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20"/>
  </p:notesMasterIdLst>
  <p:sldIdLst>
    <p:sldId id="256" r:id="rId2"/>
    <p:sldId id="257" r:id="rId3"/>
    <p:sldId id="262" r:id="rId4"/>
    <p:sldId id="258" r:id="rId5"/>
    <p:sldId id="263" r:id="rId6"/>
    <p:sldId id="264" r:id="rId7"/>
    <p:sldId id="271" r:id="rId8"/>
    <p:sldId id="259" r:id="rId9"/>
    <p:sldId id="265" r:id="rId10"/>
    <p:sldId id="274" r:id="rId11"/>
    <p:sldId id="277" r:id="rId12"/>
    <p:sldId id="267" r:id="rId13"/>
    <p:sldId id="278" r:id="rId14"/>
    <p:sldId id="266" r:id="rId15"/>
    <p:sldId id="268" r:id="rId16"/>
    <p:sldId id="269" r:id="rId17"/>
    <p:sldId id="272" r:id="rId18"/>
    <p:sldId id="261" r:id="rId19"/>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23"/>
    <p:restoredTop sz="81707"/>
  </p:normalViewPr>
  <p:slideViewPr>
    <p:cSldViewPr snapToGrid="0" snapToObjects="1">
      <p:cViewPr varScale="1">
        <p:scale>
          <a:sx n="102" d="100"/>
          <a:sy n="102" d="100"/>
        </p:scale>
        <p:origin x="207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832DF5-7B2A-D744-B034-E8BFF02B716C}" type="datetimeFigureOut">
              <a:rPr lang="en-US" smtClean="0"/>
              <a:t>10/22/2017</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D866D8-3211-7E4B-94C4-22E9C8166CDA}" type="slidenum">
              <a:rPr lang="en-US" smtClean="0"/>
              <a:t>‹#›</a:t>
            </a:fld>
            <a:endParaRPr lang="en-US"/>
          </a:p>
        </p:txBody>
      </p:sp>
    </p:spTree>
    <p:extLst>
      <p:ext uri="{BB962C8B-B14F-4D97-AF65-F5344CB8AC3E}">
        <p14:creationId xmlns:p14="http://schemas.microsoft.com/office/powerpoint/2010/main" val="19236979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marL="228600" indent="-228600">
              <a:buAutoNum type="arabicPeriod"/>
            </a:pPr>
            <a:r>
              <a:rPr lang="en-US" dirty="0"/>
              <a:t>Genesis 1-2</a:t>
            </a:r>
          </a:p>
          <a:p>
            <a:pPr marL="228600" indent="-228600">
              <a:buAutoNum type="arabicPeriod"/>
            </a:pPr>
            <a:r>
              <a:rPr lang="en-US" dirty="0"/>
              <a:t>Genesis 3, Romans 1, Romans 5, Romans 8 (spiritual, biological, chemical, psychological, physiological, sociological effects)</a:t>
            </a:r>
          </a:p>
          <a:p>
            <a:pPr marL="228600" indent="-228600">
              <a:buAutoNum type="arabicPeriod"/>
            </a:pPr>
            <a:r>
              <a:rPr lang="en-US" dirty="0"/>
              <a:t>Matthew</a:t>
            </a:r>
            <a:r>
              <a:rPr lang="en-US" baseline="0" dirty="0"/>
              <a:t> 19 (“male and female</a:t>
            </a:r>
            <a:r>
              <a:rPr lang="mr-IN" baseline="0" dirty="0"/>
              <a:t>…</a:t>
            </a:r>
            <a:r>
              <a:rPr lang="en-US" b="1" i="1" u="sng" baseline="0" dirty="0"/>
              <a:t>for this reason </a:t>
            </a:r>
            <a:r>
              <a:rPr lang="en-US" baseline="0" dirty="0"/>
              <a:t>a man shall be joined</a:t>
            </a:r>
            <a:r>
              <a:rPr lang="mr-IN" baseline="0" dirty="0"/>
              <a:t>…</a:t>
            </a:r>
            <a:r>
              <a:rPr lang="en-US" baseline="0" dirty="0"/>
              <a:t>”)</a:t>
            </a:r>
          </a:p>
          <a:p>
            <a:pPr marL="228600" indent="-228600">
              <a:buAutoNum type="arabicPeriod"/>
            </a:pPr>
            <a:r>
              <a:rPr lang="en-US" baseline="0" dirty="0"/>
              <a:t>Genesis 19, Leviticus 18 / 20 + Ezekiel 16 + Jude 7, Romans 1, 1 Corinthians 6, 1 Timothy 1</a:t>
            </a:r>
          </a:p>
          <a:p>
            <a:pPr marL="228600" indent="-228600">
              <a:buAutoNum type="arabicPeriod"/>
            </a:pPr>
            <a:r>
              <a:rPr lang="en-US" dirty="0"/>
              <a:t>James 1</a:t>
            </a:r>
          </a:p>
          <a:p>
            <a:pPr marL="585216" lvl="1" indent="-228600">
              <a:buFont typeface="Arial" panose="020B0604020202020204" pitchFamily="34" charset="0"/>
              <a:buChar char="•"/>
            </a:pPr>
            <a:r>
              <a:rPr lang="en-US" dirty="0"/>
              <a:t>James 1,</a:t>
            </a:r>
            <a:r>
              <a:rPr lang="en-US" baseline="0" dirty="0"/>
              <a:t> 1 Corinthians 10, Matthew 4 / Luke 4 (parallel examples: predisposition to anger, heterosexual lust, jealousy, etc.)</a:t>
            </a:r>
          </a:p>
          <a:p>
            <a:pPr marL="228600" indent="-228600">
              <a:buAutoNum type="arabicPeriod"/>
            </a:pPr>
            <a:r>
              <a:rPr lang="en-US" baseline="0" dirty="0"/>
              <a:t>1 Corinthians 6, numerous examples in ministry of Jesus</a:t>
            </a:r>
          </a:p>
          <a:p>
            <a:pPr marL="228600" indent="-228600">
              <a:buAutoNum type="arabicPeriod"/>
            </a:pP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97D866D8-3211-7E4B-94C4-22E9C8166CDA}" type="slidenum">
              <a:rPr lang="en-US" smtClean="0"/>
              <a:t>7</a:t>
            </a:fld>
            <a:endParaRPr lang="en-US"/>
          </a:p>
        </p:txBody>
      </p:sp>
    </p:spTree>
    <p:extLst>
      <p:ext uri="{BB962C8B-B14F-4D97-AF65-F5344CB8AC3E}">
        <p14:creationId xmlns:p14="http://schemas.microsoft.com/office/powerpoint/2010/main" val="1358187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marL="228600" indent="-228600">
              <a:buAutoNum type="arabicPeriod"/>
            </a:pPr>
            <a:r>
              <a:rPr lang="en-US" dirty="0"/>
              <a:t>Genesis 1-2</a:t>
            </a:r>
          </a:p>
          <a:p>
            <a:pPr marL="228600" indent="-228600">
              <a:buAutoNum type="arabicPeriod"/>
            </a:pPr>
            <a:r>
              <a:rPr lang="en-US" dirty="0"/>
              <a:t>Genesis 3, Romans 1, Romans 5, Romans 8 (spiritual, biological, chemical, psychological, physiological, sociological effects)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97D866D8-3211-7E4B-94C4-22E9C8166CDA}" type="slidenum">
              <a:rPr lang="en-US" smtClean="0"/>
              <a:t>8</a:t>
            </a:fld>
            <a:endParaRPr lang="en-US"/>
          </a:p>
        </p:txBody>
      </p:sp>
    </p:spTree>
    <p:extLst>
      <p:ext uri="{BB962C8B-B14F-4D97-AF65-F5344CB8AC3E}">
        <p14:creationId xmlns:p14="http://schemas.microsoft.com/office/powerpoint/2010/main" val="1196306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marL="228600" indent="-228600">
              <a:buAutoNum type="arabicPeriod"/>
            </a:pPr>
            <a:r>
              <a:rPr lang="en-US" dirty="0"/>
              <a:t>Genesis 1-2</a:t>
            </a:r>
          </a:p>
          <a:p>
            <a:pPr marL="228600" indent="-228600">
              <a:buAutoNum type="arabicPeriod"/>
            </a:pPr>
            <a:r>
              <a:rPr lang="en-US" dirty="0"/>
              <a:t>Genesis 3, Romans 1, Romans 5, Romans 8 (spiritual, biological, chemical, psychological, physiological, sociological effects)</a:t>
            </a:r>
          </a:p>
          <a:p>
            <a:pPr marL="228600" indent="-228600">
              <a:buAutoNum type="arabicPeriod"/>
            </a:pPr>
            <a:r>
              <a:rPr lang="en-US" dirty="0"/>
              <a:t>Matthew</a:t>
            </a:r>
            <a:r>
              <a:rPr lang="en-US" baseline="0" dirty="0"/>
              <a:t> 19 (“male and female</a:t>
            </a:r>
            <a:r>
              <a:rPr lang="mr-IN" baseline="0" dirty="0"/>
              <a:t>…</a:t>
            </a:r>
            <a:r>
              <a:rPr lang="en-US" b="1" i="1" u="sng" baseline="0" dirty="0"/>
              <a:t>for this reason </a:t>
            </a:r>
            <a:r>
              <a:rPr lang="en-US" baseline="0" dirty="0"/>
              <a:t>a man shall be joined</a:t>
            </a:r>
            <a:r>
              <a:rPr lang="mr-IN" baseline="0" dirty="0"/>
              <a:t>…</a:t>
            </a:r>
            <a:r>
              <a:rPr lang="en-US" baseline="0" dirty="0"/>
              <a:t>”)</a:t>
            </a:r>
          </a:p>
          <a:p>
            <a:pPr marL="228600" indent="-228600">
              <a:buAutoNum type="arabicPeriod"/>
            </a:pPr>
            <a:r>
              <a:rPr lang="en-US" baseline="0" dirty="0"/>
              <a:t>Genesis 19, Leviticus 18 / 20 + Ezekiel 16 + Jude 7, Romans 1, 1 Corinthians 6, 1 Timothy 1</a:t>
            </a:r>
          </a:p>
          <a:p>
            <a:pPr marL="228600" indent="-228600">
              <a:buAutoNum type="arabicPeriod"/>
            </a:pPr>
            <a:r>
              <a:rPr lang="en-US" dirty="0"/>
              <a:t>James 1</a:t>
            </a:r>
          </a:p>
          <a:p>
            <a:pPr marL="685800" lvl="1" indent="-228600">
              <a:buFont typeface="Arial" charset="0"/>
              <a:buChar char="•"/>
            </a:pPr>
            <a:r>
              <a:rPr lang="en-US" dirty="0"/>
              <a:t>James 1,</a:t>
            </a:r>
            <a:r>
              <a:rPr lang="en-US" baseline="0" dirty="0"/>
              <a:t> 1 Corinthians 10, Matthew 4 / Luke 4 (parallel examples: predisposition to anger, heterosexual lust, jealousy, etc.)</a:t>
            </a:r>
          </a:p>
          <a:p>
            <a:pPr marL="228600" indent="-228600">
              <a:buAutoNum type="arabicPeriod"/>
            </a:pPr>
            <a:r>
              <a:rPr lang="en-US" baseline="0" dirty="0"/>
              <a:t>1 Corinthians 6, numerous examples in ministry of Jesus</a:t>
            </a:r>
          </a:p>
          <a:p>
            <a:pPr marL="228600" indent="-228600">
              <a:buAutoNum type="arabicPeriod"/>
            </a:pP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97D866D8-3211-7E4B-94C4-22E9C8166CDA}" type="slidenum">
              <a:rPr lang="en-US" smtClean="0"/>
              <a:t>11</a:t>
            </a:fld>
            <a:endParaRPr lang="en-US"/>
          </a:p>
        </p:txBody>
      </p:sp>
    </p:spTree>
    <p:extLst>
      <p:ext uri="{BB962C8B-B14F-4D97-AF65-F5344CB8AC3E}">
        <p14:creationId xmlns:p14="http://schemas.microsoft.com/office/powerpoint/2010/main" val="2031910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marL="228600" indent="-228600">
              <a:buAutoNum type="arabicPeriod"/>
            </a:pPr>
            <a:r>
              <a:rPr lang="en-US" dirty="0"/>
              <a:t>Genesis 1-2</a:t>
            </a:r>
          </a:p>
          <a:p>
            <a:pPr marL="228600" indent="-228600">
              <a:buAutoNum type="arabicPeriod"/>
            </a:pPr>
            <a:r>
              <a:rPr lang="en-US" dirty="0"/>
              <a:t>Genesis 3, Romans 1, Romans 5, Romans 8 (spiritual, biological, chemical, psychological, physiological, sociological effects)</a:t>
            </a:r>
          </a:p>
          <a:p>
            <a:pPr marL="228600" indent="-228600">
              <a:buAutoNum type="arabicPeriod"/>
            </a:pPr>
            <a:r>
              <a:rPr lang="en-US" dirty="0"/>
              <a:t>Matthew</a:t>
            </a:r>
            <a:r>
              <a:rPr lang="en-US" baseline="0" dirty="0"/>
              <a:t> 19 (“male and female</a:t>
            </a:r>
            <a:r>
              <a:rPr lang="mr-IN" baseline="0" dirty="0"/>
              <a:t>…</a:t>
            </a:r>
            <a:r>
              <a:rPr lang="en-US" b="1" i="1" u="sng" baseline="0" dirty="0"/>
              <a:t>for this reason </a:t>
            </a:r>
            <a:r>
              <a:rPr lang="en-US" baseline="0" dirty="0"/>
              <a:t>a man shall be joined</a:t>
            </a:r>
            <a:r>
              <a:rPr lang="mr-IN" baseline="0" dirty="0"/>
              <a:t>…</a:t>
            </a:r>
            <a:r>
              <a:rPr lang="en-US" baseline="0" dirty="0"/>
              <a:t>”)</a:t>
            </a:r>
          </a:p>
          <a:p>
            <a:pPr marL="228600" indent="-228600">
              <a:buAutoNum type="arabicPeriod"/>
            </a:pPr>
            <a:r>
              <a:rPr lang="en-US" baseline="0" dirty="0"/>
              <a:t>Genesis 19, Leviticus 18 / 20 + Ezekiel 16 + Jude 7, Romans 1, 1 Corinthians 6, 1 Timothy 1</a:t>
            </a:r>
          </a:p>
          <a:p>
            <a:pPr marL="228600" indent="-228600">
              <a:buAutoNum type="arabicPeriod"/>
            </a:pPr>
            <a:r>
              <a:rPr lang="en-US" dirty="0"/>
              <a:t>James 1</a:t>
            </a:r>
          </a:p>
          <a:p>
            <a:pPr marL="685800" lvl="1" indent="-228600">
              <a:buFont typeface="Arial" charset="0"/>
              <a:buChar char="•"/>
            </a:pPr>
            <a:r>
              <a:rPr lang="en-US" dirty="0"/>
              <a:t>James 1,</a:t>
            </a:r>
            <a:r>
              <a:rPr lang="en-US" baseline="0" dirty="0"/>
              <a:t> 1 Corinthians 10, Matthew 4 / Luke 4 (parallel examples: predisposition to anger, heterosexual lust, jealousy, etc.)</a:t>
            </a:r>
          </a:p>
          <a:p>
            <a:pPr marL="228600" indent="-228600">
              <a:buAutoNum type="arabicPeriod"/>
            </a:pPr>
            <a:r>
              <a:rPr lang="en-US" baseline="0" dirty="0"/>
              <a:t>1 Corinthians 6, numerous examples in ministry of Jesus</a:t>
            </a:r>
          </a:p>
          <a:p>
            <a:pPr marL="228600" indent="-228600">
              <a:buAutoNum type="arabicPeriod"/>
            </a:pP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97D866D8-3211-7E4B-94C4-22E9C8166CDA}" type="slidenum">
              <a:rPr lang="en-US" smtClean="0"/>
              <a:t>13</a:t>
            </a:fld>
            <a:endParaRPr lang="en-US"/>
          </a:p>
        </p:txBody>
      </p:sp>
    </p:spTree>
    <p:extLst>
      <p:ext uri="{BB962C8B-B14F-4D97-AF65-F5344CB8AC3E}">
        <p14:creationId xmlns:p14="http://schemas.microsoft.com/office/powerpoint/2010/main" val="3825908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D866D8-3211-7E4B-94C4-22E9C8166CDA}" type="slidenum">
              <a:rPr lang="en-US" smtClean="0"/>
              <a:t>14</a:t>
            </a:fld>
            <a:endParaRPr lang="en-US"/>
          </a:p>
        </p:txBody>
      </p:sp>
    </p:spTree>
    <p:extLst>
      <p:ext uri="{BB962C8B-B14F-4D97-AF65-F5344CB8AC3E}">
        <p14:creationId xmlns:p14="http://schemas.microsoft.com/office/powerpoint/2010/main" val="551244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marL="228600" indent="-228600">
              <a:buAutoNum type="arabicPeriod"/>
            </a:pPr>
            <a:r>
              <a:rPr lang="en-US" dirty="0"/>
              <a:t>Genesis 1-2</a:t>
            </a:r>
          </a:p>
          <a:p>
            <a:pPr marL="228600" indent="-228600">
              <a:buAutoNum type="arabicPeriod"/>
            </a:pPr>
            <a:r>
              <a:rPr lang="en-US" dirty="0"/>
              <a:t>Genesis 3, Romans 1, Romans 5, Romans 8 (spiritual, biological, chemical, psychological, physiological, sociological effects)</a:t>
            </a:r>
          </a:p>
          <a:p>
            <a:pPr marL="228600" indent="-228600">
              <a:buAutoNum type="arabicPeriod"/>
            </a:pPr>
            <a:r>
              <a:rPr lang="en-US" dirty="0"/>
              <a:t>Matthew</a:t>
            </a:r>
            <a:r>
              <a:rPr lang="en-US" baseline="0" dirty="0"/>
              <a:t> 19 (“male and female</a:t>
            </a:r>
            <a:r>
              <a:rPr lang="mr-IN" baseline="0" dirty="0"/>
              <a:t>…</a:t>
            </a:r>
            <a:r>
              <a:rPr lang="en-US" b="1" i="1" u="sng" baseline="0" dirty="0"/>
              <a:t>for this reason </a:t>
            </a:r>
            <a:r>
              <a:rPr lang="en-US" baseline="0" dirty="0"/>
              <a:t>a man shall be joined</a:t>
            </a:r>
            <a:r>
              <a:rPr lang="mr-IN" baseline="0" dirty="0"/>
              <a:t>…</a:t>
            </a:r>
            <a:r>
              <a:rPr lang="en-US" baseline="0" dirty="0"/>
              <a:t>”)</a:t>
            </a:r>
          </a:p>
          <a:p>
            <a:pPr marL="228600" indent="-228600">
              <a:buAutoNum type="arabicPeriod"/>
            </a:pPr>
            <a:r>
              <a:rPr lang="en-US" baseline="0" dirty="0"/>
              <a:t>Genesis 19, Leviticus 18 / 20 + Ezekiel 16 + Jude 7, Romans 1, 1 Corinthians 6, 1 Timothy 1</a:t>
            </a:r>
          </a:p>
          <a:p>
            <a:pPr marL="228600" indent="-228600">
              <a:buAutoNum type="arabicPeriod"/>
            </a:pPr>
            <a:r>
              <a:rPr lang="en-US" dirty="0"/>
              <a:t>James 1</a:t>
            </a:r>
          </a:p>
          <a:p>
            <a:pPr marL="585216" lvl="1" indent="-228600">
              <a:buFont typeface="Arial" panose="020B0604020202020204" pitchFamily="34" charset="0"/>
              <a:buChar char="•"/>
            </a:pPr>
            <a:r>
              <a:rPr lang="en-US" dirty="0"/>
              <a:t>James 1,</a:t>
            </a:r>
            <a:r>
              <a:rPr lang="en-US" baseline="0" dirty="0"/>
              <a:t> 1 Corinthians 10, Matthew 4 / Luke 4 (parallel examples: predisposition to anger, heterosexual lust, jealousy, etc.)</a:t>
            </a:r>
          </a:p>
          <a:p>
            <a:pPr marL="228600" indent="-228600">
              <a:buAutoNum type="arabicPeriod"/>
            </a:pPr>
            <a:r>
              <a:rPr lang="en-US" baseline="0" dirty="0"/>
              <a:t>1 Corinthians 6, numerous examples in ministry of Jesus</a:t>
            </a:r>
          </a:p>
          <a:p>
            <a:pPr marL="228600" indent="-228600">
              <a:buAutoNum type="arabicPeriod"/>
            </a:pP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97D866D8-3211-7E4B-94C4-22E9C8166CDA}" type="slidenum">
              <a:rPr lang="en-US" smtClean="0"/>
              <a:t>17</a:t>
            </a:fld>
            <a:endParaRPr lang="en-US"/>
          </a:p>
        </p:txBody>
      </p:sp>
    </p:spTree>
    <p:extLst>
      <p:ext uri="{BB962C8B-B14F-4D97-AF65-F5344CB8AC3E}">
        <p14:creationId xmlns:p14="http://schemas.microsoft.com/office/powerpoint/2010/main" val="1053778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720024"/>
            <a:ext cx="6858000" cy="1367908"/>
          </a:xfrm>
        </p:spPr>
        <p:txBody>
          <a:bodyPr wrap="none" anchor="t">
            <a:normAutofit/>
          </a:bodyPr>
          <a:lstStyle>
            <a:lvl1pPr algn="r">
              <a:defRPr sz="7200" b="0" spc="-225">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078646"/>
            <a:ext cx="6858000" cy="628354"/>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FA8F634-E1A1-5948-BF57-F4F450A9D8F9}"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39300"/>
            <a:ext cx="7886700" cy="68279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822855"/>
            <a:ext cx="7886700" cy="2816446"/>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4322097"/>
            <a:ext cx="7885509" cy="568727"/>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FA8F634-E1A1-5948-BF57-F4F450A9D8F9}"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2945287"/>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3741166"/>
            <a:ext cx="7885509" cy="1251522"/>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FA8F634-E1A1-5948-BF57-F4F450A9D8F9}"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04271"/>
            <a:ext cx="6977064" cy="2494087"/>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2804631"/>
            <a:ext cx="6564224" cy="457473"/>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3751441"/>
            <a:ext cx="7884318" cy="1241247"/>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FA8F634-E1A1-5948-BF57-F4F450A9D8F9}"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2B8C9-D8E5-C94B-A06F-711AC8F431AD}" type="slidenum">
              <a:rPr lang="en-US" smtClean="0"/>
              <a:t>‹#›</a:t>
            </a:fld>
            <a:endParaRPr lang="en-US"/>
          </a:p>
        </p:txBody>
      </p:sp>
      <p:sp>
        <p:nvSpPr>
          <p:cNvPr id="9" name="TextBox 8"/>
          <p:cNvSpPr txBox="1"/>
          <p:nvPr/>
        </p:nvSpPr>
        <p:spPr>
          <a:xfrm>
            <a:off x="833283" y="655687"/>
            <a:ext cx="457200" cy="487313"/>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286000"/>
            <a:ext cx="457200" cy="487313"/>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1939140"/>
            <a:ext cx="7886700" cy="2093196"/>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042151"/>
            <a:ext cx="7885509" cy="950537"/>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FA8F634-E1A1-5948-BF57-F4F450A9D8F9}"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04271"/>
            <a:ext cx="7886700" cy="1104636"/>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571625"/>
            <a:ext cx="2210150" cy="480218"/>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143125"/>
            <a:ext cx="2195513"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571625"/>
            <a:ext cx="2202181" cy="480218"/>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143125"/>
            <a:ext cx="2210096"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571625"/>
            <a:ext cx="2199085" cy="480218"/>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143125"/>
            <a:ext cx="2199085"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EFA8F634-E1A1-5948-BF57-F4F450A9D8F9}"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04271"/>
            <a:ext cx="7886700" cy="1104636"/>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3581253"/>
            <a:ext cx="2205038"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1880295"/>
            <a:ext cx="2205038"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999064" y="4061471"/>
            <a:ext cx="220503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3581253"/>
            <a:ext cx="2197894"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1880295"/>
            <a:ext cx="2197894"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3425733" y="4061471"/>
            <a:ext cx="2200805"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3581253"/>
            <a:ext cx="2199085"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1880295"/>
            <a:ext cx="2199085"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5853148" y="4061469"/>
            <a:ext cx="220199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EFA8F634-E1A1-5948-BF57-F4F450A9D8F9}"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A8F634-E1A1-5948-BF57-F4F450A9D8F9}"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A8F634-E1A1-5948-BF57-F4F450A9D8F9}"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A8F634-E1A1-5948-BF57-F4F450A9D8F9}"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3720024"/>
            <a:ext cx="6858000" cy="1367908"/>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078062"/>
            <a:ext cx="6858000" cy="628354"/>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A8F634-E1A1-5948-BF57-F4F450A9D8F9}"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521354"/>
            <a:ext cx="3768912"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521354"/>
            <a:ext cx="377547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A8F634-E1A1-5948-BF57-F4F450A9D8F9}"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400969"/>
            <a:ext cx="3768912" cy="686593"/>
          </a:xfrm>
        </p:spPr>
        <p:txBody>
          <a:bodyPr anchor="b"/>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087563"/>
            <a:ext cx="3768912"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400969"/>
            <a:ext cx="3776661" cy="686593"/>
          </a:xfrm>
        </p:spPr>
        <p:txBody>
          <a:bodyPr vert="horz" lIns="91440" tIns="45720" rIns="91440" bIns="45720" rtlCol="0" anchor="b">
            <a:norm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087563"/>
            <a:ext cx="377666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A8F634-E1A1-5948-BF57-F4F450A9D8F9}"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A8F634-E1A1-5948-BF57-F4F450A9D8F9}"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8F634-E1A1-5948-BF57-F4F450A9D8F9}" type="datetimeFigureOut">
              <a:rPr lang="en-US" smtClean="0"/>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1714500"/>
            <a:ext cx="2739019" cy="3176323"/>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FA8F634-E1A1-5948-BF57-F4F450A9D8F9}"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40000" y="1714500"/>
            <a:ext cx="2739019" cy="3176323"/>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FA8F634-E1A1-5948-BF57-F4F450A9D8F9}"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2B8C9-D8E5-C94B-A06F-711AC8F431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521354"/>
            <a:ext cx="767535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FA8F634-E1A1-5948-BF57-F4F450A9D8F9}" type="datetimeFigureOut">
              <a:rPr lang="en-US" smtClean="0"/>
              <a:t>10/22/2017</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C92B8C9-D8E5-C94B-A06F-711AC8F431AD}" type="slidenum">
              <a:rPr lang="en-US" smtClean="0"/>
              <a:t>‹#›</a:t>
            </a:fld>
            <a:endParaRPr lang="en-US"/>
          </a:p>
        </p:txBody>
      </p:sp>
    </p:spTree>
    <p:extLst>
      <p:ext uri="{BB962C8B-B14F-4D97-AF65-F5344CB8AC3E}">
        <p14:creationId xmlns:p14="http://schemas.microsoft.com/office/powerpoint/2010/main" val="1511635585"/>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7238" y="1300163"/>
            <a:ext cx="7986711" cy="2386012"/>
          </a:xfrm>
        </p:spPr>
        <p:txBody>
          <a:bodyPr>
            <a:normAutofit/>
          </a:bodyPr>
          <a:lstStyle/>
          <a:p>
            <a:r>
              <a:rPr lang="en-US" sz="4500" b="1" dirty="0"/>
              <a:t>Human Sexuality in the 21</a:t>
            </a:r>
            <a:r>
              <a:rPr lang="en-US" sz="4500" b="1" baseline="30000" dirty="0"/>
              <a:t>st</a:t>
            </a:r>
            <a:r>
              <a:rPr lang="en-US" sz="4500" b="1" dirty="0"/>
              <a:t> Century</a:t>
            </a:r>
            <a:br>
              <a:rPr lang="en-US" sz="4500" b="1" dirty="0"/>
            </a:br>
            <a:r>
              <a:rPr lang="en-US" sz="2500" i="1" dirty="0">
                <a:solidFill>
                  <a:schemeClr val="tx2"/>
                </a:solidFill>
                <a:latin typeface="Arial Hebrew" charset="-79"/>
                <a:ea typeface="Arial Hebrew" charset="-79"/>
                <a:cs typeface="Arial Hebrew" charset="-79"/>
              </a:rPr>
              <a:t>Contemporary Questions, the Will of God, and the Spirit of Christ</a:t>
            </a:r>
          </a:p>
        </p:txBody>
      </p:sp>
    </p:spTree>
    <p:extLst>
      <p:ext uri="{BB962C8B-B14F-4D97-AF65-F5344CB8AC3E}">
        <p14:creationId xmlns:p14="http://schemas.microsoft.com/office/powerpoint/2010/main" val="128851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528638"/>
            <a:ext cx="4899423" cy="4657725"/>
          </a:xfrm>
        </p:spPr>
        <p:txBody>
          <a:bodyPr>
            <a:normAutofit lnSpcReduction="10000"/>
          </a:bodyPr>
          <a:lstStyle/>
          <a:p>
            <a:pPr marL="0" indent="0">
              <a:buNone/>
            </a:pPr>
            <a:r>
              <a:rPr lang="en-US" sz="2300" dirty="0"/>
              <a:t>Only let each person </a:t>
            </a:r>
            <a:r>
              <a:rPr lang="en-US" sz="2300" b="1" dirty="0">
                <a:solidFill>
                  <a:schemeClr val="accent5"/>
                </a:solidFill>
              </a:rPr>
              <a:t>lead the life</a:t>
            </a:r>
            <a:r>
              <a:rPr lang="en-US" sz="2300" b="1" baseline="30000" dirty="0">
                <a:solidFill>
                  <a:schemeClr val="accent5"/>
                </a:solidFill>
              </a:rPr>
              <a:t> </a:t>
            </a:r>
            <a:r>
              <a:rPr lang="en-US" sz="2300" b="1" dirty="0">
                <a:solidFill>
                  <a:schemeClr val="accent5"/>
                </a:solidFill>
              </a:rPr>
              <a:t>that the Lord has assigned to him, and to which God has called him.</a:t>
            </a:r>
            <a:r>
              <a:rPr lang="en-US" sz="2300" dirty="0"/>
              <a:t> This is my rule in all the churches. </a:t>
            </a:r>
            <a:r>
              <a:rPr lang="en-US" sz="2300" b="1" baseline="30000" dirty="0"/>
              <a:t>18 </a:t>
            </a:r>
            <a:r>
              <a:rPr lang="en-US" sz="2300" dirty="0"/>
              <a:t>Was anyone at the time of his call already circumcised? </a:t>
            </a:r>
            <a:r>
              <a:rPr lang="en-US" sz="2300" b="1" dirty="0">
                <a:solidFill>
                  <a:schemeClr val="accent5"/>
                </a:solidFill>
              </a:rPr>
              <a:t>Let him not seek to remove</a:t>
            </a:r>
            <a:r>
              <a:rPr lang="en-US" sz="2300" dirty="0"/>
              <a:t> the marks of circumcision. Was anyone at the time of his call uncircumcised? </a:t>
            </a:r>
            <a:r>
              <a:rPr lang="en-US" sz="2300" b="1" dirty="0">
                <a:solidFill>
                  <a:schemeClr val="accent5"/>
                </a:solidFill>
              </a:rPr>
              <a:t>Let him not seek circumcision.</a:t>
            </a:r>
            <a:r>
              <a:rPr lang="en-US" sz="2300" dirty="0"/>
              <a:t> </a:t>
            </a:r>
            <a:r>
              <a:rPr lang="en-US" sz="2300" b="1" baseline="30000" dirty="0"/>
              <a:t>19 </a:t>
            </a:r>
            <a:r>
              <a:rPr lang="en-US" sz="2300" dirty="0"/>
              <a:t>For neither circumcision counts for anything nor uncircumcision, but keeping the commandments of God. </a:t>
            </a:r>
            <a:r>
              <a:rPr lang="en-US" sz="2300" b="1" baseline="30000" dirty="0"/>
              <a:t>20 </a:t>
            </a:r>
            <a:r>
              <a:rPr lang="en-US" sz="2300" b="1" dirty="0">
                <a:solidFill>
                  <a:schemeClr val="accent5"/>
                </a:solidFill>
              </a:rPr>
              <a:t>Each one should remain in the condition in which he was called.</a:t>
            </a:r>
            <a:r>
              <a:rPr lang="en-US" sz="2300" dirty="0"/>
              <a:t> </a:t>
            </a:r>
          </a:p>
          <a:p>
            <a:pPr marL="0" indent="0">
              <a:buNone/>
            </a:pPr>
            <a:r>
              <a:rPr lang="en-US" dirty="0"/>
              <a:t>1 Corinthians 7:17-24</a:t>
            </a:r>
          </a:p>
        </p:txBody>
      </p:sp>
      <p:sp>
        <p:nvSpPr>
          <p:cNvPr id="4" name="Text Placeholder 3"/>
          <p:cNvSpPr>
            <a:spLocks noGrp="1"/>
          </p:cNvSpPr>
          <p:nvPr>
            <p:ph type="body" sz="half" idx="2"/>
          </p:nvPr>
        </p:nvSpPr>
        <p:spPr>
          <a:xfrm>
            <a:off x="485775" y="1214438"/>
            <a:ext cx="3401615" cy="3669771"/>
          </a:xfrm>
        </p:spPr>
        <p:txBody>
          <a:bodyPr>
            <a:normAutofit/>
          </a:bodyPr>
          <a:lstStyle/>
          <a:p>
            <a:r>
              <a:rPr lang="en-US" sz="3500" b="1" dirty="0"/>
              <a:t>What about people who sense that they were born in the wrong body?</a:t>
            </a:r>
          </a:p>
        </p:txBody>
      </p:sp>
    </p:spTree>
    <p:extLst>
      <p:ext uri="{BB962C8B-B14F-4D97-AF65-F5344CB8AC3E}">
        <p14:creationId xmlns:p14="http://schemas.microsoft.com/office/powerpoint/2010/main" val="155411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633" y="304271"/>
            <a:ext cx="8081717" cy="1104636"/>
          </a:xfrm>
        </p:spPr>
        <p:txBody>
          <a:bodyPr>
            <a:normAutofit fontScale="90000"/>
          </a:bodyPr>
          <a:lstStyle/>
          <a:p>
            <a:r>
              <a:rPr lang="en-US" b="1" dirty="0"/>
              <a:t>Biblical Perspective on Human Sexuality</a:t>
            </a:r>
          </a:p>
        </p:txBody>
      </p:sp>
      <p:sp>
        <p:nvSpPr>
          <p:cNvPr id="3" name="Content Placeholder 2"/>
          <p:cNvSpPr>
            <a:spLocks noGrp="1"/>
          </p:cNvSpPr>
          <p:nvPr>
            <p:ph idx="1"/>
          </p:nvPr>
        </p:nvSpPr>
        <p:spPr>
          <a:xfrm>
            <a:off x="628650" y="1271588"/>
            <a:ext cx="7886700" cy="3875882"/>
          </a:xfrm>
        </p:spPr>
        <p:txBody>
          <a:bodyPr>
            <a:noAutofit/>
          </a:bodyPr>
          <a:lstStyle/>
          <a:p>
            <a:pPr marL="385763" indent="-385763">
              <a:buFont typeface="+mj-lt"/>
              <a:buAutoNum type="arabicPeriod"/>
            </a:pPr>
            <a:r>
              <a:rPr lang="en-US" sz="2000" dirty="0">
                <a:solidFill>
                  <a:schemeClr val="tx1">
                    <a:lumMod val="50000"/>
                  </a:schemeClr>
                </a:solidFill>
              </a:rPr>
              <a:t>God created Humanity Male and Female, distinctive yet complimentary.</a:t>
            </a:r>
          </a:p>
          <a:p>
            <a:pPr marL="385763" indent="-385763">
              <a:buFont typeface="+mj-lt"/>
              <a:buAutoNum type="arabicPeriod"/>
            </a:pPr>
            <a:r>
              <a:rPr lang="en-US" sz="2000" dirty="0">
                <a:solidFill>
                  <a:schemeClr val="tx1">
                    <a:lumMod val="50000"/>
                  </a:schemeClr>
                </a:solidFill>
              </a:rPr>
              <a:t>Sin and the Fall resulted in “curses” that effect Humans in a wide variety of ways. </a:t>
            </a:r>
          </a:p>
          <a:p>
            <a:pPr marL="385763" indent="-385763">
              <a:buFont typeface="+mj-lt"/>
              <a:buAutoNum type="arabicPeriod"/>
            </a:pPr>
            <a:r>
              <a:rPr lang="en-US" sz="2400" dirty="0"/>
              <a:t>God exclusively affirms heterosexual, monogamous sexual relations.</a:t>
            </a:r>
          </a:p>
          <a:p>
            <a:pPr marL="385763" indent="-385763">
              <a:buFont typeface="+mj-lt"/>
              <a:buAutoNum type="arabicPeriod"/>
            </a:pPr>
            <a:r>
              <a:rPr lang="en-US" sz="2400" dirty="0"/>
              <a:t>All mentions of extra-marital, non-heterosexual relations in Scripture are expressly negative and are condemned alongside other sinful acts.</a:t>
            </a:r>
          </a:p>
        </p:txBody>
      </p:sp>
    </p:spTree>
    <p:extLst>
      <p:ext uri="{BB962C8B-B14F-4D97-AF65-F5344CB8AC3E}">
        <p14:creationId xmlns:p14="http://schemas.microsoft.com/office/powerpoint/2010/main" val="5963105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6175" y="600075"/>
            <a:ext cx="5200650" cy="4735249"/>
          </a:xfrm>
        </p:spPr>
        <p:txBody>
          <a:bodyPr>
            <a:normAutofit lnSpcReduction="10000"/>
          </a:bodyPr>
          <a:lstStyle/>
          <a:p>
            <a:pPr marL="0" indent="0">
              <a:buNone/>
            </a:pPr>
            <a:r>
              <a:rPr lang="en-US" sz="2300" b="1" baseline="30000" dirty="0"/>
              <a:t> </a:t>
            </a:r>
            <a:r>
              <a:rPr lang="en-US" sz="2300" dirty="0"/>
              <a:t>For the creation was </a:t>
            </a:r>
            <a:r>
              <a:rPr lang="en-US" sz="2300" b="1" dirty="0">
                <a:solidFill>
                  <a:schemeClr val="accent5"/>
                </a:solidFill>
              </a:rPr>
              <a:t>subjected to futility</a:t>
            </a:r>
            <a:r>
              <a:rPr lang="en-US" sz="2300" dirty="0"/>
              <a:t>, not willingly, but because of him who subjected it, in hope </a:t>
            </a:r>
            <a:r>
              <a:rPr lang="en-US" sz="2300" b="1" baseline="30000" dirty="0"/>
              <a:t>21 </a:t>
            </a:r>
            <a:r>
              <a:rPr lang="en-US" sz="2300" dirty="0"/>
              <a:t>that the creation itself will be set free from its </a:t>
            </a:r>
            <a:r>
              <a:rPr lang="en-US" sz="2300" b="1" dirty="0">
                <a:solidFill>
                  <a:schemeClr val="accent5"/>
                </a:solidFill>
              </a:rPr>
              <a:t>bondage to corruption </a:t>
            </a:r>
            <a:r>
              <a:rPr lang="en-US" sz="2300" dirty="0"/>
              <a:t>and obtain the freedom of the glory of the children of God. </a:t>
            </a:r>
            <a:r>
              <a:rPr lang="en-US" sz="2300" b="1" baseline="30000" dirty="0"/>
              <a:t>22 </a:t>
            </a:r>
            <a:r>
              <a:rPr lang="en-US" sz="2300" dirty="0"/>
              <a:t>For we know that </a:t>
            </a:r>
            <a:r>
              <a:rPr lang="en-US" sz="2300" b="1" dirty="0">
                <a:solidFill>
                  <a:schemeClr val="accent5"/>
                </a:solidFill>
              </a:rPr>
              <a:t>the whole creation has been groaning together in the pains of childbirth</a:t>
            </a:r>
            <a:r>
              <a:rPr lang="en-US" sz="2300" dirty="0"/>
              <a:t> until now. </a:t>
            </a:r>
            <a:r>
              <a:rPr lang="en-US" sz="2300" b="1" baseline="30000" dirty="0"/>
              <a:t>23 </a:t>
            </a:r>
            <a:r>
              <a:rPr lang="en-US" sz="2300" dirty="0"/>
              <a:t>And not only the creation, but we ourselves, who have the </a:t>
            </a:r>
            <a:r>
              <a:rPr lang="en-US" sz="2300" dirty="0" err="1"/>
              <a:t>firstfruits</a:t>
            </a:r>
            <a:r>
              <a:rPr lang="en-US" sz="2300" dirty="0"/>
              <a:t> of the Spirit, </a:t>
            </a:r>
            <a:r>
              <a:rPr lang="en-US" sz="2300" b="1" dirty="0">
                <a:solidFill>
                  <a:schemeClr val="accent5"/>
                </a:solidFill>
              </a:rPr>
              <a:t>groan inwardly </a:t>
            </a:r>
            <a:r>
              <a:rPr lang="en-US" sz="2300" dirty="0"/>
              <a:t>as we wait eagerly for adoption as sons, the redemption of our bodies. </a:t>
            </a:r>
          </a:p>
          <a:p>
            <a:pPr marL="0" indent="0">
              <a:buNone/>
            </a:pPr>
            <a:r>
              <a:rPr lang="en-US" dirty="0"/>
              <a:t>Romans 8:18-25</a:t>
            </a:r>
          </a:p>
        </p:txBody>
      </p:sp>
      <p:sp>
        <p:nvSpPr>
          <p:cNvPr id="4" name="Text Placeholder 3"/>
          <p:cNvSpPr>
            <a:spLocks noGrp="1"/>
          </p:cNvSpPr>
          <p:nvPr>
            <p:ph type="body" sz="half" idx="2"/>
          </p:nvPr>
        </p:nvSpPr>
        <p:spPr>
          <a:xfrm>
            <a:off x="314325" y="1257302"/>
            <a:ext cx="3157537" cy="3641195"/>
          </a:xfrm>
        </p:spPr>
        <p:txBody>
          <a:bodyPr>
            <a:normAutofit/>
          </a:bodyPr>
          <a:lstStyle/>
          <a:p>
            <a:r>
              <a:rPr lang="en-US" sz="3200" b="1" dirty="0"/>
              <a:t>Where do sexual deviations (physical and / or psychological) come from?</a:t>
            </a:r>
          </a:p>
        </p:txBody>
      </p:sp>
    </p:spTree>
    <p:extLst>
      <p:ext uri="{BB962C8B-B14F-4D97-AF65-F5344CB8AC3E}">
        <p14:creationId xmlns:p14="http://schemas.microsoft.com/office/powerpoint/2010/main" val="4309249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633" y="304271"/>
            <a:ext cx="8081717" cy="1104636"/>
          </a:xfrm>
        </p:spPr>
        <p:txBody>
          <a:bodyPr>
            <a:normAutofit fontScale="90000"/>
          </a:bodyPr>
          <a:lstStyle/>
          <a:p>
            <a:r>
              <a:rPr lang="en-US" b="1" dirty="0"/>
              <a:t>Biblical Perspective on Human Sexuality</a:t>
            </a:r>
          </a:p>
        </p:txBody>
      </p:sp>
      <p:sp>
        <p:nvSpPr>
          <p:cNvPr id="3" name="Content Placeholder 2"/>
          <p:cNvSpPr>
            <a:spLocks noGrp="1"/>
          </p:cNvSpPr>
          <p:nvPr>
            <p:ph idx="1"/>
          </p:nvPr>
        </p:nvSpPr>
        <p:spPr>
          <a:xfrm>
            <a:off x="628650" y="1271588"/>
            <a:ext cx="7886700" cy="3875882"/>
          </a:xfrm>
        </p:spPr>
        <p:txBody>
          <a:bodyPr>
            <a:noAutofit/>
          </a:bodyPr>
          <a:lstStyle/>
          <a:p>
            <a:pPr marL="385763" indent="-385763">
              <a:buFont typeface="+mj-lt"/>
              <a:buAutoNum type="arabicPeriod"/>
            </a:pPr>
            <a:r>
              <a:rPr lang="en-US" sz="2000" dirty="0">
                <a:solidFill>
                  <a:schemeClr val="tx1">
                    <a:lumMod val="65000"/>
                  </a:schemeClr>
                </a:solidFill>
              </a:rPr>
              <a:t>God created Humanity Male and Female, distinctive yet complimentary.</a:t>
            </a:r>
          </a:p>
          <a:p>
            <a:pPr marL="385763" indent="-385763">
              <a:buFont typeface="+mj-lt"/>
              <a:buAutoNum type="arabicPeriod"/>
            </a:pPr>
            <a:r>
              <a:rPr lang="en-US" sz="2000" dirty="0">
                <a:solidFill>
                  <a:schemeClr val="tx1">
                    <a:lumMod val="65000"/>
                  </a:schemeClr>
                </a:solidFill>
              </a:rPr>
              <a:t>Sin and the Fall resulted in “curses” that effect Humans in a wide variety of ways. </a:t>
            </a:r>
          </a:p>
          <a:p>
            <a:pPr marL="385763" indent="-385763">
              <a:buFont typeface="+mj-lt"/>
              <a:buAutoNum type="arabicPeriod"/>
            </a:pPr>
            <a:r>
              <a:rPr lang="en-US" sz="2400" dirty="0">
                <a:solidFill>
                  <a:schemeClr val="tx1">
                    <a:lumMod val="65000"/>
                  </a:schemeClr>
                </a:solidFill>
              </a:rPr>
              <a:t>God exclusively affirms heterosexual, monogamous sexual relations.</a:t>
            </a:r>
          </a:p>
          <a:p>
            <a:pPr marL="385763" indent="-385763">
              <a:buFont typeface="+mj-lt"/>
              <a:buAutoNum type="arabicPeriod"/>
            </a:pPr>
            <a:r>
              <a:rPr lang="en-US" sz="2400" dirty="0">
                <a:solidFill>
                  <a:schemeClr val="tx1">
                    <a:lumMod val="65000"/>
                  </a:schemeClr>
                </a:solidFill>
              </a:rPr>
              <a:t>All mentions of extra-marital, non-heterosexual relations in Scripture are expressly negative and are condemned alongside other sinful acts.</a:t>
            </a:r>
          </a:p>
          <a:p>
            <a:pPr marL="385763" indent="-385763">
              <a:buFont typeface="+mj-lt"/>
              <a:buAutoNum type="arabicPeriod"/>
            </a:pPr>
            <a:r>
              <a:rPr lang="en-US" sz="2400" b="1" dirty="0"/>
              <a:t>Every Human being battles temptations that result from wrong desires within each of us. </a:t>
            </a:r>
            <a:endParaRPr lang="en-US" sz="2400" b="1" dirty="0">
              <a:solidFill>
                <a:schemeClr val="bg1">
                  <a:lumMod val="75000"/>
                </a:schemeClr>
              </a:solidFill>
            </a:endParaRPr>
          </a:p>
        </p:txBody>
      </p:sp>
    </p:spTree>
    <p:extLst>
      <p:ext uri="{BB962C8B-B14F-4D97-AF65-F5344CB8AC3E}">
        <p14:creationId xmlns:p14="http://schemas.microsoft.com/office/powerpoint/2010/main" val="4636777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600" dirty="0"/>
              <a:t>Temptation and sin are not the same thing.</a:t>
            </a:r>
          </a:p>
          <a:p>
            <a:r>
              <a:rPr lang="en-US" sz="2600" dirty="0"/>
              <a:t>We are only expected by God to change our behaviors.</a:t>
            </a:r>
          </a:p>
          <a:p>
            <a:r>
              <a:rPr lang="en-US" sz="2600" dirty="0"/>
              <a:t>SSA neither disqualifies nor defines someone in Christ.</a:t>
            </a:r>
          </a:p>
          <a:p>
            <a:r>
              <a:rPr lang="en-US" sz="2600" dirty="0"/>
              <a:t>These desires should be handled like all temptations.</a:t>
            </a:r>
          </a:p>
        </p:txBody>
      </p:sp>
      <p:sp>
        <p:nvSpPr>
          <p:cNvPr id="4" name="Text Placeholder 3"/>
          <p:cNvSpPr>
            <a:spLocks noGrp="1"/>
          </p:cNvSpPr>
          <p:nvPr>
            <p:ph type="body" sz="half" idx="2"/>
          </p:nvPr>
        </p:nvSpPr>
        <p:spPr>
          <a:xfrm>
            <a:off x="400050" y="1071564"/>
            <a:ext cx="3286125" cy="3819260"/>
          </a:xfrm>
        </p:spPr>
        <p:txBody>
          <a:bodyPr>
            <a:normAutofit/>
          </a:bodyPr>
          <a:lstStyle/>
          <a:p>
            <a:r>
              <a:rPr lang="en-US" sz="3200" b="1" dirty="0"/>
              <a:t>Is it sinful to experience same-sex attraction? What does God expect of those with SSA?</a:t>
            </a:r>
          </a:p>
        </p:txBody>
      </p:sp>
    </p:spTree>
    <p:extLst>
      <p:ext uri="{BB962C8B-B14F-4D97-AF65-F5344CB8AC3E}">
        <p14:creationId xmlns:p14="http://schemas.microsoft.com/office/powerpoint/2010/main" val="13879788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6101" y="728662"/>
            <a:ext cx="5672137" cy="4672013"/>
          </a:xfrm>
        </p:spPr>
        <p:txBody>
          <a:bodyPr>
            <a:noAutofit/>
          </a:bodyPr>
          <a:lstStyle/>
          <a:p>
            <a:r>
              <a:rPr lang="en-US" sz="2300" dirty="0"/>
              <a:t>It is not a socio-political issue, it is their life.</a:t>
            </a:r>
          </a:p>
          <a:p>
            <a:r>
              <a:rPr lang="en-US" sz="2300" dirty="0"/>
              <a:t>Pray for and work to interact with compassion. (Matthew 9:36-38)</a:t>
            </a:r>
          </a:p>
          <a:p>
            <a:r>
              <a:rPr lang="en-US" sz="2300" dirty="0"/>
              <a:t>Remember the power of words—for good or ill—and be careful in what you say. (James 3)</a:t>
            </a:r>
          </a:p>
          <a:p>
            <a:r>
              <a:rPr lang="en-US" sz="2300" dirty="0"/>
              <a:t>Listen carefully and thoughtfully. (James 1:19; Proverbs 18:2, 13)</a:t>
            </a:r>
          </a:p>
          <a:p>
            <a:r>
              <a:rPr lang="en-US" sz="2300" dirty="0"/>
              <a:t>Observe the Golden Rule. (Matthew 7:12)</a:t>
            </a:r>
          </a:p>
          <a:p>
            <a:r>
              <a:rPr lang="en-US" sz="2300" dirty="0"/>
              <a:t>Follow the Lord’s example of both grace and truth, avoiding either endorsement of sin or rejection of a person.</a:t>
            </a:r>
          </a:p>
        </p:txBody>
      </p:sp>
      <p:sp>
        <p:nvSpPr>
          <p:cNvPr id="4" name="Text Placeholder 3"/>
          <p:cNvSpPr>
            <a:spLocks noGrp="1"/>
          </p:cNvSpPr>
          <p:nvPr>
            <p:ph type="body" sz="half" idx="2"/>
          </p:nvPr>
        </p:nvSpPr>
        <p:spPr>
          <a:xfrm>
            <a:off x="400051" y="1128713"/>
            <a:ext cx="2686050" cy="3929061"/>
          </a:xfrm>
        </p:spPr>
        <p:txBody>
          <a:bodyPr>
            <a:normAutofit/>
          </a:bodyPr>
          <a:lstStyle/>
          <a:p>
            <a:r>
              <a:rPr lang="en-US" sz="3300" b="1" dirty="0"/>
              <a:t>How should I interact with my LGBTQIA identifying friends and brethren?</a:t>
            </a:r>
          </a:p>
        </p:txBody>
      </p:sp>
    </p:spTree>
    <p:extLst>
      <p:ext uri="{BB962C8B-B14F-4D97-AF65-F5344CB8AC3E}">
        <p14:creationId xmlns:p14="http://schemas.microsoft.com/office/powerpoint/2010/main" val="1519798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8296"/>
            <a:ext cx="4629150" cy="4061354"/>
          </a:xfrm>
        </p:spPr>
        <p:txBody>
          <a:bodyPr>
            <a:normAutofit/>
          </a:bodyPr>
          <a:lstStyle/>
          <a:p>
            <a:pPr marL="0" indent="0">
              <a:buNone/>
            </a:pPr>
            <a:endParaRPr lang="en-US" sz="3000" dirty="0"/>
          </a:p>
          <a:p>
            <a:pPr marL="0" indent="0">
              <a:buNone/>
            </a:pPr>
            <a:r>
              <a:rPr lang="en-US" sz="3500" dirty="0"/>
              <a:t>“Thou hast made us for thyself, O Lord, and our heart is restless until it finds its rest in thee.” </a:t>
            </a:r>
          </a:p>
          <a:p>
            <a:pPr marL="0" indent="0">
              <a:buNone/>
            </a:pPr>
            <a:r>
              <a:rPr lang="mr-IN" sz="2700" dirty="0"/>
              <a:t>–</a:t>
            </a:r>
            <a:r>
              <a:rPr lang="en-US" sz="2700" dirty="0"/>
              <a:t> Augustine </a:t>
            </a:r>
            <a:br>
              <a:rPr lang="en-US" sz="2700" dirty="0"/>
            </a:br>
            <a:endParaRPr lang="en-US" sz="2700" dirty="0"/>
          </a:p>
        </p:txBody>
      </p:sp>
      <p:sp>
        <p:nvSpPr>
          <p:cNvPr id="4" name="Text Placeholder 3"/>
          <p:cNvSpPr>
            <a:spLocks noGrp="1"/>
          </p:cNvSpPr>
          <p:nvPr>
            <p:ph type="body" sz="half" idx="2"/>
          </p:nvPr>
        </p:nvSpPr>
        <p:spPr>
          <a:xfrm>
            <a:off x="314326" y="1543050"/>
            <a:ext cx="3264694" cy="3347773"/>
          </a:xfrm>
        </p:spPr>
        <p:txBody>
          <a:bodyPr>
            <a:normAutofit/>
          </a:bodyPr>
          <a:lstStyle/>
          <a:p>
            <a:r>
              <a:rPr lang="en-US" sz="3300" b="1" dirty="0"/>
              <a:t>What if I never feel secure in my own skin or find love in another person?</a:t>
            </a:r>
          </a:p>
        </p:txBody>
      </p:sp>
    </p:spTree>
    <p:extLst>
      <p:ext uri="{BB962C8B-B14F-4D97-AF65-F5344CB8AC3E}">
        <p14:creationId xmlns:p14="http://schemas.microsoft.com/office/powerpoint/2010/main" val="2784364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271"/>
            <a:ext cx="8149472" cy="1104636"/>
          </a:xfrm>
        </p:spPr>
        <p:txBody>
          <a:bodyPr>
            <a:normAutofit fontScale="90000"/>
          </a:bodyPr>
          <a:lstStyle/>
          <a:p>
            <a:r>
              <a:rPr lang="en-US" b="1" dirty="0"/>
              <a:t>Biblical Perspective on Human Sexuality</a:t>
            </a:r>
          </a:p>
        </p:txBody>
      </p:sp>
      <p:sp>
        <p:nvSpPr>
          <p:cNvPr id="3" name="Content Placeholder 2"/>
          <p:cNvSpPr>
            <a:spLocks noGrp="1"/>
          </p:cNvSpPr>
          <p:nvPr>
            <p:ph idx="1"/>
          </p:nvPr>
        </p:nvSpPr>
        <p:spPr>
          <a:xfrm>
            <a:off x="457200" y="1408907"/>
            <a:ext cx="8301038" cy="3891755"/>
          </a:xfrm>
        </p:spPr>
        <p:txBody>
          <a:bodyPr>
            <a:normAutofit lnSpcReduction="10000"/>
          </a:bodyPr>
          <a:lstStyle/>
          <a:p>
            <a:pPr marL="385763" indent="-385763">
              <a:buFont typeface="+mj-lt"/>
              <a:buAutoNum type="arabicPeriod"/>
            </a:pPr>
            <a:r>
              <a:rPr lang="en-US" dirty="0">
                <a:solidFill>
                  <a:schemeClr val="tx1">
                    <a:lumMod val="50000"/>
                  </a:schemeClr>
                </a:solidFill>
              </a:rPr>
              <a:t>God created Humanity Male and Female, distinctive yet complimentary.</a:t>
            </a:r>
          </a:p>
          <a:p>
            <a:pPr marL="385763" indent="-385763">
              <a:buFont typeface="+mj-lt"/>
              <a:buAutoNum type="arabicPeriod"/>
            </a:pPr>
            <a:r>
              <a:rPr lang="en-US" dirty="0">
                <a:solidFill>
                  <a:schemeClr val="tx1">
                    <a:lumMod val="50000"/>
                  </a:schemeClr>
                </a:solidFill>
              </a:rPr>
              <a:t>Sin and the Fall resulted in “curses” that effect Humans in a variety of ways. </a:t>
            </a:r>
          </a:p>
          <a:p>
            <a:pPr marL="385763" indent="-385763">
              <a:buFont typeface="+mj-lt"/>
              <a:buAutoNum type="arabicPeriod"/>
            </a:pPr>
            <a:r>
              <a:rPr lang="en-US" dirty="0">
                <a:solidFill>
                  <a:schemeClr val="tx1">
                    <a:lumMod val="50000"/>
                  </a:schemeClr>
                </a:solidFill>
              </a:rPr>
              <a:t>God exclusively affirms heterosexual, monogamous sexual relations.</a:t>
            </a:r>
          </a:p>
          <a:p>
            <a:pPr marL="385763" indent="-385763">
              <a:buFont typeface="+mj-lt"/>
              <a:buAutoNum type="arabicPeriod"/>
            </a:pPr>
            <a:r>
              <a:rPr lang="en-US" dirty="0">
                <a:solidFill>
                  <a:schemeClr val="tx1">
                    <a:lumMod val="50000"/>
                  </a:schemeClr>
                </a:solidFill>
              </a:rPr>
              <a:t>All mentions of extra-marital, non-heterosexual activity and relations in Scripture are expressly negative and are condemned alongside other sinful acts.</a:t>
            </a:r>
          </a:p>
          <a:p>
            <a:pPr marL="385763" indent="-385763">
              <a:buFont typeface="+mj-lt"/>
              <a:buAutoNum type="arabicPeriod"/>
            </a:pPr>
            <a:r>
              <a:rPr lang="en-US" dirty="0">
                <a:solidFill>
                  <a:schemeClr val="tx1">
                    <a:lumMod val="50000"/>
                  </a:schemeClr>
                </a:solidFill>
              </a:rPr>
              <a:t>Every Human being battles temptations that result from wrong desires within each of us. </a:t>
            </a:r>
          </a:p>
          <a:p>
            <a:pPr marL="385763" indent="-385763">
              <a:buFont typeface="+mj-lt"/>
              <a:buAutoNum type="arabicPeriod"/>
            </a:pPr>
            <a:r>
              <a:rPr lang="en-US" sz="2500" b="1" dirty="0"/>
              <a:t>Through the Gospel, God offers welcome to all people who give themselves to Him.</a:t>
            </a:r>
          </a:p>
        </p:txBody>
      </p:sp>
    </p:spTree>
    <p:extLst>
      <p:ext uri="{BB962C8B-B14F-4D97-AF65-F5344CB8AC3E}">
        <p14:creationId xmlns:p14="http://schemas.microsoft.com/office/powerpoint/2010/main" val="16986792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325" y="1044443"/>
            <a:ext cx="7675350" cy="3626115"/>
          </a:xfrm>
        </p:spPr>
        <p:txBody>
          <a:bodyPr>
            <a:normAutofit lnSpcReduction="10000"/>
          </a:bodyPr>
          <a:lstStyle/>
          <a:p>
            <a:pPr marL="0" indent="0">
              <a:buNone/>
            </a:pPr>
            <a:r>
              <a:rPr lang="en-US" sz="4125" dirty="0"/>
              <a:t>You are </a:t>
            </a:r>
            <a:r>
              <a:rPr lang="en-US" sz="4125" b="1" dirty="0">
                <a:solidFill>
                  <a:schemeClr val="accent3"/>
                </a:solidFill>
              </a:rPr>
              <a:t>more</a:t>
            </a:r>
            <a:r>
              <a:rPr lang="en-US" sz="4125" dirty="0">
                <a:solidFill>
                  <a:schemeClr val="accent3"/>
                </a:solidFill>
              </a:rPr>
              <a:t> </a:t>
            </a:r>
            <a:r>
              <a:rPr lang="en-US" sz="4125" dirty="0"/>
              <a:t>than your sexual or relational status.</a:t>
            </a:r>
          </a:p>
          <a:p>
            <a:pPr marL="0" indent="0" algn="ctr">
              <a:buNone/>
            </a:pPr>
            <a:endParaRPr lang="en-US" sz="4125" dirty="0"/>
          </a:p>
          <a:p>
            <a:pPr marL="0" indent="0">
              <a:buNone/>
            </a:pPr>
            <a:r>
              <a:rPr lang="en-US" sz="4125" dirty="0"/>
              <a:t>You are an </a:t>
            </a:r>
            <a:r>
              <a:rPr lang="en-US" sz="4125" b="1" dirty="0">
                <a:solidFill>
                  <a:schemeClr val="accent3"/>
                </a:solidFill>
              </a:rPr>
              <a:t>Image-bearer</a:t>
            </a:r>
            <a:r>
              <a:rPr lang="en-US" sz="4125" b="1" dirty="0">
                <a:solidFill>
                  <a:schemeClr val="accent6">
                    <a:lumMod val="60000"/>
                    <a:lumOff val="40000"/>
                  </a:schemeClr>
                </a:solidFill>
              </a:rPr>
              <a:t> </a:t>
            </a:r>
            <a:r>
              <a:rPr lang="en-US" sz="4125" dirty="0"/>
              <a:t>of God, a </a:t>
            </a:r>
            <a:r>
              <a:rPr lang="en-US" sz="4125" b="1" dirty="0">
                <a:solidFill>
                  <a:schemeClr val="accent3"/>
                </a:solidFill>
              </a:rPr>
              <a:t>loved sinner </a:t>
            </a:r>
            <a:r>
              <a:rPr lang="en-US" sz="4125" dirty="0"/>
              <a:t>for whom Christ died, and in Him a </a:t>
            </a:r>
            <a:r>
              <a:rPr lang="en-US" sz="4125" b="1" dirty="0">
                <a:solidFill>
                  <a:schemeClr val="accent3"/>
                </a:solidFill>
              </a:rPr>
              <a:t>new creation</a:t>
            </a:r>
            <a:r>
              <a:rPr lang="en-US" sz="4125" dirty="0"/>
              <a:t>.</a:t>
            </a:r>
          </a:p>
        </p:txBody>
      </p:sp>
    </p:spTree>
    <p:extLst>
      <p:ext uri="{BB962C8B-B14F-4D97-AF65-F5344CB8AC3E}">
        <p14:creationId xmlns:p14="http://schemas.microsoft.com/office/powerpoint/2010/main" val="1641186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Passages Specifically about Homosexuality</a:t>
            </a:r>
          </a:p>
        </p:txBody>
      </p:sp>
      <p:sp>
        <p:nvSpPr>
          <p:cNvPr id="3" name="Content Placeholder 2"/>
          <p:cNvSpPr>
            <a:spLocks noGrp="1"/>
          </p:cNvSpPr>
          <p:nvPr>
            <p:ph idx="1"/>
          </p:nvPr>
        </p:nvSpPr>
        <p:spPr>
          <a:xfrm>
            <a:off x="628650" y="1432323"/>
            <a:ext cx="7886700" cy="3654028"/>
          </a:xfrm>
        </p:spPr>
        <p:txBody>
          <a:bodyPr>
            <a:normAutofit fontScale="85000" lnSpcReduction="10000"/>
          </a:bodyPr>
          <a:lstStyle/>
          <a:p>
            <a:r>
              <a:rPr lang="en-US" dirty="0"/>
              <a:t>Genesis 19 </a:t>
            </a:r>
            <a:r>
              <a:rPr lang="mr-IN" dirty="0"/>
              <a:t>–</a:t>
            </a:r>
            <a:r>
              <a:rPr lang="en-US" dirty="0"/>
              <a:t> Sodom and Gomorrah</a:t>
            </a:r>
          </a:p>
          <a:p>
            <a:pPr lvl="1"/>
            <a:r>
              <a:rPr lang="en-US" dirty="0"/>
              <a:t>The problem highlighted is homosexual </a:t>
            </a:r>
            <a:r>
              <a:rPr lang="en-US" b="1" i="1" dirty="0"/>
              <a:t>behavior</a:t>
            </a:r>
            <a:r>
              <a:rPr lang="mr-IN" dirty="0"/>
              <a:t>…</a:t>
            </a:r>
            <a:r>
              <a:rPr lang="en-US" dirty="0"/>
              <a:t>not necessarily desire</a:t>
            </a:r>
          </a:p>
          <a:p>
            <a:pPr lvl="1"/>
            <a:r>
              <a:rPr lang="en-US" dirty="0"/>
              <a:t>Unlikely that 100% of the men of Sodom actually were ‘gay’</a:t>
            </a:r>
          </a:p>
          <a:p>
            <a:pPr lvl="1"/>
            <a:r>
              <a:rPr lang="en-US" dirty="0"/>
              <a:t>Ezekiel 16 says that the issues were pride, greed, inhospitality, pleasure-seeking. Instructive that God does not highlight their homosexuality as the core issue as reason for his judgment on them. It was merely one expression of their sinfulness.</a:t>
            </a:r>
          </a:p>
          <a:p>
            <a:pPr lvl="1"/>
            <a:r>
              <a:rPr lang="en-US" dirty="0"/>
              <a:t>Jude 1:7 does state sexual perversion as part of the reason for their judgment by God.</a:t>
            </a:r>
          </a:p>
          <a:p>
            <a:r>
              <a:rPr lang="en-US" dirty="0"/>
              <a:t>Leviticus 18:22, 20:13 </a:t>
            </a:r>
            <a:r>
              <a:rPr lang="mr-IN" dirty="0"/>
              <a:t>–</a:t>
            </a:r>
            <a:r>
              <a:rPr lang="en-US" dirty="0"/>
              <a:t> “Shall not lie with a man”</a:t>
            </a:r>
          </a:p>
          <a:p>
            <a:pPr lvl="1"/>
            <a:r>
              <a:rPr lang="en-US" dirty="0"/>
              <a:t>Homosexual activity condemned as an “abomination”</a:t>
            </a:r>
          </a:p>
          <a:p>
            <a:pPr lvl="1"/>
            <a:r>
              <a:rPr lang="en-US" dirty="0"/>
              <a:t>Context indicates that any deviation from God’s designs for sexuality are also considered ”abomination” </a:t>
            </a:r>
          </a:p>
          <a:p>
            <a:pPr lvl="1"/>
            <a:r>
              <a:rPr lang="en-US" dirty="0"/>
              <a:t>Other “abominations” in OT Scripture: idolatry (Deut. 7); child sacrifice (Deut. 12); false prophecy (Deut. 13); certain foods (Deut. 14); sorcery (Deut. 18); cross-dressing (Deut. 22); immoral acts in Dwelling of God (Deut. 23); divorce / remarriage (Deut. 24); pride, lying, shedding innocent blood, etc. (Prov. 6)</a:t>
            </a:r>
          </a:p>
          <a:p>
            <a:endParaRPr lang="en-US" dirty="0"/>
          </a:p>
        </p:txBody>
      </p:sp>
    </p:spTree>
    <p:extLst>
      <p:ext uri="{BB962C8B-B14F-4D97-AF65-F5344CB8AC3E}">
        <p14:creationId xmlns:p14="http://schemas.microsoft.com/office/powerpoint/2010/main" val="1564219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Passages Specifically about Homosexuality</a:t>
            </a:r>
          </a:p>
        </p:txBody>
      </p:sp>
      <p:sp>
        <p:nvSpPr>
          <p:cNvPr id="3" name="Content Placeholder 2"/>
          <p:cNvSpPr>
            <a:spLocks noGrp="1"/>
          </p:cNvSpPr>
          <p:nvPr>
            <p:ph idx="1"/>
          </p:nvPr>
        </p:nvSpPr>
        <p:spPr>
          <a:xfrm>
            <a:off x="628650" y="1464469"/>
            <a:ext cx="7886700" cy="3718322"/>
          </a:xfrm>
        </p:spPr>
        <p:txBody>
          <a:bodyPr>
            <a:normAutofit fontScale="62500" lnSpcReduction="20000"/>
          </a:bodyPr>
          <a:lstStyle/>
          <a:p>
            <a:r>
              <a:rPr lang="en-US" dirty="0"/>
              <a:t>Romans 1:18-32 </a:t>
            </a:r>
            <a:r>
              <a:rPr lang="mr-IN" dirty="0"/>
              <a:t>–</a:t>
            </a:r>
            <a:r>
              <a:rPr lang="en-US" dirty="0"/>
              <a:t> “God gave them up”</a:t>
            </a:r>
          </a:p>
          <a:p>
            <a:pPr lvl="1"/>
            <a:r>
              <a:rPr lang="en-US" dirty="0"/>
              <a:t>Key causes for the wrath of God: ungodly unrighteousness, suppression of truth in unrighteousness, ignoring clear manifestation(s) of God, refusing to honor or thank Him, consequential idolatrous exchange</a:t>
            </a:r>
          </a:p>
          <a:p>
            <a:pPr lvl="1"/>
            <a:r>
              <a:rPr lang="en-US" i="1" dirty="0"/>
              <a:t>This passage is about rebellion against God, not homosexuality.</a:t>
            </a:r>
            <a:endParaRPr lang="en-US" dirty="0"/>
          </a:p>
          <a:p>
            <a:pPr lvl="1"/>
            <a:r>
              <a:rPr lang="en-US" dirty="0"/>
              <a:t>Since people have rebelled against God</a:t>
            </a:r>
            <a:r>
              <a:rPr lang="mr-IN" dirty="0"/>
              <a:t>…</a:t>
            </a:r>
            <a:endParaRPr lang="en-US" dirty="0"/>
          </a:p>
          <a:p>
            <a:pPr lvl="2"/>
            <a:r>
              <a:rPr lang="en-US" dirty="0"/>
              <a:t>God gave them up </a:t>
            </a:r>
            <a:r>
              <a:rPr lang="mr-IN" dirty="0"/>
              <a:t>…</a:t>
            </a:r>
            <a:r>
              <a:rPr lang="en-US" dirty="0"/>
              <a:t> to lusts of their hearts</a:t>
            </a:r>
          </a:p>
          <a:p>
            <a:pPr lvl="2"/>
            <a:r>
              <a:rPr lang="en-US" dirty="0"/>
              <a:t>God gave them up </a:t>
            </a:r>
            <a:r>
              <a:rPr lang="mr-IN" dirty="0"/>
              <a:t>…</a:t>
            </a:r>
            <a:r>
              <a:rPr lang="en-US" dirty="0"/>
              <a:t> to vile passions, going against nature</a:t>
            </a:r>
          </a:p>
          <a:p>
            <a:pPr lvl="2"/>
            <a:r>
              <a:rPr lang="en-US" dirty="0"/>
              <a:t>God gave them up </a:t>
            </a:r>
            <a:r>
              <a:rPr lang="mr-IN" dirty="0"/>
              <a:t>…</a:t>
            </a:r>
            <a:r>
              <a:rPr lang="en-US" dirty="0"/>
              <a:t> to a reprobate (depraved) mind</a:t>
            </a:r>
          </a:p>
          <a:p>
            <a:pPr lvl="1"/>
            <a:r>
              <a:rPr lang="en-US" dirty="0"/>
              <a:t>This text outlines the degradation of Human desires and morals due to a rejection of and rebellion against God. (Rule by Passions </a:t>
            </a:r>
            <a:r>
              <a:rPr lang="en-US" dirty="0">
                <a:sym typeface="Wingdings"/>
              </a:rPr>
              <a:t> Perversion of Passions  No Rules against Any Passions).</a:t>
            </a:r>
            <a:endParaRPr lang="en-US" dirty="0"/>
          </a:p>
          <a:p>
            <a:r>
              <a:rPr lang="en-US" dirty="0"/>
              <a:t>1 Corinthians 6:9-11 </a:t>
            </a:r>
            <a:r>
              <a:rPr lang="mr-IN" dirty="0"/>
              <a:t>–</a:t>
            </a:r>
            <a:r>
              <a:rPr lang="en-US" dirty="0"/>
              <a:t> Washed, Sanctified, Justified</a:t>
            </a:r>
          </a:p>
          <a:p>
            <a:pPr lvl="1"/>
            <a:r>
              <a:rPr lang="en-US" dirty="0"/>
              <a:t>Homosexuality listed alongside litany of other sins</a:t>
            </a:r>
          </a:p>
          <a:p>
            <a:pPr lvl="1"/>
            <a:r>
              <a:rPr lang="en-US" dirty="0"/>
              <a:t>Active and passive partners identified as being sinful</a:t>
            </a:r>
          </a:p>
          <a:p>
            <a:pPr lvl="1"/>
            <a:r>
              <a:rPr lang="en-US" dirty="0"/>
              <a:t>Some argue that this text does not speak of consensual, committed relations but pederasty or idolatrous prostitution. These arguments are based on linguistic minutiae and are inconclusive at best and have very little weight.</a:t>
            </a:r>
          </a:p>
          <a:p>
            <a:r>
              <a:rPr lang="en-US" dirty="0"/>
              <a:t>1 Timothy 1:8-11 </a:t>
            </a:r>
            <a:r>
              <a:rPr lang="mr-IN" dirty="0"/>
              <a:t>–</a:t>
            </a:r>
            <a:r>
              <a:rPr lang="en-US" dirty="0"/>
              <a:t> Law condemns evildoers such as</a:t>
            </a:r>
          </a:p>
          <a:p>
            <a:pPr lvl="1"/>
            <a:r>
              <a:rPr lang="en-US" dirty="0"/>
              <a:t>Some argue that the word translated as “homosexual offenders” is not speaking to consensual, committed relationships largely based on the claim that this word (also used in 1 Cor. 6) was ‘invented’ by Paul. (Poor argumentation.)</a:t>
            </a:r>
          </a:p>
          <a:p>
            <a:pPr lvl="1"/>
            <a:r>
              <a:rPr lang="en-US" dirty="0"/>
              <a:t>The word is made up of multiple Greek words mean “man” and “beds”—proponents of LGBT relationships claim that this word then most likely refers to pederasty, pimps, prostitution (especially of the cult variety), or other illicit activities. </a:t>
            </a:r>
          </a:p>
          <a:p>
            <a:pPr lvl="1"/>
            <a:r>
              <a:rPr lang="en-US" dirty="0"/>
              <a:t>Given Paul’s own writings in Romans 1 along with Jesus’ exclusive arguments regarding Male-Female marriage in Matthew 19 as well as Paul’s clear and exclusive discussion of Male-Female marriage in 1 Corinthians 7, we should come to the conclusion that these claims regarding the Greek minutiae are not supported by Scripture.</a:t>
            </a:r>
          </a:p>
          <a:p>
            <a:endParaRPr lang="en-US" dirty="0"/>
          </a:p>
        </p:txBody>
      </p:sp>
    </p:spTree>
    <p:extLst>
      <p:ext uri="{BB962C8B-B14F-4D97-AF65-F5344CB8AC3E}">
        <p14:creationId xmlns:p14="http://schemas.microsoft.com/office/powerpoint/2010/main" val="810157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Passages Related to Homosexuality / Sexuality</a:t>
            </a:r>
          </a:p>
        </p:txBody>
      </p:sp>
      <p:sp>
        <p:nvSpPr>
          <p:cNvPr id="3" name="Content Placeholder 2"/>
          <p:cNvSpPr>
            <a:spLocks noGrp="1"/>
          </p:cNvSpPr>
          <p:nvPr>
            <p:ph idx="1"/>
          </p:nvPr>
        </p:nvSpPr>
        <p:spPr/>
        <p:txBody>
          <a:bodyPr>
            <a:normAutofit fontScale="85000" lnSpcReduction="20000"/>
          </a:bodyPr>
          <a:lstStyle/>
          <a:p>
            <a:r>
              <a:rPr lang="en-US" dirty="0"/>
              <a:t>Genesis 1-2 </a:t>
            </a:r>
            <a:r>
              <a:rPr lang="mr-IN" dirty="0"/>
              <a:t>–</a:t>
            </a:r>
            <a:r>
              <a:rPr lang="en-US" dirty="0"/>
              <a:t> Creation of Man and Woman, Marriage</a:t>
            </a:r>
          </a:p>
          <a:p>
            <a:pPr lvl="1"/>
            <a:r>
              <a:rPr lang="en-US" dirty="0"/>
              <a:t>Clear statement that God’s design is Male and Female—binary, non-fluid, differentiated sexual identities. </a:t>
            </a:r>
          </a:p>
          <a:p>
            <a:pPr lvl="1"/>
            <a:r>
              <a:rPr lang="en-US" dirty="0"/>
              <a:t>Males and Females uniquely designed for relationship in marriage.</a:t>
            </a:r>
          </a:p>
          <a:p>
            <a:pPr lvl="1"/>
            <a:r>
              <a:rPr lang="en-US" dirty="0"/>
              <a:t>Most importantly, Humanity (</a:t>
            </a:r>
            <a:r>
              <a:rPr lang="en-US" dirty="0" err="1"/>
              <a:t>m&amp;f</a:t>
            </a:r>
            <a:r>
              <a:rPr lang="en-US" dirty="0"/>
              <a:t>) was designed in God’s image for relationship with Him.</a:t>
            </a:r>
          </a:p>
          <a:p>
            <a:r>
              <a:rPr lang="en-US" dirty="0"/>
              <a:t>Genesis 3 </a:t>
            </a:r>
            <a:r>
              <a:rPr lang="mr-IN" dirty="0"/>
              <a:t>–</a:t>
            </a:r>
            <a:r>
              <a:rPr lang="en-US" dirty="0"/>
              <a:t> Curse(s) of Sin and the Fall</a:t>
            </a:r>
          </a:p>
          <a:p>
            <a:pPr lvl="1"/>
            <a:r>
              <a:rPr lang="en-US" dirty="0"/>
              <a:t>Satan is always seeking points of attack against Humans.</a:t>
            </a:r>
          </a:p>
          <a:p>
            <a:pPr lvl="1"/>
            <a:r>
              <a:rPr lang="en-US" dirty="0"/>
              <a:t>Pain and presumably greater strain in childbirth. (Unknown consequences upon child through process.)</a:t>
            </a:r>
          </a:p>
          <a:p>
            <a:pPr lvl="1"/>
            <a:r>
              <a:rPr lang="en-US" dirty="0"/>
              <a:t>Strained relations between Adam and Eve, husbands and wives, males and females.</a:t>
            </a:r>
          </a:p>
          <a:p>
            <a:pPr lvl="1"/>
            <a:r>
              <a:rPr lang="en-US" dirty="0"/>
              <a:t>Ground and by extension entire created environment in which Humans live has been altered for the worse.</a:t>
            </a:r>
          </a:p>
          <a:p>
            <a:pPr lvl="1"/>
            <a:r>
              <a:rPr lang="en-US" dirty="0"/>
              <a:t>Work, like childbirth, has added strains that have unknown consequences on Human physiology and psychology.</a:t>
            </a:r>
          </a:p>
          <a:p>
            <a:pPr lvl="1"/>
            <a:r>
              <a:rPr lang="en-US" dirty="0"/>
              <a:t>Death and decay characterize Humanity now.</a:t>
            </a:r>
          </a:p>
          <a:p>
            <a:pPr lvl="1"/>
            <a:r>
              <a:rPr lang="en-US" dirty="0"/>
              <a:t>[See also: Romans 8:18-25]</a:t>
            </a:r>
          </a:p>
          <a:p>
            <a:pPr lvl="1"/>
            <a:endParaRPr lang="en-US" dirty="0"/>
          </a:p>
          <a:p>
            <a:endParaRPr lang="en-US" dirty="0"/>
          </a:p>
        </p:txBody>
      </p:sp>
    </p:spTree>
    <p:extLst>
      <p:ext uri="{BB962C8B-B14F-4D97-AF65-F5344CB8AC3E}">
        <p14:creationId xmlns:p14="http://schemas.microsoft.com/office/powerpoint/2010/main" val="53479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Passages Related to Homosexuality / Sexuality</a:t>
            </a:r>
          </a:p>
        </p:txBody>
      </p:sp>
      <p:sp>
        <p:nvSpPr>
          <p:cNvPr id="3" name="Content Placeholder 2"/>
          <p:cNvSpPr>
            <a:spLocks noGrp="1"/>
          </p:cNvSpPr>
          <p:nvPr>
            <p:ph idx="1"/>
          </p:nvPr>
        </p:nvSpPr>
        <p:spPr/>
        <p:txBody>
          <a:bodyPr>
            <a:normAutofit fontScale="70000" lnSpcReduction="20000"/>
          </a:bodyPr>
          <a:lstStyle/>
          <a:p>
            <a:r>
              <a:rPr lang="en-US" dirty="0"/>
              <a:t>Matthew 19 </a:t>
            </a:r>
            <a:r>
              <a:rPr lang="mr-IN" dirty="0"/>
              <a:t>–</a:t>
            </a:r>
            <a:r>
              <a:rPr lang="en-US" dirty="0"/>
              <a:t> Jesus on Marriage; Restriction on Sexual Expression</a:t>
            </a:r>
          </a:p>
          <a:p>
            <a:pPr lvl="1"/>
            <a:r>
              <a:rPr lang="en-US" dirty="0"/>
              <a:t>Question about allowances for divorce, answer points back to design for marriage</a:t>
            </a:r>
          </a:p>
          <a:p>
            <a:pPr lvl="1"/>
            <a:r>
              <a:rPr lang="en-US" dirty="0"/>
              <a:t>Reason that marriage exists (and cannot be broken by divorce) is because of maleness and femaleness </a:t>
            </a:r>
            <a:r>
              <a:rPr lang="mr-IN" dirty="0"/>
              <a:t>–</a:t>
            </a:r>
            <a:r>
              <a:rPr lang="en-US" dirty="0"/>
              <a:t> </a:t>
            </a:r>
            <a:r>
              <a:rPr lang="en-US" i="1" dirty="0"/>
              <a:t>“’made them male and female,’ and said, ‘For this reason</a:t>
            </a:r>
            <a:r>
              <a:rPr lang="mr-IN" i="1" dirty="0"/>
              <a:t>…</a:t>
            </a:r>
            <a:r>
              <a:rPr lang="en-US" dirty="0"/>
              <a:t>” (19:4-5)</a:t>
            </a:r>
          </a:p>
          <a:p>
            <a:pPr lvl="1"/>
            <a:r>
              <a:rPr lang="en-US" dirty="0"/>
              <a:t>Jesus says that marriage is predicated upon male and female identity. </a:t>
            </a:r>
          </a:p>
          <a:p>
            <a:pPr lvl="1"/>
            <a:r>
              <a:rPr lang="en-US" dirty="0"/>
              <a:t>Any sexual behavior outside of marriage is identified in the Bible, and by Jesus specifically in various places (Matthew 5, Mark 7) as sinful.</a:t>
            </a:r>
          </a:p>
          <a:p>
            <a:pPr lvl="1"/>
            <a:r>
              <a:rPr lang="en-US" dirty="0"/>
              <a:t>This then prohibits any non-heterosexual activity / relations.</a:t>
            </a:r>
          </a:p>
          <a:p>
            <a:r>
              <a:rPr lang="en-US" dirty="0"/>
              <a:t>1 Corinthians 7 - Have Husband or Wife; Remain as Called</a:t>
            </a:r>
          </a:p>
          <a:p>
            <a:pPr lvl="1"/>
            <a:r>
              <a:rPr lang="en-US" dirty="0"/>
              <a:t>Men and women are instructed to have relations with opposite sex, no mention or allowance of same-sex. (And based on the previous chapter, we know that Paul was aware of that as a possibility for some.)</a:t>
            </a:r>
          </a:p>
          <a:p>
            <a:pPr lvl="1"/>
            <a:r>
              <a:rPr lang="en-US" dirty="0"/>
              <a:t>Multiple references to marriage throughout chapter, always heterosexual in nature. </a:t>
            </a:r>
          </a:p>
          <a:p>
            <a:pPr lvl="1"/>
            <a:r>
              <a:rPr lang="en-US" dirty="0"/>
              <a:t>There is no demand for life (including) sexual status (identity - married / unmarried; physiology - circumcised / uncircumcised) for those who come to Christ. </a:t>
            </a:r>
          </a:p>
          <a:p>
            <a:pPr lvl="1"/>
            <a:r>
              <a:rPr lang="en-US" dirty="0"/>
              <a:t>NOTE: Sinful relations, such as extra-marital relations or an adulterous marriage, would have to be cut off (see 1 Cor. 6:9-11) but any situation that is not a sinful act is to remain unchanged per vs. 17-25.</a:t>
            </a:r>
          </a:p>
          <a:p>
            <a:r>
              <a:rPr lang="en-US" dirty="0"/>
              <a:t>Galatians 3 </a:t>
            </a:r>
            <a:r>
              <a:rPr lang="mr-IN" dirty="0"/>
              <a:t>–</a:t>
            </a:r>
            <a:r>
              <a:rPr lang="en-US" dirty="0"/>
              <a:t> “no longer</a:t>
            </a:r>
            <a:r>
              <a:rPr lang="mr-IN" dirty="0"/>
              <a:t>…</a:t>
            </a:r>
            <a:r>
              <a:rPr lang="en-US" dirty="0"/>
              <a:t>male and female”</a:t>
            </a:r>
          </a:p>
          <a:p>
            <a:pPr lvl="1"/>
            <a:r>
              <a:rPr lang="en-US" dirty="0"/>
              <a:t>Identity in Christ supersedes any sexual identity.</a:t>
            </a:r>
          </a:p>
          <a:p>
            <a:endParaRPr lang="en-US" dirty="0"/>
          </a:p>
        </p:txBody>
      </p:sp>
    </p:spTree>
    <p:extLst>
      <p:ext uri="{BB962C8B-B14F-4D97-AF65-F5344CB8AC3E}">
        <p14:creationId xmlns:p14="http://schemas.microsoft.com/office/powerpoint/2010/main" val="1867523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Passages Related to Homosexuality / Sexuality</a:t>
            </a:r>
          </a:p>
        </p:txBody>
      </p:sp>
      <p:sp>
        <p:nvSpPr>
          <p:cNvPr id="3" name="Content Placeholder 2"/>
          <p:cNvSpPr>
            <a:spLocks noGrp="1"/>
          </p:cNvSpPr>
          <p:nvPr>
            <p:ph idx="1"/>
          </p:nvPr>
        </p:nvSpPr>
        <p:spPr/>
        <p:txBody>
          <a:bodyPr>
            <a:normAutofit fontScale="92500" lnSpcReduction="10000"/>
          </a:bodyPr>
          <a:lstStyle/>
          <a:p>
            <a:r>
              <a:rPr lang="en-US" dirty="0"/>
              <a:t>Regarding Eunuchs</a:t>
            </a:r>
          </a:p>
          <a:p>
            <a:pPr lvl="1"/>
            <a:r>
              <a:rPr lang="en-US" dirty="0"/>
              <a:t>Isaiah 56</a:t>
            </a:r>
          </a:p>
          <a:p>
            <a:pPr lvl="2"/>
            <a:r>
              <a:rPr lang="en-US" dirty="0"/>
              <a:t>OT Law stated that Eunuchs could not enter into the assembly due to their physical deformity. This was the same as a number of other groups.</a:t>
            </a:r>
          </a:p>
          <a:p>
            <a:pPr lvl="2"/>
            <a:r>
              <a:rPr lang="en-US" dirty="0"/>
              <a:t>Promise of the Kingdom of the Messiah is that Eunuchs in the flesh would not only be allowed, but  exalted in the Kingdom. </a:t>
            </a:r>
          </a:p>
          <a:p>
            <a:pPr lvl="2"/>
            <a:r>
              <a:rPr lang="en-US" dirty="0"/>
              <a:t>While they might seem unproductive, exiled socially in the world, Eunuchs could find meaning and fulfillment in their relationship and renewed identity in Christ. </a:t>
            </a:r>
          </a:p>
          <a:p>
            <a:pPr lvl="1"/>
            <a:r>
              <a:rPr lang="en-US" dirty="0"/>
              <a:t>Matthew 19:10-12</a:t>
            </a:r>
          </a:p>
          <a:p>
            <a:pPr lvl="2"/>
            <a:r>
              <a:rPr lang="en-US" dirty="0"/>
              <a:t>Jesus says people might have deviated sexual identity either by their birth, by acts of other people, and some choose to live as if they are ‘eunuchs’ for the Kingdom.</a:t>
            </a:r>
          </a:p>
          <a:p>
            <a:pPr lvl="2"/>
            <a:r>
              <a:rPr lang="en-US" dirty="0"/>
              <a:t>There is no diminishment of these individuals nor is their license for them to behave in deviation from God’s designs.</a:t>
            </a:r>
          </a:p>
          <a:p>
            <a:pPr lvl="1"/>
            <a:r>
              <a:rPr lang="en-US" dirty="0"/>
              <a:t>Acts 8</a:t>
            </a:r>
          </a:p>
          <a:p>
            <a:pPr lvl="2"/>
            <a:r>
              <a:rPr lang="en-US" dirty="0"/>
              <a:t>First specific convert highlighted outside Palestine region is a foreigner / eunuch.</a:t>
            </a:r>
          </a:p>
          <a:p>
            <a:pPr lvl="2"/>
            <a:r>
              <a:rPr lang="en-US" dirty="0"/>
              <a:t>God shows special love for those who the world considers lesser.</a:t>
            </a:r>
          </a:p>
          <a:p>
            <a:pPr lvl="1"/>
            <a:endParaRPr lang="en-US" dirty="0"/>
          </a:p>
          <a:p>
            <a:endParaRPr lang="en-US" dirty="0"/>
          </a:p>
        </p:txBody>
      </p:sp>
    </p:spTree>
    <p:extLst>
      <p:ext uri="{BB962C8B-B14F-4D97-AF65-F5344CB8AC3E}">
        <p14:creationId xmlns:p14="http://schemas.microsoft.com/office/powerpoint/2010/main" val="1994450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Biblical Perspective on Human Sexuality</a:t>
            </a:r>
          </a:p>
        </p:txBody>
      </p:sp>
      <p:sp>
        <p:nvSpPr>
          <p:cNvPr id="3" name="Content Placeholder 2"/>
          <p:cNvSpPr>
            <a:spLocks noGrp="1"/>
          </p:cNvSpPr>
          <p:nvPr>
            <p:ph idx="1"/>
          </p:nvPr>
        </p:nvSpPr>
        <p:spPr/>
        <p:txBody>
          <a:bodyPr>
            <a:normAutofit fontScale="92500" lnSpcReduction="20000"/>
          </a:bodyPr>
          <a:lstStyle/>
          <a:p>
            <a:pPr marL="385763" indent="-385763">
              <a:buFont typeface="+mj-lt"/>
              <a:buAutoNum type="arabicPeriod"/>
            </a:pPr>
            <a:r>
              <a:rPr lang="en-US" dirty="0"/>
              <a:t>God created Humanity Male and Female, distinctive yet complimentary.</a:t>
            </a:r>
          </a:p>
          <a:p>
            <a:pPr marL="385763" indent="-385763">
              <a:buFont typeface="+mj-lt"/>
              <a:buAutoNum type="arabicPeriod"/>
            </a:pPr>
            <a:r>
              <a:rPr lang="en-US" dirty="0"/>
              <a:t>Sin and the Fall resulted in “curses” that effect Humans in a variety of ways. </a:t>
            </a:r>
          </a:p>
          <a:p>
            <a:pPr marL="385763" indent="-385763">
              <a:buFont typeface="+mj-lt"/>
              <a:buAutoNum type="arabicPeriod"/>
            </a:pPr>
            <a:r>
              <a:rPr lang="en-US" dirty="0"/>
              <a:t>God exclusively affirms heterosexual, monogamous sexual intimacy.</a:t>
            </a:r>
          </a:p>
          <a:p>
            <a:pPr marL="385763" indent="-385763">
              <a:buFont typeface="+mj-lt"/>
              <a:buAutoNum type="arabicPeriod"/>
            </a:pPr>
            <a:r>
              <a:rPr lang="en-US" dirty="0"/>
              <a:t>All mentions of homosexual activity and relations in Scripture are expressly negative and are condemned alongside other sinful acts.</a:t>
            </a:r>
          </a:p>
          <a:p>
            <a:pPr marL="385763" indent="-385763">
              <a:buFont typeface="+mj-lt"/>
              <a:buAutoNum type="arabicPeriod"/>
            </a:pPr>
            <a:r>
              <a:rPr lang="en-US" dirty="0"/>
              <a:t>Every Human being has temptations that result from wrong desires that arise from within each of us. </a:t>
            </a:r>
            <a:r>
              <a:rPr lang="en-US" dirty="0">
                <a:solidFill>
                  <a:schemeClr val="bg1">
                    <a:lumMod val="75000"/>
                  </a:schemeClr>
                </a:solidFill>
              </a:rPr>
              <a:t>each of us have within our selves.</a:t>
            </a:r>
          </a:p>
          <a:p>
            <a:pPr marL="385763" indent="-385763">
              <a:buFont typeface="+mj-lt"/>
              <a:buAutoNum type="arabicPeriod"/>
            </a:pPr>
            <a:r>
              <a:rPr lang="en-US" dirty="0">
                <a:solidFill>
                  <a:schemeClr val="bg1">
                    <a:lumMod val="75000"/>
                  </a:schemeClr>
                </a:solidFill>
              </a:rPr>
              <a:t>God condemns sinful actions, not inclinations, desires, or temptations.</a:t>
            </a:r>
          </a:p>
          <a:p>
            <a:pPr marL="385763" indent="-385763">
              <a:buFont typeface="+mj-lt"/>
              <a:buAutoNum type="arabicPeriod"/>
            </a:pPr>
            <a:r>
              <a:rPr lang="en-US" dirty="0"/>
              <a:t>Through the Gospel, God offers welcome to all people </a:t>
            </a:r>
            <a:r>
              <a:rPr lang="en-US" dirty="0">
                <a:solidFill>
                  <a:schemeClr val="bg1">
                    <a:lumMod val="75000"/>
                  </a:schemeClr>
                </a:solidFill>
              </a:rPr>
              <a:t>including those with sexual deviations in physiology and psychology</a:t>
            </a:r>
            <a:r>
              <a:rPr lang="en-US" dirty="0"/>
              <a:t> who commit to obey Him.</a:t>
            </a:r>
          </a:p>
        </p:txBody>
      </p:sp>
    </p:spTree>
    <p:extLst>
      <p:ext uri="{BB962C8B-B14F-4D97-AF65-F5344CB8AC3E}">
        <p14:creationId xmlns:p14="http://schemas.microsoft.com/office/powerpoint/2010/main" val="7203381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8108950" cy="1104636"/>
          </a:xfrm>
        </p:spPr>
        <p:txBody>
          <a:bodyPr>
            <a:normAutofit fontScale="90000"/>
          </a:bodyPr>
          <a:lstStyle/>
          <a:p>
            <a:r>
              <a:rPr lang="en-US" b="1" dirty="0"/>
              <a:t>Biblical Perspective on Human Sexuality</a:t>
            </a:r>
          </a:p>
        </p:txBody>
      </p:sp>
      <p:sp>
        <p:nvSpPr>
          <p:cNvPr id="3" name="Content Placeholder 2"/>
          <p:cNvSpPr>
            <a:spLocks noGrp="1"/>
          </p:cNvSpPr>
          <p:nvPr>
            <p:ph idx="1"/>
          </p:nvPr>
        </p:nvSpPr>
        <p:spPr>
          <a:xfrm>
            <a:off x="828675" y="1408908"/>
            <a:ext cx="7686675" cy="3738562"/>
          </a:xfrm>
        </p:spPr>
        <p:txBody>
          <a:bodyPr>
            <a:normAutofit/>
          </a:bodyPr>
          <a:lstStyle/>
          <a:p>
            <a:pPr marL="385763" indent="-385763">
              <a:buFont typeface="+mj-lt"/>
              <a:buAutoNum type="arabicPeriod"/>
            </a:pPr>
            <a:r>
              <a:rPr lang="en-US" sz="2500" dirty="0"/>
              <a:t>God created Humanity Male and Female, distinctive and complimentary.</a:t>
            </a:r>
          </a:p>
          <a:p>
            <a:pPr marL="385763" indent="-385763">
              <a:buFont typeface="+mj-lt"/>
              <a:buAutoNum type="arabicPeriod"/>
            </a:pPr>
            <a:r>
              <a:rPr lang="en-US" sz="2500" dirty="0"/>
              <a:t>Sin and the Fall resulted in “curses” that effect Humans in a wide variety of ways. </a:t>
            </a:r>
          </a:p>
        </p:txBody>
      </p:sp>
    </p:spTree>
    <p:extLst>
      <p:ext uri="{BB962C8B-B14F-4D97-AF65-F5344CB8AC3E}">
        <p14:creationId xmlns:p14="http://schemas.microsoft.com/office/powerpoint/2010/main" val="7631953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128" y="822855"/>
            <a:ext cx="4629150" cy="4061354"/>
          </a:xfrm>
        </p:spPr>
        <p:txBody>
          <a:bodyPr/>
          <a:lstStyle/>
          <a:p>
            <a:pPr marL="0" indent="0">
              <a:buNone/>
            </a:pPr>
            <a:r>
              <a:rPr lang="en-US" sz="2600" dirty="0"/>
              <a:t>For there are </a:t>
            </a:r>
            <a:r>
              <a:rPr lang="en-US" sz="2600" b="1" dirty="0">
                <a:solidFill>
                  <a:schemeClr val="accent5"/>
                </a:solidFill>
              </a:rPr>
              <a:t>eunuchs who have been so from birth</a:t>
            </a:r>
            <a:r>
              <a:rPr lang="en-US" sz="2600" dirty="0"/>
              <a:t>, and there are </a:t>
            </a:r>
            <a:r>
              <a:rPr lang="en-US" sz="2600" b="1" dirty="0">
                <a:solidFill>
                  <a:schemeClr val="accent5"/>
                </a:solidFill>
              </a:rPr>
              <a:t>eunuchs who have been made eunuchs </a:t>
            </a:r>
            <a:r>
              <a:rPr lang="en-US" sz="2600" dirty="0"/>
              <a:t>by men, and there are </a:t>
            </a:r>
            <a:r>
              <a:rPr lang="en-US" sz="2600" b="1" dirty="0">
                <a:solidFill>
                  <a:schemeClr val="accent5"/>
                </a:solidFill>
              </a:rPr>
              <a:t>eunuchs who have made themselves eunuchs for the sake of the kingdom </a:t>
            </a:r>
            <a:r>
              <a:rPr lang="en-US" sz="2600" dirty="0"/>
              <a:t>of heaven. Let the one who is able to receive this receive it.”  </a:t>
            </a:r>
          </a:p>
          <a:p>
            <a:pPr marL="0" indent="0">
              <a:buNone/>
            </a:pPr>
            <a:r>
              <a:rPr lang="en-US" dirty="0"/>
              <a:t>Matthew 19:12</a:t>
            </a:r>
          </a:p>
        </p:txBody>
      </p:sp>
      <p:sp>
        <p:nvSpPr>
          <p:cNvPr id="4" name="Text Placeholder 3"/>
          <p:cNvSpPr>
            <a:spLocks noGrp="1"/>
          </p:cNvSpPr>
          <p:nvPr>
            <p:ph type="body" sz="half" idx="2"/>
          </p:nvPr>
        </p:nvSpPr>
        <p:spPr>
          <a:xfrm>
            <a:off x="485775" y="1214438"/>
            <a:ext cx="3401615" cy="3669771"/>
          </a:xfrm>
        </p:spPr>
        <p:txBody>
          <a:bodyPr>
            <a:normAutofit/>
          </a:bodyPr>
          <a:lstStyle/>
          <a:p>
            <a:r>
              <a:rPr lang="en-US" sz="3500" b="1" dirty="0"/>
              <a:t>What about people who sense that they were born in the wrong body?</a:t>
            </a:r>
          </a:p>
        </p:txBody>
      </p:sp>
    </p:spTree>
    <p:extLst>
      <p:ext uri="{BB962C8B-B14F-4D97-AF65-F5344CB8AC3E}">
        <p14:creationId xmlns:p14="http://schemas.microsoft.com/office/powerpoint/2010/main" val="21271389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6290</TotalTime>
  <Words>2385</Words>
  <Application>Microsoft Office PowerPoint</Application>
  <PresentationFormat>On-screen Show (16:10)</PresentationFormat>
  <Paragraphs>160</Paragraphs>
  <Slides>18</Slides>
  <Notes>6</Notes>
  <HiddenSlides>6</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Hebrew</vt:lpstr>
      <vt:lpstr>Calibri</vt:lpstr>
      <vt:lpstr>Corbel</vt:lpstr>
      <vt:lpstr>Mangal</vt:lpstr>
      <vt:lpstr>Wingdings</vt:lpstr>
      <vt:lpstr>Depth</vt:lpstr>
      <vt:lpstr>Human Sexuality in the 21st Century Contemporary Questions, the Will of God, and the Spirit of Christ</vt:lpstr>
      <vt:lpstr>Passages Specifically about Homosexuality</vt:lpstr>
      <vt:lpstr>Passages Specifically about Homosexuality</vt:lpstr>
      <vt:lpstr>Passages Related to Homosexuality / Sexuality</vt:lpstr>
      <vt:lpstr>Passages Related to Homosexuality / Sexuality</vt:lpstr>
      <vt:lpstr>Passages Related to Homosexuality / Sexuality</vt:lpstr>
      <vt:lpstr>Biblical Perspective on Human Sexuality</vt:lpstr>
      <vt:lpstr>Biblical Perspective on Human Sexuality</vt:lpstr>
      <vt:lpstr>PowerPoint Presentation</vt:lpstr>
      <vt:lpstr>PowerPoint Presentation</vt:lpstr>
      <vt:lpstr>Biblical Perspective on Human Sexuality</vt:lpstr>
      <vt:lpstr>PowerPoint Presentation</vt:lpstr>
      <vt:lpstr>Biblical Perspective on Human Sexuality</vt:lpstr>
      <vt:lpstr>PowerPoint Presentation</vt:lpstr>
      <vt:lpstr>PowerPoint Presentation</vt:lpstr>
      <vt:lpstr>PowerPoint Presentation</vt:lpstr>
      <vt:lpstr>Biblical Perspective on Human Sexuality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Hall</dc:creator>
  <cp:lastModifiedBy>Embry</cp:lastModifiedBy>
  <cp:revision>82</cp:revision>
  <dcterms:created xsi:type="dcterms:W3CDTF">2017-10-17T19:54:30Z</dcterms:created>
  <dcterms:modified xsi:type="dcterms:W3CDTF">2017-10-22T12:49:37Z</dcterms:modified>
</cp:coreProperties>
</file>