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25"/>
  </p:notesMasterIdLst>
  <p:sldIdLst>
    <p:sldId id="265" r:id="rId4"/>
    <p:sldId id="264" r:id="rId5"/>
    <p:sldId id="263" r:id="rId6"/>
    <p:sldId id="280" r:id="rId7"/>
    <p:sldId id="268" r:id="rId8"/>
    <p:sldId id="266" r:id="rId9"/>
    <p:sldId id="267" r:id="rId10"/>
    <p:sldId id="258" r:id="rId11"/>
    <p:sldId id="269" r:id="rId12"/>
    <p:sldId id="271" r:id="rId13"/>
    <p:sldId id="273" r:id="rId14"/>
    <p:sldId id="262" r:id="rId15"/>
    <p:sldId id="272" r:id="rId16"/>
    <p:sldId id="274" r:id="rId17"/>
    <p:sldId id="270" r:id="rId18"/>
    <p:sldId id="275" r:id="rId19"/>
    <p:sldId id="279" r:id="rId20"/>
    <p:sldId id="276" r:id="rId21"/>
    <p:sldId id="278" r:id="rId22"/>
    <p:sldId id="277" r:id="rId23"/>
    <p:sldId id="281"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6600"/>
    <a:srgbClr val="CCFF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30" autoAdjust="0"/>
  </p:normalViewPr>
  <p:slideViewPr>
    <p:cSldViewPr>
      <p:cViewPr varScale="1">
        <p:scale>
          <a:sx n="67" d="100"/>
          <a:sy n="67" d="100"/>
        </p:scale>
        <p:origin x="198"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6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B885C-AB03-4D12-BCE8-86B8B915DA36}" type="datetimeFigureOut">
              <a:rPr lang="en-US" smtClean="0"/>
              <a:t>10/9/2017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AC87D-2A69-4F7A-9027-385A25DF995A}" type="slidenum">
              <a:rPr lang="en-US" smtClean="0"/>
              <a:t>‹#›</a:t>
            </a:fld>
            <a:endParaRPr lang="en-US"/>
          </a:p>
        </p:txBody>
      </p:sp>
    </p:spTree>
    <p:extLst>
      <p:ext uri="{BB962C8B-B14F-4D97-AF65-F5344CB8AC3E}">
        <p14:creationId xmlns:p14="http://schemas.microsoft.com/office/powerpoint/2010/main" val="418680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2</a:t>
            </a:fld>
            <a:endParaRPr lang="en-US"/>
          </a:p>
        </p:txBody>
      </p:sp>
    </p:spTree>
    <p:extLst>
      <p:ext uri="{BB962C8B-B14F-4D97-AF65-F5344CB8AC3E}">
        <p14:creationId xmlns:p14="http://schemas.microsoft.com/office/powerpoint/2010/main" val="828595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16</a:t>
            </a:fld>
            <a:endParaRPr lang="en-US"/>
          </a:p>
        </p:txBody>
      </p:sp>
    </p:spTree>
    <p:extLst>
      <p:ext uri="{BB962C8B-B14F-4D97-AF65-F5344CB8AC3E}">
        <p14:creationId xmlns:p14="http://schemas.microsoft.com/office/powerpoint/2010/main" val="161052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17</a:t>
            </a:fld>
            <a:endParaRPr lang="en-US"/>
          </a:p>
        </p:txBody>
      </p:sp>
    </p:spTree>
    <p:extLst>
      <p:ext uri="{BB962C8B-B14F-4D97-AF65-F5344CB8AC3E}">
        <p14:creationId xmlns:p14="http://schemas.microsoft.com/office/powerpoint/2010/main" val="1610521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18</a:t>
            </a:fld>
            <a:endParaRPr lang="en-US"/>
          </a:p>
        </p:txBody>
      </p:sp>
    </p:spTree>
    <p:extLst>
      <p:ext uri="{BB962C8B-B14F-4D97-AF65-F5344CB8AC3E}">
        <p14:creationId xmlns:p14="http://schemas.microsoft.com/office/powerpoint/2010/main" val="1610521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19</a:t>
            </a:fld>
            <a:endParaRPr lang="en-US"/>
          </a:p>
        </p:txBody>
      </p:sp>
    </p:spTree>
    <p:extLst>
      <p:ext uri="{BB962C8B-B14F-4D97-AF65-F5344CB8AC3E}">
        <p14:creationId xmlns:p14="http://schemas.microsoft.com/office/powerpoint/2010/main" val="1610521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20</a:t>
            </a:fld>
            <a:endParaRPr lang="en-US"/>
          </a:p>
        </p:txBody>
      </p:sp>
    </p:spTree>
    <p:extLst>
      <p:ext uri="{BB962C8B-B14F-4D97-AF65-F5344CB8AC3E}">
        <p14:creationId xmlns:p14="http://schemas.microsoft.com/office/powerpoint/2010/main" val="161052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21</a:t>
            </a:fld>
            <a:endParaRPr lang="en-US"/>
          </a:p>
        </p:txBody>
      </p:sp>
    </p:spTree>
    <p:extLst>
      <p:ext uri="{BB962C8B-B14F-4D97-AF65-F5344CB8AC3E}">
        <p14:creationId xmlns:p14="http://schemas.microsoft.com/office/powerpoint/2010/main" val="117942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5</a:t>
            </a:fld>
            <a:endParaRPr lang="en-US"/>
          </a:p>
        </p:txBody>
      </p:sp>
    </p:spTree>
    <p:extLst>
      <p:ext uri="{BB962C8B-B14F-4D97-AF65-F5344CB8AC3E}">
        <p14:creationId xmlns:p14="http://schemas.microsoft.com/office/powerpoint/2010/main" val="161052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7</a:t>
            </a:fld>
            <a:endParaRPr lang="en-US"/>
          </a:p>
        </p:txBody>
      </p:sp>
    </p:spTree>
    <p:extLst>
      <p:ext uri="{BB962C8B-B14F-4D97-AF65-F5344CB8AC3E}">
        <p14:creationId xmlns:p14="http://schemas.microsoft.com/office/powerpoint/2010/main" val="161052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9</a:t>
            </a:fld>
            <a:endParaRPr lang="en-US"/>
          </a:p>
        </p:txBody>
      </p:sp>
    </p:spTree>
    <p:extLst>
      <p:ext uri="{BB962C8B-B14F-4D97-AF65-F5344CB8AC3E}">
        <p14:creationId xmlns:p14="http://schemas.microsoft.com/office/powerpoint/2010/main" val="161052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10</a:t>
            </a:fld>
            <a:endParaRPr lang="en-US"/>
          </a:p>
        </p:txBody>
      </p:sp>
    </p:spTree>
    <p:extLst>
      <p:ext uri="{BB962C8B-B14F-4D97-AF65-F5344CB8AC3E}">
        <p14:creationId xmlns:p14="http://schemas.microsoft.com/office/powerpoint/2010/main" val="161052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11</a:t>
            </a:fld>
            <a:endParaRPr lang="en-US"/>
          </a:p>
        </p:txBody>
      </p:sp>
    </p:spTree>
    <p:extLst>
      <p:ext uri="{BB962C8B-B14F-4D97-AF65-F5344CB8AC3E}">
        <p14:creationId xmlns:p14="http://schemas.microsoft.com/office/powerpoint/2010/main" val="161052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13</a:t>
            </a:fld>
            <a:endParaRPr lang="en-US"/>
          </a:p>
        </p:txBody>
      </p:sp>
    </p:spTree>
    <p:extLst>
      <p:ext uri="{BB962C8B-B14F-4D97-AF65-F5344CB8AC3E}">
        <p14:creationId xmlns:p14="http://schemas.microsoft.com/office/powerpoint/2010/main" val="161052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14</a:t>
            </a:fld>
            <a:endParaRPr lang="en-US"/>
          </a:p>
        </p:txBody>
      </p:sp>
    </p:spTree>
    <p:extLst>
      <p:ext uri="{BB962C8B-B14F-4D97-AF65-F5344CB8AC3E}">
        <p14:creationId xmlns:p14="http://schemas.microsoft.com/office/powerpoint/2010/main" val="1610521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AC87D-2A69-4F7A-9027-385A25DF995A}" type="slidenum">
              <a:rPr lang="en-US" smtClean="0"/>
              <a:t>15</a:t>
            </a:fld>
            <a:endParaRPr lang="en-US"/>
          </a:p>
        </p:txBody>
      </p:sp>
    </p:spTree>
    <p:extLst>
      <p:ext uri="{BB962C8B-B14F-4D97-AF65-F5344CB8AC3E}">
        <p14:creationId xmlns:p14="http://schemas.microsoft.com/office/powerpoint/2010/main" val="161052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A12D09-E737-4D05-BF6A-76B983CA686D}" type="slidenum">
              <a:rPr lang="en-US" altLang="en-US"/>
              <a:pPr>
                <a:defRPr/>
              </a:pPr>
              <a:t>‹#›</a:t>
            </a:fld>
            <a:endParaRPr lang="en-US" altLang="en-US"/>
          </a:p>
        </p:txBody>
      </p:sp>
    </p:spTree>
    <p:extLst>
      <p:ext uri="{BB962C8B-B14F-4D97-AF65-F5344CB8AC3E}">
        <p14:creationId xmlns:p14="http://schemas.microsoft.com/office/powerpoint/2010/main" val="308724837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4E865E3-C10E-4DB7-9671-CE6A350D23FC}" type="slidenum">
              <a:rPr lang="en-US" altLang="en-US"/>
              <a:pPr>
                <a:defRPr/>
              </a:pPr>
              <a:t>‹#›</a:t>
            </a:fld>
            <a:endParaRPr lang="en-US" altLang="en-US"/>
          </a:p>
        </p:txBody>
      </p:sp>
    </p:spTree>
    <p:extLst>
      <p:ext uri="{BB962C8B-B14F-4D97-AF65-F5344CB8AC3E}">
        <p14:creationId xmlns:p14="http://schemas.microsoft.com/office/powerpoint/2010/main" val="229538750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ADA7E1F-DE54-45ED-9AFC-0037F8A8347C}" type="slidenum">
              <a:rPr lang="en-US" altLang="en-US"/>
              <a:pPr>
                <a:defRPr/>
              </a:pPr>
              <a:t>‹#›</a:t>
            </a:fld>
            <a:endParaRPr lang="en-US" altLang="en-US"/>
          </a:p>
        </p:txBody>
      </p:sp>
    </p:spTree>
    <p:extLst>
      <p:ext uri="{BB962C8B-B14F-4D97-AF65-F5344CB8AC3E}">
        <p14:creationId xmlns:p14="http://schemas.microsoft.com/office/powerpoint/2010/main" val="310977730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241C971-C412-4020-8272-63D26B86D189}" type="slidenum">
              <a:rPr lang="en-US" altLang="en-US"/>
              <a:pPr>
                <a:defRPr/>
              </a:pPr>
              <a:t>‹#›</a:t>
            </a:fld>
            <a:endParaRPr lang="en-US" altLang="en-US"/>
          </a:p>
        </p:txBody>
      </p:sp>
    </p:spTree>
    <p:extLst>
      <p:ext uri="{BB962C8B-B14F-4D97-AF65-F5344CB8AC3E}">
        <p14:creationId xmlns:p14="http://schemas.microsoft.com/office/powerpoint/2010/main" val="46428075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9FD842-7BC4-4433-8719-668A73456015}" type="slidenum">
              <a:rPr lang="en-US" altLang="en-US"/>
              <a:pPr>
                <a:defRPr/>
              </a:pPr>
              <a:t>‹#›</a:t>
            </a:fld>
            <a:endParaRPr lang="en-US" altLang="en-US"/>
          </a:p>
        </p:txBody>
      </p:sp>
    </p:spTree>
    <p:extLst>
      <p:ext uri="{BB962C8B-B14F-4D97-AF65-F5344CB8AC3E}">
        <p14:creationId xmlns:p14="http://schemas.microsoft.com/office/powerpoint/2010/main" val="393082889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7C4BC0-77FE-4DF3-A3F8-A28B78EFDD8E}" type="slidenum">
              <a:rPr lang="en-US" altLang="en-US"/>
              <a:pPr>
                <a:defRPr/>
              </a:pPr>
              <a:t>‹#›</a:t>
            </a:fld>
            <a:endParaRPr lang="en-US" altLang="en-US"/>
          </a:p>
        </p:txBody>
      </p:sp>
    </p:spTree>
    <p:extLst>
      <p:ext uri="{BB962C8B-B14F-4D97-AF65-F5344CB8AC3E}">
        <p14:creationId xmlns:p14="http://schemas.microsoft.com/office/powerpoint/2010/main" val="341102305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246B58A-FB86-470E-8533-18DA59E88659}" type="slidenum">
              <a:rPr lang="en-US" altLang="en-US"/>
              <a:pPr>
                <a:defRPr/>
              </a:pPr>
              <a:t>‹#›</a:t>
            </a:fld>
            <a:endParaRPr lang="en-US" altLang="en-US"/>
          </a:p>
        </p:txBody>
      </p:sp>
    </p:spTree>
    <p:extLst>
      <p:ext uri="{BB962C8B-B14F-4D97-AF65-F5344CB8AC3E}">
        <p14:creationId xmlns:p14="http://schemas.microsoft.com/office/powerpoint/2010/main" val="371023865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7EAD551-F20B-48E9-A2FD-3D6980ACB3DA}" type="slidenum">
              <a:rPr lang="en-US" altLang="en-US"/>
              <a:pPr>
                <a:defRPr/>
              </a:pPr>
              <a:t>‹#›</a:t>
            </a:fld>
            <a:endParaRPr lang="en-US" altLang="en-US"/>
          </a:p>
        </p:txBody>
      </p:sp>
    </p:spTree>
    <p:extLst>
      <p:ext uri="{BB962C8B-B14F-4D97-AF65-F5344CB8AC3E}">
        <p14:creationId xmlns:p14="http://schemas.microsoft.com/office/powerpoint/2010/main" val="266303627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DC91BF3-9A1C-4CDA-99EA-7ABBAC4FA57E}" type="slidenum">
              <a:rPr lang="en-US" altLang="en-US"/>
              <a:pPr>
                <a:defRPr/>
              </a:pPr>
              <a:t>‹#›</a:t>
            </a:fld>
            <a:endParaRPr lang="en-US" altLang="en-US"/>
          </a:p>
        </p:txBody>
      </p:sp>
    </p:spTree>
    <p:extLst>
      <p:ext uri="{BB962C8B-B14F-4D97-AF65-F5344CB8AC3E}">
        <p14:creationId xmlns:p14="http://schemas.microsoft.com/office/powerpoint/2010/main" val="188797172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2AF3CE9-0867-4EEB-BF9F-41A8645E5CBD}" type="slidenum">
              <a:rPr lang="en-US" altLang="en-US"/>
              <a:pPr>
                <a:defRPr/>
              </a:pPr>
              <a:t>‹#›</a:t>
            </a:fld>
            <a:endParaRPr lang="en-US" altLang="en-US"/>
          </a:p>
        </p:txBody>
      </p:sp>
    </p:spTree>
    <p:extLst>
      <p:ext uri="{BB962C8B-B14F-4D97-AF65-F5344CB8AC3E}">
        <p14:creationId xmlns:p14="http://schemas.microsoft.com/office/powerpoint/2010/main" val="1760773846"/>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C4252DD-344F-4BCA-A23A-11822B5C52BB}" type="slidenum">
              <a:rPr lang="en-US" altLang="en-US"/>
              <a:pPr>
                <a:defRPr/>
              </a:pPr>
              <a:t>‹#›</a:t>
            </a:fld>
            <a:endParaRPr lang="en-US" altLang="en-US"/>
          </a:p>
        </p:txBody>
      </p:sp>
    </p:spTree>
    <p:extLst>
      <p:ext uri="{BB962C8B-B14F-4D97-AF65-F5344CB8AC3E}">
        <p14:creationId xmlns:p14="http://schemas.microsoft.com/office/powerpoint/2010/main" val="419369537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22FB18-27F2-4278-B805-55F1E36E7A8D}" type="slidenum">
              <a:rPr lang="en-US" altLang="en-US"/>
              <a:pPr>
                <a:defRPr/>
              </a:pPr>
              <a:t>‹#›</a:t>
            </a:fld>
            <a:endParaRPr lang="en-US" altLang="en-US"/>
          </a:p>
        </p:txBody>
      </p:sp>
    </p:spTree>
    <p:extLst>
      <p:ext uri="{BB962C8B-B14F-4D97-AF65-F5344CB8AC3E}">
        <p14:creationId xmlns:p14="http://schemas.microsoft.com/office/powerpoint/2010/main" val="1812309022"/>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5F6F26B-BEBD-44D4-B08C-3A596243CF91}" type="slidenum">
              <a:rPr lang="en-US" altLang="en-US"/>
              <a:pPr>
                <a:defRPr/>
              </a:pPr>
              <a:t>‹#›</a:t>
            </a:fld>
            <a:endParaRPr lang="en-US" altLang="en-US"/>
          </a:p>
        </p:txBody>
      </p:sp>
    </p:spTree>
    <p:extLst>
      <p:ext uri="{BB962C8B-B14F-4D97-AF65-F5344CB8AC3E}">
        <p14:creationId xmlns:p14="http://schemas.microsoft.com/office/powerpoint/2010/main" val="377595769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C58A45-592C-4D64-94C6-58AE4880DF99}" type="slidenum">
              <a:rPr lang="en-US" altLang="en-US"/>
              <a:pPr>
                <a:defRPr/>
              </a:pPr>
              <a:t>‹#›</a:t>
            </a:fld>
            <a:endParaRPr lang="en-US" altLang="en-US"/>
          </a:p>
        </p:txBody>
      </p:sp>
    </p:spTree>
    <p:extLst>
      <p:ext uri="{BB962C8B-B14F-4D97-AF65-F5344CB8AC3E}">
        <p14:creationId xmlns:p14="http://schemas.microsoft.com/office/powerpoint/2010/main" val="326148246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059B84-57BE-4DA7-90FB-C67A4A391F5D}" type="slidenum">
              <a:rPr lang="en-US" altLang="en-US"/>
              <a:pPr>
                <a:defRPr/>
              </a:pPr>
              <a:t>‹#›</a:t>
            </a:fld>
            <a:endParaRPr lang="en-US" altLang="en-US"/>
          </a:p>
        </p:txBody>
      </p:sp>
    </p:spTree>
    <p:extLst>
      <p:ext uri="{BB962C8B-B14F-4D97-AF65-F5344CB8AC3E}">
        <p14:creationId xmlns:p14="http://schemas.microsoft.com/office/powerpoint/2010/main" val="1422786203"/>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4B1C5A8C-3ECA-4A76-B2A7-179A0BE75120}" type="slidenum">
              <a:rPr lang="en-US" altLang="en-US"/>
              <a:pPr>
                <a:defRPr/>
              </a:pPr>
              <a:t>‹#›</a:t>
            </a:fld>
            <a:endParaRPr lang="en-US" altLang="en-US"/>
          </a:p>
        </p:txBody>
      </p:sp>
    </p:spTree>
    <p:extLst>
      <p:ext uri="{BB962C8B-B14F-4D97-AF65-F5344CB8AC3E}">
        <p14:creationId xmlns:p14="http://schemas.microsoft.com/office/powerpoint/2010/main" val="105241876"/>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8EF4FFBA-15BF-4FE2-883C-9B13126C708A}" type="slidenum">
              <a:rPr lang="en-US" altLang="en-US"/>
              <a:pPr>
                <a:defRPr/>
              </a:pPr>
              <a:t>‹#›</a:t>
            </a:fld>
            <a:endParaRPr lang="en-US" altLang="en-US"/>
          </a:p>
        </p:txBody>
      </p:sp>
    </p:spTree>
    <p:extLst>
      <p:ext uri="{BB962C8B-B14F-4D97-AF65-F5344CB8AC3E}">
        <p14:creationId xmlns:p14="http://schemas.microsoft.com/office/powerpoint/2010/main" val="316919183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ED87AEA7-C483-434A-AAAA-CADBE140D303}" type="slidenum">
              <a:rPr lang="en-US" altLang="en-US"/>
              <a:pPr>
                <a:defRPr/>
              </a:pPr>
              <a:t>‹#›</a:t>
            </a:fld>
            <a:endParaRPr lang="en-US" altLang="en-US"/>
          </a:p>
        </p:txBody>
      </p:sp>
    </p:spTree>
    <p:extLst>
      <p:ext uri="{BB962C8B-B14F-4D97-AF65-F5344CB8AC3E}">
        <p14:creationId xmlns:p14="http://schemas.microsoft.com/office/powerpoint/2010/main" val="3929992452"/>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081EAE79-C166-48E7-BD35-0AA623285D69}" type="slidenum">
              <a:rPr lang="en-US" altLang="en-US"/>
              <a:pPr>
                <a:defRPr/>
              </a:pPr>
              <a:t>‹#›</a:t>
            </a:fld>
            <a:endParaRPr lang="en-US" altLang="en-US"/>
          </a:p>
        </p:txBody>
      </p:sp>
    </p:spTree>
    <p:extLst>
      <p:ext uri="{BB962C8B-B14F-4D97-AF65-F5344CB8AC3E}">
        <p14:creationId xmlns:p14="http://schemas.microsoft.com/office/powerpoint/2010/main" val="315875986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E965DF0F-5265-4322-BFD5-853AE5F5563F}" type="slidenum">
              <a:rPr lang="en-US" altLang="en-US"/>
              <a:pPr>
                <a:defRPr/>
              </a:pPr>
              <a:t>‹#›</a:t>
            </a:fld>
            <a:endParaRPr lang="en-US" altLang="en-US"/>
          </a:p>
        </p:txBody>
      </p:sp>
    </p:spTree>
    <p:extLst>
      <p:ext uri="{BB962C8B-B14F-4D97-AF65-F5344CB8AC3E}">
        <p14:creationId xmlns:p14="http://schemas.microsoft.com/office/powerpoint/2010/main" val="10137625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F99E634E-8921-43A4-90F6-49B098916794}" type="slidenum">
              <a:rPr lang="en-US" altLang="en-US"/>
              <a:pPr>
                <a:defRPr/>
              </a:pPr>
              <a:t>‹#›</a:t>
            </a:fld>
            <a:endParaRPr lang="en-US" altLang="en-US"/>
          </a:p>
        </p:txBody>
      </p:sp>
    </p:spTree>
    <p:extLst>
      <p:ext uri="{BB962C8B-B14F-4D97-AF65-F5344CB8AC3E}">
        <p14:creationId xmlns:p14="http://schemas.microsoft.com/office/powerpoint/2010/main" val="3402810454"/>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364AF22D-A533-4999-B0C2-F125EE6FFAA7}" type="slidenum">
              <a:rPr lang="en-US" altLang="en-US"/>
              <a:pPr>
                <a:defRPr/>
              </a:pPr>
              <a:t>‹#›</a:t>
            </a:fld>
            <a:endParaRPr lang="en-US" altLang="en-US"/>
          </a:p>
        </p:txBody>
      </p:sp>
    </p:spTree>
    <p:extLst>
      <p:ext uri="{BB962C8B-B14F-4D97-AF65-F5344CB8AC3E}">
        <p14:creationId xmlns:p14="http://schemas.microsoft.com/office/powerpoint/2010/main" val="9052486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DFF3CE-3196-497F-90B1-127EF4831BED}" type="slidenum">
              <a:rPr lang="en-US" altLang="en-US"/>
              <a:pPr>
                <a:defRPr/>
              </a:pPr>
              <a:t>‹#›</a:t>
            </a:fld>
            <a:endParaRPr lang="en-US" altLang="en-US"/>
          </a:p>
        </p:txBody>
      </p:sp>
    </p:spTree>
    <p:extLst>
      <p:ext uri="{BB962C8B-B14F-4D97-AF65-F5344CB8AC3E}">
        <p14:creationId xmlns:p14="http://schemas.microsoft.com/office/powerpoint/2010/main" val="500143915"/>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9546C720-B191-47E3-8B57-8D3A5FB6799F}" type="slidenum">
              <a:rPr lang="en-US" altLang="en-US"/>
              <a:pPr>
                <a:defRPr/>
              </a:pPr>
              <a:t>‹#›</a:t>
            </a:fld>
            <a:endParaRPr lang="en-US" altLang="en-US"/>
          </a:p>
        </p:txBody>
      </p:sp>
    </p:spTree>
    <p:extLst>
      <p:ext uri="{BB962C8B-B14F-4D97-AF65-F5344CB8AC3E}">
        <p14:creationId xmlns:p14="http://schemas.microsoft.com/office/powerpoint/2010/main" val="2882627541"/>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14A37959-6563-400C-A620-422B8FC39492}" type="slidenum">
              <a:rPr lang="en-US" altLang="en-US"/>
              <a:pPr>
                <a:defRPr/>
              </a:pPr>
              <a:t>‹#›</a:t>
            </a:fld>
            <a:endParaRPr lang="en-US" altLang="en-US"/>
          </a:p>
        </p:txBody>
      </p:sp>
    </p:spTree>
    <p:extLst>
      <p:ext uri="{BB962C8B-B14F-4D97-AF65-F5344CB8AC3E}">
        <p14:creationId xmlns:p14="http://schemas.microsoft.com/office/powerpoint/2010/main" val="394560929"/>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4D7C7E4A-C38C-4191-A78F-8A2F971C8188}" type="slidenum">
              <a:rPr lang="en-US" altLang="en-US"/>
              <a:pPr>
                <a:defRPr/>
              </a:pPr>
              <a:t>‹#›</a:t>
            </a:fld>
            <a:endParaRPr lang="en-US" altLang="en-US"/>
          </a:p>
        </p:txBody>
      </p:sp>
    </p:spTree>
    <p:extLst>
      <p:ext uri="{BB962C8B-B14F-4D97-AF65-F5344CB8AC3E}">
        <p14:creationId xmlns:p14="http://schemas.microsoft.com/office/powerpoint/2010/main" val="1543795441"/>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457201"/>
            <a:ext cx="2819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1"/>
            <a:ext cx="82550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DCFBE87F-01A0-4D26-9CDE-B35922FBCA33}" type="slidenum">
              <a:rPr lang="en-US" altLang="en-US"/>
              <a:pPr>
                <a:defRPr/>
              </a:pPr>
              <a:t>‹#›</a:t>
            </a:fld>
            <a:endParaRPr lang="en-US" altLang="en-US"/>
          </a:p>
        </p:txBody>
      </p:sp>
    </p:spTree>
    <p:extLst>
      <p:ext uri="{BB962C8B-B14F-4D97-AF65-F5344CB8AC3E}">
        <p14:creationId xmlns:p14="http://schemas.microsoft.com/office/powerpoint/2010/main" val="163059216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C964458-9B83-4EF4-94F6-268037EC1AD3}" type="slidenum">
              <a:rPr lang="en-US" altLang="en-US"/>
              <a:pPr>
                <a:defRPr/>
              </a:pPr>
              <a:t>‹#›</a:t>
            </a:fld>
            <a:endParaRPr lang="en-US" altLang="en-US"/>
          </a:p>
        </p:txBody>
      </p:sp>
    </p:spTree>
    <p:extLst>
      <p:ext uri="{BB962C8B-B14F-4D97-AF65-F5344CB8AC3E}">
        <p14:creationId xmlns:p14="http://schemas.microsoft.com/office/powerpoint/2010/main" val="401303231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009BD65-07AD-4789-8A52-3C402F792D9D}" type="slidenum">
              <a:rPr lang="en-US" altLang="en-US"/>
              <a:pPr>
                <a:defRPr/>
              </a:pPr>
              <a:t>‹#›</a:t>
            </a:fld>
            <a:endParaRPr lang="en-US" altLang="en-US"/>
          </a:p>
        </p:txBody>
      </p:sp>
    </p:spTree>
    <p:extLst>
      <p:ext uri="{BB962C8B-B14F-4D97-AF65-F5344CB8AC3E}">
        <p14:creationId xmlns:p14="http://schemas.microsoft.com/office/powerpoint/2010/main" val="183210380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C140791-9C24-492F-A7E4-16619F507204}" type="slidenum">
              <a:rPr lang="en-US" altLang="en-US"/>
              <a:pPr>
                <a:defRPr/>
              </a:pPr>
              <a:t>‹#›</a:t>
            </a:fld>
            <a:endParaRPr lang="en-US" altLang="en-US"/>
          </a:p>
        </p:txBody>
      </p:sp>
    </p:spTree>
    <p:extLst>
      <p:ext uri="{BB962C8B-B14F-4D97-AF65-F5344CB8AC3E}">
        <p14:creationId xmlns:p14="http://schemas.microsoft.com/office/powerpoint/2010/main" val="155836866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1465E8B-0E37-4039-9DC0-6D89A0CEA29B}" type="slidenum">
              <a:rPr lang="en-US" altLang="en-US"/>
              <a:pPr>
                <a:defRPr/>
              </a:pPr>
              <a:t>‹#›</a:t>
            </a:fld>
            <a:endParaRPr lang="en-US" altLang="en-US"/>
          </a:p>
        </p:txBody>
      </p:sp>
    </p:spTree>
    <p:extLst>
      <p:ext uri="{BB962C8B-B14F-4D97-AF65-F5344CB8AC3E}">
        <p14:creationId xmlns:p14="http://schemas.microsoft.com/office/powerpoint/2010/main" val="6419021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2B3BC89-0133-4907-BD5A-6C2608F8C72F}" type="slidenum">
              <a:rPr lang="en-US" altLang="en-US"/>
              <a:pPr>
                <a:defRPr/>
              </a:pPr>
              <a:t>‹#›</a:t>
            </a:fld>
            <a:endParaRPr lang="en-US" altLang="en-US"/>
          </a:p>
        </p:txBody>
      </p:sp>
    </p:spTree>
    <p:extLst>
      <p:ext uri="{BB962C8B-B14F-4D97-AF65-F5344CB8AC3E}">
        <p14:creationId xmlns:p14="http://schemas.microsoft.com/office/powerpoint/2010/main" val="286889717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57B52F-B5CE-48AE-942F-A660BB42E525}" type="slidenum">
              <a:rPr lang="en-US" altLang="en-US"/>
              <a:pPr>
                <a:defRPr/>
              </a:pPr>
              <a:t>‹#›</a:t>
            </a:fld>
            <a:endParaRPr lang="en-US" altLang="en-US"/>
          </a:p>
        </p:txBody>
      </p:sp>
    </p:spTree>
    <p:extLst>
      <p:ext uri="{BB962C8B-B14F-4D97-AF65-F5344CB8AC3E}">
        <p14:creationId xmlns:p14="http://schemas.microsoft.com/office/powerpoint/2010/main" val="10849322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C4D2828B-1ADA-43E8-8EE0-B86FFF8108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DC653AB2-6D96-49EA-8CE5-E42E5171C1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609600" y="457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8"/>
          <p:cNvSpPr>
            <a:spLocks noGrp="1" noChangeArrowheads="1"/>
          </p:cNvSpPr>
          <p:nvPr>
            <p:ph type="body" idx="1"/>
          </p:nvPr>
        </p:nvSpPr>
        <p:spPr bwMode="auto">
          <a:xfrm>
            <a:off x="9144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5" name="Rectangle 9"/>
          <p:cNvSpPr>
            <a:spLocks noGrp="1" noChangeArrowheads="1"/>
          </p:cNvSpPr>
          <p:nvPr>
            <p:ph type="dt" sz="half" idx="2"/>
          </p:nvPr>
        </p:nvSpPr>
        <p:spPr bwMode="auto">
          <a:xfrm>
            <a:off x="609600" y="61722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9226" name="Rectangle 10"/>
          <p:cNvSpPr>
            <a:spLocks noGrp="1" noChangeArrowheads="1"/>
          </p:cNvSpPr>
          <p:nvPr>
            <p:ph type="ftr" sz="quarter" idx="3"/>
          </p:nvPr>
        </p:nvSpPr>
        <p:spPr bwMode="auto">
          <a:xfrm>
            <a:off x="4165600" y="61722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9227" name="Rectangle 11"/>
          <p:cNvSpPr>
            <a:spLocks noGrp="1" noChangeArrowheads="1"/>
          </p:cNvSpPr>
          <p:nvPr>
            <p:ph type="sldNum" sz="quarter" idx="4"/>
          </p:nvPr>
        </p:nvSpPr>
        <p:spPr bwMode="auto">
          <a:xfrm>
            <a:off x="8737600" y="61722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DD4DBCD8-3955-43B7-B6BB-9A73B1F731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oxforddictionaries.com/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7543800" cy="2308324"/>
          </a:xfrm>
          <a:prstGeom prst="rect">
            <a:avLst/>
          </a:prstGeom>
          <a:noFill/>
        </p:spPr>
        <p:txBody>
          <a:bodyPr wrap="square">
            <a:spAutoFit/>
          </a:bodyPr>
          <a:lstStyle/>
          <a:p>
            <a:pPr>
              <a:defRPr/>
            </a:pPr>
            <a:r>
              <a:rPr lang="en-US" sz="2400" dirty="0">
                <a:solidFill>
                  <a:srgbClr val="FFFFFF"/>
                </a:solidFill>
                <a:latin typeface="Georgia" panose="02040502050405020303" pitchFamily="18" charset="0"/>
              </a:rPr>
              <a:t>“Charles Darwin had a big idea, arguably the most powerful idea ever….</a:t>
            </a:r>
          </a:p>
          <a:p>
            <a:pPr>
              <a:defRPr/>
            </a:pPr>
            <a:r>
              <a:rPr lang="en-US" sz="2400" dirty="0">
                <a:solidFill>
                  <a:srgbClr val="FFFFFF"/>
                </a:solidFill>
                <a:latin typeface="Georgia" panose="02040502050405020303" pitchFamily="18" charset="0"/>
              </a:rPr>
              <a:t>Darwin's big idea explains all of life and its consequences…”</a:t>
            </a:r>
          </a:p>
          <a:p>
            <a:pPr marL="285750" indent="-285750" algn="r">
              <a:buFontTx/>
              <a:buChar char="-"/>
              <a:defRPr/>
            </a:pPr>
            <a:r>
              <a:rPr lang="en-US" sz="2400" dirty="0">
                <a:solidFill>
                  <a:srgbClr val="FFFFFF"/>
                </a:solidFill>
                <a:latin typeface="Georgia" panose="02040502050405020303" pitchFamily="18" charset="0"/>
              </a:rPr>
              <a:t>Richard Dawkins</a:t>
            </a:r>
          </a:p>
          <a:p>
            <a:pPr algn="r">
              <a:defRPr/>
            </a:pPr>
            <a:r>
              <a:rPr lang="en-US" sz="2400" i="1" dirty="0">
                <a:solidFill>
                  <a:srgbClr val="FFFFFF"/>
                </a:solidFill>
                <a:latin typeface="Georgia" panose="02040502050405020303" pitchFamily="18" charset="0"/>
              </a:rPr>
              <a:t>The Guardian</a:t>
            </a:r>
            <a:r>
              <a:rPr lang="en-US" sz="2400" dirty="0">
                <a:solidFill>
                  <a:srgbClr val="FFFFFF"/>
                </a:solidFill>
                <a:latin typeface="Georgia" panose="02040502050405020303" pitchFamily="18" charset="0"/>
              </a:rPr>
              <a:t>, Feb. 8, 2008</a:t>
            </a:r>
          </a:p>
        </p:txBody>
      </p:sp>
      <p:sp>
        <p:nvSpPr>
          <p:cNvPr id="5" name="TextBox 4"/>
          <p:cNvSpPr txBox="1"/>
          <p:nvPr/>
        </p:nvSpPr>
        <p:spPr>
          <a:xfrm>
            <a:off x="4343400" y="3429000"/>
            <a:ext cx="7467600" cy="2308324"/>
          </a:xfrm>
          <a:prstGeom prst="rect">
            <a:avLst/>
          </a:prstGeom>
          <a:noFill/>
        </p:spPr>
        <p:txBody>
          <a:bodyPr wrap="square">
            <a:spAutoFit/>
          </a:bodyPr>
          <a:lstStyle/>
          <a:p>
            <a:pPr>
              <a:defRPr/>
            </a:pPr>
            <a:r>
              <a:rPr lang="en-US" sz="2400" dirty="0">
                <a:solidFill>
                  <a:srgbClr val="FFFFFF"/>
                </a:solidFill>
                <a:latin typeface="Georgia" panose="02040502050405020303" pitchFamily="18" charset="0"/>
              </a:rPr>
              <a:t>Then God said, “Let us make man in our image, after our likeness. And let them have dominion…</a:t>
            </a:r>
          </a:p>
          <a:p>
            <a:pPr>
              <a:defRPr/>
            </a:pPr>
            <a:r>
              <a:rPr lang="en-US" sz="2400" dirty="0">
                <a:solidFill>
                  <a:srgbClr val="FFFFFF"/>
                </a:solidFill>
                <a:latin typeface="Georgia" panose="02040502050405020303" pitchFamily="18" charset="0"/>
              </a:rPr>
              <a:t>So God created man in his own image, in the image of God he created him; male and female he created them.</a:t>
            </a:r>
          </a:p>
          <a:p>
            <a:pPr algn="r">
              <a:defRPr/>
            </a:pPr>
            <a:r>
              <a:rPr lang="en-US" sz="2400" i="1" dirty="0">
                <a:solidFill>
                  <a:srgbClr val="FFFFFF"/>
                </a:solidFill>
                <a:latin typeface="Georgia" panose="02040502050405020303" pitchFamily="18" charset="0"/>
              </a:rPr>
              <a:t>Genesis 1:26-27</a:t>
            </a:r>
            <a:endParaRPr lang="en-US" sz="24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949170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2" name="TextBox 1"/>
          <p:cNvSpPr txBox="1"/>
          <p:nvPr/>
        </p:nvSpPr>
        <p:spPr>
          <a:xfrm>
            <a:off x="6934200" y="405140"/>
            <a:ext cx="3352800" cy="584775"/>
          </a:xfrm>
          <a:prstGeom prst="rect">
            <a:avLst/>
          </a:prstGeom>
          <a:noFill/>
        </p:spPr>
        <p:txBody>
          <a:bodyPr wrap="square" rtlCol="0">
            <a:spAutoFit/>
          </a:bodyPr>
          <a:lstStyle/>
          <a:p>
            <a:pPr algn="ctr"/>
            <a:r>
              <a:rPr lang="en-US" sz="3200" dirty="0">
                <a:solidFill>
                  <a:srgbClr val="CCFF99"/>
                </a:solidFill>
                <a:latin typeface="Georgia" panose="02040502050405020303" pitchFamily="18" charset="0"/>
              </a:rPr>
              <a:t>Social Darwinism </a:t>
            </a:r>
          </a:p>
        </p:txBody>
      </p:sp>
      <p:sp>
        <p:nvSpPr>
          <p:cNvPr id="6" name="TextBox 5"/>
          <p:cNvSpPr txBox="1"/>
          <p:nvPr/>
        </p:nvSpPr>
        <p:spPr>
          <a:xfrm>
            <a:off x="4560471" y="1433603"/>
            <a:ext cx="3352800" cy="584775"/>
          </a:xfrm>
          <a:prstGeom prst="rect">
            <a:avLst/>
          </a:prstGeom>
          <a:noFill/>
        </p:spPr>
        <p:txBody>
          <a:bodyPr wrap="square" rtlCol="0">
            <a:spAutoFit/>
          </a:bodyPr>
          <a:lstStyle/>
          <a:p>
            <a:r>
              <a:rPr lang="en-US" sz="3200" dirty="0">
                <a:solidFill>
                  <a:srgbClr val="CCFF99"/>
                </a:solidFill>
                <a:latin typeface="Georgia" panose="02040502050405020303" pitchFamily="18" charset="0"/>
              </a:rPr>
              <a:t>Eugenics</a:t>
            </a:r>
          </a:p>
        </p:txBody>
      </p:sp>
      <p:sp>
        <p:nvSpPr>
          <p:cNvPr id="5" name="Rectangle 1"/>
          <p:cNvSpPr>
            <a:spLocks noChangeArrowheads="1"/>
          </p:cNvSpPr>
          <p:nvPr/>
        </p:nvSpPr>
        <p:spPr bwMode="auto">
          <a:xfrm>
            <a:off x="5902326" y="2547071"/>
            <a:ext cx="93813023" cy="77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846720" tIns="95220" rIns="9141120" bIns="0" numCol="1" anchor="ctr" anchorCtr="0" compatLnSpc="1">
            <a:prstTxWarp prst="textNoShape">
              <a:avLst/>
            </a:prstTxWarp>
            <a:spAutoFit/>
          </a:bodyPr>
          <a:lstStyle/>
          <a:p>
            <a:pPr eaLnBrk="0" hangingPunct="0"/>
            <a:endParaRPr lang="en-US" altLang="en-US">
              <a:solidFill>
                <a:srgbClr val="666666"/>
              </a:solidFill>
              <a:latin typeface="Arial" pitchFamily="34" charset="0"/>
            </a:endParaRPr>
          </a:p>
          <a:p>
            <a:pPr eaLnBrk="0" hangingPunct="0">
              <a:buFontTx/>
              <a:buAutoNum type="arabicPeriod"/>
            </a:pPr>
            <a:r>
              <a:rPr lang="en-US" altLang="en-US">
                <a:solidFill>
                  <a:srgbClr val="666666"/>
                </a:solidFill>
                <a:latin typeface="Arial" pitchFamily="34" charset="0"/>
              </a:rPr>
              <a:t>the science of improving a human population by controlled breeding to increase the occurrence of desirable heritable characteristics. Developed largely by Francis Galton as a method of improving the human race, it fell into disfavor only after the perversion of its doctrines by the Nazis.</a:t>
            </a:r>
          </a:p>
          <a:p>
            <a:pPr eaLnBrk="0" hangingPunct="0"/>
            <a:r>
              <a:rPr lang="en-US" altLang="en-US" sz="800">
                <a:solidFill>
                  <a:srgbClr val="767676"/>
                </a:solidFill>
                <a:latin typeface="Arial" pitchFamily="34" charset="0"/>
                <a:cs typeface="Arial" pitchFamily="34" charset="0"/>
              </a:rPr>
              <a:t>Powered by </a:t>
            </a:r>
            <a:r>
              <a:rPr lang="en-US" altLang="en-US" sz="800">
                <a:solidFill>
                  <a:srgbClr val="767676"/>
                </a:solidFill>
                <a:latin typeface="Arial" pitchFamily="34" charset="0"/>
                <a:cs typeface="Arial" pitchFamily="34" charset="0"/>
                <a:hlinkClick r:id="rId4"/>
              </a:rPr>
              <a:t>Oxford Dictionaries</a:t>
            </a:r>
            <a:r>
              <a:rPr lang="en-US" altLang="en-US" sz="800">
                <a:solidFill>
                  <a:srgbClr val="767676"/>
                </a:solidFill>
                <a:latin typeface="Arial" pitchFamily="34" charset="0"/>
                <a:cs typeface="Arial" pitchFamily="34" charset="0"/>
              </a:rPr>
              <a:t> · © Oxford University Press</a:t>
            </a:r>
            <a:r>
              <a:rPr lang="en-US" altLang="en-US" sz="800">
                <a:solidFill>
                  <a:srgbClr val="666666"/>
                </a:solidFill>
                <a:latin typeface="Arial" pitchFamily="34" charset="0"/>
                <a:cs typeface="Arial" pitchFamily="34" charset="0"/>
              </a:rPr>
              <a:t> </a:t>
            </a:r>
            <a:endParaRPr lang="en-US" altLang="en-US">
              <a:latin typeface="Arial" pitchFamily="34" charset="0"/>
            </a:endParaRPr>
          </a:p>
        </p:txBody>
      </p:sp>
      <p:sp>
        <p:nvSpPr>
          <p:cNvPr id="10" name="Rectangle 3"/>
          <p:cNvSpPr>
            <a:spLocks noChangeArrowheads="1"/>
          </p:cNvSpPr>
          <p:nvPr/>
        </p:nvSpPr>
        <p:spPr bwMode="auto">
          <a:xfrm>
            <a:off x="5902326" y="2547071"/>
            <a:ext cx="93813023" cy="77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846720" tIns="95220" rIns="9141120" bIns="0" numCol="1" anchor="ctr" anchorCtr="0" compatLnSpc="1">
            <a:prstTxWarp prst="textNoShape">
              <a:avLst/>
            </a:prstTxWarp>
            <a:spAutoFit/>
          </a:bodyPr>
          <a:lstStyle/>
          <a:p>
            <a:pPr eaLnBrk="0" hangingPunct="0"/>
            <a:endParaRPr lang="en-US" altLang="en-US">
              <a:solidFill>
                <a:srgbClr val="666666"/>
              </a:solidFill>
              <a:latin typeface="Arial" pitchFamily="34" charset="0"/>
            </a:endParaRPr>
          </a:p>
          <a:p>
            <a:pPr eaLnBrk="0" hangingPunct="0">
              <a:buFontTx/>
              <a:buAutoNum type="arabicPeriod"/>
            </a:pPr>
            <a:r>
              <a:rPr lang="en-US" altLang="en-US">
                <a:solidFill>
                  <a:srgbClr val="666666"/>
                </a:solidFill>
                <a:latin typeface="Arial" pitchFamily="34" charset="0"/>
              </a:rPr>
              <a:t>the science of improving a human population by controlled breeding to increase the occurrence of desirable heritable characteristics. Developed largely by Francis Galton as a method of improving the human race, it fell into disfavor only after the perversion of its doctrines by the Nazis.</a:t>
            </a:r>
          </a:p>
          <a:p>
            <a:pPr eaLnBrk="0" hangingPunct="0"/>
            <a:r>
              <a:rPr lang="en-US" altLang="en-US" sz="800">
                <a:solidFill>
                  <a:srgbClr val="767676"/>
                </a:solidFill>
                <a:latin typeface="Arial" pitchFamily="34" charset="0"/>
                <a:cs typeface="Arial" pitchFamily="34" charset="0"/>
              </a:rPr>
              <a:t>Powered by </a:t>
            </a:r>
            <a:r>
              <a:rPr lang="en-US" altLang="en-US" sz="800">
                <a:solidFill>
                  <a:srgbClr val="767676"/>
                </a:solidFill>
                <a:latin typeface="Arial" pitchFamily="34" charset="0"/>
                <a:cs typeface="Arial" pitchFamily="34" charset="0"/>
                <a:hlinkClick r:id="rId4"/>
              </a:rPr>
              <a:t>Oxford Dictionaries</a:t>
            </a:r>
            <a:r>
              <a:rPr lang="en-US" altLang="en-US" sz="800">
                <a:solidFill>
                  <a:srgbClr val="767676"/>
                </a:solidFill>
                <a:latin typeface="Arial" pitchFamily="34" charset="0"/>
                <a:cs typeface="Arial" pitchFamily="34" charset="0"/>
              </a:rPr>
              <a:t> · © Oxford University Press</a:t>
            </a:r>
            <a:r>
              <a:rPr lang="en-US" altLang="en-US" sz="800">
                <a:solidFill>
                  <a:srgbClr val="666666"/>
                </a:solidFill>
                <a:latin typeface="Arial" pitchFamily="34" charset="0"/>
                <a:cs typeface="Arial" pitchFamily="34" charset="0"/>
              </a:rPr>
              <a:t> </a:t>
            </a:r>
            <a:endParaRPr lang="en-US" altLang="en-US">
              <a:latin typeface="Arial" pitchFamily="34" charset="0"/>
            </a:endParaRPr>
          </a:p>
        </p:txBody>
      </p:sp>
      <p:sp>
        <p:nvSpPr>
          <p:cNvPr id="12" name="Rectangle 5"/>
          <p:cNvSpPr>
            <a:spLocks noChangeArrowheads="1"/>
          </p:cNvSpPr>
          <p:nvPr/>
        </p:nvSpPr>
        <p:spPr bwMode="auto">
          <a:xfrm>
            <a:off x="5902326" y="2547071"/>
            <a:ext cx="93813023" cy="77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846720" tIns="95220" rIns="9141120" bIns="0" numCol="1" anchor="ctr" anchorCtr="0" compatLnSpc="1">
            <a:prstTxWarp prst="textNoShape">
              <a:avLst/>
            </a:prstTxWarp>
            <a:spAutoFit/>
          </a:bodyPr>
          <a:lstStyle/>
          <a:p>
            <a:pPr eaLnBrk="0" hangingPunct="0"/>
            <a:endParaRPr lang="en-US" altLang="en-US">
              <a:solidFill>
                <a:srgbClr val="666666"/>
              </a:solidFill>
              <a:latin typeface="Arial" pitchFamily="34" charset="0"/>
            </a:endParaRPr>
          </a:p>
          <a:p>
            <a:pPr eaLnBrk="0" hangingPunct="0">
              <a:buFontTx/>
              <a:buAutoNum type="arabicPeriod"/>
            </a:pPr>
            <a:r>
              <a:rPr lang="en-US" altLang="en-US">
                <a:solidFill>
                  <a:srgbClr val="666666"/>
                </a:solidFill>
                <a:latin typeface="Arial" pitchFamily="34" charset="0"/>
              </a:rPr>
              <a:t>the science of improving a human population by controlled breeding to increase the occurrence of desirable heritable characteristics. Developed largely by Francis Galton as a method of improving the human race, it fell into disfavor only after the perversion of its doctrines by the Nazis.</a:t>
            </a:r>
          </a:p>
          <a:p>
            <a:pPr eaLnBrk="0" hangingPunct="0"/>
            <a:r>
              <a:rPr lang="en-US" altLang="en-US" sz="800">
                <a:solidFill>
                  <a:srgbClr val="767676"/>
                </a:solidFill>
                <a:latin typeface="Arial" pitchFamily="34" charset="0"/>
                <a:cs typeface="Arial" pitchFamily="34" charset="0"/>
              </a:rPr>
              <a:t>Powered by </a:t>
            </a:r>
            <a:r>
              <a:rPr lang="en-US" altLang="en-US" sz="800">
                <a:solidFill>
                  <a:srgbClr val="767676"/>
                </a:solidFill>
                <a:latin typeface="Arial" pitchFamily="34" charset="0"/>
                <a:cs typeface="Arial" pitchFamily="34" charset="0"/>
                <a:hlinkClick r:id="rId4"/>
              </a:rPr>
              <a:t>Oxford Dictionaries</a:t>
            </a:r>
            <a:r>
              <a:rPr lang="en-US" altLang="en-US" sz="800">
                <a:solidFill>
                  <a:srgbClr val="767676"/>
                </a:solidFill>
                <a:latin typeface="Arial" pitchFamily="34" charset="0"/>
                <a:cs typeface="Arial" pitchFamily="34" charset="0"/>
              </a:rPr>
              <a:t> · © Oxford University Press</a:t>
            </a:r>
            <a:r>
              <a:rPr lang="en-US" altLang="en-US" sz="800">
                <a:solidFill>
                  <a:srgbClr val="666666"/>
                </a:solidFill>
                <a:latin typeface="Arial" pitchFamily="34" charset="0"/>
                <a:cs typeface="Arial" pitchFamily="34" charset="0"/>
              </a:rPr>
              <a:t> </a:t>
            </a:r>
            <a:endParaRPr lang="en-US" altLang="en-US">
              <a:latin typeface="Arial" pitchFamily="34" charset="0"/>
            </a:endParaRPr>
          </a:p>
        </p:txBody>
      </p:sp>
      <p:sp>
        <p:nvSpPr>
          <p:cNvPr id="13" name="TextBox 12"/>
          <p:cNvSpPr txBox="1"/>
          <p:nvPr/>
        </p:nvSpPr>
        <p:spPr>
          <a:xfrm>
            <a:off x="4560471" y="1918037"/>
            <a:ext cx="5715000" cy="3539430"/>
          </a:xfrm>
          <a:prstGeom prst="rect">
            <a:avLst/>
          </a:prstGeom>
          <a:noFill/>
        </p:spPr>
        <p:txBody>
          <a:bodyPr wrap="square" rtlCol="0">
            <a:spAutoFit/>
          </a:bodyPr>
          <a:lstStyle/>
          <a:p>
            <a:r>
              <a:rPr lang="en-US" sz="2800" dirty="0">
                <a:solidFill>
                  <a:srgbClr val="FFFFFF"/>
                </a:solidFill>
                <a:latin typeface="Georgia" panose="02040502050405020303" pitchFamily="18" charset="0"/>
              </a:rPr>
              <a:t>the science of improving a human population by controlled breeding to increase the occurrence of desirable heritable characteristics. </a:t>
            </a:r>
            <a:r>
              <a:rPr lang="en-US" sz="2800" dirty="0" smtClean="0">
                <a:solidFill>
                  <a:srgbClr val="FFFFFF"/>
                </a:solidFill>
                <a:latin typeface="Georgia" panose="02040502050405020303" pitchFamily="18" charset="0"/>
              </a:rPr>
              <a:t>…a method </a:t>
            </a:r>
            <a:r>
              <a:rPr lang="en-US" sz="2800" dirty="0">
                <a:solidFill>
                  <a:srgbClr val="FFFFFF"/>
                </a:solidFill>
                <a:latin typeface="Georgia" panose="02040502050405020303" pitchFamily="18" charset="0"/>
              </a:rPr>
              <a:t>of improving the human </a:t>
            </a:r>
            <a:r>
              <a:rPr lang="en-US" sz="2800" dirty="0" smtClean="0">
                <a:solidFill>
                  <a:srgbClr val="FFFFFF"/>
                </a:solidFill>
                <a:latin typeface="Georgia" panose="02040502050405020303" pitchFamily="18" charset="0"/>
              </a:rPr>
              <a:t>race…</a:t>
            </a:r>
            <a:endParaRPr lang="en-US" sz="2800" dirty="0">
              <a:solidFill>
                <a:srgbClr val="FFFFFF"/>
              </a:solidFill>
              <a:latin typeface="Georgia" panose="02040502050405020303" pitchFamily="18" charset="0"/>
            </a:endParaRPr>
          </a:p>
          <a:p>
            <a:pPr algn="r"/>
            <a:r>
              <a:rPr lang="en-US" sz="2800" i="1" dirty="0">
                <a:solidFill>
                  <a:srgbClr val="FFFFFF"/>
                </a:solidFill>
                <a:latin typeface="Georgia" panose="02040502050405020303" pitchFamily="18" charset="0"/>
              </a:rPr>
              <a:t>- Oxford Dictionaries</a:t>
            </a:r>
          </a:p>
          <a:p>
            <a:endParaRPr lang="en-US" sz="2800" dirty="0">
              <a:solidFill>
                <a:srgbClr val="FFFFFF"/>
              </a:solidFill>
              <a:latin typeface="Georgia" panose="02040502050405020303" pitchFamily="18" charset="0"/>
            </a:endParaRPr>
          </a:p>
        </p:txBody>
      </p:sp>
      <p:pic>
        <p:nvPicPr>
          <p:cNvPr id="15" name="Picture 2" descr="Image result for leonard darw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352801"/>
            <a:ext cx="1889120" cy="274748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67994" y="6100284"/>
            <a:ext cx="6629400" cy="523220"/>
          </a:xfrm>
          <a:prstGeom prst="rect">
            <a:avLst/>
          </a:prstGeom>
          <a:noFill/>
        </p:spPr>
        <p:txBody>
          <a:bodyPr wrap="square" rtlCol="0">
            <a:spAutoFit/>
          </a:bodyPr>
          <a:lstStyle/>
          <a:p>
            <a:r>
              <a:rPr lang="en-US" sz="2800" i="1" dirty="0" smtClean="0">
                <a:solidFill>
                  <a:srgbClr val="FFFFFF"/>
                </a:solidFill>
                <a:latin typeface="Georgia" panose="02040502050405020303" pitchFamily="18" charset="0"/>
              </a:rPr>
              <a:t>Leonard Darwin </a:t>
            </a:r>
            <a:r>
              <a:rPr lang="en-US" sz="2400" i="1" dirty="0" smtClean="0">
                <a:solidFill>
                  <a:srgbClr val="FFFFFF"/>
                </a:solidFill>
                <a:latin typeface="Georgia" panose="02040502050405020303" pitchFamily="18" charset="0"/>
              </a:rPr>
              <a:t>(</a:t>
            </a:r>
            <a:r>
              <a:rPr lang="en-US" altLang="en-US" sz="2400" dirty="0" smtClean="0">
                <a:solidFill>
                  <a:srgbClr val="FFFFFF"/>
                </a:solidFill>
                <a:latin typeface="Georgia" panose="02040502050405020303" pitchFamily="18" charset="0"/>
              </a:rPr>
              <a:t>son </a:t>
            </a:r>
            <a:r>
              <a:rPr lang="en-US" altLang="en-US" sz="2400" dirty="0">
                <a:solidFill>
                  <a:srgbClr val="FFFFFF"/>
                </a:solidFill>
                <a:latin typeface="Georgia" panose="02040502050405020303" pitchFamily="18" charset="0"/>
              </a:rPr>
              <a:t>of Charles </a:t>
            </a:r>
            <a:r>
              <a:rPr lang="en-US" altLang="en-US" sz="2400" dirty="0" smtClean="0">
                <a:solidFill>
                  <a:srgbClr val="FFFFFF"/>
                </a:solidFill>
                <a:latin typeface="Georgia" panose="02040502050405020303" pitchFamily="18" charset="0"/>
              </a:rPr>
              <a:t>Darwin)</a:t>
            </a:r>
            <a:endParaRPr lang="en-US" sz="2800" dirty="0"/>
          </a:p>
        </p:txBody>
      </p:sp>
    </p:spTree>
    <p:extLst>
      <p:ext uri="{BB962C8B-B14F-4D97-AF65-F5344CB8AC3E}">
        <p14:creationId xmlns:p14="http://schemas.microsoft.com/office/powerpoint/2010/main" val="9703890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7" name="TextBox 1"/>
          <p:cNvSpPr txBox="1">
            <a:spLocks noChangeArrowheads="1"/>
          </p:cNvSpPr>
          <p:nvPr/>
        </p:nvSpPr>
        <p:spPr bwMode="auto">
          <a:xfrm>
            <a:off x="4498970" y="928360"/>
            <a:ext cx="738823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FFFFFF"/>
                </a:solidFill>
                <a:latin typeface="Georgia" panose="02040502050405020303" pitchFamily="18" charset="0"/>
              </a:rPr>
              <a:t>““My firm conviction is that if wide-spread Eugenic reforms are not adopted during the next hundred years or so, our Western Civilization is inevitably destined to such a slow and gradual decay as that which has been experienced in the past by every great ancient civilization. The size and the importance of the United States throws on you a special responsibility in your </a:t>
            </a:r>
            <a:r>
              <a:rPr lang="en-US" sz="2400" dirty="0" err="1">
                <a:solidFill>
                  <a:srgbClr val="FFFFFF"/>
                </a:solidFill>
                <a:latin typeface="Georgia" panose="02040502050405020303" pitchFamily="18" charset="0"/>
              </a:rPr>
              <a:t>endeavours</a:t>
            </a:r>
            <a:r>
              <a:rPr lang="en-US" sz="2400" dirty="0">
                <a:solidFill>
                  <a:srgbClr val="FFFFFF"/>
                </a:solidFill>
                <a:latin typeface="Georgia" panose="02040502050405020303" pitchFamily="18" charset="0"/>
              </a:rPr>
              <a:t> to safeguard the future of our race. Those who are attending your Congress will be aiding in this </a:t>
            </a:r>
            <a:r>
              <a:rPr lang="en-US" sz="2400" dirty="0" err="1">
                <a:solidFill>
                  <a:srgbClr val="FFFFFF"/>
                </a:solidFill>
                <a:latin typeface="Georgia" panose="02040502050405020303" pitchFamily="18" charset="0"/>
              </a:rPr>
              <a:t>endeavour</a:t>
            </a:r>
            <a:r>
              <a:rPr lang="en-US" sz="2400" dirty="0">
                <a:solidFill>
                  <a:srgbClr val="FFFFFF"/>
                </a:solidFill>
                <a:latin typeface="Georgia" panose="02040502050405020303" pitchFamily="18" charset="0"/>
              </a:rPr>
              <a:t>, and though you will gain no thanks from your own generation, posterity will, I believe, learn to realize the great </a:t>
            </a:r>
            <a:r>
              <a:rPr lang="en-US" sz="2400" dirty="0" err="1">
                <a:solidFill>
                  <a:srgbClr val="FFFFFF"/>
                </a:solidFill>
                <a:latin typeface="Georgia" panose="02040502050405020303" pitchFamily="18" charset="0"/>
              </a:rPr>
              <a:t>dept</a:t>
            </a:r>
            <a:r>
              <a:rPr lang="en-US" sz="2400" dirty="0">
                <a:solidFill>
                  <a:srgbClr val="FFFFFF"/>
                </a:solidFill>
                <a:latin typeface="Georgia" panose="02040502050405020303" pitchFamily="18" charset="0"/>
              </a:rPr>
              <a:t> it owes to all the workers in this field.” </a:t>
            </a:r>
            <a:br>
              <a:rPr lang="en-US" sz="2400" dirty="0">
                <a:solidFill>
                  <a:srgbClr val="FFFFFF"/>
                </a:solidFill>
                <a:latin typeface="Georgia" panose="02040502050405020303" pitchFamily="18" charset="0"/>
              </a:rPr>
            </a:br>
            <a:r>
              <a:rPr lang="en-US" sz="2400" dirty="0">
                <a:solidFill>
                  <a:srgbClr val="FFFFFF"/>
                </a:solidFill>
                <a:latin typeface="Georgia" panose="02040502050405020303" pitchFamily="18" charset="0"/>
              </a:rPr>
              <a:t>		 ― Leonard Darwin (1850-1943</a:t>
            </a:r>
            <a:r>
              <a:rPr lang="en-US" sz="2400" dirty="0" smtClean="0">
                <a:solidFill>
                  <a:srgbClr val="FFFFFF"/>
                </a:solidFill>
                <a:latin typeface="Georgia" panose="02040502050405020303" pitchFamily="18" charset="0"/>
              </a:rPr>
              <a:t>),</a:t>
            </a:r>
            <a:endParaRPr lang="en-US" sz="2400" dirty="0">
              <a:solidFill>
                <a:srgbClr val="FFFFFF"/>
              </a:solidFill>
              <a:latin typeface="Georgia" panose="02040502050405020303" pitchFamily="18" charset="0"/>
            </a:endParaRPr>
          </a:p>
        </p:txBody>
      </p:sp>
      <p:sp>
        <p:nvSpPr>
          <p:cNvPr id="2" name="TextBox 1"/>
          <p:cNvSpPr txBox="1"/>
          <p:nvPr/>
        </p:nvSpPr>
        <p:spPr>
          <a:xfrm>
            <a:off x="6934200" y="405140"/>
            <a:ext cx="3352800" cy="584775"/>
          </a:xfrm>
          <a:prstGeom prst="rect">
            <a:avLst/>
          </a:prstGeom>
          <a:noFill/>
        </p:spPr>
        <p:txBody>
          <a:bodyPr wrap="square" rtlCol="0">
            <a:spAutoFit/>
          </a:bodyPr>
          <a:lstStyle/>
          <a:p>
            <a:pPr algn="ctr"/>
            <a:r>
              <a:rPr lang="en-US" sz="3200" dirty="0">
                <a:solidFill>
                  <a:srgbClr val="CCFF99"/>
                </a:solidFill>
                <a:latin typeface="Georgia" panose="02040502050405020303" pitchFamily="18" charset="0"/>
              </a:rPr>
              <a:t>Social Darwinism </a:t>
            </a:r>
          </a:p>
        </p:txBody>
      </p:sp>
      <p:pic>
        <p:nvPicPr>
          <p:cNvPr id="111618" name="Picture 2" descr="Image result for leonard darw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3352801"/>
            <a:ext cx="1889120" cy="274748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978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172" name="Picture 4" descr="Image result for eugenc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0013"/>
            <a:ext cx="7200900" cy="567690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438400" y="2133600"/>
            <a:ext cx="5715000" cy="10868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6" name="Picture 8" descr="Image result for eugenc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09600"/>
            <a:ext cx="7200900" cy="61341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029200" y="4876800"/>
            <a:ext cx="3657601" cy="7496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strVal val="#ppt_w*0.70"/>
                                          </p:val>
                                        </p:tav>
                                        <p:tav tm="100000">
                                          <p:val>
                                            <p:strVal val="#ppt_w"/>
                                          </p:val>
                                        </p:tav>
                                      </p:tavLst>
                                    </p:anim>
                                    <p:anim calcmode="lin" valueType="num">
                                      <p:cBhvr>
                                        <p:cTn id="8" dur="1000" fill="hold"/>
                                        <p:tgtEl>
                                          <p:spTgt spid="7172"/>
                                        </p:tgtEl>
                                        <p:attrNameLst>
                                          <p:attrName>ppt_h</p:attrName>
                                        </p:attrNameLst>
                                      </p:cBhvr>
                                      <p:tavLst>
                                        <p:tav tm="0">
                                          <p:val>
                                            <p:strVal val="#ppt_h"/>
                                          </p:val>
                                        </p:tav>
                                        <p:tav tm="100000">
                                          <p:val>
                                            <p:strVal val="#ppt_h"/>
                                          </p:val>
                                        </p:tav>
                                      </p:tavLst>
                                    </p:anim>
                                    <p:animEffect transition="in" filter="fade">
                                      <p:cBhvr>
                                        <p:cTn id="9" dur="1000"/>
                                        <p:tgtEl>
                                          <p:spTgt spid="717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176"/>
                                        </p:tgtEl>
                                        <p:attrNameLst>
                                          <p:attrName>style.visibility</p:attrName>
                                        </p:attrNameLst>
                                      </p:cBhvr>
                                      <p:to>
                                        <p:strVal val="visible"/>
                                      </p:to>
                                    </p:set>
                                    <p:anim calcmode="lin" valueType="num">
                                      <p:cBhvr>
                                        <p:cTn id="19" dur="1000" fill="hold"/>
                                        <p:tgtEl>
                                          <p:spTgt spid="7176"/>
                                        </p:tgtEl>
                                        <p:attrNameLst>
                                          <p:attrName>ppt_w</p:attrName>
                                        </p:attrNameLst>
                                      </p:cBhvr>
                                      <p:tavLst>
                                        <p:tav tm="0">
                                          <p:val>
                                            <p:strVal val="#ppt_w*0.70"/>
                                          </p:val>
                                        </p:tav>
                                        <p:tav tm="100000">
                                          <p:val>
                                            <p:strVal val="#ppt_w"/>
                                          </p:val>
                                        </p:tav>
                                      </p:tavLst>
                                    </p:anim>
                                    <p:anim calcmode="lin" valueType="num">
                                      <p:cBhvr>
                                        <p:cTn id="20" dur="1000" fill="hold"/>
                                        <p:tgtEl>
                                          <p:spTgt spid="7176"/>
                                        </p:tgtEl>
                                        <p:attrNameLst>
                                          <p:attrName>ppt_h</p:attrName>
                                        </p:attrNameLst>
                                      </p:cBhvr>
                                      <p:tavLst>
                                        <p:tav tm="0">
                                          <p:val>
                                            <p:strVal val="#ppt_h"/>
                                          </p:val>
                                        </p:tav>
                                        <p:tav tm="100000">
                                          <p:val>
                                            <p:strVal val="#ppt_h"/>
                                          </p:val>
                                        </p:tav>
                                      </p:tavLst>
                                    </p:anim>
                                    <p:animEffect transition="in" filter="fade">
                                      <p:cBhvr>
                                        <p:cTn id="21" dur="1000"/>
                                        <p:tgtEl>
                                          <p:spTgt spid="717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7" name="TextBox 1"/>
          <p:cNvSpPr txBox="1">
            <a:spLocks noChangeArrowheads="1"/>
          </p:cNvSpPr>
          <p:nvPr/>
        </p:nvSpPr>
        <p:spPr bwMode="auto">
          <a:xfrm>
            <a:off x="4498970" y="1828801"/>
            <a:ext cx="71596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FFFFFF"/>
                </a:solidFill>
                <a:latin typeface="Georgia" panose="02040502050405020303" pitchFamily="18" charset="0"/>
              </a:rPr>
              <a:t>“Truly, this earth is a trophy cup for the industrious man. And this rightly so, in the service of natural selection. He who does not possess the force to secure his Lebensraum </a:t>
            </a:r>
            <a:r>
              <a:rPr lang="en-US" sz="2400" i="1" dirty="0" smtClean="0">
                <a:solidFill>
                  <a:srgbClr val="FFFFFF"/>
                </a:solidFill>
                <a:latin typeface="Georgia" panose="02040502050405020303" pitchFamily="18" charset="0"/>
              </a:rPr>
              <a:t>(living space) </a:t>
            </a:r>
            <a:r>
              <a:rPr lang="en-US" sz="2400" dirty="0" smtClean="0">
                <a:solidFill>
                  <a:srgbClr val="FFFFFF"/>
                </a:solidFill>
                <a:latin typeface="Georgia" panose="02040502050405020303" pitchFamily="18" charset="0"/>
              </a:rPr>
              <a:t>in </a:t>
            </a:r>
            <a:r>
              <a:rPr lang="en-US" sz="2400" dirty="0">
                <a:solidFill>
                  <a:srgbClr val="FFFFFF"/>
                </a:solidFill>
                <a:latin typeface="Georgia" panose="02040502050405020303" pitchFamily="18" charset="0"/>
              </a:rPr>
              <a:t>this world, and, if necessary, to enlarge it, does not deserve to possess the necessities of life. He must step aside and allow stronger peoples to pass him by.” </a:t>
            </a:r>
          </a:p>
        </p:txBody>
      </p:sp>
      <p:sp>
        <p:nvSpPr>
          <p:cNvPr id="2" name="TextBox 1"/>
          <p:cNvSpPr txBox="1"/>
          <p:nvPr/>
        </p:nvSpPr>
        <p:spPr>
          <a:xfrm>
            <a:off x="6934200" y="405140"/>
            <a:ext cx="3352800" cy="584775"/>
          </a:xfrm>
          <a:prstGeom prst="rect">
            <a:avLst/>
          </a:prstGeom>
          <a:noFill/>
        </p:spPr>
        <p:txBody>
          <a:bodyPr wrap="square" rtlCol="0">
            <a:spAutoFit/>
          </a:bodyPr>
          <a:lstStyle/>
          <a:p>
            <a:pPr algn="ctr"/>
            <a:r>
              <a:rPr lang="en-US" sz="3200" dirty="0">
                <a:solidFill>
                  <a:srgbClr val="CCFF99"/>
                </a:solidFill>
                <a:latin typeface="Georgia" panose="02040502050405020303" pitchFamily="18" charset="0"/>
              </a:rPr>
              <a:t>Social Darwinism </a:t>
            </a:r>
          </a:p>
        </p:txBody>
      </p:sp>
      <p:sp>
        <p:nvSpPr>
          <p:cNvPr id="4" name="TextBox 3"/>
          <p:cNvSpPr txBox="1"/>
          <p:nvPr/>
        </p:nvSpPr>
        <p:spPr>
          <a:xfrm>
            <a:off x="5334000" y="4375847"/>
            <a:ext cx="5960578" cy="1938992"/>
          </a:xfrm>
          <a:prstGeom prst="rect">
            <a:avLst/>
          </a:prstGeom>
          <a:noFill/>
        </p:spPr>
        <p:txBody>
          <a:bodyPr wrap="square" rtlCol="0">
            <a:spAutoFit/>
          </a:bodyPr>
          <a:lstStyle/>
          <a:p>
            <a:pPr algn="r" eaLnBrk="1" hangingPunct="1"/>
            <a:r>
              <a:rPr lang="en-US" altLang="en-US" sz="2400" dirty="0" smtClean="0">
                <a:solidFill>
                  <a:srgbClr val="FFFFFF"/>
                </a:solidFill>
                <a:latin typeface="Georgia" panose="02040502050405020303" pitchFamily="18" charset="0"/>
              </a:rPr>
              <a:t>– Adolph Hitler</a:t>
            </a:r>
          </a:p>
          <a:p>
            <a:pPr algn="r" eaLnBrk="1" hangingPunct="1"/>
            <a:r>
              <a:rPr lang="en-US" sz="2400" i="1" dirty="0" smtClean="0">
                <a:solidFill>
                  <a:srgbClr val="FFFFFF"/>
                </a:solidFill>
                <a:latin typeface="Georgia" panose="02040502050405020303" pitchFamily="18" charset="0"/>
              </a:rPr>
              <a:t>The annual rally of young officer cadets, Berlin</a:t>
            </a:r>
            <a:endParaRPr lang="en-US" sz="2400" dirty="0" smtClean="0">
              <a:solidFill>
                <a:srgbClr val="FFFFFF"/>
              </a:solidFill>
              <a:effectLst/>
              <a:latin typeface="Georgia" panose="02040502050405020303" pitchFamily="18" charset="0"/>
            </a:endParaRPr>
          </a:p>
          <a:p>
            <a:pPr algn="r"/>
            <a:r>
              <a:rPr lang="en-US" sz="2400" i="1" dirty="0" smtClean="0">
                <a:solidFill>
                  <a:srgbClr val="FFFFFF"/>
                </a:solidFill>
                <a:latin typeface="Georgia" panose="02040502050405020303" pitchFamily="18" charset="0"/>
              </a:rPr>
              <a:t>December 18, 1940</a:t>
            </a:r>
            <a:endParaRPr lang="en-US" sz="2400" dirty="0" smtClean="0">
              <a:solidFill>
                <a:srgbClr val="FFFFFF"/>
              </a:solidFill>
              <a:effectLst/>
              <a:latin typeface="Georgia" panose="02040502050405020303" pitchFamily="18" charset="0"/>
            </a:endParaRPr>
          </a:p>
          <a:p>
            <a:endParaRPr lang="en-US" sz="2400" dirty="0"/>
          </a:p>
        </p:txBody>
      </p:sp>
    </p:spTree>
    <p:extLst>
      <p:ext uri="{BB962C8B-B14F-4D97-AF65-F5344CB8AC3E}">
        <p14:creationId xmlns:p14="http://schemas.microsoft.com/office/powerpoint/2010/main" val="1188176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2" name="TextBox 1"/>
          <p:cNvSpPr txBox="1"/>
          <p:nvPr/>
        </p:nvSpPr>
        <p:spPr>
          <a:xfrm>
            <a:off x="5715000" y="838200"/>
            <a:ext cx="3886200" cy="4524315"/>
          </a:xfrm>
          <a:prstGeom prst="rect">
            <a:avLst/>
          </a:prstGeom>
          <a:noFill/>
        </p:spPr>
        <p:txBody>
          <a:bodyPr wrap="square" rtlCol="0">
            <a:spAutoFit/>
          </a:bodyPr>
          <a:lstStyle/>
          <a:p>
            <a:pPr algn="ctr"/>
            <a:r>
              <a:rPr lang="en-US" sz="3600" dirty="0">
                <a:solidFill>
                  <a:srgbClr val="CCFF99"/>
                </a:solidFill>
                <a:latin typeface="Georgia" panose="02040502050405020303" pitchFamily="18" charset="0"/>
              </a:rPr>
              <a:t>Should not Darwinian macroevolution’s impact on human relationships and societies be part of the discussion today?</a:t>
            </a:r>
          </a:p>
        </p:txBody>
      </p:sp>
    </p:spTree>
    <p:extLst>
      <p:ext uri="{BB962C8B-B14F-4D97-AF65-F5344CB8AC3E}">
        <p14:creationId xmlns:p14="http://schemas.microsoft.com/office/powerpoint/2010/main" val="2605912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6" name="TextBox 5"/>
          <p:cNvSpPr txBox="1"/>
          <p:nvPr/>
        </p:nvSpPr>
        <p:spPr>
          <a:xfrm>
            <a:off x="1792821" y="2390774"/>
            <a:ext cx="2753775" cy="3477875"/>
          </a:xfrm>
          <a:prstGeom prst="rect">
            <a:avLst/>
          </a:prstGeom>
          <a:noFill/>
        </p:spPr>
        <p:txBody>
          <a:bodyPr wrap="square" rtlCol="0">
            <a:spAutoFit/>
          </a:bodyPr>
          <a:lstStyle/>
          <a:p>
            <a:pPr algn="ctr"/>
            <a:r>
              <a:rPr lang="en-US" sz="4400" dirty="0">
                <a:solidFill>
                  <a:srgbClr val="CCFF99"/>
                </a:solidFill>
                <a:latin typeface="Segoe UI Light" panose="020B0502040204020203" pitchFamily="34" charset="0"/>
                <a:cs typeface="Segoe UI Light" panose="020B0502040204020203" pitchFamily="34" charset="0"/>
              </a:rPr>
              <a:t>Darwinian Survival</a:t>
            </a:r>
          </a:p>
          <a:p>
            <a:pPr algn="ctr"/>
            <a:r>
              <a:rPr lang="en-US" sz="4400" dirty="0">
                <a:solidFill>
                  <a:srgbClr val="CCFF99"/>
                </a:solidFill>
                <a:latin typeface="Segoe UI Light" panose="020B0502040204020203" pitchFamily="34" charset="0"/>
                <a:cs typeface="Segoe UI Light" panose="020B0502040204020203" pitchFamily="34" charset="0"/>
              </a:rPr>
              <a:t>vs. </a:t>
            </a:r>
          </a:p>
          <a:p>
            <a:pPr algn="ctr"/>
            <a:r>
              <a:rPr lang="en-US" sz="4400" dirty="0">
                <a:solidFill>
                  <a:srgbClr val="CCFF99"/>
                </a:solidFill>
                <a:latin typeface="Segoe UI Light" panose="020B0502040204020203" pitchFamily="34" charset="0"/>
                <a:cs typeface="Segoe UI Light" panose="020B0502040204020203" pitchFamily="34" charset="0"/>
              </a:rPr>
              <a:t>Biblical Love</a:t>
            </a:r>
          </a:p>
        </p:txBody>
      </p:sp>
      <p:sp>
        <p:nvSpPr>
          <p:cNvPr id="8" name="TextBox 1"/>
          <p:cNvSpPr txBox="1">
            <a:spLocks noChangeArrowheads="1"/>
          </p:cNvSpPr>
          <p:nvPr/>
        </p:nvSpPr>
        <p:spPr bwMode="auto">
          <a:xfrm>
            <a:off x="4953000" y="1524000"/>
            <a:ext cx="5562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solidFill>
                  <a:srgbClr val="FFFFFF"/>
                </a:solidFill>
                <a:latin typeface="Georgia" panose="02040502050405020303" pitchFamily="18" charset="0"/>
              </a:rPr>
              <a:t>In the beginning, God created the heavens and the </a:t>
            </a:r>
            <a:r>
              <a:rPr lang="en-US" sz="2800" dirty="0" smtClean="0">
                <a:solidFill>
                  <a:srgbClr val="FFFFFF"/>
                </a:solidFill>
                <a:latin typeface="Georgia" panose="02040502050405020303" pitchFamily="18" charset="0"/>
              </a:rPr>
              <a:t>earth.                                 			</a:t>
            </a:r>
            <a:r>
              <a:rPr lang="en-US" sz="2800" i="1" dirty="0" smtClean="0">
                <a:solidFill>
                  <a:srgbClr val="FFFFFF"/>
                </a:solidFill>
                <a:latin typeface="Georgia" panose="02040502050405020303" pitchFamily="18" charset="0"/>
              </a:rPr>
              <a:t>Genesis </a:t>
            </a:r>
            <a:r>
              <a:rPr lang="en-US" sz="2800" i="1" dirty="0">
                <a:solidFill>
                  <a:srgbClr val="FFFFFF"/>
                </a:solidFill>
                <a:latin typeface="Georgia" panose="02040502050405020303" pitchFamily="18" charset="0"/>
              </a:rPr>
              <a:t>1:1</a:t>
            </a:r>
          </a:p>
          <a:p>
            <a:pPr eaLnBrk="1" hangingPunct="1"/>
            <a:endParaRPr lang="en-US" sz="2800" dirty="0">
              <a:solidFill>
                <a:srgbClr val="FFFFFF"/>
              </a:solidFill>
              <a:latin typeface="Georgia" panose="02040502050405020303" pitchFamily="18" charset="0"/>
            </a:endParaRPr>
          </a:p>
          <a:p>
            <a:pPr eaLnBrk="1" hangingPunct="1"/>
            <a:r>
              <a:rPr lang="en-US" sz="2800" dirty="0">
                <a:solidFill>
                  <a:srgbClr val="FFFFFF"/>
                </a:solidFill>
                <a:latin typeface="Georgia" panose="02040502050405020303" pitchFamily="18" charset="0"/>
              </a:rPr>
              <a:t>"For God so loved the world, that he gave his only Son, that whoever believes in him should not perish but have eternal life</a:t>
            </a:r>
            <a:r>
              <a:rPr lang="en-US" sz="2800" dirty="0" smtClean="0">
                <a:solidFill>
                  <a:srgbClr val="FFFFFF"/>
                </a:solidFill>
                <a:latin typeface="Georgia" panose="02040502050405020303" pitchFamily="18" charset="0"/>
              </a:rPr>
              <a:t>...” 			</a:t>
            </a:r>
            <a:r>
              <a:rPr lang="en-US" sz="2800" i="1" dirty="0" smtClean="0">
                <a:solidFill>
                  <a:srgbClr val="FFFFFF"/>
                </a:solidFill>
                <a:latin typeface="Georgia" panose="02040502050405020303" pitchFamily="18" charset="0"/>
              </a:rPr>
              <a:t>John </a:t>
            </a:r>
            <a:r>
              <a:rPr lang="en-US" sz="2800" i="1" dirty="0">
                <a:solidFill>
                  <a:srgbClr val="FFFFFF"/>
                </a:solidFill>
                <a:latin typeface="Georgia" panose="02040502050405020303" pitchFamily="18" charset="0"/>
              </a:rPr>
              <a:t>3:16</a:t>
            </a:r>
          </a:p>
        </p:txBody>
      </p:sp>
      <p:sp>
        <p:nvSpPr>
          <p:cNvPr id="10" name="TextBox 1"/>
          <p:cNvSpPr txBox="1">
            <a:spLocks noChangeArrowheads="1"/>
          </p:cNvSpPr>
          <p:nvPr/>
        </p:nvSpPr>
        <p:spPr bwMode="auto">
          <a:xfrm>
            <a:off x="4705350" y="244733"/>
            <a:ext cx="563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a:solidFill>
                  <a:srgbClr val="CCFF99"/>
                </a:solidFill>
                <a:latin typeface="Georgia" panose="02040502050405020303" pitchFamily="18" charset="0"/>
              </a:rPr>
              <a:t>God the Mighty Creator and Loving Father</a:t>
            </a:r>
            <a:endParaRPr lang="en-US" altLang="en-US" sz="3200" i="1" dirty="0">
              <a:solidFill>
                <a:srgbClr val="CCFF99"/>
              </a:solidFill>
              <a:latin typeface="Georgia" panose="02040502050405020303" pitchFamily="18" charset="0"/>
            </a:endParaRPr>
          </a:p>
        </p:txBody>
      </p:sp>
    </p:spTree>
    <p:extLst>
      <p:ext uri="{BB962C8B-B14F-4D97-AF65-F5344CB8AC3E}">
        <p14:creationId xmlns:p14="http://schemas.microsoft.com/office/powerpoint/2010/main" val="2422174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bldLvl="5"/>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6" name="TextBox 5"/>
          <p:cNvSpPr txBox="1"/>
          <p:nvPr/>
        </p:nvSpPr>
        <p:spPr>
          <a:xfrm>
            <a:off x="1792821" y="2390774"/>
            <a:ext cx="2753775" cy="3477875"/>
          </a:xfrm>
          <a:prstGeom prst="rect">
            <a:avLst/>
          </a:prstGeom>
          <a:noFill/>
        </p:spPr>
        <p:txBody>
          <a:bodyPr wrap="square" rtlCol="0">
            <a:spAutoFit/>
          </a:bodyPr>
          <a:lstStyle/>
          <a:p>
            <a:pPr algn="ctr"/>
            <a:r>
              <a:rPr lang="en-US" sz="4400" dirty="0">
                <a:solidFill>
                  <a:srgbClr val="CCFF99"/>
                </a:solidFill>
                <a:latin typeface="Segoe UI Light" panose="020B0502040204020203" pitchFamily="34" charset="0"/>
                <a:cs typeface="Segoe UI Light" panose="020B0502040204020203" pitchFamily="34" charset="0"/>
              </a:rPr>
              <a:t>Darwinian Survival</a:t>
            </a:r>
          </a:p>
          <a:p>
            <a:pPr algn="ctr"/>
            <a:r>
              <a:rPr lang="en-US" sz="4400" dirty="0">
                <a:solidFill>
                  <a:srgbClr val="CCFF99"/>
                </a:solidFill>
                <a:latin typeface="Segoe UI Light" panose="020B0502040204020203" pitchFamily="34" charset="0"/>
                <a:cs typeface="Segoe UI Light" panose="020B0502040204020203" pitchFamily="34" charset="0"/>
              </a:rPr>
              <a:t>vs. </a:t>
            </a:r>
          </a:p>
          <a:p>
            <a:pPr algn="ctr"/>
            <a:r>
              <a:rPr lang="en-US" sz="4400" dirty="0">
                <a:solidFill>
                  <a:srgbClr val="CCFF99"/>
                </a:solidFill>
                <a:latin typeface="Segoe UI Light" panose="020B0502040204020203" pitchFamily="34" charset="0"/>
                <a:cs typeface="Segoe UI Light" panose="020B0502040204020203" pitchFamily="34" charset="0"/>
              </a:rPr>
              <a:t>Biblical Love</a:t>
            </a:r>
          </a:p>
        </p:txBody>
      </p:sp>
      <p:sp>
        <p:nvSpPr>
          <p:cNvPr id="8" name="TextBox 1"/>
          <p:cNvSpPr txBox="1">
            <a:spLocks noChangeArrowheads="1"/>
          </p:cNvSpPr>
          <p:nvPr/>
        </p:nvSpPr>
        <p:spPr bwMode="auto">
          <a:xfrm>
            <a:off x="5476876" y="1821387"/>
            <a:ext cx="4657724" cy="4193456"/>
          </a:xfrm>
          <a:prstGeom prst="rect">
            <a:avLst/>
          </a:prstGeom>
          <a:solidFill>
            <a:srgbClr val="92D050"/>
          </a:solidFill>
          <a:ln>
            <a:noFill/>
          </a:ln>
          <a:effectLst>
            <a:softEdge rad="63500"/>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effectLst>
                  <a:outerShdw blurRad="38100" dist="38100" dir="2700000" algn="tl">
                    <a:srgbClr val="000000">
                      <a:alpha val="43137"/>
                    </a:srgbClr>
                  </a:outerShdw>
                </a:effectLst>
                <a:latin typeface="Georgia" panose="02040502050405020303" pitchFamily="18" charset="0"/>
              </a:rPr>
              <a:t>The great life force is not the Darwinian adapting and surviving drive</a:t>
            </a:r>
          </a:p>
          <a:p>
            <a:pPr algn="ctr" eaLnBrk="1" hangingPunct="1"/>
            <a:endParaRPr lang="en-US" sz="1050" b="1" dirty="0">
              <a:effectLst>
                <a:outerShdw blurRad="38100" dist="38100" dir="2700000" algn="tl">
                  <a:srgbClr val="000000">
                    <a:alpha val="43137"/>
                  </a:srgbClr>
                </a:outerShdw>
              </a:effectLst>
              <a:latin typeface="Georgia" panose="02040502050405020303" pitchFamily="18" charset="0"/>
            </a:endParaRPr>
          </a:p>
          <a:p>
            <a:pPr algn="ctr" eaLnBrk="1" hangingPunct="1"/>
            <a:r>
              <a:rPr lang="en-US" sz="3200" b="1" dirty="0">
                <a:effectLst>
                  <a:outerShdw blurRad="38100" dist="38100" dir="2700000" algn="tl">
                    <a:srgbClr val="000000">
                      <a:alpha val="43137"/>
                    </a:srgbClr>
                  </a:outerShdw>
                </a:effectLst>
                <a:latin typeface="Georgia" panose="02040502050405020303" pitchFamily="18" charset="0"/>
              </a:rPr>
              <a:t>It is the act of                 self-sacrifice out of love seen in                  Jesus Christ</a:t>
            </a:r>
          </a:p>
        </p:txBody>
      </p:sp>
      <p:sp>
        <p:nvSpPr>
          <p:cNvPr id="9" name="TextBox 1"/>
          <p:cNvSpPr txBox="1">
            <a:spLocks noChangeArrowheads="1"/>
          </p:cNvSpPr>
          <p:nvPr/>
        </p:nvSpPr>
        <p:spPr bwMode="auto">
          <a:xfrm>
            <a:off x="4705350" y="244733"/>
            <a:ext cx="563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a:solidFill>
                  <a:srgbClr val="CCFF99"/>
                </a:solidFill>
                <a:latin typeface="Georgia" panose="02040502050405020303" pitchFamily="18" charset="0"/>
              </a:rPr>
              <a:t>God the Mighty Creator and Loving Father</a:t>
            </a:r>
            <a:endParaRPr lang="en-US" altLang="en-US" sz="3200" i="1" dirty="0">
              <a:solidFill>
                <a:srgbClr val="CCFF99"/>
              </a:solidFill>
              <a:latin typeface="Georgia" panose="02040502050405020303" pitchFamily="18" charset="0"/>
            </a:endParaRPr>
          </a:p>
        </p:txBody>
      </p:sp>
    </p:spTree>
    <p:extLst>
      <p:ext uri="{BB962C8B-B14F-4D97-AF65-F5344CB8AC3E}">
        <p14:creationId xmlns:p14="http://schemas.microsoft.com/office/powerpoint/2010/main" val="29333776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1000" fill="hold"/>
                                        <p:tgtEl>
                                          <p:spTgt spid="8">
                                            <p:bg/>
                                          </p:spTgt>
                                        </p:tgtEl>
                                        <p:attrNameLst>
                                          <p:attrName>ppt_w</p:attrName>
                                        </p:attrNameLst>
                                      </p:cBhvr>
                                      <p:tavLst>
                                        <p:tav tm="0">
                                          <p:val>
                                            <p:strVal val="#ppt_w*0.70"/>
                                          </p:val>
                                        </p:tav>
                                        <p:tav tm="100000">
                                          <p:val>
                                            <p:strVal val="#ppt_w"/>
                                          </p:val>
                                        </p:tav>
                                      </p:tavLst>
                                    </p:anim>
                                    <p:anim calcmode="lin" valueType="num">
                                      <p:cBhvr>
                                        <p:cTn id="8" dur="1000" fill="hold"/>
                                        <p:tgtEl>
                                          <p:spTgt spid="8">
                                            <p:bg/>
                                          </p:spTgt>
                                        </p:tgtEl>
                                        <p:attrNameLst>
                                          <p:attrName>ppt_h</p:attrName>
                                        </p:attrNameLst>
                                      </p:cBhvr>
                                      <p:tavLst>
                                        <p:tav tm="0">
                                          <p:val>
                                            <p:strVal val="#ppt_h"/>
                                          </p:val>
                                        </p:tav>
                                        <p:tav tm="100000">
                                          <p:val>
                                            <p:strVal val="#ppt_h"/>
                                          </p:val>
                                        </p:tav>
                                      </p:tavLst>
                                    </p:anim>
                                    <p:animEffect transition="in" filter="fade">
                                      <p:cBhvr>
                                        <p:cTn id="9" dur="1000"/>
                                        <p:tgtEl>
                                          <p:spTgt spid="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6" name="TextBox 5"/>
          <p:cNvSpPr txBox="1"/>
          <p:nvPr/>
        </p:nvSpPr>
        <p:spPr>
          <a:xfrm>
            <a:off x="1792821" y="2390774"/>
            <a:ext cx="2753775" cy="3477875"/>
          </a:xfrm>
          <a:prstGeom prst="rect">
            <a:avLst/>
          </a:prstGeom>
          <a:noFill/>
        </p:spPr>
        <p:txBody>
          <a:bodyPr wrap="square" rtlCol="0">
            <a:spAutoFit/>
          </a:bodyPr>
          <a:lstStyle/>
          <a:p>
            <a:pPr algn="ctr"/>
            <a:r>
              <a:rPr lang="en-US" sz="4400" dirty="0">
                <a:solidFill>
                  <a:srgbClr val="CCFF99"/>
                </a:solidFill>
                <a:latin typeface="Segoe UI Light" panose="020B0502040204020203" pitchFamily="34" charset="0"/>
                <a:cs typeface="Segoe UI Light" panose="020B0502040204020203" pitchFamily="34" charset="0"/>
              </a:rPr>
              <a:t>Darwinian Survival</a:t>
            </a:r>
          </a:p>
          <a:p>
            <a:pPr algn="ctr"/>
            <a:r>
              <a:rPr lang="en-US" sz="4400" dirty="0">
                <a:solidFill>
                  <a:srgbClr val="CCFF99"/>
                </a:solidFill>
                <a:latin typeface="Segoe UI Light" panose="020B0502040204020203" pitchFamily="34" charset="0"/>
                <a:cs typeface="Segoe UI Light" panose="020B0502040204020203" pitchFamily="34" charset="0"/>
              </a:rPr>
              <a:t>vs. </a:t>
            </a:r>
          </a:p>
          <a:p>
            <a:pPr algn="ctr"/>
            <a:r>
              <a:rPr lang="en-US" sz="4400" dirty="0">
                <a:solidFill>
                  <a:srgbClr val="CCFF99"/>
                </a:solidFill>
                <a:latin typeface="Segoe UI Light" panose="020B0502040204020203" pitchFamily="34" charset="0"/>
                <a:cs typeface="Segoe UI Light" panose="020B0502040204020203" pitchFamily="34" charset="0"/>
              </a:rPr>
              <a:t>Biblical Love</a:t>
            </a:r>
          </a:p>
        </p:txBody>
      </p:sp>
      <p:sp>
        <p:nvSpPr>
          <p:cNvPr id="8" name="TextBox 1"/>
          <p:cNvSpPr txBox="1">
            <a:spLocks noChangeArrowheads="1"/>
          </p:cNvSpPr>
          <p:nvPr/>
        </p:nvSpPr>
        <p:spPr bwMode="auto">
          <a:xfrm>
            <a:off x="4542362" y="1524000"/>
            <a:ext cx="696383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solidFill>
                  <a:srgbClr val="FFFFFF"/>
                </a:solidFill>
                <a:latin typeface="Georgia" panose="02040502050405020303" pitchFamily="18" charset="0"/>
              </a:rPr>
              <a:t>For the love of Christ controls us, because we have concluded this: that one has died for all, therefore all have died; and he died for all, that those who live might no longer live for themselves but for him who for their sake died and was raised.</a:t>
            </a:r>
          </a:p>
          <a:p>
            <a:pPr eaLnBrk="1" hangingPunct="1"/>
            <a:r>
              <a:rPr lang="en-US" sz="2800" dirty="0">
                <a:solidFill>
                  <a:srgbClr val="FFFFFF"/>
                </a:solidFill>
                <a:latin typeface="Georgia" panose="02040502050405020303" pitchFamily="18" charset="0"/>
              </a:rPr>
              <a:t>From now on, therefore, we regard no one according to the flesh. Even though we once regarded Christ according to the flesh, we regard him thus no longer. </a:t>
            </a:r>
          </a:p>
          <a:p>
            <a:pPr algn="r" eaLnBrk="1" hangingPunct="1"/>
            <a:r>
              <a:rPr lang="en-US" sz="2800" i="1" dirty="0">
                <a:solidFill>
                  <a:srgbClr val="FFFFFF"/>
                </a:solidFill>
                <a:latin typeface="Georgia" panose="02040502050405020303" pitchFamily="18" charset="0"/>
              </a:rPr>
              <a:t>2 Corinthians 5:14-16</a:t>
            </a:r>
          </a:p>
        </p:txBody>
      </p:sp>
      <p:sp>
        <p:nvSpPr>
          <p:cNvPr id="10" name="TextBox 1"/>
          <p:cNvSpPr txBox="1">
            <a:spLocks noChangeArrowheads="1"/>
          </p:cNvSpPr>
          <p:nvPr/>
        </p:nvSpPr>
        <p:spPr bwMode="auto">
          <a:xfrm>
            <a:off x="4705350" y="244733"/>
            <a:ext cx="563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a:solidFill>
                  <a:srgbClr val="CCFF99"/>
                </a:solidFill>
                <a:latin typeface="Georgia" panose="02040502050405020303" pitchFamily="18" charset="0"/>
              </a:rPr>
              <a:t>God the Mighty Creator and Loving Father</a:t>
            </a:r>
            <a:endParaRPr lang="en-US" altLang="en-US" sz="3200" i="1" dirty="0">
              <a:solidFill>
                <a:srgbClr val="CCFF99"/>
              </a:solidFill>
              <a:latin typeface="Georgia" panose="02040502050405020303" pitchFamily="18" charset="0"/>
            </a:endParaRPr>
          </a:p>
        </p:txBody>
      </p:sp>
    </p:spTree>
    <p:extLst>
      <p:ext uri="{BB962C8B-B14F-4D97-AF65-F5344CB8AC3E}">
        <p14:creationId xmlns:p14="http://schemas.microsoft.com/office/powerpoint/2010/main" val="32154623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6" name="TextBox 5"/>
          <p:cNvSpPr txBox="1"/>
          <p:nvPr/>
        </p:nvSpPr>
        <p:spPr>
          <a:xfrm>
            <a:off x="1792821" y="2390774"/>
            <a:ext cx="2753775" cy="3477875"/>
          </a:xfrm>
          <a:prstGeom prst="rect">
            <a:avLst/>
          </a:prstGeom>
          <a:noFill/>
        </p:spPr>
        <p:txBody>
          <a:bodyPr wrap="square" rtlCol="0">
            <a:spAutoFit/>
          </a:bodyPr>
          <a:lstStyle/>
          <a:p>
            <a:pPr algn="ctr"/>
            <a:r>
              <a:rPr lang="en-US" sz="4400" dirty="0">
                <a:solidFill>
                  <a:srgbClr val="CCFF99"/>
                </a:solidFill>
                <a:latin typeface="Segoe UI Light" panose="020B0502040204020203" pitchFamily="34" charset="0"/>
                <a:cs typeface="Segoe UI Light" panose="020B0502040204020203" pitchFamily="34" charset="0"/>
              </a:rPr>
              <a:t>Darwinian Survival</a:t>
            </a:r>
          </a:p>
          <a:p>
            <a:pPr algn="ctr"/>
            <a:r>
              <a:rPr lang="en-US" sz="4400" dirty="0">
                <a:solidFill>
                  <a:srgbClr val="CCFF99"/>
                </a:solidFill>
                <a:latin typeface="Segoe UI Light" panose="020B0502040204020203" pitchFamily="34" charset="0"/>
                <a:cs typeface="Segoe UI Light" panose="020B0502040204020203" pitchFamily="34" charset="0"/>
              </a:rPr>
              <a:t>vs. </a:t>
            </a:r>
          </a:p>
          <a:p>
            <a:pPr algn="ctr"/>
            <a:r>
              <a:rPr lang="en-US" sz="4400" dirty="0">
                <a:solidFill>
                  <a:srgbClr val="CCFF99"/>
                </a:solidFill>
                <a:latin typeface="Segoe UI Light" panose="020B0502040204020203" pitchFamily="34" charset="0"/>
                <a:cs typeface="Segoe UI Light" panose="020B0502040204020203" pitchFamily="34" charset="0"/>
              </a:rPr>
              <a:t>Biblical Love</a:t>
            </a:r>
          </a:p>
        </p:txBody>
      </p:sp>
      <p:sp>
        <p:nvSpPr>
          <p:cNvPr id="8" name="TextBox 1"/>
          <p:cNvSpPr txBox="1">
            <a:spLocks noChangeArrowheads="1"/>
          </p:cNvSpPr>
          <p:nvPr/>
        </p:nvSpPr>
        <p:spPr bwMode="auto">
          <a:xfrm>
            <a:off x="4542362" y="1524000"/>
            <a:ext cx="696383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solidFill>
                  <a:srgbClr val="FFFFFF"/>
                </a:solidFill>
                <a:latin typeface="Georgia" panose="02040502050405020303" pitchFamily="18" charset="0"/>
              </a:rPr>
              <a:t>For in Christ Jesus you are all sons of God, through faith. For as many of you as were baptized into Christ have put on Christ. There is neither Jew nor Greek, there is neither slave nor free, there is neither male nor female, for you are all one in Christ Jesus. And if you are Christ's, then you are Abraham's offspring, heirs according to promise. </a:t>
            </a:r>
          </a:p>
          <a:p>
            <a:pPr algn="r" eaLnBrk="1" hangingPunct="1"/>
            <a:r>
              <a:rPr lang="en-US" sz="2800" i="1" dirty="0">
                <a:solidFill>
                  <a:srgbClr val="FFFFFF"/>
                </a:solidFill>
                <a:latin typeface="Georgia" panose="02040502050405020303" pitchFamily="18" charset="0"/>
              </a:rPr>
              <a:t>Galatians 3:26-29</a:t>
            </a:r>
          </a:p>
        </p:txBody>
      </p:sp>
      <p:sp>
        <p:nvSpPr>
          <p:cNvPr id="10" name="TextBox 1"/>
          <p:cNvSpPr txBox="1">
            <a:spLocks noChangeArrowheads="1"/>
          </p:cNvSpPr>
          <p:nvPr/>
        </p:nvSpPr>
        <p:spPr bwMode="auto">
          <a:xfrm>
            <a:off x="4705350" y="244733"/>
            <a:ext cx="563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a:solidFill>
                  <a:srgbClr val="CCFF99"/>
                </a:solidFill>
                <a:latin typeface="Georgia" panose="02040502050405020303" pitchFamily="18" charset="0"/>
              </a:rPr>
              <a:t>God the Mighty Creator and Loving Father</a:t>
            </a:r>
            <a:endParaRPr lang="en-US" altLang="en-US" sz="3200" i="1" dirty="0">
              <a:solidFill>
                <a:srgbClr val="CCFF99"/>
              </a:solidFill>
              <a:latin typeface="Georgia" panose="02040502050405020303" pitchFamily="18" charset="0"/>
            </a:endParaRPr>
          </a:p>
        </p:txBody>
      </p:sp>
    </p:spTree>
    <p:extLst>
      <p:ext uri="{BB962C8B-B14F-4D97-AF65-F5344CB8AC3E}">
        <p14:creationId xmlns:p14="http://schemas.microsoft.com/office/powerpoint/2010/main" val="37699875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6" name="TextBox 5"/>
          <p:cNvSpPr txBox="1"/>
          <p:nvPr/>
        </p:nvSpPr>
        <p:spPr>
          <a:xfrm>
            <a:off x="1792821" y="2390774"/>
            <a:ext cx="2753775" cy="3477875"/>
          </a:xfrm>
          <a:prstGeom prst="rect">
            <a:avLst/>
          </a:prstGeom>
          <a:noFill/>
        </p:spPr>
        <p:txBody>
          <a:bodyPr wrap="square" rtlCol="0">
            <a:spAutoFit/>
          </a:bodyPr>
          <a:lstStyle/>
          <a:p>
            <a:pPr algn="ctr"/>
            <a:r>
              <a:rPr lang="en-US" sz="4400" dirty="0">
                <a:solidFill>
                  <a:srgbClr val="CCFF99"/>
                </a:solidFill>
                <a:latin typeface="Segoe UI Light" panose="020B0502040204020203" pitchFamily="34" charset="0"/>
                <a:cs typeface="Segoe UI Light" panose="020B0502040204020203" pitchFamily="34" charset="0"/>
              </a:rPr>
              <a:t>Darwinian Survival</a:t>
            </a:r>
          </a:p>
          <a:p>
            <a:pPr algn="ctr"/>
            <a:r>
              <a:rPr lang="en-US" sz="4400" dirty="0">
                <a:solidFill>
                  <a:srgbClr val="CCFF99"/>
                </a:solidFill>
                <a:latin typeface="Segoe UI Light" panose="020B0502040204020203" pitchFamily="34" charset="0"/>
                <a:cs typeface="Segoe UI Light" panose="020B0502040204020203" pitchFamily="34" charset="0"/>
              </a:rPr>
              <a:t>vs. </a:t>
            </a:r>
          </a:p>
          <a:p>
            <a:pPr algn="ctr"/>
            <a:r>
              <a:rPr lang="en-US" sz="4400" dirty="0">
                <a:solidFill>
                  <a:srgbClr val="CCFF99"/>
                </a:solidFill>
                <a:latin typeface="Segoe UI Light" panose="020B0502040204020203" pitchFamily="34" charset="0"/>
                <a:cs typeface="Segoe UI Light" panose="020B0502040204020203" pitchFamily="34" charset="0"/>
              </a:rPr>
              <a:t>Biblical Love</a:t>
            </a:r>
          </a:p>
        </p:txBody>
      </p:sp>
      <p:sp>
        <p:nvSpPr>
          <p:cNvPr id="8" name="TextBox 1"/>
          <p:cNvSpPr txBox="1">
            <a:spLocks noChangeArrowheads="1"/>
          </p:cNvSpPr>
          <p:nvPr/>
        </p:nvSpPr>
        <p:spPr bwMode="auto">
          <a:xfrm>
            <a:off x="5257800" y="1652110"/>
            <a:ext cx="47244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a:solidFill>
                  <a:srgbClr val="FFFFFF"/>
                </a:solidFill>
                <a:latin typeface="Georgia" panose="02040502050405020303" pitchFamily="18" charset="0"/>
              </a:rPr>
              <a:t>Why has the social dimension of Darwinism been buried underneath all the scientific jargon?</a:t>
            </a:r>
          </a:p>
          <a:p>
            <a:pPr algn="ctr" eaLnBrk="1" hangingPunct="1"/>
            <a:endParaRPr lang="en-US" sz="3200" dirty="0">
              <a:solidFill>
                <a:srgbClr val="FFFFFF"/>
              </a:solidFill>
              <a:latin typeface="Georgia" panose="02040502050405020303" pitchFamily="18" charset="0"/>
            </a:endParaRPr>
          </a:p>
          <a:p>
            <a:pPr algn="ctr" eaLnBrk="1" hangingPunct="1"/>
            <a:r>
              <a:rPr lang="en-US" sz="3600" b="1" dirty="0">
                <a:solidFill>
                  <a:srgbClr val="FFFFFF"/>
                </a:solidFill>
                <a:latin typeface="Georgia" panose="02040502050405020303" pitchFamily="18" charset="0"/>
              </a:rPr>
              <a:t>No one really wants to </a:t>
            </a:r>
            <a:r>
              <a:rPr lang="en-US" sz="3600" b="1" i="1" dirty="0">
                <a:solidFill>
                  <a:srgbClr val="FFFFFF"/>
                </a:solidFill>
                <a:latin typeface="Georgia" panose="02040502050405020303" pitchFamily="18" charset="0"/>
              </a:rPr>
              <a:t>live</a:t>
            </a:r>
            <a:r>
              <a:rPr lang="en-US" sz="3600" b="1" dirty="0">
                <a:solidFill>
                  <a:srgbClr val="FFFFFF"/>
                </a:solidFill>
                <a:latin typeface="Georgia" panose="02040502050405020303" pitchFamily="18" charset="0"/>
              </a:rPr>
              <a:t> in Darwin’s world!</a:t>
            </a:r>
            <a:endParaRPr lang="en-US" sz="3600" b="1" i="1" dirty="0">
              <a:solidFill>
                <a:srgbClr val="FFFFFF"/>
              </a:solidFill>
              <a:latin typeface="Georgia" panose="02040502050405020303" pitchFamily="18" charset="0"/>
            </a:endParaRPr>
          </a:p>
        </p:txBody>
      </p:sp>
      <p:sp>
        <p:nvSpPr>
          <p:cNvPr id="10" name="TextBox 1"/>
          <p:cNvSpPr txBox="1">
            <a:spLocks noChangeArrowheads="1"/>
          </p:cNvSpPr>
          <p:nvPr/>
        </p:nvSpPr>
        <p:spPr bwMode="auto">
          <a:xfrm>
            <a:off x="4705350" y="244733"/>
            <a:ext cx="563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a:solidFill>
                  <a:srgbClr val="CCFF99"/>
                </a:solidFill>
                <a:latin typeface="Georgia" panose="02040502050405020303" pitchFamily="18" charset="0"/>
              </a:rPr>
              <a:t>God the Mighty Creator and Loving Father</a:t>
            </a:r>
            <a:endParaRPr lang="en-US" altLang="en-US" sz="3200" i="1" dirty="0">
              <a:solidFill>
                <a:srgbClr val="CCFF99"/>
              </a:solidFill>
              <a:latin typeface="Georgia" panose="02040502050405020303" pitchFamily="18" charset="0"/>
            </a:endParaRPr>
          </a:p>
        </p:txBody>
      </p:sp>
    </p:spTree>
    <p:extLst>
      <p:ext uri="{BB962C8B-B14F-4D97-AF65-F5344CB8AC3E}">
        <p14:creationId xmlns:p14="http://schemas.microsoft.com/office/powerpoint/2010/main" val="14580059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alpha val="0"/>
          </a:schemeClr>
        </a:solidFill>
        <a:effectLst/>
      </p:bgPr>
    </p:bg>
    <p:spTree>
      <p:nvGrpSpPr>
        <p:cNvPr id="1" name=""/>
        <p:cNvGrpSpPr/>
        <p:nvPr/>
      </p:nvGrpSpPr>
      <p:grpSpPr>
        <a:xfrm>
          <a:off x="0" y="0"/>
          <a:ext cx="0" cy="0"/>
          <a:chOff x="0" y="0"/>
          <a:chExt cx="0" cy="0"/>
        </a:xfrm>
      </p:grpSpPr>
      <p:pic>
        <p:nvPicPr>
          <p:cNvPr id="6"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1" y="3276600"/>
            <a:ext cx="7044267" cy="3962400"/>
          </a:xfrm>
          <a:prstGeom prst="rect">
            <a:avLst/>
          </a:prstGeom>
          <a:solidFill>
            <a:srgbClr val="FFFFFF"/>
          </a:solidFill>
          <a:effectLst>
            <a:softEdge rad="635000"/>
          </a:effectLst>
          <a:extLst/>
        </p:spPr>
      </p:pic>
      <p:pic>
        <p:nvPicPr>
          <p:cNvPr id="2" name="Picture 2" descr="https://academy.oracle.com/en/oa-assets/i/cw22/cw22-ask-exper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341"/>
            <a:ext cx="12192000" cy="24594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182341"/>
            <a:ext cx="8458200" cy="2800767"/>
          </a:xfrm>
          <a:prstGeom prst="rect">
            <a:avLst/>
          </a:prstGeom>
        </p:spPr>
        <p:txBody>
          <a:bodyPr wrap="square">
            <a:spAutoFit/>
          </a:bodyPr>
          <a:lstStyle/>
          <a:p>
            <a:r>
              <a:rPr lang="en-US" sz="4800" b="1" dirty="0">
                <a:solidFill>
                  <a:srgbClr val="FFFFFF"/>
                </a:solidFill>
                <a:latin typeface="Bodoni MT" panose="02070603080606020203" pitchFamily="18" charset="0"/>
              </a:rPr>
              <a:t>Have I Been Told the Truth?</a:t>
            </a:r>
          </a:p>
          <a:p>
            <a:endParaRPr lang="en-US" sz="2400" i="1" dirty="0">
              <a:solidFill>
                <a:srgbClr val="FFFFFF"/>
              </a:solidFill>
              <a:latin typeface="Bodoni MT" panose="02070603080606020203" pitchFamily="18" charset="0"/>
            </a:endParaRPr>
          </a:p>
          <a:p>
            <a:endParaRPr lang="en-US" sz="2400" i="1" dirty="0">
              <a:solidFill>
                <a:srgbClr val="FFFFFF"/>
              </a:solidFill>
              <a:latin typeface="Bodoni MT" panose="02070603080606020203" pitchFamily="18" charset="0"/>
            </a:endParaRPr>
          </a:p>
          <a:p>
            <a:endParaRPr lang="en-US" sz="2400" i="1" dirty="0">
              <a:solidFill>
                <a:srgbClr val="FFFFFF"/>
              </a:solidFill>
              <a:latin typeface="Bodoni MT" panose="02070603080606020203" pitchFamily="18" charset="0"/>
            </a:endParaRPr>
          </a:p>
          <a:p>
            <a:r>
              <a:rPr lang="en-US" sz="2800" i="1" dirty="0">
                <a:solidFill>
                  <a:srgbClr val="FFFFFF"/>
                </a:solidFill>
                <a:latin typeface="Bodoni MT" panose="02070603080606020203" pitchFamily="18" charset="0"/>
              </a:rPr>
              <a:t>Messages which challenge today’s conventional thinking about…</a:t>
            </a:r>
          </a:p>
        </p:txBody>
      </p:sp>
      <p:sp>
        <p:nvSpPr>
          <p:cNvPr id="4" name="Rectangle 3"/>
          <p:cNvSpPr/>
          <p:nvPr/>
        </p:nvSpPr>
        <p:spPr>
          <a:xfrm>
            <a:off x="2133600" y="2819400"/>
            <a:ext cx="8458200" cy="1569660"/>
          </a:xfrm>
          <a:prstGeom prst="rect">
            <a:avLst/>
          </a:prstGeom>
        </p:spPr>
        <p:txBody>
          <a:bodyPr wrap="square">
            <a:spAutoFit/>
          </a:bodyPr>
          <a:lstStyle/>
          <a:p>
            <a:pPr algn="r"/>
            <a:r>
              <a:rPr lang="en-US" sz="4800" b="1" dirty="0">
                <a:solidFill>
                  <a:srgbClr val="336600"/>
                </a:solidFill>
                <a:latin typeface="Bodoni MT" panose="02070603080606020203" pitchFamily="18" charset="0"/>
              </a:rPr>
              <a:t>Darwinian Evolution</a:t>
            </a:r>
          </a:p>
          <a:p>
            <a:endParaRPr lang="en-US" sz="4800" b="1" i="1" dirty="0">
              <a:solidFill>
                <a:srgbClr val="336600"/>
              </a:solidFill>
              <a:latin typeface="Bodoni MT" panose="02070603080606020203" pitchFamily="18" charset="0"/>
            </a:endParaRPr>
          </a:p>
        </p:txBody>
      </p:sp>
      <p:sp>
        <p:nvSpPr>
          <p:cNvPr id="5" name="TextBox 4"/>
          <p:cNvSpPr txBox="1"/>
          <p:nvPr/>
        </p:nvSpPr>
        <p:spPr>
          <a:xfrm>
            <a:off x="3440646" y="3962400"/>
            <a:ext cx="2753775" cy="2400657"/>
          </a:xfrm>
          <a:prstGeom prst="rect">
            <a:avLst/>
          </a:prstGeom>
          <a:noFill/>
        </p:spPr>
        <p:txBody>
          <a:bodyPr wrap="square" rtlCol="0">
            <a:spAutoFit/>
          </a:bodyPr>
          <a:lstStyle/>
          <a:p>
            <a:pPr algn="ctr"/>
            <a:r>
              <a:rPr lang="en-US" sz="4800" b="1" dirty="0">
                <a:solidFill>
                  <a:srgbClr val="FFFFFF"/>
                </a:solidFill>
                <a:latin typeface="Bradley Hand ITC" panose="03070402050302030203" pitchFamily="66" charset="0"/>
              </a:rPr>
              <a:t>The great</a:t>
            </a:r>
          </a:p>
          <a:p>
            <a:pPr algn="ctr"/>
            <a:endParaRPr lang="en-US" sz="5400" b="1" dirty="0">
              <a:solidFill>
                <a:srgbClr val="FFFFFF"/>
              </a:solidFill>
              <a:latin typeface="Bradley Hand ITC" panose="03070402050302030203" pitchFamily="66" charset="0"/>
            </a:endParaRPr>
          </a:p>
          <a:p>
            <a:pPr algn="ctr"/>
            <a:r>
              <a:rPr lang="en-US" sz="4800" b="1" dirty="0">
                <a:solidFill>
                  <a:srgbClr val="FFFFFF"/>
                </a:solidFill>
                <a:latin typeface="Bradley Hand ITC" panose="03070402050302030203" pitchFamily="66" charset="0"/>
              </a:rPr>
              <a:t>force</a:t>
            </a:r>
          </a:p>
        </p:txBody>
      </p:sp>
    </p:spTree>
    <p:extLst>
      <p:ext uri="{BB962C8B-B14F-4D97-AF65-F5344CB8AC3E}">
        <p14:creationId xmlns:p14="http://schemas.microsoft.com/office/powerpoint/2010/main" val="18208595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6" name="TextBox 5"/>
          <p:cNvSpPr txBox="1"/>
          <p:nvPr/>
        </p:nvSpPr>
        <p:spPr>
          <a:xfrm>
            <a:off x="1792821" y="2390774"/>
            <a:ext cx="2753775" cy="3477875"/>
          </a:xfrm>
          <a:prstGeom prst="rect">
            <a:avLst/>
          </a:prstGeom>
          <a:noFill/>
        </p:spPr>
        <p:txBody>
          <a:bodyPr wrap="square" rtlCol="0">
            <a:spAutoFit/>
          </a:bodyPr>
          <a:lstStyle/>
          <a:p>
            <a:pPr algn="ctr"/>
            <a:r>
              <a:rPr lang="en-US" sz="4400" dirty="0">
                <a:solidFill>
                  <a:srgbClr val="CCFF99"/>
                </a:solidFill>
                <a:latin typeface="Segoe UI Light" panose="020B0502040204020203" pitchFamily="34" charset="0"/>
                <a:cs typeface="Segoe UI Light" panose="020B0502040204020203" pitchFamily="34" charset="0"/>
              </a:rPr>
              <a:t>Darwinian Survival</a:t>
            </a:r>
          </a:p>
          <a:p>
            <a:pPr algn="ctr"/>
            <a:r>
              <a:rPr lang="en-US" sz="4400" dirty="0">
                <a:solidFill>
                  <a:srgbClr val="CCFF99"/>
                </a:solidFill>
                <a:latin typeface="Segoe UI Light" panose="020B0502040204020203" pitchFamily="34" charset="0"/>
                <a:cs typeface="Segoe UI Light" panose="020B0502040204020203" pitchFamily="34" charset="0"/>
              </a:rPr>
              <a:t>vs. </a:t>
            </a:r>
          </a:p>
          <a:p>
            <a:pPr algn="ctr"/>
            <a:r>
              <a:rPr lang="en-US" sz="4400" dirty="0">
                <a:solidFill>
                  <a:srgbClr val="CCFF99"/>
                </a:solidFill>
                <a:latin typeface="Segoe UI Light" panose="020B0502040204020203" pitchFamily="34" charset="0"/>
                <a:cs typeface="Segoe UI Light" panose="020B0502040204020203" pitchFamily="34" charset="0"/>
              </a:rPr>
              <a:t>Biblical Love</a:t>
            </a:r>
          </a:p>
        </p:txBody>
      </p:sp>
      <p:sp>
        <p:nvSpPr>
          <p:cNvPr id="8" name="TextBox 1"/>
          <p:cNvSpPr txBox="1">
            <a:spLocks noChangeArrowheads="1"/>
          </p:cNvSpPr>
          <p:nvPr/>
        </p:nvSpPr>
        <p:spPr bwMode="auto">
          <a:xfrm>
            <a:off x="4343400" y="1266825"/>
            <a:ext cx="746759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solidFill>
                  <a:srgbClr val="FFFFFF"/>
                </a:solidFill>
                <a:latin typeface="Georgia" panose="02040502050405020303" pitchFamily="18" charset="0"/>
              </a:rPr>
              <a:t>And he made from one man every nation of mankind to live on all the face of the earth, having determined allotted periods and the boundaries of their dwelling place, that they should seek God, in the hope that they might feel their way toward him and find him. Yet he is actually not far from each one of us, for</a:t>
            </a:r>
          </a:p>
          <a:p>
            <a:pPr algn="ctr" eaLnBrk="1" hangingPunct="1"/>
            <a:r>
              <a:rPr lang="en-US" sz="2800" dirty="0">
                <a:solidFill>
                  <a:srgbClr val="FFFFFF"/>
                </a:solidFill>
                <a:latin typeface="Georgia" panose="02040502050405020303" pitchFamily="18" charset="0"/>
              </a:rPr>
              <a:t>"'In him we live and move and have our being'; </a:t>
            </a:r>
          </a:p>
          <a:p>
            <a:pPr eaLnBrk="1" hangingPunct="1"/>
            <a:r>
              <a:rPr lang="en-US" sz="2800" dirty="0">
                <a:solidFill>
                  <a:srgbClr val="FFFFFF"/>
                </a:solidFill>
                <a:latin typeface="Georgia" panose="02040502050405020303" pitchFamily="18" charset="0"/>
              </a:rPr>
              <a:t>as even some of your own poets have said,</a:t>
            </a:r>
          </a:p>
          <a:p>
            <a:pPr algn="ctr" eaLnBrk="1" hangingPunct="1"/>
            <a:r>
              <a:rPr lang="en-US" sz="2800" dirty="0">
                <a:solidFill>
                  <a:srgbClr val="FFFFFF"/>
                </a:solidFill>
                <a:latin typeface="Georgia" panose="02040502050405020303" pitchFamily="18" charset="0"/>
              </a:rPr>
              <a:t>"'For we are indeed his offspring.' </a:t>
            </a:r>
          </a:p>
          <a:p>
            <a:pPr algn="r" eaLnBrk="1" hangingPunct="1"/>
            <a:r>
              <a:rPr lang="en-US" sz="2800" i="1" dirty="0">
                <a:solidFill>
                  <a:srgbClr val="FFFFFF"/>
                </a:solidFill>
                <a:latin typeface="Georgia" panose="02040502050405020303" pitchFamily="18" charset="0"/>
              </a:rPr>
              <a:t>- Acts 17:26-28</a:t>
            </a:r>
          </a:p>
        </p:txBody>
      </p:sp>
      <p:sp>
        <p:nvSpPr>
          <p:cNvPr id="9" name="TextBox 1"/>
          <p:cNvSpPr txBox="1">
            <a:spLocks noChangeArrowheads="1"/>
          </p:cNvSpPr>
          <p:nvPr/>
        </p:nvSpPr>
        <p:spPr bwMode="auto">
          <a:xfrm>
            <a:off x="4705350" y="244733"/>
            <a:ext cx="563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a:solidFill>
                  <a:srgbClr val="CCFF99"/>
                </a:solidFill>
                <a:latin typeface="Georgia" panose="02040502050405020303" pitchFamily="18" charset="0"/>
              </a:rPr>
              <a:t>God the Mighty Creator and Loving Father</a:t>
            </a:r>
            <a:endParaRPr lang="en-US" altLang="en-US" sz="3200" i="1" dirty="0">
              <a:solidFill>
                <a:srgbClr val="CCFF99"/>
              </a:solidFill>
              <a:latin typeface="Georgia" panose="02040502050405020303" pitchFamily="18" charset="0"/>
            </a:endParaRPr>
          </a:p>
        </p:txBody>
      </p:sp>
      <p:sp>
        <p:nvSpPr>
          <p:cNvPr id="10" name="Oval 9"/>
          <p:cNvSpPr/>
          <p:nvPr/>
        </p:nvSpPr>
        <p:spPr>
          <a:xfrm>
            <a:off x="4920712" y="4134473"/>
            <a:ext cx="2604038" cy="711163"/>
          </a:xfrm>
          <a:prstGeom prst="ellipse">
            <a:avLst/>
          </a:prstGeom>
          <a:noFill/>
          <a:ln>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19800" y="5410200"/>
            <a:ext cx="5090584" cy="779196"/>
          </a:xfrm>
          <a:prstGeom prst="ellipse">
            <a:avLst/>
          </a:prstGeom>
          <a:noFill/>
          <a:ln>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685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alpha val="0"/>
          </a:schemeClr>
        </a:solidFill>
        <a:effectLst/>
      </p:bgPr>
    </p:bg>
    <p:spTree>
      <p:nvGrpSpPr>
        <p:cNvPr id="1" name=""/>
        <p:cNvGrpSpPr/>
        <p:nvPr/>
      </p:nvGrpSpPr>
      <p:grpSpPr>
        <a:xfrm>
          <a:off x="0" y="0"/>
          <a:ext cx="0" cy="0"/>
          <a:chOff x="0" y="0"/>
          <a:chExt cx="0" cy="0"/>
        </a:xfrm>
      </p:grpSpPr>
      <p:pic>
        <p:nvPicPr>
          <p:cNvPr id="6"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0"/>
            <a:ext cx="7044267" cy="3962400"/>
          </a:xfrm>
          <a:prstGeom prst="rect">
            <a:avLst/>
          </a:prstGeom>
          <a:solidFill>
            <a:srgbClr val="FFFFFF"/>
          </a:solidFill>
          <a:effectLst>
            <a:softEdge rad="635000"/>
          </a:effectLst>
          <a:extLst/>
        </p:spPr>
      </p:pic>
      <p:sp>
        <p:nvSpPr>
          <p:cNvPr id="5" name="TextBox 4"/>
          <p:cNvSpPr txBox="1"/>
          <p:nvPr/>
        </p:nvSpPr>
        <p:spPr>
          <a:xfrm>
            <a:off x="4572000" y="2209800"/>
            <a:ext cx="2753775" cy="2400657"/>
          </a:xfrm>
          <a:prstGeom prst="rect">
            <a:avLst/>
          </a:prstGeom>
          <a:noFill/>
        </p:spPr>
        <p:txBody>
          <a:bodyPr wrap="square" rtlCol="0">
            <a:spAutoFit/>
          </a:bodyPr>
          <a:lstStyle/>
          <a:p>
            <a:pPr algn="ctr"/>
            <a:r>
              <a:rPr lang="en-US" sz="4800" b="1" dirty="0">
                <a:solidFill>
                  <a:srgbClr val="FFFFFF"/>
                </a:solidFill>
                <a:latin typeface="Bradley Hand ITC" panose="03070402050302030203" pitchFamily="66" charset="0"/>
              </a:rPr>
              <a:t>The great</a:t>
            </a:r>
          </a:p>
          <a:p>
            <a:pPr algn="ctr"/>
            <a:endParaRPr lang="en-US" sz="5400" b="1" dirty="0">
              <a:solidFill>
                <a:srgbClr val="FFFFFF"/>
              </a:solidFill>
              <a:latin typeface="Bradley Hand ITC" panose="03070402050302030203" pitchFamily="66" charset="0"/>
            </a:endParaRPr>
          </a:p>
          <a:p>
            <a:pPr algn="ctr"/>
            <a:r>
              <a:rPr lang="en-US" sz="4800" b="1" dirty="0">
                <a:solidFill>
                  <a:srgbClr val="FFFFFF"/>
                </a:solidFill>
                <a:latin typeface="Bradley Hand ITC" panose="03070402050302030203" pitchFamily="66" charset="0"/>
              </a:rPr>
              <a:t>force</a:t>
            </a:r>
          </a:p>
        </p:txBody>
      </p:sp>
    </p:spTree>
    <p:extLst>
      <p:ext uri="{BB962C8B-B14F-4D97-AF65-F5344CB8AC3E}">
        <p14:creationId xmlns:p14="http://schemas.microsoft.com/office/powerpoint/2010/main" val="15395038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9600" y="1266826"/>
            <a:ext cx="6629400" cy="1569660"/>
          </a:xfrm>
          <a:prstGeom prst="rect">
            <a:avLst/>
          </a:prstGeom>
          <a:noFill/>
        </p:spPr>
        <p:txBody>
          <a:bodyPr wrap="square">
            <a:spAutoFit/>
          </a:bodyPr>
          <a:lstStyle/>
          <a:p>
            <a:pPr marL="342900" indent="-342900">
              <a:buSzPct val="75000"/>
              <a:buFont typeface="Arial" panose="020B0604020202020204" pitchFamily="34" charset="0"/>
              <a:buChar char="•"/>
              <a:defRPr/>
            </a:pPr>
            <a:r>
              <a:rPr lang="en-US" altLang="en-US" sz="3200" dirty="0">
                <a:solidFill>
                  <a:srgbClr val="FFFFFF"/>
                </a:solidFill>
                <a:latin typeface="Georgia" panose="02040502050405020303" pitchFamily="18" charset="0"/>
              </a:rPr>
              <a:t> </a:t>
            </a:r>
            <a:r>
              <a:rPr lang="en-US" altLang="en-US" sz="3200" dirty="0">
                <a:solidFill>
                  <a:srgbClr val="FFFFFF"/>
                </a:solidFill>
                <a:effectLst>
                  <a:outerShdw blurRad="38100" dist="38100" dir="2700000" algn="tl">
                    <a:srgbClr val="000000"/>
                  </a:outerShdw>
                </a:effectLst>
                <a:latin typeface="Georgia" panose="02040502050405020303" pitchFamily="18" charset="0"/>
              </a:rPr>
              <a:t>Descent with modification</a:t>
            </a:r>
          </a:p>
          <a:p>
            <a:pPr marL="342900" indent="-342900">
              <a:buSzPct val="75000"/>
              <a:buFont typeface="Arial" panose="020B0604020202020204" pitchFamily="34" charset="0"/>
              <a:buChar char="•"/>
              <a:defRPr/>
            </a:pPr>
            <a:r>
              <a:rPr lang="en-US" altLang="en-US" sz="3200" dirty="0">
                <a:solidFill>
                  <a:srgbClr val="FFFFFF"/>
                </a:solidFill>
                <a:effectLst>
                  <a:outerShdw blurRad="38100" dist="38100" dir="2700000" algn="tl">
                    <a:srgbClr val="000000"/>
                  </a:outerShdw>
                </a:effectLst>
                <a:latin typeface="Georgia" panose="02040502050405020303" pitchFamily="18" charset="0"/>
              </a:rPr>
              <a:t> Modification by natural selection</a:t>
            </a:r>
          </a:p>
          <a:p>
            <a:pPr marL="342900" indent="-342900">
              <a:buSzPct val="75000"/>
              <a:buFont typeface="Arial" panose="020B0604020202020204" pitchFamily="34" charset="0"/>
              <a:buChar char="•"/>
              <a:defRPr/>
            </a:pPr>
            <a:r>
              <a:rPr lang="en-US" altLang="en-US" sz="3200" dirty="0">
                <a:solidFill>
                  <a:srgbClr val="FFFFFF"/>
                </a:solidFill>
                <a:effectLst>
                  <a:outerShdw blurRad="38100" dist="38100" dir="2700000" algn="tl">
                    <a:srgbClr val="000000"/>
                  </a:outerShdw>
                </a:effectLst>
                <a:latin typeface="Georgia" panose="02040502050405020303" pitchFamily="18" charset="0"/>
              </a:rPr>
              <a:t> “Survival of the fittest”</a:t>
            </a:r>
          </a:p>
        </p:txBody>
      </p:sp>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6" name="TextBox 5"/>
          <p:cNvSpPr txBox="1"/>
          <p:nvPr/>
        </p:nvSpPr>
        <p:spPr>
          <a:xfrm>
            <a:off x="5715000" y="405140"/>
            <a:ext cx="5029200" cy="584775"/>
          </a:xfrm>
          <a:prstGeom prst="rect">
            <a:avLst/>
          </a:prstGeom>
          <a:noFill/>
        </p:spPr>
        <p:txBody>
          <a:bodyPr wrap="square" rtlCol="0">
            <a:spAutoFit/>
          </a:bodyPr>
          <a:lstStyle/>
          <a:p>
            <a:pPr algn="ctr"/>
            <a:r>
              <a:rPr lang="en-US" sz="3200" dirty="0">
                <a:solidFill>
                  <a:srgbClr val="CCFF99"/>
                </a:solidFill>
                <a:latin typeface="Georgia" panose="02040502050405020303" pitchFamily="18" charset="0"/>
              </a:rPr>
              <a:t>Darwinian Macroevolution</a:t>
            </a:r>
          </a:p>
        </p:txBody>
      </p:sp>
      <p:sp>
        <p:nvSpPr>
          <p:cNvPr id="7" name="TextBox 1"/>
          <p:cNvSpPr txBox="1">
            <a:spLocks noChangeArrowheads="1"/>
          </p:cNvSpPr>
          <p:nvPr/>
        </p:nvSpPr>
        <p:spPr bwMode="auto">
          <a:xfrm>
            <a:off x="2057400" y="3124201"/>
            <a:ext cx="8534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FFFFFF"/>
                </a:solidFill>
                <a:latin typeface="Georgia" panose="02040502050405020303" pitchFamily="18" charset="0"/>
              </a:rPr>
              <a:t>“…it follows that as each selected and favored form increases in number, so will the less favored forms decrease and become rare….</a:t>
            </a:r>
          </a:p>
          <a:p>
            <a:pPr eaLnBrk="1" hangingPunct="1"/>
            <a:r>
              <a:rPr lang="en-US" altLang="en-US" sz="2400" dirty="0">
                <a:solidFill>
                  <a:srgbClr val="FFFFFF"/>
                </a:solidFill>
                <a:latin typeface="Georgia" panose="02040502050405020303" pitchFamily="18" charset="0"/>
              </a:rPr>
              <a:t>But we may go further than this; for as new forms are continually and slowly being produced, unless we believe that the number of specific forms goes on perpetually and almost indefinitely increasing, numbers inevitably must become extinct.” </a:t>
            </a:r>
            <a:br>
              <a:rPr lang="en-US" altLang="en-US" sz="2400" dirty="0">
                <a:solidFill>
                  <a:srgbClr val="FFFFFF"/>
                </a:solidFill>
                <a:latin typeface="Georgia" panose="02040502050405020303" pitchFamily="18" charset="0"/>
              </a:rPr>
            </a:br>
            <a:r>
              <a:rPr lang="en-US" altLang="en-US" sz="2400" dirty="0">
                <a:solidFill>
                  <a:srgbClr val="FFFFFF"/>
                </a:solidFill>
                <a:latin typeface="Georgia" panose="02040502050405020303" pitchFamily="18" charset="0"/>
              </a:rPr>
              <a:t>    		― Charles Darwin, </a:t>
            </a:r>
            <a:r>
              <a:rPr lang="en-US" altLang="en-US" sz="2400" i="1" dirty="0">
                <a:solidFill>
                  <a:srgbClr val="FFFFFF"/>
                </a:solidFill>
                <a:latin typeface="Georgia" panose="02040502050405020303" pitchFamily="18" charset="0"/>
              </a:rPr>
              <a:t>The Origin of Species</a:t>
            </a:r>
            <a:r>
              <a:rPr lang="en-US" altLang="en-US" sz="2400" dirty="0">
                <a:solidFill>
                  <a:srgbClr val="FFFFFF"/>
                </a:solidFill>
                <a:latin typeface="Georgia" panose="02040502050405020303" pitchFamily="18" charset="0"/>
              </a:rPr>
              <a:t>(1859)</a:t>
            </a:r>
            <a:br>
              <a:rPr lang="en-US" altLang="en-US" sz="2400" dirty="0">
                <a:solidFill>
                  <a:srgbClr val="FFFFFF"/>
                </a:solidFill>
                <a:latin typeface="Georgia" panose="02040502050405020303" pitchFamily="18" charset="0"/>
              </a:rPr>
            </a:br>
            <a:endParaRPr lang="en-US" altLang="en-US" sz="2400" dirty="0">
              <a:solidFill>
                <a:srgbClr val="FFFFFF"/>
              </a:solidFill>
              <a:latin typeface="Georgia" panose="02040502050405020303"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9600" y="2019256"/>
            <a:ext cx="6629400" cy="4031873"/>
          </a:xfrm>
          <a:prstGeom prst="rect">
            <a:avLst/>
          </a:prstGeom>
          <a:noFill/>
        </p:spPr>
        <p:txBody>
          <a:bodyPr wrap="square">
            <a:spAutoFit/>
          </a:bodyPr>
          <a:lstStyle/>
          <a:p>
            <a:pPr marL="342900" indent="-342900">
              <a:buSzPct val="75000"/>
              <a:buFont typeface="Arial" panose="020B0604020202020204" pitchFamily="34" charset="0"/>
              <a:buChar char="•"/>
              <a:defRPr/>
            </a:pPr>
            <a:r>
              <a:rPr lang="en-US" altLang="en-US" sz="3200" dirty="0" smtClean="0">
                <a:solidFill>
                  <a:srgbClr val="FFFFFF"/>
                </a:solidFill>
                <a:effectLst>
                  <a:outerShdw blurRad="38100" dist="38100" dir="2700000" algn="tl">
                    <a:srgbClr val="000000"/>
                  </a:outerShdw>
                </a:effectLst>
                <a:latin typeface="Georgia" panose="02040502050405020303" pitchFamily="18" charset="0"/>
              </a:rPr>
              <a:t>Cannot be proven by the scientific method</a:t>
            </a:r>
          </a:p>
          <a:p>
            <a:pPr marL="342900" indent="-342900">
              <a:buSzPct val="75000"/>
              <a:buFont typeface="Arial" panose="020B0604020202020204" pitchFamily="34" charset="0"/>
              <a:buChar char="•"/>
              <a:defRPr/>
            </a:pPr>
            <a:r>
              <a:rPr lang="en-US" altLang="en-US" sz="3200" dirty="0" smtClean="0">
                <a:solidFill>
                  <a:srgbClr val="FFFFFF"/>
                </a:solidFill>
                <a:effectLst>
                  <a:outerShdw blurRad="38100" dist="38100" dir="2700000" algn="tl">
                    <a:srgbClr val="000000"/>
                  </a:outerShdw>
                </a:effectLst>
                <a:latin typeface="Georgia" panose="02040502050405020303" pitchFamily="18" charset="0"/>
              </a:rPr>
              <a:t>Absence of transitionary forms</a:t>
            </a:r>
          </a:p>
          <a:p>
            <a:pPr marL="342900" indent="-342900">
              <a:buSzPct val="75000"/>
              <a:buFont typeface="Arial" panose="020B0604020202020204" pitchFamily="34" charset="0"/>
              <a:buChar char="•"/>
              <a:defRPr/>
            </a:pPr>
            <a:r>
              <a:rPr lang="en-US" altLang="en-US" sz="3200" dirty="0" smtClean="0">
                <a:solidFill>
                  <a:srgbClr val="FFFFFF"/>
                </a:solidFill>
                <a:effectLst>
                  <a:outerShdw blurRad="38100" dist="38100" dir="2700000" algn="tl">
                    <a:srgbClr val="000000"/>
                  </a:outerShdw>
                </a:effectLst>
                <a:latin typeface="Georgia" panose="02040502050405020303" pitchFamily="18" charset="0"/>
              </a:rPr>
              <a:t>Complexity of life begs for the existence of a designer</a:t>
            </a:r>
          </a:p>
          <a:p>
            <a:pPr marL="342900" indent="-342900">
              <a:buSzPct val="75000"/>
              <a:buFont typeface="Arial" panose="020B0604020202020204" pitchFamily="34" charset="0"/>
              <a:buChar char="•"/>
              <a:defRPr/>
            </a:pPr>
            <a:r>
              <a:rPr lang="en-US" altLang="en-US" sz="3200" dirty="0" smtClean="0">
                <a:solidFill>
                  <a:srgbClr val="FFFFFF"/>
                </a:solidFill>
                <a:effectLst>
                  <a:outerShdw blurRad="38100" dist="38100" dir="2700000" algn="tl">
                    <a:srgbClr val="000000"/>
                  </a:outerShdw>
                </a:effectLst>
                <a:latin typeface="Georgia" panose="02040502050405020303" pitchFamily="18" charset="0"/>
              </a:rPr>
              <a:t>Irreducible complexity – organisms could not have existed in simpler states</a:t>
            </a:r>
            <a:endParaRPr lang="en-US" altLang="en-US" sz="3200" dirty="0">
              <a:solidFill>
                <a:srgbClr val="FFFFFF"/>
              </a:solidFill>
              <a:effectLst>
                <a:outerShdw blurRad="38100" dist="38100" dir="2700000" algn="tl">
                  <a:srgbClr val="000000"/>
                </a:outerShdw>
              </a:effectLst>
              <a:latin typeface="Georgia" panose="02040502050405020303" pitchFamily="18" charset="0"/>
            </a:endParaRPr>
          </a:p>
        </p:txBody>
      </p:sp>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6" name="TextBox 5"/>
          <p:cNvSpPr txBox="1"/>
          <p:nvPr/>
        </p:nvSpPr>
        <p:spPr>
          <a:xfrm>
            <a:off x="5379513" y="660231"/>
            <a:ext cx="5029200" cy="1077218"/>
          </a:xfrm>
          <a:prstGeom prst="rect">
            <a:avLst/>
          </a:prstGeom>
          <a:noFill/>
        </p:spPr>
        <p:txBody>
          <a:bodyPr wrap="square" rtlCol="0">
            <a:spAutoFit/>
          </a:bodyPr>
          <a:lstStyle/>
          <a:p>
            <a:pPr algn="ctr"/>
            <a:r>
              <a:rPr lang="en-US" sz="3200" dirty="0" smtClean="0">
                <a:solidFill>
                  <a:srgbClr val="CCFF99"/>
                </a:solidFill>
                <a:latin typeface="Georgia" panose="02040502050405020303" pitchFamily="18" charset="0"/>
              </a:rPr>
              <a:t>Scientific Problems with Darwinian </a:t>
            </a:r>
            <a:r>
              <a:rPr lang="en-US" sz="3200" dirty="0">
                <a:solidFill>
                  <a:srgbClr val="CCFF99"/>
                </a:solidFill>
                <a:latin typeface="Georgia" panose="02040502050405020303" pitchFamily="18" charset="0"/>
              </a:rPr>
              <a:t>Macroevolution</a:t>
            </a:r>
          </a:p>
        </p:txBody>
      </p:sp>
    </p:spTree>
    <p:extLst>
      <p:ext uri="{BB962C8B-B14F-4D97-AF65-F5344CB8AC3E}">
        <p14:creationId xmlns:p14="http://schemas.microsoft.com/office/powerpoint/2010/main" val="5240015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7" name="TextBox 1"/>
          <p:cNvSpPr txBox="1">
            <a:spLocks noChangeArrowheads="1"/>
          </p:cNvSpPr>
          <p:nvPr/>
        </p:nvSpPr>
        <p:spPr bwMode="auto">
          <a:xfrm>
            <a:off x="4518020" y="1474857"/>
            <a:ext cx="622618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en-US" sz="3200" dirty="0">
                <a:solidFill>
                  <a:srgbClr val="FFFFFF"/>
                </a:solidFill>
                <a:latin typeface="Georgia" panose="02040502050405020303" pitchFamily="18" charset="0"/>
              </a:rPr>
              <a:t>Human societies will undergo the natural selection process </a:t>
            </a:r>
          </a:p>
          <a:p>
            <a:pPr marL="342900" indent="-342900" eaLnBrk="1" hangingPunct="1">
              <a:buFont typeface="Arial" panose="020B0604020202020204" pitchFamily="34" charset="0"/>
              <a:buChar char="•"/>
            </a:pPr>
            <a:r>
              <a:rPr lang="en-US" sz="3200" dirty="0">
                <a:solidFill>
                  <a:srgbClr val="FFFFFF"/>
                </a:solidFill>
                <a:latin typeface="Georgia" panose="02040502050405020303" pitchFamily="18" charset="0"/>
              </a:rPr>
              <a:t>There will emerge stronger, more fit, more adaptable </a:t>
            </a:r>
            <a:r>
              <a:rPr lang="en-US" sz="3200" dirty="0" smtClean="0">
                <a:solidFill>
                  <a:srgbClr val="FFFFFF"/>
                </a:solidFill>
                <a:latin typeface="Georgia" panose="02040502050405020303" pitchFamily="18" charset="0"/>
              </a:rPr>
              <a:t>human </a:t>
            </a:r>
            <a:r>
              <a:rPr lang="en-US" sz="3200" dirty="0" smtClean="0">
                <a:solidFill>
                  <a:srgbClr val="FFFFFF"/>
                </a:solidFill>
                <a:latin typeface="Georgia" panose="02040502050405020303" pitchFamily="18" charset="0"/>
              </a:rPr>
              <a:t>individuals and groups </a:t>
            </a:r>
            <a:endParaRPr lang="en-US" sz="3200" dirty="0">
              <a:solidFill>
                <a:srgbClr val="FFFFFF"/>
              </a:solidFill>
              <a:latin typeface="Georgia" panose="02040502050405020303" pitchFamily="18" charset="0"/>
            </a:endParaRPr>
          </a:p>
          <a:p>
            <a:pPr marL="342900" indent="-342900" eaLnBrk="1" hangingPunct="1">
              <a:buFont typeface="Arial" panose="020B0604020202020204" pitchFamily="34" charset="0"/>
              <a:buChar char="•"/>
            </a:pPr>
            <a:r>
              <a:rPr lang="en-US" sz="3200" dirty="0">
                <a:solidFill>
                  <a:srgbClr val="FFFFFF"/>
                </a:solidFill>
                <a:latin typeface="Georgia" panose="02040502050405020303" pitchFamily="18" charset="0"/>
              </a:rPr>
              <a:t>Those who are not and do not must give way to those who are and do</a:t>
            </a:r>
          </a:p>
        </p:txBody>
      </p:sp>
      <p:sp>
        <p:nvSpPr>
          <p:cNvPr id="2" name="TextBox 1"/>
          <p:cNvSpPr txBox="1"/>
          <p:nvPr/>
        </p:nvSpPr>
        <p:spPr>
          <a:xfrm>
            <a:off x="5334000" y="614065"/>
            <a:ext cx="4114800" cy="646331"/>
          </a:xfrm>
          <a:prstGeom prst="rect">
            <a:avLst/>
          </a:prstGeom>
          <a:noFill/>
        </p:spPr>
        <p:txBody>
          <a:bodyPr wrap="square" rtlCol="0">
            <a:spAutoFit/>
          </a:bodyPr>
          <a:lstStyle/>
          <a:p>
            <a:pPr algn="ctr"/>
            <a:r>
              <a:rPr lang="en-US" sz="3600" u="sng" dirty="0">
                <a:solidFill>
                  <a:srgbClr val="CCFF99"/>
                </a:solidFill>
                <a:latin typeface="Georgia" panose="02040502050405020303" pitchFamily="18" charset="0"/>
              </a:rPr>
              <a:t>Social</a:t>
            </a:r>
            <a:r>
              <a:rPr lang="en-US" sz="3600" dirty="0">
                <a:solidFill>
                  <a:srgbClr val="CCFF99"/>
                </a:solidFill>
                <a:latin typeface="Georgia" panose="02040502050405020303" pitchFamily="18" charset="0"/>
              </a:rPr>
              <a:t> Darwinism </a:t>
            </a:r>
          </a:p>
        </p:txBody>
      </p:sp>
    </p:spTree>
    <p:extLst>
      <p:ext uri="{BB962C8B-B14F-4D97-AF65-F5344CB8AC3E}">
        <p14:creationId xmlns:p14="http://schemas.microsoft.com/office/powerpoint/2010/main" val="1372159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p:cTn id="28"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6" name="TextBox 1"/>
          <p:cNvSpPr txBox="1">
            <a:spLocks noChangeArrowheads="1"/>
          </p:cNvSpPr>
          <p:nvPr/>
        </p:nvSpPr>
        <p:spPr bwMode="auto">
          <a:xfrm>
            <a:off x="4572000" y="228600"/>
            <a:ext cx="73914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dirty="0">
                <a:solidFill>
                  <a:srgbClr val="FFFFFF"/>
                </a:solidFill>
                <a:latin typeface="Georgia" panose="02040502050405020303" pitchFamily="18" charset="0"/>
              </a:rPr>
              <a:t>“With savages, the weak in body or mind are soon eliminated; and those that survive commonly exhibit a vigorous state of health. We </a:t>
            </a:r>
            <a:r>
              <a:rPr lang="en-US" altLang="en-US" sz="2200" dirty="0" err="1">
                <a:solidFill>
                  <a:srgbClr val="FFFFFF"/>
                </a:solidFill>
                <a:latin typeface="Georgia" panose="02040502050405020303" pitchFamily="18" charset="0"/>
              </a:rPr>
              <a:t>civilised</a:t>
            </a:r>
            <a:r>
              <a:rPr lang="en-US" altLang="en-US" sz="2200" dirty="0">
                <a:solidFill>
                  <a:srgbClr val="FFFFFF"/>
                </a:solidFill>
                <a:latin typeface="Georgia" panose="02040502050405020303" pitchFamily="18" charset="0"/>
              </a:rPr>
              <a:t> men, on the other hand, do our utmost to check the process of elimination; we build asylums for the imbecile, the maimed, and the sick; we institute poor-laws; and our medical men exert their utmost skill to save the life of every one to the last moment. There is reason to believe that vaccination has preserved thousands, who from a weak constitution would formerly have succumbed to small-pox. Thus the weak members of </a:t>
            </a:r>
            <a:r>
              <a:rPr lang="en-US" altLang="en-US" sz="2200" dirty="0" err="1">
                <a:solidFill>
                  <a:srgbClr val="FFFFFF"/>
                </a:solidFill>
                <a:latin typeface="Georgia" panose="02040502050405020303" pitchFamily="18" charset="0"/>
              </a:rPr>
              <a:t>civilised</a:t>
            </a:r>
            <a:r>
              <a:rPr lang="en-US" altLang="en-US" sz="2200" dirty="0">
                <a:solidFill>
                  <a:srgbClr val="FFFFFF"/>
                </a:solidFill>
                <a:latin typeface="Georgia" panose="02040502050405020303" pitchFamily="18" charset="0"/>
              </a:rPr>
              <a:t> societies propagate their kind. No one who has attended to the breeding of domestic animals will doubt that this must be highly injurious to the race of man. It is surprising how soon a want of care, or care wrongly directed, leads to the degeneration of a domestic race; but excepting in the case of man himself, hardly any one is so ignorant as to allow his worst animals to breed.</a:t>
            </a:r>
          </a:p>
          <a:p>
            <a:pPr algn="r" eaLnBrk="1" hangingPunct="1"/>
            <a:r>
              <a:rPr lang="en-US" altLang="en-US" sz="2200" dirty="0">
                <a:solidFill>
                  <a:srgbClr val="FFFFFF"/>
                </a:solidFill>
                <a:latin typeface="Georgia" panose="02040502050405020303" pitchFamily="18" charset="0"/>
              </a:rPr>
              <a:t>- Charles Darwin, </a:t>
            </a:r>
            <a:r>
              <a:rPr lang="en-US" altLang="en-US" sz="2200" i="1" dirty="0">
                <a:solidFill>
                  <a:srgbClr val="FFFFFF"/>
                </a:solidFill>
                <a:latin typeface="Georgia" panose="02040502050405020303" pitchFamily="18" charset="0"/>
              </a:rPr>
              <a:t>The Descent of Man </a:t>
            </a:r>
            <a:r>
              <a:rPr lang="en-US" altLang="en-US" sz="2200" dirty="0">
                <a:solidFill>
                  <a:srgbClr val="FFFFFF"/>
                </a:solidFill>
                <a:latin typeface="Georgia" panose="02040502050405020303" pitchFamily="18" charset="0"/>
              </a:rPr>
              <a:t>(1871)</a:t>
            </a:r>
            <a:br>
              <a:rPr lang="en-US" altLang="en-US" sz="2200" dirty="0">
                <a:solidFill>
                  <a:srgbClr val="FFFFFF"/>
                </a:solidFill>
                <a:latin typeface="Georgia" panose="02040502050405020303" pitchFamily="18" charset="0"/>
              </a:rPr>
            </a:br>
            <a:endParaRPr lang="en-US" altLang="en-US" sz="2200" dirty="0">
              <a:solidFill>
                <a:srgbClr val="FFFFFF"/>
              </a:solidFill>
              <a:latin typeface="Georgia" panose="02040502050405020303" pitchFamily="18" charset="0"/>
            </a:endParaRPr>
          </a:p>
        </p:txBody>
      </p:sp>
      <p:pic>
        <p:nvPicPr>
          <p:cNvPr id="104450" name="Picture 2" descr="http://msnbcmedia.msn.com/i/MSNBC/Components/Photo/_new/120120-darwin_portrait-hmed-234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894" y="2927350"/>
            <a:ext cx="2106478" cy="29591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28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7" name="TextBox 1"/>
          <p:cNvSpPr txBox="1">
            <a:spLocks noChangeArrowheads="1"/>
          </p:cNvSpPr>
          <p:nvPr/>
        </p:nvSpPr>
        <p:spPr bwMode="auto">
          <a:xfrm>
            <a:off x="4648200" y="838201"/>
            <a:ext cx="6705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solidFill>
                  <a:srgbClr val="FFFFFF"/>
                </a:solidFill>
                <a:latin typeface="Georgia" panose="02040502050405020303" pitchFamily="18" charset="0"/>
              </a:rPr>
              <a:t>“At some future period, not very distant as measured by centuries, the </a:t>
            </a:r>
            <a:r>
              <a:rPr lang="en-US" altLang="en-US" sz="2800" dirty="0" err="1">
                <a:solidFill>
                  <a:srgbClr val="FFFFFF"/>
                </a:solidFill>
                <a:latin typeface="Georgia" panose="02040502050405020303" pitchFamily="18" charset="0"/>
              </a:rPr>
              <a:t>civilised</a:t>
            </a:r>
            <a:r>
              <a:rPr lang="en-US" altLang="en-US" sz="2800" dirty="0">
                <a:solidFill>
                  <a:srgbClr val="FFFFFF"/>
                </a:solidFill>
                <a:latin typeface="Georgia" panose="02040502050405020303" pitchFamily="18" charset="0"/>
              </a:rPr>
              <a:t> races of man will almost certainly exterminate and replace throughout the world the savage races. </a:t>
            </a:r>
            <a:endParaRPr lang="en-US" altLang="en-US" sz="2800" dirty="0" smtClean="0">
              <a:solidFill>
                <a:srgbClr val="FFFFFF"/>
              </a:solidFill>
              <a:latin typeface="Georgia" panose="02040502050405020303" pitchFamily="18" charset="0"/>
            </a:endParaRPr>
          </a:p>
          <a:p>
            <a:pPr algn="r" eaLnBrk="1" hangingPunct="1"/>
            <a:r>
              <a:rPr lang="en-US" altLang="en-US" sz="2800" dirty="0" smtClean="0">
                <a:solidFill>
                  <a:srgbClr val="FFFFFF"/>
                </a:solidFill>
                <a:latin typeface="Georgia" panose="02040502050405020303" pitchFamily="18" charset="0"/>
              </a:rPr>
              <a:t>― </a:t>
            </a:r>
            <a:r>
              <a:rPr lang="en-US" altLang="en-US" sz="2800" dirty="0">
                <a:solidFill>
                  <a:srgbClr val="FFFFFF"/>
                </a:solidFill>
                <a:latin typeface="Georgia" panose="02040502050405020303" pitchFamily="18" charset="0"/>
              </a:rPr>
              <a:t>Charles Darwin, </a:t>
            </a:r>
            <a:r>
              <a:rPr lang="en-US" altLang="en-US" sz="2800" i="1" dirty="0">
                <a:solidFill>
                  <a:srgbClr val="FFFFFF"/>
                </a:solidFill>
                <a:latin typeface="Georgia" panose="02040502050405020303" pitchFamily="18" charset="0"/>
              </a:rPr>
              <a:t>The Descent of Man </a:t>
            </a:r>
            <a:r>
              <a:rPr lang="en-US" altLang="en-US" sz="2800" dirty="0">
                <a:solidFill>
                  <a:srgbClr val="FFFFFF"/>
                </a:solidFill>
                <a:latin typeface="Georgia" panose="02040502050405020303" pitchFamily="18" charset="0"/>
              </a:rPr>
              <a:t>(1871)</a:t>
            </a:r>
            <a:br>
              <a:rPr lang="en-US" altLang="en-US" sz="2800" dirty="0">
                <a:solidFill>
                  <a:srgbClr val="FFFFFF"/>
                </a:solidFill>
                <a:latin typeface="Georgia" panose="02040502050405020303" pitchFamily="18" charset="0"/>
              </a:rPr>
            </a:br>
            <a:endParaRPr lang="en-US" altLang="en-US" sz="2800" dirty="0">
              <a:solidFill>
                <a:srgbClr val="FFFFFF"/>
              </a:solidFill>
              <a:latin typeface="Georgia" panose="02040502050405020303" pitchFamily="18" charset="0"/>
            </a:endParaRPr>
          </a:p>
        </p:txBody>
      </p:sp>
      <p:pic>
        <p:nvPicPr>
          <p:cNvPr id="8" name="Picture 2" descr="http://msnbcmedia.msn.com/i/MSNBC/Components/Photo/_new/120120-darwin_portrait-hmed-234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7894" y="2927350"/>
            <a:ext cx="2106478" cy="29591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191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150" name="Picture 6" descr="https://upload.wikimedia.org/wikipedia/commons/c/cd/Origin_of_Species_title_p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28601"/>
            <a:ext cx="3886200" cy="62383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theoreticalecology.files.wordpress.com/2012/04/origin_of_species_title_p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4899">
            <a:off x="2446161" y="910862"/>
            <a:ext cx="9000301" cy="547934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rot="461642">
            <a:off x="2939325" y="4796077"/>
            <a:ext cx="7447279" cy="1447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152"/>
                                        </p:tgtEl>
                                        <p:attrNameLst>
                                          <p:attrName>style.visibility</p:attrName>
                                        </p:attrNameLst>
                                      </p:cBhvr>
                                      <p:to>
                                        <p:strVal val="visible"/>
                                      </p:to>
                                    </p:set>
                                    <p:anim calcmode="lin" valueType="num">
                                      <p:cBhvr>
                                        <p:cTn id="12" dur="1000" fill="hold"/>
                                        <p:tgtEl>
                                          <p:spTgt spid="6152"/>
                                        </p:tgtEl>
                                        <p:attrNameLst>
                                          <p:attrName>ppt_w</p:attrName>
                                        </p:attrNameLst>
                                      </p:cBhvr>
                                      <p:tavLst>
                                        <p:tav tm="0">
                                          <p:val>
                                            <p:strVal val="#ppt_w*0.70"/>
                                          </p:val>
                                        </p:tav>
                                        <p:tav tm="100000">
                                          <p:val>
                                            <p:strVal val="#ppt_w"/>
                                          </p:val>
                                        </p:tav>
                                      </p:tavLst>
                                    </p:anim>
                                    <p:anim calcmode="lin" valueType="num">
                                      <p:cBhvr>
                                        <p:cTn id="13" dur="1000" fill="hold"/>
                                        <p:tgtEl>
                                          <p:spTgt spid="6152"/>
                                        </p:tgtEl>
                                        <p:attrNameLst>
                                          <p:attrName>ppt_h</p:attrName>
                                        </p:attrNameLst>
                                      </p:cBhvr>
                                      <p:tavLst>
                                        <p:tav tm="0">
                                          <p:val>
                                            <p:strVal val="#ppt_h"/>
                                          </p:val>
                                        </p:tav>
                                        <p:tav tm="100000">
                                          <p:val>
                                            <p:strVal val="#ppt_h"/>
                                          </p:val>
                                        </p:tav>
                                      </p:tavLst>
                                    </p:anim>
                                    <p:animEffect transition="in" filter="fade">
                                      <p:cBhvr>
                                        <p:cTn id="14" dur="1000"/>
                                        <p:tgtEl>
                                          <p:spTgt spid="615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descr="http://netstorage.discovery.com/feeds/brightcove/asset-stills/dsc/125806194609612954500101197_Life_PRETRA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57200"/>
            <a:ext cx="6129867" cy="344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4246" y="152400"/>
            <a:ext cx="2753775" cy="2092881"/>
          </a:xfrm>
          <a:prstGeom prst="rect">
            <a:avLst/>
          </a:prstGeom>
          <a:noFill/>
        </p:spPr>
        <p:txBody>
          <a:bodyPr wrap="square" rtlCol="0">
            <a:spAutoFit/>
          </a:bodyPr>
          <a:lstStyle/>
          <a:p>
            <a:pPr algn="ctr"/>
            <a:r>
              <a:rPr lang="en-US" sz="4400" b="1" dirty="0">
                <a:solidFill>
                  <a:srgbClr val="FFFFFF"/>
                </a:solidFill>
                <a:latin typeface="Bradley Hand ITC" panose="03070402050302030203" pitchFamily="66" charset="0"/>
              </a:rPr>
              <a:t>The great</a:t>
            </a:r>
          </a:p>
          <a:p>
            <a:pPr algn="ctr"/>
            <a:endParaRPr lang="en-US" sz="4200" b="1" dirty="0">
              <a:solidFill>
                <a:srgbClr val="FFFFFF"/>
              </a:solidFill>
              <a:latin typeface="Bradley Hand ITC" panose="03070402050302030203" pitchFamily="66" charset="0"/>
            </a:endParaRPr>
          </a:p>
          <a:p>
            <a:pPr algn="ctr"/>
            <a:r>
              <a:rPr lang="en-US" sz="4400" b="1" dirty="0">
                <a:solidFill>
                  <a:srgbClr val="FFFFFF"/>
                </a:solidFill>
                <a:latin typeface="Bradley Hand ITC" panose="03070402050302030203" pitchFamily="66" charset="0"/>
              </a:rPr>
              <a:t>force</a:t>
            </a:r>
          </a:p>
        </p:txBody>
      </p:sp>
      <p:sp>
        <p:nvSpPr>
          <p:cNvPr id="7" name="TextBox 1"/>
          <p:cNvSpPr txBox="1">
            <a:spLocks noChangeArrowheads="1"/>
          </p:cNvSpPr>
          <p:nvPr/>
        </p:nvSpPr>
        <p:spPr bwMode="auto">
          <a:xfrm>
            <a:off x="4518021" y="1409760"/>
            <a:ext cx="655003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solidFill>
                  <a:srgbClr val="FFFFFF"/>
                </a:solidFill>
                <a:latin typeface="Georgia" panose="02040502050405020303" pitchFamily="18" charset="0"/>
              </a:rPr>
              <a:t>“</a:t>
            </a:r>
            <a:r>
              <a:rPr lang="en-US" sz="2800" dirty="0">
                <a:solidFill>
                  <a:srgbClr val="FFFFFF"/>
                </a:solidFill>
              </a:rPr>
              <a:t>The forces which are working out the great scheme of perfect happiness, taking no account of incidental suffering, exterminate such sections of mankind as stand in their way, with the same sternness that they exterminate beasts of prey and herds of useless ruminants.” </a:t>
            </a:r>
            <a:r>
              <a:rPr lang="en-US" sz="2400" dirty="0">
                <a:solidFill>
                  <a:srgbClr val="FFFFFF"/>
                </a:solidFill>
              </a:rPr>
              <a:t/>
            </a:r>
            <a:br>
              <a:rPr lang="en-US" sz="2400" dirty="0">
                <a:solidFill>
                  <a:srgbClr val="FFFFFF"/>
                </a:solidFill>
              </a:rPr>
            </a:br>
            <a:r>
              <a:rPr lang="en-US" sz="2400" dirty="0">
                <a:solidFill>
                  <a:srgbClr val="FFFFFF"/>
                </a:solidFill>
              </a:rPr>
              <a:t>	― Herbert Spencer, </a:t>
            </a:r>
            <a:r>
              <a:rPr lang="en-US" sz="2400" i="1" dirty="0">
                <a:solidFill>
                  <a:srgbClr val="FFFFFF"/>
                </a:solidFill>
              </a:rPr>
              <a:t>Social Statics 	     or The Conditions Essential to 	     Human Happiness Specified and 	     the First of Them Developed 	     </a:t>
            </a:r>
            <a:r>
              <a:rPr lang="en-US" sz="2400" i="1" dirty="0" smtClean="0">
                <a:solidFill>
                  <a:srgbClr val="FFFFFF"/>
                </a:solidFill>
              </a:rPr>
              <a:t>	     </a:t>
            </a:r>
            <a:r>
              <a:rPr lang="en-US" sz="2400" dirty="0" smtClean="0">
                <a:solidFill>
                  <a:srgbClr val="FFFFFF"/>
                </a:solidFill>
              </a:rPr>
              <a:t>(</a:t>
            </a:r>
            <a:r>
              <a:rPr lang="en-US" sz="2400" dirty="0">
                <a:solidFill>
                  <a:srgbClr val="FFFFFF"/>
                </a:solidFill>
              </a:rPr>
              <a:t>1868) </a:t>
            </a:r>
            <a:endParaRPr lang="en-US" altLang="en-US" sz="2400" i="1" dirty="0">
              <a:solidFill>
                <a:srgbClr val="FFFFFF"/>
              </a:solidFill>
              <a:latin typeface="Georgia" panose="02040502050405020303" pitchFamily="18" charset="0"/>
            </a:endParaRPr>
          </a:p>
        </p:txBody>
      </p:sp>
      <p:sp>
        <p:nvSpPr>
          <p:cNvPr id="2" name="TextBox 1"/>
          <p:cNvSpPr txBox="1"/>
          <p:nvPr/>
        </p:nvSpPr>
        <p:spPr>
          <a:xfrm>
            <a:off x="6934200" y="405140"/>
            <a:ext cx="3352800" cy="584775"/>
          </a:xfrm>
          <a:prstGeom prst="rect">
            <a:avLst/>
          </a:prstGeom>
          <a:noFill/>
        </p:spPr>
        <p:txBody>
          <a:bodyPr wrap="square" rtlCol="0">
            <a:spAutoFit/>
          </a:bodyPr>
          <a:lstStyle/>
          <a:p>
            <a:pPr algn="ctr"/>
            <a:r>
              <a:rPr lang="en-US" sz="3200" dirty="0">
                <a:solidFill>
                  <a:srgbClr val="CCFF99"/>
                </a:solidFill>
                <a:latin typeface="Georgia" panose="02040502050405020303" pitchFamily="18" charset="0"/>
              </a:rPr>
              <a:t>Social Darwinism </a:t>
            </a:r>
          </a:p>
        </p:txBody>
      </p:sp>
      <p:pic>
        <p:nvPicPr>
          <p:cNvPr id="109570" name="Picture 2" descr="Image result for Herbert spen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3276600"/>
            <a:ext cx="1884045" cy="26289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225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master">
  <a:themeElements>
    <a:clrScheme name="">
      <a:dk1>
        <a:srgbClr val="000000"/>
      </a:dk1>
      <a:lt1>
        <a:srgbClr val="99CCFF"/>
      </a:lt1>
      <a:dk2>
        <a:srgbClr val="1C1C1C"/>
      </a:dk2>
      <a:lt2>
        <a:srgbClr val="4D4D4D"/>
      </a:lt2>
      <a:accent1>
        <a:srgbClr val="FF9900"/>
      </a:accent1>
      <a:accent2>
        <a:srgbClr val="3366FF"/>
      </a:accent2>
      <a:accent3>
        <a:srgbClr val="CAE2FF"/>
      </a:accent3>
      <a:accent4>
        <a:srgbClr val="000000"/>
      </a:accent4>
      <a:accent5>
        <a:srgbClr val="FFCAAA"/>
      </a:accent5>
      <a:accent6>
        <a:srgbClr val="2D5CE7"/>
      </a:accent6>
      <a:hlink>
        <a:srgbClr val="FF0000"/>
      </a:hlink>
      <a:folHlink>
        <a:srgbClr val="FFFF00"/>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
      <a:dk1>
        <a:srgbClr val="000000"/>
      </a:dk1>
      <a:lt1>
        <a:srgbClr val="99CCFF"/>
      </a:lt1>
      <a:dk2>
        <a:srgbClr val="1C1C1C"/>
      </a:dk2>
      <a:lt2>
        <a:srgbClr val="4D4D4D"/>
      </a:lt2>
      <a:accent1>
        <a:srgbClr val="FF9900"/>
      </a:accent1>
      <a:accent2>
        <a:srgbClr val="3366FF"/>
      </a:accent2>
      <a:accent3>
        <a:srgbClr val="CAE2FF"/>
      </a:accent3>
      <a:accent4>
        <a:srgbClr val="000000"/>
      </a:accent4>
      <a:accent5>
        <a:srgbClr val="FFCAAA"/>
      </a:accent5>
      <a:accent6>
        <a:srgbClr val="2D5CE7"/>
      </a:accent6>
      <a:hlink>
        <a:srgbClr val="FF0000"/>
      </a:hlink>
      <a:folHlink>
        <a:srgbClr val="FFFF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99CCFF"/>
      </a:lt1>
      <a:dk2>
        <a:srgbClr val="1C1C1C"/>
      </a:dk2>
      <a:lt2>
        <a:srgbClr val="4D4D4D"/>
      </a:lt2>
      <a:accent1>
        <a:srgbClr val="FF9900"/>
      </a:accent1>
      <a:accent2>
        <a:srgbClr val="3366FF"/>
      </a:accent2>
      <a:accent3>
        <a:srgbClr val="CAE2FF"/>
      </a:accent3>
      <a:accent4>
        <a:srgbClr val="000000"/>
      </a:accent4>
      <a:accent5>
        <a:srgbClr val="FFCAAA"/>
      </a:accent5>
      <a:accent6>
        <a:srgbClr val="2D5CE7"/>
      </a:accent6>
      <a:hlink>
        <a:srgbClr val="FF0000"/>
      </a:hlink>
      <a:folHlink>
        <a:srgbClr val="FFFF00"/>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1523</TotalTime>
  <Words>1484</Words>
  <Application>Microsoft Office PowerPoint</Application>
  <PresentationFormat>Widescreen</PresentationFormat>
  <Paragraphs>168</Paragraphs>
  <Slides>21</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Bodoni MT</vt:lpstr>
      <vt:lpstr>Bradley Hand ITC</vt:lpstr>
      <vt:lpstr>Calibri</vt:lpstr>
      <vt:lpstr>Georgia</vt:lpstr>
      <vt:lpstr>Segoe UI Light</vt:lpstr>
      <vt:lpstr>master</vt:lpstr>
      <vt:lpstr>1_colormaster</vt:lpstr>
      <vt:lpstr>2_colormaster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Blue Worx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Blue</dc:creator>
  <cp:lastModifiedBy>Mullins, Phillip</cp:lastModifiedBy>
  <cp:revision>40</cp:revision>
  <dcterms:created xsi:type="dcterms:W3CDTF">2005-10-16T19:17:30Z</dcterms:created>
  <dcterms:modified xsi:type="dcterms:W3CDTF">2017-10-09T20:22:40Z</dcterms:modified>
</cp:coreProperties>
</file>