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58" r:id="rId3"/>
    <p:sldId id="281" r:id="rId4"/>
    <p:sldId id="259" r:id="rId5"/>
    <p:sldId id="261" r:id="rId6"/>
    <p:sldId id="262" r:id="rId7"/>
    <p:sldId id="276" r:id="rId8"/>
    <p:sldId id="274" r:id="rId9"/>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59304"/>
  </p:normalViewPr>
  <p:slideViewPr>
    <p:cSldViewPr snapToGrid="0" snapToObjects="1">
      <p:cViewPr varScale="1">
        <p:scale>
          <a:sx n="66" d="100"/>
          <a:sy n="66" d="100"/>
        </p:scale>
        <p:origin x="14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7C93E9-0C5D-2A44-B138-DA9270588F4A}" type="datetimeFigureOut">
              <a:rPr lang="en-US" smtClean="0"/>
              <a:t>9/30/17</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15838-7F04-5444-BF45-972503933099}" type="slidenum">
              <a:rPr lang="en-US" smtClean="0"/>
              <a:t>‹#›</a:t>
            </a:fld>
            <a:endParaRPr lang="en-US"/>
          </a:p>
        </p:txBody>
      </p:sp>
    </p:spTree>
    <p:extLst>
      <p:ext uri="{BB962C8B-B14F-4D97-AF65-F5344CB8AC3E}">
        <p14:creationId xmlns:p14="http://schemas.microsoft.com/office/powerpoint/2010/main" val="390082758"/>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amazed that God has given</a:t>
            </a:r>
            <a:r>
              <a:rPr lang="en-US" baseline="0" dirty="0" smtClean="0"/>
              <a:t> us the ability to anticipate the future. </a:t>
            </a:r>
          </a:p>
          <a:p>
            <a:endParaRPr lang="en-US" baseline="0" dirty="0" smtClean="0"/>
          </a:p>
          <a:p>
            <a:r>
              <a:rPr lang="en-US" baseline="0" dirty="0" smtClean="0"/>
              <a:t>We can draw on our understanding of patterns, of natural law, of previous experiences and by reflecting on all of these factors</a:t>
            </a:r>
            <a:r>
              <a:rPr lang="mr-IN" baseline="0" dirty="0" smtClean="0"/>
              <a:t>…</a:t>
            </a:r>
            <a:r>
              <a:rPr lang="en-US" baseline="0" dirty="0" smtClean="0"/>
              <a:t> we can anticipate the likely outcome of a variety of plans or actions we might take.</a:t>
            </a:r>
          </a:p>
          <a:p>
            <a:endParaRPr lang="en-US" baseline="0" dirty="0" smtClean="0"/>
          </a:p>
          <a:p>
            <a:r>
              <a:rPr lang="en-US" baseline="0" dirty="0" smtClean="0"/>
              <a:t>Sometimes we do this with almost zero effort </a:t>
            </a:r>
            <a:r>
              <a:rPr lang="mr-IN" baseline="0" dirty="0" smtClean="0"/>
              <a:t>–</a:t>
            </a:r>
            <a:r>
              <a:rPr lang="en-US" baseline="0" dirty="0" smtClean="0"/>
              <a:t> we look out and see dark grey storm clouds in the sky and we think: I believe it is going to rain today </a:t>
            </a:r>
            <a:r>
              <a:rPr lang="mr-IN" baseline="0" dirty="0" smtClean="0"/>
              <a:t>–</a:t>
            </a:r>
            <a:r>
              <a:rPr lang="en-US" baseline="0" dirty="0" smtClean="0"/>
              <a:t> so we grab an umbrella before we leave.  By using FORESIGHT </a:t>
            </a:r>
            <a:r>
              <a:rPr lang="mr-IN" baseline="0" dirty="0" smtClean="0"/>
              <a:t>–</a:t>
            </a:r>
            <a:r>
              <a:rPr lang="en-US" baseline="0" dirty="0" smtClean="0"/>
              <a:t> we avoid getting soaked and we have a better day.</a:t>
            </a:r>
          </a:p>
          <a:p>
            <a:endParaRPr lang="en-US" baseline="0" dirty="0" smtClean="0"/>
          </a:p>
          <a:p>
            <a:r>
              <a:rPr lang="en-US" baseline="0" dirty="0" smtClean="0"/>
              <a:t>But, at other times it’s not so obvious or easy </a:t>
            </a:r>
            <a:r>
              <a:rPr lang="mr-IN" baseline="0" dirty="0" smtClean="0"/>
              <a:t>–</a:t>
            </a:r>
            <a:r>
              <a:rPr lang="en-US" baseline="0" dirty="0" smtClean="0"/>
              <a:t> we try to think about major life decisions such as buying a home or having a major surgery </a:t>
            </a:r>
            <a:r>
              <a:rPr lang="mr-IN" baseline="0" dirty="0" smtClean="0"/>
              <a:t>–</a:t>
            </a:r>
            <a:r>
              <a:rPr lang="en-US" baseline="0" dirty="0" smtClean="0"/>
              <a:t> and we pour lots of energy and effort into trying to anticipate the best outcome possible. By using Foresight, we are aiming to have not just a better day </a:t>
            </a:r>
            <a:r>
              <a:rPr lang="mr-IN" baseline="0" dirty="0" smtClean="0"/>
              <a:t>–</a:t>
            </a:r>
            <a:r>
              <a:rPr lang="en-US" baseline="0" dirty="0" smtClean="0"/>
              <a:t> but a better life.</a:t>
            </a:r>
          </a:p>
          <a:p>
            <a:endParaRPr lang="en-US" baseline="0" dirty="0" smtClean="0"/>
          </a:p>
          <a:p>
            <a:r>
              <a:rPr lang="en-US" baseline="0" dirty="0" smtClean="0"/>
              <a:t>Now whether it’s a big decision or a small one </a:t>
            </a:r>
            <a:r>
              <a:rPr lang="mr-IN" baseline="0" dirty="0" smtClean="0"/>
              <a:t>–</a:t>
            </a:r>
            <a:r>
              <a:rPr lang="en-US" baseline="0" dirty="0" smtClean="0"/>
              <a:t> all of this is encompassed in the idea of exercising foresight.  And what I’m excited to study with you today, is that God hasn’t just given us the ability to think and make plans with foresight </a:t>
            </a:r>
            <a:r>
              <a:rPr lang="mr-IN" baseline="0" dirty="0" smtClean="0"/>
              <a:t>–</a:t>
            </a:r>
            <a:r>
              <a:rPr lang="en-US" baseline="0" dirty="0" smtClean="0"/>
              <a:t> He actually teaches us that we have to do this.  In several areas of life: We have to learn to think and act with foresight.  But not foresight alone. For Christians, our foresight is always informed by our faith.</a:t>
            </a:r>
          </a:p>
          <a:p>
            <a:endParaRPr lang="en-US" baseline="0"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smtClean="0"/>
              <a:t>For Christians, we aren’t just doing broad market research </a:t>
            </a:r>
            <a:r>
              <a:rPr lang="mr-IN" baseline="0" dirty="0" smtClean="0"/>
              <a:t>–</a:t>
            </a:r>
            <a:r>
              <a:rPr lang="en-US" baseline="0" dirty="0" smtClean="0"/>
              <a:t> we are exercising foresight and making decisions </a:t>
            </a:r>
            <a:r>
              <a:rPr lang="en-US" baseline="0" dirty="0" smtClean="0"/>
              <a:t>which involve a Deep and Abiding Trust in God.  *WOW* when you add faith to our foresight </a:t>
            </a:r>
            <a:r>
              <a:rPr lang="mr-IN" baseline="0" dirty="0" smtClean="0"/>
              <a:t>–</a:t>
            </a:r>
            <a:r>
              <a:rPr lang="en-US" baseline="0" dirty="0" smtClean="0"/>
              <a:t> this makes all the difference.  So today, I want us to study how to bring together FAITH &amp; FORESIGHT for better choices.  Choices that Honor God. &amp; Choices that prepare us for the Future.</a:t>
            </a:r>
          </a:p>
          <a:p>
            <a:endParaRPr lang="en-US" baseline="0" dirty="0" smtClean="0"/>
          </a:p>
          <a:p>
            <a:r>
              <a:rPr lang="en-US" baseline="0" dirty="0" smtClean="0"/>
              <a:t> (I am persuaded that He is able</a:t>
            </a:r>
            <a:r>
              <a:rPr lang="mr-IN" baseline="0" dirty="0" smtClean="0"/>
              <a:t>…</a:t>
            </a:r>
            <a:r>
              <a:rPr lang="en-US" baseline="0" dirty="0" smtClean="0"/>
              <a:t>)</a:t>
            </a:r>
          </a:p>
          <a:p>
            <a:endParaRPr lang="en-US" baseline="0" dirty="0" smtClean="0"/>
          </a:p>
        </p:txBody>
      </p:sp>
      <p:sp>
        <p:nvSpPr>
          <p:cNvPr id="4" name="Slide Number Placeholder 3"/>
          <p:cNvSpPr>
            <a:spLocks noGrp="1"/>
          </p:cNvSpPr>
          <p:nvPr>
            <p:ph type="sldNum" sz="quarter" idx="10"/>
          </p:nvPr>
        </p:nvSpPr>
        <p:spPr/>
        <p:txBody>
          <a:bodyPr/>
          <a:lstStyle/>
          <a:p>
            <a:fld id="{3EA15838-7F04-5444-BF45-972503933099}" type="slidenum">
              <a:rPr lang="en-US" smtClean="0"/>
              <a:t>1</a:t>
            </a:fld>
            <a:endParaRPr lang="en-US"/>
          </a:p>
        </p:txBody>
      </p:sp>
    </p:spTree>
    <p:extLst>
      <p:ext uri="{BB962C8B-B14F-4D97-AF65-F5344CB8AC3E}">
        <p14:creationId xmlns:p14="http://schemas.microsoft.com/office/powerpoint/2010/main" val="1972964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Isn’t it</a:t>
            </a:r>
            <a:r>
              <a:rPr lang="en-US" baseline="0" dirty="0" smtClean="0"/>
              <a:t> sad that even in our age </a:t>
            </a:r>
            <a:r>
              <a:rPr lang="mr-IN" baseline="0" dirty="0" smtClean="0"/>
              <a:t>–</a:t>
            </a:r>
            <a:r>
              <a:rPr lang="en-US" baseline="0" dirty="0" smtClean="0"/>
              <a:t> people are more interested in the daily weather forecast </a:t>
            </a:r>
            <a:r>
              <a:rPr lang="mr-IN" baseline="0" dirty="0" smtClean="0"/>
              <a:t>–</a:t>
            </a:r>
            <a:r>
              <a:rPr lang="en-US" baseline="0" dirty="0" smtClean="0"/>
              <a:t> than they are interested in GOING TO HEAVEN!</a:t>
            </a:r>
            <a:endParaRPr lang="en-US" dirty="0"/>
          </a:p>
        </p:txBody>
      </p:sp>
      <p:sp>
        <p:nvSpPr>
          <p:cNvPr id="4" name="Slide Number Placeholder 3"/>
          <p:cNvSpPr>
            <a:spLocks noGrp="1"/>
          </p:cNvSpPr>
          <p:nvPr>
            <p:ph type="sldNum" sz="quarter" idx="10"/>
          </p:nvPr>
        </p:nvSpPr>
        <p:spPr/>
        <p:txBody>
          <a:bodyPr/>
          <a:lstStyle/>
          <a:p>
            <a:fld id="{3EA15838-7F04-5444-BF45-972503933099}" type="slidenum">
              <a:rPr lang="en-US" smtClean="0"/>
              <a:t>2</a:t>
            </a:fld>
            <a:endParaRPr lang="en-US"/>
          </a:p>
        </p:txBody>
      </p:sp>
    </p:spTree>
    <p:extLst>
      <p:ext uri="{BB962C8B-B14F-4D97-AF65-F5344CB8AC3E}">
        <p14:creationId xmlns:p14="http://schemas.microsoft.com/office/powerpoint/2010/main" val="1250213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Principle #1:</a:t>
            </a:r>
            <a:r>
              <a:rPr lang="en-US" baseline="0" dirty="0" smtClean="0"/>
              <a:t>  This is pretty obvious. (Even unbelievers do this </a:t>
            </a:r>
            <a:r>
              <a:rPr lang="mr-IN" baseline="0" dirty="0" smtClean="0"/>
              <a:t>–</a:t>
            </a:r>
            <a:r>
              <a:rPr lang="en-US" baseline="0" dirty="0" smtClean="0"/>
              <a:t> such as Investment firms (seeking greater returns) or Legal firms (trying to help clients avoid being sued.)</a:t>
            </a:r>
          </a:p>
          <a:p>
            <a:r>
              <a:rPr lang="en-US" baseline="0" dirty="0" smtClean="0"/>
              <a:t>But we need to see this principle SO THAT we give proper time and attention to our spiritual well being </a:t>
            </a:r>
            <a:r>
              <a:rPr lang="mr-IN" baseline="0" dirty="0" smtClean="0"/>
              <a:t>–</a:t>
            </a:r>
            <a:r>
              <a:rPr lang="en-US" baseline="0" dirty="0" smtClean="0"/>
              <a:t> and the salvation of those around us!</a:t>
            </a:r>
          </a:p>
          <a:p>
            <a:endParaRPr lang="en-US" baseline="0" dirty="0" smtClean="0"/>
          </a:p>
          <a:p>
            <a:r>
              <a:rPr lang="en-US" baseline="0" dirty="0" smtClean="0"/>
              <a:t>Principle #2.  This is where I kick myself.  I should have seen that coming!  If I would just slow down and think about what I know regarding this situation, I would have recognized the obstacles I was likely to face (and I could have planned for those.). Or, I could recognize the upcoming opportunity and I could have worked to bring an even better outcome.</a:t>
            </a:r>
          </a:p>
          <a:p>
            <a:endParaRPr lang="en-US" dirty="0" smtClean="0"/>
          </a:p>
          <a:p>
            <a:endParaRPr lang="en-US"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dirty="0" smtClean="0"/>
              <a:t>Principle #3: </a:t>
            </a:r>
            <a:r>
              <a:rPr lang="en-US" baseline="0" dirty="0" smtClean="0"/>
              <a:t> I am responsible for thinking carefully about the future</a:t>
            </a:r>
            <a:r>
              <a:rPr lang="mr-IN" baseline="0" dirty="0" smtClean="0"/>
              <a:t>…</a:t>
            </a:r>
            <a:r>
              <a:rPr lang="en-US" baseline="0" dirty="0" smtClean="0"/>
              <a:t>and given everything I know and can anticipate </a:t>
            </a:r>
            <a:r>
              <a:rPr lang="mr-IN" baseline="0" dirty="0" smtClean="0"/>
              <a:t>–</a:t>
            </a:r>
            <a:r>
              <a:rPr lang="en-US" baseline="0" dirty="0" smtClean="0"/>
              <a:t> how can I bring about the best outcome.  Most importantly, how can I best lead my family toward heaven.</a:t>
            </a:r>
          </a:p>
          <a:p>
            <a:pPr marL="0" marR="0" indent="0" algn="l" defTabSz="713232"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smtClean="0"/>
              <a:t>Said Another Way:  </a:t>
            </a:r>
            <a:r>
              <a:rPr lang="en-US" dirty="0" smtClean="0"/>
              <a:t>Based on my foresight, I will slow down, stock up, or stand firm.</a:t>
            </a:r>
          </a:p>
          <a:p>
            <a:pPr marL="0" marR="0" indent="0" algn="l" defTabSz="713232"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713232"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713232"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When Jesus “Sat His Face” To Go To Jerusalem He Knew What Was Coming. In The Garden, He Knew What Was Coming. But He Pressed Forward Out of Love.</a:t>
            </a:r>
          </a:p>
          <a:p>
            <a:r>
              <a:rPr lang="en-US" dirty="0" smtClean="0"/>
              <a:t>When Thomas determined</a:t>
            </a:r>
            <a:r>
              <a:rPr lang="en-US" baseline="0" dirty="0" smtClean="0"/>
              <a:t> let us go with him</a:t>
            </a:r>
            <a:r>
              <a:rPr lang="mr-IN" baseline="0" dirty="0" smtClean="0"/>
              <a:t>…</a:t>
            </a:r>
            <a:r>
              <a:rPr lang="en-US" baseline="0" dirty="0" smtClean="0"/>
              <a:t> John 11:16</a:t>
            </a:r>
            <a:endParaRPr lang="en-US" dirty="0"/>
          </a:p>
        </p:txBody>
      </p:sp>
      <p:sp>
        <p:nvSpPr>
          <p:cNvPr id="4" name="Slide Number Placeholder 3"/>
          <p:cNvSpPr>
            <a:spLocks noGrp="1"/>
          </p:cNvSpPr>
          <p:nvPr>
            <p:ph type="sldNum" sz="quarter" idx="10"/>
          </p:nvPr>
        </p:nvSpPr>
        <p:spPr/>
        <p:txBody>
          <a:bodyPr/>
          <a:lstStyle/>
          <a:p>
            <a:fld id="{3EA15838-7F04-5444-BF45-972503933099}" type="slidenum">
              <a:rPr lang="en-US" smtClean="0"/>
              <a:t>4</a:t>
            </a:fld>
            <a:endParaRPr lang="en-US"/>
          </a:p>
        </p:txBody>
      </p:sp>
    </p:spTree>
    <p:extLst>
      <p:ext uri="{BB962C8B-B14F-4D97-AF65-F5344CB8AC3E}">
        <p14:creationId xmlns:p14="http://schemas.microsoft.com/office/powerpoint/2010/main" val="1611505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desire to TRUST</a:t>
            </a:r>
            <a:r>
              <a:rPr lang="en-US" baseline="0" dirty="0" smtClean="0"/>
              <a:t> GOD even more, when I realize how excellent His insight/foresight is.</a:t>
            </a:r>
          </a:p>
          <a:p>
            <a:endParaRPr lang="en-US" baseline="0" dirty="0" smtClean="0"/>
          </a:p>
          <a:p>
            <a:pPr lvl="1"/>
            <a:r>
              <a:rPr lang="en-US" dirty="0" smtClean="0"/>
              <a:t>Insight: The Spiritual Laws Which Impact the World Around Us</a:t>
            </a:r>
          </a:p>
          <a:p>
            <a:pPr lvl="1"/>
            <a:r>
              <a:rPr lang="en-US" dirty="0" smtClean="0"/>
              <a:t>Hindsight: Carefully Selected Historical Events That Demonstrate The Outcome of Common Choices.</a:t>
            </a:r>
          </a:p>
          <a:p>
            <a:pPr lvl="1"/>
            <a:endParaRPr lang="en-US" dirty="0" smtClean="0"/>
          </a:p>
          <a:p>
            <a:pPr lvl="1"/>
            <a:endParaRPr lang="en-US" dirty="0" smtClean="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smtClean="0"/>
              <a:t>God reveals the role of Faith with Foresight. He grants favor to overcome otherwise impossible difficulties.</a:t>
            </a:r>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3EA15838-7F04-5444-BF45-972503933099}" type="slidenum">
              <a:rPr lang="en-US" smtClean="0"/>
              <a:t>5</a:t>
            </a:fld>
            <a:endParaRPr lang="en-US"/>
          </a:p>
        </p:txBody>
      </p:sp>
    </p:spTree>
    <p:extLst>
      <p:ext uri="{BB962C8B-B14F-4D97-AF65-F5344CB8AC3E}">
        <p14:creationId xmlns:p14="http://schemas.microsoft.com/office/powerpoint/2010/main" val="1080999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713232" rtl="0" eaLnBrk="1" fontAlgn="auto" latinLnBrk="0" hangingPunct="1">
              <a:lnSpc>
                <a:spcPct val="100000"/>
              </a:lnSpc>
              <a:spcBef>
                <a:spcPts val="0"/>
              </a:spcBef>
              <a:spcAft>
                <a:spcPts val="0"/>
              </a:spcAft>
              <a:buClrTx/>
              <a:buSzTx/>
              <a:buFontTx/>
              <a:buNone/>
              <a:tabLst/>
              <a:defRPr/>
            </a:pPr>
            <a:r>
              <a:rPr lang="en-US" dirty="0" smtClean="0"/>
              <a:t>Anything this powerful,</a:t>
            </a:r>
            <a:r>
              <a:rPr lang="en-US" baseline="0" dirty="0" smtClean="0"/>
              <a:t> Satan is of course going to obstruct and </a:t>
            </a:r>
            <a:r>
              <a:rPr lang="en-US" baseline="0" dirty="0" err="1" smtClean="0"/>
              <a:t>mis</a:t>
            </a:r>
            <a:r>
              <a:rPr lang="en-US" baseline="0" dirty="0" smtClean="0"/>
              <a:t>-direct. </a:t>
            </a:r>
            <a:r>
              <a:rPr lang="en-US" baseline="0" dirty="0" smtClean="0"/>
              <a:t>Classic Crime story: I </a:t>
            </a:r>
            <a:r>
              <a:rPr lang="en-US" baseline="0" dirty="0" err="1" smtClean="0"/>
              <a:t>forsee</a:t>
            </a:r>
            <a:r>
              <a:rPr lang="en-US" baseline="0" dirty="0" smtClean="0"/>
              <a:t> that you’re going to tell the cops</a:t>
            </a:r>
            <a:r>
              <a:rPr lang="mr-IN" baseline="0" dirty="0" smtClean="0"/>
              <a:t>…</a:t>
            </a:r>
            <a:r>
              <a:rPr lang="en-US" baseline="0" dirty="0" smtClean="0"/>
              <a:t>I can’t let you do that</a:t>
            </a:r>
            <a:r>
              <a:rPr lang="mr-IN" baseline="0" dirty="0" smtClean="0"/>
              <a:t>…</a:t>
            </a:r>
            <a:r>
              <a:rPr lang="en-US" baseline="0" dirty="0" smtClean="0"/>
              <a:t>Determine to leave no witnesses</a:t>
            </a:r>
            <a:r>
              <a:rPr lang="mr-IN" baseline="0" dirty="0" smtClean="0"/>
              <a:t>…</a:t>
            </a:r>
            <a:endParaRPr lang="en-US" baseline="0" dirty="0" smtClean="0"/>
          </a:p>
          <a:p>
            <a:endParaRPr lang="en-US" baseline="0" dirty="0" smtClean="0"/>
          </a:p>
          <a:p>
            <a:endParaRPr lang="en-US" baseline="0" dirty="0" smtClean="0"/>
          </a:p>
          <a:p>
            <a:r>
              <a:rPr lang="en-US" baseline="0" dirty="0" smtClean="0"/>
              <a:t>People who become skilled at exercising Foresight may become</a:t>
            </a:r>
            <a:r>
              <a:rPr lang="mr-IN" baseline="0" dirty="0" smtClean="0"/>
              <a:t>…</a:t>
            </a:r>
            <a:endParaRPr lang="en-US" baseline="0" dirty="0" smtClean="0"/>
          </a:p>
          <a:p>
            <a:endParaRPr lang="en-US" baseline="0" dirty="0" smtClean="0"/>
          </a:p>
          <a:p>
            <a:r>
              <a:rPr lang="en-US" baseline="0" dirty="0" smtClean="0"/>
              <a:t>ARROGANT:  James </a:t>
            </a:r>
            <a:r>
              <a:rPr lang="mr-IN" baseline="0" dirty="0" smtClean="0"/>
              <a:t>–</a:t>
            </a:r>
            <a:r>
              <a:rPr lang="en-US" baseline="0" dirty="0" smtClean="0"/>
              <a:t> planning to do great business. But they’ve left out their faith. They think they have it all figured out.  This boasting is evil.</a:t>
            </a:r>
          </a:p>
          <a:p>
            <a:endParaRPr lang="en-US" baseline="0" dirty="0" smtClean="0"/>
          </a:p>
          <a:p>
            <a:r>
              <a:rPr lang="en-US" baseline="0" dirty="0" smtClean="0"/>
              <a:t>WORRISOME:  Instead of thinking about walking with GOD in the future </a:t>
            </a:r>
            <a:r>
              <a:rPr lang="mr-IN" baseline="0" dirty="0" smtClean="0"/>
              <a:t>–</a:t>
            </a:r>
            <a:r>
              <a:rPr lang="en-US" baseline="0" dirty="0" smtClean="0"/>
              <a:t> they think of everything negative beyond their control in the future.</a:t>
            </a:r>
          </a:p>
          <a:p>
            <a:endParaRPr lang="en-US" baseline="0" dirty="0" smtClean="0"/>
          </a:p>
          <a:p>
            <a:r>
              <a:rPr lang="en-US" baseline="0" dirty="0" smtClean="0"/>
              <a:t>PURSUING:  Creating opportunities to be where we really shouldn’t </a:t>
            </a:r>
            <a:r>
              <a:rPr lang="mr-IN" baseline="0" dirty="0" smtClean="0"/>
              <a:t>–</a:t>
            </a:r>
            <a:r>
              <a:rPr lang="en-US" baseline="0" dirty="0" smtClean="0"/>
              <a:t> with people we really shouldn’t </a:t>
            </a:r>
            <a:r>
              <a:rPr lang="mr-IN" baseline="0" dirty="0" smtClean="0"/>
              <a:t>–</a:t>
            </a:r>
            <a:r>
              <a:rPr lang="en-US" baseline="0" dirty="0" smtClean="0"/>
              <a:t> heading down a path </a:t>
            </a:r>
            <a:r>
              <a:rPr lang="mr-IN" baseline="0" dirty="0" smtClean="0"/>
              <a:t>–</a:t>
            </a:r>
            <a:r>
              <a:rPr lang="en-US" baseline="0" dirty="0" smtClean="0"/>
              <a:t> we really shouldn’t.</a:t>
            </a:r>
          </a:p>
          <a:p>
            <a:endParaRPr lang="en-US" baseline="0" dirty="0" smtClean="0"/>
          </a:p>
          <a:p>
            <a:endParaRPr lang="en-US" baseline="0" dirty="0" smtClean="0"/>
          </a:p>
          <a:p>
            <a:endParaRPr lang="en-US" baseline="0" dirty="0" smtClean="0"/>
          </a:p>
          <a:p>
            <a:r>
              <a:rPr lang="en-US" baseline="0" dirty="0" smtClean="0"/>
              <a:t>TRANSITION:  So if we are avoiding these sins </a:t>
            </a:r>
            <a:r>
              <a:rPr lang="mr-IN" baseline="0" dirty="0" smtClean="0"/>
              <a:t>–</a:t>
            </a:r>
            <a:r>
              <a:rPr lang="en-US" baseline="0" dirty="0" smtClean="0"/>
              <a:t> then where Does God really want me to be sure I’m using Faith &amp; Foresight</a:t>
            </a:r>
            <a:r>
              <a:rPr lang="mr-IN" baseline="0" dirty="0" smtClean="0"/>
              <a:t>…</a:t>
            </a:r>
            <a:endParaRPr lang="en-US" dirty="0"/>
          </a:p>
        </p:txBody>
      </p:sp>
      <p:sp>
        <p:nvSpPr>
          <p:cNvPr id="4" name="Slide Number Placeholder 3"/>
          <p:cNvSpPr>
            <a:spLocks noGrp="1"/>
          </p:cNvSpPr>
          <p:nvPr>
            <p:ph type="sldNum" sz="quarter" idx="10"/>
          </p:nvPr>
        </p:nvSpPr>
        <p:spPr/>
        <p:txBody>
          <a:bodyPr/>
          <a:lstStyle/>
          <a:p>
            <a:fld id="{3EA15838-7F04-5444-BF45-972503933099}" type="slidenum">
              <a:rPr lang="en-US" smtClean="0"/>
              <a:t>6</a:t>
            </a:fld>
            <a:endParaRPr lang="en-US"/>
          </a:p>
        </p:txBody>
      </p:sp>
    </p:spTree>
    <p:extLst>
      <p:ext uri="{BB962C8B-B14F-4D97-AF65-F5344CB8AC3E}">
        <p14:creationId xmlns:p14="http://schemas.microsoft.com/office/powerpoint/2010/main" val="1975754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713232" rtl="0" eaLnBrk="1" fontAlgn="auto" latinLnBrk="0" hangingPunct="1">
              <a:lnSpc>
                <a:spcPct val="100000"/>
              </a:lnSpc>
              <a:spcBef>
                <a:spcPts val="0"/>
              </a:spcBef>
              <a:spcAft>
                <a:spcPts val="0"/>
              </a:spcAft>
              <a:buClrTx/>
              <a:buSzTx/>
              <a:buFontTx/>
              <a:buNone/>
              <a:tabLst/>
              <a:defRPr/>
            </a:pPr>
            <a:r>
              <a:rPr lang="en-US" dirty="0" smtClean="0"/>
              <a:t>Please Do This</a:t>
            </a:r>
            <a:r>
              <a:rPr lang="mr-IN" dirty="0" smtClean="0"/>
              <a:t>…</a:t>
            </a:r>
            <a:r>
              <a:rPr lang="en-US" dirty="0" smtClean="0"/>
              <a:t>. Please count the cost.  Please sit down and consider.  </a:t>
            </a:r>
          </a:p>
          <a:p>
            <a:pPr marL="0" marR="0" indent="0" algn="l" defTabSz="713232"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JESUS</a:t>
            </a:r>
            <a:r>
              <a:rPr lang="en-US" baseline="0" dirty="0" smtClean="0"/>
              <a:t> FIRST:  Please give foresight to eternity </a:t>
            </a:r>
            <a:r>
              <a:rPr lang="mr-IN" baseline="0" dirty="0" smtClean="0"/>
              <a:t>–</a:t>
            </a:r>
            <a:r>
              <a:rPr lang="en-US" baseline="0" dirty="0" smtClean="0"/>
              <a:t> and turn your life over to Jesus to be born again. </a:t>
            </a:r>
            <a:r>
              <a:rPr lang="en-US" baseline="0" dirty="0" smtClean="0"/>
              <a:t>Whatever you have to pay: it is worth it, because we receive the GREATEST GIFT and we AVOID THE WORST torment.</a:t>
            </a:r>
            <a:endParaRPr lang="en-US" dirty="0" smtClean="0"/>
          </a:p>
          <a:p>
            <a:r>
              <a:rPr lang="en-US" dirty="0" smtClean="0"/>
              <a:t>Realize that without Jesus, you cannot win.</a:t>
            </a:r>
          </a:p>
          <a:p>
            <a:r>
              <a:rPr lang="en-US" dirty="0" smtClean="0"/>
              <a:t>Realize that without Jesus, you cannot build.</a:t>
            </a:r>
          </a:p>
          <a:p>
            <a:pPr marL="0" marR="0" indent="0" algn="l" defTabSz="713232"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713232"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dirty="0" smtClean="0"/>
              <a:t>RESIST:  </a:t>
            </a:r>
            <a:r>
              <a:rPr lang="en-US" sz="1000" dirty="0" smtClean="0"/>
              <a:t>Sin will take you further than you wanted to go, cost you more than you wanted to pay, and keep you longer than you wanted to stay.  (2 Peter 1:9</a:t>
            </a:r>
            <a:r>
              <a:rPr lang="mr-IN" sz="1000" dirty="0" smtClean="0"/>
              <a:t>…</a:t>
            </a:r>
            <a:r>
              <a:rPr lang="en-US" sz="1000" dirty="0" smtClean="0"/>
              <a:t>we cannot be blind and short-sighted!)</a:t>
            </a:r>
          </a:p>
          <a:p>
            <a:pPr marL="0" marR="0" indent="0" algn="l" defTabSz="713232" rtl="0" eaLnBrk="1" fontAlgn="auto" latinLnBrk="0" hangingPunct="1">
              <a:lnSpc>
                <a:spcPct val="100000"/>
              </a:lnSpc>
              <a:spcBef>
                <a:spcPts val="0"/>
              </a:spcBef>
              <a:spcAft>
                <a:spcPts val="0"/>
              </a:spcAft>
              <a:buClrTx/>
              <a:buSzTx/>
              <a:buFontTx/>
              <a:buNone/>
              <a:tabLst/>
              <a:defRPr/>
            </a:pPr>
            <a:endParaRPr lang="en-US" sz="1000"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sz="1000" dirty="0" smtClean="0"/>
              <a:t>This is true of every</a:t>
            </a:r>
            <a:r>
              <a:rPr lang="en-US" sz="1000" baseline="0" dirty="0" smtClean="0"/>
              <a:t> sin.  Gossip cost to much.  Laziness cost to much.  Envy cost too much.  We lose every time!</a:t>
            </a:r>
            <a:endParaRPr lang="en-US" sz="1000" dirty="0" smtClean="0"/>
          </a:p>
          <a:p>
            <a:pPr marL="0" marR="0" indent="0" algn="l" defTabSz="713232" rtl="0" eaLnBrk="1" fontAlgn="auto" latinLnBrk="0" hangingPunct="1">
              <a:lnSpc>
                <a:spcPct val="100000"/>
              </a:lnSpc>
              <a:spcBef>
                <a:spcPts val="0"/>
              </a:spcBef>
              <a:spcAft>
                <a:spcPts val="0"/>
              </a:spcAft>
              <a:buClrTx/>
              <a:buSzTx/>
              <a:buFontTx/>
              <a:buNone/>
              <a:tabLst/>
              <a:defRPr/>
            </a:pPr>
            <a:endParaRPr lang="en-US" sz="1000"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sz="1000" dirty="0" smtClean="0"/>
              <a:t>CARE:  1 Timothy 5:8.   *</a:t>
            </a:r>
            <a:r>
              <a:rPr lang="en-US" sz="1000" baseline="0" dirty="0" smtClean="0"/>
              <a:t> Part of providing is recognizing that tomorrow, and the next day, and the next</a:t>
            </a:r>
            <a:r>
              <a:rPr lang="mr-IN" sz="1000" baseline="0" dirty="0" smtClean="0"/>
              <a:t>…</a:t>
            </a:r>
            <a:r>
              <a:rPr lang="en-US" sz="1000" baseline="0" dirty="0" smtClean="0"/>
              <a:t>I need to provide food and covering.</a:t>
            </a:r>
          </a:p>
          <a:p>
            <a:pPr marL="171450" marR="0" indent="-171450" algn="l" defTabSz="713232" rtl="0" eaLnBrk="1" fontAlgn="auto" latinLnBrk="0" hangingPunct="1">
              <a:lnSpc>
                <a:spcPct val="100000"/>
              </a:lnSpc>
              <a:spcBef>
                <a:spcPts val="0"/>
              </a:spcBef>
              <a:spcAft>
                <a:spcPts val="0"/>
              </a:spcAft>
              <a:buClrTx/>
              <a:buSzTx/>
              <a:buFont typeface="Arial" charset="0"/>
              <a:buChar char="•"/>
              <a:tabLst/>
              <a:defRPr/>
            </a:pPr>
            <a:r>
              <a:rPr lang="en-US" sz="1000" baseline="0" dirty="0" smtClean="0"/>
              <a:t>I need foresight like the ant </a:t>
            </a:r>
            <a:r>
              <a:rPr lang="mr-IN" sz="1000" baseline="0" dirty="0" smtClean="0"/>
              <a:t>–</a:t>
            </a:r>
            <a:r>
              <a:rPr lang="en-US" sz="1000" baseline="0" dirty="0" smtClean="0"/>
              <a:t> to know winter is coming!  </a:t>
            </a:r>
            <a:r>
              <a:rPr lang="en-US" sz="1000" dirty="0" smtClean="0"/>
              <a:t>Proverbs 6:6.  (Eph.</a:t>
            </a:r>
            <a:r>
              <a:rPr lang="en-US" sz="1000" baseline="0" dirty="0" smtClean="0"/>
              <a:t> 4:28)</a:t>
            </a:r>
            <a:endParaRPr lang="en-US" sz="1000" dirty="0" smtClean="0"/>
          </a:p>
          <a:p>
            <a:pPr marL="171450" marR="0" indent="-171450" algn="l" defTabSz="713232" rtl="0" eaLnBrk="1" fontAlgn="auto" latinLnBrk="0" hangingPunct="1">
              <a:lnSpc>
                <a:spcPct val="100000"/>
              </a:lnSpc>
              <a:spcBef>
                <a:spcPts val="0"/>
              </a:spcBef>
              <a:spcAft>
                <a:spcPts val="0"/>
              </a:spcAft>
              <a:buClrTx/>
              <a:buSzTx/>
              <a:buFont typeface="Arial" charset="0"/>
              <a:buChar char="•"/>
              <a:tabLst/>
              <a:defRPr/>
            </a:pPr>
            <a:r>
              <a:rPr lang="en-US" sz="1000" dirty="0" smtClean="0"/>
              <a:t>&gt;&gt; Tell you </a:t>
            </a:r>
            <a:r>
              <a:rPr lang="mr-IN" sz="1000" dirty="0" smtClean="0"/>
              <a:t>–</a:t>
            </a:r>
            <a:r>
              <a:rPr lang="en-US" sz="1000" dirty="0" smtClean="0"/>
              <a:t> </a:t>
            </a:r>
            <a:r>
              <a:rPr lang="en-US" sz="1000" dirty="0" err="1" smtClean="0"/>
              <a:t>careing</a:t>
            </a:r>
            <a:r>
              <a:rPr lang="en-US" sz="1000" baseline="0" dirty="0" smtClean="0"/>
              <a:t> for our family is not just what we put on the table </a:t>
            </a:r>
            <a:r>
              <a:rPr lang="mr-IN" sz="1000" baseline="0" dirty="0" smtClean="0"/>
              <a:t>–</a:t>
            </a:r>
            <a:r>
              <a:rPr lang="en-US" sz="1000" baseline="0" dirty="0" smtClean="0"/>
              <a:t> it is the words that come out of our mouth!  Speak WORDS of LIFE to your family and friends.  SPEAK words that will draw them to Jesus.  Words that will lead them down the narrow path.</a:t>
            </a:r>
            <a:endParaRPr lang="en-US" sz="1000" dirty="0" smtClean="0"/>
          </a:p>
          <a:p>
            <a:pPr marL="0" marR="0" indent="0" algn="l" defTabSz="713232" rtl="0" eaLnBrk="1" fontAlgn="auto" latinLnBrk="0" hangingPunct="1">
              <a:lnSpc>
                <a:spcPct val="100000"/>
              </a:lnSpc>
              <a:spcBef>
                <a:spcPts val="0"/>
              </a:spcBef>
              <a:spcAft>
                <a:spcPts val="0"/>
              </a:spcAft>
              <a:buClrTx/>
              <a:buSzTx/>
              <a:buFontTx/>
              <a:buNone/>
              <a:tabLst/>
              <a:defRPr/>
            </a:pPr>
            <a:endParaRPr lang="en-US" sz="1000"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sz="1000" dirty="0" smtClean="0"/>
              <a:t>HUMBLE</a:t>
            </a:r>
            <a:r>
              <a:rPr lang="en-US" sz="1000" baseline="0" dirty="0" smtClean="0"/>
              <a:t> DECISIONS:  </a:t>
            </a:r>
          </a:p>
          <a:p>
            <a:r>
              <a:rPr lang="en-US" sz="1000" dirty="0" smtClean="0"/>
              <a:t>Especially, Plans for the Future (James)</a:t>
            </a:r>
          </a:p>
          <a:p>
            <a:pPr marL="0" marR="0" indent="0" algn="l" defTabSz="713232" rtl="0" eaLnBrk="1" fontAlgn="auto" latinLnBrk="0" hangingPunct="1">
              <a:lnSpc>
                <a:spcPct val="100000"/>
              </a:lnSpc>
              <a:spcBef>
                <a:spcPts val="0"/>
              </a:spcBef>
              <a:spcAft>
                <a:spcPts val="0"/>
              </a:spcAft>
              <a:buClrTx/>
              <a:buSzTx/>
              <a:buFontTx/>
              <a:buNone/>
              <a:tabLst/>
              <a:defRPr/>
            </a:pPr>
            <a:r>
              <a:rPr lang="en-US" sz="1000" dirty="0" smtClean="0"/>
              <a:t>Especially, Leadership Decisions:  We can prepare for likely obstacles so that good works are not disrupted or defeated. </a:t>
            </a:r>
          </a:p>
          <a:p>
            <a:endParaRPr lang="en-US" sz="1000" dirty="0" smtClean="0"/>
          </a:p>
          <a:p>
            <a:r>
              <a:rPr lang="en-US" sz="1000" dirty="0" smtClean="0"/>
              <a:t>Especially, Battles Not To Begin: No when to flee from temptation.</a:t>
            </a:r>
          </a:p>
          <a:p>
            <a:pPr marL="0" marR="0" indent="0" algn="l" defTabSz="713232" rtl="0" eaLnBrk="1" fontAlgn="auto" latinLnBrk="0" hangingPunct="1">
              <a:lnSpc>
                <a:spcPct val="100000"/>
              </a:lnSpc>
              <a:spcBef>
                <a:spcPts val="0"/>
              </a:spcBef>
              <a:spcAft>
                <a:spcPts val="0"/>
              </a:spcAft>
              <a:buClrTx/>
              <a:buSzTx/>
              <a:buFontTx/>
              <a:buNone/>
              <a:tabLst/>
              <a:defRPr/>
            </a:pPr>
            <a:endParaRPr lang="en-US" sz="1000" dirty="0" smtClean="0"/>
          </a:p>
          <a:p>
            <a:endParaRPr lang="en-US" dirty="0"/>
          </a:p>
        </p:txBody>
      </p:sp>
      <p:sp>
        <p:nvSpPr>
          <p:cNvPr id="4" name="Slide Number Placeholder 3"/>
          <p:cNvSpPr>
            <a:spLocks noGrp="1"/>
          </p:cNvSpPr>
          <p:nvPr>
            <p:ph type="sldNum" sz="quarter" idx="10"/>
          </p:nvPr>
        </p:nvSpPr>
        <p:spPr/>
        <p:txBody>
          <a:bodyPr/>
          <a:lstStyle/>
          <a:p>
            <a:fld id="{3EA15838-7F04-5444-BF45-972503933099}" type="slidenum">
              <a:rPr lang="en-US" smtClean="0"/>
              <a:t>7</a:t>
            </a:fld>
            <a:endParaRPr lang="en-US"/>
          </a:p>
        </p:txBody>
      </p:sp>
    </p:spTree>
    <p:extLst>
      <p:ext uri="{BB962C8B-B14F-4D97-AF65-F5344CB8AC3E}">
        <p14:creationId xmlns:p14="http://schemas.microsoft.com/office/powerpoint/2010/main" val="708061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have a Decision before</a:t>
            </a:r>
            <a:r>
              <a:rPr lang="en-US" baseline="0" dirty="0" smtClean="0"/>
              <a:t> you today</a:t>
            </a:r>
            <a:r>
              <a:rPr lang="mr-IN" baseline="0" dirty="0" smtClean="0"/>
              <a:t>…</a:t>
            </a:r>
            <a:r>
              <a:rPr lang="en-US" baseline="0" dirty="0" smtClean="0"/>
              <a:t>. Will you just try to anticipate the future all on your own</a:t>
            </a:r>
            <a:r>
              <a:rPr lang="mr-IN" baseline="0" dirty="0" smtClean="0"/>
              <a:t>…</a:t>
            </a:r>
            <a:r>
              <a:rPr lang="en-US" baseline="0" dirty="0" smtClean="0"/>
              <a:t>.or are you going to face the future Judgment Day with the LORD on your side?</a:t>
            </a:r>
          </a:p>
          <a:p>
            <a:endParaRPr lang="en-US" baseline="0" dirty="0" smtClean="0"/>
          </a:p>
          <a:p>
            <a:r>
              <a:rPr lang="en-US" baseline="0" dirty="0" smtClean="0"/>
              <a:t>The day is coming, when we will answer for our lives.  The ONLY WAY to be ready, is to repent of your sins, confess your faith, and be baptized for the forgiveness of your sins </a:t>
            </a:r>
            <a:r>
              <a:rPr lang="mr-IN" baseline="0" dirty="0" smtClean="0"/>
              <a:t>–</a:t>
            </a:r>
            <a:r>
              <a:rPr lang="en-US" baseline="0" dirty="0" smtClean="0"/>
              <a:t> to be made a new man.</a:t>
            </a:r>
            <a:endParaRPr lang="en-US" dirty="0" smtClean="0"/>
          </a:p>
          <a:p>
            <a:endParaRPr lang="en-US" dirty="0" smtClean="0"/>
          </a:p>
          <a:p>
            <a:r>
              <a:rPr lang="en-US" dirty="0" smtClean="0"/>
              <a:t>If</a:t>
            </a:r>
            <a:r>
              <a:rPr lang="en-US" baseline="0" dirty="0" smtClean="0"/>
              <a:t> you ha</a:t>
            </a:r>
            <a:r>
              <a:rPr lang="en-US" dirty="0" smtClean="0"/>
              <a:t>ve the</a:t>
            </a:r>
            <a:r>
              <a:rPr lang="en-US" baseline="0" dirty="0" smtClean="0"/>
              <a:t> Faith &amp; Foresight this morning to turn to God, then </a:t>
            </a:r>
            <a:r>
              <a:rPr lang="en-US" baseline="0" smtClean="0"/>
              <a:t>come forward while we stand and sing.</a:t>
            </a:r>
            <a:endParaRPr lang="en-US" dirty="0"/>
          </a:p>
        </p:txBody>
      </p:sp>
      <p:sp>
        <p:nvSpPr>
          <p:cNvPr id="4" name="Slide Number Placeholder 3"/>
          <p:cNvSpPr>
            <a:spLocks noGrp="1"/>
          </p:cNvSpPr>
          <p:nvPr>
            <p:ph type="sldNum" sz="quarter" idx="10"/>
          </p:nvPr>
        </p:nvSpPr>
        <p:spPr/>
        <p:txBody>
          <a:bodyPr/>
          <a:lstStyle/>
          <a:p>
            <a:fld id="{3EA15838-7F04-5444-BF45-972503933099}" type="slidenum">
              <a:rPr lang="en-US" smtClean="0"/>
              <a:t>8</a:t>
            </a:fld>
            <a:endParaRPr lang="en-US"/>
          </a:p>
        </p:txBody>
      </p:sp>
    </p:spTree>
    <p:extLst>
      <p:ext uri="{BB962C8B-B14F-4D97-AF65-F5344CB8AC3E}">
        <p14:creationId xmlns:p14="http://schemas.microsoft.com/office/powerpoint/2010/main" val="2044602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5B298A-D2CA-4A4B-8E8E-C5B38886EBD1}"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4A066-4012-0A48-84F5-3FE29F512E8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5B298A-D2CA-4A4B-8E8E-C5B38886EBD1}"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4A066-4012-0A48-84F5-3FE29F512E8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5B298A-D2CA-4A4B-8E8E-C5B38886EBD1}"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4A066-4012-0A48-84F5-3FE29F512E8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04404" y="304271"/>
            <a:ext cx="7410945" cy="1104636"/>
          </a:xfrm>
        </p:spPr>
        <p:txBody>
          <a:bodyPr>
            <a:normAutofit/>
          </a:bodyPr>
          <a:lstStyle>
            <a:lvl1pPr>
              <a:defRPr sz="4000">
                <a:solidFill>
                  <a:schemeClr val="bg1"/>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104404" y="1521354"/>
            <a:ext cx="7410945" cy="3626115"/>
          </a:xfrm>
        </p:spPr>
        <p:txBody>
          <a:bodyPr>
            <a:normAutofit/>
          </a:bodyPr>
          <a:lstStyle>
            <a:lvl1pPr>
              <a:defRPr sz="3200">
                <a:solidFill>
                  <a:schemeClr val="bg1">
                    <a:lumMod val="95000"/>
                  </a:schemeClr>
                </a:solidFill>
              </a:defRPr>
            </a:lvl1pPr>
            <a:lvl2pPr>
              <a:defRPr sz="2800">
                <a:solidFill>
                  <a:schemeClr val="bg1">
                    <a:lumMod val="95000"/>
                  </a:schemeClr>
                </a:solidFill>
              </a:defRPr>
            </a:lvl2pPr>
            <a:lvl3pPr>
              <a:defRPr sz="20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55B298A-D2CA-4A4B-8E8E-C5B38886EBD1}"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4A066-4012-0A48-84F5-3FE29F512E8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0" end="0"/>
                                            </p:txEl>
                                          </p:spTgt>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strVal val="#ppt_h"/>
                                          </p:val>
                                        </p:tav>
                                        <p:tav tm="100000">
                                          <p:val>
                                            <p:strVal val="#ppt_h"/>
                                          </p:val>
                                        </p:tav>
                                      </p:tavLst>
                                    </p:anim>
                                  </p:childTnLst>
                                </p:cTn>
                              </p:par>
                              <p:par>
                                <p:cTn id="17" presetID="17"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childTnLst>
                                </p:cTn>
                              </p:par>
                              <p:par>
                                <p:cTn id="23" presetID="17" presetClass="entr" presetSubtype="8"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strVal val="#ppt_h"/>
                                          </p:val>
                                        </p:tav>
                                        <p:tav tm="100000">
                                          <p:val>
                                            <p:strVal val="#ppt_h"/>
                                          </p:val>
                                        </p:tav>
                                      </p:tavLst>
                                    </p:anim>
                                  </p:childTnLst>
                                </p:cTn>
                              </p:par>
                              <p:par>
                                <p:cTn id="29" presetID="17" presetClass="entr" presetSubtype="8"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32"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7"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ppt_w/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2">
            <p:tnLst>
              <p:par>
                <p:cTn presetID="17"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ppt_w/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3">
            <p:tnLst>
              <p:par>
                <p:cTn presetID="17"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ppt_w/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4">
            <p:tnLst>
              <p:par>
                <p:cTn presetID="17"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ppt_w/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5">
            <p:tnLst>
              <p:par>
                <p:cTn presetID="17"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ppt_w/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5B298A-D2CA-4A4B-8E8E-C5B38886EBD1}" type="datetimeFigureOut">
              <a:rPr lang="en-US" smtClean="0"/>
              <a:t>9/30/17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4A066-4012-0A48-84F5-3FE29F512E8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5B298A-D2CA-4A4B-8E8E-C5B38886EBD1}" type="datetimeFigureOut">
              <a:rPr lang="en-US" smtClean="0"/>
              <a:t>9/30/17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4A066-4012-0A48-84F5-3FE29F512E8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5B298A-D2CA-4A4B-8E8E-C5B38886EBD1}" type="datetimeFigureOut">
              <a:rPr lang="en-US" smtClean="0"/>
              <a:t>9/30/17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4A066-4012-0A48-84F5-3FE29F512E8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5B298A-D2CA-4A4B-8E8E-C5B38886EBD1}" type="datetimeFigureOut">
              <a:rPr lang="en-US" smtClean="0"/>
              <a:t>9/30/17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4A066-4012-0A48-84F5-3FE29F512E8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B298A-D2CA-4A4B-8E8E-C5B38886EBD1}" type="datetimeFigureOut">
              <a:rPr lang="en-US" smtClean="0"/>
              <a:t>9/30/17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4A066-4012-0A48-84F5-3FE29F512E8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B298A-D2CA-4A4B-8E8E-C5B38886EBD1}" type="datetimeFigureOut">
              <a:rPr lang="en-US" smtClean="0"/>
              <a:t>9/30/17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4A066-4012-0A48-84F5-3FE29F512E8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B298A-D2CA-4A4B-8E8E-C5B38886EBD1}" type="datetimeFigureOut">
              <a:rPr lang="en-US" smtClean="0"/>
              <a:t>9/30/17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4A066-4012-0A48-84F5-3FE29F512E8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155B298A-D2CA-4A4B-8E8E-C5B38886EBD1}" type="datetimeFigureOut">
              <a:rPr lang="en-US" smtClean="0"/>
              <a:t>9/30/17</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3644A066-4012-0A48-84F5-3FE29F512E86}" type="slidenum">
              <a:rPr lang="en-US" smtClean="0"/>
              <a:t>‹#›</a:t>
            </a:fld>
            <a:endParaRPr lang="en-US"/>
          </a:p>
        </p:txBody>
      </p:sp>
    </p:spTree>
    <p:extLst>
      <p:ext uri="{BB962C8B-B14F-4D97-AF65-F5344CB8AC3E}">
        <p14:creationId xmlns:p14="http://schemas.microsoft.com/office/powerpoint/2010/main" val="378802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Faith &amp; Foresight</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2491330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Urges Us To Exercise Foresight</a:t>
            </a:r>
            <a:endParaRPr lang="en-US" dirty="0"/>
          </a:p>
        </p:txBody>
      </p:sp>
      <p:sp>
        <p:nvSpPr>
          <p:cNvPr id="3" name="Content Placeholder 2"/>
          <p:cNvSpPr>
            <a:spLocks noGrp="1"/>
          </p:cNvSpPr>
          <p:nvPr>
            <p:ph idx="1"/>
          </p:nvPr>
        </p:nvSpPr>
        <p:spPr>
          <a:xfrm>
            <a:off x="1104404" y="1521354"/>
            <a:ext cx="7689400" cy="3626115"/>
          </a:xfrm>
        </p:spPr>
        <p:txBody>
          <a:bodyPr>
            <a:normAutofit fontScale="92500" lnSpcReduction="10000"/>
          </a:bodyPr>
          <a:lstStyle/>
          <a:p>
            <a:r>
              <a:rPr lang="en-US" dirty="0" smtClean="0"/>
              <a:t>And He was also saying to the crowds, “When you see a cloud rising in the west, immediately you say, ‘</a:t>
            </a:r>
            <a:r>
              <a:rPr lang="en-US" u="sng" dirty="0" smtClean="0">
                <a:solidFill>
                  <a:schemeClr val="accent5">
                    <a:lumMod val="60000"/>
                    <a:lumOff val="40000"/>
                  </a:schemeClr>
                </a:solidFill>
              </a:rPr>
              <a:t>A shower is coming, and so it turns out</a:t>
            </a:r>
            <a:r>
              <a:rPr lang="en-US" dirty="0" smtClean="0"/>
              <a:t>. And when you see a south wind blowing, you say, ‘It will be a hot day,’ and it turns out that way. You hypocrites! You know how to analyze the appearance of the earth and the sky, but </a:t>
            </a:r>
            <a:r>
              <a:rPr lang="en-US" u="sng" dirty="0" smtClean="0">
                <a:solidFill>
                  <a:schemeClr val="accent5">
                    <a:lumMod val="60000"/>
                    <a:lumOff val="40000"/>
                  </a:schemeClr>
                </a:solidFill>
              </a:rPr>
              <a:t>why do you not analyze this present time?</a:t>
            </a:r>
            <a:r>
              <a:rPr lang="en-US" dirty="0" smtClean="0"/>
              <a:t>”  (Luke 12:54-55)</a:t>
            </a:r>
            <a:endParaRPr lang="en-US" dirty="0" smtClean="0"/>
          </a:p>
          <a:p>
            <a:endParaRPr lang="en-US" dirty="0"/>
          </a:p>
        </p:txBody>
      </p:sp>
    </p:spTree>
    <p:extLst>
      <p:ext uri="{BB962C8B-B14F-4D97-AF65-F5344CB8AC3E}">
        <p14:creationId xmlns:p14="http://schemas.microsoft.com/office/powerpoint/2010/main" val="14208653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Jesus Urges Us To Exercise Foresight</a:t>
            </a:r>
          </a:p>
        </p:txBody>
      </p:sp>
      <p:sp>
        <p:nvSpPr>
          <p:cNvPr id="3" name="Content Placeholder 2"/>
          <p:cNvSpPr>
            <a:spLocks noGrp="1"/>
          </p:cNvSpPr>
          <p:nvPr>
            <p:ph idx="1"/>
          </p:nvPr>
        </p:nvSpPr>
        <p:spPr/>
        <p:txBody>
          <a:bodyPr>
            <a:normAutofit/>
          </a:bodyPr>
          <a:lstStyle/>
          <a:p>
            <a:r>
              <a:rPr lang="en-US" dirty="0" smtClean="0"/>
              <a:t>“For which of you, when he wants to build a tower, does not </a:t>
            </a:r>
            <a:r>
              <a:rPr lang="en-US" u="sng" dirty="0" smtClean="0">
                <a:solidFill>
                  <a:schemeClr val="accent5">
                    <a:lumMod val="60000"/>
                    <a:lumOff val="40000"/>
                  </a:schemeClr>
                </a:solidFill>
              </a:rPr>
              <a:t>first sit down and calculate</a:t>
            </a:r>
            <a:r>
              <a:rPr lang="en-US" dirty="0" smtClean="0"/>
              <a:t> the cost to see if he has enough to complete it...Or what king, when he sets out to meet another king in battle, will not </a:t>
            </a:r>
            <a:r>
              <a:rPr lang="en-US" u="sng" dirty="0" smtClean="0">
                <a:solidFill>
                  <a:schemeClr val="accent5">
                    <a:lumMod val="60000"/>
                    <a:lumOff val="40000"/>
                  </a:schemeClr>
                </a:solidFill>
              </a:rPr>
              <a:t>first sit down and consider </a:t>
            </a:r>
            <a:r>
              <a:rPr lang="en-US" dirty="0" smtClean="0"/>
              <a:t>whether he is strong enough</a:t>
            </a:r>
            <a:r>
              <a:rPr lang="mr-IN" dirty="0" smtClean="0"/>
              <a:t>…</a:t>
            </a:r>
            <a:r>
              <a:rPr lang="en-US" dirty="0" smtClean="0"/>
              <a:t>” </a:t>
            </a:r>
            <a:br>
              <a:rPr lang="en-US" dirty="0" smtClean="0"/>
            </a:br>
            <a:r>
              <a:rPr lang="en-US" dirty="0" smtClean="0"/>
              <a:t>                                           (Luke 14:25-33)</a:t>
            </a:r>
            <a:endParaRPr lang="en-US" dirty="0"/>
          </a:p>
          <a:p>
            <a:endParaRPr lang="en-US" dirty="0"/>
          </a:p>
        </p:txBody>
      </p:sp>
    </p:spTree>
    <p:extLst>
      <p:ext uri="{BB962C8B-B14F-4D97-AF65-F5344CB8AC3E}">
        <p14:creationId xmlns:p14="http://schemas.microsoft.com/office/powerpoint/2010/main" val="17370607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with Faith </a:t>
            </a:r>
            <a:r>
              <a:rPr lang="en-US" dirty="0" smtClean="0"/>
              <a:t>&amp; Foresight</a:t>
            </a:r>
            <a:endParaRPr lang="en-US" dirty="0"/>
          </a:p>
        </p:txBody>
      </p:sp>
      <p:sp>
        <p:nvSpPr>
          <p:cNvPr id="3" name="Content Placeholder 2"/>
          <p:cNvSpPr>
            <a:spLocks noGrp="1"/>
          </p:cNvSpPr>
          <p:nvPr>
            <p:ph idx="1"/>
          </p:nvPr>
        </p:nvSpPr>
        <p:spPr>
          <a:xfrm>
            <a:off x="1104404" y="1521354"/>
            <a:ext cx="7650490" cy="3626115"/>
          </a:xfrm>
        </p:spPr>
        <p:txBody>
          <a:bodyPr>
            <a:normAutofit/>
          </a:bodyPr>
          <a:lstStyle/>
          <a:p>
            <a:r>
              <a:rPr lang="en-US" dirty="0" smtClean="0"/>
              <a:t>Principle 1: The </a:t>
            </a:r>
            <a:r>
              <a:rPr lang="en-US" dirty="0" smtClean="0"/>
              <a:t>bigger </a:t>
            </a:r>
            <a:r>
              <a:rPr lang="en-US" dirty="0" smtClean="0"/>
              <a:t>the potential gains or losses, the more important it is to exercise </a:t>
            </a:r>
            <a:r>
              <a:rPr lang="en-US" dirty="0" smtClean="0"/>
              <a:t>faith and foresight.</a:t>
            </a:r>
          </a:p>
          <a:p>
            <a:r>
              <a:rPr lang="en-US" dirty="0" smtClean="0"/>
              <a:t>Principle 2: Faith &amp; foresight </a:t>
            </a:r>
            <a:r>
              <a:rPr lang="en-US" dirty="0"/>
              <a:t>should be used to take advantage of great opportunities</a:t>
            </a:r>
            <a:r>
              <a:rPr lang="en-US" dirty="0" smtClean="0"/>
              <a:t>.</a:t>
            </a:r>
          </a:p>
          <a:p>
            <a:r>
              <a:rPr lang="en-US" dirty="0" smtClean="0"/>
              <a:t>Principle 3: </a:t>
            </a:r>
            <a:r>
              <a:rPr lang="en-US" dirty="0"/>
              <a:t>Based on my </a:t>
            </a:r>
            <a:r>
              <a:rPr lang="en-US" dirty="0" smtClean="0"/>
              <a:t>faith &amp; foresight</a:t>
            </a:r>
            <a:r>
              <a:rPr lang="en-US" dirty="0"/>
              <a:t>, </a:t>
            </a:r>
            <a:r>
              <a:rPr lang="en-US" dirty="0" smtClean="0"/>
              <a:t/>
            </a:r>
            <a:br>
              <a:rPr lang="en-US" dirty="0" smtClean="0"/>
            </a:br>
            <a:r>
              <a:rPr lang="en-US" dirty="0" smtClean="0"/>
              <a:t>I </a:t>
            </a:r>
            <a:r>
              <a:rPr lang="en-US" dirty="0"/>
              <a:t>will </a:t>
            </a:r>
            <a:r>
              <a:rPr lang="en-US" dirty="0">
                <a:solidFill>
                  <a:schemeClr val="bg1"/>
                </a:solidFill>
              </a:rPr>
              <a:t>pause, prepare, or persevere</a:t>
            </a:r>
            <a:r>
              <a:rPr lang="en-US" dirty="0" smtClean="0"/>
              <a:t>.</a:t>
            </a:r>
            <a:endParaRPr lang="en-US" dirty="0"/>
          </a:p>
          <a:p>
            <a:endParaRPr lang="en-US" dirty="0" smtClean="0"/>
          </a:p>
          <a:p>
            <a:endParaRPr lang="en-US" dirty="0"/>
          </a:p>
        </p:txBody>
      </p:sp>
    </p:spTree>
    <p:extLst>
      <p:ext uri="{BB962C8B-B14F-4D97-AF65-F5344CB8AC3E}">
        <p14:creationId xmlns:p14="http://schemas.microsoft.com/office/powerpoint/2010/main" val="19745012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t>
            </a:r>
            <a:r>
              <a:rPr lang="en-US" dirty="0"/>
              <a:t>O</a:t>
            </a:r>
            <a:r>
              <a:rPr lang="en-US" dirty="0" smtClean="0"/>
              <a:t>ur Faith &amp; Foresight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Have faith </a:t>
            </a:r>
            <a:r>
              <a:rPr lang="en-US" dirty="0"/>
              <a:t>t</a:t>
            </a:r>
            <a:r>
              <a:rPr lang="en-US" dirty="0" smtClean="0"/>
              <a:t>hat God’s wisdom </a:t>
            </a:r>
            <a:r>
              <a:rPr lang="en-US" dirty="0"/>
              <a:t>e</a:t>
            </a:r>
            <a:r>
              <a:rPr lang="en-US" dirty="0" smtClean="0"/>
              <a:t>xceeds </a:t>
            </a:r>
            <a:br>
              <a:rPr lang="en-US" dirty="0" smtClean="0"/>
            </a:br>
            <a:r>
              <a:rPr lang="en-US" dirty="0" smtClean="0"/>
              <a:t>a</a:t>
            </a:r>
            <a:r>
              <a:rPr lang="en-US" dirty="0" smtClean="0"/>
              <a:t>ll </a:t>
            </a:r>
            <a:r>
              <a:rPr lang="en-US" dirty="0"/>
              <a:t>o</a:t>
            </a:r>
            <a:r>
              <a:rPr lang="en-US" dirty="0" smtClean="0"/>
              <a:t>thers.</a:t>
            </a:r>
          </a:p>
          <a:p>
            <a:pPr lvl="1"/>
            <a:r>
              <a:rPr lang="en-US" dirty="0" smtClean="0"/>
              <a:t>Isaiah 46:9-10</a:t>
            </a:r>
            <a:endParaRPr lang="en-US" dirty="0" smtClean="0"/>
          </a:p>
          <a:p>
            <a:r>
              <a:rPr lang="en-US" dirty="0" smtClean="0"/>
              <a:t>Draw on </a:t>
            </a:r>
            <a:r>
              <a:rPr lang="en-US" dirty="0"/>
              <a:t>t</a:t>
            </a:r>
            <a:r>
              <a:rPr lang="en-US" dirty="0" smtClean="0"/>
              <a:t>he </a:t>
            </a:r>
            <a:r>
              <a:rPr lang="en-US" dirty="0"/>
              <a:t>h</a:t>
            </a:r>
            <a:r>
              <a:rPr lang="en-US" dirty="0" smtClean="0"/>
              <a:t>indsight &amp; insight of </a:t>
            </a:r>
            <a:br>
              <a:rPr lang="en-US" dirty="0" smtClean="0"/>
            </a:br>
            <a:r>
              <a:rPr lang="en-US" dirty="0" smtClean="0"/>
              <a:t>God’s Word.</a:t>
            </a:r>
          </a:p>
          <a:p>
            <a:pPr lvl="1"/>
            <a:r>
              <a:rPr lang="en-US" dirty="0" smtClean="0"/>
              <a:t>Bible history </a:t>
            </a:r>
            <a:r>
              <a:rPr lang="en-US" dirty="0"/>
              <a:t>i</a:t>
            </a:r>
            <a:r>
              <a:rPr lang="en-US" dirty="0" smtClean="0"/>
              <a:t>s </a:t>
            </a:r>
            <a:r>
              <a:rPr lang="en-US" dirty="0"/>
              <a:t>r</a:t>
            </a:r>
            <a:r>
              <a:rPr lang="en-US" dirty="0" smtClean="0"/>
              <a:t>ich with the </a:t>
            </a:r>
            <a:r>
              <a:rPr lang="en-US" dirty="0"/>
              <a:t>o</a:t>
            </a:r>
            <a:r>
              <a:rPr lang="en-US" dirty="0" smtClean="0"/>
              <a:t>utcomes of common </a:t>
            </a:r>
            <a:r>
              <a:rPr lang="en-US" dirty="0"/>
              <a:t>c</a:t>
            </a:r>
            <a:r>
              <a:rPr lang="en-US" dirty="0" smtClean="0"/>
              <a:t>hoices.</a:t>
            </a:r>
          </a:p>
          <a:p>
            <a:pPr lvl="1"/>
            <a:r>
              <a:rPr lang="en-US" dirty="0" smtClean="0"/>
              <a:t>Bible teaching is </a:t>
            </a:r>
            <a:r>
              <a:rPr lang="en-US" dirty="0"/>
              <a:t>r</a:t>
            </a:r>
            <a:r>
              <a:rPr lang="en-US" dirty="0" smtClean="0"/>
              <a:t>ich with insight </a:t>
            </a:r>
            <a:r>
              <a:rPr lang="en-US" dirty="0"/>
              <a:t>i</a:t>
            </a:r>
            <a:r>
              <a:rPr lang="en-US" dirty="0" smtClean="0"/>
              <a:t>nto </a:t>
            </a:r>
            <a:r>
              <a:rPr lang="en-US" dirty="0"/>
              <a:t>m</a:t>
            </a:r>
            <a:r>
              <a:rPr lang="en-US" dirty="0" smtClean="0"/>
              <a:t>oral </a:t>
            </a:r>
            <a:r>
              <a:rPr lang="en-US" dirty="0"/>
              <a:t>l</a:t>
            </a:r>
            <a:r>
              <a:rPr lang="en-US" dirty="0" smtClean="0"/>
              <a:t>aws.</a:t>
            </a:r>
            <a:endParaRPr lang="en-US" dirty="0" smtClean="0"/>
          </a:p>
          <a:p>
            <a:r>
              <a:rPr lang="en-US" dirty="0" smtClean="0"/>
              <a:t>Develop </a:t>
            </a:r>
            <a:r>
              <a:rPr lang="en-US" dirty="0" smtClean="0"/>
              <a:t>the </a:t>
            </a:r>
            <a:r>
              <a:rPr lang="en-US" dirty="0" smtClean="0"/>
              <a:t>habit </a:t>
            </a:r>
            <a:r>
              <a:rPr lang="en-US" dirty="0" smtClean="0"/>
              <a:t>of </a:t>
            </a:r>
            <a:r>
              <a:rPr lang="en-US" dirty="0" smtClean="0"/>
              <a:t>recognizing </a:t>
            </a:r>
            <a:r>
              <a:rPr lang="en-US" dirty="0"/>
              <a:t>s</a:t>
            </a:r>
            <a:r>
              <a:rPr lang="en-US" dirty="0" smtClean="0"/>
              <a:t>imilarities </a:t>
            </a:r>
            <a:r>
              <a:rPr lang="en-US" dirty="0"/>
              <a:t>b</a:t>
            </a:r>
            <a:r>
              <a:rPr lang="en-US" dirty="0" smtClean="0"/>
              <a:t>etween </a:t>
            </a:r>
            <a:r>
              <a:rPr lang="en-US" dirty="0" smtClean="0"/>
              <a:t>Bible </a:t>
            </a:r>
            <a:r>
              <a:rPr lang="en-US" dirty="0"/>
              <a:t>s</a:t>
            </a:r>
            <a:r>
              <a:rPr lang="en-US" dirty="0" smtClean="0"/>
              <a:t>tories </a:t>
            </a:r>
            <a:r>
              <a:rPr lang="en-US" dirty="0" smtClean="0"/>
              <a:t>and </a:t>
            </a:r>
            <a:r>
              <a:rPr lang="en-US" dirty="0"/>
              <a:t>u</a:t>
            </a:r>
            <a:r>
              <a:rPr lang="en-US" dirty="0" smtClean="0"/>
              <a:t>pcoming </a:t>
            </a:r>
            <a:r>
              <a:rPr lang="en-US" dirty="0"/>
              <a:t>e</a:t>
            </a:r>
            <a:r>
              <a:rPr lang="en-US" dirty="0" smtClean="0"/>
              <a:t>vents.</a:t>
            </a:r>
            <a:endParaRPr lang="en-US" dirty="0"/>
          </a:p>
        </p:txBody>
      </p:sp>
    </p:spTree>
    <p:extLst>
      <p:ext uri="{BB962C8B-B14F-4D97-AF65-F5344CB8AC3E}">
        <p14:creationId xmlns:p14="http://schemas.microsoft.com/office/powerpoint/2010/main" val="3228122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Satan’s </a:t>
            </a:r>
            <a:r>
              <a:rPr lang="en-US" dirty="0" smtClean="0"/>
              <a:t>Attacks </a:t>
            </a:r>
            <a:r>
              <a:rPr lang="en-US" dirty="0" smtClean="0"/>
              <a:t>on </a:t>
            </a:r>
            <a:r>
              <a:rPr lang="en-US" dirty="0" smtClean="0"/>
              <a:t>Our </a:t>
            </a:r>
            <a:r>
              <a:rPr lang="en-US" dirty="0" smtClean="0"/>
              <a:t>Foresight</a:t>
            </a:r>
            <a:endParaRPr lang="en-US" dirty="0"/>
          </a:p>
        </p:txBody>
      </p:sp>
      <p:sp>
        <p:nvSpPr>
          <p:cNvPr id="3" name="Content Placeholder 2"/>
          <p:cNvSpPr>
            <a:spLocks noGrp="1"/>
          </p:cNvSpPr>
          <p:nvPr>
            <p:ph idx="1"/>
          </p:nvPr>
        </p:nvSpPr>
        <p:spPr/>
        <p:txBody>
          <a:bodyPr/>
          <a:lstStyle/>
          <a:p>
            <a:r>
              <a:rPr lang="en-US" dirty="0" smtClean="0"/>
              <a:t>Beware </a:t>
            </a:r>
            <a:r>
              <a:rPr lang="en-US" dirty="0" smtClean="0"/>
              <a:t>a</a:t>
            </a:r>
            <a:r>
              <a:rPr lang="en-US" dirty="0" smtClean="0"/>
              <a:t>rrogance. (James 4:13-17)</a:t>
            </a:r>
            <a:endParaRPr lang="en-US" dirty="0" smtClean="0"/>
          </a:p>
          <a:p>
            <a:r>
              <a:rPr lang="en-US" dirty="0" smtClean="0"/>
              <a:t>Beware </a:t>
            </a:r>
            <a:r>
              <a:rPr lang="en-US" dirty="0" smtClean="0"/>
              <a:t>w</a:t>
            </a:r>
            <a:r>
              <a:rPr lang="en-US" dirty="0" smtClean="0"/>
              <a:t>orry. </a:t>
            </a:r>
            <a:r>
              <a:rPr lang="en-US" dirty="0" smtClean="0"/>
              <a:t>(</a:t>
            </a:r>
            <a:r>
              <a:rPr lang="en-US" dirty="0" smtClean="0"/>
              <a:t>Matthew 6:34, </a:t>
            </a:r>
            <a:br>
              <a:rPr lang="en-US" dirty="0" smtClean="0"/>
            </a:br>
            <a:r>
              <a:rPr lang="en-US" dirty="0" smtClean="0"/>
              <a:t>2 Timothy 1:12)</a:t>
            </a:r>
            <a:endParaRPr lang="en-US" dirty="0" smtClean="0"/>
          </a:p>
          <a:p>
            <a:r>
              <a:rPr lang="en-US" dirty="0" smtClean="0"/>
              <a:t>Beware</a:t>
            </a:r>
            <a:r>
              <a:rPr lang="en-US" dirty="0" smtClean="0"/>
              <a:t> misusing </a:t>
            </a:r>
            <a:r>
              <a:rPr lang="en-US" dirty="0"/>
              <a:t>f</a:t>
            </a:r>
            <a:r>
              <a:rPr lang="en-US" dirty="0" smtClean="0"/>
              <a:t>oresight </a:t>
            </a:r>
            <a:r>
              <a:rPr lang="en-US" dirty="0"/>
              <a:t>f</a:t>
            </a:r>
            <a:r>
              <a:rPr lang="en-US" dirty="0" smtClean="0"/>
              <a:t>or </a:t>
            </a:r>
            <a:r>
              <a:rPr lang="en-US" dirty="0"/>
              <a:t>p</a:t>
            </a:r>
            <a:r>
              <a:rPr lang="en-US" dirty="0" smtClean="0"/>
              <a:t>ursuing </a:t>
            </a:r>
            <a:r>
              <a:rPr lang="en-US" dirty="0"/>
              <a:t>s</a:t>
            </a:r>
            <a:r>
              <a:rPr lang="en-US" dirty="0" smtClean="0"/>
              <a:t>in. </a:t>
            </a:r>
            <a:r>
              <a:rPr lang="en-US" dirty="0" smtClean="0"/>
              <a:t>(</a:t>
            </a:r>
            <a:r>
              <a:rPr lang="en-US" dirty="0" smtClean="0"/>
              <a:t>Romans </a:t>
            </a:r>
            <a:r>
              <a:rPr lang="en-US" dirty="0" smtClean="0"/>
              <a:t>13:14)</a:t>
            </a:r>
          </a:p>
          <a:p>
            <a:endParaRPr lang="en-US" dirty="0"/>
          </a:p>
        </p:txBody>
      </p:sp>
    </p:spTree>
    <p:extLst>
      <p:ext uri="{BB962C8B-B14F-4D97-AF65-F5344CB8AC3E}">
        <p14:creationId xmlns:p14="http://schemas.microsoft.com/office/powerpoint/2010/main" val="8203331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Every Christian Can </a:t>
            </a:r>
            <a:br>
              <a:rPr lang="en-US" dirty="0" smtClean="0"/>
            </a:br>
            <a:r>
              <a:rPr lang="en-US" dirty="0" smtClean="0"/>
              <a:t>Exercise Faith &amp; Foresight To</a:t>
            </a:r>
            <a:r>
              <a:rPr lang="mr-IN" dirty="0" smtClean="0"/>
              <a:t>…</a:t>
            </a:r>
            <a:endParaRPr lang="en-US" dirty="0"/>
          </a:p>
        </p:txBody>
      </p:sp>
      <p:sp>
        <p:nvSpPr>
          <p:cNvPr id="3" name="Content Placeholder 2"/>
          <p:cNvSpPr>
            <a:spLocks noGrp="1"/>
          </p:cNvSpPr>
          <p:nvPr>
            <p:ph idx="1"/>
          </p:nvPr>
        </p:nvSpPr>
        <p:spPr>
          <a:xfrm>
            <a:off x="1104404" y="1828800"/>
            <a:ext cx="7410945" cy="3318669"/>
          </a:xfrm>
        </p:spPr>
        <p:txBody>
          <a:bodyPr>
            <a:normAutofit/>
          </a:bodyPr>
          <a:lstStyle/>
          <a:p>
            <a:pPr algn="ctr"/>
            <a:r>
              <a:rPr lang="en-US" sz="3600" dirty="0" smtClean="0">
                <a:solidFill>
                  <a:schemeClr val="accent5">
                    <a:lumMod val="40000"/>
                    <a:lumOff val="60000"/>
                  </a:schemeClr>
                </a:solidFill>
              </a:rPr>
              <a:t>Pay The Cost of Following Jesus. </a:t>
            </a:r>
          </a:p>
          <a:p>
            <a:pPr algn="ctr"/>
            <a:r>
              <a:rPr lang="en-US" sz="3600" dirty="0" smtClean="0">
                <a:solidFill>
                  <a:schemeClr val="accent5">
                    <a:lumMod val="40000"/>
                    <a:lumOff val="60000"/>
                  </a:schemeClr>
                </a:solidFill>
              </a:rPr>
              <a:t>Resist Temptations</a:t>
            </a:r>
          </a:p>
          <a:p>
            <a:pPr algn="ctr"/>
            <a:r>
              <a:rPr lang="en-US" sz="3600" dirty="0" smtClean="0">
                <a:solidFill>
                  <a:schemeClr val="accent5">
                    <a:lumMod val="40000"/>
                    <a:lumOff val="60000"/>
                  </a:schemeClr>
                </a:solidFill>
              </a:rPr>
              <a:t>Care For Our Family &amp; Neighbors</a:t>
            </a:r>
          </a:p>
          <a:p>
            <a:pPr algn="ctr"/>
            <a:r>
              <a:rPr lang="en-US" sz="3600" dirty="0" smtClean="0">
                <a:solidFill>
                  <a:schemeClr val="accent5">
                    <a:lumMod val="40000"/>
                    <a:lumOff val="60000"/>
                  </a:schemeClr>
                </a:solidFill>
              </a:rPr>
              <a:t>Make Humble Decisions</a:t>
            </a:r>
          </a:p>
          <a:p>
            <a:pPr algn="ctr"/>
            <a:endParaRPr lang="en-US" sz="3600" dirty="0">
              <a:solidFill>
                <a:schemeClr val="accent5">
                  <a:lumMod val="40000"/>
                  <a:lumOff val="60000"/>
                </a:schemeClr>
              </a:solidFill>
            </a:endParaRPr>
          </a:p>
        </p:txBody>
      </p:sp>
    </p:spTree>
    <p:extLst>
      <p:ext uri="{BB962C8B-B14F-4D97-AF65-F5344CB8AC3E}">
        <p14:creationId xmlns:p14="http://schemas.microsoft.com/office/powerpoint/2010/main" val="15082478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Faith &amp; Foresight</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7536621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1224</TotalTime>
  <Words>1569</Words>
  <Application>Microsoft Macintosh PowerPoint</Application>
  <PresentationFormat>On-screen Show (16:10)</PresentationFormat>
  <Paragraphs>107</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Calibri Light</vt:lpstr>
      <vt:lpstr>Mangal</vt:lpstr>
      <vt:lpstr>Arial</vt:lpstr>
      <vt:lpstr>Office Theme</vt:lpstr>
      <vt:lpstr>Faith &amp; Foresight</vt:lpstr>
      <vt:lpstr>Jesus Urges Us To Exercise Foresight</vt:lpstr>
      <vt:lpstr>Jesus Urges Us To Exercise Foresight</vt:lpstr>
      <vt:lpstr>Operating with Faith &amp; Foresight</vt:lpstr>
      <vt:lpstr>Developing Our Faith &amp; Foresight</vt:lpstr>
      <vt:lpstr>Satan’s Attacks on Our Foresight</vt:lpstr>
      <vt:lpstr>Every Christian Can  Exercise Faith &amp; Foresight To…</vt:lpstr>
      <vt:lpstr>Faith &amp; Foresight</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&amp; Foresight</dc:title>
  <dc:creator>Phillip Shumake</dc:creator>
  <cp:lastModifiedBy>Phillip Shumake</cp:lastModifiedBy>
  <cp:revision>83</cp:revision>
  <dcterms:created xsi:type="dcterms:W3CDTF">2017-09-26T19:45:56Z</dcterms:created>
  <dcterms:modified xsi:type="dcterms:W3CDTF">2017-10-01T04:17:20Z</dcterms:modified>
</cp:coreProperties>
</file>