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447" r:id="rId3"/>
    <p:sldId id="440" r:id="rId4"/>
    <p:sldId id="441" r:id="rId5"/>
    <p:sldId id="442" r:id="rId6"/>
    <p:sldId id="435" r:id="rId7"/>
    <p:sldId id="446" r:id="rId8"/>
    <p:sldId id="438" r:id="rId9"/>
    <p:sldId id="445" r:id="rId10"/>
    <p:sldId id="436" r:id="rId11"/>
    <p:sldId id="443" r:id="rId12"/>
    <p:sldId id="434" r:id="rId13"/>
    <p:sldId id="258" r:id="rId14"/>
  </p:sldIdLst>
  <p:sldSz cx="9144000" cy="5715000" type="screen16x10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13"/>
    <p:restoredTop sz="73565"/>
  </p:normalViewPr>
  <p:slideViewPr>
    <p:cSldViewPr snapToGrid="0" snapToObjects="1">
      <p:cViewPr varScale="1">
        <p:scale>
          <a:sx n="85" d="100"/>
          <a:sy n="85" d="100"/>
        </p:scale>
        <p:origin x="2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9D1D7-64CB-8645-A349-BD378960EFFF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4A66E-A04D-1647-81AC-881EB910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11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A66E-A04D-1647-81AC-881EB91030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62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Matthew</a:t>
            </a:r>
            <a:r>
              <a:rPr lang="en-US" baseline="0" dirty="0" smtClean="0"/>
              <a:t> has certainly given us a lot to work with!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A66E-A04D-1647-81AC-881EB91030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89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36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Many, Many PARABLES</a:t>
            </a:r>
          </a:p>
          <a:p>
            <a:r>
              <a:rPr lang="en-US" sz="936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city on a hill - Mt 5:14 </a:t>
            </a:r>
          </a:p>
          <a:p>
            <a:r>
              <a:rPr lang="en-US" sz="936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pearls before the swine - Mt 7:6 </a:t>
            </a:r>
          </a:p>
          <a:p>
            <a:r>
              <a:rPr lang="en-US" sz="936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wolves in sheep's clothing - Mt 7:15 </a:t>
            </a:r>
          </a:p>
          <a:p>
            <a:r>
              <a:rPr lang="en-US" sz="936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fruit of the fig tree - Mt 7: 16-20 </a:t>
            </a:r>
          </a:p>
          <a:p>
            <a:r>
              <a:rPr lang="en-US" sz="936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parable of the weeds sown among corn - Mt 13:24-30 </a:t>
            </a:r>
          </a:p>
          <a:p>
            <a:r>
              <a:rPr lang="en-US" sz="936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merchant who finds a hidden treasure - Mt 13:44 </a:t>
            </a:r>
          </a:p>
          <a:p>
            <a:r>
              <a:rPr lang="en-US" sz="936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merchant who finds the pearl - Mt 13:45-46 </a:t>
            </a:r>
          </a:p>
          <a:p>
            <a:r>
              <a:rPr lang="en-US" sz="936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net full of good and bad fish - Mt 13:47-48</a:t>
            </a:r>
          </a:p>
          <a:p>
            <a:r>
              <a:rPr lang="en-US" sz="936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householder and his storeroom - Mt 13:52 </a:t>
            </a:r>
          </a:p>
          <a:p>
            <a:r>
              <a:rPr lang="en-US" sz="936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debtor who did not forgive his fellow - Mt 18:23-35 </a:t>
            </a:r>
          </a:p>
          <a:p>
            <a:r>
              <a:rPr lang="en-US" sz="936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936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labourers</a:t>
            </a:r>
            <a:r>
              <a:rPr lang="en-US" sz="936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vineyard - Mt 20:1-16 </a:t>
            </a:r>
          </a:p>
          <a:p>
            <a:r>
              <a:rPr lang="en-US" sz="936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willing and unwilling son - Mt 21:28-32 </a:t>
            </a:r>
          </a:p>
          <a:p>
            <a:r>
              <a:rPr lang="en-US" sz="936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wise and the foolish virgins - Mt 25:1-13 </a:t>
            </a:r>
          </a:p>
          <a:p>
            <a:r>
              <a:rPr lang="en-US" sz="936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division of the sheep from goats - Mt 25:31-46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A66E-A04D-1647-81AC-881EB91030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31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ORDERLY</a:t>
            </a:r>
            <a:r>
              <a:rPr lang="en-US" baseline="0" dirty="0" smtClean="0"/>
              <a:t> RECORD:  </a:t>
            </a:r>
            <a:r>
              <a:rPr lang="en-US" dirty="0" smtClean="0"/>
              <a:t>Arrival of the Wise Men &amp; So Much More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LIFE</a:t>
            </a:r>
            <a:r>
              <a:rPr lang="en-US" baseline="0" dirty="0" smtClean="0"/>
              <a:t> BY SIDE:  </a:t>
            </a:r>
            <a:r>
              <a:rPr lang="en-US" dirty="0" smtClean="0"/>
              <a:t>Personal &amp; Geographical Details. </a:t>
            </a:r>
          </a:p>
          <a:p>
            <a:r>
              <a:rPr lang="en-US" dirty="0" smtClean="0"/>
              <a:t>He Has Answered Many Questions.</a:t>
            </a:r>
          </a:p>
          <a:p>
            <a:r>
              <a:rPr lang="en-US" dirty="0" smtClean="0"/>
              <a:t>He Has Shared With Us What It Was Like To Follow Jesus</a:t>
            </a:r>
            <a:r>
              <a:rPr lang="mr-IN" dirty="0" smtClean="0"/>
              <a:t>…</a:t>
            </a:r>
            <a:r>
              <a:rPr lang="en-US" dirty="0" smtClean="0"/>
              <a:t>To See, Hear, &amp; Know Him.</a:t>
            </a:r>
          </a:p>
          <a:p>
            <a:r>
              <a:rPr lang="en-US" dirty="0" smtClean="0"/>
              <a:t>He Has Given Us A Careful Record of Jesus’ Life on Earth.</a:t>
            </a:r>
          </a:p>
          <a:p>
            <a:endParaRPr lang="en-US" dirty="0" smtClean="0"/>
          </a:p>
          <a:p>
            <a:r>
              <a:rPr lang="en-US" dirty="0" smtClean="0"/>
              <a:t>EXTENSIVE TEACHINGS:  Longest recorded Sermon</a:t>
            </a:r>
            <a:r>
              <a:rPr lang="en-US" baseline="0" dirty="0" smtClean="0"/>
              <a:t> on the Mount.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ABUNDANT EVIDENCE:  Prophecy, but even more than this</a:t>
            </a:r>
            <a:r>
              <a:rPr lang="mr-IN" baseline="0" dirty="0" smtClean="0"/>
              <a:t>…</a:t>
            </a:r>
            <a:r>
              <a:rPr lang="en-US" baseline="0" dirty="0" smtClean="0"/>
              <a:t>miracles, genealogy, insight into people’s hearts, teaching with authority.  There are layers upon layers of reasons to believe.   Resisting Satan, Foretelling His Death, </a:t>
            </a:r>
            <a:r>
              <a:rPr lang="en-US" baseline="0" dirty="0" err="1" smtClean="0"/>
              <a:t>Etc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pPr marL="0" marR="0" lvl="1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CONNECTION TO THE CHURCH:  </a:t>
            </a:r>
            <a:r>
              <a:rPr lang="en-US" dirty="0" smtClean="0"/>
              <a:t>Thru Kingdom Language &amp; Church Practices.  Only</a:t>
            </a:r>
            <a:r>
              <a:rPr lang="en-US" baseline="0" dirty="0" smtClean="0"/>
              <a:t> Matthew specifically mentions the church </a:t>
            </a:r>
            <a:r>
              <a:rPr lang="mr-IN" baseline="0" dirty="0" smtClean="0"/>
              <a:t>–</a:t>
            </a:r>
            <a:r>
              <a:rPr lang="en-US" baseline="0" dirty="0" smtClean="0"/>
              <a:t> the other 3 gospels don’t!  Let that sink in!</a:t>
            </a:r>
            <a:endParaRPr lang="en-US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  <a:p>
            <a:pPr marL="0" marR="0" lvl="1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A66E-A04D-1647-81AC-881EB91030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22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JUST SO MANY PROPHECIES!!!  At least 65 References to the Old Testament.  Some count over 100.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Virgin Birth</a:t>
            </a:r>
            <a:r>
              <a:rPr lang="mr-IN" dirty="0" smtClean="0"/>
              <a:t>…</a:t>
            </a:r>
            <a:r>
              <a:rPr lang="en-US" dirty="0" smtClean="0"/>
              <a:t>.because</a:t>
            </a:r>
            <a:r>
              <a:rPr lang="en-US" baseline="0" dirty="0" smtClean="0"/>
              <a:t> it was chosen by God as an unheard of sign.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Birth Place: Because beyond our ability to fake, control, or manipulate.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Royal Entry: Because it was a bold claim and the crowd knew it.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Cornerstone:  Because it is quoted so much in future Gospel sermons.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A66E-A04D-1647-81AC-881EB91030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39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Moral (Sermon</a:t>
            </a:r>
            <a:r>
              <a:rPr lang="en-US" baseline="0" dirty="0" smtClean="0"/>
              <a:t> on the Mt)</a:t>
            </a:r>
          </a:p>
          <a:p>
            <a:r>
              <a:rPr lang="en-US" baseline="0" dirty="0" smtClean="0"/>
              <a:t>Disciplined (Mt 18)</a:t>
            </a:r>
          </a:p>
          <a:p>
            <a:r>
              <a:rPr lang="en-US" baseline="0" dirty="0" smtClean="0"/>
              <a:t>Forgiving (Mt 18)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A66E-A04D-1647-81AC-881EB91030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15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Bread Alone</a:t>
            </a:r>
          </a:p>
          <a:p>
            <a:endParaRPr lang="en-US" dirty="0" smtClean="0"/>
          </a:p>
          <a:p>
            <a:r>
              <a:rPr lang="en-US" dirty="0" smtClean="0"/>
              <a:t>Righteousness</a:t>
            </a:r>
          </a:p>
          <a:p>
            <a:endParaRPr lang="en-US" dirty="0" smtClean="0"/>
          </a:p>
          <a:p>
            <a:r>
              <a:rPr lang="en-US" dirty="0" smtClean="0"/>
              <a:t>Love Enemies</a:t>
            </a:r>
          </a:p>
          <a:p>
            <a:endParaRPr lang="en-US" dirty="0" smtClean="0"/>
          </a:p>
          <a:p>
            <a:r>
              <a:rPr lang="en-US" dirty="0" smtClean="0"/>
              <a:t>Authority to Forgive</a:t>
            </a:r>
            <a:r>
              <a:rPr lang="en-US" baseline="0" dirty="0" smtClean="0"/>
              <a:t> Sins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Yoke</a:t>
            </a:r>
          </a:p>
          <a:p>
            <a:endParaRPr lang="en-US" baseline="0" dirty="0" smtClean="0"/>
          </a:p>
          <a:p>
            <a:r>
              <a:rPr lang="en-US" baseline="0" dirty="0" smtClean="0"/>
              <a:t>17:5 </a:t>
            </a:r>
            <a:r>
              <a:rPr lang="mr-IN" baseline="0" dirty="0" smtClean="0"/>
              <a:t>–</a:t>
            </a:r>
            <a:r>
              <a:rPr lang="en-US" baseline="0" dirty="0" smtClean="0"/>
              <a:t> This is My Beloved Son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Humble Like a Child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Marriage: Let No Man Separate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Garden: Not My Will But Thine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 Is Risen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A66E-A04D-1647-81AC-881EB91030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1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Matthew wants us to know the HIGH COST of rejecting JESUS and the GREAT</a:t>
            </a:r>
            <a:r>
              <a:rPr lang="en-US" baseline="0" dirty="0" smtClean="0"/>
              <a:t> EFFORT Jesus has made to turn us away from self-righteousness </a:t>
            </a:r>
            <a:r>
              <a:rPr lang="mr-IN" baseline="0" dirty="0" smtClean="0"/>
              <a:t>–</a:t>
            </a:r>
            <a:r>
              <a:rPr lang="en-US" baseline="0" dirty="0" smtClean="0"/>
              <a:t> and to teach us to put our faith, trust, and obedience in Jesus Christ.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A66E-A04D-1647-81AC-881EB91030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6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8EE9-F052-1247-A3DC-8928AA93E299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8321-4D48-904F-B33E-355F06507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8EE9-F052-1247-A3DC-8928AA93E299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8321-4D48-904F-B33E-355F06507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8EE9-F052-1247-A3DC-8928AA93E299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8321-4D48-904F-B33E-355F06507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8EE9-F052-1247-A3DC-8928AA93E299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8321-4D48-904F-B33E-355F06507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8EE9-F052-1247-A3DC-8928AA93E299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8321-4D48-904F-B33E-355F06507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8EE9-F052-1247-A3DC-8928AA93E299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8321-4D48-904F-B33E-355F06507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8EE9-F052-1247-A3DC-8928AA93E299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8321-4D48-904F-B33E-355F06507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8EE9-F052-1247-A3DC-8928AA93E299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8321-4D48-904F-B33E-355F06507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8EE9-F052-1247-A3DC-8928AA93E299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8321-4D48-904F-B33E-355F06507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8EE9-F052-1247-A3DC-8928AA93E299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8321-4D48-904F-B33E-355F06507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8EE9-F052-1247-A3DC-8928AA93E299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8321-4D48-904F-B33E-355F06507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B8EE9-F052-1247-A3DC-8928AA93E299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18321-4D48-904F-B33E-355F06507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7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Gospel of Matthew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020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“I Will Build My Church”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Church Full of Righteousness (Mt 5-7)</a:t>
            </a:r>
          </a:p>
          <a:p>
            <a:r>
              <a:rPr lang="en-US" dirty="0" smtClean="0"/>
              <a:t>A Church Made of Family (Mt 7:21, 12:46-50)</a:t>
            </a:r>
          </a:p>
          <a:p>
            <a:r>
              <a:rPr lang="en-US" dirty="0" smtClean="0"/>
              <a:t>A Church of Believers (Mt 16:16)</a:t>
            </a:r>
          </a:p>
          <a:p>
            <a:r>
              <a:rPr lang="en-US" dirty="0" smtClean="0"/>
              <a:t>A Church Well Governed (Mt 18)</a:t>
            </a:r>
          </a:p>
          <a:p>
            <a:r>
              <a:rPr lang="en-US" dirty="0" smtClean="0"/>
              <a:t>A Church Extending Forgiveness (Mt 18)</a:t>
            </a:r>
          </a:p>
          <a:p>
            <a:r>
              <a:rPr lang="en-US" dirty="0" smtClean="0"/>
              <a:t>A Church Praying Together (Mt 18:19)</a:t>
            </a:r>
          </a:p>
          <a:p>
            <a:r>
              <a:rPr lang="en-US" dirty="0" smtClean="0"/>
              <a:t>An Evangelistic Church (Mt 28:18-20)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1801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ED7D31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Life Changing Lessons</a:t>
            </a:r>
            <a:r>
              <a:rPr lang="mr-IN" sz="4000" b="1" dirty="0" smtClean="0">
                <a:solidFill>
                  <a:srgbClr val="ED7D31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Matthew 4:4</a:t>
            </a:r>
          </a:p>
          <a:p>
            <a:r>
              <a:rPr lang="en-US" sz="2800" dirty="0" smtClean="0"/>
              <a:t>Matthew 5:20</a:t>
            </a:r>
          </a:p>
          <a:p>
            <a:r>
              <a:rPr lang="en-US" sz="2800" dirty="0" smtClean="0"/>
              <a:t>Matthew 5:41-45</a:t>
            </a:r>
          </a:p>
          <a:p>
            <a:r>
              <a:rPr lang="en-US" sz="2800" dirty="0" smtClean="0"/>
              <a:t>Matthew 9:6</a:t>
            </a:r>
          </a:p>
          <a:p>
            <a:r>
              <a:rPr lang="en-US" sz="2800" dirty="0" smtClean="0"/>
              <a:t>Matthew 11:28-30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Matthew 17:5</a:t>
            </a:r>
          </a:p>
          <a:p>
            <a:r>
              <a:rPr lang="en-US" sz="2800" dirty="0" smtClean="0"/>
              <a:t>Matthew </a:t>
            </a:r>
            <a:r>
              <a:rPr lang="en-US" sz="2800" dirty="0"/>
              <a:t>18:4</a:t>
            </a:r>
          </a:p>
          <a:p>
            <a:r>
              <a:rPr lang="en-US" sz="2800" dirty="0"/>
              <a:t>Matthew 19:4-6</a:t>
            </a:r>
          </a:p>
          <a:p>
            <a:r>
              <a:rPr lang="en-US" sz="2800" dirty="0"/>
              <a:t>Matthew 26:38-39</a:t>
            </a:r>
          </a:p>
          <a:p>
            <a:r>
              <a:rPr lang="en-US" sz="2800" dirty="0"/>
              <a:t>Matthew </a:t>
            </a:r>
            <a:r>
              <a:rPr lang="en-US" sz="2800" dirty="0" smtClean="0"/>
              <a:t>28:5-6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10701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435767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Because of Jesus, </a:t>
            </a:r>
            <a:br>
              <a:rPr lang="en-US" sz="4400" dirty="0" smtClean="0"/>
            </a:br>
            <a:r>
              <a:rPr lang="en-US" sz="4400" dirty="0" smtClean="0"/>
              <a:t>Nothing Can Ever Be The Same.</a:t>
            </a:r>
            <a:br>
              <a:rPr lang="en-US" sz="4400" dirty="0" smtClean="0"/>
            </a:br>
            <a:r>
              <a:rPr lang="en-US" sz="4400" dirty="0" smtClean="0"/>
              <a:t>- Matthew 9:9-13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48907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Gospel of Matthew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802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better understand the life of Jesus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To equip one another to imitate Matthew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To spotlight bold teachings of Jesus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To avoid the pitfalls of hypocrisy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To increase confidence in the Scriptures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2005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Without Matthew We Wouldn’t Know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i="1" dirty="0" smtClean="0"/>
              <a:t>KEY EVENTS</a:t>
            </a:r>
            <a:r>
              <a:rPr lang="mr-IN" b="1" i="1" dirty="0" smtClean="0"/>
              <a:t>…</a:t>
            </a:r>
            <a:endParaRPr lang="en-US" b="1" i="1" dirty="0" smtClean="0"/>
          </a:p>
          <a:p>
            <a:r>
              <a:rPr lang="en-US" dirty="0" smtClean="0"/>
              <a:t>The Arrival of the Wise Men (2:1-12)</a:t>
            </a:r>
          </a:p>
          <a:p>
            <a:r>
              <a:rPr lang="en-US" dirty="0" smtClean="0"/>
              <a:t>The Healing of 2 Blind Men (9:27-31)</a:t>
            </a:r>
          </a:p>
          <a:p>
            <a:r>
              <a:rPr lang="en-US" dirty="0" smtClean="0"/>
              <a:t>The Dialogue with Peter (16:17-19)</a:t>
            </a:r>
          </a:p>
          <a:p>
            <a:r>
              <a:rPr lang="en-US" dirty="0" smtClean="0"/>
              <a:t>The Tax Paid by Jesus (17:24-28)</a:t>
            </a:r>
          </a:p>
          <a:p>
            <a:r>
              <a:rPr lang="en-US" dirty="0" smtClean="0"/>
              <a:t>The Suicide of Judas (27:3-10)</a:t>
            </a:r>
          </a:p>
          <a:p>
            <a:r>
              <a:rPr lang="en-US" dirty="0" smtClean="0"/>
              <a:t>The Guards Requested (27:62-66)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5585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Without Matthew We Wouldn’t Know</a:t>
            </a:r>
            <a:r>
              <a:rPr lang="mr-IN" sz="3600" b="1" dirty="0">
                <a:solidFill>
                  <a:srgbClr val="ED7D31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 smtClean="0"/>
              <a:t>MANY PARABLES</a:t>
            </a:r>
            <a:r>
              <a:rPr lang="mr-IN" sz="2800" b="1" i="1" dirty="0" smtClean="0"/>
              <a:t>…</a:t>
            </a:r>
            <a:endParaRPr lang="en-US" sz="2800" b="1" i="1" dirty="0" smtClean="0"/>
          </a:p>
          <a:p>
            <a:r>
              <a:rPr lang="en-US" sz="2400" dirty="0" smtClean="0"/>
              <a:t>City on a Hill</a:t>
            </a:r>
          </a:p>
          <a:p>
            <a:r>
              <a:rPr lang="en-US" sz="2400" dirty="0" smtClean="0"/>
              <a:t>Pearls Before Swine</a:t>
            </a:r>
          </a:p>
          <a:p>
            <a:r>
              <a:rPr lang="en-US" sz="2400" dirty="0" smtClean="0"/>
              <a:t>Wolves in Sheep’s Clothing </a:t>
            </a:r>
          </a:p>
          <a:p>
            <a:r>
              <a:rPr lang="en-US" sz="2400" dirty="0" smtClean="0"/>
              <a:t>The Tares</a:t>
            </a:r>
          </a:p>
          <a:p>
            <a:r>
              <a:rPr lang="en-US" sz="2400" dirty="0" smtClean="0"/>
              <a:t>Hidden Treasure</a:t>
            </a:r>
          </a:p>
          <a:p>
            <a:r>
              <a:rPr lang="en-US" sz="2400" dirty="0" smtClean="0"/>
              <a:t>Pearl of Great Price</a:t>
            </a:r>
          </a:p>
          <a:p>
            <a:r>
              <a:rPr lang="en-US" sz="2400" dirty="0" smtClean="0"/>
              <a:t>Dragnet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903751"/>
            <a:ext cx="3886200" cy="3243718"/>
          </a:xfrm>
        </p:spPr>
        <p:txBody>
          <a:bodyPr>
            <a:noAutofit/>
          </a:bodyPr>
          <a:lstStyle/>
          <a:p>
            <a:r>
              <a:rPr lang="en-US" sz="2400" dirty="0"/>
              <a:t>Householder &amp; </a:t>
            </a:r>
            <a:r>
              <a:rPr lang="en-US" sz="2400" dirty="0" smtClean="0"/>
              <a:t>Storeroom </a:t>
            </a:r>
            <a:endParaRPr lang="en-US" sz="2400" dirty="0"/>
          </a:p>
          <a:p>
            <a:r>
              <a:rPr lang="en-US" sz="2400" dirty="0"/>
              <a:t>The Unforgiving </a:t>
            </a:r>
            <a:r>
              <a:rPr lang="en-US" sz="2400" dirty="0" smtClean="0"/>
              <a:t>Debtor</a:t>
            </a:r>
            <a:endParaRPr lang="en-US" sz="2400" dirty="0"/>
          </a:p>
          <a:p>
            <a:r>
              <a:rPr lang="en-US" sz="2400" dirty="0"/>
              <a:t>Workers in the </a:t>
            </a:r>
            <a:r>
              <a:rPr lang="en-US" sz="2400" dirty="0" smtClean="0"/>
              <a:t>Vineyard </a:t>
            </a:r>
            <a:endParaRPr lang="en-US" sz="2400" dirty="0"/>
          </a:p>
          <a:p>
            <a:r>
              <a:rPr lang="en-US" sz="2400" dirty="0"/>
              <a:t>Two </a:t>
            </a:r>
            <a:r>
              <a:rPr lang="en-US" sz="2400" dirty="0" smtClean="0"/>
              <a:t>Sons</a:t>
            </a:r>
            <a:endParaRPr lang="en-US" sz="2400" dirty="0"/>
          </a:p>
          <a:p>
            <a:r>
              <a:rPr lang="en-US" sz="2400" dirty="0"/>
              <a:t>The 10 </a:t>
            </a:r>
            <a:r>
              <a:rPr lang="en-US" sz="2400" dirty="0" smtClean="0"/>
              <a:t>Virgins </a:t>
            </a:r>
            <a:endParaRPr lang="en-US" sz="2400" dirty="0"/>
          </a:p>
          <a:p>
            <a:r>
              <a:rPr lang="en-US" sz="2400" dirty="0"/>
              <a:t>The Judgment of the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Sheep </a:t>
            </a:r>
            <a:r>
              <a:rPr lang="en-US" sz="2400" dirty="0"/>
              <a:t>&amp; Goats</a:t>
            </a:r>
            <a:r>
              <a:rPr lang="en-US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60978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Without Matthew We Wouldn’t Know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i="1" dirty="0" smtClean="0"/>
              <a:t>IMPORTANT INSTRUCTIONS</a:t>
            </a:r>
            <a:r>
              <a:rPr lang="mr-IN" b="1" i="1" dirty="0" smtClean="0"/>
              <a:t>…</a:t>
            </a:r>
            <a:endParaRPr lang="en-US" b="1" i="1" dirty="0" smtClean="0"/>
          </a:p>
          <a:p>
            <a:r>
              <a:rPr lang="en-US" dirty="0" smtClean="0"/>
              <a:t>Reconciling Before Worship (5:23-24)</a:t>
            </a:r>
          </a:p>
          <a:p>
            <a:r>
              <a:rPr lang="en-US" dirty="0" smtClean="0"/>
              <a:t>Speaking Reliably Without Oaths (5:33-37)</a:t>
            </a:r>
          </a:p>
          <a:p>
            <a:r>
              <a:rPr lang="en-US" dirty="0" smtClean="0"/>
              <a:t>Doing Good In Secret (6:1-8)</a:t>
            </a:r>
          </a:p>
          <a:p>
            <a:r>
              <a:rPr lang="en-US" dirty="0" smtClean="0"/>
              <a:t>Taking Up His Yoke (11:28-30)</a:t>
            </a:r>
          </a:p>
          <a:p>
            <a:r>
              <a:rPr lang="en-US" dirty="0" smtClean="0"/>
              <a:t>Handling Sin Among Christians (18:15-20)</a:t>
            </a:r>
          </a:p>
          <a:p>
            <a:r>
              <a:rPr lang="en-US" dirty="0" smtClean="0"/>
              <a:t>Abstaining From Marriage (19:10-12)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075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I’m Thankful For Matthew’s Gospel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1354"/>
            <a:ext cx="8320478" cy="362611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For Giving Us An Orderly Record of Jesus’ Life.</a:t>
            </a:r>
          </a:p>
          <a:p>
            <a:r>
              <a:rPr lang="en-US" dirty="0" smtClean="0"/>
              <a:t>For Giving Us A Sense of Life By His Side.</a:t>
            </a:r>
          </a:p>
          <a:p>
            <a:r>
              <a:rPr lang="en-US" dirty="0" smtClean="0"/>
              <a:t>For Recording Extensive Teachings of Jesus</a:t>
            </a:r>
          </a:p>
          <a:p>
            <a:pPr lvl="1"/>
            <a:r>
              <a:rPr lang="en-US" dirty="0" smtClean="0"/>
              <a:t>5 </a:t>
            </a:r>
            <a:r>
              <a:rPr lang="en-US" dirty="0"/>
              <a:t>Sections of Teaching “when Jesus had finished saying these things” (7:28, 11:1, 13:53, 19:1, </a:t>
            </a:r>
            <a:r>
              <a:rPr lang="en-US" dirty="0" smtClean="0"/>
              <a:t>26:1)</a:t>
            </a:r>
          </a:p>
          <a:p>
            <a:r>
              <a:rPr lang="en-US" dirty="0" smtClean="0"/>
              <a:t>For Connecting Jesus’ Life to Jesus’ Church</a:t>
            </a:r>
          </a:p>
          <a:p>
            <a:r>
              <a:rPr lang="en-US" dirty="0" smtClean="0"/>
              <a:t>For The Abundance of Evidence That Jesus Is </a:t>
            </a:r>
            <a:br>
              <a:rPr lang="en-US" dirty="0" smtClean="0"/>
            </a:br>
            <a:r>
              <a:rPr lang="en-US" dirty="0" smtClean="0"/>
              <a:t>The Christ.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0055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458" y="304270"/>
            <a:ext cx="7045377" cy="4417632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What Strong Evidence Has Matthew Set Forth To Prove That Jesus Is The Christ?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744826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Abundance of Evidence That </a:t>
            </a:r>
            <a:br>
              <a:rPr lang="en-US" dirty="0" smtClean="0"/>
            </a:br>
            <a:r>
              <a:rPr lang="en-US" dirty="0" smtClean="0"/>
              <a:t>Jesus Is The Christ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Genealogy</a:t>
            </a:r>
          </a:p>
          <a:p>
            <a:r>
              <a:rPr lang="en-US" dirty="0" smtClean="0"/>
              <a:t>Fulfilled Prophecy</a:t>
            </a:r>
          </a:p>
          <a:p>
            <a:r>
              <a:rPr lang="en-US" dirty="0" smtClean="0"/>
              <a:t>Authoritative Preaching</a:t>
            </a:r>
          </a:p>
          <a:p>
            <a:r>
              <a:rPr lang="en-US" dirty="0" smtClean="0"/>
              <a:t>Descriptions of His Kingdom</a:t>
            </a:r>
          </a:p>
          <a:p>
            <a:r>
              <a:rPr lang="en-US" dirty="0" smtClean="0"/>
              <a:t>The Faith of Eyewitnesses</a:t>
            </a:r>
          </a:p>
          <a:p>
            <a:r>
              <a:rPr lang="en-US" dirty="0" smtClean="0"/>
              <a:t>Miracles Even His Enemies Couldn’t Deny</a:t>
            </a:r>
          </a:p>
          <a:p>
            <a:r>
              <a:rPr lang="en-US" dirty="0" smtClean="0"/>
              <a:t>Empty Tomb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3436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>
                <a:solidFill>
                  <a:srgbClr val="ED7D31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Phillip’s Top 10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Virgin Birth</a:t>
            </a:r>
          </a:p>
          <a:p>
            <a:pPr lvl="1"/>
            <a:r>
              <a:rPr lang="en-US" dirty="0" smtClean="0"/>
              <a:t>Isaiah 7:14</a:t>
            </a:r>
          </a:p>
          <a:p>
            <a:r>
              <a:rPr lang="en-US" dirty="0" smtClean="0"/>
              <a:t>The Birth in Bethlehem</a:t>
            </a:r>
          </a:p>
          <a:p>
            <a:pPr lvl="1"/>
            <a:r>
              <a:rPr lang="en-US" dirty="0" smtClean="0"/>
              <a:t>Micah 5:2</a:t>
            </a:r>
          </a:p>
          <a:p>
            <a:r>
              <a:rPr lang="en-US" dirty="0" smtClean="0"/>
              <a:t>John’s Question (11:1-19)</a:t>
            </a:r>
          </a:p>
          <a:p>
            <a:pPr lvl="1"/>
            <a:r>
              <a:rPr lang="en-US" dirty="0" smtClean="0"/>
              <a:t>Isaiah 35:5</a:t>
            </a:r>
          </a:p>
          <a:p>
            <a:r>
              <a:rPr lang="en-US" dirty="0" smtClean="0"/>
              <a:t>The Sign of Jonah (12:38ff)</a:t>
            </a:r>
          </a:p>
          <a:p>
            <a:pPr lvl="1"/>
            <a:r>
              <a:rPr lang="en-US" dirty="0" smtClean="0"/>
              <a:t>Jonah 1:17</a:t>
            </a:r>
          </a:p>
          <a:p>
            <a:r>
              <a:rPr lang="en-US" dirty="0" smtClean="0"/>
              <a:t>Bringing Great Light (15:21ff)</a:t>
            </a:r>
          </a:p>
          <a:p>
            <a:pPr lvl="1"/>
            <a:r>
              <a:rPr lang="en-US" dirty="0" smtClean="0"/>
              <a:t>Isaiah 9:1-2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29149" y="1521354"/>
            <a:ext cx="4080135" cy="3626115"/>
          </a:xfrm>
        </p:spPr>
        <p:txBody>
          <a:bodyPr>
            <a:normAutofit/>
          </a:bodyPr>
          <a:lstStyle/>
          <a:p>
            <a:r>
              <a:rPr lang="en-US" dirty="0" smtClean="0"/>
              <a:t>The Royal Entry (21:1-11)</a:t>
            </a:r>
          </a:p>
          <a:p>
            <a:pPr lvl="1"/>
            <a:r>
              <a:rPr lang="en-US" dirty="0" smtClean="0"/>
              <a:t>Zechariah 9:9</a:t>
            </a:r>
          </a:p>
          <a:p>
            <a:r>
              <a:rPr lang="en-US" dirty="0" smtClean="0"/>
              <a:t>The Chief Corner Stone (21:42)</a:t>
            </a:r>
          </a:p>
          <a:p>
            <a:pPr lvl="1"/>
            <a:r>
              <a:rPr lang="en-US" dirty="0" smtClean="0"/>
              <a:t>Psalm 118:22</a:t>
            </a:r>
          </a:p>
          <a:p>
            <a:r>
              <a:rPr lang="en-US" dirty="0" smtClean="0"/>
              <a:t>Judas’ Regret (27:9)</a:t>
            </a:r>
          </a:p>
          <a:p>
            <a:pPr lvl="1"/>
            <a:r>
              <a:rPr lang="en-US" dirty="0" smtClean="0"/>
              <a:t>Zechariah 11:12-13</a:t>
            </a:r>
          </a:p>
          <a:p>
            <a:r>
              <a:rPr lang="en-US" dirty="0" smtClean="0"/>
              <a:t>Response At His Trial (26:63-63)</a:t>
            </a:r>
          </a:p>
          <a:p>
            <a:pPr lvl="1"/>
            <a:r>
              <a:rPr lang="en-US" dirty="0" smtClean="0"/>
              <a:t>Isaiah 53:7, Daniel 7:13</a:t>
            </a:r>
          </a:p>
          <a:p>
            <a:r>
              <a:rPr lang="en-US" dirty="0" smtClean="0"/>
              <a:t>Jesus’ Words on the Cross (27:46)</a:t>
            </a:r>
          </a:p>
          <a:p>
            <a:pPr lvl="1"/>
            <a:r>
              <a:rPr lang="en-US" dirty="0" smtClean="0"/>
              <a:t>Psalm 22:1,8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107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6097</TotalTime>
  <Words>850</Words>
  <Application>Microsoft Macintosh PowerPoint</Application>
  <PresentationFormat>On-screen Show (16:10)</PresentationFormat>
  <Paragraphs>176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Calibri Light</vt:lpstr>
      <vt:lpstr>Mangal</vt:lpstr>
      <vt:lpstr>Arial</vt:lpstr>
      <vt:lpstr>Office Theme</vt:lpstr>
      <vt:lpstr>The Gospel of Matthew</vt:lpstr>
      <vt:lpstr>Class Goals</vt:lpstr>
      <vt:lpstr>Without Matthew We Wouldn’t Know…</vt:lpstr>
      <vt:lpstr>Without Matthew We Wouldn’t Know…</vt:lpstr>
      <vt:lpstr>Without Matthew We Wouldn’t Know…</vt:lpstr>
      <vt:lpstr>I’m Thankful For Matthew’s Gospel</vt:lpstr>
      <vt:lpstr>What Strong Evidence Has Matthew Set Forth To Prove That Jesus Is The Christ?</vt:lpstr>
      <vt:lpstr>An Abundance of Evidence That  Jesus Is The Christ</vt:lpstr>
      <vt:lpstr>Phillip’s Top 10</vt:lpstr>
      <vt:lpstr>“I Will Build My Church”</vt:lpstr>
      <vt:lpstr>Life Changing Lessons…</vt:lpstr>
      <vt:lpstr>Because of Jesus,  Nothing Can Ever Be The Same. - Matthew 9:9-13</vt:lpstr>
      <vt:lpstr>The Gospel of Matthew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Gospel of Matthew</dc:title>
  <dc:creator>Phillip Shumake</dc:creator>
  <cp:lastModifiedBy>Phillip Shumake</cp:lastModifiedBy>
  <cp:revision>217</cp:revision>
  <cp:lastPrinted>2017-09-24T02:24:49Z</cp:lastPrinted>
  <dcterms:created xsi:type="dcterms:W3CDTF">2017-09-07T14:21:22Z</dcterms:created>
  <dcterms:modified xsi:type="dcterms:W3CDTF">2017-10-29T02:49:09Z</dcterms:modified>
</cp:coreProperties>
</file>