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93" r:id="rId2"/>
    <p:sldId id="379" r:id="rId3"/>
    <p:sldId id="378" r:id="rId4"/>
    <p:sldId id="382" r:id="rId5"/>
    <p:sldId id="380" r:id="rId6"/>
    <p:sldId id="381" r:id="rId7"/>
    <p:sldId id="384" r:id="rId8"/>
    <p:sldId id="395" r:id="rId9"/>
    <p:sldId id="385" r:id="rId10"/>
    <p:sldId id="386" r:id="rId11"/>
    <p:sldId id="387" r:id="rId12"/>
    <p:sldId id="388" r:id="rId13"/>
    <p:sldId id="389" r:id="rId14"/>
    <p:sldId id="391" r:id="rId15"/>
    <p:sldId id="392" r:id="rId16"/>
    <p:sldId id="394" r:id="rId17"/>
  </p:sldIdLst>
  <p:sldSz cx="9144000" cy="5715000" type="screen16x1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 userDrawn="1">
          <p15:clr>
            <a:srgbClr val="A4A3A4"/>
          </p15:clr>
        </p15:guide>
        <p15:guide id="2" pos="14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00"/>
    <a:srgbClr val="66FFFF"/>
    <a:srgbClr val="00FF00"/>
    <a:srgbClr val="0000FF"/>
    <a:srgbClr val="FF0000"/>
    <a:srgbClr val="C0C0C0"/>
    <a:srgbClr val="CC9900"/>
    <a:srgbClr val="DDDDDD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5498" autoAdjust="0"/>
  </p:normalViewPr>
  <p:slideViewPr>
    <p:cSldViewPr>
      <p:cViewPr varScale="1">
        <p:scale>
          <a:sx n="102" d="100"/>
          <a:sy n="102" d="100"/>
        </p:scale>
        <p:origin x="91" y="58"/>
      </p:cViewPr>
      <p:guideLst>
        <p:guide orient="horz" pos="72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60" d="100"/>
        <a:sy n="160" d="100"/>
      </p:scale>
      <p:origin x="0" y="-1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8722183-28E7-4A62-A956-B5CF2CB3B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5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23900"/>
            <a:ext cx="5775325" cy="3609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73588"/>
            <a:ext cx="5365750" cy="433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7175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47175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F3677BD1-F61E-4A8A-93FD-955EDF7EC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7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723900"/>
            <a:ext cx="5775325" cy="3609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0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22C54-73A3-46A9-9681-4B2392B7E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AC15-BA32-4120-B239-1BCD0E786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1" y="0"/>
            <a:ext cx="2152650" cy="5016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1" y="0"/>
            <a:ext cx="6305550" cy="5016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78603-6850-46E9-AFC8-79F4A98EA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3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00"/>
            <a:ext cx="7772400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749300"/>
            <a:ext cx="8610600" cy="4318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89DF-B1F5-4991-89B8-72C57CDB7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8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E66E8-EC9A-4C81-A4F1-A7D9E5A27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73BF-ED1D-4F21-8D62-A72031FF0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7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C1C0B-9345-4355-826E-E62B859D5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5E7F-5B88-49A2-B514-B1E99E37D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5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B770-531F-49C4-83F7-842E0B8C6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5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4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E8664-7A74-4C3A-8C93-8E2EDCADB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087F-6DDF-4D0E-8711-10D544066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8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1" y="698500"/>
            <a:ext cx="86106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1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520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461000"/>
            <a:ext cx="4572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58B422F-BE06-4BB0-9173-E47491106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BB770-531F-49C4-83F7-842E0B8C67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 69"/>
          <p:cNvSpPr/>
          <p:nvPr/>
        </p:nvSpPr>
        <p:spPr>
          <a:xfrm>
            <a:off x="2743200" y="2552253"/>
            <a:ext cx="6705600" cy="3124647"/>
          </a:xfrm>
          <a:custGeom>
            <a:avLst/>
            <a:gdLst>
              <a:gd name="connsiteX0" fmla="*/ 7472298 w 7513119"/>
              <a:gd name="connsiteY0" fmla="*/ 139792 h 2924926"/>
              <a:gd name="connsiteX1" fmla="*/ 7121233 w 7513119"/>
              <a:gd name="connsiteY1" fmla="*/ 17328 h 2924926"/>
              <a:gd name="connsiteX2" fmla="*/ 4933205 w 7513119"/>
              <a:gd name="connsiteY2" fmla="*/ 474528 h 2924926"/>
              <a:gd name="connsiteX3" fmla="*/ 3790205 w 7513119"/>
              <a:gd name="connsiteY3" fmla="*/ 286749 h 2924926"/>
              <a:gd name="connsiteX4" fmla="*/ 2704355 w 7513119"/>
              <a:gd name="connsiteY4" fmla="*/ 458199 h 2924926"/>
              <a:gd name="connsiteX5" fmla="*/ 1765462 w 7513119"/>
              <a:gd name="connsiteY5" fmla="*/ 294914 h 2924926"/>
              <a:gd name="connsiteX6" fmla="*/ 875555 w 7513119"/>
              <a:gd name="connsiteY6" fmla="*/ 433706 h 2924926"/>
              <a:gd name="connsiteX7" fmla="*/ 336712 w 7513119"/>
              <a:gd name="connsiteY7" fmla="*/ 286749 h 2924926"/>
              <a:gd name="connsiteX8" fmla="*/ 148933 w 7513119"/>
              <a:gd name="connsiteY8" fmla="*/ 401049 h 2924926"/>
              <a:gd name="connsiteX9" fmla="*/ 312219 w 7513119"/>
              <a:gd name="connsiteY9" fmla="*/ 752114 h 2924926"/>
              <a:gd name="connsiteX10" fmla="*/ 75455 w 7513119"/>
              <a:gd name="connsiteY10" fmla="*/ 964385 h 2924926"/>
              <a:gd name="connsiteX11" fmla="*/ 279562 w 7513119"/>
              <a:gd name="connsiteY11" fmla="*/ 1225642 h 2924926"/>
              <a:gd name="connsiteX12" fmla="*/ 67290 w 7513119"/>
              <a:gd name="connsiteY12" fmla="*/ 1446078 h 2924926"/>
              <a:gd name="connsiteX13" fmla="*/ 312219 w 7513119"/>
              <a:gd name="connsiteY13" fmla="*/ 1699171 h 2924926"/>
              <a:gd name="connsiteX14" fmla="*/ 26469 w 7513119"/>
              <a:gd name="connsiteY14" fmla="*/ 1984921 h 2924926"/>
              <a:gd name="connsiteX15" fmla="*/ 181590 w 7513119"/>
              <a:gd name="connsiteY15" fmla="*/ 2352314 h 2924926"/>
              <a:gd name="connsiteX16" fmla="*/ 1976 w 7513119"/>
              <a:gd name="connsiteY16" fmla="*/ 2597242 h 2924926"/>
              <a:gd name="connsiteX17" fmla="*/ 165262 w 7513119"/>
              <a:gd name="connsiteY17" fmla="*/ 2809514 h 2924926"/>
              <a:gd name="connsiteX18" fmla="*/ 1120483 w 7513119"/>
              <a:gd name="connsiteY18" fmla="*/ 2858499 h 2924926"/>
              <a:gd name="connsiteX19" fmla="*/ 2075705 w 7513119"/>
              <a:gd name="connsiteY19" fmla="*/ 2760528 h 2924926"/>
              <a:gd name="connsiteX20" fmla="*/ 3504455 w 7513119"/>
              <a:gd name="connsiteY20" fmla="*/ 2923814 h 2924926"/>
              <a:gd name="connsiteX21" fmla="*/ 5104655 w 7513119"/>
              <a:gd name="connsiteY21" fmla="*/ 2662556 h 2924926"/>
              <a:gd name="connsiteX22" fmla="*/ 6296640 w 7513119"/>
              <a:gd name="connsiteY22" fmla="*/ 2891156 h 2924926"/>
              <a:gd name="connsiteX23" fmla="*/ 7513119 w 7513119"/>
              <a:gd name="connsiteY23" fmla="*/ 2662556 h 2924926"/>
              <a:gd name="connsiteX0" fmla="*/ 7472298 w 7513119"/>
              <a:gd name="connsiteY0" fmla="*/ 139792 h 2924926"/>
              <a:gd name="connsiteX1" fmla="*/ 7121233 w 7513119"/>
              <a:gd name="connsiteY1" fmla="*/ 17328 h 2924926"/>
              <a:gd name="connsiteX2" fmla="*/ 4933205 w 7513119"/>
              <a:gd name="connsiteY2" fmla="*/ 474528 h 2924926"/>
              <a:gd name="connsiteX3" fmla="*/ 3790205 w 7513119"/>
              <a:gd name="connsiteY3" fmla="*/ 286749 h 2924926"/>
              <a:gd name="connsiteX4" fmla="*/ 2704355 w 7513119"/>
              <a:gd name="connsiteY4" fmla="*/ 458199 h 2924926"/>
              <a:gd name="connsiteX5" fmla="*/ 1765462 w 7513119"/>
              <a:gd name="connsiteY5" fmla="*/ 294914 h 2924926"/>
              <a:gd name="connsiteX6" fmla="*/ 875555 w 7513119"/>
              <a:gd name="connsiteY6" fmla="*/ 433706 h 2924926"/>
              <a:gd name="connsiteX7" fmla="*/ 336712 w 7513119"/>
              <a:gd name="connsiteY7" fmla="*/ 286749 h 2924926"/>
              <a:gd name="connsiteX8" fmla="*/ 148933 w 7513119"/>
              <a:gd name="connsiteY8" fmla="*/ 401049 h 2924926"/>
              <a:gd name="connsiteX9" fmla="*/ 312219 w 7513119"/>
              <a:gd name="connsiteY9" fmla="*/ 752114 h 2924926"/>
              <a:gd name="connsiteX10" fmla="*/ 75455 w 7513119"/>
              <a:gd name="connsiteY10" fmla="*/ 964385 h 2924926"/>
              <a:gd name="connsiteX11" fmla="*/ 279562 w 7513119"/>
              <a:gd name="connsiteY11" fmla="*/ 1225642 h 2924926"/>
              <a:gd name="connsiteX12" fmla="*/ 67290 w 7513119"/>
              <a:gd name="connsiteY12" fmla="*/ 1446078 h 2924926"/>
              <a:gd name="connsiteX13" fmla="*/ 312219 w 7513119"/>
              <a:gd name="connsiteY13" fmla="*/ 1699171 h 2924926"/>
              <a:gd name="connsiteX14" fmla="*/ 26469 w 7513119"/>
              <a:gd name="connsiteY14" fmla="*/ 1984921 h 2924926"/>
              <a:gd name="connsiteX15" fmla="*/ 181590 w 7513119"/>
              <a:gd name="connsiteY15" fmla="*/ 2352314 h 2924926"/>
              <a:gd name="connsiteX16" fmla="*/ 1976 w 7513119"/>
              <a:gd name="connsiteY16" fmla="*/ 2597242 h 2924926"/>
              <a:gd name="connsiteX17" fmla="*/ 165262 w 7513119"/>
              <a:gd name="connsiteY17" fmla="*/ 2809514 h 2924926"/>
              <a:gd name="connsiteX18" fmla="*/ 1120483 w 7513119"/>
              <a:gd name="connsiteY18" fmla="*/ 2858499 h 2924926"/>
              <a:gd name="connsiteX19" fmla="*/ 2075705 w 7513119"/>
              <a:gd name="connsiteY19" fmla="*/ 2760528 h 2924926"/>
              <a:gd name="connsiteX20" fmla="*/ 3504455 w 7513119"/>
              <a:gd name="connsiteY20" fmla="*/ 2923814 h 2924926"/>
              <a:gd name="connsiteX21" fmla="*/ 5104655 w 7513119"/>
              <a:gd name="connsiteY21" fmla="*/ 2662556 h 2924926"/>
              <a:gd name="connsiteX22" fmla="*/ 6296640 w 7513119"/>
              <a:gd name="connsiteY22" fmla="*/ 2891156 h 2924926"/>
              <a:gd name="connsiteX23" fmla="*/ 7129398 w 7513119"/>
              <a:gd name="connsiteY23" fmla="*/ 2768692 h 2924926"/>
              <a:gd name="connsiteX24" fmla="*/ 7513119 w 7513119"/>
              <a:gd name="connsiteY24" fmla="*/ 2662556 h 2924926"/>
              <a:gd name="connsiteX0" fmla="*/ 7472298 w 7692733"/>
              <a:gd name="connsiteY0" fmla="*/ 139792 h 2924926"/>
              <a:gd name="connsiteX1" fmla="*/ 7121233 w 7692733"/>
              <a:gd name="connsiteY1" fmla="*/ 17328 h 2924926"/>
              <a:gd name="connsiteX2" fmla="*/ 4933205 w 7692733"/>
              <a:gd name="connsiteY2" fmla="*/ 474528 h 2924926"/>
              <a:gd name="connsiteX3" fmla="*/ 3790205 w 7692733"/>
              <a:gd name="connsiteY3" fmla="*/ 286749 h 2924926"/>
              <a:gd name="connsiteX4" fmla="*/ 2704355 w 7692733"/>
              <a:gd name="connsiteY4" fmla="*/ 458199 h 2924926"/>
              <a:gd name="connsiteX5" fmla="*/ 1765462 w 7692733"/>
              <a:gd name="connsiteY5" fmla="*/ 294914 h 2924926"/>
              <a:gd name="connsiteX6" fmla="*/ 875555 w 7692733"/>
              <a:gd name="connsiteY6" fmla="*/ 433706 h 2924926"/>
              <a:gd name="connsiteX7" fmla="*/ 336712 w 7692733"/>
              <a:gd name="connsiteY7" fmla="*/ 286749 h 2924926"/>
              <a:gd name="connsiteX8" fmla="*/ 148933 w 7692733"/>
              <a:gd name="connsiteY8" fmla="*/ 401049 h 2924926"/>
              <a:gd name="connsiteX9" fmla="*/ 312219 w 7692733"/>
              <a:gd name="connsiteY9" fmla="*/ 752114 h 2924926"/>
              <a:gd name="connsiteX10" fmla="*/ 75455 w 7692733"/>
              <a:gd name="connsiteY10" fmla="*/ 964385 h 2924926"/>
              <a:gd name="connsiteX11" fmla="*/ 279562 w 7692733"/>
              <a:gd name="connsiteY11" fmla="*/ 1225642 h 2924926"/>
              <a:gd name="connsiteX12" fmla="*/ 67290 w 7692733"/>
              <a:gd name="connsiteY12" fmla="*/ 1446078 h 2924926"/>
              <a:gd name="connsiteX13" fmla="*/ 312219 w 7692733"/>
              <a:gd name="connsiteY13" fmla="*/ 1699171 h 2924926"/>
              <a:gd name="connsiteX14" fmla="*/ 26469 w 7692733"/>
              <a:gd name="connsiteY14" fmla="*/ 1984921 h 2924926"/>
              <a:gd name="connsiteX15" fmla="*/ 181590 w 7692733"/>
              <a:gd name="connsiteY15" fmla="*/ 2352314 h 2924926"/>
              <a:gd name="connsiteX16" fmla="*/ 1976 w 7692733"/>
              <a:gd name="connsiteY16" fmla="*/ 2597242 h 2924926"/>
              <a:gd name="connsiteX17" fmla="*/ 165262 w 7692733"/>
              <a:gd name="connsiteY17" fmla="*/ 2809514 h 2924926"/>
              <a:gd name="connsiteX18" fmla="*/ 1120483 w 7692733"/>
              <a:gd name="connsiteY18" fmla="*/ 2858499 h 2924926"/>
              <a:gd name="connsiteX19" fmla="*/ 2075705 w 7692733"/>
              <a:gd name="connsiteY19" fmla="*/ 2760528 h 2924926"/>
              <a:gd name="connsiteX20" fmla="*/ 3504455 w 7692733"/>
              <a:gd name="connsiteY20" fmla="*/ 2923814 h 2924926"/>
              <a:gd name="connsiteX21" fmla="*/ 5104655 w 7692733"/>
              <a:gd name="connsiteY21" fmla="*/ 2662556 h 2924926"/>
              <a:gd name="connsiteX22" fmla="*/ 6296640 w 7692733"/>
              <a:gd name="connsiteY22" fmla="*/ 2891156 h 2924926"/>
              <a:gd name="connsiteX23" fmla="*/ 7129398 w 7692733"/>
              <a:gd name="connsiteY23" fmla="*/ 2768692 h 2924926"/>
              <a:gd name="connsiteX24" fmla="*/ 7692733 w 7692733"/>
              <a:gd name="connsiteY24" fmla="*/ 2597242 h 2924926"/>
              <a:gd name="connsiteX0" fmla="*/ 7472298 w 7732190"/>
              <a:gd name="connsiteY0" fmla="*/ 139792 h 2924926"/>
              <a:gd name="connsiteX1" fmla="*/ 7121233 w 7732190"/>
              <a:gd name="connsiteY1" fmla="*/ 17328 h 2924926"/>
              <a:gd name="connsiteX2" fmla="*/ 4933205 w 7732190"/>
              <a:gd name="connsiteY2" fmla="*/ 474528 h 2924926"/>
              <a:gd name="connsiteX3" fmla="*/ 3790205 w 7732190"/>
              <a:gd name="connsiteY3" fmla="*/ 286749 h 2924926"/>
              <a:gd name="connsiteX4" fmla="*/ 2704355 w 7732190"/>
              <a:gd name="connsiteY4" fmla="*/ 458199 h 2924926"/>
              <a:gd name="connsiteX5" fmla="*/ 1765462 w 7732190"/>
              <a:gd name="connsiteY5" fmla="*/ 294914 h 2924926"/>
              <a:gd name="connsiteX6" fmla="*/ 875555 w 7732190"/>
              <a:gd name="connsiteY6" fmla="*/ 433706 h 2924926"/>
              <a:gd name="connsiteX7" fmla="*/ 336712 w 7732190"/>
              <a:gd name="connsiteY7" fmla="*/ 286749 h 2924926"/>
              <a:gd name="connsiteX8" fmla="*/ 148933 w 7732190"/>
              <a:gd name="connsiteY8" fmla="*/ 401049 h 2924926"/>
              <a:gd name="connsiteX9" fmla="*/ 312219 w 7732190"/>
              <a:gd name="connsiteY9" fmla="*/ 752114 h 2924926"/>
              <a:gd name="connsiteX10" fmla="*/ 75455 w 7732190"/>
              <a:gd name="connsiteY10" fmla="*/ 964385 h 2924926"/>
              <a:gd name="connsiteX11" fmla="*/ 279562 w 7732190"/>
              <a:gd name="connsiteY11" fmla="*/ 1225642 h 2924926"/>
              <a:gd name="connsiteX12" fmla="*/ 67290 w 7732190"/>
              <a:gd name="connsiteY12" fmla="*/ 1446078 h 2924926"/>
              <a:gd name="connsiteX13" fmla="*/ 312219 w 7732190"/>
              <a:gd name="connsiteY13" fmla="*/ 1699171 h 2924926"/>
              <a:gd name="connsiteX14" fmla="*/ 26469 w 7732190"/>
              <a:gd name="connsiteY14" fmla="*/ 1984921 h 2924926"/>
              <a:gd name="connsiteX15" fmla="*/ 181590 w 7732190"/>
              <a:gd name="connsiteY15" fmla="*/ 2352314 h 2924926"/>
              <a:gd name="connsiteX16" fmla="*/ 1976 w 7732190"/>
              <a:gd name="connsiteY16" fmla="*/ 2597242 h 2924926"/>
              <a:gd name="connsiteX17" fmla="*/ 165262 w 7732190"/>
              <a:gd name="connsiteY17" fmla="*/ 2809514 h 2924926"/>
              <a:gd name="connsiteX18" fmla="*/ 1120483 w 7732190"/>
              <a:gd name="connsiteY18" fmla="*/ 2858499 h 2924926"/>
              <a:gd name="connsiteX19" fmla="*/ 2075705 w 7732190"/>
              <a:gd name="connsiteY19" fmla="*/ 2760528 h 2924926"/>
              <a:gd name="connsiteX20" fmla="*/ 3504455 w 7732190"/>
              <a:gd name="connsiteY20" fmla="*/ 2923814 h 2924926"/>
              <a:gd name="connsiteX21" fmla="*/ 5104655 w 7732190"/>
              <a:gd name="connsiteY21" fmla="*/ 2662556 h 2924926"/>
              <a:gd name="connsiteX22" fmla="*/ 6296640 w 7732190"/>
              <a:gd name="connsiteY22" fmla="*/ 2891156 h 2924926"/>
              <a:gd name="connsiteX23" fmla="*/ 7129398 w 7732190"/>
              <a:gd name="connsiteY23" fmla="*/ 2768692 h 2924926"/>
              <a:gd name="connsiteX24" fmla="*/ 7692733 w 7732190"/>
              <a:gd name="connsiteY24" fmla="*/ 2597242 h 2924926"/>
              <a:gd name="connsiteX25" fmla="*/ 7684569 w 7732190"/>
              <a:gd name="connsiteY25" fmla="*/ 2589078 h 2924926"/>
              <a:gd name="connsiteX0" fmla="*/ 7472298 w 7710297"/>
              <a:gd name="connsiteY0" fmla="*/ 139792 h 2924926"/>
              <a:gd name="connsiteX1" fmla="*/ 7121233 w 7710297"/>
              <a:gd name="connsiteY1" fmla="*/ 17328 h 2924926"/>
              <a:gd name="connsiteX2" fmla="*/ 4933205 w 7710297"/>
              <a:gd name="connsiteY2" fmla="*/ 474528 h 2924926"/>
              <a:gd name="connsiteX3" fmla="*/ 3790205 w 7710297"/>
              <a:gd name="connsiteY3" fmla="*/ 286749 h 2924926"/>
              <a:gd name="connsiteX4" fmla="*/ 2704355 w 7710297"/>
              <a:gd name="connsiteY4" fmla="*/ 458199 h 2924926"/>
              <a:gd name="connsiteX5" fmla="*/ 1765462 w 7710297"/>
              <a:gd name="connsiteY5" fmla="*/ 294914 h 2924926"/>
              <a:gd name="connsiteX6" fmla="*/ 875555 w 7710297"/>
              <a:gd name="connsiteY6" fmla="*/ 433706 h 2924926"/>
              <a:gd name="connsiteX7" fmla="*/ 336712 w 7710297"/>
              <a:gd name="connsiteY7" fmla="*/ 286749 h 2924926"/>
              <a:gd name="connsiteX8" fmla="*/ 148933 w 7710297"/>
              <a:gd name="connsiteY8" fmla="*/ 401049 h 2924926"/>
              <a:gd name="connsiteX9" fmla="*/ 312219 w 7710297"/>
              <a:gd name="connsiteY9" fmla="*/ 752114 h 2924926"/>
              <a:gd name="connsiteX10" fmla="*/ 75455 w 7710297"/>
              <a:gd name="connsiteY10" fmla="*/ 964385 h 2924926"/>
              <a:gd name="connsiteX11" fmla="*/ 279562 w 7710297"/>
              <a:gd name="connsiteY11" fmla="*/ 1225642 h 2924926"/>
              <a:gd name="connsiteX12" fmla="*/ 67290 w 7710297"/>
              <a:gd name="connsiteY12" fmla="*/ 1446078 h 2924926"/>
              <a:gd name="connsiteX13" fmla="*/ 312219 w 7710297"/>
              <a:gd name="connsiteY13" fmla="*/ 1699171 h 2924926"/>
              <a:gd name="connsiteX14" fmla="*/ 26469 w 7710297"/>
              <a:gd name="connsiteY14" fmla="*/ 1984921 h 2924926"/>
              <a:gd name="connsiteX15" fmla="*/ 181590 w 7710297"/>
              <a:gd name="connsiteY15" fmla="*/ 2352314 h 2924926"/>
              <a:gd name="connsiteX16" fmla="*/ 1976 w 7710297"/>
              <a:gd name="connsiteY16" fmla="*/ 2597242 h 2924926"/>
              <a:gd name="connsiteX17" fmla="*/ 165262 w 7710297"/>
              <a:gd name="connsiteY17" fmla="*/ 2809514 h 2924926"/>
              <a:gd name="connsiteX18" fmla="*/ 1120483 w 7710297"/>
              <a:gd name="connsiteY18" fmla="*/ 2858499 h 2924926"/>
              <a:gd name="connsiteX19" fmla="*/ 2075705 w 7710297"/>
              <a:gd name="connsiteY19" fmla="*/ 2760528 h 2924926"/>
              <a:gd name="connsiteX20" fmla="*/ 3504455 w 7710297"/>
              <a:gd name="connsiteY20" fmla="*/ 2923814 h 2924926"/>
              <a:gd name="connsiteX21" fmla="*/ 5104655 w 7710297"/>
              <a:gd name="connsiteY21" fmla="*/ 2662556 h 2924926"/>
              <a:gd name="connsiteX22" fmla="*/ 6296640 w 7710297"/>
              <a:gd name="connsiteY22" fmla="*/ 2891156 h 2924926"/>
              <a:gd name="connsiteX23" fmla="*/ 7129398 w 7710297"/>
              <a:gd name="connsiteY23" fmla="*/ 2768692 h 2924926"/>
              <a:gd name="connsiteX24" fmla="*/ 7692733 w 7710297"/>
              <a:gd name="connsiteY24" fmla="*/ 2597242 h 2924926"/>
              <a:gd name="connsiteX25" fmla="*/ 7480462 w 7710297"/>
              <a:gd name="connsiteY25" fmla="*/ 139792 h 2924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710297" h="2924926">
                <a:moveTo>
                  <a:pt x="7472298" y="139792"/>
                </a:moveTo>
                <a:cubicBezTo>
                  <a:pt x="7508356" y="50665"/>
                  <a:pt x="7544415" y="-38461"/>
                  <a:pt x="7121233" y="17328"/>
                </a:cubicBezTo>
                <a:cubicBezTo>
                  <a:pt x="6698051" y="73117"/>
                  <a:pt x="5488376" y="429625"/>
                  <a:pt x="4933205" y="474528"/>
                </a:cubicBezTo>
                <a:cubicBezTo>
                  <a:pt x="4378034" y="519431"/>
                  <a:pt x="4161680" y="289471"/>
                  <a:pt x="3790205" y="286749"/>
                </a:cubicBezTo>
                <a:cubicBezTo>
                  <a:pt x="3418730" y="284027"/>
                  <a:pt x="3041812" y="456838"/>
                  <a:pt x="2704355" y="458199"/>
                </a:cubicBezTo>
                <a:cubicBezTo>
                  <a:pt x="2366898" y="459560"/>
                  <a:pt x="2070262" y="298996"/>
                  <a:pt x="1765462" y="294914"/>
                </a:cubicBezTo>
                <a:cubicBezTo>
                  <a:pt x="1460662" y="290832"/>
                  <a:pt x="1113680" y="435067"/>
                  <a:pt x="875555" y="433706"/>
                </a:cubicBezTo>
                <a:cubicBezTo>
                  <a:pt x="637430" y="432345"/>
                  <a:pt x="457816" y="292192"/>
                  <a:pt x="336712" y="286749"/>
                </a:cubicBezTo>
                <a:cubicBezTo>
                  <a:pt x="215608" y="281306"/>
                  <a:pt x="153015" y="323488"/>
                  <a:pt x="148933" y="401049"/>
                </a:cubicBezTo>
                <a:cubicBezTo>
                  <a:pt x="144851" y="478610"/>
                  <a:pt x="324465" y="658225"/>
                  <a:pt x="312219" y="752114"/>
                </a:cubicBezTo>
                <a:cubicBezTo>
                  <a:pt x="299973" y="846003"/>
                  <a:pt x="80898" y="885464"/>
                  <a:pt x="75455" y="964385"/>
                </a:cubicBezTo>
                <a:cubicBezTo>
                  <a:pt x="70012" y="1043306"/>
                  <a:pt x="280923" y="1145360"/>
                  <a:pt x="279562" y="1225642"/>
                </a:cubicBezTo>
                <a:cubicBezTo>
                  <a:pt x="278201" y="1305924"/>
                  <a:pt x="61847" y="1367157"/>
                  <a:pt x="67290" y="1446078"/>
                </a:cubicBezTo>
                <a:cubicBezTo>
                  <a:pt x="72733" y="1524999"/>
                  <a:pt x="319023" y="1609364"/>
                  <a:pt x="312219" y="1699171"/>
                </a:cubicBezTo>
                <a:cubicBezTo>
                  <a:pt x="305415" y="1788978"/>
                  <a:pt x="48240" y="1876064"/>
                  <a:pt x="26469" y="1984921"/>
                </a:cubicBezTo>
                <a:cubicBezTo>
                  <a:pt x="4698" y="2093778"/>
                  <a:pt x="185672" y="2250261"/>
                  <a:pt x="181590" y="2352314"/>
                </a:cubicBezTo>
                <a:cubicBezTo>
                  <a:pt x="177508" y="2454367"/>
                  <a:pt x="4697" y="2521042"/>
                  <a:pt x="1976" y="2597242"/>
                </a:cubicBezTo>
                <a:cubicBezTo>
                  <a:pt x="-745" y="2673442"/>
                  <a:pt x="-21156" y="2765971"/>
                  <a:pt x="165262" y="2809514"/>
                </a:cubicBezTo>
                <a:cubicBezTo>
                  <a:pt x="351680" y="2853057"/>
                  <a:pt x="802076" y="2866663"/>
                  <a:pt x="1120483" y="2858499"/>
                </a:cubicBezTo>
                <a:cubicBezTo>
                  <a:pt x="1438890" y="2850335"/>
                  <a:pt x="1678376" y="2749642"/>
                  <a:pt x="2075705" y="2760528"/>
                </a:cubicBezTo>
                <a:cubicBezTo>
                  <a:pt x="2473034" y="2771414"/>
                  <a:pt x="2999630" y="2940143"/>
                  <a:pt x="3504455" y="2923814"/>
                </a:cubicBezTo>
                <a:cubicBezTo>
                  <a:pt x="4009280" y="2907485"/>
                  <a:pt x="4639291" y="2667999"/>
                  <a:pt x="5104655" y="2662556"/>
                </a:cubicBezTo>
                <a:cubicBezTo>
                  <a:pt x="5570019" y="2657113"/>
                  <a:pt x="5959183" y="2873467"/>
                  <a:pt x="6296640" y="2891156"/>
                </a:cubicBezTo>
                <a:cubicBezTo>
                  <a:pt x="6634097" y="2908845"/>
                  <a:pt x="6926652" y="2806792"/>
                  <a:pt x="7129398" y="2768692"/>
                </a:cubicBezTo>
                <a:cubicBezTo>
                  <a:pt x="7332144" y="2730592"/>
                  <a:pt x="7628780" y="2614931"/>
                  <a:pt x="7692733" y="2597242"/>
                </a:cubicBezTo>
                <a:cubicBezTo>
                  <a:pt x="7785261" y="2567306"/>
                  <a:pt x="7482163" y="141493"/>
                  <a:pt x="7480462" y="139792"/>
                </a:cubicBezTo>
              </a:path>
            </a:pathLst>
          </a:custGeom>
          <a:solidFill>
            <a:srgbClr val="0000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Pharisees’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596900"/>
            <a:ext cx="8382000" cy="96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dirty="0" smtClean="0"/>
              <a:t>“</a:t>
            </a:r>
            <a:r>
              <a:rPr lang="en-US" sz="2800" b="0" dirty="0"/>
              <a:t>We know that God spoke to Moses; as for this fellow</a:t>
            </a:r>
            <a:r>
              <a:rPr lang="en-US" sz="2800" b="0" dirty="0" smtClean="0"/>
              <a:t>, we </a:t>
            </a:r>
            <a:r>
              <a:rPr lang="en-US" sz="2800" b="0" dirty="0"/>
              <a:t>do not know where He is from</a:t>
            </a:r>
            <a:r>
              <a:rPr lang="en-US" sz="2800" b="0" dirty="0" smtClean="0"/>
              <a:t>.”</a:t>
            </a:r>
            <a:r>
              <a:rPr lang="en-US" sz="2800" b="0" dirty="0"/>
              <a:t> </a:t>
            </a:r>
            <a:r>
              <a:rPr lang="en-US" sz="2800" b="0" dirty="0" smtClean="0"/>
              <a:t> (</a:t>
            </a:r>
            <a:r>
              <a:rPr lang="en-US" sz="2800" b="0" dirty="0" err="1" smtClean="0"/>
              <a:t>Jn</a:t>
            </a:r>
            <a:r>
              <a:rPr lang="en-US" sz="2800" b="0" dirty="0" smtClean="0"/>
              <a:t> 9:29)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5461000"/>
            <a:ext cx="457200" cy="254000"/>
          </a:xfrm>
        </p:spPr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102" name="Group 101"/>
          <p:cNvGrpSpPr/>
          <p:nvPr/>
        </p:nvGrpSpPr>
        <p:grpSpPr>
          <a:xfrm>
            <a:off x="118509" y="3764361"/>
            <a:ext cx="3011831" cy="1426232"/>
            <a:chOff x="113652" y="3710800"/>
            <a:chExt cx="3011831" cy="1426232"/>
          </a:xfrm>
        </p:grpSpPr>
        <p:sp>
          <p:nvSpPr>
            <p:cNvPr id="6" name="TextBox 5"/>
            <p:cNvSpPr txBox="1"/>
            <p:nvPr/>
          </p:nvSpPr>
          <p:spPr>
            <a:xfrm>
              <a:off x="113652" y="4158303"/>
              <a:ext cx="2362200" cy="978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Presupposition: Blind man </a:t>
              </a:r>
              <a:r>
                <a:rPr lang="en-US" dirty="0" smtClean="0">
                  <a:solidFill>
                    <a:schemeClr val="bg1"/>
                  </a:solidFill>
                </a:rPr>
                <a:t>was </a:t>
              </a:r>
              <a:r>
                <a:rPr lang="en-US" dirty="0" smtClean="0">
                  <a:solidFill>
                    <a:schemeClr val="bg1"/>
                  </a:solidFill>
                </a:rPr>
                <a:t>born in sin (34)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2387983" y="3710800"/>
              <a:ext cx="737500" cy="718966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3939441" y="4301226"/>
            <a:ext cx="269273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Evidence: </a:t>
            </a:r>
            <a:r>
              <a:rPr lang="en-US" dirty="0" smtClean="0"/>
              <a:t>healing </a:t>
            </a:r>
            <a:r>
              <a:rPr lang="en-US" dirty="0"/>
              <a:t>blind people is </a:t>
            </a:r>
            <a:r>
              <a:rPr lang="en-US" dirty="0" smtClean="0"/>
              <a:t>supernatural (32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2324" y="2014053"/>
            <a:ext cx="258797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1"/>
                </a:solidFill>
              </a:rPr>
              <a:t>Presupposition: [Jesus] a sinner</a:t>
            </a:r>
            <a:r>
              <a:rPr lang="en-US" dirty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not from God (16)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1" name="Straight Arrow Connector 20"/>
          <p:cNvCxnSpPr>
            <a:stCxn id="19" idx="3"/>
          </p:cNvCxnSpPr>
          <p:nvPr/>
        </p:nvCxnSpPr>
        <p:spPr>
          <a:xfrm>
            <a:off x="2790294" y="2503418"/>
            <a:ext cx="417606" cy="430282"/>
          </a:xfrm>
          <a:prstGeom prst="straightConnector1">
            <a:avLst/>
          </a:prstGeom>
          <a:ln w="5715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4711198" y="1752478"/>
            <a:ext cx="3668283" cy="2534772"/>
            <a:chOff x="4711198" y="1752478"/>
            <a:chExt cx="3668283" cy="2534772"/>
          </a:xfrm>
        </p:grpSpPr>
        <p:sp>
          <p:nvSpPr>
            <p:cNvPr id="5" name="TextBox 4"/>
            <p:cNvSpPr txBox="1"/>
            <p:nvPr/>
          </p:nvSpPr>
          <p:spPr>
            <a:xfrm>
              <a:off x="5717581" y="1752478"/>
              <a:ext cx="2661900" cy="978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>
                  <a:solidFill>
                    <a:schemeClr val="bg1"/>
                  </a:solidFill>
                </a:defRPr>
              </a:lvl1pPr>
            </a:lstStyle>
            <a:p>
              <a:r>
                <a:rPr lang="en-US" dirty="0"/>
                <a:t>Conclusion: Jesus is a prophet from God (17b; 33)</a:t>
              </a:r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4711198" y="2552253"/>
              <a:ext cx="1018486" cy="643886"/>
            </a:xfrm>
            <a:prstGeom prst="straightConnector1">
              <a:avLst/>
            </a:prstGeom>
            <a:ln w="57150">
              <a:solidFill>
                <a:schemeClr val="bg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5981158" y="2731207"/>
              <a:ext cx="694384" cy="1556043"/>
            </a:xfrm>
            <a:prstGeom prst="straightConnector1">
              <a:avLst/>
            </a:prstGeom>
            <a:ln w="57150">
              <a:solidFill>
                <a:schemeClr val="bg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2790294" y="1706847"/>
            <a:ext cx="4532163" cy="1005784"/>
            <a:chOff x="2790294" y="1706847"/>
            <a:chExt cx="4532163" cy="1005784"/>
          </a:xfrm>
        </p:grpSpPr>
        <p:cxnSp>
          <p:nvCxnSpPr>
            <p:cNvPr id="44" name="Straight Arrow Connector 43"/>
            <p:cNvCxnSpPr>
              <a:stCxn id="19" idx="3"/>
              <a:endCxn id="5" idx="1"/>
            </p:cNvCxnSpPr>
            <p:nvPr/>
          </p:nvCxnSpPr>
          <p:spPr>
            <a:xfrm flipV="1">
              <a:off x="2790294" y="2241843"/>
              <a:ext cx="2927287" cy="26157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/>
            <p:cNvGrpSpPr/>
            <p:nvPr/>
          </p:nvGrpSpPr>
          <p:grpSpPr>
            <a:xfrm>
              <a:off x="6326081" y="1706847"/>
              <a:ext cx="996376" cy="1005784"/>
              <a:chOff x="5029200" y="2903606"/>
              <a:chExt cx="685800" cy="751582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5029200" y="2903606"/>
                <a:ext cx="685800" cy="751582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V="1">
                <a:off x="5029200" y="2954190"/>
                <a:ext cx="685800" cy="675644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3" name="Group 102"/>
          <p:cNvGrpSpPr/>
          <p:nvPr/>
        </p:nvGrpSpPr>
        <p:grpSpPr>
          <a:xfrm>
            <a:off x="5981158" y="3497640"/>
            <a:ext cx="3062309" cy="1569660"/>
            <a:chOff x="5981158" y="3497640"/>
            <a:chExt cx="3062309" cy="1569660"/>
          </a:xfrm>
        </p:grpSpPr>
        <p:cxnSp>
          <p:nvCxnSpPr>
            <p:cNvPr id="64" name="Straight Arrow Connector 63"/>
            <p:cNvCxnSpPr/>
            <p:nvPr/>
          </p:nvCxnSpPr>
          <p:spPr>
            <a:xfrm>
              <a:off x="5981158" y="3726086"/>
              <a:ext cx="1164394" cy="359219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6304066" y="4301226"/>
              <a:ext cx="867519" cy="496248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7157154" y="3497640"/>
              <a:ext cx="188631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>
                  <a:solidFill>
                    <a:schemeClr val="bg1"/>
                  </a:solidFill>
                </a:defRPr>
              </a:lvl1pPr>
            </a:lstStyle>
            <a:p>
              <a:r>
                <a:rPr lang="en-US" dirty="0" smtClean="0"/>
                <a:t>Conclusion: “We do not know where he is from.” (29)</a:t>
              </a:r>
              <a:endParaRPr lang="en-US" dirty="0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165603" y="3106576"/>
            <a:ext cx="23622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1"/>
                </a:solidFill>
              </a:rPr>
              <a:t>Presupposition: The blind man was real (13)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2296965" y="3183160"/>
            <a:ext cx="3853594" cy="978729"/>
            <a:chOff x="2296965" y="3183160"/>
            <a:chExt cx="3853594" cy="978729"/>
          </a:xfrm>
        </p:grpSpPr>
        <p:sp>
          <p:nvSpPr>
            <p:cNvPr id="16" name="TextBox 15"/>
            <p:cNvSpPr txBox="1"/>
            <p:nvPr/>
          </p:nvSpPr>
          <p:spPr>
            <a:xfrm>
              <a:off x="3124200" y="3183160"/>
              <a:ext cx="3026359" cy="978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>
                  <a:solidFill>
                    <a:schemeClr val="bg1"/>
                  </a:solidFill>
                </a:defRPr>
              </a:lvl1pPr>
            </a:lstStyle>
            <a:p>
              <a:r>
                <a:rPr lang="en-US" dirty="0"/>
                <a:t>Evidence: </a:t>
              </a:r>
              <a:r>
                <a:rPr lang="en-US" dirty="0" smtClean="0"/>
                <a:t>testimony of neighbors, blind man, &amp; parents (25)</a:t>
              </a:r>
              <a:endParaRPr lang="en-US" dirty="0"/>
            </a:p>
          </p:txBody>
        </p:sp>
        <p:cxnSp>
          <p:nvCxnSpPr>
            <p:cNvPr id="93" name="Straight Arrow Connector 92"/>
            <p:cNvCxnSpPr/>
            <p:nvPr/>
          </p:nvCxnSpPr>
          <p:spPr>
            <a:xfrm>
              <a:off x="2296965" y="3596555"/>
              <a:ext cx="827235" cy="15738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440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45" grpId="0"/>
      <p:bldP spid="19" grpId="0"/>
      <p:bldP spid="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 69"/>
          <p:cNvSpPr/>
          <p:nvPr/>
        </p:nvSpPr>
        <p:spPr>
          <a:xfrm>
            <a:off x="2743200" y="2552253"/>
            <a:ext cx="6705600" cy="3124647"/>
          </a:xfrm>
          <a:custGeom>
            <a:avLst/>
            <a:gdLst>
              <a:gd name="connsiteX0" fmla="*/ 7472298 w 7513119"/>
              <a:gd name="connsiteY0" fmla="*/ 139792 h 2924926"/>
              <a:gd name="connsiteX1" fmla="*/ 7121233 w 7513119"/>
              <a:gd name="connsiteY1" fmla="*/ 17328 h 2924926"/>
              <a:gd name="connsiteX2" fmla="*/ 4933205 w 7513119"/>
              <a:gd name="connsiteY2" fmla="*/ 474528 h 2924926"/>
              <a:gd name="connsiteX3" fmla="*/ 3790205 w 7513119"/>
              <a:gd name="connsiteY3" fmla="*/ 286749 h 2924926"/>
              <a:gd name="connsiteX4" fmla="*/ 2704355 w 7513119"/>
              <a:gd name="connsiteY4" fmla="*/ 458199 h 2924926"/>
              <a:gd name="connsiteX5" fmla="*/ 1765462 w 7513119"/>
              <a:gd name="connsiteY5" fmla="*/ 294914 h 2924926"/>
              <a:gd name="connsiteX6" fmla="*/ 875555 w 7513119"/>
              <a:gd name="connsiteY6" fmla="*/ 433706 h 2924926"/>
              <a:gd name="connsiteX7" fmla="*/ 336712 w 7513119"/>
              <a:gd name="connsiteY7" fmla="*/ 286749 h 2924926"/>
              <a:gd name="connsiteX8" fmla="*/ 148933 w 7513119"/>
              <a:gd name="connsiteY8" fmla="*/ 401049 h 2924926"/>
              <a:gd name="connsiteX9" fmla="*/ 312219 w 7513119"/>
              <a:gd name="connsiteY9" fmla="*/ 752114 h 2924926"/>
              <a:gd name="connsiteX10" fmla="*/ 75455 w 7513119"/>
              <a:gd name="connsiteY10" fmla="*/ 964385 h 2924926"/>
              <a:gd name="connsiteX11" fmla="*/ 279562 w 7513119"/>
              <a:gd name="connsiteY11" fmla="*/ 1225642 h 2924926"/>
              <a:gd name="connsiteX12" fmla="*/ 67290 w 7513119"/>
              <a:gd name="connsiteY12" fmla="*/ 1446078 h 2924926"/>
              <a:gd name="connsiteX13" fmla="*/ 312219 w 7513119"/>
              <a:gd name="connsiteY13" fmla="*/ 1699171 h 2924926"/>
              <a:gd name="connsiteX14" fmla="*/ 26469 w 7513119"/>
              <a:gd name="connsiteY14" fmla="*/ 1984921 h 2924926"/>
              <a:gd name="connsiteX15" fmla="*/ 181590 w 7513119"/>
              <a:gd name="connsiteY15" fmla="*/ 2352314 h 2924926"/>
              <a:gd name="connsiteX16" fmla="*/ 1976 w 7513119"/>
              <a:gd name="connsiteY16" fmla="*/ 2597242 h 2924926"/>
              <a:gd name="connsiteX17" fmla="*/ 165262 w 7513119"/>
              <a:gd name="connsiteY17" fmla="*/ 2809514 h 2924926"/>
              <a:gd name="connsiteX18" fmla="*/ 1120483 w 7513119"/>
              <a:gd name="connsiteY18" fmla="*/ 2858499 h 2924926"/>
              <a:gd name="connsiteX19" fmla="*/ 2075705 w 7513119"/>
              <a:gd name="connsiteY19" fmla="*/ 2760528 h 2924926"/>
              <a:gd name="connsiteX20" fmla="*/ 3504455 w 7513119"/>
              <a:gd name="connsiteY20" fmla="*/ 2923814 h 2924926"/>
              <a:gd name="connsiteX21" fmla="*/ 5104655 w 7513119"/>
              <a:gd name="connsiteY21" fmla="*/ 2662556 h 2924926"/>
              <a:gd name="connsiteX22" fmla="*/ 6296640 w 7513119"/>
              <a:gd name="connsiteY22" fmla="*/ 2891156 h 2924926"/>
              <a:gd name="connsiteX23" fmla="*/ 7513119 w 7513119"/>
              <a:gd name="connsiteY23" fmla="*/ 2662556 h 2924926"/>
              <a:gd name="connsiteX0" fmla="*/ 7472298 w 7513119"/>
              <a:gd name="connsiteY0" fmla="*/ 139792 h 2924926"/>
              <a:gd name="connsiteX1" fmla="*/ 7121233 w 7513119"/>
              <a:gd name="connsiteY1" fmla="*/ 17328 h 2924926"/>
              <a:gd name="connsiteX2" fmla="*/ 4933205 w 7513119"/>
              <a:gd name="connsiteY2" fmla="*/ 474528 h 2924926"/>
              <a:gd name="connsiteX3" fmla="*/ 3790205 w 7513119"/>
              <a:gd name="connsiteY3" fmla="*/ 286749 h 2924926"/>
              <a:gd name="connsiteX4" fmla="*/ 2704355 w 7513119"/>
              <a:gd name="connsiteY4" fmla="*/ 458199 h 2924926"/>
              <a:gd name="connsiteX5" fmla="*/ 1765462 w 7513119"/>
              <a:gd name="connsiteY5" fmla="*/ 294914 h 2924926"/>
              <a:gd name="connsiteX6" fmla="*/ 875555 w 7513119"/>
              <a:gd name="connsiteY6" fmla="*/ 433706 h 2924926"/>
              <a:gd name="connsiteX7" fmla="*/ 336712 w 7513119"/>
              <a:gd name="connsiteY7" fmla="*/ 286749 h 2924926"/>
              <a:gd name="connsiteX8" fmla="*/ 148933 w 7513119"/>
              <a:gd name="connsiteY8" fmla="*/ 401049 h 2924926"/>
              <a:gd name="connsiteX9" fmla="*/ 312219 w 7513119"/>
              <a:gd name="connsiteY9" fmla="*/ 752114 h 2924926"/>
              <a:gd name="connsiteX10" fmla="*/ 75455 w 7513119"/>
              <a:gd name="connsiteY10" fmla="*/ 964385 h 2924926"/>
              <a:gd name="connsiteX11" fmla="*/ 279562 w 7513119"/>
              <a:gd name="connsiteY11" fmla="*/ 1225642 h 2924926"/>
              <a:gd name="connsiteX12" fmla="*/ 67290 w 7513119"/>
              <a:gd name="connsiteY12" fmla="*/ 1446078 h 2924926"/>
              <a:gd name="connsiteX13" fmla="*/ 312219 w 7513119"/>
              <a:gd name="connsiteY13" fmla="*/ 1699171 h 2924926"/>
              <a:gd name="connsiteX14" fmla="*/ 26469 w 7513119"/>
              <a:gd name="connsiteY14" fmla="*/ 1984921 h 2924926"/>
              <a:gd name="connsiteX15" fmla="*/ 181590 w 7513119"/>
              <a:gd name="connsiteY15" fmla="*/ 2352314 h 2924926"/>
              <a:gd name="connsiteX16" fmla="*/ 1976 w 7513119"/>
              <a:gd name="connsiteY16" fmla="*/ 2597242 h 2924926"/>
              <a:gd name="connsiteX17" fmla="*/ 165262 w 7513119"/>
              <a:gd name="connsiteY17" fmla="*/ 2809514 h 2924926"/>
              <a:gd name="connsiteX18" fmla="*/ 1120483 w 7513119"/>
              <a:gd name="connsiteY18" fmla="*/ 2858499 h 2924926"/>
              <a:gd name="connsiteX19" fmla="*/ 2075705 w 7513119"/>
              <a:gd name="connsiteY19" fmla="*/ 2760528 h 2924926"/>
              <a:gd name="connsiteX20" fmla="*/ 3504455 w 7513119"/>
              <a:gd name="connsiteY20" fmla="*/ 2923814 h 2924926"/>
              <a:gd name="connsiteX21" fmla="*/ 5104655 w 7513119"/>
              <a:gd name="connsiteY21" fmla="*/ 2662556 h 2924926"/>
              <a:gd name="connsiteX22" fmla="*/ 6296640 w 7513119"/>
              <a:gd name="connsiteY22" fmla="*/ 2891156 h 2924926"/>
              <a:gd name="connsiteX23" fmla="*/ 7129398 w 7513119"/>
              <a:gd name="connsiteY23" fmla="*/ 2768692 h 2924926"/>
              <a:gd name="connsiteX24" fmla="*/ 7513119 w 7513119"/>
              <a:gd name="connsiteY24" fmla="*/ 2662556 h 2924926"/>
              <a:gd name="connsiteX0" fmla="*/ 7472298 w 7692733"/>
              <a:gd name="connsiteY0" fmla="*/ 139792 h 2924926"/>
              <a:gd name="connsiteX1" fmla="*/ 7121233 w 7692733"/>
              <a:gd name="connsiteY1" fmla="*/ 17328 h 2924926"/>
              <a:gd name="connsiteX2" fmla="*/ 4933205 w 7692733"/>
              <a:gd name="connsiteY2" fmla="*/ 474528 h 2924926"/>
              <a:gd name="connsiteX3" fmla="*/ 3790205 w 7692733"/>
              <a:gd name="connsiteY3" fmla="*/ 286749 h 2924926"/>
              <a:gd name="connsiteX4" fmla="*/ 2704355 w 7692733"/>
              <a:gd name="connsiteY4" fmla="*/ 458199 h 2924926"/>
              <a:gd name="connsiteX5" fmla="*/ 1765462 w 7692733"/>
              <a:gd name="connsiteY5" fmla="*/ 294914 h 2924926"/>
              <a:gd name="connsiteX6" fmla="*/ 875555 w 7692733"/>
              <a:gd name="connsiteY6" fmla="*/ 433706 h 2924926"/>
              <a:gd name="connsiteX7" fmla="*/ 336712 w 7692733"/>
              <a:gd name="connsiteY7" fmla="*/ 286749 h 2924926"/>
              <a:gd name="connsiteX8" fmla="*/ 148933 w 7692733"/>
              <a:gd name="connsiteY8" fmla="*/ 401049 h 2924926"/>
              <a:gd name="connsiteX9" fmla="*/ 312219 w 7692733"/>
              <a:gd name="connsiteY9" fmla="*/ 752114 h 2924926"/>
              <a:gd name="connsiteX10" fmla="*/ 75455 w 7692733"/>
              <a:gd name="connsiteY10" fmla="*/ 964385 h 2924926"/>
              <a:gd name="connsiteX11" fmla="*/ 279562 w 7692733"/>
              <a:gd name="connsiteY11" fmla="*/ 1225642 h 2924926"/>
              <a:gd name="connsiteX12" fmla="*/ 67290 w 7692733"/>
              <a:gd name="connsiteY12" fmla="*/ 1446078 h 2924926"/>
              <a:gd name="connsiteX13" fmla="*/ 312219 w 7692733"/>
              <a:gd name="connsiteY13" fmla="*/ 1699171 h 2924926"/>
              <a:gd name="connsiteX14" fmla="*/ 26469 w 7692733"/>
              <a:gd name="connsiteY14" fmla="*/ 1984921 h 2924926"/>
              <a:gd name="connsiteX15" fmla="*/ 181590 w 7692733"/>
              <a:gd name="connsiteY15" fmla="*/ 2352314 h 2924926"/>
              <a:gd name="connsiteX16" fmla="*/ 1976 w 7692733"/>
              <a:gd name="connsiteY16" fmla="*/ 2597242 h 2924926"/>
              <a:gd name="connsiteX17" fmla="*/ 165262 w 7692733"/>
              <a:gd name="connsiteY17" fmla="*/ 2809514 h 2924926"/>
              <a:gd name="connsiteX18" fmla="*/ 1120483 w 7692733"/>
              <a:gd name="connsiteY18" fmla="*/ 2858499 h 2924926"/>
              <a:gd name="connsiteX19" fmla="*/ 2075705 w 7692733"/>
              <a:gd name="connsiteY19" fmla="*/ 2760528 h 2924926"/>
              <a:gd name="connsiteX20" fmla="*/ 3504455 w 7692733"/>
              <a:gd name="connsiteY20" fmla="*/ 2923814 h 2924926"/>
              <a:gd name="connsiteX21" fmla="*/ 5104655 w 7692733"/>
              <a:gd name="connsiteY21" fmla="*/ 2662556 h 2924926"/>
              <a:gd name="connsiteX22" fmla="*/ 6296640 w 7692733"/>
              <a:gd name="connsiteY22" fmla="*/ 2891156 h 2924926"/>
              <a:gd name="connsiteX23" fmla="*/ 7129398 w 7692733"/>
              <a:gd name="connsiteY23" fmla="*/ 2768692 h 2924926"/>
              <a:gd name="connsiteX24" fmla="*/ 7692733 w 7692733"/>
              <a:gd name="connsiteY24" fmla="*/ 2597242 h 2924926"/>
              <a:gd name="connsiteX0" fmla="*/ 7472298 w 7732190"/>
              <a:gd name="connsiteY0" fmla="*/ 139792 h 2924926"/>
              <a:gd name="connsiteX1" fmla="*/ 7121233 w 7732190"/>
              <a:gd name="connsiteY1" fmla="*/ 17328 h 2924926"/>
              <a:gd name="connsiteX2" fmla="*/ 4933205 w 7732190"/>
              <a:gd name="connsiteY2" fmla="*/ 474528 h 2924926"/>
              <a:gd name="connsiteX3" fmla="*/ 3790205 w 7732190"/>
              <a:gd name="connsiteY3" fmla="*/ 286749 h 2924926"/>
              <a:gd name="connsiteX4" fmla="*/ 2704355 w 7732190"/>
              <a:gd name="connsiteY4" fmla="*/ 458199 h 2924926"/>
              <a:gd name="connsiteX5" fmla="*/ 1765462 w 7732190"/>
              <a:gd name="connsiteY5" fmla="*/ 294914 h 2924926"/>
              <a:gd name="connsiteX6" fmla="*/ 875555 w 7732190"/>
              <a:gd name="connsiteY6" fmla="*/ 433706 h 2924926"/>
              <a:gd name="connsiteX7" fmla="*/ 336712 w 7732190"/>
              <a:gd name="connsiteY7" fmla="*/ 286749 h 2924926"/>
              <a:gd name="connsiteX8" fmla="*/ 148933 w 7732190"/>
              <a:gd name="connsiteY8" fmla="*/ 401049 h 2924926"/>
              <a:gd name="connsiteX9" fmla="*/ 312219 w 7732190"/>
              <a:gd name="connsiteY9" fmla="*/ 752114 h 2924926"/>
              <a:gd name="connsiteX10" fmla="*/ 75455 w 7732190"/>
              <a:gd name="connsiteY10" fmla="*/ 964385 h 2924926"/>
              <a:gd name="connsiteX11" fmla="*/ 279562 w 7732190"/>
              <a:gd name="connsiteY11" fmla="*/ 1225642 h 2924926"/>
              <a:gd name="connsiteX12" fmla="*/ 67290 w 7732190"/>
              <a:gd name="connsiteY12" fmla="*/ 1446078 h 2924926"/>
              <a:gd name="connsiteX13" fmla="*/ 312219 w 7732190"/>
              <a:gd name="connsiteY13" fmla="*/ 1699171 h 2924926"/>
              <a:gd name="connsiteX14" fmla="*/ 26469 w 7732190"/>
              <a:gd name="connsiteY14" fmla="*/ 1984921 h 2924926"/>
              <a:gd name="connsiteX15" fmla="*/ 181590 w 7732190"/>
              <a:gd name="connsiteY15" fmla="*/ 2352314 h 2924926"/>
              <a:gd name="connsiteX16" fmla="*/ 1976 w 7732190"/>
              <a:gd name="connsiteY16" fmla="*/ 2597242 h 2924926"/>
              <a:gd name="connsiteX17" fmla="*/ 165262 w 7732190"/>
              <a:gd name="connsiteY17" fmla="*/ 2809514 h 2924926"/>
              <a:gd name="connsiteX18" fmla="*/ 1120483 w 7732190"/>
              <a:gd name="connsiteY18" fmla="*/ 2858499 h 2924926"/>
              <a:gd name="connsiteX19" fmla="*/ 2075705 w 7732190"/>
              <a:gd name="connsiteY19" fmla="*/ 2760528 h 2924926"/>
              <a:gd name="connsiteX20" fmla="*/ 3504455 w 7732190"/>
              <a:gd name="connsiteY20" fmla="*/ 2923814 h 2924926"/>
              <a:gd name="connsiteX21" fmla="*/ 5104655 w 7732190"/>
              <a:gd name="connsiteY21" fmla="*/ 2662556 h 2924926"/>
              <a:gd name="connsiteX22" fmla="*/ 6296640 w 7732190"/>
              <a:gd name="connsiteY22" fmla="*/ 2891156 h 2924926"/>
              <a:gd name="connsiteX23" fmla="*/ 7129398 w 7732190"/>
              <a:gd name="connsiteY23" fmla="*/ 2768692 h 2924926"/>
              <a:gd name="connsiteX24" fmla="*/ 7692733 w 7732190"/>
              <a:gd name="connsiteY24" fmla="*/ 2597242 h 2924926"/>
              <a:gd name="connsiteX25" fmla="*/ 7684569 w 7732190"/>
              <a:gd name="connsiteY25" fmla="*/ 2589078 h 2924926"/>
              <a:gd name="connsiteX0" fmla="*/ 7472298 w 7710297"/>
              <a:gd name="connsiteY0" fmla="*/ 139792 h 2924926"/>
              <a:gd name="connsiteX1" fmla="*/ 7121233 w 7710297"/>
              <a:gd name="connsiteY1" fmla="*/ 17328 h 2924926"/>
              <a:gd name="connsiteX2" fmla="*/ 4933205 w 7710297"/>
              <a:gd name="connsiteY2" fmla="*/ 474528 h 2924926"/>
              <a:gd name="connsiteX3" fmla="*/ 3790205 w 7710297"/>
              <a:gd name="connsiteY3" fmla="*/ 286749 h 2924926"/>
              <a:gd name="connsiteX4" fmla="*/ 2704355 w 7710297"/>
              <a:gd name="connsiteY4" fmla="*/ 458199 h 2924926"/>
              <a:gd name="connsiteX5" fmla="*/ 1765462 w 7710297"/>
              <a:gd name="connsiteY5" fmla="*/ 294914 h 2924926"/>
              <a:gd name="connsiteX6" fmla="*/ 875555 w 7710297"/>
              <a:gd name="connsiteY6" fmla="*/ 433706 h 2924926"/>
              <a:gd name="connsiteX7" fmla="*/ 336712 w 7710297"/>
              <a:gd name="connsiteY7" fmla="*/ 286749 h 2924926"/>
              <a:gd name="connsiteX8" fmla="*/ 148933 w 7710297"/>
              <a:gd name="connsiteY8" fmla="*/ 401049 h 2924926"/>
              <a:gd name="connsiteX9" fmla="*/ 312219 w 7710297"/>
              <a:gd name="connsiteY9" fmla="*/ 752114 h 2924926"/>
              <a:gd name="connsiteX10" fmla="*/ 75455 w 7710297"/>
              <a:gd name="connsiteY10" fmla="*/ 964385 h 2924926"/>
              <a:gd name="connsiteX11" fmla="*/ 279562 w 7710297"/>
              <a:gd name="connsiteY11" fmla="*/ 1225642 h 2924926"/>
              <a:gd name="connsiteX12" fmla="*/ 67290 w 7710297"/>
              <a:gd name="connsiteY12" fmla="*/ 1446078 h 2924926"/>
              <a:gd name="connsiteX13" fmla="*/ 312219 w 7710297"/>
              <a:gd name="connsiteY13" fmla="*/ 1699171 h 2924926"/>
              <a:gd name="connsiteX14" fmla="*/ 26469 w 7710297"/>
              <a:gd name="connsiteY14" fmla="*/ 1984921 h 2924926"/>
              <a:gd name="connsiteX15" fmla="*/ 181590 w 7710297"/>
              <a:gd name="connsiteY15" fmla="*/ 2352314 h 2924926"/>
              <a:gd name="connsiteX16" fmla="*/ 1976 w 7710297"/>
              <a:gd name="connsiteY16" fmla="*/ 2597242 h 2924926"/>
              <a:gd name="connsiteX17" fmla="*/ 165262 w 7710297"/>
              <a:gd name="connsiteY17" fmla="*/ 2809514 h 2924926"/>
              <a:gd name="connsiteX18" fmla="*/ 1120483 w 7710297"/>
              <a:gd name="connsiteY18" fmla="*/ 2858499 h 2924926"/>
              <a:gd name="connsiteX19" fmla="*/ 2075705 w 7710297"/>
              <a:gd name="connsiteY19" fmla="*/ 2760528 h 2924926"/>
              <a:gd name="connsiteX20" fmla="*/ 3504455 w 7710297"/>
              <a:gd name="connsiteY20" fmla="*/ 2923814 h 2924926"/>
              <a:gd name="connsiteX21" fmla="*/ 5104655 w 7710297"/>
              <a:gd name="connsiteY21" fmla="*/ 2662556 h 2924926"/>
              <a:gd name="connsiteX22" fmla="*/ 6296640 w 7710297"/>
              <a:gd name="connsiteY22" fmla="*/ 2891156 h 2924926"/>
              <a:gd name="connsiteX23" fmla="*/ 7129398 w 7710297"/>
              <a:gd name="connsiteY23" fmla="*/ 2768692 h 2924926"/>
              <a:gd name="connsiteX24" fmla="*/ 7692733 w 7710297"/>
              <a:gd name="connsiteY24" fmla="*/ 2597242 h 2924926"/>
              <a:gd name="connsiteX25" fmla="*/ 7480462 w 7710297"/>
              <a:gd name="connsiteY25" fmla="*/ 139792 h 2924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710297" h="2924926">
                <a:moveTo>
                  <a:pt x="7472298" y="139792"/>
                </a:moveTo>
                <a:cubicBezTo>
                  <a:pt x="7508356" y="50665"/>
                  <a:pt x="7544415" y="-38461"/>
                  <a:pt x="7121233" y="17328"/>
                </a:cubicBezTo>
                <a:cubicBezTo>
                  <a:pt x="6698051" y="73117"/>
                  <a:pt x="5488376" y="429625"/>
                  <a:pt x="4933205" y="474528"/>
                </a:cubicBezTo>
                <a:cubicBezTo>
                  <a:pt x="4378034" y="519431"/>
                  <a:pt x="4161680" y="289471"/>
                  <a:pt x="3790205" y="286749"/>
                </a:cubicBezTo>
                <a:cubicBezTo>
                  <a:pt x="3418730" y="284027"/>
                  <a:pt x="3041812" y="456838"/>
                  <a:pt x="2704355" y="458199"/>
                </a:cubicBezTo>
                <a:cubicBezTo>
                  <a:pt x="2366898" y="459560"/>
                  <a:pt x="2070262" y="298996"/>
                  <a:pt x="1765462" y="294914"/>
                </a:cubicBezTo>
                <a:cubicBezTo>
                  <a:pt x="1460662" y="290832"/>
                  <a:pt x="1113680" y="435067"/>
                  <a:pt x="875555" y="433706"/>
                </a:cubicBezTo>
                <a:cubicBezTo>
                  <a:pt x="637430" y="432345"/>
                  <a:pt x="457816" y="292192"/>
                  <a:pt x="336712" y="286749"/>
                </a:cubicBezTo>
                <a:cubicBezTo>
                  <a:pt x="215608" y="281306"/>
                  <a:pt x="153015" y="323488"/>
                  <a:pt x="148933" y="401049"/>
                </a:cubicBezTo>
                <a:cubicBezTo>
                  <a:pt x="144851" y="478610"/>
                  <a:pt x="324465" y="658225"/>
                  <a:pt x="312219" y="752114"/>
                </a:cubicBezTo>
                <a:cubicBezTo>
                  <a:pt x="299973" y="846003"/>
                  <a:pt x="80898" y="885464"/>
                  <a:pt x="75455" y="964385"/>
                </a:cubicBezTo>
                <a:cubicBezTo>
                  <a:pt x="70012" y="1043306"/>
                  <a:pt x="280923" y="1145360"/>
                  <a:pt x="279562" y="1225642"/>
                </a:cubicBezTo>
                <a:cubicBezTo>
                  <a:pt x="278201" y="1305924"/>
                  <a:pt x="61847" y="1367157"/>
                  <a:pt x="67290" y="1446078"/>
                </a:cubicBezTo>
                <a:cubicBezTo>
                  <a:pt x="72733" y="1524999"/>
                  <a:pt x="319023" y="1609364"/>
                  <a:pt x="312219" y="1699171"/>
                </a:cubicBezTo>
                <a:cubicBezTo>
                  <a:pt x="305415" y="1788978"/>
                  <a:pt x="48240" y="1876064"/>
                  <a:pt x="26469" y="1984921"/>
                </a:cubicBezTo>
                <a:cubicBezTo>
                  <a:pt x="4698" y="2093778"/>
                  <a:pt x="185672" y="2250261"/>
                  <a:pt x="181590" y="2352314"/>
                </a:cubicBezTo>
                <a:cubicBezTo>
                  <a:pt x="177508" y="2454367"/>
                  <a:pt x="4697" y="2521042"/>
                  <a:pt x="1976" y="2597242"/>
                </a:cubicBezTo>
                <a:cubicBezTo>
                  <a:pt x="-745" y="2673442"/>
                  <a:pt x="-21156" y="2765971"/>
                  <a:pt x="165262" y="2809514"/>
                </a:cubicBezTo>
                <a:cubicBezTo>
                  <a:pt x="351680" y="2853057"/>
                  <a:pt x="802076" y="2866663"/>
                  <a:pt x="1120483" y="2858499"/>
                </a:cubicBezTo>
                <a:cubicBezTo>
                  <a:pt x="1438890" y="2850335"/>
                  <a:pt x="1678376" y="2749642"/>
                  <a:pt x="2075705" y="2760528"/>
                </a:cubicBezTo>
                <a:cubicBezTo>
                  <a:pt x="2473034" y="2771414"/>
                  <a:pt x="2999630" y="2940143"/>
                  <a:pt x="3504455" y="2923814"/>
                </a:cubicBezTo>
                <a:cubicBezTo>
                  <a:pt x="4009280" y="2907485"/>
                  <a:pt x="4639291" y="2667999"/>
                  <a:pt x="5104655" y="2662556"/>
                </a:cubicBezTo>
                <a:cubicBezTo>
                  <a:pt x="5570019" y="2657113"/>
                  <a:pt x="5959183" y="2873467"/>
                  <a:pt x="6296640" y="2891156"/>
                </a:cubicBezTo>
                <a:cubicBezTo>
                  <a:pt x="6634097" y="2908845"/>
                  <a:pt x="6926652" y="2806792"/>
                  <a:pt x="7129398" y="2768692"/>
                </a:cubicBezTo>
                <a:cubicBezTo>
                  <a:pt x="7332144" y="2730592"/>
                  <a:pt x="7628780" y="2614931"/>
                  <a:pt x="7692733" y="2597242"/>
                </a:cubicBezTo>
                <a:cubicBezTo>
                  <a:pt x="7785261" y="2567306"/>
                  <a:pt x="7482163" y="141493"/>
                  <a:pt x="7480462" y="139792"/>
                </a:cubicBezTo>
              </a:path>
            </a:pathLst>
          </a:custGeom>
          <a:solidFill>
            <a:srgbClr val="0000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Objections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596900"/>
            <a:ext cx="8229600" cy="96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dirty="0" smtClean="0"/>
              <a:t>“…His </a:t>
            </a:r>
            <a:r>
              <a:rPr lang="en-US" sz="2800" b="0" dirty="0"/>
              <a:t>invisible attributes are clearly seen, being understood by the things that are </a:t>
            </a:r>
            <a:r>
              <a:rPr lang="en-US" sz="2800" b="0" dirty="0" smtClean="0"/>
              <a:t>made…”</a:t>
            </a:r>
            <a:r>
              <a:rPr lang="en-US" sz="2800" b="0" dirty="0"/>
              <a:t> </a:t>
            </a:r>
            <a:r>
              <a:rPr lang="en-US" sz="2800" b="0" dirty="0" smtClean="0"/>
              <a:t> (Rom 1:20)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5461000"/>
            <a:ext cx="457200" cy="254000"/>
          </a:xfrm>
        </p:spPr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399" y="3695700"/>
            <a:ext cx="2446817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1"/>
                </a:solidFill>
              </a:rPr>
              <a:t>Presupposition: Our World exists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78658" y="1580677"/>
            <a:ext cx="2779542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Conclusion: </a:t>
            </a:r>
            <a:r>
              <a:rPr lang="en-US" dirty="0" smtClean="0"/>
              <a:t>An intelligent, super-natural being created the World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2599216" y="3332960"/>
            <a:ext cx="3552841" cy="978729"/>
            <a:chOff x="2599216" y="3332960"/>
            <a:chExt cx="3552841" cy="978729"/>
          </a:xfrm>
        </p:grpSpPr>
        <p:sp>
          <p:nvSpPr>
            <p:cNvPr id="16" name="TextBox 15"/>
            <p:cNvSpPr txBox="1"/>
            <p:nvPr/>
          </p:nvSpPr>
          <p:spPr>
            <a:xfrm>
              <a:off x="3125698" y="3332960"/>
              <a:ext cx="3026359" cy="978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>
                  <a:solidFill>
                    <a:schemeClr val="bg1"/>
                  </a:solidFill>
                </a:defRPr>
              </a:lvl1pPr>
            </a:lstStyle>
            <a:p>
              <a:r>
                <a:rPr lang="en-US" dirty="0"/>
                <a:t>Evidence: </a:t>
              </a:r>
              <a:r>
                <a:rPr lang="en-US" dirty="0" smtClean="0"/>
                <a:t> power + design + temporary universe</a:t>
              </a:r>
              <a:endParaRPr lang="en-US" dirty="0"/>
            </a:p>
          </p:txBody>
        </p:sp>
        <p:cxnSp>
          <p:nvCxnSpPr>
            <p:cNvPr id="9" name="Straight Arrow Connector 8"/>
            <p:cNvCxnSpPr>
              <a:stCxn id="6" idx="3"/>
              <a:endCxn id="16" idx="1"/>
            </p:cNvCxnSpPr>
            <p:nvPr/>
          </p:nvCxnSpPr>
          <p:spPr>
            <a:xfrm flipV="1">
              <a:off x="2599216" y="3822325"/>
              <a:ext cx="526482" cy="215007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3679368" y="4631239"/>
            <a:ext cx="2918559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Evidence: </a:t>
            </a:r>
            <a:r>
              <a:rPr lang="en-US" dirty="0" smtClean="0"/>
              <a:t>nothing comes from nothing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4515096" y="2552253"/>
            <a:ext cx="1214588" cy="784830"/>
          </a:xfrm>
          <a:prstGeom prst="straightConnector1">
            <a:avLst/>
          </a:prstGeom>
          <a:ln w="57150">
            <a:solidFill>
              <a:schemeClr val="bg1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128078" y="2539944"/>
            <a:ext cx="2744648" cy="978729"/>
            <a:chOff x="128078" y="2539944"/>
            <a:chExt cx="2744648" cy="978729"/>
          </a:xfrm>
        </p:grpSpPr>
        <p:sp>
          <p:nvSpPr>
            <p:cNvPr id="19" name="TextBox 18"/>
            <p:cNvSpPr txBox="1"/>
            <p:nvPr/>
          </p:nvSpPr>
          <p:spPr>
            <a:xfrm>
              <a:off x="128078" y="2539944"/>
              <a:ext cx="2514509" cy="978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Presupposition: God is not active (Rom 1:28)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21" name="Straight Arrow Connector 20"/>
            <p:cNvCxnSpPr>
              <a:endCxn id="70" idx="8"/>
            </p:cNvCxnSpPr>
            <p:nvPr/>
          </p:nvCxnSpPr>
          <p:spPr>
            <a:xfrm>
              <a:off x="2393983" y="2850749"/>
              <a:ext cx="478743" cy="129938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Arrow Connector 34"/>
          <p:cNvCxnSpPr/>
          <p:nvPr/>
        </p:nvCxnSpPr>
        <p:spPr>
          <a:xfrm flipV="1">
            <a:off x="5729183" y="2731208"/>
            <a:ext cx="946359" cy="1896220"/>
          </a:xfrm>
          <a:prstGeom prst="straightConnector1">
            <a:avLst/>
          </a:prstGeom>
          <a:ln w="57150">
            <a:solidFill>
              <a:schemeClr val="bg1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2393983" y="1706847"/>
            <a:ext cx="4928474" cy="1143902"/>
            <a:chOff x="2393983" y="1706847"/>
            <a:chExt cx="4928474" cy="1143902"/>
          </a:xfrm>
        </p:grpSpPr>
        <p:cxnSp>
          <p:nvCxnSpPr>
            <p:cNvPr id="44" name="Straight Arrow Connector 43"/>
            <p:cNvCxnSpPr>
              <a:endCxn id="5" idx="1"/>
            </p:cNvCxnSpPr>
            <p:nvPr/>
          </p:nvCxnSpPr>
          <p:spPr>
            <a:xfrm flipV="1">
              <a:off x="2393983" y="2217775"/>
              <a:ext cx="3284675" cy="63297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/>
            <p:cNvGrpSpPr/>
            <p:nvPr/>
          </p:nvGrpSpPr>
          <p:grpSpPr>
            <a:xfrm>
              <a:off x="6326081" y="1706847"/>
              <a:ext cx="996376" cy="1005784"/>
              <a:chOff x="5029200" y="2903606"/>
              <a:chExt cx="685800" cy="751582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5029200" y="2903606"/>
                <a:ext cx="685800" cy="751582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V="1">
                <a:off x="5029200" y="2954190"/>
                <a:ext cx="685800" cy="675644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oup 24"/>
          <p:cNvGrpSpPr/>
          <p:nvPr/>
        </p:nvGrpSpPr>
        <p:grpSpPr>
          <a:xfrm>
            <a:off x="5981158" y="3498452"/>
            <a:ext cx="3021183" cy="1569660"/>
            <a:chOff x="5981158" y="3498452"/>
            <a:chExt cx="3021183" cy="1569660"/>
          </a:xfrm>
        </p:grpSpPr>
        <p:cxnSp>
          <p:nvCxnSpPr>
            <p:cNvPr id="64" name="Straight Arrow Connector 63"/>
            <p:cNvCxnSpPr/>
            <p:nvPr/>
          </p:nvCxnSpPr>
          <p:spPr>
            <a:xfrm>
              <a:off x="5981158" y="3726086"/>
              <a:ext cx="1041795" cy="369278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endCxn id="69" idx="1"/>
            </p:cNvCxnSpPr>
            <p:nvPr/>
          </p:nvCxnSpPr>
          <p:spPr>
            <a:xfrm flipV="1">
              <a:off x="6304066" y="4283282"/>
              <a:ext cx="718887" cy="514192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7022953" y="3498452"/>
              <a:ext cx="197938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>
                  <a:solidFill>
                    <a:schemeClr val="bg1"/>
                  </a:solidFill>
                </a:defRPr>
              </a:lvl1pPr>
            </a:lstStyle>
            <a:p>
              <a:r>
                <a:rPr lang="en-US" dirty="0" smtClean="0"/>
                <a:t>Conclusion: We do not know where the Universe comes from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7734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6" grpId="0"/>
      <p:bldP spid="5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" y="254000"/>
            <a:ext cx="9144000" cy="50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Limiting Presuppositions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(and Awkward Conclusions)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1" name="Content Placeholder 6"/>
          <p:cNvSpPr>
            <a:spLocks noGrp="1"/>
          </p:cNvSpPr>
          <p:nvPr>
            <p:ph sz="half" idx="1"/>
          </p:nvPr>
        </p:nvSpPr>
        <p:spPr>
          <a:xfrm>
            <a:off x="76200" y="1028700"/>
            <a:ext cx="29337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Evidence</a:t>
            </a:r>
          </a:p>
          <a:p>
            <a:pPr marL="231775" indent="-231775"/>
            <a:r>
              <a:rPr lang="en-US" sz="2000" dirty="0" smtClean="0"/>
              <a:t>Complex, adaptable design of living things</a:t>
            </a:r>
          </a:p>
          <a:p>
            <a:pPr marL="231775" indent="-231775"/>
            <a:endParaRPr lang="en-US" sz="2000" dirty="0"/>
          </a:p>
          <a:p>
            <a:pPr marL="231775" indent="-231775"/>
            <a:r>
              <a:rPr lang="en-US" sz="2000" dirty="0" smtClean="0"/>
              <a:t>Fulfilled prophecies &amp; unity of Bible content</a:t>
            </a:r>
          </a:p>
          <a:p>
            <a:pPr marL="231775" indent="-231775"/>
            <a:endParaRPr lang="en-US" sz="2000" dirty="0"/>
          </a:p>
          <a:p>
            <a:pPr marL="231775" indent="-231775"/>
            <a:endParaRPr lang="en-US" sz="2000" dirty="0" smtClean="0"/>
          </a:p>
          <a:p>
            <a:pPr marL="231775" indent="-231775"/>
            <a:r>
              <a:rPr lang="en-US" sz="2000" dirty="0" smtClean="0"/>
              <a:t>Spiritual character of man: choice, guilt, love, pity, hope for after-life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2" name="Content Placeholder 6"/>
          <p:cNvSpPr>
            <a:spLocks noGrp="1"/>
          </p:cNvSpPr>
          <p:nvPr>
            <p:ph sz="half" idx="1"/>
          </p:nvPr>
        </p:nvSpPr>
        <p:spPr>
          <a:xfrm>
            <a:off x="3048000" y="1028700"/>
            <a:ext cx="2971800" cy="4571999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Presuppositions</a:t>
            </a:r>
          </a:p>
          <a:p>
            <a:pPr marL="231775" indent="-231775"/>
            <a:r>
              <a:rPr lang="en-US" sz="2000" dirty="0" smtClean="0"/>
              <a:t>No supernatural causes   </a:t>
            </a:r>
          </a:p>
          <a:p>
            <a:pPr marL="231775" indent="-231775"/>
            <a:endParaRPr lang="en-US" sz="2000" dirty="0" smtClean="0"/>
          </a:p>
          <a:p>
            <a:pPr marL="231775" indent="-231775"/>
            <a:endParaRPr lang="en-US" sz="2000" dirty="0"/>
          </a:p>
          <a:p>
            <a:pPr marL="231775" indent="-231775"/>
            <a:r>
              <a:rPr lang="en-US" sz="2000" dirty="0" smtClean="0"/>
              <a:t>Bible is only a product of human thought</a:t>
            </a:r>
          </a:p>
          <a:p>
            <a:pPr marL="231775" indent="-231775"/>
            <a:endParaRPr lang="en-US" sz="2000" dirty="0"/>
          </a:p>
          <a:p>
            <a:pPr marL="231775" indent="-231775"/>
            <a:endParaRPr lang="en-US" sz="2000" dirty="0" smtClean="0"/>
          </a:p>
          <a:p>
            <a:pPr marL="231775" indent="-231775"/>
            <a:r>
              <a:rPr lang="en-US" sz="2000" dirty="0" smtClean="0"/>
              <a:t>Only a physical world: no supernatural or spiritual influences</a:t>
            </a:r>
            <a:endParaRPr lang="en-US" sz="2000" dirty="0"/>
          </a:p>
        </p:txBody>
      </p:sp>
      <p:sp>
        <p:nvSpPr>
          <p:cNvPr id="13" name="Content Placeholder 6"/>
          <p:cNvSpPr>
            <a:spLocks noGrp="1"/>
          </p:cNvSpPr>
          <p:nvPr>
            <p:ph sz="half" idx="1"/>
          </p:nvPr>
        </p:nvSpPr>
        <p:spPr>
          <a:xfrm>
            <a:off x="6248400" y="1028701"/>
            <a:ext cx="2857500" cy="4571998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Conclusions</a:t>
            </a:r>
          </a:p>
          <a:p>
            <a:pPr marL="231775" indent="-231775">
              <a:lnSpc>
                <a:spcPct val="80000"/>
              </a:lnSpc>
            </a:pPr>
            <a:r>
              <a:rPr lang="en-US" sz="2000" dirty="0" smtClean="0"/>
              <a:t>Life from nothing</a:t>
            </a:r>
          </a:p>
          <a:p>
            <a:pPr marL="231775" indent="-231775">
              <a:lnSpc>
                <a:spcPct val="80000"/>
              </a:lnSpc>
            </a:pPr>
            <a:r>
              <a:rPr lang="en-US" sz="2000" dirty="0" smtClean="0"/>
              <a:t>Evolution of features</a:t>
            </a:r>
          </a:p>
          <a:p>
            <a:pPr marL="231775" indent="-231775">
              <a:lnSpc>
                <a:spcPct val="80000"/>
              </a:lnSpc>
            </a:pPr>
            <a:endParaRPr lang="en-US" sz="1800" dirty="0" smtClean="0"/>
          </a:p>
          <a:p>
            <a:pPr marL="231775" indent="-231775">
              <a:lnSpc>
                <a:spcPct val="80000"/>
              </a:lnSpc>
            </a:pPr>
            <a:endParaRPr lang="en-US" sz="1800" dirty="0"/>
          </a:p>
          <a:p>
            <a:pPr marL="231775" indent="-231775">
              <a:lnSpc>
                <a:spcPct val="80000"/>
              </a:lnSpc>
            </a:pPr>
            <a:r>
              <a:rPr lang="en-US" sz="2000" dirty="0" smtClean="0"/>
              <a:t>Corrupted texts</a:t>
            </a:r>
          </a:p>
          <a:p>
            <a:pPr marL="231775" indent="-231775">
              <a:lnSpc>
                <a:spcPct val="80000"/>
              </a:lnSpc>
            </a:pPr>
            <a:r>
              <a:rPr lang="en-US" sz="2000" dirty="0" smtClean="0"/>
              <a:t>Post-dating of writing</a:t>
            </a:r>
          </a:p>
          <a:p>
            <a:pPr marL="231775" indent="-231775">
              <a:lnSpc>
                <a:spcPct val="80000"/>
              </a:lnSpc>
            </a:pPr>
            <a:r>
              <a:rPr lang="en-US" sz="2000" dirty="0" smtClean="0"/>
              <a:t>Coincidence, alternate meaning</a:t>
            </a:r>
            <a:endParaRPr lang="en-US" sz="1200" dirty="0" smtClean="0"/>
          </a:p>
          <a:p>
            <a:pPr marL="231775" indent="-231775"/>
            <a:endParaRPr lang="en-US" sz="1200" dirty="0" smtClean="0"/>
          </a:p>
          <a:p>
            <a:pPr marL="231775" indent="-231775"/>
            <a:r>
              <a:rPr lang="en-US" sz="2000" dirty="0" smtClean="0"/>
              <a:t>Illusions of choice, right-wrong, guilt &amp; accountability</a:t>
            </a:r>
          </a:p>
          <a:p>
            <a:pPr marL="231775" indent="-231775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5954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Bible Examples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723900"/>
            <a:ext cx="9067800" cy="4800600"/>
          </a:xfrm>
        </p:spPr>
        <p:txBody>
          <a:bodyPr>
            <a:normAutofit fontScale="85000" lnSpcReduction="20000"/>
          </a:bodyPr>
          <a:lstStyle/>
          <a:p>
            <a:pPr marL="231775" indent="-231775">
              <a:spcBef>
                <a:spcPts val="0"/>
              </a:spcBef>
              <a:spcAft>
                <a:spcPts val="1200"/>
              </a:spcAft>
            </a:pPr>
            <a:r>
              <a:rPr lang="en-US" b="0" dirty="0" smtClean="0"/>
              <a:t>Scoffers</a:t>
            </a:r>
            <a:r>
              <a:rPr lang="en-US" b="0" dirty="0"/>
              <a:t>: </a:t>
            </a:r>
            <a:r>
              <a:rPr lang="en-US" b="0" dirty="0" smtClean="0"/>
              <a:t>“…</a:t>
            </a:r>
            <a:r>
              <a:rPr lang="en-US" b="0" dirty="0"/>
              <a:t>all things continue as they were</a:t>
            </a:r>
            <a:r>
              <a:rPr lang="en-US" b="0" dirty="0" smtClean="0"/>
              <a:t>…”  </a:t>
            </a:r>
            <a:br>
              <a:rPr lang="en-US" b="0" dirty="0" smtClean="0"/>
            </a:br>
            <a:r>
              <a:rPr lang="en-US" b="0" dirty="0" smtClean="0"/>
              <a:t>“</a:t>
            </a:r>
            <a:r>
              <a:rPr lang="en-US" b="0" dirty="0"/>
              <a:t>They willfully forget…” (II Pet 3:4-5)</a:t>
            </a:r>
          </a:p>
          <a:p>
            <a:pPr marL="231775" indent="-231775">
              <a:spcBef>
                <a:spcPts val="0"/>
              </a:spcBef>
              <a:spcAft>
                <a:spcPts val="1200"/>
              </a:spcAft>
            </a:pPr>
            <a:r>
              <a:rPr lang="en-US" b="0" dirty="0" smtClean="0"/>
              <a:t>“</a:t>
            </a:r>
            <a:r>
              <a:rPr lang="en-US" b="0" dirty="0"/>
              <a:t>When they heard of the resurrection of the dead, some mocked…” (Acts 17:32) </a:t>
            </a:r>
          </a:p>
          <a:p>
            <a:pPr marL="231775" indent="-231775"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“Are you also deceived</a:t>
            </a:r>
            <a:r>
              <a:rPr lang="en-US" b="0" dirty="0" smtClean="0"/>
              <a:t>? </a:t>
            </a:r>
            <a:r>
              <a:rPr lang="en-US" b="0" dirty="0"/>
              <a:t> </a:t>
            </a:r>
            <a:r>
              <a:rPr lang="en-US" baseline="30000" dirty="0"/>
              <a:t>48 </a:t>
            </a:r>
            <a:r>
              <a:rPr lang="en-US" b="0" dirty="0"/>
              <a:t>Have any of the rulers or the Pharisees believed in Him</a:t>
            </a:r>
            <a:r>
              <a:rPr lang="en-US" b="0" dirty="0" smtClean="0"/>
              <a:t>? </a:t>
            </a:r>
            <a:r>
              <a:rPr lang="en-US" b="0" dirty="0"/>
              <a:t> </a:t>
            </a:r>
            <a:r>
              <a:rPr lang="en-US" baseline="30000" dirty="0"/>
              <a:t>49 </a:t>
            </a:r>
            <a:r>
              <a:rPr lang="en-US" b="0" dirty="0"/>
              <a:t>But this crowd that does not know the law is accursed.” (</a:t>
            </a:r>
            <a:r>
              <a:rPr lang="en-US" b="0" dirty="0" err="1"/>
              <a:t>Jn</a:t>
            </a:r>
            <a:r>
              <a:rPr lang="en-US" b="0" dirty="0"/>
              <a:t> 7:47-50)</a:t>
            </a:r>
          </a:p>
          <a:p>
            <a:pPr marL="231775" indent="-231775">
              <a:spcBef>
                <a:spcPts val="0"/>
              </a:spcBef>
              <a:spcAft>
                <a:spcPts val="1200"/>
              </a:spcAft>
            </a:pPr>
            <a:r>
              <a:rPr lang="en-US" b="0" dirty="0" smtClean="0"/>
              <a:t>“</a:t>
            </a:r>
            <a:r>
              <a:rPr lang="en-US" b="0" dirty="0"/>
              <a:t>How can you believe, who receive honor from one another, and do not seek the honor that comes from the only </a:t>
            </a:r>
            <a:r>
              <a:rPr lang="en-US" b="0" dirty="0" smtClean="0"/>
              <a:t>God?”  (</a:t>
            </a:r>
            <a:r>
              <a:rPr lang="en-US" b="0" dirty="0" err="1" smtClean="0"/>
              <a:t>Jn</a:t>
            </a:r>
            <a:r>
              <a:rPr lang="en-US" b="0" dirty="0" smtClean="0"/>
              <a:t> 5:44)</a:t>
            </a:r>
          </a:p>
          <a:p>
            <a:pPr marL="231775" indent="-231775">
              <a:spcBef>
                <a:spcPts val="0"/>
              </a:spcBef>
              <a:spcAft>
                <a:spcPts val="1200"/>
              </a:spcAft>
            </a:pPr>
            <a:r>
              <a:rPr lang="en-US" b="0" dirty="0" smtClean="0"/>
              <a:t>“</a:t>
            </a:r>
            <a:r>
              <a:rPr lang="en-US" b="0" dirty="0"/>
              <a:t>For everyone practicing evil hates the light and does not come to the light, lest his deeds should be </a:t>
            </a:r>
            <a:r>
              <a:rPr lang="en-US" b="0" dirty="0" smtClean="0"/>
              <a:t>exposed.” (</a:t>
            </a:r>
            <a:r>
              <a:rPr lang="en-US" b="0" dirty="0" err="1" smtClean="0"/>
              <a:t>Jn</a:t>
            </a:r>
            <a:r>
              <a:rPr lang="en-US" b="0" dirty="0" smtClean="0"/>
              <a:t> 3:20)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273BF-ED1D-4F21-8D62-A72031FF00F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Presuppositions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181100"/>
            <a:ext cx="8763000" cy="3962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They may be </a:t>
            </a:r>
            <a:r>
              <a:rPr lang="en-US" dirty="0" smtClean="0"/>
              <a:t>prove themselves to be wrong.</a:t>
            </a:r>
            <a:endParaRPr lang="en-US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We choose them, often not for the best reasons.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Poor choices result in faulty (troublesome) conclusions.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We are accountable to God for the choices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(John 3:16)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273BF-ED1D-4F21-8D62-A72031FF00F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8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723900"/>
            <a:ext cx="87249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“Everyone has to come to his own conclusion, and no answer is superior to any another.”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I’ll not accept any doctrine that would contradict what my parents believed.”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“Any religious teaching that includes [fill in the blank] cannot be from God.”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“What I feel inside is my guide.  I can’t accept any rules/doctrines that go against that.”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“[Fill in the blank] is something that I just cannot give up.”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" y="952500"/>
            <a:ext cx="8629650" cy="4419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31775" indent="-231775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0" dirty="0"/>
              <a:t>Examine our own presuppositions as we evaluate evidence for our faith (or address our doubts).</a:t>
            </a:r>
          </a:p>
          <a:p>
            <a:pPr marL="231775" indent="-231775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0" dirty="0"/>
              <a:t>In discussions with others (or when challenged), examine the presuppositions first.  </a:t>
            </a:r>
            <a:br>
              <a:rPr lang="en-US" b="0" dirty="0"/>
            </a:br>
            <a:r>
              <a:rPr lang="en-US" b="0" dirty="0"/>
              <a:t>(e.g. </a:t>
            </a:r>
            <a:r>
              <a:rPr lang="en-US" b="0" dirty="0" smtClean="0"/>
              <a:t>“Are we allowing for the possibility that…?”</a:t>
            </a:r>
            <a:endParaRPr lang="en-US" b="0" dirty="0"/>
          </a:p>
          <a:p>
            <a:pPr marL="231775" indent="-231775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0" dirty="0"/>
              <a:t>Stay alert in </a:t>
            </a:r>
            <a:r>
              <a:rPr lang="en-US" b="0" dirty="0" smtClean="0"/>
              <a:t>life </a:t>
            </a:r>
            <a:r>
              <a:rPr lang="en-US" b="0" dirty="0"/>
              <a:t>decisions not to reject scriptural conclusions because of </a:t>
            </a:r>
            <a:r>
              <a:rPr lang="en-US" b="0" dirty="0" smtClean="0"/>
              <a:t>socially-driven or temptation-driven presuppositions</a:t>
            </a:r>
            <a:r>
              <a:rPr lang="en-US" b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5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91958" y="1706034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91958" y="2840567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1958" y="3975100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04292" y="1706034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04292" y="2840567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104292" y="3975100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16626" y="1706034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416626" y="2840567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416626" y="3975100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927425" y="4114800"/>
            <a:ext cx="2616200" cy="1"/>
          </a:xfrm>
          <a:prstGeom prst="line">
            <a:avLst/>
          </a:prstGeom>
          <a:ln w="76200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564793" y="1849968"/>
            <a:ext cx="0" cy="2264832"/>
          </a:xfrm>
          <a:prstGeom prst="line">
            <a:avLst/>
          </a:prstGeom>
          <a:ln w="76200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948593" y="1849967"/>
            <a:ext cx="2616200" cy="1"/>
          </a:xfrm>
          <a:prstGeom prst="line">
            <a:avLst/>
          </a:prstGeom>
          <a:ln w="76200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940125" y="1849968"/>
            <a:ext cx="0" cy="1130299"/>
          </a:xfrm>
          <a:prstGeom prst="line">
            <a:avLst/>
          </a:prstGeom>
          <a:ln w="76200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961294" y="2980267"/>
            <a:ext cx="1291165" cy="1"/>
          </a:xfrm>
          <a:prstGeom prst="line">
            <a:avLst/>
          </a:prstGeom>
          <a:ln w="76200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633868" y="1706035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633868" y="2840568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633868" y="3975101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946202" y="1706035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946202" y="2840568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946202" y="3975101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258536" y="1706035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258536" y="2840568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258536" y="3975101"/>
            <a:ext cx="296334" cy="2878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4769335" y="4110567"/>
            <a:ext cx="3987800" cy="4237"/>
          </a:xfrm>
          <a:prstGeom prst="line">
            <a:avLst/>
          </a:prstGeom>
          <a:ln w="76200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4760866" y="715436"/>
            <a:ext cx="3996269" cy="3395132"/>
          </a:xfrm>
          <a:prstGeom prst="line">
            <a:avLst/>
          </a:prstGeom>
          <a:ln w="76200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8" idx="0"/>
          </p:cNvCxnSpPr>
          <p:nvPr/>
        </p:nvCxnSpPr>
        <p:spPr>
          <a:xfrm flipV="1">
            <a:off x="4782035" y="715437"/>
            <a:ext cx="2" cy="3259664"/>
          </a:xfrm>
          <a:prstGeom prst="line">
            <a:avLst/>
          </a:prstGeom>
          <a:ln w="76200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4782035" y="1858432"/>
            <a:ext cx="2624668" cy="2269886"/>
          </a:xfrm>
          <a:prstGeom prst="line">
            <a:avLst/>
          </a:prstGeom>
          <a:ln w="76200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182256" y="1771548"/>
            <a:ext cx="4766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Connect all the dots with straight line segments, without lifting your pencil.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82256" y="4397386"/>
            <a:ext cx="4766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Oh, and only four line segments are allowed.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59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3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835515"/>
            <a:ext cx="9144000" cy="1225021"/>
          </a:xfrm>
        </p:spPr>
        <p:txBody>
          <a:bodyPr/>
          <a:lstStyle/>
          <a:p>
            <a:r>
              <a:rPr lang="en-US" sz="6600" dirty="0" smtClean="0"/>
              <a:t>Presuppositions</a:t>
            </a:r>
            <a:endParaRPr lang="en-US" sz="5400" b="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313680"/>
            <a:ext cx="6400800" cy="393700"/>
          </a:xfrm>
        </p:spPr>
        <p:txBody>
          <a:bodyPr>
            <a:noAutofit/>
          </a:bodyPr>
          <a:lstStyle/>
          <a:p>
            <a:r>
              <a:rPr lang="en-US" sz="1800" dirty="0"/>
              <a:t>Embry Hills – </a:t>
            </a:r>
            <a:r>
              <a:rPr lang="en-US" sz="1800" dirty="0" smtClean="0"/>
              <a:t>October 2017</a:t>
            </a:r>
            <a:endParaRPr lang="en-US" sz="1800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3B408B-7A52-439F-A942-49859F450FFC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265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Presented this Week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9186" t="1941" r="8202" b="4170"/>
          <a:stretch/>
        </p:blipFill>
        <p:spPr>
          <a:xfrm>
            <a:off x="122568" y="2737660"/>
            <a:ext cx="3889948" cy="27631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7055" r="10333" b="5482"/>
          <a:stretch/>
        </p:blipFill>
        <p:spPr>
          <a:xfrm>
            <a:off x="645982" y="1770660"/>
            <a:ext cx="4050038" cy="28961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10415" t="2959" r="10048" b="1974"/>
          <a:stretch/>
        </p:blipFill>
        <p:spPr>
          <a:xfrm>
            <a:off x="1122819" y="648863"/>
            <a:ext cx="4905058" cy="329783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l="9801" r="7342" b="8312"/>
          <a:stretch/>
        </p:blipFill>
        <p:spPr>
          <a:xfrm>
            <a:off x="2237641" y="1058769"/>
            <a:ext cx="4916757" cy="306044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/>
          <a:srcRect l="14227" r="10415" b="14431"/>
          <a:stretch/>
        </p:blipFill>
        <p:spPr>
          <a:xfrm>
            <a:off x="3348594" y="1498741"/>
            <a:ext cx="4806055" cy="3069697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/>
          <a:srcRect l="14841" r="13735"/>
          <a:stretch/>
        </p:blipFill>
        <p:spPr>
          <a:xfrm>
            <a:off x="4653391" y="2158521"/>
            <a:ext cx="4354642" cy="3429479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21223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Presupposition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9280" y="876300"/>
            <a:ext cx="8951019" cy="4062691"/>
          </a:xfrm>
        </p:spPr>
        <p:txBody>
          <a:bodyPr>
            <a:normAutofit/>
          </a:bodyPr>
          <a:lstStyle/>
          <a:p>
            <a:r>
              <a:rPr lang="en-US" b="0" dirty="0"/>
              <a:t>A thing tacitly assumed beforehand at the beginning of a line of argument or course of </a:t>
            </a:r>
            <a:r>
              <a:rPr lang="en-US" b="0" dirty="0" smtClean="0"/>
              <a:t>action</a:t>
            </a:r>
            <a:r>
              <a:rPr lang="en-US" b="0" baseline="30000" dirty="0" smtClean="0"/>
              <a:t>1</a:t>
            </a:r>
            <a:endParaRPr lang="en-US" dirty="0"/>
          </a:p>
          <a:p>
            <a:r>
              <a:rPr lang="en-US" b="0" dirty="0" smtClean="0"/>
              <a:t>Beliefs that are accepted </a:t>
            </a:r>
            <a:r>
              <a:rPr lang="en-US" b="0" dirty="0" smtClean="0"/>
              <a:t>(usually without proof) and </a:t>
            </a:r>
            <a:r>
              <a:rPr lang="en-US" b="0" dirty="0" smtClean="0"/>
              <a:t>used as a basis </a:t>
            </a:r>
            <a:r>
              <a:rPr lang="en-US" b="0" dirty="0" smtClean="0"/>
              <a:t>to </a:t>
            </a:r>
            <a:r>
              <a:rPr lang="en-US" b="0" dirty="0" smtClean="0"/>
              <a:t>infer or validate other facts.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D5E7F-5B88-49A2-B514-B1E99E37D8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9979" y="5304141"/>
            <a:ext cx="5482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aseline="30000" dirty="0">
                <a:solidFill>
                  <a:schemeClr val="bg1"/>
                </a:solidFill>
              </a:rPr>
              <a:t>1</a:t>
            </a:r>
            <a:r>
              <a:rPr lang="en-US" sz="1600" dirty="0">
                <a:solidFill>
                  <a:schemeClr val="bg1"/>
                </a:solidFill>
              </a:rPr>
              <a:t>https://en.oxforddictionaries.com/definition/presupposition</a:t>
            </a:r>
          </a:p>
        </p:txBody>
      </p:sp>
    </p:spTree>
    <p:extLst>
      <p:ext uri="{BB962C8B-B14F-4D97-AF65-F5344CB8AC3E}">
        <p14:creationId xmlns:p14="http://schemas.microsoft.com/office/powerpoint/2010/main" val="10100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Necessary? Good or Bad?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25" y="711200"/>
            <a:ext cx="889635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necessary starting point</a:t>
            </a:r>
          </a:p>
          <a:p>
            <a:pPr lvl="1"/>
            <a:r>
              <a:rPr lang="en-US" dirty="0" smtClean="0"/>
              <a:t>Supply ground </a:t>
            </a:r>
            <a:r>
              <a:rPr lang="en-US" dirty="0"/>
              <a:t>rules </a:t>
            </a:r>
            <a:r>
              <a:rPr lang="en-US" dirty="0" smtClean="0"/>
              <a:t>and </a:t>
            </a:r>
            <a:r>
              <a:rPr lang="en-US" dirty="0"/>
              <a:t>limits for </a:t>
            </a:r>
            <a:r>
              <a:rPr lang="en-US" dirty="0" smtClean="0"/>
              <a:t>thinking</a:t>
            </a:r>
          </a:p>
          <a:p>
            <a:pPr lvl="1"/>
            <a:r>
              <a:rPr lang="en-US" dirty="0" smtClean="0"/>
              <a:t>Usually based on common experience/observation</a:t>
            </a:r>
          </a:p>
          <a:p>
            <a:pPr lvl="1"/>
            <a:r>
              <a:rPr lang="en-US" dirty="0" smtClean="0"/>
              <a:t>(Often based on absence of counter-evidence)</a:t>
            </a:r>
            <a:endParaRPr lang="en-US" dirty="0"/>
          </a:p>
          <a:p>
            <a:r>
              <a:rPr lang="en-US" dirty="0" smtClean="0"/>
              <a:t>Common in all human thought</a:t>
            </a:r>
          </a:p>
          <a:p>
            <a:pPr lvl="1"/>
            <a:r>
              <a:rPr lang="en-US" dirty="0"/>
              <a:t>Physics:  </a:t>
            </a:r>
            <a:r>
              <a:rPr lang="en-US" dirty="0" smtClean="0"/>
              <a:t>Laws </a:t>
            </a:r>
            <a:r>
              <a:rPr lang="en-US" dirty="0"/>
              <a:t>do not change</a:t>
            </a:r>
            <a:r>
              <a:rPr lang="en-US" dirty="0" smtClean="0"/>
              <a:t>…</a:t>
            </a:r>
            <a:endParaRPr lang="en-US" dirty="0"/>
          </a:p>
          <a:p>
            <a:pPr lvl="1"/>
            <a:r>
              <a:rPr lang="en-US" dirty="0" smtClean="0"/>
              <a:t>Math</a:t>
            </a:r>
            <a:r>
              <a:rPr lang="en-US" dirty="0"/>
              <a:t>:  </a:t>
            </a:r>
            <a:r>
              <a:rPr lang="en-US" dirty="0" smtClean="0"/>
              <a:t>Five Euclidian Postulates</a:t>
            </a:r>
            <a:endParaRPr lang="en-US" dirty="0"/>
          </a:p>
          <a:p>
            <a:pPr lvl="1"/>
            <a:r>
              <a:rPr lang="en-US" dirty="0" smtClean="0"/>
              <a:t>Philosophy:  </a:t>
            </a:r>
          </a:p>
          <a:p>
            <a:pPr lvl="2"/>
            <a:r>
              <a:rPr lang="en-US" dirty="0" smtClean="0"/>
              <a:t>“I exist.”  </a:t>
            </a:r>
            <a:r>
              <a:rPr lang="en-US" dirty="0"/>
              <a:t>“There is a </a:t>
            </a:r>
            <a:r>
              <a:rPr lang="en-US" dirty="0" smtClean="0"/>
              <a:t>reality.”  </a:t>
            </a:r>
            <a:r>
              <a:rPr lang="en-US" dirty="0"/>
              <a:t>“</a:t>
            </a:r>
            <a:r>
              <a:rPr lang="en-US" dirty="0" smtClean="0"/>
              <a:t>I think…”</a:t>
            </a:r>
            <a:endParaRPr lang="en-US" dirty="0"/>
          </a:p>
          <a:p>
            <a:pPr lvl="2"/>
            <a:r>
              <a:rPr lang="en-US" dirty="0"/>
              <a:t>Truth exists (independent of discovery or acceptance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a search for a solution, fewer is better.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178581" y="1519644"/>
            <a:ext cx="9270220" cy="2999191"/>
            <a:chOff x="178581" y="1519644"/>
            <a:chExt cx="9270220" cy="2999191"/>
          </a:xfrm>
        </p:grpSpPr>
        <p:sp>
          <p:nvSpPr>
            <p:cNvPr id="23" name="Freeform 22"/>
            <p:cNvSpPr/>
            <p:nvPr/>
          </p:nvSpPr>
          <p:spPr>
            <a:xfrm>
              <a:off x="2819401" y="1593909"/>
              <a:ext cx="6629400" cy="2924926"/>
            </a:xfrm>
            <a:custGeom>
              <a:avLst/>
              <a:gdLst>
                <a:gd name="connsiteX0" fmla="*/ 7472298 w 7513119"/>
                <a:gd name="connsiteY0" fmla="*/ 139792 h 2924926"/>
                <a:gd name="connsiteX1" fmla="*/ 7121233 w 7513119"/>
                <a:gd name="connsiteY1" fmla="*/ 17328 h 2924926"/>
                <a:gd name="connsiteX2" fmla="*/ 4933205 w 7513119"/>
                <a:gd name="connsiteY2" fmla="*/ 474528 h 2924926"/>
                <a:gd name="connsiteX3" fmla="*/ 3790205 w 7513119"/>
                <a:gd name="connsiteY3" fmla="*/ 286749 h 2924926"/>
                <a:gd name="connsiteX4" fmla="*/ 2704355 w 7513119"/>
                <a:gd name="connsiteY4" fmla="*/ 458199 h 2924926"/>
                <a:gd name="connsiteX5" fmla="*/ 1765462 w 7513119"/>
                <a:gd name="connsiteY5" fmla="*/ 294914 h 2924926"/>
                <a:gd name="connsiteX6" fmla="*/ 875555 w 7513119"/>
                <a:gd name="connsiteY6" fmla="*/ 433706 h 2924926"/>
                <a:gd name="connsiteX7" fmla="*/ 336712 w 7513119"/>
                <a:gd name="connsiteY7" fmla="*/ 286749 h 2924926"/>
                <a:gd name="connsiteX8" fmla="*/ 148933 w 7513119"/>
                <a:gd name="connsiteY8" fmla="*/ 401049 h 2924926"/>
                <a:gd name="connsiteX9" fmla="*/ 312219 w 7513119"/>
                <a:gd name="connsiteY9" fmla="*/ 752114 h 2924926"/>
                <a:gd name="connsiteX10" fmla="*/ 75455 w 7513119"/>
                <a:gd name="connsiteY10" fmla="*/ 964385 h 2924926"/>
                <a:gd name="connsiteX11" fmla="*/ 279562 w 7513119"/>
                <a:gd name="connsiteY11" fmla="*/ 1225642 h 2924926"/>
                <a:gd name="connsiteX12" fmla="*/ 67290 w 7513119"/>
                <a:gd name="connsiteY12" fmla="*/ 1446078 h 2924926"/>
                <a:gd name="connsiteX13" fmla="*/ 312219 w 7513119"/>
                <a:gd name="connsiteY13" fmla="*/ 1699171 h 2924926"/>
                <a:gd name="connsiteX14" fmla="*/ 26469 w 7513119"/>
                <a:gd name="connsiteY14" fmla="*/ 1984921 h 2924926"/>
                <a:gd name="connsiteX15" fmla="*/ 181590 w 7513119"/>
                <a:gd name="connsiteY15" fmla="*/ 2352314 h 2924926"/>
                <a:gd name="connsiteX16" fmla="*/ 1976 w 7513119"/>
                <a:gd name="connsiteY16" fmla="*/ 2597242 h 2924926"/>
                <a:gd name="connsiteX17" fmla="*/ 165262 w 7513119"/>
                <a:gd name="connsiteY17" fmla="*/ 2809514 h 2924926"/>
                <a:gd name="connsiteX18" fmla="*/ 1120483 w 7513119"/>
                <a:gd name="connsiteY18" fmla="*/ 2858499 h 2924926"/>
                <a:gd name="connsiteX19" fmla="*/ 2075705 w 7513119"/>
                <a:gd name="connsiteY19" fmla="*/ 2760528 h 2924926"/>
                <a:gd name="connsiteX20" fmla="*/ 3504455 w 7513119"/>
                <a:gd name="connsiteY20" fmla="*/ 2923814 h 2924926"/>
                <a:gd name="connsiteX21" fmla="*/ 5104655 w 7513119"/>
                <a:gd name="connsiteY21" fmla="*/ 2662556 h 2924926"/>
                <a:gd name="connsiteX22" fmla="*/ 6296640 w 7513119"/>
                <a:gd name="connsiteY22" fmla="*/ 2891156 h 2924926"/>
                <a:gd name="connsiteX23" fmla="*/ 7513119 w 7513119"/>
                <a:gd name="connsiteY23" fmla="*/ 2662556 h 2924926"/>
                <a:gd name="connsiteX0" fmla="*/ 7472298 w 7513119"/>
                <a:gd name="connsiteY0" fmla="*/ 139792 h 2924926"/>
                <a:gd name="connsiteX1" fmla="*/ 7121233 w 7513119"/>
                <a:gd name="connsiteY1" fmla="*/ 17328 h 2924926"/>
                <a:gd name="connsiteX2" fmla="*/ 4933205 w 7513119"/>
                <a:gd name="connsiteY2" fmla="*/ 474528 h 2924926"/>
                <a:gd name="connsiteX3" fmla="*/ 3790205 w 7513119"/>
                <a:gd name="connsiteY3" fmla="*/ 286749 h 2924926"/>
                <a:gd name="connsiteX4" fmla="*/ 2704355 w 7513119"/>
                <a:gd name="connsiteY4" fmla="*/ 458199 h 2924926"/>
                <a:gd name="connsiteX5" fmla="*/ 1765462 w 7513119"/>
                <a:gd name="connsiteY5" fmla="*/ 294914 h 2924926"/>
                <a:gd name="connsiteX6" fmla="*/ 875555 w 7513119"/>
                <a:gd name="connsiteY6" fmla="*/ 433706 h 2924926"/>
                <a:gd name="connsiteX7" fmla="*/ 336712 w 7513119"/>
                <a:gd name="connsiteY7" fmla="*/ 286749 h 2924926"/>
                <a:gd name="connsiteX8" fmla="*/ 148933 w 7513119"/>
                <a:gd name="connsiteY8" fmla="*/ 401049 h 2924926"/>
                <a:gd name="connsiteX9" fmla="*/ 312219 w 7513119"/>
                <a:gd name="connsiteY9" fmla="*/ 752114 h 2924926"/>
                <a:gd name="connsiteX10" fmla="*/ 75455 w 7513119"/>
                <a:gd name="connsiteY10" fmla="*/ 964385 h 2924926"/>
                <a:gd name="connsiteX11" fmla="*/ 279562 w 7513119"/>
                <a:gd name="connsiteY11" fmla="*/ 1225642 h 2924926"/>
                <a:gd name="connsiteX12" fmla="*/ 67290 w 7513119"/>
                <a:gd name="connsiteY12" fmla="*/ 1446078 h 2924926"/>
                <a:gd name="connsiteX13" fmla="*/ 312219 w 7513119"/>
                <a:gd name="connsiteY13" fmla="*/ 1699171 h 2924926"/>
                <a:gd name="connsiteX14" fmla="*/ 26469 w 7513119"/>
                <a:gd name="connsiteY14" fmla="*/ 1984921 h 2924926"/>
                <a:gd name="connsiteX15" fmla="*/ 181590 w 7513119"/>
                <a:gd name="connsiteY15" fmla="*/ 2352314 h 2924926"/>
                <a:gd name="connsiteX16" fmla="*/ 1976 w 7513119"/>
                <a:gd name="connsiteY16" fmla="*/ 2597242 h 2924926"/>
                <a:gd name="connsiteX17" fmla="*/ 165262 w 7513119"/>
                <a:gd name="connsiteY17" fmla="*/ 2809514 h 2924926"/>
                <a:gd name="connsiteX18" fmla="*/ 1120483 w 7513119"/>
                <a:gd name="connsiteY18" fmla="*/ 2858499 h 2924926"/>
                <a:gd name="connsiteX19" fmla="*/ 2075705 w 7513119"/>
                <a:gd name="connsiteY19" fmla="*/ 2760528 h 2924926"/>
                <a:gd name="connsiteX20" fmla="*/ 3504455 w 7513119"/>
                <a:gd name="connsiteY20" fmla="*/ 2923814 h 2924926"/>
                <a:gd name="connsiteX21" fmla="*/ 5104655 w 7513119"/>
                <a:gd name="connsiteY21" fmla="*/ 2662556 h 2924926"/>
                <a:gd name="connsiteX22" fmla="*/ 6296640 w 7513119"/>
                <a:gd name="connsiteY22" fmla="*/ 2891156 h 2924926"/>
                <a:gd name="connsiteX23" fmla="*/ 7129398 w 7513119"/>
                <a:gd name="connsiteY23" fmla="*/ 2768692 h 2924926"/>
                <a:gd name="connsiteX24" fmla="*/ 7513119 w 7513119"/>
                <a:gd name="connsiteY24" fmla="*/ 2662556 h 2924926"/>
                <a:gd name="connsiteX0" fmla="*/ 7472298 w 7692733"/>
                <a:gd name="connsiteY0" fmla="*/ 139792 h 2924926"/>
                <a:gd name="connsiteX1" fmla="*/ 7121233 w 7692733"/>
                <a:gd name="connsiteY1" fmla="*/ 17328 h 2924926"/>
                <a:gd name="connsiteX2" fmla="*/ 4933205 w 7692733"/>
                <a:gd name="connsiteY2" fmla="*/ 474528 h 2924926"/>
                <a:gd name="connsiteX3" fmla="*/ 3790205 w 7692733"/>
                <a:gd name="connsiteY3" fmla="*/ 286749 h 2924926"/>
                <a:gd name="connsiteX4" fmla="*/ 2704355 w 7692733"/>
                <a:gd name="connsiteY4" fmla="*/ 458199 h 2924926"/>
                <a:gd name="connsiteX5" fmla="*/ 1765462 w 7692733"/>
                <a:gd name="connsiteY5" fmla="*/ 294914 h 2924926"/>
                <a:gd name="connsiteX6" fmla="*/ 875555 w 7692733"/>
                <a:gd name="connsiteY6" fmla="*/ 433706 h 2924926"/>
                <a:gd name="connsiteX7" fmla="*/ 336712 w 7692733"/>
                <a:gd name="connsiteY7" fmla="*/ 286749 h 2924926"/>
                <a:gd name="connsiteX8" fmla="*/ 148933 w 7692733"/>
                <a:gd name="connsiteY8" fmla="*/ 401049 h 2924926"/>
                <a:gd name="connsiteX9" fmla="*/ 312219 w 7692733"/>
                <a:gd name="connsiteY9" fmla="*/ 752114 h 2924926"/>
                <a:gd name="connsiteX10" fmla="*/ 75455 w 7692733"/>
                <a:gd name="connsiteY10" fmla="*/ 964385 h 2924926"/>
                <a:gd name="connsiteX11" fmla="*/ 279562 w 7692733"/>
                <a:gd name="connsiteY11" fmla="*/ 1225642 h 2924926"/>
                <a:gd name="connsiteX12" fmla="*/ 67290 w 7692733"/>
                <a:gd name="connsiteY12" fmla="*/ 1446078 h 2924926"/>
                <a:gd name="connsiteX13" fmla="*/ 312219 w 7692733"/>
                <a:gd name="connsiteY13" fmla="*/ 1699171 h 2924926"/>
                <a:gd name="connsiteX14" fmla="*/ 26469 w 7692733"/>
                <a:gd name="connsiteY14" fmla="*/ 1984921 h 2924926"/>
                <a:gd name="connsiteX15" fmla="*/ 181590 w 7692733"/>
                <a:gd name="connsiteY15" fmla="*/ 2352314 h 2924926"/>
                <a:gd name="connsiteX16" fmla="*/ 1976 w 7692733"/>
                <a:gd name="connsiteY16" fmla="*/ 2597242 h 2924926"/>
                <a:gd name="connsiteX17" fmla="*/ 165262 w 7692733"/>
                <a:gd name="connsiteY17" fmla="*/ 2809514 h 2924926"/>
                <a:gd name="connsiteX18" fmla="*/ 1120483 w 7692733"/>
                <a:gd name="connsiteY18" fmla="*/ 2858499 h 2924926"/>
                <a:gd name="connsiteX19" fmla="*/ 2075705 w 7692733"/>
                <a:gd name="connsiteY19" fmla="*/ 2760528 h 2924926"/>
                <a:gd name="connsiteX20" fmla="*/ 3504455 w 7692733"/>
                <a:gd name="connsiteY20" fmla="*/ 2923814 h 2924926"/>
                <a:gd name="connsiteX21" fmla="*/ 5104655 w 7692733"/>
                <a:gd name="connsiteY21" fmla="*/ 2662556 h 2924926"/>
                <a:gd name="connsiteX22" fmla="*/ 6296640 w 7692733"/>
                <a:gd name="connsiteY22" fmla="*/ 2891156 h 2924926"/>
                <a:gd name="connsiteX23" fmla="*/ 7129398 w 7692733"/>
                <a:gd name="connsiteY23" fmla="*/ 2768692 h 2924926"/>
                <a:gd name="connsiteX24" fmla="*/ 7692733 w 7692733"/>
                <a:gd name="connsiteY24" fmla="*/ 2597242 h 2924926"/>
                <a:gd name="connsiteX0" fmla="*/ 7472298 w 7732190"/>
                <a:gd name="connsiteY0" fmla="*/ 139792 h 2924926"/>
                <a:gd name="connsiteX1" fmla="*/ 7121233 w 7732190"/>
                <a:gd name="connsiteY1" fmla="*/ 17328 h 2924926"/>
                <a:gd name="connsiteX2" fmla="*/ 4933205 w 7732190"/>
                <a:gd name="connsiteY2" fmla="*/ 474528 h 2924926"/>
                <a:gd name="connsiteX3" fmla="*/ 3790205 w 7732190"/>
                <a:gd name="connsiteY3" fmla="*/ 286749 h 2924926"/>
                <a:gd name="connsiteX4" fmla="*/ 2704355 w 7732190"/>
                <a:gd name="connsiteY4" fmla="*/ 458199 h 2924926"/>
                <a:gd name="connsiteX5" fmla="*/ 1765462 w 7732190"/>
                <a:gd name="connsiteY5" fmla="*/ 294914 h 2924926"/>
                <a:gd name="connsiteX6" fmla="*/ 875555 w 7732190"/>
                <a:gd name="connsiteY6" fmla="*/ 433706 h 2924926"/>
                <a:gd name="connsiteX7" fmla="*/ 336712 w 7732190"/>
                <a:gd name="connsiteY7" fmla="*/ 286749 h 2924926"/>
                <a:gd name="connsiteX8" fmla="*/ 148933 w 7732190"/>
                <a:gd name="connsiteY8" fmla="*/ 401049 h 2924926"/>
                <a:gd name="connsiteX9" fmla="*/ 312219 w 7732190"/>
                <a:gd name="connsiteY9" fmla="*/ 752114 h 2924926"/>
                <a:gd name="connsiteX10" fmla="*/ 75455 w 7732190"/>
                <a:gd name="connsiteY10" fmla="*/ 964385 h 2924926"/>
                <a:gd name="connsiteX11" fmla="*/ 279562 w 7732190"/>
                <a:gd name="connsiteY11" fmla="*/ 1225642 h 2924926"/>
                <a:gd name="connsiteX12" fmla="*/ 67290 w 7732190"/>
                <a:gd name="connsiteY12" fmla="*/ 1446078 h 2924926"/>
                <a:gd name="connsiteX13" fmla="*/ 312219 w 7732190"/>
                <a:gd name="connsiteY13" fmla="*/ 1699171 h 2924926"/>
                <a:gd name="connsiteX14" fmla="*/ 26469 w 7732190"/>
                <a:gd name="connsiteY14" fmla="*/ 1984921 h 2924926"/>
                <a:gd name="connsiteX15" fmla="*/ 181590 w 7732190"/>
                <a:gd name="connsiteY15" fmla="*/ 2352314 h 2924926"/>
                <a:gd name="connsiteX16" fmla="*/ 1976 w 7732190"/>
                <a:gd name="connsiteY16" fmla="*/ 2597242 h 2924926"/>
                <a:gd name="connsiteX17" fmla="*/ 165262 w 7732190"/>
                <a:gd name="connsiteY17" fmla="*/ 2809514 h 2924926"/>
                <a:gd name="connsiteX18" fmla="*/ 1120483 w 7732190"/>
                <a:gd name="connsiteY18" fmla="*/ 2858499 h 2924926"/>
                <a:gd name="connsiteX19" fmla="*/ 2075705 w 7732190"/>
                <a:gd name="connsiteY19" fmla="*/ 2760528 h 2924926"/>
                <a:gd name="connsiteX20" fmla="*/ 3504455 w 7732190"/>
                <a:gd name="connsiteY20" fmla="*/ 2923814 h 2924926"/>
                <a:gd name="connsiteX21" fmla="*/ 5104655 w 7732190"/>
                <a:gd name="connsiteY21" fmla="*/ 2662556 h 2924926"/>
                <a:gd name="connsiteX22" fmla="*/ 6296640 w 7732190"/>
                <a:gd name="connsiteY22" fmla="*/ 2891156 h 2924926"/>
                <a:gd name="connsiteX23" fmla="*/ 7129398 w 7732190"/>
                <a:gd name="connsiteY23" fmla="*/ 2768692 h 2924926"/>
                <a:gd name="connsiteX24" fmla="*/ 7692733 w 7732190"/>
                <a:gd name="connsiteY24" fmla="*/ 2597242 h 2924926"/>
                <a:gd name="connsiteX25" fmla="*/ 7684569 w 7732190"/>
                <a:gd name="connsiteY25" fmla="*/ 2589078 h 2924926"/>
                <a:gd name="connsiteX0" fmla="*/ 7472298 w 7710297"/>
                <a:gd name="connsiteY0" fmla="*/ 139792 h 2924926"/>
                <a:gd name="connsiteX1" fmla="*/ 7121233 w 7710297"/>
                <a:gd name="connsiteY1" fmla="*/ 17328 h 2924926"/>
                <a:gd name="connsiteX2" fmla="*/ 4933205 w 7710297"/>
                <a:gd name="connsiteY2" fmla="*/ 474528 h 2924926"/>
                <a:gd name="connsiteX3" fmla="*/ 3790205 w 7710297"/>
                <a:gd name="connsiteY3" fmla="*/ 286749 h 2924926"/>
                <a:gd name="connsiteX4" fmla="*/ 2704355 w 7710297"/>
                <a:gd name="connsiteY4" fmla="*/ 458199 h 2924926"/>
                <a:gd name="connsiteX5" fmla="*/ 1765462 w 7710297"/>
                <a:gd name="connsiteY5" fmla="*/ 294914 h 2924926"/>
                <a:gd name="connsiteX6" fmla="*/ 875555 w 7710297"/>
                <a:gd name="connsiteY6" fmla="*/ 433706 h 2924926"/>
                <a:gd name="connsiteX7" fmla="*/ 336712 w 7710297"/>
                <a:gd name="connsiteY7" fmla="*/ 286749 h 2924926"/>
                <a:gd name="connsiteX8" fmla="*/ 148933 w 7710297"/>
                <a:gd name="connsiteY8" fmla="*/ 401049 h 2924926"/>
                <a:gd name="connsiteX9" fmla="*/ 312219 w 7710297"/>
                <a:gd name="connsiteY9" fmla="*/ 752114 h 2924926"/>
                <a:gd name="connsiteX10" fmla="*/ 75455 w 7710297"/>
                <a:gd name="connsiteY10" fmla="*/ 964385 h 2924926"/>
                <a:gd name="connsiteX11" fmla="*/ 279562 w 7710297"/>
                <a:gd name="connsiteY11" fmla="*/ 1225642 h 2924926"/>
                <a:gd name="connsiteX12" fmla="*/ 67290 w 7710297"/>
                <a:gd name="connsiteY12" fmla="*/ 1446078 h 2924926"/>
                <a:gd name="connsiteX13" fmla="*/ 312219 w 7710297"/>
                <a:gd name="connsiteY13" fmla="*/ 1699171 h 2924926"/>
                <a:gd name="connsiteX14" fmla="*/ 26469 w 7710297"/>
                <a:gd name="connsiteY14" fmla="*/ 1984921 h 2924926"/>
                <a:gd name="connsiteX15" fmla="*/ 181590 w 7710297"/>
                <a:gd name="connsiteY15" fmla="*/ 2352314 h 2924926"/>
                <a:gd name="connsiteX16" fmla="*/ 1976 w 7710297"/>
                <a:gd name="connsiteY16" fmla="*/ 2597242 h 2924926"/>
                <a:gd name="connsiteX17" fmla="*/ 165262 w 7710297"/>
                <a:gd name="connsiteY17" fmla="*/ 2809514 h 2924926"/>
                <a:gd name="connsiteX18" fmla="*/ 1120483 w 7710297"/>
                <a:gd name="connsiteY18" fmla="*/ 2858499 h 2924926"/>
                <a:gd name="connsiteX19" fmla="*/ 2075705 w 7710297"/>
                <a:gd name="connsiteY19" fmla="*/ 2760528 h 2924926"/>
                <a:gd name="connsiteX20" fmla="*/ 3504455 w 7710297"/>
                <a:gd name="connsiteY20" fmla="*/ 2923814 h 2924926"/>
                <a:gd name="connsiteX21" fmla="*/ 5104655 w 7710297"/>
                <a:gd name="connsiteY21" fmla="*/ 2662556 h 2924926"/>
                <a:gd name="connsiteX22" fmla="*/ 6296640 w 7710297"/>
                <a:gd name="connsiteY22" fmla="*/ 2891156 h 2924926"/>
                <a:gd name="connsiteX23" fmla="*/ 7129398 w 7710297"/>
                <a:gd name="connsiteY23" fmla="*/ 2768692 h 2924926"/>
                <a:gd name="connsiteX24" fmla="*/ 7692733 w 7710297"/>
                <a:gd name="connsiteY24" fmla="*/ 2597242 h 2924926"/>
                <a:gd name="connsiteX25" fmla="*/ 7480462 w 7710297"/>
                <a:gd name="connsiteY25" fmla="*/ 139792 h 2924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710297" h="2924926">
                  <a:moveTo>
                    <a:pt x="7472298" y="139792"/>
                  </a:moveTo>
                  <a:cubicBezTo>
                    <a:pt x="7508356" y="50665"/>
                    <a:pt x="7544415" y="-38461"/>
                    <a:pt x="7121233" y="17328"/>
                  </a:cubicBezTo>
                  <a:cubicBezTo>
                    <a:pt x="6698051" y="73117"/>
                    <a:pt x="5488376" y="429625"/>
                    <a:pt x="4933205" y="474528"/>
                  </a:cubicBezTo>
                  <a:cubicBezTo>
                    <a:pt x="4378034" y="519431"/>
                    <a:pt x="4161680" y="289471"/>
                    <a:pt x="3790205" y="286749"/>
                  </a:cubicBezTo>
                  <a:cubicBezTo>
                    <a:pt x="3418730" y="284027"/>
                    <a:pt x="3041812" y="456838"/>
                    <a:pt x="2704355" y="458199"/>
                  </a:cubicBezTo>
                  <a:cubicBezTo>
                    <a:pt x="2366898" y="459560"/>
                    <a:pt x="2070262" y="298996"/>
                    <a:pt x="1765462" y="294914"/>
                  </a:cubicBezTo>
                  <a:cubicBezTo>
                    <a:pt x="1460662" y="290832"/>
                    <a:pt x="1113680" y="435067"/>
                    <a:pt x="875555" y="433706"/>
                  </a:cubicBezTo>
                  <a:cubicBezTo>
                    <a:pt x="637430" y="432345"/>
                    <a:pt x="457816" y="292192"/>
                    <a:pt x="336712" y="286749"/>
                  </a:cubicBezTo>
                  <a:cubicBezTo>
                    <a:pt x="215608" y="281306"/>
                    <a:pt x="153015" y="323488"/>
                    <a:pt x="148933" y="401049"/>
                  </a:cubicBezTo>
                  <a:cubicBezTo>
                    <a:pt x="144851" y="478610"/>
                    <a:pt x="324465" y="658225"/>
                    <a:pt x="312219" y="752114"/>
                  </a:cubicBezTo>
                  <a:cubicBezTo>
                    <a:pt x="299973" y="846003"/>
                    <a:pt x="80898" y="885464"/>
                    <a:pt x="75455" y="964385"/>
                  </a:cubicBezTo>
                  <a:cubicBezTo>
                    <a:pt x="70012" y="1043306"/>
                    <a:pt x="280923" y="1145360"/>
                    <a:pt x="279562" y="1225642"/>
                  </a:cubicBezTo>
                  <a:cubicBezTo>
                    <a:pt x="278201" y="1305924"/>
                    <a:pt x="61847" y="1367157"/>
                    <a:pt x="67290" y="1446078"/>
                  </a:cubicBezTo>
                  <a:cubicBezTo>
                    <a:pt x="72733" y="1524999"/>
                    <a:pt x="319023" y="1609364"/>
                    <a:pt x="312219" y="1699171"/>
                  </a:cubicBezTo>
                  <a:cubicBezTo>
                    <a:pt x="305415" y="1788978"/>
                    <a:pt x="48240" y="1876064"/>
                    <a:pt x="26469" y="1984921"/>
                  </a:cubicBezTo>
                  <a:cubicBezTo>
                    <a:pt x="4698" y="2093778"/>
                    <a:pt x="185672" y="2250261"/>
                    <a:pt x="181590" y="2352314"/>
                  </a:cubicBezTo>
                  <a:cubicBezTo>
                    <a:pt x="177508" y="2454367"/>
                    <a:pt x="4697" y="2521042"/>
                    <a:pt x="1976" y="2597242"/>
                  </a:cubicBezTo>
                  <a:cubicBezTo>
                    <a:pt x="-745" y="2673442"/>
                    <a:pt x="-21156" y="2765971"/>
                    <a:pt x="165262" y="2809514"/>
                  </a:cubicBezTo>
                  <a:cubicBezTo>
                    <a:pt x="351680" y="2853057"/>
                    <a:pt x="802076" y="2866663"/>
                    <a:pt x="1120483" y="2858499"/>
                  </a:cubicBezTo>
                  <a:cubicBezTo>
                    <a:pt x="1438890" y="2850335"/>
                    <a:pt x="1678376" y="2749642"/>
                    <a:pt x="2075705" y="2760528"/>
                  </a:cubicBezTo>
                  <a:cubicBezTo>
                    <a:pt x="2473034" y="2771414"/>
                    <a:pt x="2999630" y="2940143"/>
                    <a:pt x="3504455" y="2923814"/>
                  </a:cubicBezTo>
                  <a:cubicBezTo>
                    <a:pt x="4009280" y="2907485"/>
                    <a:pt x="4639291" y="2667999"/>
                    <a:pt x="5104655" y="2662556"/>
                  </a:cubicBezTo>
                  <a:cubicBezTo>
                    <a:pt x="5570019" y="2657113"/>
                    <a:pt x="5959183" y="2873467"/>
                    <a:pt x="6296640" y="2891156"/>
                  </a:cubicBezTo>
                  <a:cubicBezTo>
                    <a:pt x="6634097" y="2908845"/>
                    <a:pt x="6926652" y="2806792"/>
                    <a:pt x="7129398" y="2768692"/>
                  </a:cubicBezTo>
                  <a:cubicBezTo>
                    <a:pt x="7332144" y="2730592"/>
                    <a:pt x="7628780" y="2614931"/>
                    <a:pt x="7692733" y="2597242"/>
                  </a:cubicBezTo>
                  <a:cubicBezTo>
                    <a:pt x="7785261" y="2567306"/>
                    <a:pt x="7482163" y="141493"/>
                    <a:pt x="7480462" y="139792"/>
                  </a:cubicBezTo>
                </a:path>
              </a:pathLst>
            </a:custGeom>
            <a:solidFill>
              <a:srgbClr val="0000CC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" name="Straight Arrow Connector 10"/>
            <p:cNvCxnSpPr>
              <a:stCxn id="18" idx="3"/>
            </p:cNvCxnSpPr>
            <p:nvPr/>
          </p:nvCxnSpPr>
          <p:spPr>
            <a:xfrm>
              <a:off x="2380783" y="1713543"/>
              <a:ext cx="599784" cy="193899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78581" y="1519644"/>
              <a:ext cx="2202202" cy="387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dirty="0" smtClean="0">
                  <a:solidFill>
                    <a:schemeClr val="bg1"/>
                  </a:solidFill>
                </a:rPr>
                <a:t>Presupposition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sz="4000" dirty="0" smtClean="0"/>
              <a:t>Presuppositions, Evidence, Conclusions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5431289"/>
            <a:ext cx="457200" cy="254000"/>
          </a:xfrm>
        </p:spPr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8113" y="2762999"/>
            <a:ext cx="2223686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1"/>
                </a:solidFill>
              </a:rPr>
              <a:t>Presupposition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5607828" y="2847795"/>
            <a:ext cx="3267528" cy="830997"/>
            <a:chOff x="5607828" y="2847795"/>
            <a:chExt cx="3267528" cy="830997"/>
          </a:xfrm>
        </p:grpSpPr>
        <p:cxnSp>
          <p:nvCxnSpPr>
            <p:cNvPr id="12" name="Straight Arrow Connector 11"/>
            <p:cNvCxnSpPr>
              <a:stCxn id="6" idx="3"/>
            </p:cNvCxnSpPr>
            <p:nvPr/>
          </p:nvCxnSpPr>
          <p:spPr>
            <a:xfrm>
              <a:off x="5607828" y="2986767"/>
              <a:ext cx="736959" cy="144553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326260" y="2847795"/>
              <a:ext cx="254909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(less reasonable)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Conclusion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411799" y="2755934"/>
            <a:ext cx="3196029" cy="1312760"/>
            <a:chOff x="2411799" y="2755934"/>
            <a:chExt cx="3196029" cy="1312760"/>
          </a:xfrm>
        </p:grpSpPr>
        <p:sp>
          <p:nvSpPr>
            <p:cNvPr id="6" name="TextBox 5"/>
            <p:cNvSpPr txBox="1"/>
            <p:nvPr/>
          </p:nvSpPr>
          <p:spPr>
            <a:xfrm>
              <a:off x="3897103" y="2755934"/>
              <a:ext cx="17107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Conclusion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10472" y="3607029"/>
              <a:ext cx="14526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Evidence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0" name="Straight Arrow Connector 9"/>
            <p:cNvCxnSpPr>
              <a:endCxn id="6" idx="2"/>
            </p:cNvCxnSpPr>
            <p:nvPr/>
          </p:nvCxnSpPr>
          <p:spPr>
            <a:xfrm flipV="1">
              <a:off x="4213057" y="3217599"/>
              <a:ext cx="539409" cy="421699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9" idx="3"/>
              <a:endCxn id="6" idx="1"/>
            </p:cNvCxnSpPr>
            <p:nvPr/>
          </p:nvCxnSpPr>
          <p:spPr>
            <a:xfrm>
              <a:off x="2411799" y="2956898"/>
              <a:ext cx="1485304" cy="29869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7703524" y="1778858"/>
            <a:ext cx="1382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Allowable Conclusions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4194817" y="1303369"/>
            <a:ext cx="3683733" cy="1683398"/>
            <a:chOff x="4194817" y="1303369"/>
            <a:chExt cx="3683733" cy="1683398"/>
          </a:xfrm>
        </p:grpSpPr>
        <p:sp>
          <p:nvSpPr>
            <p:cNvPr id="8" name="TextBox 7"/>
            <p:cNvSpPr txBox="1"/>
            <p:nvPr/>
          </p:nvSpPr>
          <p:spPr>
            <a:xfrm>
              <a:off x="4194817" y="2109603"/>
              <a:ext cx="14526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Evidence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67825" y="1303369"/>
              <a:ext cx="17107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Conclusion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7" name="Straight Arrow Connector 16"/>
            <p:cNvCxnSpPr>
              <a:stCxn id="6" idx="3"/>
            </p:cNvCxnSpPr>
            <p:nvPr/>
          </p:nvCxnSpPr>
          <p:spPr>
            <a:xfrm flipV="1">
              <a:off x="5607828" y="1722289"/>
              <a:ext cx="876866" cy="1264478"/>
            </a:xfrm>
            <a:prstGeom prst="straightConnector1">
              <a:avLst/>
            </a:prstGeom>
            <a:ln w="57150">
              <a:solidFill>
                <a:schemeClr val="bg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5649974" y="1659303"/>
              <a:ext cx="676286" cy="628440"/>
            </a:xfrm>
            <a:prstGeom prst="straightConnector1">
              <a:avLst/>
            </a:prstGeom>
            <a:ln w="57150">
              <a:solidFill>
                <a:schemeClr val="bg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2380783" y="1124422"/>
            <a:ext cx="4915140" cy="751582"/>
            <a:chOff x="2380783" y="1124422"/>
            <a:chExt cx="4915140" cy="751582"/>
          </a:xfrm>
        </p:grpSpPr>
        <p:cxnSp>
          <p:nvCxnSpPr>
            <p:cNvPr id="15" name="Straight Arrow Connector 14"/>
            <p:cNvCxnSpPr>
              <a:stCxn id="18" idx="3"/>
              <a:endCxn id="16" idx="1"/>
            </p:cNvCxnSpPr>
            <p:nvPr/>
          </p:nvCxnSpPr>
          <p:spPr>
            <a:xfrm flipV="1">
              <a:off x="2380783" y="1534202"/>
              <a:ext cx="3787042" cy="179341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6610123" y="1124422"/>
              <a:ext cx="685800" cy="751582"/>
              <a:chOff x="5029200" y="2903606"/>
              <a:chExt cx="685800" cy="751582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5029200" y="2903606"/>
                <a:ext cx="685800" cy="751582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5029200" y="2954190"/>
                <a:ext cx="685800" cy="675644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615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24100"/>
            <a:ext cx="7772400" cy="508000"/>
          </a:xfrm>
        </p:spPr>
        <p:txBody>
          <a:bodyPr/>
          <a:lstStyle/>
          <a:p>
            <a:r>
              <a:rPr lang="en-US" sz="5400" dirty="0" smtClean="0"/>
              <a:t>Reaction to the Healing</a:t>
            </a:r>
            <a:br>
              <a:rPr lang="en-US" sz="5400" dirty="0" smtClean="0"/>
            </a:br>
            <a:r>
              <a:rPr lang="en-US" sz="5400" dirty="0" smtClean="0"/>
              <a:t>of the Man Born Blind</a:t>
            </a:r>
            <a:br>
              <a:rPr lang="en-US" sz="5400" dirty="0" smtClean="0"/>
            </a:br>
            <a:r>
              <a:rPr lang="en-US" sz="4000" dirty="0" smtClean="0"/>
              <a:t>(John 9:13-41)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3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eeform 69"/>
          <p:cNvSpPr/>
          <p:nvPr/>
        </p:nvSpPr>
        <p:spPr>
          <a:xfrm>
            <a:off x="2438400" y="1409700"/>
            <a:ext cx="7010400" cy="4267200"/>
          </a:xfrm>
          <a:custGeom>
            <a:avLst/>
            <a:gdLst>
              <a:gd name="connsiteX0" fmla="*/ 7472298 w 7513119"/>
              <a:gd name="connsiteY0" fmla="*/ 139792 h 2924926"/>
              <a:gd name="connsiteX1" fmla="*/ 7121233 w 7513119"/>
              <a:gd name="connsiteY1" fmla="*/ 17328 h 2924926"/>
              <a:gd name="connsiteX2" fmla="*/ 4933205 w 7513119"/>
              <a:gd name="connsiteY2" fmla="*/ 474528 h 2924926"/>
              <a:gd name="connsiteX3" fmla="*/ 3790205 w 7513119"/>
              <a:gd name="connsiteY3" fmla="*/ 286749 h 2924926"/>
              <a:gd name="connsiteX4" fmla="*/ 2704355 w 7513119"/>
              <a:gd name="connsiteY4" fmla="*/ 458199 h 2924926"/>
              <a:gd name="connsiteX5" fmla="*/ 1765462 w 7513119"/>
              <a:gd name="connsiteY5" fmla="*/ 294914 h 2924926"/>
              <a:gd name="connsiteX6" fmla="*/ 875555 w 7513119"/>
              <a:gd name="connsiteY6" fmla="*/ 433706 h 2924926"/>
              <a:gd name="connsiteX7" fmla="*/ 336712 w 7513119"/>
              <a:gd name="connsiteY7" fmla="*/ 286749 h 2924926"/>
              <a:gd name="connsiteX8" fmla="*/ 148933 w 7513119"/>
              <a:gd name="connsiteY8" fmla="*/ 401049 h 2924926"/>
              <a:gd name="connsiteX9" fmla="*/ 312219 w 7513119"/>
              <a:gd name="connsiteY9" fmla="*/ 752114 h 2924926"/>
              <a:gd name="connsiteX10" fmla="*/ 75455 w 7513119"/>
              <a:gd name="connsiteY10" fmla="*/ 964385 h 2924926"/>
              <a:gd name="connsiteX11" fmla="*/ 279562 w 7513119"/>
              <a:gd name="connsiteY11" fmla="*/ 1225642 h 2924926"/>
              <a:gd name="connsiteX12" fmla="*/ 67290 w 7513119"/>
              <a:gd name="connsiteY12" fmla="*/ 1446078 h 2924926"/>
              <a:gd name="connsiteX13" fmla="*/ 312219 w 7513119"/>
              <a:gd name="connsiteY13" fmla="*/ 1699171 h 2924926"/>
              <a:gd name="connsiteX14" fmla="*/ 26469 w 7513119"/>
              <a:gd name="connsiteY14" fmla="*/ 1984921 h 2924926"/>
              <a:gd name="connsiteX15" fmla="*/ 181590 w 7513119"/>
              <a:gd name="connsiteY15" fmla="*/ 2352314 h 2924926"/>
              <a:gd name="connsiteX16" fmla="*/ 1976 w 7513119"/>
              <a:gd name="connsiteY16" fmla="*/ 2597242 h 2924926"/>
              <a:gd name="connsiteX17" fmla="*/ 165262 w 7513119"/>
              <a:gd name="connsiteY17" fmla="*/ 2809514 h 2924926"/>
              <a:gd name="connsiteX18" fmla="*/ 1120483 w 7513119"/>
              <a:gd name="connsiteY18" fmla="*/ 2858499 h 2924926"/>
              <a:gd name="connsiteX19" fmla="*/ 2075705 w 7513119"/>
              <a:gd name="connsiteY19" fmla="*/ 2760528 h 2924926"/>
              <a:gd name="connsiteX20" fmla="*/ 3504455 w 7513119"/>
              <a:gd name="connsiteY20" fmla="*/ 2923814 h 2924926"/>
              <a:gd name="connsiteX21" fmla="*/ 5104655 w 7513119"/>
              <a:gd name="connsiteY21" fmla="*/ 2662556 h 2924926"/>
              <a:gd name="connsiteX22" fmla="*/ 6296640 w 7513119"/>
              <a:gd name="connsiteY22" fmla="*/ 2891156 h 2924926"/>
              <a:gd name="connsiteX23" fmla="*/ 7513119 w 7513119"/>
              <a:gd name="connsiteY23" fmla="*/ 2662556 h 2924926"/>
              <a:gd name="connsiteX0" fmla="*/ 7472298 w 7513119"/>
              <a:gd name="connsiteY0" fmla="*/ 139792 h 2924926"/>
              <a:gd name="connsiteX1" fmla="*/ 7121233 w 7513119"/>
              <a:gd name="connsiteY1" fmla="*/ 17328 h 2924926"/>
              <a:gd name="connsiteX2" fmla="*/ 4933205 w 7513119"/>
              <a:gd name="connsiteY2" fmla="*/ 474528 h 2924926"/>
              <a:gd name="connsiteX3" fmla="*/ 3790205 w 7513119"/>
              <a:gd name="connsiteY3" fmla="*/ 286749 h 2924926"/>
              <a:gd name="connsiteX4" fmla="*/ 2704355 w 7513119"/>
              <a:gd name="connsiteY4" fmla="*/ 458199 h 2924926"/>
              <a:gd name="connsiteX5" fmla="*/ 1765462 w 7513119"/>
              <a:gd name="connsiteY5" fmla="*/ 294914 h 2924926"/>
              <a:gd name="connsiteX6" fmla="*/ 875555 w 7513119"/>
              <a:gd name="connsiteY6" fmla="*/ 433706 h 2924926"/>
              <a:gd name="connsiteX7" fmla="*/ 336712 w 7513119"/>
              <a:gd name="connsiteY7" fmla="*/ 286749 h 2924926"/>
              <a:gd name="connsiteX8" fmla="*/ 148933 w 7513119"/>
              <a:gd name="connsiteY8" fmla="*/ 401049 h 2924926"/>
              <a:gd name="connsiteX9" fmla="*/ 312219 w 7513119"/>
              <a:gd name="connsiteY9" fmla="*/ 752114 h 2924926"/>
              <a:gd name="connsiteX10" fmla="*/ 75455 w 7513119"/>
              <a:gd name="connsiteY10" fmla="*/ 964385 h 2924926"/>
              <a:gd name="connsiteX11" fmla="*/ 279562 w 7513119"/>
              <a:gd name="connsiteY11" fmla="*/ 1225642 h 2924926"/>
              <a:gd name="connsiteX12" fmla="*/ 67290 w 7513119"/>
              <a:gd name="connsiteY12" fmla="*/ 1446078 h 2924926"/>
              <a:gd name="connsiteX13" fmla="*/ 312219 w 7513119"/>
              <a:gd name="connsiteY13" fmla="*/ 1699171 h 2924926"/>
              <a:gd name="connsiteX14" fmla="*/ 26469 w 7513119"/>
              <a:gd name="connsiteY14" fmla="*/ 1984921 h 2924926"/>
              <a:gd name="connsiteX15" fmla="*/ 181590 w 7513119"/>
              <a:gd name="connsiteY15" fmla="*/ 2352314 h 2924926"/>
              <a:gd name="connsiteX16" fmla="*/ 1976 w 7513119"/>
              <a:gd name="connsiteY16" fmla="*/ 2597242 h 2924926"/>
              <a:gd name="connsiteX17" fmla="*/ 165262 w 7513119"/>
              <a:gd name="connsiteY17" fmla="*/ 2809514 h 2924926"/>
              <a:gd name="connsiteX18" fmla="*/ 1120483 w 7513119"/>
              <a:gd name="connsiteY18" fmla="*/ 2858499 h 2924926"/>
              <a:gd name="connsiteX19" fmla="*/ 2075705 w 7513119"/>
              <a:gd name="connsiteY19" fmla="*/ 2760528 h 2924926"/>
              <a:gd name="connsiteX20" fmla="*/ 3504455 w 7513119"/>
              <a:gd name="connsiteY20" fmla="*/ 2923814 h 2924926"/>
              <a:gd name="connsiteX21" fmla="*/ 5104655 w 7513119"/>
              <a:gd name="connsiteY21" fmla="*/ 2662556 h 2924926"/>
              <a:gd name="connsiteX22" fmla="*/ 6296640 w 7513119"/>
              <a:gd name="connsiteY22" fmla="*/ 2891156 h 2924926"/>
              <a:gd name="connsiteX23" fmla="*/ 7129398 w 7513119"/>
              <a:gd name="connsiteY23" fmla="*/ 2768692 h 2924926"/>
              <a:gd name="connsiteX24" fmla="*/ 7513119 w 7513119"/>
              <a:gd name="connsiteY24" fmla="*/ 2662556 h 2924926"/>
              <a:gd name="connsiteX0" fmla="*/ 7472298 w 7692733"/>
              <a:gd name="connsiteY0" fmla="*/ 139792 h 2924926"/>
              <a:gd name="connsiteX1" fmla="*/ 7121233 w 7692733"/>
              <a:gd name="connsiteY1" fmla="*/ 17328 h 2924926"/>
              <a:gd name="connsiteX2" fmla="*/ 4933205 w 7692733"/>
              <a:gd name="connsiteY2" fmla="*/ 474528 h 2924926"/>
              <a:gd name="connsiteX3" fmla="*/ 3790205 w 7692733"/>
              <a:gd name="connsiteY3" fmla="*/ 286749 h 2924926"/>
              <a:gd name="connsiteX4" fmla="*/ 2704355 w 7692733"/>
              <a:gd name="connsiteY4" fmla="*/ 458199 h 2924926"/>
              <a:gd name="connsiteX5" fmla="*/ 1765462 w 7692733"/>
              <a:gd name="connsiteY5" fmla="*/ 294914 h 2924926"/>
              <a:gd name="connsiteX6" fmla="*/ 875555 w 7692733"/>
              <a:gd name="connsiteY6" fmla="*/ 433706 h 2924926"/>
              <a:gd name="connsiteX7" fmla="*/ 336712 w 7692733"/>
              <a:gd name="connsiteY7" fmla="*/ 286749 h 2924926"/>
              <a:gd name="connsiteX8" fmla="*/ 148933 w 7692733"/>
              <a:gd name="connsiteY8" fmla="*/ 401049 h 2924926"/>
              <a:gd name="connsiteX9" fmla="*/ 312219 w 7692733"/>
              <a:gd name="connsiteY9" fmla="*/ 752114 h 2924926"/>
              <a:gd name="connsiteX10" fmla="*/ 75455 w 7692733"/>
              <a:gd name="connsiteY10" fmla="*/ 964385 h 2924926"/>
              <a:gd name="connsiteX11" fmla="*/ 279562 w 7692733"/>
              <a:gd name="connsiteY11" fmla="*/ 1225642 h 2924926"/>
              <a:gd name="connsiteX12" fmla="*/ 67290 w 7692733"/>
              <a:gd name="connsiteY12" fmla="*/ 1446078 h 2924926"/>
              <a:gd name="connsiteX13" fmla="*/ 312219 w 7692733"/>
              <a:gd name="connsiteY13" fmla="*/ 1699171 h 2924926"/>
              <a:gd name="connsiteX14" fmla="*/ 26469 w 7692733"/>
              <a:gd name="connsiteY14" fmla="*/ 1984921 h 2924926"/>
              <a:gd name="connsiteX15" fmla="*/ 181590 w 7692733"/>
              <a:gd name="connsiteY15" fmla="*/ 2352314 h 2924926"/>
              <a:gd name="connsiteX16" fmla="*/ 1976 w 7692733"/>
              <a:gd name="connsiteY16" fmla="*/ 2597242 h 2924926"/>
              <a:gd name="connsiteX17" fmla="*/ 165262 w 7692733"/>
              <a:gd name="connsiteY17" fmla="*/ 2809514 h 2924926"/>
              <a:gd name="connsiteX18" fmla="*/ 1120483 w 7692733"/>
              <a:gd name="connsiteY18" fmla="*/ 2858499 h 2924926"/>
              <a:gd name="connsiteX19" fmla="*/ 2075705 w 7692733"/>
              <a:gd name="connsiteY19" fmla="*/ 2760528 h 2924926"/>
              <a:gd name="connsiteX20" fmla="*/ 3504455 w 7692733"/>
              <a:gd name="connsiteY20" fmla="*/ 2923814 h 2924926"/>
              <a:gd name="connsiteX21" fmla="*/ 5104655 w 7692733"/>
              <a:gd name="connsiteY21" fmla="*/ 2662556 h 2924926"/>
              <a:gd name="connsiteX22" fmla="*/ 6296640 w 7692733"/>
              <a:gd name="connsiteY22" fmla="*/ 2891156 h 2924926"/>
              <a:gd name="connsiteX23" fmla="*/ 7129398 w 7692733"/>
              <a:gd name="connsiteY23" fmla="*/ 2768692 h 2924926"/>
              <a:gd name="connsiteX24" fmla="*/ 7692733 w 7692733"/>
              <a:gd name="connsiteY24" fmla="*/ 2597242 h 2924926"/>
              <a:gd name="connsiteX0" fmla="*/ 7472298 w 7732190"/>
              <a:gd name="connsiteY0" fmla="*/ 139792 h 2924926"/>
              <a:gd name="connsiteX1" fmla="*/ 7121233 w 7732190"/>
              <a:gd name="connsiteY1" fmla="*/ 17328 h 2924926"/>
              <a:gd name="connsiteX2" fmla="*/ 4933205 w 7732190"/>
              <a:gd name="connsiteY2" fmla="*/ 474528 h 2924926"/>
              <a:gd name="connsiteX3" fmla="*/ 3790205 w 7732190"/>
              <a:gd name="connsiteY3" fmla="*/ 286749 h 2924926"/>
              <a:gd name="connsiteX4" fmla="*/ 2704355 w 7732190"/>
              <a:gd name="connsiteY4" fmla="*/ 458199 h 2924926"/>
              <a:gd name="connsiteX5" fmla="*/ 1765462 w 7732190"/>
              <a:gd name="connsiteY5" fmla="*/ 294914 h 2924926"/>
              <a:gd name="connsiteX6" fmla="*/ 875555 w 7732190"/>
              <a:gd name="connsiteY6" fmla="*/ 433706 h 2924926"/>
              <a:gd name="connsiteX7" fmla="*/ 336712 w 7732190"/>
              <a:gd name="connsiteY7" fmla="*/ 286749 h 2924926"/>
              <a:gd name="connsiteX8" fmla="*/ 148933 w 7732190"/>
              <a:gd name="connsiteY8" fmla="*/ 401049 h 2924926"/>
              <a:gd name="connsiteX9" fmla="*/ 312219 w 7732190"/>
              <a:gd name="connsiteY9" fmla="*/ 752114 h 2924926"/>
              <a:gd name="connsiteX10" fmla="*/ 75455 w 7732190"/>
              <a:gd name="connsiteY10" fmla="*/ 964385 h 2924926"/>
              <a:gd name="connsiteX11" fmla="*/ 279562 w 7732190"/>
              <a:gd name="connsiteY11" fmla="*/ 1225642 h 2924926"/>
              <a:gd name="connsiteX12" fmla="*/ 67290 w 7732190"/>
              <a:gd name="connsiteY12" fmla="*/ 1446078 h 2924926"/>
              <a:gd name="connsiteX13" fmla="*/ 312219 w 7732190"/>
              <a:gd name="connsiteY13" fmla="*/ 1699171 h 2924926"/>
              <a:gd name="connsiteX14" fmla="*/ 26469 w 7732190"/>
              <a:gd name="connsiteY14" fmla="*/ 1984921 h 2924926"/>
              <a:gd name="connsiteX15" fmla="*/ 181590 w 7732190"/>
              <a:gd name="connsiteY15" fmla="*/ 2352314 h 2924926"/>
              <a:gd name="connsiteX16" fmla="*/ 1976 w 7732190"/>
              <a:gd name="connsiteY16" fmla="*/ 2597242 h 2924926"/>
              <a:gd name="connsiteX17" fmla="*/ 165262 w 7732190"/>
              <a:gd name="connsiteY17" fmla="*/ 2809514 h 2924926"/>
              <a:gd name="connsiteX18" fmla="*/ 1120483 w 7732190"/>
              <a:gd name="connsiteY18" fmla="*/ 2858499 h 2924926"/>
              <a:gd name="connsiteX19" fmla="*/ 2075705 w 7732190"/>
              <a:gd name="connsiteY19" fmla="*/ 2760528 h 2924926"/>
              <a:gd name="connsiteX20" fmla="*/ 3504455 w 7732190"/>
              <a:gd name="connsiteY20" fmla="*/ 2923814 h 2924926"/>
              <a:gd name="connsiteX21" fmla="*/ 5104655 w 7732190"/>
              <a:gd name="connsiteY21" fmla="*/ 2662556 h 2924926"/>
              <a:gd name="connsiteX22" fmla="*/ 6296640 w 7732190"/>
              <a:gd name="connsiteY22" fmla="*/ 2891156 h 2924926"/>
              <a:gd name="connsiteX23" fmla="*/ 7129398 w 7732190"/>
              <a:gd name="connsiteY23" fmla="*/ 2768692 h 2924926"/>
              <a:gd name="connsiteX24" fmla="*/ 7692733 w 7732190"/>
              <a:gd name="connsiteY24" fmla="*/ 2597242 h 2924926"/>
              <a:gd name="connsiteX25" fmla="*/ 7684569 w 7732190"/>
              <a:gd name="connsiteY25" fmla="*/ 2589078 h 2924926"/>
              <a:gd name="connsiteX0" fmla="*/ 7472298 w 7710297"/>
              <a:gd name="connsiteY0" fmla="*/ 139792 h 2924926"/>
              <a:gd name="connsiteX1" fmla="*/ 7121233 w 7710297"/>
              <a:gd name="connsiteY1" fmla="*/ 17328 h 2924926"/>
              <a:gd name="connsiteX2" fmla="*/ 4933205 w 7710297"/>
              <a:gd name="connsiteY2" fmla="*/ 474528 h 2924926"/>
              <a:gd name="connsiteX3" fmla="*/ 3790205 w 7710297"/>
              <a:gd name="connsiteY3" fmla="*/ 286749 h 2924926"/>
              <a:gd name="connsiteX4" fmla="*/ 2704355 w 7710297"/>
              <a:gd name="connsiteY4" fmla="*/ 458199 h 2924926"/>
              <a:gd name="connsiteX5" fmla="*/ 1765462 w 7710297"/>
              <a:gd name="connsiteY5" fmla="*/ 294914 h 2924926"/>
              <a:gd name="connsiteX6" fmla="*/ 875555 w 7710297"/>
              <a:gd name="connsiteY6" fmla="*/ 433706 h 2924926"/>
              <a:gd name="connsiteX7" fmla="*/ 336712 w 7710297"/>
              <a:gd name="connsiteY7" fmla="*/ 286749 h 2924926"/>
              <a:gd name="connsiteX8" fmla="*/ 148933 w 7710297"/>
              <a:gd name="connsiteY8" fmla="*/ 401049 h 2924926"/>
              <a:gd name="connsiteX9" fmla="*/ 312219 w 7710297"/>
              <a:gd name="connsiteY9" fmla="*/ 752114 h 2924926"/>
              <a:gd name="connsiteX10" fmla="*/ 75455 w 7710297"/>
              <a:gd name="connsiteY10" fmla="*/ 964385 h 2924926"/>
              <a:gd name="connsiteX11" fmla="*/ 279562 w 7710297"/>
              <a:gd name="connsiteY11" fmla="*/ 1225642 h 2924926"/>
              <a:gd name="connsiteX12" fmla="*/ 67290 w 7710297"/>
              <a:gd name="connsiteY12" fmla="*/ 1446078 h 2924926"/>
              <a:gd name="connsiteX13" fmla="*/ 312219 w 7710297"/>
              <a:gd name="connsiteY13" fmla="*/ 1699171 h 2924926"/>
              <a:gd name="connsiteX14" fmla="*/ 26469 w 7710297"/>
              <a:gd name="connsiteY14" fmla="*/ 1984921 h 2924926"/>
              <a:gd name="connsiteX15" fmla="*/ 181590 w 7710297"/>
              <a:gd name="connsiteY15" fmla="*/ 2352314 h 2924926"/>
              <a:gd name="connsiteX16" fmla="*/ 1976 w 7710297"/>
              <a:gd name="connsiteY16" fmla="*/ 2597242 h 2924926"/>
              <a:gd name="connsiteX17" fmla="*/ 165262 w 7710297"/>
              <a:gd name="connsiteY17" fmla="*/ 2809514 h 2924926"/>
              <a:gd name="connsiteX18" fmla="*/ 1120483 w 7710297"/>
              <a:gd name="connsiteY18" fmla="*/ 2858499 h 2924926"/>
              <a:gd name="connsiteX19" fmla="*/ 2075705 w 7710297"/>
              <a:gd name="connsiteY19" fmla="*/ 2760528 h 2924926"/>
              <a:gd name="connsiteX20" fmla="*/ 3504455 w 7710297"/>
              <a:gd name="connsiteY20" fmla="*/ 2923814 h 2924926"/>
              <a:gd name="connsiteX21" fmla="*/ 5104655 w 7710297"/>
              <a:gd name="connsiteY21" fmla="*/ 2662556 h 2924926"/>
              <a:gd name="connsiteX22" fmla="*/ 6296640 w 7710297"/>
              <a:gd name="connsiteY22" fmla="*/ 2891156 h 2924926"/>
              <a:gd name="connsiteX23" fmla="*/ 7129398 w 7710297"/>
              <a:gd name="connsiteY23" fmla="*/ 2768692 h 2924926"/>
              <a:gd name="connsiteX24" fmla="*/ 7692733 w 7710297"/>
              <a:gd name="connsiteY24" fmla="*/ 2597242 h 2924926"/>
              <a:gd name="connsiteX25" fmla="*/ 7480462 w 7710297"/>
              <a:gd name="connsiteY25" fmla="*/ 139792 h 2924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710297" h="2924926">
                <a:moveTo>
                  <a:pt x="7472298" y="139792"/>
                </a:moveTo>
                <a:cubicBezTo>
                  <a:pt x="7508356" y="50665"/>
                  <a:pt x="7544415" y="-38461"/>
                  <a:pt x="7121233" y="17328"/>
                </a:cubicBezTo>
                <a:cubicBezTo>
                  <a:pt x="6698051" y="73117"/>
                  <a:pt x="5488376" y="429625"/>
                  <a:pt x="4933205" y="474528"/>
                </a:cubicBezTo>
                <a:cubicBezTo>
                  <a:pt x="4378034" y="519431"/>
                  <a:pt x="4161680" y="289471"/>
                  <a:pt x="3790205" y="286749"/>
                </a:cubicBezTo>
                <a:cubicBezTo>
                  <a:pt x="3418730" y="284027"/>
                  <a:pt x="3041812" y="456838"/>
                  <a:pt x="2704355" y="458199"/>
                </a:cubicBezTo>
                <a:cubicBezTo>
                  <a:pt x="2366898" y="459560"/>
                  <a:pt x="2070262" y="298996"/>
                  <a:pt x="1765462" y="294914"/>
                </a:cubicBezTo>
                <a:cubicBezTo>
                  <a:pt x="1460662" y="290832"/>
                  <a:pt x="1113680" y="435067"/>
                  <a:pt x="875555" y="433706"/>
                </a:cubicBezTo>
                <a:cubicBezTo>
                  <a:pt x="637430" y="432345"/>
                  <a:pt x="457816" y="292192"/>
                  <a:pt x="336712" y="286749"/>
                </a:cubicBezTo>
                <a:cubicBezTo>
                  <a:pt x="215608" y="281306"/>
                  <a:pt x="153015" y="323488"/>
                  <a:pt x="148933" y="401049"/>
                </a:cubicBezTo>
                <a:cubicBezTo>
                  <a:pt x="144851" y="478610"/>
                  <a:pt x="324465" y="658225"/>
                  <a:pt x="312219" y="752114"/>
                </a:cubicBezTo>
                <a:cubicBezTo>
                  <a:pt x="299973" y="846003"/>
                  <a:pt x="80898" y="885464"/>
                  <a:pt x="75455" y="964385"/>
                </a:cubicBezTo>
                <a:cubicBezTo>
                  <a:pt x="70012" y="1043306"/>
                  <a:pt x="280923" y="1145360"/>
                  <a:pt x="279562" y="1225642"/>
                </a:cubicBezTo>
                <a:cubicBezTo>
                  <a:pt x="278201" y="1305924"/>
                  <a:pt x="61847" y="1367157"/>
                  <a:pt x="67290" y="1446078"/>
                </a:cubicBezTo>
                <a:cubicBezTo>
                  <a:pt x="72733" y="1524999"/>
                  <a:pt x="319023" y="1609364"/>
                  <a:pt x="312219" y="1699171"/>
                </a:cubicBezTo>
                <a:cubicBezTo>
                  <a:pt x="305415" y="1788978"/>
                  <a:pt x="48240" y="1876064"/>
                  <a:pt x="26469" y="1984921"/>
                </a:cubicBezTo>
                <a:cubicBezTo>
                  <a:pt x="4698" y="2093778"/>
                  <a:pt x="185672" y="2250261"/>
                  <a:pt x="181590" y="2352314"/>
                </a:cubicBezTo>
                <a:cubicBezTo>
                  <a:pt x="177508" y="2454367"/>
                  <a:pt x="4697" y="2521042"/>
                  <a:pt x="1976" y="2597242"/>
                </a:cubicBezTo>
                <a:cubicBezTo>
                  <a:pt x="-745" y="2673442"/>
                  <a:pt x="-21156" y="2765971"/>
                  <a:pt x="165262" y="2809514"/>
                </a:cubicBezTo>
                <a:cubicBezTo>
                  <a:pt x="351680" y="2853057"/>
                  <a:pt x="802076" y="2866663"/>
                  <a:pt x="1120483" y="2858499"/>
                </a:cubicBezTo>
                <a:cubicBezTo>
                  <a:pt x="1438890" y="2850335"/>
                  <a:pt x="1678376" y="2749642"/>
                  <a:pt x="2075705" y="2760528"/>
                </a:cubicBezTo>
                <a:cubicBezTo>
                  <a:pt x="2473034" y="2771414"/>
                  <a:pt x="2999630" y="2940143"/>
                  <a:pt x="3504455" y="2923814"/>
                </a:cubicBezTo>
                <a:cubicBezTo>
                  <a:pt x="4009280" y="2907485"/>
                  <a:pt x="4639291" y="2667999"/>
                  <a:pt x="5104655" y="2662556"/>
                </a:cubicBezTo>
                <a:cubicBezTo>
                  <a:pt x="5570019" y="2657113"/>
                  <a:pt x="5959183" y="2873467"/>
                  <a:pt x="6296640" y="2891156"/>
                </a:cubicBezTo>
                <a:cubicBezTo>
                  <a:pt x="6634097" y="2908845"/>
                  <a:pt x="6926652" y="2806792"/>
                  <a:pt x="7129398" y="2768692"/>
                </a:cubicBezTo>
                <a:cubicBezTo>
                  <a:pt x="7332144" y="2730592"/>
                  <a:pt x="7628780" y="2614931"/>
                  <a:pt x="7692733" y="2597242"/>
                </a:cubicBezTo>
                <a:cubicBezTo>
                  <a:pt x="7785261" y="2567306"/>
                  <a:pt x="7482163" y="141493"/>
                  <a:pt x="7480462" y="139792"/>
                </a:cubicBezTo>
              </a:path>
            </a:pathLst>
          </a:custGeom>
          <a:solidFill>
            <a:srgbClr val="0000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Blind Man’s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96900"/>
            <a:ext cx="8743075" cy="96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dirty="0" smtClean="0"/>
              <a:t>“Why</a:t>
            </a:r>
            <a:r>
              <a:rPr lang="en-US" sz="2800" b="0" dirty="0"/>
              <a:t>, this is a marvelous thing, that you do not know where He is from; yet He has opened my eyes</a:t>
            </a:r>
            <a:r>
              <a:rPr lang="en-US" sz="2800" b="0" dirty="0" smtClean="0"/>
              <a:t>!”</a:t>
            </a:r>
            <a:r>
              <a:rPr lang="en-US" sz="2800" b="0" dirty="0"/>
              <a:t> </a:t>
            </a:r>
            <a:r>
              <a:rPr lang="en-US" sz="2800" b="0" dirty="0" smtClean="0"/>
              <a:t> (</a:t>
            </a:r>
            <a:r>
              <a:rPr lang="en-US" sz="2800" b="0" dirty="0" err="1" smtClean="0"/>
              <a:t>Jn</a:t>
            </a:r>
            <a:r>
              <a:rPr lang="en-US" sz="2800" b="0" dirty="0" smtClean="0"/>
              <a:t> 9:30)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" y="2130540"/>
            <a:ext cx="2296731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1"/>
                </a:solidFill>
              </a:rPr>
              <a:t>Presupposition: “I can reason” (23, 30)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>
            <a:stCxn id="5" idx="3"/>
            <a:endCxn id="8" idx="1"/>
          </p:cNvCxnSpPr>
          <p:nvPr/>
        </p:nvCxnSpPr>
        <p:spPr>
          <a:xfrm flipV="1">
            <a:off x="6172201" y="2616004"/>
            <a:ext cx="513475" cy="2983"/>
          </a:xfrm>
          <a:prstGeom prst="straightConnector1">
            <a:avLst/>
          </a:prstGeom>
          <a:ln w="57150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85676" y="2126639"/>
            <a:ext cx="23622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Conclusion: Jesus is the Son of God (38)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87260" y="3425271"/>
            <a:ext cx="218285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Evidence: </a:t>
            </a:r>
            <a:r>
              <a:rPr lang="en-US" dirty="0" smtClean="0"/>
              <a:t>“He opened my eyes.” </a:t>
            </a:r>
            <a:r>
              <a:rPr lang="en-US" dirty="0"/>
              <a:t>(25).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10301" y="2129622"/>
            <a:ext cx="26619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Conclusion: Jesus is a prophet from God (17b; 33)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3"/>
            <a:endCxn id="5" idx="1"/>
          </p:cNvCxnSpPr>
          <p:nvPr/>
        </p:nvCxnSpPr>
        <p:spPr>
          <a:xfrm flipV="1">
            <a:off x="2372931" y="2618987"/>
            <a:ext cx="1137370" cy="918"/>
          </a:xfrm>
          <a:prstGeom prst="straightConnector1">
            <a:avLst/>
          </a:prstGeom>
          <a:ln w="57150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764385" y="3067388"/>
            <a:ext cx="228600" cy="360739"/>
          </a:xfrm>
          <a:prstGeom prst="straightConnector1">
            <a:avLst/>
          </a:prstGeom>
          <a:ln w="57150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18975" y="3577384"/>
            <a:ext cx="26289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Evidence: Jesus: “I am the Son of God” (36)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6" idx="0"/>
            <a:endCxn id="8" idx="2"/>
          </p:cNvCxnSpPr>
          <p:nvPr/>
        </p:nvCxnSpPr>
        <p:spPr>
          <a:xfrm flipV="1">
            <a:off x="7733425" y="3105368"/>
            <a:ext cx="133351" cy="472016"/>
          </a:xfrm>
          <a:prstGeom prst="straightConnector1">
            <a:avLst/>
          </a:prstGeom>
          <a:ln w="57150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845492" y="4701093"/>
            <a:ext cx="3840184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Evidence: healing blind people is </a:t>
            </a:r>
            <a:r>
              <a:rPr lang="en-US" dirty="0" smtClean="0"/>
              <a:t>supernatural (32</a:t>
            </a:r>
            <a:r>
              <a:rPr lang="en-US" dirty="0"/>
              <a:t>)</a:t>
            </a:r>
            <a:endParaRPr lang="en-US" dirty="0"/>
          </a:p>
        </p:txBody>
      </p:sp>
      <p:cxnSp>
        <p:nvCxnSpPr>
          <p:cNvPr id="46" name="Straight Arrow Connector 45"/>
          <p:cNvCxnSpPr>
            <a:stCxn id="45" idx="0"/>
          </p:cNvCxnSpPr>
          <p:nvPr/>
        </p:nvCxnSpPr>
        <p:spPr>
          <a:xfrm flipV="1">
            <a:off x="4765584" y="3067388"/>
            <a:ext cx="486327" cy="1633705"/>
          </a:xfrm>
          <a:prstGeom prst="straightConnector1">
            <a:avLst/>
          </a:prstGeom>
          <a:ln w="57150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60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6" grpId="0"/>
      <p:bldP spid="5" grpId="0"/>
      <p:bldP spid="26" grpId="0"/>
      <p:bldP spid="4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76031</TotalTime>
  <Words>708</Words>
  <Application>Microsoft Office PowerPoint</Application>
  <PresentationFormat>On-screen Show (16:10)</PresentationFormat>
  <Paragraphs>122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Default Design</vt:lpstr>
      <vt:lpstr>PowerPoint Presentation</vt:lpstr>
      <vt:lpstr>Geometry Problem</vt:lpstr>
      <vt:lpstr>Presuppositions</vt:lpstr>
      <vt:lpstr>Evidence Presented this Week</vt:lpstr>
      <vt:lpstr>Presupposition</vt:lpstr>
      <vt:lpstr>Necessary? Good or Bad?</vt:lpstr>
      <vt:lpstr>Presuppositions, Evidence, Conclusions</vt:lpstr>
      <vt:lpstr>Reaction to the Healing of the Man Born Blind (John 9:13-41)</vt:lpstr>
      <vt:lpstr>The Blind Man’s Reasoning</vt:lpstr>
      <vt:lpstr>The Pharisees’ Reasoning</vt:lpstr>
      <vt:lpstr>Example Objections</vt:lpstr>
      <vt:lpstr>Limiting Presuppositions (and Awkward Conclusions)</vt:lpstr>
      <vt:lpstr>Other Bible Examples</vt:lpstr>
      <vt:lpstr>More about Presuppositions</vt:lpstr>
      <vt:lpstr>Relevant Examples</vt:lpstr>
      <vt:lpstr>Applications</vt:lpstr>
    </vt:vector>
  </TitlesOfParts>
  <Company>EMS Technologies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mmb4175</dc:creator>
  <cp:lastModifiedBy>Broadwell, Marty</cp:lastModifiedBy>
  <cp:revision>849</cp:revision>
  <cp:lastPrinted>2017-10-15T04:47:27Z</cp:lastPrinted>
  <dcterms:created xsi:type="dcterms:W3CDTF">2002-06-13T20:47:56Z</dcterms:created>
  <dcterms:modified xsi:type="dcterms:W3CDTF">2017-10-15T04:52:22Z</dcterms:modified>
</cp:coreProperties>
</file>