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5" r:id="rId2"/>
    <p:sldId id="271" r:id="rId3"/>
    <p:sldId id="273" r:id="rId4"/>
    <p:sldId id="276" r:id="rId5"/>
    <p:sldId id="277" r:id="rId6"/>
    <p:sldId id="278" r:id="rId7"/>
    <p:sldId id="279" r:id="rId8"/>
    <p:sldId id="275" r:id="rId9"/>
    <p:sldId id="280" r:id="rId10"/>
    <p:sldId id="282" r:id="rId11"/>
    <p:sldId id="281" r:id="rId12"/>
    <p:sldId id="274" r:id="rId13"/>
    <p:sldId id="256" r:id="rId14"/>
    <p:sldId id="272"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DD8"/>
    <a:srgbClr val="2D7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2"/>
    <p:restoredTop sz="90037" autoAdjust="0"/>
  </p:normalViewPr>
  <p:slideViewPr>
    <p:cSldViewPr snapToGrid="0" snapToObjects="1">
      <p:cViewPr varScale="1">
        <p:scale>
          <a:sx n="73" d="100"/>
          <a:sy n="73"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55DFF-0442-1449-8806-9E0098B95787}" type="doc">
      <dgm:prSet loTypeId="urn:microsoft.com/office/officeart/2005/8/layout/chevron1" loCatId="" qsTypeId="urn:microsoft.com/office/officeart/2005/8/quickstyle/simple4" qsCatId="simple" csTypeId="urn:microsoft.com/office/officeart/2005/8/colors/colorful5" csCatId="colorful" phldr="1"/>
      <dgm:spPr/>
    </dgm:pt>
    <dgm:pt modelId="{814B1BB0-663D-624E-ADF0-624282086798}">
      <dgm:prSet phldrT="[Text]"/>
      <dgm:spPr>
        <a:gradFill rotWithShape="0">
          <a:gsLst>
            <a:gs pos="0">
              <a:schemeClr val="accent2">
                <a:lumMod val="75000"/>
              </a:schemeClr>
            </a:gs>
            <a:gs pos="50000">
              <a:schemeClr val="accent2">
                <a:lumMod val="75000"/>
              </a:schemeClr>
            </a:gs>
            <a:gs pos="100000">
              <a:schemeClr val="accent2">
                <a:lumMod val="75000"/>
              </a:schemeClr>
            </a:gs>
          </a:gsLst>
        </a:gradFill>
      </dgm:spPr>
      <dgm:t>
        <a:bodyPr/>
        <a:lstStyle/>
        <a:p>
          <a:r>
            <a:rPr lang="en-US" dirty="0"/>
            <a:t>The</a:t>
          </a:r>
          <a:br>
            <a:rPr lang="en-US" dirty="0"/>
          </a:br>
          <a:r>
            <a:rPr lang="en-US" dirty="0"/>
            <a:t>Function</a:t>
          </a:r>
        </a:p>
      </dgm:t>
    </dgm:pt>
    <dgm:pt modelId="{BD592E92-80FE-3C47-B5AC-81F9DDE92529}" type="parTrans" cxnId="{14AC72A3-C476-9441-A561-C9B56B87F7F2}">
      <dgm:prSet/>
      <dgm:spPr/>
      <dgm:t>
        <a:bodyPr/>
        <a:lstStyle/>
        <a:p>
          <a:endParaRPr lang="en-US"/>
        </a:p>
      </dgm:t>
    </dgm:pt>
    <dgm:pt modelId="{782AD60F-A1E4-3C45-A81F-CC1938DBE7F6}" type="sibTrans" cxnId="{14AC72A3-C476-9441-A561-C9B56B87F7F2}">
      <dgm:prSet/>
      <dgm:spPr/>
      <dgm:t>
        <a:bodyPr/>
        <a:lstStyle/>
        <a:p>
          <a:endParaRPr lang="en-US"/>
        </a:p>
      </dgm:t>
    </dgm:pt>
    <dgm:pt modelId="{59F929E4-ABDF-6D4E-9F35-43B344E5C7A0}">
      <dgm:prSet phldrT="[Text]"/>
      <dgm:spPr/>
      <dgm:t>
        <a:bodyPr/>
        <a:lstStyle/>
        <a:p>
          <a:r>
            <a:rPr lang="en-US" dirty="0"/>
            <a:t>The</a:t>
          </a:r>
          <a:br>
            <a:rPr lang="en-US" dirty="0"/>
          </a:br>
          <a:r>
            <a:rPr lang="en-US" dirty="0"/>
            <a:t>Specifications</a:t>
          </a:r>
        </a:p>
      </dgm:t>
    </dgm:pt>
    <dgm:pt modelId="{5B1DDF81-76AF-CC49-A420-7C0B0863B6B2}" type="parTrans" cxnId="{2364F128-1A98-7740-8AA6-DE27C27C882F}">
      <dgm:prSet/>
      <dgm:spPr/>
      <dgm:t>
        <a:bodyPr/>
        <a:lstStyle/>
        <a:p>
          <a:endParaRPr lang="en-US"/>
        </a:p>
      </dgm:t>
    </dgm:pt>
    <dgm:pt modelId="{26EE950A-01F4-D644-8246-35D8EE3AAC11}" type="sibTrans" cxnId="{2364F128-1A98-7740-8AA6-DE27C27C882F}">
      <dgm:prSet/>
      <dgm:spPr/>
      <dgm:t>
        <a:bodyPr/>
        <a:lstStyle/>
        <a:p>
          <a:endParaRPr lang="en-US"/>
        </a:p>
      </dgm:t>
    </dgm:pt>
    <dgm:pt modelId="{E6050934-0609-C84F-AE37-21622F69AF68}">
      <dgm:prSet phldrT="[Text]"/>
      <dgm:spPr>
        <a:gradFill rotWithShape="0">
          <a:gsLst>
            <a:gs pos="0">
              <a:schemeClr val="accent5">
                <a:lumMod val="75000"/>
              </a:schemeClr>
            </a:gs>
            <a:gs pos="50000">
              <a:schemeClr val="accent5">
                <a:lumMod val="75000"/>
              </a:schemeClr>
            </a:gs>
            <a:gs pos="100000">
              <a:schemeClr val="accent5">
                <a:lumMod val="75000"/>
              </a:schemeClr>
            </a:gs>
          </a:gsLst>
        </a:gradFill>
      </dgm:spPr>
      <dgm:t>
        <a:bodyPr/>
        <a:lstStyle/>
        <a:p>
          <a:r>
            <a:rPr lang="en-US" dirty="0"/>
            <a:t>The</a:t>
          </a:r>
          <a:br>
            <a:rPr lang="en-US" dirty="0"/>
          </a:br>
          <a:r>
            <a:rPr lang="en-US" dirty="0"/>
            <a:t>Purpose</a:t>
          </a:r>
        </a:p>
      </dgm:t>
    </dgm:pt>
    <dgm:pt modelId="{DF0BF531-14C8-C842-A5C3-EB22C3A54BC2}" type="parTrans" cxnId="{8DBA7225-C5B4-4142-B524-1A061C1837C2}">
      <dgm:prSet/>
      <dgm:spPr/>
      <dgm:t>
        <a:bodyPr/>
        <a:lstStyle/>
        <a:p>
          <a:endParaRPr lang="en-US"/>
        </a:p>
      </dgm:t>
    </dgm:pt>
    <dgm:pt modelId="{8285DB04-E815-BC46-8E0D-981F4576BD47}" type="sibTrans" cxnId="{8DBA7225-C5B4-4142-B524-1A061C1837C2}">
      <dgm:prSet/>
      <dgm:spPr/>
      <dgm:t>
        <a:bodyPr/>
        <a:lstStyle/>
        <a:p>
          <a:endParaRPr lang="en-US"/>
        </a:p>
      </dgm:t>
    </dgm:pt>
    <dgm:pt modelId="{D5E9E35F-7473-6447-B79E-0D72F7FC4B5A}" type="pres">
      <dgm:prSet presAssocID="{15D55DFF-0442-1449-8806-9E0098B95787}" presName="Name0" presStyleCnt="0">
        <dgm:presLayoutVars>
          <dgm:dir/>
          <dgm:animLvl val="lvl"/>
          <dgm:resizeHandles val="exact"/>
        </dgm:presLayoutVars>
      </dgm:prSet>
      <dgm:spPr/>
    </dgm:pt>
    <dgm:pt modelId="{422C4D6F-9783-4C42-8517-4CDDD493E0E5}" type="pres">
      <dgm:prSet presAssocID="{814B1BB0-663D-624E-ADF0-624282086798}" presName="parTxOnly" presStyleLbl="node1" presStyleIdx="0" presStyleCnt="3">
        <dgm:presLayoutVars>
          <dgm:chMax val="0"/>
          <dgm:chPref val="0"/>
          <dgm:bulletEnabled val="1"/>
        </dgm:presLayoutVars>
      </dgm:prSet>
      <dgm:spPr/>
    </dgm:pt>
    <dgm:pt modelId="{5C39CAE0-A709-7041-8B53-95676BEDBB52}" type="pres">
      <dgm:prSet presAssocID="{782AD60F-A1E4-3C45-A81F-CC1938DBE7F6}" presName="parTxOnlySpace" presStyleCnt="0"/>
      <dgm:spPr/>
    </dgm:pt>
    <dgm:pt modelId="{636BC21F-3611-FF45-AC5F-A309FB5C1B24}" type="pres">
      <dgm:prSet presAssocID="{59F929E4-ABDF-6D4E-9F35-43B344E5C7A0}" presName="parTxOnly" presStyleLbl="node1" presStyleIdx="1" presStyleCnt="3" custLinFactNeighborX="0">
        <dgm:presLayoutVars>
          <dgm:chMax val="0"/>
          <dgm:chPref val="0"/>
          <dgm:bulletEnabled val="1"/>
        </dgm:presLayoutVars>
      </dgm:prSet>
      <dgm:spPr/>
    </dgm:pt>
    <dgm:pt modelId="{38B06CF2-A380-0540-B3EE-AA49EEC50179}" type="pres">
      <dgm:prSet presAssocID="{26EE950A-01F4-D644-8246-35D8EE3AAC11}" presName="parTxOnlySpace" presStyleCnt="0"/>
      <dgm:spPr/>
    </dgm:pt>
    <dgm:pt modelId="{C1CB6092-7EE9-4842-B207-2C76CABE3E2D}" type="pres">
      <dgm:prSet presAssocID="{E6050934-0609-C84F-AE37-21622F69AF68}" presName="parTxOnly" presStyleLbl="node1" presStyleIdx="2" presStyleCnt="3">
        <dgm:presLayoutVars>
          <dgm:chMax val="0"/>
          <dgm:chPref val="0"/>
          <dgm:bulletEnabled val="1"/>
        </dgm:presLayoutVars>
      </dgm:prSet>
      <dgm:spPr/>
    </dgm:pt>
  </dgm:ptLst>
  <dgm:cxnLst>
    <dgm:cxn modelId="{4E28F412-D56D-E943-86ED-7A4ABB2C5365}" type="presOf" srcId="{15D55DFF-0442-1449-8806-9E0098B95787}" destId="{D5E9E35F-7473-6447-B79E-0D72F7FC4B5A}" srcOrd="0" destOrd="0" presId="urn:microsoft.com/office/officeart/2005/8/layout/chevron1"/>
    <dgm:cxn modelId="{8DBA7225-C5B4-4142-B524-1A061C1837C2}" srcId="{15D55DFF-0442-1449-8806-9E0098B95787}" destId="{E6050934-0609-C84F-AE37-21622F69AF68}" srcOrd="2" destOrd="0" parTransId="{DF0BF531-14C8-C842-A5C3-EB22C3A54BC2}" sibTransId="{8285DB04-E815-BC46-8E0D-981F4576BD47}"/>
    <dgm:cxn modelId="{2364F128-1A98-7740-8AA6-DE27C27C882F}" srcId="{15D55DFF-0442-1449-8806-9E0098B95787}" destId="{59F929E4-ABDF-6D4E-9F35-43B344E5C7A0}" srcOrd="1" destOrd="0" parTransId="{5B1DDF81-76AF-CC49-A420-7C0B0863B6B2}" sibTransId="{26EE950A-01F4-D644-8246-35D8EE3AAC11}"/>
    <dgm:cxn modelId="{B3D0F971-4AFE-9145-B7A5-AA937EEA81D6}" type="presOf" srcId="{59F929E4-ABDF-6D4E-9F35-43B344E5C7A0}" destId="{636BC21F-3611-FF45-AC5F-A309FB5C1B24}" srcOrd="0" destOrd="0" presId="urn:microsoft.com/office/officeart/2005/8/layout/chevron1"/>
    <dgm:cxn modelId="{14AC72A3-C476-9441-A561-C9B56B87F7F2}" srcId="{15D55DFF-0442-1449-8806-9E0098B95787}" destId="{814B1BB0-663D-624E-ADF0-624282086798}" srcOrd="0" destOrd="0" parTransId="{BD592E92-80FE-3C47-B5AC-81F9DDE92529}" sibTransId="{782AD60F-A1E4-3C45-A81F-CC1938DBE7F6}"/>
    <dgm:cxn modelId="{5B3B9CCC-FB41-524B-8AE6-65532C6451A7}" type="presOf" srcId="{E6050934-0609-C84F-AE37-21622F69AF68}" destId="{C1CB6092-7EE9-4842-B207-2C76CABE3E2D}" srcOrd="0" destOrd="0" presId="urn:microsoft.com/office/officeart/2005/8/layout/chevron1"/>
    <dgm:cxn modelId="{C25565E3-94F3-4A4A-870C-B19A0A51CB6B}" type="presOf" srcId="{814B1BB0-663D-624E-ADF0-624282086798}" destId="{422C4D6F-9783-4C42-8517-4CDDD493E0E5}" srcOrd="0" destOrd="0" presId="urn:microsoft.com/office/officeart/2005/8/layout/chevron1"/>
    <dgm:cxn modelId="{A91E276A-9AF6-8C45-9DB0-9F3A59DA9132}" type="presParOf" srcId="{D5E9E35F-7473-6447-B79E-0D72F7FC4B5A}" destId="{422C4D6F-9783-4C42-8517-4CDDD493E0E5}" srcOrd="0" destOrd="0" presId="urn:microsoft.com/office/officeart/2005/8/layout/chevron1"/>
    <dgm:cxn modelId="{B40164CA-72D6-E64B-9B79-99B0C8763D7A}" type="presParOf" srcId="{D5E9E35F-7473-6447-B79E-0D72F7FC4B5A}" destId="{5C39CAE0-A709-7041-8B53-95676BEDBB52}" srcOrd="1" destOrd="0" presId="urn:microsoft.com/office/officeart/2005/8/layout/chevron1"/>
    <dgm:cxn modelId="{AFF1B083-EF6D-7D49-930E-D891EE01A249}" type="presParOf" srcId="{D5E9E35F-7473-6447-B79E-0D72F7FC4B5A}" destId="{636BC21F-3611-FF45-AC5F-A309FB5C1B24}" srcOrd="2" destOrd="0" presId="urn:microsoft.com/office/officeart/2005/8/layout/chevron1"/>
    <dgm:cxn modelId="{6875CBFE-2CA9-034E-AF8A-6FC925633E7B}" type="presParOf" srcId="{D5E9E35F-7473-6447-B79E-0D72F7FC4B5A}" destId="{38B06CF2-A380-0540-B3EE-AA49EEC50179}" srcOrd="3" destOrd="0" presId="urn:microsoft.com/office/officeart/2005/8/layout/chevron1"/>
    <dgm:cxn modelId="{F8AF9D6E-658B-6C43-A4D7-DCD2B1EAC546}" type="presParOf" srcId="{D5E9E35F-7473-6447-B79E-0D72F7FC4B5A}" destId="{C1CB6092-7EE9-4842-B207-2C76CABE3E2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4D6F-9783-4C42-8517-4CDDD493E0E5}">
      <dsp:nvSpPr>
        <dsp:cNvPr id="0" name=""/>
        <dsp:cNvSpPr/>
      </dsp:nvSpPr>
      <dsp:spPr>
        <a:xfrm>
          <a:off x="2310" y="287436"/>
          <a:ext cx="2815028" cy="1126011"/>
        </a:xfrm>
        <a:prstGeom prst="chevron">
          <a:avLst/>
        </a:prstGeom>
        <a:gradFill rotWithShape="0">
          <a:gsLst>
            <a:gs pos="0">
              <a:schemeClr val="accent2">
                <a:lumMod val="75000"/>
              </a:schemeClr>
            </a:gs>
            <a:gs pos="50000">
              <a:schemeClr val="accent2">
                <a:lumMod val="75000"/>
              </a:schemeClr>
            </a:gs>
            <a:gs pos="100000">
              <a:schemeClr val="accent2">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The</a:t>
          </a:r>
          <a:br>
            <a:rPr lang="en-US" sz="2200" kern="1200" dirty="0"/>
          </a:br>
          <a:r>
            <a:rPr lang="en-US" sz="2200" kern="1200" dirty="0"/>
            <a:t>Function</a:t>
          </a:r>
        </a:p>
      </dsp:txBody>
      <dsp:txXfrm>
        <a:off x="565316" y="287436"/>
        <a:ext cx="1689017" cy="1126011"/>
      </dsp:txXfrm>
    </dsp:sp>
    <dsp:sp modelId="{636BC21F-3611-FF45-AC5F-A309FB5C1B24}">
      <dsp:nvSpPr>
        <dsp:cNvPr id="0" name=""/>
        <dsp:cNvSpPr/>
      </dsp:nvSpPr>
      <dsp:spPr>
        <a:xfrm>
          <a:off x="2535835" y="287436"/>
          <a:ext cx="2815028" cy="1126011"/>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The</a:t>
          </a:r>
          <a:br>
            <a:rPr lang="en-US" sz="2200" kern="1200" dirty="0"/>
          </a:br>
          <a:r>
            <a:rPr lang="en-US" sz="2200" kern="1200" dirty="0"/>
            <a:t>Specifications</a:t>
          </a:r>
        </a:p>
      </dsp:txBody>
      <dsp:txXfrm>
        <a:off x="3098841" y="287436"/>
        <a:ext cx="1689017" cy="1126011"/>
      </dsp:txXfrm>
    </dsp:sp>
    <dsp:sp modelId="{C1CB6092-7EE9-4842-B207-2C76CABE3E2D}">
      <dsp:nvSpPr>
        <dsp:cNvPr id="0" name=""/>
        <dsp:cNvSpPr/>
      </dsp:nvSpPr>
      <dsp:spPr>
        <a:xfrm>
          <a:off x="5069361" y="287436"/>
          <a:ext cx="2815028" cy="1126011"/>
        </a:xfrm>
        <a:prstGeom prst="chevron">
          <a:avLst/>
        </a:prstGeom>
        <a:gradFill rotWithShape="0">
          <a:gsLst>
            <a:gs pos="0">
              <a:schemeClr val="accent5">
                <a:lumMod val="75000"/>
              </a:schemeClr>
            </a:gs>
            <a:gs pos="50000">
              <a:schemeClr val="accent5">
                <a:lumMod val="75000"/>
              </a:schemeClr>
            </a:gs>
            <a:gs pos="100000">
              <a:schemeClr val="accent5">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The</a:t>
          </a:r>
          <a:br>
            <a:rPr lang="en-US" sz="2200" kern="1200" dirty="0"/>
          </a:br>
          <a:r>
            <a:rPr lang="en-US" sz="2200" kern="1200" dirty="0"/>
            <a:t>Purpose</a:t>
          </a:r>
        </a:p>
      </dsp:txBody>
      <dsp:txXfrm>
        <a:off x="5632367" y="287436"/>
        <a:ext cx="1689017" cy="11260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1FE5-30A3-CF4E-8732-71F10435AA9B}" type="datetimeFigureOut">
              <a:rPr lang="en-US" smtClean="0"/>
              <a:t>10/15/2017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8E4-833F-6A47-A5E3-2DB704D4BB69}" type="slidenum">
              <a:rPr lang="en-US" smtClean="0"/>
              <a:t>‹#›</a:t>
            </a:fld>
            <a:endParaRPr lang="en-US"/>
          </a:p>
        </p:txBody>
      </p:sp>
    </p:spTree>
    <p:extLst>
      <p:ext uri="{BB962C8B-B14F-4D97-AF65-F5344CB8AC3E}">
        <p14:creationId xmlns:p14="http://schemas.microsoft.com/office/powerpoint/2010/main" val="121741507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a:t>
            </a:fld>
            <a:endParaRPr lang="en-US"/>
          </a:p>
        </p:txBody>
      </p:sp>
    </p:spTree>
    <p:extLst>
      <p:ext uri="{BB962C8B-B14F-4D97-AF65-F5344CB8AC3E}">
        <p14:creationId xmlns:p14="http://schemas.microsoft.com/office/powerpoint/2010/main" val="96108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Examine the Evidence</a:t>
            </a:r>
            <a:r>
              <a:rPr lang="mr-IN" dirty="0"/>
              <a:t>…</a:t>
            </a:r>
            <a:r>
              <a:rPr lang="en-US" dirty="0"/>
              <a:t>.plenty</a:t>
            </a:r>
            <a:r>
              <a:rPr lang="en-US" baseline="0" dirty="0"/>
              <a:t> of us can benefit from this examination. From students bombarded with questions to adults faith being tested.  But in addition to edifying our members, these lessons will be GREAT for inviting non-believing friends and neighbors.</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2</a:t>
            </a:fld>
            <a:endParaRPr lang="en-US"/>
          </a:p>
        </p:txBody>
      </p:sp>
    </p:spTree>
    <p:extLst>
      <p:ext uri="{BB962C8B-B14F-4D97-AF65-F5344CB8AC3E}">
        <p14:creationId xmlns:p14="http://schemas.microsoft.com/office/powerpoint/2010/main" val="1310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Faith</a:t>
            </a:r>
          </a:p>
          <a:p>
            <a:r>
              <a:rPr lang="en-US" dirty="0"/>
              <a:t>Not Just 10 or 15 Assorted Facts &amp; Conclusions.  We Are Building Life-Defining Faith That Is Walking With God Everyday &amp; In Every Choice.</a:t>
            </a:r>
          </a:p>
          <a:p>
            <a:endParaRPr lang="en-US" dirty="0"/>
          </a:p>
          <a:p>
            <a:r>
              <a:rPr lang="en-US" dirty="0"/>
              <a:t>MARRIAGE:</a:t>
            </a:r>
          </a:p>
          <a:p>
            <a:pPr marL="0" marR="0" indent="0" algn="l" defTabSz="713232" rtl="0" eaLnBrk="1" fontAlgn="auto" latinLnBrk="0" hangingPunct="1">
              <a:lnSpc>
                <a:spcPct val="100000"/>
              </a:lnSpc>
              <a:spcBef>
                <a:spcPts val="0"/>
              </a:spcBef>
              <a:spcAft>
                <a:spcPts val="0"/>
              </a:spcAft>
              <a:buClrTx/>
              <a:buSzTx/>
              <a:buFontTx/>
              <a:buNone/>
              <a:tabLst/>
              <a:defRPr/>
            </a:pPr>
            <a:r>
              <a:rPr lang="en-US" dirty="0"/>
              <a:t>Not Just 2 People living under the same roof. We are building relationships that shine with the selfless and humble love of Jesus.</a:t>
            </a:r>
          </a:p>
          <a:p>
            <a:endParaRPr lang="en-US" dirty="0"/>
          </a:p>
          <a:p>
            <a:endParaRPr lang="en-US" dirty="0"/>
          </a:p>
          <a:p>
            <a:pPr marL="0" marR="0" indent="0" algn="l" defTabSz="713232" rtl="0" eaLnBrk="1" fontAlgn="auto" latinLnBrk="0" hangingPunct="1">
              <a:lnSpc>
                <a:spcPct val="100000"/>
              </a:lnSpc>
              <a:spcBef>
                <a:spcPts val="0"/>
              </a:spcBef>
              <a:spcAft>
                <a:spcPts val="0"/>
              </a:spcAft>
              <a:buClrTx/>
              <a:buSzTx/>
              <a:buFontTx/>
              <a:buNone/>
              <a:tabLst/>
              <a:defRPr/>
            </a:pPr>
            <a:r>
              <a:rPr lang="en-US" dirty="0"/>
              <a:t>WE CARE ABOUT THE SPECIFICATIONS, BECAUSE THEY ARE GIVEN BY GOD’S WISDOM TO HELP US ACHIEVE THESE HIGHER PURPOSES.</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3</a:t>
            </a:fld>
            <a:endParaRPr lang="en-US"/>
          </a:p>
        </p:txBody>
      </p:sp>
    </p:spTree>
    <p:extLst>
      <p:ext uri="{BB962C8B-B14F-4D97-AF65-F5344CB8AC3E}">
        <p14:creationId xmlns:p14="http://schemas.microsoft.com/office/powerpoint/2010/main" val="69951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Examine the Evidence</a:t>
            </a:r>
            <a:r>
              <a:rPr lang="mr-IN" dirty="0"/>
              <a:t>…</a:t>
            </a:r>
            <a:r>
              <a:rPr lang="en-US" dirty="0"/>
              <a:t>.plenty</a:t>
            </a:r>
            <a:r>
              <a:rPr lang="en-US" baseline="0" dirty="0"/>
              <a:t> of us can benefit from this examination. From students bombarded with questions to adults faith being tested.  But in addition to edifying our members, these lessons will be GREAT for inviting non-believing friends and neighbors.</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6</a:t>
            </a:fld>
            <a:endParaRPr lang="en-US"/>
          </a:p>
        </p:txBody>
      </p:sp>
    </p:spTree>
    <p:extLst>
      <p:ext uri="{BB962C8B-B14F-4D97-AF65-F5344CB8AC3E}">
        <p14:creationId xmlns:p14="http://schemas.microsoft.com/office/powerpoint/2010/main" val="46344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Examine the Evidence</a:t>
            </a:r>
            <a:r>
              <a:rPr lang="mr-IN" dirty="0"/>
              <a:t>…</a:t>
            </a:r>
            <a:r>
              <a:rPr lang="en-US" dirty="0"/>
              <a:t>.plenty</a:t>
            </a:r>
            <a:r>
              <a:rPr lang="en-US" baseline="0" dirty="0"/>
              <a:t> of us can benefit from this examination. From students bombarded with questions to adults faith being tested.  But in addition to edifying our members, these lessons will be GREAT for inviting non-believing friends and neighbors.</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12</a:t>
            </a:fld>
            <a:endParaRPr lang="en-US"/>
          </a:p>
        </p:txBody>
      </p:sp>
    </p:spTree>
    <p:extLst>
      <p:ext uri="{BB962C8B-B14F-4D97-AF65-F5344CB8AC3E}">
        <p14:creationId xmlns:p14="http://schemas.microsoft.com/office/powerpoint/2010/main" val="424975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9D8E4-833F-6A47-A5E3-2DB704D4BB69}" type="slidenum">
              <a:rPr lang="en-US" smtClean="0"/>
              <a:t>13</a:t>
            </a:fld>
            <a:endParaRPr lang="en-US"/>
          </a:p>
        </p:txBody>
      </p:sp>
    </p:spTree>
    <p:extLst>
      <p:ext uri="{BB962C8B-B14F-4D97-AF65-F5344CB8AC3E}">
        <p14:creationId xmlns:p14="http://schemas.microsoft.com/office/powerpoint/2010/main" val="52720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KIND of building</a:t>
            </a:r>
            <a:r>
              <a:rPr lang="en-US" baseline="0" dirty="0"/>
              <a:t> that JESUS makes possible in the Sermon on the Mount.  He </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14</a:t>
            </a:fld>
            <a:endParaRPr lang="en-US"/>
          </a:p>
        </p:txBody>
      </p:sp>
    </p:spTree>
    <p:extLst>
      <p:ext uri="{BB962C8B-B14F-4D97-AF65-F5344CB8AC3E}">
        <p14:creationId xmlns:p14="http://schemas.microsoft.com/office/powerpoint/2010/main" val="12829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rgbClr val="9BCDD8"/>
                </a:solidFill>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8B1DF5-8ADE-0F4D-BE68-EB48E1310899}"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B1DF5-8ADE-0F4D-BE68-EB48E1310899}"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8B1DF5-8ADE-0F4D-BE68-EB48E1310899}"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8B1DF5-8ADE-0F4D-BE68-EB48E1310899}"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8B1DF5-8ADE-0F4D-BE68-EB48E1310899}"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B1DF5-8ADE-0F4D-BE68-EB48E1310899}"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B8B1DF5-8ADE-0F4D-BE68-EB48E1310899}" type="datetimeFigureOut">
              <a:rPr lang="en-US" smtClean="0"/>
              <a:t>10/15/2017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4F9EC47-5A84-924E-984D-3340C88CC434}" type="slidenum">
              <a:rPr lang="en-US" smtClean="0"/>
              <a:t>‹#›</a:t>
            </a:fld>
            <a:endParaRPr lang="en-US"/>
          </a:p>
        </p:txBody>
      </p:sp>
    </p:spTree>
    <p:extLst>
      <p:ext uri="{BB962C8B-B14F-4D97-AF65-F5344CB8AC3E}">
        <p14:creationId xmlns:p14="http://schemas.microsoft.com/office/powerpoint/2010/main" val="1082309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432" r="16491"/>
          <a:stretch/>
        </p:blipFill>
        <p:spPr>
          <a:xfrm>
            <a:off x="1800665" y="0"/>
            <a:ext cx="5584874" cy="5381897"/>
          </a:xfrm>
          <a:prstGeom prst="rect">
            <a:avLst/>
          </a:prstGeom>
        </p:spPr>
      </p:pic>
    </p:spTree>
    <p:extLst>
      <p:ext uri="{BB962C8B-B14F-4D97-AF65-F5344CB8AC3E}">
        <p14:creationId xmlns:p14="http://schemas.microsoft.com/office/powerpoint/2010/main" val="20184605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06375"/>
            <a:ext cx="8637588" cy="762000"/>
          </a:xfrm>
          <a:noFill/>
        </p:spPr>
        <p:txBody>
          <a:bodyPr>
            <a:noAutofit/>
          </a:bodyPr>
          <a:lstStyle/>
          <a:p>
            <a:pPr algn="ctr" eaLnBrk="1" hangingPunct="1"/>
            <a:r>
              <a:rPr lang="en-US" sz="4400" cap="none" dirty="0">
                <a:solidFill>
                  <a:srgbClr val="FFC000"/>
                </a:solidFill>
                <a:effectLst/>
                <a:latin typeface="Calibri" panose="020F0502020204030204" pitchFamily="34" charset="0"/>
                <a:cs typeface="Calibri" panose="020F0502020204030204" pitchFamily="34" charset="0"/>
              </a:rPr>
              <a:t>Romans 1:28</a:t>
            </a:r>
          </a:p>
        </p:txBody>
      </p:sp>
      <p:sp>
        <p:nvSpPr>
          <p:cNvPr id="2" name="TextBox 1"/>
          <p:cNvSpPr txBox="1"/>
          <p:nvPr/>
        </p:nvSpPr>
        <p:spPr>
          <a:xfrm>
            <a:off x="934364" y="979957"/>
            <a:ext cx="8000630" cy="2278188"/>
          </a:xfrm>
          <a:prstGeom prst="rect">
            <a:avLst/>
          </a:prstGeom>
          <a:noFill/>
        </p:spPr>
        <p:txBody>
          <a:bodyPr wrap="square" rtlCol="0">
            <a:spAutoFit/>
          </a:bodyPr>
          <a:lstStyle/>
          <a:p>
            <a:r>
              <a:rPr lang="en-US" sz="3200" b="1" i="1" baseline="30000" dirty="0">
                <a:solidFill>
                  <a:schemeClr val="bg1"/>
                </a:solidFill>
              </a:rPr>
              <a:t>28 </a:t>
            </a:r>
            <a:r>
              <a:rPr lang="en-US" sz="3200" i="1" dirty="0">
                <a:solidFill>
                  <a:schemeClr val="bg1"/>
                </a:solidFill>
              </a:rPr>
              <a:t>And just as they did not see fit to acknowledge God any longer, God gave them over to a depraved mind, to do those things which are not proper,</a:t>
            </a:r>
            <a:endParaRPr lang="en-US" sz="3200" dirty="0">
              <a:solidFill>
                <a:schemeClr val="bg1"/>
              </a:solidFill>
            </a:endParaRPr>
          </a:p>
          <a:p>
            <a:endParaRPr lang="en-US" dirty="0"/>
          </a:p>
        </p:txBody>
      </p:sp>
    </p:spTree>
    <p:extLst>
      <p:ext uri="{BB962C8B-B14F-4D97-AF65-F5344CB8AC3E}">
        <p14:creationId xmlns:p14="http://schemas.microsoft.com/office/powerpoint/2010/main" val="8884649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9781" y="74266"/>
            <a:ext cx="8637588" cy="762000"/>
          </a:xfrm>
          <a:noFill/>
        </p:spPr>
        <p:txBody>
          <a:bodyPr>
            <a:noAutofit/>
          </a:bodyPr>
          <a:lstStyle/>
          <a:p>
            <a:pPr algn="ctr" eaLnBrk="1" hangingPunct="1"/>
            <a:r>
              <a:rPr lang="en-US" sz="4400" cap="none" dirty="0">
                <a:solidFill>
                  <a:srgbClr val="FFC000"/>
                </a:solidFill>
                <a:effectLst/>
                <a:latin typeface="Calibri" panose="020F0502020204030204" pitchFamily="34" charset="0"/>
                <a:cs typeface="Calibri" panose="020F0502020204030204" pitchFamily="34" charset="0"/>
              </a:rPr>
              <a:t>I Corinthians 2:10-13</a:t>
            </a:r>
          </a:p>
        </p:txBody>
      </p:sp>
      <p:sp>
        <p:nvSpPr>
          <p:cNvPr id="2" name="TextBox 1"/>
          <p:cNvSpPr txBox="1"/>
          <p:nvPr/>
        </p:nvSpPr>
        <p:spPr>
          <a:xfrm>
            <a:off x="189781" y="690851"/>
            <a:ext cx="8954220" cy="4401205"/>
          </a:xfrm>
          <a:prstGeom prst="rect">
            <a:avLst/>
          </a:prstGeom>
          <a:noFill/>
        </p:spPr>
        <p:txBody>
          <a:bodyPr wrap="square" rtlCol="0">
            <a:spAutoFit/>
          </a:bodyPr>
          <a:lstStyle/>
          <a:p>
            <a:r>
              <a:rPr lang="en-US" sz="2800" b="1" i="1" baseline="30000" dirty="0">
                <a:solidFill>
                  <a:schemeClr val="bg1"/>
                </a:solidFill>
              </a:rPr>
              <a:t>10 </a:t>
            </a:r>
            <a:r>
              <a:rPr lang="en-US" sz="2800" i="1" dirty="0">
                <a:solidFill>
                  <a:schemeClr val="bg1"/>
                </a:solidFill>
              </a:rPr>
              <a:t>these things God has revealed to us through the Spirit. For the Spirit searches everything, even the depths of God. </a:t>
            </a:r>
            <a:r>
              <a:rPr lang="en-US" sz="2800" b="1" i="1" baseline="30000" dirty="0">
                <a:solidFill>
                  <a:schemeClr val="bg1"/>
                </a:solidFill>
              </a:rPr>
              <a:t>11 </a:t>
            </a:r>
            <a:r>
              <a:rPr lang="en-US" sz="2800" i="1" dirty="0">
                <a:solidFill>
                  <a:schemeClr val="bg1"/>
                </a:solidFill>
              </a:rPr>
              <a:t>For who knows a person's thoughts except the spirit of that person, which is in him? So also no one comprehends the thoughts of God except the Spirit of God.</a:t>
            </a:r>
            <a:r>
              <a:rPr lang="en-US" sz="2800" b="1" i="1" baseline="30000" dirty="0">
                <a:solidFill>
                  <a:schemeClr val="bg1"/>
                </a:solidFill>
              </a:rPr>
              <a:t>12 </a:t>
            </a:r>
            <a:r>
              <a:rPr lang="en-US" sz="2800" i="1" dirty="0">
                <a:solidFill>
                  <a:schemeClr val="bg1"/>
                </a:solidFill>
              </a:rPr>
              <a:t>Now we have received not the spirit of the world, but the Spirit who is from God, that we might understand the things freely given us by God.</a:t>
            </a:r>
            <a:r>
              <a:rPr lang="en-US" sz="2800" b="1" i="1" baseline="30000" dirty="0">
                <a:solidFill>
                  <a:schemeClr val="bg1"/>
                </a:solidFill>
              </a:rPr>
              <a:t>13 </a:t>
            </a:r>
            <a:r>
              <a:rPr lang="en-US" sz="2800" i="1" dirty="0">
                <a:solidFill>
                  <a:schemeClr val="bg1"/>
                </a:solidFill>
              </a:rPr>
              <a:t>And we impart this in words not taught by human wisdom but taught by the Spirit, interpreting spiritual truths to those who are spiritual.</a:t>
            </a:r>
            <a:endParaRPr lang="en-US" sz="2800" dirty="0">
              <a:solidFill>
                <a:schemeClr val="bg1"/>
              </a:solidFill>
            </a:endParaRPr>
          </a:p>
        </p:txBody>
      </p:sp>
    </p:spTree>
    <p:extLst>
      <p:ext uri="{BB962C8B-B14F-4D97-AF65-F5344CB8AC3E}">
        <p14:creationId xmlns:p14="http://schemas.microsoft.com/office/powerpoint/2010/main" val="40114732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96109"/>
          </a:xfrm>
        </p:spPr>
        <p:txBody>
          <a:bodyPr/>
          <a:lstStyle/>
          <a:p>
            <a:endParaRPr lang="en-US" dirty="0"/>
          </a:p>
        </p:txBody>
      </p:sp>
      <p:sp>
        <p:nvSpPr>
          <p:cNvPr id="3" name="Content Placeholder 2"/>
          <p:cNvSpPr>
            <a:spLocks noGrp="1"/>
          </p:cNvSpPr>
          <p:nvPr>
            <p:ph idx="1"/>
          </p:nvPr>
        </p:nvSpPr>
        <p:spPr>
          <a:xfrm>
            <a:off x="628650" y="1131376"/>
            <a:ext cx="7886700" cy="4215539"/>
          </a:xfrm>
        </p:spPr>
        <p:txBody>
          <a:bodyPr>
            <a:normAutofit/>
          </a:bodyPr>
          <a:lstStyle/>
          <a:p>
            <a:endParaRPr lang="en-US" sz="2400" dirty="0">
              <a:solidFill>
                <a:schemeClr val="bg1"/>
              </a:solidFill>
            </a:endParaRPr>
          </a:p>
        </p:txBody>
      </p:sp>
    </p:spTree>
    <p:extLst>
      <p:ext uri="{BB962C8B-B14F-4D97-AF65-F5344CB8AC3E}">
        <p14:creationId xmlns:p14="http://schemas.microsoft.com/office/powerpoint/2010/main" val="2287834324"/>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38848858"/>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432" t="3556" r="16491" b="60300"/>
          <a:stretch/>
        </p:blipFill>
        <p:spPr>
          <a:xfrm>
            <a:off x="2594006" y="0"/>
            <a:ext cx="4031877" cy="1491175"/>
          </a:xfrm>
          <a:prstGeom prst="rect">
            <a:avLst/>
          </a:prstGeom>
        </p:spPr>
      </p:pic>
      <p:graphicFrame>
        <p:nvGraphicFramePr>
          <p:cNvPr id="9" name="Diagram 8"/>
          <p:cNvGraphicFramePr/>
          <p:nvPr>
            <p:extLst>
              <p:ext uri="{D42A27DB-BD31-4B8C-83A1-F6EECF244321}">
                <p14:modId xmlns:p14="http://schemas.microsoft.com/office/powerpoint/2010/main" val="2006623510"/>
              </p:ext>
            </p:extLst>
          </p:nvPr>
        </p:nvGraphicFramePr>
        <p:xfrm>
          <a:off x="653702" y="1266093"/>
          <a:ext cx="7886700" cy="1700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p:cNvSpPr txBox="1">
            <a:spLocks/>
          </p:cNvSpPr>
          <p:nvPr/>
        </p:nvSpPr>
        <p:spPr>
          <a:xfrm>
            <a:off x="3276894" y="2704311"/>
            <a:ext cx="2322047" cy="286649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bg1">
                    <a:lumMod val="95000"/>
                  </a:schemeClr>
                </a:solidFill>
              </a:rPr>
              <a:t>“</a:t>
            </a:r>
            <a:r>
              <a:rPr lang="mr-IN" sz="2400" i="1" dirty="0">
                <a:solidFill>
                  <a:schemeClr val="bg1">
                    <a:lumMod val="95000"/>
                  </a:schemeClr>
                </a:solidFill>
              </a:rPr>
              <a:t>…</a:t>
            </a:r>
            <a:r>
              <a:rPr lang="en-US" sz="2400" i="1" dirty="0">
                <a:solidFill>
                  <a:schemeClr val="bg1">
                    <a:lumMod val="95000"/>
                  </a:schemeClr>
                </a:solidFill>
              </a:rPr>
              <a:t>built on the foundation of the apostles and prophets, Christ Jesus Himself being the </a:t>
            </a:r>
            <a:br>
              <a:rPr lang="en-US" sz="2400" i="1" dirty="0">
                <a:solidFill>
                  <a:schemeClr val="bg1">
                    <a:lumMod val="95000"/>
                  </a:schemeClr>
                </a:solidFill>
              </a:rPr>
            </a:br>
            <a:r>
              <a:rPr lang="en-US" sz="2400" i="1" dirty="0">
                <a:solidFill>
                  <a:schemeClr val="bg1">
                    <a:lumMod val="95000"/>
                  </a:schemeClr>
                </a:solidFill>
              </a:rPr>
              <a:t>corner stone.” </a:t>
            </a:r>
            <a:br>
              <a:rPr lang="en-US" sz="2400" i="1" dirty="0">
                <a:solidFill>
                  <a:schemeClr val="bg1">
                    <a:lumMod val="95000"/>
                  </a:schemeClr>
                </a:solidFill>
              </a:rPr>
            </a:br>
            <a:r>
              <a:rPr lang="en-US" sz="2400" i="1" dirty="0" err="1">
                <a:solidFill>
                  <a:schemeClr val="bg1">
                    <a:lumMod val="95000"/>
                  </a:schemeClr>
                </a:solidFill>
              </a:rPr>
              <a:t>Eph</a:t>
            </a:r>
            <a:r>
              <a:rPr lang="en-US" sz="2400" i="1" dirty="0">
                <a:solidFill>
                  <a:schemeClr val="bg1">
                    <a:lumMod val="95000"/>
                  </a:schemeClr>
                </a:solidFill>
              </a:rPr>
              <a:t> 2:20</a:t>
            </a:r>
          </a:p>
        </p:txBody>
      </p:sp>
      <p:sp>
        <p:nvSpPr>
          <p:cNvPr id="11" name="Content Placeholder 2"/>
          <p:cNvSpPr txBox="1">
            <a:spLocks/>
          </p:cNvSpPr>
          <p:nvPr/>
        </p:nvSpPr>
        <p:spPr>
          <a:xfrm>
            <a:off x="5836336" y="2716621"/>
            <a:ext cx="2322047" cy="27368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bg1">
                    <a:lumMod val="95000"/>
                  </a:schemeClr>
                </a:solidFill>
              </a:rPr>
              <a:t>“</a:t>
            </a:r>
            <a:r>
              <a:rPr lang="mr-IN" sz="2400" i="1" dirty="0">
                <a:solidFill>
                  <a:schemeClr val="bg1">
                    <a:lumMod val="95000"/>
                  </a:schemeClr>
                </a:solidFill>
              </a:rPr>
              <a:t>…</a:t>
            </a:r>
            <a:r>
              <a:rPr lang="en-US" sz="2400" i="1" dirty="0">
                <a:solidFill>
                  <a:schemeClr val="bg1">
                    <a:lumMod val="95000"/>
                  </a:schemeClr>
                </a:solidFill>
              </a:rPr>
              <a:t>in whom the whole building, being fitted together, is growing into a holy temple in the Lord...” </a:t>
            </a:r>
            <a:br>
              <a:rPr lang="en-US" sz="2400" i="1" dirty="0">
                <a:solidFill>
                  <a:schemeClr val="bg1">
                    <a:lumMod val="95000"/>
                  </a:schemeClr>
                </a:solidFill>
              </a:rPr>
            </a:br>
            <a:r>
              <a:rPr lang="en-US" sz="2400" i="1" dirty="0" err="1">
                <a:solidFill>
                  <a:schemeClr val="bg1">
                    <a:lumMod val="95000"/>
                  </a:schemeClr>
                </a:solidFill>
              </a:rPr>
              <a:t>Eph</a:t>
            </a:r>
            <a:r>
              <a:rPr lang="en-US" sz="2400" i="1" dirty="0">
                <a:solidFill>
                  <a:schemeClr val="bg1">
                    <a:lumMod val="95000"/>
                  </a:schemeClr>
                </a:solidFill>
              </a:rPr>
              <a:t> 2:21-22</a:t>
            </a:r>
          </a:p>
        </p:txBody>
      </p:sp>
      <p:sp>
        <p:nvSpPr>
          <p:cNvPr id="8" name="Content Placeholder 2"/>
          <p:cNvSpPr txBox="1">
            <a:spLocks/>
          </p:cNvSpPr>
          <p:nvPr/>
        </p:nvSpPr>
        <p:spPr>
          <a:xfrm>
            <a:off x="664791" y="2704311"/>
            <a:ext cx="2322047" cy="22706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chemeClr val="bg1">
                    <a:lumMod val="95000"/>
                  </a:schemeClr>
                </a:solidFill>
              </a:rPr>
              <a:t>“</a:t>
            </a:r>
            <a:r>
              <a:rPr lang="mr-IN" sz="2400" i="1" dirty="0">
                <a:solidFill>
                  <a:schemeClr val="bg1">
                    <a:lumMod val="95000"/>
                  </a:schemeClr>
                </a:solidFill>
              </a:rPr>
              <a:t>…</a:t>
            </a:r>
            <a:r>
              <a:rPr lang="en-US" sz="2400" i="1" dirty="0">
                <a:solidFill>
                  <a:schemeClr val="bg1">
                    <a:lumMod val="95000"/>
                  </a:schemeClr>
                </a:solidFill>
              </a:rPr>
              <a:t>you are fellow citizens with the saints, and are </a:t>
            </a:r>
            <a:br>
              <a:rPr lang="en-US" sz="2400" i="1" dirty="0">
                <a:solidFill>
                  <a:schemeClr val="bg1">
                    <a:lumMod val="95000"/>
                  </a:schemeClr>
                </a:solidFill>
              </a:rPr>
            </a:br>
            <a:r>
              <a:rPr lang="en-US" sz="2400" i="1" dirty="0">
                <a:solidFill>
                  <a:schemeClr val="bg1">
                    <a:lumMod val="95000"/>
                  </a:schemeClr>
                </a:solidFill>
              </a:rPr>
              <a:t>of God’s household.”</a:t>
            </a:r>
            <a:br>
              <a:rPr lang="en-US" sz="2400" i="1" dirty="0">
                <a:solidFill>
                  <a:schemeClr val="bg1">
                    <a:lumMod val="95000"/>
                  </a:schemeClr>
                </a:solidFill>
              </a:rPr>
            </a:br>
            <a:r>
              <a:rPr lang="en-US" sz="2400" i="1" dirty="0">
                <a:solidFill>
                  <a:schemeClr val="bg1">
                    <a:lumMod val="95000"/>
                  </a:schemeClr>
                </a:solidFill>
              </a:rPr>
              <a:t> Eph. 2:4-19</a:t>
            </a:r>
          </a:p>
        </p:txBody>
      </p:sp>
    </p:spTree>
    <p:extLst>
      <p:ext uri="{BB962C8B-B14F-4D97-AF65-F5344CB8AC3E}">
        <p14:creationId xmlns:p14="http://schemas.microsoft.com/office/powerpoint/2010/main" val="597799219"/>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96109"/>
          </a:xfrm>
        </p:spPr>
        <p:txBody>
          <a:bodyPr/>
          <a:lstStyle/>
          <a:p>
            <a:endParaRPr lang="en-US" dirty="0"/>
          </a:p>
        </p:txBody>
      </p:sp>
      <p:sp>
        <p:nvSpPr>
          <p:cNvPr id="4" name="Rectangle 3">
            <a:extLst>
              <a:ext uri="{FF2B5EF4-FFF2-40B4-BE49-F238E27FC236}">
                <a16:creationId xmlns:a16="http://schemas.microsoft.com/office/drawing/2014/main" id="{6453F067-C2A6-4406-A1CC-A7AF8919C0B1}"/>
              </a:ext>
            </a:extLst>
          </p:cNvPr>
          <p:cNvSpPr/>
          <p:nvPr/>
        </p:nvSpPr>
        <p:spPr>
          <a:xfrm>
            <a:off x="450668" y="3245332"/>
            <a:ext cx="8242663" cy="117319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C05308-4392-4582-85B9-3A97427D8E9F}"/>
              </a:ext>
            </a:extLst>
          </p:cNvPr>
          <p:cNvSpPr txBox="1"/>
          <p:nvPr/>
        </p:nvSpPr>
        <p:spPr>
          <a:xfrm>
            <a:off x="3761117" y="3539541"/>
            <a:ext cx="1915064" cy="584775"/>
          </a:xfrm>
          <a:prstGeom prst="rect">
            <a:avLst/>
          </a:prstGeom>
          <a:noFill/>
        </p:spPr>
        <p:txBody>
          <a:bodyPr wrap="square" rtlCol="0">
            <a:spAutoFit/>
          </a:bodyPr>
          <a:lstStyle/>
          <a:p>
            <a:pPr algn="ctr"/>
            <a:r>
              <a:rPr lang="en-US" sz="3200" dirty="0"/>
              <a:t>Christ</a:t>
            </a:r>
          </a:p>
        </p:txBody>
      </p:sp>
      <p:sp>
        <p:nvSpPr>
          <p:cNvPr id="7" name="TextBox 6">
            <a:extLst>
              <a:ext uri="{FF2B5EF4-FFF2-40B4-BE49-F238E27FC236}">
                <a16:creationId xmlns:a16="http://schemas.microsoft.com/office/drawing/2014/main" id="{B104572C-464C-4B86-B3DE-AF6EC243BBC4}"/>
              </a:ext>
            </a:extLst>
          </p:cNvPr>
          <p:cNvSpPr txBox="1"/>
          <p:nvPr/>
        </p:nvSpPr>
        <p:spPr>
          <a:xfrm>
            <a:off x="909060" y="3539541"/>
            <a:ext cx="1915064" cy="584775"/>
          </a:xfrm>
          <a:prstGeom prst="rect">
            <a:avLst/>
          </a:prstGeom>
          <a:noFill/>
        </p:spPr>
        <p:txBody>
          <a:bodyPr wrap="square" rtlCol="0">
            <a:spAutoFit/>
          </a:bodyPr>
          <a:lstStyle/>
          <a:p>
            <a:pPr algn="ctr"/>
            <a:r>
              <a:rPr lang="en-US" sz="3200" dirty="0"/>
              <a:t>True God</a:t>
            </a:r>
          </a:p>
        </p:txBody>
      </p:sp>
      <p:sp>
        <p:nvSpPr>
          <p:cNvPr id="8" name="TextBox 7">
            <a:extLst>
              <a:ext uri="{FF2B5EF4-FFF2-40B4-BE49-F238E27FC236}">
                <a16:creationId xmlns:a16="http://schemas.microsoft.com/office/drawing/2014/main" id="{2B0F7772-8649-4411-965D-7761C9ABCCE8}"/>
              </a:ext>
            </a:extLst>
          </p:cNvPr>
          <p:cNvSpPr txBox="1"/>
          <p:nvPr/>
        </p:nvSpPr>
        <p:spPr>
          <a:xfrm>
            <a:off x="6165669" y="3539541"/>
            <a:ext cx="2192752" cy="584775"/>
          </a:xfrm>
          <a:prstGeom prst="rect">
            <a:avLst/>
          </a:prstGeom>
          <a:noFill/>
        </p:spPr>
        <p:txBody>
          <a:bodyPr wrap="square" rtlCol="0">
            <a:spAutoFit/>
          </a:bodyPr>
          <a:lstStyle/>
          <a:p>
            <a:pPr algn="ctr"/>
            <a:r>
              <a:rPr lang="en-US" sz="3200" dirty="0"/>
              <a:t>God’s Word</a:t>
            </a:r>
          </a:p>
        </p:txBody>
      </p:sp>
      <p:sp>
        <p:nvSpPr>
          <p:cNvPr id="9" name="Speech Bubble: Rectangle 8">
            <a:extLst>
              <a:ext uri="{FF2B5EF4-FFF2-40B4-BE49-F238E27FC236}">
                <a16:creationId xmlns:a16="http://schemas.microsoft.com/office/drawing/2014/main" id="{097CDA3F-C962-4B4A-8AA7-552D9D187E72}"/>
              </a:ext>
            </a:extLst>
          </p:cNvPr>
          <p:cNvSpPr/>
          <p:nvPr/>
        </p:nvSpPr>
        <p:spPr>
          <a:xfrm>
            <a:off x="909060" y="600891"/>
            <a:ext cx="3048986" cy="2233749"/>
          </a:xfrm>
          <a:prstGeom prst="wedgeRectCallout">
            <a:avLst>
              <a:gd name="adj1" fmla="val -20319"/>
              <a:gd name="adj2" fmla="val 81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John 17:5 </a:t>
            </a:r>
            <a:r>
              <a:rPr lang="en-US" sz="2400" i="1" dirty="0"/>
              <a:t>And now, Father, glorify me in your own presence with the glory that I had with you before the world existed.</a:t>
            </a:r>
            <a:endParaRPr lang="en-US" sz="2000" dirty="0"/>
          </a:p>
        </p:txBody>
      </p:sp>
      <p:sp>
        <p:nvSpPr>
          <p:cNvPr id="10" name="Speech Bubble: Rectangle 9">
            <a:extLst>
              <a:ext uri="{FF2B5EF4-FFF2-40B4-BE49-F238E27FC236}">
                <a16:creationId xmlns:a16="http://schemas.microsoft.com/office/drawing/2014/main" id="{9C29E6A8-C1F6-4290-B5A0-E0FA9C1EB3EE}"/>
              </a:ext>
            </a:extLst>
          </p:cNvPr>
          <p:cNvSpPr/>
          <p:nvPr/>
        </p:nvSpPr>
        <p:spPr>
          <a:xfrm>
            <a:off x="5466364" y="583474"/>
            <a:ext cx="3048986" cy="2233749"/>
          </a:xfrm>
          <a:prstGeom prst="wedgeRectCallout">
            <a:avLst>
              <a:gd name="adj1" fmla="val -20319"/>
              <a:gd name="adj2" fmla="val 81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FF00"/>
                </a:solidFill>
              </a:rPr>
              <a:t>Luke 24:44-45 </a:t>
            </a:r>
            <a:r>
              <a:rPr lang="en-US" sz="1800" i="1" dirty="0"/>
              <a:t>that everything written about me in the Law of Moses and the Prophets and the Psalms must be fulfilled.” </a:t>
            </a:r>
            <a:r>
              <a:rPr lang="en-US" sz="1800" b="1" i="1" baseline="30000" dirty="0"/>
              <a:t>45 </a:t>
            </a:r>
            <a:r>
              <a:rPr lang="en-US" sz="1800" i="1" dirty="0"/>
              <a:t>Then he opened their minds to understand the Scriptures,</a:t>
            </a:r>
            <a:endParaRPr lang="en-US" sz="2800" i="1" dirty="0"/>
          </a:p>
        </p:txBody>
      </p:sp>
    </p:spTree>
    <p:extLst>
      <p:ext uri="{BB962C8B-B14F-4D97-AF65-F5344CB8AC3E}">
        <p14:creationId xmlns:p14="http://schemas.microsoft.com/office/powerpoint/2010/main" val="12872567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7428899"/>
              </p:ext>
            </p:extLst>
          </p:nvPr>
        </p:nvGraphicFramePr>
        <p:xfrm>
          <a:off x="514350" y="214539"/>
          <a:ext cx="7886700" cy="5278032"/>
        </p:xfrm>
        <a:graphic>
          <a:graphicData uri="http://schemas.openxmlformats.org/drawingml/2006/table">
            <a:tbl>
              <a:tblPr firstRow="1" bandRow="1">
                <a:tableStyleId>{0505E3EF-67EA-436B-97B2-0124C06EBD24}</a:tableStyleId>
              </a:tblPr>
              <a:tblGrid>
                <a:gridCol w="1494064">
                  <a:extLst>
                    <a:ext uri="{9D8B030D-6E8A-4147-A177-3AD203B41FA5}">
                      <a16:colId xmlns:a16="http://schemas.microsoft.com/office/drawing/2014/main" val="20000"/>
                    </a:ext>
                  </a:extLst>
                </a:gridCol>
                <a:gridCol w="2661557">
                  <a:extLst>
                    <a:ext uri="{9D8B030D-6E8A-4147-A177-3AD203B41FA5}">
                      <a16:colId xmlns:a16="http://schemas.microsoft.com/office/drawing/2014/main" val="20001"/>
                    </a:ext>
                  </a:extLst>
                </a:gridCol>
                <a:gridCol w="3731079">
                  <a:extLst>
                    <a:ext uri="{9D8B030D-6E8A-4147-A177-3AD203B41FA5}">
                      <a16:colId xmlns:a16="http://schemas.microsoft.com/office/drawing/2014/main" val="20002"/>
                    </a:ext>
                  </a:extLst>
                </a:gridCol>
              </a:tblGrid>
              <a:tr h="421632">
                <a:tc>
                  <a:txBody>
                    <a:bodyPr/>
                    <a:lstStyle/>
                    <a:p>
                      <a:r>
                        <a:rPr lang="en-US" sz="1800" b="0" dirty="0"/>
                        <a:t>September</a:t>
                      </a:r>
                    </a:p>
                  </a:txBody>
                  <a:tcPr/>
                </a:tc>
                <a:tc>
                  <a:txBody>
                    <a:bodyPr/>
                    <a:lstStyle/>
                    <a:p>
                      <a:r>
                        <a:rPr lang="en-US" sz="1800" b="0" dirty="0"/>
                        <a:t>Overview</a:t>
                      </a:r>
                    </a:p>
                  </a:txBody>
                  <a:tcPr/>
                </a:tc>
                <a:tc>
                  <a:txBody>
                    <a:bodyPr/>
                    <a:lstStyle/>
                    <a:p>
                      <a:r>
                        <a:rPr lang="en-US" sz="1800" b="0" dirty="0"/>
                        <a:t>Building On The Rock</a:t>
                      </a:r>
                    </a:p>
                  </a:txBody>
                  <a:tcPr/>
                </a:tc>
                <a:extLst>
                  <a:ext uri="{0D108BD9-81ED-4DB2-BD59-A6C34878D82A}">
                    <a16:rowId xmlns:a16="http://schemas.microsoft.com/office/drawing/2014/main" val="10000"/>
                  </a:ext>
                </a:extLst>
              </a:tr>
              <a:tr h="421632">
                <a:tc>
                  <a:txBody>
                    <a:bodyPr/>
                    <a:lstStyle/>
                    <a:p>
                      <a:r>
                        <a:rPr lang="en-US" sz="1800" dirty="0"/>
                        <a:t>October</a:t>
                      </a:r>
                    </a:p>
                  </a:txBody>
                  <a:tcPr/>
                </a:tc>
                <a:tc>
                  <a:txBody>
                    <a:bodyPr/>
                    <a:lstStyle/>
                    <a:p>
                      <a:r>
                        <a:rPr lang="en-US" sz="1800" dirty="0"/>
                        <a:t>Choose Your Foundation</a:t>
                      </a:r>
                    </a:p>
                  </a:txBody>
                  <a:tcPr/>
                </a:tc>
                <a:tc>
                  <a:txBody>
                    <a:bodyPr/>
                    <a:lstStyle/>
                    <a:p>
                      <a:r>
                        <a:rPr lang="en-US" sz="1800" dirty="0"/>
                        <a:t>Solid Rock: He Is</a:t>
                      </a:r>
                    </a:p>
                  </a:txBody>
                  <a:tcPr/>
                </a:tc>
                <a:extLst>
                  <a:ext uri="{0D108BD9-81ED-4DB2-BD59-A6C34878D82A}">
                    <a16:rowId xmlns:a16="http://schemas.microsoft.com/office/drawing/2014/main" val="10001"/>
                  </a:ext>
                </a:extLst>
              </a:tr>
              <a:tr h="421632">
                <a:tc>
                  <a:txBody>
                    <a:bodyPr/>
                    <a:lstStyle/>
                    <a:p>
                      <a:r>
                        <a:rPr lang="en-US" sz="1800" dirty="0"/>
                        <a:t>November</a:t>
                      </a:r>
                    </a:p>
                  </a:txBody>
                  <a:tcPr/>
                </a:tc>
                <a:tc>
                  <a:txBody>
                    <a:bodyPr/>
                    <a:lstStyle/>
                    <a:p>
                      <a:endParaRPr lang="en-US" sz="1800"/>
                    </a:p>
                  </a:txBody>
                  <a:tcPr/>
                </a:tc>
                <a:tc>
                  <a:txBody>
                    <a:bodyPr/>
                    <a:lstStyle/>
                    <a:p>
                      <a:r>
                        <a:rPr lang="en-US" sz="1800" dirty="0"/>
                        <a:t>Solid Rock: He Speaks</a:t>
                      </a:r>
                    </a:p>
                  </a:txBody>
                  <a:tcPr/>
                </a:tc>
                <a:extLst>
                  <a:ext uri="{0D108BD9-81ED-4DB2-BD59-A6C34878D82A}">
                    <a16:rowId xmlns:a16="http://schemas.microsoft.com/office/drawing/2014/main" val="10002"/>
                  </a:ext>
                </a:extLst>
              </a:tr>
              <a:tr h="421632">
                <a:tc>
                  <a:txBody>
                    <a:bodyPr/>
                    <a:lstStyle/>
                    <a:p>
                      <a:r>
                        <a:rPr lang="en-US" sz="1800" dirty="0"/>
                        <a:t>December</a:t>
                      </a:r>
                    </a:p>
                  </a:txBody>
                  <a:tcPr/>
                </a:tc>
                <a:tc>
                  <a:txBody>
                    <a:bodyPr/>
                    <a:lstStyle/>
                    <a:p>
                      <a:endParaRPr lang="en-US" sz="1800" dirty="0"/>
                    </a:p>
                  </a:txBody>
                  <a:tcPr/>
                </a:tc>
                <a:tc>
                  <a:txBody>
                    <a:bodyPr/>
                    <a:lstStyle/>
                    <a:p>
                      <a:r>
                        <a:rPr lang="en-US" sz="1800" dirty="0"/>
                        <a:t>Solid Rock: He Arose</a:t>
                      </a:r>
                    </a:p>
                  </a:txBody>
                  <a:tcPr/>
                </a:tc>
                <a:extLst>
                  <a:ext uri="{0D108BD9-81ED-4DB2-BD59-A6C34878D82A}">
                    <a16:rowId xmlns:a16="http://schemas.microsoft.com/office/drawing/2014/main" val="10003"/>
                  </a:ext>
                </a:extLst>
              </a:tr>
              <a:tr h="421632">
                <a:tc>
                  <a:txBody>
                    <a:bodyPr/>
                    <a:lstStyle/>
                    <a:p>
                      <a:r>
                        <a:rPr lang="en-US" sz="1800" dirty="0"/>
                        <a:t>January</a:t>
                      </a:r>
                    </a:p>
                  </a:txBody>
                  <a:tcPr/>
                </a:tc>
                <a:tc>
                  <a:txBody>
                    <a:bodyPr/>
                    <a:lstStyle/>
                    <a:p>
                      <a:r>
                        <a:rPr lang="en-US" sz="1800" dirty="0"/>
                        <a:t>Take Up Your Tools</a:t>
                      </a:r>
                    </a:p>
                  </a:txBody>
                  <a:tcPr/>
                </a:tc>
                <a:tc>
                  <a:txBody>
                    <a:bodyPr/>
                    <a:lstStyle/>
                    <a:p>
                      <a:r>
                        <a:rPr lang="en-US" sz="1800" dirty="0"/>
                        <a:t>Building with Purpose: Pleasing God</a:t>
                      </a:r>
                    </a:p>
                  </a:txBody>
                  <a:tcPr/>
                </a:tc>
                <a:extLst>
                  <a:ext uri="{0D108BD9-81ED-4DB2-BD59-A6C34878D82A}">
                    <a16:rowId xmlns:a16="http://schemas.microsoft.com/office/drawing/2014/main" val="10004"/>
                  </a:ext>
                </a:extLst>
              </a:tr>
              <a:tr h="421632">
                <a:tc>
                  <a:txBody>
                    <a:bodyPr/>
                    <a:lstStyle/>
                    <a:p>
                      <a:r>
                        <a:rPr lang="en-US" sz="1800" dirty="0"/>
                        <a:t>February</a:t>
                      </a:r>
                    </a:p>
                  </a:txBody>
                  <a:tcPr/>
                </a:tc>
                <a:tc>
                  <a:txBody>
                    <a:bodyPr/>
                    <a:lstStyle/>
                    <a:p>
                      <a:endParaRPr lang="en-US" sz="1800"/>
                    </a:p>
                  </a:txBody>
                  <a:tcPr/>
                </a:tc>
                <a:tc>
                  <a:txBody>
                    <a:bodyPr/>
                    <a:lstStyle/>
                    <a:p>
                      <a:r>
                        <a:rPr lang="en-US" sz="1800" dirty="0"/>
                        <a:t>Building with Understanding:</a:t>
                      </a:r>
                      <a:r>
                        <a:rPr lang="en-US" sz="1800" baseline="0" dirty="0"/>
                        <a:t> Reasoning from The Word of God</a:t>
                      </a:r>
                      <a:endParaRPr lang="en-US" sz="1800" dirty="0"/>
                    </a:p>
                  </a:txBody>
                  <a:tcPr/>
                </a:tc>
                <a:extLst>
                  <a:ext uri="{0D108BD9-81ED-4DB2-BD59-A6C34878D82A}">
                    <a16:rowId xmlns:a16="http://schemas.microsoft.com/office/drawing/2014/main" val="10005"/>
                  </a:ext>
                </a:extLst>
              </a:tr>
              <a:tr h="421632">
                <a:tc>
                  <a:txBody>
                    <a:bodyPr/>
                    <a:lstStyle/>
                    <a:p>
                      <a:r>
                        <a:rPr lang="en-US" sz="1800" dirty="0"/>
                        <a:t>March</a:t>
                      </a:r>
                    </a:p>
                  </a:txBody>
                  <a:tcPr/>
                </a:tc>
                <a:tc>
                  <a:txBody>
                    <a:bodyPr/>
                    <a:lstStyle/>
                    <a:p>
                      <a:r>
                        <a:rPr lang="en-US" sz="1800" dirty="0"/>
                        <a:t>Build</a:t>
                      </a:r>
                      <a:r>
                        <a:rPr lang="en-US" sz="1800" baseline="0" dirty="0"/>
                        <a:t> on The Rock</a:t>
                      </a:r>
                      <a:endParaRPr lang="en-US" sz="1800" dirty="0"/>
                    </a:p>
                  </a:txBody>
                  <a:tcPr/>
                </a:tc>
                <a:tc>
                  <a:txBody>
                    <a:bodyPr/>
                    <a:lstStyle/>
                    <a:p>
                      <a:r>
                        <a:rPr lang="en-US" sz="1800" dirty="0"/>
                        <a:t>Jesus,</a:t>
                      </a:r>
                      <a:r>
                        <a:rPr lang="en-US" sz="1800" baseline="0" dirty="0"/>
                        <a:t> Rock </a:t>
                      </a:r>
                      <a:r>
                        <a:rPr lang="en-US" sz="1800" dirty="0"/>
                        <a:t>of our Salvation</a:t>
                      </a:r>
                    </a:p>
                  </a:txBody>
                  <a:tcPr/>
                </a:tc>
                <a:extLst>
                  <a:ext uri="{0D108BD9-81ED-4DB2-BD59-A6C34878D82A}">
                    <a16:rowId xmlns:a16="http://schemas.microsoft.com/office/drawing/2014/main" val="10006"/>
                  </a:ext>
                </a:extLst>
              </a:tr>
              <a:tr h="421632">
                <a:tc>
                  <a:txBody>
                    <a:bodyPr/>
                    <a:lstStyle/>
                    <a:p>
                      <a:r>
                        <a:rPr lang="en-US" sz="1800" dirty="0"/>
                        <a:t>April</a:t>
                      </a:r>
                    </a:p>
                  </a:txBody>
                  <a:tcPr/>
                </a:tc>
                <a:tc>
                  <a:txBody>
                    <a:bodyPr/>
                    <a:lstStyle/>
                    <a:p>
                      <a:endParaRPr lang="en-US" sz="1800"/>
                    </a:p>
                  </a:txBody>
                  <a:tcPr/>
                </a:tc>
                <a:tc>
                  <a:txBody>
                    <a:bodyPr/>
                    <a:lstStyle/>
                    <a:p>
                      <a:r>
                        <a:rPr lang="en-US" sz="1800" dirty="0"/>
                        <a:t>Jesus,</a:t>
                      </a:r>
                      <a:r>
                        <a:rPr lang="en-US" sz="1800" baseline="0" dirty="0"/>
                        <a:t> Rock of o</a:t>
                      </a:r>
                      <a:r>
                        <a:rPr lang="en-US" sz="1800" dirty="0"/>
                        <a:t>ur</a:t>
                      </a:r>
                      <a:r>
                        <a:rPr lang="en-US" sz="1800" baseline="0" dirty="0"/>
                        <a:t> Sanctification</a:t>
                      </a:r>
                      <a:endParaRPr lang="en-US" sz="1800" dirty="0"/>
                    </a:p>
                  </a:txBody>
                  <a:tcPr/>
                </a:tc>
                <a:extLst>
                  <a:ext uri="{0D108BD9-81ED-4DB2-BD59-A6C34878D82A}">
                    <a16:rowId xmlns:a16="http://schemas.microsoft.com/office/drawing/2014/main" val="10007"/>
                  </a:ext>
                </a:extLst>
              </a:tr>
              <a:tr h="421632">
                <a:tc>
                  <a:txBody>
                    <a:bodyPr/>
                    <a:lstStyle/>
                    <a:p>
                      <a:r>
                        <a:rPr lang="en-US" sz="1800" dirty="0"/>
                        <a:t>May</a:t>
                      </a:r>
                    </a:p>
                  </a:txBody>
                  <a:tcPr/>
                </a:tc>
                <a:tc>
                  <a:txBody>
                    <a:bodyPr/>
                    <a:lstStyle/>
                    <a:p>
                      <a:endParaRPr lang="en-US" sz="1800"/>
                    </a:p>
                  </a:txBody>
                  <a:tcPr/>
                </a:tc>
                <a:tc>
                  <a:txBody>
                    <a:bodyPr/>
                    <a:lstStyle/>
                    <a:p>
                      <a:r>
                        <a:rPr lang="en-US" sz="1800" dirty="0"/>
                        <a:t>Jesus, Rock of our Families</a:t>
                      </a:r>
                    </a:p>
                  </a:txBody>
                  <a:tcPr/>
                </a:tc>
                <a:extLst>
                  <a:ext uri="{0D108BD9-81ED-4DB2-BD59-A6C34878D82A}">
                    <a16:rowId xmlns:a16="http://schemas.microsoft.com/office/drawing/2014/main" val="10008"/>
                  </a:ext>
                </a:extLst>
              </a:tr>
              <a:tr h="421632">
                <a:tc>
                  <a:txBody>
                    <a:bodyPr/>
                    <a:lstStyle/>
                    <a:p>
                      <a:r>
                        <a:rPr lang="en-US" sz="1800" dirty="0"/>
                        <a:t>June</a:t>
                      </a:r>
                    </a:p>
                  </a:txBody>
                  <a:tcPr/>
                </a:tc>
                <a:tc>
                  <a:txBody>
                    <a:bodyPr/>
                    <a:lstStyle/>
                    <a:p>
                      <a:endParaRPr lang="en-US" sz="1800"/>
                    </a:p>
                  </a:txBody>
                  <a:tcPr/>
                </a:tc>
                <a:tc>
                  <a:txBody>
                    <a:bodyPr/>
                    <a:lstStyle/>
                    <a:p>
                      <a:r>
                        <a:rPr lang="en-US" sz="1800" dirty="0"/>
                        <a:t>Jesus, Rock of His</a:t>
                      </a:r>
                      <a:r>
                        <a:rPr lang="en-US" sz="1800" baseline="0" dirty="0"/>
                        <a:t> Church, Part 1</a:t>
                      </a:r>
                      <a:endParaRPr lang="en-US" sz="1800" dirty="0"/>
                    </a:p>
                  </a:txBody>
                  <a:tcPr/>
                </a:tc>
                <a:extLst>
                  <a:ext uri="{0D108BD9-81ED-4DB2-BD59-A6C34878D82A}">
                    <a16:rowId xmlns:a16="http://schemas.microsoft.com/office/drawing/2014/main" val="10009"/>
                  </a:ext>
                </a:extLst>
              </a:tr>
              <a:tr h="421632">
                <a:tc>
                  <a:txBody>
                    <a:bodyPr/>
                    <a:lstStyle/>
                    <a:p>
                      <a:r>
                        <a:rPr lang="en-US" sz="1800" dirty="0"/>
                        <a:t>July</a:t>
                      </a:r>
                    </a:p>
                  </a:txBody>
                  <a:tcPr/>
                </a:tc>
                <a:tc>
                  <a:txBody>
                    <a:bodyPr/>
                    <a:lstStyle/>
                    <a:p>
                      <a:endParaRPr lang="en-US" sz="1800"/>
                    </a:p>
                  </a:txBody>
                  <a:tcPr/>
                </a:tc>
                <a:tc>
                  <a:txBody>
                    <a:bodyPr/>
                    <a:lstStyle/>
                    <a:p>
                      <a:r>
                        <a:rPr lang="en-US" sz="1800" dirty="0"/>
                        <a:t>Jesus,</a:t>
                      </a:r>
                      <a:r>
                        <a:rPr lang="en-US" sz="1800" baseline="0" dirty="0"/>
                        <a:t> Rock of His Church, Part 2</a:t>
                      </a:r>
                      <a:endParaRPr lang="en-US" sz="1800" dirty="0"/>
                    </a:p>
                  </a:txBody>
                  <a:tcPr/>
                </a:tc>
                <a:extLst>
                  <a:ext uri="{0D108BD9-81ED-4DB2-BD59-A6C34878D82A}">
                    <a16:rowId xmlns:a16="http://schemas.microsoft.com/office/drawing/2014/main" val="10010"/>
                  </a:ext>
                </a:extLst>
              </a:tr>
              <a:tr h="421632">
                <a:tc>
                  <a:txBody>
                    <a:bodyPr/>
                    <a:lstStyle/>
                    <a:p>
                      <a:r>
                        <a:rPr lang="en-US" sz="1800" dirty="0"/>
                        <a:t>August</a:t>
                      </a:r>
                    </a:p>
                  </a:txBody>
                  <a:tcPr/>
                </a:tc>
                <a:tc>
                  <a:txBody>
                    <a:bodyPr/>
                    <a:lstStyle/>
                    <a:p>
                      <a:r>
                        <a:rPr lang="en-US" sz="1800" dirty="0"/>
                        <a:t>Build For Eternity</a:t>
                      </a:r>
                    </a:p>
                  </a:txBody>
                  <a:tcPr/>
                </a:tc>
                <a:tc>
                  <a:txBody>
                    <a:bodyPr/>
                    <a:lstStyle/>
                    <a:p>
                      <a:r>
                        <a:rPr lang="en-US" sz="1800" dirty="0"/>
                        <a:t>”It Did Not Fall” Mt. 7:25</a:t>
                      </a:r>
                    </a:p>
                  </a:txBody>
                  <a:tcPr/>
                </a:tc>
                <a:extLst>
                  <a:ext uri="{0D108BD9-81ED-4DB2-BD59-A6C34878D82A}">
                    <a16:rowId xmlns:a16="http://schemas.microsoft.com/office/drawing/2014/main" val="10011"/>
                  </a:ext>
                </a:extLst>
              </a:tr>
            </a:tbl>
          </a:graphicData>
        </a:graphic>
      </p:graphicFrame>
      <p:sp>
        <p:nvSpPr>
          <p:cNvPr id="2" name="Oval 1">
            <a:extLst>
              <a:ext uri="{FF2B5EF4-FFF2-40B4-BE49-F238E27FC236}">
                <a16:creationId xmlns:a16="http://schemas.microsoft.com/office/drawing/2014/main" id="{3D343291-377C-4D1B-A7CC-5236709C056F}"/>
              </a:ext>
            </a:extLst>
          </p:cNvPr>
          <p:cNvSpPr/>
          <p:nvPr/>
        </p:nvSpPr>
        <p:spPr>
          <a:xfrm>
            <a:off x="1959428" y="587829"/>
            <a:ext cx="2677886" cy="548640"/>
          </a:xfrm>
          <a:prstGeom prst="ellipse">
            <a:avLst/>
          </a:prstGeom>
          <a:solidFill>
            <a:schemeClr val="accent1">
              <a:alpha val="16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14E0D3-6BDF-417D-B3EB-198EFF8CF759}"/>
              </a:ext>
            </a:extLst>
          </p:cNvPr>
          <p:cNvSpPr/>
          <p:nvPr/>
        </p:nvSpPr>
        <p:spPr>
          <a:xfrm>
            <a:off x="4637314" y="583475"/>
            <a:ext cx="2029098" cy="548640"/>
          </a:xfrm>
          <a:prstGeom prst="ellipse">
            <a:avLst/>
          </a:prstGeom>
          <a:solidFill>
            <a:schemeClr val="accent1">
              <a:alpha val="16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664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06375"/>
            <a:ext cx="8637588" cy="762000"/>
          </a:xfrm>
          <a:noFill/>
        </p:spPr>
        <p:txBody>
          <a:bodyPr>
            <a:noAutofit/>
          </a:bodyPr>
          <a:lstStyle/>
          <a:p>
            <a:pPr algn="ctr" eaLnBrk="1" hangingPunct="1"/>
            <a:r>
              <a:rPr lang="en-US" sz="4400" cap="none" dirty="0">
                <a:solidFill>
                  <a:srgbClr val="FFC000"/>
                </a:solidFill>
                <a:effectLst/>
                <a:latin typeface="Calibri" panose="020F0502020204030204" pitchFamily="34" charset="0"/>
                <a:cs typeface="Calibri" panose="020F0502020204030204" pitchFamily="34" charset="0"/>
              </a:rPr>
              <a:t>Matthew 7:24-27</a:t>
            </a:r>
          </a:p>
        </p:txBody>
      </p:sp>
      <p:sp>
        <p:nvSpPr>
          <p:cNvPr id="2" name="TextBox 1"/>
          <p:cNvSpPr txBox="1"/>
          <p:nvPr/>
        </p:nvSpPr>
        <p:spPr>
          <a:xfrm>
            <a:off x="189781" y="847605"/>
            <a:ext cx="8954220" cy="4186402"/>
          </a:xfrm>
          <a:prstGeom prst="rect">
            <a:avLst/>
          </a:prstGeom>
          <a:noFill/>
        </p:spPr>
        <p:txBody>
          <a:bodyPr wrap="square" rtlCol="0">
            <a:spAutoFit/>
          </a:bodyPr>
          <a:lstStyle/>
          <a:p>
            <a:r>
              <a:rPr lang="en-US" sz="2800" b="1" i="1" baseline="30000" dirty="0">
                <a:solidFill>
                  <a:schemeClr val="bg1"/>
                </a:solidFill>
              </a:rPr>
              <a:t>24 </a:t>
            </a:r>
            <a:r>
              <a:rPr lang="en-US" sz="2800" i="1" dirty="0">
                <a:solidFill>
                  <a:schemeClr val="bg1"/>
                </a:solidFill>
              </a:rPr>
              <a:t>“Everyone then who hears these words of mine and does them will be like a wise man who built his house on the rock. </a:t>
            </a:r>
            <a:r>
              <a:rPr lang="en-US" sz="2800" b="1" i="1" baseline="30000" dirty="0">
                <a:solidFill>
                  <a:schemeClr val="bg1"/>
                </a:solidFill>
              </a:rPr>
              <a:t>25 </a:t>
            </a:r>
            <a:r>
              <a:rPr lang="en-US" sz="2800" i="1" dirty="0">
                <a:solidFill>
                  <a:schemeClr val="bg1"/>
                </a:solidFill>
              </a:rPr>
              <a:t>And the rain fell, and the floods came, and the winds blew and beat on that house, but it did not fall, because it had been founded on the rock. </a:t>
            </a:r>
            <a:r>
              <a:rPr lang="en-US" sz="2800" b="1" i="1" baseline="30000" dirty="0">
                <a:solidFill>
                  <a:schemeClr val="bg1"/>
                </a:solidFill>
              </a:rPr>
              <a:t>26 </a:t>
            </a:r>
            <a:r>
              <a:rPr lang="en-US" sz="2800" i="1" dirty="0">
                <a:solidFill>
                  <a:schemeClr val="bg1"/>
                </a:solidFill>
              </a:rPr>
              <a:t>And everyone who hears these words of mine and does not do them will be like a foolish man who built his house on the sand. </a:t>
            </a:r>
            <a:r>
              <a:rPr lang="en-US" sz="2800" b="1" i="1" baseline="30000" dirty="0">
                <a:solidFill>
                  <a:schemeClr val="bg1"/>
                </a:solidFill>
              </a:rPr>
              <a:t>27 </a:t>
            </a:r>
            <a:r>
              <a:rPr lang="en-US" sz="2800" i="1" dirty="0">
                <a:solidFill>
                  <a:schemeClr val="bg1"/>
                </a:solidFill>
              </a:rPr>
              <a:t>And the rain fell, and the floods came, and the winds blew and beat against that house, and it fell, and great was the fall of it.”</a:t>
            </a:r>
            <a:endParaRPr lang="en-US" sz="2800" dirty="0">
              <a:solidFill>
                <a:schemeClr val="bg1"/>
              </a:solidFill>
            </a:endParaRPr>
          </a:p>
          <a:p>
            <a:endParaRPr lang="en-US" dirty="0"/>
          </a:p>
        </p:txBody>
      </p:sp>
    </p:spTree>
    <p:extLst>
      <p:ext uri="{BB962C8B-B14F-4D97-AF65-F5344CB8AC3E}">
        <p14:creationId xmlns:p14="http://schemas.microsoft.com/office/powerpoint/2010/main" val="2987431557"/>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06375"/>
            <a:ext cx="8637588" cy="762000"/>
          </a:xfrm>
          <a:noFill/>
        </p:spPr>
        <p:txBody>
          <a:bodyPr>
            <a:noAutofit/>
          </a:bodyPr>
          <a:lstStyle/>
          <a:p>
            <a:pPr algn="ctr" eaLnBrk="1" hangingPunct="1"/>
            <a:r>
              <a:rPr lang="en-US" sz="4400" cap="none" dirty="0">
                <a:solidFill>
                  <a:srgbClr val="FFC000"/>
                </a:solidFill>
                <a:effectLst/>
                <a:latin typeface="Calibri" panose="020F0502020204030204" pitchFamily="34" charset="0"/>
                <a:cs typeface="Calibri" panose="020F0502020204030204" pitchFamily="34" charset="0"/>
              </a:rPr>
              <a:t>Hebrews 11</a:t>
            </a:r>
          </a:p>
        </p:txBody>
      </p:sp>
      <p:sp>
        <p:nvSpPr>
          <p:cNvPr id="2" name="TextBox 1"/>
          <p:cNvSpPr txBox="1"/>
          <p:nvPr/>
        </p:nvSpPr>
        <p:spPr>
          <a:xfrm>
            <a:off x="759123" y="945122"/>
            <a:ext cx="7712015" cy="1384995"/>
          </a:xfrm>
          <a:prstGeom prst="rect">
            <a:avLst/>
          </a:prstGeom>
          <a:noFill/>
        </p:spPr>
        <p:txBody>
          <a:bodyPr wrap="square" rtlCol="0">
            <a:spAutoFit/>
          </a:bodyPr>
          <a:lstStyle/>
          <a:p>
            <a:r>
              <a:rPr lang="en-US" sz="2800" b="1" i="1" baseline="30000" dirty="0">
                <a:solidFill>
                  <a:schemeClr val="bg1"/>
                </a:solidFill>
              </a:rPr>
              <a:t>6 </a:t>
            </a:r>
            <a:r>
              <a:rPr lang="en-US" sz="2800" i="1" dirty="0">
                <a:solidFill>
                  <a:schemeClr val="bg1"/>
                </a:solidFill>
              </a:rPr>
              <a:t>And without faith it is impossible to please Him, for he who comes to God must believe that He is and that He is a rewarder of those who seek Him.</a:t>
            </a:r>
            <a:endParaRPr lang="en-US" sz="2800" dirty="0">
              <a:solidFill>
                <a:schemeClr val="bg1"/>
              </a:solidFill>
            </a:endParaRPr>
          </a:p>
        </p:txBody>
      </p:sp>
      <p:sp>
        <p:nvSpPr>
          <p:cNvPr id="4" name="TextBox 3">
            <a:extLst>
              <a:ext uri="{FF2B5EF4-FFF2-40B4-BE49-F238E27FC236}">
                <a16:creationId xmlns:a16="http://schemas.microsoft.com/office/drawing/2014/main" id="{D16DDE71-6CE0-4446-AD89-6ABE3946568F}"/>
              </a:ext>
            </a:extLst>
          </p:cNvPr>
          <p:cNvSpPr txBox="1"/>
          <p:nvPr/>
        </p:nvSpPr>
        <p:spPr>
          <a:xfrm>
            <a:off x="759124" y="2734984"/>
            <a:ext cx="7712015" cy="1384995"/>
          </a:xfrm>
          <a:prstGeom prst="rect">
            <a:avLst/>
          </a:prstGeom>
          <a:noFill/>
        </p:spPr>
        <p:txBody>
          <a:bodyPr wrap="square" rtlCol="0">
            <a:spAutoFit/>
          </a:bodyPr>
          <a:lstStyle/>
          <a:p>
            <a:r>
              <a:rPr lang="en-US" sz="2800" b="1" i="1" baseline="30000" dirty="0">
                <a:solidFill>
                  <a:schemeClr val="bg1"/>
                </a:solidFill>
              </a:rPr>
              <a:t>3 </a:t>
            </a:r>
            <a:r>
              <a:rPr lang="en-US" sz="2800" i="1" dirty="0">
                <a:solidFill>
                  <a:schemeClr val="bg1"/>
                </a:solidFill>
              </a:rPr>
              <a:t>By faith we understand that the universe was created by the word of God, so that what is seen was not made out of things that are visible.</a:t>
            </a:r>
            <a:endParaRPr lang="en-US" sz="2800" dirty="0">
              <a:solidFill>
                <a:schemeClr val="bg1"/>
              </a:solidFill>
            </a:endParaRPr>
          </a:p>
        </p:txBody>
      </p:sp>
      <p:cxnSp>
        <p:nvCxnSpPr>
          <p:cNvPr id="5" name="Straight Connector 4">
            <a:extLst>
              <a:ext uri="{FF2B5EF4-FFF2-40B4-BE49-F238E27FC236}">
                <a16:creationId xmlns:a16="http://schemas.microsoft.com/office/drawing/2014/main" id="{2A6EE1FC-1DDE-4E3B-A2D7-54EAA0FA4B31}"/>
              </a:ext>
            </a:extLst>
          </p:cNvPr>
          <p:cNvCxnSpPr/>
          <p:nvPr/>
        </p:nvCxnSpPr>
        <p:spPr>
          <a:xfrm>
            <a:off x="6609806" y="1789611"/>
            <a:ext cx="83602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D0DCB38-1E6B-455D-9920-66967DA6624F}"/>
              </a:ext>
            </a:extLst>
          </p:cNvPr>
          <p:cNvCxnSpPr>
            <a:cxnSpLocks/>
          </p:cNvCxnSpPr>
          <p:nvPr/>
        </p:nvCxnSpPr>
        <p:spPr>
          <a:xfrm>
            <a:off x="759125" y="1772193"/>
            <a:ext cx="314666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01AB0B-6212-44FD-82A5-8529872DA9EE}"/>
              </a:ext>
            </a:extLst>
          </p:cNvPr>
          <p:cNvCxnSpPr>
            <a:cxnSpLocks/>
          </p:cNvCxnSpPr>
          <p:nvPr/>
        </p:nvCxnSpPr>
        <p:spPr>
          <a:xfrm>
            <a:off x="4921823" y="2198913"/>
            <a:ext cx="296814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9D0D38-4226-4406-932B-66397A4943CA}"/>
              </a:ext>
            </a:extLst>
          </p:cNvPr>
          <p:cNvCxnSpPr>
            <a:cxnSpLocks/>
          </p:cNvCxnSpPr>
          <p:nvPr/>
        </p:nvCxnSpPr>
        <p:spPr>
          <a:xfrm>
            <a:off x="2129246" y="2198913"/>
            <a:ext cx="23643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311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0" y="304271"/>
            <a:ext cx="8680270" cy="796109"/>
          </a:xfrm>
        </p:spPr>
        <p:txBody>
          <a:bodyPr>
            <a:normAutofit/>
          </a:bodyPr>
          <a:lstStyle/>
          <a:p>
            <a:r>
              <a:rPr lang="en-US" dirty="0"/>
              <a:t>Which is a more reasonable conclusion?</a:t>
            </a:r>
          </a:p>
        </p:txBody>
      </p:sp>
      <p:sp>
        <p:nvSpPr>
          <p:cNvPr id="4" name="Rectangle 3">
            <a:extLst>
              <a:ext uri="{FF2B5EF4-FFF2-40B4-BE49-F238E27FC236}">
                <a16:creationId xmlns:a16="http://schemas.microsoft.com/office/drawing/2014/main" id="{6453F067-C2A6-4406-A1CC-A7AF8919C0B1}"/>
              </a:ext>
            </a:extLst>
          </p:cNvPr>
          <p:cNvSpPr/>
          <p:nvPr/>
        </p:nvSpPr>
        <p:spPr>
          <a:xfrm>
            <a:off x="3200399" y="1410787"/>
            <a:ext cx="2207623" cy="3030583"/>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C05308-4392-4582-85B9-3A97427D8E9F}"/>
              </a:ext>
            </a:extLst>
          </p:cNvPr>
          <p:cNvSpPr txBox="1"/>
          <p:nvPr/>
        </p:nvSpPr>
        <p:spPr>
          <a:xfrm>
            <a:off x="3385867" y="1749929"/>
            <a:ext cx="1915064" cy="523220"/>
          </a:xfrm>
          <a:prstGeom prst="rect">
            <a:avLst/>
          </a:prstGeom>
          <a:noFill/>
        </p:spPr>
        <p:txBody>
          <a:bodyPr wrap="square" rtlCol="0">
            <a:spAutoFit/>
          </a:bodyPr>
          <a:lstStyle/>
          <a:p>
            <a:pPr algn="ctr"/>
            <a:r>
              <a:rPr lang="en-US" sz="2800" dirty="0">
                <a:solidFill>
                  <a:schemeClr val="bg1"/>
                </a:solidFill>
              </a:rPr>
              <a:t>Order</a:t>
            </a:r>
          </a:p>
        </p:txBody>
      </p:sp>
      <p:sp>
        <p:nvSpPr>
          <p:cNvPr id="6" name="TextBox 5">
            <a:extLst>
              <a:ext uri="{FF2B5EF4-FFF2-40B4-BE49-F238E27FC236}">
                <a16:creationId xmlns:a16="http://schemas.microsoft.com/office/drawing/2014/main" id="{463E0D90-0EEF-46E5-842B-88F5F025ABB4}"/>
              </a:ext>
            </a:extLst>
          </p:cNvPr>
          <p:cNvSpPr txBox="1"/>
          <p:nvPr/>
        </p:nvSpPr>
        <p:spPr>
          <a:xfrm>
            <a:off x="3385867" y="2460889"/>
            <a:ext cx="1915064" cy="523220"/>
          </a:xfrm>
          <a:prstGeom prst="rect">
            <a:avLst/>
          </a:prstGeom>
          <a:noFill/>
        </p:spPr>
        <p:txBody>
          <a:bodyPr wrap="square" rtlCol="0">
            <a:spAutoFit/>
          </a:bodyPr>
          <a:lstStyle/>
          <a:p>
            <a:pPr algn="ctr"/>
            <a:r>
              <a:rPr lang="en-US" sz="2800" dirty="0">
                <a:solidFill>
                  <a:schemeClr val="bg1"/>
                </a:solidFill>
              </a:rPr>
              <a:t>Function</a:t>
            </a:r>
          </a:p>
        </p:txBody>
      </p:sp>
      <p:sp>
        <p:nvSpPr>
          <p:cNvPr id="7" name="TextBox 6">
            <a:extLst>
              <a:ext uri="{FF2B5EF4-FFF2-40B4-BE49-F238E27FC236}">
                <a16:creationId xmlns:a16="http://schemas.microsoft.com/office/drawing/2014/main" id="{AC07CBE7-3EF5-444A-85D8-F4485B7FCDF7}"/>
              </a:ext>
            </a:extLst>
          </p:cNvPr>
          <p:cNvSpPr txBox="1"/>
          <p:nvPr/>
        </p:nvSpPr>
        <p:spPr>
          <a:xfrm>
            <a:off x="3385867" y="3171849"/>
            <a:ext cx="1915064" cy="523220"/>
          </a:xfrm>
          <a:prstGeom prst="rect">
            <a:avLst/>
          </a:prstGeom>
          <a:noFill/>
        </p:spPr>
        <p:txBody>
          <a:bodyPr wrap="square" rtlCol="0">
            <a:spAutoFit/>
          </a:bodyPr>
          <a:lstStyle/>
          <a:p>
            <a:pPr algn="ctr"/>
            <a:r>
              <a:rPr lang="en-US" sz="2800" dirty="0">
                <a:solidFill>
                  <a:schemeClr val="bg1"/>
                </a:solidFill>
              </a:rPr>
              <a:t>Complexity</a:t>
            </a:r>
          </a:p>
        </p:txBody>
      </p:sp>
      <p:cxnSp>
        <p:nvCxnSpPr>
          <p:cNvPr id="8" name="Straight Arrow Connector 7">
            <a:extLst>
              <a:ext uri="{FF2B5EF4-FFF2-40B4-BE49-F238E27FC236}">
                <a16:creationId xmlns:a16="http://schemas.microsoft.com/office/drawing/2014/main" id="{26031400-2981-4098-9F3C-AA8BF59BBC49}"/>
              </a:ext>
            </a:extLst>
          </p:cNvPr>
          <p:cNvCxnSpPr>
            <a:stCxn id="4" idx="3"/>
          </p:cNvCxnSpPr>
          <p:nvPr/>
        </p:nvCxnSpPr>
        <p:spPr>
          <a:xfrm flipV="1">
            <a:off x="5408022" y="2926078"/>
            <a:ext cx="1136469"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F3E849-714E-484B-8887-912CB713FDD9}"/>
              </a:ext>
            </a:extLst>
          </p:cNvPr>
          <p:cNvSpPr txBox="1"/>
          <p:nvPr/>
        </p:nvSpPr>
        <p:spPr>
          <a:xfrm>
            <a:off x="6688183" y="2525518"/>
            <a:ext cx="1959428" cy="646331"/>
          </a:xfrm>
          <a:prstGeom prst="rect">
            <a:avLst/>
          </a:prstGeom>
          <a:noFill/>
        </p:spPr>
        <p:txBody>
          <a:bodyPr wrap="square" rtlCol="0">
            <a:spAutoFit/>
          </a:bodyPr>
          <a:lstStyle/>
          <a:p>
            <a:r>
              <a:rPr lang="en-US" sz="3600" dirty="0">
                <a:solidFill>
                  <a:schemeClr val="bg1"/>
                </a:solidFill>
              </a:rPr>
              <a:t>A Creator </a:t>
            </a:r>
          </a:p>
        </p:txBody>
      </p:sp>
      <p:cxnSp>
        <p:nvCxnSpPr>
          <p:cNvPr id="10" name="Straight Arrow Connector 9">
            <a:extLst>
              <a:ext uri="{FF2B5EF4-FFF2-40B4-BE49-F238E27FC236}">
                <a16:creationId xmlns:a16="http://schemas.microsoft.com/office/drawing/2014/main" id="{0873FC8F-9807-4C19-9863-C92C51E40B1A}"/>
              </a:ext>
            </a:extLst>
          </p:cNvPr>
          <p:cNvCxnSpPr>
            <a:cxnSpLocks/>
            <a:stCxn id="4" idx="1"/>
          </p:cNvCxnSpPr>
          <p:nvPr/>
        </p:nvCxnSpPr>
        <p:spPr>
          <a:xfrm flipH="1" flipV="1">
            <a:off x="2050869" y="2926078"/>
            <a:ext cx="1149530"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447AB3-D606-4740-9741-564BAF84DA62}"/>
              </a:ext>
            </a:extLst>
          </p:cNvPr>
          <p:cNvSpPr txBox="1"/>
          <p:nvPr/>
        </p:nvSpPr>
        <p:spPr>
          <a:xfrm>
            <a:off x="189410" y="2011539"/>
            <a:ext cx="2279469" cy="1754326"/>
          </a:xfrm>
          <a:prstGeom prst="rect">
            <a:avLst/>
          </a:prstGeom>
          <a:noFill/>
        </p:spPr>
        <p:txBody>
          <a:bodyPr wrap="square" rtlCol="0">
            <a:spAutoFit/>
          </a:bodyPr>
          <a:lstStyle/>
          <a:p>
            <a:r>
              <a:rPr lang="en-US" sz="3600" dirty="0">
                <a:solidFill>
                  <a:schemeClr val="bg1"/>
                </a:solidFill>
              </a:rPr>
              <a:t>Undirected Random Chance</a:t>
            </a:r>
          </a:p>
        </p:txBody>
      </p:sp>
    </p:spTree>
    <p:extLst>
      <p:ext uri="{BB962C8B-B14F-4D97-AF65-F5344CB8AC3E}">
        <p14:creationId xmlns:p14="http://schemas.microsoft.com/office/powerpoint/2010/main" val="27593875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06375"/>
            <a:ext cx="8637588" cy="762000"/>
          </a:xfrm>
          <a:noFill/>
        </p:spPr>
        <p:txBody>
          <a:bodyPr>
            <a:noAutofit/>
          </a:bodyPr>
          <a:lstStyle/>
          <a:p>
            <a:pPr algn="ctr" eaLnBrk="1" hangingPunct="1"/>
            <a:r>
              <a:rPr lang="en-US" sz="4000" cap="none" dirty="0">
                <a:solidFill>
                  <a:srgbClr val="FFC000"/>
                </a:solidFill>
                <a:effectLst/>
                <a:latin typeface="Calibri" panose="020F0502020204030204" pitchFamily="34" charset="0"/>
                <a:cs typeface="Calibri" panose="020F0502020204030204" pitchFamily="34" charset="0"/>
              </a:rPr>
              <a:t>Acts 14:17</a:t>
            </a:r>
          </a:p>
        </p:txBody>
      </p:sp>
      <p:sp>
        <p:nvSpPr>
          <p:cNvPr id="2" name="TextBox 1"/>
          <p:cNvSpPr txBox="1"/>
          <p:nvPr/>
        </p:nvSpPr>
        <p:spPr>
          <a:xfrm>
            <a:off x="444137" y="945122"/>
            <a:ext cx="8412480" cy="1384995"/>
          </a:xfrm>
          <a:prstGeom prst="rect">
            <a:avLst/>
          </a:prstGeom>
          <a:noFill/>
        </p:spPr>
        <p:txBody>
          <a:bodyPr wrap="square" rtlCol="0">
            <a:spAutoFit/>
          </a:bodyPr>
          <a:lstStyle/>
          <a:p>
            <a:r>
              <a:rPr lang="en-US" sz="2800" b="1" i="1" baseline="30000" dirty="0">
                <a:solidFill>
                  <a:schemeClr val="bg1"/>
                </a:solidFill>
              </a:rPr>
              <a:t>17 </a:t>
            </a:r>
            <a:r>
              <a:rPr lang="en-US" sz="2800" i="1" dirty="0">
                <a:solidFill>
                  <a:schemeClr val="bg1"/>
                </a:solidFill>
              </a:rPr>
              <a:t>Yet he did not leave himself without witness, for he did good by giving you rains from heaven and fruitful seasons, satisfying your hearts with food and gladness.”</a:t>
            </a:r>
            <a:endParaRPr lang="en-US" sz="2800" dirty="0">
              <a:solidFill>
                <a:schemeClr val="bg1"/>
              </a:solidFill>
            </a:endParaRPr>
          </a:p>
        </p:txBody>
      </p:sp>
      <p:sp>
        <p:nvSpPr>
          <p:cNvPr id="4" name="TextBox 3">
            <a:extLst>
              <a:ext uri="{FF2B5EF4-FFF2-40B4-BE49-F238E27FC236}">
                <a16:creationId xmlns:a16="http://schemas.microsoft.com/office/drawing/2014/main" id="{D16DDE71-6CE0-4446-AD89-6ABE3946568F}"/>
              </a:ext>
            </a:extLst>
          </p:cNvPr>
          <p:cNvSpPr txBox="1"/>
          <p:nvPr/>
        </p:nvSpPr>
        <p:spPr>
          <a:xfrm>
            <a:off x="352698" y="3068864"/>
            <a:ext cx="8284890" cy="1938992"/>
          </a:xfrm>
          <a:prstGeom prst="rect">
            <a:avLst/>
          </a:prstGeom>
          <a:noFill/>
        </p:spPr>
        <p:txBody>
          <a:bodyPr wrap="square" rtlCol="0">
            <a:spAutoFit/>
          </a:bodyPr>
          <a:lstStyle/>
          <a:p>
            <a:r>
              <a:rPr lang="en-US" sz="2400" b="1" i="1" baseline="30000" dirty="0">
                <a:solidFill>
                  <a:schemeClr val="bg1"/>
                </a:solidFill>
              </a:rPr>
              <a:t>19 </a:t>
            </a:r>
            <a:r>
              <a:rPr lang="en-US" sz="2400" i="1" dirty="0">
                <a:solidFill>
                  <a:schemeClr val="bg1"/>
                </a:solidFill>
              </a:rPr>
              <a:t>For what can be known about God is plain to them, because God has shown it to them. </a:t>
            </a:r>
            <a:r>
              <a:rPr lang="en-US" sz="2400" b="1" i="1" baseline="30000" dirty="0">
                <a:solidFill>
                  <a:schemeClr val="bg1"/>
                </a:solidFill>
              </a:rPr>
              <a:t>20 </a:t>
            </a:r>
            <a:r>
              <a:rPr lang="en-US" sz="2400" i="1" dirty="0">
                <a:solidFill>
                  <a:schemeClr val="bg1"/>
                </a:solidFill>
              </a:rPr>
              <a:t>For his invisible attributes, namely, his eternal power and divine nature, have been clearly perceived, ever since the creation of the world, in the things that have been made. So they are without excuse.</a:t>
            </a:r>
            <a:endParaRPr lang="en-US" sz="2400" dirty="0">
              <a:solidFill>
                <a:schemeClr val="bg1"/>
              </a:solidFill>
            </a:endParaRPr>
          </a:p>
        </p:txBody>
      </p:sp>
      <p:sp>
        <p:nvSpPr>
          <p:cNvPr id="10" name="Rectangle 2">
            <a:extLst>
              <a:ext uri="{FF2B5EF4-FFF2-40B4-BE49-F238E27FC236}">
                <a16:creationId xmlns:a16="http://schemas.microsoft.com/office/drawing/2014/main" id="{5B7C913E-D4E5-4027-9873-83AB541E0856}"/>
              </a:ext>
            </a:extLst>
          </p:cNvPr>
          <p:cNvSpPr txBox="1">
            <a:spLocks noChangeArrowheads="1"/>
          </p:cNvSpPr>
          <p:nvPr/>
        </p:nvSpPr>
        <p:spPr>
          <a:xfrm>
            <a:off x="0" y="2306864"/>
            <a:ext cx="8637588" cy="762000"/>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solidFill>
                  <a:srgbClr val="FFC000"/>
                </a:solidFill>
                <a:latin typeface="Calibri" panose="020F0502020204030204" pitchFamily="34" charset="0"/>
                <a:cs typeface="Calibri" panose="020F0502020204030204" pitchFamily="34" charset="0"/>
              </a:rPr>
              <a:t>Romans 1:19-20</a:t>
            </a:r>
          </a:p>
        </p:txBody>
      </p:sp>
    </p:spTree>
    <p:extLst>
      <p:ext uri="{BB962C8B-B14F-4D97-AF65-F5344CB8AC3E}">
        <p14:creationId xmlns:p14="http://schemas.microsoft.com/office/powerpoint/2010/main" val="37104993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34082" y="161192"/>
            <a:ext cx="8810625" cy="762000"/>
          </a:xfrm>
          <a:noFill/>
        </p:spPr>
        <p:txBody>
          <a:bodyPr>
            <a:normAutofit/>
          </a:bodyPr>
          <a:lstStyle/>
          <a:p>
            <a:pPr algn="ctr" eaLnBrk="1" hangingPunct="1"/>
            <a:r>
              <a:rPr lang="en-US" sz="4800" cap="none" dirty="0">
                <a:solidFill>
                  <a:srgbClr val="FFC000"/>
                </a:solidFill>
                <a:effectLst/>
                <a:latin typeface="Calibri" pitchFamily="34" charset="0"/>
              </a:rPr>
              <a:t>The Works of God</a:t>
            </a:r>
          </a:p>
        </p:txBody>
      </p:sp>
      <p:sp>
        <p:nvSpPr>
          <p:cNvPr id="2" name="TextBox 1"/>
          <p:cNvSpPr txBox="1"/>
          <p:nvPr/>
        </p:nvSpPr>
        <p:spPr>
          <a:xfrm>
            <a:off x="697007" y="1186960"/>
            <a:ext cx="3535359" cy="1446550"/>
          </a:xfrm>
          <a:prstGeom prst="rect">
            <a:avLst/>
          </a:prstGeom>
          <a:noFill/>
        </p:spPr>
        <p:txBody>
          <a:bodyPr wrap="square" rtlCol="0">
            <a:spAutoFit/>
          </a:bodyPr>
          <a:lstStyle/>
          <a:p>
            <a:pPr marL="514350" indent="-514350" algn="l">
              <a:buClr>
                <a:srgbClr val="FFC000"/>
              </a:buClr>
              <a:buFont typeface="+mj-lt"/>
              <a:buAutoNum type="arabicPeriod"/>
            </a:pPr>
            <a:r>
              <a:rPr lang="en-US" sz="4400" dirty="0">
                <a:solidFill>
                  <a:schemeClr val="bg1"/>
                </a:solidFill>
                <a:latin typeface="Calibri" panose="020F0502020204030204" pitchFamily="34" charset="0"/>
              </a:rPr>
              <a:t>A Beginning</a:t>
            </a:r>
          </a:p>
          <a:p>
            <a:pPr marL="514350" indent="-514350" algn="l">
              <a:buClr>
                <a:srgbClr val="FFC000"/>
              </a:buClr>
              <a:buFont typeface="+mj-lt"/>
              <a:buAutoNum type="arabicPeriod"/>
            </a:pPr>
            <a:r>
              <a:rPr lang="en-US" sz="4400" dirty="0">
                <a:solidFill>
                  <a:schemeClr val="bg1"/>
                </a:solidFill>
                <a:latin typeface="Calibri" panose="020F0502020204030204" pitchFamily="34" charset="0"/>
              </a:rPr>
              <a:t>Life</a:t>
            </a:r>
          </a:p>
        </p:txBody>
      </p:sp>
      <p:sp>
        <p:nvSpPr>
          <p:cNvPr id="3" name="Speech Bubble: Rectangle with Corners Rounded 2">
            <a:extLst>
              <a:ext uri="{FF2B5EF4-FFF2-40B4-BE49-F238E27FC236}">
                <a16:creationId xmlns:a16="http://schemas.microsoft.com/office/drawing/2014/main" id="{854160C4-9129-477E-A006-EC6996BFA0B1}"/>
              </a:ext>
            </a:extLst>
          </p:cNvPr>
          <p:cNvSpPr/>
          <p:nvPr/>
        </p:nvSpPr>
        <p:spPr>
          <a:xfrm>
            <a:off x="4389120" y="923192"/>
            <a:ext cx="4062549" cy="1676317"/>
          </a:xfrm>
          <a:prstGeom prst="wedgeRoundRectCallout">
            <a:avLst>
              <a:gd name="adj1" fmla="val -98613"/>
              <a:gd name="adj2" fmla="val 30721"/>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DNA – Code</a:t>
            </a:r>
          </a:p>
          <a:p>
            <a:pPr marL="285750" indent="-285750">
              <a:buFont typeface="Arial" panose="020B0604020202020204" pitchFamily="34" charset="0"/>
              <a:buChar char="•"/>
            </a:pPr>
            <a:r>
              <a:rPr lang="en-US" sz="2400" dirty="0"/>
              <a:t>RNA – Replicator</a:t>
            </a:r>
          </a:p>
          <a:p>
            <a:pPr marL="285750" indent="-285750">
              <a:buFont typeface="Arial" panose="020B0604020202020204" pitchFamily="34" charset="0"/>
              <a:buChar char="•"/>
            </a:pPr>
            <a:r>
              <a:rPr lang="en-US" sz="2400" dirty="0"/>
              <a:t>Proteins – Building Material</a:t>
            </a:r>
          </a:p>
        </p:txBody>
      </p:sp>
    </p:spTree>
    <p:extLst>
      <p:ext uri="{BB962C8B-B14F-4D97-AF65-F5344CB8AC3E}">
        <p14:creationId xmlns:p14="http://schemas.microsoft.com/office/powerpoint/2010/main" val="34576540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34082" y="161192"/>
            <a:ext cx="8810625" cy="762000"/>
          </a:xfrm>
          <a:noFill/>
        </p:spPr>
        <p:txBody>
          <a:bodyPr>
            <a:normAutofit/>
          </a:bodyPr>
          <a:lstStyle/>
          <a:p>
            <a:pPr algn="ctr" eaLnBrk="1" hangingPunct="1"/>
            <a:r>
              <a:rPr lang="en-US" sz="4800" cap="none" dirty="0">
                <a:solidFill>
                  <a:srgbClr val="FFC000"/>
                </a:solidFill>
                <a:effectLst/>
                <a:latin typeface="Calibri" pitchFamily="34" charset="0"/>
              </a:rPr>
              <a:t>The Works of God</a:t>
            </a:r>
          </a:p>
        </p:txBody>
      </p:sp>
      <p:sp>
        <p:nvSpPr>
          <p:cNvPr id="2" name="TextBox 1"/>
          <p:cNvSpPr txBox="1"/>
          <p:nvPr/>
        </p:nvSpPr>
        <p:spPr>
          <a:xfrm>
            <a:off x="697007" y="1186960"/>
            <a:ext cx="3535359" cy="2123658"/>
          </a:xfrm>
          <a:prstGeom prst="rect">
            <a:avLst/>
          </a:prstGeom>
          <a:noFill/>
        </p:spPr>
        <p:txBody>
          <a:bodyPr wrap="square" rtlCol="0">
            <a:spAutoFit/>
          </a:bodyPr>
          <a:lstStyle/>
          <a:p>
            <a:pPr marL="514350" indent="-514350" algn="l">
              <a:buClr>
                <a:srgbClr val="FFC000"/>
              </a:buClr>
              <a:buFont typeface="+mj-lt"/>
              <a:buAutoNum type="arabicPeriod"/>
            </a:pPr>
            <a:r>
              <a:rPr lang="en-US" sz="4400" dirty="0">
                <a:solidFill>
                  <a:schemeClr val="bg1"/>
                </a:solidFill>
                <a:latin typeface="Calibri" panose="020F0502020204030204" pitchFamily="34" charset="0"/>
              </a:rPr>
              <a:t>A Beginning</a:t>
            </a:r>
          </a:p>
          <a:p>
            <a:pPr marL="514350" indent="-514350" algn="l">
              <a:buClr>
                <a:srgbClr val="FFC000"/>
              </a:buClr>
              <a:buFont typeface="+mj-lt"/>
              <a:buAutoNum type="arabicPeriod"/>
            </a:pPr>
            <a:r>
              <a:rPr lang="en-US" sz="4400" dirty="0">
                <a:solidFill>
                  <a:schemeClr val="bg1"/>
                </a:solidFill>
                <a:latin typeface="Calibri" panose="020F0502020204030204" pitchFamily="34" charset="0"/>
              </a:rPr>
              <a:t>Life</a:t>
            </a:r>
          </a:p>
          <a:p>
            <a:pPr marL="514350" indent="-514350">
              <a:buClr>
                <a:srgbClr val="FFC000"/>
              </a:buClr>
              <a:buFont typeface="+mj-lt"/>
              <a:buAutoNum type="arabicPeriod"/>
            </a:pPr>
            <a:r>
              <a:rPr lang="en-US" sz="4400" dirty="0">
                <a:solidFill>
                  <a:schemeClr val="bg1"/>
                </a:solidFill>
                <a:latin typeface="Calibri"/>
                <a:ea typeface="Times New Roman"/>
                <a:cs typeface="Times New Roman"/>
              </a:rPr>
              <a:t>Mankind</a:t>
            </a:r>
            <a:endParaRPr lang="en-US" sz="3600" dirty="0">
              <a:solidFill>
                <a:schemeClr val="bg1"/>
              </a:solidFill>
              <a:latin typeface="Calibri"/>
              <a:ea typeface="Times New Roman"/>
              <a:cs typeface="Times New Roman"/>
            </a:endParaRPr>
          </a:p>
        </p:txBody>
      </p:sp>
      <p:sp>
        <p:nvSpPr>
          <p:cNvPr id="5" name="Speech Bubble: Rectangle with Corners Rounded 4">
            <a:extLst>
              <a:ext uri="{FF2B5EF4-FFF2-40B4-BE49-F238E27FC236}">
                <a16:creationId xmlns:a16="http://schemas.microsoft.com/office/drawing/2014/main" id="{5AB6A225-BED5-4DA1-AF74-AE72B0E86BB2}"/>
              </a:ext>
            </a:extLst>
          </p:cNvPr>
          <p:cNvSpPr/>
          <p:nvPr/>
        </p:nvSpPr>
        <p:spPr>
          <a:xfrm>
            <a:off x="4882158" y="1186960"/>
            <a:ext cx="4062549" cy="3620171"/>
          </a:xfrm>
          <a:prstGeom prst="wedgeRoundRectCallout">
            <a:avLst>
              <a:gd name="adj1" fmla="val -85108"/>
              <a:gd name="adj2" fmla="val -2732"/>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Morality and Conscience</a:t>
            </a:r>
          </a:p>
          <a:p>
            <a:pPr marL="285750" indent="-285750">
              <a:buFont typeface="Arial" panose="020B0604020202020204" pitchFamily="34" charset="0"/>
              <a:buChar char="•"/>
            </a:pPr>
            <a:r>
              <a:rPr lang="en-US" sz="2400" dirty="0"/>
              <a:t>Sense of Humor, Laughter</a:t>
            </a:r>
          </a:p>
          <a:p>
            <a:pPr marL="285750" indent="-285750">
              <a:buFont typeface="Arial" panose="020B0604020202020204" pitchFamily="34" charset="0"/>
              <a:buChar char="•"/>
            </a:pPr>
            <a:r>
              <a:rPr lang="en-US" sz="2400" dirty="0"/>
              <a:t>Kindness</a:t>
            </a:r>
          </a:p>
          <a:p>
            <a:pPr marL="285750" indent="-285750">
              <a:buFont typeface="Arial" panose="020B0604020202020204" pitchFamily="34" charset="0"/>
              <a:buChar char="•"/>
            </a:pPr>
            <a:r>
              <a:rPr lang="en-US" sz="2400" dirty="0"/>
              <a:t>Self-Sacrifice</a:t>
            </a:r>
          </a:p>
          <a:p>
            <a:pPr marL="285750" indent="-285750">
              <a:buFont typeface="Arial" panose="020B0604020202020204" pitchFamily="34" charset="0"/>
              <a:buChar char="•"/>
            </a:pPr>
            <a:r>
              <a:rPr lang="en-US" sz="2400" dirty="0"/>
              <a:t>Intelligence</a:t>
            </a:r>
          </a:p>
          <a:p>
            <a:pPr marL="285750" indent="-285750">
              <a:buFont typeface="Arial" panose="020B0604020202020204" pitchFamily="34" charset="0"/>
              <a:buChar char="•"/>
            </a:pPr>
            <a:r>
              <a:rPr lang="en-US" sz="2400" dirty="0"/>
              <a:t>Communication</a:t>
            </a:r>
          </a:p>
          <a:p>
            <a:pPr marL="285750" indent="-285750">
              <a:buFont typeface="Arial" panose="020B0604020202020204" pitchFamily="34" charset="0"/>
              <a:buChar char="•"/>
            </a:pPr>
            <a:r>
              <a:rPr lang="en-US" sz="2400" dirty="0"/>
              <a:t>Inventiveness</a:t>
            </a:r>
          </a:p>
          <a:p>
            <a:pPr marL="285750" indent="-285750">
              <a:buFont typeface="Arial" panose="020B0604020202020204" pitchFamily="34" charset="0"/>
              <a:buChar char="•"/>
            </a:pPr>
            <a:r>
              <a:rPr lang="en-US" sz="2400" dirty="0"/>
              <a:t>Artistic Creativity</a:t>
            </a:r>
          </a:p>
          <a:p>
            <a:pPr marL="285750" indent="-285750">
              <a:buFont typeface="Arial" panose="020B0604020202020204" pitchFamily="34" charset="0"/>
              <a:buChar char="•"/>
            </a:pPr>
            <a:r>
              <a:rPr lang="en-US" sz="2400" dirty="0"/>
              <a:t>Imagination and Planning</a:t>
            </a:r>
          </a:p>
        </p:txBody>
      </p:sp>
    </p:spTree>
    <p:extLst>
      <p:ext uri="{BB962C8B-B14F-4D97-AF65-F5344CB8AC3E}">
        <p14:creationId xmlns:p14="http://schemas.microsoft.com/office/powerpoint/2010/main" val="41774798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left)">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left)">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ipe(left)">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wipe(left)">
                                      <p:cBhvr>
                                        <p:cTn id="5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5"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2536</TotalTime>
  <Words>536</Words>
  <Application>Microsoft Office PowerPoint</Application>
  <PresentationFormat>On-screen Show (16:10)</PresentationFormat>
  <Paragraphs>102</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Mangal</vt:lpstr>
      <vt:lpstr>Times New Roman</vt:lpstr>
      <vt:lpstr>Office Theme</vt:lpstr>
      <vt:lpstr>Building On The Rock</vt:lpstr>
      <vt:lpstr>PowerPoint Presentation</vt:lpstr>
      <vt:lpstr>PowerPoint Presentation</vt:lpstr>
      <vt:lpstr>Matthew 7:24-27</vt:lpstr>
      <vt:lpstr>Hebrews 11</vt:lpstr>
      <vt:lpstr>Which is a more reasonable conclusion?</vt:lpstr>
      <vt:lpstr>Acts 14:17</vt:lpstr>
      <vt:lpstr>The Works of God</vt:lpstr>
      <vt:lpstr>The Works of God</vt:lpstr>
      <vt:lpstr>Romans 1:28</vt:lpstr>
      <vt:lpstr>I Corinthians 2:10-13</vt:lpstr>
      <vt:lpstr>PowerPoint Presentation</vt:lpstr>
      <vt:lpstr>Building On The Rock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Russ LaGrone</cp:lastModifiedBy>
  <cp:revision>74</cp:revision>
  <cp:lastPrinted>2017-09-17T20:04:09Z</cp:lastPrinted>
  <dcterms:created xsi:type="dcterms:W3CDTF">2017-09-13T16:15:16Z</dcterms:created>
  <dcterms:modified xsi:type="dcterms:W3CDTF">2017-10-15T17:43:27Z</dcterms:modified>
</cp:coreProperties>
</file>