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2" r:id="rId3"/>
    <p:sldId id="283" r:id="rId4"/>
    <p:sldId id="281" r:id="rId5"/>
    <p:sldId id="284" r:id="rId6"/>
    <p:sldId id="261" r:id="rId7"/>
    <p:sldId id="259" r:id="rId8"/>
    <p:sldId id="257" r:id="rId9"/>
    <p:sldId id="262" r:id="rId10"/>
    <p:sldId id="266" r:id="rId11"/>
    <p:sldId id="263" r:id="rId12"/>
    <p:sldId id="264" r:id="rId13"/>
    <p:sldId id="285" r:id="rId14"/>
    <p:sldId id="265" r:id="rId15"/>
    <p:sldId id="269" r:id="rId16"/>
    <p:sldId id="270" r:id="rId17"/>
    <p:sldId id="271" r:id="rId18"/>
    <p:sldId id="273" r:id="rId19"/>
    <p:sldId id="286" r:id="rId20"/>
    <p:sldId id="274" r:id="rId21"/>
    <p:sldId id="268" r:id="rId22"/>
    <p:sldId id="275" r:id="rId23"/>
    <p:sldId id="276" r:id="rId24"/>
    <p:sldId id="277" r:id="rId25"/>
    <p:sldId id="287" r:id="rId26"/>
    <p:sldId id="28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C863D-3352-425C-97CD-589E305EF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83E14-59D2-46A0-8827-AAB140A85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EBCEC7-88C2-4F53-8BC9-229F916F8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4CA13-9AED-4A36-9F8F-D55363A95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86DDE-6CB5-49F9-B245-FCF619D18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EE1D2-DC92-43B6-81B4-E1FB6D40D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A3286-588F-44A7-8EAD-5261F006D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CEF83-8DE1-47AB-8FB5-25153B18F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57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20D1D0-2A62-4D80-AC21-7F865688F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FE925B-9383-4C89-BFA5-4E2CDB3EE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59953-E35D-4EDE-BDE9-698DCCCBC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C7887-DE06-4045-BEB3-046BD2D86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26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F07672-1409-4B23-9369-1694A6B5B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778BB-DF59-4818-AB59-A084DFD78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A60C6-0F58-4426-A52F-55177E9BD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B8691-7C19-4632-B2D8-F08957DAB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4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0B07F9-284D-4337-B175-A0BF02BEB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D730AE-9B59-4EB3-9DB3-30690E11D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9B1CA1-2B4C-4F38-975E-7E6127361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DCE1B-272A-4967-B388-7429EEEB7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42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D3DADF-3625-4A79-874D-FEADBF1FE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257DFE-9E39-409F-839E-EF1A35598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5AF109-3DAB-471E-A25A-3F3A73521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21CC9-83F9-4E37-BF2F-27423BA0D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7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798C55-A58D-4161-B670-52C0A4DD7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6FAB94-9524-423F-B9C9-7A72567E9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0A4407-250F-47FA-94FD-CC4DD545B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296F1-7345-442F-BE26-F679F23E8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160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70B20-EF16-42EC-9E53-3BF605E06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013C8-DD35-4D1F-AE88-6803CA663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5D17FC-0F58-497B-97FE-755765B58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42634-545A-41BD-8754-C5EC37BDC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94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0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6C93D-78EA-4B29-86A6-271937E9B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C6EF6-E855-40EC-B9A4-875E69AB2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13139-E615-4E00-8121-601F297A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0C6F-8FA6-4D0A-BF0E-1A70B78B6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258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4F6419-BBA2-440D-BEFA-A53A45BC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520BFB-CEC1-4732-A79D-0B9D5E5C8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ADCE4-2E3E-438C-B183-20C57EEF9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8FD25-14F2-4418-966F-4D8892638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00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02BE92-95D7-43C3-99BB-A4E3796B3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7216E-0914-4109-99A8-87DAB2336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17D41-22DA-4F1A-A12F-E9904C3A4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04EBB-674C-438E-AA0D-C71A5EF7A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12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5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AE48-A2F5-49E8-A391-7A8D7A72FA15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CF41-146E-48D4-8824-09214919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00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39D60A-0803-4578-A1DF-BDE048D57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D45FA6-0EE7-4CA5-A326-10DCC03F9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F05850-1EAF-42E7-8936-EC94D908BF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D7F860-7130-43D0-9055-D548D5DA54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7784AC-915A-4545-A8E5-C85B4FC523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C5E81D-0C58-43CC-A2C2-5C98179C9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2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commons.wikimedia.org/wiki/File:Holman_Kohen_Gadol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27C41B-1CAB-4960-B881-F9EB1F1139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B4D45-3C5B-4407-BB67-C9631BE3D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/>
              <a:t>IMPORTANCE OF HOLINESS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D3D27-1E04-4651-BA70-F3473E7F0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900" y="965199"/>
            <a:ext cx="3686175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“Pursue…holiness, without which no one will see the Lord.”                         </a:t>
            </a:r>
            <a:r>
              <a:rPr lang="en-US" sz="3600" b="1" i="1" dirty="0">
                <a:solidFill>
                  <a:srgbClr val="FFFFFF"/>
                </a:solidFill>
              </a:rPr>
              <a:t>	</a:t>
            </a:r>
            <a:r>
              <a:rPr lang="en-US" sz="3200" dirty="0">
                <a:solidFill>
                  <a:srgbClr val="FFFFFF"/>
                </a:solidFill>
              </a:rPr>
              <a:t>Hebrews 12:14</a:t>
            </a:r>
          </a:p>
        </p:txBody>
      </p:sp>
    </p:spTree>
    <p:extLst>
      <p:ext uri="{BB962C8B-B14F-4D97-AF65-F5344CB8AC3E}">
        <p14:creationId xmlns:p14="http://schemas.microsoft.com/office/powerpoint/2010/main" val="34360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3426-3394-4E3A-AEB4-37F1A51F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-517752"/>
            <a:ext cx="7772400" cy="2387600"/>
          </a:xfrm>
        </p:spPr>
        <p:txBody>
          <a:bodyPr>
            <a:normAutofit/>
          </a:bodyPr>
          <a:lstStyle/>
          <a:p>
            <a:r>
              <a:rPr lang="en-US" sz="5400" b="1" dirty="0"/>
              <a:t>Jesus predicted a change.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F106A-2D19-49DB-A46A-77AF70CB8399}"/>
              </a:ext>
            </a:extLst>
          </p:cNvPr>
          <p:cNvSpPr txBox="1"/>
          <p:nvPr/>
        </p:nvSpPr>
        <p:spPr>
          <a:xfrm>
            <a:off x="1128713" y="1448041"/>
            <a:ext cx="101298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“Woman, believe Me, the hour is coming when you will neither on this mountain, nor in Jerusalem, worship the Father. </a:t>
            </a:r>
            <a:r>
              <a:rPr lang="en-US" sz="3200" baseline="30000" dirty="0"/>
              <a:t>22 </a:t>
            </a:r>
            <a:r>
              <a:rPr lang="en-US" sz="3200" dirty="0"/>
              <a:t>You worship what you do not know; we know what we worship, for salvation is of the Jews. </a:t>
            </a:r>
            <a:r>
              <a:rPr lang="en-US" sz="3200" baseline="30000" dirty="0"/>
              <a:t>23 </a:t>
            </a:r>
            <a:r>
              <a:rPr lang="en-US" sz="3200" dirty="0"/>
              <a:t>But the hour is coming, and now is, when the true worshipers will worship the Father in spirit and truth; for the Father is seeking such to worship Him. </a:t>
            </a:r>
            <a:r>
              <a:rPr lang="en-US" sz="3200" baseline="30000" dirty="0"/>
              <a:t>24 </a:t>
            </a:r>
            <a:r>
              <a:rPr lang="en-US" sz="3200" dirty="0"/>
              <a:t>God </a:t>
            </a:r>
            <a:r>
              <a:rPr lang="en-US" sz="3200" i="1" dirty="0"/>
              <a:t>is</a:t>
            </a:r>
            <a:r>
              <a:rPr lang="en-US" sz="3200" dirty="0"/>
              <a:t> Spirit, and those who worship Him must worship in spirit and truth.”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01D2BD-E678-4046-9D70-8C0E3AABAD38}"/>
              </a:ext>
            </a:extLst>
          </p:cNvPr>
          <p:cNvCxnSpPr>
            <a:cxnSpLocks/>
          </p:cNvCxnSpPr>
          <p:nvPr/>
        </p:nvCxnSpPr>
        <p:spPr>
          <a:xfrm>
            <a:off x="4904695" y="1990044"/>
            <a:ext cx="298994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06345-AE35-43B6-93E8-B7D53FF0D31C}"/>
              </a:ext>
            </a:extLst>
          </p:cNvPr>
          <p:cNvCxnSpPr>
            <a:cxnSpLocks/>
          </p:cNvCxnSpPr>
          <p:nvPr/>
        </p:nvCxnSpPr>
        <p:spPr>
          <a:xfrm>
            <a:off x="1245054" y="3926567"/>
            <a:ext cx="961344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F3059C-FC42-4D68-B2B5-AC069BC4F29E}"/>
              </a:ext>
            </a:extLst>
          </p:cNvPr>
          <p:cNvCxnSpPr>
            <a:cxnSpLocks/>
          </p:cNvCxnSpPr>
          <p:nvPr/>
        </p:nvCxnSpPr>
        <p:spPr>
          <a:xfrm>
            <a:off x="1245054" y="4408518"/>
            <a:ext cx="619873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A0800A-FE5C-46EA-A166-74685CE243C3}"/>
              </a:ext>
            </a:extLst>
          </p:cNvPr>
          <p:cNvCxnSpPr>
            <a:cxnSpLocks/>
          </p:cNvCxnSpPr>
          <p:nvPr/>
        </p:nvCxnSpPr>
        <p:spPr>
          <a:xfrm>
            <a:off x="3402468" y="5479914"/>
            <a:ext cx="516889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19CAE9-C3D1-4974-B6CB-1A686E98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Hebrews Compares the Two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682052-A1B1-40C7-91EB-370738AB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3" y="1690689"/>
            <a:ext cx="10110787" cy="4351338"/>
          </a:xfrm>
        </p:spPr>
        <p:txBody>
          <a:bodyPr>
            <a:noAutofit/>
          </a:bodyPr>
          <a:lstStyle/>
          <a:p>
            <a:r>
              <a:rPr lang="en-US" sz="3600" i="1" dirty="0"/>
              <a:t>“We have such a High Priest, who is seated at the right hand of the throne of the Majesty in the heavens, </a:t>
            </a:r>
            <a:r>
              <a:rPr lang="en-US" sz="3600" i="1" baseline="30000" dirty="0"/>
              <a:t>2 </a:t>
            </a:r>
            <a:r>
              <a:rPr lang="en-US" sz="3600" i="1" dirty="0"/>
              <a:t>a Minister of the sanctuary and of the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tabernacle </a:t>
            </a:r>
            <a:r>
              <a:rPr lang="en-US" sz="3600" i="1" dirty="0"/>
              <a:t>which the Lord erected, and not man.” </a:t>
            </a:r>
            <a:r>
              <a:rPr lang="en-US" sz="3600" dirty="0"/>
              <a:t>(Hebrews 8:2)</a:t>
            </a:r>
          </a:p>
          <a:p>
            <a:r>
              <a:rPr lang="en-US" sz="3600" i="1" dirty="0"/>
              <a:t>“For Christ has not entered the holy places made with hands, which are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copies of the true</a:t>
            </a:r>
            <a:r>
              <a:rPr lang="en-US" sz="3600" i="1" dirty="0"/>
              <a:t>, but into heaven itself, now to appear in the presence of God for us.”  </a:t>
            </a:r>
            <a:r>
              <a:rPr lang="en-US" sz="3600" dirty="0"/>
              <a:t>(Hebrews 9:24)</a:t>
            </a:r>
          </a:p>
        </p:txBody>
      </p:sp>
    </p:spTree>
    <p:extLst>
      <p:ext uri="{BB962C8B-B14F-4D97-AF65-F5344CB8AC3E}">
        <p14:creationId xmlns:p14="http://schemas.microsoft.com/office/powerpoint/2010/main" val="18697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F6BA-80A8-4786-9147-6AC3D98A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841" y="234498"/>
            <a:ext cx="81483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 the Jewish Age God accommodated the immaturity of His people.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F25D-8099-48B8-AB00-2D4419347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095" y="2045383"/>
            <a:ext cx="4964905" cy="724412"/>
          </a:xfrm>
        </p:spPr>
        <p:txBody>
          <a:bodyPr>
            <a:noAutofit/>
          </a:bodyPr>
          <a:lstStyle/>
          <a:p>
            <a:r>
              <a:rPr lang="en-US" sz="3600" dirty="0"/>
              <a:t>The Temple Appealed to Physical and Aesthetic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9938-A3E4-41DD-8EFD-193C30111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095" y="2971800"/>
            <a:ext cx="4519613" cy="3684588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Sight</a:t>
            </a:r>
            <a:r>
              <a:rPr lang="en-US" sz="3200" dirty="0"/>
              <a:t> of Gold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Smell</a:t>
            </a:r>
            <a:r>
              <a:rPr lang="en-US" sz="3200" dirty="0"/>
              <a:t> of Incense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Sound</a:t>
            </a:r>
            <a:r>
              <a:rPr lang="en-US" sz="3200" dirty="0"/>
              <a:t> of Instruments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</a:t>
            </a:r>
            <a:r>
              <a:rPr lang="en-US" sz="3200" dirty="0"/>
              <a:t> of Sacrifice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</a:t>
            </a:r>
            <a:r>
              <a:rPr lang="en-US" sz="3200" dirty="0"/>
              <a:t> of Peace Offerings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ECADB-FD49-49CD-A62D-0081C2889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2762" y="1918983"/>
            <a:ext cx="5329238" cy="823912"/>
          </a:xfrm>
        </p:spPr>
        <p:txBody>
          <a:bodyPr>
            <a:noAutofit/>
          </a:bodyPr>
          <a:lstStyle/>
          <a:p>
            <a:r>
              <a:rPr lang="en-US" sz="3600" dirty="0"/>
              <a:t>The New Covenant involves None of This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190A5-1777-4EFE-84AC-0CAE47FF3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2749" y="2742895"/>
            <a:ext cx="5286376" cy="41423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“we walk by faith, not by sight.” (2 Cor. 5:7)</a:t>
            </a:r>
          </a:p>
          <a:p>
            <a:r>
              <a:rPr lang="en-US" sz="3200" dirty="0"/>
              <a:t>“incense…the prayers of the saints.” (Rev. 5:8)</a:t>
            </a:r>
          </a:p>
          <a:p>
            <a:r>
              <a:rPr lang="en-US" sz="3200" dirty="0"/>
              <a:t>“making melody in your heart” (Eph. 5:19) </a:t>
            </a:r>
          </a:p>
          <a:p>
            <a:r>
              <a:rPr lang="en-US" sz="3200" dirty="0"/>
              <a:t>“baptized into His death” (Rom. 6:3)</a:t>
            </a:r>
          </a:p>
          <a:p>
            <a:r>
              <a:rPr lang="en-US" sz="3200" dirty="0"/>
              <a:t>L.S. only material element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BFAB22-0856-460E-AF47-ADB175940D41}"/>
              </a:ext>
            </a:extLst>
          </p:cNvPr>
          <p:cNvSpPr txBox="1"/>
          <p:nvPr/>
        </p:nvSpPr>
        <p:spPr>
          <a:xfrm>
            <a:off x="2046515" y="493486"/>
            <a:ext cx="814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E1900-E45C-4746-8282-699F627EB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342" y="193184"/>
            <a:ext cx="9379975" cy="2387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Today, we can worship                                              “in the beauty of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holiness</a:t>
            </a:r>
            <a:r>
              <a:rPr lang="en-US" sz="4000" dirty="0">
                <a:latin typeface="+mn-lt"/>
              </a:rPr>
              <a:t>”                                     only as we do what is authorized by the Lord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99430-B8C0-409D-9A8F-AC9A01203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772" y="2827243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Otherwise, it is                              “in the beauty (?) of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</a:t>
            </a:r>
            <a:r>
              <a:rPr lang="en-US" sz="4000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F295E-AC51-42E3-B756-39DF6D3BC518}"/>
              </a:ext>
            </a:extLst>
          </p:cNvPr>
          <p:cNvSpPr txBox="1"/>
          <p:nvPr/>
        </p:nvSpPr>
        <p:spPr>
          <a:xfrm>
            <a:off x="2202074" y="4085487"/>
            <a:ext cx="821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“You are those who justify yourselves before men, but God knows your hearts.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B802C-4977-4233-AE21-919B780414DE}"/>
              </a:ext>
            </a:extLst>
          </p:cNvPr>
          <p:cNvSpPr txBox="1"/>
          <p:nvPr/>
        </p:nvSpPr>
        <p:spPr>
          <a:xfrm>
            <a:off x="2406349" y="5287296"/>
            <a:ext cx="8418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For </a:t>
            </a:r>
            <a:r>
              <a:rPr lang="en-US" sz="3200" b="1" i="1" dirty="0"/>
              <a:t>what is highly esteemed among men is an abomination in the sight of God</a:t>
            </a:r>
            <a:r>
              <a:rPr lang="en-US" sz="3200" i="1" dirty="0"/>
              <a:t>. (Luke 16:15)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6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F73C4-3370-4229-8CF2-EB78A2B8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American Standard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97214-4FE8-4C70-BC96-BE0A5CB3C29A}"/>
              </a:ext>
            </a:extLst>
          </p:cNvPr>
          <p:cNvSpPr txBox="1"/>
          <p:nvPr/>
        </p:nvSpPr>
        <p:spPr>
          <a:xfrm>
            <a:off x="1879600" y="1690689"/>
            <a:ext cx="8436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“Ascribe to the </a:t>
            </a:r>
            <a:r>
              <a:rPr lang="en-US" sz="3600" cap="small" dirty="0"/>
              <a:t>Lord</a:t>
            </a:r>
            <a:r>
              <a:rPr lang="en-US" sz="3600" dirty="0"/>
              <a:t> the glory due His name;</a:t>
            </a:r>
            <a:br>
              <a:rPr lang="en-US" sz="3600" dirty="0"/>
            </a:br>
            <a:r>
              <a:rPr lang="en-US" sz="3600" dirty="0"/>
              <a:t>Bring an offering, and come before Him;</a:t>
            </a:r>
            <a:br>
              <a:rPr lang="en-US" sz="3600" dirty="0"/>
            </a:b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87AA5-2431-48FD-96A6-D168FD963E2A}"/>
              </a:ext>
            </a:extLst>
          </p:cNvPr>
          <p:cNvSpPr txBox="1"/>
          <p:nvPr/>
        </p:nvSpPr>
        <p:spPr>
          <a:xfrm>
            <a:off x="2060575" y="2921694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Worship the </a:t>
            </a:r>
            <a:r>
              <a:rPr lang="en-US" sz="4400" i="1" cap="small" dirty="0"/>
              <a:t>Lord                                 </a:t>
            </a:r>
            <a:r>
              <a:rPr lang="en-US" sz="4400" i="1" dirty="0"/>
              <a:t> </a:t>
            </a:r>
            <a:r>
              <a:rPr lang="en-US" sz="4400" i="1" dirty="0">
                <a:solidFill>
                  <a:srgbClr val="FFFF00"/>
                </a:solidFill>
              </a:rPr>
              <a:t>I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holy array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2F12E-6CB3-4E33-9C4A-A77D00F06263}"/>
              </a:ext>
            </a:extLst>
          </p:cNvPr>
          <p:cNvSpPr txBox="1"/>
          <p:nvPr/>
        </p:nvSpPr>
        <p:spPr>
          <a:xfrm>
            <a:off x="2336800" y="4673601"/>
            <a:ext cx="742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emphasizes the character of the worshiper.</a:t>
            </a:r>
          </a:p>
        </p:txBody>
      </p:sp>
    </p:spTree>
    <p:extLst>
      <p:ext uri="{BB962C8B-B14F-4D97-AF65-F5344CB8AC3E}">
        <p14:creationId xmlns:p14="http://schemas.microsoft.com/office/powerpoint/2010/main" val="121008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9873-64C7-496E-BF6F-356DAED5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 the Old Testament this might Refer to clothing of Priests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DD554-E815-4BC9-8714-90B5B589BD99}"/>
              </a:ext>
            </a:extLst>
          </p:cNvPr>
          <p:cNvSpPr txBox="1"/>
          <p:nvPr/>
        </p:nvSpPr>
        <p:spPr>
          <a:xfrm>
            <a:off x="4473617" y="6962228"/>
            <a:ext cx="1447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commons.wikimedia.org/wiki/File:Holman_Kohen_Gadol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90CAF5-A6CB-4985-A135-8D1EF39E0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39" y="2024062"/>
            <a:ext cx="5346122" cy="41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9CE5-907B-4B66-93F7-CC6F678A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7"/>
            <a:ext cx="1121568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 the New Testament there is no material         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“holy array.”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A7CB2-AB34-4DAD-BEBA-2E74C3864C07}"/>
              </a:ext>
            </a:extLst>
          </p:cNvPr>
          <p:cNvSpPr txBox="1"/>
          <p:nvPr/>
        </p:nvSpPr>
        <p:spPr>
          <a:xfrm>
            <a:off x="514350" y="1876428"/>
            <a:ext cx="11215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brethren, do not hold the faith of our Lord Jesus Christ, </a:t>
            </a:r>
            <a:r>
              <a:rPr lang="en-US" sz="3200" i="1" dirty="0"/>
              <a:t>the Lord</a:t>
            </a:r>
            <a:r>
              <a:rPr lang="en-US" sz="3200" dirty="0"/>
              <a:t> of glory, with partiality. </a:t>
            </a:r>
            <a:r>
              <a:rPr lang="en-US" sz="3200" baseline="30000" dirty="0"/>
              <a:t>2 </a:t>
            </a:r>
            <a:r>
              <a:rPr lang="en-US" sz="3200" dirty="0"/>
              <a:t>For if there should come into your assembly a man with gold rings, in fine apparel, and there should also come in a </a:t>
            </a:r>
            <a:r>
              <a:rPr lang="en-US" sz="3200" b="1" dirty="0">
                <a:solidFill>
                  <a:srgbClr val="FFFF00"/>
                </a:solidFill>
              </a:rPr>
              <a:t>poor man in filthy clothes</a:t>
            </a:r>
            <a:r>
              <a:rPr lang="en-US" sz="3200" dirty="0"/>
              <a:t>, </a:t>
            </a:r>
            <a:r>
              <a:rPr lang="en-US" sz="3200" baseline="30000" dirty="0"/>
              <a:t>3 </a:t>
            </a:r>
            <a:r>
              <a:rPr lang="en-US" sz="3200" dirty="0"/>
              <a:t>and you pay attention to the one wearing the fine clothes and say to him, “You sit here in a good place,” and say to the poor man, “You stand there,” or, “Sit here at my footstool,” </a:t>
            </a:r>
            <a:r>
              <a:rPr lang="en-US" sz="3200" baseline="30000" dirty="0"/>
              <a:t>4 </a:t>
            </a:r>
            <a:r>
              <a:rPr lang="en-US" sz="3200" dirty="0"/>
              <a:t>have you not shown partiality among yourselves, and become judges with evil thoughts?  (James 2:1-4)</a:t>
            </a:r>
          </a:p>
        </p:txBody>
      </p:sp>
    </p:spTree>
    <p:extLst>
      <p:ext uri="{BB962C8B-B14F-4D97-AF65-F5344CB8AC3E}">
        <p14:creationId xmlns:p14="http://schemas.microsoft.com/office/powerpoint/2010/main" val="39127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CBB526-350A-4F50-9BD5-DEFBED62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11287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In the New Testament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</a:t>
            </a: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“fine linen is the righteous acts of the saints.”            </a:t>
            </a:r>
            <a:r>
              <a:rPr lang="en-US" sz="3600" dirty="0"/>
              <a:t>(Revelation 19:8)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2460F-4CBD-4736-8C08-042A55A0E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4" y="2011363"/>
            <a:ext cx="10429874" cy="4659581"/>
          </a:xfrm>
        </p:spPr>
        <p:txBody>
          <a:bodyPr>
            <a:normAutofit/>
          </a:bodyPr>
          <a:lstStyle/>
          <a:p>
            <a:r>
              <a:rPr lang="en-US" sz="3200" dirty="0"/>
              <a:t>“I desire therefore that the men pray everywhere, lifting up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hands</a:t>
            </a:r>
            <a:r>
              <a:rPr lang="en-US" sz="3200" dirty="0"/>
              <a:t>, without wrath and doubting” (1 Timothy 2:8). </a:t>
            </a:r>
          </a:p>
          <a:p>
            <a:r>
              <a:rPr lang="en-US" sz="3200" baseline="30000" dirty="0"/>
              <a:t> </a:t>
            </a:r>
            <a:r>
              <a:rPr lang="en-US" sz="3200" dirty="0"/>
              <a:t>“In like manner also, that the women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adorn themselves in modest apparel,</a:t>
            </a:r>
            <a:r>
              <a:rPr lang="en-US" sz="3200" dirty="0"/>
              <a:t> with propriety and moderation, not with braided hair or gold or pearls or costly clothing, </a:t>
            </a:r>
            <a:r>
              <a:rPr lang="en-US" sz="3200" baseline="30000" dirty="0"/>
              <a:t>10 </a:t>
            </a:r>
            <a:r>
              <a:rPr lang="en-US" sz="3200" dirty="0"/>
              <a:t>but, which is proper for women professing godliness,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good works</a:t>
            </a:r>
            <a:r>
              <a:rPr lang="en-US" sz="3200" dirty="0"/>
              <a:t>.”   (1 Timothy 2:9-10)</a:t>
            </a:r>
          </a:p>
          <a:p>
            <a:r>
              <a:rPr lang="en-US" sz="3200" dirty="0"/>
              <a:t>“But why do you call Me ‘Lord, Lord,’ and not do the things which I say?” (Luke 6:46)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99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931334-2B7A-442C-ADF7-633E475D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-1428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Colossians 3:12-16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F6602-ED5C-4288-A0E6-D11443028C01}"/>
              </a:ext>
            </a:extLst>
          </p:cNvPr>
          <p:cNvSpPr txBox="1"/>
          <p:nvPr/>
        </p:nvSpPr>
        <p:spPr>
          <a:xfrm>
            <a:off x="271466" y="856357"/>
            <a:ext cx="118028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aseline="30000" dirty="0"/>
              <a:t>12 </a:t>
            </a:r>
            <a:r>
              <a:rPr lang="en-US" sz="3200" dirty="0"/>
              <a:t>Therefore, as </a:t>
            </a:r>
            <a:r>
              <a:rPr lang="en-US" sz="3200" i="1" dirty="0"/>
              <a:t>the</a:t>
            </a:r>
            <a:r>
              <a:rPr lang="en-US" sz="3200" dirty="0"/>
              <a:t> elect of God, </a:t>
            </a:r>
            <a:r>
              <a:rPr lang="en-US" sz="3200" b="1" dirty="0">
                <a:solidFill>
                  <a:srgbClr val="FFFF00"/>
                </a:solidFill>
              </a:rPr>
              <a:t>holy </a:t>
            </a:r>
            <a:r>
              <a:rPr lang="en-US" sz="3200" dirty="0"/>
              <a:t>and beloved,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</a:t>
            </a:r>
            <a:r>
              <a:rPr lang="en-US" sz="3200" dirty="0"/>
              <a:t>tender mercies, kindness, humility, meekness, longsuffering; </a:t>
            </a:r>
            <a:r>
              <a:rPr lang="en-US" sz="3200" baseline="30000" dirty="0"/>
              <a:t>13 </a:t>
            </a:r>
            <a:r>
              <a:rPr lang="en-US" sz="3200" dirty="0"/>
              <a:t>bearing with one another, and forgiving one another, if anyone has a complaint against another; even as Christ forgave you, so you also </a:t>
            </a:r>
            <a:r>
              <a:rPr lang="en-US" sz="3200" i="1" dirty="0"/>
              <a:t>must do.</a:t>
            </a:r>
            <a:r>
              <a:rPr lang="en-US" sz="3200" dirty="0"/>
              <a:t> </a:t>
            </a:r>
            <a:r>
              <a:rPr lang="en-US" sz="3200" baseline="30000" dirty="0"/>
              <a:t>14 </a:t>
            </a:r>
            <a:r>
              <a:rPr lang="en-US" sz="3200" dirty="0"/>
              <a:t>But above all these things put on love, which is the bond of perfection. </a:t>
            </a:r>
            <a:r>
              <a:rPr lang="en-US" sz="3200" baseline="30000" dirty="0"/>
              <a:t>15 </a:t>
            </a:r>
            <a:r>
              <a:rPr lang="en-US" sz="3200" dirty="0"/>
              <a:t>And let the peace of God rule in your hearts, to which also you were called in one body; and be thankful. </a:t>
            </a:r>
            <a:r>
              <a:rPr lang="en-US" sz="3200" baseline="30000" dirty="0"/>
              <a:t>16 </a:t>
            </a:r>
            <a:r>
              <a:rPr lang="en-US" sz="3200" dirty="0"/>
              <a:t>Let the word of Christ dwell in you richly in all wisdom, teaching and admonishing one another in psalms and hymns and spiritual songs, </a:t>
            </a:r>
            <a:r>
              <a:rPr lang="en-US" sz="3200" b="1" dirty="0">
                <a:solidFill>
                  <a:srgbClr val="FFFF00"/>
                </a:solidFill>
              </a:rPr>
              <a:t>singing with grace in your hearts</a:t>
            </a:r>
            <a:r>
              <a:rPr lang="en-US" sz="3200" dirty="0"/>
              <a:t> to the Lord. </a:t>
            </a:r>
            <a:r>
              <a:rPr lang="en-US" sz="3200" baseline="30000" dirty="0"/>
              <a:t>17 </a:t>
            </a:r>
            <a:r>
              <a:rPr lang="en-US" sz="3200" dirty="0"/>
              <a:t>And whatever you do in word or deed, </a:t>
            </a:r>
            <a:r>
              <a:rPr lang="en-US" sz="3200" i="1" dirty="0"/>
              <a:t>do</a:t>
            </a:r>
            <a:r>
              <a:rPr lang="en-US" sz="3200" dirty="0"/>
              <a:t> all in the name of the Lord Jesus, giving thanks to God the Father through Him.”</a:t>
            </a:r>
          </a:p>
        </p:txBody>
      </p:sp>
    </p:spTree>
    <p:extLst>
      <p:ext uri="{BB962C8B-B14F-4D97-AF65-F5344CB8AC3E}">
        <p14:creationId xmlns:p14="http://schemas.microsoft.com/office/powerpoint/2010/main" val="265363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EAA2-E6CC-42D6-8A99-5F2F4F6C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Parable of the Wedding Feast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FEB67-FB52-48F1-A4A8-86B04689DAC2}"/>
              </a:ext>
            </a:extLst>
          </p:cNvPr>
          <p:cNvSpPr txBox="1"/>
          <p:nvPr/>
        </p:nvSpPr>
        <p:spPr>
          <a:xfrm>
            <a:off x="1000125" y="1512889"/>
            <a:ext cx="10739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11 </a:t>
            </a:r>
            <a:r>
              <a:rPr lang="en-US" sz="3600" dirty="0"/>
              <a:t>“But when the king came in to see the guests, he saw a man there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did not have on a wedding garment.</a:t>
            </a:r>
            <a:r>
              <a:rPr lang="en-US" sz="3600" dirty="0"/>
              <a:t> </a:t>
            </a:r>
            <a:r>
              <a:rPr lang="en-US" sz="3600" baseline="30000" dirty="0"/>
              <a:t>12 </a:t>
            </a:r>
            <a:r>
              <a:rPr lang="en-US" sz="3600" dirty="0"/>
              <a:t>So he said to him, ‘Friend, how did you come in here without a wedding garment?’ And he was speechless.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8A62B-8D83-4AE1-B0EC-4F650D444B91}"/>
              </a:ext>
            </a:extLst>
          </p:cNvPr>
          <p:cNvSpPr txBox="1"/>
          <p:nvPr/>
        </p:nvSpPr>
        <p:spPr>
          <a:xfrm>
            <a:off x="1000125" y="4053146"/>
            <a:ext cx="10739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13 </a:t>
            </a:r>
            <a:r>
              <a:rPr lang="en-US" sz="3600" dirty="0"/>
              <a:t>Then the king said to the servants, ‘Bind him hand and foot, take him away, and cast </a:t>
            </a:r>
            <a:r>
              <a:rPr lang="en-US" sz="3600" i="1" dirty="0"/>
              <a:t>him</a:t>
            </a:r>
            <a:r>
              <a:rPr lang="en-US" sz="3600" dirty="0"/>
              <a:t> into outer darkness; there will be weeping and gnashing of teeth.’    																		(Matthew 22:11-13)</a:t>
            </a:r>
          </a:p>
        </p:txBody>
      </p:sp>
    </p:spTree>
    <p:extLst>
      <p:ext uri="{BB962C8B-B14F-4D97-AF65-F5344CB8AC3E}">
        <p14:creationId xmlns:p14="http://schemas.microsoft.com/office/powerpoint/2010/main" val="37894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04240-565C-45B4-B5A4-D10C5DF530D7}"/>
              </a:ext>
            </a:extLst>
          </p:cNvPr>
          <p:cNvSpPr txBox="1"/>
          <p:nvPr/>
        </p:nvSpPr>
        <p:spPr>
          <a:xfrm>
            <a:off x="2566989" y="1057276"/>
            <a:ext cx="670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Holiness?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D6479-51F7-40D6-98EA-0091D7FB6DA5}"/>
              </a:ext>
            </a:extLst>
          </p:cNvPr>
          <p:cNvSpPr txBox="1"/>
          <p:nvPr/>
        </p:nvSpPr>
        <p:spPr>
          <a:xfrm>
            <a:off x="1957386" y="2578239"/>
            <a:ext cx="9229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Separation to God</a:t>
            </a:r>
          </a:p>
          <a:p>
            <a:pPr marL="742950" indent="-742950">
              <a:buAutoNum type="alphaLcParenR"/>
            </a:pPr>
            <a:endParaRPr lang="en-US" sz="800" dirty="0"/>
          </a:p>
          <a:p>
            <a:r>
              <a:rPr lang="en-US" sz="3600" dirty="0"/>
              <a:t>b) The conduct befitting those separated.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75F04-CB3B-48D6-9E68-29BF98D10F6A}"/>
              </a:ext>
            </a:extLst>
          </p:cNvPr>
          <p:cNvSpPr txBox="1"/>
          <p:nvPr/>
        </p:nvSpPr>
        <p:spPr>
          <a:xfrm>
            <a:off x="2124075" y="446663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all the activities in which holiness should be expected it would be in worship!</a:t>
            </a:r>
          </a:p>
        </p:txBody>
      </p:sp>
    </p:spTree>
    <p:extLst>
      <p:ext uri="{BB962C8B-B14F-4D97-AF65-F5344CB8AC3E}">
        <p14:creationId xmlns:p14="http://schemas.microsoft.com/office/powerpoint/2010/main" val="20605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633C10-410E-4E79-9240-A9CCE4C7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English Standard Version</a:t>
            </a:r>
            <a:br>
              <a:rPr lang="en-US" b="1" dirty="0"/>
            </a:br>
            <a:r>
              <a:rPr lang="en-US" sz="3600" b="1" dirty="0"/>
              <a:t>1 Chronicles 16:29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5FE43-4E59-4319-9498-6FCB95646A31}"/>
              </a:ext>
            </a:extLst>
          </p:cNvPr>
          <p:cNvSpPr txBox="1"/>
          <p:nvPr/>
        </p:nvSpPr>
        <p:spPr>
          <a:xfrm flipH="1">
            <a:off x="1914525" y="1690689"/>
            <a:ext cx="8391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“Ascribe to the </a:t>
            </a:r>
            <a:r>
              <a:rPr lang="en-US" sz="3600" cap="small" dirty="0"/>
              <a:t>Lord</a:t>
            </a:r>
            <a:r>
              <a:rPr lang="en-US" sz="3600" dirty="0"/>
              <a:t> the glory due his name;</a:t>
            </a:r>
            <a:br>
              <a:rPr lang="en-US" sz="3600" dirty="0"/>
            </a:br>
            <a:r>
              <a:rPr lang="en-US" sz="3600" dirty="0"/>
              <a:t>    bring an offering and come before him!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7E0DF-C3FA-4298-9597-EC91C302F5D6}"/>
              </a:ext>
            </a:extLst>
          </p:cNvPr>
          <p:cNvSpPr txBox="1"/>
          <p:nvPr/>
        </p:nvSpPr>
        <p:spPr>
          <a:xfrm>
            <a:off x="2062162" y="2863852"/>
            <a:ext cx="8067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Worship the </a:t>
            </a:r>
            <a:r>
              <a:rPr lang="en-US" sz="4400" cap="small" dirty="0"/>
              <a:t>Lord                                     </a:t>
            </a:r>
            <a:r>
              <a:rPr lang="en-US" sz="4400" dirty="0"/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splendor of holiness.”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81ECB-0290-4AFA-A30F-37EF67750D4B}"/>
              </a:ext>
            </a:extLst>
          </p:cNvPr>
          <p:cNvSpPr txBox="1"/>
          <p:nvPr/>
        </p:nvSpPr>
        <p:spPr>
          <a:xfrm>
            <a:off x="2152651" y="4724400"/>
            <a:ext cx="82105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“Tremble before him, all the earth”</a:t>
            </a:r>
            <a:br>
              <a:rPr lang="en-US" sz="4400" dirty="0"/>
            </a:br>
            <a:r>
              <a:rPr lang="en-US" dirty="0"/>
              <a:t>   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B65C4-3C91-42F2-BD50-59FE7345E2A1}"/>
              </a:ext>
            </a:extLst>
          </p:cNvPr>
          <p:cNvSpPr txBox="1"/>
          <p:nvPr/>
        </p:nvSpPr>
        <p:spPr>
          <a:xfrm>
            <a:off x="2349500" y="4447401"/>
            <a:ext cx="7816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This emphasizes the                         Glory of the One who is worshiped </a:t>
            </a:r>
          </a:p>
        </p:txBody>
      </p:sp>
    </p:spTree>
    <p:extLst>
      <p:ext uri="{BB962C8B-B14F-4D97-AF65-F5344CB8AC3E}">
        <p14:creationId xmlns:p14="http://schemas.microsoft.com/office/powerpoint/2010/main" val="110938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8C00-2F29-4CBD-B938-FEFDE8EF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Psalm 96:9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F6EF3-D404-40AA-80D7-091A1D3A6731}"/>
              </a:ext>
            </a:extLst>
          </p:cNvPr>
          <p:cNvSpPr txBox="1"/>
          <p:nvPr/>
        </p:nvSpPr>
        <p:spPr>
          <a:xfrm>
            <a:off x="2438400" y="156151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Worship the Lord in the          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splendor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</a:t>
            </a:r>
            <a:r>
              <a:rPr lang="en-US" sz="4000" dirty="0"/>
              <a:t>;                                            </a:t>
            </a:r>
            <a:r>
              <a:rPr lang="en-US" sz="4000" b="1" dirty="0"/>
              <a:t>tremble</a:t>
            </a:r>
            <a:r>
              <a:rPr lang="en-US" sz="4000" dirty="0"/>
              <a:t> before him, all the earth!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84B1D1-3573-4148-BC6A-9DDE67EADEB0}"/>
              </a:ext>
            </a:extLst>
          </p:cNvPr>
          <p:cNvCxnSpPr/>
          <p:nvPr/>
        </p:nvCxnSpPr>
        <p:spPr>
          <a:xfrm>
            <a:off x="2747890" y="3390314"/>
            <a:ext cx="391081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2668C2-785C-4DA5-A220-C66E924ADC04}"/>
              </a:ext>
            </a:extLst>
          </p:cNvPr>
          <p:cNvCxnSpPr>
            <a:cxnSpLocks/>
          </p:cNvCxnSpPr>
          <p:nvPr/>
        </p:nvCxnSpPr>
        <p:spPr>
          <a:xfrm>
            <a:off x="3716215" y="2178148"/>
            <a:ext cx="16904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219724-19C2-4310-904A-032A46ACDFB7}"/>
              </a:ext>
            </a:extLst>
          </p:cNvPr>
          <p:cNvSpPr txBox="1"/>
          <p:nvPr/>
        </p:nvSpPr>
        <p:spPr>
          <a:xfrm>
            <a:off x="1898650" y="3877774"/>
            <a:ext cx="8394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r>
              <a:rPr lang="en-US" sz="3600" b="1" i="1" dirty="0"/>
              <a:t> = “</a:t>
            </a:r>
            <a:r>
              <a:rPr lang="en-US" sz="3200" dirty="0"/>
              <a:t>to depress, i.e. prostrate (in homage 	to royalty or God): bow (self) down, crouch, 	fall down (flat), humbly beseech, do (make) 	obeisance, do reverence, make to stoop.”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1164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9354F2-EFB6-476E-AF21-62AEEDF9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00" y="250827"/>
            <a:ext cx="8407400" cy="1325563"/>
          </a:xfrm>
        </p:spPr>
        <p:txBody>
          <a:bodyPr>
            <a:normAutofit/>
          </a:bodyPr>
          <a:lstStyle/>
          <a:p>
            <a:r>
              <a:rPr lang="en-US" b="1" dirty="0"/>
              <a:t>A Common Reaction to Encounters with 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Splendor of God’s Holiness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82A71-A171-4DB0-871B-EA182C1C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8000"/>
            <a:ext cx="10658474" cy="4279901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Genesis 17:1-3</a:t>
            </a:r>
            <a:r>
              <a:rPr lang="en-US" sz="3500" dirty="0"/>
              <a:t>    “Then Abram fell on his face”</a:t>
            </a:r>
          </a:p>
          <a:p>
            <a:r>
              <a:rPr lang="en-US" sz="3500" b="1" dirty="0">
                <a:solidFill>
                  <a:srgbClr val="FFFF00"/>
                </a:solidFill>
              </a:rPr>
              <a:t>Exodus 34:8   </a:t>
            </a:r>
            <a:r>
              <a:rPr lang="en-US" sz="3500" dirty="0"/>
              <a:t>“So Moses made haste and bowed his head 	toward the earth, and worshiped.”</a:t>
            </a:r>
          </a:p>
          <a:p>
            <a:r>
              <a:rPr lang="en-US" sz="3500" b="1" dirty="0">
                <a:solidFill>
                  <a:srgbClr val="FFFF00"/>
                </a:solidFill>
              </a:rPr>
              <a:t>Ezekiel 1:29  </a:t>
            </a:r>
            <a:r>
              <a:rPr lang="en-US" sz="3500" dirty="0"/>
              <a:t>“So when I saw </a:t>
            </a:r>
            <a:r>
              <a:rPr lang="en-US" sz="3500" i="1" dirty="0"/>
              <a:t>it,</a:t>
            </a:r>
            <a:r>
              <a:rPr lang="en-US" sz="3500" dirty="0"/>
              <a:t> I fell on my face.”</a:t>
            </a:r>
          </a:p>
          <a:p>
            <a:r>
              <a:rPr lang="en-US" sz="3500" b="1" dirty="0">
                <a:solidFill>
                  <a:srgbClr val="FFFF00"/>
                </a:solidFill>
              </a:rPr>
              <a:t>Daniel 8:17  </a:t>
            </a:r>
            <a:r>
              <a:rPr lang="en-US" sz="3500" dirty="0"/>
              <a:t>“I was afraid and fell on my face.”</a:t>
            </a:r>
          </a:p>
          <a:p>
            <a:r>
              <a:rPr lang="en-US" sz="3500" b="1" dirty="0">
                <a:solidFill>
                  <a:srgbClr val="FFFF00"/>
                </a:solidFill>
              </a:rPr>
              <a:t>Luke 24:5 </a:t>
            </a:r>
            <a:r>
              <a:rPr lang="en-US" sz="3500" dirty="0"/>
              <a:t>“they were afraid and bowed </a:t>
            </a:r>
            <a:r>
              <a:rPr lang="en-US" sz="3500" i="1" dirty="0"/>
              <a:t>their</a:t>
            </a:r>
            <a:r>
              <a:rPr lang="en-US" sz="3500" dirty="0"/>
              <a:t> faces to the 	earth”</a:t>
            </a:r>
          </a:p>
          <a:p>
            <a:r>
              <a:rPr lang="en-US" sz="3500" b="1" dirty="0">
                <a:solidFill>
                  <a:srgbClr val="FFFF00"/>
                </a:solidFill>
              </a:rPr>
              <a:t>Acts 22:7  </a:t>
            </a:r>
            <a:r>
              <a:rPr lang="en-US" sz="3500" dirty="0"/>
              <a:t>“I fell to the ground..”</a:t>
            </a:r>
          </a:p>
          <a:p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1:17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500" dirty="0"/>
              <a:t>And when I saw Him, I fell at His feet as 	dead.”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69B7-E156-4B6B-A8CE-B5E8A944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388" y="7761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New Testament Word:  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b="1" i="1" dirty="0">
                <a:solidFill>
                  <a:srgbClr val="FFFF00"/>
                </a:solidFill>
              </a:rPr>
              <a:t>     	    PROSKUNEO	</a:t>
            </a:r>
            <a:r>
              <a:rPr lang="en-US" b="1" dirty="0"/>
              <a:t>			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2E8F0-E0F8-4FB0-BF2B-998B604B048A}"/>
              </a:ext>
            </a:extLst>
          </p:cNvPr>
          <p:cNvSpPr txBox="1"/>
          <p:nvPr/>
        </p:nvSpPr>
        <p:spPr>
          <a:xfrm>
            <a:off x="2353994" y="1761028"/>
            <a:ext cx="754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To make obeisance, do reverence to          (from </a:t>
            </a:r>
            <a:r>
              <a:rPr lang="en-US" sz="3200" i="1" dirty="0"/>
              <a:t>pros,</a:t>
            </a:r>
            <a:r>
              <a:rPr lang="en-US" sz="3200" dirty="0"/>
              <a:t> towards, and </a:t>
            </a:r>
            <a:r>
              <a:rPr lang="en-US" sz="3200" i="1" dirty="0" err="1"/>
              <a:t>kuneo</a:t>
            </a:r>
            <a:r>
              <a:rPr lang="en-US" sz="3200" i="1" dirty="0"/>
              <a:t>, to kiss</a:t>
            </a:r>
            <a:r>
              <a:rPr lang="en-US" sz="3200" dirty="0"/>
              <a:t>)</a:t>
            </a:r>
            <a:r>
              <a:rPr lang="en-US" sz="3200" i="1" dirty="0"/>
              <a:t>.</a:t>
            </a:r>
            <a:r>
              <a:rPr lang="en-US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C2265-3325-4F70-B5E6-34446E2EB00F}"/>
              </a:ext>
            </a:extLst>
          </p:cNvPr>
          <p:cNvSpPr txBox="1"/>
          <p:nvPr/>
        </p:nvSpPr>
        <p:spPr>
          <a:xfrm>
            <a:off x="2267389" y="3086592"/>
            <a:ext cx="771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actions are not necessarily physical—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BA502-B990-45C8-81D7-808FEE39181C}"/>
              </a:ext>
            </a:extLst>
          </p:cNvPr>
          <p:cNvSpPr txBox="1"/>
          <p:nvPr/>
        </p:nvSpPr>
        <p:spPr>
          <a:xfrm>
            <a:off x="3606164" y="3671367"/>
            <a:ext cx="609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They are primarily mental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1F2B3-1BAB-4254-AFD5-6912CA6AEE68}"/>
              </a:ext>
            </a:extLst>
          </p:cNvPr>
          <p:cNvSpPr txBox="1"/>
          <p:nvPr/>
        </p:nvSpPr>
        <p:spPr>
          <a:xfrm>
            <a:off x="2194854" y="4256141"/>
            <a:ext cx="7502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Such worship requires faith to recognize the </a:t>
            </a:r>
            <a:r>
              <a:rPr lang="en-US" sz="3200" b="1" dirty="0">
                <a:solidFill>
                  <a:srgbClr val="FFFF00"/>
                </a:solidFill>
              </a:rPr>
              <a:t>Splendor of the Holiness </a:t>
            </a:r>
            <a:r>
              <a:rPr lang="en-US" sz="3200" dirty="0"/>
              <a:t>                                        that surrounds the God we worship.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ADA04-4C39-4562-9F9C-B162922672CD}"/>
              </a:ext>
            </a:extLst>
          </p:cNvPr>
          <p:cNvSpPr txBox="1"/>
          <p:nvPr/>
        </p:nvSpPr>
        <p:spPr>
          <a:xfrm>
            <a:off x="4362448" y="5915038"/>
            <a:ext cx="316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Revelation 4:2-11</a:t>
            </a:r>
          </a:p>
        </p:txBody>
      </p:sp>
    </p:spTree>
    <p:extLst>
      <p:ext uri="{BB962C8B-B14F-4D97-AF65-F5344CB8AC3E}">
        <p14:creationId xmlns:p14="http://schemas.microsoft.com/office/powerpoint/2010/main" val="3018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:\The Paperless Hymnal\SONGS\PPTiffFiles\Single Stanza\O\OnZionsGloriousSummit12.TIF">
            <a:extLst>
              <a:ext uri="{FF2B5EF4-FFF2-40B4-BE49-F238E27FC236}">
                <a16:creationId xmlns:a16="http://schemas.microsoft.com/office/drawing/2014/main" id="{0628228A-8190-489D-96F9-E92FE92F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93A462B7-E75F-423A-BCE5-5F845EBDE8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S – On Zion’s Glorious Summit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70096D17-8A6F-473C-8053-020BB6E28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© 2002 The Paperless Hymnal™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8E5E646F-9845-4A4C-882A-EFB16CD40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515</a:t>
            </a:r>
          </a:p>
        </p:txBody>
      </p:sp>
    </p:spTree>
    <p:extLst>
      <p:ext uri="{BB962C8B-B14F-4D97-AF65-F5344CB8AC3E}">
        <p14:creationId xmlns:p14="http://schemas.microsoft.com/office/powerpoint/2010/main" val="2404131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:\ThePapHy\Songs\PPTiffFiles\O\OnZionsGloriousSummit13.TIF">
            <a:extLst>
              <a:ext uri="{FF2B5EF4-FFF2-40B4-BE49-F238E27FC236}">
                <a16:creationId xmlns:a16="http://schemas.microsoft.com/office/drawing/2014/main" id="{57D3DC4D-62E0-4545-B4FA-991D91710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72E2E2FF-BE9E-4DA6-AE49-DF29E6BB47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52400"/>
            <a:ext cx="7772400" cy="3048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S – On Zion’s Glorious Summit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A229997D-0A6A-4D8E-A856-0C786C39D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© 2002 The Paperless Hymnal™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7698B7A2-86A3-4D69-9A7D-D012B56E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1" y="762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515</a:t>
            </a:r>
          </a:p>
        </p:txBody>
      </p:sp>
    </p:spTree>
    <p:extLst>
      <p:ext uri="{BB962C8B-B14F-4D97-AF65-F5344CB8AC3E}">
        <p14:creationId xmlns:p14="http://schemas.microsoft.com/office/powerpoint/2010/main" val="868403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B98C-3B2E-4F07-A552-62392CBF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Translations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6951-42FE-4163-9DD4-75DC50C1B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3494"/>
            <a:ext cx="5200650" cy="3897181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(KJV) </a:t>
            </a:r>
            <a:r>
              <a:rPr lang="en-US" sz="3600" b="1" i="1" dirty="0"/>
              <a:t>“Oh, worship the Lord in the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beauty of holiness</a:t>
            </a:r>
            <a:r>
              <a:rPr lang="en-US" sz="3600" b="1" i="1" dirty="0"/>
              <a:t>!”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(NASB)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i="1" dirty="0"/>
              <a:t>Worship the </a:t>
            </a:r>
            <a:r>
              <a:rPr lang="en-US" sz="3600" b="1" i="1" cap="small" dirty="0"/>
              <a:t>Lord in 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array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(ESV)  </a:t>
            </a:r>
            <a:r>
              <a:rPr lang="en-US" sz="3600" b="1" i="1" dirty="0"/>
              <a:t>“Worship the Lord in the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splendor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i="1" dirty="0"/>
          </a:p>
          <a:p>
            <a:pPr marL="0" indent="0">
              <a:buNone/>
            </a:pPr>
            <a:endParaRPr lang="en-US" sz="4100" b="1" i="1" dirty="0"/>
          </a:p>
          <a:p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499A9-134C-4352-BC88-3CFA5E8B6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60630"/>
            <a:ext cx="5534025" cy="3176586"/>
          </a:xfrm>
        </p:spPr>
        <p:txBody>
          <a:bodyPr>
            <a:noAutofit/>
          </a:bodyPr>
          <a:lstStyle/>
          <a:p>
            <a:r>
              <a:rPr lang="en-US" sz="3600" b="1" dirty="0"/>
              <a:t>When holy actions, sanctified by the Lord,</a:t>
            </a:r>
          </a:p>
          <a:p>
            <a:r>
              <a:rPr lang="en-US" sz="3600" b="1" dirty="0"/>
              <a:t>are performed by Saints, living holy lives,</a:t>
            </a:r>
          </a:p>
          <a:p>
            <a:r>
              <a:rPr lang="en-US" sz="3600" b="1" dirty="0"/>
              <a:t>inwardly bowing and prostrate in reverence before their holy God…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ADCEC-0125-4AB6-B7E3-C499696C283F}"/>
              </a:ext>
            </a:extLst>
          </p:cNvPr>
          <p:cNvSpPr txBox="1"/>
          <p:nvPr/>
        </p:nvSpPr>
        <p:spPr>
          <a:xfrm>
            <a:off x="2916238" y="5241768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can be no question that this is…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DC70A-1D62-4FA9-9F1D-972E1E46C57B}"/>
              </a:ext>
            </a:extLst>
          </p:cNvPr>
          <p:cNvSpPr txBox="1"/>
          <p:nvPr/>
        </p:nvSpPr>
        <p:spPr>
          <a:xfrm>
            <a:off x="2452858" y="5667636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in the Beauty of Holiness.</a:t>
            </a:r>
          </a:p>
        </p:txBody>
      </p:sp>
    </p:spTree>
    <p:extLst>
      <p:ext uri="{BB962C8B-B14F-4D97-AF65-F5344CB8AC3E}">
        <p14:creationId xmlns:p14="http://schemas.microsoft.com/office/powerpoint/2010/main" val="33335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CDD66-2693-45FC-B1FF-F32FA2429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6490"/>
            <a:ext cx="12565626" cy="74644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DEF536-5A1B-4B25-96CD-CABF121CA488}"/>
              </a:ext>
            </a:extLst>
          </p:cNvPr>
          <p:cNvSpPr/>
          <p:nvPr/>
        </p:nvSpPr>
        <p:spPr>
          <a:xfrm>
            <a:off x="2016369" y="4327946"/>
            <a:ext cx="805815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to distinguish                                    between 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and the common                                        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between the unclean and the clean.”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0BB6F-9553-411E-9EEA-1B1EA461A1F2}"/>
              </a:ext>
            </a:extLst>
          </p:cNvPr>
          <p:cNvSpPr txBox="1"/>
          <p:nvPr/>
        </p:nvSpPr>
        <p:spPr>
          <a:xfrm>
            <a:off x="2016369" y="1496402"/>
            <a:ext cx="8058150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3 </a:t>
            </a:r>
            <a:r>
              <a:rPr lang="en-US" sz="3200" dirty="0"/>
              <a:t>Then Moses said to Aaron, “It is what the </a:t>
            </a:r>
            <a:r>
              <a:rPr lang="en-US" sz="3200" cap="small" dirty="0"/>
              <a:t>Lord</a:t>
            </a:r>
            <a:r>
              <a:rPr lang="en-US" sz="3200" dirty="0"/>
              <a:t> spoke, saying,</a:t>
            </a:r>
          </a:p>
          <a:p>
            <a:r>
              <a:rPr lang="en-US" sz="3200" dirty="0"/>
              <a:t>	‘By those who come near Me                                  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be treated as holy,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/>
              <a:t>And before all the people I will be honored.’”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BC3D3-9418-4BDA-9FAC-4C4F8697A4B3}"/>
              </a:ext>
            </a:extLst>
          </p:cNvPr>
          <p:cNvSpPr txBox="1"/>
          <p:nvPr/>
        </p:nvSpPr>
        <p:spPr>
          <a:xfrm>
            <a:off x="2016369" y="850072"/>
            <a:ext cx="8058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Leviticus 10: 3, 10</a:t>
            </a:r>
          </a:p>
        </p:txBody>
      </p:sp>
    </p:spTree>
    <p:extLst>
      <p:ext uri="{BB962C8B-B14F-4D97-AF65-F5344CB8AC3E}">
        <p14:creationId xmlns:p14="http://schemas.microsoft.com/office/powerpoint/2010/main" val="5962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A5E2-0C6A-4CE5-9A92-19908E255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9328" y="1348505"/>
            <a:ext cx="7772400" cy="2355226"/>
          </a:xfrm>
        </p:spPr>
        <p:txBody>
          <a:bodyPr>
            <a:normAutofit/>
          </a:bodyPr>
          <a:lstStyle/>
          <a:p>
            <a:r>
              <a:rPr lang="en-US" b="1" i="1" dirty="0"/>
              <a:t>The beauty of holiness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2DDD6-4F09-4B15-AF60-4AFDABB98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184309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1 Chronicles 16:29</a:t>
            </a:r>
          </a:p>
          <a:p>
            <a:r>
              <a:rPr lang="en-US" sz="3600" dirty="0"/>
              <a:t>Psalm 29:2</a:t>
            </a:r>
          </a:p>
          <a:p>
            <a:r>
              <a:rPr lang="en-US" sz="3600" dirty="0"/>
              <a:t>Psalm 96:9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B9B4D-8F6A-4CCA-8036-663CD4BD262F}"/>
              </a:ext>
            </a:extLst>
          </p:cNvPr>
          <p:cNvSpPr txBox="1"/>
          <p:nvPr/>
        </p:nvSpPr>
        <p:spPr>
          <a:xfrm>
            <a:off x="2086709" y="579065"/>
            <a:ext cx="825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King James, New King James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50B34-D5F2-4876-950F-1A4000FF9792}"/>
              </a:ext>
            </a:extLst>
          </p:cNvPr>
          <p:cNvSpPr txBox="1"/>
          <p:nvPr/>
        </p:nvSpPr>
        <p:spPr>
          <a:xfrm>
            <a:off x="2100996" y="1803776"/>
            <a:ext cx="7895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+mj-lt"/>
              </a:rPr>
              <a:t>“Oh, worship the Lord in </a:t>
            </a:r>
            <a:r>
              <a:rPr lang="en-US" sz="6000" b="1" i="1" dirty="0">
                <a:latin typeface="+mj-lt"/>
                <a:cs typeface="Calibri Light" panose="020F0302020204030204" pitchFamily="34" charset="0"/>
              </a:rPr>
              <a:t>The</a:t>
            </a:r>
            <a:r>
              <a:rPr lang="en-US" sz="6000" b="1" i="1" dirty="0">
                <a:latin typeface="+mj-lt"/>
              </a:rPr>
              <a:t> beauty of holiness.”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51xpUcfRQ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43" y="2177143"/>
            <a:ext cx="3056120" cy="42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38114F-3CF4-49A1-9739-209C423C82EA}"/>
              </a:ext>
            </a:extLst>
          </p:cNvPr>
          <p:cNvSpPr txBox="1"/>
          <p:nvPr/>
        </p:nvSpPr>
        <p:spPr>
          <a:xfrm>
            <a:off x="1805355" y="478303"/>
            <a:ext cx="8679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BEAUTY OF HOLINESS does not involve aesthetics!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12758-FCA3-4DEA-A810-2977D803C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7" y="2139661"/>
            <a:ext cx="3962400" cy="43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A1236-77CD-42E1-87B3-930988D6C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9976"/>
            <a:ext cx="9144000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49B31-F87C-41DA-A445-62DCB9839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4" y="29473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CA57C-7108-4444-874C-F6EF688E4A8A}"/>
              </a:ext>
            </a:extLst>
          </p:cNvPr>
          <p:cNvSpPr txBox="1"/>
          <p:nvPr/>
        </p:nvSpPr>
        <p:spPr>
          <a:xfrm>
            <a:off x="1930397" y="5173448"/>
            <a:ext cx="820057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“And if you make Me an altar of </a:t>
            </a:r>
            <a:r>
              <a:rPr lang="en-US" sz="3200" b="1" dirty="0"/>
              <a:t>stone</a:t>
            </a:r>
            <a:r>
              <a:rPr lang="en-US" sz="3200" dirty="0"/>
              <a:t>, you shall not build it of </a:t>
            </a:r>
            <a:r>
              <a:rPr lang="en-US" sz="3200" b="1" dirty="0"/>
              <a:t>hewn</a:t>
            </a:r>
            <a:r>
              <a:rPr lang="en-US" sz="3200" dirty="0"/>
              <a:t> </a:t>
            </a:r>
            <a:r>
              <a:rPr lang="en-US" sz="3200" b="1" dirty="0"/>
              <a:t>stone</a:t>
            </a:r>
            <a:r>
              <a:rPr lang="en-US" sz="3200" dirty="0"/>
              <a:t>; for if you use your tool on it, you have profaned it.” (Exodus 20:25)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034A09-62F6-4B5A-AC19-0D806E4CF400}"/>
              </a:ext>
            </a:extLst>
          </p:cNvPr>
          <p:cNvCxnSpPr>
            <a:cxnSpLocks/>
          </p:cNvCxnSpPr>
          <p:nvPr/>
        </p:nvCxnSpPr>
        <p:spPr>
          <a:xfrm>
            <a:off x="7042109" y="6161869"/>
            <a:ext cx="240200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ABACCF-7BD1-45BC-839D-84750229697E}"/>
              </a:ext>
            </a:extLst>
          </p:cNvPr>
          <p:cNvCxnSpPr>
            <a:cxnSpLocks/>
          </p:cNvCxnSpPr>
          <p:nvPr/>
        </p:nvCxnSpPr>
        <p:spPr>
          <a:xfrm>
            <a:off x="2059800" y="6670648"/>
            <a:ext cx="511941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A98D6A-2E61-4AF1-B03C-5370EB462D20}"/>
              </a:ext>
            </a:extLst>
          </p:cNvPr>
          <p:cNvSpPr txBox="1"/>
          <p:nvPr/>
        </p:nvSpPr>
        <p:spPr>
          <a:xfrm>
            <a:off x="2471780" y="576776"/>
            <a:ext cx="711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Which of these altars would please God?</a:t>
            </a:r>
          </a:p>
        </p:txBody>
      </p:sp>
    </p:spTree>
    <p:extLst>
      <p:ext uri="{BB962C8B-B14F-4D97-AF65-F5344CB8AC3E}">
        <p14:creationId xmlns:p14="http://schemas.microsoft.com/office/powerpoint/2010/main" val="39036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D35F-99B4-4407-AA68-5159E7EAC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093335"/>
            <a:ext cx="7772400" cy="2387600"/>
          </a:xfrm>
        </p:spPr>
        <p:txBody>
          <a:bodyPr>
            <a:noAutofit/>
          </a:bodyPr>
          <a:lstStyle/>
          <a:p>
            <a:br>
              <a:rPr lang="en-US" sz="3600" i="1" dirty="0"/>
            </a:br>
            <a:r>
              <a:rPr lang="en-US" sz="4400" b="1" dirty="0"/>
              <a:t>Worship                                                     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beauty of holiness”  </a:t>
            </a:r>
            <a:r>
              <a:rPr lang="en-US" sz="4400" b="1" dirty="0"/>
              <a:t>cannot include anything of human invention. 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08356-F33A-4766-97A1-4CF3F3D49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107545"/>
            <a:ext cx="6858000" cy="1266371"/>
          </a:xfrm>
        </p:spPr>
        <p:txBody>
          <a:bodyPr>
            <a:normAutofit/>
          </a:bodyPr>
          <a:lstStyle/>
          <a:p>
            <a:r>
              <a:rPr lang="en-US" sz="4000" dirty="0"/>
              <a:t>Whatever is done must be divine in its origin. </a:t>
            </a:r>
          </a:p>
        </p:txBody>
      </p:sp>
    </p:spTree>
    <p:extLst>
      <p:ext uri="{BB962C8B-B14F-4D97-AF65-F5344CB8AC3E}">
        <p14:creationId xmlns:p14="http://schemas.microsoft.com/office/powerpoint/2010/main" val="16157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F6BA-80A8-4786-9147-6AC3D98A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841" y="234498"/>
            <a:ext cx="81483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 the Jewish Age God accommodated the immaturity of His people.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F25D-8099-48B8-AB00-2D4419347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095" y="2045383"/>
            <a:ext cx="4964905" cy="7244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Temple Appealed to Physical and Aesthetic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9938-A3E4-41DD-8EFD-193C30111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199" y="2971801"/>
            <a:ext cx="4519613" cy="3684588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Sight</a:t>
            </a:r>
            <a:r>
              <a:rPr lang="en-US" sz="3200" dirty="0"/>
              <a:t> of Gold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Smell</a:t>
            </a:r>
            <a:r>
              <a:rPr lang="en-US" sz="3200" dirty="0"/>
              <a:t> of Incense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Sound</a:t>
            </a:r>
            <a:r>
              <a:rPr lang="en-US" sz="3200" dirty="0"/>
              <a:t> of Instruments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</a:t>
            </a:r>
            <a:r>
              <a:rPr lang="en-US" sz="3200" dirty="0"/>
              <a:t> of Sacrifice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</a:t>
            </a:r>
            <a:r>
              <a:rPr lang="en-US" sz="3200" dirty="0"/>
              <a:t> of Peace Offerings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836</Words>
  <Application>Microsoft Office PowerPoint</Application>
  <PresentationFormat>Widescreen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Default Design</vt:lpstr>
      <vt:lpstr>IMPORTANCE OF HOLINESS</vt:lpstr>
      <vt:lpstr>PowerPoint Presentation</vt:lpstr>
      <vt:lpstr>PowerPoint Presentation</vt:lpstr>
      <vt:lpstr>The beauty of holiness</vt:lpstr>
      <vt:lpstr>PowerPoint Presentation</vt:lpstr>
      <vt:lpstr>PowerPoint Presentation</vt:lpstr>
      <vt:lpstr>PowerPoint Presentation</vt:lpstr>
      <vt:lpstr> Worship                                                      “in the beauty of holiness”  cannot include anything of human invention. </vt:lpstr>
      <vt:lpstr>In the Jewish Age God accommodated the immaturity of His people.</vt:lpstr>
      <vt:lpstr>Jesus predicted a change. </vt:lpstr>
      <vt:lpstr>Hebrews Compares the Two</vt:lpstr>
      <vt:lpstr>In the Jewish Age God accommodated the immaturity of His people.</vt:lpstr>
      <vt:lpstr>Today, we can worship                                              “in the beauty of holiness”                                     only as we do what is authorized by the Lord</vt:lpstr>
      <vt:lpstr>New American Standard</vt:lpstr>
      <vt:lpstr>In the Old Testament this might Refer to clothing of Priests</vt:lpstr>
      <vt:lpstr>In the New Testament there is no material          “holy array.”</vt:lpstr>
      <vt:lpstr>In the New Testament,                                                                     “fine linen is the righteous acts of the saints.”            (Revelation 19:8)</vt:lpstr>
      <vt:lpstr>Colossians 3:12-16</vt:lpstr>
      <vt:lpstr>Parable of the Wedding Feast</vt:lpstr>
      <vt:lpstr>English Standard Version 1 Chronicles 16:29</vt:lpstr>
      <vt:lpstr>Psalm 96:9</vt:lpstr>
      <vt:lpstr>A Common Reaction to Encounters with the Splendor of God’s Holiness </vt:lpstr>
      <vt:lpstr>The New Testament Word:                 PROSKUNEO    </vt:lpstr>
      <vt:lpstr>S – On Zion’s Glorious Summit</vt:lpstr>
      <vt:lpstr>S – On Zion’s Glorious Summit</vt:lpstr>
      <vt:lpstr>Three Translations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Sewell</dc:creator>
  <cp:lastModifiedBy>Embry</cp:lastModifiedBy>
  <cp:revision>76</cp:revision>
  <dcterms:created xsi:type="dcterms:W3CDTF">2017-10-02T20:34:20Z</dcterms:created>
  <dcterms:modified xsi:type="dcterms:W3CDTF">2017-11-12T14:05:34Z</dcterms:modified>
</cp:coreProperties>
</file>