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2"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70" r:id="rId8"/>
    <p:sldId id="262" r:id="rId9"/>
    <p:sldId id="263" r:id="rId10"/>
    <p:sldId id="264" r:id="rId11"/>
    <p:sldId id="265" r:id="rId12"/>
    <p:sldId id="267" r:id="rId1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3"/>
    <p:restoredTop sz="67704"/>
  </p:normalViewPr>
  <p:slideViewPr>
    <p:cSldViewPr snapToGrid="0" snapToObjects="1">
      <p:cViewPr varScale="1">
        <p:scale>
          <a:sx n="92" d="100"/>
          <a:sy n="92" d="100"/>
        </p:scale>
        <p:origin x="1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228115C-5B6E-5F4A-8A45-6FF884380134}" type="datetimeFigureOut">
              <a:rPr lang="en-US" smtClean="0"/>
              <a:t>11/21/17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43A34A-9D5C-0B41-B76C-2747BBB8AD50}" type="slidenum">
              <a:rPr lang="en-US" smtClean="0"/>
              <a:t>‹#›</a:t>
            </a:fld>
            <a:endParaRPr lang="en-US"/>
          </a:p>
        </p:txBody>
      </p:sp>
    </p:spTree>
    <p:extLst>
      <p:ext uri="{BB962C8B-B14F-4D97-AF65-F5344CB8AC3E}">
        <p14:creationId xmlns:p14="http://schemas.microsoft.com/office/powerpoint/2010/main" val="956240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8B4B24FC-5781-8449-B722-0FD27C219D95}" type="datetimeFigureOut">
              <a:rPr lang="en-US" smtClean="0"/>
              <a:t>11/21/17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19FDABAC-C345-F645-9E9D-982C10D33C3F}" type="slidenum">
              <a:rPr lang="en-US" smtClean="0"/>
              <a:t>‹#›</a:t>
            </a:fld>
            <a:endParaRPr lang="en-US"/>
          </a:p>
        </p:txBody>
      </p:sp>
    </p:spTree>
    <p:extLst>
      <p:ext uri="{BB962C8B-B14F-4D97-AF65-F5344CB8AC3E}">
        <p14:creationId xmlns:p14="http://schemas.microsoft.com/office/powerpoint/2010/main" val="145935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DABAC-C345-F645-9E9D-982C10D33C3F}" type="slidenum">
              <a:rPr lang="en-US" smtClean="0"/>
              <a:t>1</a:t>
            </a:fld>
            <a:endParaRPr lang="en-US"/>
          </a:p>
        </p:txBody>
      </p:sp>
    </p:spTree>
    <p:extLst>
      <p:ext uri="{BB962C8B-B14F-4D97-AF65-F5344CB8AC3E}">
        <p14:creationId xmlns:p14="http://schemas.microsoft.com/office/powerpoint/2010/main" val="178462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*Read 11:39-40</a:t>
            </a:r>
          </a:p>
          <a:p>
            <a:r>
              <a:rPr lang="en-US" dirty="0" smtClean="0"/>
              <a:t>We</a:t>
            </a:r>
            <a:r>
              <a:rPr lang="en-US" baseline="0" dirty="0" smtClean="0"/>
              <a:t> are the end of Jeremiah’s story. </a:t>
            </a:r>
          </a:p>
          <a:p>
            <a:r>
              <a:rPr lang="en-US" baseline="0" dirty="0" smtClean="0"/>
              <a:t>He looked ahead to these great promises, we are the benefactors of those great promises. </a:t>
            </a:r>
          </a:p>
          <a:p>
            <a:r>
              <a:rPr lang="en-US" baseline="0" dirty="0" smtClean="0"/>
              <a:t>We are living in the time that Jeremiah looked forward to.</a:t>
            </a:r>
          </a:p>
          <a:p>
            <a:r>
              <a:rPr lang="en-US" baseline="0" dirty="0" smtClean="0"/>
              <a:t>Just as he went to the grave believing in God’s promises even though he never saw them, so too we</a:t>
            </a:r>
            <a:r>
              <a:rPr lang="mr-IN" baseline="0" dirty="0" smtClean="0"/>
              <a:t>…</a:t>
            </a:r>
            <a:endParaRPr lang="en-US" baseline="0" dirty="0" smtClean="0"/>
          </a:p>
          <a:p>
            <a:r>
              <a:rPr lang="en-US" baseline="0" dirty="0" smtClean="0"/>
              <a:t>But one more passage..</a:t>
            </a:r>
            <a:endParaRPr lang="en-US" dirty="0"/>
          </a:p>
        </p:txBody>
      </p:sp>
      <p:sp>
        <p:nvSpPr>
          <p:cNvPr id="4" name="Slide Number Placeholder 3"/>
          <p:cNvSpPr>
            <a:spLocks noGrp="1"/>
          </p:cNvSpPr>
          <p:nvPr>
            <p:ph type="sldNum" sz="quarter" idx="10"/>
          </p:nvPr>
        </p:nvSpPr>
        <p:spPr/>
        <p:txBody>
          <a:bodyPr/>
          <a:lstStyle/>
          <a:p>
            <a:fld id="{19FDABAC-C345-F645-9E9D-982C10D33C3F}" type="slidenum">
              <a:rPr lang="en-US" smtClean="0"/>
              <a:t>10</a:t>
            </a:fld>
            <a:endParaRPr lang="en-US"/>
          </a:p>
        </p:txBody>
      </p:sp>
    </p:spTree>
    <p:extLst>
      <p:ext uri="{BB962C8B-B14F-4D97-AF65-F5344CB8AC3E}">
        <p14:creationId xmlns:p14="http://schemas.microsoft.com/office/powerpoint/2010/main" val="143053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*Read Matthew 13:44</a:t>
            </a:r>
          </a:p>
          <a:p>
            <a:r>
              <a:rPr lang="en-US" dirty="0" smtClean="0"/>
              <a:t>We</a:t>
            </a:r>
            <a:r>
              <a:rPr lang="en-US" baseline="0" dirty="0" smtClean="0"/>
              <a:t> have an opportunity to buy our field.</a:t>
            </a:r>
          </a:p>
          <a:p>
            <a:r>
              <a:rPr lang="en-US" baseline="0" dirty="0" smtClean="0"/>
              <a:t>As Jeremiah thru faith secure his possession of the promised inheritance so we can purchase our place.</a:t>
            </a:r>
          </a:p>
          <a:p>
            <a:r>
              <a:rPr lang="en-US" baseline="0" dirty="0" smtClean="0"/>
              <a:t>But it takes selling everything in order to obtain it. </a:t>
            </a:r>
            <a:endParaRPr lang="en-US" dirty="0"/>
          </a:p>
        </p:txBody>
      </p:sp>
      <p:sp>
        <p:nvSpPr>
          <p:cNvPr id="4" name="Slide Number Placeholder 3"/>
          <p:cNvSpPr>
            <a:spLocks noGrp="1"/>
          </p:cNvSpPr>
          <p:nvPr>
            <p:ph type="sldNum" sz="quarter" idx="10"/>
          </p:nvPr>
        </p:nvSpPr>
        <p:spPr/>
        <p:txBody>
          <a:bodyPr/>
          <a:lstStyle/>
          <a:p>
            <a:fld id="{19FDABAC-C345-F645-9E9D-982C10D33C3F}" type="slidenum">
              <a:rPr lang="en-US" smtClean="0"/>
              <a:t>11</a:t>
            </a:fld>
            <a:endParaRPr lang="en-US"/>
          </a:p>
        </p:txBody>
      </p:sp>
    </p:spTree>
    <p:extLst>
      <p:ext uri="{BB962C8B-B14F-4D97-AF65-F5344CB8AC3E}">
        <p14:creationId xmlns:p14="http://schemas.microsoft.com/office/powerpoint/2010/main" val="126314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FDABAC-C345-F645-9E9D-982C10D33C3F}" type="slidenum">
              <a:rPr lang="en-US" smtClean="0"/>
              <a:t>12</a:t>
            </a:fld>
            <a:endParaRPr lang="en-US"/>
          </a:p>
        </p:txBody>
      </p:sp>
    </p:spTree>
    <p:extLst>
      <p:ext uri="{BB962C8B-B14F-4D97-AF65-F5344CB8AC3E}">
        <p14:creationId xmlns:p14="http://schemas.microsoft.com/office/powerpoint/2010/main" val="188503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171450" indent="-171450">
              <a:buFontTx/>
              <a:buChar char="-"/>
            </a:pPr>
            <a:r>
              <a:rPr lang="en-US" dirty="0" smtClean="0"/>
              <a:t>God’s promise</a:t>
            </a:r>
            <a:r>
              <a:rPr lang="en-US" baseline="0" dirty="0" smtClean="0"/>
              <a:t> of Hope</a:t>
            </a:r>
            <a:endParaRPr lang="en-US" dirty="0" smtClean="0"/>
          </a:p>
          <a:p>
            <a:pPr marL="628650" lvl="1" indent="-171450">
              <a:buFontTx/>
              <a:buChar char="-"/>
            </a:pPr>
            <a:r>
              <a:rPr lang="en-US" dirty="0" smtClean="0"/>
              <a:t>Jeremiah</a:t>
            </a:r>
            <a:r>
              <a:rPr lang="en-US" baseline="0" dirty="0" smtClean="0"/>
              <a:t> known as ”the weeping prophet,” living in perhaps the darkest moment in Israel’s history.</a:t>
            </a:r>
          </a:p>
          <a:p>
            <a:pPr marL="1085850" lvl="2" indent="-171450">
              <a:buFontTx/>
              <a:buChar char="-"/>
            </a:pPr>
            <a:r>
              <a:rPr lang="en-US" dirty="0" smtClean="0"/>
              <a:t>Babylonians on the doorstep, ready to destroy.</a:t>
            </a:r>
          </a:p>
          <a:p>
            <a:pPr marL="1085850" lvl="2" indent="-171450">
              <a:buFontTx/>
              <a:buChar char="-"/>
            </a:pPr>
            <a:r>
              <a:rPr lang="en-US" dirty="0" smtClean="0"/>
              <a:t>Jeremiah charged to declare</a:t>
            </a:r>
            <a:r>
              <a:rPr lang="en-US" baseline="0" dirty="0" smtClean="0"/>
              <a:t> this message.</a:t>
            </a:r>
          </a:p>
          <a:p>
            <a:pPr marL="628650" lvl="1" indent="-171450">
              <a:buFontTx/>
              <a:buChar char="-"/>
            </a:pPr>
            <a:r>
              <a:rPr lang="en-US" baseline="0" dirty="0" smtClean="0"/>
              <a:t>There still is a message of a glimmer of hope, look for that and how it would comfort us.</a:t>
            </a:r>
          </a:p>
          <a:p>
            <a:pPr marL="171450" lvl="0" indent="-171450">
              <a:buFontTx/>
              <a:buChar char="-"/>
            </a:pPr>
            <a:r>
              <a:rPr lang="en-US" baseline="0" dirty="0" smtClean="0"/>
              <a:t>Jeremiah’s Faith</a:t>
            </a:r>
          </a:p>
          <a:p>
            <a:pPr marL="628650" lvl="1" indent="-171450">
              <a:buFontTx/>
              <a:buChar char="-"/>
            </a:pPr>
            <a:r>
              <a:rPr lang="en-US" baseline="0" dirty="0" smtClean="0"/>
              <a:t>What can we learn from his example of faith. </a:t>
            </a:r>
          </a:p>
          <a:p>
            <a:pPr marL="628650" lvl="1" indent="-171450">
              <a:buFontTx/>
              <a:buChar char="-"/>
            </a:pPr>
            <a:r>
              <a:rPr lang="en-US" baseline="0" dirty="0" smtClean="0"/>
              <a:t>Living by and acting upon his trust in God’s promises.</a:t>
            </a:r>
            <a:endParaRPr lang="en-US" dirty="0"/>
          </a:p>
        </p:txBody>
      </p:sp>
      <p:sp>
        <p:nvSpPr>
          <p:cNvPr id="4" name="Slide Number Placeholder 3"/>
          <p:cNvSpPr>
            <a:spLocks noGrp="1"/>
          </p:cNvSpPr>
          <p:nvPr>
            <p:ph type="sldNum" sz="quarter" idx="10"/>
          </p:nvPr>
        </p:nvSpPr>
        <p:spPr/>
        <p:txBody>
          <a:bodyPr/>
          <a:lstStyle/>
          <a:p>
            <a:fld id="{19FDABAC-C345-F645-9E9D-982C10D33C3F}" type="slidenum">
              <a:rPr lang="en-US" smtClean="0"/>
              <a:t>2</a:t>
            </a:fld>
            <a:endParaRPr lang="en-US"/>
          </a:p>
        </p:txBody>
      </p:sp>
    </p:spTree>
    <p:extLst>
      <p:ext uri="{BB962C8B-B14F-4D97-AF65-F5344CB8AC3E}">
        <p14:creationId xmlns:p14="http://schemas.microsoft.com/office/powerpoint/2010/main" val="96597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Jeremiah</a:t>
            </a:r>
            <a:r>
              <a:rPr lang="en-US" baseline="0" dirty="0" smtClean="0"/>
              <a:t> 32:1-5 will give us a good look at the kind of situation Jeremiah found himself in.</a:t>
            </a:r>
          </a:p>
          <a:p>
            <a:r>
              <a:rPr lang="en-US" dirty="0" smtClean="0"/>
              <a:t>*Read verses*</a:t>
            </a:r>
          </a:p>
          <a:p>
            <a:r>
              <a:rPr lang="en-US" dirty="0" smtClean="0"/>
              <a:t>Why Jeremiah</a:t>
            </a:r>
            <a:r>
              <a:rPr lang="en-US" baseline="0" dirty="0" smtClean="0"/>
              <a:t> is often mourning</a:t>
            </a:r>
          </a:p>
          <a:p>
            <a:pPr marL="171450" indent="-171450">
              <a:buFontTx/>
              <a:buChar char="-"/>
            </a:pPr>
            <a:r>
              <a:rPr lang="en-US" baseline="0" dirty="0" smtClean="0"/>
              <a:t>His people were on the verge of being destroyed.</a:t>
            </a:r>
          </a:p>
          <a:p>
            <a:pPr marL="628650" lvl="1" indent="-171450">
              <a:buFontTx/>
              <a:buChar char="-"/>
            </a:pPr>
            <a:r>
              <a:rPr lang="en-US" baseline="0" dirty="0" smtClean="0"/>
              <a:t>Years of prophets saying “Repent, or else</a:t>
            </a:r>
            <a:r>
              <a:rPr lang="mr-IN" baseline="0" dirty="0" smtClean="0"/>
              <a:t>…</a:t>
            </a:r>
            <a:r>
              <a:rPr lang="en-US" baseline="0" dirty="0" smtClean="0"/>
              <a:t>”</a:t>
            </a:r>
          </a:p>
          <a:p>
            <a:pPr marL="628650" lvl="1" indent="-171450">
              <a:buFontTx/>
              <a:buChar char="-"/>
            </a:pPr>
            <a:r>
              <a:rPr lang="en-US" baseline="0" dirty="0" smtClean="0"/>
              <a:t>Now, this is going to happen, there’s nothing you can do but surrender.</a:t>
            </a:r>
          </a:p>
          <a:p>
            <a:pPr marL="171450" lvl="0" indent="-171450">
              <a:buFontTx/>
              <a:buChar char="-"/>
            </a:pPr>
            <a:r>
              <a:rPr lang="en-US" baseline="0" dirty="0" smtClean="0"/>
              <a:t>For this message, Jeremiah is thrown in prison, mistreated, etc.</a:t>
            </a:r>
          </a:p>
          <a:p>
            <a:pPr marL="628650" lvl="1" indent="-171450">
              <a:buFontTx/>
              <a:buChar char="-"/>
            </a:pPr>
            <a:r>
              <a:rPr lang="en-US" baseline="0" dirty="0" smtClean="0"/>
              <a:t>Not the worst situation he is in in this book.</a:t>
            </a:r>
          </a:p>
          <a:p>
            <a:pPr marL="0" lvl="0" indent="0">
              <a:buFontTx/>
              <a:buNone/>
            </a:pPr>
            <a:endParaRPr lang="en-US" baseline="0" dirty="0" smtClean="0"/>
          </a:p>
          <a:p>
            <a:pPr marL="0" lvl="0" indent="0">
              <a:buFontTx/>
              <a:buNone/>
            </a:pPr>
            <a:r>
              <a:rPr lang="en-US" baseline="0" dirty="0" smtClean="0"/>
              <a:t>In the midst of this, God will communicate that there is hope, and a reason to be </a:t>
            </a:r>
            <a:r>
              <a:rPr lang="en-US" baseline="0" dirty="0" err="1" smtClean="0"/>
              <a:t>hopful</a:t>
            </a:r>
            <a:endParaRPr lang="en-US" baseline="0" dirty="0" smtClean="0"/>
          </a:p>
          <a:p>
            <a:pPr marL="628650" lvl="1" indent="-171450">
              <a:buFontTx/>
              <a:buChar char="-"/>
            </a:pPr>
            <a:r>
              <a:rPr lang="en-US" baseline="0" dirty="0" smtClean="0"/>
              <a:t>Communicates that in a strange way</a:t>
            </a:r>
            <a:r>
              <a:rPr lang="mr-IN" baseline="0" dirty="0" smtClean="0"/>
              <a:t>…</a:t>
            </a:r>
            <a:endParaRPr lang="en-US" baseline="0" dirty="0" smtClean="0"/>
          </a:p>
          <a:p>
            <a:pPr marL="628650" lvl="1" indent="-171450">
              <a:buFontTx/>
              <a:buChar char="-"/>
            </a:pPr>
            <a:r>
              <a:rPr lang="en-US" baseline="0" dirty="0" smtClean="0"/>
              <a:t>Notice what happens here as Jeremiah is in prison and the city is besieged</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19FDABAC-C345-F645-9E9D-982C10D33C3F}" type="slidenum">
              <a:rPr lang="en-US" smtClean="0"/>
              <a:t>3</a:t>
            </a:fld>
            <a:endParaRPr lang="en-US"/>
          </a:p>
        </p:txBody>
      </p:sp>
    </p:spTree>
    <p:extLst>
      <p:ext uri="{BB962C8B-B14F-4D97-AF65-F5344CB8AC3E}">
        <p14:creationId xmlns:p14="http://schemas.microsoft.com/office/powerpoint/2010/main" val="79768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*Read</a:t>
            </a:r>
            <a:r>
              <a:rPr lang="en-US" baseline="0" dirty="0" smtClean="0"/>
              <a:t> 32:6-9</a:t>
            </a:r>
          </a:p>
          <a:p>
            <a:r>
              <a:rPr lang="en-US" baseline="0" dirty="0" smtClean="0"/>
              <a:t>A strange request, for Jeremiah to buy property from </a:t>
            </a:r>
            <a:r>
              <a:rPr lang="en-US" baseline="0" dirty="0" err="1" smtClean="0"/>
              <a:t>Hanamel</a:t>
            </a:r>
            <a:endParaRPr lang="en-US" baseline="0" dirty="0" smtClean="0"/>
          </a:p>
          <a:p>
            <a:pPr marL="171450" indent="-171450">
              <a:buFontTx/>
              <a:buChar char="-"/>
            </a:pPr>
            <a:r>
              <a:rPr lang="en-US" baseline="0" dirty="0" smtClean="0"/>
              <a:t>Language about “redemption”? In the law that if you sold property (fell on hard times), you couldn’t sell it to just anyone, but God wanted the property to ‘stay in the family.’ So there was a closest relative, a ‘kinsman redeemer,’ that had the right of purchase for that land. Jeremiah holds that place for his cousin. </a:t>
            </a:r>
          </a:p>
          <a:p>
            <a:pPr marL="171450" indent="-171450">
              <a:buFontTx/>
              <a:buChar char="-"/>
            </a:pPr>
            <a:r>
              <a:rPr lang="en-US" baseline="0" dirty="0" smtClean="0"/>
              <a:t>Strange for two reasons:</a:t>
            </a:r>
          </a:p>
          <a:p>
            <a:pPr marL="628650" lvl="1" indent="-171450">
              <a:buFontTx/>
              <a:buChar char="-"/>
            </a:pPr>
            <a:r>
              <a:rPr lang="en-US" baseline="0" dirty="0" smtClean="0"/>
              <a:t>Jeremiah is in prison, and the property is out in Benjamin, behind enemy lines.</a:t>
            </a:r>
          </a:p>
          <a:p>
            <a:pPr marL="628650" lvl="1" indent="-171450">
              <a:buFontTx/>
              <a:buChar char="-"/>
            </a:pPr>
            <a:r>
              <a:rPr lang="en-US" baseline="0" dirty="0" smtClean="0"/>
              <a:t>Babylonians are getting ready to destroy Jerusalem and take people captive.</a:t>
            </a:r>
          </a:p>
          <a:p>
            <a:pPr marL="628650" lvl="1" indent="-171450">
              <a:buFontTx/>
              <a:buChar char="-"/>
            </a:pPr>
            <a:r>
              <a:rPr lang="en-US" baseline="0" dirty="0" smtClean="0"/>
              <a:t>*Example of Europe during Nazi invasion?*</a:t>
            </a:r>
          </a:p>
          <a:p>
            <a:pPr marL="171450" lvl="0" indent="-171450">
              <a:buFontTx/>
              <a:buChar char="-"/>
            </a:pPr>
            <a:r>
              <a:rPr lang="en-US" baseline="0" dirty="0" smtClean="0"/>
              <a:t>But let’s stop and point out here briefly: Jeremiah doesn’t get it, but he obeys God and buys the field.</a:t>
            </a:r>
          </a:p>
          <a:p>
            <a:pPr marL="628650" lvl="1" indent="-171450">
              <a:buFontTx/>
              <a:buChar char="-"/>
            </a:pPr>
            <a:r>
              <a:rPr lang="en-US" baseline="0" dirty="0" smtClean="0"/>
              <a:t>Lots of situations in our life where God’s expectations don’t make sense</a:t>
            </a:r>
            <a:r>
              <a:rPr lang="mr-IN" baseline="0" dirty="0" smtClean="0"/>
              <a:t>…</a:t>
            </a:r>
            <a:endParaRPr lang="en-US" baseline="0" dirty="0" smtClean="0"/>
          </a:p>
          <a:p>
            <a:pPr marL="628650" lvl="1" indent="-171450">
              <a:buFontTx/>
              <a:buChar char="-"/>
            </a:pPr>
            <a:r>
              <a:rPr lang="en-US" baseline="0" dirty="0" smtClean="0"/>
              <a:t>Faith is doing what God commands when it doesn’t make sense. </a:t>
            </a:r>
          </a:p>
          <a:p>
            <a:pPr marL="0" lvl="0" indent="0">
              <a:buFontTx/>
              <a:buNone/>
            </a:pPr>
            <a:r>
              <a:rPr lang="en-US" baseline="0" dirty="0" smtClean="0"/>
              <a:t>*Keep reading 32:10-15</a:t>
            </a:r>
          </a:p>
          <a:p>
            <a:pPr marL="0" lvl="0" indent="0">
              <a:buFontTx/>
              <a:buNone/>
            </a:pPr>
            <a:r>
              <a:rPr lang="en-US" baseline="0" dirty="0" smtClean="0"/>
              <a:t>God tells Jeremiah to give the paperwork to Baruch to preserve in a vessel for a long time.</a:t>
            </a:r>
          </a:p>
          <a:p>
            <a:pPr marL="171450" lvl="0" indent="-171450">
              <a:buFontTx/>
              <a:buChar char="-"/>
            </a:pPr>
            <a:r>
              <a:rPr lang="en-US" baseline="0" dirty="0" smtClean="0"/>
              <a:t>A time capsule of sorts, that God wants preserved because he made a promise that there will come a day when fields will be bought again in this land. </a:t>
            </a:r>
          </a:p>
          <a:p>
            <a:pPr marL="628650" lvl="1" indent="-171450">
              <a:buFontTx/>
              <a:buChar char="-"/>
            </a:pPr>
            <a:r>
              <a:rPr lang="en-US" baseline="0" dirty="0" smtClean="0"/>
              <a:t>The city is about to be destroyed, people are going to be taken away.</a:t>
            </a:r>
          </a:p>
          <a:p>
            <a:pPr marL="628650" lvl="1" indent="-171450">
              <a:buFontTx/>
              <a:buChar char="-"/>
            </a:pPr>
            <a:r>
              <a:rPr lang="en-US" baseline="0" dirty="0" smtClean="0"/>
              <a:t>But there is coming a day when they will come back and things will return to normal.</a:t>
            </a:r>
          </a:p>
          <a:p>
            <a:pPr marL="628650" lvl="1" indent="-171450">
              <a:buFontTx/>
              <a:buChar char="-"/>
            </a:pPr>
            <a:r>
              <a:rPr lang="en-US" baseline="0" dirty="0" smtClean="0"/>
              <a:t>When they do, he wants people to find the documents and remember that God thru Jeremiah had promised it. </a:t>
            </a:r>
          </a:p>
          <a:p>
            <a:pPr marL="0" lvl="0" indent="0">
              <a:buFontTx/>
              <a:buNone/>
            </a:pPr>
            <a:r>
              <a:rPr lang="en-US" baseline="0" dirty="0" smtClean="0"/>
              <a:t>Jeremiah has hard time with this because God’s promise of the future is entirely different from his present reality. It doesn’t compute in a time of such darkness and despair that there would be an expectation of restored life. </a:t>
            </a:r>
          </a:p>
          <a:p>
            <a:pPr marL="171450" lvl="0" indent="-171450">
              <a:buFontTx/>
              <a:buChar char="-"/>
            </a:pPr>
            <a:r>
              <a:rPr lang="en-US" baseline="0" dirty="0" smtClean="0"/>
              <a:t>We can relate, I think, to this difficulty. God has promised such a beautiful hope of restoration and life, but we almost can’t conceive of that because of how difficult, evil, and dark our life and the world we live in has become. </a:t>
            </a:r>
          </a:p>
          <a:p>
            <a:pPr marL="0" lvl="0" indent="0">
              <a:buFontTx/>
              <a:buNone/>
            </a:pPr>
            <a:r>
              <a:rPr lang="en-US" baseline="0" dirty="0" smtClean="0"/>
              <a:t>Jeremiah has these doubts and concerns, and what he does is take them to God, continue reading</a:t>
            </a:r>
            <a:r>
              <a:rPr lang="mr-IN" baseline="0" dirty="0" smtClean="0"/>
              <a:t>…</a:t>
            </a:r>
            <a:endParaRPr lang="en-US" baseline="0" dirty="0" smtClean="0"/>
          </a:p>
          <a:p>
            <a:pPr marL="628650" lvl="1"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19FDABAC-C345-F645-9E9D-982C10D33C3F}" type="slidenum">
              <a:rPr lang="en-US" smtClean="0"/>
              <a:t>4</a:t>
            </a:fld>
            <a:endParaRPr lang="en-US"/>
          </a:p>
        </p:txBody>
      </p:sp>
    </p:spTree>
    <p:extLst>
      <p:ext uri="{BB962C8B-B14F-4D97-AF65-F5344CB8AC3E}">
        <p14:creationId xmlns:p14="http://schemas.microsoft.com/office/powerpoint/2010/main" val="84635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*Read 32:16-25</a:t>
            </a:r>
          </a:p>
          <a:p>
            <a:r>
              <a:rPr lang="en-US" dirty="0" smtClean="0"/>
              <a:t>As</a:t>
            </a:r>
            <a:r>
              <a:rPr lang="en-US" baseline="0" dirty="0" smtClean="0"/>
              <a:t> confused as Jeremiah is, he begins by praising God, ‘nothing is too hard for you.’</a:t>
            </a:r>
          </a:p>
          <a:p>
            <a:r>
              <a:rPr lang="en-US" baseline="0" dirty="0" smtClean="0"/>
              <a:t>But, Jeremiah knows history, knows how rebellious Israel has been, sees the Babylonians surrounding the city, and knows that God is bringing a just punishment—so how can you say ’Buy a field,’ saying that people will return?</a:t>
            </a:r>
          </a:p>
          <a:p>
            <a:r>
              <a:rPr lang="en-US" baseline="0" dirty="0" smtClean="0"/>
              <a:t>Before we go on, notice Jeremiah’s example:</a:t>
            </a:r>
          </a:p>
          <a:p>
            <a:pPr marL="171450" indent="-171450">
              <a:buFontTx/>
              <a:buChar char="-"/>
            </a:pPr>
            <a:r>
              <a:rPr lang="en-US" baseline="0" dirty="0" smtClean="0"/>
              <a:t>Real faith is not free of doubt, real faith does not understand everything or have an explanation for everything.</a:t>
            </a:r>
          </a:p>
          <a:p>
            <a:pPr marL="171450" indent="-171450">
              <a:buFontTx/>
              <a:buChar char="-"/>
            </a:pPr>
            <a:r>
              <a:rPr lang="en-US" baseline="0" dirty="0" smtClean="0"/>
              <a:t>Real faith takes those doubts and struggles to God, puts everything in his hands.</a:t>
            </a:r>
          </a:p>
          <a:p>
            <a:pPr marL="628650" lvl="1" indent="-171450">
              <a:buFontTx/>
              <a:buChar char="-"/>
            </a:pPr>
            <a:r>
              <a:rPr lang="en-US" baseline="0" dirty="0" smtClean="0"/>
              <a:t>Lots of these types of prayers (worse ones) in the book of Jeremiah.</a:t>
            </a:r>
          </a:p>
          <a:p>
            <a:pPr marL="628650" lvl="1" indent="-171450">
              <a:buFontTx/>
              <a:buChar char="-"/>
            </a:pPr>
            <a:r>
              <a:rPr lang="en-US" baseline="0" dirty="0" smtClean="0"/>
              <a:t>Jeremiah did this precisely because of his faith</a:t>
            </a:r>
            <a:r>
              <a:rPr lang="mr-IN" baseline="0" dirty="0" smtClean="0"/>
              <a:t>…</a:t>
            </a:r>
            <a:endParaRPr lang="en-US" baseline="0" dirty="0" smtClean="0"/>
          </a:p>
          <a:p>
            <a:pPr marL="0" lvl="0" indent="0">
              <a:buFontTx/>
              <a:buNone/>
            </a:pPr>
            <a:r>
              <a:rPr lang="en-US" baseline="0" dirty="0" smtClean="0"/>
              <a:t>God will respond to him</a:t>
            </a:r>
            <a:r>
              <a:rPr lang="mr-I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19FDABAC-C345-F645-9E9D-982C10D33C3F}" type="slidenum">
              <a:rPr lang="en-US" smtClean="0"/>
              <a:t>5</a:t>
            </a:fld>
            <a:endParaRPr lang="en-US"/>
          </a:p>
        </p:txBody>
      </p:sp>
    </p:spTree>
    <p:extLst>
      <p:ext uri="{BB962C8B-B14F-4D97-AF65-F5344CB8AC3E}">
        <p14:creationId xmlns:p14="http://schemas.microsoft.com/office/powerpoint/2010/main" val="360570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*Read 32:26 </a:t>
            </a:r>
            <a:r>
              <a:rPr lang="mr-IN" dirty="0" smtClean="0"/>
              <a:t>–</a:t>
            </a:r>
            <a:r>
              <a:rPr lang="en-US" dirty="0" smtClean="0"/>
              <a:t> “is anything too hard for me?”</a:t>
            </a:r>
          </a:p>
          <a:p>
            <a:pPr marL="171450" indent="-171450">
              <a:buFontTx/>
              <a:buChar char="-"/>
            </a:pPr>
            <a:r>
              <a:rPr lang="en-US" dirty="0" smtClean="0"/>
              <a:t>Do</a:t>
            </a:r>
            <a:r>
              <a:rPr lang="en-US" baseline="0" dirty="0" smtClean="0"/>
              <a:t> you really believe what you said?</a:t>
            </a:r>
          </a:p>
          <a:p>
            <a:pPr marL="0" indent="0">
              <a:buFontTx/>
              <a:buNone/>
            </a:pPr>
            <a:r>
              <a:rPr lang="en-US" baseline="0" dirty="0" smtClean="0"/>
              <a:t>(Don’t read, summarize) God goes on to agree with Jeremiah</a:t>
            </a:r>
          </a:p>
          <a:p>
            <a:pPr marL="171450" indent="-171450">
              <a:buFontTx/>
              <a:buChar char="-"/>
            </a:pPr>
            <a:r>
              <a:rPr lang="en-US" baseline="0" dirty="0" smtClean="0"/>
              <a:t>Actually worse than what Jeremiah said, they have always done evil.</a:t>
            </a:r>
          </a:p>
          <a:p>
            <a:pPr marL="171450" indent="-171450">
              <a:buFontTx/>
              <a:buChar char="-"/>
            </a:pPr>
            <a:r>
              <a:rPr lang="en-US" baseline="0" dirty="0" smtClean="0"/>
              <a:t>Because of that, I am removing them from this land because they have defiled my holy place.</a:t>
            </a:r>
          </a:p>
          <a:p>
            <a:pPr marL="171450" indent="-171450">
              <a:buFontTx/>
              <a:buChar char="-"/>
            </a:pPr>
            <a:r>
              <a:rPr lang="en-US" baseline="0" dirty="0" smtClean="0"/>
              <a:t>But, there is more that God has to tell Jeremiah</a:t>
            </a:r>
          </a:p>
          <a:p>
            <a:pPr marL="0" indent="0">
              <a:buFontTx/>
              <a:buNone/>
            </a:pPr>
            <a:r>
              <a:rPr lang="en-US" baseline="0" dirty="0" smtClean="0"/>
              <a:t>*Read 32:36-44</a:t>
            </a:r>
          </a:p>
          <a:p>
            <a:pPr marL="0" indent="0">
              <a:buFontTx/>
              <a:buNone/>
            </a:pPr>
            <a:r>
              <a:rPr lang="en-US" baseline="0" dirty="0" smtClean="0"/>
              <a:t>God says he will bring the people back to dwell securely in the land once more.</a:t>
            </a:r>
          </a:p>
          <a:p>
            <a:pPr marL="0" indent="0">
              <a:buFontTx/>
              <a:buNone/>
            </a:pPr>
            <a:r>
              <a:rPr lang="en-US" baseline="0" dirty="0" smtClean="0"/>
              <a:t>Much more than living in that location, but there will be a restoration and reconciliation.</a:t>
            </a:r>
          </a:p>
          <a:p>
            <a:pPr marL="171450" indent="-171450">
              <a:buFontTx/>
              <a:buChar char="-"/>
            </a:pPr>
            <a:r>
              <a:rPr lang="en-US" baseline="0" dirty="0" smtClean="0"/>
              <a:t>Their God, my people</a:t>
            </a:r>
          </a:p>
          <a:p>
            <a:pPr marL="171450" indent="-171450">
              <a:buFontTx/>
              <a:buChar char="-"/>
            </a:pPr>
            <a:r>
              <a:rPr lang="en-US" baseline="0" dirty="0" smtClean="0"/>
              <a:t>One heart, one way, fear God, etc.. That they didn’t have before</a:t>
            </a:r>
          </a:p>
          <a:p>
            <a:pPr marL="171450" indent="-171450">
              <a:buFontTx/>
              <a:buChar char="-"/>
            </a:pPr>
            <a:r>
              <a:rPr lang="en-US" baseline="0" dirty="0" smtClean="0"/>
              <a:t>God will delight in blessing them.</a:t>
            </a:r>
          </a:p>
          <a:p>
            <a:pPr marL="171450" indent="-171450">
              <a:buFontTx/>
              <a:buChar char="-"/>
            </a:pPr>
            <a:r>
              <a:rPr lang="en-US" baseline="0" dirty="0" smtClean="0"/>
              <a:t>“I will restore their fortunes</a:t>
            </a:r>
            <a:r>
              <a:rPr lang="mr-IN" baseline="0" dirty="0" smtClean="0"/>
              <a:t>…</a:t>
            </a:r>
            <a:r>
              <a:rPr lang="en-US" baseline="0" dirty="0" smtClean="0"/>
              <a:t>”</a:t>
            </a:r>
          </a:p>
          <a:p>
            <a:pPr marL="0" indent="0">
              <a:buFontTx/>
              <a:buNone/>
            </a:pPr>
            <a:r>
              <a:rPr lang="en-US" baseline="0" dirty="0" smtClean="0"/>
              <a:t>But the question is: what is God talking about? </a:t>
            </a:r>
          </a:p>
        </p:txBody>
      </p:sp>
      <p:sp>
        <p:nvSpPr>
          <p:cNvPr id="4" name="Slide Number Placeholder 3"/>
          <p:cNvSpPr>
            <a:spLocks noGrp="1"/>
          </p:cNvSpPr>
          <p:nvPr>
            <p:ph type="sldNum" sz="quarter" idx="10"/>
          </p:nvPr>
        </p:nvSpPr>
        <p:spPr/>
        <p:txBody>
          <a:bodyPr/>
          <a:lstStyle/>
          <a:p>
            <a:fld id="{19FDABAC-C345-F645-9E9D-982C10D33C3F}" type="slidenum">
              <a:rPr lang="en-US" smtClean="0"/>
              <a:t>6</a:t>
            </a:fld>
            <a:endParaRPr lang="en-US"/>
          </a:p>
        </p:txBody>
      </p:sp>
    </p:spTree>
    <p:extLst>
      <p:ext uri="{BB962C8B-B14F-4D97-AF65-F5344CB8AC3E}">
        <p14:creationId xmlns:p14="http://schemas.microsoft.com/office/powerpoint/2010/main" val="83294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What is God referring</a:t>
            </a:r>
            <a:r>
              <a:rPr lang="en-US" baseline="0" dirty="0" smtClean="0"/>
              <a:t> to in making this promise?</a:t>
            </a:r>
          </a:p>
          <a:p>
            <a:pPr marL="171450" indent="-171450">
              <a:buFontTx/>
              <a:buChar char="-"/>
            </a:pPr>
            <a:r>
              <a:rPr lang="en-US" baseline="0" dirty="0" smtClean="0"/>
              <a:t>On the surface, talking about people that come back after captivity.. Referring to this?</a:t>
            </a:r>
          </a:p>
          <a:p>
            <a:pPr marL="628650" lvl="1" indent="-171450">
              <a:buFontTx/>
              <a:buChar char="-"/>
            </a:pPr>
            <a:r>
              <a:rPr lang="en-US" baseline="0" dirty="0" smtClean="0"/>
              <a:t>Partially true, is for sure talking about that</a:t>
            </a:r>
          </a:p>
          <a:p>
            <a:pPr marL="628650" lvl="1" indent="-171450">
              <a:buFontTx/>
              <a:buChar char="-"/>
            </a:pPr>
            <a:r>
              <a:rPr lang="en-US" baseline="0" dirty="0" smtClean="0"/>
              <a:t>But there’s got to be something more in mind. </a:t>
            </a:r>
          </a:p>
          <a:p>
            <a:pPr marL="1085850" lvl="2" indent="-171450">
              <a:buFontTx/>
              <a:buChar char="-"/>
            </a:pPr>
            <a:r>
              <a:rPr lang="en-US" baseline="0" dirty="0" smtClean="0"/>
              <a:t>That was not much of a return. Most Jews didn’t come back. Rebuilt Jerusalem and some cities, and temple, but it was not much..</a:t>
            </a:r>
          </a:p>
          <a:p>
            <a:pPr marL="1085850" lvl="2" indent="-171450">
              <a:buFontTx/>
              <a:buChar char="-"/>
            </a:pPr>
            <a:r>
              <a:rPr lang="en-US" baseline="0" dirty="0" smtClean="0"/>
              <a:t>Jews lived there but they were never great and always ruled over</a:t>
            </a:r>
          </a:p>
          <a:p>
            <a:pPr marL="1085850" lvl="2" indent="-171450">
              <a:buFontTx/>
              <a:buChar char="-"/>
            </a:pPr>
            <a:r>
              <a:rPr lang="en-US" baseline="0" dirty="0" smtClean="0"/>
              <a:t>And, they were not the one hearted, faithful people this passage describes.</a:t>
            </a:r>
          </a:p>
          <a:p>
            <a:pPr marL="171450" lvl="0" indent="-171450">
              <a:buFontTx/>
              <a:buChar char="-"/>
            </a:pPr>
            <a:r>
              <a:rPr lang="en-US" baseline="0" dirty="0" smtClean="0"/>
              <a:t>Notice the language in ch.32, and how similar it is to the language in the previous chapter.</a:t>
            </a:r>
          </a:p>
          <a:p>
            <a:pPr marL="628650" lvl="1" indent="-171450">
              <a:buFontTx/>
              <a:buChar char="-"/>
            </a:pPr>
            <a:r>
              <a:rPr lang="en-US" baseline="0" dirty="0" smtClean="0"/>
              <a:t>New covenant</a:t>
            </a:r>
            <a:r>
              <a:rPr lang="mr-IN" baseline="0" dirty="0" smtClean="0"/>
              <a:t>…</a:t>
            </a:r>
            <a:r>
              <a:rPr lang="en-US" baseline="0" dirty="0" smtClean="0"/>
              <a:t>write law on hearts and minds</a:t>
            </a:r>
            <a:r>
              <a:rPr lang="mr-IN" baseline="0" dirty="0" smtClean="0"/>
              <a:t>…</a:t>
            </a:r>
            <a:r>
              <a:rPr lang="en-US" baseline="0" dirty="0" smtClean="0"/>
              <a:t>their God, my people</a:t>
            </a:r>
            <a:r>
              <a:rPr lang="mr-IN" baseline="0" dirty="0" smtClean="0"/>
              <a:t>…</a:t>
            </a:r>
            <a:r>
              <a:rPr lang="en-US" baseline="0" dirty="0" smtClean="0"/>
              <a:t>forgive sins</a:t>
            </a:r>
          </a:p>
          <a:p>
            <a:pPr marL="628650" lvl="1" indent="-171450">
              <a:buFontTx/>
              <a:buChar char="-"/>
            </a:pPr>
            <a:r>
              <a:rPr lang="en-US" baseline="0" dirty="0" smtClean="0"/>
              <a:t>This passage is quoted in Hebrews chapter 8, the new covenant in Jesus</a:t>
            </a:r>
          </a:p>
          <a:p>
            <a:pPr marL="628650" lvl="1" indent="-171450">
              <a:buFontTx/>
              <a:buChar char="-"/>
            </a:pPr>
            <a:r>
              <a:rPr lang="en-US" baseline="0" dirty="0" smtClean="0"/>
              <a:t>This new covenant is what God is looking forward to in </a:t>
            </a:r>
            <a:r>
              <a:rPr lang="en-US" baseline="0" dirty="0" err="1" smtClean="0"/>
              <a:t>ch.</a:t>
            </a:r>
            <a:r>
              <a:rPr lang="en-US" baseline="0" dirty="0" smtClean="0"/>
              <a:t> 32</a:t>
            </a:r>
          </a:p>
          <a:p>
            <a:pPr marL="171450" lvl="0" indent="-171450">
              <a:buFontTx/>
              <a:buChar char="-"/>
            </a:pPr>
            <a:r>
              <a:rPr lang="en-US" baseline="0" dirty="0" smtClean="0"/>
              <a:t>If that’s true, then this promise about us.</a:t>
            </a:r>
          </a:p>
          <a:p>
            <a:pPr marL="628650" lvl="1" indent="-171450">
              <a:buFontTx/>
              <a:buChar char="-"/>
            </a:pPr>
            <a:r>
              <a:rPr lang="en-US" baseline="0" dirty="0" smtClean="0"/>
              <a:t>We are the ones who God has an everlasting covenant with. </a:t>
            </a:r>
          </a:p>
          <a:p>
            <a:pPr marL="628650" lvl="1" indent="-171450">
              <a:buFontTx/>
              <a:buChar char="-"/>
            </a:pPr>
            <a:r>
              <a:rPr lang="en-US" baseline="0" dirty="0" smtClean="0"/>
              <a:t>We are His people, he is our God.</a:t>
            </a:r>
          </a:p>
          <a:p>
            <a:pPr marL="628650" lvl="1" indent="-171450">
              <a:buFontTx/>
              <a:buChar char="-"/>
            </a:pPr>
            <a:r>
              <a:rPr lang="en-US" baseline="0" dirty="0" smtClean="0"/>
              <a:t>We are given one heart, one way. How? Because He writes His law on our hearts, and His fear in our hearts.</a:t>
            </a:r>
          </a:p>
          <a:p>
            <a:pPr marL="628650" lvl="1" indent="-171450">
              <a:buFontTx/>
              <a:buChar char="-"/>
            </a:pPr>
            <a:r>
              <a:rPr lang="en-US" baseline="0" dirty="0" smtClean="0"/>
              <a:t>We are those whom He will rejoice to do good, He will restore our fortunes forever.</a:t>
            </a:r>
          </a:p>
          <a:p>
            <a:pPr marL="171450" lvl="0" indent="-171450">
              <a:buFontTx/>
              <a:buChar char="-"/>
            </a:pPr>
            <a:r>
              <a:rPr lang="en-US" baseline="0" dirty="0" smtClean="0"/>
              <a:t>This is a promise fulfilled in Jesus Christ a promise that gives us hope. </a:t>
            </a:r>
            <a:endParaRPr lang="en-US" dirty="0"/>
          </a:p>
        </p:txBody>
      </p:sp>
      <p:sp>
        <p:nvSpPr>
          <p:cNvPr id="4" name="Slide Number Placeholder 3"/>
          <p:cNvSpPr>
            <a:spLocks noGrp="1"/>
          </p:cNvSpPr>
          <p:nvPr>
            <p:ph type="sldNum" sz="quarter" idx="10"/>
          </p:nvPr>
        </p:nvSpPr>
        <p:spPr/>
        <p:txBody>
          <a:bodyPr/>
          <a:lstStyle/>
          <a:p>
            <a:fld id="{19FDABAC-C345-F645-9E9D-982C10D33C3F}" type="slidenum">
              <a:rPr lang="en-US" smtClean="0"/>
              <a:t>7</a:t>
            </a:fld>
            <a:endParaRPr lang="en-US"/>
          </a:p>
        </p:txBody>
      </p:sp>
    </p:spTree>
    <p:extLst>
      <p:ext uri="{BB962C8B-B14F-4D97-AF65-F5344CB8AC3E}">
        <p14:creationId xmlns:p14="http://schemas.microsoft.com/office/powerpoint/2010/main" val="39318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Notice</a:t>
            </a:r>
            <a:r>
              <a:rPr lang="en-US" baseline="0" dirty="0" smtClean="0"/>
              <a:t> what the Hebrew writer says later, in chapter 9.</a:t>
            </a:r>
          </a:p>
          <a:p>
            <a:r>
              <a:rPr lang="en-US" baseline="0" dirty="0" smtClean="0"/>
              <a:t>*Read 9:11-15</a:t>
            </a:r>
          </a:p>
          <a:p>
            <a:r>
              <a:rPr lang="en-US" baseline="0" dirty="0" smtClean="0"/>
              <a:t>Jesus is the mediator of the new covenant.</a:t>
            </a:r>
          </a:p>
          <a:p>
            <a:r>
              <a:rPr lang="en-US" baseline="0" dirty="0" smtClean="0"/>
              <a:t>Notice connections to Jeremiah 32:</a:t>
            </a:r>
          </a:p>
          <a:p>
            <a:pPr marL="171450" indent="-171450">
              <a:buFontTx/>
              <a:buChar char="-"/>
            </a:pPr>
            <a:r>
              <a:rPr lang="en-US" baseline="0" dirty="0" smtClean="0"/>
              <a:t>We receive a promised eternal inheritance. </a:t>
            </a:r>
          </a:p>
          <a:p>
            <a:pPr marL="628650" lvl="1" indent="-171450">
              <a:buFontTx/>
              <a:buChar char="-"/>
            </a:pPr>
            <a:r>
              <a:rPr lang="en-US" baseline="0" dirty="0" smtClean="0"/>
              <a:t>The land was the inheritance of the people. Why it was passed on.</a:t>
            </a:r>
          </a:p>
          <a:p>
            <a:pPr marL="628650" lvl="1" indent="-171450">
              <a:buFontTx/>
              <a:buChar char="-"/>
            </a:pPr>
            <a:r>
              <a:rPr lang="en-US" baseline="0" dirty="0" smtClean="0"/>
              <a:t>Just as they had their piece of the inheritance, we have our part of the promised eternal inheritance, a relationship with God Himself..</a:t>
            </a:r>
          </a:p>
          <a:p>
            <a:pPr marL="171450" lvl="0" indent="-171450">
              <a:buFontTx/>
              <a:buChar char="-"/>
            </a:pPr>
            <a:r>
              <a:rPr lang="en-US" baseline="0" dirty="0" smtClean="0"/>
              <a:t>Appreciate the language of redemption.</a:t>
            </a:r>
          </a:p>
          <a:p>
            <a:pPr marL="628650" lvl="1" indent="-171450">
              <a:buFontTx/>
              <a:buChar char="-"/>
            </a:pPr>
            <a:r>
              <a:rPr lang="en-US" baseline="0" dirty="0" smtClean="0"/>
              <a:t>Jeremiah was the only one who could redeem the land from </a:t>
            </a:r>
            <a:r>
              <a:rPr lang="en-US" baseline="0" dirty="0" err="1" smtClean="0"/>
              <a:t>Hanamel</a:t>
            </a:r>
            <a:endParaRPr lang="en-US" baseline="0" dirty="0" smtClean="0"/>
          </a:p>
          <a:p>
            <a:pPr marL="628650" lvl="1" indent="-171450">
              <a:buFontTx/>
              <a:buChar char="-"/>
            </a:pPr>
            <a:r>
              <a:rPr lang="en-US" baseline="0" dirty="0" smtClean="0"/>
              <a:t>Jesus, the only one who could, redeems us, not with money, but through his blood.</a:t>
            </a:r>
          </a:p>
          <a:p>
            <a:pPr marL="171450" lvl="0" indent="-171450">
              <a:buFontTx/>
              <a:buChar char="-"/>
            </a:pPr>
            <a:r>
              <a:rPr lang="en-US" baseline="0" dirty="0" smtClean="0"/>
              <a:t>Through the redemption of Jesus by his blood, we can lay hold of our promised inheritance, and have hope of all those promises God has made of restoration (even if our present reality seems dark and dismal)</a:t>
            </a:r>
          </a:p>
          <a:p>
            <a:pPr marL="0" lvl="0" indent="0">
              <a:buFontTx/>
              <a:buNone/>
            </a:pPr>
            <a:r>
              <a:rPr lang="en-US" baseline="0" dirty="0" smtClean="0"/>
              <a:t>But let’s end by talking about Jeremiah’s faith</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19FDABAC-C345-F645-9E9D-982C10D33C3F}" type="slidenum">
              <a:rPr lang="en-US" smtClean="0"/>
              <a:t>8</a:t>
            </a:fld>
            <a:endParaRPr lang="en-US"/>
          </a:p>
        </p:txBody>
      </p:sp>
    </p:spTree>
    <p:extLst>
      <p:ext uri="{BB962C8B-B14F-4D97-AF65-F5344CB8AC3E}">
        <p14:creationId xmlns:p14="http://schemas.microsoft.com/office/powerpoint/2010/main" val="53319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dirty="0" smtClean="0"/>
              <a:t>Not</a:t>
            </a:r>
            <a:r>
              <a:rPr lang="en-US" baseline="0" dirty="0" smtClean="0"/>
              <a:t> mentioned by name, but Jeremiah included if not through descriptions at least in principle.</a:t>
            </a:r>
          </a:p>
          <a:p>
            <a:r>
              <a:rPr lang="en-US" baseline="0" dirty="0" smtClean="0"/>
              <a:t>*Read 11:13-16</a:t>
            </a:r>
          </a:p>
          <a:p>
            <a:r>
              <a:rPr lang="en-US" baseline="0" dirty="0" smtClean="0"/>
              <a:t>Jeremiah died without getting what God had promised to him</a:t>
            </a:r>
          </a:p>
          <a:p>
            <a:pPr marL="171450" indent="-171450">
              <a:buFontTx/>
              <a:buChar char="-"/>
            </a:pPr>
            <a:r>
              <a:rPr lang="en-US" baseline="0" dirty="0" smtClean="0"/>
              <a:t>Jeremiah died long before the people came back to that land.</a:t>
            </a:r>
          </a:p>
          <a:p>
            <a:pPr marL="171450" indent="-171450">
              <a:buFontTx/>
              <a:buChar char="-"/>
            </a:pPr>
            <a:r>
              <a:rPr lang="en-US" baseline="0" dirty="0" smtClean="0"/>
              <a:t>Didn’t even see Jesus and the eternal kingdom established.</a:t>
            </a:r>
          </a:p>
          <a:p>
            <a:pPr marL="0" indent="0">
              <a:buFontTx/>
              <a:buNone/>
            </a:pPr>
            <a:r>
              <a:rPr lang="en-US" baseline="0" dirty="0" smtClean="0"/>
              <a:t>Died in faith, looking ahead, knew he had something greater waiting for him.</a:t>
            </a:r>
          </a:p>
          <a:p>
            <a:pPr marL="0" indent="0">
              <a:buFontTx/>
              <a:buNone/>
            </a:pPr>
            <a:r>
              <a:rPr lang="en-US" baseline="0" dirty="0" smtClean="0"/>
              <a:t>Jeremiah went to his grave believing in the promise that thru the seed of David God would restore the fortunes of his people.</a:t>
            </a:r>
          </a:p>
          <a:p>
            <a:pPr marL="0" indent="0">
              <a:buFontTx/>
              <a:buNone/>
            </a:pPr>
            <a:r>
              <a:rPr lang="en-US" baseline="0" dirty="0" smtClean="0"/>
              <a:t>Looking to a city not made with human hands.</a:t>
            </a:r>
          </a:p>
          <a:p>
            <a:pPr marL="0" indent="0">
              <a:buFontTx/>
              <a:buNone/>
            </a:pPr>
            <a:r>
              <a:rPr lang="en-US" baseline="0" dirty="0" smtClean="0"/>
              <a:t>But the Hebrew writer goes on to say something even more astounding..</a:t>
            </a:r>
          </a:p>
        </p:txBody>
      </p:sp>
      <p:sp>
        <p:nvSpPr>
          <p:cNvPr id="4" name="Slide Number Placeholder 3"/>
          <p:cNvSpPr>
            <a:spLocks noGrp="1"/>
          </p:cNvSpPr>
          <p:nvPr>
            <p:ph type="sldNum" sz="quarter" idx="10"/>
          </p:nvPr>
        </p:nvSpPr>
        <p:spPr/>
        <p:txBody>
          <a:bodyPr/>
          <a:lstStyle/>
          <a:p>
            <a:fld id="{19FDABAC-C345-F645-9E9D-982C10D33C3F}" type="slidenum">
              <a:rPr lang="en-US" smtClean="0"/>
              <a:t>9</a:t>
            </a:fld>
            <a:endParaRPr lang="en-US"/>
          </a:p>
        </p:txBody>
      </p:sp>
    </p:spTree>
    <p:extLst>
      <p:ext uri="{BB962C8B-B14F-4D97-AF65-F5344CB8AC3E}">
        <p14:creationId xmlns:p14="http://schemas.microsoft.com/office/powerpoint/2010/main" val="1853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9141619" cy="5726855"/>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019299" y="1559276"/>
            <a:ext cx="5111752" cy="1262944"/>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047998"/>
            <a:ext cx="5111752" cy="1100668"/>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4198053"/>
            <a:ext cx="673100" cy="232833"/>
          </a:xfrm>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a:xfrm>
            <a:off x="2019298" y="4198053"/>
            <a:ext cx="3910976" cy="232833"/>
          </a:xfrm>
        </p:spPr>
        <p:txBody>
          <a:bodyPr/>
          <a:lstStyle/>
          <a:p>
            <a:endParaRPr lang="en-US"/>
          </a:p>
        </p:txBody>
      </p:sp>
      <p:sp>
        <p:nvSpPr>
          <p:cNvPr id="6" name="Slide Number Placeholder 5"/>
          <p:cNvSpPr>
            <a:spLocks noGrp="1"/>
          </p:cNvSpPr>
          <p:nvPr>
            <p:ph type="sldNum" sz="quarter" idx="12"/>
          </p:nvPr>
        </p:nvSpPr>
        <p:spPr>
          <a:xfrm>
            <a:off x="6717676" y="4198053"/>
            <a:ext cx="413375" cy="232833"/>
          </a:xfrm>
        </p:spPr>
        <p:txBody>
          <a:bodyPr/>
          <a:lstStyle/>
          <a:p>
            <a:fld id="{578C69A5-E5ED-6340-8726-BB39292DC495}" type="slidenum">
              <a:rPr lang="en-US" smtClean="0"/>
              <a:t>‹#›</a:t>
            </a:fld>
            <a:endParaRPr lang="en-US"/>
          </a:p>
        </p:txBody>
      </p:sp>
      <p:cxnSp>
        <p:nvCxnSpPr>
          <p:cNvPr id="15" name="Straight Connector 14"/>
          <p:cNvCxnSpPr/>
          <p:nvPr/>
        </p:nvCxnSpPr>
        <p:spPr>
          <a:xfrm>
            <a:off x="2019299" y="2935109"/>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65068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012846"/>
            <a:ext cx="7207250" cy="472282"/>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867833"/>
            <a:ext cx="7579479" cy="2779891"/>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71551" y="4485127"/>
            <a:ext cx="7207250" cy="411427"/>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8E438-1B6A-8D4E-96FF-6C16EC30E87F}"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C69A5-E5ED-6340-8726-BB39292DC495}" type="slidenum">
              <a:rPr lang="en-US" smtClean="0"/>
              <a:t>‹#›</a:t>
            </a:fld>
            <a:endParaRPr lang="en-US"/>
          </a:p>
        </p:txBody>
      </p:sp>
    </p:spTree>
    <p:extLst>
      <p:ext uri="{BB962C8B-B14F-4D97-AF65-F5344CB8AC3E}">
        <p14:creationId xmlns:p14="http://schemas.microsoft.com/office/powerpoint/2010/main" val="206163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818443"/>
            <a:ext cx="7194549" cy="246239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619500"/>
            <a:ext cx="7194549" cy="1277056"/>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cxnSp>
        <p:nvCxnSpPr>
          <p:cNvPr id="15" name="Straight Connector 14"/>
          <p:cNvCxnSpPr/>
          <p:nvPr/>
        </p:nvCxnSpPr>
        <p:spPr>
          <a:xfrm>
            <a:off x="1047127" y="34501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1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818443"/>
            <a:ext cx="6972299" cy="1975557"/>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794000"/>
            <a:ext cx="6629402" cy="486833"/>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3619500"/>
            <a:ext cx="7207250" cy="1277056"/>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sp>
        <p:nvSpPr>
          <p:cNvPr id="14" name="TextBox 13"/>
          <p:cNvSpPr txBox="1"/>
          <p:nvPr/>
        </p:nvSpPr>
        <p:spPr>
          <a:xfrm>
            <a:off x="646510" y="733301"/>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356559"/>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4501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376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757151"/>
            <a:ext cx="7207251" cy="12240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981151"/>
            <a:ext cx="7207251" cy="7170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spTree>
    <p:extLst>
      <p:ext uri="{BB962C8B-B14F-4D97-AF65-F5344CB8AC3E}">
        <p14:creationId xmlns:p14="http://schemas.microsoft.com/office/powerpoint/2010/main" val="2123273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818443"/>
            <a:ext cx="6972299" cy="1869723"/>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971551" y="3032760"/>
            <a:ext cx="7207251" cy="739140"/>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3774723"/>
            <a:ext cx="7207251" cy="1121833"/>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sp>
        <p:nvSpPr>
          <p:cNvPr id="12" name="TextBox 11"/>
          <p:cNvSpPr txBox="1"/>
          <p:nvPr/>
        </p:nvSpPr>
        <p:spPr>
          <a:xfrm>
            <a:off x="646510" y="733301"/>
            <a:ext cx="457200" cy="487313"/>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166051"/>
            <a:ext cx="457200" cy="487313"/>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8575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79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818443"/>
            <a:ext cx="7207250" cy="1869723"/>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971551" y="3025140"/>
            <a:ext cx="7207251" cy="701040"/>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3725333"/>
            <a:ext cx="7207253" cy="1171223"/>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cxnSp>
        <p:nvCxnSpPr>
          <p:cNvPr id="15" name="Straight Connector 14"/>
          <p:cNvCxnSpPr/>
          <p:nvPr/>
        </p:nvCxnSpPr>
        <p:spPr>
          <a:xfrm>
            <a:off x="1047127" y="28575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95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cxnSp>
        <p:nvCxnSpPr>
          <p:cNvPr id="14" name="Straight Connector 13"/>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95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818443"/>
            <a:ext cx="1418171" cy="40781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818443"/>
            <a:ext cx="5574769" cy="407811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cxnSp>
        <p:nvCxnSpPr>
          <p:cNvPr id="14" name="Straight Connector 13"/>
          <p:cNvCxnSpPr/>
          <p:nvPr/>
        </p:nvCxnSpPr>
        <p:spPr>
          <a:xfrm>
            <a:off x="6647918" y="825500"/>
            <a:ext cx="0" cy="40640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3402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spTree>
    <p:extLst>
      <p:ext uri="{BB962C8B-B14F-4D97-AF65-F5344CB8AC3E}">
        <p14:creationId xmlns:p14="http://schemas.microsoft.com/office/powerpoint/2010/main" val="132021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460505"/>
            <a:ext cx="6119016" cy="1518762"/>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205043"/>
            <a:ext cx="6119018" cy="79545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8E438-1B6A-8D4E-96FF-6C16EC30E87F}" type="datetimeFigureOut">
              <a:rPr lang="en-US" smtClean="0"/>
              <a:t>11/21/17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69A5-E5ED-6340-8726-BB39292DC495}" type="slidenum">
              <a:rPr lang="en-US" smtClean="0"/>
              <a:t>‹#›</a:t>
            </a:fld>
            <a:endParaRPr lang="en-US"/>
          </a:p>
        </p:txBody>
      </p:sp>
      <p:cxnSp>
        <p:nvCxnSpPr>
          <p:cNvPr id="16" name="Straight Connector 15"/>
          <p:cNvCxnSpPr/>
          <p:nvPr/>
        </p:nvCxnSpPr>
        <p:spPr>
          <a:xfrm>
            <a:off x="1509542" y="3092154"/>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80271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133600"/>
            <a:ext cx="3538728" cy="27584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133600"/>
            <a:ext cx="3538728" cy="275844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18E438-1B6A-8D4E-96FF-6C16EC30E87F}"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C69A5-E5ED-6340-8726-BB39292DC495}" type="slidenum">
              <a:rPr lang="en-US" smtClean="0"/>
              <a:t>‹#›</a:t>
            </a:fld>
            <a:endParaRPr lang="en-US"/>
          </a:p>
        </p:txBody>
      </p:sp>
      <p:cxnSp>
        <p:nvCxnSpPr>
          <p:cNvPr id="8" name="Straight Connector 7"/>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40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215444"/>
            <a:ext cx="3538728" cy="480218"/>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2702719"/>
            <a:ext cx="3538728" cy="21938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215444"/>
            <a:ext cx="3538728" cy="480218"/>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2702719"/>
            <a:ext cx="3538728" cy="21938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18E438-1B6A-8D4E-96FF-6C16EC30E87F}" type="datetimeFigureOut">
              <a:rPr lang="en-US" smtClean="0"/>
              <a:t>11/21/17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C69A5-E5ED-6340-8726-BB39292DC495}" type="slidenum">
              <a:rPr lang="en-US" smtClean="0"/>
              <a:t>‹#›</a:t>
            </a:fld>
            <a:endParaRPr lang="en-US"/>
          </a:p>
        </p:txBody>
      </p:sp>
      <p:cxnSp>
        <p:nvCxnSpPr>
          <p:cNvPr id="18" name="Straight Connector 17"/>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68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18E438-1B6A-8D4E-96FF-6C16EC30E87F}" type="datetimeFigureOut">
              <a:rPr lang="en-US" smtClean="0"/>
              <a:t>11/21/17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C69A5-E5ED-6340-8726-BB39292DC495}" type="slidenum">
              <a:rPr lang="en-US" smtClean="0"/>
              <a:t>‹#›</a:t>
            </a:fld>
            <a:endParaRPr lang="en-US"/>
          </a:p>
        </p:txBody>
      </p:sp>
      <p:cxnSp>
        <p:nvCxnSpPr>
          <p:cNvPr id="14" name="Straight Connector 13"/>
          <p:cNvCxnSpPr/>
          <p:nvPr/>
        </p:nvCxnSpPr>
        <p:spPr>
          <a:xfrm>
            <a:off x="1047127" y="2017888"/>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31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8E438-1B6A-8D4E-96FF-6C16EC30E87F}" type="datetimeFigureOut">
              <a:rPr lang="en-US" smtClean="0"/>
              <a:t>11/21/17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C69A5-E5ED-6340-8726-BB39292DC495}" type="slidenum">
              <a:rPr lang="en-US" smtClean="0"/>
              <a:t>‹#›</a:t>
            </a:fld>
            <a:endParaRPr lang="en-US"/>
          </a:p>
        </p:txBody>
      </p:sp>
    </p:spTree>
    <p:extLst>
      <p:ext uri="{BB962C8B-B14F-4D97-AF65-F5344CB8AC3E}">
        <p14:creationId xmlns:p14="http://schemas.microsoft.com/office/powerpoint/2010/main" val="148081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157112"/>
            <a:ext cx="2788841" cy="11430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818443"/>
            <a:ext cx="4102100" cy="407811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525888"/>
            <a:ext cx="2788841" cy="20320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8E438-1B6A-8D4E-96FF-6C16EC30E87F}"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C69A5-E5ED-6340-8726-BB39292DC495}" type="slidenum">
              <a:rPr lang="en-US" smtClean="0"/>
              <a:t>‹#›</a:t>
            </a:fld>
            <a:endParaRPr lang="en-US"/>
          </a:p>
        </p:txBody>
      </p:sp>
      <p:cxnSp>
        <p:nvCxnSpPr>
          <p:cNvPr id="16" name="Straight Connector 15"/>
          <p:cNvCxnSpPr/>
          <p:nvPr/>
        </p:nvCxnSpPr>
        <p:spPr>
          <a:xfrm>
            <a:off x="1047127" y="2427111"/>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82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569860"/>
            <a:ext cx="4681362" cy="11430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867834"/>
            <a:ext cx="2297510" cy="397933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71549" y="2712860"/>
            <a:ext cx="4681362" cy="15240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8E438-1B6A-8D4E-96FF-6C16EC30E87F}" type="datetimeFigureOut">
              <a:rPr lang="en-US" smtClean="0"/>
              <a:t>11/21/17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C69A5-E5ED-6340-8726-BB39292DC495}" type="slidenum">
              <a:rPr lang="en-US" smtClean="0"/>
              <a:t>‹#›</a:t>
            </a:fld>
            <a:endParaRPr lang="en-US"/>
          </a:p>
        </p:txBody>
      </p:sp>
    </p:spTree>
    <p:extLst>
      <p:ext uri="{BB962C8B-B14F-4D97-AF65-F5344CB8AC3E}">
        <p14:creationId xmlns:p14="http://schemas.microsoft.com/office/powerpoint/2010/main" val="123658361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1619" cy="5713513"/>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971552" y="818444"/>
            <a:ext cx="7200897" cy="1086556"/>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130777"/>
            <a:ext cx="7200897" cy="276578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974167"/>
            <a:ext cx="1200150" cy="232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118E438-1B6A-8D4E-96FF-6C16EC30E87F}" type="datetimeFigureOut">
              <a:rPr lang="en-US" smtClean="0"/>
              <a:t>11/21/17</a:t>
            </a:fld>
            <a:endParaRPr lang="en-US"/>
          </a:p>
        </p:txBody>
      </p:sp>
      <p:sp>
        <p:nvSpPr>
          <p:cNvPr id="5" name="Footer Placeholder 4"/>
          <p:cNvSpPr>
            <a:spLocks noGrp="1"/>
          </p:cNvSpPr>
          <p:nvPr>
            <p:ph type="ftr" sz="quarter" idx="3"/>
          </p:nvPr>
        </p:nvSpPr>
        <p:spPr>
          <a:xfrm>
            <a:off x="971551" y="4974167"/>
            <a:ext cx="5479425" cy="23283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4974167"/>
            <a:ext cx="407023" cy="232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578C69A5-E5ED-6340-8726-BB39292DC495}" type="slidenum">
              <a:rPr lang="en-US" smtClean="0"/>
              <a:t>‹#›</a:t>
            </a:fld>
            <a:endParaRPr lang="en-US"/>
          </a:p>
        </p:txBody>
      </p:sp>
    </p:spTree>
    <p:extLst>
      <p:ext uri="{BB962C8B-B14F-4D97-AF65-F5344CB8AC3E}">
        <p14:creationId xmlns:p14="http://schemas.microsoft.com/office/powerpoint/2010/main" val="1260838805"/>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199" y="1500241"/>
            <a:ext cx="5016880" cy="1262944"/>
          </a:xfrm>
        </p:spPr>
        <p:txBody>
          <a:bodyPr>
            <a:noAutofit/>
          </a:bodyPr>
          <a:lstStyle/>
          <a:p>
            <a:r>
              <a:rPr lang="en-US" sz="4100" dirty="0"/>
              <a:t>“Fields will be bought.”</a:t>
            </a:r>
            <a:endParaRPr lang="en-US" sz="4100" dirty="0"/>
          </a:p>
        </p:txBody>
      </p:sp>
      <p:sp>
        <p:nvSpPr>
          <p:cNvPr id="5" name="Subtitle 4"/>
          <p:cNvSpPr>
            <a:spLocks noGrp="1"/>
          </p:cNvSpPr>
          <p:nvPr>
            <p:ph type="subTitle" idx="1"/>
          </p:nvPr>
        </p:nvSpPr>
        <p:spPr/>
        <p:txBody>
          <a:bodyPr>
            <a:normAutofit fontScale="92500"/>
          </a:bodyPr>
          <a:lstStyle/>
          <a:p>
            <a:r>
              <a:rPr lang="en-US" sz="3000" dirty="0"/>
              <a:t>God’s Promise of a Bright Future</a:t>
            </a:r>
          </a:p>
          <a:p>
            <a:r>
              <a:rPr lang="en-US" sz="3000" dirty="0"/>
              <a:t>Jeremiah 32</a:t>
            </a:r>
            <a:endParaRPr lang="en-US" sz="3000" dirty="0"/>
          </a:p>
        </p:txBody>
      </p:sp>
    </p:spTree>
    <p:extLst>
      <p:ext uri="{BB962C8B-B14F-4D97-AF65-F5344CB8AC3E}">
        <p14:creationId xmlns:p14="http://schemas.microsoft.com/office/powerpoint/2010/main" val="18461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71" y="813556"/>
            <a:ext cx="6250329" cy="990600"/>
          </a:xfrm>
        </p:spPr>
        <p:txBody>
          <a:bodyPr>
            <a:normAutofit/>
          </a:bodyPr>
          <a:lstStyle/>
          <a:p>
            <a:r>
              <a:rPr lang="en-US" sz="4000" dirty="0" smtClean="0"/>
              <a:t>Jeremiah’s Faith, Our Faith</a:t>
            </a:r>
            <a:endParaRPr lang="en-US" sz="4000" dirty="0"/>
          </a:p>
        </p:txBody>
      </p:sp>
      <p:sp>
        <p:nvSpPr>
          <p:cNvPr id="3" name="Content Placeholder 2"/>
          <p:cNvSpPr>
            <a:spLocks noGrp="1"/>
          </p:cNvSpPr>
          <p:nvPr>
            <p:ph idx="1"/>
          </p:nvPr>
        </p:nvSpPr>
        <p:spPr>
          <a:xfrm>
            <a:off x="921328" y="2169435"/>
            <a:ext cx="7301345" cy="2584986"/>
          </a:xfrm>
        </p:spPr>
        <p:txBody>
          <a:bodyPr>
            <a:noAutofit/>
          </a:bodyPr>
          <a:lstStyle/>
          <a:p>
            <a:pPr marL="0" indent="0" algn="ctr">
              <a:buClr>
                <a:schemeClr val="tx1"/>
              </a:buClr>
              <a:buNone/>
            </a:pPr>
            <a:r>
              <a:rPr lang="en-US" sz="3200" dirty="0">
                <a:solidFill>
                  <a:sysClr val="windowText" lastClr="000000"/>
                </a:solidFill>
              </a:rPr>
              <a:t>“All these, though commended through their faith, did not receive what was promised, since God had provided something better for us, that apart from us they should not be made perfect.” (Hebrews 11:39-40)</a:t>
            </a:r>
            <a:endParaRPr lang="en-US" sz="3200" dirty="0">
              <a:solidFill>
                <a:sysClr val="windowText" lastClr="000000"/>
              </a:solidFill>
            </a:endParaRPr>
          </a:p>
        </p:txBody>
      </p:sp>
    </p:spTree>
    <p:extLst>
      <p:ext uri="{BB962C8B-B14F-4D97-AF65-F5344CB8AC3E}">
        <p14:creationId xmlns:p14="http://schemas.microsoft.com/office/powerpoint/2010/main" val="19224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71" y="813556"/>
            <a:ext cx="6250329" cy="990600"/>
          </a:xfrm>
        </p:spPr>
        <p:txBody>
          <a:bodyPr>
            <a:normAutofit/>
          </a:bodyPr>
          <a:lstStyle/>
          <a:p>
            <a:r>
              <a:rPr lang="en-US" sz="4000" dirty="0" smtClean="0"/>
              <a:t>Jeremiah’s Field, Our Field</a:t>
            </a:r>
            <a:endParaRPr lang="en-US" sz="4000" dirty="0"/>
          </a:p>
        </p:txBody>
      </p:sp>
      <p:sp>
        <p:nvSpPr>
          <p:cNvPr id="3" name="Content Placeholder 2"/>
          <p:cNvSpPr>
            <a:spLocks noGrp="1"/>
          </p:cNvSpPr>
          <p:nvPr>
            <p:ph idx="1"/>
          </p:nvPr>
        </p:nvSpPr>
        <p:spPr>
          <a:xfrm>
            <a:off x="1459940" y="2169435"/>
            <a:ext cx="6224121" cy="2584986"/>
          </a:xfrm>
        </p:spPr>
        <p:txBody>
          <a:bodyPr>
            <a:noAutofit/>
          </a:bodyPr>
          <a:lstStyle/>
          <a:p>
            <a:pPr marL="0" indent="0" algn="ctr">
              <a:buClr>
                <a:schemeClr val="tx1"/>
              </a:buClr>
              <a:buNone/>
            </a:pPr>
            <a:r>
              <a:rPr lang="en-US" sz="3200" dirty="0">
                <a:solidFill>
                  <a:sysClr val="windowText" lastClr="000000"/>
                </a:solidFill>
              </a:rPr>
              <a:t>“The kingdom of heaven is like a treasure hidden in a field, which a man found and covered up. Then in his joy he goes and sells all that he has and buys that field.” (Matthew 13:44)</a:t>
            </a:r>
            <a:endParaRPr lang="en-US" sz="3200" dirty="0">
              <a:solidFill>
                <a:sysClr val="windowText" lastClr="000000"/>
              </a:solidFill>
            </a:endParaRPr>
          </a:p>
        </p:txBody>
      </p:sp>
    </p:spTree>
    <p:extLst>
      <p:ext uri="{BB962C8B-B14F-4D97-AF65-F5344CB8AC3E}">
        <p14:creationId xmlns:p14="http://schemas.microsoft.com/office/powerpoint/2010/main" val="4665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7199" y="1500241"/>
            <a:ext cx="5016880" cy="1262944"/>
          </a:xfrm>
        </p:spPr>
        <p:txBody>
          <a:bodyPr>
            <a:normAutofit fontScale="90000"/>
          </a:bodyPr>
          <a:lstStyle/>
          <a:p>
            <a:r>
              <a:rPr lang="en-US" sz="4500" dirty="0"/>
              <a:t>“</a:t>
            </a:r>
            <a:r>
              <a:rPr lang="en-US" sz="4500"/>
              <a:t>Fields will be bought.”</a:t>
            </a:r>
            <a:endParaRPr lang="en-US" sz="4500" dirty="0"/>
          </a:p>
        </p:txBody>
      </p:sp>
      <p:sp>
        <p:nvSpPr>
          <p:cNvPr id="5" name="Subtitle 4"/>
          <p:cNvSpPr>
            <a:spLocks noGrp="1"/>
          </p:cNvSpPr>
          <p:nvPr>
            <p:ph type="subTitle" idx="1"/>
          </p:nvPr>
        </p:nvSpPr>
        <p:spPr/>
        <p:txBody>
          <a:bodyPr>
            <a:normAutofit/>
          </a:bodyPr>
          <a:lstStyle/>
          <a:p>
            <a:r>
              <a:rPr lang="en-US" sz="2800" dirty="0"/>
              <a:t>God’s Promise of a Bright Future</a:t>
            </a:r>
            <a:endParaRPr lang="en-US" sz="2800" dirty="0"/>
          </a:p>
        </p:txBody>
      </p:sp>
    </p:spTree>
    <p:extLst>
      <p:ext uri="{BB962C8B-B14F-4D97-AF65-F5344CB8AC3E}">
        <p14:creationId xmlns:p14="http://schemas.microsoft.com/office/powerpoint/2010/main" val="1985924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71" y="813556"/>
            <a:ext cx="6250329" cy="990600"/>
          </a:xfrm>
        </p:spPr>
        <p:txBody>
          <a:bodyPr>
            <a:normAutofit/>
          </a:bodyPr>
          <a:lstStyle/>
          <a:p>
            <a:r>
              <a:rPr lang="en-US" sz="4000" dirty="0" smtClean="0"/>
              <a:t>What are we looking for?</a:t>
            </a:r>
            <a:endParaRPr lang="en-US" sz="4000" dirty="0"/>
          </a:p>
        </p:txBody>
      </p:sp>
      <p:sp>
        <p:nvSpPr>
          <p:cNvPr id="3" name="Content Placeholder 2"/>
          <p:cNvSpPr>
            <a:spLocks noGrp="1"/>
          </p:cNvSpPr>
          <p:nvPr>
            <p:ph idx="1"/>
          </p:nvPr>
        </p:nvSpPr>
        <p:spPr>
          <a:xfrm>
            <a:off x="1334236" y="2169435"/>
            <a:ext cx="6475529" cy="2584986"/>
          </a:xfrm>
        </p:spPr>
        <p:txBody>
          <a:bodyPr>
            <a:normAutofit/>
          </a:bodyPr>
          <a:lstStyle/>
          <a:p>
            <a:pPr marL="428608" indent="-428608">
              <a:buClr>
                <a:schemeClr val="tx1"/>
              </a:buClr>
              <a:buFont typeface="+mj-lt"/>
              <a:buAutoNum type="arabicPeriod"/>
            </a:pPr>
            <a:r>
              <a:rPr lang="en-US" sz="3200" dirty="0">
                <a:solidFill>
                  <a:sysClr val="windowText" lastClr="000000"/>
                </a:solidFill>
              </a:rPr>
              <a:t>God’s promise of our coming hope.</a:t>
            </a:r>
          </a:p>
          <a:p>
            <a:pPr marL="428608" indent="-428608">
              <a:buClr>
                <a:schemeClr val="tx1"/>
              </a:buClr>
              <a:buFont typeface="+mj-lt"/>
              <a:buAutoNum type="arabicPeriod"/>
            </a:pPr>
            <a:r>
              <a:rPr lang="en-US" sz="3200" dirty="0">
                <a:solidFill>
                  <a:sysClr val="windowText" lastClr="000000"/>
                </a:solidFill>
              </a:rPr>
              <a:t>Jeremiah’s faith as an example for us.</a:t>
            </a:r>
            <a:endParaRPr lang="en-US" sz="3200" dirty="0">
              <a:solidFill>
                <a:sysClr val="windowText" lastClr="000000"/>
              </a:solidFill>
            </a:endParaRPr>
          </a:p>
        </p:txBody>
      </p:sp>
    </p:spTree>
    <p:extLst>
      <p:ext uri="{BB962C8B-B14F-4D97-AF65-F5344CB8AC3E}">
        <p14:creationId xmlns:p14="http://schemas.microsoft.com/office/powerpoint/2010/main" val="121020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527" y="813556"/>
            <a:ext cx="6530947" cy="990600"/>
          </a:xfrm>
        </p:spPr>
        <p:txBody>
          <a:bodyPr>
            <a:noAutofit/>
          </a:bodyPr>
          <a:lstStyle/>
          <a:p>
            <a:r>
              <a:rPr lang="en-US" sz="4000" dirty="0" smtClean="0"/>
              <a:t>Jeremiah’s Sad Situation (32:1-5)</a:t>
            </a:r>
            <a:endParaRPr lang="en-US" sz="4000" dirty="0"/>
          </a:p>
        </p:txBody>
      </p:sp>
      <p:sp>
        <p:nvSpPr>
          <p:cNvPr id="3" name="Content Placeholder 2"/>
          <p:cNvSpPr>
            <a:spLocks noGrp="1"/>
          </p:cNvSpPr>
          <p:nvPr>
            <p:ph idx="1"/>
          </p:nvPr>
        </p:nvSpPr>
        <p:spPr>
          <a:xfrm>
            <a:off x="1376813" y="2169435"/>
            <a:ext cx="6390375" cy="2584986"/>
          </a:xfrm>
        </p:spPr>
        <p:txBody>
          <a:bodyPr>
            <a:noAutofit/>
          </a:bodyPr>
          <a:lstStyle/>
          <a:p>
            <a:pPr>
              <a:buClr>
                <a:schemeClr val="tx1"/>
              </a:buClr>
            </a:pPr>
            <a:r>
              <a:rPr lang="en-US" sz="3200" dirty="0">
                <a:solidFill>
                  <a:sysClr val="windowText" lastClr="000000"/>
                </a:solidFill>
              </a:rPr>
              <a:t>His city is about to be destroyed.</a:t>
            </a:r>
          </a:p>
          <a:p>
            <a:pPr>
              <a:buClr>
                <a:schemeClr val="tx1"/>
              </a:buClr>
            </a:pPr>
            <a:r>
              <a:rPr lang="en-US" sz="3200" dirty="0">
                <a:solidFill>
                  <a:sysClr val="windowText" lastClr="000000"/>
                </a:solidFill>
              </a:rPr>
              <a:t>He is imprisoned for preaching truth.</a:t>
            </a:r>
          </a:p>
          <a:p>
            <a:pPr>
              <a:buClr>
                <a:schemeClr val="tx1"/>
              </a:buClr>
            </a:pPr>
            <a:r>
              <a:rPr lang="en-US" sz="3200" i="1" dirty="0">
                <a:solidFill>
                  <a:sysClr val="windowText" lastClr="000000"/>
                </a:solidFill>
              </a:rPr>
              <a:t>God’s promise: </a:t>
            </a:r>
            <a:r>
              <a:rPr lang="en-US" sz="3200" i="1" dirty="0">
                <a:solidFill>
                  <a:sysClr val="windowText" lastClr="000000"/>
                </a:solidFill>
              </a:rPr>
              <a:t>There is reason for hope.</a:t>
            </a:r>
            <a:endParaRPr lang="en-US" sz="3200" i="1" dirty="0">
              <a:solidFill>
                <a:sysClr val="windowText" lastClr="000000"/>
              </a:solidFill>
            </a:endParaRPr>
          </a:p>
        </p:txBody>
      </p:sp>
    </p:spTree>
    <p:extLst>
      <p:ext uri="{BB962C8B-B14F-4D97-AF65-F5344CB8AC3E}">
        <p14:creationId xmlns:p14="http://schemas.microsoft.com/office/powerpoint/2010/main" val="9781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527" y="813556"/>
            <a:ext cx="6530947" cy="990600"/>
          </a:xfrm>
        </p:spPr>
        <p:txBody>
          <a:bodyPr>
            <a:noAutofit/>
          </a:bodyPr>
          <a:lstStyle/>
          <a:p>
            <a:r>
              <a:rPr lang="en-US" sz="4000" dirty="0" smtClean="0"/>
              <a:t>Jeremiah’s Strange Act (32:6-15)</a:t>
            </a:r>
            <a:endParaRPr lang="en-US" sz="4000" dirty="0"/>
          </a:p>
        </p:txBody>
      </p:sp>
      <p:sp>
        <p:nvSpPr>
          <p:cNvPr id="3" name="Content Placeholder 2"/>
          <p:cNvSpPr>
            <a:spLocks noGrp="1"/>
          </p:cNvSpPr>
          <p:nvPr>
            <p:ph idx="1"/>
          </p:nvPr>
        </p:nvSpPr>
        <p:spPr>
          <a:xfrm>
            <a:off x="1393101" y="2169435"/>
            <a:ext cx="6357798" cy="2584986"/>
          </a:xfrm>
        </p:spPr>
        <p:txBody>
          <a:bodyPr>
            <a:normAutofit lnSpcReduction="10000"/>
          </a:bodyPr>
          <a:lstStyle/>
          <a:p>
            <a:pPr>
              <a:buClr>
                <a:schemeClr val="tx1"/>
              </a:buClr>
            </a:pPr>
            <a:r>
              <a:rPr lang="en-US" sz="3200" dirty="0">
                <a:solidFill>
                  <a:sysClr val="windowText" lastClr="000000"/>
                </a:solidFill>
              </a:rPr>
              <a:t>God tells Jeremiah to redeem a field.</a:t>
            </a:r>
          </a:p>
          <a:p>
            <a:pPr>
              <a:buClr>
                <a:schemeClr val="tx1"/>
              </a:buClr>
            </a:pPr>
            <a:r>
              <a:rPr lang="en-US" sz="3200" i="1" dirty="0">
                <a:solidFill>
                  <a:sysClr val="windowText" lastClr="000000"/>
                </a:solidFill>
              </a:rPr>
              <a:t>Jeremiah’s faith: He buys the field.</a:t>
            </a:r>
          </a:p>
          <a:p>
            <a:pPr>
              <a:buClr>
                <a:schemeClr val="tx1"/>
              </a:buClr>
            </a:pPr>
            <a:r>
              <a:rPr lang="en-US" sz="3200" dirty="0">
                <a:solidFill>
                  <a:sysClr val="windowText" lastClr="000000"/>
                </a:solidFill>
              </a:rPr>
              <a:t>God says to preserve the documents.</a:t>
            </a:r>
          </a:p>
          <a:p>
            <a:pPr>
              <a:buClr>
                <a:schemeClr val="tx1"/>
              </a:buClr>
            </a:pPr>
            <a:r>
              <a:rPr lang="en-US" sz="3200" i="1" dirty="0">
                <a:solidFill>
                  <a:sysClr val="windowText" lastClr="000000"/>
                </a:solidFill>
              </a:rPr>
              <a:t>God’s promise: Fields will again be bought.</a:t>
            </a:r>
          </a:p>
          <a:p>
            <a:pPr lvl="1">
              <a:buClr>
                <a:schemeClr val="tx1"/>
              </a:buClr>
            </a:pPr>
            <a:endParaRPr lang="en-US" sz="2333" dirty="0">
              <a:solidFill>
                <a:sysClr val="windowText" lastClr="000000"/>
              </a:solidFill>
            </a:endParaRPr>
          </a:p>
        </p:txBody>
      </p:sp>
    </p:spTree>
    <p:extLst>
      <p:ext uri="{BB962C8B-B14F-4D97-AF65-F5344CB8AC3E}">
        <p14:creationId xmlns:p14="http://schemas.microsoft.com/office/powerpoint/2010/main" val="4677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527" y="813556"/>
            <a:ext cx="6530947" cy="990600"/>
          </a:xfrm>
        </p:spPr>
        <p:txBody>
          <a:bodyPr>
            <a:noAutofit/>
          </a:bodyPr>
          <a:lstStyle/>
          <a:p>
            <a:r>
              <a:rPr lang="en-US" sz="4000" dirty="0" smtClean="0"/>
              <a:t>Jeremiah’s Skepticism (32:16-25)</a:t>
            </a:r>
            <a:endParaRPr lang="en-US" sz="4000" dirty="0"/>
          </a:p>
        </p:txBody>
      </p:sp>
      <p:sp>
        <p:nvSpPr>
          <p:cNvPr id="3" name="Content Placeholder 2"/>
          <p:cNvSpPr>
            <a:spLocks noGrp="1"/>
          </p:cNvSpPr>
          <p:nvPr>
            <p:ph idx="1"/>
          </p:nvPr>
        </p:nvSpPr>
        <p:spPr>
          <a:xfrm>
            <a:off x="1303047" y="2169435"/>
            <a:ext cx="6537907" cy="2584986"/>
          </a:xfrm>
        </p:spPr>
        <p:txBody>
          <a:bodyPr>
            <a:normAutofit lnSpcReduction="10000"/>
          </a:bodyPr>
          <a:lstStyle/>
          <a:p>
            <a:pPr>
              <a:buClr>
                <a:schemeClr val="tx1"/>
              </a:buClr>
            </a:pPr>
            <a:r>
              <a:rPr lang="en-US" sz="3200" dirty="0">
                <a:solidFill>
                  <a:sysClr val="windowText" lastClr="000000"/>
                </a:solidFill>
              </a:rPr>
              <a:t>God is Creator; “nothing is too hard.”</a:t>
            </a:r>
          </a:p>
          <a:p>
            <a:pPr>
              <a:buClr>
                <a:schemeClr val="tx1"/>
              </a:buClr>
            </a:pPr>
            <a:r>
              <a:rPr lang="en-US" sz="3200" dirty="0">
                <a:solidFill>
                  <a:sysClr val="windowText" lastClr="000000"/>
                </a:solidFill>
              </a:rPr>
              <a:t>But the city is being justly punished.</a:t>
            </a:r>
          </a:p>
          <a:p>
            <a:pPr>
              <a:buClr>
                <a:schemeClr val="tx1"/>
              </a:buClr>
            </a:pPr>
            <a:r>
              <a:rPr lang="en-US" sz="3200" dirty="0">
                <a:solidFill>
                  <a:sysClr val="windowText" lastClr="000000"/>
                </a:solidFill>
              </a:rPr>
              <a:t>How can you say, “Buy a field?”</a:t>
            </a:r>
          </a:p>
          <a:p>
            <a:pPr>
              <a:buClr>
                <a:schemeClr val="tx1"/>
              </a:buClr>
            </a:pPr>
            <a:r>
              <a:rPr lang="en-US" sz="3200" i="1" dirty="0">
                <a:solidFill>
                  <a:sysClr val="windowText" lastClr="000000"/>
                </a:solidFill>
              </a:rPr>
              <a:t>Jeremiah’s faith: Takes his doubts to God.</a:t>
            </a:r>
          </a:p>
          <a:p>
            <a:pPr lvl="1">
              <a:buClr>
                <a:schemeClr val="tx1"/>
              </a:buClr>
            </a:pPr>
            <a:endParaRPr lang="en-US" sz="2333" dirty="0">
              <a:solidFill>
                <a:sysClr val="windowText" lastClr="000000"/>
              </a:solidFill>
            </a:endParaRPr>
          </a:p>
        </p:txBody>
      </p:sp>
    </p:spTree>
    <p:extLst>
      <p:ext uri="{BB962C8B-B14F-4D97-AF65-F5344CB8AC3E}">
        <p14:creationId xmlns:p14="http://schemas.microsoft.com/office/powerpoint/2010/main" val="1111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72" y="813556"/>
            <a:ext cx="7168256" cy="990600"/>
          </a:xfrm>
        </p:spPr>
        <p:txBody>
          <a:bodyPr>
            <a:noAutofit/>
          </a:bodyPr>
          <a:lstStyle/>
          <a:p>
            <a:r>
              <a:rPr lang="en-US" sz="4000" dirty="0" smtClean="0"/>
              <a:t>God’s Promise of Hope (32:26-44)</a:t>
            </a:r>
            <a:endParaRPr lang="en-US" sz="4000" dirty="0"/>
          </a:p>
        </p:txBody>
      </p:sp>
      <p:sp>
        <p:nvSpPr>
          <p:cNvPr id="3" name="Content Placeholder 2"/>
          <p:cNvSpPr>
            <a:spLocks noGrp="1"/>
          </p:cNvSpPr>
          <p:nvPr>
            <p:ph idx="1"/>
          </p:nvPr>
        </p:nvSpPr>
        <p:spPr>
          <a:xfrm>
            <a:off x="1410750" y="2169435"/>
            <a:ext cx="6322500" cy="2584986"/>
          </a:xfrm>
        </p:spPr>
        <p:txBody>
          <a:bodyPr>
            <a:noAutofit/>
          </a:bodyPr>
          <a:lstStyle/>
          <a:p>
            <a:pPr>
              <a:buClr>
                <a:schemeClr val="tx1"/>
              </a:buClr>
            </a:pPr>
            <a:r>
              <a:rPr lang="en-US" sz="3200" dirty="0">
                <a:solidFill>
                  <a:sysClr val="windowText" lastClr="000000"/>
                </a:solidFill>
              </a:rPr>
              <a:t>“Is anything too hard for me?”</a:t>
            </a:r>
          </a:p>
          <a:p>
            <a:pPr>
              <a:buClr>
                <a:schemeClr val="tx1"/>
              </a:buClr>
            </a:pPr>
            <a:r>
              <a:rPr lang="en-US" sz="3200" dirty="0">
                <a:solidFill>
                  <a:sysClr val="windowText" lastClr="000000"/>
                </a:solidFill>
              </a:rPr>
              <a:t>Yes, judgment is coming on the city.</a:t>
            </a:r>
          </a:p>
          <a:p>
            <a:pPr>
              <a:buClr>
                <a:schemeClr val="tx1"/>
              </a:buClr>
            </a:pPr>
            <a:r>
              <a:rPr lang="en-US" sz="3200" dirty="0">
                <a:solidFill>
                  <a:sysClr val="windowText" lastClr="000000"/>
                </a:solidFill>
              </a:rPr>
              <a:t>But “I will bring them back.”</a:t>
            </a:r>
          </a:p>
          <a:p>
            <a:pPr>
              <a:buClr>
                <a:schemeClr val="tx1"/>
              </a:buClr>
            </a:pPr>
            <a:r>
              <a:rPr lang="en-US" sz="3200" i="1" dirty="0">
                <a:solidFill>
                  <a:sysClr val="windowText" lastClr="000000"/>
                </a:solidFill>
              </a:rPr>
              <a:t>God’s promise: I will restore their fortunes.</a:t>
            </a:r>
          </a:p>
          <a:p>
            <a:pPr lvl="1">
              <a:buClr>
                <a:schemeClr val="tx1"/>
              </a:buClr>
            </a:pPr>
            <a:endParaRPr lang="en-US" sz="3200" dirty="0">
              <a:solidFill>
                <a:sysClr val="windowText" lastClr="000000"/>
              </a:solidFill>
            </a:endParaRPr>
          </a:p>
        </p:txBody>
      </p:sp>
    </p:spTree>
    <p:extLst>
      <p:ext uri="{BB962C8B-B14F-4D97-AF65-F5344CB8AC3E}">
        <p14:creationId xmlns:p14="http://schemas.microsoft.com/office/powerpoint/2010/main" val="21001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56651" y="762782"/>
            <a:ext cx="6230698" cy="606890"/>
          </a:xfrm>
          <a:prstGeom prst="rect">
            <a:avLst/>
          </a:prstGeom>
        </p:spPr>
        <p:txBody>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What is God looking forward to?</a:t>
            </a:r>
            <a:endParaRPr lang="en-US" sz="3600" dirty="0"/>
          </a:p>
        </p:txBody>
      </p:sp>
      <p:sp>
        <p:nvSpPr>
          <p:cNvPr id="3" name="Content Placeholder 2"/>
          <p:cNvSpPr txBox="1">
            <a:spLocks/>
          </p:cNvSpPr>
          <p:nvPr/>
        </p:nvSpPr>
        <p:spPr>
          <a:xfrm>
            <a:off x="692728" y="1369672"/>
            <a:ext cx="3657600" cy="370109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defTabSz="761970">
              <a:spcBef>
                <a:spcPts val="0"/>
              </a:spcBef>
              <a:spcAft>
                <a:spcPts val="0"/>
              </a:spcAft>
              <a:buClrTx/>
              <a:buSzTx/>
              <a:buNone/>
            </a:pPr>
            <a:r>
              <a:rPr lang="en-US" sz="2500" b="1" u="sng" dirty="0"/>
              <a:t>Jeremiah 31:31-34</a:t>
            </a:r>
            <a:r>
              <a:rPr lang="en-US" sz="2500" b="1" dirty="0"/>
              <a:t>*</a:t>
            </a:r>
            <a:r>
              <a:rPr lang="en-US" sz="2500" b="1" u="sng" dirty="0"/>
              <a:t> </a:t>
            </a:r>
          </a:p>
          <a:p>
            <a:pPr marL="0" indent="0" algn="ctr" defTabSz="761970">
              <a:spcBef>
                <a:spcPts val="0"/>
              </a:spcBef>
              <a:spcAft>
                <a:spcPts val="0"/>
              </a:spcAft>
              <a:buClrTx/>
              <a:buSzTx/>
              <a:buNone/>
            </a:pPr>
            <a:r>
              <a:rPr lang="en-US" sz="2500" dirty="0"/>
              <a:t>“The days are coming when </a:t>
            </a:r>
            <a:r>
              <a:rPr lang="en-US" sz="2500" u="sng" dirty="0"/>
              <a:t>I will make a new covenant </a:t>
            </a:r>
            <a:r>
              <a:rPr lang="mr-IN" sz="2500" dirty="0"/>
              <a:t>…</a:t>
            </a:r>
            <a:r>
              <a:rPr lang="en-US" sz="2500" dirty="0"/>
              <a:t> I will put my law within them, and </a:t>
            </a:r>
            <a:r>
              <a:rPr lang="en-US" sz="2500" i="1" dirty="0"/>
              <a:t>I will write it on their hearts</a:t>
            </a:r>
            <a:r>
              <a:rPr lang="en-US" sz="2500" dirty="0"/>
              <a:t>. </a:t>
            </a:r>
            <a:r>
              <a:rPr lang="en-US" sz="2500" b="1" dirty="0"/>
              <a:t>I will be their God and they will be my people</a:t>
            </a:r>
            <a:r>
              <a:rPr lang="en-US" sz="2500" dirty="0"/>
              <a:t>. </a:t>
            </a:r>
            <a:r>
              <a:rPr lang="mr-IN" sz="2500" dirty="0"/>
              <a:t>…</a:t>
            </a:r>
            <a:r>
              <a:rPr lang="en-US" sz="2500" dirty="0"/>
              <a:t> I will remember their sins no more.”</a:t>
            </a:r>
          </a:p>
          <a:p>
            <a:pPr marL="0" indent="0" algn="ctr" defTabSz="761970">
              <a:spcBef>
                <a:spcPts val="0"/>
              </a:spcBef>
              <a:spcAft>
                <a:spcPts val="0"/>
              </a:spcAft>
              <a:buClrTx/>
              <a:buSzTx/>
              <a:buNone/>
            </a:pPr>
            <a:r>
              <a:rPr lang="en-US" sz="2500" b="1" dirty="0"/>
              <a:t>*</a:t>
            </a:r>
            <a:r>
              <a:rPr lang="en-US" sz="2500" dirty="0"/>
              <a:t>Quoted in Hebrews 8</a:t>
            </a:r>
          </a:p>
        </p:txBody>
      </p:sp>
      <p:sp>
        <p:nvSpPr>
          <p:cNvPr id="4" name="Content Placeholder 3"/>
          <p:cNvSpPr txBox="1">
            <a:spLocks/>
          </p:cNvSpPr>
          <p:nvPr/>
        </p:nvSpPr>
        <p:spPr>
          <a:xfrm>
            <a:off x="4793673" y="1369672"/>
            <a:ext cx="3532912" cy="357570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defTabSz="761970">
              <a:spcBef>
                <a:spcPts val="0"/>
              </a:spcBef>
              <a:spcAft>
                <a:spcPts val="0"/>
              </a:spcAft>
              <a:buClrTx/>
              <a:buSzTx/>
              <a:buNone/>
            </a:pPr>
            <a:r>
              <a:rPr lang="en-US" sz="2500" b="1" u="sng" dirty="0"/>
              <a:t>Jeremiah 32:37-41 </a:t>
            </a:r>
          </a:p>
          <a:p>
            <a:pPr marL="0" indent="0" algn="ctr" defTabSz="761970">
              <a:spcBef>
                <a:spcPts val="0"/>
              </a:spcBef>
              <a:spcAft>
                <a:spcPts val="0"/>
              </a:spcAft>
              <a:buClrTx/>
              <a:buSzTx/>
              <a:buNone/>
            </a:pPr>
            <a:r>
              <a:rPr lang="en-US" sz="2500" dirty="0"/>
              <a:t>“</a:t>
            </a:r>
            <a:r>
              <a:rPr lang="en-US" sz="2500" b="1" dirty="0"/>
              <a:t>They shall be my people, and I will be their God. </a:t>
            </a:r>
            <a:r>
              <a:rPr lang="en-US" sz="2500" dirty="0"/>
              <a:t>I will give them </a:t>
            </a:r>
            <a:r>
              <a:rPr lang="en-US" sz="2500" i="1" dirty="0"/>
              <a:t>one heart </a:t>
            </a:r>
            <a:r>
              <a:rPr lang="en-US" sz="2500" dirty="0"/>
              <a:t>and one way</a:t>
            </a:r>
            <a:r>
              <a:rPr lang="mr-IN" sz="2500" dirty="0"/>
              <a:t>…</a:t>
            </a:r>
            <a:r>
              <a:rPr lang="en-US" sz="2500" dirty="0"/>
              <a:t> </a:t>
            </a:r>
            <a:r>
              <a:rPr lang="en-US" sz="2500" u="sng" dirty="0"/>
              <a:t>I will make an everlasting covenant</a:t>
            </a:r>
            <a:r>
              <a:rPr lang="mr-IN" sz="2500" dirty="0"/>
              <a:t>…</a:t>
            </a:r>
            <a:r>
              <a:rPr lang="en-US" sz="2500" dirty="0"/>
              <a:t> </a:t>
            </a:r>
            <a:r>
              <a:rPr lang="en-US" sz="2500" i="1" dirty="0"/>
              <a:t>I will put the fear of me in their hearts</a:t>
            </a:r>
            <a:r>
              <a:rPr lang="en-US" sz="2500" dirty="0"/>
              <a:t>, that they may not turn from me.”</a:t>
            </a:r>
            <a:endParaRPr lang="en-US" sz="2500" dirty="0"/>
          </a:p>
        </p:txBody>
      </p:sp>
      <p:cxnSp>
        <p:nvCxnSpPr>
          <p:cNvPr id="8" name="Straight Connector 7"/>
          <p:cNvCxnSpPr/>
          <p:nvPr/>
        </p:nvCxnSpPr>
        <p:spPr>
          <a:xfrm>
            <a:off x="4572000" y="1366875"/>
            <a:ext cx="0" cy="35785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19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71" y="813556"/>
            <a:ext cx="6250329" cy="990600"/>
          </a:xfrm>
        </p:spPr>
        <p:txBody>
          <a:bodyPr>
            <a:normAutofit/>
          </a:bodyPr>
          <a:lstStyle/>
          <a:p>
            <a:r>
              <a:rPr lang="en-US" sz="4000" dirty="0" smtClean="0"/>
              <a:t>God’s Promise, Our Hope</a:t>
            </a:r>
            <a:endParaRPr lang="en-US" sz="4000" dirty="0"/>
          </a:p>
        </p:txBody>
      </p:sp>
      <p:sp>
        <p:nvSpPr>
          <p:cNvPr id="3" name="Content Placeholder 2"/>
          <p:cNvSpPr>
            <a:spLocks noGrp="1"/>
          </p:cNvSpPr>
          <p:nvPr>
            <p:ph idx="1"/>
          </p:nvPr>
        </p:nvSpPr>
        <p:spPr>
          <a:xfrm>
            <a:off x="1087583" y="2169435"/>
            <a:ext cx="6968835" cy="2584986"/>
          </a:xfrm>
        </p:spPr>
        <p:txBody>
          <a:bodyPr>
            <a:noAutofit/>
          </a:bodyPr>
          <a:lstStyle/>
          <a:p>
            <a:pPr marL="0" indent="0" algn="ctr">
              <a:buClr>
                <a:schemeClr val="tx1"/>
              </a:buClr>
              <a:buNone/>
            </a:pPr>
            <a:r>
              <a:rPr lang="en-US" sz="3200" dirty="0">
                <a:solidFill>
                  <a:sysClr val="windowText" lastClr="000000"/>
                </a:solidFill>
              </a:rPr>
              <a:t>“For this reason, Jesus is the mediator of a new covenant, so that those who are called may receive the promised eternal inheritance, since a death has occurred that redeems them</a:t>
            </a:r>
            <a:r>
              <a:rPr lang="mr-IN" sz="3200" dirty="0">
                <a:solidFill>
                  <a:sysClr val="windowText" lastClr="000000"/>
                </a:solidFill>
              </a:rPr>
              <a:t>…</a:t>
            </a:r>
            <a:r>
              <a:rPr lang="en-US" sz="3200" dirty="0">
                <a:solidFill>
                  <a:sysClr val="windowText" lastClr="000000"/>
                </a:solidFill>
              </a:rPr>
              <a:t>” (Hebrews 9:15)</a:t>
            </a:r>
            <a:endParaRPr lang="en-US" sz="3200" dirty="0">
              <a:solidFill>
                <a:sysClr val="windowText" lastClr="000000"/>
              </a:solidFill>
            </a:endParaRPr>
          </a:p>
        </p:txBody>
      </p:sp>
    </p:spTree>
    <p:extLst>
      <p:ext uri="{BB962C8B-B14F-4D97-AF65-F5344CB8AC3E}">
        <p14:creationId xmlns:p14="http://schemas.microsoft.com/office/powerpoint/2010/main" val="2249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71" y="813556"/>
            <a:ext cx="6250329" cy="990600"/>
          </a:xfrm>
        </p:spPr>
        <p:txBody>
          <a:bodyPr>
            <a:normAutofit/>
          </a:bodyPr>
          <a:lstStyle/>
          <a:p>
            <a:r>
              <a:rPr lang="en-US" sz="4000" dirty="0" smtClean="0"/>
              <a:t>Jeremiah’s Faith, Our Faith</a:t>
            </a:r>
            <a:endParaRPr lang="en-US" sz="4000" dirty="0"/>
          </a:p>
        </p:txBody>
      </p:sp>
      <p:sp>
        <p:nvSpPr>
          <p:cNvPr id="3" name="Content Placeholder 2"/>
          <p:cNvSpPr>
            <a:spLocks noGrp="1"/>
          </p:cNvSpPr>
          <p:nvPr>
            <p:ph idx="1"/>
          </p:nvPr>
        </p:nvSpPr>
        <p:spPr>
          <a:xfrm>
            <a:off x="955964" y="2169435"/>
            <a:ext cx="7232073" cy="2584986"/>
          </a:xfrm>
        </p:spPr>
        <p:txBody>
          <a:bodyPr>
            <a:noAutofit/>
          </a:bodyPr>
          <a:lstStyle/>
          <a:p>
            <a:pPr marL="0" indent="0" algn="ctr">
              <a:buClr>
                <a:schemeClr val="tx1"/>
              </a:buClr>
              <a:buNone/>
            </a:pPr>
            <a:r>
              <a:rPr lang="en-US" sz="3200" dirty="0">
                <a:solidFill>
                  <a:sysClr val="windowText" lastClr="000000"/>
                </a:solidFill>
              </a:rPr>
              <a:t>“These all died in faith, not having received the things promised, but having seen them from afar</a:t>
            </a:r>
            <a:r>
              <a:rPr lang="mr-IN" sz="3200" dirty="0">
                <a:solidFill>
                  <a:sysClr val="windowText" lastClr="000000"/>
                </a:solidFill>
              </a:rPr>
              <a:t>…</a:t>
            </a:r>
            <a:r>
              <a:rPr lang="en-US" sz="3200" dirty="0">
                <a:solidFill>
                  <a:sysClr val="windowText" lastClr="000000"/>
                </a:solidFill>
              </a:rPr>
              <a:t>They desire a better country, that is, a heavenly one</a:t>
            </a:r>
            <a:r>
              <a:rPr lang="mr-IN" sz="3200" dirty="0">
                <a:solidFill>
                  <a:sysClr val="windowText" lastClr="000000"/>
                </a:solidFill>
              </a:rPr>
              <a:t>…</a:t>
            </a:r>
            <a:r>
              <a:rPr lang="en-US" sz="3200" dirty="0">
                <a:solidFill>
                  <a:sysClr val="windowText" lastClr="000000"/>
                </a:solidFill>
              </a:rPr>
              <a:t>for He has prepared for them a city.” (Hebrews 11:13-16)</a:t>
            </a:r>
            <a:endParaRPr lang="en-US" sz="2800" dirty="0">
              <a:solidFill>
                <a:sysClr val="windowText" lastClr="000000"/>
              </a:solidFill>
            </a:endParaRPr>
          </a:p>
        </p:txBody>
      </p:sp>
    </p:spTree>
    <p:extLst>
      <p:ext uri="{BB962C8B-B14F-4D97-AF65-F5344CB8AC3E}">
        <p14:creationId xmlns:p14="http://schemas.microsoft.com/office/powerpoint/2010/main" val="2417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4388</TotalTime>
  <Words>2078</Words>
  <Application>Microsoft Macintosh PowerPoint</Application>
  <PresentationFormat>On-screen Show (16:10)</PresentationFormat>
  <Paragraphs>163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Garamond</vt:lpstr>
      <vt:lpstr>Mangal</vt:lpstr>
      <vt:lpstr>Arial</vt:lpstr>
      <vt:lpstr>Organic</vt:lpstr>
      <vt:lpstr>“Fields will be bought.”</vt:lpstr>
      <vt:lpstr>What are we looking for?</vt:lpstr>
      <vt:lpstr>Jeremiah’s Sad Situation (32:1-5)</vt:lpstr>
      <vt:lpstr>Jeremiah’s Strange Act (32:6-15)</vt:lpstr>
      <vt:lpstr>Jeremiah’s Skepticism (32:16-25)</vt:lpstr>
      <vt:lpstr>God’s Promise of Hope (32:26-44)</vt:lpstr>
      <vt:lpstr>PowerPoint Presentation</vt:lpstr>
      <vt:lpstr>God’s Promise, Our Hope</vt:lpstr>
      <vt:lpstr>Jeremiah’s Faith, Our Faith</vt:lpstr>
      <vt:lpstr>Jeremiah’s Faith, Our Faith</vt:lpstr>
      <vt:lpstr>Jeremiah’s Field, Our Field</vt:lpstr>
      <vt:lpstr>“Fields will be bought.”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Fields will be Bought</dc:title>
  <dc:creator>Microsoft Office User</dc:creator>
  <cp:lastModifiedBy>Microsoft Office User</cp:lastModifiedBy>
  <cp:revision>28</cp:revision>
  <cp:lastPrinted>2017-11-21T18:55:40Z</cp:lastPrinted>
  <dcterms:created xsi:type="dcterms:W3CDTF">2017-05-06T16:47:34Z</dcterms:created>
  <dcterms:modified xsi:type="dcterms:W3CDTF">2017-11-22T20:27:50Z</dcterms:modified>
</cp:coreProperties>
</file>