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handoutMasterIdLst>
    <p:handoutMasterId r:id="rId13"/>
  </p:handoutMasterIdLst>
  <p:sldIdLst>
    <p:sldId id="256" r:id="rId2"/>
    <p:sldId id="280" r:id="rId3"/>
    <p:sldId id="258" r:id="rId4"/>
    <p:sldId id="289" r:id="rId5"/>
    <p:sldId id="299" r:id="rId6"/>
    <p:sldId id="297" r:id="rId7"/>
    <p:sldId id="298" r:id="rId8"/>
    <p:sldId id="290" r:id="rId9"/>
    <p:sldId id="291" r:id="rId10"/>
    <p:sldId id="293" r:id="rId11"/>
  </p:sldIdLst>
  <p:sldSz cx="9144000" cy="5715000" type="screen16x10"/>
  <p:notesSz cx="7010400" cy="92964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5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p:restoredTop sz="77507"/>
  </p:normalViewPr>
  <p:slideViewPr>
    <p:cSldViewPr snapToGrid="0" snapToObjects="1">
      <p:cViewPr varScale="1">
        <p:scale>
          <a:sx n="96" d="100"/>
          <a:sy n="96" d="100"/>
        </p:scale>
        <p:origin x="25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CF6EE7-7B05-4F4E-8BA8-DCC0A6D3DCE7}"/>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8BB9D897-A72B-4D1B-9A9D-E40172E9094A}"/>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D026446-7379-4BB6-A3BE-6D125FBA65B3}" type="datetimeFigureOut">
              <a:rPr lang="en-US" smtClean="0"/>
              <a:t>11/26/2017</a:t>
            </a:fld>
            <a:endParaRPr lang="en-US"/>
          </a:p>
        </p:txBody>
      </p:sp>
      <p:sp>
        <p:nvSpPr>
          <p:cNvPr id="4" name="Footer Placeholder 3">
            <a:extLst>
              <a:ext uri="{FF2B5EF4-FFF2-40B4-BE49-F238E27FC236}">
                <a16:creationId xmlns:a16="http://schemas.microsoft.com/office/drawing/2014/main" id="{01A1363C-1496-4679-A832-3F4932B40C8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1531A-6DC3-471B-9DF1-64C17D636BF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60DBB6E-1639-49AA-9CC6-180A3544451F}" type="slidenum">
              <a:rPr lang="en-US" smtClean="0"/>
              <a:t>‹#›</a:t>
            </a:fld>
            <a:endParaRPr lang="en-US"/>
          </a:p>
        </p:txBody>
      </p:sp>
    </p:spTree>
    <p:extLst>
      <p:ext uri="{BB962C8B-B14F-4D97-AF65-F5344CB8AC3E}">
        <p14:creationId xmlns:p14="http://schemas.microsoft.com/office/powerpoint/2010/main" val="2288191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8DD8DD3-F4C0-FE4A-8BBD-B1DA9D29D643}" type="datetimeFigureOut">
              <a:rPr lang="en-US" smtClean="0"/>
              <a:t>11/26/2017</a:t>
            </a:fld>
            <a:endParaRPr lang="en-US"/>
          </a:p>
        </p:txBody>
      </p:sp>
      <p:sp>
        <p:nvSpPr>
          <p:cNvPr id="4" name="Slide Image Placeholder 3"/>
          <p:cNvSpPr>
            <a:spLocks noGrp="1" noRot="1" noChangeAspect="1"/>
          </p:cNvSpPr>
          <p:nvPr>
            <p:ph type="sldImg" idx="2"/>
          </p:nvPr>
        </p:nvSpPr>
        <p:spPr>
          <a:xfrm>
            <a:off x="995363" y="1162050"/>
            <a:ext cx="5019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0ABFA0-B771-A141-BEBD-B0E0462D2CC4}" type="slidenum">
              <a:rPr lang="en-US" smtClean="0"/>
              <a:t>‹#›</a:t>
            </a:fld>
            <a:endParaRPr lang="en-US"/>
          </a:p>
        </p:txBody>
      </p:sp>
    </p:spTree>
    <p:extLst>
      <p:ext uri="{BB962C8B-B14F-4D97-AF65-F5344CB8AC3E}">
        <p14:creationId xmlns:p14="http://schemas.microsoft.com/office/powerpoint/2010/main" val="122932076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ABFA0-B771-A141-BEBD-B0E0462D2CC4}" type="slidenum">
              <a:rPr lang="en-US" smtClean="0"/>
              <a:t>2</a:t>
            </a:fld>
            <a:endParaRPr lang="en-US"/>
          </a:p>
        </p:txBody>
      </p:sp>
    </p:spTree>
    <p:extLst>
      <p:ext uri="{BB962C8B-B14F-4D97-AF65-F5344CB8AC3E}">
        <p14:creationId xmlns:p14="http://schemas.microsoft.com/office/powerpoint/2010/main" val="979112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https://news.nationalgeographic.com/2016/04/160422-atheism-agnostic-secular-nones-rising-religion/</a:t>
            </a:r>
          </a:p>
          <a:p>
            <a:endParaRPr lang="en-US" dirty="0"/>
          </a:p>
          <a:p>
            <a:r>
              <a:rPr lang="en-US" dirty="0"/>
              <a:t>http://www.pewforum.org/2015/04/23/live-event-the-future-of-world-religions/</a:t>
            </a:r>
          </a:p>
          <a:p>
            <a:endParaRPr lang="en-US" dirty="0"/>
          </a:p>
        </p:txBody>
      </p:sp>
      <p:sp>
        <p:nvSpPr>
          <p:cNvPr id="4" name="Slide Number Placeholder 3"/>
          <p:cNvSpPr>
            <a:spLocks noGrp="1"/>
          </p:cNvSpPr>
          <p:nvPr>
            <p:ph type="sldNum" sz="quarter" idx="10"/>
          </p:nvPr>
        </p:nvSpPr>
        <p:spPr/>
        <p:txBody>
          <a:bodyPr/>
          <a:lstStyle/>
          <a:p>
            <a:fld id="{3D0ABFA0-B771-A141-BEBD-B0E0462D2CC4}" type="slidenum">
              <a:rPr lang="en-US" smtClean="0"/>
              <a:t>5</a:t>
            </a:fld>
            <a:endParaRPr lang="en-US"/>
          </a:p>
        </p:txBody>
      </p:sp>
    </p:spTree>
    <p:extLst>
      <p:ext uri="{BB962C8B-B14F-4D97-AF65-F5344CB8AC3E}">
        <p14:creationId xmlns:p14="http://schemas.microsoft.com/office/powerpoint/2010/main" val="1725552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Secularism	-	God is excluded from perspective</a:t>
            </a:r>
          </a:p>
          <a:p>
            <a:r>
              <a:rPr lang="en-US" dirty="0"/>
              <a:t>Hedonism	-	Pleasure is the highest good</a:t>
            </a:r>
          </a:p>
          <a:p>
            <a:r>
              <a:rPr lang="en-US" dirty="0"/>
              <a:t>Naturalism	-	Everything comes from natural properties</a:t>
            </a:r>
            <a:r>
              <a:rPr lang="en-US" baseline="0" dirty="0"/>
              <a:t> </a:t>
            </a:r>
            <a:r>
              <a:rPr lang="en-US" dirty="0"/>
              <a:t>and causes</a:t>
            </a:r>
          </a:p>
          <a:p>
            <a:endParaRPr lang="en-US" dirty="0"/>
          </a:p>
        </p:txBody>
      </p:sp>
      <p:sp>
        <p:nvSpPr>
          <p:cNvPr id="4" name="Slide Number Placeholder 3"/>
          <p:cNvSpPr>
            <a:spLocks noGrp="1"/>
          </p:cNvSpPr>
          <p:nvPr>
            <p:ph type="sldNum" sz="quarter" idx="10"/>
          </p:nvPr>
        </p:nvSpPr>
        <p:spPr/>
        <p:txBody>
          <a:bodyPr/>
          <a:lstStyle/>
          <a:p>
            <a:fld id="{3D0ABFA0-B771-A141-BEBD-B0E0462D2CC4}" type="slidenum">
              <a:rPr lang="en-US" smtClean="0"/>
              <a:t>6</a:t>
            </a:fld>
            <a:endParaRPr lang="en-US"/>
          </a:p>
        </p:txBody>
      </p:sp>
    </p:spTree>
    <p:extLst>
      <p:ext uri="{BB962C8B-B14F-4D97-AF65-F5344CB8AC3E}">
        <p14:creationId xmlns:p14="http://schemas.microsoft.com/office/powerpoint/2010/main" val="2031264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Secularism	-	God is excluded from perspective</a:t>
            </a:r>
          </a:p>
          <a:p>
            <a:r>
              <a:rPr lang="en-US" dirty="0"/>
              <a:t>Hedonism	-	Pleasure is the highest good</a:t>
            </a:r>
          </a:p>
          <a:p>
            <a:r>
              <a:rPr lang="en-US" dirty="0"/>
              <a:t>Naturalism	-	Everything comes from natural properties</a:t>
            </a:r>
            <a:r>
              <a:rPr lang="en-US" baseline="0" dirty="0"/>
              <a:t> </a:t>
            </a:r>
            <a:r>
              <a:rPr lang="en-US" dirty="0"/>
              <a:t>and causes</a:t>
            </a:r>
          </a:p>
          <a:p>
            <a:endParaRPr lang="en-US" dirty="0"/>
          </a:p>
        </p:txBody>
      </p:sp>
      <p:sp>
        <p:nvSpPr>
          <p:cNvPr id="4" name="Slide Number Placeholder 3"/>
          <p:cNvSpPr>
            <a:spLocks noGrp="1"/>
          </p:cNvSpPr>
          <p:nvPr>
            <p:ph type="sldNum" sz="quarter" idx="10"/>
          </p:nvPr>
        </p:nvSpPr>
        <p:spPr/>
        <p:txBody>
          <a:bodyPr/>
          <a:lstStyle/>
          <a:p>
            <a:fld id="{3D0ABFA0-B771-A141-BEBD-B0E0462D2CC4}" type="slidenum">
              <a:rPr lang="en-US" smtClean="0"/>
              <a:t>7</a:t>
            </a:fld>
            <a:endParaRPr lang="en-US"/>
          </a:p>
        </p:txBody>
      </p:sp>
    </p:spTree>
    <p:extLst>
      <p:ext uri="{BB962C8B-B14F-4D97-AF65-F5344CB8AC3E}">
        <p14:creationId xmlns:p14="http://schemas.microsoft.com/office/powerpoint/2010/main" val="523002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Secularism	-	God is excluded from perspective</a:t>
            </a:r>
          </a:p>
          <a:p>
            <a:r>
              <a:rPr lang="en-US" dirty="0"/>
              <a:t>Hedonism	-	Pleasure is the highest good</a:t>
            </a:r>
          </a:p>
          <a:p>
            <a:r>
              <a:rPr lang="en-US" dirty="0"/>
              <a:t>Naturalism	-	Everything comes from natural properties</a:t>
            </a:r>
            <a:r>
              <a:rPr lang="en-US" baseline="0" dirty="0"/>
              <a:t> </a:t>
            </a:r>
            <a:r>
              <a:rPr lang="en-US" dirty="0"/>
              <a:t>and causes</a:t>
            </a:r>
          </a:p>
          <a:p>
            <a:endParaRPr lang="en-US" dirty="0"/>
          </a:p>
        </p:txBody>
      </p:sp>
      <p:sp>
        <p:nvSpPr>
          <p:cNvPr id="4" name="Slide Number Placeholder 3"/>
          <p:cNvSpPr>
            <a:spLocks noGrp="1"/>
          </p:cNvSpPr>
          <p:nvPr>
            <p:ph type="sldNum" sz="quarter" idx="10"/>
          </p:nvPr>
        </p:nvSpPr>
        <p:spPr/>
        <p:txBody>
          <a:bodyPr/>
          <a:lstStyle/>
          <a:p>
            <a:fld id="{3D0ABFA0-B771-A141-BEBD-B0E0462D2CC4}" type="slidenum">
              <a:rPr lang="en-US" smtClean="0"/>
              <a:t>8</a:t>
            </a:fld>
            <a:endParaRPr lang="en-US"/>
          </a:p>
        </p:txBody>
      </p:sp>
    </p:spTree>
    <p:extLst>
      <p:ext uri="{BB962C8B-B14F-4D97-AF65-F5344CB8AC3E}">
        <p14:creationId xmlns:p14="http://schemas.microsoft.com/office/powerpoint/2010/main" val="391287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bg1">
                    <a:lumMod val="50000"/>
                    <a:lumOff val="50000"/>
                  </a:schemeClr>
                </a:solidFill>
              </a:rPr>
              <a:t>for you will be repaid at the resurrection of the righteous. Luke 14:14</a:t>
            </a:r>
          </a:p>
          <a:p>
            <a:endParaRPr lang="en-US" dirty="0"/>
          </a:p>
          <a:p>
            <a:r>
              <a:rPr lang="en-US" dirty="0"/>
              <a:t>“Do not be amazed at this, because a time is coming when all who are in the tombs will hear his voice </a:t>
            </a:r>
            <a:r>
              <a:rPr lang="en-US" b="1" baseline="30000" dirty="0"/>
              <a:t>29 </a:t>
            </a:r>
            <a:r>
              <a:rPr lang="en-US" dirty="0"/>
              <a:t>and will come out—the ones who have done what is good to the resurrection resulting in life, and the ones who have done what is evil to the resurrection resulting in condemnation.  John 5:29</a:t>
            </a:r>
          </a:p>
          <a:p>
            <a:endParaRPr lang="en-US" dirty="0"/>
          </a:p>
          <a:p>
            <a:r>
              <a:rPr lang="en-US" dirty="0"/>
              <a:t>So since we are God’s offspring, we should not think the deity is like gold or silver or stone, an image made by human skill and imagination. </a:t>
            </a:r>
            <a:r>
              <a:rPr lang="en-US" b="1" baseline="30000" dirty="0"/>
              <a:t>30 </a:t>
            </a:r>
            <a:r>
              <a:rPr lang="en-US" dirty="0"/>
              <a:t>Therefore, although God has overlooked such times of ignorance, he now commands all people everywhere to repent, </a:t>
            </a:r>
            <a:r>
              <a:rPr lang="en-US" b="1" baseline="30000" dirty="0"/>
              <a:t>31 </a:t>
            </a:r>
            <a:r>
              <a:rPr lang="en-US" dirty="0"/>
              <a:t>because he has set a day on which he is going to judge the world in righteousness, by a man whom he designated, having provided proof to everyone by raising him from the dead.” Acts 17:30-31</a:t>
            </a:r>
          </a:p>
          <a:p>
            <a:endParaRPr lang="en-US" dirty="0">
              <a:solidFill>
                <a:schemeClr val="bg1">
                  <a:lumMod val="50000"/>
                  <a:lumOff val="50000"/>
                </a:schemeClr>
              </a:solidFill>
            </a:endParaRPr>
          </a:p>
          <a:p>
            <a:r>
              <a:rPr lang="en-US" dirty="0">
                <a:solidFill>
                  <a:schemeClr val="bg1">
                    <a:lumMod val="50000"/>
                    <a:lumOff val="50000"/>
                  </a:schemeClr>
                </a:solidFill>
              </a:rPr>
              <a:t>But I confess this to you, that I worship the God of our ancestors according to the Way (which they call a sect), believing everything that is according to the law and that is written in the prophets. </a:t>
            </a:r>
            <a:r>
              <a:rPr lang="en-US" b="1" baseline="30000" dirty="0">
                <a:solidFill>
                  <a:schemeClr val="bg1">
                    <a:lumMod val="50000"/>
                    <a:lumOff val="50000"/>
                  </a:schemeClr>
                </a:solidFill>
              </a:rPr>
              <a:t>15 </a:t>
            </a:r>
            <a:r>
              <a:rPr lang="en-US" dirty="0"/>
              <a:t>I have a hope in God (a hope that these men themselves accept too) that there is going to be a resurrection of both the righteous and the unrighteous. </a:t>
            </a:r>
            <a:r>
              <a:rPr lang="en-US" b="1" baseline="30000" dirty="0"/>
              <a:t>16 </a:t>
            </a:r>
            <a:r>
              <a:rPr lang="en-US" dirty="0"/>
              <a:t>This is the reason I do my best to always have a clear conscience toward God and toward people.  Acts 24:14-16</a:t>
            </a:r>
          </a:p>
          <a:p>
            <a:endParaRPr lang="en-US" dirty="0"/>
          </a:p>
          <a:p>
            <a:r>
              <a:rPr lang="en-US" dirty="0"/>
              <a:t>We know that since Christ has been raised from the dead, he is never going to die again; death no longer has mastery over him. </a:t>
            </a:r>
            <a:r>
              <a:rPr lang="en-US" b="1" baseline="30000" dirty="0"/>
              <a:t>10 </a:t>
            </a:r>
            <a:r>
              <a:rPr lang="en-US" dirty="0"/>
              <a:t>For the death he died, he died to sin once for all, but the life he lives, he lives to God. </a:t>
            </a:r>
            <a:r>
              <a:rPr lang="en-US" b="1" baseline="30000" dirty="0"/>
              <a:t>11 </a:t>
            </a:r>
            <a:r>
              <a:rPr lang="en-US" dirty="0"/>
              <a:t>So you too consider yourselves dead to sin, but alive to God in Christ Jesus. </a:t>
            </a:r>
            <a:r>
              <a:rPr lang="en-US" b="1" baseline="30000" dirty="0"/>
              <a:t>12 </a:t>
            </a:r>
            <a:r>
              <a:rPr lang="en-US" dirty="0"/>
              <a:t>Therefore do not let sin reign in your mortal body so that you obey its desires </a:t>
            </a:r>
            <a:r>
              <a:rPr lang="en-US" dirty="0">
                <a:solidFill>
                  <a:schemeClr val="bg1">
                    <a:lumMod val="50000"/>
                    <a:lumOff val="50000"/>
                  </a:schemeClr>
                </a:solidFill>
              </a:rPr>
              <a:t>, </a:t>
            </a:r>
            <a:r>
              <a:rPr lang="en-US" b="1" baseline="30000" dirty="0">
                <a:solidFill>
                  <a:schemeClr val="bg1">
                    <a:lumMod val="50000"/>
                    <a:lumOff val="50000"/>
                  </a:schemeClr>
                </a:solidFill>
              </a:rPr>
              <a:t>13 </a:t>
            </a:r>
            <a:r>
              <a:rPr lang="en-US" dirty="0">
                <a:solidFill>
                  <a:schemeClr val="bg1">
                    <a:lumMod val="50000"/>
                    <a:lumOff val="50000"/>
                  </a:schemeClr>
                </a:solidFill>
              </a:rPr>
              <a:t>and do not present your members to sin as instruments to be used for unrighteousness, but present yourselves to God as those who are alive from the dead and your members to God as instruments to be used for righteousness.</a:t>
            </a:r>
            <a:r>
              <a:rPr lang="en-US" dirty="0"/>
              <a:t> Romans 6:1-13</a:t>
            </a:r>
          </a:p>
          <a:p>
            <a:endParaRPr lang="en-US" dirty="0"/>
          </a:p>
        </p:txBody>
      </p:sp>
      <p:sp>
        <p:nvSpPr>
          <p:cNvPr id="4" name="Slide Number Placeholder 3"/>
          <p:cNvSpPr>
            <a:spLocks noGrp="1"/>
          </p:cNvSpPr>
          <p:nvPr>
            <p:ph type="sldNum" sz="quarter" idx="10"/>
          </p:nvPr>
        </p:nvSpPr>
        <p:spPr/>
        <p:txBody>
          <a:bodyPr/>
          <a:lstStyle/>
          <a:p>
            <a:fld id="{3D0ABFA0-B771-A141-BEBD-B0E0462D2CC4}" type="slidenum">
              <a:rPr lang="en-US" smtClean="0"/>
              <a:t>9</a:t>
            </a:fld>
            <a:endParaRPr lang="en-US"/>
          </a:p>
        </p:txBody>
      </p:sp>
    </p:spTree>
    <p:extLst>
      <p:ext uri="{BB962C8B-B14F-4D97-AF65-F5344CB8AC3E}">
        <p14:creationId xmlns:p14="http://schemas.microsoft.com/office/powerpoint/2010/main" val="151475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726783"/>
            <a:r>
              <a:rPr lang="en-US" dirty="0"/>
              <a:t>For I consider that the sufferings of this present time are not worthy to be compared with the glory that is to be revealed to us. </a:t>
            </a:r>
            <a:r>
              <a:rPr lang="en-US" b="1" baseline="30000" dirty="0"/>
              <a:t>19 </a:t>
            </a:r>
            <a:r>
              <a:rPr lang="en-US" dirty="0"/>
              <a:t>For the anxious longing of the creation waits eagerly for the revealing of the sons of God. </a:t>
            </a:r>
            <a:r>
              <a:rPr lang="en-US" b="1" baseline="30000" dirty="0"/>
              <a:t>20 </a:t>
            </a:r>
            <a:r>
              <a:rPr lang="en-US" dirty="0"/>
              <a:t>For the creation was subjected to futility, not willingly, but because of Him who subjected it, in hope </a:t>
            </a:r>
            <a:r>
              <a:rPr lang="en-US" b="1" baseline="30000" dirty="0"/>
              <a:t>21 </a:t>
            </a:r>
            <a:r>
              <a:rPr lang="en-US" dirty="0"/>
              <a:t>that the creation itself also will be set free from its slavery to corruption into the freedom of the glory of the children of God. Romans 8:18-25</a:t>
            </a:r>
          </a:p>
          <a:p>
            <a:endParaRPr lang="en-US" dirty="0"/>
          </a:p>
          <a:p>
            <a:r>
              <a:rPr lang="en-US" dirty="0"/>
              <a:t>For our citizenship is in heaven, from which also we eagerly wait for a Savior, the Lord Jesus Christ; </a:t>
            </a:r>
            <a:r>
              <a:rPr lang="en-US" b="1" baseline="30000" dirty="0"/>
              <a:t>21 </a:t>
            </a:r>
            <a:r>
              <a:rPr lang="en-US" dirty="0"/>
              <a:t>who will transform the body of our humble state into conformity with the body of His glory, by the exertion of the power that He has even to subject all things to Himself. Philippians 3:20-21</a:t>
            </a:r>
          </a:p>
          <a:p>
            <a:endParaRPr lang="en-US" dirty="0"/>
          </a:p>
          <a:p>
            <a:r>
              <a:rPr lang="en-US" dirty="0"/>
              <a:t>For the Lord Himself will descend from heaven with a shout, with the voice of </a:t>
            </a:r>
            <a:r>
              <a:rPr lang="en-US" i="1" dirty="0"/>
              <a:t>the</a:t>
            </a:r>
            <a:r>
              <a:rPr lang="en-US" dirty="0"/>
              <a:t> archangel and with the trumpet of God, and the dead in Christ will rise first. </a:t>
            </a:r>
            <a:r>
              <a:rPr lang="en-US" b="1" baseline="30000" dirty="0"/>
              <a:t>17 </a:t>
            </a:r>
            <a:r>
              <a:rPr lang="en-US" dirty="0"/>
              <a:t>Then we who are alive and remain will be caught up together with them in the clouds to meet the Lord in the air, and so we shall always be with the Lord. </a:t>
            </a:r>
            <a:r>
              <a:rPr lang="en-US" b="1" baseline="30000" dirty="0"/>
              <a:t>18 </a:t>
            </a:r>
            <a:r>
              <a:rPr lang="en-US" dirty="0"/>
              <a:t>Therefore comfort one another with these words. </a:t>
            </a:r>
            <a:r>
              <a:rPr lang="mr-IN" dirty="0"/>
              <a:t>…</a:t>
            </a:r>
            <a:r>
              <a:rPr lang="en-US" dirty="0"/>
              <a:t> For God has not destined us for wrath, but for obtaining salvation through our Lord Jesus Christ, </a:t>
            </a:r>
            <a:r>
              <a:rPr lang="en-US" b="1" baseline="30000" dirty="0"/>
              <a:t>10 </a:t>
            </a:r>
            <a:r>
              <a:rPr lang="en-US" dirty="0"/>
              <a:t>who died for us, so that whether we are awake or asleep, we will live together with Him. 1 Thessalonians 4:13-5:11 </a:t>
            </a:r>
          </a:p>
          <a:p>
            <a:endParaRPr lang="en-US" dirty="0"/>
          </a:p>
          <a:p>
            <a:r>
              <a:rPr lang="en-US" dirty="0"/>
              <a:t>Blessed be the God and Father of our Lord Jesus Christ, who according to His great mercy has caused us to be born again to a living hope through the resurrection of Jesus Christ from the dead, </a:t>
            </a:r>
            <a:r>
              <a:rPr lang="en-US" b="1" baseline="30000" dirty="0"/>
              <a:t>4 </a:t>
            </a:r>
            <a:r>
              <a:rPr lang="en-US" dirty="0"/>
              <a:t>to </a:t>
            </a:r>
            <a:r>
              <a:rPr lang="en-US" i="1" dirty="0"/>
              <a:t>obtain</a:t>
            </a:r>
            <a:r>
              <a:rPr lang="en-US" dirty="0"/>
              <a:t> an inheritance </a:t>
            </a:r>
            <a:r>
              <a:rPr lang="en-US" i="1" dirty="0"/>
              <a:t>which is </a:t>
            </a:r>
            <a:r>
              <a:rPr lang="en-US" dirty="0"/>
              <a:t>imperishable and undefiled and will not fade away, reserved in heaven for you 1 Peter 1:3-4</a:t>
            </a:r>
          </a:p>
          <a:p>
            <a:endParaRPr lang="en-US" dirty="0"/>
          </a:p>
          <a:p>
            <a:r>
              <a:rPr lang="en-US" dirty="0"/>
              <a:t>But the day of the Lord will come like a thief, in which the heavens will pass away with a roar and the elements will be destroyed with intense heat, and the earth and its works will be burned up.</a:t>
            </a:r>
            <a:r>
              <a:rPr lang="en-US" b="1" baseline="30000" dirty="0"/>
              <a:t>11 </a:t>
            </a:r>
            <a:r>
              <a:rPr lang="en-US" dirty="0"/>
              <a:t>Since all these things are to be destroyed in this way, what sort of people ought you to be in holy conduct and godliness, </a:t>
            </a:r>
            <a:r>
              <a:rPr lang="en-US" b="1" baseline="30000" dirty="0"/>
              <a:t>12 </a:t>
            </a:r>
            <a:r>
              <a:rPr lang="en-US" dirty="0"/>
              <a:t>looking for and hastening the coming of the day of God, because of which the heavens will be destroyed by burning, and the elements will melt with intense heat! </a:t>
            </a:r>
            <a:r>
              <a:rPr lang="en-US" b="1" baseline="30000" dirty="0"/>
              <a:t>13 </a:t>
            </a:r>
            <a:r>
              <a:rPr lang="en-US" dirty="0"/>
              <a:t>But according to His promise we are looking for new heavens and a new earth, in which righteousness dwells. 2 Peter 3:10-13</a:t>
            </a:r>
          </a:p>
          <a:p>
            <a:r>
              <a:rPr lang="en-US" dirty="0"/>
              <a:t>Beloved, now we are children of God, and it has not appeared as yet what we will be. We know that when He appears, we will be like Him, because we will see Him just as He is. 1 John 3:1-3</a:t>
            </a:r>
          </a:p>
          <a:p>
            <a:r>
              <a:rPr lang="en-US" dirty="0">
                <a:solidFill>
                  <a:schemeClr val="bg1">
                    <a:lumMod val="50000"/>
                    <a:lumOff val="50000"/>
                  </a:schemeClr>
                </a:solidFill>
              </a:rPr>
              <a:t> </a:t>
            </a:r>
          </a:p>
          <a:p>
            <a:r>
              <a:rPr lang="en-US" dirty="0">
                <a:solidFill>
                  <a:schemeClr val="bg1">
                    <a:lumMod val="50000"/>
                    <a:lumOff val="50000"/>
                  </a:schemeClr>
                </a:solidFill>
              </a:rPr>
              <a:t>Revelation 21:1-8, 22:1-5</a:t>
            </a:r>
          </a:p>
          <a:p>
            <a:endParaRPr lang="en-US" dirty="0"/>
          </a:p>
        </p:txBody>
      </p:sp>
      <p:sp>
        <p:nvSpPr>
          <p:cNvPr id="4" name="Slide Number Placeholder 3"/>
          <p:cNvSpPr>
            <a:spLocks noGrp="1"/>
          </p:cNvSpPr>
          <p:nvPr>
            <p:ph type="sldNum" sz="quarter" idx="10"/>
          </p:nvPr>
        </p:nvSpPr>
        <p:spPr/>
        <p:txBody>
          <a:bodyPr/>
          <a:lstStyle/>
          <a:p>
            <a:fld id="{3D0ABFA0-B771-A141-BEBD-B0E0462D2CC4}" type="slidenum">
              <a:rPr lang="en-US" smtClean="0"/>
              <a:t>10</a:t>
            </a:fld>
            <a:endParaRPr lang="en-US"/>
          </a:p>
        </p:txBody>
      </p:sp>
    </p:spTree>
    <p:extLst>
      <p:ext uri="{BB962C8B-B14F-4D97-AF65-F5344CB8AC3E}">
        <p14:creationId xmlns:p14="http://schemas.microsoft.com/office/powerpoint/2010/main" val="3144575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AA141F-F8F6-5D46-854C-F198A2B6D0C1}"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A141F-F8F6-5D46-854C-F198A2B6D0C1}"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A141F-F8F6-5D46-854C-F198A2B6D0C1}"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A141F-F8F6-5D46-854C-F198A2B6D0C1}"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AA141F-F8F6-5D46-854C-F198A2B6D0C1}"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AA141F-F8F6-5D46-854C-F198A2B6D0C1}"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AA141F-F8F6-5D46-854C-F198A2B6D0C1}" type="datetimeFigureOut">
              <a:rPr lang="en-US" smtClean="0"/>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AA141F-F8F6-5D46-854C-F198A2B6D0C1}" type="datetimeFigureOut">
              <a:rPr lang="en-US" smtClean="0"/>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A141F-F8F6-5D46-854C-F198A2B6D0C1}" type="datetimeFigureOut">
              <a:rPr lang="en-US" smtClean="0"/>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AAA141F-F8F6-5D46-854C-F198A2B6D0C1}"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AAA141F-F8F6-5D46-854C-F198A2B6D0C1}"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0CF64-96FF-0946-A455-5136135881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AAA141F-F8F6-5D46-854C-F198A2B6D0C1}" type="datetimeFigureOut">
              <a:rPr lang="en-US" smtClean="0"/>
              <a:t>11/26/2017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AA60CF64-96FF-0946-A455-5136135881A6}" type="slidenum">
              <a:rPr lang="en-US" smtClean="0"/>
              <a:t>‹#›</a:t>
            </a:fld>
            <a:endParaRPr lang="en-US"/>
          </a:p>
        </p:txBody>
      </p:sp>
    </p:spTree>
    <p:extLst>
      <p:ext uri="{BB962C8B-B14F-4D97-AF65-F5344CB8AC3E}">
        <p14:creationId xmlns:p14="http://schemas.microsoft.com/office/powerpoint/2010/main" val="59854377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Polit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3545" y="845574"/>
            <a:ext cx="5336669" cy="1327354"/>
          </a:xfrm>
        </p:spPr>
        <p:txBody>
          <a:bodyPr>
            <a:normAutofit/>
          </a:bodyPr>
          <a:lstStyle/>
          <a:p>
            <a:r>
              <a:rPr lang="en-US" sz="6500" b="1" dirty="0">
                <a:solidFill>
                  <a:schemeClr val="bg2"/>
                </a:solidFill>
                <a:latin typeface="Avenir Book" charset="0"/>
                <a:ea typeface="Avenir Book" charset="0"/>
                <a:cs typeface="Avenir Book" charset="0"/>
              </a:rPr>
              <a:t>Secularism</a:t>
            </a:r>
          </a:p>
        </p:txBody>
      </p:sp>
      <p:sp>
        <p:nvSpPr>
          <p:cNvPr id="3" name="Subtitle 2"/>
          <p:cNvSpPr>
            <a:spLocks noGrp="1"/>
          </p:cNvSpPr>
          <p:nvPr>
            <p:ph type="subTitle" idx="1"/>
          </p:nvPr>
        </p:nvSpPr>
        <p:spPr>
          <a:xfrm>
            <a:off x="4159045" y="4525120"/>
            <a:ext cx="4670324" cy="646648"/>
          </a:xfrm>
        </p:spPr>
        <p:txBody>
          <a:bodyPr>
            <a:normAutofit/>
          </a:bodyPr>
          <a:lstStyle/>
          <a:p>
            <a:r>
              <a:rPr lang="en-US" sz="3500" b="1" i="1" dirty="0"/>
              <a:t>Sands of our Time</a:t>
            </a:r>
          </a:p>
        </p:txBody>
      </p:sp>
    </p:spTree>
    <p:extLst>
      <p:ext uri="{BB962C8B-B14F-4D97-AF65-F5344CB8AC3E}">
        <p14:creationId xmlns:p14="http://schemas.microsoft.com/office/powerpoint/2010/main" val="87530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700" dirty="0"/>
              <a:t>Jesus said to her, “I am the resurrection and the life. </a:t>
            </a:r>
            <a:r>
              <a:rPr lang="en-US" sz="2700" b="1" dirty="0">
                <a:solidFill>
                  <a:srgbClr val="FFFF00"/>
                </a:solidFill>
              </a:rPr>
              <a:t>The one who believes in me will live even if he dies</a:t>
            </a:r>
            <a:r>
              <a:rPr lang="en-US" sz="2700" dirty="0"/>
              <a:t>, </a:t>
            </a:r>
            <a:r>
              <a:rPr lang="en-US" sz="2700" b="1" baseline="30000" dirty="0"/>
              <a:t>26 </a:t>
            </a:r>
            <a:r>
              <a:rPr lang="en-US" sz="2700" dirty="0"/>
              <a:t>and the one who lives and believes in me will never die. Do you believe this?” </a:t>
            </a:r>
          </a:p>
          <a:p>
            <a:pPr marL="0" indent="0" algn="r">
              <a:buNone/>
            </a:pPr>
            <a:r>
              <a:rPr lang="en-US" dirty="0"/>
              <a:t>John 11:25-26</a:t>
            </a:r>
          </a:p>
          <a:p>
            <a:endParaRPr lang="en-US" dirty="0"/>
          </a:p>
        </p:txBody>
      </p:sp>
    </p:spTree>
    <p:extLst>
      <p:ext uri="{BB962C8B-B14F-4D97-AF65-F5344CB8AC3E}">
        <p14:creationId xmlns:p14="http://schemas.microsoft.com/office/powerpoint/2010/main" val="14042909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500" b="1" dirty="0">
                <a:solidFill>
                  <a:schemeClr val="accent3">
                    <a:lumMod val="40000"/>
                    <a:lumOff val="60000"/>
                  </a:schemeClr>
                </a:solidFill>
              </a:rPr>
              <a:t>Secularism:</a:t>
            </a:r>
          </a:p>
          <a:p>
            <a:pPr marL="0" indent="0">
              <a:buNone/>
            </a:pPr>
            <a:r>
              <a:rPr lang="en-US" sz="3000" dirty="0"/>
              <a:t>Living without concern for or submission to spiritual and / or religious considerations.</a:t>
            </a:r>
          </a:p>
          <a:p>
            <a:endParaRPr lang="en-US" sz="2000" dirty="0"/>
          </a:p>
        </p:txBody>
      </p:sp>
    </p:spTree>
    <p:extLst>
      <p:ext uri="{BB962C8B-B14F-4D97-AF65-F5344CB8AC3E}">
        <p14:creationId xmlns:p14="http://schemas.microsoft.com/office/powerpoint/2010/main" val="1450575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Quotes about Secularism</a:t>
            </a:r>
          </a:p>
        </p:txBody>
      </p:sp>
      <p:sp>
        <p:nvSpPr>
          <p:cNvPr id="3" name="Content Placeholder 2"/>
          <p:cNvSpPr>
            <a:spLocks noGrp="1"/>
          </p:cNvSpPr>
          <p:nvPr>
            <p:ph idx="1"/>
          </p:nvPr>
        </p:nvSpPr>
        <p:spPr/>
        <p:txBody>
          <a:bodyPr>
            <a:normAutofit/>
          </a:bodyPr>
          <a:lstStyle/>
          <a:p>
            <a:r>
              <a:rPr lang="en-US" sz="2400" dirty="0"/>
              <a:t>One manifestation of secularism is asserting the right to be free from religious rule and teachings, or, in a state declared to be neutral on matters of belief, from the imposition by government of religion or religious practices upon its people</a:t>
            </a:r>
          </a:p>
          <a:p>
            <a:r>
              <a:rPr lang="en-US" sz="2400" dirty="0"/>
              <a:t>Another manifestation of secularism is the view that public activities and decisions, especially </a:t>
            </a:r>
            <a:r>
              <a:rPr lang="en-US" sz="2400" dirty="0">
                <a:hlinkClick r:id="rId2" tooltip="Politics"/>
              </a:rPr>
              <a:t>political</a:t>
            </a:r>
            <a:r>
              <a:rPr lang="en-US" sz="2400" dirty="0"/>
              <a:t> ones, should be uninfluenced by religious beliefs or practices.</a:t>
            </a:r>
          </a:p>
          <a:p>
            <a:r>
              <a:rPr lang="en-US" sz="2400" dirty="0"/>
              <a:t>indifference to or rejection or exclusion of religion and religious considerations</a:t>
            </a:r>
          </a:p>
        </p:txBody>
      </p:sp>
    </p:spTree>
    <p:extLst>
      <p:ext uri="{BB962C8B-B14F-4D97-AF65-F5344CB8AC3E}">
        <p14:creationId xmlns:p14="http://schemas.microsoft.com/office/powerpoint/2010/main" val="11160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Hedonism	-	Pleasure is the highest good</a:t>
            </a:r>
          </a:p>
          <a:p>
            <a:r>
              <a:rPr lang="en-US" dirty="0"/>
              <a:t>Secularism	-	God is excluded from perspective</a:t>
            </a:r>
          </a:p>
          <a:p>
            <a:r>
              <a:rPr lang="en-US" dirty="0"/>
              <a:t>Naturalism	-	Everything comes from natural properties 				and causes</a:t>
            </a:r>
          </a:p>
        </p:txBody>
      </p:sp>
    </p:spTree>
    <p:extLst>
      <p:ext uri="{BB962C8B-B14F-4D97-AF65-F5344CB8AC3E}">
        <p14:creationId xmlns:p14="http://schemas.microsoft.com/office/powerpoint/2010/main" val="124279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2327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771" y="457199"/>
            <a:ext cx="5127172" cy="4778829"/>
          </a:xfrm>
          <a:prstGeom prst="roundRect">
            <a:avLst/>
          </a:prstGeom>
          <a:solidFill>
            <a:schemeClr val="accent4">
              <a:lumMod val="75000"/>
            </a:schemeClr>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t>Subjectivism // Consumerism // Humanism</a:t>
            </a:r>
            <a:endParaRPr lang="en-US" sz="2700"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7" name="Rounded Rectangle 6"/>
          <p:cNvSpPr/>
          <p:nvPr/>
        </p:nvSpPr>
        <p:spPr>
          <a:xfrm>
            <a:off x="707572" y="1650534"/>
            <a:ext cx="4495800" cy="3570513"/>
          </a:xfrm>
          <a:prstGeom prst="roundRect">
            <a:avLst/>
          </a:prstGeom>
          <a:solidFill>
            <a:schemeClr val="accent3">
              <a:lumMod val="75000"/>
            </a:schemeClr>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a:p>
            <a:pPr algn="ctr"/>
            <a:r>
              <a:rPr lang="en-US" sz="3000" dirty="0"/>
              <a:t>Secularism</a:t>
            </a:r>
          </a:p>
          <a:p>
            <a:pPr algn="ctr"/>
            <a:r>
              <a:rPr lang="en-US" sz="1700" i="1" dirty="0"/>
              <a:t>God and supernatural excluded from life</a:t>
            </a:r>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Rounded Rectangle 7"/>
          <p:cNvSpPr/>
          <p:nvPr/>
        </p:nvSpPr>
        <p:spPr>
          <a:xfrm>
            <a:off x="1088571" y="3124200"/>
            <a:ext cx="3646715" cy="2119318"/>
          </a:xfrm>
          <a:prstGeom prst="roundRect">
            <a:avLst/>
          </a:prstGeom>
          <a:solidFill>
            <a:srgbClr val="2B8540"/>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a:p>
            <a:pPr algn="ctr"/>
            <a:endParaRPr lang="en-US" sz="3000" dirty="0"/>
          </a:p>
          <a:p>
            <a:pPr algn="ctr"/>
            <a:endParaRPr lang="en-US" sz="3000" dirty="0"/>
          </a:p>
          <a:p>
            <a:pPr algn="ctr"/>
            <a:endParaRPr lang="en-US" sz="3000" dirty="0"/>
          </a:p>
          <a:p>
            <a:pPr algn="ctr"/>
            <a:r>
              <a:rPr lang="en-US" sz="3500" dirty="0"/>
              <a:t>Naturalism</a:t>
            </a:r>
          </a:p>
          <a:p>
            <a:pPr algn="ctr"/>
            <a:r>
              <a:rPr lang="en-US" sz="1800" i="1" dirty="0"/>
              <a:t>No supernatural origins of life </a:t>
            </a:r>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Tree>
    <p:extLst>
      <p:ext uri="{BB962C8B-B14F-4D97-AF65-F5344CB8AC3E}">
        <p14:creationId xmlns:p14="http://schemas.microsoft.com/office/powerpoint/2010/main" val="189034440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771" y="457199"/>
            <a:ext cx="5127172" cy="4778829"/>
          </a:xfrm>
          <a:prstGeom prst="roundRect">
            <a:avLst/>
          </a:prstGeom>
          <a:solidFill>
            <a:schemeClr val="accent6">
              <a:lumMod val="75000"/>
            </a:schemeClr>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t>Utilitarianism</a:t>
            </a:r>
          </a:p>
          <a:p>
            <a:pPr algn="ctr"/>
            <a:r>
              <a:rPr lang="en-US" sz="1800" i="1" dirty="0"/>
              <a:t>Live for greatest good for greatest number</a:t>
            </a:r>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7" name="Rounded Rectangle 6"/>
          <p:cNvSpPr/>
          <p:nvPr/>
        </p:nvSpPr>
        <p:spPr>
          <a:xfrm>
            <a:off x="707572" y="1650534"/>
            <a:ext cx="4495800" cy="3570513"/>
          </a:xfrm>
          <a:prstGeom prst="roundRect">
            <a:avLst/>
          </a:prstGeom>
          <a:solidFill>
            <a:schemeClr val="accent3">
              <a:lumMod val="75000"/>
            </a:schemeClr>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a:p>
            <a:pPr algn="ctr"/>
            <a:r>
              <a:rPr lang="en-US" sz="3000" dirty="0"/>
              <a:t>Secularism</a:t>
            </a:r>
          </a:p>
          <a:p>
            <a:pPr algn="ctr"/>
            <a:r>
              <a:rPr lang="en-US" sz="1700" i="1" dirty="0"/>
              <a:t>God and supernatural excluded from life</a:t>
            </a:r>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Rounded Rectangle 7"/>
          <p:cNvSpPr/>
          <p:nvPr/>
        </p:nvSpPr>
        <p:spPr>
          <a:xfrm>
            <a:off x="1088571" y="3130826"/>
            <a:ext cx="3646715" cy="2112692"/>
          </a:xfrm>
          <a:prstGeom prst="roundRect">
            <a:avLst/>
          </a:prstGeom>
          <a:solidFill>
            <a:srgbClr val="2B8540"/>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a:p>
            <a:pPr algn="ctr"/>
            <a:endParaRPr lang="en-US" sz="3000" dirty="0"/>
          </a:p>
          <a:p>
            <a:pPr algn="ctr"/>
            <a:endParaRPr lang="en-US" sz="3000" dirty="0"/>
          </a:p>
          <a:p>
            <a:pPr algn="ctr"/>
            <a:endParaRPr lang="en-US" sz="3000" dirty="0"/>
          </a:p>
          <a:p>
            <a:pPr algn="ctr"/>
            <a:r>
              <a:rPr lang="en-US" sz="3500" dirty="0"/>
              <a:t>Naturalism</a:t>
            </a:r>
          </a:p>
          <a:p>
            <a:pPr algn="ctr"/>
            <a:r>
              <a:rPr lang="en-US" sz="1800" i="1" dirty="0"/>
              <a:t>No supernatural origins of life </a:t>
            </a:r>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Tree>
    <p:extLst>
      <p:ext uri="{BB962C8B-B14F-4D97-AF65-F5344CB8AC3E}">
        <p14:creationId xmlns:p14="http://schemas.microsoft.com/office/powerpoint/2010/main" val="36904969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771" y="457199"/>
            <a:ext cx="5127172" cy="4778829"/>
          </a:xfrm>
          <a:prstGeom prst="roundRect">
            <a:avLst/>
          </a:prstGeom>
          <a:solidFill>
            <a:schemeClr val="accent5">
              <a:lumMod val="50000"/>
            </a:schemeClr>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t>Hedonism</a:t>
            </a:r>
          </a:p>
          <a:p>
            <a:pPr algn="ctr"/>
            <a:r>
              <a:rPr lang="en-US" sz="2000" i="1" dirty="0"/>
              <a:t>Pleasure is the rule for life</a:t>
            </a:r>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7" name="Rounded Rectangle 6"/>
          <p:cNvSpPr/>
          <p:nvPr/>
        </p:nvSpPr>
        <p:spPr>
          <a:xfrm>
            <a:off x="707572" y="1650534"/>
            <a:ext cx="4495800" cy="3570513"/>
          </a:xfrm>
          <a:prstGeom prst="roundRect">
            <a:avLst/>
          </a:prstGeom>
          <a:solidFill>
            <a:schemeClr val="accent3">
              <a:lumMod val="75000"/>
            </a:schemeClr>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a:p>
            <a:pPr algn="ctr"/>
            <a:r>
              <a:rPr lang="en-US" sz="3000" dirty="0"/>
              <a:t>Secularism</a:t>
            </a:r>
          </a:p>
          <a:p>
            <a:pPr algn="ctr"/>
            <a:r>
              <a:rPr lang="en-US" sz="1700" i="1" dirty="0"/>
              <a:t>God and supernatural excluded from life</a:t>
            </a:r>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Rounded Rectangle 7"/>
          <p:cNvSpPr/>
          <p:nvPr/>
        </p:nvSpPr>
        <p:spPr>
          <a:xfrm>
            <a:off x="1088571" y="3124200"/>
            <a:ext cx="3646715" cy="2119318"/>
          </a:xfrm>
          <a:prstGeom prst="roundRect">
            <a:avLst/>
          </a:prstGeom>
          <a:solidFill>
            <a:srgbClr val="2B8540"/>
          </a:solidFill>
          <a:ln w="38100">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a:p>
            <a:pPr algn="ctr"/>
            <a:endParaRPr lang="en-US" sz="3000" dirty="0"/>
          </a:p>
          <a:p>
            <a:pPr algn="ctr"/>
            <a:endParaRPr lang="en-US" sz="3000" dirty="0"/>
          </a:p>
          <a:p>
            <a:pPr algn="ctr"/>
            <a:endParaRPr lang="en-US" sz="3000" dirty="0"/>
          </a:p>
          <a:p>
            <a:pPr algn="ctr"/>
            <a:r>
              <a:rPr lang="en-US" sz="3500" dirty="0"/>
              <a:t>Naturalism</a:t>
            </a:r>
          </a:p>
          <a:p>
            <a:pPr algn="ctr"/>
            <a:r>
              <a:rPr lang="en-US" sz="1800" i="1" dirty="0"/>
              <a:t>No supernatural origins of life </a:t>
            </a:r>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9" name="TextBox 8"/>
          <p:cNvSpPr txBox="1"/>
          <p:nvPr/>
        </p:nvSpPr>
        <p:spPr>
          <a:xfrm>
            <a:off x="5645426" y="1641233"/>
            <a:ext cx="3243469" cy="523220"/>
          </a:xfrm>
          <a:prstGeom prst="rect">
            <a:avLst/>
          </a:prstGeom>
          <a:noFill/>
        </p:spPr>
        <p:txBody>
          <a:bodyPr wrap="square" rtlCol="0">
            <a:spAutoFit/>
          </a:bodyPr>
          <a:lstStyle/>
          <a:p>
            <a:pPr algn="ctr"/>
            <a:r>
              <a:rPr lang="en-US" sz="2800" dirty="0"/>
              <a:t>No Basis for Ethics</a:t>
            </a:r>
          </a:p>
        </p:txBody>
      </p:sp>
      <p:sp>
        <p:nvSpPr>
          <p:cNvPr id="10" name="TextBox 9"/>
          <p:cNvSpPr txBox="1"/>
          <p:nvPr/>
        </p:nvSpPr>
        <p:spPr>
          <a:xfrm>
            <a:off x="5645426" y="2958736"/>
            <a:ext cx="3462130" cy="523220"/>
          </a:xfrm>
          <a:prstGeom prst="rect">
            <a:avLst/>
          </a:prstGeom>
          <a:noFill/>
        </p:spPr>
        <p:txBody>
          <a:bodyPr wrap="square" rtlCol="0">
            <a:spAutoFit/>
          </a:bodyPr>
          <a:lstStyle/>
          <a:p>
            <a:pPr algn="ctr"/>
            <a:r>
              <a:rPr lang="en-US" sz="2800" dirty="0"/>
              <a:t>No Reason for Hope</a:t>
            </a:r>
          </a:p>
        </p:txBody>
      </p:sp>
    </p:spTree>
    <p:extLst>
      <p:ext uri="{BB962C8B-B14F-4D97-AF65-F5344CB8AC3E}">
        <p14:creationId xmlns:p14="http://schemas.microsoft.com/office/powerpoint/2010/main" val="1095550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500" dirty="0"/>
              <a:t>“Do not be amazed at this, because a time is coming when all who are in the tombs will hear his voice </a:t>
            </a:r>
            <a:r>
              <a:rPr lang="en-US" sz="2500" b="1" baseline="30000" dirty="0"/>
              <a:t>29 </a:t>
            </a:r>
            <a:r>
              <a:rPr lang="en-US" sz="2500" dirty="0"/>
              <a:t>and will come out—the </a:t>
            </a:r>
            <a:r>
              <a:rPr lang="en-US" sz="2500" b="1" dirty="0">
                <a:solidFill>
                  <a:srgbClr val="FFFF00"/>
                </a:solidFill>
              </a:rPr>
              <a:t>ones who have done what is good </a:t>
            </a:r>
            <a:r>
              <a:rPr lang="en-US" sz="2500" dirty="0"/>
              <a:t>to the resurrection resulting in life, and </a:t>
            </a:r>
            <a:r>
              <a:rPr lang="en-US" sz="2500" b="1" dirty="0">
                <a:solidFill>
                  <a:srgbClr val="FFFF00"/>
                </a:solidFill>
              </a:rPr>
              <a:t>the ones who have done what is evil </a:t>
            </a:r>
            <a:r>
              <a:rPr lang="en-US" sz="2500" dirty="0"/>
              <a:t>to the resurrection resulting in condemnation.  </a:t>
            </a:r>
          </a:p>
          <a:p>
            <a:pPr marL="0" indent="0" algn="r">
              <a:buNone/>
            </a:pPr>
            <a:r>
              <a:rPr lang="en-US" dirty="0"/>
              <a:t>John 5:28-29</a:t>
            </a:r>
          </a:p>
        </p:txBody>
      </p:sp>
    </p:spTree>
    <p:extLst>
      <p:ext uri="{BB962C8B-B14F-4D97-AF65-F5344CB8AC3E}">
        <p14:creationId xmlns:p14="http://schemas.microsoft.com/office/powerpoint/2010/main" val="1676326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5003</TotalTime>
  <Words>281</Words>
  <Application>Microsoft Office PowerPoint</Application>
  <PresentationFormat>On-screen Show (16:10)</PresentationFormat>
  <Paragraphs>206</Paragraphs>
  <Slides>10</Slides>
  <Notes>7</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Book</vt:lpstr>
      <vt:lpstr>Calibri</vt:lpstr>
      <vt:lpstr>Georgia</vt:lpstr>
      <vt:lpstr>Mangal</vt:lpstr>
      <vt:lpstr>Office Theme</vt:lpstr>
      <vt:lpstr>Secularism</vt:lpstr>
      <vt:lpstr>PowerPoint Presentation</vt:lpstr>
      <vt:lpstr>Quotes about Secularism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Subjectivism</dc:title>
  <dc:creator>Ben Hall</dc:creator>
  <cp:lastModifiedBy>Embry</cp:lastModifiedBy>
  <cp:revision>86</cp:revision>
  <cp:lastPrinted>2017-11-26T22:10:12Z</cp:lastPrinted>
  <dcterms:created xsi:type="dcterms:W3CDTF">2017-11-03T14:46:10Z</dcterms:created>
  <dcterms:modified xsi:type="dcterms:W3CDTF">2017-11-26T23:51:58Z</dcterms:modified>
</cp:coreProperties>
</file>