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5" r:id="rId2"/>
    <p:sldId id="273" r:id="rId3"/>
    <p:sldId id="271" r:id="rId4"/>
    <p:sldId id="283" r:id="rId5"/>
    <p:sldId id="277" r:id="rId6"/>
    <p:sldId id="284" r:id="rId7"/>
    <p:sldId id="275" r:id="rId8"/>
    <p:sldId id="285" r:id="rId9"/>
    <p:sldId id="287" r:id="rId10"/>
    <p:sldId id="286" r:id="rId11"/>
    <p:sldId id="288" r:id="rId12"/>
    <p:sldId id="256" r:id="rId13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DD8"/>
    <a:srgbClr val="2D7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/>
    <p:restoredTop sz="90037" autoAdjust="0"/>
  </p:normalViewPr>
  <p:slideViewPr>
    <p:cSldViewPr snapToGrid="0" snapToObjects="1">
      <p:cViewPr varScale="1">
        <p:scale>
          <a:sx n="66" d="100"/>
          <a:sy n="66" d="100"/>
        </p:scale>
        <p:origin x="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CD6C58-5D3C-4890-BCA3-91292A0992E5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E22B63-67D9-4353-B3C4-49466C5866AA}">
      <dgm:prSet phldrT="[Text]"/>
      <dgm:spPr/>
      <dgm:t>
        <a:bodyPr/>
        <a:lstStyle/>
        <a:p>
          <a:r>
            <a:rPr lang="en-US" dirty="0"/>
            <a:t>The OT writings </a:t>
          </a:r>
          <a:r>
            <a:rPr lang="en-US" b="1" dirty="0">
              <a:solidFill>
                <a:srgbClr val="FFFF00"/>
              </a:solidFill>
            </a:rPr>
            <a:t>foretold of his coming and explain his mission</a:t>
          </a:r>
          <a:r>
            <a:rPr lang="en-US" dirty="0"/>
            <a:t> </a:t>
          </a:r>
          <a:r>
            <a:rPr lang="en-US" b="1" dirty="0"/>
            <a:t>– Luke 24:44</a:t>
          </a:r>
        </a:p>
      </dgm:t>
    </dgm:pt>
    <dgm:pt modelId="{5FB9BB4F-0964-41BB-89A1-5B63B7A1C8F9}" type="parTrans" cxnId="{8A1C0E63-900B-4187-88B4-18B662AEDC34}">
      <dgm:prSet/>
      <dgm:spPr/>
      <dgm:t>
        <a:bodyPr/>
        <a:lstStyle/>
        <a:p>
          <a:endParaRPr lang="en-US"/>
        </a:p>
      </dgm:t>
    </dgm:pt>
    <dgm:pt modelId="{EE242F98-9A1A-4789-9066-112FFCD02BC5}" type="sibTrans" cxnId="{8A1C0E63-900B-4187-88B4-18B662AEDC34}">
      <dgm:prSet/>
      <dgm:spPr/>
      <dgm:t>
        <a:bodyPr/>
        <a:lstStyle/>
        <a:p>
          <a:endParaRPr lang="en-US"/>
        </a:p>
      </dgm:t>
    </dgm:pt>
    <dgm:pt modelId="{70B6DB0C-80C9-4A9F-A92F-D5E54FB6BAAD}">
      <dgm:prSet phldrT="[Text]"/>
      <dgm:spPr/>
      <dgm:t>
        <a:bodyPr/>
        <a:lstStyle/>
        <a:p>
          <a:r>
            <a:rPr lang="en-US" dirty="0"/>
            <a:t>The NT writings </a:t>
          </a:r>
          <a:r>
            <a:rPr lang="en-US" b="1" dirty="0">
              <a:solidFill>
                <a:srgbClr val="FFFF00"/>
              </a:solidFill>
            </a:rPr>
            <a:t>came from those to whom Christ sent the Holy Spirit to reveal truth </a:t>
          </a:r>
          <a:r>
            <a:rPr lang="en-US" b="1" dirty="0">
              <a:solidFill>
                <a:schemeClr val="bg1"/>
              </a:solidFill>
            </a:rPr>
            <a:t>– John 16:12</a:t>
          </a:r>
          <a:r>
            <a:rPr lang="en-US" dirty="0">
              <a:solidFill>
                <a:schemeClr val="bg1"/>
              </a:solidFill>
            </a:rPr>
            <a:t>.</a:t>
          </a:r>
        </a:p>
      </dgm:t>
    </dgm:pt>
    <dgm:pt modelId="{C3452D86-0F70-466A-B5AF-7E2F17A7BE61}" type="parTrans" cxnId="{C1EE5AD8-5893-47EB-A492-AEB58365203A}">
      <dgm:prSet/>
      <dgm:spPr/>
      <dgm:t>
        <a:bodyPr/>
        <a:lstStyle/>
        <a:p>
          <a:endParaRPr lang="en-US"/>
        </a:p>
      </dgm:t>
    </dgm:pt>
    <dgm:pt modelId="{A0EADF92-2553-470A-ABFC-0EFDD914EEC4}" type="sibTrans" cxnId="{C1EE5AD8-5893-47EB-A492-AEB58365203A}">
      <dgm:prSet/>
      <dgm:spPr/>
      <dgm:t>
        <a:bodyPr/>
        <a:lstStyle/>
        <a:p>
          <a:endParaRPr lang="en-US"/>
        </a:p>
      </dgm:t>
    </dgm:pt>
    <dgm:pt modelId="{6EF335AC-193F-47E8-85DF-777E6ABC6B7C}" type="pres">
      <dgm:prSet presAssocID="{DFCD6C58-5D3C-4890-BCA3-91292A0992E5}" presName="compositeShape" presStyleCnt="0">
        <dgm:presLayoutVars>
          <dgm:chMax val="2"/>
          <dgm:dir/>
          <dgm:resizeHandles val="exact"/>
        </dgm:presLayoutVars>
      </dgm:prSet>
      <dgm:spPr/>
    </dgm:pt>
    <dgm:pt modelId="{DD682792-6086-45F6-BB87-9856C5B7F9AF}" type="pres">
      <dgm:prSet presAssocID="{DFCD6C58-5D3C-4890-BCA3-91292A0992E5}" presName="ribbon" presStyleLbl="node1" presStyleIdx="0" presStyleCnt="1"/>
      <dgm:spPr/>
    </dgm:pt>
    <dgm:pt modelId="{BEB10BCE-3557-43F8-B9D6-B56258AA5793}" type="pres">
      <dgm:prSet presAssocID="{DFCD6C58-5D3C-4890-BCA3-91292A0992E5}" presName="leftArrowText" presStyleLbl="node1" presStyleIdx="0" presStyleCnt="1" custScaleX="117842" custScaleY="127699" custLinFactNeighborX="-8767" custLinFactNeighborY="6947">
        <dgm:presLayoutVars>
          <dgm:chMax val="0"/>
          <dgm:bulletEnabled val="1"/>
        </dgm:presLayoutVars>
      </dgm:prSet>
      <dgm:spPr/>
    </dgm:pt>
    <dgm:pt modelId="{75FFCBAB-FDD1-45F0-BCDB-E5843E467DA3}" type="pres">
      <dgm:prSet presAssocID="{DFCD6C58-5D3C-4890-BCA3-91292A0992E5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4EBCB1E-68E7-4EA1-88CB-C87D02C8F972}" type="presOf" srcId="{DFCD6C58-5D3C-4890-BCA3-91292A0992E5}" destId="{6EF335AC-193F-47E8-85DF-777E6ABC6B7C}" srcOrd="0" destOrd="0" presId="urn:microsoft.com/office/officeart/2005/8/layout/arrow6"/>
    <dgm:cxn modelId="{8A1C0E63-900B-4187-88B4-18B662AEDC34}" srcId="{DFCD6C58-5D3C-4890-BCA3-91292A0992E5}" destId="{A3E22B63-67D9-4353-B3C4-49466C5866AA}" srcOrd="0" destOrd="0" parTransId="{5FB9BB4F-0964-41BB-89A1-5B63B7A1C8F9}" sibTransId="{EE242F98-9A1A-4789-9066-112FFCD02BC5}"/>
    <dgm:cxn modelId="{83862465-3035-4638-9C91-DD544EFE59A4}" type="presOf" srcId="{A3E22B63-67D9-4353-B3C4-49466C5866AA}" destId="{BEB10BCE-3557-43F8-B9D6-B56258AA5793}" srcOrd="0" destOrd="0" presId="urn:microsoft.com/office/officeart/2005/8/layout/arrow6"/>
    <dgm:cxn modelId="{C1EE5AD8-5893-47EB-A492-AEB58365203A}" srcId="{DFCD6C58-5D3C-4890-BCA3-91292A0992E5}" destId="{70B6DB0C-80C9-4A9F-A92F-D5E54FB6BAAD}" srcOrd="1" destOrd="0" parTransId="{C3452D86-0F70-466A-B5AF-7E2F17A7BE61}" sibTransId="{A0EADF92-2553-470A-ABFC-0EFDD914EEC4}"/>
    <dgm:cxn modelId="{363293EA-28B0-4790-91C9-792566FF26A5}" type="presOf" srcId="{70B6DB0C-80C9-4A9F-A92F-D5E54FB6BAAD}" destId="{75FFCBAB-FDD1-45F0-BCDB-E5843E467DA3}" srcOrd="0" destOrd="0" presId="urn:microsoft.com/office/officeart/2005/8/layout/arrow6"/>
    <dgm:cxn modelId="{03F412E7-F062-40B0-B628-2AB51BC0E172}" type="presParOf" srcId="{6EF335AC-193F-47E8-85DF-777E6ABC6B7C}" destId="{DD682792-6086-45F6-BB87-9856C5B7F9AF}" srcOrd="0" destOrd="0" presId="urn:microsoft.com/office/officeart/2005/8/layout/arrow6"/>
    <dgm:cxn modelId="{606A2AF9-34AE-419E-AFD2-8560636A11F5}" type="presParOf" srcId="{6EF335AC-193F-47E8-85DF-777E6ABC6B7C}" destId="{BEB10BCE-3557-43F8-B9D6-B56258AA5793}" srcOrd="1" destOrd="0" presId="urn:microsoft.com/office/officeart/2005/8/layout/arrow6"/>
    <dgm:cxn modelId="{491F8EF0-0D7C-4F49-B346-95EDFE1E398F}" type="presParOf" srcId="{6EF335AC-193F-47E8-85DF-777E6ABC6B7C}" destId="{75FFCBAB-FDD1-45F0-BCDB-E5843E467DA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82792-6086-45F6-BB87-9856C5B7F9AF}">
      <dsp:nvSpPr>
        <dsp:cNvPr id="0" name=""/>
        <dsp:cNvSpPr/>
      </dsp:nvSpPr>
      <dsp:spPr>
        <a:xfrm>
          <a:off x="0" y="278606"/>
          <a:ext cx="7675562" cy="3070224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0BCE-3557-43F8-B9D6-B56258AA5793}">
      <dsp:nvSpPr>
        <dsp:cNvPr id="0" name=""/>
        <dsp:cNvSpPr/>
      </dsp:nvSpPr>
      <dsp:spPr>
        <a:xfrm>
          <a:off x="473041" y="712054"/>
          <a:ext cx="2984861" cy="192111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OT writings </a:t>
          </a:r>
          <a:r>
            <a:rPr lang="en-US" sz="2100" b="1" kern="1200" dirty="0">
              <a:solidFill>
                <a:srgbClr val="FFFF00"/>
              </a:solidFill>
            </a:rPr>
            <a:t>foretold of his coming and explain his mission</a:t>
          </a:r>
          <a:r>
            <a:rPr lang="en-US" sz="2100" kern="1200" dirty="0"/>
            <a:t> </a:t>
          </a:r>
          <a:r>
            <a:rPr lang="en-US" sz="2100" b="1" kern="1200" dirty="0"/>
            <a:t>– Luke 24:44</a:t>
          </a:r>
        </a:p>
      </dsp:txBody>
      <dsp:txXfrm>
        <a:off x="473041" y="712054"/>
        <a:ext cx="2984861" cy="1921116"/>
      </dsp:txXfrm>
    </dsp:sp>
    <dsp:sp modelId="{75FFCBAB-FDD1-45F0-BCDB-E5843E467DA3}">
      <dsp:nvSpPr>
        <dsp:cNvPr id="0" name=""/>
        <dsp:cNvSpPr/>
      </dsp:nvSpPr>
      <dsp:spPr>
        <a:xfrm>
          <a:off x="3837781" y="1307131"/>
          <a:ext cx="2993469" cy="15044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 NT writings </a:t>
          </a:r>
          <a:r>
            <a:rPr lang="en-US" sz="2100" b="1" kern="1200" dirty="0">
              <a:solidFill>
                <a:srgbClr val="FFFF00"/>
              </a:solidFill>
            </a:rPr>
            <a:t>came from those to whom Christ sent the Holy Spirit to reveal truth </a:t>
          </a:r>
          <a:r>
            <a:rPr lang="en-US" sz="2100" b="1" kern="1200" dirty="0">
              <a:solidFill>
                <a:schemeClr val="bg1"/>
              </a:solidFill>
            </a:rPr>
            <a:t>– John 16:12</a:t>
          </a:r>
          <a:r>
            <a:rPr lang="en-US" sz="2100" kern="1200" dirty="0">
              <a:solidFill>
                <a:schemeClr val="bg1"/>
              </a:solidFill>
            </a:rPr>
            <a:t>.</a:t>
          </a:r>
        </a:p>
      </dsp:txBody>
      <dsp:txXfrm>
        <a:off x="3837781" y="1307131"/>
        <a:ext cx="2993469" cy="1504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A1FE5-30A3-CF4E-8732-71F10435AA9B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9D8E4-833F-6A47-A5E3-2DB704D4B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9D8E4-833F-6A47-A5E3-2DB704D4B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6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Living Faith</a:t>
            </a:r>
          </a:p>
          <a:p>
            <a:r>
              <a:rPr lang="en-US" dirty="0"/>
              <a:t>Not Just 10 or 15 Assorted Facts &amp; Conclusions.  We Are Building Life-Defining Faith That Is Walking With God Everyday &amp; In Every Choice.</a:t>
            </a:r>
          </a:p>
          <a:p>
            <a:endParaRPr lang="en-US" dirty="0"/>
          </a:p>
          <a:p>
            <a:r>
              <a:rPr lang="en-US" dirty="0"/>
              <a:t>MARRIAGE: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 Just 2 People living under the same roof. We are building relationships that shine with the selfless and humble love of Jesus.</a:t>
            </a:r>
          </a:p>
          <a:p>
            <a:endParaRPr lang="en-US" dirty="0"/>
          </a:p>
          <a:p>
            <a:endParaRPr lang="en-US" dirty="0"/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CARE ABOUT THE SPECIFICATIONS, BECAUSE THEY ARE GIVEN BY GOD’S WISDOM TO HELP US ACHIEVE THESE HIGHER PURPOSES.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9D8E4-833F-6A47-A5E3-2DB704D4B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5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Examine the Evidence</a:t>
            </a:r>
            <a:r>
              <a:rPr lang="mr-IN" dirty="0"/>
              <a:t>…</a:t>
            </a:r>
            <a:r>
              <a:rPr lang="en-US" dirty="0"/>
              <a:t>.plenty</a:t>
            </a:r>
            <a:r>
              <a:rPr lang="en-US" baseline="0" dirty="0"/>
              <a:t> of us can benefit from this examination. From students bombarded with questions to adults faith being tested.  But in addition to edifying our members, these lessons will be GREAT for inviting non-believing friends and neighbors.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9D8E4-833F-6A47-A5E3-2DB704D4B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99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FE52C-4B9C-40A3-AEE8-F0F3865360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27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9D8E4-833F-6A47-A5E3-2DB704D4BB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09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000">
                <a:solidFill>
                  <a:srgbClr val="9BCDD8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B1DF5-8ADE-0F4D-BE68-EB48E1310899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EC47-5A84-924E-984D-3340C88CC4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9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On The Rock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2" r="16491"/>
          <a:stretch/>
        </p:blipFill>
        <p:spPr>
          <a:xfrm>
            <a:off x="1800665" y="0"/>
            <a:ext cx="5584874" cy="538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605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82" y="161192"/>
            <a:ext cx="8810625" cy="762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4800" cap="none" dirty="0">
                <a:solidFill>
                  <a:srgbClr val="FFC000"/>
                </a:solidFill>
                <a:effectLst/>
                <a:latin typeface="Calibri" pitchFamily="34" charset="0"/>
              </a:rPr>
              <a:t>Evidence of the Bible’s Inspiration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007" y="1186960"/>
            <a:ext cx="7663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Its Claim to Be </a:t>
            </a:r>
          </a:p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A Consistent Unifying Theme</a:t>
            </a:r>
          </a:p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Fulfilled Prophecies</a:t>
            </a:r>
          </a:p>
        </p:txBody>
      </p:sp>
    </p:spTree>
    <p:extLst>
      <p:ext uri="{BB962C8B-B14F-4D97-AF65-F5344CB8AC3E}">
        <p14:creationId xmlns:p14="http://schemas.microsoft.com/office/powerpoint/2010/main" val="23930384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82" y="161192"/>
            <a:ext cx="8810625" cy="762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4800" cap="none" dirty="0">
                <a:solidFill>
                  <a:srgbClr val="FFC000"/>
                </a:solidFill>
                <a:effectLst/>
                <a:latin typeface="Calibri" pitchFamily="34" charset="0"/>
              </a:rPr>
              <a:t>Sufficiency of the Scriptures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007" y="1186960"/>
            <a:ext cx="76632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Galatians 1:6-9</a:t>
            </a:r>
          </a:p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Hebrews 1:1-2</a:t>
            </a:r>
          </a:p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Jude 1:3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D7431D7-863D-4BF0-AEBA-D645BB49E932}"/>
              </a:ext>
            </a:extLst>
          </p:cNvPr>
          <p:cNvSpPr/>
          <p:nvPr/>
        </p:nvSpPr>
        <p:spPr>
          <a:xfrm>
            <a:off x="2815771" y="1815737"/>
            <a:ext cx="6128935" cy="3213463"/>
          </a:xfrm>
          <a:prstGeom prst="wedgeRoundRectCallout">
            <a:avLst>
              <a:gd name="adj1" fmla="val -71879"/>
              <a:gd name="adj2" fmla="val -50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i="1" baseline="30000" dirty="0"/>
              <a:t>6 </a:t>
            </a:r>
            <a:r>
              <a:rPr lang="en-US" sz="2000" i="1" dirty="0"/>
              <a:t>I am astonished that you are so quickly deserting him who called you in the grace of Christ and are turning to a different gospel— </a:t>
            </a:r>
            <a:r>
              <a:rPr lang="en-US" sz="2000" b="1" i="1" baseline="30000" dirty="0"/>
              <a:t>7 </a:t>
            </a:r>
            <a:r>
              <a:rPr lang="en-US" sz="2000" i="1" dirty="0"/>
              <a:t>not that there is another one, but there are some who trouble you and want to distort the gospel of Christ. </a:t>
            </a:r>
            <a:r>
              <a:rPr lang="en-US" sz="2000" b="1" i="1" baseline="30000" dirty="0"/>
              <a:t>8 </a:t>
            </a:r>
            <a:r>
              <a:rPr lang="en-US" sz="2000" i="1" dirty="0"/>
              <a:t>But even if we or an angel from heaven should preach to you a gospel contrary to the one we preached to you, let him be accursed. </a:t>
            </a:r>
            <a:r>
              <a:rPr lang="en-US" sz="2000" b="1" i="1" baseline="30000" dirty="0"/>
              <a:t>9 </a:t>
            </a:r>
            <a:r>
              <a:rPr lang="en-US" sz="2000" i="1" dirty="0"/>
              <a:t>As we have said before, so now I say again: If anyone is preaching to you a gospel contrary to the one you received, let him be accursed.</a:t>
            </a:r>
            <a:endParaRPr lang="en-US" sz="20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F414963-F5FD-4F01-ABF0-65D1380EA0A8}"/>
              </a:ext>
            </a:extLst>
          </p:cNvPr>
          <p:cNvSpPr/>
          <p:nvPr/>
        </p:nvSpPr>
        <p:spPr>
          <a:xfrm>
            <a:off x="2815772" y="2507493"/>
            <a:ext cx="6128935" cy="1606249"/>
          </a:xfrm>
          <a:prstGeom prst="wedgeRoundRectCallout">
            <a:avLst>
              <a:gd name="adj1" fmla="val -71879"/>
              <a:gd name="adj2" fmla="val -50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i="1" dirty="0"/>
              <a:t>Long ago, at many times and in many ways, God spoke to our fathers by the prophets, </a:t>
            </a:r>
            <a:r>
              <a:rPr lang="en-US" sz="2000" b="1" i="1" baseline="30000" dirty="0"/>
              <a:t>2 </a:t>
            </a:r>
            <a:r>
              <a:rPr lang="en-US" sz="2000" i="1" dirty="0"/>
              <a:t>but in these last days he has spoken to us by his Son, whom he appointed the heir of all things, through whom also he created the world.</a:t>
            </a:r>
            <a:endParaRPr lang="en-US" sz="3200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7394D2C-B3FF-4D02-B45B-AB538AE8DD9F}"/>
              </a:ext>
            </a:extLst>
          </p:cNvPr>
          <p:cNvSpPr/>
          <p:nvPr/>
        </p:nvSpPr>
        <p:spPr>
          <a:xfrm>
            <a:off x="2706915" y="3436408"/>
            <a:ext cx="6128935" cy="1306112"/>
          </a:xfrm>
          <a:prstGeom prst="wedgeRoundRectCallout">
            <a:avLst>
              <a:gd name="adj1" fmla="val -70221"/>
              <a:gd name="adj2" fmla="val -646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i="1" dirty="0"/>
              <a:t>Beloved, although I was very eager to write to you about our common salvation, I found it necessary to write appealing to you to contend for the faith that was once for all delivered to the saints.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247326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3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Building On The Rock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8858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428899"/>
              </p:ext>
            </p:extLst>
          </p:nvPr>
        </p:nvGraphicFramePr>
        <p:xfrm>
          <a:off x="514350" y="214539"/>
          <a:ext cx="7886700" cy="527803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94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1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632">
                <a:tc>
                  <a:txBody>
                    <a:bodyPr/>
                    <a:lstStyle/>
                    <a:p>
                      <a:r>
                        <a:rPr lang="en-US" sz="1800" b="0" dirty="0"/>
                        <a:t>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Overview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Building On The Rock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October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Choose Your Foundation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Solid Rock: He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Solid Rock: He Speaks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Solid Rock: He Arose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January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Take Up Your Tools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Building with Purpose: Pleasing God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February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Building with Understanding:</a:t>
                      </a:r>
                      <a:r>
                        <a:rPr lang="en-US" sz="1800" baseline="0" dirty="0"/>
                        <a:t> Reasoning from The Word of God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March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Build</a:t>
                      </a:r>
                      <a:r>
                        <a:rPr lang="en-US" sz="1800" baseline="0" dirty="0"/>
                        <a:t> on The Rock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Jesus,</a:t>
                      </a:r>
                      <a:r>
                        <a:rPr lang="en-US" sz="1800" baseline="0" dirty="0"/>
                        <a:t> Rock </a:t>
                      </a:r>
                      <a:r>
                        <a:rPr lang="en-US" sz="1800" dirty="0"/>
                        <a:t>of our Salvation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April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Jesus,</a:t>
                      </a:r>
                      <a:r>
                        <a:rPr lang="en-US" sz="1800" baseline="0" dirty="0"/>
                        <a:t> Rock of o</a:t>
                      </a:r>
                      <a:r>
                        <a:rPr lang="en-US" sz="1800" dirty="0"/>
                        <a:t>ur</a:t>
                      </a:r>
                      <a:r>
                        <a:rPr lang="en-US" sz="1800" baseline="0" dirty="0"/>
                        <a:t> Sanctification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Jesus, Rock of our Families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June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Jesus, Rock of His</a:t>
                      </a:r>
                      <a:r>
                        <a:rPr lang="en-US" sz="1800" baseline="0" dirty="0"/>
                        <a:t> Church, Part 1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July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Jesus,</a:t>
                      </a:r>
                      <a:r>
                        <a:rPr lang="en-US" sz="1800" baseline="0" dirty="0"/>
                        <a:t> Rock of His Church, Part 2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1632">
                <a:tc>
                  <a:txBody>
                    <a:bodyPr/>
                    <a:lstStyle/>
                    <a:p>
                      <a:r>
                        <a:rPr lang="en-US" sz="1800" dirty="0"/>
                        <a:t>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Build For Eternity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”It Did Not Fall” Mt. 7:25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3D343291-377C-4D1B-A7CC-5236709C056F}"/>
              </a:ext>
            </a:extLst>
          </p:cNvPr>
          <p:cNvSpPr/>
          <p:nvPr/>
        </p:nvSpPr>
        <p:spPr>
          <a:xfrm>
            <a:off x="1959428" y="587829"/>
            <a:ext cx="2677886" cy="54864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14E0D3-6BDF-417D-B3EB-198EFF8CF759}"/>
              </a:ext>
            </a:extLst>
          </p:cNvPr>
          <p:cNvSpPr/>
          <p:nvPr/>
        </p:nvSpPr>
        <p:spPr>
          <a:xfrm>
            <a:off x="4637314" y="961119"/>
            <a:ext cx="2246812" cy="548640"/>
          </a:xfrm>
          <a:prstGeom prst="ellipse">
            <a:avLst/>
          </a:prstGeom>
          <a:solidFill>
            <a:schemeClr val="accent1">
              <a:alpha val="16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64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961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53F067-C2A6-4406-A1CC-A7AF8919C0B1}"/>
              </a:ext>
            </a:extLst>
          </p:cNvPr>
          <p:cNvSpPr/>
          <p:nvPr/>
        </p:nvSpPr>
        <p:spPr>
          <a:xfrm>
            <a:off x="450668" y="3245332"/>
            <a:ext cx="8242663" cy="11731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05308-4392-4582-85B9-3A97427D8E9F}"/>
              </a:ext>
            </a:extLst>
          </p:cNvPr>
          <p:cNvSpPr txBox="1"/>
          <p:nvPr/>
        </p:nvSpPr>
        <p:spPr>
          <a:xfrm>
            <a:off x="3761117" y="3539541"/>
            <a:ext cx="191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Christ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04572C-464C-4B86-B3DE-AF6EC243BBC4}"/>
              </a:ext>
            </a:extLst>
          </p:cNvPr>
          <p:cNvSpPr txBox="1"/>
          <p:nvPr/>
        </p:nvSpPr>
        <p:spPr>
          <a:xfrm>
            <a:off x="909060" y="3539541"/>
            <a:ext cx="191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True God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0F7772-8649-4411-965D-7761C9ABCCE8}"/>
              </a:ext>
            </a:extLst>
          </p:cNvPr>
          <p:cNvSpPr txBox="1"/>
          <p:nvPr/>
        </p:nvSpPr>
        <p:spPr>
          <a:xfrm>
            <a:off x="6165669" y="3539541"/>
            <a:ext cx="219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God’s Word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097CDA3F-C962-4B4A-8AA7-552D9D187E72}"/>
              </a:ext>
            </a:extLst>
          </p:cNvPr>
          <p:cNvSpPr/>
          <p:nvPr/>
        </p:nvSpPr>
        <p:spPr>
          <a:xfrm>
            <a:off x="909060" y="600891"/>
            <a:ext cx="3048986" cy="2233749"/>
          </a:xfrm>
          <a:prstGeom prst="wedgeRectCallout">
            <a:avLst>
              <a:gd name="adj1" fmla="val -20319"/>
              <a:gd name="adj2" fmla="val 81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John 17:5 </a:t>
            </a:r>
            <a:r>
              <a:rPr lang="en-US" sz="2400" i="1" dirty="0"/>
              <a:t>And now, Father, glorify me in your own presence with the glory that I had with you before the world existed.</a:t>
            </a:r>
            <a:endParaRPr lang="en-US" sz="20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9C29E6A8-C1F6-4290-B5A0-E0FA9C1EB3EE}"/>
              </a:ext>
            </a:extLst>
          </p:cNvPr>
          <p:cNvSpPr/>
          <p:nvPr/>
        </p:nvSpPr>
        <p:spPr>
          <a:xfrm>
            <a:off x="5466364" y="583474"/>
            <a:ext cx="3048986" cy="2233749"/>
          </a:xfrm>
          <a:prstGeom prst="wedgeRectCallout">
            <a:avLst>
              <a:gd name="adj1" fmla="val -20319"/>
              <a:gd name="adj2" fmla="val 81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FFFF00"/>
                </a:solidFill>
              </a:rPr>
              <a:t>Luke 24:44-45 </a:t>
            </a:r>
            <a:r>
              <a:rPr lang="en-US" sz="1800" i="1" dirty="0"/>
              <a:t>that everything written about me in the Law of Moses and the Prophets and the Psalms must be fulfilled.” </a:t>
            </a:r>
            <a:r>
              <a:rPr lang="en-US" sz="1800" b="1" i="1" baseline="30000" dirty="0"/>
              <a:t>45 </a:t>
            </a:r>
            <a:r>
              <a:rPr lang="en-US" sz="1800" i="1" dirty="0"/>
              <a:t>Then he opened their minds to understand the Scriptures,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872567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04271"/>
            <a:ext cx="8093319" cy="1104636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solidFill>
                  <a:srgbClr val="FFFF00"/>
                </a:solidFill>
                <a:latin typeface="+mn-lt"/>
              </a:rPr>
              <a:t>Christ’s View of Scriptures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997775"/>
              </p:ext>
            </p:extLst>
          </p:nvPr>
        </p:nvGraphicFramePr>
        <p:xfrm>
          <a:off x="839788" y="1520825"/>
          <a:ext cx="7675562" cy="3627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0508096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6375"/>
            <a:ext cx="8637588" cy="762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4400" cap="non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Hebrews 11:6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5680" y="1392818"/>
            <a:ext cx="82326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baseline="30000" dirty="0">
                <a:solidFill>
                  <a:schemeClr val="bg1"/>
                </a:solidFill>
              </a:rPr>
              <a:t>6 </a:t>
            </a:r>
            <a:r>
              <a:rPr lang="en-US" sz="3600" i="1" dirty="0">
                <a:solidFill>
                  <a:schemeClr val="bg1"/>
                </a:solidFill>
              </a:rPr>
              <a:t>And without faith it is impossible to please Him, for he who comes to God must believe that He is and that He is a rewarder of those who seek Him.</a:t>
            </a:r>
            <a:endParaRPr lang="en-US" sz="36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D0DCB38-1E6B-455D-9920-66967DA6624F}"/>
              </a:ext>
            </a:extLst>
          </p:cNvPr>
          <p:cNvCxnSpPr>
            <a:cxnSpLocks/>
          </p:cNvCxnSpPr>
          <p:nvPr/>
        </p:nvCxnSpPr>
        <p:spPr>
          <a:xfrm>
            <a:off x="3489262" y="2542734"/>
            <a:ext cx="3904315" cy="424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01AB0B-6212-44FD-82A5-8529872DA9EE}"/>
              </a:ext>
            </a:extLst>
          </p:cNvPr>
          <p:cNvCxnSpPr>
            <a:cxnSpLocks/>
          </p:cNvCxnSpPr>
          <p:nvPr/>
        </p:nvCxnSpPr>
        <p:spPr>
          <a:xfrm>
            <a:off x="1064623" y="3583576"/>
            <a:ext cx="391232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9D0D38-4226-4406-932B-66397A4943CA}"/>
              </a:ext>
            </a:extLst>
          </p:cNvPr>
          <p:cNvCxnSpPr>
            <a:cxnSpLocks/>
          </p:cNvCxnSpPr>
          <p:nvPr/>
        </p:nvCxnSpPr>
        <p:spPr>
          <a:xfrm>
            <a:off x="5551714" y="3034936"/>
            <a:ext cx="313660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4311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9781" y="74266"/>
            <a:ext cx="8637588" cy="7620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sz="4400" cap="none" dirty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Corinthians 2:10-13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9781" y="690851"/>
            <a:ext cx="89542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baseline="30000" dirty="0">
                <a:solidFill>
                  <a:schemeClr val="bg1"/>
                </a:solidFill>
              </a:rPr>
              <a:t>10 </a:t>
            </a:r>
            <a:r>
              <a:rPr lang="en-US" sz="2800" i="1" dirty="0">
                <a:solidFill>
                  <a:schemeClr val="bg1"/>
                </a:solidFill>
              </a:rPr>
              <a:t>these things God has revealed to us through the Spirit. For the Spirit searches everything, even the depths of God. </a:t>
            </a:r>
            <a:r>
              <a:rPr lang="en-US" sz="2800" b="1" i="1" baseline="30000" dirty="0">
                <a:solidFill>
                  <a:schemeClr val="bg1"/>
                </a:solidFill>
              </a:rPr>
              <a:t>11 </a:t>
            </a:r>
            <a:r>
              <a:rPr lang="en-US" sz="2800" i="1" dirty="0">
                <a:solidFill>
                  <a:schemeClr val="bg1"/>
                </a:solidFill>
              </a:rPr>
              <a:t>For who knows a person's thoughts except the spirit of that person, which is in him? So also no one comprehends the thoughts of God except the Spirit of God.</a:t>
            </a:r>
            <a:r>
              <a:rPr lang="en-US" sz="2800" b="1" i="1" baseline="30000" dirty="0">
                <a:solidFill>
                  <a:schemeClr val="bg1"/>
                </a:solidFill>
              </a:rPr>
              <a:t>12 </a:t>
            </a:r>
            <a:r>
              <a:rPr lang="en-US" sz="2800" i="1" dirty="0">
                <a:solidFill>
                  <a:schemeClr val="bg1"/>
                </a:solidFill>
              </a:rPr>
              <a:t>Now we have received not the spirit of the world, but the Spirit who is from God, that we might understand the things freely given us by God.</a:t>
            </a:r>
            <a:r>
              <a:rPr lang="en-US" sz="2800" b="1" i="1" baseline="30000" dirty="0">
                <a:solidFill>
                  <a:schemeClr val="bg1"/>
                </a:solidFill>
              </a:rPr>
              <a:t>13 </a:t>
            </a:r>
            <a:r>
              <a:rPr lang="en-US" sz="2800" i="1" dirty="0">
                <a:solidFill>
                  <a:schemeClr val="bg1"/>
                </a:solidFill>
              </a:rPr>
              <a:t>And we impart this in words not taught by human wisdom but taught by the Spirit, interpreting spiritual truths to those who are spiritual.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203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82" y="161192"/>
            <a:ext cx="8810625" cy="762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4800" cap="none" dirty="0">
                <a:solidFill>
                  <a:srgbClr val="FFC000"/>
                </a:solidFill>
                <a:effectLst/>
                <a:latin typeface="Calibri" pitchFamily="34" charset="0"/>
              </a:rPr>
              <a:t>Evidence of the Bible’s Inspiration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007" y="1053316"/>
            <a:ext cx="4815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Its Claim to Be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63A22BE-91F7-4A7D-B3E2-0CF39CFD7916}"/>
              </a:ext>
            </a:extLst>
          </p:cNvPr>
          <p:cNvSpPr/>
          <p:nvPr/>
        </p:nvSpPr>
        <p:spPr>
          <a:xfrm>
            <a:off x="3481250" y="1822757"/>
            <a:ext cx="4565469" cy="3620171"/>
          </a:xfrm>
          <a:prstGeom prst="wedgeRoundRectCallout">
            <a:avLst>
              <a:gd name="adj1" fmla="val -92822"/>
              <a:gd name="adj2" fmla="val -54331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Joshua – 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Jeremiah – 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Micah – 1:1, 3:8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Amos – 1:3, 6, 11, 13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Zephaniah – 1:1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Apostles – John 14:26, 16:12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John – I John 1:5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Paul – Ephesians 3:3-5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Peter – II Peter 1:16-21</a:t>
            </a:r>
          </a:p>
        </p:txBody>
      </p:sp>
    </p:spTree>
    <p:extLst>
      <p:ext uri="{BB962C8B-B14F-4D97-AF65-F5344CB8AC3E}">
        <p14:creationId xmlns:p14="http://schemas.microsoft.com/office/powerpoint/2010/main" val="34576540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5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82" y="161192"/>
            <a:ext cx="8810625" cy="762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4800" cap="none" dirty="0">
                <a:solidFill>
                  <a:srgbClr val="FFC000"/>
                </a:solidFill>
                <a:effectLst/>
                <a:latin typeface="Calibri" pitchFamily="34" charset="0"/>
              </a:rPr>
              <a:t>Evidence of the Bible’s Inspiration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007" y="988254"/>
            <a:ext cx="49069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Its Claim to Be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30BBAB96-502F-4D69-A391-F92D7F6ECCAC}"/>
              </a:ext>
            </a:extLst>
          </p:cNvPr>
          <p:cNvSpPr/>
          <p:nvPr/>
        </p:nvSpPr>
        <p:spPr>
          <a:xfrm>
            <a:off x="2586446" y="1712463"/>
            <a:ext cx="6358261" cy="3620171"/>
          </a:xfrm>
          <a:prstGeom prst="wedgeRoundRectCallout">
            <a:avLst>
              <a:gd name="adj1" fmla="val -69396"/>
              <a:gd name="adj2" fmla="val -53249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800" b="1" baseline="30000" dirty="0"/>
              <a:t>16 </a:t>
            </a:r>
            <a:r>
              <a:rPr lang="en-US" sz="1800" dirty="0"/>
              <a:t>For we did not follow cleverly devised myths when we made known to you the power and coming of our Lord Jesus Christ, but we were eyewitnesses of his majesty. </a:t>
            </a:r>
            <a:r>
              <a:rPr lang="en-US" sz="1800" b="1" baseline="30000" dirty="0"/>
              <a:t>17 </a:t>
            </a:r>
            <a:r>
              <a:rPr lang="en-US" sz="1800" dirty="0"/>
              <a:t>For when he received honor and glory from God the Father, and the voice was borne to him by the Majestic Glory, “This is my beloved Son, with whom I am well pleased,” </a:t>
            </a:r>
            <a:r>
              <a:rPr lang="en-US" sz="1800" b="1" baseline="30000" dirty="0"/>
              <a:t>18 </a:t>
            </a:r>
            <a:r>
              <a:rPr lang="en-US" sz="1800" dirty="0"/>
              <a:t>we ourselves heard this very voice borne from heaven, for we were with him on the holy mountain. </a:t>
            </a:r>
            <a:r>
              <a:rPr lang="en-US" sz="1800" b="1" baseline="30000" dirty="0"/>
              <a:t>19 </a:t>
            </a:r>
            <a:r>
              <a:rPr lang="en-US" sz="1800" dirty="0"/>
              <a:t>And we have the prophetic word more fully confirmed, . . . that no prophecy of Scripture comes from someone's own interpretation. </a:t>
            </a:r>
            <a:r>
              <a:rPr lang="en-US" sz="1800" b="1" baseline="30000" dirty="0"/>
              <a:t>21 </a:t>
            </a:r>
            <a:r>
              <a:rPr lang="en-US" sz="1800" dirty="0"/>
              <a:t>For no prophecy was ever produced by the will of man, but men spoke from God as they were carried along by the Holy Spirit.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105854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5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4082" y="161192"/>
            <a:ext cx="8810625" cy="762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sz="4800" cap="none" dirty="0">
                <a:solidFill>
                  <a:srgbClr val="FFC000"/>
                </a:solidFill>
                <a:effectLst/>
                <a:latin typeface="Calibri" pitchFamily="34" charset="0"/>
              </a:rPr>
              <a:t>Evidence of the Bible’s Inspiration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7007" y="1053316"/>
            <a:ext cx="4815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l">
              <a:buClr>
                <a:srgbClr val="FFC000"/>
              </a:buClr>
              <a:buFont typeface="+mj-lt"/>
              <a:buAutoNum type="arabicPeriod"/>
            </a:pP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</a:rPr>
              <a:t>Its Claim to Be </a:t>
            </a: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63A22BE-91F7-4A7D-B3E2-0CF39CFD7916}"/>
              </a:ext>
            </a:extLst>
          </p:cNvPr>
          <p:cNvSpPr/>
          <p:nvPr/>
        </p:nvSpPr>
        <p:spPr>
          <a:xfrm>
            <a:off x="3481249" y="1822758"/>
            <a:ext cx="5244739" cy="1795654"/>
          </a:xfrm>
          <a:prstGeom prst="wedgeRoundRectCallout">
            <a:avLst>
              <a:gd name="adj1" fmla="val -82361"/>
              <a:gd name="adj2" fmla="val -55786"/>
              <a:gd name="adj3" fmla="val 16667"/>
            </a:avLst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Nehemiah – 8:1,14; 9:3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Jesus – Mark 7:8, 13; Luke 24:44-45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Paul – II Timothy 3:16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Peter – II Peter 3:16</a:t>
            </a:r>
          </a:p>
        </p:txBody>
      </p:sp>
    </p:spTree>
    <p:extLst>
      <p:ext uri="{BB962C8B-B14F-4D97-AF65-F5344CB8AC3E}">
        <p14:creationId xmlns:p14="http://schemas.microsoft.com/office/powerpoint/2010/main" val="2290343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  <p:bldP spid="5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4467</TotalTime>
  <Words>481</Words>
  <Application>Microsoft Office PowerPoint</Application>
  <PresentationFormat>On-screen Show (16:10)</PresentationFormat>
  <Paragraphs>90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Mangal</vt:lpstr>
      <vt:lpstr>Times New Roman</vt:lpstr>
      <vt:lpstr>Office Theme</vt:lpstr>
      <vt:lpstr>Building On The Rock</vt:lpstr>
      <vt:lpstr>PowerPoint Presentation</vt:lpstr>
      <vt:lpstr>PowerPoint Presentation</vt:lpstr>
      <vt:lpstr>Christ’s View of Scriptures</vt:lpstr>
      <vt:lpstr>Hebrews 11:6</vt:lpstr>
      <vt:lpstr>I Corinthians 2:10-13</vt:lpstr>
      <vt:lpstr>Evidence of the Bible’s Inspiration</vt:lpstr>
      <vt:lpstr>Evidence of the Bible’s Inspiration</vt:lpstr>
      <vt:lpstr>Evidence of the Bible’s Inspiration</vt:lpstr>
      <vt:lpstr>Evidence of the Bible’s Inspiration</vt:lpstr>
      <vt:lpstr>Sufficiency of the Scriptures</vt:lpstr>
      <vt:lpstr>Building On The Rock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Shumake</dc:creator>
  <cp:lastModifiedBy>Russ LaGrone</cp:lastModifiedBy>
  <cp:revision>84</cp:revision>
  <cp:lastPrinted>2017-09-17T20:04:09Z</cp:lastPrinted>
  <dcterms:created xsi:type="dcterms:W3CDTF">2017-09-13T16:15:16Z</dcterms:created>
  <dcterms:modified xsi:type="dcterms:W3CDTF">2017-11-19T04:04:36Z</dcterms:modified>
</cp:coreProperties>
</file>