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0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CB183-8EAF-4B8B-AAFA-C9A04A149A22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1ABC6-FA5B-4D49-A047-F406DDDB8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77BD1-F61E-4A8A-93FD-955EDF7EC0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222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77BD1-F61E-4A8A-93FD-955EDF7EC0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2904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77BD1-F61E-4A8A-93FD-955EDF7EC0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3663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77BD1-F61E-4A8A-93FD-955EDF7EC0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0304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77BD1-F61E-4A8A-93FD-955EDF7EC0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2995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77BD1-F61E-4A8A-93FD-955EDF7EC0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2021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Applications:</a:t>
            </a:r>
          </a:p>
          <a:p>
            <a:pPr marL="228600" indent="-228600">
              <a:buAutoNum type="arabicPeriod"/>
            </a:pPr>
            <a:r>
              <a:rPr lang="en-US" baseline="0" dirty="0"/>
              <a:t>Does our pride tempt us to seek revenge when we are not respected to our expectations, or when we are mistreated?</a:t>
            </a:r>
          </a:p>
          <a:p>
            <a:pPr marL="228600" indent="-228600">
              <a:buAutoNum type="arabicPeriod"/>
            </a:pPr>
            <a:r>
              <a:rPr lang="en-US" baseline="0" dirty="0"/>
              <a:t>As leaders (husbands, fathers, mothers) are we sacrificial in difficult actions, for the benefit of those led?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77BD1-F61E-4A8A-93FD-955EDF7EC03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316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48640" indent="0" algn="ctr">
              <a:buNone/>
              <a:defRPr/>
            </a:lvl2pPr>
            <a:lvl3pPr marL="1097280" indent="0" algn="ctr">
              <a:buNone/>
              <a:defRPr/>
            </a:lvl3pPr>
            <a:lvl4pPr marL="1645920" indent="0" algn="ctr">
              <a:buNone/>
              <a:defRPr/>
            </a:lvl4pPr>
            <a:lvl5pPr marL="2194560" indent="0" algn="ctr">
              <a:buNone/>
              <a:defRPr/>
            </a:lvl5pPr>
            <a:lvl6pPr marL="2743200" indent="0" algn="ctr">
              <a:buNone/>
              <a:defRPr/>
            </a:lvl6pPr>
            <a:lvl7pPr marL="3291840" indent="0" algn="ctr">
              <a:buNone/>
              <a:defRPr/>
            </a:lvl7pPr>
            <a:lvl8pPr marL="3840480" indent="0" algn="ctr">
              <a:buNone/>
              <a:defRPr/>
            </a:lvl8pPr>
            <a:lvl9pPr marL="43891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48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6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0"/>
            <a:ext cx="28702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0"/>
            <a:ext cx="84074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28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10363200" cy="609600"/>
          </a:xfrm>
        </p:spPr>
        <p:txBody>
          <a:bodyPr/>
          <a:lstStyle>
            <a:lvl1pPr>
              <a:lnSpc>
                <a:spcPct val="90000"/>
              </a:lnSpc>
              <a:defRPr sz="528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99160"/>
            <a:ext cx="11480800" cy="5181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09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6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548640" indent="0">
              <a:buNone/>
              <a:defRPr sz="2160"/>
            </a:lvl2pPr>
            <a:lvl3pPr marL="1097280" indent="0">
              <a:buNone/>
              <a:defRPr sz="1920"/>
            </a:lvl3pPr>
            <a:lvl4pPr marL="1645920" indent="0">
              <a:buNone/>
              <a:defRPr sz="1680"/>
            </a:lvl4pPr>
            <a:lvl5pPr marL="2194560" indent="0">
              <a:buNone/>
              <a:defRPr sz="1680"/>
            </a:lvl5pPr>
            <a:lvl6pPr marL="2743200" indent="0">
              <a:buNone/>
              <a:defRPr sz="1680"/>
            </a:lvl6pPr>
            <a:lvl7pPr marL="3291840" indent="0">
              <a:buNone/>
              <a:defRPr sz="1680"/>
            </a:lvl7pPr>
            <a:lvl8pPr marL="3840480" indent="0">
              <a:buNone/>
              <a:defRPr sz="1680"/>
            </a:lvl8pPr>
            <a:lvl9pPr marL="4389120" indent="0">
              <a:buNone/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57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838200"/>
            <a:ext cx="5638800" cy="5181600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838200"/>
            <a:ext cx="5638800" cy="5181600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25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3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55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88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1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57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7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838200"/>
            <a:ext cx="11480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8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8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82400" y="6553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92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8B422F-BE06-4BB0-9173-E47491106969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8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2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2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2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2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2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548640" algn="ctr" rtl="0" fontAlgn="base">
        <a:spcBef>
          <a:spcPct val="0"/>
        </a:spcBef>
        <a:spcAft>
          <a:spcPct val="0"/>
        </a:spcAft>
        <a:defRPr sz="3840" b="1">
          <a:solidFill>
            <a:srgbClr val="FFFF00"/>
          </a:solidFill>
          <a:latin typeface="Arial" pitchFamily="34" charset="0"/>
        </a:defRPr>
      </a:lvl6pPr>
      <a:lvl7pPr marL="1097280" algn="ctr" rtl="0" fontAlgn="base">
        <a:spcBef>
          <a:spcPct val="0"/>
        </a:spcBef>
        <a:spcAft>
          <a:spcPct val="0"/>
        </a:spcAft>
        <a:defRPr sz="3840" b="1">
          <a:solidFill>
            <a:srgbClr val="FFFF00"/>
          </a:solidFill>
          <a:latin typeface="Arial" pitchFamily="34" charset="0"/>
        </a:defRPr>
      </a:lvl7pPr>
      <a:lvl8pPr marL="1645920" algn="ctr" rtl="0" fontAlgn="base">
        <a:spcBef>
          <a:spcPct val="0"/>
        </a:spcBef>
        <a:spcAft>
          <a:spcPct val="0"/>
        </a:spcAft>
        <a:defRPr sz="3840" b="1">
          <a:solidFill>
            <a:srgbClr val="FFFF00"/>
          </a:solidFill>
          <a:latin typeface="Arial" pitchFamily="34" charset="0"/>
        </a:defRPr>
      </a:lvl8pPr>
      <a:lvl9pPr marL="2194560" algn="ctr" rtl="0" fontAlgn="base">
        <a:spcBef>
          <a:spcPct val="0"/>
        </a:spcBef>
        <a:spcAft>
          <a:spcPct val="0"/>
        </a:spcAft>
        <a:defRPr sz="3840" b="1">
          <a:solidFill>
            <a:srgbClr val="FFFF00"/>
          </a:solidFill>
          <a:latin typeface="Arial" pitchFamily="34" charset="0"/>
        </a:defRPr>
      </a:lvl9pPr>
    </p:titleStyle>
    <p:bodyStyle>
      <a:lvl1pPr marL="411480" indent="-411480" algn="l" rtl="0" eaLnBrk="0" fontAlgn="base" hangingPunct="0">
        <a:spcBef>
          <a:spcPct val="20000"/>
        </a:spcBef>
        <a:spcAft>
          <a:spcPct val="0"/>
        </a:spcAft>
        <a:buChar char="•"/>
        <a:defRPr sz="384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891540" indent="-342900" algn="l" rtl="0" eaLnBrk="0" fontAlgn="base" hangingPunct="0">
        <a:spcBef>
          <a:spcPct val="20000"/>
        </a:spcBef>
        <a:spcAft>
          <a:spcPct val="0"/>
        </a:spcAft>
        <a:buChar char="–"/>
        <a:defRPr sz="336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371600" indent="-274320" algn="l" rtl="0" eaLnBrk="0" fontAlgn="base" hangingPunct="0">
        <a:spcBef>
          <a:spcPct val="20000"/>
        </a:spcBef>
        <a:spcAft>
          <a:spcPct val="0"/>
        </a:spcAft>
        <a:buChar char="•"/>
        <a:defRPr sz="288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920240" indent="-27432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468880" indent="-274320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3017520" indent="-27432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3566160" indent="-27432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4114800" indent="-27432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4663440" indent="-27432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109728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7280" fontAlgn="base">
              <a:spcBef>
                <a:spcPct val="0"/>
              </a:spcBef>
              <a:spcAft>
                <a:spcPct val="0"/>
              </a:spcAft>
            </a:pPr>
            <a:endParaRPr lang="en-US" sz="288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2130427"/>
            <a:ext cx="10972800" cy="1470025"/>
          </a:xfrm>
        </p:spPr>
        <p:txBody>
          <a:bodyPr/>
          <a:lstStyle/>
          <a:p>
            <a:r>
              <a:rPr lang="en-US" sz="7920" dirty="0"/>
              <a:t>Crown of Thorns</a:t>
            </a:r>
            <a:endParaRPr lang="en-US" sz="648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55520" y="6376416"/>
            <a:ext cx="7680960" cy="472440"/>
          </a:xfrm>
        </p:spPr>
        <p:txBody>
          <a:bodyPr>
            <a:noAutofit/>
          </a:bodyPr>
          <a:lstStyle/>
          <a:p>
            <a:r>
              <a:rPr lang="en-US" sz="2160" dirty="0"/>
              <a:t>Embry Hills – Dec 2017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1097280"/>
            <a:fld id="{C23B408B-7A52-439F-A942-49859F450FFC}" type="slidenum">
              <a:rPr lang="en-US">
                <a:solidFill>
                  <a:srgbClr val="FFFFFF"/>
                </a:solidFill>
              </a:rPr>
              <a:pPr defTabSz="1097280"/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744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Crowns Jesus Rejected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265" y="899159"/>
            <a:ext cx="10590026" cy="57483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Authority &amp; Glory…From Satan</a:t>
            </a:r>
          </a:p>
          <a:p>
            <a:pPr marL="548640" lvl="1" indent="0">
              <a:buNone/>
            </a:pPr>
            <a:r>
              <a:rPr lang="en-US" b="0" dirty="0"/>
              <a:t>Then the devil, taking Him up on a high mountain, showed Him all the kingdoms of the world in a moment of time. </a:t>
            </a:r>
            <a:r>
              <a:rPr lang="en-US" baseline="30000" dirty="0"/>
              <a:t>6 </a:t>
            </a:r>
            <a:r>
              <a:rPr lang="en-US" b="0" dirty="0"/>
              <a:t>And the devil said to Him, “All this </a:t>
            </a:r>
            <a:r>
              <a:rPr lang="en-US" b="0" dirty="0">
                <a:solidFill>
                  <a:srgbClr val="FFFF00"/>
                </a:solidFill>
              </a:rPr>
              <a:t>authority</a:t>
            </a:r>
            <a:r>
              <a:rPr lang="en-US" b="0" dirty="0"/>
              <a:t> I will give You, and their </a:t>
            </a:r>
            <a:r>
              <a:rPr lang="en-US" b="0" dirty="0">
                <a:solidFill>
                  <a:srgbClr val="FFFF00"/>
                </a:solidFill>
              </a:rPr>
              <a:t>glory</a:t>
            </a:r>
            <a:r>
              <a:rPr lang="en-US" b="0" dirty="0"/>
              <a:t>; for this has been delivered to me, and I give it to whomever I wish. </a:t>
            </a:r>
            <a:r>
              <a:rPr lang="en-US" baseline="30000" dirty="0"/>
              <a:t>7 </a:t>
            </a:r>
            <a:r>
              <a:rPr lang="en-US" b="0" dirty="0"/>
              <a:t>Therefore, if You will worship before me, all will be Yours.” (Luke 4:5-7)</a:t>
            </a:r>
          </a:p>
          <a:p>
            <a:pPr>
              <a:spcBef>
                <a:spcPts val="2160"/>
              </a:spcBef>
            </a:pPr>
            <a:r>
              <a:rPr lang="en-US" dirty="0"/>
              <a:t>Popularity (following the will of the crowds)</a:t>
            </a:r>
          </a:p>
          <a:p>
            <a:pPr marL="548640" lvl="1" indent="0">
              <a:buNone/>
            </a:pPr>
            <a:r>
              <a:rPr lang="en-US" b="0" dirty="0"/>
              <a:t>Therefore when Jesus perceived that they were about to come and take Him by force to </a:t>
            </a:r>
            <a:r>
              <a:rPr lang="en-US" b="0" dirty="0">
                <a:solidFill>
                  <a:srgbClr val="FFFF00"/>
                </a:solidFill>
              </a:rPr>
              <a:t>make Him king</a:t>
            </a:r>
            <a:r>
              <a:rPr lang="en-US" b="0" dirty="0"/>
              <a:t>, He departed again to the mountain by Himself alone. (</a:t>
            </a:r>
            <a:r>
              <a:rPr lang="en-US" b="0" dirty="0" err="1"/>
              <a:t>Jn</a:t>
            </a:r>
            <a:r>
              <a:rPr lang="en-US" b="0" dirty="0"/>
              <a:t> 6:15)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B6A389DF-B1F5-4991-89B8-72C57CDB73FE}" type="slidenum">
              <a:rPr lang="en-US">
                <a:solidFill>
                  <a:srgbClr val="FFFFFF"/>
                </a:solidFill>
              </a:rPr>
              <a:pPr defTabSz="1097280">
                <a:defRPr/>
              </a:pPr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27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Crown Jesus Accepted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265" y="899159"/>
            <a:ext cx="10590026" cy="5748316"/>
          </a:xfrm>
        </p:spPr>
        <p:txBody>
          <a:bodyPr>
            <a:normAutofit/>
          </a:bodyPr>
          <a:lstStyle/>
          <a:p>
            <a:r>
              <a:rPr lang="en-US" dirty="0"/>
              <a:t>The robe, crown, reed were passively accepted.</a:t>
            </a:r>
          </a:p>
          <a:p>
            <a:pPr marL="548640" lvl="1" indent="0">
              <a:buNone/>
            </a:pPr>
            <a:r>
              <a:rPr lang="en-US" b="0" dirty="0"/>
              <a:t>Who, when He was reviled, did not revile in return; when He suffered, He did not threaten, but committed Himself to Him who judges righteously; </a:t>
            </a:r>
            <a:r>
              <a:rPr lang="en-US" baseline="30000" dirty="0"/>
              <a:t>24 </a:t>
            </a:r>
            <a:r>
              <a:rPr lang="en-US" b="0" dirty="0"/>
              <a:t>who Himself bore our sins in His own body on the tree, that we, having died to sins, might live for righteousness—by whose stripes you were healed. (I Pet 2:2-24)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B6A389DF-B1F5-4991-89B8-72C57CDB73FE}" type="slidenum">
              <a:rPr lang="en-US">
                <a:solidFill>
                  <a:srgbClr val="FFFFFF"/>
                </a:solidFill>
              </a:rPr>
              <a:pPr defTabSz="1097280">
                <a:defRPr/>
              </a:pPr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389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Crown Jesus was Awarded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5360" y="899160"/>
            <a:ext cx="10332720" cy="5786592"/>
          </a:xfrm>
        </p:spPr>
        <p:txBody>
          <a:bodyPr>
            <a:normAutofit lnSpcReduction="10000"/>
          </a:bodyPr>
          <a:lstStyle/>
          <a:p>
            <a:r>
              <a:rPr lang="en-US" b="0" dirty="0"/>
              <a:t>But we see Jesus, who was made a little lower than the angels, for the suffering of death </a:t>
            </a:r>
            <a:r>
              <a:rPr lang="en-US" dirty="0">
                <a:solidFill>
                  <a:srgbClr val="FFFF00"/>
                </a:solidFill>
              </a:rPr>
              <a:t>crowned with glory and honor</a:t>
            </a:r>
            <a:r>
              <a:rPr lang="en-US" b="0" dirty="0"/>
              <a:t>, that He, by the grace of God, might taste death for everyone. (</a:t>
            </a:r>
            <a:r>
              <a:rPr lang="en-US" b="0" dirty="0" err="1"/>
              <a:t>Heb</a:t>
            </a:r>
            <a:r>
              <a:rPr lang="en-US" b="0" dirty="0"/>
              <a:t> 2:9)</a:t>
            </a:r>
          </a:p>
          <a:p>
            <a:r>
              <a:rPr lang="en-US" b="0" dirty="0"/>
              <a:t>Looking unto Jesus, the author and finisher of our faith, who for the joy that was set before Him endured the cross, despising the shame, and has </a:t>
            </a:r>
            <a:r>
              <a:rPr lang="en-US" dirty="0">
                <a:solidFill>
                  <a:srgbClr val="FFFF00"/>
                </a:solidFill>
              </a:rPr>
              <a:t>sat down at the right hand of the throne of God</a:t>
            </a:r>
            <a:r>
              <a:rPr lang="en-US" b="0" dirty="0"/>
              <a:t>. (</a:t>
            </a:r>
            <a:r>
              <a:rPr lang="en-US" b="0" dirty="0" err="1"/>
              <a:t>Heb</a:t>
            </a:r>
            <a:r>
              <a:rPr lang="en-US" b="0" dirty="0"/>
              <a:t> 12:2)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E8BB770-531F-49C4-83F7-842E0B8C6786}" type="slidenum">
              <a:rPr lang="en-US">
                <a:solidFill>
                  <a:srgbClr val="FFFFFF"/>
                </a:solidFill>
              </a:rPr>
              <a:pPr defTabSz="1097280">
                <a:defRPr/>
              </a:pPr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517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Really Acted 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667" y="975714"/>
            <a:ext cx="10428413" cy="5181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aseline="30000" dirty="0"/>
              <a:t> </a:t>
            </a:r>
            <a:r>
              <a:rPr lang="en-US" b="0" dirty="0"/>
              <a:t>And being found in appearance as a man, He humbled Himself and became obedient to the point of death, even the death of the cross. </a:t>
            </a:r>
            <a:r>
              <a:rPr lang="en-US" baseline="30000" dirty="0"/>
              <a:t>9 </a:t>
            </a:r>
            <a:r>
              <a:rPr lang="en-US" b="0" dirty="0"/>
              <a:t>Therefore God also has highly exalted Him and given Him the name which is above every name, </a:t>
            </a:r>
            <a:r>
              <a:rPr lang="en-US" baseline="30000" dirty="0"/>
              <a:t>10 </a:t>
            </a:r>
            <a:r>
              <a:rPr lang="en-US" b="0" dirty="0"/>
              <a:t>that at the name of Jesus </a:t>
            </a:r>
            <a:r>
              <a:rPr lang="en-US" dirty="0">
                <a:solidFill>
                  <a:srgbClr val="FFFF00"/>
                </a:solidFill>
              </a:rPr>
              <a:t>every knee should bow</a:t>
            </a:r>
            <a:r>
              <a:rPr lang="en-US" b="0" dirty="0"/>
              <a:t>, of those in heaven, and of those on earth, and of those under the earth, </a:t>
            </a:r>
            <a:r>
              <a:rPr lang="en-US" baseline="30000" dirty="0"/>
              <a:t>11 </a:t>
            </a:r>
            <a:r>
              <a:rPr lang="en-US" b="0" dirty="0"/>
              <a:t>and that </a:t>
            </a:r>
            <a:r>
              <a:rPr lang="en-US" dirty="0">
                <a:solidFill>
                  <a:srgbClr val="FFFF00"/>
                </a:solidFill>
              </a:rPr>
              <a:t>every tongue should confess that Jesus Christ is Lor</a:t>
            </a:r>
            <a:r>
              <a:rPr lang="en-US" b="0" dirty="0"/>
              <a:t>d, to the glory of God the Father.  (Phil 2:8-11)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B6A389DF-B1F5-4991-89B8-72C57CDB73FE}" type="slidenum">
              <a:rPr lang="en-US">
                <a:solidFill>
                  <a:srgbClr val="FFFFFF"/>
                </a:solidFill>
              </a:rPr>
              <a:pPr defTabSz="1097280">
                <a:defRPr/>
              </a:pPr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487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for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640" y="4349584"/>
            <a:ext cx="10332720" cy="21301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…Because Christ also suffered for us, leaving us an example, that you should follow His steps…</a:t>
            </a:r>
          </a:p>
          <a:p>
            <a:pPr marL="0" indent="0">
              <a:buNone/>
            </a:pPr>
            <a:r>
              <a:rPr lang="en-US" dirty="0"/>
              <a:t>(I Pet 2:21)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B6A389DF-B1F5-4991-89B8-72C57CDB73FE}" type="slidenum">
              <a:rPr lang="en-US">
                <a:solidFill>
                  <a:srgbClr val="FFFFFF"/>
                </a:solidFill>
              </a:rPr>
              <a:pPr defTabSz="1097280">
                <a:defRPr/>
              </a:pPr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6110" y="1937031"/>
            <a:ext cx="3201517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2880" b="1" i="1" dirty="0">
                <a:solidFill>
                  <a:srgbClr val="FFFFFF"/>
                </a:solidFill>
                <a:latin typeface="Arial"/>
              </a:rPr>
              <a:t>Humbled Himself</a:t>
            </a:r>
          </a:p>
        </p:txBody>
      </p:sp>
      <p:sp>
        <p:nvSpPr>
          <p:cNvPr id="6" name="Right Arrow 5"/>
          <p:cNvSpPr/>
          <p:nvPr/>
        </p:nvSpPr>
        <p:spPr>
          <a:xfrm rot="3142907">
            <a:off x="4506064" y="2576133"/>
            <a:ext cx="873344" cy="503854"/>
          </a:xfrm>
          <a:prstGeom prst="rightArrow">
            <a:avLst/>
          </a:prstGeom>
          <a:solidFill>
            <a:srgbClr val="66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7280" fontAlgn="base">
              <a:spcBef>
                <a:spcPct val="0"/>
              </a:spcBef>
              <a:spcAft>
                <a:spcPct val="0"/>
              </a:spcAft>
            </a:pPr>
            <a:endParaRPr lang="en-US" sz="288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1846" y="3197836"/>
            <a:ext cx="3142207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2880" b="1" i="1" dirty="0">
                <a:solidFill>
                  <a:srgbClr val="FFFFFF"/>
                </a:solidFill>
                <a:latin typeface="Arial"/>
              </a:rPr>
              <a:t>Crown of Thorns</a:t>
            </a:r>
          </a:p>
        </p:txBody>
      </p:sp>
      <p:sp>
        <p:nvSpPr>
          <p:cNvPr id="8" name="Right Arrow 7"/>
          <p:cNvSpPr/>
          <p:nvPr/>
        </p:nvSpPr>
        <p:spPr>
          <a:xfrm rot="18508845">
            <a:off x="6128311" y="2114057"/>
            <a:ext cx="2053892" cy="503854"/>
          </a:xfrm>
          <a:prstGeom prst="rightArrow">
            <a:avLst/>
          </a:prstGeom>
          <a:solidFill>
            <a:srgbClr val="66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7280" fontAlgn="base">
              <a:spcBef>
                <a:spcPct val="0"/>
              </a:spcBef>
              <a:spcAft>
                <a:spcPct val="0"/>
              </a:spcAft>
            </a:pPr>
            <a:endParaRPr lang="en-US" sz="288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85182" y="932870"/>
            <a:ext cx="2730235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r>
              <a:rPr lang="en-US" sz="2880" b="1" i="1" dirty="0">
                <a:solidFill>
                  <a:srgbClr val="FFFFFF"/>
                </a:solidFill>
                <a:latin typeface="Arial"/>
              </a:rPr>
              <a:t>Highly Exalted</a:t>
            </a:r>
          </a:p>
        </p:txBody>
      </p:sp>
    </p:spTree>
    <p:extLst>
      <p:ext uri="{BB962C8B-B14F-4D97-AF65-F5344CB8AC3E}">
        <p14:creationId xmlns:p14="http://schemas.microsoft.com/office/powerpoint/2010/main" val="4279733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Christian’s Crowns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899160"/>
            <a:ext cx="10332720" cy="56540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160"/>
              </a:spcAft>
            </a:pPr>
            <a:r>
              <a:rPr lang="en-US" dirty="0"/>
              <a:t>Endures Temptation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FFFF00"/>
                </a:solidFill>
              </a:rPr>
              <a:t>Crown</a:t>
            </a:r>
            <a:r>
              <a:rPr lang="en-US" dirty="0"/>
              <a:t> of Life</a:t>
            </a:r>
            <a:br>
              <a:rPr lang="en-US" dirty="0"/>
            </a:br>
            <a:r>
              <a:rPr lang="en-US" dirty="0"/>
              <a:t>(James 1:12)</a:t>
            </a:r>
          </a:p>
          <a:p>
            <a:pPr>
              <a:spcBef>
                <a:spcPts val="0"/>
              </a:spcBef>
              <a:spcAft>
                <a:spcPts val="2160"/>
              </a:spcAft>
            </a:pPr>
            <a:r>
              <a:rPr lang="en-US" dirty="0"/>
              <a:t>Runs to win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Incorruptible </a:t>
            </a:r>
            <a:r>
              <a:rPr lang="en-US" dirty="0">
                <a:solidFill>
                  <a:srgbClr val="FFFF00"/>
                </a:solidFill>
              </a:rPr>
              <a:t>Crown</a:t>
            </a:r>
            <a:br>
              <a:rPr lang="en-US" dirty="0"/>
            </a:br>
            <a:r>
              <a:rPr lang="en-US" dirty="0"/>
              <a:t>(I </a:t>
            </a:r>
            <a:r>
              <a:rPr lang="en-US" dirty="0" err="1"/>
              <a:t>Cor</a:t>
            </a:r>
            <a:r>
              <a:rPr lang="en-US" dirty="0"/>
              <a:t> 9:24-25)</a:t>
            </a:r>
          </a:p>
          <a:p>
            <a:pPr>
              <a:spcBef>
                <a:spcPts val="0"/>
              </a:spcBef>
              <a:spcAft>
                <a:spcPts val="2160"/>
              </a:spcAft>
            </a:pPr>
            <a:r>
              <a:rPr lang="en-US" dirty="0"/>
              <a:t>Love His Appearing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FFFF00"/>
                </a:solidFill>
              </a:rPr>
              <a:t>Crown</a:t>
            </a:r>
            <a:r>
              <a:rPr lang="en-US" dirty="0"/>
              <a:t> of Righteousness</a:t>
            </a:r>
            <a:br>
              <a:rPr lang="en-US" dirty="0"/>
            </a:br>
            <a:r>
              <a:rPr lang="en-US" dirty="0"/>
              <a:t>(II Tim 4:8)</a:t>
            </a:r>
          </a:p>
          <a:p>
            <a:pPr>
              <a:spcBef>
                <a:spcPts val="0"/>
              </a:spcBef>
              <a:spcAft>
                <a:spcPts val="2160"/>
              </a:spcAft>
            </a:pPr>
            <a:r>
              <a:rPr lang="en-US" dirty="0">
                <a:solidFill>
                  <a:srgbClr val="FFFF00"/>
                </a:solidFill>
              </a:rPr>
              <a:t>Crown</a:t>
            </a:r>
            <a:r>
              <a:rPr lang="en-US" dirty="0"/>
              <a:t> of Glory, which does not fade away</a:t>
            </a:r>
            <a:br>
              <a:rPr lang="en-US" dirty="0"/>
            </a:br>
            <a:r>
              <a:rPr lang="en-US" dirty="0"/>
              <a:t>(I Pet 5:4)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B6A389DF-B1F5-4991-89B8-72C57CDB73FE}" type="slidenum">
              <a:rPr lang="en-US">
                <a:solidFill>
                  <a:srgbClr val="FFFFFF"/>
                </a:solidFill>
              </a:rPr>
              <a:pPr defTabSz="1097280">
                <a:defRPr/>
              </a:pPr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5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Final Homage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28" y="862149"/>
            <a:ext cx="10336452" cy="58434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dirty="0"/>
              <a:t>…The twenty-four elders fall down before Him who sits on the throne and worship Him who lives forever and ever, and cast their crowns before the throne, saying:</a:t>
            </a:r>
          </a:p>
          <a:p>
            <a:pPr marL="548640" indent="0">
              <a:buNone/>
            </a:pPr>
            <a:r>
              <a:rPr lang="en-US" baseline="30000" dirty="0"/>
              <a:t>11 </a:t>
            </a:r>
            <a:r>
              <a:rPr lang="en-US" b="0" dirty="0"/>
              <a:t>“You are worthy, O Lord,</a:t>
            </a:r>
            <a:br>
              <a:rPr lang="en-US" b="0" dirty="0"/>
            </a:br>
            <a:r>
              <a:rPr lang="en-US" b="0" dirty="0">
                <a:solidFill>
                  <a:srgbClr val="FFFF00"/>
                </a:solidFill>
              </a:rPr>
              <a:t>To receive glory and honor and power</a:t>
            </a:r>
            <a:r>
              <a:rPr lang="en-US" b="0" dirty="0"/>
              <a:t>;</a:t>
            </a:r>
            <a:br>
              <a:rPr lang="en-US" b="0" dirty="0"/>
            </a:br>
            <a:r>
              <a:rPr lang="en-US" b="0" dirty="0"/>
              <a:t>For You created all things,</a:t>
            </a:r>
            <a:br>
              <a:rPr lang="en-US" b="0" dirty="0"/>
            </a:br>
            <a:r>
              <a:rPr lang="en-US" b="0" dirty="0"/>
              <a:t>And by Your will they exist and were created.”</a:t>
            </a:r>
          </a:p>
          <a:p>
            <a:pPr marL="0" indent="0">
              <a:buNone/>
            </a:pPr>
            <a:r>
              <a:rPr lang="en-US" b="0" dirty="0"/>
              <a:t>(Rev 4:10-11)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B6A389DF-B1F5-4991-89B8-72C57CDB73FE}" type="slidenum">
              <a:rPr lang="en-US">
                <a:solidFill>
                  <a:srgbClr val="FFFFFF"/>
                </a:solidFill>
              </a:rPr>
              <a:pPr defTabSz="1097280">
                <a:defRPr/>
              </a:pPr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61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Mock Coronation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026353" y="734289"/>
            <a:ext cx="3503816" cy="604889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3840" dirty="0"/>
              <a:t>Matt 27: 27-31</a:t>
            </a:r>
          </a:p>
          <a:p>
            <a:pPr marL="0" indent="0">
              <a:buNone/>
            </a:pPr>
            <a:r>
              <a:rPr lang="en-US" b="0" dirty="0"/>
              <a:t>Then the soldiers of the governor took Jesus into the </a:t>
            </a:r>
            <a:r>
              <a:rPr lang="en-US" b="0" dirty="0" err="1"/>
              <a:t>Praetorium</a:t>
            </a:r>
            <a:r>
              <a:rPr lang="en-US" b="0" dirty="0"/>
              <a:t> and gathered the whole garrison around Him. </a:t>
            </a:r>
            <a:r>
              <a:rPr lang="en-US" baseline="30000" dirty="0"/>
              <a:t>28 </a:t>
            </a:r>
            <a:r>
              <a:rPr lang="en-US" b="0" dirty="0"/>
              <a:t>And they stripped Him and put a scarlet robe on Him. </a:t>
            </a:r>
            <a:r>
              <a:rPr lang="en-US" baseline="30000" dirty="0"/>
              <a:t>29 </a:t>
            </a:r>
            <a:r>
              <a:rPr lang="en-US" dirty="0">
                <a:solidFill>
                  <a:srgbClr val="FFFF00"/>
                </a:solidFill>
              </a:rPr>
              <a:t>When they had twisted a crown of thorns, they put it on His head</a:t>
            </a:r>
            <a:r>
              <a:rPr lang="en-US" b="0" dirty="0"/>
              <a:t>, and a reed in His right hand. And they bowed the knee before Him and mocked Him, saying, “Hail, King of the Jews!” </a:t>
            </a:r>
            <a:r>
              <a:rPr lang="en-US" baseline="30000" dirty="0"/>
              <a:t>30</a:t>
            </a:r>
            <a:r>
              <a:rPr lang="en-US" b="0" dirty="0"/>
              <a:t>Then they spat on Him, and took the reed and struck Him on the head. </a:t>
            </a:r>
            <a:r>
              <a:rPr lang="en-US" baseline="30000" dirty="0"/>
              <a:t>31 </a:t>
            </a:r>
            <a:r>
              <a:rPr lang="en-US" b="0" dirty="0"/>
              <a:t>And when they had mocked Him, they took the robe off Him, put His own clothes on Him, and led Him away to be crucified.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09102" y="734289"/>
            <a:ext cx="3491346" cy="531242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3840" dirty="0"/>
              <a:t>Mark 15:16-20</a:t>
            </a:r>
          </a:p>
          <a:p>
            <a:pPr marL="0" indent="0">
              <a:buNone/>
            </a:pPr>
            <a:r>
              <a:rPr lang="en-US" b="0" dirty="0"/>
              <a:t>Then the soldiers led Him away into the hall called </a:t>
            </a:r>
            <a:r>
              <a:rPr lang="en-US" b="0" dirty="0" err="1"/>
              <a:t>Praetorium</a:t>
            </a:r>
            <a:r>
              <a:rPr lang="en-US" b="0" dirty="0"/>
              <a:t>, and they called together the whole garrison. </a:t>
            </a:r>
            <a:r>
              <a:rPr lang="en-US" baseline="30000" dirty="0"/>
              <a:t>17 </a:t>
            </a:r>
            <a:r>
              <a:rPr lang="en-US" b="0" dirty="0"/>
              <a:t>And they clothed Him with purple; </a:t>
            </a:r>
            <a:r>
              <a:rPr lang="en-US" dirty="0">
                <a:solidFill>
                  <a:srgbClr val="FFFF00"/>
                </a:solidFill>
              </a:rPr>
              <a:t>and they twisted a crown of thorns, put it on His head</a:t>
            </a:r>
            <a:r>
              <a:rPr lang="en-US" b="0" dirty="0"/>
              <a:t>, </a:t>
            </a:r>
            <a:r>
              <a:rPr lang="en-US" baseline="30000" dirty="0"/>
              <a:t>18 </a:t>
            </a:r>
            <a:r>
              <a:rPr lang="en-US" b="0" dirty="0"/>
              <a:t>and began to salute Him, “Hail, King of the Jews!” </a:t>
            </a:r>
            <a:r>
              <a:rPr lang="en-US" baseline="30000" dirty="0"/>
              <a:t>19 </a:t>
            </a:r>
            <a:r>
              <a:rPr lang="en-US" b="0" dirty="0"/>
              <a:t>Then they struck Him on the head with a reed and spat on Him; and bowing the knee, they worshiped Him. </a:t>
            </a:r>
            <a:r>
              <a:rPr lang="en-US" baseline="30000" dirty="0"/>
              <a:t>20 </a:t>
            </a:r>
            <a:r>
              <a:rPr lang="en-US" b="0" dirty="0"/>
              <a:t>And when they had mocked Him, they took the purple off Him, put His own clothes on Him, and led Him out to crucify Him.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B6A389DF-B1F5-4991-89B8-72C57CDB73FE}" type="slidenum">
              <a:rPr lang="en-US">
                <a:solidFill>
                  <a:srgbClr val="FFFFFF"/>
                </a:solidFill>
              </a:rPr>
              <a:pPr defTabSz="1097280">
                <a:defRPr/>
              </a:pPr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713233" y="3950015"/>
            <a:ext cx="3516283" cy="298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0" indent="0" algn="ctr" eaLnBrk="0" hangingPunct="0">
              <a:spcBef>
                <a:spcPct val="20000"/>
              </a:spcBef>
              <a:buNone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+mn-lt"/>
              </a:defRPr>
            </a:lvl9pPr>
          </a:lstStyle>
          <a:p>
            <a:pPr defTabSz="1097280" fontAlgn="base">
              <a:spcAft>
                <a:spcPct val="0"/>
              </a:spcAft>
            </a:pPr>
            <a:r>
              <a:rPr lang="en-US" sz="4800" dirty="0">
                <a:solidFill>
                  <a:srgbClr val="FFFFFF"/>
                </a:solidFill>
              </a:rPr>
              <a:t>John 19:2-3</a:t>
            </a:r>
          </a:p>
          <a:p>
            <a:pPr algn="l" defTabSz="1097280" fontAlgn="base">
              <a:spcAft>
                <a:spcPct val="0"/>
              </a:spcAft>
            </a:pPr>
            <a:r>
              <a:rPr lang="en-US" sz="3960" b="0" dirty="0">
                <a:solidFill>
                  <a:srgbClr val="FFFFFF"/>
                </a:solidFill>
              </a:rPr>
              <a:t> And the soldiers </a:t>
            </a:r>
            <a:r>
              <a:rPr lang="en-US" sz="3960" dirty="0">
                <a:solidFill>
                  <a:srgbClr val="FFFF00"/>
                </a:solidFill>
              </a:rPr>
              <a:t>twisted a crown of thorns and put it on His head</a:t>
            </a:r>
            <a:r>
              <a:rPr lang="en-US" sz="3960" b="0" dirty="0">
                <a:solidFill>
                  <a:srgbClr val="FFFFFF"/>
                </a:solidFill>
              </a:rPr>
              <a:t>, and they put   on Him a purple robe. </a:t>
            </a:r>
            <a:r>
              <a:rPr lang="en-US" sz="3960" baseline="30000" dirty="0">
                <a:solidFill>
                  <a:srgbClr val="FFFFFF"/>
                </a:solidFill>
              </a:rPr>
              <a:t>3 </a:t>
            </a:r>
            <a:r>
              <a:rPr lang="en-US" sz="3960" b="0" dirty="0">
                <a:solidFill>
                  <a:srgbClr val="FFFFFF"/>
                </a:solidFill>
              </a:rPr>
              <a:t>Then they said, “Hail, King of the Jews!” And they struck Him with their hands.</a:t>
            </a:r>
            <a:endParaRPr lang="en-US" sz="4320" b="0" dirty="0">
              <a:solidFill>
                <a:srgbClr val="FFFFFF"/>
              </a:solidFill>
            </a:endParaRPr>
          </a:p>
        </p:txBody>
      </p:sp>
      <p:sp>
        <p:nvSpPr>
          <p:cNvPr id="17" name="Content Placeholder 6"/>
          <p:cNvSpPr txBox="1">
            <a:spLocks/>
          </p:cNvSpPr>
          <p:nvPr/>
        </p:nvSpPr>
        <p:spPr bwMode="auto">
          <a:xfrm>
            <a:off x="713233" y="734289"/>
            <a:ext cx="3516283" cy="3137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0" indent="0" algn="ctr" eaLnBrk="0" hangingPunct="0">
              <a:spcBef>
                <a:spcPct val="20000"/>
              </a:spcBef>
              <a:buNone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+mn-lt"/>
              </a:defRPr>
            </a:lvl9pPr>
          </a:lstStyle>
          <a:p>
            <a:pPr defTabSz="1097280" fontAlgn="base">
              <a:spcAft>
                <a:spcPct val="0"/>
              </a:spcAft>
            </a:pPr>
            <a:r>
              <a:rPr lang="en-US" sz="4320" dirty="0">
                <a:solidFill>
                  <a:srgbClr val="FFFFFF"/>
                </a:solidFill>
              </a:rPr>
              <a:t>Luke 23:10-11</a:t>
            </a:r>
          </a:p>
          <a:p>
            <a:pPr algn="l" defTabSz="1097280" fontAlgn="base">
              <a:spcAft>
                <a:spcPct val="0"/>
              </a:spcAft>
            </a:pPr>
            <a:r>
              <a:rPr lang="en-US" sz="3840" b="0" dirty="0">
                <a:solidFill>
                  <a:srgbClr val="FFFFFF"/>
                </a:solidFill>
              </a:rPr>
              <a:t>And the chief priests and scribes stood and vehemently accused Him. </a:t>
            </a:r>
            <a:r>
              <a:rPr lang="en-US" sz="3960" baseline="30000" dirty="0">
                <a:solidFill>
                  <a:srgbClr val="FFFFFF"/>
                </a:solidFill>
              </a:rPr>
              <a:t>11</a:t>
            </a:r>
            <a:r>
              <a:rPr lang="en-US" sz="3840" b="0" dirty="0">
                <a:solidFill>
                  <a:srgbClr val="FFFFFF"/>
                </a:solidFill>
              </a:rPr>
              <a:t>Then Herod, with his men of war, </a:t>
            </a:r>
            <a:r>
              <a:rPr lang="en-US" sz="3840" dirty="0">
                <a:solidFill>
                  <a:srgbClr val="66FFFF"/>
                </a:solidFill>
              </a:rPr>
              <a:t>treated Him with contempt and mocked Him, arrayed Him in a gorgeous robe</a:t>
            </a:r>
            <a:r>
              <a:rPr lang="en-US" sz="3840" b="0" dirty="0">
                <a:solidFill>
                  <a:srgbClr val="FFFFFF"/>
                </a:solidFill>
              </a:rPr>
              <a:t>, and sent Him back to Pilate.  </a:t>
            </a:r>
            <a:endParaRPr lang="en-US" sz="432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38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Crown?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010" y="1295723"/>
            <a:ext cx="10501981" cy="517122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440"/>
              </a:spcAft>
            </a:pPr>
            <a:r>
              <a:rPr lang="en-US" dirty="0"/>
              <a:t>Accusation was claim to be a king (Lk 23:2).</a:t>
            </a:r>
          </a:p>
          <a:p>
            <a:pPr>
              <a:spcBef>
                <a:spcPts val="0"/>
              </a:spcBef>
              <a:spcAft>
                <a:spcPts val="1440"/>
              </a:spcAft>
            </a:pPr>
            <a:r>
              <a:rPr lang="en-US" dirty="0"/>
              <a:t>Pilate’s questions about kingship (</a:t>
            </a:r>
            <a:r>
              <a:rPr lang="en-US" dirty="0" err="1"/>
              <a:t>Jn</a:t>
            </a:r>
            <a:r>
              <a:rPr lang="en-US" dirty="0"/>
              <a:t> 18:33-37)</a:t>
            </a:r>
          </a:p>
          <a:p>
            <a:pPr>
              <a:spcBef>
                <a:spcPts val="0"/>
              </a:spcBef>
              <a:spcAft>
                <a:spcPts val="1440"/>
              </a:spcAft>
            </a:pPr>
            <a:r>
              <a:rPr lang="en-US" dirty="0"/>
              <a:t>The soldier’s mocking (</a:t>
            </a:r>
            <a:r>
              <a:rPr lang="en-US" dirty="0" err="1"/>
              <a:t>Jn</a:t>
            </a:r>
            <a:r>
              <a:rPr lang="en-US" dirty="0"/>
              <a:t> 19:3)</a:t>
            </a:r>
          </a:p>
          <a:p>
            <a:pPr>
              <a:spcBef>
                <a:spcPts val="0"/>
              </a:spcBef>
              <a:spcAft>
                <a:spcPts val="1440"/>
              </a:spcAft>
            </a:pPr>
            <a:r>
              <a:rPr lang="en-US" dirty="0"/>
              <a:t>The ‘costume’: robe, crown, reed (Mt 27:27-29)</a:t>
            </a:r>
          </a:p>
          <a:p>
            <a:pPr>
              <a:spcBef>
                <a:spcPts val="0"/>
              </a:spcBef>
              <a:spcAft>
                <a:spcPts val="1440"/>
              </a:spcAft>
            </a:pPr>
            <a:r>
              <a:rPr lang="en-US" dirty="0"/>
              <a:t>Pilate’s taunt : “Behold your King!” (</a:t>
            </a:r>
            <a:r>
              <a:rPr lang="en-US" dirty="0" err="1"/>
              <a:t>Jn</a:t>
            </a:r>
            <a:r>
              <a:rPr lang="en-US" dirty="0"/>
              <a:t> 19:14-15)</a:t>
            </a:r>
          </a:p>
          <a:p>
            <a:pPr>
              <a:spcBef>
                <a:spcPts val="0"/>
              </a:spcBef>
              <a:spcAft>
                <a:spcPts val="1440"/>
              </a:spcAft>
            </a:pPr>
            <a:r>
              <a:rPr lang="en-US" dirty="0"/>
              <a:t>Pilate’s inscription (</a:t>
            </a:r>
            <a:r>
              <a:rPr lang="en-US" dirty="0" err="1"/>
              <a:t>Jn</a:t>
            </a:r>
            <a:r>
              <a:rPr lang="en-US" dirty="0"/>
              <a:t> 19:19)</a:t>
            </a:r>
          </a:p>
          <a:p>
            <a:pPr>
              <a:spcBef>
                <a:spcPts val="0"/>
              </a:spcBef>
              <a:spcAft>
                <a:spcPts val="144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B6A389DF-B1F5-4991-89B8-72C57CDB73FE}" type="slidenum">
              <a:rPr lang="en-US">
                <a:solidFill>
                  <a:srgbClr val="FFFFFF"/>
                </a:solidFill>
              </a:rPr>
              <a:pPr defTabSz="1097280">
                <a:defRPr/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4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“To this end was I born”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282" y="838200"/>
            <a:ext cx="5074920" cy="5834449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spcAft>
                <a:spcPts val="1440"/>
              </a:spcAft>
              <a:buNone/>
            </a:pPr>
            <a:r>
              <a:rPr lang="en-US" b="0" dirty="0"/>
              <a:t>“And behold, you will conceive in your womb and </a:t>
            </a:r>
            <a:r>
              <a:rPr lang="en-US" dirty="0">
                <a:solidFill>
                  <a:srgbClr val="FFFF00"/>
                </a:solidFill>
              </a:rPr>
              <a:t>bring forth a Son</a:t>
            </a:r>
            <a:r>
              <a:rPr lang="en-US" b="0" dirty="0"/>
              <a:t>, and shall call His name </a:t>
            </a:r>
            <a:r>
              <a:rPr lang="en-US" b="0" cap="small" dirty="0"/>
              <a:t>Jesus</a:t>
            </a:r>
            <a:r>
              <a:rPr lang="en-US" b="0" dirty="0"/>
              <a:t>.</a:t>
            </a:r>
          </a:p>
          <a:p>
            <a:pPr marL="0" indent="0">
              <a:spcBef>
                <a:spcPts val="0"/>
              </a:spcBef>
              <a:spcAft>
                <a:spcPts val="1440"/>
              </a:spcAft>
              <a:buNone/>
            </a:pPr>
            <a:r>
              <a:rPr lang="en-US" baseline="30000" dirty="0"/>
              <a:t>32 </a:t>
            </a:r>
            <a:r>
              <a:rPr lang="en-US" b="0" dirty="0"/>
              <a:t>He will be </a:t>
            </a:r>
            <a:r>
              <a:rPr lang="en-US" dirty="0">
                <a:solidFill>
                  <a:srgbClr val="FFFF00"/>
                </a:solidFill>
              </a:rPr>
              <a:t>great</a:t>
            </a:r>
            <a:r>
              <a:rPr lang="en-US" b="0" dirty="0"/>
              <a:t>, and will </a:t>
            </a:r>
            <a:r>
              <a:rPr lang="en-US" dirty="0">
                <a:solidFill>
                  <a:srgbClr val="FFFF00"/>
                </a:solidFill>
              </a:rPr>
              <a:t>be called the S</a:t>
            </a:r>
            <a:r>
              <a:rPr lang="en-US" b="0" dirty="0"/>
              <a:t>on of the Highest; and the Lord God will give Him the </a:t>
            </a:r>
            <a:r>
              <a:rPr lang="en-US" dirty="0">
                <a:solidFill>
                  <a:srgbClr val="FFFF00"/>
                </a:solidFill>
              </a:rPr>
              <a:t>throne of His father David</a:t>
            </a:r>
            <a:r>
              <a:rPr lang="en-US" b="0" dirty="0"/>
              <a:t>.</a:t>
            </a:r>
          </a:p>
          <a:p>
            <a:pPr marL="0" indent="0">
              <a:spcBef>
                <a:spcPts val="0"/>
              </a:spcBef>
              <a:spcAft>
                <a:spcPts val="1440"/>
              </a:spcAft>
              <a:buNone/>
            </a:pPr>
            <a:r>
              <a:rPr lang="en-US" baseline="30000" dirty="0"/>
              <a:t>33 </a:t>
            </a:r>
            <a:r>
              <a:rPr lang="en-US" b="0" dirty="0"/>
              <a:t>And He will </a:t>
            </a:r>
            <a:r>
              <a:rPr lang="en-US" dirty="0">
                <a:solidFill>
                  <a:srgbClr val="FFFF00"/>
                </a:solidFill>
              </a:rPr>
              <a:t>reign</a:t>
            </a:r>
            <a:r>
              <a:rPr lang="en-US" b="0" dirty="0"/>
              <a:t> over the house of Jacob </a:t>
            </a:r>
            <a:r>
              <a:rPr lang="en-US" dirty="0">
                <a:solidFill>
                  <a:srgbClr val="FFFF00"/>
                </a:solidFill>
              </a:rPr>
              <a:t>forever</a:t>
            </a:r>
            <a:r>
              <a:rPr lang="en-US" b="0" dirty="0"/>
              <a:t>, and of His kingdom </a:t>
            </a:r>
            <a:r>
              <a:rPr lang="en-US" dirty="0">
                <a:solidFill>
                  <a:srgbClr val="FFFF00"/>
                </a:solidFill>
              </a:rPr>
              <a:t>there will be no end</a:t>
            </a:r>
            <a:r>
              <a:rPr lang="en-US" b="0" dirty="0"/>
              <a:t>.”  (Luke 1:31-33)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77375" y="838200"/>
            <a:ext cx="5330705" cy="5834448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spcAft>
                <a:spcPts val="1440"/>
              </a:spcAft>
              <a:buNone/>
            </a:pPr>
            <a:r>
              <a:rPr lang="en-US" b="0" dirty="0"/>
              <a:t>For unto us a Child is born,</a:t>
            </a:r>
            <a:br>
              <a:rPr lang="en-US" dirty="0"/>
            </a:br>
            <a:r>
              <a:rPr lang="en-US" b="0" dirty="0"/>
              <a:t>Unto us </a:t>
            </a:r>
            <a:r>
              <a:rPr lang="en-US" dirty="0">
                <a:solidFill>
                  <a:srgbClr val="FFFF00"/>
                </a:solidFill>
              </a:rPr>
              <a:t>a Son is given</a:t>
            </a:r>
            <a:r>
              <a:rPr lang="en-US" b="0" dirty="0"/>
              <a:t>;</a:t>
            </a:r>
          </a:p>
          <a:p>
            <a:pPr marL="0" indent="0">
              <a:spcBef>
                <a:spcPts val="0"/>
              </a:spcBef>
              <a:spcAft>
                <a:spcPts val="1440"/>
              </a:spcAft>
              <a:buNone/>
            </a:pPr>
            <a:r>
              <a:rPr lang="en-US" b="0" dirty="0"/>
              <a:t>And the government will be upon His shoulder.</a:t>
            </a:r>
          </a:p>
          <a:p>
            <a:pPr marL="0" indent="0">
              <a:spcBef>
                <a:spcPts val="0"/>
              </a:spcBef>
              <a:spcAft>
                <a:spcPts val="1440"/>
              </a:spcAft>
              <a:buNone/>
            </a:pPr>
            <a:r>
              <a:rPr lang="en-US" b="0" dirty="0"/>
              <a:t>And His name will be called</a:t>
            </a:r>
            <a:br>
              <a:rPr lang="en-US" dirty="0"/>
            </a:br>
            <a:r>
              <a:rPr lang="en-US" b="0" dirty="0"/>
              <a:t>Wonderful, Counselor, </a:t>
            </a:r>
            <a:r>
              <a:rPr lang="en-US" dirty="0">
                <a:solidFill>
                  <a:srgbClr val="FFFF00"/>
                </a:solidFill>
              </a:rPr>
              <a:t>Mighty God,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Everlasting Father, Prince of Peace</a:t>
            </a:r>
            <a:r>
              <a:rPr lang="en-US" b="0" dirty="0"/>
              <a:t>.</a:t>
            </a:r>
          </a:p>
          <a:p>
            <a:pPr marL="0" indent="0">
              <a:spcBef>
                <a:spcPts val="0"/>
              </a:spcBef>
              <a:spcAft>
                <a:spcPts val="1440"/>
              </a:spcAft>
              <a:buNone/>
            </a:pPr>
            <a:r>
              <a:rPr lang="en-US" baseline="30000" dirty="0"/>
              <a:t>7 </a:t>
            </a:r>
            <a:r>
              <a:rPr lang="en-US" b="0" dirty="0"/>
              <a:t>Of the </a:t>
            </a:r>
            <a:r>
              <a:rPr lang="en-US" dirty="0">
                <a:solidFill>
                  <a:srgbClr val="FFFF00"/>
                </a:solidFill>
              </a:rPr>
              <a:t>increase of His government </a:t>
            </a:r>
            <a:r>
              <a:rPr lang="en-US" b="0" dirty="0"/>
              <a:t>and peace </a:t>
            </a:r>
            <a:r>
              <a:rPr lang="en-US" dirty="0">
                <a:solidFill>
                  <a:srgbClr val="FFFF00"/>
                </a:solidFill>
              </a:rPr>
              <a:t>there will be no end</a:t>
            </a:r>
            <a:r>
              <a:rPr lang="en-US" b="0" dirty="0"/>
              <a:t>,</a:t>
            </a:r>
            <a:br>
              <a:rPr lang="en-US" dirty="0"/>
            </a:br>
            <a:r>
              <a:rPr lang="en-US" b="0" dirty="0"/>
              <a:t>Upon the </a:t>
            </a:r>
            <a:r>
              <a:rPr lang="en-US" dirty="0">
                <a:solidFill>
                  <a:srgbClr val="FFFF00"/>
                </a:solidFill>
              </a:rPr>
              <a:t>throne of David </a:t>
            </a:r>
            <a:r>
              <a:rPr lang="en-US" b="0" dirty="0"/>
              <a:t>and over His kingdom, to order it and establish it with judgment and justice From that time forward, even </a:t>
            </a:r>
            <a:r>
              <a:rPr lang="en-US" dirty="0">
                <a:solidFill>
                  <a:srgbClr val="FFFF00"/>
                </a:solidFill>
              </a:rPr>
              <a:t>forever</a:t>
            </a:r>
            <a:r>
              <a:rPr lang="en-US" b="0" dirty="0"/>
              <a:t>.</a:t>
            </a:r>
          </a:p>
          <a:p>
            <a:pPr marL="0" indent="0">
              <a:spcBef>
                <a:spcPts val="0"/>
              </a:spcBef>
              <a:spcAft>
                <a:spcPts val="1440"/>
              </a:spcAft>
              <a:buNone/>
            </a:pPr>
            <a:r>
              <a:rPr lang="en-US" b="0" dirty="0"/>
              <a:t>The zeal of the </a:t>
            </a:r>
            <a:r>
              <a:rPr lang="en-US" b="0" cap="small" dirty="0"/>
              <a:t>Lord</a:t>
            </a:r>
            <a:r>
              <a:rPr lang="en-US" b="0" dirty="0"/>
              <a:t> of hosts will perform this.  (Isaiah 9:6-7)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5D273BF-ED1D-4F21-8D62-A72031FF00FB}" type="slidenum">
              <a:rPr lang="en-US">
                <a:solidFill>
                  <a:srgbClr val="FFFFFF"/>
                </a:solidFill>
              </a:rPr>
              <a:pPr defTabSz="1097280">
                <a:defRPr/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4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“To this end was I born”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8342" y="838199"/>
            <a:ext cx="4765711" cy="5567543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1440"/>
              </a:spcAft>
              <a:buNone/>
            </a:pPr>
            <a:r>
              <a:rPr lang="en-US" b="0" dirty="0"/>
              <a:t>Now after Jesus was born in Bethlehem of Judea in the days of Herod the king, behold, wise men from the East came to Jerusalem, </a:t>
            </a:r>
            <a:r>
              <a:rPr lang="en-US" baseline="30000" dirty="0"/>
              <a:t>2 </a:t>
            </a:r>
            <a:r>
              <a:rPr lang="en-US" b="0" dirty="0"/>
              <a:t>saying, “Where is He </a:t>
            </a:r>
            <a:r>
              <a:rPr lang="en-US" dirty="0">
                <a:solidFill>
                  <a:srgbClr val="FFFF00"/>
                </a:solidFill>
              </a:rPr>
              <a:t>who has been born King of the Jews</a:t>
            </a:r>
            <a:r>
              <a:rPr lang="en-US" b="0" dirty="0"/>
              <a:t>? For we have seen His star in the East and have come to worship Him…” </a:t>
            </a:r>
          </a:p>
          <a:p>
            <a:pPr marL="0" indent="0">
              <a:spcBef>
                <a:spcPts val="0"/>
              </a:spcBef>
              <a:spcAft>
                <a:spcPts val="1440"/>
              </a:spcAft>
              <a:buNone/>
            </a:pPr>
            <a:r>
              <a:rPr lang="en-US" b="0" dirty="0"/>
              <a:t>So they said to him, “In </a:t>
            </a:r>
            <a:r>
              <a:rPr lang="en-US" dirty="0">
                <a:solidFill>
                  <a:srgbClr val="66FFFF"/>
                </a:solidFill>
              </a:rPr>
              <a:t>Bethlehem of Judea</a:t>
            </a:r>
            <a:r>
              <a:rPr lang="en-US" b="0" dirty="0"/>
              <a:t>, for thus it is written by the prophet…”</a:t>
            </a:r>
          </a:p>
          <a:p>
            <a:pPr marL="0" indent="0">
              <a:spcBef>
                <a:spcPts val="0"/>
              </a:spcBef>
              <a:spcAft>
                <a:spcPts val="1440"/>
              </a:spcAft>
              <a:buNone/>
            </a:pPr>
            <a:r>
              <a:rPr lang="en-US" b="0" i="1" dirty="0"/>
              <a:t>(Matt 2:1-2, 5)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2274" y="838200"/>
            <a:ext cx="5605025" cy="3737693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1440"/>
              </a:spcAft>
              <a:buNone/>
            </a:pPr>
            <a:r>
              <a:rPr lang="en-US" b="0" dirty="0"/>
              <a:t>But you, </a:t>
            </a:r>
            <a:r>
              <a:rPr lang="en-US" dirty="0">
                <a:solidFill>
                  <a:srgbClr val="66FFFF"/>
                </a:solidFill>
              </a:rPr>
              <a:t>Bethlehem </a:t>
            </a:r>
            <a:r>
              <a:rPr lang="en-US" dirty="0" err="1">
                <a:solidFill>
                  <a:srgbClr val="66FFFF"/>
                </a:solidFill>
              </a:rPr>
              <a:t>Ephrathah</a:t>
            </a:r>
            <a:r>
              <a:rPr lang="en-US" b="0" dirty="0"/>
              <a:t>,</a:t>
            </a:r>
            <a:br>
              <a:rPr lang="en-US" dirty="0"/>
            </a:br>
            <a:r>
              <a:rPr lang="en-US" b="0" dirty="0"/>
              <a:t>Though you are little among the thousands of </a:t>
            </a:r>
            <a:r>
              <a:rPr lang="en-US" dirty="0">
                <a:solidFill>
                  <a:srgbClr val="66FFFF"/>
                </a:solidFill>
              </a:rPr>
              <a:t>Judah</a:t>
            </a:r>
            <a:r>
              <a:rPr lang="en-US" b="0" dirty="0"/>
              <a:t>, </a:t>
            </a:r>
          </a:p>
          <a:p>
            <a:pPr marL="0" indent="0">
              <a:spcBef>
                <a:spcPts val="0"/>
              </a:spcBef>
              <a:spcAft>
                <a:spcPts val="1440"/>
              </a:spcAft>
              <a:buNone/>
            </a:pPr>
            <a:r>
              <a:rPr lang="en-US" b="0" dirty="0"/>
              <a:t>Yet out of you shall come forth to Me the </a:t>
            </a:r>
            <a:r>
              <a:rPr lang="en-US" dirty="0">
                <a:solidFill>
                  <a:srgbClr val="FFFF00"/>
                </a:solidFill>
              </a:rPr>
              <a:t>One to be Ruler in Israel</a:t>
            </a:r>
            <a:r>
              <a:rPr lang="en-US" b="0" dirty="0"/>
              <a:t>,</a:t>
            </a:r>
          </a:p>
          <a:p>
            <a:pPr marL="0" indent="0">
              <a:spcBef>
                <a:spcPts val="0"/>
              </a:spcBef>
              <a:spcAft>
                <a:spcPts val="1440"/>
              </a:spcAft>
              <a:buNone/>
            </a:pPr>
            <a:r>
              <a:rPr lang="en-US" b="0" dirty="0"/>
              <a:t>Whose goings forth are from of old,</a:t>
            </a:r>
            <a:br>
              <a:rPr lang="en-US" dirty="0"/>
            </a:br>
            <a:r>
              <a:rPr lang="en-US" b="0" dirty="0"/>
              <a:t>From everlasting.”  </a:t>
            </a:r>
          </a:p>
          <a:p>
            <a:pPr marL="0" indent="0">
              <a:spcBef>
                <a:spcPts val="0"/>
              </a:spcBef>
              <a:spcAft>
                <a:spcPts val="1440"/>
              </a:spcAft>
              <a:buNone/>
            </a:pPr>
            <a:r>
              <a:rPr lang="en-US" b="0" i="1" dirty="0"/>
              <a:t>(Micah 5:2)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5D273BF-ED1D-4F21-8D62-A72031FF00FB}" type="slidenum">
              <a:rPr lang="en-US">
                <a:solidFill>
                  <a:srgbClr val="FFFFFF"/>
                </a:solidFill>
              </a:rPr>
              <a:pPr defTabSz="1097280">
                <a:defRPr/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39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 “Crown”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4781" y="874858"/>
            <a:ext cx="10729682" cy="5983142"/>
          </a:xfrm>
        </p:spPr>
        <p:txBody>
          <a:bodyPr>
            <a:normAutofit fontScale="77500" lnSpcReduction="20000"/>
          </a:bodyPr>
          <a:lstStyle/>
          <a:p>
            <a:r>
              <a:rPr lang="en-US" sz="4080" dirty="0">
                <a:solidFill>
                  <a:srgbClr val="FFFF00"/>
                </a:solidFill>
              </a:rPr>
              <a:t>TARA – “surround”</a:t>
            </a:r>
          </a:p>
          <a:p>
            <a:pPr lvl="1"/>
            <a:r>
              <a:rPr lang="en-US" b="0" dirty="0"/>
              <a:t>For You have made him a little lower than the angels,</a:t>
            </a:r>
            <a:br>
              <a:rPr lang="en-US" dirty="0"/>
            </a:br>
            <a:r>
              <a:rPr lang="en-US" b="0" dirty="0"/>
              <a:t>And You have </a:t>
            </a:r>
            <a:r>
              <a:rPr lang="en-US" dirty="0">
                <a:solidFill>
                  <a:srgbClr val="FFFF00"/>
                </a:solidFill>
              </a:rPr>
              <a:t>crowned</a:t>
            </a:r>
            <a:r>
              <a:rPr lang="en-US" b="0" dirty="0"/>
              <a:t> him with glory and honor. </a:t>
            </a:r>
            <a:br>
              <a:rPr lang="en-US" b="0" dirty="0"/>
            </a:br>
            <a:r>
              <a:rPr lang="en-US" b="0" dirty="0"/>
              <a:t>(Ps 8:5, see </a:t>
            </a:r>
            <a:r>
              <a:rPr lang="en-US" b="0" dirty="0" err="1"/>
              <a:t>Heb</a:t>
            </a:r>
            <a:r>
              <a:rPr lang="en-US" b="0" dirty="0"/>
              <a:t> 2:7)</a:t>
            </a:r>
          </a:p>
          <a:p>
            <a:pPr lvl="1"/>
            <a:r>
              <a:rPr lang="en-US" b="0" dirty="0"/>
              <a:t>For You, O </a:t>
            </a:r>
            <a:r>
              <a:rPr lang="en-US" b="0" cap="small" dirty="0"/>
              <a:t>Lord</a:t>
            </a:r>
            <a:r>
              <a:rPr lang="en-US" b="0" dirty="0"/>
              <a:t>, will bless the righteous;</a:t>
            </a:r>
            <a:br>
              <a:rPr lang="en-US" dirty="0"/>
            </a:br>
            <a:r>
              <a:rPr lang="en-US" b="0" dirty="0"/>
              <a:t>With favor You will </a:t>
            </a:r>
            <a:r>
              <a:rPr lang="en-US" dirty="0">
                <a:solidFill>
                  <a:srgbClr val="FFFF00"/>
                </a:solidFill>
              </a:rPr>
              <a:t>surround</a:t>
            </a:r>
            <a:r>
              <a:rPr lang="en-US" b="0" dirty="0"/>
              <a:t> him as with a shield. (Ps 5:12)</a:t>
            </a:r>
          </a:p>
          <a:p>
            <a:pPr lvl="1"/>
            <a:r>
              <a:rPr lang="en-US" b="0" dirty="0"/>
              <a:t>In that day the </a:t>
            </a:r>
            <a:r>
              <a:rPr lang="en-US" b="0" cap="small" dirty="0"/>
              <a:t>Lord</a:t>
            </a:r>
            <a:r>
              <a:rPr lang="en-US" b="0" dirty="0"/>
              <a:t> of hosts will be </a:t>
            </a:r>
            <a:br>
              <a:rPr lang="en-US" dirty="0"/>
            </a:br>
            <a:r>
              <a:rPr lang="en-US" b="0" dirty="0"/>
              <a:t>For a </a:t>
            </a:r>
            <a:r>
              <a:rPr lang="en-US" dirty="0">
                <a:solidFill>
                  <a:srgbClr val="FFFF00"/>
                </a:solidFill>
              </a:rPr>
              <a:t>crown</a:t>
            </a:r>
            <a:r>
              <a:rPr lang="en-US" b="0" dirty="0"/>
              <a:t> of glory and a diadem of beauty</a:t>
            </a:r>
            <a:br>
              <a:rPr lang="en-US" dirty="0"/>
            </a:br>
            <a:r>
              <a:rPr lang="en-US" b="0" dirty="0"/>
              <a:t>To the remnant of His people  (Isaiah 28:5)</a:t>
            </a:r>
          </a:p>
          <a:p>
            <a:pPr>
              <a:spcBef>
                <a:spcPts val="2160"/>
              </a:spcBef>
            </a:pPr>
            <a:r>
              <a:rPr lang="en-US" sz="4080" dirty="0">
                <a:solidFill>
                  <a:srgbClr val="FFFF00"/>
                </a:solidFill>
              </a:rPr>
              <a:t>NEZER – “set apart”</a:t>
            </a:r>
          </a:p>
          <a:p>
            <a:pPr lvl="1"/>
            <a:r>
              <a:rPr lang="en-US" b="0" dirty="0"/>
              <a:t>Then they made the plate of the holy </a:t>
            </a:r>
            <a:r>
              <a:rPr lang="en-US" dirty="0">
                <a:solidFill>
                  <a:srgbClr val="FFFF00"/>
                </a:solidFill>
              </a:rPr>
              <a:t>crown</a:t>
            </a:r>
            <a:r>
              <a:rPr lang="en-US" b="0" dirty="0"/>
              <a:t> of pure gold, and wrote on it an inscription like the engraving of a signet:  Holiness to the LORD. (Ex 39:30)</a:t>
            </a:r>
          </a:p>
          <a:p>
            <a:pPr lvl="1"/>
            <a:r>
              <a:rPr lang="en-US" b="0" dirty="0"/>
              <a:t>You have renounced the covenant of Your servant;</a:t>
            </a:r>
            <a:br>
              <a:rPr lang="en-US" dirty="0"/>
            </a:br>
            <a:r>
              <a:rPr lang="en-US" b="0" dirty="0"/>
              <a:t>You have profaned his </a:t>
            </a:r>
            <a:r>
              <a:rPr lang="en-US" dirty="0">
                <a:solidFill>
                  <a:srgbClr val="FFFF00"/>
                </a:solidFill>
              </a:rPr>
              <a:t>crown</a:t>
            </a:r>
            <a:r>
              <a:rPr lang="en-US" b="0" dirty="0"/>
              <a:t> by casting it to the ground. (Ps 89:39)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5D273BF-ED1D-4F21-8D62-A72031FF00FB}" type="slidenum">
              <a:rPr lang="en-US">
                <a:solidFill>
                  <a:srgbClr val="FFFFFF"/>
                </a:solidFill>
              </a:rPr>
              <a:pPr defTabSz="1097280">
                <a:defRPr/>
              </a:pPr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31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“Crown”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4779" y="685800"/>
            <a:ext cx="10610441" cy="6172200"/>
          </a:xfrm>
        </p:spPr>
        <p:txBody>
          <a:bodyPr>
            <a:normAutofit fontScale="62500" lnSpcReduction="20000"/>
          </a:bodyPr>
          <a:lstStyle/>
          <a:p>
            <a:pPr marL="274320" indent="-274320"/>
            <a:r>
              <a:rPr lang="en-US" sz="4560" dirty="0">
                <a:solidFill>
                  <a:srgbClr val="FFFF00"/>
                </a:solidFill>
              </a:rPr>
              <a:t>STEPHANOS– “twine, surround, encircle”</a:t>
            </a:r>
          </a:p>
          <a:p>
            <a:pPr marL="548640" lvl="1" indent="-274320"/>
            <a:r>
              <a:rPr lang="en-US" sz="4200" b="0" dirty="0"/>
              <a:t>And everyone who competes for the prize is temperate in all things. Now they do it to obtain a perishable crown, but we for an imperishable </a:t>
            </a:r>
            <a:r>
              <a:rPr lang="en-US" sz="4200" dirty="0">
                <a:solidFill>
                  <a:srgbClr val="FFFF00"/>
                </a:solidFill>
              </a:rPr>
              <a:t>crown</a:t>
            </a:r>
            <a:r>
              <a:rPr lang="en-US" sz="4200" b="0" dirty="0"/>
              <a:t>.  (I </a:t>
            </a:r>
            <a:r>
              <a:rPr lang="en-US" sz="4200" b="0" dirty="0" err="1"/>
              <a:t>Cor</a:t>
            </a:r>
            <a:r>
              <a:rPr lang="en-US" sz="4200" b="0" dirty="0"/>
              <a:t> 9:25)</a:t>
            </a:r>
          </a:p>
          <a:p>
            <a:pPr marL="548640" lvl="1" indent="-274320"/>
            <a:r>
              <a:rPr lang="en-US" sz="4200" b="0" dirty="0"/>
              <a:t>But we see Jesus, who was made a little lower than the angels, for the suffering of death </a:t>
            </a:r>
            <a:r>
              <a:rPr lang="en-US" sz="4200" dirty="0">
                <a:solidFill>
                  <a:srgbClr val="FFFF00"/>
                </a:solidFill>
              </a:rPr>
              <a:t>crowned</a:t>
            </a:r>
            <a:r>
              <a:rPr lang="en-US" sz="4200" b="0" dirty="0"/>
              <a:t> with glory and honor, that He, by the grace of God, might taste death for everyone. (</a:t>
            </a:r>
            <a:r>
              <a:rPr lang="en-US" sz="4200" b="0" dirty="0" err="1"/>
              <a:t>Heb</a:t>
            </a:r>
            <a:r>
              <a:rPr lang="en-US" sz="4200" b="0" dirty="0"/>
              <a:t> 2:9)</a:t>
            </a:r>
          </a:p>
          <a:p>
            <a:pPr marL="548640" lvl="1" indent="-274320"/>
            <a:r>
              <a:rPr lang="en-US" sz="4200" b="0" dirty="0"/>
              <a:t>Then I looked, and behold, a white cloud, and on the cloud sat One like the Son of Man, having on His head a golden </a:t>
            </a:r>
            <a:r>
              <a:rPr lang="en-US" sz="4200" dirty="0">
                <a:solidFill>
                  <a:srgbClr val="FFFF00"/>
                </a:solidFill>
              </a:rPr>
              <a:t>crown</a:t>
            </a:r>
            <a:r>
              <a:rPr lang="en-US" sz="4200" b="0" dirty="0"/>
              <a:t>, and in His hand a sharp sickle.  (Rev 14:14)</a:t>
            </a:r>
          </a:p>
          <a:p>
            <a:pPr marL="274320" indent="-274320">
              <a:spcBef>
                <a:spcPts val="2160"/>
              </a:spcBef>
            </a:pPr>
            <a:r>
              <a:rPr lang="en-US" sz="4560" dirty="0">
                <a:solidFill>
                  <a:srgbClr val="FFFF00"/>
                </a:solidFill>
              </a:rPr>
              <a:t>DIADEMA – “bound about”</a:t>
            </a:r>
          </a:p>
          <a:p>
            <a:pPr marL="548640" lvl="1" indent="-274320"/>
            <a:r>
              <a:rPr lang="en-US" sz="4200" b="0" dirty="0"/>
              <a:t>And I saw a beast rising up out of the sea, having seven heads and ten horns, and on his horns ten </a:t>
            </a:r>
            <a:r>
              <a:rPr lang="en-US" sz="4200" dirty="0">
                <a:solidFill>
                  <a:srgbClr val="FFFF00"/>
                </a:solidFill>
              </a:rPr>
              <a:t>crowns</a:t>
            </a:r>
            <a:r>
              <a:rPr lang="en-US" sz="4200" b="0" dirty="0"/>
              <a:t>, and on his heads a blasphemous name.   (Rev 13:1)</a:t>
            </a:r>
          </a:p>
          <a:p>
            <a:pPr marL="548640" lvl="1" indent="-274320"/>
            <a:r>
              <a:rPr lang="en-US" sz="4200" b="0" dirty="0"/>
              <a:t>His eyes were like a flame of fire, and on His head were many </a:t>
            </a:r>
            <a:r>
              <a:rPr lang="en-US" sz="4200" dirty="0">
                <a:solidFill>
                  <a:srgbClr val="FFFF00"/>
                </a:solidFill>
              </a:rPr>
              <a:t>crowns</a:t>
            </a:r>
            <a:r>
              <a:rPr lang="en-US" sz="4200" b="0" dirty="0"/>
              <a:t>. He had a name written that no one knew except Himself. (Rev 19:12)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5D273BF-ED1D-4F21-8D62-A72031FF00FB}" type="slidenum">
              <a:rPr lang="en-US">
                <a:solidFill>
                  <a:srgbClr val="FFFFFF"/>
                </a:solidFill>
              </a:rPr>
              <a:pPr defTabSz="1097280">
                <a:defRPr/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0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Thorns?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75360" y="1097280"/>
            <a:ext cx="10332720" cy="4983480"/>
          </a:xfrm>
        </p:spPr>
        <p:txBody>
          <a:bodyPr/>
          <a:lstStyle/>
          <a:p>
            <a:r>
              <a:rPr lang="en-US" dirty="0"/>
              <a:t>Imitation of a beautiful plant or ornament</a:t>
            </a:r>
          </a:p>
          <a:p>
            <a:r>
              <a:rPr lang="en-US" dirty="0"/>
              <a:t>Mock crown of a King</a:t>
            </a:r>
          </a:p>
          <a:p>
            <a:r>
              <a:rPr lang="en-US" dirty="0"/>
              <a:t>Throughout the Bible:  Symbol of a Curse…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5D273BF-ED1D-4F21-8D62-A72031FF00FB}" type="slidenum">
              <a:rPr lang="en-US">
                <a:solidFill>
                  <a:srgbClr val="FFFFFF"/>
                </a:solidFill>
              </a:rPr>
              <a:pPr defTabSz="1097280">
                <a:defRPr/>
              </a:pPr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5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Thorns in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931413"/>
            <a:ext cx="10332720" cy="57288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Consequence of the Original Sin (Gen 3:17-19)</a:t>
            </a:r>
          </a:p>
          <a:p>
            <a:pPr lvl="1"/>
            <a:r>
              <a:rPr lang="en-US" dirty="0"/>
              <a:t>Pervasive difficulty/failure for mankind</a:t>
            </a:r>
          </a:p>
          <a:p>
            <a:r>
              <a:rPr lang="en-US" dirty="0"/>
              <a:t>Symbol of opposition/hindrance of Truth</a:t>
            </a:r>
          </a:p>
          <a:p>
            <a:pPr lvl="1"/>
            <a:r>
              <a:rPr lang="en-US" dirty="0"/>
              <a:t>Matt 13:7,22 – Thorny Ground</a:t>
            </a:r>
          </a:p>
          <a:p>
            <a:pPr lvl="1"/>
            <a:r>
              <a:rPr lang="en-US" dirty="0" err="1"/>
              <a:t>Num</a:t>
            </a:r>
            <a:r>
              <a:rPr lang="en-US" dirty="0"/>
              <a:t> 33:55; II </a:t>
            </a:r>
            <a:r>
              <a:rPr lang="en-US" dirty="0" err="1"/>
              <a:t>Cor</a:t>
            </a:r>
            <a:r>
              <a:rPr lang="en-US" dirty="0"/>
              <a:t> 12:12 – punishment/irritation</a:t>
            </a:r>
          </a:p>
          <a:p>
            <a:r>
              <a:rPr lang="en-US" dirty="0"/>
              <a:t>Consequence of Sin:  God’s punishment</a:t>
            </a:r>
          </a:p>
          <a:p>
            <a:pPr lvl="1"/>
            <a:r>
              <a:rPr lang="en-US" dirty="0" err="1"/>
              <a:t>Prov</a:t>
            </a:r>
            <a:r>
              <a:rPr lang="en-US" dirty="0"/>
              <a:t> 22:5 – thorns &amp; snares:  the way of perverse</a:t>
            </a:r>
          </a:p>
          <a:p>
            <a:pPr lvl="1"/>
            <a:r>
              <a:rPr lang="en-US" dirty="0"/>
              <a:t>Isaiah 5:6; 32:13 – fields come up thorns and briers</a:t>
            </a:r>
          </a:p>
          <a:p>
            <a:pPr lvl="1"/>
            <a:r>
              <a:rPr lang="en-US" dirty="0" err="1"/>
              <a:t>Heb</a:t>
            </a:r>
            <a:r>
              <a:rPr lang="en-US" dirty="0"/>
              <a:t> 6:6-8 – Imagery of apostate Christians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B6A389DF-B1F5-4991-89B8-72C57CDB73FE}" type="slidenum">
              <a:rPr lang="en-US">
                <a:solidFill>
                  <a:srgbClr val="FFFFFF"/>
                </a:solidFill>
              </a:rPr>
              <a:pPr defTabSz="1097280">
                <a:defRPr/>
              </a:pPr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04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645</Words>
  <Application>Microsoft Office PowerPoint</Application>
  <PresentationFormat>Widescreen</PresentationFormat>
  <Paragraphs>119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2_Default Design</vt:lpstr>
      <vt:lpstr>Crown of Thorns</vt:lpstr>
      <vt:lpstr>The Mock Coronation</vt:lpstr>
      <vt:lpstr>Why a Crown?</vt:lpstr>
      <vt:lpstr>“To this end was I born”</vt:lpstr>
      <vt:lpstr>“To this end was I born”</vt:lpstr>
      <vt:lpstr>Hebrew “Crown”</vt:lpstr>
      <vt:lpstr>Greek “Crown”</vt:lpstr>
      <vt:lpstr>Why Thorns?</vt:lpstr>
      <vt:lpstr>Thorns in the Bible</vt:lpstr>
      <vt:lpstr>Crowns Jesus Rejected</vt:lpstr>
      <vt:lpstr>The Crown Jesus Accepted</vt:lpstr>
      <vt:lpstr>The Crown Jesus was Awarded</vt:lpstr>
      <vt:lpstr>What was Really Acted Out?</vt:lpstr>
      <vt:lpstr>Lessons for Us?</vt:lpstr>
      <vt:lpstr>The Christian’s Crowns</vt:lpstr>
      <vt:lpstr>The Final Homage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Crown of Thorns</dc:title>
  <dc:creator>Embry</dc:creator>
  <cp:lastModifiedBy>Embry</cp:lastModifiedBy>
  <cp:revision>2</cp:revision>
  <dcterms:created xsi:type="dcterms:W3CDTF">2017-12-31T14:02:37Z</dcterms:created>
  <dcterms:modified xsi:type="dcterms:W3CDTF">2017-12-31T14:07:02Z</dcterms:modified>
</cp:coreProperties>
</file>