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731" r:id="rId2"/>
  </p:sldMasterIdLst>
  <p:notesMasterIdLst>
    <p:notesMasterId r:id="rId19"/>
  </p:notesMasterIdLst>
  <p:handoutMasterIdLst>
    <p:handoutMasterId r:id="rId20"/>
  </p:handoutMasterIdLst>
  <p:sldIdLst>
    <p:sldId id="354" r:id="rId3"/>
    <p:sldId id="382" r:id="rId4"/>
    <p:sldId id="406" r:id="rId5"/>
    <p:sldId id="256" r:id="rId6"/>
    <p:sldId id="407" r:id="rId7"/>
    <p:sldId id="410" r:id="rId8"/>
    <p:sldId id="390" r:id="rId9"/>
    <p:sldId id="399" r:id="rId10"/>
    <p:sldId id="413" r:id="rId11"/>
    <p:sldId id="391" r:id="rId12"/>
    <p:sldId id="408" r:id="rId13"/>
    <p:sldId id="409" r:id="rId14"/>
    <p:sldId id="411" r:id="rId15"/>
    <p:sldId id="414" r:id="rId16"/>
    <p:sldId id="415" r:id="rId17"/>
    <p:sldId id="404"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521415D9-36F7-43E2-AB2F-B90AF26B5E84}">
      <p14:sectionLst xmlns:p14="http://schemas.microsoft.com/office/powerpoint/2010/main">
        <p14:section name="Introduction" id="{122B4492-BD32-497A-AC08-054E7A1801CF}">
          <p14:sldIdLst>
            <p14:sldId id="354"/>
            <p14:sldId id="382"/>
            <p14:sldId id="406"/>
          </p14:sldIdLst>
        </p14:section>
        <p14:section name="Uniqueness of SCripture" id="{6E214CC6-0256-4C07-9352-AF8652209118}">
          <p14:sldIdLst>
            <p14:sldId id="256"/>
            <p14:sldId id="407"/>
            <p14:sldId id="410"/>
          </p14:sldIdLst>
        </p14:section>
        <p14:section name="On Common Message" id="{F7621EB1-D7E3-4730-97A6-DF2055E58869}">
          <p14:sldIdLst>
            <p14:sldId id="390"/>
            <p14:sldId id="399"/>
            <p14:sldId id="413"/>
          </p14:sldIdLst>
        </p14:section>
        <p14:section name="Comparison" id="{20B1A000-CA88-41E8-AA26-652044D794CD}">
          <p14:sldIdLst>
            <p14:sldId id="391"/>
            <p14:sldId id="408"/>
            <p14:sldId id="409"/>
          </p14:sldIdLst>
        </p14:section>
        <p14:section name="Fulfilled Prophecy" id="{33331B4D-EB1E-440C-9997-8E7085FB143C}">
          <p14:sldIdLst>
            <p14:sldId id="411"/>
            <p14:sldId id="414"/>
            <p14:sldId id="415"/>
          </p14:sldIdLst>
        </p14:section>
        <p14:section name="Summary" id="{CC0C7A8A-47E7-42DC-A3DB-CE4A4CA1366C}">
          <p14:sldIdLst>
            <p14:sldId id="404"/>
          </p14:sldIdLst>
        </p14:section>
        <p14:section name="Backup" id="{A57805F0-A36C-4F72-86C5-029BEF127EE9}">
          <p14:sldIdLst/>
        </p14:section>
      </p14:sectionLst>
    </p:ex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0000FF"/>
    <a:srgbClr val="FF66FF"/>
    <a:srgbClr val="FFFFCC"/>
    <a:srgbClr val="FF3300"/>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84422" autoAdjust="0"/>
  </p:normalViewPr>
  <p:slideViewPr>
    <p:cSldViewPr>
      <p:cViewPr varScale="1">
        <p:scale>
          <a:sx n="103" d="100"/>
          <a:sy n="103" d="100"/>
        </p:scale>
        <p:origin x="762" y="96"/>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5FF4E1-30BB-4D6F-880C-5C57818AF989}" type="datetimeFigureOut">
              <a:rPr lang="en-US" smtClean="0"/>
              <a:t>13-Jan-18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2305F9E-952B-4163-B049-917367B4C111}" type="slidenum">
              <a:rPr lang="en-US" smtClean="0"/>
              <a:t>‹#›</a:t>
            </a:fld>
            <a:endParaRPr lang="en-US" dirty="0"/>
          </a:p>
        </p:txBody>
      </p:sp>
    </p:spTree>
    <p:extLst>
      <p:ext uri="{BB962C8B-B14F-4D97-AF65-F5344CB8AC3E}">
        <p14:creationId xmlns:p14="http://schemas.microsoft.com/office/powerpoint/2010/main" val="3879501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cs typeface="+mn-cs"/>
              </a:defRPr>
            </a:lvl1pPr>
          </a:lstStyle>
          <a:p>
            <a:pPr>
              <a:defRPr/>
            </a:pPr>
            <a:endParaRPr lang="en-US" dirty="0"/>
          </a:p>
        </p:txBody>
      </p:sp>
      <p:sp>
        <p:nvSpPr>
          <p:cNvPr id="1433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cs typeface="+mn-cs"/>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82E83D9F-F49B-4463-80F4-679CA74689FC}" type="slidenum">
              <a:rPr lang="en-US" altLang="en-US"/>
              <a:pPr>
                <a:defRPr/>
              </a:pPr>
              <a:t>‹#›</a:t>
            </a:fld>
            <a:endParaRPr lang="en-US" altLang="en-US" dirty="0"/>
          </a:p>
        </p:txBody>
      </p:sp>
    </p:spTree>
    <p:extLst>
      <p:ext uri="{BB962C8B-B14F-4D97-AF65-F5344CB8AC3E}">
        <p14:creationId xmlns:p14="http://schemas.microsoft.com/office/powerpoint/2010/main" val="2070706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4</a:t>
            </a:fld>
            <a:endParaRPr lang="en-US" altLang="en-US" dirty="0" smtClean="0"/>
          </a:p>
        </p:txBody>
      </p:sp>
    </p:spTree>
    <p:extLst>
      <p:ext uri="{BB962C8B-B14F-4D97-AF65-F5344CB8AC3E}">
        <p14:creationId xmlns:p14="http://schemas.microsoft.com/office/powerpoint/2010/main" val="248125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7</a:t>
            </a:fld>
            <a:endParaRPr lang="en-US" altLang="en-US" dirty="0" smtClean="0"/>
          </a:p>
        </p:txBody>
      </p:sp>
    </p:spTree>
    <p:extLst>
      <p:ext uri="{BB962C8B-B14F-4D97-AF65-F5344CB8AC3E}">
        <p14:creationId xmlns:p14="http://schemas.microsoft.com/office/powerpoint/2010/main" val="237633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10</a:t>
            </a:fld>
            <a:endParaRPr lang="en-US" altLang="en-US" dirty="0" smtClean="0"/>
          </a:p>
        </p:txBody>
      </p:sp>
    </p:spTree>
    <p:extLst>
      <p:ext uri="{BB962C8B-B14F-4D97-AF65-F5344CB8AC3E}">
        <p14:creationId xmlns:p14="http://schemas.microsoft.com/office/powerpoint/2010/main" val="23976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7066" indent="-291179">
              <a:spcBef>
                <a:spcPct val="30000"/>
              </a:spcBef>
              <a:defRPr sz="1200">
                <a:solidFill>
                  <a:schemeClr val="tx1"/>
                </a:solidFill>
                <a:latin typeface="Times New Roman" panose="02020603050405020304" pitchFamily="18" charset="0"/>
              </a:defRPr>
            </a:lvl2pPr>
            <a:lvl3pPr marL="1164717" indent="-232943">
              <a:spcBef>
                <a:spcPct val="30000"/>
              </a:spcBef>
              <a:defRPr sz="1200">
                <a:solidFill>
                  <a:schemeClr val="tx1"/>
                </a:solidFill>
                <a:latin typeface="Times New Roman" panose="02020603050405020304" pitchFamily="18" charset="0"/>
              </a:defRPr>
            </a:lvl3pPr>
            <a:lvl4pPr marL="1630604" indent="-232943">
              <a:spcBef>
                <a:spcPct val="30000"/>
              </a:spcBef>
              <a:defRPr sz="1200">
                <a:solidFill>
                  <a:schemeClr val="tx1"/>
                </a:solidFill>
                <a:latin typeface="Times New Roman" panose="02020603050405020304" pitchFamily="18" charset="0"/>
              </a:defRPr>
            </a:lvl4pPr>
            <a:lvl5pPr marL="2096491" indent="-232943">
              <a:spcBef>
                <a:spcPct val="30000"/>
              </a:spcBef>
              <a:defRPr sz="1200">
                <a:solidFill>
                  <a:schemeClr val="tx1"/>
                </a:solidFill>
                <a:latin typeface="Times New Roman" panose="02020603050405020304" pitchFamily="18" charset="0"/>
              </a:defRPr>
            </a:lvl5pPr>
            <a:lvl6pPr marL="2562377" indent="-232943"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4976B-637B-40D9-A075-3BC357CA6A06}" type="slidenum">
              <a:rPr lang="en-US" altLang="en-US" smtClean="0"/>
              <a:pPr>
                <a:spcBef>
                  <a:spcPct val="0"/>
                </a:spcBef>
              </a:pPr>
              <a:t>13</a:t>
            </a:fld>
            <a:endParaRPr lang="en-US" altLang="en-US" dirty="0" smtClean="0"/>
          </a:p>
        </p:txBody>
      </p:sp>
    </p:spTree>
    <p:extLst>
      <p:ext uri="{BB962C8B-B14F-4D97-AF65-F5344CB8AC3E}">
        <p14:creationId xmlns:p14="http://schemas.microsoft.com/office/powerpoint/2010/main" val="2275854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30723"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dirty="0"/>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dirty="0"/>
          </a:p>
        </p:txBody>
      </p:sp>
      <p:sp>
        <p:nvSpPr>
          <p:cNvPr id="10" name="Rectangle 6"/>
          <p:cNvSpPr>
            <a:spLocks noGrp="1" noChangeArrowheads="1"/>
          </p:cNvSpPr>
          <p:nvPr>
            <p:ph type="sldNum" sz="quarter" idx="12"/>
          </p:nvPr>
        </p:nvSpPr>
        <p:spPr/>
        <p:txBody>
          <a:bodyPr anchorCtr="0"/>
          <a:lstStyle>
            <a:lvl1pPr>
              <a:defRPr/>
            </a:lvl1pPr>
          </a:lstStyle>
          <a:p>
            <a:pPr>
              <a:defRPr/>
            </a:pPr>
            <a:fld id="{8F1E4364-71E0-4860-B911-6FD8C66F9799}" type="slidenum">
              <a:rPr lang="en-US" altLang="en-US"/>
              <a:pPr>
                <a:defRPr/>
              </a:pPr>
              <a:t>‹#›</a:t>
            </a:fld>
            <a:endParaRPr lang="en-US" altLang="en-US" dirty="0"/>
          </a:p>
        </p:txBody>
      </p:sp>
    </p:spTree>
    <p:extLst>
      <p:ext uri="{BB962C8B-B14F-4D97-AF65-F5344CB8AC3E}">
        <p14:creationId xmlns:p14="http://schemas.microsoft.com/office/powerpoint/2010/main" val="161049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95FF72-2BC6-4693-A572-1758EC5227C3}" type="slidenum">
              <a:rPr lang="en-US" altLang="en-US"/>
              <a:pPr>
                <a:defRPr/>
              </a:pPr>
              <a:t>‹#›</a:t>
            </a:fld>
            <a:endParaRPr lang="en-US" altLang="en-US" dirty="0"/>
          </a:p>
        </p:txBody>
      </p:sp>
    </p:spTree>
    <p:extLst>
      <p:ext uri="{BB962C8B-B14F-4D97-AF65-F5344CB8AC3E}">
        <p14:creationId xmlns:p14="http://schemas.microsoft.com/office/powerpoint/2010/main" val="374390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1D287E8-B733-4879-9BCE-069E8D9A97DE}" type="slidenum">
              <a:rPr lang="en-US" altLang="en-US"/>
              <a:pPr>
                <a:defRPr/>
              </a:pPr>
              <a:t>‹#›</a:t>
            </a:fld>
            <a:endParaRPr lang="en-US" altLang="en-US" dirty="0"/>
          </a:p>
        </p:txBody>
      </p:sp>
    </p:spTree>
    <p:extLst>
      <p:ext uri="{BB962C8B-B14F-4D97-AF65-F5344CB8AC3E}">
        <p14:creationId xmlns:p14="http://schemas.microsoft.com/office/powerpoint/2010/main" val="323251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0428"/>
            <a:ext cx="7391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886200"/>
            <a:ext cx="76200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1" fontAlgn="auto" hangingPunct="1">
              <a:spcBef>
                <a:spcPts val="0"/>
              </a:spcBef>
              <a:spcAft>
                <a:spcPts val="0"/>
              </a:spcAft>
              <a:defRPr/>
            </a:pPr>
            <a:endParaRPr lang="en-US" sz="1800" dirty="0">
              <a:solidFill>
                <a:srgbClr val="FFFFFF"/>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lang="en-US" sz="1800" dirty="0">
              <a:solidFill>
                <a:srgbClr val="FFFFFF"/>
              </a:solidFill>
              <a:latin typeface="Arial"/>
              <a:cs typeface="+mn-cs"/>
            </a:endParaRPr>
          </a:p>
        </p:txBody>
      </p:sp>
    </p:spTree>
    <p:extLst>
      <p:ext uri="{BB962C8B-B14F-4D97-AF65-F5344CB8AC3E}">
        <p14:creationId xmlns:p14="http://schemas.microsoft.com/office/powerpoint/2010/main" val="3234119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1371600" y="1600200"/>
            <a:ext cx="7924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935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4406902"/>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0081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5866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574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5866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5"/>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5"/>
            <a:ext cx="38100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8100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721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7863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85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7487"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24400" y="273050"/>
            <a:ext cx="4419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87487"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47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EE515E-4394-48BD-8F62-0310F11171CF}" type="slidenum">
              <a:rPr lang="en-US" altLang="en-US"/>
              <a:pPr>
                <a:defRPr/>
              </a:pPr>
              <a:t>‹#›</a:t>
            </a:fld>
            <a:endParaRPr lang="en-US" altLang="en-US" dirty="0"/>
          </a:p>
        </p:txBody>
      </p:sp>
    </p:spTree>
    <p:extLst>
      <p:ext uri="{BB962C8B-B14F-4D97-AF65-F5344CB8AC3E}">
        <p14:creationId xmlns:p14="http://schemas.microsoft.com/office/powerpoint/2010/main" val="3156629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12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81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897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82464"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1600200"/>
            <a:ext cx="76962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91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40"/>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25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4AABD1-CB71-42BA-A6AC-2616825EEFA4}" type="slidenum">
              <a:rPr lang="en-US" altLang="en-US"/>
              <a:pPr>
                <a:defRPr/>
              </a:pPr>
              <a:t>‹#›</a:t>
            </a:fld>
            <a:endParaRPr lang="en-US" altLang="en-US" dirty="0"/>
          </a:p>
        </p:txBody>
      </p:sp>
    </p:spTree>
    <p:extLst>
      <p:ext uri="{BB962C8B-B14F-4D97-AF65-F5344CB8AC3E}">
        <p14:creationId xmlns:p14="http://schemas.microsoft.com/office/powerpoint/2010/main" val="148291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9"/>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8" y="1766889"/>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BFB9578-94CD-43DE-96BE-DD464DFF5E1D}" type="slidenum">
              <a:rPr lang="en-US" altLang="en-US"/>
              <a:pPr>
                <a:defRPr/>
              </a:pPr>
              <a:t>‹#›</a:t>
            </a:fld>
            <a:endParaRPr lang="en-US" altLang="en-US" dirty="0"/>
          </a:p>
        </p:txBody>
      </p:sp>
    </p:spTree>
    <p:extLst>
      <p:ext uri="{BB962C8B-B14F-4D97-AF65-F5344CB8AC3E}">
        <p14:creationId xmlns:p14="http://schemas.microsoft.com/office/powerpoint/2010/main" val="326074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79C3FA2-3205-4722-8F58-0180978E9166}" type="slidenum">
              <a:rPr lang="en-US" altLang="en-US"/>
              <a:pPr>
                <a:defRPr/>
              </a:pPr>
              <a:t>‹#›</a:t>
            </a:fld>
            <a:endParaRPr lang="en-US" altLang="en-US" dirty="0"/>
          </a:p>
        </p:txBody>
      </p:sp>
    </p:spTree>
    <p:extLst>
      <p:ext uri="{BB962C8B-B14F-4D97-AF65-F5344CB8AC3E}">
        <p14:creationId xmlns:p14="http://schemas.microsoft.com/office/powerpoint/2010/main" val="4279861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ED5E7F9-CAF8-428E-8435-49B4AB6E03D5}" type="slidenum">
              <a:rPr lang="en-US" altLang="en-US"/>
              <a:pPr>
                <a:defRPr/>
              </a:pPr>
              <a:t>‹#›</a:t>
            </a:fld>
            <a:endParaRPr lang="en-US" altLang="en-US" dirty="0"/>
          </a:p>
        </p:txBody>
      </p:sp>
    </p:spTree>
    <p:extLst>
      <p:ext uri="{BB962C8B-B14F-4D97-AF65-F5344CB8AC3E}">
        <p14:creationId xmlns:p14="http://schemas.microsoft.com/office/powerpoint/2010/main" val="42088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00B4DD8-C6E2-4F30-95EC-EF80EFA25051}" type="slidenum">
              <a:rPr lang="en-US" altLang="en-US"/>
              <a:pPr>
                <a:defRPr/>
              </a:pPr>
              <a:t>‹#›</a:t>
            </a:fld>
            <a:endParaRPr lang="en-US" altLang="en-US" dirty="0"/>
          </a:p>
        </p:txBody>
      </p:sp>
    </p:spTree>
    <p:extLst>
      <p:ext uri="{BB962C8B-B14F-4D97-AF65-F5344CB8AC3E}">
        <p14:creationId xmlns:p14="http://schemas.microsoft.com/office/powerpoint/2010/main" val="192433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43C035E-478A-408C-A835-DB341D103FE5}" type="slidenum">
              <a:rPr lang="en-US" altLang="en-US"/>
              <a:pPr>
                <a:defRPr/>
              </a:pPr>
              <a:t>‹#›</a:t>
            </a:fld>
            <a:endParaRPr lang="en-US" altLang="en-US" dirty="0"/>
          </a:p>
        </p:txBody>
      </p:sp>
    </p:spTree>
    <p:extLst>
      <p:ext uri="{BB962C8B-B14F-4D97-AF65-F5344CB8AC3E}">
        <p14:creationId xmlns:p14="http://schemas.microsoft.com/office/powerpoint/2010/main" val="102314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BC809E-8398-4934-BA28-B1E64F8BF76D}" type="slidenum">
              <a:rPr lang="en-US" altLang="en-US"/>
              <a:pPr>
                <a:defRPr/>
              </a:pPr>
              <a:t>‹#›</a:t>
            </a:fld>
            <a:endParaRPr lang="en-US" altLang="en-US" dirty="0"/>
          </a:p>
        </p:txBody>
      </p:sp>
    </p:spTree>
    <p:extLst>
      <p:ext uri="{BB962C8B-B14F-4D97-AF65-F5344CB8AC3E}">
        <p14:creationId xmlns:p14="http://schemas.microsoft.com/office/powerpoint/2010/main" val="332484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9700"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eaLnBrk="1" hangingPunct="1">
              <a:spcBef>
                <a:spcPct val="0"/>
              </a:spcBef>
              <a:defRPr sz="1400">
                <a:solidFill>
                  <a:schemeClr val="tx2"/>
                </a:solidFill>
                <a:latin typeface="Arial" pitchFamily="34" charset="0"/>
                <a:cs typeface="+mn-cs"/>
              </a:defRPr>
            </a:lvl1pPr>
          </a:lstStyle>
          <a:p>
            <a:pPr>
              <a:defRPr/>
            </a:pPr>
            <a:endParaRPr lang="en-US" dirty="0"/>
          </a:p>
        </p:txBody>
      </p:sp>
      <p:sp>
        <p:nvSpPr>
          <p:cNvPr id="29701"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spcBef>
                <a:spcPct val="0"/>
              </a:spcBef>
              <a:defRPr sz="1400">
                <a:solidFill>
                  <a:schemeClr val="tx2"/>
                </a:solidFill>
                <a:latin typeface="Arial" pitchFamily="34" charset="0"/>
                <a:cs typeface="+mn-cs"/>
              </a:defRPr>
            </a:lvl1pPr>
          </a:lstStyle>
          <a:p>
            <a:pPr>
              <a:defRPr/>
            </a:pPr>
            <a:endParaRPr lang="en-US" dirty="0"/>
          </a:p>
        </p:txBody>
      </p:sp>
      <p:sp>
        <p:nvSpPr>
          <p:cNvPr id="29702"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panose="020B0604020202020204" pitchFamily="34" charset="0"/>
              </a:defRPr>
            </a:lvl1pPr>
          </a:lstStyle>
          <a:p>
            <a:pPr>
              <a:defRPr/>
            </a:pPr>
            <a:fld id="{DB073D73-05A8-4B44-9B6B-02007FFAC815}" type="slidenum">
              <a:rPr lang="en-US" altLang="en-US"/>
              <a:pPr>
                <a:defRPr/>
              </a:pPr>
              <a:t>‹#›</a:t>
            </a:fld>
            <a:endParaRPr lang="en-US" altLang="en-US" dirty="0"/>
          </a:p>
        </p:txBody>
      </p:sp>
      <p:pic>
        <p:nvPicPr>
          <p:cNvPr id="1031" name="Picture 7" descr="EXPHORS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97"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5000" r="-15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FFF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1026" name="Rectangle 2"/>
          <p:cNvSpPr>
            <a:spLocks noGrp="1" noChangeArrowheads="1"/>
          </p:cNvSpPr>
          <p:nvPr>
            <p:ph type="title"/>
          </p:nvPr>
        </p:nvSpPr>
        <p:spPr bwMode="auto">
          <a:xfrm>
            <a:off x="924464"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19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2"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02" y="-76200"/>
            <a:ext cx="1969697"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583148"/>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solidFill>
            <a:schemeClr val="accent1"/>
          </a:solidFill>
        </p:spPr>
        <p:txBody>
          <a:bodyPr/>
          <a:lstStyle/>
          <a:p>
            <a:pPr eaLnBrk="1" hangingPunct="1"/>
            <a:r>
              <a:rPr lang="en-US" altLang="en-US" sz="3600" dirty="0" smtClean="0">
                <a:solidFill>
                  <a:schemeClr val="tx1"/>
                </a:solidFill>
                <a:latin typeface="Algerian" panose="04020705040A02060702" pitchFamily="82" charset="0"/>
              </a:rPr>
              <a:t>HOW WE GOT the Bible</a:t>
            </a:r>
          </a:p>
        </p:txBody>
      </p:sp>
      <p:sp>
        <p:nvSpPr>
          <p:cNvPr id="52227" name="Rectangle 3"/>
          <p:cNvSpPr>
            <a:spLocks noGrp="1" noChangeArrowheads="1"/>
          </p:cNvSpPr>
          <p:nvPr>
            <p:ph type="subTitle" idx="1"/>
          </p:nvPr>
        </p:nvSpPr>
        <p:spPr>
          <a:solidFill>
            <a:schemeClr val="accent1"/>
          </a:solidFill>
          <a:ln w="76200" cmpd="tri">
            <a:solidFill>
              <a:schemeClr val="tx1"/>
            </a:solidFill>
            <a:miter lim="800000"/>
            <a:headEnd/>
            <a:tailEnd/>
          </a:ln>
        </p:spPr>
        <p:txBody>
          <a:bodyPr/>
          <a:lstStyle/>
          <a:p>
            <a:pPr eaLnBrk="1" hangingPunct="1">
              <a:lnSpc>
                <a:spcPct val="80000"/>
              </a:lnSpc>
            </a:pPr>
            <a:endParaRPr lang="en-US" altLang="en-US" sz="2000" dirty="0" smtClean="0">
              <a:solidFill>
                <a:schemeClr val="tx1"/>
              </a:solidFill>
            </a:endParaRPr>
          </a:p>
          <a:p>
            <a:pPr eaLnBrk="1" hangingPunct="1">
              <a:lnSpc>
                <a:spcPct val="80000"/>
              </a:lnSpc>
            </a:pPr>
            <a:r>
              <a:rPr lang="en-US" altLang="en-US" sz="2000" dirty="0" smtClean="0">
                <a:solidFill>
                  <a:schemeClr val="tx1"/>
                </a:solidFill>
              </a:rPr>
              <a:t>A class on Bible origin, transmission and reliability</a:t>
            </a:r>
          </a:p>
          <a:p>
            <a:pPr eaLnBrk="1" hangingPunct="1">
              <a:lnSpc>
                <a:spcPct val="80000"/>
              </a:lnSpc>
            </a:pPr>
            <a:r>
              <a:rPr lang="en-US" altLang="en-US" sz="2000" dirty="0" smtClean="0">
                <a:solidFill>
                  <a:schemeClr val="tx1"/>
                </a:solidFill>
              </a:rPr>
              <a:t>January 2018</a:t>
            </a:r>
          </a:p>
        </p:txBody>
      </p:sp>
      <p:grpSp>
        <p:nvGrpSpPr>
          <p:cNvPr id="52228" name="Group 44"/>
          <p:cNvGrpSpPr>
            <a:grpSpLocks/>
          </p:cNvGrpSpPr>
          <p:nvPr/>
        </p:nvGrpSpPr>
        <p:grpSpPr bwMode="auto">
          <a:xfrm>
            <a:off x="0" y="-169514838"/>
            <a:ext cx="7418388" cy="369888"/>
            <a:chOff x="0" y="50640"/>
            <a:chExt cx="3505" cy="310"/>
          </a:xfrm>
        </p:grpSpPr>
        <p:sp>
          <p:nvSpPr>
            <p:cNvPr id="52253" name="Rectangle 34"/>
            <p:cNvSpPr>
              <a:spLocks noChangeArrowheads="1"/>
            </p:cNvSpPr>
            <p:nvPr/>
          </p:nvSpPr>
          <p:spPr bwMode="auto">
            <a:xfrm>
              <a:off x="0" y="5064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nvGrpSpPr>
            <p:cNvPr id="52254" name="Group 43"/>
            <p:cNvGrpSpPr>
              <a:grpSpLocks/>
            </p:cNvGrpSpPr>
            <p:nvPr/>
          </p:nvGrpSpPr>
          <p:grpSpPr bwMode="auto">
            <a:xfrm>
              <a:off x="0" y="50640"/>
              <a:ext cx="3505" cy="310"/>
              <a:chOff x="0" y="175190"/>
              <a:chExt cx="3505" cy="310"/>
            </a:xfrm>
          </p:grpSpPr>
          <p:sp>
            <p:nvSpPr>
              <p:cNvPr id="52255" name="Rectangle 35"/>
              <p:cNvSpPr>
                <a:spLocks noChangeArrowheads="1"/>
              </p:cNvSpPr>
              <p:nvPr/>
            </p:nvSpPr>
            <p:spPr bwMode="auto">
              <a:xfrm>
                <a:off x="0" y="17519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52256" name="Rectangle 36"/>
              <p:cNvSpPr>
                <a:spLocks noChangeArrowheads="1"/>
              </p:cNvSpPr>
              <p:nvPr/>
            </p:nvSpPr>
            <p:spPr bwMode="auto">
              <a:xfrm>
                <a:off x="0" y="175190"/>
                <a:ext cx="31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grpSp>
      <p:grpSp>
        <p:nvGrpSpPr>
          <p:cNvPr id="52229" name="Group 42"/>
          <p:cNvGrpSpPr>
            <a:grpSpLocks/>
          </p:cNvGrpSpPr>
          <p:nvPr/>
        </p:nvGrpSpPr>
        <p:grpSpPr bwMode="auto">
          <a:xfrm>
            <a:off x="-11113" y="173424850"/>
            <a:ext cx="9166226" cy="2870200"/>
            <a:chOff x="-5" y="288033"/>
            <a:chExt cx="4330" cy="2410"/>
          </a:xfrm>
        </p:grpSpPr>
        <p:grpSp>
          <p:nvGrpSpPr>
            <p:cNvPr id="52249" name="Group 40"/>
            <p:cNvGrpSpPr>
              <a:grpSpLocks/>
            </p:cNvGrpSpPr>
            <p:nvPr/>
          </p:nvGrpSpPr>
          <p:grpSpPr bwMode="auto">
            <a:xfrm>
              <a:off x="0" y="288038"/>
              <a:ext cx="4320" cy="2400"/>
              <a:chOff x="0" y="288038"/>
              <a:chExt cx="4320" cy="2400"/>
            </a:xfrm>
          </p:grpSpPr>
          <p:sp>
            <p:nvSpPr>
              <p:cNvPr id="52251" name="Rectangle 37"/>
              <p:cNvSpPr>
                <a:spLocks noChangeArrowheads="1"/>
              </p:cNvSpPr>
              <p:nvPr/>
            </p:nvSpPr>
            <p:spPr bwMode="auto">
              <a:xfrm>
                <a:off x="0" y="288038"/>
                <a:ext cx="432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  </a:t>
                </a:r>
                <a:r>
                  <a:rPr lang="en-US" altLang="en-US" sz="24400" dirty="0">
                    <a:solidFill>
                      <a:srgbClr val="000000"/>
                    </a:solidFill>
                  </a:rPr>
                  <a:t> </a:t>
                </a:r>
                <a:r>
                  <a:rPr lang="en-US" altLang="en-US" sz="1800" dirty="0">
                    <a:solidFill>
                      <a:srgbClr val="000000"/>
                    </a:solidFill>
                  </a:rPr>
                  <a:t>                                                     </a:t>
                </a:r>
              </a:p>
            </p:txBody>
          </p:sp>
          <p:sp>
            <p:nvSpPr>
              <p:cNvPr id="52252" name="Rectangle 39"/>
              <p:cNvSpPr>
                <a:spLocks noChangeArrowheads="1"/>
              </p:cNvSpPr>
              <p:nvPr/>
            </p:nvSpPr>
            <p:spPr bwMode="auto">
              <a:xfrm>
                <a:off x="0" y="288038"/>
                <a:ext cx="4320" cy="240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sp>
          <p:nvSpPr>
            <p:cNvPr id="52250" name="Rectangle 41"/>
            <p:cNvSpPr>
              <a:spLocks noChangeArrowheads="1"/>
            </p:cNvSpPr>
            <p:nvPr/>
          </p:nvSpPr>
          <p:spPr bwMode="auto">
            <a:xfrm>
              <a:off x="-5" y="288033"/>
              <a:ext cx="4330" cy="2410"/>
            </a:xfrm>
            <a:prstGeom prst="rect">
              <a:avLst/>
            </a:prstGeom>
            <a:noFill/>
            <a:ln w="1587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pic>
        <p:nvPicPr>
          <p:cNvPr id="52230" name="Picture 38" descr="CODEX SINATICUS (340 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73466125"/>
            <a:ext cx="45720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31" name="Group 55"/>
          <p:cNvGrpSpPr>
            <a:grpSpLocks/>
          </p:cNvGrpSpPr>
          <p:nvPr/>
        </p:nvGrpSpPr>
        <p:grpSpPr bwMode="auto">
          <a:xfrm>
            <a:off x="0" y="-169179875"/>
            <a:ext cx="7418388" cy="369887"/>
            <a:chOff x="0" y="50640"/>
            <a:chExt cx="3505" cy="310"/>
          </a:xfrm>
        </p:grpSpPr>
        <p:sp>
          <p:nvSpPr>
            <p:cNvPr id="52245" name="Rectangle 45"/>
            <p:cNvSpPr>
              <a:spLocks noChangeArrowheads="1"/>
            </p:cNvSpPr>
            <p:nvPr/>
          </p:nvSpPr>
          <p:spPr bwMode="auto">
            <a:xfrm>
              <a:off x="0" y="5064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nvGrpSpPr>
            <p:cNvPr id="52246" name="Group 54"/>
            <p:cNvGrpSpPr>
              <a:grpSpLocks/>
            </p:cNvGrpSpPr>
            <p:nvPr/>
          </p:nvGrpSpPr>
          <p:grpSpPr bwMode="auto">
            <a:xfrm>
              <a:off x="0" y="50640"/>
              <a:ext cx="3505" cy="310"/>
              <a:chOff x="0" y="175190"/>
              <a:chExt cx="3505" cy="310"/>
            </a:xfrm>
          </p:grpSpPr>
          <p:sp>
            <p:nvSpPr>
              <p:cNvPr id="52247" name="Rectangle 46"/>
              <p:cNvSpPr>
                <a:spLocks noChangeArrowheads="1"/>
              </p:cNvSpPr>
              <p:nvPr/>
            </p:nvSpPr>
            <p:spPr bwMode="auto">
              <a:xfrm>
                <a:off x="0" y="175190"/>
                <a:ext cx="35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sp>
            <p:nvSpPr>
              <p:cNvPr id="52248" name="Rectangle 47"/>
              <p:cNvSpPr>
                <a:spLocks noChangeArrowheads="1"/>
              </p:cNvSpPr>
              <p:nvPr/>
            </p:nvSpPr>
            <p:spPr bwMode="auto">
              <a:xfrm>
                <a:off x="0" y="175190"/>
                <a:ext cx="31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grpSp>
      <p:grpSp>
        <p:nvGrpSpPr>
          <p:cNvPr id="52232" name="Group 53"/>
          <p:cNvGrpSpPr>
            <a:grpSpLocks/>
          </p:cNvGrpSpPr>
          <p:nvPr/>
        </p:nvGrpSpPr>
        <p:grpSpPr bwMode="auto">
          <a:xfrm>
            <a:off x="-11113" y="173759813"/>
            <a:ext cx="9166226" cy="2217737"/>
            <a:chOff x="-5" y="288033"/>
            <a:chExt cx="4330" cy="1863"/>
          </a:xfrm>
        </p:grpSpPr>
        <p:grpSp>
          <p:nvGrpSpPr>
            <p:cNvPr id="52241" name="Group 51"/>
            <p:cNvGrpSpPr>
              <a:grpSpLocks/>
            </p:cNvGrpSpPr>
            <p:nvPr/>
          </p:nvGrpSpPr>
          <p:grpSpPr bwMode="auto">
            <a:xfrm>
              <a:off x="0" y="288038"/>
              <a:ext cx="4320" cy="1853"/>
              <a:chOff x="0" y="288038"/>
              <a:chExt cx="4320" cy="1853"/>
            </a:xfrm>
          </p:grpSpPr>
          <p:sp>
            <p:nvSpPr>
              <p:cNvPr id="52243" name="Rectangle 48"/>
              <p:cNvSpPr>
                <a:spLocks noChangeArrowheads="1"/>
              </p:cNvSpPr>
              <p:nvPr/>
            </p:nvSpPr>
            <p:spPr bwMode="auto">
              <a:xfrm>
                <a:off x="0" y="288038"/>
                <a:ext cx="4320" cy="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r>
                  <a:rPr lang="en-US" altLang="en-US" sz="1800" dirty="0">
                    <a:solidFill>
                      <a:srgbClr val="000000"/>
                    </a:solidFill>
                  </a:rPr>
                  <a:t>  </a:t>
                </a:r>
                <a:r>
                  <a:rPr lang="en-US" altLang="en-US" sz="18700" dirty="0">
                    <a:solidFill>
                      <a:srgbClr val="000000"/>
                    </a:solidFill>
                  </a:rPr>
                  <a:t> </a:t>
                </a:r>
                <a:r>
                  <a:rPr lang="en-US" altLang="en-US" sz="1800" dirty="0">
                    <a:solidFill>
                      <a:srgbClr val="000000"/>
                    </a:solidFill>
                  </a:rPr>
                  <a:t>                                                     </a:t>
                </a:r>
              </a:p>
            </p:txBody>
          </p:sp>
          <p:sp>
            <p:nvSpPr>
              <p:cNvPr id="52244" name="Rectangle 50"/>
              <p:cNvSpPr>
                <a:spLocks noChangeArrowheads="1"/>
              </p:cNvSpPr>
              <p:nvPr/>
            </p:nvSpPr>
            <p:spPr bwMode="auto">
              <a:xfrm>
                <a:off x="0" y="288038"/>
                <a:ext cx="4320" cy="185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sp>
          <p:nvSpPr>
            <p:cNvPr id="52242" name="Rectangle 52"/>
            <p:cNvSpPr>
              <a:spLocks noChangeArrowheads="1"/>
            </p:cNvSpPr>
            <p:nvPr/>
          </p:nvSpPr>
          <p:spPr bwMode="auto">
            <a:xfrm>
              <a:off x="-5" y="288033"/>
              <a:ext cx="4330" cy="1863"/>
            </a:xfrm>
            <a:prstGeom prst="rect">
              <a:avLst/>
            </a:prstGeom>
            <a:noFill/>
            <a:ln w="1587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eaLnBrk="1" hangingPunct="1">
                <a:spcBef>
                  <a:spcPct val="0"/>
                </a:spcBef>
                <a:buFontTx/>
                <a:buNone/>
              </a:pPr>
              <a:endParaRPr lang="en-US" altLang="en-US" sz="1800" dirty="0">
                <a:solidFill>
                  <a:srgbClr val="000000"/>
                </a:solidFill>
              </a:endParaRPr>
            </a:p>
          </p:txBody>
        </p:sp>
      </p:grpSp>
      <p:pic>
        <p:nvPicPr>
          <p:cNvPr id="52233" name="Picture 49" descr="Codex Vaticanus (325-350 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73801088"/>
            <a:ext cx="4572000"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 Box 66"/>
          <p:cNvSpPr txBox="1">
            <a:spLocks noChangeArrowheads="1"/>
          </p:cNvSpPr>
          <p:nvPr/>
        </p:nvSpPr>
        <p:spPr bwMode="auto">
          <a:xfrm>
            <a:off x="2910099" y="4797071"/>
            <a:ext cx="48478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ctr" eaLnBrk="1" hangingPunct="1">
              <a:spcBef>
                <a:spcPct val="0"/>
              </a:spcBef>
              <a:buNone/>
            </a:pPr>
            <a:r>
              <a:rPr lang="en-US" altLang="en-US" sz="2400" b="1" dirty="0">
                <a:solidFill>
                  <a:srgbClr val="000000"/>
                </a:solidFill>
              </a:rPr>
              <a:t>Lesson </a:t>
            </a:r>
            <a:r>
              <a:rPr lang="en-US" altLang="en-US" sz="2400" b="1" dirty="0" smtClean="0">
                <a:solidFill>
                  <a:srgbClr val="000000"/>
                </a:solidFill>
              </a:rPr>
              <a:t>3</a:t>
            </a:r>
            <a:endParaRPr lang="en-US" altLang="en-US" sz="2400" b="1" dirty="0">
              <a:solidFill>
                <a:srgbClr val="000000"/>
              </a:solidFill>
            </a:endParaRPr>
          </a:p>
          <a:p>
            <a:pPr eaLnBrk="1" hangingPunct="1">
              <a:lnSpc>
                <a:spcPct val="80000"/>
              </a:lnSpc>
              <a:buNone/>
            </a:pPr>
            <a:r>
              <a:rPr lang="en-US" altLang="en-US" sz="2400" b="1" dirty="0" smtClean="0">
                <a:solidFill>
                  <a:srgbClr val="000000"/>
                </a:solidFill>
              </a:rPr>
              <a:t>Evidence of Inspiration, Internal</a:t>
            </a:r>
            <a:endParaRPr lang="en-US" altLang="en-US" sz="24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A Contrast</a:t>
            </a:r>
            <a:endParaRPr lang="en-US" altLang="en-US" i="1" u="sng" dirty="0" smtClean="0"/>
          </a:p>
        </p:txBody>
      </p:sp>
    </p:spTree>
    <p:extLst>
      <p:ext uri="{BB962C8B-B14F-4D97-AF65-F5344CB8AC3E}">
        <p14:creationId xmlns:p14="http://schemas.microsoft.com/office/powerpoint/2010/main" val="397343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of Man</a:t>
            </a:r>
            <a:endParaRPr lang="en-US" dirty="0"/>
          </a:p>
        </p:txBody>
      </p:sp>
      <p:sp>
        <p:nvSpPr>
          <p:cNvPr id="3" name="Content Placeholder 2"/>
          <p:cNvSpPr>
            <a:spLocks noGrp="1"/>
          </p:cNvSpPr>
          <p:nvPr>
            <p:ph idx="1"/>
          </p:nvPr>
        </p:nvSpPr>
        <p:spPr>
          <a:xfrm>
            <a:off x="1062038" y="1766888"/>
            <a:ext cx="7472361" cy="4113212"/>
          </a:xfrm>
        </p:spPr>
        <p:txBody>
          <a:bodyPr/>
          <a:lstStyle/>
          <a:p>
            <a:r>
              <a:rPr lang="en-US" sz="2400" dirty="0" smtClean="0"/>
              <a:t>“Great Books of the Western World”</a:t>
            </a:r>
          </a:p>
          <a:p>
            <a:pPr lvl="1"/>
            <a:r>
              <a:rPr lang="en-US" sz="2000" dirty="0" smtClean="0"/>
              <a:t>Completed in 1952 (54 Vol), updated in 1990 (60 Vol)</a:t>
            </a:r>
          </a:p>
          <a:p>
            <a:pPr lvl="1"/>
            <a:r>
              <a:rPr lang="en-US" sz="2000" dirty="0" smtClean="0"/>
              <a:t>Criteria for selection</a:t>
            </a:r>
          </a:p>
          <a:p>
            <a:pPr lvl="2"/>
            <a:r>
              <a:rPr lang="en-US" sz="1600" dirty="0" smtClean="0"/>
              <a:t>Contemporary Significance: Relevant to problems and issues of today</a:t>
            </a:r>
          </a:p>
          <a:p>
            <a:pPr lvl="2"/>
            <a:r>
              <a:rPr lang="en-US" sz="1600" dirty="0" smtClean="0"/>
              <a:t>Infinite re-readability</a:t>
            </a:r>
          </a:p>
          <a:p>
            <a:pPr lvl="2"/>
            <a:r>
              <a:rPr lang="en-US" sz="1600" dirty="0" smtClean="0"/>
              <a:t>Relevance to a large number of the “Great Ideas” (from 25-75 of 102)</a:t>
            </a:r>
          </a:p>
          <a:p>
            <a:pPr lvl="1"/>
            <a:r>
              <a:rPr lang="en-US" sz="2000" dirty="0" smtClean="0"/>
              <a:t>Selections from 450 works, of nearly 100 authors, over 2500 years</a:t>
            </a:r>
          </a:p>
          <a:p>
            <a:pPr lvl="1"/>
            <a:endParaRPr lang="en-US" sz="2000" dirty="0" smtClean="0"/>
          </a:p>
          <a:p>
            <a:r>
              <a:rPr lang="en-US" sz="2400" dirty="0" smtClean="0"/>
              <a:t>Would this be similar to the Bible?</a:t>
            </a:r>
          </a:p>
          <a:p>
            <a:r>
              <a:rPr lang="en-US" sz="2400" dirty="0" smtClean="0"/>
              <a:t>Would it be as consistent?</a:t>
            </a:r>
          </a:p>
          <a:p>
            <a:pPr lvl="1"/>
            <a:endParaRPr lang="en-US" sz="2000" dirty="0"/>
          </a:p>
        </p:txBody>
      </p:sp>
      <p:pic>
        <p:nvPicPr>
          <p:cNvPr id="4" name="Picture 3"/>
          <p:cNvPicPr>
            <a:picLocks noChangeAspect="1"/>
          </p:cNvPicPr>
          <p:nvPr/>
        </p:nvPicPr>
        <p:blipFill>
          <a:blip r:embed="rId2"/>
          <a:stretch>
            <a:fillRect/>
          </a:stretch>
        </p:blipFill>
        <p:spPr>
          <a:xfrm>
            <a:off x="7086600" y="152400"/>
            <a:ext cx="1966912" cy="1966912"/>
          </a:xfrm>
          <a:prstGeom prst="rect">
            <a:avLst/>
          </a:prstGeom>
        </p:spPr>
      </p:pic>
    </p:spTree>
    <p:extLst>
      <p:ext uri="{BB962C8B-B14F-4D97-AF65-F5344CB8AC3E}">
        <p14:creationId xmlns:p14="http://schemas.microsoft.com/office/powerpoint/2010/main" val="392226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92820" y="0"/>
            <a:ext cx="1966912" cy="1966912"/>
          </a:xfrm>
          <a:prstGeom prst="rect">
            <a:avLst/>
          </a:prstGeom>
        </p:spPr>
      </p:pic>
      <p:sp>
        <p:nvSpPr>
          <p:cNvPr id="2" name="Title 1"/>
          <p:cNvSpPr>
            <a:spLocks noGrp="1"/>
          </p:cNvSpPr>
          <p:nvPr>
            <p:ph type="title"/>
          </p:nvPr>
        </p:nvSpPr>
        <p:spPr/>
        <p:txBody>
          <a:bodyPr/>
          <a:lstStyle/>
          <a:p>
            <a:r>
              <a:rPr lang="en-US" sz="4000" dirty="0" smtClean="0"/>
              <a:t>Josh McDowell’s Challenge</a:t>
            </a:r>
            <a:endParaRPr lang="en-US" sz="4000" dirty="0"/>
          </a:p>
        </p:txBody>
      </p:sp>
      <p:sp>
        <p:nvSpPr>
          <p:cNvPr id="3" name="Content Placeholder 2"/>
          <p:cNvSpPr>
            <a:spLocks noGrp="1"/>
          </p:cNvSpPr>
          <p:nvPr>
            <p:ph idx="1"/>
          </p:nvPr>
        </p:nvSpPr>
        <p:spPr>
          <a:xfrm>
            <a:off x="1062039" y="1766888"/>
            <a:ext cx="4576762" cy="4113212"/>
          </a:xfrm>
        </p:spPr>
        <p:txBody>
          <a:bodyPr/>
          <a:lstStyle/>
          <a:p>
            <a:r>
              <a:rPr lang="en-US" sz="2400" dirty="0" smtClean="0"/>
              <a:t>Choose any 10 Authors from</a:t>
            </a:r>
          </a:p>
          <a:p>
            <a:pPr lvl="1"/>
            <a:r>
              <a:rPr lang="en-US" sz="2000" dirty="0" smtClean="0"/>
              <a:t>One walk of life</a:t>
            </a:r>
          </a:p>
          <a:p>
            <a:pPr lvl="1"/>
            <a:r>
              <a:rPr lang="en-US" sz="2000" dirty="0" smtClean="0"/>
              <a:t>One generation</a:t>
            </a:r>
          </a:p>
          <a:p>
            <a:pPr lvl="1"/>
            <a:r>
              <a:rPr lang="en-US" sz="2000" dirty="0" smtClean="0"/>
              <a:t>One place</a:t>
            </a:r>
          </a:p>
          <a:p>
            <a:pPr lvl="1"/>
            <a:r>
              <a:rPr lang="en-US" sz="2000" dirty="0" smtClean="0"/>
              <a:t>One mood</a:t>
            </a:r>
          </a:p>
          <a:p>
            <a:pPr lvl="1"/>
            <a:r>
              <a:rPr lang="en-US" sz="2000" dirty="0" smtClean="0"/>
              <a:t>One time</a:t>
            </a:r>
          </a:p>
          <a:p>
            <a:pPr lvl="1"/>
            <a:r>
              <a:rPr lang="en-US" sz="2000" dirty="0" smtClean="0"/>
              <a:t>One Continent</a:t>
            </a:r>
          </a:p>
          <a:p>
            <a:pPr lvl="1"/>
            <a:r>
              <a:rPr lang="en-US" sz="2000" dirty="0" smtClean="0"/>
              <a:t>One language</a:t>
            </a:r>
          </a:p>
          <a:p>
            <a:pPr lvl="1"/>
            <a:r>
              <a:rPr lang="en-US" sz="2000" dirty="0" smtClean="0"/>
              <a:t>Addressing 1 controversial subject</a:t>
            </a:r>
          </a:p>
          <a:p>
            <a:r>
              <a:rPr lang="en-US" sz="2400" dirty="0" smtClean="0"/>
              <a:t>Would they agree?</a:t>
            </a:r>
            <a:endParaRPr lang="en-US" sz="2400" dirty="0"/>
          </a:p>
        </p:txBody>
      </p:sp>
      <p:pic>
        <p:nvPicPr>
          <p:cNvPr id="4" name="Picture 3"/>
          <p:cNvPicPr>
            <a:picLocks noChangeAspect="1"/>
          </p:cNvPicPr>
          <p:nvPr/>
        </p:nvPicPr>
        <p:blipFill>
          <a:blip r:embed="rId3"/>
          <a:stretch>
            <a:fillRect/>
          </a:stretch>
        </p:blipFill>
        <p:spPr>
          <a:xfrm>
            <a:off x="5706932" y="1752600"/>
            <a:ext cx="3352800" cy="5029200"/>
          </a:xfrm>
          <a:prstGeom prst="rect">
            <a:avLst/>
          </a:prstGeom>
        </p:spPr>
      </p:pic>
      <p:sp>
        <p:nvSpPr>
          <p:cNvPr id="6" name="Rounded Rectangle 5"/>
          <p:cNvSpPr/>
          <p:nvPr/>
        </p:nvSpPr>
        <p:spPr bwMode="auto">
          <a:xfrm>
            <a:off x="152400" y="152400"/>
            <a:ext cx="5643561" cy="6565050"/>
          </a:xfrm>
          <a:prstGeom prst="roundRect">
            <a:avLst>
              <a:gd name="adj" fmla="val 533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lang="en-US" sz="1400" dirty="0" smtClean="0"/>
              <a:t>Contrast the books of the Bible with the compilation of </a:t>
            </a:r>
            <a:r>
              <a:rPr lang="en-US" sz="1400" dirty="0"/>
              <a:t>W</a:t>
            </a:r>
            <a:r>
              <a:rPr lang="en-US" sz="1400" dirty="0" smtClean="0"/>
              <a:t>estern classics called the “</a:t>
            </a:r>
            <a:r>
              <a:rPr lang="en-US" sz="1400" i="1" dirty="0" smtClean="0"/>
              <a:t>Great Books of the Western World</a:t>
            </a:r>
            <a:r>
              <a:rPr lang="en-US" sz="1400" dirty="0" smtClean="0"/>
              <a:t>”.  The </a:t>
            </a:r>
            <a:r>
              <a:rPr lang="en-US" sz="1400" i="1" dirty="0" smtClean="0"/>
              <a:t>Great Books </a:t>
            </a:r>
            <a:r>
              <a:rPr lang="en-US" sz="1400" dirty="0" smtClean="0"/>
              <a:t>contain selections from more than 450 works by close to 100 authors spanning a period of about 25 centuries:  Homer, Plato, Aristotle, Plotinus, Augustine, Aquinas, Dante, Hobbes, Spinoza, Calvin, Rousseau, Shakespeare, Hume, Kant, Darwin, Tolstoy, Whitehead, and Joyce, to name but a handful.  While these individuals are all part of the Western tradition of ideas, they often display an incredible diversity of views on just about every subject.  And while their views share some commonalities, they also display numerous conflicting and contradictory positions and perspectives.  In fact, they frequently go out of their way to critique and refute ideas proposed by their predecessors.</a:t>
            </a:r>
          </a:p>
          <a:p>
            <a:pPr marL="0" marR="0" indent="0" defTabSz="914400" rtl="0" eaLnBrk="1" fontAlgn="base" latinLnBrk="0" hangingPunct="1">
              <a:lnSpc>
                <a:spcPct val="100000"/>
              </a:lnSpc>
              <a:spcBef>
                <a:spcPct val="20000"/>
              </a:spcBef>
              <a:spcAft>
                <a:spcPct val="0"/>
              </a:spcAft>
              <a:buClrTx/>
              <a:buSzTx/>
              <a:buFontTx/>
              <a:buNone/>
              <a:tabLst/>
            </a:pPr>
            <a:r>
              <a:rPr lang="en-US" sz="1400" dirty="0" smtClean="0"/>
              <a:t>A representative of the Great Books of the Western World came to my house one day, attempting to recruit salesmen for the series.  He spread out a chart describing the series, and spent five minutes talking to my wife and me about it.  We then spent an hour and a half talking to him about the Bible, which we presented as the greatest book of all time.</a:t>
            </a:r>
          </a:p>
          <a:p>
            <a:pPr marL="0" marR="0" indent="0" defTabSz="914400" rtl="0" eaLnBrk="1" fontAlgn="base" latinLnBrk="0" hangingPunct="1">
              <a:lnSpc>
                <a:spcPct val="100000"/>
              </a:lnSpc>
              <a:spcBef>
                <a:spcPct val="20000"/>
              </a:spcBef>
              <a:spcAft>
                <a:spcPct val="0"/>
              </a:spcAft>
              <a:buClrTx/>
              <a:buSzTx/>
              <a:buFontTx/>
              <a:buNone/>
              <a:tabLst/>
            </a:pPr>
            <a:r>
              <a:rPr lang="en-US" sz="1400" dirty="0" smtClean="0"/>
              <a:t>I challenged this representative to take just 10 of the authors from the Great Books series, all from one walk of life, one generation, one place, one time, one mood, one continent, one language, and all addressing one controversial subject.  I then asked him, “Would the authors agree with one another?”</a:t>
            </a:r>
          </a:p>
          <a:p>
            <a:pPr marL="0" marR="0" indent="0" defTabSz="914400" rtl="0" eaLnBrk="1" fontAlgn="base" latinLnBrk="0" hangingPunct="1">
              <a:lnSpc>
                <a:spcPct val="100000"/>
              </a:lnSpc>
              <a:spcBef>
                <a:spcPct val="20000"/>
              </a:spcBef>
              <a:spcAft>
                <a:spcPct val="0"/>
              </a:spcAft>
              <a:buClrTx/>
              <a:buSzTx/>
              <a:buFontTx/>
              <a:buNone/>
              <a:tabLst/>
            </a:pPr>
            <a:r>
              <a:rPr lang="en-US" sz="1400" dirty="0" smtClean="0"/>
              <a:t>He paused and then replied, “No.”  </a:t>
            </a:r>
          </a:p>
          <a:p>
            <a:pPr marL="0" marR="0" indent="0" defTabSz="914400" rtl="0" eaLnBrk="1" fontAlgn="base" latinLnBrk="0" hangingPunct="1">
              <a:lnSpc>
                <a:spcPct val="100000"/>
              </a:lnSpc>
              <a:spcBef>
                <a:spcPct val="20000"/>
              </a:spcBef>
              <a:spcAft>
                <a:spcPct val="0"/>
              </a:spcAft>
              <a:buClrTx/>
              <a:buSzTx/>
              <a:buFontTx/>
              <a:buNone/>
              <a:tabLst/>
            </a:pPr>
            <a:r>
              <a:rPr lang="en-US" sz="1400" dirty="0" smtClean="0"/>
              <a:t>“What would you have, then” I retorted.  Immediately he answered, “a conglomeration.”</a:t>
            </a:r>
          </a:p>
          <a:p>
            <a:pPr marL="0" marR="0" indent="0" defTabSz="914400" rtl="0" eaLnBrk="1" fontAlgn="base" latinLnBrk="0" hangingPunct="1">
              <a:lnSpc>
                <a:spcPct val="100000"/>
              </a:lnSpc>
              <a:spcBef>
                <a:spcPct val="20000"/>
              </a:spcBef>
              <a:spcAft>
                <a:spcPct val="0"/>
              </a:spcAft>
              <a:buClrTx/>
              <a:buSzTx/>
              <a:buFontTx/>
              <a:buNone/>
              <a:tabLst/>
            </a:pPr>
            <a:r>
              <a:rPr lang="en-US" sz="1400" dirty="0" smtClean="0"/>
              <a:t>Two days later he committed his life to Christ.</a:t>
            </a:r>
          </a:p>
          <a:p>
            <a:pPr marL="0" marR="0" indent="0" defTabSz="914400" rtl="0" eaLnBrk="1" fontAlgn="base" latinLnBrk="0" hangingPunct="1">
              <a:lnSpc>
                <a:spcPct val="100000"/>
              </a:lnSpc>
              <a:spcBef>
                <a:spcPct val="20000"/>
              </a:spcBef>
              <a:spcAft>
                <a:spcPct val="0"/>
              </a:spcAft>
              <a:buClrTx/>
              <a:buSzTx/>
              <a:buFontTx/>
              <a:buNone/>
              <a:tabLst/>
            </a:pPr>
            <a:endParaRPr lang="en-US" sz="1400" dirty="0" smtClean="0"/>
          </a:p>
          <a:p>
            <a:pPr marL="0" marR="0" indent="0" algn="r" defTabSz="914400" rtl="0" eaLnBrk="1" fontAlgn="base" latinLnBrk="0" hangingPunct="1">
              <a:lnSpc>
                <a:spcPct val="100000"/>
              </a:lnSpc>
              <a:spcBef>
                <a:spcPct val="20000"/>
              </a:spcBef>
              <a:spcAft>
                <a:spcPct val="0"/>
              </a:spcAft>
              <a:buClrTx/>
              <a:buSzTx/>
              <a:buFontTx/>
              <a:buNone/>
              <a:tabLst/>
            </a:pPr>
            <a:r>
              <a:rPr lang="en-US" sz="1100" i="1" dirty="0" smtClean="0"/>
              <a:t>Josh McDowell, “The New Evidence that Demands a Verdict”, Thomas Nelson, 1999</a:t>
            </a:r>
          </a:p>
          <a:p>
            <a:pPr marL="0" marR="0" indent="0"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0345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Fulfillment of Prophecy</a:t>
            </a:r>
            <a:endParaRPr lang="en-US" altLang="en-US" dirty="0" smtClean="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5997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06" y="0"/>
            <a:ext cx="9126894" cy="687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909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the Nations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3108" y="1766888"/>
            <a:ext cx="9070892" cy="4802237"/>
          </a:xfrm>
          <a:prstGeom prst="rect">
            <a:avLst/>
          </a:prstGeom>
        </p:spPr>
      </p:pic>
    </p:spTree>
    <p:extLst>
      <p:ext uri="{BB962C8B-B14F-4D97-AF65-F5344CB8AC3E}">
        <p14:creationId xmlns:p14="http://schemas.microsoft.com/office/powerpoint/2010/main" val="3227430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Summary</a:t>
            </a:r>
            <a:endParaRPr lang="en-US" dirty="0"/>
          </a:p>
        </p:txBody>
      </p:sp>
      <p:sp>
        <p:nvSpPr>
          <p:cNvPr id="3" name="Subtitle 2"/>
          <p:cNvSpPr>
            <a:spLocks noGrp="1"/>
          </p:cNvSpPr>
          <p:nvPr>
            <p:ph idx="1"/>
          </p:nvPr>
        </p:nvSpPr>
        <p:spPr/>
        <p:txBody>
          <a:bodyPr/>
          <a:lstStyle/>
          <a:p>
            <a:r>
              <a:rPr lang="en-US" sz="2400" dirty="0" smtClean="0"/>
              <a:t>The Bible is uniquely consistent in theme, despite the tremendous differences in human authors that wrote it</a:t>
            </a:r>
          </a:p>
          <a:p>
            <a:endParaRPr lang="en-US" sz="2400" dirty="0" smtClean="0"/>
          </a:p>
          <a:p>
            <a:r>
              <a:rPr lang="en-US" sz="2400" dirty="0" smtClean="0"/>
              <a:t>Topics that are presented in the Bible are consistent throughout</a:t>
            </a:r>
          </a:p>
          <a:p>
            <a:endParaRPr lang="en-US" sz="2400" dirty="0" smtClean="0"/>
          </a:p>
          <a:p>
            <a:r>
              <a:rPr lang="en-US" sz="2400" dirty="0" smtClean="0"/>
              <a:t>All prophecies in scripture about Jesus were fulfilled</a:t>
            </a:r>
            <a:endParaRPr lang="en-US" sz="2400" dirty="0" smtClean="0"/>
          </a:p>
          <a:p>
            <a:endParaRPr lang="en-US" sz="2400" dirty="0" smtClean="0"/>
          </a:p>
          <a:p>
            <a:endParaRPr lang="en-US" sz="2400" dirty="0" smtClean="0"/>
          </a:p>
          <a:p>
            <a:r>
              <a:rPr lang="en-US" sz="2400" dirty="0" smtClean="0"/>
              <a:t>Internal evidence supports that the message is from God</a:t>
            </a:r>
          </a:p>
        </p:txBody>
      </p:sp>
    </p:spTree>
    <p:extLst>
      <p:ext uri="{BB962C8B-B14F-4D97-AF65-F5344CB8AC3E}">
        <p14:creationId xmlns:p14="http://schemas.microsoft.com/office/powerpoint/2010/main" val="38282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027"/>
          <p:cNvSpPr>
            <a:spLocks noGrp="1" noChangeArrowheads="1"/>
          </p:cNvSpPr>
          <p:nvPr>
            <p:ph type="title"/>
          </p:nvPr>
        </p:nvSpPr>
        <p:spPr/>
        <p:txBody>
          <a:bodyPr/>
          <a:lstStyle/>
          <a:p>
            <a:r>
              <a:rPr lang="en-US" altLang="en-US" dirty="0" smtClean="0"/>
              <a:t>Class Objectives</a:t>
            </a:r>
          </a:p>
        </p:txBody>
      </p:sp>
      <p:sp>
        <p:nvSpPr>
          <p:cNvPr id="3" name="Content Placeholder 2"/>
          <p:cNvSpPr>
            <a:spLocks noGrp="1"/>
          </p:cNvSpPr>
          <p:nvPr>
            <p:ph idx="1"/>
          </p:nvPr>
        </p:nvSpPr>
        <p:spPr/>
        <p:txBody>
          <a:bodyPr/>
          <a:lstStyle/>
          <a:p>
            <a:r>
              <a:rPr lang="en-US" sz="2400" dirty="0" smtClean="0"/>
              <a:t>Show the importance of the Bible to our faith &amp; that it is reliable.</a:t>
            </a:r>
          </a:p>
          <a:p>
            <a:endParaRPr lang="en-US" sz="2400" dirty="0" smtClean="0"/>
          </a:p>
          <a:p>
            <a:r>
              <a:rPr lang="en-US" sz="2400" dirty="0" smtClean="0"/>
              <a:t>Demonstrate that we can be confident that we have God’s inspired word today.</a:t>
            </a:r>
          </a:p>
          <a:p>
            <a:endParaRPr lang="en-US" sz="2400" dirty="0" smtClean="0"/>
          </a:p>
          <a:p>
            <a:r>
              <a:rPr lang="en-US" sz="2400" dirty="0" smtClean="0"/>
              <a:t>Understand the difference in modern versions of English Bible</a:t>
            </a:r>
          </a:p>
          <a:p>
            <a:endParaRPr lang="en-US" sz="2400" dirty="0" smtClean="0"/>
          </a:p>
          <a:p>
            <a:r>
              <a:rPr lang="en-US" sz="2400" dirty="0" smtClean="0"/>
              <a:t>Be able to answer questions about the origin of the Bible</a:t>
            </a:r>
          </a:p>
          <a:p>
            <a:endParaRPr lang="en-US" sz="2400" dirty="0"/>
          </a:p>
        </p:txBody>
      </p:sp>
    </p:spTree>
    <p:extLst>
      <p:ext uri="{BB962C8B-B14F-4D97-AF65-F5344CB8AC3E}">
        <p14:creationId xmlns:p14="http://schemas.microsoft.com/office/powerpoint/2010/main" val="56543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Content</a:t>
            </a:r>
            <a:endParaRPr lang="en-US" dirty="0"/>
          </a:p>
        </p:txBody>
      </p:sp>
      <p:pic>
        <p:nvPicPr>
          <p:cNvPr id="4" name="Picture 3"/>
          <p:cNvPicPr>
            <a:picLocks noChangeAspect="1"/>
          </p:cNvPicPr>
          <p:nvPr/>
        </p:nvPicPr>
        <p:blipFill rotWithShape="1">
          <a:blip r:embed="rId2"/>
          <a:srcRect l="30985" t="4286" r="37486"/>
          <a:stretch/>
        </p:blipFill>
        <p:spPr>
          <a:xfrm>
            <a:off x="6553200" y="1880394"/>
            <a:ext cx="2438401" cy="3886200"/>
          </a:xfrm>
          <a:prstGeom prst="rect">
            <a:avLst/>
          </a:prstGeom>
          <a:effectLst>
            <a:softEdge rad="63500"/>
          </a:effectLst>
        </p:spPr>
      </p:pic>
      <p:pic>
        <p:nvPicPr>
          <p:cNvPr id="12" name="Picture 11"/>
          <p:cNvPicPr>
            <a:picLocks noChangeAspect="1"/>
          </p:cNvPicPr>
          <p:nvPr/>
        </p:nvPicPr>
        <p:blipFill>
          <a:blip r:embed="rId3"/>
          <a:stretch>
            <a:fillRect/>
          </a:stretch>
        </p:blipFill>
        <p:spPr>
          <a:xfrm>
            <a:off x="1066800" y="1916161"/>
            <a:ext cx="5253038" cy="4151462"/>
          </a:xfrm>
          <a:prstGeom prst="rect">
            <a:avLst/>
          </a:prstGeom>
        </p:spPr>
      </p:pic>
    </p:spTree>
    <p:extLst>
      <p:ext uri="{BB962C8B-B14F-4D97-AF65-F5344CB8AC3E}">
        <p14:creationId xmlns:p14="http://schemas.microsoft.com/office/powerpoint/2010/main" val="327558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The Bible is Uniquely Consistent</a:t>
            </a:r>
            <a:endParaRPr lang="en-US" altLang="en-US" dirty="0" smtClean="0"/>
          </a:p>
        </p:txBody>
      </p:sp>
      <p:sp>
        <p:nvSpPr>
          <p:cNvPr id="5" name="Subtitle 4"/>
          <p:cNvSpPr>
            <a:spLocks noGrp="1"/>
          </p:cNvSpPr>
          <p:nvPr>
            <p:ph type="subTitle" idx="1"/>
          </p:nvPr>
        </p:nvSpPr>
        <p:spPr/>
        <p:txBody>
          <a:bodyPr/>
          <a:lstStyle/>
          <a:p>
            <a:r>
              <a:rPr lang="en-US" dirty="0" smtClean="0"/>
              <a:t>Across Time, Space, Language, Culture, and Socio-Economic Status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 of God’s Word</a:t>
            </a:r>
            <a:endParaRPr lang="en-US" dirty="0"/>
          </a:p>
        </p:txBody>
      </p:sp>
      <p:sp>
        <p:nvSpPr>
          <p:cNvPr id="3" name="Content Placeholder 2"/>
          <p:cNvSpPr>
            <a:spLocks noGrp="1"/>
          </p:cNvSpPr>
          <p:nvPr>
            <p:ph idx="1"/>
          </p:nvPr>
        </p:nvSpPr>
        <p:spPr>
          <a:xfrm>
            <a:off x="1062039" y="1766888"/>
            <a:ext cx="4576762" cy="4113212"/>
          </a:xfrm>
        </p:spPr>
        <p:txBody>
          <a:bodyPr/>
          <a:lstStyle/>
          <a:p>
            <a:r>
              <a:rPr lang="en-US" sz="2400" dirty="0" smtClean="0"/>
              <a:t>Unique</a:t>
            </a:r>
          </a:p>
          <a:p>
            <a:pPr lvl="1"/>
            <a:r>
              <a:rPr lang="en-US" sz="1800" dirty="0"/>
              <a:t>b</a:t>
            </a:r>
            <a:r>
              <a:rPr lang="en-US" sz="1800" dirty="0" smtClean="0"/>
              <a:t>eing the only one</a:t>
            </a:r>
          </a:p>
          <a:p>
            <a:pPr lvl="1"/>
            <a:r>
              <a:rPr lang="en-US" sz="1800" dirty="0" smtClean="0"/>
              <a:t>being without a like or equal</a:t>
            </a:r>
          </a:p>
          <a:p>
            <a:pPr lvl="1"/>
            <a:r>
              <a:rPr lang="en-US" sz="1800" dirty="0"/>
              <a:t>u</a:t>
            </a:r>
            <a:r>
              <a:rPr lang="en-US" sz="1800" dirty="0" smtClean="0"/>
              <a:t>nusual</a:t>
            </a:r>
          </a:p>
          <a:p>
            <a:pPr lvl="1"/>
            <a:endParaRPr lang="en-US" sz="1800" dirty="0" smtClean="0"/>
          </a:p>
          <a:p>
            <a:r>
              <a:rPr lang="en-US" sz="2400" dirty="0" smtClean="0"/>
              <a:t>Consistent</a:t>
            </a:r>
          </a:p>
          <a:p>
            <a:pPr lvl="1"/>
            <a:r>
              <a:rPr lang="en-US" sz="1800" dirty="0" smtClean="0"/>
              <a:t>marked </a:t>
            </a:r>
            <a:r>
              <a:rPr lang="en-US" sz="1800" dirty="0"/>
              <a:t>by harmony, regularity, or steady continuity : free from variation or </a:t>
            </a:r>
            <a:r>
              <a:rPr lang="en-US" sz="1800" dirty="0" smtClean="0"/>
              <a:t>contradiction</a:t>
            </a:r>
          </a:p>
          <a:p>
            <a:pPr lvl="1"/>
            <a:r>
              <a:rPr lang="en-US" sz="1800" dirty="0" smtClean="0"/>
              <a:t>marked </a:t>
            </a:r>
            <a:r>
              <a:rPr lang="en-US" sz="1800" dirty="0"/>
              <a:t>by agreement : </a:t>
            </a:r>
            <a:r>
              <a:rPr lang="en-US" sz="1800" dirty="0" smtClean="0"/>
              <a:t>compatible</a:t>
            </a:r>
          </a:p>
          <a:p>
            <a:pPr lvl="1"/>
            <a:r>
              <a:rPr lang="en-US" sz="1800" dirty="0" smtClean="0"/>
              <a:t>showing </a:t>
            </a:r>
            <a:r>
              <a:rPr lang="en-US" sz="1800" dirty="0"/>
              <a:t>steady conformity to character, profession, belief, or custom</a:t>
            </a:r>
          </a:p>
          <a:p>
            <a:endParaRPr lang="en-US" sz="2400" dirty="0"/>
          </a:p>
        </p:txBody>
      </p:sp>
      <p:pic>
        <p:nvPicPr>
          <p:cNvPr id="4" name="Picture 3"/>
          <p:cNvPicPr>
            <a:picLocks noChangeAspect="1"/>
          </p:cNvPicPr>
          <p:nvPr/>
        </p:nvPicPr>
        <p:blipFill>
          <a:blip r:embed="rId2"/>
          <a:stretch>
            <a:fillRect/>
          </a:stretch>
        </p:blipFill>
        <p:spPr>
          <a:xfrm>
            <a:off x="5638800" y="1750559"/>
            <a:ext cx="3352800" cy="5029200"/>
          </a:xfrm>
          <a:prstGeom prst="rect">
            <a:avLst/>
          </a:prstGeom>
        </p:spPr>
      </p:pic>
    </p:spTree>
    <p:extLst>
      <p:ext uri="{BB962C8B-B14F-4D97-AF65-F5344CB8AC3E}">
        <p14:creationId xmlns:p14="http://schemas.microsoft.com/office/powerpoint/2010/main" val="1657608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3" name="Content Placeholder 2"/>
          <p:cNvSpPr>
            <a:spLocks noGrp="1"/>
          </p:cNvSpPr>
          <p:nvPr>
            <p:ph idx="1"/>
          </p:nvPr>
        </p:nvSpPr>
        <p:spPr>
          <a:xfrm>
            <a:off x="1062039" y="1766888"/>
            <a:ext cx="4576762" cy="4113212"/>
          </a:xfrm>
        </p:spPr>
        <p:txBody>
          <a:bodyPr/>
          <a:lstStyle/>
          <a:p>
            <a:r>
              <a:rPr lang="en-US" sz="2000" dirty="0" smtClean="0"/>
              <a:t>Socio-Economic differences</a:t>
            </a:r>
          </a:p>
          <a:p>
            <a:pPr lvl="1"/>
            <a:r>
              <a:rPr lang="en-US" sz="1600" dirty="0" smtClean="0"/>
              <a:t>Moses, trained in the courts of Egypt</a:t>
            </a:r>
          </a:p>
          <a:p>
            <a:pPr lvl="1"/>
            <a:r>
              <a:rPr lang="en-US" sz="1600" dirty="0" smtClean="0"/>
              <a:t>Daniel, a prime minister in Babylon</a:t>
            </a:r>
          </a:p>
          <a:p>
            <a:pPr lvl="1"/>
            <a:r>
              <a:rPr lang="en-US" sz="1600" dirty="0" smtClean="0"/>
              <a:t>Amos, a herdsman</a:t>
            </a:r>
          </a:p>
          <a:p>
            <a:pPr lvl="1"/>
            <a:r>
              <a:rPr lang="en-US" sz="1600" dirty="0" smtClean="0"/>
              <a:t>Joshua, a military leader</a:t>
            </a:r>
          </a:p>
          <a:p>
            <a:pPr lvl="1"/>
            <a:r>
              <a:rPr lang="en-US" sz="1600" dirty="0" smtClean="0"/>
              <a:t>Luke, a physician</a:t>
            </a:r>
          </a:p>
          <a:p>
            <a:pPr lvl="1"/>
            <a:r>
              <a:rPr lang="en-US" sz="1600" dirty="0" smtClean="0"/>
              <a:t>Matthews, a tax collector</a:t>
            </a:r>
          </a:p>
          <a:p>
            <a:pPr lvl="1"/>
            <a:r>
              <a:rPr lang="en-US" sz="1600" dirty="0" smtClean="0"/>
              <a:t>Peter and John, fishermen</a:t>
            </a:r>
          </a:p>
          <a:p>
            <a:pPr lvl="1"/>
            <a:r>
              <a:rPr lang="en-US" sz="1600" dirty="0" smtClean="0"/>
              <a:t>Solomon, a King of </a:t>
            </a:r>
            <a:r>
              <a:rPr lang="en-US" sz="1600" dirty="0"/>
              <a:t>I</a:t>
            </a:r>
            <a:r>
              <a:rPr lang="en-US" sz="1600" dirty="0" smtClean="0"/>
              <a:t>srael</a:t>
            </a:r>
            <a:endParaRPr lang="en-US" sz="1200" dirty="0"/>
          </a:p>
          <a:p>
            <a:pPr lvl="1"/>
            <a:r>
              <a:rPr lang="en-US" sz="1600" dirty="0" smtClean="0"/>
              <a:t>Paul, a rabbi</a:t>
            </a:r>
          </a:p>
          <a:p>
            <a:r>
              <a:rPr lang="en-US" sz="2000" dirty="0" smtClean="0"/>
              <a:t>Places of writing</a:t>
            </a:r>
          </a:p>
          <a:p>
            <a:pPr lvl="1"/>
            <a:r>
              <a:rPr lang="en-US" sz="1600" dirty="0" smtClean="0"/>
              <a:t>Moses, in the wilderness</a:t>
            </a:r>
          </a:p>
          <a:p>
            <a:pPr lvl="1"/>
            <a:r>
              <a:rPr lang="en-US" sz="1600" dirty="0" smtClean="0"/>
              <a:t>Jeremiah, in a dungeon</a:t>
            </a:r>
          </a:p>
          <a:p>
            <a:pPr lvl="1"/>
            <a:r>
              <a:rPr lang="en-US" sz="1600" dirty="0" smtClean="0"/>
              <a:t>Daniel, on a hillside and in a palace</a:t>
            </a:r>
          </a:p>
          <a:p>
            <a:pPr lvl="1"/>
            <a:r>
              <a:rPr lang="en-US" sz="1600" dirty="0" smtClean="0"/>
              <a:t>Paul, inside prison walls</a:t>
            </a:r>
          </a:p>
          <a:p>
            <a:pPr lvl="1"/>
            <a:r>
              <a:rPr lang="en-US" sz="1600" dirty="0" smtClean="0"/>
              <a:t>Luke, while traveling</a:t>
            </a:r>
            <a:endParaRPr lang="en-US" sz="1600" dirty="0"/>
          </a:p>
        </p:txBody>
      </p:sp>
      <p:pic>
        <p:nvPicPr>
          <p:cNvPr id="4" name="Picture 3"/>
          <p:cNvPicPr>
            <a:picLocks noChangeAspect="1"/>
          </p:cNvPicPr>
          <p:nvPr/>
        </p:nvPicPr>
        <p:blipFill>
          <a:blip r:embed="rId2"/>
          <a:stretch>
            <a:fillRect/>
          </a:stretch>
        </p:blipFill>
        <p:spPr>
          <a:xfrm>
            <a:off x="5638800" y="1750559"/>
            <a:ext cx="3352800" cy="5029200"/>
          </a:xfrm>
          <a:prstGeom prst="rect">
            <a:avLst/>
          </a:prstGeom>
        </p:spPr>
      </p:pic>
    </p:spTree>
    <p:extLst>
      <p:ext uri="{BB962C8B-B14F-4D97-AF65-F5344CB8AC3E}">
        <p14:creationId xmlns:p14="http://schemas.microsoft.com/office/powerpoint/2010/main" val="3146434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3438525" y="22669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0" name="Rectangle 5"/>
          <p:cNvSpPr>
            <a:spLocks noChangeArrowheads="1"/>
          </p:cNvSpPr>
          <p:nvPr/>
        </p:nvSpPr>
        <p:spPr bwMode="auto">
          <a:xfrm>
            <a:off x="3348038" y="27717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sz="3200">
                <a:solidFill>
                  <a:schemeClr val="tx1"/>
                </a:solidFill>
                <a:latin typeface="Times New Roman" panose="02020603050405020304" pitchFamily="18" charset="0"/>
              </a:defRPr>
            </a:lvl1pPr>
            <a:lvl2pPr marL="742950" indent="-285750">
              <a:spcBef>
                <a:spcPct val="20000"/>
              </a:spcBef>
              <a:buClr>
                <a:schemeClr val="accent2"/>
              </a:buClr>
              <a:buFont typeface="Wingdings" panose="05000000000000000000" pitchFamily="2" charset="2"/>
              <a:buBlip>
                <a:blip r:embed="rId4"/>
              </a:buBlip>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4pPr>
            <a:lvl5pPr marL="2057400" indent="-228600">
              <a:spcBef>
                <a:spcPct val="20000"/>
              </a:spcBef>
              <a:buClr>
                <a:schemeClr val="tx2"/>
              </a:buClr>
              <a:buFont typeface="Wingdings" panose="05000000000000000000" pitchFamily="2" charset="2"/>
              <a:buChar char="s"/>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Times New Roman" panose="02020603050405020304" pitchFamily="18" charset="0"/>
              </a:defRPr>
            </a:lvl9pPr>
          </a:lstStyle>
          <a:p>
            <a:pPr algn="ctr" eaLnBrk="1" hangingPunct="1">
              <a:buFontTx/>
              <a:buNone/>
            </a:pPr>
            <a:endParaRPr lang="en-US" altLang="en-US" sz="2400" dirty="0"/>
          </a:p>
        </p:txBody>
      </p:sp>
      <p:sp>
        <p:nvSpPr>
          <p:cNvPr id="55301" name="Rectangle 6"/>
          <p:cNvSpPr>
            <a:spLocks noGrp="1" noChangeArrowheads="1"/>
          </p:cNvSpPr>
          <p:nvPr>
            <p:ph type="ctrTitle"/>
          </p:nvPr>
        </p:nvSpPr>
        <p:spPr/>
        <p:txBody>
          <a:bodyPr/>
          <a:lstStyle/>
          <a:p>
            <a:r>
              <a:rPr lang="en-US" altLang="en-US" dirty="0" smtClean="0"/>
              <a:t>One Common Message</a:t>
            </a:r>
            <a:endParaRPr lang="en-US" altLang="en-US" dirty="0" smtClean="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2525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950119" y="1855829"/>
            <a:ext cx="3814762"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3"/>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r>
              <a:rPr lang="en-US" sz="1600" kern="0" dirty="0" smtClean="0"/>
              <a:t>Gen 2:23-24, The Command</a:t>
            </a:r>
          </a:p>
          <a:p>
            <a:endParaRPr lang="en-US" sz="1600" kern="0" dirty="0" smtClean="0"/>
          </a:p>
          <a:p>
            <a:r>
              <a:rPr lang="en-US" sz="1600" kern="0" dirty="0" smtClean="0"/>
              <a:t>Mark 10:2-9, The Question</a:t>
            </a:r>
          </a:p>
          <a:p>
            <a:endParaRPr lang="en-US" sz="1600" kern="0" dirty="0" smtClean="0"/>
          </a:p>
          <a:p>
            <a:r>
              <a:rPr lang="en-US" sz="1600" kern="0" dirty="0" err="1" smtClean="0"/>
              <a:t>Deu</a:t>
            </a:r>
            <a:r>
              <a:rPr lang="en-US" sz="1600" kern="0" dirty="0" smtClean="0"/>
              <a:t> 24:1, The Law cited</a:t>
            </a:r>
          </a:p>
          <a:p>
            <a:endParaRPr lang="en-US" sz="1600" kern="0" dirty="0" smtClean="0"/>
          </a:p>
          <a:p>
            <a:r>
              <a:rPr lang="en-US" sz="1600" kern="0" dirty="0" smtClean="0"/>
              <a:t>Mal 2:16, The Principle</a:t>
            </a:r>
          </a:p>
          <a:p>
            <a:endParaRPr lang="en-US" sz="1600" kern="0" dirty="0" smtClean="0"/>
          </a:p>
          <a:p>
            <a:r>
              <a:rPr lang="en-US" sz="1600" kern="0" dirty="0" err="1" smtClean="0"/>
              <a:t>Jer</a:t>
            </a:r>
            <a:r>
              <a:rPr lang="en-US" sz="1600" kern="0" dirty="0" smtClean="0"/>
              <a:t> 3:6-8, Used as an example</a:t>
            </a:r>
            <a:endParaRPr lang="en-US" sz="1600" kern="0" dirty="0" smtClean="0"/>
          </a:p>
        </p:txBody>
      </p:sp>
      <p:sp>
        <p:nvSpPr>
          <p:cNvPr id="2" name="Title 1"/>
          <p:cNvSpPr>
            <a:spLocks noGrp="1"/>
          </p:cNvSpPr>
          <p:nvPr>
            <p:ph type="title"/>
          </p:nvPr>
        </p:nvSpPr>
        <p:spPr/>
        <p:txBody>
          <a:bodyPr/>
          <a:lstStyle/>
          <a:p>
            <a:r>
              <a:rPr lang="en-US" dirty="0" smtClean="0"/>
              <a:t>Permanence of Marriage</a:t>
            </a:r>
            <a:endParaRPr lang="en-US" dirty="0"/>
          </a:p>
        </p:txBody>
      </p:sp>
      <p:sp>
        <p:nvSpPr>
          <p:cNvPr id="3" name="Content Placeholder 2"/>
          <p:cNvSpPr>
            <a:spLocks noGrp="1"/>
          </p:cNvSpPr>
          <p:nvPr>
            <p:ph idx="1"/>
          </p:nvPr>
        </p:nvSpPr>
        <p:spPr>
          <a:xfrm>
            <a:off x="1295400" y="2138708"/>
            <a:ext cx="3814762" cy="4113212"/>
          </a:xfrm>
        </p:spPr>
        <p:txBody>
          <a:bodyPr/>
          <a:lstStyle/>
          <a:p>
            <a:pPr marL="0" indent="0">
              <a:buNone/>
            </a:pPr>
            <a:r>
              <a:rPr lang="en-US" sz="1600" dirty="0" smtClean="0">
                <a:solidFill>
                  <a:srgbClr val="FF0000"/>
                </a:solidFill>
              </a:rPr>
              <a:t>Moses, in a book of history</a:t>
            </a:r>
            <a:endParaRPr lang="en-US" sz="1600" dirty="0" smtClean="0">
              <a:solidFill>
                <a:srgbClr val="FF0000"/>
              </a:solidFill>
            </a:endParaRPr>
          </a:p>
          <a:p>
            <a:pPr>
              <a:buFont typeface="Arial" panose="020B0604020202020204" pitchFamily="34" charset="0"/>
              <a:buChar char="•"/>
            </a:pPr>
            <a:endParaRPr lang="en-US" sz="1600" dirty="0" smtClean="0">
              <a:solidFill>
                <a:srgbClr val="FF0000"/>
              </a:solidFill>
            </a:endParaRPr>
          </a:p>
          <a:p>
            <a:pPr marL="0" indent="0">
              <a:buNone/>
            </a:pPr>
            <a:r>
              <a:rPr lang="en-US" sz="1600" dirty="0" smtClean="0">
                <a:solidFill>
                  <a:srgbClr val="FF0000"/>
                </a:solidFill>
              </a:rPr>
              <a:t>Mark, recording Jesus in his gospel</a:t>
            </a:r>
            <a:endParaRPr lang="en-US" sz="1600" dirty="0">
              <a:solidFill>
                <a:srgbClr val="FF0000"/>
              </a:solidFill>
            </a:endParaRPr>
          </a:p>
          <a:p>
            <a:pPr marL="0" indent="0">
              <a:buNone/>
            </a:pPr>
            <a:endParaRPr lang="en-US" sz="1600" dirty="0">
              <a:solidFill>
                <a:srgbClr val="FF0000"/>
              </a:solidFill>
            </a:endParaRPr>
          </a:p>
          <a:p>
            <a:pPr marL="0" indent="0">
              <a:buNone/>
            </a:pPr>
            <a:r>
              <a:rPr lang="en-US" sz="1600" dirty="0" smtClean="0">
                <a:solidFill>
                  <a:srgbClr val="FF0000"/>
                </a:solidFill>
              </a:rPr>
              <a:t>Moses, in a book of Law</a:t>
            </a:r>
            <a:endParaRPr lang="en-US" sz="1600" dirty="0" smtClean="0">
              <a:solidFill>
                <a:srgbClr val="FF0000"/>
              </a:solidFill>
            </a:endParaRPr>
          </a:p>
          <a:p>
            <a:pPr marL="0" indent="0">
              <a:buNone/>
            </a:pPr>
            <a:endParaRPr lang="en-US" sz="1600" dirty="0" smtClean="0">
              <a:solidFill>
                <a:srgbClr val="FF0000"/>
              </a:solidFill>
            </a:endParaRPr>
          </a:p>
          <a:p>
            <a:pPr marL="0" indent="0">
              <a:buNone/>
            </a:pPr>
            <a:r>
              <a:rPr lang="en-US" sz="1600" dirty="0" smtClean="0">
                <a:solidFill>
                  <a:srgbClr val="FF0000"/>
                </a:solidFill>
              </a:rPr>
              <a:t>Malachi, a prophet after the exile</a:t>
            </a:r>
          </a:p>
          <a:p>
            <a:pPr marL="0" indent="0">
              <a:buNone/>
            </a:pPr>
            <a:endParaRPr lang="en-US" sz="1600" dirty="0">
              <a:solidFill>
                <a:srgbClr val="FF0000"/>
              </a:solidFill>
            </a:endParaRPr>
          </a:p>
          <a:p>
            <a:pPr marL="0" indent="0">
              <a:buNone/>
            </a:pPr>
            <a:r>
              <a:rPr lang="en-US" sz="1600" dirty="0" smtClean="0">
                <a:solidFill>
                  <a:srgbClr val="FF0000"/>
                </a:solidFill>
              </a:rPr>
              <a:t>Jeremiah, before and during the exile</a:t>
            </a:r>
            <a:endParaRPr lang="en-US" sz="1600" dirty="0" smtClean="0">
              <a:solidFill>
                <a:srgbClr val="FF0000"/>
              </a:solidFill>
            </a:endParaRPr>
          </a:p>
        </p:txBody>
      </p:sp>
      <p:sp>
        <p:nvSpPr>
          <p:cNvPr id="4" name="Rounded Rectangle 3"/>
          <p:cNvSpPr/>
          <p:nvPr/>
        </p:nvSpPr>
        <p:spPr bwMode="auto">
          <a:xfrm>
            <a:off x="4411551" y="1855829"/>
            <a:ext cx="4572000" cy="18207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And Adam said: "This is now bone of my bones And flesh of my flesh; She shall be called Woman, Because she was taken out of Man." Therefore a man shall leave his father and mother and be joined to his wife, and they shall become one flesh. </a:t>
            </a:r>
            <a:r>
              <a:rPr lang="en-US" sz="1600" dirty="0" smtClean="0"/>
              <a:t/>
            </a:r>
            <a:br>
              <a:rPr lang="en-US" sz="1600" dirty="0" smtClean="0"/>
            </a:br>
            <a:r>
              <a:rPr lang="en-US" sz="1600" dirty="0" smtClean="0"/>
              <a:t>(</a:t>
            </a:r>
            <a:r>
              <a:rPr lang="en-US" sz="1600" dirty="0"/>
              <a:t>Gen 2:23-24)</a:t>
            </a:r>
            <a:endParaRPr lang="en-US" sz="1600" dirty="0" smtClean="0"/>
          </a:p>
        </p:txBody>
      </p:sp>
      <p:sp>
        <p:nvSpPr>
          <p:cNvPr id="5" name="Rounded Rectangle 4"/>
          <p:cNvSpPr/>
          <p:nvPr/>
        </p:nvSpPr>
        <p:spPr bwMode="auto">
          <a:xfrm>
            <a:off x="4419600" y="2138708"/>
            <a:ext cx="4572000" cy="4349912"/>
          </a:xfrm>
          <a:prstGeom prst="roundRect">
            <a:avLst>
              <a:gd name="adj" fmla="val 450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The Pharisees came and asked Him, "Is it lawful for a man to divorce his wife?" testing Him. And He answered and said to them</a:t>
            </a:r>
            <a:r>
              <a:rPr lang="en-US" sz="1600" dirty="0">
                <a:solidFill>
                  <a:srgbClr val="FF0000"/>
                </a:solidFill>
              </a:rPr>
              <a:t>, "What did Moses command you?"</a:t>
            </a:r>
            <a:r>
              <a:rPr lang="en-US" sz="1600" dirty="0"/>
              <a:t> They said, "Moses permitted a man to write a certificate of divorce, and to dismiss her." And Jesus answered and said to them, </a:t>
            </a:r>
            <a:r>
              <a:rPr lang="en-US" sz="1600" dirty="0">
                <a:solidFill>
                  <a:srgbClr val="FF0000"/>
                </a:solidFill>
              </a:rPr>
              <a:t>"Because of the hardness of your heart he wrote you this precept. But from the beginning of the creation, God 'MADE THEM MALE AND FEMALE.' 'FOR THIS REASON A MAN SHALL LEAVE HIS FATHER AND MOTHER AND BE JOINED TO HIS WIFE, AND THE TWO SHALL BECOME ONE FLESH'; so then they are no longer two, but one flesh. Therefore what God has joined together, let not man separate." </a:t>
            </a:r>
            <a:r>
              <a:rPr lang="en-US" sz="1600" dirty="0"/>
              <a:t>(Mar 10:2-9)</a:t>
            </a:r>
            <a:endParaRPr lang="en-US" sz="1600" dirty="0"/>
          </a:p>
        </p:txBody>
      </p:sp>
      <p:sp>
        <p:nvSpPr>
          <p:cNvPr id="7" name="Rounded Rectangle 6"/>
          <p:cNvSpPr/>
          <p:nvPr/>
        </p:nvSpPr>
        <p:spPr bwMode="auto">
          <a:xfrm>
            <a:off x="4427649" y="2500949"/>
            <a:ext cx="4572000" cy="15517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"When a man takes a wife and marries her, and it happens that she finds no favor in his eyes because he has found some uncleanness in her, and he writes her a certificate of divorce, puts it in her hand, and sends her out of his house, (</a:t>
            </a:r>
            <a:r>
              <a:rPr lang="en-US" sz="1600" dirty="0" err="1"/>
              <a:t>Deu</a:t>
            </a:r>
            <a:r>
              <a:rPr lang="en-US" sz="1600" dirty="0"/>
              <a:t> 24:1)</a:t>
            </a:r>
            <a:endParaRPr lang="en-US" sz="1600" dirty="0" smtClean="0"/>
          </a:p>
        </p:txBody>
      </p:sp>
      <p:sp>
        <p:nvSpPr>
          <p:cNvPr id="6" name="Rounded Rectangle 5"/>
          <p:cNvSpPr/>
          <p:nvPr/>
        </p:nvSpPr>
        <p:spPr bwMode="auto">
          <a:xfrm>
            <a:off x="4411551" y="2877069"/>
            <a:ext cx="4572000" cy="1551700"/>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"For the LORD God of Israel says That He hates divorce, For it covers one's garment with violence," Says the LORD of hosts. Therefore take heed to your spirit, That you do not deal treacherously." (Mal 2:16)</a:t>
            </a:r>
            <a:endParaRPr lang="en-US" sz="1600" dirty="0" smtClean="0"/>
          </a:p>
        </p:txBody>
      </p:sp>
      <p:sp>
        <p:nvSpPr>
          <p:cNvPr id="8" name="Rounded Rectangle 7"/>
          <p:cNvSpPr/>
          <p:nvPr/>
        </p:nvSpPr>
        <p:spPr bwMode="auto">
          <a:xfrm>
            <a:off x="4427649" y="3217740"/>
            <a:ext cx="4572000" cy="3174298"/>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The LORD said also to me in the days of Josiah the king: "Have you seen what backsliding Israel has done? She has gone up on every high mountain and under every green tree, and there played the harlot. And I said, after she had done all these things, 'Return to Me.' But she did not return. And her treacherous sister Judah saw it. Then I saw that for all the causes for which backsliding Israel had committed adultery, I had put her away and given her a certificate of divorce; yet her treacherous sister Judah did not fear, but went and played the harlot also. (</a:t>
            </a:r>
            <a:r>
              <a:rPr lang="en-US" sz="1600" dirty="0" err="1"/>
              <a:t>Jer</a:t>
            </a:r>
            <a:r>
              <a:rPr lang="en-US" sz="1600" dirty="0"/>
              <a:t> 3:6-8)</a:t>
            </a:r>
            <a:endParaRPr lang="en-US" sz="1600" dirty="0" smtClean="0"/>
          </a:p>
        </p:txBody>
      </p:sp>
    </p:spTree>
    <p:extLst>
      <p:ext uri="{BB962C8B-B14F-4D97-AF65-F5344CB8AC3E}">
        <p14:creationId xmlns:p14="http://schemas.microsoft.com/office/powerpoint/2010/main" val="105314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uiExpand="1" build="p"/>
      <p:bldP spid="4" grpId="0" animBg="1"/>
      <p:bldP spid="5" grpId="0" animBg="1"/>
      <p:bldP spid="7"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950119" y="1855829"/>
            <a:ext cx="3814762"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Blip>
                <a:blip r:embed="rId3"/>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r>
              <a:rPr lang="en-US" sz="1600" kern="0" dirty="0" smtClean="0"/>
              <a:t>Luke 24:25-27</a:t>
            </a:r>
          </a:p>
          <a:p>
            <a:endParaRPr lang="en-US" sz="1600" kern="0" dirty="0"/>
          </a:p>
          <a:p>
            <a:r>
              <a:rPr lang="en-US" sz="1600" kern="0" dirty="0" smtClean="0"/>
              <a:t>Luke 24:44-47</a:t>
            </a:r>
          </a:p>
          <a:p>
            <a:endParaRPr lang="en-US" sz="1600" kern="0" dirty="0"/>
          </a:p>
          <a:p>
            <a:r>
              <a:rPr lang="en-US" sz="1600" kern="0" dirty="0" smtClean="0"/>
              <a:t>Matt 5:18</a:t>
            </a:r>
          </a:p>
          <a:p>
            <a:endParaRPr lang="en-US" sz="1600" kern="0" dirty="0"/>
          </a:p>
          <a:p>
            <a:r>
              <a:rPr lang="en-US" sz="1600" kern="0" dirty="0" smtClean="0"/>
              <a:t>Psalms 22</a:t>
            </a:r>
          </a:p>
          <a:p>
            <a:endParaRPr lang="en-US" sz="1600" kern="0" dirty="0" smtClean="0"/>
          </a:p>
          <a:p>
            <a:endParaRPr lang="en-US" sz="1600" kern="0" dirty="0"/>
          </a:p>
          <a:p>
            <a:r>
              <a:rPr lang="en-US" sz="1600" kern="0" dirty="0" smtClean="0"/>
              <a:t>Isaiah 53</a:t>
            </a:r>
            <a:endParaRPr lang="en-US" sz="1600" kern="0" dirty="0" smtClean="0"/>
          </a:p>
        </p:txBody>
      </p:sp>
      <p:sp>
        <p:nvSpPr>
          <p:cNvPr id="2" name="Title 1"/>
          <p:cNvSpPr>
            <a:spLocks noGrp="1"/>
          </p:cNvSpPr>
          <p:nvPr>
            <p:ph type="title"/>
          </p:nvPr>
        </p:nvSpPr>
        <p:spPr/>
        <p:txBody>
          <a:bodyPr/>
          <a:lstStyle/>
          <a:p>
            <a:r>
              <a:rPr lang="en-US" dirty="0" smtClean="0"/>
              <a:t>Jesus Death for Atonement</a:t>
            </a:r>
            <a:endParaRPr lang="en-US" dirty="0"/>
          </a:p>
        </p:txBody>
      </p:sp>
      <p:sp>
        <p:nvSpPr>
          <p:cNvPr id="3" name="Content Placeholder 2"/>
          <p:cNvSpPr>
            <a:spLocks noGrp="1"/>
          </p:cNvSpPr>
          <p:nvPr>
            <p:ph idx="1"/>
          </p:nvPr>
        </p:nvSpPr>
        <p:spPr>
          <a:xfrm>
            <a:off x="1099358" y="2167185"/>
            <a:ext cx="3336340" cy="4113212"/>
          </a:xfrm>
        </p:spPr>
        <p:txBody>
          <a:bodyPr/>
          <a:lstStyle/>
          <a:p>
            <a:pPr marL="0" indent="0">
              <a:buNone/>
            </a:pPr>
            <a:r>
              <a:rPr lang="en-US" sz="1600" dirty="0" smtClean="0">
                <a:solidFill>
                  <a:srgbClr val="FF0000"/>
                </a:solidFill>
              </a:rPr>
              <a:t>2 disciples, walking to Emmaus</a:t>
            </a:r>
            <a:endParaRPr lang="en-US" sz="1600" dirty="0" smtClean="0">
              <a:solidFill>
                <a:srgbClr val="FF0000"/>
              </a:solidFill>
            </a:endParaRPr>
          </a:p>
          <a:p>
            <a:pPr>
              <a:buFont typeface="Arial" panose="020B0604020202020204" pitchFamily="34" charset="0"/>
              <a:buChar char="•"/>
            </a:pPr>
            <a:endParaRPr lang="en-US" sz="1600" dirty="0" smtClean="0">
              <a:solidFill>
                <a:srgbClr val="FF0000"/>
              </a:solidFill>
            </a:endParaRPr>
          </a:p>
          <a:p>
            <a:pPr marL="0" indent="0">
              <a:buNone/>
            </a:pPr>
            <a:r>
              <a:rPr lang="en-US" sz="1600" dirty="0" smtClean="0">
                <a:solidFill>
                  <a:srgbClr val="FF0000"/>
                </a:solidFill>
              </a:rPr>
              <a:t>Jesus with the apostles and disciples</a:t>
            </a:r>
            <a:endParaRPr lang="en-US" sz="1600" dirty="0">
              <a:solidFill>
                <a:srgbClr val="FF0000"/>
              </a:solidFill>
            </a:endParaRPr>
          </a:p>
          <a:p>
            <a:pPr marL="0" indent="0">
              <a:buNone/>
            </a:pPr>
            <a:endParaRPr lang="en-US" sz="1600" dirty="0">
              <a:solidFill>
                <a:srgbClr val="FF0000"/>
              </a:solidFill>
            </a:endParaRPr>
          </a:p>
          <a:p>
            <a:pPr marL="0" indent="0">
              <a:buNone/>
            </a:pPr>
            <a:r>
              <a:rPr lang="en-US" sz="1600" dirty="0" smtClean="0">
                <a:solidFill>
                  <a:srgbClr val="FF0000"/>
                </a:solidFill>
              </a:rPr>
              <a:t>Jesus, preaching on a mountain</a:t>
            </a:r>
            <a:endParaRPr lang="en-US" sz="1600" dirty="0" smtClean="0">
              <a:solidFill>
                <a:srgbClr val="FF0000"/>
              </a:solidFill>
            </a:endParaRPr>
          </a:p>
          <a:p>
            <a:pPr marL="0" indent="0">
              <a:buNone/>
            </a:pPr>
            <a:endParaRPr lang="en-US" sz="1600" dirty="0" smtClean="0">
              <a:solidFill>
                <a:srgbClr val="FF0000"/>
              </a:solidFill>
            </a:endParaRPr>
          </a:p>
          <a:p>
            <a:pPr marL="0" indent="0">
              <a:buNone/>
            </a:pPr>
            <a:r>
              <a:rPr lang="en-US" sz="1600" dirty="0">
                <a:solidFill>
                  <a:srgbClr val="FF0000"/>
                </a:solidFill>
              </a:rPr>
              <a:t>P</a:t>
            </a:r>
            <a:r>
              <a:rPr lang="en-US" sz="1600" dirty="0" smtClean="0">
                <a:solidFill>
                  <a:srgbClr val="FF0000"/>
                </a:solidFill>
              </a:rPr>
              <a:t>salm of David, during the United Kingdom</a:t>
            </a:r>
          </a:p>
          <a:p>
            <a:pPr marL="0" indent="0">
              <a:buNone/>
            </a:pPr>
            <a:endParaRPr lang="en-US" sz="1600" dirty="0">
              <a:solidFill>
                <a:srgbClr val="FF0000"/>
              </a:solidFill>
            </a:endParaRPr>
          </a:p>
          <a:p>
            <a:pPr marL="0" indent="0">
              <a:buNone/>
            </a:pPr>
            <a:r>
              <a:rPr lang="en-US" sz="1600" dirty="0" smtClean="0">
                <a:solidFill>
                  <a:srgbClr val="FF0000"/>
                </a:solidFill>
              </a:rPr>
              <a:t>Isaiah the Prophet, in the Kingdom of </a:t>
            </a:r>
            <a:r>
              <a:rPr lang="en-US" sz="1600" dirty="0">
                <a:solidFill>
                  <a:srgbClr val="FF0000"/>
                </a:solidFill>
              </a:rPr>
              <a:t>J</a:t>
            </a:r>
            <a:r>
              <a:rPr lang="en-US" sz="1600" dirty="0" smtClean="0">
                <a:solidFill>
                  <a:srgbClr val="FF0000"/>
                </a:solidFill>
              </a:rPr>
              <a:t>udah</a:t>
            </a:r>
            <a:endParaRPr lang="en-US" sz="1600" dirty="0" smtClean="0">
              <a:solidFill>
                <a:srgbClr val="FF0000"/>
              </a:solidFill>
            </a:endParaRPr>
          </a:p>
        </p:txBody>
      </p:sp>
      <p:sp>
        <p:nvSpPr>
          <p:cNvPr id="4" name="Rounded Rectangle 3"/>
          <p:cNvSpPr/>
          <p:nvPr/>
        </p:nvSpPr>
        <p:spPr bwMode="auto">
          <a:xfrm>
            <a:off x="4423355" y="1791499"/>
            <a:ext cx="4572000" cy="1936688"/>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Then He said to them, </a:t>
            </a:r>
            <a:r>
              <a:rPr lang="en-US" sz="1600" dirty="0">
                <a:solidFill>
                  <a:srgbClr val="FF0000"/>
                </a:solidFill>
              </a:rPr>
              <a:t>"O foolish ones, and slow of heart to believe in all that the prophets have spoken! Ought not the Christ to have suffered these things and to enter into His glory?" </a:t>
            </a:r>
            <a:r>
              <a:rPr lang="en-US" sz="1600" dirty="0"/>
              <a:t>And beginning at Moses and all the Prophets, He expounded to them in all the Scriptures the things concerning Himself. (</a:t>
            </a:r>
            <a:r>
              <a:rPr lang="en-US" sz="1600" dirty="0" err="1"/>
              <a:t>Luk</a:t>
            </a:r>
            <a:r>
              <a:rPr lang="en-US" sz="1600" dirty="0"/>
              <a:t> 24:25-27)</a:t>
            </a:r>
            <a:endParaRPr lang="en-US" sz="1600" dirty="0" smtClean="0"/>
          </a:p>
        </p:txBody>
      </p:sp>
      <p:sp>
        <p:nvSpPr>
          <p:cNvPr id="5" name="Rounded Rectangle 4"/>
          <p:cNvSpPr/>
          <p:nvPr/>
        </p:nvSpPr>
        <p:spPr bwMode="auto">
          <a:xfrm>
            <a:off x="4419600" y="2110044"/>
            <a:ext cx="4572000" cy="3236285"/>
          </a:xfrm>
          <a:prstGeom prst="roundRect">
            <a:avLst>
              <a:gd name="adj" fmla="val 450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t>Then He said to them</a:t>
            </a:r>
            <a:r>
              <a:rPr lang="en-US" sz="1600" dirty="0">
                <a:solidFill>
                  <a:srgbClr val="FF0000"/>
                </a:solidFill>
              </a:rPr>
              <a:t>, "These are the words which I spoke to you while I was still with you, that all things must be fulfilled which were written in the Law of Moses and the Prophets and the Psalms concerning Me."</a:t>
            </a:r>
            <a:r>
              <a:rPr lang="en-US" sz="1600" dirty="0"/>
              <a:t> And He opened their understanding, that they might comprehend the Scriptures. Then He said to them, </a:t>
            </a:r>
            <a:r>
              <a:rPr lang="en-US" sz="1600" dirty="0">
                <a:solidFill>
                  <a:srgbClr val="FF0000"/>
                </a:solidFill>
              </a:rPr>
              <a:t>"Thus it is written, and thus it was necessary for the Christ to suffer and to rise from the dead the third day, and that repentance and remission of sins should be preached in His name to all nations, beginning at Jerusalem. </a:t>
            </a:r>
            <a:r>
              <a:rPr lang="en-US" sz="1600" dirty="0"/>
              <a:t>(</a:t>
            </a:r>
            <a:r>
              <a:rPr lang="en-US" sz="1600" dirty="0" err="1"/>
              <a:t>Luk</a:t>
            </a:r>
            <a:r>
              <a:rPr lang="en-US" sz="1600" dirty="0"/>
              <a:t> 24:44-47)</a:t>
            </a:r>
            <a:endParaRPr lang="en-US" sz="1600" dirty="0"/>
          </a:p>
        </p:txBody>
      </p:sp>
      <p:sp>
        <p:nvSpPr>
          <p:cNvPr id="7" name="Rounded Rectangle 6"/>
          <p:cNvSpPr/>
          <p:nvPr/>
        </p:nvSpPr>
        <p:spPr bwMode="auto">
          <a:xfrm>
            <a:off x="4422285" y="2391352"/>
            <a:ext cx="4572000" cy="1401165"/>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a:solidFill>
                  <a:srgbClr val="FF0000"/>
                </a:solidFill>
              </a:rPr>
              <a:t>For assuredly, I say to you, till heaven and earth pass away, one jot or one tittle will by no means pass from the law till all is fulfilled. </a:t>
            </a:r>
            <a:endParaRPr lang="en-US" sz="1600" dirty="0" smtClean="0">
              <a:solidFill>
                <a:srgbClr val="FF0000"/>
              </a:solidFill>
            </a:endParaRPr>
          </a:p>
          <a:p>
            <a:pPr eaLnBrk="1" hangingPunct="1">
              <a:spcBef>
                <a:spcPct val="20000"/>
              </a:spcBef>
            </a:pPr>
            <a:r>
              <a:rPr lang="en-US" sz="1600" dirty="0" smtClean="0"/>
              <a:t>(</a:t>
            </a:r>
            <a:r>
              <a:rPr lang="en-US" sz="1600" dirty="0"/>
              <a:t>Mat 5:18)</a:t>
            </a:r>
            <a:endParaRPr lang="en-US" sz="1600" dirty="0" smtClean="0"/>
          </a:p>
        </p:txBody>
      </p:sp>
      <p:sp>
        <p:nvSpPr>
          <p:cNvPr id="6" name="Rounded Rectangle 5"/>
          <p:cNvSpPr/>
          <p:nvPr/>
        </p:nvSpPr>
        <p:spPr bwMode="auto">
          <a:xfrm>
            <a:off x="4422820" y="2822806"/>
            <a:ext cx="4572000" cy="3527578"/>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dirty="0" smtClean="0"/>
              <a:t>… </a:t>
            </a:r>
            <a:r>
              <a:rPr lang="en-US" sz="1600" dirty="0"/>
              <a:t>My God, My God, why have You forsaken Me? Why are You so far from helping Me, And from the words of My groaning? (</a:t>
            </a:r>
            <a:r>
              <a:rPr lang="en-US" sz="1600" dirty="0" err="1"/>
              <a:t>Psa</a:t>
            </a:r>
            <a:r>
              <a:rPr lang="en-US" sz="1600" dirty="0"/>
              <a:t> 22:1</a:t>
            </a:r>
            <a:r>
              <a:rPr lang="en-US" sz="1600" dirty="0" smtClean="0"/>
              <a:t>)</a:t>
            </a:r>
          </a:p>
          <a:p>
            <a:pPr eaLnBrk="1" hangingPunct="1">
              <a:spcBef>
                <a:spcPct val="20000"/>
              </a:spcBef>
            </a:pPr>
            <a:endParaRPr lang="en-US" sz="1600" dirty="0" smtClean="0"/>
          </a:p>
          <a:p>
            <a:pPr eaLnBrk="1" hangingPunct="1">
              <a:spcBef>
                <a:spcPct val="20000"/>
              </a:spcBef>
            </a:pPr>
            <a:r>
              <a:rPr lang="en-US" sz="1600" dirty="0" smtClean="0"/>
              <a:t>All </a:t>
            </a:r>
            <a:r>
              <a:rPr lang="en-US" sz="1600" dirty="0"/>
              <a:t>those who see Me ridicule Me; They shoot out the lip, they shake the head, saying, "He trusted in the LORD, let Him rescue Him; Let Him deliver Him, since He delights in Him!" (</a:t>
            </a:r>
            <a:r>
              <a:rPr lang="en-US" sz="1600" dirty="0" err="1"/>
              <a:t>Psa</a:t>
            </a:r>
            <a:r>
              <a:rPr lang="en-US" sz="1600" dirty="0"/>
              <a:t> 22:7-8)</a:t>
            </a:r>
          </a:p>
          <a:p>
            <a:pPr eaLnBrk="1" hangingPunct="1">
              <a:spcBef>
                <a:spcPct val="20000"/>
              </a:spcBef>
            </a:pPr>
            <a:endParaRPr lang="en-US" sz="1600" dirty="0" smtClean="0"/>
          </a:p>
          <a:p>
            <a:pPr eaLnBrk="1" hangingPunct="1">
              <a:spcBef>
                <a:spcPct val="20000"/>
              </a:spcBef>
            </a:pPr>
            <a:r>
              <a:rPr lang="en-US" sz="1600" dirty="0"/>
              <a:t>I can count all My bones. They look and stare at Me. They divide My garments among them, And for My clothing they cast lots. (</a:t>
            </a:r>
            <a:r>
              <a:rPr lang="en-US" sz="1600" dirty="0" err="1"/>
              <a:t>Psa</a:t>
            </a:r>
            <a:r>
              <a:rPr lang="en-US" sz="1600" dirty="0"/>
              <a:t> 22:17-18</a:t>
            </a:r>
            <a:r>
              <a:rPr lang="en-US" sz="1600" dirty="0" smtClean="0"/>
              <a:t>)</a:t>
            </a:r>
            <a:endParaRPr lang="en-US" sz="1600" dirty="0"/>
          </a:p>
        </p:txBody>
      </p:sp>
      <p:sp>
        <p:nvSpPr>
          <p:cNvPr id="8" name="Rounded Rectangle 7"/>
          <p:cNvSpPr/>
          <p:nvPr/>
        </p:nvSpPr>
        <p:spPr bwMode="auto">
          <a:xfrm>
            <a:off x="4435698" y="3235635"/>
            <a:ext cx="4572000" cy="3446167"/>
          </a:xfrm>
          <a:prstGeom prst="roundRect">
            <a:avLst>
              <a:gd name="adj" fmla="val 894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ct val="20000"/>
              </a:spcBef>
            </a:pPr>
            <a:r>
              <a:rPr lang="en-US" sz="1600"/>
              <a:t>He is despised and rejected by men, A Man of sorrows and acquainted with grief. And we hid, as it were, our faces from Him; He was despised, and we did not esteem Him. Surely He has borne our griefs And carried our sorrows; Yet we esteemed Him stricken, Smitten by God, and afflicted. But He was wounded for our transgressions, He was bruised for our iniquities; The chastisement for our peace was upon Him, And by His stripes we are healed. All we like sheep have gone astray; We have turned, every one, to his own way; And the LORD has laid on Him the iniquity of us all. (Isa 53:3-6)</a:t>
            </a:r>
            <a:endParaRPr lang="en-US" sz="1600" dirty="0" smtClean="0"/>
          </a:p>
        </p:txBody>
      </p:sp>
    </p:spTree>
    <p:extLst>
      <p:ext uri="{BB962C8B-B14F-4D97-AF65-F5344CB8AC3E}">
        <p14:creationId xmlns:p14="http://schemas.microsoft.com/office/powerpoint/2010/main" val="378556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Effect transition="in" filter="fade">
                                      <p:cBhvr>
                                        <p:cTn id="39" dur="500"/>
                                        <p:tgtEl>
                                          <p:spTgt spid="9">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fade">
                                      <p:cBhvr>
                                        <p:cTn id="50" dur="500"/>
                                        <p:tgtEl>
                                          <p:spTgt spid="3">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500"/>
                                        <p:tgtEl>
                                          <p:spTgt spid="3">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500"/>
                                        <p:tgtEl>
                                          <p:spTgt spid="3">
                                            <p:txEl>
                                              <p:pRg st="6" end="6"/>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3" grpId="0" build="p"/>
      <p:bldP spid="4" grpId="0" animBg="1"/>
      <p:bldP spid="5" grpId="0" animBg="1"/>
      <p:bldP spid="7" grpId="0" animBg="1"/>
      <p:bldP spid="6" grpId="0" animBg="1"/>
      <p:bldP spid="8" grpId="0" animBg="1"/>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Office2000\Templates\Presentation Designs\Expedition.pot</Template>
  <TotalTime>3202</TotalTime>
  <Words>1762</Words>
  <Application>Microsoft Office PowerPoint</Application>
  <PresentationFormat>On-screen Show (4:3)</PresentationFormat>
  <Paragraphs>147</Paragraphs>
  <Slides>16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Algerian</vt:lpstr>
      <vt:lpstr>Arial</vt:lpstr>
      <vt:lpstr>Times New Roman</vt:lpstr>
      <vt:lpstr>Wingdings</vt:lpstr>
      <vt:lpstr>Expedition</vt:lpstr>
      <vt:lpstr>2_Default Design</vt:lpstr>
      <vt:lpstr>HOW WE GOT the Bible</vt:lpstr>
      <vt:lpstr>Class Objectives</vt:lpstr>
      <vt:lpstr>Course Content</vt:lpstr>
      <vt:lpstr>The Bible is Uniquely Consistent</vt:lpstr>
      <vt:lpstr>Uniqueness of God’s Word</vt:lpstr>
      <vt:lpstr>Authors</vt:lpstr>
      <vt:lpstr>One Common Message</vt:lpstr>
      <vt:lpstr>Permanence of Marriage</vt:lpstr>
      <vt:lpstr>Jesus Death for Atonement</vt:lpstr>
      <vt:lpstr>A Contrast</vt:lpstr>
      <vt:lpstr>Works of Man</vt:lpstr>
      <vt:lpstr>Josh McDowell’s Challenge</vt:lpstr>
      <vt:lpstr>Fulfillment of Prophecy</vt:lpstr>
      <vt:lpstr>PowerPoint Presentation</vt:lpstr>
      <vt:lpstr>Working in the Nations</vt:lpstr>
      <vt:lpstr>Summary</vt:lpstr>
    </vt:vector>
  </TitlesOfParts>
  <Company>Haynes Clan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Daniel Haynes</dc:creator>
  <cp:lastModifiedBy>Freesmeyer, Sam</cp:lastModifiedBy>
  <cp:revision>147</cp:revision>
  <cp:lastPrinted>2018-01-10T02:43:09Z</cp:lastPrinted>
  <dcterms:created xsi:type="dcterms:W3CDTF">2007-09-14T01:02:15Z</dcterms:created>
  <dcterms:modified xsi:type="dcterms:W3CDTF">2018-01-14T08:15:59Z</dcterms:modified>
</cp:coreProperties>
</file>