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5" r:id="rId8"/>
    <p:sldMasterId id="2147483757" r:id="rId9"/>
    <p:sldMasterId id="2147483769" r:id="rId10"/>
    <p:sldMasterId id="2147483781" r:id="rId11"/>
    <p:sldMasterId id="2147483793" r:id="rId12"/>
    <p:sldMasterId id="2147483805" r:id="rId13"/>
    <p:sldMasterId id="2147483817" r:id="rId14"/>
    <p:sldMasterId id="2147483829" r:id="rId15"/>
    <p:sldMasterId id="2147483841" r:id="rId16"/>
    <p:sldMasterId id="2147483853" r:id="rId17"/>
    <p:sldMasterId id="2147483865" r:id="rId18"/>
    <p:sldMasterId id="2147483877" r:id="rId19"/>
    <p:sldMasterId id="2147483889" r:id="rId20"/>
    <p:sldMasterId id="2147483901" r:id="rId21"/>
    <p:sldMasterId id="2147483913" r:id="rId22"/>
    <p:sldMasterId id="2147483926" r:id="rId23"/>
    <p:sldMasterId id="2147483938" r:id="rId24"/>
    <p:sldMasterId id="2147483950" r:id="rId25"/>
    <p:sldMasterId id="2147483962" r:id="rId26"/>
    <p:sldMasterId id="2147483974" r:id="rId27"/>
    <p:sldMasterId id="2147483986" r:id="rId28"/>
    <p:sldMasterId id="2147483998" r:id="rId29"/>
    <p:sldMasterId id="2147484010" r:id="rId30"/>
    <p:sldMasterId id="2147484022" r:id="rId31"/>
  </p:sldMasterIdLst>
  <p:notesMasterIdLst>
    <p:notesMasterId r:id="rId142"/>
  </p:notesMasterIdLst>
  <p:sldIdLst>
    <p:sldId id="257" r:id="rId32"/>
    <p:sldId id="258" r:id="rId33"/>
    <p:sldId id="259" r:id="rId34"/>
    <p:sldId id="261" r:id="rId35"/>
    <p:sldId id="260" r:id="rId36"/>
    <p:sldId id="264" r:id="rId37"/>
    <p:sldId id="265" r:id="rId38"/>
    <p:sldId id="263" r:id="rId39"/>
    <p:sldId id="269" r:id="rId40"/>
    <p:sldId id="270" r:id="rId41"/>
    <p:sldId id="272" r:id="rId42"/>
    <p:sldId id="267" r:id="rId43"/>
    <p:sldId id="266" r:id="rId44"/>
    <p:sldId id="287" r:id="rId45"/>
    <p:sldId id="288" r:id="rId46"/>
    <p:sldId id="289" r:id="rId47"/>
    <p:sldId id="290" r:id="rId48"/>
    <p:sldId id="271" r:id="rId49"/>
    <p:sldId id="273" r:id="rId50"/>
    <p:sldId id="276" r:id="rId51"/>
    <p:sldId id="281" r:id="rId52"/>
    <p:sldId id="275" r:id="rId53"/>
    <p:sldId id="274" r:id="rId54"/>
    <p:sldId id="278" r:id="rId55"/>
    <p:sldId id="279" r:id="rId56"/>
    <p:sldId id="277" r:id="rId57"/>
    <p:sldId id="356" r:id="rId58"/>
    <p:sldId id="357" r:id="rId59"/>
    <p:sldId id="282" r:id="rId60"/>
    <p:sldId id="284" r:id="rId61"/>
    <p:sldId id="292" r:id="rId62"/>
    <p:sldId id="291" r:id="rId63"/>
    <p:sldId id="358" r:id="rId64"/>
    <p:sldId id="359" r:id="rId65"/>
    <p:sldId id="294" r:id="rId66"/>
    <p:sldId id="295" r:id="rId67"/>
    <p:sldId id="296" r:id="rId68"/>
    <p:sldId id="297" r:id="rId69"/>
    <p:sldId id="298" r:id="rId70"/>
    <p:sldId id="304" r:id="rId71"/>
    <p:sldId id="303" r:id="rId72"/>
    <p:sldId id="305" r:id="rId73"/>
    <p:sldId id="301" r:id="rId74"/>
    <p:sldId id="302" r:id="rId75"/>
    <p:sldId id="306" r:id="rId76"/>
    <p:sldId id="299" r:id="rId77"/>
    <p:sldId id="300" r:id="rId78"/>
    <p:sldId id="310" r:id="rId79"/>
    <p:sldId id="313" r:id="rId80"/>
    <p:sldId id="314" r:id="rId81"/>
    <p:sldId id="315" r:id="rId82"/>
    <p:sldId id="312" r:id="rId83"/>
    <p:sldId id="311" r:id="rId84"/>
    <p:sldId id="285" r:id="rId85"/>
    <p:sldId id="286" r:id="rId86"/>
    <p:sldId id="308" r:id="rId87"/>
    <p:sldId id="309" r:id="rId88"/>
    <p:sldId id="280" r:id="rId89"/>
    <p:sldId id="321" r:id="rId90"/>
    <p:sldId id="323" r:id="rId91"/>
    <p:sldId id="319" r:id="rId92"/>
    <p:sldId id="320" r:id="rId93"/>
    <p:sldId id="316" r:id="rId94"/>
    <p:sldId id="317" r:id="rId95"/>
    <p:sldId id="318" r:id="rId96"/>
    <p:sldId id="307" r:id="rId97"/>
    <p:sldId id="324" r:id="rId98"/>
    <p:sldId id="325" r:id="rId99"/>
    <p:sldId id="326" r:id="rId100"/>
    <p:sldId id="327" r:id="rId101"/>
    <p:sldId id="328" r:id="rId102"/>
    <p:sldId id="345" r:id="rId103"/>
    <p:sldId id="346" r:id="rId104"/>
    <p:sldId id="347" r:id="rId105"/>
    <p:sldId id="348" r:id="rId106"/>
    <p:sldId id="349" r:id="rId107"/>
    <p:sldId id="350" r:id="rId108"/>
    <p:sldId id="351" r:id="rId109"/>
    <p:sldId id="352" r:id="rId110"/>
    <p:sldId id="353" r:id="rId111"/>
    <p:sldId id="354" r:id="rId112"/>
    <p:sldId id="355" r:id="rId113"/>
    <p:sldId id="330" r:id="rId114"/>
    <p:sldId id="331" r:id="rId115"/>
    <p:sldId id="332" r:id="rId116"/>
    <p:sldId id="340" r:id="rId117"/>
    <p:sldId id="341" r:id="rId118"/>
    <p:sldId id="342" r:id="rId119"/>
    <p:sldId id="343" r:id="rId120"/>
    <p:sldId id="344" r:id="rId121"/>
    <p:sldId id="333" r:id="rId122"/>
    <p:sldId id="334" r:id="rId123"/>
    <p:sldId id="335" r:id="rId124"/>
    <p:sldId id="336" r:id="rId125"/>
    <p:sldId id="337" r:id="rId126"/>
    <p:sldId id="338" r:id="rId127"/>
    <p:sldId id="339" r:id="rId128"/>
    <p:sldId id="360" r:id="rId129"/>
    <p:sldId id="361" r:id="rId130"/>
    <p:sldId id="362" r:id="rId131"/>
    <p:sldId id="363" r:id="rId132"/>
    <p:sldId id="364" r:id="rId133"/>
    <p:sldId id="365" r:id="rId134"/>
    <p:sldId id="366" r:id="rId135"/>
    <p:sldId id="367" r:id="rId136"/>
    <p:sldId id="371" r:id="rId137"/>
    <p:sldId id="372" r:id="rId138"/>
    <p:sldId id="368" r:id="rId139"/>
    <p:sldId id="369" r:id="rId140"/>
    <p:sldId id="370"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59ABF0-B292-4AC8-B693-CD5E04E6D6C4}">
          <p14:sldIdLst>
            <p14:sldId id="257"/>
            <p14:sldId id="258"/>
            <p14:sldId id="259"/>
          </p14:sldIdLst>
        </p14:section>
        <p14:section name="Time Period" id="{BE7A7F48-8412-401F-B7F1-140F6BC3D6A7}">
          <p14:sldIdLst>
            <p14:sldId id="261"/>
            <p14:sldId id="260"/>
            <p14:sldId id="264"/>
            <p14:sldId id="265"/>
            <p14:sldId id="263"/>
          </p14:sldIdLst>
        </p14:section>
        <p14:section name="Covenants Written" id="{CF997DD3-2591-4568-B3FF-8C95F6F5873D}">
          <p14:sldIdLst>
            <p14:sldId id="269"/>
            <p14:sldId id="270"/>
            <p14:sldId id="272"/>
            <p14:sldId id="267"/>
            <p14:sldId id="266"/>
            <p14:sldId id="287"/>
            <p14:sldId id="288"/>
            <p14:sldId id="289"/>
            <p14:sldId id="290"/>
          </p14:sldIdLst>
        </p14:section>
        <p14:section name="Writing-OT" id="{852A34EB-FA5D-4BAC-8698-1F2D45BC5905}">
          <p14:sldIdLst>
            <p14:sldId id="271"/>
            <p14:sldId id="273"/>
            <p14:sldId id="276"/>
            <p14:sldId id="281"/>
            <p14:sldId id="275"/>
            <p14:sldId id="274"/>
            <p14:sldId id="278"/>
            <p14:sldId id="279"/>
            <p14:sldId id="277"/>
            <p14:sldId id="356"/>
            <p14:sldId id="357"/>
          </p14:sldIdLst>
        </p14:section>
        <p14:section name="Moses" id="{EFCB0F81-9714-41EA-916C-0B986BDE23B1}">
          <p14:sldIdLst>
            <p14:sldId id="282"/>
            <p14:sldId id="284"/>
            <p14:sldId id="292"/>
            <p14:sldId id="291"/>
            <p14:sldId id="358"/>
            <p14:sldId id="359"/>
            <p14:sldId id="294"/>
            <p14:sldId id="295"/>
            <p14:sldId id="296"/>
            <p14:sldId id="297"/>
            <p14:sldId id="298"/>
          </p14:sldIdLst>
        </p14:section>
        <p14:section name="Joshua" id="{7BAC781F-B42A-4B6F-9846-F93C28BB99DD}">
          <p14:sldIdLst>
            <p14:sldId id="304"/>
            <p14:sldId id="303"/>
            <p14:sldId id="305"/>
            <p14:sldId id="301"/>
            <p14:sldId id="302"/>
            <p14:sldId id="306"/>
            <p14:sldId id="299"/>
            <p14:sldId id="300"/>
          </p14:sldIdLst>
        </p14:section>
        <p14:section name="David" id="{C40A38A9-1F65-4B99-A842-C3538AAD64FB}">
          <p14:sldIdLst>
            <p14:sldId id="310"/>
            <p14:sldId id="313"/>
            <p14:sldId id="314"/>
            <p14:sldId id="315"/>
            <p14:sldId id="312"/>
          </p14:sldIdLst>
        </p14:section>
        <p14:section name="Kingdom and Prophets" id="{DEEEA7B3-3636-484D-ACB0-A6AC4893668A}">
          <p14:sldIdLst>
            <p14:sldId id="311"/>
            <p14:sldId id="285"/>
            <p14:sldId id="286"/>
            <p14:sldId id="308"/>
            <p14:sldId id="309"/>
            <p14:sldId id="280"/>
            <p14:sldId id="321"/>
            <p14:sldId id="323"/>
            <p14:sldId id="319"/>
            <p14:sldId id="320"/>
            <p14:sldId id="316"/>
            <p14:sldId id="317"/>
            <p14:sldId id="318"/>
            <p14:sldId id="307"/>
            <p14:sldId id="324"/>
          </p14:sldIdLst>
        </p14:section>
        <p14:section name="Essences" id="{7772E546-FAEA-466D-8B6C-16F69FFE739E}">
          <p14:sldIdLst>
            <p14:sldId id="325"/>
            <p14:sldId id="326"/>
            <p14:sldId id="327"/>
            <p14:sldId id="328"/>
            <p14:sldId id="345"/>
            <p14:sldId id="346"/>
            <p14:sldId id="347"/>
            <p14:sldId id="348"/>
            <p14:sldId id="349"/>
            <p14:sldId id="350"/>
            <p14:sldId id="351"/>
            <p14:sldId id="352"/>
            <p14:sldId id="353"/>
            <p14:sldId id="354"/>
            <p14:sldId id="355"/>
          </p14:sldIdLst>
        </p14:section>
        <p14:section name="New Testament" id="{4093092B-2DFE-42FA-9EC0-96DD759A0CD9}">
          <p14:sldIdLst>
            <p14:sldId id="330"/>
            <p14:sldId id="331"/>
            <p14:sldId id="332"/>
            <p14:sldId id="340"/>
            <p14:sldId id="341"/>
            <p14:sldId id="342"/>
            <p14:sldId id="343"/>
            <p14:sldId id="344"/>
          </p14:sldIdLst>
        </p14:section>
        <p14:section name="Early Church" id="{AB6D0AD7-108A-42D9-9A81-CB363AE1A90D}">
          <p14:sldIdLst>
            <p14:sldId id="333"/>
            <p14:sldId id="334"/>
            <p14:sldId id="335"/>
            <p14:sldId id="336"/>
            <p14:sldId id="337"/>
            <p14:sldId id="338"/>
            <p14:sldId id="339"/>
          </p14:sldIdLst>
        </p14:section>
        <p14:section name="Selected Sldies for Catch-up in L5" id="{380847A4-2145-4BC5-9F39-9D6FC4BA778C}">
          <p14:sldIdLst>
            <p14:sldId id="360"/>
            <p14:sldId id="361"/>
            <p14:sldId id="362"/>
            <p14:sldId id="363"/>
            <p14:sldId id="364"/>
            <p14:sldId id="365"/>
            <p14:sldId id="366"/>
            <p14:sldId id="367"/>
            <p14:sldId id="371"/>
            <p14:sldId id="372"/>
            <p14:sldId id="368"/>
            <p14:sldId id="369"/>
            <p14:sldId id="37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367" autoAdjust="0"/>
  </p:normalViewPr>
  <p:slideViewPr>
    <p:cSldViewPr showGuides="1">
      <p:cViewPr>
        <p:scale>
          <a:sx n="130" d="100"/>
          <a:sy n="130" d="100"/>
        </p:scale>
        <p:origin x="-966" y="-30"/>
      </p:cViewPr>
      <p:guideLst>
        <p:guide orient="horz" pos="2160"/>
        <p:guide pos="2880"/>
      </p:guideLst>
    </p:cSldViewPr>
  </p:slideViewPr>
  <p:notesTextViewPr>
    <p:cViewPr>
      <p:scale>
        <a:sx n="1" d="1"/>
        <a:sy n="1" d="1"/>
      </p:scale>
      <p:origin x="0" y="0"/>
    </p:cViewPr>
  </p:notesTextViewPr>
  <p:sorterViewPr>
    <p:cViewPr>
      <p:scale>
        <a:sx n="100" d="100"/>
        <a:sy n="100" d="100"/>
      </p:scale>
      <p:origin x="0" y="258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38" Type="http://schemas.openxmlformats.org/officeDocument/2006/relationships/slide" Target="slides/slide107.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slide" Target="slides/slide72.xml"/><Relationship Id="rId108" Type="http://schemas.openxmlformats.org/officeDocument/2006/relationships/slide" Target="slides/slide77.xml"/><Relationship Id="rId116" Type="http://schemas.openxmlformats.org/officeDocument/2006/relationships/slide" Target="slides/slide85.xml"/><Relationship Id="rId124" Type="http://schemas.openxmlformats.org/officeDocument/2006/relationships/slide" Target="slides/slide93.xml"/><Relationship Id="rId129" Type="http://schemas.openxmlformats.org/officeDocument/2006/relationships/slide" Target="slides/slide98.xml"/><Relationship Id="rId137"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slide" Target="slides/slide80.xml"/><Relationship Id="rId132" Type="http://schemas.openxmlformats.org/officeDocument/2006/relationships/slide" Target="slides/slide101.xml"/><Relationship Id="rId140" Type="http://schemas.openxmlformats.org/officeDocument/2006/relationships/slide" Target="slides/slide10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slide" Target="slides/slide83.xml"/><Relationship Id="rId119" Type="http://schemas.openxmlformats.org/officeDocument/2006/relationships/slide" Target="slides/slide88.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30" Type="http://schemas.openxmlformats.org/officeDocument/2006/relationships/slide" Target="slides/slide99.xml"/><Relationship Id="rId135" Type="http://schemas.openxmlformats.org/officeDocument/2006/relationships/slide" Target="slides/slide104.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E69A6-B507-4F3F-BE73-3CAA354643E3}" type="datetimeFigureOut">
              <a:rPr lang="en-US" smtClean="0"/>
              <a:t>1/22/2018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081785-17D1-4503-933E-8C21AD2367CC}" type="slidenum">
              <a:rPr lang="en-US" smtClean="0"/>
              <a:t>‹#›</a:t>
            </a:fld>
            <a:endParaRPr lang="en-US"/>
          </a:p>
        </p:txBody>
      </p:sp>
    </p:spTree>
    <p:extLst>
      <p:ext uri="{BB962C8B-B14F-4D97-AF65-F5344CB8AC3E}">
        <p14:creationId xmlns:p14="http://schemas.microsoft.com/office/powerpoint/2010/main" val="2696888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bibleplaces.com/uploaded_images/Qumran_jar_found_at_khirbet_and_textile_fragment,_tb112004814sr-762514.JPG"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o.net/~fmoeller/qum-intr.htm#waw stands"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www.ao.net/~fmoeller/qum-intr.htm#Aleph and he" TargetMode="External"/><Relationship Id="rId5" Type="http://schemas.openxmlformats.org/officeDocument/2006/relationships/hyperlink" Target="http://www.ao.net/~fmoeller/qum-intr.htm#yod 3ms" TargetMode="External"/><Relationship Id="rId4" Type="http://schemas.openxmlformats.org/officeDocument/2006/relationships/hyperlink" Target="http://www.ao.net/~fmoeller/qum-intr.htm#he adde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apyrology.ox.ac.uk/POxy/VExhibition/the_site/view1798.html"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www.papyrology.ox.ac.uk/POxy/VExhibition/finds/papyrus_manu.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Deuteronomy 31:24-26 (ESV) </a:t>
            </a:r>
            <a:r>
              <a:rPr lang="en-US" baseline="30000" dirty="0" smtClean="0"/>
              <a:t>24 </a:t>
            </a:r>
            <a:r>
              <a:rPr lang="en-US" dirty="0" smtClean="0"/>
              <a:t> When Moses had finished writing the words of this law in a book to the very end, </a:t>
            </a:r>
            <a:br>
              <a:rPr lang="en-US" dirty="0" smtClean="0"/>
            </a:br>
            <a:r>
              <a:rPr lang="en-US" baseline="30000" dirty="0" smtClean="0"/>
              <a:t>25 </a:t>
            </a:r>
            <a:r>
              <a:rPr lang="en-US" dirty="0" smtClean="0"/>
              <a:t> Moses commanded the Levites who carried the ark of the covenant of the </a:t>
            </a:r>
            <a:r>
              <a:rPr lang="en-US" cap="small" dirty="0" smtClean="0">
                <a:effectLst/>
              </a:rPr>
              <a:t>LORD</a:t>
            </a:r>
            <a:r>
              <a:rPr lang="en-US" dirty="0" smtClean="0"/>
              <a:t>, </a:t>
            </a:r>
            <a:br>
              <a:rPr lang="en-US" dirty="0" smtClean="0"/>
            </a:br>
            <a:r>
              <a:rPr lang="en-US" baseline="30000" dirty="0" smtClean="0"/>
              <a:t>26 </a:t>
            </a:r>
            <a:r>
              <a:rPr lang="en-US" dirty="0" smtClean="0"/>
              <a:t> “Take this Book of the Law and put it by the side of the ark of the covenant of the </a:t>
            </a:r>
            <a:r>
              <a:rPr lang="en-US" cap="small" dirty="0" smtClean="0">
                <a:effectLst/>
              </a:rPr>
              <a:t>LORD</a:t>
            </a:r>
            <a:r>
              <a:rPr lang="en-US" dirty="0" smtClean="0"/>
              <a:t> your God, that it may be there for a witness against you. </a:t>
            </a:r>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t>10</a:t>
            </a:fld>
            <a:endParaRPr lang="en-US"/>
          </a:p>
        </p:txBody>
      </p:sp>
    </p:spTree>
    <p:extLst>
      <p:ext uri="{BB962C8B-B14F-4D97-AF65-F5344CB8AC3E}">
        <p14:creationId xmlns:p14="http://schemas.microsoft.com/office/powerpoint/2010/main" val="55346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1143000" y="685800"/>
            <a:ext cx="4572000" cy="3429000"/>
          </a:xfrm>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1140" name="Slide Number Placeholder 3"/>
          <p:cNvSpPr>
            <a:spLocks noGrp="1"/>
          </p:cNvSpPr>
          <p:nvPr>
            <p:ph type="sldNum" sz="quarter" idx="5"/>
          </p:nvPr>
        </p:nvSpPr>
        <p:spPr/>
        <p:txBody>
          <a:bodyPr/>
          <a:lstStyle/>
          <a:p>
            <a:pPr>
              <a:defRPr/>
            </a:pPr>
            <a:fld id="{B6307614-0CC9-4F6F-9D85-47989554C953}" type="slidenum">
              <a:rPr lang="en-US">
                <a:solidFill>
                  <a:prstClr val="black"/>
                </a:solidFill>
              </a:rPr>
              <a:pPr>
                <a:defRPr/>
              </a:pPr>
              <a:t>38</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4B55FDE4-6A75-4D7F-94B3-03691640B097}" type="slidenum">
              <a:rPr lang="en-US">
                <a:solidFill>
                  <a:srgbClr val="000000"/>
                </a:solidFill>
              </a:rPr>
              <a:pPr>
                <a:defRPr/>
              </a:pPr>
              <a:t>39</a:t>
            </a:fld>
            <a:endParaRPr lang="en-US">
              <a:solidFill>
                <a:srgbClr val="000000"/>
              </a:solidFill>
            </a:endParaRPr>
          </a:p>
        </p:txBody>
      </p:sp>
      <p:sp>
        <p:nvSpPr>
          <p:cNvPr id="16179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smtClean="0">
                <a:cs typeface="Times New Roman" pitchFamily="18" charset="0"/>
              </a:rPr>
              <a:t>Pilate Inscription:</a:t>
            </a:r>
          </a:p>
          <a:p>
            <a:pPr eaLnBrk="1" hangingPunct="1"/>
            <a:r>
              <a:rPr lang="en-US" altLang="en-US" smtClean="0">
                <a:cs typeface="Times New Roman" pitchFamily="18" charset="0"/>
              </a:rPr>
              <a:t>Discovered at Caesarea in secondary use in a later wall, this inscription bears witness to a major New Testament figure and settles the debate over Pilot’s title of </a:t>
            </a:r>
            <a:r>
              <a:rPr lang="en-US" altLang="en-US" i="1" smtClean="0">
                <a:cs typeface="Times New Roman" pitchFamily="18" charset="0"/>
              </a:rPr>
              <a:t>Prefect</a:t>
            </a:r>
            <a:r>
              <a:rPr lang="en-US" altLang="en-US" smtClean="0">
                <a:cs typeface="Times New Roman" pitchFamily="18" charset="0"/>
              </a:rPr>
              <a:t> rather than the inferior </a:t>
            </a:r>
            <a:r>
              <a:rPr lang="en-US" altLang="en-US" i="1" smtClean="0">
                <a:cs typeface="Times New Roman" pitchFamily="18" charset="0"/>
              </a:rPr>
              <a:t>Procurator</a:t>
            </a:r>
            <a:r>
              <a:rPr lang="en-US" altLang="en-US" smtClean="0">
                <a:cs typeface="Times New Roman" pitchFamily="18" charset="0"/>
              </a:rPr>
              <a:t>.</a:t>
            </a:r>
            <a:r>
              <a:rPr lang="en-US" altLang="en-US" smtClean="0"/>
              <a:t> </a:t>
            </a:r>
          </a:p>
          <a:p>
            <a:pPr eaLnBrk="1" hangingPunct="1"/>
            <a:r>
              <a:rPr lang="en-US" altLang="en-US" b="1" smtClean="0">
                <a:cs typeface="Times New Roman" pitchFamily="18" charset="0"/>
              </a:rPr>
              <a:t>7) Pontius Pilate inscription - 1961</a:t>
            </a:r>
          </a:p>
          <a:p>
            <a:pPr eaLnBrk="1" hangingPunct="1"/>
            <a:r>
              <a:rPr lang="en-US" altLang="en-US" smtClean="0">
                <a:cs typeface="Times New Roman" pitchFamily="18" charset="0"/>
              </a:rPr>
              <a:t>Italian excavators working at the Roman theater in Caesarea Maritima uncovered a monumental inscription naming another central figure in Christ's crucifixion drama. Though only partly legible, it clearly says: "Pontius Pilatus, Prefect of Judea." Visitors to Caesarea's theater today see a replica, the original is in the Israel Museum in Jerusalem.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Deuteronomy 27:2-3(ESV) </a:t>
            </a:r>
          </a:p>
          <a:p>
            <a:r>
              <a:rPr lang="en-US" dirty="0" smtClean="0"/>
              <a:t>2And on the day you cross over the Jordan to the land that the Lord your God is giving you, you shall set up large stones and plaster them with plaster.  </a:t>
            </a:r>
          </a:p>
          <a:p>
            <a:r>
              <a:rPr lang="en-US" dirty="0" smtClean="0"/>
              <a:t>3And you shall write on them all the words of this law, when you cross over to enter the land that the Lord your God is giving you, a land flowing with milk and honey, as the Lord, the God of your fathers, has promised you. </a:t>
            </a:r>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solidFill>
                  <a:prstClr val="black"/>
                </a:solidFill>
              </a:rPr>
              <a:pPr/>
              <a:t>42</a:t>
            </a:fld>
            <a:endParaRPr lang="en-US" altLang="en-US">
              <a:solidFill>
                <a:prstClr val="black"/>
              </a:solidFill>
            </a:endParaRPr>
          </a:p>
        </p:txBody>
      </p:sp>
    </p:spTree>
    <p:extLst>
      <p:ext uri="{BB962C8B-B14F-4D97-AF65-F5344CB8AC3E}">
        <p14:creationId xmlns:p14="http://schemas.microsoft.com/office/powerpoint/2010/main" val="121332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05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064A568-02F9-4A20-ACED-F01631C6E45A}" type="slidenum">
              <a:rPr lang="en-US" altLang="en-US">
                <a:solidFill>
                  <a:prstClr val="black"/>
                </a:solidFill>
                <a:latin typeface="Arial" pitchFamily="34" charset="0"/>
              </a:rPr>
              <a:pPr eaLnBrk="1" hangingPunct="1">
                <a:spcBef>
                  <a:spcPct val="0"/>
                </a:spcBef>
              </a:pPr>
              <a:t>44</a:t>
            </a:fld>
            <a:endParaRPr lang="en-US" altLang="en-US">
              <a:solidFill>
                <a:prstClr val="black"/>
              </a:solidFill>
              <a:latin typeface="Arial" pitchFamily="34" charset="0"/>
            </a:endParaRPr>
          </a:p>
        </p:txBody>
      </p:sp>
      <p:sp>
        <p:nvSpPr>
          <p:cNvPr id="157699" name="Rectangle 2"/>
          <p:cNvSpPr>
            <a:spLocks noGrp="1" noRot="1" noChangeAspect="1" noChangeArrowheads="1" noTextEdit="1"/>
          </p:cNvSpPr>
          <p:nvPr>
            <p:ph type="sldImg"/>
          </p:nvPr>
        </p:nvSpPr>
        <p:spPr>
          <a:xfrm>
            <a:off x="1143000" y="685800"/>
            <a:ext cx="4572000" cy="3429000"/>
          </a:xfrm>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stone pillar (massebah) found at Shechem might be similar to the one that Joshua set up as a witness to the renewal of the covenant.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Deuteronomy 27:2-3(ESV) </a:t>
            </a:r>
          </a:p>
          <a:p>
            <a:r>
              <a:rPr lang="en-US" dirty="0" smtClean="0"/>
              <a:t>2And on the day you cross over the Jordan to the land that the Lord your God is giving you, you shall set up large stones and plaster them with plaster.  </a:t>
            </a:r>
          </a:p>
          <a:p>
            <a:r>
              <a:rPr lang="en-US" dirty="0" smtClean="0"/>
              <a:t>3And you shall write on them all the words of this law, when you cross over to enter the land that the Lord your God is giving you, a land flowing with milk and honey, as the Lord, the God of your fathers, has promised you. </a:t>
            </a:r>
            <a:endParaRPr lang="en-US" dirty="0"/>
          </a:p>
        </p:txBody>
      </p:sp>
      <p:sp>
        <p:nvSpPr>
          <p:cNvPr id="4" name="Slide Number Placeholder 3"/>
          <p:cNvSpPr>
            <a:spLocks noGrp="1"/>
          </p:cNvSpPr>
          <p:nvPr>
            <p:ph type="sldNum" sz="quarter" idx="10"/>
          </p:nvPr>
        </p:nvSpPr>
        <p:spPr/>
        <p:txBody>
          <a:bodyPr/>
          <a:lstStyle/>
          <a:p>
            <a:fld id="{414E2403-7A58-436E-9FAE-635796B963A5}" type="slidenum">
              <a:rPr lang="en-US" altLang="en-US" smtClean="0">
                <a:solidFill>
                  <a:prstClr val="black"/>
                </a:solidFill>
              </a:rPr>
              <a:pPr/>
              <a:t>45</a:t>
            </a:fld>
            <a:endParaRPr lang="en-US" altLang="en-US">
              <a:solidFill>
                <a:prstClr val="black"/>
              </a:solidFill>
            </a:endParaRPr>
          </a:p>
        </p:txBody>
      </p:sp>
    </p:spTree>
    <p:extLst>
      <p:ext uri="{BB962C8B-B14F-4D97-AF65-F5344CB8AC3E}">
        <p14:creationId xmlns:p14="http://schemas.microsoft.com/office/powerpoint/2010/main" val="1213324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lnSpcReduction="10000"/>
          </a:bodyPr>
          <a:lstStyle/>
          <a:p>
            <a:pPr eaLnBrk="1" hangingPunct="1">
              <a:defRPr/>
            </a:pPr>
            <a:r>
              <a:rPr lang="en-US" i="1" dirty="0" err="1" smtClean="0">
                <a:latin typeface="+mn-lt"/>
              </a:rPr>
              <a:t>Garo</a:t>
            </a:r>
            <a:r>
              <a:rPr lang="en-US" i="1" dirty="0" smtClean="0">
                <a:latin typeface="+mn-lt"/>
              </a:rPr>
              <a:t> </a:t>
            </a:r>
            <a:r>
              <a:rPr lang="en-US" i="1" dirty="0" err="1" smtClean="0">
                <a:latin typeface="+mn-lt"/>
              </a:rPr>
              <a:t>Nalbandian</a:t>
            </a:r>
            <a:r>
              <a:rPr lang="en-US" i="1" dirty="0" smtClean="0">
                <a:latin typeface="+mn-lt"/>
              </a:rPr>
              <a:t>/Amman Archaeological Museum</a:t>
            </a:r>
            <a:endParaRPr lang="en-US" dirty="0" smtClean="0"/>
          </a:p>
          <a:p>
            <a:pPr eaLnBrk="1" hangingPunct="1">
              <a:defRPr/>
            </a:pPr>
            <a:r>
              <a:rPr lang="en-US" dirty="0" smtClean="0">
                <a:latin typeface="+mn-lt"/>
              </a:rPr>
              <a:t>“Balaam, son of </a:t>
            </a:r>
            <a:r>
              <a:rPr lang="en-US" dirty="0" err="1" smtClean="0">
                <a:latin typeface="+mn-lt"/>
              </a:rPr>
              <a:t>Beor</a:t>
            </a:r>
            <a:r>
              <a:rPr lang="en-US" dirty="0" smtClean="0">
                <a:latin typeface="+mn-lt"/>
              </a:rPr>
              <a:t>,” the name of a Biblical prophet, appears, incompletely, in the plaster wall fragment enclosed in blue, left. The four groupings of fragments called Combination I are seen here as they were published in 1976, forming 18 lines of text. At that time the excavators did not connect these four groups. Over the last decade, however, various scholars have realigned the groups and have painstakingly filled in gaps with a few of the hundreds of original fragments.</a:t>
            </a:r>
            <a:br>
              <a:rPr lang="en-US" dirty="0" smtClean="0">
                <a:latin typeface="+mn-lt"/>
              </a:rPr>
            </a:br>
            <a:r>
              <a:rPr lang="en-US" dirty="0" smtClean="0">
                <a:latin typeface="+mn-lt"/>
              </a:rPr>
              <a:t/>
            </a:r>
            <a:br>
              <a:rPr lang="en-US" dirty="0" smtClean="0">
                <a:latin typeface="+mn-lt"/>
              </a:rPr>
            </a:br>
            <a:r>
              <a:rPr lang="en-US" dirty="0" smtClean="0">
                <a:latin typeface="+mn-lt"/>
              </a:rPr>
              <a:t>Now André </a:t>
            </a:r>
            <a:r>
              <a:rPr lang="en-US" dirty="0" err="1" smtClean="0">
                <a:latin typeface="+mn-lt"/>
              </a:rPr>
              <a:t>Lemaire</a:t>
            </a:r>
            <a:r>
              <a:rPr lang="en-US" dirty="0" smtClean="0">
                <a:latin typeface="+mn-lt"/>
              </a:rPr>
              <a:t> has proposed a restoration of Combination I based on these scholars’ work. Tiny fragments, sometimes a single letter here and another letter there, have been placed in the puzzle, which has been tightened to 16 lines.</a:t>
            </a:r>
            <a:br>
              <a:rPr lang="en-US" dirty="0" smtClean="0">
                <a:latin typeface="+mn-lt"/>
              </a:rPr>
            </a:br>
            <a:r>
              <a:rPr lang="en-US" dirty="0" smtClean="0">
                <a:latin typeface="+mn-lt"/>
              </a:rPr>
              <a:t/>
            </a:r>
            <a:br>
              <a:rPr lang="en-US" dirty="0" smtClean="0">
                <a:latin typeface="+mn-lt"/>
              </a:rPr>
            </a:br>
            <a:r>
              <a:rPr lang="en-US" dirty="0" smtClean="0">
                <a:latin typeface="+mn-lt"/>
              </a:rPr>
              <a:t>Above the first line of Combination I, the scribe painted a thick straight red line, part of a red frame that originally enclosed the column of text on its top and left sides. A few words of line one were also written in red because they form the tide of this portion of text: “[</a:t>
            </a:r>
            <a:r>
              <a:rPr lang="en-US" dirty="0" err="1" smtClean="0">
                <a:latin typeface="+mn-lt"/>
              </a:rPr>
              <a:t>Ba</a:t>
            </a:r>
            <a:r>
              <a:rPr lang="en-US" dirty="0" smtClean="0">
                <a:latin typeface="+mn-lt"/>
              </a:rPr>
              <a:t>]</a:t>
            </a:r>
            <a:r>
              <a:rPr lang="en-US" dirty="0" err="1" smtClean="0">
                <a:latin typeface="+mn-lt"/>
              </a:rPr>
              <a:t>laam</a:t>
            </a:r>
            <a:r>
              <a:rPr lang="en-US" dirty="0" smtClean="0">
                <a:latin typeface="+mn-lt"/>
              </a:rPr>
              <a:t> [son of </a:t>
            </a:r>
            <a:r>
              <a:rPr lang="en-US" dirty="0" err="1" smtClean="0">
                <a:latin typeface="+mn-lt"/>
              </a:rPr>
              <a:t>Beo</a:t>
            </a:r>
            <a:r>
              <a:rPr lang="en-US" dirty="0" smtClean="0">
                <a:latin typeface="+mn-lt"/>
              </a:rPr>
              <a:t>]r, the man who was a seer of the gods.” This is undoubtedly the famous Balaam, son of </a:t>
            </a:r>
            <a:r>
              <a:rPr lang="en-US" dirty="0" err="1" smtClean="0">
                <a:latin typeface="+mn-lt"/>
              </a:rPr>
              <a:t>Beor</a:t>
            </a:r>
            <a:r>
              <a:rPr lang="en-US" dirty="0" smtClean="0">
                <a:latin typeface="+mn-lt"/>
              </a:rPr>
              <a:t>, who figures so </a:t>
            </a:r>
            <a:r>
              <a:rPr lang="en-US" dirty="0" err="1" smtClean="0">
                <a:latin typeface="+mn-lt"/>
              </a:rPr>
              <a:t>prominendy</a:t>
            </a:r>
            <a:r>
              <a:rPr lang="en-US" dirty="0" smtClean="0">
                <a:latin typeface="+mn-lt"/>
              </a:rPr>
              <a:t> in Numbers 22–24.</a:t>
            </a:r>
            <a:br>
              <a:rPr lang="en-US" dirty="0" smtClean="0">
                <a:latin typeface="+mn-lt"/>
              </a:rPr>
            </a:br>
            <a:r>
              <a:rPr lang="en-US" dirty="0" smtClean="0">
                <a:latin typeface="+mn-lt"/>
              </a:rPr>
              <a:t/>
            </a:r>
            <a:br>
              <a:rPr lang="en-US" dirty="0" smtClean="0">
                <a:latin typeface="+mn-lt"/>
              </a:rPr>
            </a:br>
            <a:r>
              <a:rPr lang="en-US" dirty="0" smtClean="0">
                <a:latin typeface="+mn-lt"/>
              </a:rPr>
              <a:t>Below, top, shows the four groupings as pictured left. Below, bottom, shows the four groupings as compressed, forming 16 instead of 18 lines. Other fragments, not shown, have also been added in </a:t>
            </a:r>
            <a:r>
              <a:rPr lang="en-US" dirty="0" err="1" smtClean="0">
                <a:latin typeface="+mn-lt"/>
              </a:rPr>
              <a:t>Lemaire’s</a:t>
            </a:r>
            <a:r>
              <a:rPr lang="en-US" dirty="0" smtClean="0">
                <a:latin typeface="+mn-lt"/>
              </a:rPr>
              <a:t> reconstruction (see sidebar below).</a:t>
            </a:r>
            <a:endParaRPr lang="en-US" dirty="0" smtClean="0"/>
          </a:p>
          <a:p>
            <a:pPr eaLnBrk="1" hangingPunct="1">
              <a:defRPr/>
            </a:pPr>
            <a:r>
              <a:rPr lang="en-US" dirty="0" smtClean="0"/>
              <a:t>Editor, H. S. (2004; 2004). </a:t>
            </a:r>
            <a:r>
              <a:rPr lang="en-US" i="1" dirty="0" smtClean="0"/>
              <a:t>BAR 11:05 (Sep/Oct 1985)</a:t>
            </a:r>
            <a:r>
              <a:rPr lang="en-US" dirty="0" smtClean="0"/>
              <a:t>. Biblical Archaeology Society.</a:t>
            </a:r>
          </a:p>
          <a:p>
            <a:pPr eaLnBrk="1" hangingPunct="1">
              <a:defRPr/>
            </a:pPr>
            <a:endParaRPr lang="en-US" dirty="0"/>
          </a:p>
        </p:txBody>
      </p:sp>
      <p:sp>
        <p:nvSpPr>
          <p:cNvPr id="87044" name="Slide Number Placeholder 3"/>
          <p:cNvSpPr>
            <a:spLocks noGrp="1"/>
          </p:cNvSpPr>
          <p:nvPr>
            <p:ph type="sldNum" sz="quarter" idx="5"/>
          </p:nvPr>
        </p:nvSpPr>
        <p:spPr/>
        <p:txBody>
          <a:bodyPr/>
          <a:lstStyle/>
          <a:p>
            <a:pPr>
              <a:defRPr/>
            </a:pPr>
            <a:fld id="{26A9CEC6-79EE-4E11-AC00-D44D3E77696B}" type="slidenum">
              <a:rPr lang="en-US">
                <a:solidFill>
                  <a:prstClr val="black"/>
                </a:solidFill>
              </a:rPr>
              <a:pPr>
                <a:defRPr/>
              </a:pPr>
              <a:t>47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62DC54F2-536F-4D4E-98C6-17A1359FB47D}" type="slidenum">
              <a:rPr lang="en-US">
                <a:solidFill>
                  <a:prstClr val="black"/>
                </a:solidFill>
              </a:rPr>
              <a:pPr>
                <a:defRPr/>
              </a:pPr>
              <a:t>52</a:t>
            </a:fld>
            <a:endParaRPr lang="en-US">
              <a:solidFill>
                <a:prstClr val="black"/>
              </a:solidFill>
            </a:endParaRPr>
          </a:p>
        </p:txBody>
      </p:sp>
      <p:sp>
        <p:nvSpPr>
          <p:cNvPr id="15872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cs typeface="Times New Roman" pitchFamily="18" charset="0"/>
              </a:rPr>
              <a:t>This fragment of a monumental inscription from the First Temple Period was discovered in an excavation of the ancient city of Dan. It is the first extra-biblical reference to the "House of David" ever discovered. It appears to have been part of a monument erected by a king of Aram indicating victory over his enemies. Written in Aramaic with the words separated by dots, the inscription dates to the 9th century BCE.</a:t>
            </a:r>
            <a:r>
              <a:rPr lang="en-US" altLang="en-US" smtClean="0"/>
              <a:t> </a:t>
            </a:r>
          </a:p>
          <a:p>
            <a:pPr eaLnBrk="1" hangingPunct="1"/>
            <a:r>
              <a:rPr lang="en-US" altLang="en-US" b="1" smtClean="0">
                <a:cs typeface="Times New Roman" pitchFamily="18" charset="0"/>
              </a:rPr>
              <a:t>2) House of David Inscription - 1993</a:t>
            </a:r>
          </a:p>
          <a:p>
            <a:pPr eaLnBrk="1" hangingPunct="1"/>
            <a:r>
              <a:rPr lang="en-US" altLang="en-US" smtClean="0">
                <a:cs typeface="Times New Roman" pitchFamily="18" charset="0"/>
              </a:rPr>
              <a:t>After the end of a 25-year excavation at Tel Dan in northern Israel, while work crews were readying the site for visitors, someone noticed lines of writing on a rock in the late afternoon sun. Upon closer examination, it turned out to be a stele fragment mentioning King David's dynasty, and dating to approximately 100-200 years after the traditional 10th century B.C. date of King David's reign. It is the first mention of King David, and the earliest mention of a Biblical figure outside of the Bible. The inscription is now in the Israel Museum in Jerusalem.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9A4E790-E6CA-4919-A04A-AB768CC33C17}" type="slidenum">
              <a:rPr lang="en-US" altLang="en-US">
                <a:solidFill>
                  <a:prstClr val="black"/>
                </a:solidFill>
              </a:rPr>
              <a:pPr/>
              <a:t>62</a:t>
            </a:fld>
            <a:endParaRPr lang="en-US" altLang="en-US">
              <a:solidFill>
                <a:prstClr val="black"/>
              </a:solidFill>
            </a:endParaRPr>
          </a:p>
        </p:txBody>
      </p:sp>
      <p:sp>
        <p:nvSpPr>
          <p:cNvPr id="193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5) Baruch Bulla - 1978.</a:t>
            </a:r>
          </a:p>
          <a:p>
            <a:r>
              <a:rPr lang="en-US" altLang="en-US">
                <a:cs typeface="Times New Roman" pitchFamily="18" charset="0"/>
              </a:rPr>
              <a:t>A bulla (hardened clay seal impression) containing the stamp and name of the scribe of Jeremiah appeared on the antiquties market in the 1970's and was published by archaeologist Nahman Avigad in 1978. The seal, with the inscription "belonging to Berekhyahu, son of Neriyahu, the scribe" in old Hebrew script, can now be seen in the Israel museum in Jerusalem. A number of other seals connected to personalities mentioned in the Bible have also been found.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t>The letters clearly constituted some kind of correspondence and name lists. According to another scholar, J. W. Jack, who studied them, they were written in “iron-carbon ink with a reed or wood pen, the nib part of which must have been broad but not split.”</a:t>
            </a:r>
            <a:r>
              <a:rPr lang="en-US" baseline="30000" dirty="0" smtClean="0">
                <a:hlinkClick r:id="" action="ppaction://hlinkfile"/>
              </a:rPr>
              <a:t>†</a:t>
            </a:r>
            <a:r>
              <a:rPr lang="en-US" dirty="0" smtClean="0"/>
              <a:t> Since the </a:t>
            </a:r>
            <a:r>
              <a:rPr lang="en-US" dirty="0" err="1" smtClean="0"/>
              <a:t>ostraca</a:t>
            </a:r>
            <a:r>
              <a:rPr lang="en-US" dirty="0" smtClean="0"/>
              <a:t> were inscribed in different handwritings, it is safe to assume that several scribes were involved. Some of the </a:t>
            </a:r>
            <a:r>
              <a:rPr lang="en-US" dirty="0" err="1" smtClean="0"/>
              <a:t>ostraca</a:t>
            </a:r>
            <a:r>
              <a:rPr lang="en-US" dirty="0" smtClean="0"/>
              <a:t> are inscribed on both sides, starting on the outer side of the jar. According to Jack, the handwriting is “fluent cursive, resembling in some signs the Samaria </a:t>
            </a:r>
            <a:r>
              <a:rPr lang="en-US" dirty="0" err="1" smtClean="0"/>
              <a:t>Ostraca</a:t>
            </a:r>
            <a:r>
              <a:rPr lang="en-US" dirty="0" smtClean="0"/>
              <a:t>.”</a:t>
            </a:r>
            <a:r>
              <a:rPr lang="en-US" baseline="30000" dirty="0" smtClean="0">
                <a:hlinkClick r:id="" action="ppaction://hlinkfile"/>
              </a:rPr>
              <a:t>†</a:t>
            </a:r>
            <a:r>
              <a:rPr lang="en-US" dirty="0" smtClean="0"/>
              <a:t> The ink is still so clear on most of the </a:t>
            </a:r>
            <a:r>
              <a:rPr lang="en-US" dirty="0" err="1" smtClean="0"/>
              <a:t>Lachish</a:t>
            </a:r>
            <a:r>
              <a:rPr lang="en-US" dirty="0" smtClean="0"/>
              <a:t> </a:t>
            </a:r>
            <a:r>
              <a:rPr lang="en-US" dirty="0" err="1" smtClean="0"/>
              <a:t>ostraca</a:t>
            </a:r>
            <a:r>
              <a:rPr lang="en-US" dirty="0" smtClean="0"/>
              <a:t> that they can be read without difficulty. It is almost as if they had been written the day before their discovery. However, only seven of the 21 are long enough to produce a coherent translation.</a:t>
            </a:r>
          </a:p>
          <a:p>
            <a:pPr>
              <a:defRPr/>
            </a:pPr>
            <a:r>
              <a:rPr lang="en-US" dirty="0" smtClean="0"/>
              <a:t>A reading of the </a:t>
            </a:r>
            <a:r>
              <a:rPr lang="en-US" dirty="0" err="1" smtClean="0"/>
              <a:t>ostraca</a:t>
            </a:r>
            <a:r>
              <a:rPr lang="en-US" dirty="0" smtClean="0"/>
              <a:t> suggests that they belong to an exchange of letters between two military commanders. Unfortunately, only one side of this exchange has survived. The sender of the letters, </a:t>
            </a:r>
            <a:r>
              <a:rPr lang="en-US" dirty="0" err="1" smtClean="0"/>
              <a:t>Hosha‘yahu</a:t>
            </a:r>
            <a:r>
              <a:rPr lang="en-US" dirty="0" smtClean="0"/>
              <a:t>, is mentioned in </a:t>
            </a:r>
            <a:r>
              <a:rPr lang="en-US" dirty="0" err="1" smtClean="0"/>
              <a:t>Ostracon</a:t>
            </a:r>
            <a:r>
              <a:rPr lang="en-US" dirty="0" smtClean="0"/>
              <a:t> III but not in the others—a strange fact. The addressee, </a:t>
            </a:r>
            <a:r>
              <a:rPr lang="en-US" dirty="0" err="1" smtClean="0"/>
              <a:t>Ya’ush</a:t>
            </a:r>
            <a:r>
              <a:rPr lang="en-US" dirty="0" smtClean="0"/>
              <a:t>, is mentioned in three of the </a:t>
            </a:r>
            <a:r>
              <a:rPr lang="en-US" dirty="0" err="1" smtClean="0"/>
              <a:t>ostraca</a:t>
            </a:r>
            <a:r>
              <a:rPr lang="en-US" dirty="0" smtClean="0"/>
              <a:t> (II, III, VI), but not in the others. Together, the </a:t>
            </a:r>
            <a:r>
              <a:rPr lang="en-US" dirty="0" err="1" smtClean="0"/>
              <a:t>ostraca</a:t>
            </a:r>
            <a:r>
              <a:rPr lang="en-US" dirty="0" smtClean="0"/>
              <a:t> seem to describe certain events the sender wishes to bring to the attention of the addressee.</a:t>
            </a:r>
          </a:p>
          <a:p>
            <a:pPr>
              <a:defRPr/>
            </a:pPr>
            <a:r>
              <a:rPr lang="en-US" dirty="0" smtClean="0"/>
              <a:t>Over the years most scholars have accepted the interpretation that </a:t>
            </a:r>
            <a:r>
              <a:rPr lang="en-US" dirty="0" err="1" smtClean="0"/>
              <a:t>Hosha‘yahu</a:t>
            </a:r>
            <a:r>
              <a:rPr lang="en-US" dirty="0" smtClean="0"/>
              <a:t>, the sender, was commander of an outpost and reported to </a:t>
            </a:r>
            <a:r>
              <a:rPr lang="en-US" dirty="0" err="1" smtClean="0"/>
              <a:t>Ya’ush</a:t>
            </a:r>
            <a:r>
              <a:rPr lang="en-US" dirty="0" smtClean="0"/>
              <a:t>, the commander of </a:t>
            </a:r>
            <a:r>
              <a:rPr lang="en-US" dirty="0" err="1" smtClean="0"/>
              <a:t>Lachish</a:t>
            </a:r>
            <a:r>
              <a:rPr lang="en-US" dirty="0" smtClean="0"/>
              <a:t> and its region. We can conclude that the addressee, </a:t>
            </a:r>
            <a:r>
              <a:rPr lang="en-US" dirty="0" err="1" smtClean="0"/>
              <a:t>Ya’ush</a:t>
            </a:r>
            <a:r>
              <a:rPr lang="en-US" dirty="0" smtClean="0"/>
              <a:t>, is </a:t>
            </a:r>
            <a:r>
              <a:rPr lang="en-US" dirty="0" err="1" smtClean="0"/>
              <a:t>Hosha‘yahu’s</a:t>
            </a:r>
            <a:r>
              <a:rPr lang="en-US" dirty="0" smtClean="0"/>
              <a:t> superior by the way </a:t>
            </a:r>
            <a:r>
              <a:rPr lang="en-US" dirty="0" err="1" smtClean="0"/>
              <a:t>Hosha‘yahu</a:t>
            </a:r>
            <a:r>
              <a:rPr lang="en-US" dirty="0" smtClean="0"/>
              <a:t> addresses </a:t>
            </a:r>
            <a:r>
              <a:rPr lang="en-US" dirty="0" err="1" smtClean="0"/>
              <a:t>Ya’ush</a:t>
            </a:r>
            <a:r>
              <a:rPr lang="en-US" dirty="0" smtClean="0"/>
              <a:t>: “Who is thy servant (but) a dog”</a:t>
            </a:r>
            <a:r>
              <a:rPr lang="en-US" baseline="30000" dirty="0" smtClean="0">
                <a:hlinkClick r:id="" action="ppaction://hlinkfile"/>
              </a:rPr>
              <a:t>†</a:t>
            </a:r>
            <a:r>
              <a:rPr lang="en-US" dirty="0" smtClean="0"/>
              <a:t> (</a:t>
            </a:r>
            <a:r>
              <a:rPr lang="en-US" dirty="0" err="1" smtClean="0"/>
              <a:t>Ostraca</a:t>
            </a:r>
            <a:r>
              <a:rPr lang="en-US" dirty="0" smtClean="0"/>
              <a:t> II, V, VI). This expression was also used by vassals addressing their overlord, Pharaoh, in the </a:t>
            </a:r>
            <a:r>
              <a:rPr lang="en-US" dirty="0" err="1" smtClean="0"/>
              <a:t>Amarna</a:t>
            </a:r>
            <a:r>
              <a:rPr lang="en-US" dirty="0" smtClean="0"/>
              <a:t> Letters.</a:t>
            </a:r>
            <a:r>
              <a:rPr lang="en-US" baseline="30000" dirty="0" smtClean="0">
                <a:hlinkClick r:id="" action="ppaction://hlinkfile"/>
              </a:rPr>
              <a:t>*</a:t>
            </a:r>
            <a:endParaRPr lang="en-US" dirty="0" smtClean="0"/>
          </a:p>
          <a:p>
            <a:pPr>
              <a:defRPr/>
            </a:pPr>
            <a:r>
              <a:rPr lang="en-US" baseline="30000" dirty="0" smtClean="0">
                <a:hlinkClick r:id="" action="ppaction://hlinkfile"/>
              </a:rPr>
              <a:t>† </a:t>
            </a:r>
            <a:r>
              <a:rPr lang="en-US" dirty="0" smtClean="0"/>
              <a:t>J. W. Jack, “The </a:t>
            </a:r>
            <a:r>
              <a:rPr lang="en-US" dirty="0" err="1" smtClean="0"/>
              <a:t>Lachish</a:t>
            </a:r>
            <a:r>
              <a:rPr lang="en-US" dirty="0" smtClean="0"/>
              <a:t> Letters; Their Date and Import; An Examination of Professor </a:t>
            </a:r>
            <a:r>
              <a:rPr lang="en-US" dirty="0" err="1" smtClean="0"/>
              <a:t>Torczyner’s</a:t>
            </a:r>
            <a:r>
              <a:rPr lang="en-US" dirty="0" smtClean="0"/>
              <a:t> View,” </a:t>
            </a:r>
            <a:r>
              <a:rPr lang="en-US" i="1" dirty="0" smtClean="0"/>
              <a:t>Palestine Exploration Quarterly</a:t>
            </a:r>
            <a:r>
              <a:rPr lang="en-US" dirty="0" smtClean="0"/>
              <a:t> 70 (1938), p. 167.</a:t>
            </a:r>
          </a:p>
          <a:p>
            <a:pPr>
              <a:defRPr/>
            </a:pPr>
            <a:r>
              <a:rPr lang="en-US" baseline="30000" dirty="0" smtClean="0">
                <a:hlinkClick r:id="" action="ppaction://hlinkfile"/>
              </a:rPr>
              <a:t>† </a:t>
            </a:r>
            <a:r>
              <a:rPr lang="en-US" dirty="0" smtClean="0"/>
              <a:t>Ibid.</a:t>
            </a:r>
          </a:p>
          <a:p>
            <a:pPr>
              <a:defRPr/>
            </a:pPr>
            <a:r>
              <a:rPr lang="en-US" baseline="30000" dirty="0" smtClean="0">
                <a:hlinkClick r:id="" action="ppaction://hlinkfile"/>
              </a:rPr>
              <a:t>† </a:t>
            </a:r>
            <a:r>
              <a:rPr lang="en-US" dirty="0" smtClean="0"/>
              <a:t>Translated by William R Albright, in </a:t>
            </a:r>
            <a:r>
              <a:rPr lang="en-US" i="1" dirty="0" smtClean="0"/>
              <a:t>Ancient Near Eastern Texts Relating to the Old Testament</a:t>
            </a:r>
            <a:r>
              <a:rPr lang="en-US" dirty="0" smtClean="0"/>
              <a:t>, Third Edition with Supplement, ed. James B. Pritchard (Princeton University Press: Princeton, N.J., 1969).</a:t>
            </a:r>
          </a:p>
          <a:p>
            <a:pPr>
              <a:defRPr/>
            </a:pPr>
            <a:r>
              <a:rPr lang="en-US" baseline="30000" dirty="0" smtClean="0">
                <a:hlinkClick r:id="" action="ppaction://hlinkfile"/>
              </a:rPr>
              <a:t>* </a:t>
            </a:r>
            <a:r>
              <a:rPr lang="en-US" dirty="0" smtClean="0"/>
              <a:t>The </a:t>
            </a:r>
            <a:r>
              <a:rPr lang="en-US" dirty="0" err="1" smtClean="0"/>
              <a:t>Amarna</a:t>
            </a:r>
            <a:r>
              <a:rPr lang="en-US" dirty="0" smtClean="0"/>
              <a:t> letters are 14th-century B.C. missives written in </a:t>
            </a:r>
            <a:r>
              <a:rPr lang="en-US" dirty="0" err="1" smtClean="0"/>
              <a:t>Akkadian</a:t>
            </a:r>
            <a:r>
              <a:rPr lang="en-US" dirty="0" smtClean="0"/>
              <a:t> cuneiform by feudal princes of Canaan to their Egyptian overlords. The clay tablets were discovered in the diplomatic archive of two 18th-dynasty Pharaohs at Tell el-</a:t>
            </a:r>
            <a:r>
              <a:rPr lang="en-US" dirty="0" err="1" smtClean="0"/>
              <a:t>Amarna</a:t>
            </a:r>
            <a:r>
              <a:rPr lang="en-US" dirty="0" smtClean="0"/>
              <a:t> near Cairo.</a:t>
            </a:r>
          </a:p>
          <a:p>
            <a:pPr>
              <a:defRPr/>
            </a:pPr>
            <a:r>
              <a:rPr lang="en-US" dirty="0" smtClean="0"/>
              <a:t>Editor, H. S. (2004; 2004). </a:t>
            </a:r>
            <a:r>
              <a:rPr lang="en-US" i="1" dirty="0" smtClean="0"/>
              <a:t>BAR 10:02 (March/April 1984)</a:t>
            </a:r>
            <a:r>
              <a:rPr lang="en-US" dirty="0" smtClean="0"/>
              <a:t>. Biblical Archaeology Society.</a:t>
            </a:r>
          </a:p>
          <a:p>
            <a:pPr>
              <a:defRPr/>
            </a:pPr>
            <a:endParaRPr lang="en-US" dirty="0" smtClean="0"/>
          </a:p>
          <a:p>
            <a:pPr>
              <a:defRPr/>
            </a:pPr>
            <a:r>
              <a:rPr lang="en-US" dirty="0" smtClean="0"/>
              <a:t>Some of the reports sent by </a:t>
            </a:r>
            <a:r>
              <a:rPr lang="en-US" dirty="0" err="1" smtClean="0"/>
              <a:t>Hosha‘yahu</a:t>
            </a:r>
            <a:r>
              <a:rPr lang="en-US" dirty="0" smtClean="0"/>
              <a:t> to </a:t>
            </a:r>
            <a:r>
              <a:rPr lang="en-US" dirty="0" err="1" smtClean="0"/>
              <a:t>Ya’ush</a:t>
            </a:r>
            <a:r>
              <a:rPr lang="en-US" dirty="0" smtClean="0"/>
              <a:t> describe events taking place just before the letters were written. In </a:t>
            </a:r>
            <a:r>
              <a:rPr lang="en-US" dirty="0" err="1" smtClean="0"/>
              <a:t>Ostracon</a:t>
            </a:r>
            <a:r>
              <a:rPr lang="en-US" dirty="0" smtClean="0"/>
              <a:t> II, </a:t>
            </a:r>
            <a:r>
              <a:rPr lang="en-US" dirty="0" err="1" smtClean="0"/>
              <a:t>Hosha‘yahu</a:t>
            </a:r>
            <a:r>
              <a:rPr lang="en-US" dirty="0" smtClean="0"/>
              <a:t> the sender seems to be trying to quell a rumor about himself. As he tells the story, the rumor is untrue. </a:t>
            </a:r>
            <a:r>
              <a:rPr lang="en-US" dirty="0" err="1" smtClean="0"/>
              <a:t>Hosha‘yahu</a:t>
            </a:r>
            <a:r>
              <a:rPr lang="en-US" dirty="0" smtClean="0"/>
              <a:t> invokes Yahweh to “afflict those who re[port] an (evil) rumor about which thou art not informed!” In </a:t>
            </a:r>
            <a:r>
              <a:rPr lang="en-US" dirty="0" err="1" smtClean="0"/>
              <a:t>Ostracon</a:t>
            </a:r>
            <a:r>
              <a:rPr lang="en-US" dirty="0" smtClean="0"/>
              <a:t> V a humble </a:t>
            </a:r>
            <a:r>
              <a:rPr lang="en-US" dirty="0" err="1" smtClean="0"/>
              <a:t>Hosha‘yahu</a:t>
            </a:r>
            <a:r>
              <a:rPr lang="en-US" dirty="0" smtClean="0"/>
              <a:t> asks </a:t>
            </a:r>
            <a:r>
              <a:rPr lang="en-US" dirty="0" err="1" smtClean="0"/>
              <a:t>Ya’ush</a:t>
            </a:r>
            <a:r>
              <a:rPr lang="en-US" dirty="0" smtClean="0"/>
              <a:t>: “How can thy servant benefit or injure the king.” In Letter VII: “Truly I lie not—let my lord send thither!” Has </a:t>
            </a:r>
            <a:r>
              <a:rPr lang="en-US" dirty="0" err="1" smtClean="0"/>
              <a:t>Hosha‘yahu</a:t>
            </a:r>
            <a:r>
              <a:rPr lang="en-US" dirty="0" smtClean="0"/>
              <a:t> been charged with plotting rebellion or treason against Jerusalem?</a:t>
            </a:r>
          </a:p>
          <a:p>
            <a:pPr>
              <a:defRPr/>
            </a:pPr>
            <a:r>
              <a:rPr lang="en-US" dirty="0" smtClean="0"/>
              <a:t>In </a:t>
            </a:r>
            <a:r>
              <a:rPr lang="en-US" dirty="0" err="1" smtClean="0"/>
              <a:t>Ostracon</a:t>
            </a:r>
            <a:r>
              <a:rPr lang="en-US" dirty="0" smtClean="0"/>
              <a:t> III </a:t>
            </a:r>
            <a:r>
              <a:rPr lang="en-US" dirty="0" err="1" smtClean="0"/>
              <a:t>Hosha‘yahu</a:t>
            </a:r>
            <a:r>
              <a:rPr lang="en-US" dirty="0" smtClean="0"/>
              <a:t> refers to a letter from </a:t>
            </a:r>
            <a:r>
              <a:rPr lang="en-US" dirty="0" err="1" smtClean="0"/>
              <a:t>Ya’ush</a:t>
            </a:r>
            <a:r>
              <a:rPr lang="en-US" dirty="0" smtClean="0"/>
              <a:t> received by him on the previous day in which he, </a:t>
            </a:r>
            <a:r>
              <a:rPr lang="en-US" dirty="0" err="1" smtClean="0"/>
              <a:t>Hosha‘yahu</a:t>
            </a:r>
            <a:r>
              <a:rPr lang="en-US" dirty="0" smtClean="0"/>
              <a:t>, had been accused of some misdeed. In the same letter, </a:t>
            </a:r>
            <a:r>
              <a:rPr lang="en-US" dirty="0" err="1" smtClean="0"/>
              <a:t>Hosha‘yahu</a:t>
            </a:r>
            <a:r>
              <a:rPr lang="en-US" dirty="0" smtClean="0"/>
              <a:t> makes a reference to a delegation going to Egypt: “The commander of the host, </a:t>
            </a:r>
            <a:r>
              <a:rPr lang="en-US" dirty="0" err="1" smtClean="0"/>
              <a:t>Coniah</a:t>
            </a:r>
            <a:r>
              <a:rPr lang="en-US" dirty="0" smtClean="0"/>
              <a:t> son of </a:t>
            </a:r>
            <a:r>
              <a:rPr lang="en-US" dirty="0" err="1" smtClean="0"/>
              <a:t>Elnathan</a:t>
            </a:r>
            <a:r>
              <a:rPr lang="en-US" dirty="0" smtClean="0"/>
              <a:t>, hath come down in order to go into Egypt.” </a:t>
            </a:r>
            <a:r>
              <a:rPr lang="en-US" dirty="0" err="1" smtClean="0"/>
              <a:t>Hosha‘yahu</a:t>
            </a:r>
            <a:r>
              <a:rPr lang="en-US" dirty="0" smtClean="0"/>
              <a:t> ends the letter by mentioning another letter he has received; this passage contains an intriguing reference to “the prophet”: “And as for the letter of </a:t>
            </a:r>
            <a:r>
              <a:rPr lang="en-US" dirty="0" err="1" smtClean="0"/>
              <a:t>Tobiah</a:t>
            </a:r>
            <a:r>
              <a:rPr lang="en-US" dirty="0" smtClean="0"/>
              <a:t>, servant of the king, which came to </a:t>
            </a:r>
            <a:r>
              <a:rPr lang="en-US" dirty="0" err="1" smtClean="0"/>
              <a:t>Shallum</a:t>
            </a:r>
            <a:r>
              <a:rPr lang="en-US" dirty="0" smtClean="0"/>
              <a:t> son of </a:t>
            </a:r>
            <a:r>
              <a:rPr lang="en-US" dirty="0" err="1" smtClean="0"/>
              <a:t>Jaddu‘a</a:t>
            </a:r>
            <a:r>
              <a:rPr lang="en-US" dirty="0" smtClean="0"/>
              <a:t> through the prophet, saying ‘Beware!’, thy servant hath sent it to my lord.” Apparently, </a:t>
            </a:r>
            <a:r>
              <a:rPr lang="en-US" dirty="0" err="1" smtClean="0"/>
              <a:t>Hosha‘yahu</a:t>
            </a:r>
            <a:r>
              <a:rPr lang="en-US" dirty="0" smtClean="0"/>
              <a:t> has been accused of reading a letter sent to someone else. Some scholars also saw here a reference to an event described in Jeremiah 26:20–23, in which the prophet </a:t>
            </a:r>
            <a:r>
              <a:rPr lang="en-US" dirty="0" err="1" smtClean="0"/>
              <a:t>Uriah</a:t>
            </a:r>
            <a:r>
              <a:rPr lang="en-US" dirty="0" smtClean="0"/>
              <a:t> flees to Egypt. In this Biblical text, </a:t>
            </a:r>
            <a:r>
              <a:rPr lang="en-US" dirty="0" err="1" smtClean="0"/>
              <a:t>Elnathan</a:t>
            </a:r>
            <a:r>
              <a:rPr lang="en-US" dirty="0" smtClean="0"/>
              <a:t> son of </a:t>
            </a:r>
            <a:r>
              <a:rPr lang="en-US" dirty="0" err="1" smtClean="0"/>
              <a:t>Achbor</a:t>
            </a:r>
            <a:r>
              <a:rPr lang="en-US" dirty="0" smtClean="0"/>
              <a:t> is sent to Egypt to capture </a:t>
            </a:r>
            <a:r>
              <a:rPr lang="en-US" dirty="0" err="1" smtClean="0"/>
              <a:t>Uriah</a:t>
            </a:r>
            <a:r>
              <a:rPr lang="en-US" dirty="0" smtClean="0"/>
              <a:t>. In the </a:t>
            </a:r>
            <a:r>
              <a:rPr lang="en-US" dirty="0" err="1" smtClean="0"/>
              <a:t>Lachish</a:t>
            </a:r>
            <a:r>
              <a:rPr lang="en-US" dirty="0" smtClean="0"/>
              <a:t> </a:t>
            </a:r>
            <a:r>
              <a:rPr lang="en-US" dirty="0" err="1" smtClean="0"/>
              <a:t>ostracon</a:t>
            </a:r>
            <a:r>
              <a:rPr lang="en-US" dirty="0" smtClean="0"/>
              <a:t>, </a:t>
            </a:r>
            <a:r>
              <a:rPr lang="en-US" dirty="0" err="1" smtClean="0"/>
              <a:t>Coniah</a:t>
            </a:r>
            <a:r>
              <a:rPr lang="en-US" dirty="0" smtClean="0"/>
              <a:t> son of </a:t>
            </a:r>
            <a:r>
              <a:rPr lang="en-US" dirty="0" err="1" smtClean="0"/>
              <a:t>Elnathan</a:t>
            </a:r>
            <a:r>
              <a:rPr lang="en-US" dirty="0" smtClean="0"/>
              <a:t> goes down to Egypt.</a:t>
            </a:r>
          </a:p>
          <a:p>
            <a:pPr>
              <a:defRPr/>
            </a:pPr>
            <a:r>
              <a:rPr lang="en-US" dirty="0" smtClean="0"/>
              <a:t>Although it’s not easy to project the full contents of the </a:t>
            </a:r>
            <a:r>
              <a:rPr lang="en-US" dirty="0" err="1" smtClean="0"/>
              <a:t>Lachish</a:t>
            </a:r>
            <a:r>
              <a:rPr lang="en-US" dirty="0" smtClean="0"/>
              <a:t> Letters, most scholars concluded that they were describing the final days of Judah, when she was defending herself against the Babylonian onslaught in the early sixth century B.C.</a:t>
            </a:r>
            <a:r>
              <a:rPr lang="en-US" baseline="30000" dirty="0" smtClean="0">
                <a:hlinkClick r:id="" action="ppaction://hlinkfile"/>
              </a:rPr>
              <a:t>*</a:t>
            </a:r>
            <a:r>
              <a:rPr lang="en-US" dirty="0" smtClean="0"/>
              <a:t> The mention of a prophet and a delegation to Egypt perhaps referred to the prophet and delegation mentioned in the Book of Jeremiah.</a:t>
            </a:r>
          </a:p>
          <a:p>
            <a:pPr>
              <a:defRPr/>
            </a:pPr>
            <a:r>
              <a:rPr lang="en-US" baseline="30000" dirty="0" smtClean="0">
                <a:hlinkClick r:id="" action="ppaction://hlinkfile"/>
              </a:rPr>
              <a:t>* </a:t>
            </a:r>
            <a:r>
              <a:rPr lang="en-US" dirty="0" smtClean="0"/>
              <a:t>This should be distinguished from the attack of the Assyrian king Sennacherib a little more than 100 years earlier, in 701 B.C., described in “Destruction of Judean Fortress Portrayed in Dramatic Eighth-Century B.C. Pictures” and “News from the Field: Defensive Judean Counter-Ramp Found at </a:t>
            </a:r>
            <a:r>
              <a:rPr lang="en-US" dirty="0" err="1" smtClean="0"/>
              <a:t>Lachish</a:t>
            </a:r>
            <a:r>
              <a:rPr lang="en-US" dirty="0" smtClean="0"/>
              <a:t> in 1983 Season.”</a:t>
            </a:r>
          </a:p>
          <a:p>
            <a:pPr>
              <a:defRPr/>
            </a:pPr>
            <a:r>
              <a:rPr lang="en-US" dirty="0" smtClean="0"/>
              <a:t>Editor, H. S. (2004; 2004). </a:t>
            </a:r>
            <a:r>
              <a:rPr lang="en-US" i="1" dirty="0" smtClean="0"/>
              <a:t>BAR 10:02 (March/April 1984)</a:t>
            </a:r>
            <a:r>
              <a:rPr lang="en-US" dirty="0" smtClean="0"/>
              <a:t>. Biblical Archaeology Society.</a:t>
            </a:r>
          </a:p>
          <a:p>
            <a:pPr>
              <a:defRPr/>
            </a:pPr>
            <a:endParaRPr lang="en-US" dirty="0" smtClean="0"/>
          </a:p>
          <a:p>
            <a:pPr eaLnBrk="1" fontAlgn="auto" hangingPunct="1">
              <a:spcBef>
                <a:spcPts val="0"/>
              </a:spcBef>
              <a:spcAft>
                <a:spcPts val="0"/>
              </a:spcAft>
              <a:defRPr/>
            </a:pPr>
            <a:r>
              <a:rPr lang="en-US" dirty="0" smtClean="0"/>
              <a:t>The case for a connection with the Biblical text became even stronger in </a:t>
            </a:r>
            <a:r>
              <a:rPr lang="en-US" dirty="0" err="1" smtClean="0"/>
              <a:t>Ostracon</a:t>
            </a:r>
            <a:r>
              <a:rPr lang="en-US" dirty="0" smtClean="0"/>
              <a:t> IV. </a:t>
            </a:r>
            <a:r>
              <a:rPr lang="en-US" dirty="0" err="1" smtClean="0"/>
              <a:t>Hosha‘yahu</a:t>
            </a:r>
            <a:r>
              <a:rPr lang="en-US" dirty="0" smtClean="0"/>
              <a:t> reports: “And let (my lord) know that we are watching for the signals of </a:t>
            </a:r>
            <a:r>
              <a:rPr lang="en-US" dirty="0" err="1" smtClean="0"/>
              <a:t>Lachish</a:t>
            </a:r>
            <a:r>
              <a:rPr lang="en-US" dirty="0" smtClean="0"/>
              <a:t>, according to all the indications which my lord hath given, for we cannot see </a:t>
            </a:r>
            <a:r>
              <a:rPr lang="en-US" dirty="0" err="1" smtClean="0"/>
              <a:t>Azekah</a:t>
            </a:r>
            <a:r>
              <a:rPr lang="en-US" dirty="0" smtClean="0"/>
              <a:t>.” To many scholars this sentence seemed to refer to the war situation in Judah just before the fall of Jerusalem. At the time </a:t>
            </a:r>
            <a:r>
              <a:rPr lang="en-US" dirty="0" err="1" smtClean="0"/>
              <a:t>Ostracon</a:t>
            </a:r>
            <a:r>
              <a:rPr lang="en-US" dirty="0" smtClean="0"/>
              <a:t> IV was written, </a:t>
            </a:r>
            <a:r>
              <a:rPr lang="en-US" dirty="0" err="1" smtClean="0"/>
              <a:t>Azekah</a:t>
            </a:r>
            <a:r>
              <a:rPr lang="en-US" dirty="0" smtClean="0"/>
              <a:t> had fallen to the Babylonians, and </a:t>
            </a:r>
            <a:r>
              <a:rPr lang="en-US" dirty="0" err="1" smtClean="0"/>
              <a:t>Lachish</a:t>
            </a:r>
            <a:r>
              <a:rPr lang="en-US" dirty="0" smtClean="0"/>
              <a:t> alone (except for Jerusalem) remained unconquered. A report in the Bible written, as it were, almost the day before this </a:t>
            </a:r>
            <a:r>
              <a:rPr lang="en-US" dirty="0" err="1" smtClean="0"/>
              <a:t>Lachish</a:t>
            </a:r>
            <a:r>
              <a:rPr lang="en-US" dirty="0" smtClean="0"/>
              <a:t> letter, refers to the fact that at one point in the battle only </a:t>
            </a:r>
            <a:r>
              <a:rPr lang="en-US" dirty="0" err="1" smtClean="0"/>
              <a:t>Lachish</a:t>
            </a:r>
            <a:r>
              <a:rPr lang="en-US" dirty="0" smtClean="0"/>
              <a:t> and </a:t>
            </a:r>
            <a:r>
              <a:rPr lang="en-US" dirty="0" err="1" smtClean="0"/>
              <a:t>Azekah</a:t>
            </a:r>
            <a:r>
              <a:rPr lang="en-US" dirty="0" smtClean="0"/>
              <a:t> were left (again, except for Jerusalem). By the time </a:t>
            </a:r>
            <a:r>
              <a:rPr lang="en-US" dirty="0" err="1" smtClean="0"/>
              <a:t>Ostracon</a:t>
            </a:r>
            <a:r>
              <a:rPr lang="en-US" dirty="0" smtClean="0"/>
              <a:t> IV was written, </a:t>
            </a:r>
            <a:r>
              <a:rPr lang="en-US" dirty="0" err="1" smtClean="0"/>
              <a:t>Azekah</a:t>
            </a:r>
            <a:r>
              <a:rPr lang="en-US" dirty="0" smtClean="0"/>
              <a:t> too had fallen. As we read in the book of Jeremiah: “The prophet Jeremiah spoke all these words to King Zedekiah of Judah in Jerusalem, when the army of the king of Babylon was waging war against Jerusalem and against the remaining towns of Judah, against </a:t>
            </a:r>
            <a:r>
              <a:rPr lang="en-US" dirty="0" err="1" smtClean="0"/>
              <a:t>Lachish</a:t>
            </a:r>
            <a:r>
              <a:rPr lang="en-US" dirty="0" smtClean="0"/>
              <a:t> and </a:t>
            </a:r>
            <a:r>
              <a:rPr lang="en-US" dirty="0" err="1" smtClean="0"/>
              <a:t>Azekah</a:t>
            </a:r>
            <a:r>
              <a:rPr lang="en-US" dirty="0" smtClean="0"/>
              <a:t>, for they were the only fortified towns of Judah that were left” (Jeremiah 34:6, 7). Editor, H. S. (2004; 2004). </a:t>
            </a:r>
            <a:r>
              <a:rPr lang="en-US" i="1" dirty="0" smtClean="0"/>
              <a:t>BAR 10:02 (March/April 1984)</a:t>
            </a:r>
            <a:r>
              <a:rPr lang="en-US" dirty="0" smtClean="0"/>
              <a:t>. Biblical Archaeology Society.</a:t>
            </a:r>
          </a:p>
          <a:p>
            <a:pPr>
              <a:defRPr/>
            </a:pPr>
            <a:r>
              <a:rPr lang="en-US" dirty="0" smtClean="0"/>
              <a:t>Several of the </a:t>
            </a:r>
            <a:r>
              <a:rPr lang="en-US" dirty="0" err="1" smtClean="0"/>
              <a:t>Lachish</a:t>
            </a:r>
            <a:r>
              <a:rPr lang="en-US" dirty="0" smtClean="0"/>
              <a:t> Letters make references to similar events and occurrences. They also contain a number of repetitions. Some scholars explain these similarities and repetitions by suggesting that these messages were urgent. The military commander who sent them was unsure that any particular letter would reach its destination, so he sent several letters with the same information. The urgency of the situation was emphasized by the fact that the style of the letters was that of dictation. In addition, five of the letters were written on </a:t>
            </a:r>
            <a:r>
              <a:rPr lang="en-US" dirty="0" err="1" smtClean="0"/>
              <a:t>sherds</a:t>
            </a:r>
            <a:r>
              <a:rPr lang="en-US" dirty="0" smtClean="0"/>
              <a:t> from the same jar.</a:t>
            </a:r>
            <a:r>
              <a:rPr lang="en-US" baseline="30000" dirty="0" smtClean="0">
                <a:hlinkClick r:id="" action="ppaction://hlinkfile"/>
              </a:rPr>
              <a:t>†</a:t>
            </a:r>
            <a:r>
              <a:rPr lang="en-US" dirty="0" smtClean="0"/>
              <a:t> The sender apparently needed to repeat the message because delivery was so uncertain.</a:t>
            </a:r>
          </a:p>
          <a:p>
            <a:pPr>
              <a:defRPr/>
            </a:pPr>
            <a:r>
              <a:rPr lang="en-US" dirty="0" smtClean="0"/>
              <a:t>Since some letters seem to allude to accusations against </a:t>
            </a:r>
            <a:r>
              <a:rPr lang="en-US" dirty="0" err="1" smtClean="0"/>
              <a:t>Hosha‘yahu</a:t>
            </a:r>
            <a:r>
              <a:rPr lang="en-US" dirty="0" smtClean="0"/>
              <a:t>, some scholars suggested that the letters were collected at the gatehouse as part of a court martial dossier against </a:t>
            </a:r>
            <a:r>
              <a:rPr lang="en-US" dirty="0" err="1" smtClean="0"/>
              <a:t>Hosha‘yahu</a:t>
            </a:r>
            <a:r>
              <a:rPr lang="en-US" dirty="0" smtClean="0"/>
              <a:t>. Perhaps </a:t>
            </a:r>
            <a:r>
              <a:rPr lang="en-US" dirty="0" err="1" smtClean="0"/>
              <a:t>Hosha‘yahu</a:t>
            </a:r>
            <a:r>
              <a:rPr lang="en-US" dirty="0" smtClean="0"/>
              <a:t> was accused of conspiracy or at least of not following the policy of the administration. In </a:t>
            </a:r>
            <a:r>
              <a:rPr lang="en-US" dirty="0" err="1" smtClean="0"/>
              <a:t>Ostracon</a:t>
            </a:r>
            <a:r>
              <a:rPr lang="en-US" dirty="0" smtClean="0"/>
              <a:t> V, he tries to defend himself, “How can thy servant benefit or injure the king?”</a:t>
            </a:r>
          </a:p>
          <a:p>
            <a:pPr>
              <a:defRPr/>
            </a:pPr>
            <a:r>
              <a:rPr lang="en-US" baseline="30000" dirty="0" smtClean="0">
                <a:hlinkClick r:id="" action="ppaction://hlinkfile"/>
              </a:rPr>
              <a:t>† </a:t>
            </a:r>
            <a:r>
              <a:rPr lang="en-US" dirty="0" smtClean="0"/>
              <a:t>J. W. Jack, op. cit.</a:t>
            </a:r>
          </a:p>
          <a:p>
            <a:pPr>
              <a:defRPr/>
            </a:pPr>
            <a:r>
              <a:rPr lang="en-US" dirty="0" smtClean="0"/>
              <a:t>Editor, H. S. (2004; 2004). </a:t>
            </a:r>
            <a:r>
              <a:rPr lang="en-US" i="1" dirty="0" smtClean="0"/>
              <a:t>BAR 10:02 (March/April 1984)</a:t>
            </a:r>
            <a:r>
              <a:rPr lang="en-US" dirty="0" smtClean="0"/>
              <a:t>. Biblical Archaeology Society.</a:t>
            </a:r>
          </a:p>
          <a:p>
            <a:pPr>
              <a:defRPr/>
            </a:pPr>
            <a:endParaRPr lang="en-US" dirty="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3884DEF9-3F27-4E6E-9AFF-4F2D6B69B353}" type="slidenum">
              <a:rPr lang="en-US" altLang="en-US" sz="1200">
                <a:solidFill>
                  <a:prstClr val="black"/>
                </a:solidFill>
              </a:rPr>
              <a:pPr eaLnBrk="1" hangingPunct="1"/>
              <a:t>63</a:t>
            </a:fld>
            <a:endParaRPr lang="en-US" altLang="en-US"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B81999E2-FCD5-492D-9866-B99269636CC7}" type="slidenum">
              <a:rPr lang="en-US">
                <a:solidFill>
                  <a:prstClr val="black"/>
                </a:solidFill>
              </a:rPr>
              <a:pPr>
                <a:defRPr/>
              </a:pPr>
              <a:t>66</a:t>
            </a:fld>
            <a:endParaRPr lang="en-US">
              <a:solidFill>
                <a:prstClr val="black"/>
              </a:solidFill>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smtClean="0">
                <a:cs typeface="Times New Roman" pitchFamily="18" charset="0"/>
              </a:rPr>
              <a:t>3) Amulet scroll - 1979 </a:t>
            </a:r>
          </a:p>
          <a:p>
            <a:pPr eaLnBrk="1" hangingPunct="1"/>
            <a:r>
              <a:rPr lang="en-US" altLang="en-US" dirty="0" smtClean="0">
                <a:cs typeface="Times New Roman" pitchFamily="18" charset="0"/>
              </a:rPr>
              <a:t>The oldest passage of scripture currently known was found written on a tiny scrap of silver. It was rolled up and apparently worn around someone's neck, and buried with them, then found in an excavation of burial caves directed by archaeologist Gabriel </a:t>
            </a:r>
            <a:r>
              <a:rPr lang="en-US" altLang="en-US" dirty="0" err="1" smtClean="0">
                <a:cs typeface="Times New Roman" pitchFamily="18" charset="0"/>
              </a:rPr>
              <a:t>Barkai</a:t>
            </a:r>
            <a:r>
              <a:rPr lang="en-US" altLang="en-US" dirty="0" smtClean="0">
                <a:cs typeface="Times New Roman" pitchFamily="18" charset="0"/>
              </a:rPr>
              <a:t> in the shoulder of </a:t>
            </a:r>
            <a:r>
              <a:rPr lang="en-US" altLang="en-US" dirty="0" err="1" smtClean="0">
                <a:cs typeface="Times New Roman" pitchFamily="18" charset="0"/>
              </a:rPr>
              <a:t>Hinnom</a:t>
            </a:r>
            <a:r>
              <a:rPr lang="en-US" altLang="en-US" dirty="0" smtClean="0">
                <a:cs typeface="Times New Roman" pitchFamily="18" charset="0"/>
              </a:rPr>
              <a:t> area, overlooking Mt. Zion. The scripture passage is from the </a:t>
            </a:r>
            <a:r>
              <a:rPr lang="en-US" altLang="en-US" dirty="0" err="1" smtClean="0">
                <a:cs typeface="Times New Roman" pitchFamily="18" charset="0"/>
              </a:rPr>
              <a:t>Aharonic</a:t>
            </a:r>
            <a:r>
              <a:rPr lang="en-US" altLang="en-US" dirty="0" smtClean="0">
                <a:cs typeface="Times New Roman" pitchFamily="18" charset="0"/>
              </a:rPr>
              <a:t> or priestly blessing, found in Numbers 6:24,25. The amulet scroll can now be seen in the Israel Museum in Jerusalem. </a:t>
            </a:r>
          </a:p>
          <a:p>
            <a:pPr eaLnBrk="1" hangingPunct="1"/>
            <a:endParaRPr lang="en-US" altLang="en-US" dirty="0" smtClean="0">
              <a:cs typeface="Times New Roman" pitchFamily="18" charset="0"/>
            </a:endParaRPr>
          </a:p>
          <a:p>
            <a:r>
              <a:rPr lang="en-US" sz="1200" kern="1200" dirty="0" smtClean="0">
                <a:solidFill>
                  <a:schemeClr val="tx1"/>
                </a:solidFill>
                <a:effectLst/>
                <a:latin typeface="+mn-lt"/>
                <a:ea typeface="+mn-ea"/>
                <a:cs typeface="+mn-cs"/>
              </a:rPr>
              <a:t>. Amulet 1 measures</a:t>
            </a:r>
          </a:p>
          <a:p>
            <a:r>
              <a:rPr lang="en-US" sz="1200" kern="1200" dirty="0" smtClean="0">
                <a:solidFill>
                  <a:schemeClr val="tx1"/>
                </a:solidFill>
                <a:effectLst/>
                <a:latin typeface="+mn-lt"/>
                <a:ea typeface="+mn-ea"/>
                <a:cs typeface="+mn-cs"/>
              </a:rPr>
              <a:t>only 1 inch in height</a:t>
            </a:r>
          </a:p>
          <a:p>
            <a:r>
              <a:rPr lang="en-US" sz="1200" kern="1200" dirty="0" smtClean="0">
                <a:solidFill>
                  <a:schemeClr val="tx1"/>
                </a:solidFill>
                <a:effectLst/>
                <a:latin typeface="+mn-lt"/>
                <a:ea typeface="+mn-ea"/>
                <a:cs typeface="+mn-cs"/>
              </a:rPr>
              <a:t>and 0.4 inches in diameter.</a:t>
            </a:r>
          </a:p>
          <a:p>
            <a:r>
              <a:rPr lang="en-US" sz="1200" kern="1200" dirty="0" smtClean="0">
                <a:solidFill>
                  <a:schemeClr val="tx1"/>
                </a:solidFill>
                <a:effectLst/>
                <a:latin typeface="+mn-lt"/>
                <a:ea typeface="+mn-ea"/>
                <a:cs typeface="+mn-cs"/>
              </a:rPr>
              <a:t>Even smaller is the size</a:t>
            </a:r>
          </a:p>
          <a:p>
            <a:r>
              <a:rPr lang="en-US" sz="1200" kern="1200" dirty="0" smtClean="0">
                <a:solidFill>
                  <a:schemeClr val="tx1"/>
                </a:solidFill>
                <a:effectLst/>
                <a:latin typeface="+mn-lt"/>
                <a:ea typeface="+mn-ea"/>
                <a:cs typeface="+mn-cs"/>
              </a:rPr>
              <a:t>of Amulet 2, which measures only 0.5 inches high</a:t>
            </a:r>
          </a:p>
          <a:p>
            <a:r>
              <a:rPr lang="en-US" sz="1200" kern="1200" dirty="0" smtClean="0">
                <a:solidFill>
                  <a:schemeClr val="tx1"/>
                </a:solidFill>
                <a:effectLst/>
                <a:latin typeface="+mn-lt"/>
                <a:ea typeface="+mn-ea"/>
                <a:cs typeface="+mn-cs"/>
              </a:rPr>
              <a:t>with a diameter of 0.2 inches. After Amulet 1 was</a:t>
            </a:r>
          </a:p>
          <a:p>
            <a:r>
              <a:rPr lang="en-US" sz="1200" kern="1200" dirty="0" smtClean="0">
                <a:solidFill>
                  <a:schemeClr val="tx1"/>
                </a:solidFill>
                <a:effectLst/>
                <a:latin typeface="+mn-lt"/>
                <a:ea typeface="+mn-ea"/>
                <a:cs typeface="+mn-cs"/>
              </a:rPr>
              <a:t>unrolled, its length was measured at 3.8 inches and</a:t>
            </a:r>
          </a:p>
          <a:p>
            <a:r>
              <a:rPr lang="en-US" sz="1200" kern="1200" dirty="0" smtClean="0">
                <a:solidFill>
                  <a:schemeClr val="tx1"/>
                </a:solidFill>
                <a:effectLst/>
                <a:latin typeface="+mn-lt"/>
                <a:ea typeface="+mn-ea"/>
                <a:cs typeface="+mn-cs"/>
              </a:rPr>
              <a:t>its width 1 inch. By comparison, Amulet 2 measures</a:t>
            </a:r>
          </a:p>
          <a:p>
            <a:r>
              <a:rPr lang="en-US" sz="1200" kern="1200" dirty="0" smtClean="0">
                <a:solidFill>
                  <a:schemeClr val="tx1"/>
                </a:solidFill>
                <a:effectLst/>
                <a:latin typeface="+mn-lt"/>
                <a:ea typeface="+mn-ea"/>
                <a:cs typeface="+mn-cs"/>
              </a:rPr>
              <a:t>1.5 by 0.4 inches. This places the size of Amulet 2</a:t>
            </a:r>
          </a:p>
          <a:p>
            <a:r>
              <a:rPr lang="en-US" sz="1200" kern="1200" dirty="0" smtClean="0">
                <a:solidFill>
                  <a:schemeClr val="tx1"/>
                </a:solidFill>
                <a:effectLst/>
                <a:latin typeface="+mn-lt"/>
                <a:ea typeface="+mn-ea"/>
                <a:cs typeface="+mn-cs"/>
              </a:rPr>
              <a:t>just shorter than the length of a standard matchstick.</a:t>
            </a:r>
          </a:p>
          <a:p>
            <a:r>
              <a:rPr lang="en-US" sz="1200" kern="1200" dirty="0" smtClean="0">
                <a:solidFill>
                  <a:schemeClr val="tx1"/>
                </a:solidFill>
                <a:effectLst/>
                <a:latin typeface="+mn-lt"/>
                <a:ea typeface="+mn-ea"/>
                <a:cs typeface="+mn-cs"/>
              </a:rPr>
              <a:t>We should note that Amulet 2 contains 12 lines of</a:t>
            </a:r>
          </a:p>
          <a:p>
            <a:r>
              <a:rPr lang="en-US" sz="1200" kern="1200" dirty="0" smtClean="0">
                <a:solidFill>
                  <a:schemeClr val="tx1"/>
                </a:solidFill>
                <a:effectLst/>
                <a:latin typeface="+mn-lt"/>
                <a:ea typeface="+mn-ea"/>
                <a:cs typeface="+mn-cs"/>
              </a:rPr>
              <a:t>text. This means that a scribe found a way to incise</a:t>
            </a:r>
          </a:p>
          <a:p>
            <a:r>
              <a:rPr lang="en-US" sz="1200" kern="1200" dirty="0" smtClean="0">
                <a:solidFill>
                  <a:schemeClr val="tx1"/>
                </a:solidFill>
                <a:effectLst/>
                <a:latin typeface="+mn-lt"/>
                <a:ea typeface="+mn-ea"/>
                <a:cs typeface="+mn-cs"/>
              </a:rPr>
              <a:t>12 lines of Hebrew text on a metal scroll the length</a:t>
            </a:r>
          </a:p>
          <a:p>
            <a:r>
              <a:rPr lang="en-US" sz="1200" kern="1200" dirty="0" smtClean="0">
                <a:solidFill>
                  <a:schemeClr val="tx1"/>
                </a:solidFill>
                <a:effectLst/>
                <a:latin typeface="+mn-lt"/>
                <a:ea typeface="+mn-ea"/>
                <a:cs typeface="+mn-cs"/>
              </a:rPr>
              <a:t>of a matchstick!</a:t>
            </a:r>
          </a:p>
          <a:p>
            <a:pPr eaLnBrk="1" hangingPunct="1"/>
            <a:endParaRPr lang="en-US" altLang="en-US" dirty="0" smtClean="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smtClean="0"/>
              <a:t>Deuteronomy 31:24-26 (ESV) </a:t>
            </a:r>
            <a:r>
              <a:rPr lang="en-US" baseline="30000" smtClean="0"/>
              <a:t>24 </a:t>
            </a:r>
            <a:r>
              <a:rPr lang="en-US" smtClean="0"/>
              <a:t> When Moses had finished writing the words of this law in a book to the very end, </a:t>
            </a:r>
            <a:br>
              <a:rPr lang="en-US" smtClean="0"/>
            </a:br>
            <a:r>
              <a:rPr lang="en-US" baseline="30000" smtClean="0"/>
              <a:t>25 </a:t>
            </a:r>
            <a:r>
              <a:rPr lang="en-US" smtClean="0"/>
              <a:t> Moses commanded the Levites who carried the ark of the covenant of the </a:t>
            </a:r>
            <a:r>
              <a:rPr lang="en-US" cap="small" smtClean="0">
                <a:effectLst/>
              </a:rPr>
              <a:t>LORD</a:t>
            </a:r>
            <a:r>
              <a:rPr lang="en-US" smtClean="0"/>
              <a:t>, </a:t>
            </a:r>
            <a:br>
              <a:rPr lang="en-US" smtClean="0"/>
            </a:br>
            <a:r>
              <a:rPr lang="en-US" baseline="30000" smtClean="0"/>
              <a:t>26 </a:t>
            </a:r>
            <a:r>
              <a:rPr lang="en-US" smtClean="0"/>
              <a:t> “Take this Book of the Law and put it by the side of the ark of the covenant of the </a:t>
            </a:r>
            <a:r>
              <a:rPr lang="en-US" cap="small" smtClean="0">
                <a:effectLst/>
              </a:rPr>
              <a:t>LORD</a:t>
            </a:r>
            <a:r>
              <a:rPr lang="en-US" smtClean="0"/>
              <a:t> your God, that it may be there for a witness against you. </a:t>
            </a:r>
            <a:endParaRPr lang="en-US"/>
          </a:p>
        </p:txBody>
      </p:sp>
      <p:sp>
        <p:nvSpPr>
          <p:cNvPr id="4" name="Slide Number Placeholder 3"/>
          <p:cNvSpPr>
            <a:spLocks noGrp="1"/>
          </p:cNvSpPr>
          <p:nvPr>
            <p:ph type="sldNum" sz="quarter" idx="10"/>
          </p:nvPr>
        </p:nvSpPr>
        <p:spPr/>
        <p:txBody>
          <a:bodyPr/>
          <a:lstStyle/>
          <a:p>
            <a:fld id="{70081785-17D1-4503-933E-8C21AD2367C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53463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9C60C687-395A-4CCF-B4DF-7C97FEE757E1}" type="slidenum">
              <a:rPr lang="en-US">
                <a:solidFill>
                  <a:prstClr val="black"/>
                </a:solidFill>
              </a:rPr>
              <a:pPr>
                <a:defRPr/>
              </a:pPr>
              <a:t>69</a:t>
            </a:fld>
            <a:endParaRPr lang="en-US">
              <a:solidFill>
                <a:prstClr val="black"/>
              </a:solidFill>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smtClean="0">
                <a:cs typeface="Times New Roman" pitchFamily="18" charset="0"/>
              </a:rPr>
              <a:t>Dead Sea Scrolls:</a:t>
            </a:r>
          </a:p>
          <a:p>
            <a:pPr eaLnBrk="1" hangingPunct="1"/>
            <a:r>
              <a:rPr lang="en-US" altLang="en-US" smtClean="0">
                <a:cs typeface="Times New Roman" pitchFamily="18" charset="0"/>
              </a:rPr>
              <a:t>Thought by many to be the library of an ancient Jewish sect (Essenes), this collection includes the oldest extant copies of the Hebrew Scriptures known, as well as many previously unknown books. The scrolls were stored in clay jars and sealed in caves along the shores of the Dead Sea. These manuscripts pre-date the earliest previously-known Biblical manuscripts by more than 1,000 years.</a:t>
            </a:r>
            <a:r>
              <a:rPr lang="en-US" altLang="en-US" smtClean="0"/>
              <a:t> </a:t>
            </a:r>
          </a:p>
          <a:p>
            <a:pPr eaLnBrk="1" hangingPunct="1"/>
            <a:endParaRPr lang="en-US" altLang="en-US" smtClean="0"/>
          </a:p>
          <a:p>
            <a:pPr eaLnBrk="1" hangingPunct="1"/>
            <a:r>
              <a:rPr lang="en-US" altLang="en-US" b="1" smtClean="0">
                <a:cs typeface="Times New Roman" pitchFamily="18" charset="0"/>
              </a:rPr>
              <a:t>1) Dead Sea Scrolls - 1947 </a:t>
            </a:r>
          </a:p>
          <a:p>
            <a:pPr eaLnBrk="1" hangingPunct="1"/>
            <a:r>
              <a:rPr lang="en-US" altLang="en-US" smtClean="0">
                <a:cs typeface="Times New Roman" pitchFamily="18" charset="0"/>
              </a:rPr>
              <a:t>This chance discovery by bedouin shepherds in a cave overlooking the Dead Sea occurred just before the half way mark of the century, as the brand new state of Israel was being birthed. It appears on most lists of top archaeological discoveries and top religious events of the 20th century. The Dead Sea Scrolls are 2,000 year old documents, found in 11 caves in all, including the oldest versions of Hebrew scriptures. </a:t>
            </a:r>
            <a:br>
              <a:rPr lang="en-US" altLang="en-US" smtClean="0">
                <a:cs typeface="Times New Roman" pitchFamily="18" charset="0"/>
              </a:rPr>
            </a:br>
            <a:r>
              <a:rPr lang="en-US" altLang="en-US" smtClean="0">
                <a:cs typeface="Times New Roman" pitchFamily="18" charset="0"/>
              </a:rPr>
              <a:t>...These documents provide a critical window into events in the cradle of monotheistic religions at a time when rabbinic judaism was forming, Christianity was about to begin, and the canonization of holy scripture was underway. The significance and meaning of the hundreds of Dead Sea Scrolls documents is still being debated by scholars.</a:t>
            </a:r>
            <a:br>
              <a:rPr lang="en-US" altLang="en-US" smtClean="0">
                <a:cs typeface="Times New Roman" pitchFamily="18" charset="0"/>
              </a:rPr>
            </a:br>
            <a:r>
              <a:rPr lang="en-US" altLang="en-US" smtClean="0">
                <a:cs typeface="Times New Roman" pitchFamily="18" charset="0"/>
              </a:rPr>
              <a:t>...Portions of the Dead Sea Scrolls are on display in the Shrine of the Book, at the Israel Museum in Jerusalem. Others, including the Copper Scroll, can be seen at the Archaeological Museum in Amman. Many of the smallest scroll fragments are kept at the Rockefeller Museum in East Jerusalem. </a:t>
            </a:r>
          </a:p>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2D1B697-ED3F-46AC-B3AB-564B7C55EBA4}" type="slidenum">
              <a:rPr lang="en-US" altLang="en-US">
                <a:solidFill>
                  <a:prstClr val="black"/>
                </a:solidFill>
              </a:rPr>
              <a:pPr eaLnBrk="1" hangingPunct="1">
                <a:spcBef>
                  <a:spcPct val="0"/>
                </a:spcBef>
              </a:pPr>
              <a:t>72</a:t>
            </a:fld>
            <a:endParaRPr lang="en-US" altLang="en-US">
              <a:solidFill>
                <a:prstClr val="black"/>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85800" y="4343400"/>
            <a:ext cx="5486400" cy="4114800"/>
          </a:xfrm>
          <a:noFill/>
        </p:spPr>
        <p:txBody>
          <a:bodyPr/>
          <a:lstStyle/>
          <a:p>
            <a:pPr eaLnBrk="1" hangingPunct="1"/>
            <a:r>
              <a:rPr lang="en-US" altLang="en-US" smtClean="0"/>
              <a:t>That Qumran was not home to the Essenes has been suggested before, with theories that identify the site as everything from a Roman villa, military fortress, fortified farm, and now a pottery factory. To be sure, Magen and Peled are respected scholars who have excavated at Qumran. But their view is clearly in the minority. When you read a statement like this, "There is not an iota of evidence that it was a monastery," red flags should be flying. That the majority of scholars would hold to a certain interpretation without one iota of evidence tel</a:t>
            </a:r>
            <a:r>
              <a:rPr lang="en-US" altLang="en-US" smtClean="0">
                <a:hlinkClick r:id="rId3"/>
              </a:rPr>
              <a:t> </a:t>
            </a:r>
            <a:r>
              <a:rPr lang="en-US" altLang="en-US" smtClean="0"/>
              <a:t>ls us more about the speaker than the theory. That the only outside scholar that the NYT quotes is Norman Golb should cause all the bells to be sounding. Anyone who has spent time in the area has to just bust out laughing when reading Magen's idea that these caves are “the last spot they could hide the scrolls before descending to the shore” of the Dead Sea. I can just picture these guys running away from the Romans and just stopping by Cave 1 to drop off some scrolls! Oh wait, we need some jars for these - quick, run to the pottery factory and bring some back here! Those who have been to Cave 1 will understand the humor more; it's not exactly "on the way" (Cave 2 even less so). The proximity of Caves 4, 5, 7, 8, 9, and 10 to the site is telling as well. They are all less than 50 meters from the inhabitation. The attempts to separate the scrolls from the site are an utter failure.</a:t>
            </a:r>
            <a:br>
              <a:rPr lang="en-US" altLang="en-US" smtClean="0"/>
            </a:br>
            <a:r>
              <a:rPr lang="en-US" altLang="en-US" smtClean="0"/>
              <a:t/>
            </a:r>
            <a:br>
              <a:rPr lang="en-US" altLang="en-US" smtClean="0"/>
            </a:br>
            <a:r>
              <a:rPr lang="en-US" altLang="en-US" smtClean="0"/>
              <a:t>I certainly wouldn't discourage anyone from reading the articles or the book about this theory. But here's the problem: too often these minority theories get the sensational coverage and people read about them and, lacking any other knowledge, are taken in. Instead, they should be first directed to the theories which have long been held and tested. After reviewing the mountain of evidence that Qumran was an Essene settlement, </a:t>
            </a:r>
            <a:r>
              <a:rPr lang="en-US" altLang="en-US" i="1" smtClean="0"/>
              <a:t>then</a:t>
            </a:r>
            <a:r>
              <a:rPr lang="en-US" altLang="en-US" smtClean="0"/>
              <a:t> go and weigh it against the latest view.</a:t>
            </a:r>
            <a:br>
              <a:rPr lang="en-US" altLang="en-US" smtClean="0"/>
            </a:b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F377456-AEF9-45E9-B542-F5DE910909B0}" type="slidenum">
              <a:rPr lang="en-US" altLang="en-US">
                <a:solidFill>
                  <a:prstClr val="black"/>
                </a:solidFill>
              </a:rPr>
              <a:pPr eaLnBrk="1" hangingPunct="1">
                <a:spcBef>
                  <a:spcPct val="0"/>
                </a:spcBef>
              </a:pPr>
              <a:t>79</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smtClean="0"/>
              <a:t>Physical characteristics:</a:t>
            </a:r>
            <a:r>
              <a:rPr lang="en-US" altLang="en-US" smtClean="0"/>
              <a:t> This is the second page on this the second strip of leather sewn in the scroll. There will be four pages on this strip rather than the average one usually containing three pages. Some of the leather has disintegrated and there are portions of the last line missing but at least a trace of each letter is still visible. Except for a small fragment missing in mid first line which has obliterated one or two letters there are no other missing letters on this page. The two splits or tears separate words slightly but they are still readable. </a:t>
            </a:r>
            <a:r>
              <a:rPr lang="en-US" altLang="en-US" b="1" smtClean="0"/>
              <a:t>Spatiums: </a:t>
            </a:r>
            <a:r>
              <a:rPr lang="en-US" altLang="en-US" smtClean="0"/>
              <a:t>There are 7 spatiums indicating breaks in thought in lines 1, 6, 7, 8, 14, 15, and 25. These correspond to the beginnings of verses and the versification is the same as in the received text.. In line 1 the beginning of verse 5:15. The space in line 6 begins verse 20. Space in line 7 begins vs 21. In line 8 it is vs 22. The space in line 14 begins vs 26. The spatium before the last word on line 25 begins vs 6:5. </a:t>
            </a:r>
          </a:p>
          <a:p>
            <a:pPr eaLnBrk="1" hangingPunct="1"/>
            <a:r>
              <a:rPr lang="en-US" altLang="en-US" b="1" smtClean="0"/>
              <a:t>Paragraphs: </a:t>
            </a:r>
            <a:r>
              <a:rPr lang="en-US" altLang="en-US" smtClean="0"/>
              <a:t>The paragraph in line 3 ends verse 17 and verse 18 begins with the first word of the next line The paragraph in line 20 ends chapter 5 and the next line is the beginning of chapter 6. </a:t>
            </a:r>
          </a:p>
          <a:p>
            <a:pPr eaLnBrk="1" hangingPunct="1"/>
            <a:r>
              <a:rPr lang="en-US" altLang="en-US" b="1" smtClean="0"/>
              <a:t>Line 19: Correction:</a:t>
            </a:r>
            <a:r>
              <a:rPr lang="en-US" altLang="en-US" smtClean="0"/>
              <a:t> The first word in line 19 is obliterated. It is unreadable. The editor has put dots under and over this word to indicate a mistake of some kind and there is a word missing but there is no attempt to edit the mistake. The missing word should be "tereph" (prey). </a:t>
            </a:r>
          </a:p>
          <a:p>
            <a:pPr eaLnBrk="1" hangingPunct="1"/>
            <a:r>
              <a:rPr lang="en-US" altLang="en-US" b="1" smtClean="0"/>
              <a:t>Inserted letters between the lines:</a:t>
            </a:r>
            <a:r>
              <a:rPr lang="en-US" altLang="en-US" smtClean="0"/>
              <a:t> In line 4 the article He is written between the lines on the second word. Directly below that is a yod that was elided and a waw as a conjunction is above line 6 where it is meant to be ve-la-tov. In line 7 , the last word the ayin was left out of the word be-e'yneyhem and it is written above the word. In line 18 an aleph is written above the last word in the line which is necessary to correct the spelling. </a:t>
            </a:r>
          </a:p>
          <a:p>
            <a:pPr eaLnBrk="1" hangingPunct="1"/>
            <a:r>
              <a:rPr lang="en-US" altLang="en-US" b="1" smtClean="0"/>
              <a:t>Different readings: </a:t>
            </a:r>
            <a:r>
              <a:rPr lang="en-US" altLang="en-US" smtClean="0"/>
              <a:t>In verse 24 on line 10 the 5th word in Q has "ve-ae'sh" (flame) and the masoretic has "ha-shesh" (chaff). And the next word in Q adds a waw after the initial letter lamed as "lohabath" which may be fem pl ending while the Masoretic has "lehabah" (another word for flame.) But rather than the added waw being an "o" sound it is more likely that it simply represents that a vowel sound is present after the lamed. Please see the introductory page where the </a:t>
            </a:r>
            <a:r>
              <a:rPr lang="en-US" altLang="en-US" smtClean="0">
                <a:hlinkClick r:id="rId3"/>
              </a:rPr>
              <a:t>addition of waw</a:t>
            </a:r>
            <a:r>
              <a:rPr lang="en-US" altLang="en-US" smtClean="0"/>
              <a:t> for any vowel sound in Q is discussed. It is possible that Q adds only a redundant "ae'sh" and the other words ("lohabath" and "lehabah") are the same or related. In </a:t>
            </a:r>
            <a:r>
              <a:rPr lang="en-US" altLang="en-US" b="1" smtClean="0"/>
              <a:t>line 13 and word 3 </a:t>
            </a:r>
            <a:r>
              <a:rPr lang="en-US" altLang="en-US" smtClean="0"/>
              <a:t>the verb hayah is written "ve-tehayah" but in the Masoretic it is "va-tehiy". The sixth word in verse 27 "lo'" (not) in the masoretic is not found in Q. In verse 29 on line 19 just after the correction of tereph, the 3rd word is "aeyn" (not) But in Q there is a superfluous nun which begins the word. </a:t>
            </a:r>
          </a:p>
          <a:p>
            <a:pPr eaLnBrk="1" hangingPunct="1"/>
            <a:r>
              <a:rPr lang="en-US" altLang="en-US" b="1" smtClean="0"/>
              <a:t>Other Variations in Q from the Masoretic Text:</a:t>
            </a:r>
            <a:r>
              <a:rPr lang="en-US" altLang="en-US" smtClean="0"/>
              <a:t> </a:t>
            </a:r>
          </a:p>
          <a:p>
            <a:pPr eaLnBrk="1" hangingPunct="1"/>
            <a:r>
              <a:rPr lang="en-US" altLang="en-US" b="1" smtClean="0"/>
              <a:t>Line 1: 6th word: </a:t>
            </a:r>
            <a:r>
              <a:rPr lang="en-US" altLang="en-US" smtClean="0"/>
              <a:t>Q = cj waw missing which is in M. </a:t>
            </a:r>
            <a:br>
              <a:rPr lang="en-US" altLang="en-US" smtClean="0"/>
            </a:br>
            <a:r>
              <a:rPr lang="en-US" altLang="en-US" b="1" smtClean="0"/>
              <a:t>Line 4: 5th word: </a:t>
            </a:r>
            <a:r>
              <a:rPr lang="en-US" altLang="en-US" smtClean="0"/>
              <a:t>Q = "ha-shav" with out final aleph (the vanity) and M = "ha-shav' " with final aleph. The pronunciation is the same. </a:t>
            </a:r>
            <a:br>
              <a:rPr lang="en-US" altLang="en-US" smtClean="0"/>
            </a:br>
            <a:r>
              <a:rPr lang="en-US" altLang="en-US" b="1" smtClean="0"/>
              <a:t>Line 5: 1st word: </a:t>
            </a:r>
            <a:r>
              <a:rPr lang="en-US" altLang="en-US" smtClean="0"/>
              <a:t>Q = "yachish" imp 3ms (make haste) and M = "yachishah" imp 3ms + cohortive (Let him make haste). </a:t>
            </a:r>
            <a:r>
              <a:rPr lang="en-US" altLang="en-US" b="1" smtClean="0"/>
              <a:t>5th word in line 5:</a:t>
            </a:r>
            <a:r>
              <a:rPr lang="en-US" altLang="en-US" smtClean="0"/>
              <a:t> Q = "ve-tiqrovah" with the addition of a final "he' not in M. The addition of "he" to the end of many words in Q nat having the "he" in M is very frequent. many times there is not apparent grammatical reason for the addition of the "he" and it is simply the Aramaic "accent" of the scribe. There are other cases where there is a real grammatical reason for the addition of the "he." This is discussed at length in the </a:t>
            </a:r>
            <a:r>
              <a:rPr lang="en-US" altLang="en-US" smtClean="0">
                <a:hlinkClick r:id="rId4"/>
              </a:rPr>
              <a:t>Introductory page.</a:t>
            </a:r>
            <a:r>
              <a:rPr lang="en-US" altLang="en-US" smtClean="0"/>
              <a:t> </a:t>
            </a:r>
            <a:br>
              <a:rPr lang="en-US" altLang="en-US" smtClean="0"/>
            </a:br>
            <a:r>
              <a:rPr lang="en-US" altLang="en-US" b="1" smtClean="0"/>
              <a:t>Line 6: 1st word: </a:t>
            </a:r>
            <a:r>
              <a:rPr lang="en-US" altLang="en-US" smtClean="0"/>
              <a:t>Q = a "he" missing from the word "we know." </a:t>
            </a:r>
            <a:br>
              <a:rPr lang="en-US" altLang="en-US" smtClean="0"/>
            </a:br>
            <a:r>
              <a:rPr lang="en-US" altLang="en-US" b="1" smtClean="0"/>
              <a:t>Line 14: 5th word: </a:t>
            </a:r>
            <a:r>
              <a:rPr lang="en-US" altLang="en-US" smtClean="0"/>
              <a:t>Q = "yadayv" Q adds a yod before the 3ms suf. This can be mistaken for a plural noun construct + suf. The addition of this yod before the suffix is frequent in Q and is to be considered a sign of construct rather than indicating a plural noun. See further under </a:t>
            </a:r>
            <a:r>
              <a:rPr lang="en-US" altLang="en-US" smtClean="0">
                <a:hlinkClick r:id="rId5"/>
              </a:rPr>
              <a:t>section VI. and subdivision D. </a:t>
            </a:r>
            <a:r>
              <a:rPr lang="en-US" altLang="en-US" smtClean="0"/>
              <a:t>on the Introductory Page. </a:t>
            </a:r>
            <a:br>
              <a:rPr lang="en-US" altLang="en-US" smtClean="0"/>
            </a:br>
            <a:r>
              <a:rPr lang="en-US" altLang="en-US" b="1" smtClean="0"/>
              <a:t>Line 15: 1st and last words: </a:t>
            </a:r>
            <a:r>
              <a:rPr lang="en-US" altLang="en-US" smtClean="0"/>
              <a:t>Q adds aleph. "bo" is missing and would have aleph appended ordinarily (The last word is "ve-lo' ") Both words are preps. + suf 3ms and in M are simply "lo" (to him) and "bo" (in him). Aleph is added to many cjs and preps that end ordinarily with a waw or yod. See section </a:t>
            </a:r>
            <a:r>
              <a:rPr lang="en-US" altLang="en-US" smtClean="0">
                <a:hlinkClick r:id="rId6"/>
              </a:rPr>
              <a:t>VI. E. on the Introductory page.</a:t>
            </a:r>
            <a:r>
              <a:rPr lang="en-US" altLang="en-US" smtClean="0"/>
              <a:t> </a:t>
            </a:r>
            <a:br>
              <a:rPr lang="en-US" altLang="en-US" smtClean="0"/>
            </a:br>
            <a:r>
              <a:rPr lang="en-US" altLang="en-US" b="1" smtClean="0"/>
              <a:t>Line 24: 1st word:</a:t>
            </a:r>
            <a:r>
              <a:rPr lang="en-US" altLang="en-US" smtClean="0"/>
              <a:t> M= "ve-qar'a " cj + verb qal per 3ms (and he called) [cried] and Q = "ve-qariym" cj + masc pl part. which may be translated "and crying" or "and they cried." </a:t>
            </a:r>
            <a:r>
              <a:rPr lang="en-US" altLang="en-US" b="1" smtClean="0"/>
              <a:t>5th word:</a:t>
            </a:r>
            <a:r>
              <a:rPr lang="en-US" altLang="en-US" smtClean="0"/>
              <a:t> M has 3 occurrences of "qadosh" (holy!) while there are only 2 occurrences of this word in Q.</a:t>
            </a:r>
          </a:p>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7BE4C146-22FB-47D7-BA80-7B0E7E7286D3}" type="slidenum">
              <a:rPr lang="en-US">
                <a:solidFill>
                  <a:prstClr val="black"/>
                </a:solidFill>
              </a:rPr>
              <a:pPr>
                <a:defRPr/>
              </a:pPr>
              <a:t>88</a:t>
            </a:fld>
            <a:endParaRPr lang="en-US">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Physical evidence of the Gospel of Judas' age was found not only within the papyruses but also in the ink that was used to pen the ancient Coptic script. Analysis suggests that the ink may itself constitute a unique and important discovery.</a:t>
            </a:r>
          </a:p>
          <a:p>
            <a:pPr eaLnBrk="1" hangingPunct="1"/>
            <a:r>
              <a:rPr lang="en-US" altLang="en-US" smtClean="0"/>
              <a:t>McCrone Associates, a firm specializing in forensic ink analysis, conducted a transmission electron microscopy (TEM) test on samples of the document's ink.</a:t>
            </a:r>
          </a:p>
          <a:p>
            <a:pPr eaLnBrk="1" hangingPunct="1"/>
            <a:r>
              <a:rPr lang="en-US" altLang="en-US" smtClean="0"/>
              <a:t>The procedure uncovered the components used to create the ancient ink and found that they are consistent with ingredients in known inks from the third and fourth centuries A.D. The ink includes a carbon black constituent, in the form of soot, bound with a gum adhesive.</a:t>
            </a:r>
          </a:p>
          <a:p>
            <a:pPr eaLnBrk="1" hangingPunct="1"/>
            <a:r>
              <a:rPr lang="en-US" altLang="en-US" smtClean="0"/>
              <a:t>An additional procedure, Raman spectroscopy analysis, established that the ink also included a metal-gallic component like those used in third-century iron-gall inks.</a:t>
            </a:r>
          </a:p>
          <a:p>
            <a:pPr eaLnBrk="1" hangingPunct="1"/>
            <a:r>
              <a:rPr lang="en-US" altLang="en-US" smtClean="0"/>
              <a:t>McCrone Associates reports that the Gospel of Judas may have been penned with an early form of iron-gall ink that included a small amount of carbon black (soot). If so, it could be a previously unknown "missing link" between the ancient world's carbon-based inks and the iron-gall alternatives that became popular in medieval times.</a:t>
            </a:r>
          </a:p>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6F4AFE02-BBD4-4E08-BDCD-A26CA95F2FAF}" type="slidenum">
              <a:rPr lang="en-US">
                <a:solidFill>
                  <a:prstClr val="black"/>
                </a:solidFill>
              </a:rPr>
              <a:pPr>
                <a:defRPr/>
              </a:pPr>
              <a:t>89</a:t>
            </a:fld>
            <a:endParaRPr lang="en-US">
              <a:solidFill>
                <a:prstClr val="black"/>
              </a:solidFill>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Jeremiah 36:18 (NIV) “‘Yes,’ Baruch replied, ‘he dictated all these words to me, and I wrote them in ink on the scroll.’”</a:t>
            </a:r>
          </a:p>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4FFB5187-1E0E-4B75-89F5-38A6CB88C4F7}" type="slidenum">
              <a:rPr lang="en-US">
                <a:solidFill>
                  <a:prstClr val="black"/>
                </a:solidFill>
              </a:rPr>
              <a:pPr>
                <a:defRPr/>
              </a:pPr>
              <a:t>90</a:t>
            </a:fld>
            <a:endParaRPr lang="en-US">
              <a:solidFill>
                <a:prstClr val="black"/>
              </a:solidFill>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The Essene’s choice of ink was also fortunate. Most of the scrolls are written in a carbon ink made from soot or lampblack. Gum arable, a liquid adhesive, was added to stabilize the carbon ink. Lampblack is an inert and very durable substance. Unlike most modern inks which fade and even disappear after a few decades, the ink on the Dead Sea Scrolls has remained dark and legible for more than twenty centuries. Editor, H. S. (2004; 2004). </a:t>
            </a:r>
            <a:r>
              <a:rPr lang="en-US" altLang="en-US" i="1" smtClean="0"/>
              <a:t>BAR 07:04 (July/Aug 1981)</a:t>
            </a:r>
            <a:r>
              <a:rPr lang="en-US" altLang="en-US" smtClean="0"/>
              <a:t>. Biblical Archaeology Society.</a:t>
            </a:r>
          </a:p>
          <a:p>
            <a:pPr eaLnBrk="1" hangingPunct="1"/>
            <a:endParaRPr lang="en-US" altLang="en-US" smtClean="0"/>
          </a:p>
          <a:p>
            <a:pPr eaLnBrk="1" hangingPunct="1"/>
            <a:r>
              <a:rPr lang="en-US" altLang="en-US" smtClean="0"/>
              <a:t>Not all of the Dead Sea Scrolls were written with this ink, however. For example, the scroll known as the Genesis Apocryphon was written in an iron gall ink which includes gallotannic acid. Over the ages the acidity of this ink ate away the parchment. As a result, this scroll came to us in a much more deteriorated condition than the scrolls written in carbon ink, and the task of deciphering the Genesis Apocryphon was correspondingly more formidable.Aside from the parchment and the ink, the single most important factor accounting for the extraordinary preservation of the scrolls is the climatic condition of the caves in which they were stored. The air there is extremely dry, the temperature is stable within very narrow limits, and there is almost no air flow within the caves. When the scrolls were placed in the caves, they dehydrated gradually and soon reached a state of almost perfect equilibrium with the environment which surrounded and protected them. Moreover, the same climatic conditions which favored the preservation of the scrolls prevented the growth of harmful bacteria which might otherwise have caused them to decompose.Editor, H. S. (2004; 2004). </a:t>
            </a:r>
            <a:r>
              <a:rPr lang="en-US" altLang="en-US" i="1" smtClean="0"/>
              <a:t>BAR 07:04 (July/Aug 1981)</a:t>
            </a:r>
            <a:r>
              <a:rPr lang="en-US" altLang="en-US" smtClean="0"/>
              <a:t>. Biblical Archaeology Society.</a:t>
            </a:r>
          </a:p>
          <a:p>
            <a:pPr eaLnBrk="1" hangingPunct="1"/>
            <a:endParaRPr lang="en-US" altLang="en-US" smtClean="0"/>
          </a:p>
          <a:p>
            <a:pPr eaLnBrk="1" hangingPunct="1"/>
            <a:r>
              <a:rPr lang="en-US" altLang="en-US" i="1" smtClean="0">
                <a:solidFill>
                  <a:srgbClr val="000000"/>
                </a:solidFill>
              </a:rPr>
              <a:t>Reuven and Edith Hecht Museum</a:t>
            </a:r>
            <a:r>
              <a:rPr lang="en-US" altLang="en-US" smtClean="0">
                <a:solidFill>
                  <a:srgbClr val="000000"/>
                </a:solidFill>
              </a:rPr>
              <a:t>Dried ink discovered inside this Qumran inkwell may prove important for future research, especially if the ink matches that on any Dead Sea Scrolls. Solomon H. Steckoll, working on behalf of the Antiquities Department of Jordan, discovered this unbroken inkwell at Qumran in the 1960s. The inkwell measures about 2 inches (5.5 cm) tall and 1.5 inches (3.9 cm) in diameter.</a:t>
            </a:r>
            <a:r>
              <a:rPr lang="en-US" altLang="en-US" smtClean="0"/>
              <a:t>Editor, H. S. (2004; 2004). </a:t>
            </a:r>
            <a:r>
              <a:rPr lang="en-US" altLang="en-US" i="1" smtClean="0"/>
              <a:t>BAR 20:05 (Sep/Oct 1994)</a:t>
            </a:r>
            <a:r>
              <a:rPr lang="en-US" altLang="en-US" smtClean="0"/>
              <a:t>. Biblical Archaeology Society.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CF5D08BC-AAFF-4016-9DF6-96C8A090FDCD}" type="slidenum">
              <a:rPr lang="en-US">
                <a:solidFill>
                  <a:prstClr val="black"/>
                </a:solidFill>
              </a:rPr>
              <a:pPr>
                <a:defRPr/>
              </a:pPr>
              <a:t>91</a:t>
            </a:fld>
            <a:endParaRPr lang="en-US">
              <a:solidFill>
                <a:prstClr val="black"/>
              </a:solidFill>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The town dumps of ancient Oxyrhynchus remained intact right up to the late nineteenth century. They didn’t look exciting, just a series of </a:t>
            </a:r>
            <a:r>
              <a:rPr lang="en-US" altLang="en-US" smtClean="0">
                <a:hlinkClick r:id="rId3"/>
              </a:rPr>
              <a:t>mounds</a:t>
            </a:r>
            <a:r>
              <a:rPr lang="en-US" altLang="en-US" smtClean="0"/>
              <a:t> covered with drifting sand. But they offered ideal conditions for preservation. In this part of Egypt it never rains; perishables which are above the reach of ground water will survive. In the dumps was something which the famous sites of classical Greece and Italy could not preserve: </a:t>
            </a:r>
            <a:r>
              <a:rPr lang="en-US" altLang="en-US" smtClean="0">
                <a:hlinkClick r:id="rId4"/>
              </a:rPr>
              <a:t>papyrus</a:t>
            </a:r>
            <a:r>
              <a:rPr lang="en-US" altLang="en-US" smtClean="0"/>
              <a:t>, the ancient equivalent of paper.</a:t>
            </a:r>
          </a:p>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643D8E43-A274-4C4B-B513-0E1ED3EC5CD0}" type="slidenum">
              <a:rPr lang="en-US">
                <a:solidFill>
                  <a:prstClr val="black"/>
                </a:solidFill>
              </a:rPr>
              <a:pPr>
                <a:defRPr/>
              </a:pPr>
              <a:t>92</a:t>
            </a:fld>
            <a:endParaRPr lang="en-US">
              <a:solidFill>
                <a:prstClr val="black"/>
              </a:solidFill>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One of the ancient scribes of Oxyrhynchus in the process of demonstrating his talents. The same line is written in various styles. A fictitious pseudo-epic line is used for copying practice because it contains every letter of the alphabet. (Similar lines are discussed by Clement of Alexandria, </a:t>
            </a:r>
            <a:r>
              <a:rPr lang="en-US" altLang="en-US" i="1" smtClean="0"/>
              <a:t>Strom.</a:t>
            </a:r>
            <a:r>
              <a:rPr lang="en-US" altLang="en-US" smtClean="0"/>
              <a:t> v 8.46-9; see also D. Hagedorn, </a:t>
            </a:r>
            <a:r>
              <a:rPr lang="en-US" altLang="en-US" i="1" smtClean="0"/>
              <a:t>ZPE</a:t>
            </a:r>
            <a:r>
              <a:rPr lang="en-US" altLang="en-US" smtClean="0"/>
              <a:t> 2 (1968) 65-9, to whose examples may be added </a:t>
            </a:r>
            <a:r>
              <a:rPr lang="en-US" altLang="en-US" i="1" smtClean="0"/>
              <a:t>P.Köln</a:t>
            </a:r>
            <a:r>
              <a:rPr lang="en-US" altLang="en-US" smtClean="0"/>
              <a:t> IV no. 175). The first line is written in cramped, tall upright letters of the ‘chancery’ type. The second line is in a similar style, but larger. The third attempt is the same pseudo-epic line in large, round uncial letters, decorated with serifs, of a much more archaic type.</a:t>
            </a:r>
          </a:p>
          <a:p>
            <a:pPr eaLnBrk="1" hangingPunct="1"/>
            <a:r>
              <a:rPr lang="en-US" altLang="en-US" i="1" smtClean="0"/>
              <a:t>The Oxyrhynchus Papyri</a:t>
            </a:r>
            <a:r>
              <a:rPr lang="en-US" altLang="en-US" smtClean="0"/>
              <a:t> vol. XXXI no. 2604</a:t>
            </a:r>
          </a:p>
          <a:p>
            <a:pPr eaLnBrk="1" hangingPunct="1"/>
            <a:r>
              <a:rPr lang="en-US" altLang="en-US" smtClean="0"/>
              <a:t>© E.E.S. In preparation for publication</a:t>
            </a:r>
          </a:p>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414EB1F4-2166-4A17-8D5D-C79FB4DC51A0}" type="slidenum">
              <a:rPr lang="en-US">
                <a:solidFill>
                  <a:prstClr val="black"/>
                </a:solidFill>
              </a:rPr>
              <a:pPr>
                <a:defRPr/>
              </a:pPr>
              <a:t>93</a:t>
            </a:fld>
            <a:endParaRPr lang="en-US">
              <a:solidFill>
                <a:prstClr val="black"/>
              </a:solidFill>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One of the ancient scribes of Oxyrhynchus in the process of demonstrating his talents. The same line is written in various styles. A fictitious pseudo-epic line is used for copying practice because it contains every letter of the alphabet. (Similar lines are discussed by Clement of Alexandria, </a:t>
            </a:r>
            <a:r>
              <a:rPr lang="en-US" altLang="en-US" i="1" smtClean="0"/>
              <a:t>Strom.</a:t>
            </a:r>
            <a:r>
              <a:rPr lang="en-US" altLang="en-US" smtClean="0"/>
              <a:t> v 8.46-9; see also D. Hagedorn, </a:t>
            </a:r>
            <a:r>
              <a:rPr lang="en-US" altLang="en-US" i="1" smtClean="0"/>
              <a:t>ZPE</a:t>
            </a:r>
            <a:r>
              <a:rPr lang="en-US" altLang="en-US" smtClean="0"/>
              <a:t> 2 (1968) 65-9, to whose examples may be added </a:t>
            </a:r>
            <a:r>
              <a:rPr lang="en-US" altLang="en-US" i="1" smtClean="0"/>
              <a:t>P.Köln</a:t>
            </a:r>
            <a:r>
              <a:rPr lang="en-US" altLang="en-US" smtClean="0"/>
              <a:t> IV no. 175). The first line is written in cramped, tall upright letters of the ‘chancery’ type. The second line is in a similar style, but larger. The third attempt is the same pseudo-epic line in large, round uncial letters, decorated with serifs, of a much more archaic type.</a:t>
            </a:r>
          </a:p>
          <a:p>
            <a:pPr eaLnBrk="1" hangingPunct="1"/>
            <a:r>
              <a:rPr lang="en-US" altLang="en-US" i="1" smtClean="0"/>
              <a:t>The Oxyrhynchus Papyri</a:t>
            </a:r>
            <a:r>
              <a:rPr lang="en-US" altLang="en-US" smtClean="0"/>
              <a:t> vol. XXXI no. 2604</a:t>
            </a:r>
          </a:p>
          <a:p>
            <a:pPr eaLnBrk="1" hangingPunct="1"/>
            <a:r>
              <a:rPr lang="en-US" altLang="en-US" smtClean="0"/>
              <a:t>© E.E.S. In preparation for publication</a:t>
            </a:r>
          </a:p>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F73264F6-9010-46BD-942B-63854F1A4B9F}" type="slidenum">
              <a:rPr lang="en-US">
                <a:solidFill>
                  <a:prstClr val="black"/>
                </a:solidFill>
              </a:rPr>
              <a:pPr>
                <a:defRPr/>
              </a:pPr>
              <a:t>94</a:t>
            </a:fld>
            <a:endParaRPr lang="en-US">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One of the ancient scribes of Oxyrhynchus in the process of demonstrating his talents. The same line is written in various styles. A fictitious pseudo-epic line is used for copying practice because it contains every letter of the alphabet. (Similar lines are discussed by Clement of Alexandria, </a:t>
            </a:r>
            <a:r>
              <a:rPr lang="en-US" altLang="en-US" i="1" smtClean="0"/>
              <a:t>Strom.</a:t>
            </a:r>
            <a:r>
              <a:rPr lang="en-US" altLang="en-US" smtClean="0"/>
              <a:t> v 8.46-9; see also D. Hagedorn, </a:t>
            </a:r>
            <a:r>
              <a:rPr lang="en-US" altLang="en-US" i="1" smtClean="0"/>
              <a:t>ZPE</a:t>
            </a:r>
            <a:r>
              <a:rPr lang="en-US" altLang="en-US" smtClean="0"/>
              <a:t> 2 (1968) 65-9, to whose examples may be added </a:t>
            </a:r>
            <a:r>
              <a:rPr lang="en-US" altLang="en-US" i="1" smtClean="0"/>
              <a:t>P.Köln</a:t>
            </a:r>
            <a:r>
              <a:rPr lang="en-US" altLang="en-US" smtClean="0"/>
              <a:t> IV no. 175). The first line is written in cramped, tall upright letters of the ‘chancery’ type. The second line is in a similar style, but larger. The third attempt is the same pseudo-epic line in large, round uncial letters, decorated with serifs, of a much more archaic type.</a:t>
            </a:r>
          </a:p>
          <a:p>
            <a:pPr eaLnBrk="1" hangingPunct="1"/>
            <a:r>
              <a:rPr lang="en-US" altLang="en-US" i="1" smtClean="0"/>
              <a:t>The Oxyrhynchus Papyri</a:t>
            </a:r>
            <a:r>
              <a:rPr lang="en-US" altLang="en-US" smtClean="0"/>
              <a:t> vol. XXXI no. 2604</a:t>
            </a:r>
          </a:p>
          <a:p>
            <a:pPr eaLnBrk="1" hangingPunct="1"/>
            <a:r>
              <a:rPr lang="en-US" altLang="en-US" smtClean="0"/>
              <a:t>© E.E.S. In preparation for publication</a:t>
            </a:r>
          </a:p>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Courtesy of the </a:t>
            </a:r>
            <a:r>
              <a:rPr lang="en-US" dirty="0" err="1" smtClean="0"/>
              <a:t>Schøyen</a:t>
            </a:r>
            <a:r>
              <a:rPr lang="en-US" dirty="0" smtClean="0"/>
              <a:t> Collection</a:t>
            </a:r>
          </a:p>
          <a:p>
            <a:r>
              <a:rPr lang="en-US" dirty="0" smtClean="0"/>
              <a:t>Laying down the law. The earliest known code of laws is the Ur-</a:t>
            </a:r>
            <a:r>
              <a:rPr lang="en-US" dirty="0" err="1" smtClean="0"/>
              <a:t>Nammu</a:t>
            </a:r>
            <a:r>
              <a:rPr lang="en-US" dirty="0" smtClean="0"/>
              <a:t> code from the reign of King </a:t>
            </a:r>
            <a:r>
              <a:rPr lang="en-US" dirty="0" err="1" smtClean="0"/>
              <a:t>Shulgi</a:t>
            </a:r>
            <a:r>
              <a:rPr lang="en-US" dirty="0" smtClean="0"/>
              <a:t> (2095–2047 B.C.) of Sumer. It predates Hammurabi’s law code by about 300 years. </a:t>
            </a:r>
            <a:r>
              <a:rPr lang="en-US" dirty="0" err="1" smtClean="0"/>
              <a:t>Schøyen’s</a:t>
            </a:r>
            <a:r>
              <a:rPr lang="en-US" dirty="0" smtClean="0"/>
              <a:t> copy, the clay cylinder at left, originally held all 57 laws of the code—covering criminal law, family law, inheritance law, labor law (including slave rights) and agricultural and commercial tariffs. Whereas other Near Eastern law codes like Hammurabi’s or that of the Bible (in Exodus) are retaliatory—prescribing “an eye for an eye, tooth for a tooth,” and so on—the Ur-</a:t>
            </a:r>
            <a:r>
              <a:rPr lang="en-US" dirty="0" err="1" smtClean="0"/>
              <a:t>Nammu</a:t>
            </a:r>
            <a:r>
              <a:rPr lang="en-US" dirty="0" smtClean="0"/>
              <a:t> code is less crude, despite being older. Instead of vengeance, it prescribes monetary compensation for wrongs: For instance, “If a man knocks out the eye of another man, he shall weigh out one-half a mina of silver.”</a:t>
            </a:r>
          </a:p>
          <a:p>
            <a:endParaRPr lang="en-US" dirty="0" smtClean="0"/>
          </a:p>
          <a:p>
            <a:r>
              <a:rPr lang="en-US" dirty="0" smtClean="0"/>
              <a:t>Editor, Hershel Shanks: BAR 28:05 (Sep/Oct 2002). Biblical Archaeology Society, 2004; 2004</a:t>
            </a:r>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t>21</a:t>
            </a:fld>
            <a:endParaRPr lang="en-US"/>
          </a:p>
        </p:txBody>
      </p:sp>
    </p:spTree>
    <p:extLst>
      <p:ext uri="{BB962C8B-B14F-4D97-AF65-F5344CB8AC3E}">
        <p14:creationId xmlns:p14="http://schemas.microsoft.com/office/powerpoint/2010/main" val="3015788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0F802674-6836-49D8-A259-C70810AFCD9B}" type="slidenum">
              <a:rPr lang="en-US">
                <a:solidFill>
                  <a:prstClr val="black"/>
                </a:solidFill>
              </a:rPr>
              <a:pPr>
                <a:defRPr/>
              </a:pPr>
              <a:t>95</a:t>
            </a:fld>
            <a:endParaRPr lang="en-US">
              <a:solidFill>
                <a:prstClr val="black"/>
              </a:solidFill>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One of the ancient scribes of Oxyrhynchus in the process of demonstrating his talents. The same line is written in various styles. A fictitious pseudo-epic line is used for copying practice because it contains every letter of the alphabet. (Similar lines are discussed by Clement of Alexandria, </a:t>
            </a:r>
            <a:r>
              <a:rPr lang="en-US" altLang="en-US" i="1" smtClean="0"/>
              <a:t>Strom.</a:t>
            </a:r>
            <a:r>
              <a:rPr lang="en-US" altLang="en-US" smtClean="0"/>
              <a:t> v 8.46-9; see also D. Hagedorn, </a:t>
            </a:r>
            <a:r>
              <a:rPr lang="en-US" altLang="en-US" i="1" smtClean="0"/>
              <a:t>ZPE</a:t>
            </a:r>
            <a:r>
              <a:rPr lang="en-US" altLang="en-US" smtClean="0"/>
              <a:t> 2 (1968) 65-9, to whose examples may be added </a:t>
            </a:r>
            <a:r>
              <a:rPr lang="en-US" altLang="en-US" i="1" smtClean="0"/>
              <a:t>P.Köln</a:t>
            </a:r>
            <a:r>
              <a:rPr lang="en-US" altLang="en-US" smtClean="0"/>
              <a:t> IV no. 175). The first line is written in cramped, tall upright letters of the ‘chancery’ type. The second line is in a similar style, but larger. The third attempt is the same pseudo-epic line in large, round uncial letters, decorated with serifs, of a much more archaic type.</a:t>
            </a:r>
          </a:p>
          <a:p>
            <a:pPr eaLnBrk="1" hangingPunct="1"/>
            <a:r>
              <a:rPr lang="en-US" altLang="en-US" i="1" smtClean="0"/>
              <a:t>The Oxyrhynchus Papyri</a:t>
            </a:r>
            <a:r>
              <a:rPr lang="en-US" altLang="en-US" smtClean="0"/>
              <a:t> vol. XXXI no. 2604</a:t>
            </a:r>
          </a:p>
          <a:p>
            <a:pPr eaLnBrk="1" hangingPunct="1"/>
            <a:r>
              <a:rPr lang="en-US" altLang="en-US" smtClean="0"/>
              <a:t>© E.E.S. In preparation for publication</a:t>
            </a:r>
          </a:p>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LINGUISTIC KEY UNLOCKS THREE. This monumental trilingual cuneiform inscription records the deeds of Darius I (Darius the Great), the Persian king who supported the reconstruction of the Jerusalem Temple, according to the Book of Ezra. The several-hundred-square-foot relief and inscription, carved on a cliff near </a:t>
            </a:r>
            <a:r>
              <a:rPr lang="en-US" dirty="0" err="1" smtClean="0"/>
              <a:t>Behistun</a:t>
            </a:r>
            <a:r>
              <a:rPr lang="en-US" dirty="0" smtClean="0"/>
              <a:t> (modern </a:t>
            </a:r>
            <a:r>
              <a:rPr lang="en-US" dirty="0" err="1" smtClean="0"/>
              <a:t>Bisitun</a:t>
            </a:r>
            <a:r>
              <a:rPr lang="en-US" dirty="0" smtClean="0"/>
              <a:t>, Iran), depicts an oversized Darius, a winged sun disk, attendants and prisoners hailing the god </a:t>
            </a:r>
            <a:r>
              <a:rPr lang="en-US" dirty="0" err="1" smtClean="0"/>
              <a:t>Ahuramazda</a:t>
            </a:r>
            <a:r>
              <a:rPr lang="en-US" dirty="0" smtClean="0"/>
              <a:t>. The cuneiform inscription, recorded in Old Persian, Elamite and Babylonian, provided a key to deciphering all three scripts.</a:t>
            </a:r>
          </a:p>
          <a:p>
            <a:endParaRPr lang="en-US" dirty="0" smtClean="0"/>
          </a:p>
          <a:p>
            <a:r>
              <a:rPr lang="en-US" dirty="0" smtClean="0">
                <a:effectLst/>
              </a:rPr>
              <a:t>As </a:t>
            </a:r>
            <a:r>
              <a:rPr lang="en-US" dirty="0" err="1" smtClean="0">
                <a:effectLst/>
              </a:rPr>
              <a:t>Ahura</a:t>
            </a:r>
            <a:r>
              <a:rPr lang="en-US" dirty="0" smtClean="0">
                <a:effectLst/>
              </a:rPr>
              <a:t> Mazda-the supreme winged deity of the ancient Persians-hovers overhead, king Darius the Great (522–486 B.C.) places his foot on the neck of a rival king and judges nine others in this relief celebrating Darius’s triumphs. The extensive trilingual inscription surrounding this image, carved high up on a cliff in </a:t>
            </a:r>
            <a:r>
              <a:rPr lang="en-US" dirty="0" err="1" smtClean="0">
                <a:effectLst/>
              </a:rPr>
              <a:t>Behistun</a:t>
            </a:r>
            <a:r>
              <a:rPr lang="en-US" dirty="0" smtClean="0">
                <a:effectLst/>
              </a:rPr>
              <a:t> (modern </a:t>
            </a:r>
            <a:r>
              <a:rPr lang="en-US" dirty="0" err="1" smtClean="0">
                <a:effectLst/>
              </a:rPr>
              <a:t>Bisitun</a:t>
            </a:r>
            <a:r>
              <a:rPr lang="en-US" dirty="0" smtClean="0">
                <a:effectLst/>
              </a:rPr>
              <a:t>, Iran), enabled the 19th-century British army officer and linguist Henry </a:t>
            </a:r>
            <a:r>
              <a:rPr lang="en-US" dirty="0" err="1" smtClean="0">
                <a:effectLst/>
              </a:rPr>
              <a:t>Creswicke</a:t>
            </a:r>
            <a:r>
              <a:rPr lang="en-US" dirty="0" smtClean="0">
                <a:effectLst/>
              </a:rPr>
              <a:t> Rawlinson to decipher cuneiform.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662185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LINGUISTIC KEY UNLOCKS THREE. This monumental trilingual cuneiform inscription records the deeds of Darius I (Darius the Great), the Persian king who supported the reconstruction of the Jerusalem Temple, according to the Book of Ezra. The several-hundred-square-foot relief and inscription, carved on a cliff near </a:t>
            </a:r>
            <a:r>
              <a:rPr lang="en-US" dirty="0" err="1" smtClean="0"/>
              <a:t>Behistun</a:t>
            </a:r>
            <a:r>
              <a:rPr lang="en-US" dirty="0" smtClean="0"/>
              <a:t> (modern </a:t>
            </a:r>
            <a:r>
              <a:rPr lang="en-US" dirty="0" err="1" smtClean="0"/>
              <a:t>Bisitun</a:t>
            </a:r>
            <a:r>
              <a:rPr lang="en-US" dirty="0" smtClean="0"/>
              <a:t>, Iran), depicts an oversized Darius, a winged sun disk, attendants and prisoners hailing the god </a:t>
            </a:r>
            <a:r>
              <a:rPr lang="en-US" dirty="0" err="1" smtClean="0"/>
              <a:t>Ahuramazda</a:t>
            </a:r>
            <a:r>
              <a:rPr lang="en-US" dirty="0" smtClean="0"/>
              <a:t>. The cuneiform inscription, recorded in Old Persian, Elamite and Babylonian, provided a key to deciphering all three scripts.</a:t>
            </a:r>
          </a:p>
          <a:p>
            <a:endParaRPr lang="en-US" dirty="0" smtClean="0"/>
          </a:p>
          <a:p>
            <a:r>
              <a:rPr lang="en-US" dirty="0" smtClean="0">
                <a:effectLst/>
              </a:rPr>
              <a:t>As </a:t>
            </a:r>
            <a:r>
              <a:rPr lang="en-US" dirty="0" err="1" smtClean="0">
                <a:effectLst/>
              </a:rPr>
              <a:t>Ahura</a:t>
            </a:r>
            <a:r>
              <a:rPr lang="en-US" dirty="0" smtClean="0">
                <a:effectLst/>
              </a:rPr>
              <a:t> Mazda-the supreme winged deity of the ancient Persians-hovers overhead, king Darius the Great (522–486 B.C.) places his foot on the neck of a rival king and judges nine others in this relief celebrating Darius’s triumphs. The extensive trilingual inscription surrounding this image, carved high up on a cliff in </a:t>
            </a:r>
            <a:r>
              <a:rPr lang="en-US" dirty="0" err="1" smtClean="0">
                <a:effectLst/>
              </a:rPr>
              <a:t>Behistun</a:t>
            </a:r>
            <a:r>
              <a:rPr lang="en-US" dirty="0" smtClean="0">
                <a:effectLst/>
              </a:rPr>
              <a:t> (modern </a:t>
            </a:r>
            <a:r>
              <a:rPr lang="en-US" dirty="0" err="1" smtClean="0">
                <a:effectLst/>
              </a:rPr>
              <a:t>Bisitun</a:t>
            </a:r>
            <a:r>
              <a:rPr lang="en-US" dirty="0" smtClean="0">
                <a:effectLst/>
              </a:rPr>
              <a:t>, Iran), enabled the 19th-century British army officer and linguist Henry </a:t>
            </a:r>
            <a:r>
              <a:rPr lang="en-US" dirty="0" err="1" smtClean="0">
                <a:effectLst/>
              </a:rPr>
              <a:t>Creswicke</a:t>
            </a:r>
            <a:r>
              <a:rPr lang="en-US" dirty="0" smtClean="0">
                <a:effectLst/>
              </a:rPr>
              <a:t> Rawlinson to decipher cuneiform.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662185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4FFB5187-1E0E-4B75-89F5-38A6CB88C4F7}" type="slidenum">
              <a:rPr lang="en-US">
                <a:solidFill>
                  <a:prstClr val="black"/>
                </a:solidFill>
              </a:rPr>
              <a:pPr>
                <a:defRPr/>
              </a:pPr>
              <a:t>104</a:t>
            </a:fld>
            <a:endParaRPr lang="en-US">
              <a:solidFill>
                <a:prstClr val="black"/>
              </a:solidFill>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The Essene’s choice of ink was also fortunate. Most of the scrolls are written in a carbon ink made from soot or lampblack. Gum arable, a liquid adhesive, was added to stabilize the carbon ink. Lampblack is an inert and very durable substance. Unlike most modern inks which fade and even disappear after a few decades, the ink on the Dead Sea Scrolls has remained dark and legible for more than twenty centuries. Editor, H. S. (2004; 2004). </a:t>
            </a:r>
            <a:r>
              <a:rPr lang="en-US" altLang="en-US" i="1" smtClean="0"/>
              <a:t>BAR 07:04 (July/Aug 1981)</a:t>
            </a:r>
            <a:r>
              <a:rPr lang="en-US" altLang="en-US" smtClean="0"/>
              <a:t>. Biblical Archaeology Society.</a:t>
            </a:r>
          </a:p>
          <a:p>
            <a:pPr eaLnBrk="1" hangingPunct="1"/>
            <a:endParaRPr lang="en-US" altLang="en-US" smtClean="0"/>
          </a:p>
          <a:p>
            <a:pPr eaLnBrk="1" hangingPunct="1"/>
            <a:r>
              <a:rPr lang="en-US" altLang="en-US" smtClean="0"/>
              <a:t>Not all of the Dead Sea Scrolls were written with this ink, however. For example, the scroll known as the Genesis Apocryphon was written in an iron gall ink which includes gallotannic acid. Over the ages the acidity of this ink ate away the parchment. As a result, this scroll came to us in a much more deteriorated condition than the scrolls written in carbon ink, and the task of deciphering the Genesis Apocryphon was correspondingly more formidable.Aside from the parchment and the ink, the single most important factor accounting for the extraordinary preservation of the scrolls is the climatic condition of the caves in which they were stored. The air there is extremely dry, the temperature is stable within very narrow limits, and there is almost no air flow within the caves. When the scrolls were placed in the caves, they dehydrated gradually and soon reached a state of almost perfect equilibrium with the environment which surrounded and protected them. Moreover, the same climatic conditions which favored the preservation of the scrolls prevented the growth of harmful bacteria which might otherwise have caused them to decompose.Editor, H. S. (2004; 2004). </a:t>
            </a:r>
            <a:r>
              <a:rPr lang="en-US" altLang="en-US" i="1" smtClean="0"/>
              <a:t>BAR 07:04 (July/Aug 1981)</a:t>
            </a:r>
            <a:r>
              <a:rPr lang="en-US" altLang="en-US" smtClean="0"/>
              <a:t>. Biblical Archaeology Society.</a:t>
            </a:r>
          </a:p>
          <a:p>
            <a:pPr eaLnBrk="1" hangingPunct="1"/>
            <a:endParaRPr lang="en-US" altLang="en-US" smtClean="0"/>
          </a:p>
          <a:p>
            <a:pPr eaLnBrk="1" hangingPunct="1"/>
            <a:r>
              <a:rPr lang="en-US" altLang="en-US" i="1" smtClean="0">
                <a:solidFill>
                  <a:srgbClr val="000000"/>
                </a:solidFill>
              </a:rPr>
              <a:t>Reuven and Edith Hecht Museum</a:t>
            </a:r>
            <a:r>
              <a:rPr lang="en-US" altLang="en-US" smtClean="0">
                <a:solidFill>
                  <a:srgbClr val="000000"/>
                </a:solidFill>
              </a:rPr>
              <a:t>Dried ink discovered inside this Qumran inkwell may prove important for future research, especially if the ink matches that on any Dead Sea Scrolls. Solomon H. Steckoll, working on behalf of the Antiquities Department of Jordan, discovered this unbroken inkwell at Qumran in the 1960s. The inkwell measures about 2 inches (5.5 cm) tall and 1.5 inches (3.9 cm) in diameter.</a:t>
            </a:r>
            <a:r>
              <a:rPr lang="en-US" altLang="en-US" smtClean="0"/>
              <a:t>Editor, H. S. (2004; 2004). </a:t>
            </a:r>
            <a:r>
              <a:rPr lang="en-US" altLang="en-US" i="1" smtClean="0"/>
              <a:t>BAR 20:05 (Sep/Oct 1994)</a:t>
            </a:r>
            <a:r>
              <a:rPr lang="en-US" altLang="en-US" smtClean="0"/>
              <a:t>. Biblical Archaeology Society.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Courtesy of the </a:t>
            </a:r>
            <a:r>
              <a:rPr lang="en-US" sz="1200" i="1" kern="1200" dirty="0" err="1" smtClean="0">
                <a:solidFill>
                  <a:schemeClr val="tx1"/>
                </a:solidFill>
                <a:effectLst/>
                <a:latin typeface="+mn-lt"/>
                <a:ea typeface="+mn-ea"/>
                <a:cs typeface="+mn-cs"/>
              </a:rPr>
              <a:t>Schøyen</a:t>
            </a:r>
            <a:r>
              <a:rPr lang="en-US" sz="1200" i="1" kern="1200" dirty="0" smtClean="0">
                <a:solidFill>
                  <a:schemeClr val="tx1"/>
                </a:solidFill>
                <a:effectLst/>
                <a:latin typeface="+mn-lt"/>
                <a:ea typeface="+mn-ea"/>
                <a:cs typeface="+mn-cs"/>
              </a:rPr>
              <a:t> Collection</a:t>
            </a:r>
            <a:endParaRPr lang="en-US" dirty="0" smtClean="0">
              <a:effectLst/>
            </a:endParaRPr>
          </a:p>
          <a:p>
            <a:r>
              <a:rPr lang="en-US" sz="1200" kern="1200" dirty="0" smtClean="0">
                <a:solidFill>
                  <a:schemeClr val="tx1"/>
                </a:solidFill>
                <a:effectLst/>
                <a:latin typeface="+mn-lt"/>
                <a:ea typeface="+mn-ea"/>
                <a:cs typeface="+mn-cs"/>
              </a:rPr>
              <a:t>An ‘A’ for effort. This 19th-century B.C. cuneiform tablet from Babylonia looks as if it could be a record of a conquest, a royal decree or a mythological epic—but it is actually a lesson tablet inscribed by a pupil in a scribal training center. It reads: “Graduate of the Scribal Academy, where did you go in olden days? I went to school. What did you do in school? I read my tablet, and copied my tablet. They prepared for me my prepared lines. Let me tell you what my teacher told me. Even a fool could easily follow his instructions. Tablets of Sumerian and Akkadian, tablets of the scribal art. I am a scribe and know how to inscribe a stela.” The colophon credits the goddess of writing, </a:t>
            </a:r>
            <a:r>
              <a:rPr lang="en-US" sz="1200" kern="1200" dirty="0" err="1" smtClean="0">
                <a:solidFill>
                  <a:schemeClr val="tx1"/>
                </a:solidFill>
                <a:effectLst/>
                <a:latin typeface="+mn-lt"/>
                <a:ea typeface="+mn-ea"/>
                <a:cs typeface="+mn-cs"/>
              </a:rPr>
              <a:t>Nisaba</a:t>
            </a:r>
            <a:r>
              <a:rPr lang="en-US" sz="1200" kern="1200" dirty="0" smtClean="0">
                <a:solidFill>
                  <a:schemeClr val="tx1"/>
                </a:solidFill>
                <a:effectLst/>
                <a:latin typeface="+mn-lt"/>
                <a:ea typeface="+mn-ea"/>
                <a:cs typeface="+mn-cs"/>
              </a:rPr>
              <a:t>, and notes that “</a:t>
            </a:r>
            <a:r>
              <a:rPr lang="en-US" sz="1200" kern="1200" dirty="0" err="1" smtClean="0">
                <a:solidFill>
                  <a:schemeClr val="tx1"/>
                </a:solidFill>
                <a:effectLst/>
                <a:latin typeface="+mn-lt"/>
                <a:ea typeface="+mn-ea"/>
                <a:cs typeface="+mn-cs"/>
              </a:rPr>
              <a:t>Suen-Uselli</a:t>
            </a:r>
            <a:r>
              <a:rPr lang="en-US" sz="1200" kern="1200" dirty="0" smtClean="0">
                <a:solidFill>
                  <a:schemeClr val="tx1"/>
                </a:solidFill>
                <a:effectLst/>
                <a:latin typeface="+mn-lt"/>
                <a:ea typeface="+mn-ea"/>
                <a:cs typeface="+mn-cs"/>
              </a:rPr>
              <a:t> received it on the 22nd day of Month 11.” (There is no indication what grade the ancient scribe-to-be received for this assignment.)</a:t>
            </a:r>
            <a:endParaRPr lang="en-US" dirty="0" smtClean="0">
              <a:effectLst/>
            </a:endParaRPr>
          </a:p>
          <a:p>
            <a:r>
              <a:rPr lang="en-US" dirty="0" smtClean="0">
                <a:effectLst/>
              </a:rPr>
              <a:t>Editor, Hershel Shanks: </a:t>
            </a:r>
            <a:r>
              <a:rPr lang="en-US" i="1" dirty="0" smtClean="0">
                <a:effectLst/>
              </a:rPr>
              <a:t>BAR 28:05 (Sep/Oct 2002)</a:t>
            </a:r>
            <a:r>
              <a:rPr lang="en-US" dirty="0" smtClean="0">
                <a:effectLst/>
              </a:rPr>
              <a:t>. Biblical Archaeology Society, 2004; 2004</a:t>
            </a:r>
          </a:p>
          <a:p>
            <a:endParaRPr lang="en-US" dirty="0" smtClean="0">
              <a:effectLst/>
            </a:endParaRPr>
          </a:p>
          <a:p>
            <a:r>
              <a:rPr lang="en-US" sz="1200" i="1" kern="1200" dirty="0" smtClean="0">
                <a:solidFill>
                  <a:schemeClr val="tx1"/>
                </a:solidFill>
                <a:effectLst/>
                <a:latin typeface="+mn-lt"/>
                <a:ea typeface="+mn-ea"/>
                <a:cs typeface="+mn-cs"/>
              </a:rPr>
              <a:t>Courtesy of the </a:t>
            </a:r>
            <a:r>
              <a:rPr lang="en-US" sz="1200" i="1" kern="1200" dirty="0" err="1" smtClean="0">
                <a:solidFill>
                  <a:schemeClr val="tx1"/>
                </a:solidFill>
                <a:effectLst/>
                <a:latin typeface="+mn-lt"/>
                <a:ea typeface="+mn-ea"/>
                <a:cs typeface="+mn-cs"/>
              </a:rPr>
              <a:t>Schøyen</a:t>
            </a:r>
            <a:r>
              <a:rPr lang="en-US" sz="1200" i="1" kern="1200" dirty="0" smtClean="0">
                <a:solidFill>
                  <a:schemeClr val="tx1"/>
                </a:solidFill>
                <a:effectLst/>
                <a:latin typeface="+mn-lt"/>
                <a:ea typeface="+mn-ea"/>
                <a:cs typeface="+mn-cs"/>
              </a:rPr>
              <a:t> Collection</a:t>
            </a:r>
            <a:endParaRPr lang="en-US" dirty="0" smtClean="0">
              <a:effectLst/>
            </a:endParaRPr>
          </a:p>
          <a:p>
            <a:r>
              <a:rPr lang="en-US" sz="1200" kern="1200" dirty="0" smtClean="0">
                <a:solidFill>
                  <a:schemeClr val="tx1"/>
                </a:solidFill>
                <a:effectLst/>
                <a:latin typeface="+mn-lt"/>
                <a:ea typeface="+mn-ea"/>
                <a:cs typeface="+mn-cs"/>
              </a:rPr>
              <a:t>The Gilgamesh epic also incorporates the oldest account of a world-destroying deluge—the flood later retold in Genesis. The Bible describes the cause of the flood as God’s anger with mankind’s wickedness, but the ancient Mesopotamian version attributes it to human noisiness, which prevented the chief Babylonian god, Enlil, from sleeping. This tablet, from 19th–18th century B.C. Babylonia, records a version of the flood story in which </a:t>
            </a:r>
            <a:r>
              <a:rPr lang="en-US" sz="1200" kern="1200" dirty="0" err="1" smtClean="0">
                <a:solidFill>
                  <a:schemeClr val="tx1"/>
                </a:solidFill>
                <a:effectLst/>
                <a:latin typeface="+mn-lt"/>
                <a:ea typeface="+mn-ea"/>
                <a:cs typeface="+mn-cs"/>
              </a:rPr>
              <a:t>Ziusudra</a:t>
            </a:r>
            <a:r>
              <a:rPr lang="en-US" sz="1200" kern="1200" dirty="0" smtClean="0">
                <a:solidFill>
                  <a:schemeClr val="tx1"/>
                </a:solidFill>
                <a:effectLst/>
                <a:latin typeface="+mn-lt"/>
                <a:ea typeface="+mn-ea"/>
                <a:cs typeface="+mn-cs"/>
              </a:rPr>
              <a:t> (the counterpart of Noah) is described as being a priest of the god Enki.</a:t>
            </a:r>
            <a:endParaRPr lang="en-US" dirty="0" smtClean="0">
              <a:effectLst/>
            </a:endParaRPr>
          </a:p>
          <a:p>
            <a:r>
              <a:rPr lang="en-US" dirty="0" smtClean="0">
                <a:effectLst/>
              </a:rPr>
              <a:t>Editor, Hershel Shanks: </a:t>
            </a:r>
            <a:r>
              <a:rPr lang="en-US" i="1" dirty="0" smtClean="0">
                <a:effectLst/>
              </a:rPr>
              <a:t>BAR 28:05 (Sep/Oct 2002)</a:t>
            </a:r>
            <a:r>
              <a:rPr lang="en-US" dirty="0" smtClean="0">
                <a:effectLst/>
              </a:rPr>
              <a:t>. Biblical Archaeology Society, 2004; 2004</a:t>
            </a:r>
          </a:p>
          <a:p>
            <a:endParaRPr lang="en-US" dirty="0">
              <a:effectLst/>
            </a:endParaRPr>
          </a:p>
        </p:txBody>
      </p:sp>
      <p:sp>
        <p:nvSpPr>
          <p:cNvPr id="4" name="Slide Number Placeholder 3"/>
          <p:cNvSpPr>
            <a:spLocks noGrp="1"/>
          </p:cNvSpPr>
          <p:nvPr>
            <p:ph type="sldNum" sz="quarter" idx="10"/>
          </p:nvPr>
        </p:nvSpPr>
        <p:spPr/>
        <p:txBody>
          <a:bodyPr/>
          <a:lstStyle/>
          <a:p>
            <a:fld id="{70081785-17D1-4503-933E-8C21AD2367CC}" type="slidenum">
              <a:rPr lang="en-US" smtClean="0"/>
              <a:t>22</a:t>
            </a:fld>
            <a:endParaRPr lang="en-US"/>
          </a:p>
        </p:txBody>
      </p:sp>
    </p:spTree>
    <p:extLst>
      <p:ext uri="{BB962C8B-B14F-4D97-AF65-F5344CB8AC3E}">
        <p14:creationId xmlns:p14="http://schemas.microsoft.com/office/powerpoint/2010/main" val="426894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1" dirty="0" smtClean="0">
              <a:effectLst/>
            </a:endParaRPr>
          </a:p>
          <a:p>
            <a:endParaRPr lang="en-US" b="1" dirty="0" smtClean="0">
              <a:effectLst/>
            </a:endParaRPr>
          </a:p>
          <a:p>
            <a:r>
              <a:rPr lang="en-US" b="1" dirty="0" smtClean="0">
                <a:effectLst/>
              </a:rPr>
              <a:t>Stele of Hammurabi</a:t>
            </a:r>
            <a:endParaRPr lang="en-US" dirty="0" smtClean="0">
              <a:effectLst/>
            </a:endParaRPr>
          </a:p>
          <a:p>
            <a:r>
              <a:rPr lang="en-US" dirty="0" smtClean="0">
                <a:effectLst/>
              </a:rPr>
              <a:t>The set of laws called Hammurabi's Code perhaps was the most influential law of the Near East. Hammurabi (1729-1686 BCE) ordered the text of this law copied several times, and placed in public places of his empire, as to make it known in the entire land basis for every trial. A completely preserved diorite column (2.25 m high) with 282 paragraphs was discovered during excavations of Susa. The stele was plundered around 1160 BCE by the Elamites after the conquest of Babylon, and was removed to their capital Susa. In the upper area on the left, the stele shows king Hammurabi in front of the son god Shamash. The biblical law has many parallels to the Code of Hammurabi, but the similarities may rather go back to the idea of the law common in entire the Near East</a:t>
            </a:r>
          </a:p>
          <a:p>
            <a:r>
              <a:rPr lang="en-US" i="1" dirty="0" smtClean="0">
                <a:effectLst/>
              </a:rPr>
              <a:t>1000 Bible Images</a:t>
            </a:r>
            <a:r>
              <a:rPr lang="en-US" dirty="0" smtClean="0">
                <a:effectLst/>
              </a:rPr>
              <a:t>. Bellingham, WA : Logos Research Systems, 2009</a:t>
            </a:r>
          </a:p>
          <a:p>
            <a:endParaRPr lang="en-US" dirty="0" smtClean="0">
              <a:effectLst/>
            </a:endParaRPr>
          </a:p>
          <a:p>
            <a:r>
              <a:rPr lang="en-US" sz="1200" kern="1200" dirty="0" smtClean="0">
                <a:solidFill>
                  <a:schemeClr val="tx1"/>
                </a:solidFill>
                <a:effectLst/>
                <a:latin typeface="+mn-lt"/>
                <a:ea typeface="+mn-ea"/>
                <a:cs typeface="+mn-cs"/>
              </a:rPr>
              <a:t>Louvre Museum, Paris</a:t>
            </a:r>
          </a:p>
          <a:p>
            <a:r>
              <a:rPr lang="en-US" sz="1200" kern="1200" dirty="0" smtClean="0">
                <a:solidFill>
                  <a:schemeClr val="tx1"/>
                </a:solidFill>
                <a:effectLst/>
                <a:latin typeface="+mn-lt"/>
                <a:ea typeface="+mn-ea"/>
                <a:cs typeface="+mn-cs"/>
              </a:rPr>
              <a:t>Hammurabi, king of Babylon (1792–1750 B.C.), the figure at left, raises his hand to his lips in supplication to the enthroned god Shamash. This seven-foot-high basalt stela from Susa, southeastern Mesopotamia, also displays a cuneiform text known as the Laws of Hammurabi, containing a prologue, 282 laws and an epilogue.</a:t>
            </a:r>
            <a:br>
              <a:rPr lang="en-US" sz="1200" kern="1200" dirty="0" smtClean="0">
                <a:solidFill>
                  <a:schemeClr val="tx1"/>
                </a:solidFill>
                <a:effectLst/>
                <a:latin typeface="+mn-lt"/>
                <a:ea typeface="+mn-ea"/>
                <a:cs typeface="+mn-cs"/>
              </a:rPr>
            </a:br>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t>23</a:t>
            </a:fld>
            <a:endParaRPr lang="en-US"/>
          </a:p>
        </p:txBody>
      </p:sp>
    </p:spTree>
    <p:extLst>
      <p:ext uri="{BB962C8B-B14F-4D97-AF65-F5344CB8AC3E}">
        <p14:creationId xmlns:p14="http://schemas.microsoft.com/office/powerpoint/2010/main" val="96355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43000" y="685800"/>
            <a:ext cx="4572000" cy="3429000"/>
          </a:xfr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3188" name="Slide Number Placeholder 3"/>
          <p:cNvSpPr>
            <a:spLocks noGrp="1"/>
          </p:cNvSpPr>
          <p:nvPr>
            <p:ph type="sldNum" sz="quarter" idx="5"/>
          </p:nvPr>
        </p:nvSpPr>
        <p:spPr/>
        <p:txBody>
          <a:bodyPr/>
          <a:lstStyle/>
          <a:p>
            <a:pPr>
              <a:defRPr/>
            </a:pPr>
            <a:fld id="{DE5F4429-3E32-487E-ADDE-34E9C10541E3}" type="slidenum">
              <a:rPr lang="en-US">
                <a:solidFill>
                  <a:prstClr val="black"/>
                </a:solidFill>
              </a:rPr>
              <a:pPr>
                <a:defRPr/>
              </a:pPr>
              <a:t>26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LINGUISTIC KEY UNLOCKS THREE. This monumental trilingual cuneiform inscription records the deeds of Darius I (Darius the Great), the Persian king who supported the reconstruction of the Jerusalem Temple, according to the Book of Ezra. The several-hundred-square-foot relief and inscription, carved on a cliff near </a:t>
            </a:r>
            <a:r>
              <a:rPr lang="en-US" dirty="0" err="1" smtClean="0"/>
              <a:t>Behistun</a:t>
            </a:r>
            <a:r>
              <a:rPr lang="en-US" dirty="0" smtClean="0"/>
              <a:t> (modern </a:t>
            </a:r>
            <a:r>
              <a:rPr lang="en-US" dirty="0" err="1" smtClean="0"/>
              <a:t>Bisitun</a:t>
            </a:r>
            <a:r>
              <a:rPr lang="en-US" dirty="0" smtClean="0"/>
              <a:t>, Iran), depicts an oversized Darius, a winged sun disk, attendants and prisoners hailing the god </a:t>
            </a:r>
            <a:r>
              <a:rPr lang="en-US" dirty="0" err="1" smtClean="0"/>
              <a:t>Ahuramazda</a:t>
            </a:r>
            <a:r>
              <a:rPr lang="en-US" dirty="0" smtClean="0"/>
              <a:t>. The cuneiform inscription, recorded in Old Persian, Elamite and Babylonian, provided a key to deciphering all three scripts.</a:t>
            </a:r>
          </a:p>
          <a:p>
            <a:endParaRPr lang="en-US" dirty="0" smtClean="0"/>
          </a:p>
          <a:p>
            <a:r>
              <a:rPr lang="en-US" dirty="0" smtClean="0">
                <a:effectLst/>
              </a:rPr>
              <a:t>As </a:t>
            </a:r>
            <a:r>
              <a:rPr lang="en-US" dirty="0" err="1" smtClean="0">
                <a:effectLst/>
              </a:rPr>
              <a:t>Ahura</a:t>
            </a:r>
            <a:r>
              <a:rPr lang="en-US" dirty="0" smtClean="0">
                <a:effectLst/>
              </a:rPr>
              <a:t> Mazda-the supreme winged deity of the ancient Persians-hovers overhead, king Darius the Great (522–486 B.C.) places his foot on the neck of a rival king and judges nine others in this relief celebrating Darius’s triumphs. The extensive trilingual inscription surrounding this image, carved high up on a cliff in </a:t>
            </a:r>
            <a:r>
              <a:rPr lang="en-US" dirty="0" err="1" smtClean="0">
                <a:effectLst/>
              </a:rPr>
              <a:t>Behistun</a:t>
            </a:r>
            <a:r>
              <a:rPr lang="en-US" dirty="0" smtClean="0">
                <a:effectLst/>
              </a:rPr>
              <a:t> (modern </a:t>
            </a:r>
            <a:r>
              <a:rPr lang="en-US" dirty="0" err="1" smtClean="0">
                <a:effectLst/>
              </a:rPr>
              <a:t>Bisitun</a:t>
            </a:r>
            <a:r>
              <a:rPr lang="en-US" dirty="0" smtClean="0">
                <a:effectLst/>
              </a:rPr>
              <a:t>, Iran), enabled the 19th-century British army officer and linguist Henry </a:t>
            </a:r>
            <a:r>
              <a:rPr lang="en-US" dirty="0" err="1" smtClean="0">
                <a:effectLst/>
              </a:rPr>
              <a:t>Creswicke</a:t>
            </a:r>
            <a:r>
              <a:rPr lang="en-US" dirty="0" smtClean="0">
                <a:effectLst/>
              </a:rPr>
              <a:t> Rawlinson to decipher cuneiform.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t>27</a:t>
            </a:fld>
            <a:endParaRPr lang="en-US"/>
          </a:p>
        </p:txBody>
      </p:sp>
    </p:spTree>
    <p:extLst>
      <p:ext uri="{BB962C8B-B14F-4D97-AF65-F5344CB8AC3E}">
        <p14:creationId xmlns:p14="http://schemas.microsoft.com/office/powerpoint/2010/main" val="36621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LINGUISTIC KEY UNLOCKS THREE. This monumental trilingual cuneiform inscription records the deeds of Darius I (Darius the Great), the Persian king who supported the reconstruction of the Jerusalem Temple, according to the Book of Ezra. The several-hundred-square-foot relief and inscription, carved on a cliff near </a:t>
            </a:r>
            <a:r>
              <a:rPr lang="en-US" dirty="0" err="1" smtClean="0"/>
              <a:t>Behistun</a:t>
            </a:r>
            <a:r>
              <a:rPr lang="en-US" dirty="0" smtClean="0"/>
              <a:t> (modern </a:t>
            </a:r>
            <a:r>
              <a:rPr lang="en-US" dirty="0" err="1" smtClean="0"/>
              <a:t>Bisitun</a:t>
            </a:r>
            <a:r>
              <a:rPr lang="en-US" dirty="0" smtClean="0"/>
              <a:t>, Iran), depicts an oversized Darius, a winged sun disk, attendants and prisoners hailing the god </a:t>
            </a:r>
            <a:r>
              <a:rPr lang="en-US" dirty="0" err="1" smtClean="0"/>
              <a:t>Ahuramazda</a:t>
            </a:r>
            <a:r>
              <a:rPr lang="en-US" dirty="0" smtClean="0"/>
              <a:t>. The cuneiform inscription, recorded in Old Persian, Elamite and Babylonian, provided a key to deciphering all three scripts.</a:t>
            </a:r>
          </a:p>
          <a:p>
            <a:endParaRPr lang="en-US" dirty="0" smtClean="0"/>
          </a:p>
          <a:p>
            <a:r>
              <a:rPr lang="en-US" dirty="0" smtClean="0">
                <a:effectLst/>
              </a:rPr>
              <a:t>As </a:t>
            </a:r>
            <a:r>
              <a:rPr lang="en-US" dirty="0" err="1" smtClean="0">
                <a:effectLst/>
              </a:rPr>
              <a:t>Ahura</a:t>
            </a:r>
            <a:r>
              <a:rPr lang="en-US" dirty="0" smtClean="0">
                <a:effectLst/>
              </a:rPr>
              <a:t> Mazda-the supreme winged deity of the ancient Persians-hovers overhead, king Darius the Great (522–486 B.C.) places his foot on the neck of a rival king and judges nine others in this relief celebrating Darius’s triumphs. The extensive trilingual inscription surrounding this image, carved high up on a cliff in </a:t>
            </a:r>
            <a:r>
              <a:rPr lang="en-US" dirty="0" err="1" smtClean="0">
                <a:effectLst/>
              </a:rPr>
              <a:t>Behistun</a:t>
            </a:r>
            <a:r>
              <a:rPr lang="en-US" dirty="0" smtClean="0">
                <a:effectLst/>
              </a:rPr>
              <a:t> (modern </a:t>
            </a:r>
            <a:r>
              <a:rPr lang="en-US" dirty="0" err="1" smtClean="0">
                <a:effectLst/>
              </a:rPr>
              <a:t>Bisitun</a:t>
            </a:r>
            <a:r>
              <a:rPr lang="en-US" dirty="0" smtClean="0">
                <a:effectLst/>
              </a:rPr>
              <a:t>, Iran), enabled the 19th-century British army officer and linguist Henry </a:t>
            </a:r>
            <a:r>
              <a:rPr lang="en-US" dirty="0" err="1" smtClean="0">
                <a:effectLst/>
              </a:rPr>
              <a:t>Creswicke</a:t>
            </a:r>
            <a:r>
              <a:rPr lang="en-US" dirty="0" smtClean="0">
                <a:effectLst/>
              </a:rPr>
              <a:t> Rawlinson to decipher cuneiform.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081785-17D1-4503-933E-8C21AD2367C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6218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143000" y="685800"/>
            <a:ext cx="4572000" cy="3429000"/>
          </a:xfrm>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0116" name="Slide Number Placeholder 3"/>
          <p:cNvSpPr>
            <a:spLocks noGrp="1"/>
          </p:cNvSpPr>
          <p:nvPr>
            <p:ph type="sldNum" sz="quarter" idx="5"/>
          </p:nvPr>
        </p:nvSpPr>
        <p:spPr/>
        <p:txBody>
          <a:bodyPr/>
          <a:lstStyle/>
          <a:p>
            <a:pPr>
              <a:defRPr/>
            </a:pPr>
            <a:fld id="{0143BB29-496C-427A-BB9D-3867A6C9F89C}" type="slidenum">
              <a:rPr lang="en-US">
                <a:solidFill>
                  <a:prstClr val="black"/>
                </a:solidFill>
              </a:rPr>
              <a:pPr>
                <a:defRPr/>
              </a:pPr>
              <a:t>35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Master" Target="../slideMasters/slideMaster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4.jpeg"/><Relationship Id="rId2" Type="http://schemas.openxmlformats.org/officeDocument/2006/relationships/image" Target="../media/image18.jpeg"/><Relationship Id="rId1" Type="http://schemas.openxmlformats.org/officeDocument/2006/relationships/slideMaster" Target="../slideMasters/slideMaster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Master" Target="../slideMasters/slideMaster16.xml"/><Relationship Id="rId6" Type="http://schemas.openxmlformats.org/officeDocument/2006/relationships/image" Target="../media/image35.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5.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2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jpeg"/><Relationship Id="rId1" Type="http://schemas.openxmlformats.org/officeDocument/2006/relationships/slideMaster" Target="../slideMasters/slideMaster2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jpeg"/><Relationship Id="rId1" Type="http://schemas.openxmlformats.org/officeDocument/2006/relationships/slideMaster" Target="../slideMasters/slideMaster2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jpeg"/><Relationship Id="rId1" Type="http://schemas.openxmlformats.org/officeDocument/2006/relationships/slideMaster" Target="../slideMasters/slideMaster2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4.xml"/><Relationship Id="rId4" Type="http://schemas.openxmlformats.org/officeDocument/2006/relationships/image" Target="../media/image5.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5.xml"/><Relationship Id="rId4" Type="http://schemas.openxmlformats.org/officeDocument/2006/relationships/image" Target="../media/image5.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6.xml"/><Relationship Id="rId4" Type="http://schemas.openxmlformats.org/officeDocument/2006/relationships/image" Target="../media/image5.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7.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44.jpeg"/><Relationship Id="rId2" Type="http://schemas.openxmlformats.org/officeDocument/2006/relationships/image" Target="../media/image18.jpeg"/><Relationship Id="rId1" Type="http://schemas.openxmlformats.org/officeDocument/2006/relationships/slideMaster" Target="../slideMasters/slideMaster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40"/>
            <a:ext cx="7391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886200"/>
            <a:ext cx="76200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FFFFFF"/>
              </a:solidFill>
              <a:cs typeface="Arial" panose="020B0604020202020204"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142139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600200"/>
            <a:ext cx="76962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1516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624004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09338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611529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61550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28213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889527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69145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4533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56412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52152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74652"/>
            <a:ext cx="5029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020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98109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16461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182191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669408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29031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30964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54579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18953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721337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51553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8F1E4364-71E0-4860-B911-6FD8C66F9799}"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904088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82000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659443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482626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676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560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18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5363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0505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418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8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EE515E-4394-48BD-8F62-0310F11171CF}"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5449025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8650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2421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1541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749E2-F41F-474A-8FA6-D49AC79EFC20}" type="datetimeFigureOut">
              <a:rPr lang="en-US">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CEC498-03F3-4E29-9FC9-A0614339768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9415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36692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93757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738407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550614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106533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3416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AABD1-CB71-42BA-A6AC-2616825EEFA4}"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120281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779831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1308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45292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468343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365933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351120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764439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85022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594394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6293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FB9578-94CD-43DE-96BE-DD464DFF5E1D}"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7620774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29900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110177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126523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306009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09498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27062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246883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091211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790256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8648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9C3FA2-3205-4722-8F58-0180978E9166}"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29331317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67895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168605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722004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325978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241744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1593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271716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1D0691-8E2E-44FC-AD19-42F03F44933A}" type="slidenum">
              <a:rPr lang="en-US" altLang="en-US"/>
              <a:pPr/>
              <a:t>‹#›</a:t>
            </a:fld>
            <a:endParaRPr lang="en-US" altLang="en-US"/>
          </a:p>
        </p:txBody>
      </p:sp>
    </p:spTree>
    <p:extLst>
      <p:ext uri="{BB962C8B-B14F-4D97-AF65-F5344CB8AC3E}">
        <p14:creationId xmlns:p14="http://schemas.microsoft.com/office/powerpoint/2010/main" val="29922070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6261111"/>
            <a:ext cx="1031875"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6" name="Rectangle 5"/>
          <p:cNvSpPr/>
          <p:nvPr userDrawn="1"/>
        </p:nvSpPr>
        <p:spPr>
          <a:xfrm>
            <a:off x="6572270" y="6261111"/>
            <a:ext cx="1925639"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258008"/>
            <a:ext cx="7016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6254753"/>
            <a:ext cx="4275139"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6269121"/>
            <a:ext cx="6143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4" y="6264275"/>
            <a:ext cx="293687" cy="5699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6254753"/>
            <a:ext cx="704851" cy="57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6270625"/>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6256338"/>
            <a:ext cx="366712"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88" y="6262703"/>
            <a:ext cx="5645151" cy="595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6" name="Rectangle 15"/>
          <p:cNvSpPr/>
          <p:nvPr userDrawn="1"/>
        </p:nvSpPr>
        <p:spPr>
          <a:xfrm>
            <a:off x="0" y="6254763"/>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26" y="6338971"/>
            <a:ext cx="590551"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869E8E4D-0B74-4E12-B358-CC9A95FD24B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41BBC9AA-1437-4CA4-BFEE-B88E0498096F}" type="slidenum">
              <a:rPr lang="en-US" altLang="en-US"/>
              <a:pPr/>
              <a:t>‹#›</a:t>
            </a:fld>
            <a:endParaRPr lang="en-US" altLang="en-US"/>
          </a:p>
        </p:txBody>
      </p:sp>
    </p:spTree>
    <p:extLst>
      <p:ext uri="{BB962C8B-B14F-4D97-AF65-F5344CB8AC3E}">
        <p14:creationId xmlns:p14="http://schemas.microsoft.com/office/powerpoint/2010/main" val="24451895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524351-0FBC-4BC8-BFC6-9EFF9BC885A6}" type="slidenum">
              <a:rPr lang="en-US" altLang="en-US"/>
              <a:pPr/>
              <a:t>‹#›</a:t>
            </a:fld>
            <a:endParaRPr lang="en-US" altLang="en-US"/>
          </a:p>
        </p:txBody>
      </p:sp>
    </p:spTree>
    <p:extLst>
      <p:ext uri="{BB962C8B-B14F-4D97-AF65-F5344CB8AC3E}">
        <p14:creationId xmlns:p14="http://schemas.microsoft.com/office/powerpoint/2010/main" val="386071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D5E7F9-CAF8-428E-8435-49B4AB6E03D5}"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19873519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C99315BC-53B3-457A-A236-A3AF5F775C4A}" type="slidenum">
              <a:rPr lang="en-US" altLang="en-US"/>
              <a:pPr/>
              <a:t>‹#›</a:t>
            </a:fld>
            <a:endParaRPr lang="en-US" altLang="en-US"/>
          </a:p>
        </p:txBody>
      </p:sp>
    </p:spTree>
    <p:extLst>
      <p:ext uri="{BB962C8B-B14F-4D97-AF65-F5344CB8AC3E}">
        <p14:creationId xmlns:p14="http://schemas.microsoft.com/office/powerpoint/2010/main" val="32825987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B4A3FF2A-1F6B-43A6-8988-6AF2A36785C7}" type="slidenum">
              <a:rPr lang="en-US" altLang="en-US"/>
              <a:pPr/>
              <a:t>‹#›</a:t>
            </a:fld>
            <a:endParaRPr lang="en-US" altLang="en-US"/>
          </a:p>
        </p:txBody>
      </p:sp>
    </p:spTree>
    <p:extLst>
      <p:ext uri="{BB962C8B-B14F-4D97-AF65-F5344CB8AC3E}">
        <p14:creationId xmlns:p14="http://schemas.microsoft.com/office/powerpoint/2010/main" val="9436018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54763"/>
            <a:ext cx="9144000" cy="59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6254750"/>
            <a:ext cx="9144000" cy="603250"/>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6304047"/>
            <a:ext cx="2133600"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A351C71E-8DE8-467D-B492-44FF2E0591C4}" type="slidenum">
              <a:rPr lang="en-US" altLang="en-US" sz="1200">
                <a:solidFill>
                  <a:srgbClr val="898989"/>
                </a:solidFill>
                <a:latin typeface="Calibri" pitchFamily="34" charset="0"/>
              </a:rPr>
              <a:pPr algn="r" eaLnBrk="1" fontAlgn="base" hangingPunct="1">
                <a:spcBef>
                  <a:spcPct val="0"/>
                </a:spcBef>
                <a:spcAft>
                  <a:spcPct val="0"/>
                </a:spcAft>
              </a:pPr>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26" y="6315159"/>
            <a:ext cx="590551" cy="365125"/>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5D96B484-4A40-4580-8BA9-5EB07E6F1919}"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74638"/>
            <a:ext cx="7676707" cy="11430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66391DB3-ADED-4278-A86B-06DBF14546BD}" type="slidenum">
              <a:rPr lang="en-US" altLang="en-US"/>
              <a:pPr/>
              <a:t>‹#›</a:t>
            </a:fld>
            <a:endParaRPr lang="en-US" altLang="en-US"/>
          </a:p>
        </p:txBody>
      </p:sp>
    </p:spTree>
    <p:extLst>
      <p:ext uri="{BB962C8B-B14F-4D97-AF65-F5344CB8AC3E}">
        <p14:creationId xmlns:p14="http://schemas.microsoft.com/office/powerpoint/2010/main" val="20464678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6254750"/>
            <a:ext cx="9144000" cy="603250"/>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38125"/>
            <a:ext cx="126365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6315159"/>
            <a:ext cx="590551" cy="365125"/>
          </a:xfrm>
        </p:spPr>
        <p:txBody>
          <a:bodyPr/>
          <a:lstStyle>
            <a:lvl1pPr>
              <a:defRPr sz="1400"/>
            </a:lvl1pPr>
          </a:lstStyle>
          <a:p>
            <a:fld id="{BD492983-AECE-478A-BB1B-11696B35A7C0}" type="slidenum">
              <a:rPr lang="en-US" altLang="en-US"/>
              <a:pPr/>
              <a:t>‹#›</a:t>
            </a:fld>
            <a:endParaRPr lang="en-US" altLang="en-US"/>
          </a:p>
        </p:txBody>
      </p:sp>
    </p:spTree>
    <p:extLst>
      <p:ext uri="{BB962C8B-B14F-4D97-AF65-F5344CB8AC3E}">
        <p14:creationId xmlns:p14="http://schemas.microsoft.com/office/powerpoint/2010/main" val="22795717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3"/>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EE9C05D6-1AF7-4CEF-8B40-A31EDFA93825}" type="slidenum">
              <a:rPr lang="en-US" altLang="en-US"/>
              <a:pPr/>
              <a:t>‹#›</a:t>
            </a:fld>
            <a:endParaRPr lang="en-US" altLang="en-US"/>
          </a:p>
        </p:txBody>
      </p:sp>
    </p:spTree>
    <p:extLst>
      <p:ext uri="{BB962C8B-B14F-4D97-AF65-F5344CB8AC3E}">
        <p14:creationId xmlns:p14="http://schemas.microsoft.com/office/powerpoint/2010/main" val="9212583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9B185FB-2001-43FD-B85A-6D5D85AE957A}" type="slidenum">
              <a:rPr lang="en-US" altLang="en-US"/>
              <a:pPr/>
              <a:t>‹#›</a:t>
            </a:fld>
            <a:endParaRPr lang="en-US" altLang="en-US"/>
          </a:p>
        </p:txBody>
      </p:sp>
    </p:spTree>
    <p:extLst>
      <p:ext uri="{BB962C8B-B14F-4D97-AF65-F5344CB8AC3E}">
        <p14:creationId xmlns:p14="http://schemas.microsoft.com/office/powerpoint/2010/main" val="42692355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858552-E3AD-45A8-9B7D-FEF3A09D28FA}" type="slidenum">
              <a:rPr lang="en-US" altLang="en-US"/>
              <a:pPr/>
              <a:t>‹#›</a:t>
            </a:fld>
            <a:endParaRPr lang="en-US" altLang="en-US"/>
          </a:p>
        </p:txBody>
      </p:sp>
    </p:spTree>
    <p:extLst>
      <p:ext uri="{BB962C8B-B14F-4D97-AF65-F5344CB8AC3E}">
        <p14:creationId xmlns:p14="http://schemas.microsoft.com/office/powerpoint/2010/main" val="28101002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2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AB2D21-4E6C-4B95-897C-2C1587009E80}" type="slidenum">
              <a:rPr lang="en-US" altLang="en-US"/>
              <a:pPr/>
              <a:t>‹#›</a:t>
            </a:fld>
            <a:endParaRPr lang="en-US" altLang="en-US"/>
          </a:p>
        </p:txBody>
      </p:sp>
    </p:spTree>
    <p:extLst>
      <p:ext uri="{BB962C8B-B14F-4D97-AF65-F5344CB8AC3E}">
        <p14:creationId xmlns:p14="http://schemas.microsoft.com/office/powerpoint/2010/main" val="1109281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253154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5810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0B4DD8-C6E2-4F30-95EC-EF80EFA25051}"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8646588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51772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354977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357837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826957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309487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634679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0715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088328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831723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2995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3C035E-478A-408C-A835-DB341D103FE5}"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14724000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771011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980220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839607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246472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328733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112113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885943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930733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094468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64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1371600" y="1600200"/>
            <a:ext cx="7924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67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BC809E-8398-4934-BA28-B1E64F8BF76D}"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558200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28"/>
            <a:ext cx="7391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886200"/>
            <a:ext cx="76200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FFFFFF"/>
              </a:solidFill>
            </a:endParaRPr>
          </a:p>
        </p:txBody>
      </p:sp>
    </p:spTree>
    <p:extLst>
      <p:ext uri="{BB962C8B-B14F-4D97-AF65-F5344CB8AC3E}">
        <p14:creationId xmlns:p14="http://schemas.microsoft.com/office/powerpoint/2010/main" val="39199323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1371600" y="1600200"/>
            <a:ext cx="7924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16143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7160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88057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37839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5"/>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57800" y="1535115"/>
            <a:ext cx="38100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57800" y="2174875"/>
            <a:ext cx="38100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5976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8482231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5854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487"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244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87487"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21252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812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812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9685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600200"/>
            <a:ext cx="76962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109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5FF72-2BC6-4693-A572-1758EC5227C3}"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215032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74640"/>
            <a:ext cx="5029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8185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0232B2-252B-4E53-B651-C978FBB25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7034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867929-BB64-49C7-BBDD-102DF46AD8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6998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531E82D-0C30-47C8-8644-250B5437A3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3059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E17AAF0-2CA3-493C-B819-C8C4A2E74D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1256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6AA424C-D0AA-4FD7-9529-E42EBB0D0D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1257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BEA282D7-3DD3-4F24-BD47-33A461D9C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2942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43E4DBF-9840-4976-AB3F-DD036CF6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1462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32E598A-3F65-48B0-ABEA-7C18E4466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077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A4D008F-C4A5-4C4C-8BE5-F41E75479B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063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287E8-B733-4879-9BCE-069E8D9A97DE}"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1721629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61B35C9-B52C-43BC-B027-C854969141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9470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B6E3799-9B64-46F0-904D-1E64A123D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644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cs typeface="Times New Roman" pitchFamily="18"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smtClean="0">
                <a:cs typeface="Times New Roman" pitchFamily="18"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cs typeface="Times New Roman" pitchFamily="18" charset="0"/>
              </a:defRPr>
            </a:lvl1pPr>
          </a:lstStyle>
          <a:p>
            <a:pPr>
              <a:defRPr/>
            </a:pPr>
            <a:fld id="{0DC8CFD9-48EF-47CE-AE11-8CB86FF7C0AF}" type="slidenum">
              <a:rPr lang="en-US"/>
              <a:pPr>
                <a:defRPr/>
              </a:pPr>
              <a:t>‹#›</a:t>
            </a:fld>
            <a:endParaRPr lang="en-US"/>
          </a:p>
        </p:txBody>
      </p:sp>
    </p:spTree>
    <p:extLst>
      <p:ext uri="{BB962C8B-B14F-4D97-AF65-F5344CB8AC3E}">
        <p14:creationId xmlns:p14="http://schemas.microsoft.com/office/powerpoint/2010/main" val="38770654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Times New Roman" pitchFamily="18" charset="0"/>
              </a:defRPr>
            </a:lvl1pPr>
          </a:lstStyle>
          <a:p>
            <a:pPr>
              <a:defRPr/>
            </a:pPr>
            <a:fld id="{E4AA95E5-2DFB-4091-9C1F-8ED234E29A44}" type="slidenum">
              <a:rPr lang="en-US"/>
              <a:pPr>
                <a:defRPr/>
              </a:pPr>
              <a:t>‹#›</a:t>
            </a:fld>
            <a:endParaRPr lang="en-US"/>
          </a:p>
        </p:txBody>
      </p:sp>
    </p:spTree>
    <p:extLst>
      <p:ext uri="{BB962C8B-B14F-4D97-AF65-F5344CB8AC3E}">
        <p14:creationId xmlns:p14="http://schemas.microsoft.com/office/powerpoint/2010/main" val="455666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Times New Roman" pitchFamily="18" charset="0"/>
              </a:defRPr>
            </a:lvl1pPr>
          </a:lstStyle>
          <a:p>
            <a:pPr>
              <a:defRPr/>
            </a:pPr>
            <a:fld id="{2802EA2D-3318-405B-93BB-E96848889FA4}" type="slidenum">
              <a:rPr lang="en-US"/>
              <a:pPr>
                <a:defRPr/>
              </a:pPr>
              <a:t>‹#›</a:t>
            </a:fld>
            <a:endParaRPr lang="en-US"/>
          </a:p>
        </p:txBody>
      </p:sp>
    </p:spTree>
    <p:extLst>
      <p:ext uri="{BB962C8B-B14F-4D97-AF65-F5344CB8AC3E}">
        <p14:creationId xmlns:p14="http://schemas.microsoft.com/office/powerpoint/2010/main" val="35565715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Times New Roman" pitchFamily="18" charset="0"/>
              </a:defRPr>
            </a:lvl1pPr>
          </a:lstStyle>
          <a:p>
            <a:pPr>
              <a:defRPr/>
            </a:pPr>
            <a:fld id="{391CACED-BD23-436C-AC5F-B26C9E049751}" type="slidenum">
              <a:rPr lang="en-US"/>
              <a:pPr>
                <a:defRPr/>
              </a:pPr>
              <a:t>‹#›</a:t>
            </a:fld>
            <a:endParaRPr lang="en-US"/>
          </a:p>
        </p:txBody>
      </p:sp>
    </p:spTree>
    <p:extLst>
      <p:ext uri="{BB962C8B-B14F-4D97-AF65-F5344CB8AC3E}">
        <p14:creationId xmlns:p14="http://schemas.microsoft.com/office/powerpoint/2010/main" val="19113779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cs typeface="Times New Roman" pitchFamily="18" charset="0"/>
              </a:defRPr>
            </a:lvl1pPr>
          </a:lstStyle>
          <a:p>
            <a:pPr>
              <a:defRPr/>
            </a:pPr>
            <a:fld id="{15F9B101-8419-4030-8E53-F62B0FD0D0DF}" type="slidenum">
              <a:rPr lang="en-US"/>
              <a:pPr>
                <a:defRPr/>
              </a:pPr>
              <a:t>‹#›</a:t>
            </a:fld>
            <a:endParaRPr lang="en-US"/>
          </a:p>
        </p:txBody>
      </p:sp>
    </p:spTree>
    <p:extLst>
      <p:ext uri="{BB962C8B-B14F-4D97-AF65-F5344CB8AC3E}">
        <p14:creationId xmlns:p14="http://schemas.microsoft.com/office/powerpoint/2010/main" val="37095740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cs typeface="Times New Roman" pitchFamily="18" charset="0"/>
              </a:defRPr>
            </a:lvl1pPr>
          </a:lstStyle>
          <a:p>
            <a:pPr>
              <a:defRPr/>
            </a:pPr>
            <a:fld id="{8279F9E4-BB9C-46C1-BD88-33E5F9BBA19D}" type="slidenum">
              <a:rPr lang="en-US"/>
              <a:pPr>
                <a:defRPr/>
              </a:pPr>
              <a:t>‹#›</a:t>
            </a:fld>
            <a:endParaRPr lang="en-US"/>
          </a:p>
        </p:txBody>
      </p:sp>
    </p:spTree>
    <p:extLst>
      <p:ext uri="{BB962C8B-B14F-4D97-AF65-F5344CB8AC3E}">
        <p14:creationId xmlns:p14="http://schemas.microsoft.com/office/powerpoint/2010/main" val="32300291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cs typeface="Times New Roman" pitchFamily="18" charset="0"/>
              </a:defRPr>
            </a:lvl1pPr>
          </a:lstStyle>
          <a:p>
            <a:pPr>
              <a:defRPr/>
            </a:pPr>
            <a:fld id="{BCBE23D3-C704-4FF6-ABA5-7423949649CC}" type="slidenum">
              <a:rPr lang="en-US"/>
              <a:pPr>
                <a:defRPr/>
              </a:pPr>
              <a:t>‹#›</a:t>
            </a:fld>
            <a:endParaRPr lang="en-US"/>
          </a:p>
        </p:txBody>
      </p:sp>
    </p:spTree>
    <p:extLst>
      <p:ext uri="{BB962C8B-B14F-4D97-AF65-F5344CB8AC3E}">
        <p14:creationId xmlns:p14="http://schemas.microsoft.com/office/powerpoint/2010/main" val="33875216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Times New Roman" pitchFamily="18" charset="0"/>
              </a:defRPr>
            </a:lvl1pPr>
          </a:lstStyle>
          <a:p>
            <a:pPr>
              <a:defRPr/>
            </a:pPr>
            <a:fld id="{AE31F532-EBBC-4C04-A491-3D98CE176532}" type="slidenum">
              <a:rPr lang="en-US"/>
              <a:pPr>
                <a:defRPr/>
              </a:pPr>
              <a:t>‹#›</a:t>
            </a:fld>
            <a:endParaRPr lang="en-US"/>
          </a:p>
        </p:txBody>
      </p:sp>
    </p:spTree>
    <p:extLst>
      <p:ext uri="{BB962C8B-B14F-4D97-AF65-F5344CB8AC3E}">
        <p14:creationId xmlns:p14="http://schemas.microsoft.com/office/powerpoint/2010/main" val="3917168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lvl1pPr>
              <a:defRPr sz="4000">
                <a:latin typeface="Calibri" pitchFamily="34" charset="0"/>
                <a:cs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sz="3600">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88F330-2CB6-4151-998C-E0CC15ACD2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0293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cs typeface="Times New Roman" pitchFamily="18" charset="0"/>
              </a:defRPr>
            </a:lvl1pPr>
          </a:lstStyle>
          <a:p>
            <a:pPr>
              <a:defRPr/>
            </a:pPr>
            <a:fld id="{D072B6BD-4509-49D6-9E67-29A724B21E77}" type="slidenum">
              <a:rPr lang="en-US"/>
              <a:pPr>
                <a:defRPr/>
              </a:pPr>
              <a:t>‹#›</a:t>
            </a:fld>
            <a:endParaRPr lang="en-US"/>
          </a:p>
        </p:txBody>
      </p:sp>
    </p:spTree>
    <p:extLst>
      <p:ext uri="{BB962C8B-B14F-4D97-AF65-F5344CB8AC3E}">
        <p14:creationId xmlns:p14="http://schemas.microsoft.com/office/powerpoint/2010/main" val="1474071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Times New Roman" pitchFamily="18" charset="0"/>
              </a:defRPr>
            </a:lvl1pPr>
          </a:lstStyle>
          <a:p>
            <a:pPr>
              <a:defRPr/>
            </a:pPr>
            <a:fld id="{C12C8FD9-4C3A-4626-AB17-3836CA28AC11}" type="slidenum">
              <a:rPr lang="en-US"/>
              <a:pPr>
                <a:defRPr/>
              </a:pPr>
              <a:t>‹#›</a:t>
            </a:fld>
            <a:endParaRPr lang="en-US"/>
          </a:p>
        </p:txBody>
      </p:sp>
    </p:spTree>
    <p:extLst>
      <p:ext uri="{BB962C8B-B14F-4D97-AF65-F5344CB8AC3E}">
        <p14:creationId xmlns:p14="http://schemas.microsoft.com/office/powerpoint/2010/main" val="15553560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cs typeface="Times New Roman" pitchFamily="18" charset="0"/>
              </a:defRPr>
            </a:lvl1pPr>
          </a:lstStyle>
          <a:p>
            <a:pPr>
              <a:defRPr/>
            </a:pPr>
            <a:fld id="{F9D707A3-4240-4724-8DFA-0AD9573B176E}" type="slidenum">
              <a:rPr lang="en-US"/>
              <a:pPr>
                <a:defRPr/>
              </a:pPr>
              <a:t>‹#›</a:t>
            </a:fld>
            <a:endParaRPr lang="en-US"/>
          </a:p>
        </p:txBody>
      </p:sp>
    </p:spTree>
    <p:extLst>
      <p:ext uri="{BB962C8B-B14F-4D97-AF65-F5344CB8AC3E}">
        <p14:creationId xmlns:p14="http://schemas.microsoft.com/office/powerpoint/2010/main" val="41801200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239113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58132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10185877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15905678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35913320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412802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1412582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7239000" y="6629400"/>
            <a:ext cx="1905000" cy="228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lvl1pPr>
          </a:lstStyle>
          <a:p>
            <a:pPr>
              <a:defRPr/>
            </a:pPr>
            <a:fld id="{4581D3B0-2CEA-4983-906B-F9E6F1D546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2077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24522092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25856055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35724059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38860859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1387059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CB1BC8-310D-4E7E-AC77-EDBE2AF2896A}" type="slidenum">
              <a:rPr lang="en-US"/>
              <a:pPr>
                <a:defRPr/>
              </a:pPr>
              <a:t>‹#›</a:t>
            </a:fld>
            <a:endParaRPr lang="en-US"/>
          </a:p>
        </p:txBody>
      </p:sp>
    </p:spTree>
    <p:extLst>
      <p:ext uri="{BB962C8B-B14F-4D97-AF65-F5344CB8AC3E}">
        <p14:creationId xmlns:p14="http://schemas.microsoft.com/office/powerpoint/2010/main" val="31277627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CFC19C66-28EF-4CDE-AC80-A2984C1136B9}" type="slidenum">
              <a:rPr lang="en-US" sz="1400">
                <a:solidFill>
                  <a:srgbClr val="898989"/>
                </a:solidFill>
                <a:cs typeface="Arial" pitchFamily="34" charset="0"/>
              </a:rPr>
              <a:pPr algn="r" fontAlgn="base">
                <a:spcBef>
                  <a:spcPct val="0"/>
                </a:spcBef>
                <a:spcAft>
                  <a:spcPct val="0"/>
                </a:spcAft>
                <a:defRPr/>
              </a:pPr>
              <a:t>‹#›</a:t>
            </a:fld>
            <a:endParaRPr lang="en-US" sz="1400">
              <a:solidFill>
                <a:srgbClr val="898989"/>
              </a:solidFill>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76909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5B4C72-3FAA-44F7-BCC5-F44F70643F81}" type="slidenum">
              <a:rPr lang="en-US"/>
              <a:pPr>
                <a:defRPr/>
              </a:pPr>
              <a:t>‹#›</a:t>
            </a:fld>
            <a:endParaRPr lang="en-US"/>
          </a:p>
        </p:txBody>
      </p:sp>
    </p:spTree>
    <p:extLst>
      <p:ext uri="{BB962C8B-B14F-4D97-AF65-F5344CB8AC3E}">
        <p14:creationId xmlns:p14="http://schemas.microsoft.com/office/powerpoint/2010/main" val="41625082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31B74C-B2E6-4824-B597-E99342E258FF}" type="slidenum">
              <a:rPr lang="en-US"/>
              <a:pPr>
                <a:defRPr/>
              </a:pPr>
              <a:t>‹#›</a:t>
            </a:fld>
            <a:endParaRPr lang="en-US"/>
          </a:p>
        </p:txBody>
      </p:sp>
    </p:spTree>
    <p:extLst>
      <p:ext uri="{BB962C8B-B14F-4D97-AF65-F5344CB8AC3E}">
        <p14:creationId xmlns:p14="http://schemas.microsoft.com/office/powerpoint/2010/main" val="38711496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CE3BDB-E28A-4AC8-AD48-FA0926A35850}" type="slidenum">
              <a:rPr lang="en-US"/>
              <a:pPr>
                <a:defRPr/>
              </a:pPr>
              <a:t>‹#›</a:t>
            </a:fld>
            <a:endParaRPr lang="en-US"/>
          </a:p>
        </p:txBody>
      </p:sp>
    </p:spTree>
    <p:extLst>
      <p:ext uri="{BB962C8B-B14F-4D97-AF65-F5344CB8AC3E}">
        <p14:creationId xmlns:p14="http://schemas.microsoft.com/office/powerpoint/2010/main" val="586833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C931B-027F-41A8-BE8A-1706A50F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1740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1CA099DB-758A-4D6A-BF7A-176DAF88258B}" type="slidenum">
              <a:rPr lang="en-US" sz="1400">
                <a:solidFill>
                  <a:srgbClr val="898989"/>
                </a:solidFill>
                <a:cs typeface="Arial" pitchFamily="34" charset="0"/>
              </a:rPr>
              <a:pPr algn="r" fontAlgn="base">
                <a:spcBef>
                  <a:spcPct val="0"/>
                </a:spcBef>
                <a:spcAft>
                  <a:spcPct val="0"/>
                </a:spcAft>
                <a:defRPr/>
              </a:pPr>
              <a:t>‹#›</a:t>
            </a:fld>
            <a:endParaRPr lang="en-US" sz="1400">
              <a:solidFill>
                <a:srgbClr val="898989"/>
              </a:solidFill>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406601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09461DC-B314-4C18-B380-2FD4FF94CEC3}" type="slidenum">
              <a:rPr lang="en-US"/>
              <a:pPr>
                <a:defRPr/>
              </a:pPr>
              <a:t>‹#›</a:t>
            </a:fld>
            <a:endParaRPr lang="en-US"/>
          </a:p>
        </p:txBody>
      </p:sp>
    </p:spTree>
    <p:extLst>
      <p:ext uri="{BB962C8B-B14F-4D97-AF65-F5344CB8AC3E}">
        <p14:creationId xmlns:p14="http://schemas.microsoft.com/office/powerpoint/2010/main" val="13274897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2E6BDF-633C-4D8D-95B8-AF9654B67878}" type="slidenum">
              <a:rPr lang="en-US"/>
              <a:pPr>
                <a:defRPr/>
              </a:pPr>
              <a:t>‹#›</a:t>
            </a:fld>
            <a:endParaRPr lang="en-US"/>
          </a:p>
        </p:txBody>
      </p:sp>
    </p:spTree>
    <p:extLst>
      <p:ext uri="{BB962C8B-B14F-4D97-AF65-F5344CB8AC3E}">
        <p14:creationId xmlns:p14="http://schemas.microsoft.com/office/powerpoint/2010/main" val="29841889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4AC3AA-B60C-47B3-82A8-A6EE2F03DCCE}" type="slidenum">
              <a:rPr lang="en-US"/>
              <a:pPr>
                <a:defRPr/>
              </a:pPr>
              <a:t>‹#›</a:t>
            </a:fld>
            <a:endParaRPr lang="en-US"/>
          </a:p>
        </p:txBody>
      </p:sp>
    </p:spTree>
    <p:extLst>
      <p:ext uri="{BB962C8B-B14F-4D97-AF65-F5344CB8AC3E}">
        <p14:creationId xmlns:p14="http://schemas.microsoft.com/office/powerpoint/2010/main" val="33956794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2423C9-5F5D-4FC3-B96E-055BCC46BE92}" type="slidenum">
              <a:rPr lang="en-US"/>
              <a:pPr>
                <a:defRPr/>
              </a:pPr>
              <a:t>‹#›</a:t>
            </a:fld>
            <a:endParaRPr lang="en-US"/>
          </a:p>
        </p:txBody>
      </p:sp>
    </p:spTree>
    <p:extLst>
      <p:ext uri="{BB962C8B-B14F-4D97-AF65-F5344CB8AC3E}">
        <p14:creationId xmlns:p14="http://schemas.microsoft.com/office/powerpoint/2010/main" val="23694168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12F345-324A-45B7-94DE-E90674120C3D}" type="slidenum">
              <a:rPr lang="en-US"/>
              <a:pPr>
                <a:defRPr/>
              </a:pPr>
              <a:t>‹#›</a:t>
            </a:fld>
            <a:endParaRPr lang="en-US"/>
          </a:p>
        </p:txBody>
      </p:sp>
    </p:spTree>
    <p:extLst>
      <p:ext uri="{BB962C8B-B14F-4D97-AF65-F5344CB8AC3E}">
        <p14:creationId xmlns:p14="http://schemas.microsoft.com/office/powerpoint/2010/main" val="15819596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8713715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3663849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05562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39241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7B6F4D-7ADA-4D80-8E68-6F20B2F7CC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3084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949356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82458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883919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96680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483462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645335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673845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606402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344522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71199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7251700" y="6629400"/>
            <a:ext cx="1905000" cy="23812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13D00A68-D6F7-4B72-BA82-2C8842C50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3428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583140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333302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08746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207496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607368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396800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49062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99097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706459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22111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7239000" y="6662738"/>
            <a:ext cx="1905000" cy="1952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latin typeface="Calibri" pitchFamily="34" charset="0"/>
                <a:cs typeface="Calibri" pitchFamily="34" charset="0"/>
              </a:defRPr>
            </a:lvl1pPr>
          </a:lstStyle>
          <a:p>
            <a:pPr>
              <a:defRPr/>
            </a:pPr>
            <a:fld id="{E7922A4E-58BA-4B11-944A-3B28AF609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066000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51754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256692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241048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359211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883183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108200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68073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849774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351059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04449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873B41-B955-4464-8240-B7C3E74BC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7021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4295864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9015395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9527156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7140137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074288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76743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9006914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4851980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456910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EF89C-8732-43A5-BAC2-1678C162171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7335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7160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0864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E068EC-7234-40FA-B82D-001965CE3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7724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E6345-33B8-4736-8A7E-C5200482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81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1FC93-4188-46A3-8CF0-478424259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94060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9CA60-93D3-46B3-9B5E-1E21E75D64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5669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FB5593-C329-4D64-8E84-9D14EE353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815867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CB297A-CE17-430A-8166-A40E270FFC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79415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B8942-86F8-4BCA-96D7-A8C03A5CB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9445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49676D-5663-4364-888C-8688DC1B8A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35442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9DDFA3-4F19-45E8-ABF8-7C5599DF9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24838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A87905-86B4-4EB0-BCE0-1B778B1B2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55110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1C2F4-7BD0-4D0C-BFB9-E85094B50C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2155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F2A66A-1A88-4D60-9A58-C5112E9B7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7687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C0349-4797-4401-804E-18B46E2677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61353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E6345-33B8-4736-8A7E-C5200482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30169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1FC93-4188-46A3-8CF0-478424259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01324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9CA60-93D3-46B3-9B5E-1E21E75D64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64491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FB5593-C329-4D64-8E84-9D14EE353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5471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CB297A-CE17-430A-8166-A40E270FFC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610945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B8942-86F8-4BCA-96D7-A8C03A5CB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79777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49676D-5663-4364-888C-8688DC1B8A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10931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9DDFA3-4F19-45E8-ABF8-7C5599DF9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43803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A87905-86B4-4EB0-BCE0-1B778B1B2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1592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A69BE-7D2D-4CEC-A240-09C9261B1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4277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1C2F4-7BD0-4D0C-BFB9-E85094B50C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1511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C0349-4797-4401-804E-18B46E2677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448263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E6345-33B8-4736-8A7E-C5200482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98882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1FC93-4188-46A3-8CF0-478424259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985776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9CA60-93D3-46B3-9B5E-1E21E75D64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29715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FB5593-C329-4D64-8E84-9D14EE353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19748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CB297A-CE17-430A-8166-A40E270FFC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16321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B8942-86F8-4BCA-96D7-A8C03A5CB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360830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49676D-5663-4364-888C-8688DC1B8A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50042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9DDFA3-4F19-45E8-ABF8-7C5599DF9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03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9C485-71A2-40F4-9940-95BA7ADA5D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238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A87905-86B4-4EB0-BCE0-1B778B1B2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01033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1C2F4-7BD0-4D0C-BFB9-E85094B50C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40185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C0349-4797-4401-804E-18B46E2677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31538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3714742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46383910"/>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9" y="637381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1"/>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3448" eaLnBrk="1" fontAlgn="base" hangingPunct="1">
              <a:spcBef>
                <a:spcPct val="0"/>
              </a:spcBef>
              <a:spcAft>
                <a:spcPct val="0"/>
              </a:spcAft>
              <a:defRPr/>
            </a:pPr>
            <a:fld id="{B40C1022-AB14-4404-88B7-FBEBFBD8EDD6}" type="slidenum">
              <a:rPr lang="en-US" smtClean="0">
                <a:solidFill>
                  <a:srgbClr val="898989"/>
                </a:solidFill>
                <a:latin typeface="Calibri" pitchFamily="34" charset="0"/>
              </a:rPr>
              <a:pPr algn="r" defTabSz="913448" eaLnBrk="1" fontAlgn="base" hangingPunct="1">
                <a:spcBef>
                  <a:spcPct val="0"/>
                </a:spcBef>
                <a:spcAft>
                  <a:spcPct val="0"/>
                </a:spcAft>
                <a:defRPr/>
              </a:pPr>
              <a:t>‹#›</a:t>
            </a:fld>
            <a:endParaRPr lang="en-US"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448"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5"/>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8"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22324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E10FA96-387B-4F89-8987-25C8197E60C2}" type="datetimeFigureOut">
              <a:rPr lang="en-US"/>
              <a:pPr>
                <a:defRPr/>
              </a:pPr>
              <a:t>1/22/2018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51CF398-756A-455C-B289-7EE9335A9F6C}" type="slidenum">
              <a:rPr lang="en-US"/>
              <a:pPr>
                <a:defRPr/>
              </a:pPr>
              <a:t>‹#›</a:t>
            </a:fld>
            <a:endParaRPr lang="en-US"/>
          </a:p>
        </p:txBody>
      </p:sp>
    </p:spTree>
    <p:extLst>
      <p:ext uri="{BB962C8B-B14F-4D97-AF65-F5344CB8AC3E}">
        <p14:creationId xmlns:p14="http://schemas.microsoft.com/office/powerpoint/2010/main" val="601683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9B44D48-DFE8-4E61-A939-DC1714F83B83}" type="datetimeFigureOut">
              <a:rPr lang="en-US"/>
              <a:pPr>
                <a:defRPr/>
              </a:pPr>
              <a:t>1/22/2018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92259E3-15D2-4DEA-8DB2-816935170630}" type="slidenum">
              <a:rPr lang="en-US"/>
              <a:pPr>
                <a:defRPr/>
              </a:pPr>
              <a:t>‹#›</a:t>
            </a:fld>
            <a:endParaRPr lang="en-US"/>
          </a:p>
        </p:txBody>
      </p:sp>
    </p:spTree>
    <p:extLst>
      <p:ext uri="{BB962C8B-B14F-4D97-AF65-F5344CB8AC3E}">
        <p14:creationId xmlns:p14="http://schemas.microsoft.com/office/powerpoint/2010/main" val="3393271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7D879BF-4894-4FFA-A9BB-C1F708CE3146}" type="datetimeFigureOut">
              <a:rPr lang="en-US"/>
              <a:pPr>
                <a:defRPr/>
              </a:pPr>
              <a:t>1/22/2018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43A5414-41A4-4BF9-A5FD-50DE930E7586}" type="slidenum">
              <a:rPr lang="en-US"/>
              <a:pPr>
                <a:defRPr/>
              </a:pPr>
              <a:t>‹#›</a:t>
            </a:fld>
            <a:endParaRPr lang="en-US"/>
          </a:p>
        </p:txBody>
      </p:sp>
    </p:spTree>
    <p:extLst>
      <p:ext uri="{BB962C8B-B14F-4D97-AF65-F5344CB8AC3E}">
        <p14:creationId xmlns:p14="http://schemas.microsoft.com/office/powerpoint/2010/main" val="3462530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8A3EFD8-1C64-4539-9D2F-0E16BED7A0F5}" type="datetimeFigureOut">
              <a:rPr lang="en-US"/>
              <a:pPr>
                <a:defRPr/>
              </a:pPr>
              <a:t>1/22/2018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DEE81D3-5B24-4A30-9E51-1E392D343B03}" type="slidenum">
              <a:rPr lang="en-US"/>
              <a:pPr>
                <a:defRPr/>
              </a:pPr>
              <a:t>‹#›</a:t>
            </a:fld>
            <a:endParaRPr lang="en-US"/>
          </a:p>
        </p:txBody>
      </p:sp>
    </p:spTree>
    <p:extLst>
      <p:ext uri="{BB962C8B-B14F-4D97-AF65-F5344CB8AC3E}">
        <p14:creationId xmlns:p14="http://schemas.microsoft.com/office/powerpoint/2010/main" val="2878065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630F2D9-42A6-499A-911F-EB22D3AE18AE}" type="datetimeFigureOut">
              <a:rPr lang="en-US"/>
              <a:pPr>
                <a:defRPr/>
              </a:pPr>
              <a:t>1/22/2018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BF50D5B0-BC07-4C2D-9A78-0A4EE431567B}" type="slidenum">
              <a:rPr lang="en-US"/>
              <a:pPr>
                <a:defRPr/>
              </a:pPr>
              <a:t>‹#›</a:t>
            </a:fld>
            <a:endParaRPr lang="en-US"/>
          </a:p>
        </p:txBody>
      </p:sp>
    </p:spTree>
    <p:extLst>
      <p:ext uri="{BB962C8B-B14F-4D97-AF65-F5344CB8AC3E}">
        <p14:creationId xmlns:p14="http://schemas.microsoft.com/office/powerpoint/2010/main" val="3232763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0704CA0-162B-41EB-9837-3431C5C6AC38}" type="datetimeFigureOut">
              <a:rPr lang="en-US"/>
              <a:pPr>
                <a:defRPr/>
              </a:pPr>
              <a:t>1/22/2018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F266AE3-A6DB-44DF-B43F-E29D95D68C4F}" type="slidenum">
              <a:rPr lang="en-US"/>
              <a:pPr>
                <a:defRPr/>
              </a:pPr>
              <a:t>‹#›</a:t>
            </a:fld>
            <a:endParaRPr lang="en-US"/>
          </a:p>
        </p:txBody>
      </p:sp>
    </p:spTree>
    <p:extLst>
      <p:ext uri="{BB962C8B-B14F-4D97-AF65-F5344CB8AC3E}">
        <p14:creationId xmlns:p14="http://schemas.microsoft.com/office/powerpoint/2010/main" val="215651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0218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AC550DC-920F-4EA0-96BA-4CEE2D2D30C1}" type="datetimeFigureOut">
              <a:rPr lang="en-US"/>
              <a:pPr>
                <a:defRPr/>
              </a:pPr>
              <a:t>1/22/2018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BE33253-6136-45FF-A728-07F1C6243DDF}" type="slidenum">
              <a:rPr lang="en-US"/>
              <a:pPr>
                <a:defRPr/>
              </a:pPr>
              <a:t>‹#›</a:t>
            </a:fld>
            <a:endParaRPr lang="en-US"/>
          </a:p>
        </p:txBody>
      </p:sp>
    </p:spTree>
    <p:extLst>
      <p:ext uri="{BB962C8B-B14F-4D97-AF65-F5344CB8AC3E}">
        <p14:creationId xmlns:p14="http://schemas.microsoft.com/office/powerpoint/2010/main" val="2307967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8A7FE16-B388-4C5B-A12C-A407740CBF54}" type="datetimeFigureOut">
              <a:rPr lang="en-US"/>
              <a:pPr>
                <a:defRPr/>
              </a:pPr>
              <a:t>1/22/2018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7C33233-D645-4E81-8C84-7E84F9BBD20A}" type="slidenum">
              <a:rPr lang="en-US"/>
              <a:pPr>
                <a:defRPr/>
              </a:pPr>
              <a:t>‹#›</a:t>
            </a:fld>
            <a:endParaRPr lang="en-US"/>
          </a:p>
        </p:txBody>
      </p:sp>
    </p:spTree>
    <p:extLst>
      <p:ext uri="{BB962C8B-B14F-4D97-AF65-F5344CB8AC3E}">
        <p14:creationId xmlns:p14="http://schemas.microsoft.com/office/powerpoint/2010/main" val="741004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78916C4-29A2-4B53-87A8-83783C2D5527}" type="datetimeFigureOut">
              <a:rPr lang="en-US"/>
              <a:pPr>
                <a:defRPr/>
              </a:pPr>
              <a:t>1/22/2018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8AEE91F-410C-4B56-AD48-F575BD9F0FEF}" type="slidenum">
              <a:rPr lang="en-US"/>
              <a:pPr>
                <a:defRPr/>
              </a:pPr>
              <a:t>‹#›</a:t>
            </a:fld>
            <a:endParaRPr lang="en-US"/>
          </a:p>
        </p:txBody>
      </p:sp>
    </p:spTree>
    <p:extLst>
      <p:ext uri="{BB962C8B-B14F-4D97-AF65-F5344CB8AC3E}">
        <p14:creationId xmlns:p14="http://schemas.microsoft.com/office/powerpoint/2010/main" val="4280254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49D39E-9730-4D7D-9FC0-CD0C14D2ED55}" type="datetimeFigureOut">
              <a:rPr lang="en-US"/>
              <a:pPr>
                <a:defRPr/>
              </a:pPr>
              <a:t>1/22/2018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B8DD1AD-A344-4018-B0A4-924844ED14A2}" type="slidenum">
              <a:rPr lang="en-US"/>
              <a:pPr>
                <a:defRPr/>
              </a:pPr>
              <a:t>‹#›</a:t>
            </a:fld>
            <a:endParaRPr lang="en-US"/>
          </a:p>
        </p:txBody>
      </p:sp>
    </p:spTree>
    <p:extLst>
      <p:ext uri="{BB962C8B-B14F-4D97-AF65-F5344CB8AC3E}">
        <p14:creationId xmlns:p14="http://schemas.microsoft.com/office/powerpoint/2010/main" val="1123274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E10A721-AA05-4445-90CE-7B5A8E9E33A5}" type="datetimeFigureOut">
              <a:rPr lang="en-US"/>
              <a:pPr>
                <a:defRPr/>
              </a:pPr>
              <a:t>1/22/2018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5409D51-FEFD-46C1-A7A5-7276425EADDD}" type="slidenum">
              <a:rPr lang="en-US"/>
              <a:pPr>
                <a:defRPr/>
              </a:pPr>
              <a:t>‹#›</a:t>
            </a:fld>
            <a:endParaRPr lang="en-US"/>
          </a:p>
        </p:txBody>
      </p:sp>
    </p:spTree>
    <p:extLst>
      <p:ext uri="{BB962C8B-B14F-4D97-AF65-F5344CB8AC3E}">
        <p14:creationId xmlns:p14="http://schemas.microsoft.com/office/powerpoint/2010/main" val="3197463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lvl1pPr>
              <a:defRPr sz="4000">
                <a:latin typeface="Calibri" pitchFamily="34" charset="0"/>
                <a:cs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sz="3600">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88F330-2CB6-4151-998C-E0CC15ACD2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068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7239000" y="6629400"/>
            <a:ext cx="1905000" cy="228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lvl1pPr>
          </a:lstStyle>
          <a:p>
            <a:pPr>
              <a:defRPr/>
            </a:pPr>
            <a:fld id="{4581D3B0-2CEA-4983-906B-F9E6F1D546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298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C931B-027F-41A8-BE8A-1706A50F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717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7B6F4D-7ADA-4D80-8E68-6F20B2F7CC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619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7251700" y="6629400"/>
            <a:ext cx="1905000" cy="23812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13D00A68-D6F7-4B72-BA82-2C8842C50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44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6"/>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57800" y="1535116"/>
            <a:ext cx="38100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57800" y="2174875"/>
            <a:ext cx="38100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7556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7239000" y="6662738"/>
            <a:ext cx="1905000" cy="1952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latin typeface="Calibri" pitchFamily="34" charset="0"/>
                <a:cs typeface="Calibri" pitchFamily="34" charset="0"/>
              </a:defRPr>
            </a:lvl1pPr>
          </a:lstStyle>
          <a:p>
            <a:pPr>
              <a:defRPr/>
            </a:pPr>
            <a:fld id="{E7922A4E-58BA-4B11-944A-3B28AF609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474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873B41-B955-4464-8240-B7C3E74BC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373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E068EC-7234-40FA-B82D-001965CE3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883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F2A66A-1A88-4D60-9A58-C5112E9B7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942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A69BE-7D2D-4CEC-A240-09C9261B1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384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9C485-71A2-40F4-9940-95BA7ADA5D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3411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40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323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291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88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539480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0149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12"/>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255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083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522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581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585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600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5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9"/>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1"/>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1932685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5" y="637382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50"/>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 y="3413137"/>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 y="12"/>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9296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69741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8497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18206611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1408505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5" y="637382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50"/>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25"/>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42215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5" y="637382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50"/>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694246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5" y="637382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 y="3413137"/>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 y="12"/>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50"/>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528618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4160381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289291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2128741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163753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5EC411D6-2929-454B-B595-6CE0F4531B9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6631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507"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244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875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9454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D6CECD-EDD8-4E31-B450-9B2B6B47CD9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34738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04D1A-C095-4905-87A7-8936C45997F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54374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8DDB8-2737-4722-92E1-B5535583602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0281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3B0CBD-44CB-4299-9E1D-5DF57943495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65045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EF2045-15DC-465E-A436-A517B628673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79056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90F10D-C822-49A2-BB13-F21A0BD787D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949668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1039A4-DF50-4408-8A0E-1433C9F625C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64317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062EDE-EADF-42F3-88A1-3DC22CD895F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8495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6343E7-8779-4FE6-9934-F012D80E395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385729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64E52A-4B32-496F-838D-CE836002E68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7286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812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812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45131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0E36FE63-8BC1-43B3-B73D-AF3B9622F8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116845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D7B18-851C-457C-B8D2-D01DA302E94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6056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9CEA1-DB4C-4F51-9A69-94B89417ABD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884020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F27EE-E1B8-40A9-BBB0-CA337F2955E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385854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349FE0F-B773-4DE6-B3A0-C8B63AB099F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367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98BCF6-BD56-4631-A584-492E851966B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30801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7FB69B-D522-4A69-A9CD-888AC3C67B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99822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49E83-E700-4901-A2A7-74A5C95E6E9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64394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31119-EF30-4716-855F-C42847BE13D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92976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001B0-F4F9-4492-945E-3F7ABFC36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330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3.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17" Type="http://schemas.openxmlformats.org/officeDocument/2006/relationships/image" Target="../media/image7.png"/><Relationship Id="rId2" Type="http://schemas.openxmlformats.org/officeDocument/2006/relationships/slideLayout" Target="../slideLayouts/slideLayout102.xml"/><Relationship Id="rId16" Type="http://schemas.openxmlformats.org/officeDocument/2006/relationships/image" Target="../media/image6.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5.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17" Type="http://schemas.openxmlformats.org/officeDocument/2006/relationships/image" Target="../media/image7.png"/><Relationship Id="rId2" Type="http://schemas.openxmlformats.org/officeDocument/2006/relationships/slideLayout" Target="../slideLayouts/slideLayout113.xml"/><Relationship Id="rId16" Type="http://schemas.openxmlformats.org/officeDocument/2006/relationships/image" Target="../media/image6.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5.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3.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17" Type="http://schemas.openxmlformats.org/officeDocument/2006/relationships/image" Target="../media/image7.png"/><Relationship Id="rId2" Type="http://schemas.openxmlformats.org/officeDocument/2006/relationships/slideLayout" Target="../slideLayouts/slideLayout135.xml"/><Relationship Id="rId16" Type="http://schemas.openxmlformats.org/officeDocument/2006/relationships/image" Target="../media/image6.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5.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3.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17" Type="http://schemas.openxmlformats.org/officeDocument/2006/relationships/image" Target="../media/image7.png"/><Relationship Id="rId2" Type="http://schemas.openxmlformats.org/officeDocument/2006/relationships/slideLayout" Target="../slideLayouts/slideLayout146.xml"/><Relationship Id="rId16" Type="http://schemas.openxmlformats.org/officeDocument/2006/relationships/image" Target="../media/image6.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5.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3.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17" Type="http://schemas.openxmlformats.org/officeDocument/2006/relationships/image" Target="../media/image7.png"/><Relationship Id="rId2" Type="http://schemas.openxmlformats.org/officeDocument/2006/relationships/slideLayout" Target="../slideLayouts/slideLayout157.xml"/><Relationship Id="rId16" Type="http://schemas.openxmlformats.org/officeDocument/2006/relationships/image" Target="../media/image6.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5.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17" Type="http://schemas.openxmlformats.org/officeDocument/2006/relationships/image" Target="../media/image7.png"/><Relationship Id="rId2" Type="http://schemas.openxmlformats.org/officeDocument/2006/relationships/slideLayout" Target="../slideLayouts/slideLayout179.xml"/><Relationship Id="rId16" Type="http://schemas.openxmlformats.org/officeDocument/2006/relationships/image" Target="../media/image6.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5.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3.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17" Type="http://schemas.openxmlformats.org/officeDocument/2006/relationships/image" Target="../media/image7.png"/><Relationship Id="rId2" Type="http://schemas.openxmlformats.org/officeDocument/2006/relationships/slideLayout" Target="../slideLayouts/slideLayout190.xml"/><Relationship Id="rId16" Type="http://schemas.openxmlformats.org/officeDocument/2006/relationships/image" Target="../media/image6.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5.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36.jp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37.emf"/><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38.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4.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6" Type="http://schemas.openxmlformats.org/officeDocument/2006/relationships/image" Target="../media/image7.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6.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22.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3.jpe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17" Type="http://schemas.openxmlformats.org/officeDocument/2006/relationships/image" Target="../media/image7.png"/><Relationship Id="rId2" Type="http://schemas.openxmlformats.org/officeDocument/2006/relationships/slideLayout" Target="../slideLayouts/slideLayout257.xml"/><Relationship Id="rId16" Type="http://schemas.openxmlformats.org/officeDocument/2006/relationships/image" Target="../media/image6.png"/><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image" Target="../media/image5.png"/><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4.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3.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17" Type="http://schemas.openxmlformats.org/officeDocument/2006/relationships/image" Target="../media/image7.png"/><Relationship Id="rId2" Type="http://schemas.openxmlformats.org/officeDocument/2006/relationships/slideLayout" Target="../slideLayouts/slideLayout268.xml"/><Relationship Id="rId16" Type="http://schemas.openxmlformats.org/officeDocument/2006/relationships/image" Target="../media/image6.png"/><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image" Target="../media/image5.png"/><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3.jpe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17" Type="http://schemas.openxmlformats.org/officeDocument/2006/relationships/image" Target="../media/image7.png"/><Relationship Id="rId2" Type="http://schemas.openxmlformats.org/officeDocument/2006/relationships/slideLayout" Target="../slideLayouts/slideLayout279.xml"/><Relationship Id="rId16" Type="http://schemas.openxmlformats.org/officeDocument/2006/relationships/image" Target="../media/image6.png"/><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image" Target="../media/image5.png"/><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image" Target="../media/image4.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3.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17" Type="http://schemas.openxmlformats.org/officeDocument/2006/relationships/image" Target="../media/image7.png"/><Relationship Id="rId2" Type="http://schemas.openxmlformats.org/officeDocument/2006/relationships/slideLayout" Target="../slideLayouts/slideLayout290.xml"/><Relationship Id="rId16" Type="http://schemas.openxmlformats.org/officeDocument/2006/relationships/image" Target="../media/image6.png"/><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image" Target="../media/image5.png"/><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40.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40.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40.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335.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9.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image" Target="../media/image7.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6.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7.png"/><Relationship Id="rId2" Type="http://schemas.openxmlformats.org/officeDocument/2006/relationships/slideLayout" Target="../slideLayouts/slideLayout91.xml"/><Relationship Id="rId16" Type="http://schemas.openxmlformats.org/officeDocument/2006/relationships/image" Target="../media/image6.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5.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15000" r="-15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26" name="Rectangle 2"/>
          <p:cNvSpPr>
            <a:spLocks noGrp="1" noChangeArrowheads="1"/>
          </p:cNvSpPr>
          <p:nvPr>
            <p:ph type="title"/>
          </p:nvPr>
        </p:nvSpPr>
        <p:spPr bwMode="auto">
          <a:xfrm>
            <a:off x="924464"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200" y="16002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05" y="-76200"/>
            <a:ext cx="1969697"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557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7"/>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1810761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7"/>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3404614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749E2-F41F-474A-8FA6-D49AC79EFC20}" type="datetimeFigureOut">
              <a:rPr lang="en-US" smtClean="0">
                <a:solidFill>
                  <a:prstClr val="black">
                    <a:tint val="75000"/>
                  </a:prstClr>
                </a:solidFill>
              </a:rPr>
              <a:pPr/>
              <a:t>1/22/2018</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EC498-03F3-4E29-9FC9-A06143397686}"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334561636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7"/>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24079126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7"/>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2123894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7"/>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09264052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43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endParaRPr lang="en-US" altLang="en-US">
              <a:cs typeface="Arial" charset="0"/>
            </a:endParaRPr>
          </a:p>
        </p:txBody>
      </p:sp>
      <p:sp>
        <p:nvSpPr>
          <p:cNvPr id="5" name="Footer Placeholder 4"/>
          <p:cNvSpPr>
            <a:spLocks noGrp="1"/>
          </p:cNvSpPr>
          <p:nvPr>
            <p:ph type="ftr" sz="quarter" idx="3"/>
          </p:nvPr>
        </p:nvSpPr>
        <p:spPr>
          <a:xfrm>
            <a:off x="3124200" y="6356433"/>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US" altLang="en-US">
              <a:cs typeface="Arial" charset="0"/>
            </a:endParaRPr>
          </a:p>
        </p:txBody>
      </p:sp>
      <p:sp>
        <p:nvSpPr>
          <p:cNvPr id="6" name="Slide Number Placeholder 5"/>
          <p:cNvSpPr>
            <a:spLocks noGrp="1"/>
          </p:cNvSpPr>
          <p:nvPr>
            <p:ph type="sldNum" sz="quarter" idx="4"/>
          </p:nvPr>
        </p:nvSpPr>
        <p:spPr>
          <a:xfrm>
            <a:off x="6553200" y="635643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480508A0-E6AA-44C6-BAE4-051B1FE5679F}" type="slidenum">
              <a:rPr lang="en-US" altLang="en-US">
                <a:cs typeface="Arial" charset="0"/>
              </a:rPr>
              <a:pPr fontAlgn="base">
                <a:spcBef>
                  <a:spcPct val="0"/>
                </a:spcBef>
                <a:spcAft>
                  <a:spcPct val="0"/>
                </a:spcAft>
              </a:pPr>
              <a:t>‹#›</a:t>
            </a:fld>
            <a:endParaRPr lang="en-US" altLang="en-US">
              <a:cs typeface="Arial" charset="0"/>
            </a:endParaRPr>
          </a:p>
        </p:txBody>
      </p:sp>
    </p:spTree>
    <p:extLst>
      <p:ext uri="{BB962C8B-B14F-4D97-AF65-F5344CB8AC3E}">
        <p14:creationId xmlns:p14="http://schemas.microsoft.com/office/powerpoint/2010/main" val="196236542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92923353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1766375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924464"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200" y="16002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02" y="-76200"/>
            <a:ext cx="1969697"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1671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spcBef>
                <a:spcPct val="0"/>
              </a:spcBef>
              <a:defRPr sz="1400">
                <a:solidFill>
                  <a:schemeClr val="tx2"/>
                </a:solidFill>
                <a:latin typeface="Arial" pitchFamily="34" charset="0"/>
                <a:cs typeface="+mn-cs"/>
              </a:defRPr>
            </a:lvl1pPr>
          </a:lstStyle>
          <a:p>
            <a:pPr fontAlgn="base">
              <a:spcAft>
                <a:spcPct val="0"/>
              </a:spcAft>
              <a:defRPr/>
            </a:pPr>
            <a:endParaRPr lang="en-US" dirty="0">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spcBef>
                <a:spcPct val="0"/>
              </a:spcBef>
              <a:defRPr sz="1400">
                <a:solidFill>
                  <a:schemeClr val="tx2"/>
                </a:solidFill>
                <a:latin typeface="Arial" pitchFamily="34" charset="0"/>
                <a:cs typeface="+mn-cs"/>
              </a:defRPr>
            </a:lvl1pPr>
          </a:lstStyle>
          <a:p>
            <a:pPr fontAlgn="base">
              <a:spcAft>
                <a:spcPct val="0"/>
              </a:spcAft>
              <a:defRPr/>
            </a:pPr>
            <a:endParaRPr lang="en-US" dirty="0">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latin typeface="Arial" panose="020B0604020202020204" pitchFamily="34" charset="0"/>
              </a:defRPr>
            </a:lvl1pPr>
          </a:lstStyle>
          <a:p>
            <a:pPr fontAlgn="base">
              <a:spcBef>
                <a:spcPct val="0"/>
              </a:spcBef>
              <a:spcAft>
                <a:spcPct val="0"/>
              </a:spcAft>
              <a:defRPr/>
            </a:pPr>
            <a:fld id="{DB073D73-05A8-4B44-9B6B-02007FFAC815}" type="slidenum">
              <a:rPr lang="en-US" altLang="en-US">
                <a:solidFill>
                  <a:srgbClr val="482400"/>
                </a:solidFill>
                <a:cs typeface="Arial" panose="020B0604020202020204" pitchFamily="34" charset="0"/>
              </a:rPr>
              <a:pPr fontAlgn="base">
                <a:spcBef>
                  <a:spcPct val="0"/>
                </a:spcBef>
                <a:spcAft>
                  <a:spcPct val="0"/>
                </a:spcAft>
                <a:defRPr/>
              </a:pPr>
              <a:t>‹#›</a:t>
            </a:fld>
            <a:endParaRPr lang="en-US" altLang="en-US" dirty="0">
              <a:solidFill>
                <a:srgbClr val="482400"/>
              </a:solidFill>
              <a:cs typeface="Arial" panose="020B0604020202020204" pitchFamily="34"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12"/>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06545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2051"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userDrawn="1"/>
        </p:nvSpPr>
        <p:spPr bwMode="auto">
          <a:xfrm>
            <a:off x="0" y="1409700"/>
            <a:ext cx="8255000" cy="544830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2053"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7451439-C101-4E40-8A1A-ACBD01C3B532}"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2055"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64784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rgbClr val="482400"/>
                </a:solidFill>
                <a:latin typeface="Arial" pitchFamily="34" charset="0"/>
                <a:cs typeface="+mn-cs"/>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smtClean="0">
                <a:solidFill>
                  <a:srgbClr val="482400"/>
                </a:solidFill>
                <a:latin typeface="Arial" pitchFamily="34" charset="0"/>
                <a:cs typeface="+mn-cs"/>
              </a:defRPr>
            </a:lvl1pPr>
          </a:lstStyle>
          <a:p>
            <a:pP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rgbClr val="482400"/>
                </a:solidFill>
                <a:latin typeface="Arial" pitchFamily="34" charset="0"/>
                <a:cs typeface="+mn-cs"/>
              </a:defRPr>
            </a:lvl1pPr>
          </a:lstStyle>
          <a:p>
            <a:pPr fontAlgn="base">
              <a:spcAft>
                <a:spcPct val="0"/>
              </a:spcAft>
              <a:defRPr/>
            </a:pPr>
            <a:fld id="{BABB98B4-2A6E-4942-B9BA-F9BDE4FFF6F3}"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334266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4463331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3B33BCD0-D0EE-4AC8-9DA0-539545CBA8F1}"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26679183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91519663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7089825"/>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835529206"/>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3922377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E51445B6-EBF5-4B84-BFEB-C904C5CCD0F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9476584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E51445B6-EBF5-4B84-BFEB-C904C5CCD0F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380747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90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7118B296-3E9F-470C-A6A0-5FCE41993678}"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1123960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E51445B6-EBF5-4B84-BFEB-C904C5CCD0F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8772183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72403707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2D282E2B-9D0D-4701-B5BB-D0DC4B289829}" type="datetimeFigureOut">
              <a:rPr lang="en-US"/>
              <a:pPr>
                <a:defRPr/>
              </a:pPr>
              <a:t>1/22/2018</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EA7F41D-9DD7-48B3-87D5-B87E99FB25F9}" type="slidenum">
              <a:rPr lang="en-US"/>
              <a:pPr>
                <a:defRPr/>
              </a:pPr>
              <a:t>‹#›</a:t>
            </a:fld>
            <a:endParaRPr lang="en-US"/>
          </a:p>
        </p:txBody>
      </p:sp>
    </p:spTree>
    <p:extLst>
      <p:ext uri="{BB962C8B-B14F-4D97-AF65-F5344CB8AC3E}">
        <p14:creationId xmlns:p14="http://schemas.microsoft.com/office/powerpoint/2010/main" val="31167287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90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7118B296-3E9F-470C-A6A0-5FCE41993678}"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9035121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1/22/2018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6022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sym typeface="Arial"/>
              <a:rtl val="0"/>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sym typeface="Arial"/>
              <a:rtl val="0"/>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sym typeface="Arial"/>
                <a:rtl val="0"/>
              </a:rPr>
              <a:pPr fontAlgn="base">
                <a:spcBef>
                  <a:spcPct val="0"/>
                </a:spcBef>
                <a:spcAft>
                  <a:spcPct val="0"/>
                </a:spcAft>
                <a:defRPr/>
              </a:pPr>
              <a:t>‹#›</a:t>
            </a:fld>
            <a:endParaRPr lang="en-US">
              <a:sym typeface="Arial"/>
              <a:rtl val="0"/>
            </a:endParaRPr>
          </a:p>
        </p:txBody>
      </p:sp>
    </p:spTree>
    <p:extLst>
      <p:ext uri="{BB962C8B-B14F-4D97-AF65-F5344CB8AC3E}">
        <p14:creationId xmlns:p14="http://schemas.microsoft.com/office/powerpoint/2010/main" val="24752514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fontAlgn="base">
              <a:spcAft>
                <a:spcPct val="0"/>
              </a:spcAft>
              <a:defRPr/>
            </a:pPr>
            <a:endParaRPr lang="en-US">
              <a:solidFill>
                <a:srgbClr val="482400"/>
              </a:solidFill>
              <a:cs typeface="Arial"/>
              <a:sym typeface="Arial"/>
              <a:rtl val="0"/>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fontAlgn="base">
              <a:spcAft>
                <a:spcPct val="0"/>
              </a:spcAft>
              <a:defRPr/>
            </a:pPr>
            <a:endParaRPr lang="en-US">
              <a:solidFill>
                <a:srgbClr val="482400"/>
              </a:solidFill>
              <a:cs typeface="Arial"/>
              <a:sym typeface="Arial"/>
              <a:rtl val="0"/>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fontAlgn="base">
              <a:spcAft>
                <a:spcPct val="0"/>
              </a:spcAft>
              <a:defRPr/>
            </a:pPr>
            <a:fld id="{5EE1E135-63FA-4DF5-8137-0E402BF5D238}" type="slidenum">
              <a:rPr lang="en-US">
                <a:solidFill>
                  <a:srgbClr val="482400"/>
                </a:solidFill>
                <a:cs typeface="Arial"/>
                <a:sym typeface="Arial"/>
                <a:rtl val="0"/>
              </a:rPr>
              <a:pPr fontAlgn="base">
                <a:spcAft>
                  <a:spcPct val="0"/>
                </a:spcAft>
                <a:defRPr/>
              </a:pPr>
              <a:t>‹#›</a:t>
            </a:fld>
            <a:endParaRPr lang="en-US">
              <a:solidFill>
                <a:srgbClr val="482400"/>
              </a:solidFill>
              <a:cs typeface="Arial"/>
              <a:sym typeface="Arial"/>
              <a:rtl val="0"/>
            </a:endParaRPr>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12"/>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28380354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chemeClr val="tx2"/>
                </a:solidFill>
                <a:latin typeface="Arial" pitchFamily="34" charset="0"/>
                <a:cs typeface="+mn-cs"/>
              </a:defRPr>
            </a:lvl1pPr>
          </a:lstStyle>
          <a:p>
            <a:pPr fontAlgn="base">
              <a:spcAft>
                <a:spcPct val="0"/>
              </a:spcAft>
              <a:defRPr/>
            </a:pPr>
            <a:endParaRPr lang="en-US">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cs typeface="+mn-cs"/>
              </a:defRPr>
            </a:lvl1pPr>
          </a:lstStyle>
          <a:p>
            <a:pPr fontAlgn="base">
              <a:spcAft>
                <a:spcPct val="0"/>
              </a:spcAft>
              <a:defRPr/>
            </a:pPr>
            <a:fld id="{5788F2D3-7FEF-4F70-A301-984DF2FC713A}"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7"/>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30392562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79.xml"/></Relationships>
</file>

<file path=ppt/slides/_rels/slide101.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179.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3.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8.jpeg"/><Relationship Id="rId1" Type="http://schemas.openxmlformats.org/officeDocument/2006/relationships/slideLayout" Target="../slideLayouts/slideLayout183.xml"/><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82.png"/><Relationship Id="rId2" Type="http://schemas.openxmlformats.org/officeDocument/2006/relationships/notesSlide" Target="../notesSlides/notesSlide33.xml"/><Relationship Id="rId1" Type="http://schemas.openxmlformats.org/officeDocument/2006/relationships/slideLayout" Target="../slideLayouts/slideLayout18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1.png"/></Relationships>
</file>

<file path=ppt/slides/_rels/slide10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79.xml"/></Relationships>
</file>

<file path=ppt/slides/_rels/slide10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05.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05.xml"/><Relationship Id="rId4" Type="http://schemas.openxmlformats.org/officeDocument/2006/relationships/image" Target="../media/image157.png"/></Relationships>
</file>

<file path=ppt/slides/_rels/slide10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56.png"/><Relationship Id="rId1" Type="http://schemas.openxmlformats.org/officeDocument/2006/relationships/slideLayout" Target="../slideLayouts/slideLayout33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34.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34.xml"/><Relationship Id="rId4" Type="http://schemas.openxmlformats.org/officeDocument/2006/relationships/image" Target="../media/image166.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2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1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7.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image" Target="../media/image60.jpeg"/><Relationship Id="rId1" Type="http://schemas.openxmlformats.org/officeDocument/2006/relationships/slideLayout" Target="../slideLayouts/slideLayout129.xml"/><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129.xml"/><Relationship Id="rId6" Type="http://schemas.openxmlformats.org/officeDocument/2006/relationships/image" Target="../media/image63.png"/><Relationship Id="rId11" Type="http://schemas.openxmlformats.org/officeDocument/2006/relationships/image" Target="../media/image73.png"/><Relationship Id="rId5" Type="http://schemas.openxmlformats.org/officeDocument/2006/relationships/image" Target="../media/image62.png"/><Relationship Id="rId10"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95.xml"/><Relationship Id="rId1" Type="http://schemas.openxmlformats.org/officeDocument/2006/relationships/themeOverride" Target="../theme/themeOverride1.xml"/><Relationship Id="rId6" Type="http://schemas.openxmlformats.org/officeDocument/2006/relationships/image" Target="../media/image83.jpe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9.xml"/><Relationship Id="rId1" Type="http://schemas.openxmlformats.org/officeDocument/2006/relationships/slideLayout" Target="../slideLayouts/slideLayout13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39.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9.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135.xml"/><Relationship Id="rId5" Type="http://schemas.openxmlformats.org/officeDocument/2006/relationships/image" Target="../media/image106.jpe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notesSlide" Target="../notesSlides/notesSlide11.xml"/><Relationship Id="rId7" Type="http://schemas.openxmlformats.org/officeDocument/2006/relationships/image" Target="../media/image108.jpeg"/><Relationship Id="rId2" Type="http://schemas.openxmlformats.org/officeDocument/2006/relationships/slideLayout" Target="../slideLayouts/slideLayout150.xml"/><Relationship Id="rId1" Type="http://schemas.openxmlformats.org/officeDocument/2006/relationships/themeOverride" Target="../theme/themeOverride2.xml"/><Relationship Id="rId6" Type="http://schemas.openxmlformats.org/officeDocument/2006/relationships/image" Target="../media/image107.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172.xml"/><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172.xml"/><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jpeg"/><Relationship Id="rId1" Type="http://schemas.openxmlformats.org/officeDocument/2006/relationships/slideLayout" Target="../slideLayouts/slideLayout16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6.jpe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17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1.xml"/><Relationship Id="rId5" Type="http://schemas.openxmlformats.org/officeDocument/2006/relationships/image" Target="../media/image119.jpeg"/><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162.xml"/><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05.xml"/><Relationship Id="rId6" Type="http://schemas.openxmlformats.org/officeDocument/2006/relationships/image" Target="../media/image123.jpeg"/><Relationship Id="rId5" Type="http://schemas.openxmlformats.org/officeDocument/2006/relationships/hyperlink" Target="https://members.bib-arch.org/images/bsba380304221ljpg" TargetMode="Externa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05.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hyperlink" Target="https://members.bib-arch.org/images/bsba360205200l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05.xml"/><Relationship Id="rId5" Type="http://schemas.openxmlformats.org/officeDocument/2006/relationships/image" Target="../media/image123.jpeg"/><Relationship Id="rId4" Type="http://schemas.openxmlformats.org/officeDocument/2006/relationships/hyperlink" Target="https://members.bib-arch.org/images/bsba380304221ljpg"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notesSlide" Target="../notesSlides/notesSlide16.xml"/><Relationship Id="rId7" Type="http://schemas.openxmlformats.org/officeDocument/2006/relationships/image" Target="../media/image127.jpeg"/><Relationship Id="rId2" Type="http://schemas.openxmlformats.org/officeDocument/2006/relationships/slideLayout" Target="../slideLayouts/slideLayout95.xml"/><Relationship Id="rId1" Type="http://schemas.openxmlformats.org/officeDocument/2006/relationships/themeOverride" Target="../theme/themeOverride3.xml"/><Relationship Id="rId6" Type="http://schemas.openxmlformats.org/officeDocument/2006/relationships/image" Target="../media/image126.png"/><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90.xml"/></Relationships>
</file>

<file path=ppt/slides/_rels/slide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50.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50.xml"/></Relationships>
</file>

<file path=ppt/slides/_rels/slide6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8.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23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216.xml"/><Relationship Id="rId5" Type="http://schemas.openxmlformats.org/officeDocument/2006/relationships/image" Target="../media/image140.jpe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27.xml"/></Relationships>
</file>

<file path=ppt/slides/_rels/slide6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27.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3.xml"/><Relationship Id="rId5" Type="http://schemas.openxmlformats.org/officeDocument/2006/relationships/image" Target="../media/image142.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83.xml"/><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61.xml"/><Relationship Id="rId6" Type="http://schemas.openxmlformats.org/officeDocument/2006/relationships/image" Target="../media/image6.png"/><Relationship Id="rId5" Type="http://schemas.openxmlformats.org/officeDocument/2006/relationships/image" Target="../media/image148.jpeg"/><Relationship Id="rId4" Type="http://schemas.openxmlformats.org/officeDocument/2006/relationships/image" Target="../media/image147.jpeg"/></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61.xml"/></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61.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1.xml"/><Relationship Id="rId1" Type="http://schemas.openxmlformats.org/officeDocument/2006/relationships/slideLayout" Target="../slideLayouts/slideLayout305.xml"/><Relationship Id="rId4" Type="http://schemas.openxmlformats.org/officeDocument/2006/relationships/image" Target="../media/image152.jpeg"/></Relationships>
</file>

<file path=ppt/slides/_rels/slide7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1.jpeg"/><Relationship Id="rId1" Type="http://schemas.openxmlformats.org/officeDocument/2006/relationships/slideLayout" Target="../slideLayouts/slideLayout305.xml"/></Relationships>
</file>

<file path=ppt/slides/_rels/slide7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05.xml"/></Relationships>
</file>

<file path=ppt/slides/_rels/slide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16.xml"/></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16.xml"/><Relationship Id="rId4" Type="http://schemas.openxmlformats.org/officeDocument/2006/relationships/image" Target="../media/image1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78.xml.rels><?xml version="1.0" encoding="UTF-8" standalone="yes"?>
<Relationships xmlns="http://schemas.openxmlformats.org/package/2006/relationships"><Relationship Id="rId3" Type="http://schemas.openxmlformats.org/officeDocument/2006/relationships/hyperlink" Target="http://www.ao.net/~fmoeller/qum-44.htm" TargetMode="External"/><Relationship Id="rId2" Type="http://schemas.openxmlformats.org/officeDocument/2006/relationships/image" Target="../media/image158.jpeg"/><Relationship Id="rId1" Type="http://schemas.openxmlformats.org/officeDocument/2006/relationships/slideLayout" Target="../slideLayouts/slideLayout327.xml"/></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2.xml"/><Relationship Id="rId1" Type="http://schemas.openxmlformats.org/officeDocument/2006/relationships/slideLayout" Target="../slideLayouts/slideLayout327.xml"/><Relationship Id="rId4" Type="http://schemas.openxmlformats.org/officeDocument/2006/relationships/image" Target="../media/image16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56.png"/><Relationship Id="rId1" Type="http://schemas.openxmlformats.org/officeDocument/2006/relationships/slideLayout" Target="../slideLayouts/slideLayout334.xml"/></Relationships>
</file>

<file path=ppt/slides/_rels/slide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34.xml"/></Relationships>
</file>

<file path=ppt/slides/_rels/slide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34.xml"/><Relationship Id="rId4" Type="http://schemas.openxmlformats.org/officeDocument/2006/relationships/image" Target="../media/image166.png"/></Relationships>
</file>

<file path=ppt/slides/_rels/slide8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68.xml"/></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268.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8.jpeg"/><Relationship Id="rId1" Type="http://schemas.openxmlformats.org/officeDocument/2006/relationships/slideLayout" Target="../slideLayouts/slideLayout294.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90.xml"/></Relationships>
</file>

<file path=ppt/slides/_rels/slide8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3.xml"/><Relationship Id="rId1" Type="http://schemas.openxmlformats.org/officeDocument/2006/relationships/slideLayout" Target="../slideLayouts/slideLayout294.xml"/><Relationship Id="rId5" Type="http://schemas.openxmlformats.org/officeDocument/2006/relationships/image" Target="../media/image7.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4.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0.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myjewishlearning.com/article/shavuot-history-rabbinic-development/" TargetMode="Externa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82.png"/><Relationship Id="rId2" Type="http://schemas.openxmlformats.org/officeDocument/2006/relationships/notesSlide" Target="../notesSlides/notesSlide25.xml"/><Relationship Id="rId1" Type="http://schemas.openxmlformats.org/officeDocument/2006/relationships/slideLayout" Target="../slideLayouts/slideLayout29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6.xml"/><Relationship Id="rId1" Type="http://schemas.openxmlformats.org/officeDocument/2006/relationships/slideLayout" Target="../slideLayouts/slideLayout283.xml"/><Relationship Id="rId5" Type="http://schemas.openxmlformats.org/officeDocument/2006/relationships/image" Target="../media/image7.png"/><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7.xml"/><Relationship Id="rId1" Type="http://schemas.openxmlformats.org/officeDocument/2006/relationships/slideLayout" Target="../slideLayouts/slideLayout283.xml"/></Relationships>
</file>

<file path=ppt/slides/_rels/slide9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8.xml"/><Relationship Id="rId1" Type="http://schemas.openxmlformats.org/officeDocument/2006/relationships/slideLayout" Target="../slideLayouts/slideLayout283.xml"/><Relationship Id="rId5" Type="http://schemas.openxmlformats.org/officeDocument/2006/relationships/image" Target="../media/image7.png"/><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9.xml"/><Relationship Id="rId1" Type="http://schemas.openxmlformats.org/officeDocument/2006/relationships/slideLayout" Target="../slideLayouts/slideLayout283.xml"/><Relationship Id="rId5" Type="http://schemas.openxmlformats.org/officeDocument/2006/relationships/image" Target="../media/image7.png"/><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0.xml"/><Relationship Id="rId1" Type="http://schemas.openxmlformats.org/officeDocument/2006/relationships/slideLayout" Target="../slideLayouts/slideLayout283.xml"/><Relationship Id="rId5" Type="http://schemas.openxmlformats.org/officeDocument/2006/relationships/image" Target="../media/image7.png"/><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79.xml"/></Relationships>
</file>

<file path=ppt/slides/_rels/slide9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83.xml"/><Relationship Id="rId4" Type="http://schemas.openxmlformats.org/officeDocument/2006/relationships/image" Target="../media/image189.jpe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solidFill>
            <a:schemeClr val="accent1"/>
          </a:solidFill>
        </p:spPr>
        <p:txBody>
          <a:bodyPr/>
          <a:lstStyle/>
          <a:p>
            <a:pPr eaLnBrk="1" hangingPunct="1"/>
            <a:r>
              <a:rPr lang="en-US" altLang="en-US" sz="3600" dirty="0" smtClean="0">
                <a:solidFill>
                  <a:schemeClr val="tx1"/>
                </a:solidFill>
                <a:latin typeface="Algerian" panose="04020705040A02060702" pitchFamily="82" charset="0"/>
              </a:rPr>
              <a:t>HOW WE GOT the Bible</a:t>
            </a:r>
          </a:p>
        </p:txBody>
      </p:sp>
      <p:sp>
        <p:nvSpPr>
          <p:cNvPr id="52227" name="Rectangle 3"/>
          <p:cNvSpPr>
            <a:spLocks noGrp="1" noChangeArrowheads="1"/>
          </p:cNvSpPr>
          <p:nvPr>
            <p:ph type="subTitle" idx="1"/>
          </p:nvPr>
        </p:nvSpPr>
        <p:spPr>
          <a:solidFill>
            <a:schemeClr val="accent1"/>
          </a:solidFill>
          <a:ln w="76200" cmpd="tri">
            <a:solidFill>
              <a:schemeClr val="tx1"/>
            </a:solidFill>
            <a:miter lim="800000"/>
            <a:headEnd/>
            <a:tailEnd/>
          </a:ln>
        </p:spPr>
        <p:txBody>
          <a:bodyPr/>
          <a:lstStyle/>
          <a:p>
            <a:pPr eaLnBrk="1" hangingPunct="1">
              <a:lnSpc>
                <a:spcPct val="80000"/>
              </a:lnSpc>
            </a:pPr>
            <a:endParaRPr lang="en-US" altLang="en-US" sz="2000" dirty="0" smtClean="0">
              <a:solidFill>
                <a:schemeClr val="tx1"/>
              </a:solidFill>
            </a:endParaRPr>
          </a:p>
          <a:p>
            <a:pPr eaLnBrk="1" hangingPunct="1">
              <a:lnSpc>
                <a:spcPct val="80000"/>
              </a:lnSpc>
            </a:pPr>
            <a:r>
              <a:rPr lang="en-US" altLang="en-US" sz="2000" dirty="0" smtClean="0">
                <a:solidFill>
                  <a:schemeClr val="tx1"/>
                </a:solidFill>
              </a:rPr>
              <a:t>A class on Bible origin, transmission and reliability</a:t>
            </a:r>
          </a:p>
          <a:p>
            <a:pPr eaLnBrk="1" hangingPunct="1">
              <a:lnSpc>
                <a:spcPct val="80000"/>
              </a:lnSpc>
            </a:pPr>
            <a:r>
              <a:rPr lang="en-US" altLang="en-US" sz="2000" dirty="0" smtClean="0">
                <a:solidFill>
                  <a:schemeClr val="tx1"/>
                </a:solidFill>
              </a:rPr>
              <a:t>January 2018</a:t>
            </a:r>
          </a:p>
        </p:txBody>
      </p:sp>
      <p:grpSp>
        <p:nvGrpSpPr>
          <p:cNvPr id="52228" name="Group 44"/>
          <p:cNvGrpSpPr>
            <a:grpSpLocks/>
          </p:cNvGrpSpPr>
          <p:nvPr/>
        </p:nvGrpSpPr>
        <p:grpSpPr bwMode="auto">
          <a:xfrm>
            <a:off x="0" y="-169515114"/>
            <a:ext cx="7418388" cy="369888"/>
            <a:chOff x="0" y="50640"/>
            <a:chExt cx="3505" cy="310"/>
          </a:xfrm>
        </p:grpSpPr>
        <p:sp>
          <p:nvSpPr>
            <p:cNvPr id="52253" name="Rectangle 34"/>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nvGrpSpPr>
            <p:cNvPr id="52254" name="Group 43"/>
            <p:cNvGrpSpPr>
              <a:grpSpLocks/>
            </p:cNvGrpSpPr>
            <p:nvPr/>
          </p:nvGrpSpPr>
          <p:grpSpPr bwMode="auto">
            <a:xfrm>
              <a:off x="0" y="50640"/>
              <a:ext cx="3505" cy="310"/>
              <a:chOff x="0" y="175190"/>
              <a:chExt cx="3505" cy="310"/>
            </a:xfrm>
          </p:grpSpPr>
          <p:sp>
            <p:nvSpPr>
              <p:cNvPr id="52255" name="Rectangle 35"/>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52256" name="Rectangle 36"/>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52229" name="Group 42"/>
          <p:cNvGrpSpPr>
            <a:grpSpLocks/>
          </p:cNvGrpSpPr>
          <p:nvPr/>
        </p:nvGrpSpPr>
        <p:grpSpPr bwMode="auto">
          <a:xfrm>
            <a:off x="-11113" y="173424851"/>
            <a:ext cx="9166226" cy="2870200"/>
            <a:chOff x="-5" y="288033"/>
            <a:chExt cx="4330" cy="2410"/>
          </a:xfrm>
        </p:grpSpPr>
        <p:grpSp>
          <p:nvGrpSpPr>
            <p:cNvPr id="52249" name="Group 40"/>
            <p:cNvGrpSpPr>
              <a:grpSpLocks/>
            </p:cNvGrpSpPr>
            <p:nvPr/>
          </p:nvGrpSpPr>
          <p:grpSpPr bwMode="auto">
            <a:xfrm>
              <a:off x="0" y="288038"/>
              <a:ext cx="4320" cy="2400"/>
              <a:chOff x="0" y="288038"/>
              <a:chExt cx="4320" cy="2400"/>
            </a:xfrm>
          </p:grpSpPr>
          <p:sp>
            <p:nvSpPr>
              <p:cNvPr id="52251" name="Rectangle 37"/>
              <p:cNvSpPr>
                <a:spLocks noChangeArrowheads="1"/>
              </p:cNvSpPr>
              <p:nvPr/>
            </p:nvSpPr>
            <p:spPr bwMode="auto">
              <a:xfrm>
                <a:off x="0" y="288038"/>
                <a:ext cx="432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r>
                  <a:rPr lang="en-US" altLang="en-US" sz="1800" dirty="0">
                    <a:solidFill>
                      <a:srgbClr val="000000"/>
                    </a:solidFill>
                    <a:cs typeface="Arial" panose="020B0604020202020204" pitchFamily="34" charset="0"/>
                  </a:rPr>
                  <a:t>  </a:t>
                </a:r>
                <a:r>
                  <a:rPr lang="en-US" altLang="en-US" sz="24400" dirty="0">
                    <a:solidFill>
                      <a:srgbClr val="000000"/>
                    </a:solidFill>
                    <a:cs typeface="Arial" panose="020B0604020202020204" pitchFamily="34" charset="0"/>
                  </a:rPr>
                  <a:t> </a:t>
                </a:r>
                <a:r>
                  <a:rPr lang="en-US" altLang="en-US" sz="1800" dirty="0">
                    <a:solidFill>
                      <a:srgbClr val="000000"/>
                    </a:solidFill>
                    <a:cs typeface="Arial" panose="020B0604020202020204" pitchFamily="34" charset="0"/>
                  </a:rPr>
                  <a:t>                                                     </a:t>
                </a:r>
              </a:p>
            </p:txBody>
          </p:sp>
          <p:sp>
            <p:nvSpPr>
              <p:cNvPr id="52252" name="Rectangle 39"/>
              <p:cNvSpPr>
                <a:spLocks noChangeArrowheads="1"/>
              </p:cNvSpPr>
              <p:nvPr/>
            </p:nvSpPr>
            <p:spPr bwMode="auto">
              <a:xfrm>
                <a:off x="0" y="288038"/>
                <a:ext cx="4320" cy="24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52250" name="Rectangle 41"/>
            <p:cNvSpPr>
              <a:spLocks noChangeArrowheads="1"/>
            </p:cNvSpPr>
            <p:nvPr/>
          </p:nvSpPr>
          <p:spPr bwMode="auto">
            <a:xfrm>
              <a:off x="-5" y="288033"/>
              <a:ext cx="4330" cy="2410"/>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pic>
        <p:nvPicPr>
          <p:cNvPr id="52230" name="Picture 38" descr="CODEX SINATICUS (340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73466138"/>
            <a:ext cx="4572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oup 55"/>
          <p:cNvGrpSpPr>
            <a:grpSpLocks/>
          </p:cNvGrpSpPr>
          <p:nvPr/>
        </p:nvGrpSpPr>
        <p:grpSpPr bwMode="auto">
          <a:xfrm>
            <a:off x="0" y="-169180581"/>
            <a:ext cx="7418388" cy="369885"/>
            <a:chOff x="0" y="50640"/>
            <a:chExt cx="3505" cy="310"/>
          </a:xfrm>
        </p:grpSpPr>
        <p:sp>
          <p:nvSpPr>
            <p:cNvPr id="52245" name="Rectangle 45"/>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nvGrpSpPr>
            <p:cNvPr id="52246" name="Group 54"/>
            <p:cNvGrpSpPr>
              <a:grpSpLocks/>
            </p:cNvGrpSpPr>
            <p:nvPr/>
          </p:nvGrpSpPr>
          <p:grpSpPr bwMode="auto">
            <a:xfrm>
              <a:off x="0" y="50640"/>
              <a:ext cx="3505" cy="310"/>
              <a:chOff x="0" y="175190"/>
              <a:chExt cx="3505" cy="310"/>
            </a:xfrm>
          </p:grpSpPr>
          <p:sp>
            <p:nvSpPr>
              <p:cNvPr id="52247" name="Rectangle 46"/>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52248" name="Rectangle 47"/>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52232" name="Group 53"/>
          <p:cNvGrpSpPr>
            <a:grpSpLocks/>
          </p:cNvGrpSpPr>
          <p:nvPr/>
        </p:nvGrpSpPr>
        <p:grpSpPr bwMode="auto">
          <a:xfrm>
            <a:off x="-11113" y="173759815"/>
            <a:ext cx="9166226" cy="2217737"/>
            <a:chOff x="-5" y="288033"/>
            <a:chExt cx="4330" cy="1863"/>
          </a:xfrm>
        </p:grpSpPr>
        <p:grpSp>
          <p:nvGrpSpPr>
            <p:cNvPr id="52241" name="Group 51"/>
            <p:cNvGrpSpPr>
              <a:grpSpLocks/>
            </p:cNvGrpSpPr>
            <p:nvPr/>
          </p:nvGrpSpPr>
          <p:grpSpPr bwMode="auto">
            <a:xfrm>
              <a:off x="0" y="288038"/>
              <a:ext cx="4320" cy="1853"/>
              <a:chOff x="0" y="288038"/>
              <a:chExt cx="4320" cy="1853"/>
            </a:xfrm>
          </p:grpSpPr>
          <p:sp>
            <p:nvSpPr>
              <p:cNvPr id="52243" name="Rectangle 48"/>
              <p:cNvSpPr>
                <a:spLocks noChangeArrowheads="1"/>
              </p:cNvSpPr>
              <p:nvPr/>
            </p:nvSpPr>
            <p:spPr bwMode="auto">
              <a:xfrm>
                <a:off x="0" y="288038"/>
                <a:ext cx="4320"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r>
                  <a:rPr lang="en-US" altLang="en-US" sz="1800" dirty="0">
                    <a:solidFill>
                      <a:srgbClr val="000000"/>
                    </a:solidFill>
                    <a:cs typeface="Arial" panose="020B0604020202020204" pitchFamily="34" charset="0"/>
                  </a:rPr>
                  <a:t>  </a:t>
                </a:r>
                <a:r>
                  <a:rPr lang="en-US" altLang="en-US" sz="18700" dirty="0">
                    <a:solidFill>
                      <a:srgbClr val="000000"/>
                    </a:solidFill>
                    <a:cs typeface="Arial" panose="020B0604020202020204" pitchFamily="34" charset="0"/>
                  </a:rPr>
                  <a:t> </a:t>
                </a:r>
                <a:r>
                  <a:rPr lang="en-US" altLang="en-US" sz="1800" dirty="0">
                    <a:solidFill>
                      <a:srgbClr val="000000"/>
                    </a:solidFill>
                    <a:cs typeface="Arial" panose="020B0604020202020204" pitchFamily="34" charset="0"/>
                  </a:rPr>
                  <a:t>                                                     </a:t>
                </a:r>
              </a:p>
            </p:txBody>
          </p:sp>
          <p:sp>
            <p:nvSpPr>
              <p:cNvPr id="52244" name="Rectangle 50"/>
              <p:cNvSpPr>
                <a:spLocks noChangeArrowheads="1"/>
              </p:cNvSpPr>
              <p:nvPr/>
            </p:nvSpPr>
            <p:spPr bwMode="auto">
              <a:xfrm>
                <a:off x="0" y="288038"/>
                <a:ext cx="4320" cy="185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52242" name="Rectangle 52"/>
            <p:cNvSpPr>
              <a:spLocks noChangeArrowheads="1"/>
            </p:cNvSpPr>
            <p:nvPr/>
          </p:nvSpPr>
          <p:spPr bwMode="auto">
            <a:xfrm>
              <a:off x="-5" y="288033"/>
              <a:ext cx="4330" cy="1863"/>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pic>
        <p:nvPicPr>
          <p:cNvPr id="52233" name="Picture 49" descr="Codex Vaticanus (325-35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3801101"/>
            <a:ext cx="45720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Text Box 66"/>
          <p:cNvSpPr txBox="1">
            <a:spLocks noChangeArrowheads="1"/>
          </p:cNvSpPr>
          <p:nvPr/>
        </p:nvSpPr>
        <p:spPr bwMode="auto">
          <a:xfrm>
            <a:off x="1908716" y="4797082"/>
            <a:ext cx="68505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fontAlgn="base">
              <a:spcBef>
                <a:spcPct val="0"/>
              </a:spcBef>
              <a:spcAft>
                <a:spcPct val="0"/>
              </a:spcAft>
              <a:buFontTx/>
              <a:buNone/>
            </a:pPr>
            <a:r>
              <a:rPr lang="en-US" altLang="en-US" sz="2400" b="1" dirty="0">
                <a:solidFill>
                  <a:srgbClr val="000000"/>
                </a:solidFill>
                <a:cs typeface="Arial" panose="020B0604020202020204" pitchFamily="34" charset="0"/>
              </a:rPr>
              <a:t>Lesson </a:t>
            </a:r>
            <a:r>
              <a:rPr lang="en-US" altLang="en-US" sz="2400" b="1" dirty="0" smtClean="0">
                <a:solidFill>
                  <a:srgbClr val="000000"/>
                </a:solidFill>
                <a:cs typeface="Arial" panose="020B0604020202020204" pitchFamily="34" charset="0"/>
              </a:rPr>
              <a:t>4</a:t>
            </a:r>
            <a:endParaRPr lang="en-US" altLang="en-US" sz="2400" b="1" dirty="0">
              <a:solidFill>
                <a:srgbClr val="000000"/>
              </a:solidFill>
              <a:cs typeface="Arial" panose="020B0604020202020204" pitchFamily="34" charset="0"/>
            </a:endParaRPr>
          </a:p>
          <a:p>
            <a:pPr fontAlgn="base">
              <a:lnSpc>
                <a:spcPct val="80000"/>
              </a:lnSpc>
              <a:spcAft>
                <a:spcPct val="0"/>
              </a:spcAft>
              <a:buFontTx/>
              <a:buNone/>
            </a:pPr>
            <a:r>
              <a:rPr lang="en-US" altLang="en-US" sz="2400" b="1" dirty="0">
                <a:solidFill>
                  <a:srgbClr val="000000"/>
                </a:solidFill>
                <a:cs typeface="Arial" panose="020B0604020202020204" pitchFamily="34" charset="0"/>
              </a:rPr>
              <a:t>How the Bible was Recorded and Transmitted</a:t>
            </a:r>
          </a:p>
        </p:txBody>
      </p:sp>
    </p:spTree>
    <p:extLst>
      <p:ext uri="{BB962C8B-B14F-4D97-AF65-F5344CB8AC3E}">
        <p14:creationId xmlns:p14="http://schemas.microsoft.com/office/powerpoint/2010/main" val="255843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Bethany beyond Jordan, view to w of Pride of Jordan"/>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14188" r="244"/>
          <a:stretch/>
        </p:blipFill>
        <p:spPr bwMode="auto">
          <a:xfrm>
            <a:off x="1280160" y="-17463"/>
            <a:ext cx="7863840"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80160" y="0"/>
            <a:ext cx="7863840" cy="68522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1676400" y="1446371"/>
            <a:ext cx="7239000" cy="5078313"/>
          </a:xfrm>
          <a:prstGeom prst="rect">
            <a:avLst/>
          </a:prstGeom>
          <a:noFill/>
        </p:spPr>
        <p:txBody>
          <a:bodyPr wrap="square" rtlCol="0">
            <a:spAutoFit/>
          </a:bodyPr>
          <a:lstStyle/>
          <a:p>
            <a:r>
              <a:rPr lang="en-US" b="1" dirty="0"/>
              <a:t>Deuteronomy 29:9-15 (ESV) </a:t>
            </a:r>
            <a:endParaRPr lang="en-US" b="1" dirty="0" smtClean="0"/>
          </a:p>
          <a:p>
            <a:r>
              <a:rPr lang="en-US" baseline="30000" dirty="0" smtClean="0"/>
              <a:t>9 </a:t>
            </a:r>
            <a:r>
              <a:rPr lang="en-US" dirty="0"/>
              <a:t> Therefore keep the words of this covenant and do them, that you may prosper in all that you do. </a:t>
            </a:r>
            <a:br>
              <a:rPr lang="en-US" dirty="0"/>
            </a:br>
            <a:r>
              <a:rPr lang="en-US" baseline="30000" dirty="0"/>
              <a:t>10 </a:t>
            </a:r>
            <a:r>
              <a:rPr lang="en-US" dirty="0"/>
              <a:t> “You are standing today all of you before the </a:t>
            </a:r>
            <a:r>
              <a:rPr lang="en-US" cap="small" dirty="0"/>
              <a:t>LORD</a:t>
            </a:r>
            <a:r>
              <a:rPr lang="en-US" dirty="0"/>
              <a:t> your God: the heads of your tribes, your elders, and your officers, all the men of Israel, </a:t>
            </a:r>
            <a:r>
              <a:rPr lang="en-US" baseline="30000" dirty="0" smtClean="0"/>
              <a:t>11 </a:t>
            </a:r>
            <a:r>
              <a:rPr lang="en-US" dirty="0"/>
              <a:t> your little ones, your wives, and the sojourner who is in your camp, from the one who chops your wood to the one who draws your water, </a:t>
            </a:r>
            <a:r>
              <a:rPr lang="en-US" baseline="30000" dirty="0" smtClean="0"/>
              <a:t>12 </a:t>
            </a:r>
            <a:r>
              <a:rPr lang="en-US" dirty="0"/>
              <a:t> so that you may enter into the sworn covenant of the </a:t>
            </a:r>
            <a:r>
              <a:rPr lang="en-US" cap="small" dirty="0"/>
              <a:t>LORD</a:t>
            </a:r>
            <a:r>
              <a:rPr lang="en-US" dirty="0"/>
              <a:t> your God, which the </a:t>
            </a:r>
            <a:r>
              <a:rPr lang="en-US" cap="small" dirty="0"/>
              <a:t>LORD</a:t>
            </a:r>
            <a:r>
              <a:rPr lang="en-US" dirty="0"/>
              <a:t> your God is making with you today, </a:t>
            </a:r>
            <a:br>
              <a:rPr lang="en-US" dirty="0"/>
            </a:br>
            <a:r>
              <a:rPr lang="en-US" baseline="30000" dirty="0"/>
              <a:t>13 </a:t>
            </a:r>
            <a:r>
              <a:rPr lang="en-US" dirty="0"/>
              <a:t> that he may establish you today as his people, and that he may be your God, as he promised you, and as he swore to your fathers, to Abraham, to Isaac, and to Jacob. </a:t>
            </a:r>
            <a:endParaRPr lang="en-US" dirty="0" smtClean="0"/>
          </a:p>
          <a:p>
            <a:r>
              <a:rPr lang="en-US" dirty="0"/>
              <a:t/>
            </a:r>
            <a:br>
              <a:rPr lang="en-US" dirty="0"/>
            </a:br>
            <a:r>
              <a:rPr lang="en-US" baseline="30000" dirty="0"/>
              <a:t>14 </a:t>
            </a:r>
            <a:r>
              <a:rPr lang="en-US" dirty="0"/>
              <a:t> It is not with you alone that I am making this sworn covenant, </a:t>
            </a:r>
            <a:br>
              <a:rPr lang="en-US" dirty="0"/>
            </a:br>
            <a:r>
              <a:rPr lang="en-US" baseline="30000" dirty="0"/>
              <a:t>15 </a:t>
            </a:r>
            <a:r>
              <a:rPr lang="en-US" dirty="0"/>
              <a:t> but with whoever is standing here with us today before the </a:t>
            </a:r>
            <a:r>
              <a:rPr lang="en-US" cap="small" dirty="0"/>
              <a:t>LORD</a:t>
            </a:r>
            <a:r>
              <a:rPr lang="en-US" dirty="0"/>
              <a:t> our God, and with whoever is not here with us today. </a:t>
            </a:r>
          </a:p>
          <a:p>
            <a:r>
              <a:rPr lang="en-US" dirty="0">
                <a:solidFill>
                  <a:srgbClr val="000000"/>
                </a:solidFill>
              </a:rPr>
              <a:t/>
            </a:r>
            <a:br>
              <a:rPr lang="en-US" dirty="0">
                <a:solidFill>
                  <a:srgbClr val="000000"/>
                </a:solidFill>
              </a:rPr>
            </a:br>
            <a:endParaRPr lang="en-US" dirty="0">
              <a:solidFill>
                <a:srgbClr val="000000"/>
              </a:solidFill>
            </a:endParaRPr>
          </a:p>
        </p:txBody>
      </p:sp>
      <p:sp>
        <p:nvSpPr>
          <p:cNvPr id="7" name="Title 6"/>
          <p:cNvSpPr>
            <a:spLocks noGrp="1"/>
          </p:cNvSpPr>
          <p:nvPr>
            <p:ph type="title"/>
          </p:nvPr>
        </p:nvSpPr>
        <p:spPr/>
        <p:txBody>
          <a:bodyPr/>
          <a:lstStyle/>
          <a:p>
            <a:r>
              <a:rPr lang="en-US" dirty="0" smtClean="0"/>
              <a:t>Covenant Established</a:t>
            </a:r>
            <a:endParaRPr lang="en-US" dirty="0"/>
          </a:p>
        </p:txBody>
      </p:sp>
      <p:sp>
        <p:nvSpPr>
          <p:cNvPr id="9" name="Text Box 4"/>
          <p:cNvSpPr txBox="1">
            <a:spLocks noChangeArrowheads="1"/>
          </p:cNvSpPr>
          <p:nvPr/>
        </p:nvSpPr>
        <p:spPr bwMode="auto">
          <a:xfrm>
            <a:off x="0" y="6416675"/>
            <a:ext cx="9144000" cy="4572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a:t>Bethany beyond Jordan, view </a:t>
            </a:r>
            <a:r>
              <a:rPr lang="en-US" altLang="en-US" dirty="0" smtClean="0"/>
              <a:t>toward Jordan River</a:t>
            </a:r>
            <a:endParaRPr lang="en-US" altLang="en-US" dirty="0"/>
          </a:p>
        </p:txBody>
      </p:sp>
    </p:spTree>
    <p:extLst>
      <p:ext uri="{BB962C8B-B14F-4D97-AF65-F5344CB8AC3E}">
        <p14:creationId xmlns:p14="http://schemas.microsoft.com/office/powerpoint/2010/main" val="1837791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6800" y="381000"/>
            <a:ext cx="7772400" cy="838200"/>
          </a:xfrm>
        </p:spPr>
        <p:txBody>
          <a:bodyPr/>
          <a:lstStyle/>
          <a:p>
            <a:pPr eaLnBrk="1" hangingPunct="1">
              <a:defRPr/>
            </a:pPr>
            <a:r>
              <a:rPr lang="en-US" sz="3600" b="1">
                <a:effectLst>
                  <a:outerShdw blurRad="38100" dist="38100" dir="2700000" algn="tl">
                    <a:srgbClr val="000000"/>
                  </a:outerShdw>
                </a:effectLst>
                <a:latin typeface="Comic Sans MS" pitchFamily="66" charset="0"/>
              </a:rPr>
              <a:t>WRITING  MATERIALS</a:t>
            </a:r>
            <a:endParaRPr lang="en-US" sz="3600" b="1">
              <a:latin typeface="Comic Sans MS" pitchFamily="66" charset="0"/>
            </a:endParaRPr>
          </a:p>
        </p:txBody>
      </p:sp>
      <p:sp>
        <p:nvSpPr>
          <p:cNvPr id="24579" name="Rectangle 3"/>
          <p:cNvSpPr>
            <a:spLocks noGrp="1" noChangeArrowheads="1"/>
          </p:cNvSpPr>
          <p:nvPr>
            <p:ph type="body" idx="1"/>
          </p:nvPr>
        </p:nvSpPr>
        <p:spPr>
          <a:xfrm>
            <a:off x="762000" y="1905000"/>
            <a:ext cx="3429000" cy="4419600"/>
          </a:xfrm>
        </p:spPr>
        <p:txBody>
          <a:bodyPr/>
          <a:lstStyle/>
          <a:p>
            <a:pPr eaLnBrk="1" hangingPunct="1">
              <a:spcBef>
                <a:spcPct val="0"/>
              </a:spcBef>
              <a:spcAft>
                <a:spcPts val="1200"/>
              </a:spcAft>
              <a:buFontTx/>
              <a:buNone/>
              <a:defRPr/>
            </a:pPr>
            <a:r>
              <a:rPr lang="en-US" sz="2400" b="1" u="sng" dirty="0">
                <a:effectLst>
                  <a:outerShdw blurRad="38100" dist="38100" dir="2700000" algn="tl">
                    <a:srgbClr val="FFFFFF"/>
                  </a:outerShdw>
                </a:effectLst>
                <a:latin typeface="Comic Sans MS" pitchFamily="66" charset="0"/>
              </a:rPr>
              <a:t>Papyrus</a:t>
            </a:r>
            <a:r>
              <a:rPr lang="en-US" sz="2400" b="1" dirty="0">
                <a:effectLst>
                  <a:outerShdw blurRad="38100" dist="38100" dir="2700000" algn="tl">
                    <a:srgbClr val="FFFFFF"/>
                  </a:outerShdw>
                </a:effectLst>
                <a:latin typeface="Comic Sans MS" pitchFamily="66" charset="0"/>
              </a:rPr>
              <a:t> -- In New Testament times papyrus was the most important writing material that could be found in the ancient world.  The papyrus plant grew in abundance along the Nile river</a:t>
            </a:r>
            <a:r>
              <a:rPr lang="en-US" sz="2400" b="1" dirty="0" smtClean="0">
                <a:effectLst>
                  <a:outerShdw blurRad="38100" dist="38100" dir="2700000" algn="tl">
                    <a:srgbClr val="FFFFFF"/>
                  </a:outerShdw>
                </a:effectLst>
                <a:latin typeface="Comic Sans MS" pitchFamily="66" charset="0"/>
              </a:rPr>
              <a:t>.</a:t>
            </a:r>
            <a:endParaRPr lang="en-US" sz="2400" b="1" dirty="0">
              <a:effectLst>
                <a:outerShdw blurRad="38100" dist="38100" dir="2700000" algn="tl">
                  <a:srgbClr val="FFFFFF"/>
                </a:outerShdw>
              </a:effectLst>
              <a:latin typeface="Comic Sans MS" pitchFamily="66" charset="0"/>
            </a:endParaRPr>
          </a:p>
        </p:txBody>
      </p:sp>
      <p:pic>
        <p:nvPicPr>
          <p:cNvPr id="134148" name="Picture 1" descr="M:\How We Got the Bible - 2011\Class Work Material\The Bible Through the Ages - Readers Digest\Alexandrias Library-19th cent pg 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0"/>
            <a:ext cx="50292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9890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endParaRPr lang="en-US" altLang="en-US" smtClean="0"/>
          </a:p>
        </p:txBody>
      </p:sp>
      <p:sp>
        <p:nvSpPr>
          <p:cNvPr id="135171" name="Content Placeholder 2"/>
          <p:cNvSpPr>
            <a:spLocks noGrp="1"/>
          </p:cNvSpPr>
          <p:nvPr>
            <p:ph idx="1"/>
          </p:nvPr>
        </p:nvSpPr>
        <p:spPr/>
        <p:txBody>
          <a:bodyPr/>
          <a:lstStyle/>
          <a:p>
            <a:pPr eaLnBrk="1" hangingPunct="1"/>
            <a:endParaRPr lang="en-US" altLang="en-US" smtClean="0"/>
          </a:p>
        </p:txBody>
      </p:sp>
      <p:pic>
        <p:nvPicPr>
          <p:cNvPr id="135172" name="Picture 2" descr="O:\Papyrus\PLant\20090714_54.JPG"/>
          <p:cNvPicPr>
            <a:picLocks noChangeAspect="1" noChangeArrowheads="1"/>
          </p:cNvPicPr>
          <p:nvPr/>
        </p:nvPicPr>
        <p:blipFill>
          <a:blip r:embed="rId2">
            <a:extLst>
              <a:ext uri="{28A0092B-C50C-407E-A947-70E740481C1C}">
                <a14:useLocalDpi xmlns:a14="http://schemas.microsoft.com/office/drawing/2010/main" val="0"/>
              </a:ext>
            </a:extLst>
          </a:blip>
          <a:srcRect t="4167"/>
          <a:stretch>
            <a:fillRect/>
          </a:stretch>
        </p:blipFill>
        <p:spPr bwMode="auto">
          <a:xfrm>
            <a:off x="3810000" y="0"/>
            <a:ext cx="3048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3" descr="O:\Papyrus\PLant\DSC09325.JPG"/>
          <p:cNvPicPr>
            <a:picLocks noChangeAspect="1" noChangeArrowheads="1"/>
          </p:cNvPicPr>
          <p:nvPr/>
        </p:nvPicPr>
        <p:blipFill>
          <a:blip r:embed="rId3">
            <a:extLst>
              <a:ext uri="{28A0092B-C50C-407E-A947-70E740481C1C}">
                <a14:useLocalDpi xmlns:a14="http://schemas.microsoft.com/office/drawing/2010/main" val="0"/>
              </a:ext>
            </a:extLst>
          </a:blip>
          <a:srcRect l="17407" t="8888" r="14444" b="-833"/>
          <a:stretch>
            <a:fillRect/>
          </a:stretch>
        </p:blipFill>
        <p:spPr bwMode="auto">
          <a:xfrm>
            <a:off x="6515100" y="0"/>
            <a:ext cx="26289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7" descr="O:\Papyrus\PLant\IMG_00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5" descr="O:\Papyrus\PLant\DSC09414.JPG"/>
          <p:cNvPicPr>
            <a:picLocks noChangeAspect="1" noChangeArrowheads="1"/>
          </p:cNvPicPr>
          <p:nvPr/>
        </p:nvPicPr>
        <p:blipFill>
          <a:blip r:embed="rId5">
            <a:extLst>
              <a:ext uri="{28A0092B-C50C-407E-A947-70E740481C1C}">
                <a14:useLocalDpi xmlns:a14="http://schemas.microsoft.com/office/drawing/2010/main" val="0"/>
              </a:ext>
            </a:extLst>
          </a:blip>
          <a:srcRect t="14815" r="19444" b="11111"/>
          <a:stretch>
            <a:fillRect/>
          </a:stretch>
        </p:blipFill>
        <p:spPr bwMode="auto">
          <a:xfrm>
            <a:off x="2625725" y="3886200"/>
            <a:ext cx="423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6" descr="O:\Papyrus\PLant\DSC09373.JPG"/>
          <p:cNvPicPr>
            <a:picLocks noChangeAspect="1" noChangeArrowheads="1"/>
          </p:cNvPicPr>
          <p:nvPr/>
        </p:nvPicPr>
        <p:blipFill>
          <a:blip r:embed="rId6">
            <a:extLst>
              <a:ext uri="{28A0092B-C50C-407E-A947-70E740481C1C}">
                <a14:useLocalDpi xmlns:a14="http://schemas.microsoft.com/office/drawing/2010/main" val="0"/>
              </a:ext>
            </a:extLst>
          </a:blip>
          <a:srcRect l="33333" t="37038" r="22221" b="14815"/>
          <a:stretch>
            <a:fillRect/>
          </a:stretch>
        </p:blipFill>
        <p:spPr bwMode="auto">
          <a:xfrm>
            <a:off x="0" y="3886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8" descr="O:\Papyrus\PLant\IMG_0100.JPG"/>
          <p:cNvPicPr>
            <a:picLocks noChangeAspect="1" noChangeArrowheads="1"/>
          </p:cNvPicPr>
          <p:nvPr/>
        </p:nvPicPr>
        <p:blipFill>
          <a:blip r:embed="rId7">
            <a:extLst>
              <a:ext uri="{28A0092B-C50C-407E-A947-70E740481C1C}">
                <a14:useLocalDpi xmlns:a14="http://schemas.microsoft.com/office/drawing/2010/main" val="0"/>
              </a:ext>
            </a:extLst>
          </a:blip>
          <a:srcRect l="27206" t="24815" r="33089" b="37500"/>
          <a:stretch>
            <a:fillRect/>
          </a:stretch>
        </p:blipFill>
        <p:spPr bwMode="auto">
          <a:xfrm>
            <a:off x="6781800" y="3868738"/>
            <a:ext cx="236220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529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Blip>
                <a:blip r:embed="rId2"/>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3"/>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pic>
        <p:nvPicPr>
          <p:cNvPr id="136195" name="Picture 3" descr="How to Make Paprus-Ste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89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How to Make Paprus-Step 2 to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762000"/>
            <a:ext cx="27622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How to Make Paprus-Step 5 to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895600"/>
            <a:ext cx="41608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Line 8"/>
          <p:cNvSpPr>
            <a:spLocks noChangeShapeType="1"/>
          </p:cNvSpPr>
          <p:nvPr/>
        </p:nvSpPr>
        <p:spPr bwMode="auto">
          <a:xfrm>
            <a:off x="2514600" y="1752600"/>
            <a:ext cx="3581400" cy="1371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
        <p:nvSpPr>
          <p:cNvPr id="58377" name="Line 9"/>
          <p:cNvSpPr>
            <a:spLocks noChangeShapeType="1"/>
          </p:cNvSpPr>
          <p:nvPr/>
        </p:nvSpPr>
        <p:spPr bwMode="auto">
          <a:xfrm flipH="1">
            <a:off x="5105400" y="3657600"/>
            <a:ext cx="91440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224810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0-#ppt_w/2"/>
                                          </p:val>
                                        </p:tav>
                                        <p:tav tm="100000">
                                          <p:val>
                                            <p:strVal val="#ppt_x"/>
                                          </p:val>
                                        </p:tav>
                                      </p:tavLst>
                                    </p:anim>
                                    <p:anim calcmode="lin" valueType="num">
                                      <p:cBhvr additive="base">
                                        <p:cTn id="8"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8372"/>
                                        </p:tgtEl>
                                        <p:attrNameLst>
                                          <p:attrName>style.visibility</p:attrName>
                                        </p:attrNameLst>
                                      </p:cBhvr>
                                      <p:to>
                                        <p:strVal val="visible"/>
                                      </p:to>
                                    </p:set>
                                    <p:anim calcmode="lin" valueType="num">
                                      <p:cBhvr additive="base">
                                        <p:cTn id="13" dur="500" fill="hold"/>
                                        <p:tgtEl>
                                          <p:spTgt spid="58372"/>
                                        </p:tgtEl>
                                        <p:attrNameLst>
                                          <p:attrName>ppt_x</p:attrName>
                                        </p:attrNameLst>
                                      </p:cBhvr>
                                      <p:tavLst>
                                        <p:tav tm="0">
                                          <p:val>
                                            <p:strVal val="0-#ppt_w/2"/>
                                          </p:val>
                                        </p:tav>
                                        <p:tav tm="100000">
                                          <p:val>
                                            <p:strVal val="#ppt_x"/>
                                          </p:val>
                                        </p:tav>
                                      </p:tavLst>
                                    </p:anim>
                                    <p:anim calcmode="lin" valueType="num">
                                      <p:cBhvr additive="base">
                                        <p:cTn id="14"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8375"/>
                                        </p:tgtEl>
                                        <p:attrNameLst>
                                          <p:attrName>style.visibility</p:attrName>
                                        </p:attrNameLst>
                                      </p:cBhvr>
                                      <p:to>
                                        <p:strVal val="visible"/>
                                      </p:to>
                                    </p:set>
                                    <p:anim calcmode="lin" valueType="num">
                                      <p:cBhvr additive="base">
                                        <p:cTn id="25" dur="500" fill="hold"/>
                                        <p:tgtEl>
                                          <p:spTgt spid="58375"/>
                                        </p:tgtEl>
                                        <p:attrNameLst>
                                          <p:attrName>ppt_x</p:attrName>
                                        </p:attrNameLst>
                                      </p:cBhvr>
                                      <p:tavLst>
                                        <p:tav tm="0">
                                          <p:val>
                                            <p:strVal val="0-#ppt_w/2"/>
                                          </p:val>
                                        </p:tav>
                                        <p:tav tm="100000">
                                          <p:val>
                                            <p:strVal val="#ppt_x"/>
                                          </p:val>
                                        </p:tav>
                                      </p:tavLst>
                                    </p:anim>
                                    <p:anim calcmode="lin" valueType="num">
                                      <p:cBhvr additive="base">
                                        <p:cTn id="26" dur="500" fill="hold"/>
                                        <p:tgtEl>
                                          <p:spTgt spid="58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nimBg="1"/>
      <p:bldP spid="5837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I:\How We Got the Bible - Fall 2007\The Bible Through the Ages - Readers Digest\pg-189 Codex Sinaiticus-making parach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7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2"/>
          <p:cNvSpPr>
            <a:spLocks noGrp="1" noChangeArrowheads="1"/>
          </p:cNvSpPr>
          <p:nvPr>
            <p:ph type="title"/>
          </p:nvPr>
        </p:nvSpPr>
        <p:spPr>
          <a:xfrm>
            <a:off x="5181600" y="609600"/>
            <a:ext cx="3276600" cy="1143000"/>
          </a:xfrm>
        </p:spPr>
        <p:txBody>
          <a:bodyPr/>
          <a:lstStyle/>
          <a:p>
            <a:pPr eaLnBrk="1" hangingPunct="1"/>
            <a:r>
              <a:rPr lang="en-US" altLang="en-US" smtClean="0"/>
              <a:t>Manufacture</a:t>
            </a:r>
          </a:p>
        </p:txBody>
      </p:sp>
      <p:sp>
        <p:nvSpPr>
          <p:cNvPr id="147460" name="Text Box 4"/>
          <p:cNvSpPr txBox="1">
            <a:spLocks noChangeArrowheads="1"/>
          </p:cNvSpPr>
          <p:nvPr/>
        </p:nvSpPr>
        <p:spPr bwMode="auto">
          <a:xfrm>
            <a:off x="5334000" y="1905000"/>
            <a:ext cx="289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ahoma" pitchFamily="34" charset="0"/>
                <a:cs typeface="Arial" pitchFamily="34" charset="0"/>
              </a:rPr>
              <a:t>Groups of 4 parchment sheets layered with hair sides facing each other</a:t>
            </a:r>
          </a:p>
        </p:txBody>
      </p:sp>
      <p:sp>
        <p:nvSpPr>
          <p:cNvPr id="147461" name="Text Box 5"/>
          <p:cNvSpPr txBox="1">
            <a:spLocks noChangeArrowheads="1"/>
          </p:cNvSpPr>
          <p:nvPr/>
        </p:nvSpPr>
        <p:spPr bwMode="auto">
          <a:xfrm>
            <a:off x="5410200" y="4495800"/>
            <a:ext cx="289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ahoma" pitchFamily="34" charset="0"/>
                <a:cs typeface="Arial" pitchFamily="34" charset="0"/>
              </a:rPr>
              <a:t>Four sheets then folded to create a gathering of 16 pages</a:t>
            </a:r>
          </a:p>
        </p:txBody>
      </p:sp>
      <p:sp>
        <p:nvSpPr>
          <p:cNvPr id="147462" name="Text Box 6"/>
          <p:cNvSpPr txBox="1">
            <a:spLocks noChangeArrowheads="1"/>
          </p:cNvSpPr>
          <p:nvPr/>
        </p:nvSpPr>
        <p:spPr bwMode="auto">
          <a:xfrm>
            <a:off x="1903413" y="3962400"/>
            <a:ext cx="3016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a:t>
            </a:r>
          </a:p>
        </p:txBody>
      </p:sp>
      <p:sp>
        <p:nvSpPr>
          <p:cNvPr id="147463" name="Text Box 7"/>
          <p:cNvSpPr txBox="1">
            <a:spLocks noChangeArrowheads="1"/>
          </p:cNvSpPr>
          <p:nvPr/>
        </p:nvSpPr>
        <p:spPr bwMode="auto">
          <a:xfrm>
            <a:off x="608013" y="4343400"/>
            <a:ext cx="3587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2</a:t>
            </a:r>
          </a:p>
        </p:txBody>
      </p:sp>
      <p:sp>
        <p:nvSpPr>
          <p:cNvPr id="147464" name="Text Box 8"/>
          <p:cNvSpPr txBox="1">
            <a:spLocks noChangeArrowheads="1"/>
          </p:cNvSpPr>
          <p:nvPr/>
        </p:nvSpPr>
        <p:spPr bwMode="auto">
          <a:xfrm>
            <a:off x="1446213" y="4724400"/>
            <a:ext cx="3349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3</a:t>
            </a:r>
          </a:p>
        </p:txBody>
      </p:sp>
      <p:sp>
        <p:nvSpPr>
          <p:cNvPr id="147465" name="Text Box 9"/>
          <p:cNvSpPr txBox="1">
            <a:spLocks noChangeArrowheads="1"/>
          </p:cNvSpPr>
          <p:nvPr/>
        </p:nvSpPr>
        <p:spPr bwMode="auto">
          <a:xfrm>
            <a:off x="608013" y="5029200"/>
            <a:ext cx="3587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4</a:t>
            </a:r>
          </a:p>
        </p:txBody>
      </p:sp>
      <p:sp>
        <p:nvSpPr>
          <p:cNvPr id="147466" name="Line 10"/>
          <p:cNvSpPr>
            <a:spLocks noChangeShapeType="1"/>
          </p:cNvSpPr>
          <p:nvPr/>
        </p:nvSpPr>
        <p:spPr bwMode="auto">
          <a:xfrm flipV="1">
            <a:off x="914400" y="4495800"/>
            <a:ext cx="457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67" name="Line 11"/>
          <p:cNvSpPr>
            <a:spLocks noChangeShapeType="1"/>
          </p:cNvSpPr>
          <p:nvPr/>
        </p:nvSpPr>
        <p:spPr bwMode="auto">
          <a:xfrm flipV="1">
            <a:off x="990600" y="51054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68" name="Line 12"/>
          <p:cNvSpPr>
            <a:spLocks noChangeShapeType="1"/>
          </p:cNvSpPr>
          <p:nvPr/>
        </p:nvSpPr>
        <p:spPr bwMode="auto">
          <a:xfrm flipV="1">
            <a:off x="609600" y="5638800"/>
            <a:ext cx="457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69" name="Line 13"/>
          <p:cNvSpPr>
            <a:spLocks noChangeShapeType="1"/>
          </p:cNvSpPr>
          <p:nvPr/>
        </p:nvSpPr>
        <p:spPr bwMode="auto">
          <a:xfrm flipV="1">
            <a:off x="914400" y="61722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70" name="Text Box 14"/>
          <p:cNvSpPr txBox="1">
            <a:spLocks noChangeArrowheads="1"/>
          </p:cNvSpPr>
          <p:nvPr/>
        </p:nvSpPr>
        <p:spPr bwMode="auto">
          <a:xfrm>
            <a:off x="303213" y="5562600"/>
            <a:ext cx="338137"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6</a:t>
            </a:r>
          </a:p>
        </p:txBody>
      </p:sp>
      <p:sp>
        <p:nvSpPr>
          <p:cNvPr id="147471" name="Text Box 15"/>
          <p:cNvSpPr txBox="1">
            <a:spLocks noChangeArrowheads="1"/>
          </p:cNvSpPr>
          <p:nvPr/>
        </p:nvSpPr>
        <p:spPr bwMode="auto">
          <a:xfrm>
            <a:off x="531813" y="6096000"/>
            <a:ext cx="34925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8</a:t>
            </a:r>
          </a:p>
        </p:txBody>
      </p:sp>
      <p:sp>
        <p:nvSpPr>
          <p:cNvPr id="147472" name="Text Box 16"/>
          <p:cNvSpPr txBox="1">
            <a:spLocks noChangeArrowheads="1"/>
          </p:cNvSpPr>
          <p:nvPr/>
        </p:nvSpPr>
        <p:spPr bwMode="auto">
          <a:xfrm>
            <a:off x="1217613" y="5257800"/>
            <a:ext cx="3397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5</a:t>
            </a:r>
          </a:p>
        </p:txBody>
      </p:sp>
      <p:sp>
        <p:nvSpPr>
          <p:cNvPr id="147473" name="Text Box 17"/>
          <p:cNvSpPr txBox="1">
            <a:spLocks noChangeArrowheads="1"/>
          </p:cNvSpPr>
          <p:nvPr/>
        </p:nvSpPr>
        <p:spPr bwMode="auto">
          <a:xfrm>
            <a:off x="1522413" y="5867400"/>
            <a:ext cx="3413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7</a:t>
            </a:r>
          </a:p>
        </p:txBody>
      </p:sp>
      <p:sp>
        <p:nvSpPr>
          <p:cNvPr id="147474" name="Text Box 18"/>
          <p:cNvSpPr txBox="1">
            <a:spLocks noChangeArrowheads="1"/>
          </p:cNvSpPr>
          <p:nvPr/>
        </p:nvSpPr>
        <p:spPr bwMode="auto">
          <a:xfrm>
            <a:off x="3351213" y="4114800"/>
            <a:ext cx="3429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9</a:t>
            </a:r>
          </a:p>
        </p:txBody>
      </p:sp>
      <p:sp>
        <p:nvSpPr>
          <p:cNvPr id="147475" name="Text Box 19"/>
          <p:cNvSpPr txBox="1">
            <a:spLocks noChangeArrowheads="1"/>
          </p:cNvSpPr>
          <p:nvPr/>
        </p:nvSpPr>
        <p:spPr bwMode="auto">
          <a:xfrm>
            <a:off x="3351213" y="4953000"/>
            <a:ext cx="4159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11</a:t>
            </a:r>
          </a:p>
        </p:txBody>
      </p:sp>
      <p:sp>
        <p:nvSpPr>
          <p:cNvPr id="147476" name="Text Box 20"/>
          <p:cNvSpPr txBox="1">
            <a:spLocks noChangeArrowheads="1"/>
          </p:cNvSpPr>
          <p:nvPr/>
        </p:nvSpPr>
        <p:spPr bwMode="auto">
          <a:xfrm>
            <a:off x="3808413" y="5257800"/>
            <a:ext cx="4492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13</a:t>
            </a:r>
          </a:p>
        </p:txBody>
      </p:sp>
      <p:sp>
        <p:nvSpPr>
          <p:cNvPr id="147477" name="Text Box 21"/>
          <p:cNvSpPr txBox="1">
            <a:spLocks noChangeArrowheads="1"/>
          </p:cNvSpPr>
          <p:nvPr/>
        </p:nvSpPr>
        <p:spPr bwMode="auto">
          <a:xfrm>
            <a:off x="2665413" y="6096000"/>
            <a:ext cx="4540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15</a:t>
            </a:r>
          </a:p>
        </p:txBody>
      </p:sp>
      <p:sp>
        <p:nvSpPr>
          <p:cNvPr id="147478" name="Text Box 22"/>
          <p:cNvSpPr txBox="1">
            <a:spLocks noChangeArrowheads="1"/>
          </p:cNvSpPr>
          <p:nvPr/>
        </p:nvSpPr>
        <p:spPr bwMode="auto">
          <a:xfrm>
            <a:off x="4875213" y="4191000"/>
            <a:ext cx="5048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10</a:t>
            </a:r>
          </a:p>
        </p:txBody>
      </p:sp>
      <p:sp>
        <p:nvSpPr>
          <p:cNvPr id="147479" name="Text Box 23"/>
          <p:cNvSpPr txBox="1">
            <a:spLocks noChangeArrowheads="1"/>
          </p:cNvSpPr>
          <p:nvPr/>
        </p:nvSpPr>
        <p:spPr bwMode="auto">
          <a:xfrm>
            <a:off x="4951413" y="4876800"/>
            <a:ext cx="4730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12</a:t>
            </a:r>
          </a:p>
        </p:txBody>
      </p:sp>
      <p:sp>
        <p:nvSpPr>
          <p:cNvPr id="147480" name="Line 24"/>
          <p:cNvSpPr>
            <a:spLocks noChangeShapeType="1"/>
          </p:cNvSpPr>
          <p:nvPr/>
        </p:nvSpPr>
        <p:spPr bwMode="auto">
          <a:xfrm>
            <a:off x="4267200" y="4191000"/>
            <a:ext cx="609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81" name="Line 27"/>
          <p:cNvSpPr>
            <a:spLocks noChangeShapeType="1"/>
          </p:cNvSpPr>
          <p:nvPr/>
        </p:nvSpPr>
        <p:spPr bwMode="auto">
          <a:xfrm>
            <a:off x="3962400" y="62484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82" name="Text Box 26"/>
          <p:cNvSpPr txBox="1">
            <a:spLocks noChangeArrowheads="1"/>
          </p:cNvSpPr>
          <p:nvPr/>
        </p:nvSpPr>
        <p:spPr bwMode="auto">
          <a:xfrm>
            <a:off x="4189413" y="6096000"/>
            <a:ext cx="452437"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16</a:t>
            </a:r>
          </a:p>
        </p:txBody>
      </p:sp>
      <p:sp>
        <p:nvSpPr>
          <p:cNvPr id="147483" name="Line 28"/>
          <p:cNvSpPr>
            <a:spLocks noChangeShapeType="1"/>
          </p:cNvSpPr>
          <p:nvPr/>
        </p:nvSpPr>
        <p:spPr bwMode="auto">
          <a:xfrm>
            <a:off x="4572000" y="5257800"/>
            <a:ext cx="228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84" name="Text Box 25"/>
          <p:cNvSpPr txBox="1">
            <a:spLocks noChangeArrowheads="1"/>
          </p:cNvSpPr>
          <p:nvPr/>
        </p:nvSpPr>
        <p:spPr bwMode="auto">
          <a:xfrm>
            <a:off x="4722813" y="5410200"/>
            <a:ext cx="47466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14</a:t>
            </a:r>
          </a:p>
        </p:txBody>
      </p:sp>
      <p:sp>
        <p:nvSpPr>
          <p:cNvPr id="147485" name="Line 29"/>
          <p:cNvSpPr>
            <a:spLocks noChangeShapeType="1"/>
          </p:cNvSpPr>
          <p:nvPr/>
        </p:nvSpPr>
        <p:spPr bwMode="auto">
          <a:xfrm>
            <a:off x="4495800" y="4724400"/>
            <a:ext cx="457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19503296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6" descr="H:\How We Got the Bible - Fall 2007\Class Work Material\Writing-Clipart\Dead Sea Scrolls\Scroll Assembly-2-pg 55-600 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3225"/>
            <a:ext cx="54102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2"/>
          <p:cNvSpPr>
            <a:spLocks noGrp="1" noChangeArrowheads="1"/>
          </p:cNvSpPr>
          <p:nvPr>
            <p:ph type="title"/>
          </p:nvPr>
        </p:nvSpPr>
        <p:spPr/>
        <p:txBody>
          <a:bodyPr/>
          <a:lstStyle/>
          <a:p>
            <a:pPr eaLnBrk="1" hangingPunct="1"/>
            <a:r>
              <a:rPr lang="en-US" altLang="en-US" smtClean="0"/>
              <a:t>Dead Sea Scroll Ink Wells</a:t>
            </a:r>
          </a:p>
        </p:txBody>
      </p:sp>
      <p:pic>
        <p:nvPicPr>
          <p:cNvPr id="1515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86200"/>
            <a:ext cx="27432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Text Box 4"/>
          <p:cNvSpPr txBox="1">
            <a:spLocks noChangeArrowheads="1"/>
          </p:cNvSpPr>
          <p:nvPr/>
        </p:nvSpPr>
        <p:spPr bwMode="auto">
          <a:xfrm>
            <a:off x="3352800" y="21336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endParaRPr lang="en-US" altLang="en-US" sz="2400" smtClean="0">
              <a:solidFill>
                <a:srgbClr val="000000"/>
              </a:solidFill>
              <a:cs typeface="Arial" pitchFamily="34" charset="0"/>
            </a:endParaRPr>
          </a:p>
        </p:txBody>
      </p:sp>
      <p:pic>
        <p:nvPicPr>
          <p:cNvPr id="15155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600200"/>
            <a:ext cx="27098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Oval 7"/>
          <p:cNvSpPr>
            <a:spLocks noChangeArrowheads="1"/>
          </p:cNvSpPr>
          <p:nvPr/>
        </p:nvSpPr>
        <p:spPr bwMode="auto">
          <a:xfrm>
            <a:off x="5562600" y="2057400"/>
            <a:ext cx="990600" cy="914400"/>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sp>
        <p:nvSpPr>
          <p:cNvPr id="151560" name="Line 8"/>
          <p:cNvSpPr>
            <a:spLocks noChangeShapeType="1"/>
          </p:cNvSpPr>
          <p:nvPr/>
        </p:nvSpPr>
        <p:spPr bwMode="auto">
          <a:xfrm flipH="1" flipV="1">
            <a:off x="3200400" y="1828800"/>
            <a:ext cx="2362200" cy="68580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
        <p:nvSpPr>
          <p:cNvPr id="151561" name="Line 9"/>
          <p:cNvSpPr>
            <a:spLocks noChangeShapeType="1"/>
          </p:cNvSpPr>
          <p:nvPr/>
        </p:nvSpPr>
        <p:spPr bwMode="auto">
          <a:xfrm>
            <a:off x="6248400" y="2743200"/>
            <a:ext cx="1905000" cy="114300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19490492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6800" y="381000"/>
            <a:ext cx="7772400" cy="838200"/>
          </a:xfrm>
        </p:spPr>
        <p:txBody>
          <a:bodyPr/>
          <a:lstStyle/>
          <a:p>
            <a:pPr eaLnBrk="1" hangingPunct="1">
              <a:defRPr/>
            </a:pPr>
            <a:r>
              <a:rPr lang="en-US" sz="3600" b="1">
                <a:effectLst>
                  <a:outerShdw blurRad="38100" dist="38100" dir="2700000" algn="tl">
                    <a:srgbClr val="000000"/>
                  </a:outerShdw>
                </a:effectLst>
                <a:latin typeface="Comic Sans MS" pitchFamily="66" charset="0"/>
              </a:rPr>
              <a:t>WRITING  MATERIALS</a:t>
            </a:r>
            <a:endParaRPr lang="en-US" sz="3600" b="1">
              <a:latin typeface="Comic Sans MS" pitchFamily="66" charset="0"/>
            </a:endParaRPr>
          </a:p>
        </p:txBody>
      </p:sp>
      <p:sp>
        <p:nvSpPr>
          <p:cNvPr id="24579" name="Rectangle 3"/>
          <p:cNvSpPr>
            <a:spLocks noGrp="1" noChangeArrowheads="1"/>
          </p:cNvSpPr>
          <p:nvPr>
            <p:ph type="body" idx="1"/>
          </p:nvPr>
        </p:nvSpPr>
        <p:spPr>
          <a:xfrm>
            <a:off x="685800" y="1752600"/>
            <a:ext cx="3352800" cy="4419600"/>
          </a:xfrm>
        </p:spPr>
        <p:txBody>
          <a:bodyPr/>
          <a:lstStyle/>
          <a:p>
            <a:pPr eaLnBrk="1" hangingPunct="1">
              <a:buFontTx/>
              <a:buNone/>
              <a:defRPr/>
            </a:pPr>
            <a:r>
              <a:rPr lang="en-US" sz="2000" b="1" u="sng" dirty="0" smtClean="0">
                <a:effectLst>
                  <a:outerShdw blurRad="38100" dist="38100" dir="2700000" algn="tl">
                    <a:srgbClr val="FFFFFF"/>
                  </a:outerShdw>
                </a:effectLst>
                <a:latin typeface="Comic Sans MS" pitchFamily="66" charset="0"/>
              </a:rPr>
              <a:t>Vellum </a:t>
            </a:r>
            <a:r>
              <a:rPr lang="en-US" sz="2000" b="1" u="sng" dirty="0">
                <a:effectLst>
                  <a:outerShdw blurRad="38100" dist="38100" dir="2700000" algn="tl">
                    <a:srgbClr val="FFFFFF"/>
                  </a:outerShdw>
                </a:effectLst>
                <a:latin typeface="Comic Sans MS" pitchFamily="66" charset="0"/>
              </a:rPr>
              <a:t>or parchment</a:t>
            </a:r>
            <a:r>
              <a:rPr lang="en-US" sz="2000" b="1" dirty="0">
                <a:effectLst>
                  <a:outerShdw blurRad="38100" dist="38100" dir="2700000" algn="tl">
                    <a:srgbClr val="FFFFFF"/>
                  </a:outerShdw>
                </a:effectLst>
                <a:latin typeface="Comic Sans MS" pitchFamily="66" charset="0"/>
              </a:rPr>
              <a:t> – Vellum and parchment were the result of an improved process of perfecting the treatment of skins for the purposes of writing.  Originally, vellum denoted skins of calves and antelopes while parchment referred to materials obtained from sheep and goats..</a:t>
            </a:r>
            <a:r>
              <a:rPr lang="en-US" sz="2000" dirty="0">
                <a:latin typeface="Comic Sans MS" pitchFamily="66" charset="0"/>
              </a:rPr>
              <a:t> </a:t>
            </a:r>
          </a:p>
        </p:txBody>
      </p:sp>
      <p:pic>
        <p:nvPicPr>
          <p:cNvPr id="143364" name="Picture 2" descr="M:\How We Got the Bible - 2011\Class Work Material\The Bible Through the Ages - Readers Digest\Making Parchment-Step 4 pg 87.jpg"/>
          <p:cNvPicPr>
            <a:picLocks noChangeAspect="1" noChangeArrowheads="1"/>
          </p:cNvPicPr>
          <p:nvPr/>
        </p:nvPicPr>
        <p:blipFill>
          <a:blip r:embed="rId2">
            <a:extLst>
              <a:ext uri="{28A0092B-C50C-407E-A947-70E740481C1C}">
                <a14:useLocalDpi xmlns:a14="http://schemas.microsoft.com/office/drawing/2010/main" val="0"/>
              </a:ext>
            </a:extLst>
          </a:blip>
          <a:srcRect r="47501"/>
          <a:stretch>
            <a:fillRect/>
          </a:stretch>
        </p:blipFill>
        <p:spPr bwMode="auto">
          <a:xfrm>
            <a:off x="4038600" y="1676400"/>
            <a:ext cx="3413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3" descr="M:\How We Got the Bible - 2011\Class Work Material\The Bible Through the Ages - Readers Digest\Making Parchment-Step 5to6 pg 87.jpg"/>
          <p:cNvPicPr>
            <a:picLocks noChangeAspect="1" noChangeArrowheads="1"/>
          </p:cNvPicPr>
          <p:nvPr/>
        </p:nvPicPr>
        <p:blipFill>
          <a:blip r:embed="rId3">
            <a:extLst>
              <a:ext uri="{28A0092B-C50C-407E-A947-70E740481C1C}">
                <a14:useLocalDpi xmlns:a14="http://schemas.microsoft.com/office/drawing/2010/main" val="0"/>
              </a:ext>
            </a:extLst>
          </a:blip>
          <a:srcRect l="52402"/>
          <a:stretch>
            <a:fillRect/>
          </a:stretch>
        </p:blipFill>
        <p:spPr bwMode="auto">
          <a:xfrm>
            <a:off x="6248400" y="2925763"/>
            <a:ext cx="28956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5166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7086600" cy="666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1905000" y="3411538"/>
            <a:ext cx="53340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ight Arrow 4"/>
          <p:cNvSpPr/>
          <p:nvPr/>
        </p:nvSpPr>
        <p:spPr>
          <a:xfrm>
            <a:off x="1943100" y="2514600"/>
            <a:ext cx="533400" cy="2460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Left Brace 3"/>
          <p:cNvSpPr/>
          <p:nvPr/>
        </p:nvSpPr>
        <p:spPr>
          <a:xfrm>
            <a:off x="2057400" y="609600"/>
            <a:ext cx="228600" cy="1143000"/>
          </a:xfrm>
          <a:prstGeom prst="leftBrace">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6" name="Oval 5"/>
          <p:cNvSpPr/>
          <p:nvPr/>
        </p:nvSpPr>
        <p:spPr>
          <a:xfrm>
            <a:off x="3886200" y="2760663"/>
            <a:ext cx="685800" cy="65087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Oval 7"/>
          <p:cNvSpPr/>
          <p:nvPr/>
        </p:nvSpPr>
        <p:spPr>
          <a:xfrm>
            <a:off x="4114800" y="5105400"/>
            <a:ext cx="304800" cy="268288"/>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1093279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7086600" cy="666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1905000" y="3411538"/>
            <a:ext cx="53340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ight Arrow 4"/>
          <p:cNvSpPr/>
          <p:nvPr/>
        </p:nvSpPr>
        <p:spPr>
          <a:xfrm>
            <a:off x="1943100" y="2514600"/>
            <a:ext cx="533400" cy="2460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 name="Oval 5"/>
          <p:cNvSpPr/>
          <p:nvPr/>
        </p:nvSpPr>
        <p:spPr>
          <a:xfrm>
            <a:off x="3886200" y="2760663"/>
            <a:ext cx="685800" cy="65087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Oval 7"/>
          <p:cNvSpPr/>
          <p:nvPr/>
        </p:nvSpPr>
        <p:spPr>
          <a:xfrm>
            <a:off x="4114800" y="5105400"/>
            <a:ext cx="304800" cy="268288"/>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337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54078"/>
            <a:ext cx="4310063"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5574"/>
            <a:ext cx="4191000" cy="489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7400" y="5057775"/>
            <a:ext cx="7248525" cy="315913"/>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584868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Daniel &amp; Dead Sea Scrolls</a:t>
            </a:r>
            <a:endParaRPr lang="en-US" dirty="0"/>
          </a:p>
        </p:txBody>
      </p:sp>
      <p:sp>
        <p:nvSpPr>
          <p:cNvPr id="3" name="Right Arrow 2"/>
          <p:cNvSpPr/>
          <p:nvPr/>
        </p:nvSpPr>
        <p:spPr>
          <a:xfrm>
            <a:off x="1692986" y="3422019"/>
            <a:ext cx="53340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a:defRPr/>
            </a:pPr>
            <a:endParaRPr lang="en-US">
              <a:solidFill>
                <a:srgbClr val="FFFFFF"/>
              </a:solidFill>
            </a:endParaRPr>
          </a:p>
        </p:txBody>
      </p:sp>
      <p:sp>
        <p:nvSpPr>
          <p:cNvPr id="5" name="Right Arrow 4"/>
          <p:cNvSpPr/>
          <p:nvPr/>
        </p:nvSpPr>
        <p:spPr>
          <a:xfrm>
            <a:off x="1731086" y="2525081"/>
            <a:ext cx="533400" cy="2460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a:defRPr/>
            </a:pPr>
            <a:endParaRPr lang="en-US">
              <a:solidFill>
                <a:srgbClr val="FFFFFF"/>
              </a:solidFill>
            </a:endParaRPr>
          </a:p>
        </p:txBody>
      </p:sp>
      <p:sp>
        <p:nvSpPr>
          <p:cNvPr id="6" name="Oval 5"/>
          <p:cNvSpPr/>
          <p:nvPr/>
        </p:nvSpPr>
        <p:spPr>
          <a:xfrm>
            <a:off x="3674186" y="2771148"/>
            <a:ext cx="685800" cy="65087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a:defRPr/>
            </a:pPr>
            <a:endParaRPr lang="en-US">
              <a:solidFill>
                <a:srgbClr val="FFFFFF"/>
              </a:solidFill>
            </a:endParaRPr>
          </a:p>
        </p:txBody>
      </p:sp>
      <p:pic>
        <p:nvPicPr>
          <p:cNvPr id="337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606" b="-1480"/>
          <a:stretch/>
        </p:blipFill>
        <p:spPr bwMode="auto">
          <a:xfrm>
            <a:off x="1207214" y="1645920"/>
            <a:ext cx="4310063" cy="340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1403" y="2401828"/>
            <a:ext cx="1184940" cy="307777"/>
          </a:xfrm>
          <a:prstGeom prst="rect">
            <a:avLst/>
          </a:prstGeom>
          <a:noFill/>
        </p:spPr>
        <p:txBody>
          <a:bodyPr wrap="none" rtlCol="0">
            <a:spAutoFit/>
          </a:bodyPr>
          <a:lstStyle/>
          <a:p>
            <a:pPr defTabSz="913448"/>
            <a:r>
              <a:rPr lang="en-US" sz="1400" dirty="0" smtClean="0">
                <a:solidFill>
                  <a:prstClr val="black"/>
                </a:solidFill>
              </a:rPr>
              <a:t>125 BC-50 AD</a:t>
            </a:r>
            <a:endParaRPr lang="en-US" sz="1400" dirty="0">
              <a:solidFill>
                <a:prstClr val="black"/>
              </a:solidFill>
            </a:endParaRPr>
          </a:p>
        </p:txBody>
      </p:sp>
      <p:sp>
        <p:nvSpPr>
          <p:cNvPr id="13" name="TextBox 12"/>
          <p:cNvSpPr txBox="1"/>
          <p:nvPr/>
        </p:nvSpPr>
        <p:spPr>
          <a:xfrm>
            <a:off x="121403" y="2721871"/>
            <a:ext cx="1184940" cy="307777"/>
          </a:xfrm>
          <a:prstGeom prst="rect">
            <a:avLst/>
          </a:prstGeom>
          <a:noFill/>
        </p:spPr>
        <p:txBody>
          <a:bodyPr wrap="none" rtlCol="0">
            <a:spAutoFit/>
          </a:bodyPr>
          <a:lstStyle/>
          <a:p>
            <a:pPr defTabSz="913448"/>
            <a:r>
              <a:rPr lang="en-US" sz="1400" dirty="0" smtClean="0">
                <a:solidFill>
                  <a:prstClr val="black"/>
                </a:solidFill>
              </a:rPr>
              <a:t>125 BC-50 AD</a:t>
            </a:r>
            <a:endParaRPr lang="en-US" sz="1400" dirty="0">
              <a:solidFill>
                <a:prstClr val="black"/>
              </a:solidFill>
            </a:endParaRPr>
          </a:p>
        </p:txBody>
      </p:sp>
      <p:sp>
        <p:nvSpPr>
          <p:cNvPr id="14" name="TextBox 13"/>
          <p:cNvSpPr txBox="1"/>
          <p:nvPr/>
        </p:nvSpPr>
        <p:spPr>
          <a:xfrm>
            <a:off x="467677" y="3023652"/>
            <a:ext cx="838691" cy="307777"/>
          </a:xfrm>
          <a:prstGeom prst="rect">
            <a:avLst/>
          </a:prstGeom>
          <a:noFill/>
        </p:spPr>
        <p:txBody>
          <a:bodyPr wrap="none" rtlCol="0">
            <a:spAutoFit/>
          </a:bodyPr>
          <a:lstStyle/>
          <a:p>
            <a:pPr defTabSz="913448"/>
            <a:r>
              <a:rPr lang="en-US" sz="1400" dirty="0" smtClean="0">
                <a:solidFill>
                  <a:prstClr val="black"/>
                </a:solidFill>
              </a:rPr>
              <a:t>75-25 BC</a:t>
            </a:r>
            <a:endParaRPr lang="en-US" sz="1400" dirty="0">
              <a:solidFill>
                <a:prstClr val="black"/>
              </a:solidFill>
            </a:endParaRPr>
          </a:p>
        </p:txBody>
      </p:sp>
      <p:sp>
        <p:nvSpPr>
          <p:cNvPr id="15" name="TextBox 14"/>
          <p:cNvSpPr txBox="1"/>
          <p:nvPr/>
        </p:nvSpPr>
        <p:spPr>
          <a:xfrm>
            <a:off x="212780" y="3348969"/>
            <a:ext cx="1093569" cy="307777"/>
          </a:xfrm>
          <a:prstGeom prst="rect">
            <a:avLst/>
          </a:prstGeom>
          <a:noFill/>
        </p:spPr>
        <p:txBody>
          <a:bodyPr wrap="none" rtlCol="0">
            <a:spAutoFit/>
          </a:bodyPr>
          <a:lstStyle/>
          <a:p>
            <a:pPr defTabSz="913448"/>
            <a:r>
              <a:rPr lang="en-US" sz="1400" dirty="0" smtClean="0">
                <a:solidFill>
                  <a:prstClr val="black"/>
                </a:solidFill>
              </a:rPr>
              <a:t>30 BC-50 AD</a:t>
            </a:r>
            <a:endParaRPr lang="en-US" sz="1400" dirty="0">
              <a:solidFill>
                <a:prstClr val="black"/>
              </a:solidFill>
            </a:endParaRPr>
          </a:p>
        </p:txBody>
      </p:sp>
      <p:sp>
        <p:nvSpPr>
          <p:cNvPr id="16" name="TextBox 15"/>
          <p:cNvSpPr txBox="1"/>
          <p:nvPr/>
        </p:nvSpPr>
        <p:spPr>
          <a:xfrm>
            <a:off x="376305" y="3668097"/>
            <a:ext cx="930063" cy="307777"/>
          </a:xfrm>
          <a:prstGeom prst="rect">
            <a:avLst/>
          </a:prstGeom>
          <a:noFill/>
        </p:spPr>
        <p:txBody>
          <a:bodyPr wrap="none" rtlCol="0">
            <a:spAutoFit/>
          </a:bodyPr>
          <a:lstStyle/>
          <a:p>
            <a:pPr defTabSz="913448"/>
            <a:r>
              <a:rPr lang="en-US" sz="1400" dirty="0" smtClean="0">
                <a:solidFill>
                  <a:prstClr val="black"/>
                </a:solidFill>
              </a:rPr>
              <a:t>150-75 BC</a:t>
            </a:r>
            <a:endParaRPr lang="en-US" sz="1400" dirty="0">
              <a:solidFill>
                <a:prstClr val="black"/>
              </a:solidFill>
            </a:endParaRPr>
          </a:p>
        </p:txBody>
      </p:sp>
      <p:sp>
        <p:nvSpPr>
          <p:cNvPr id="17" name="TextBox 16"/>
          <p:cNvSpPr txBox="1"/>
          <p:nvPr/>
        </p:nvSpPr>
        <p:spPr>
          <a:xfrm>
            <a:off x="446816" y="3934560"/>
            <a:ext cx="859531" cy="307777"/>
          </a:xfrm>
          <a:prstGeom prst="rect">
            <a:avLst/>
          </a:prstGeom>
          <a:noFill/>
        </p:spPr>
        <p:txBody>
          <a:bodyPr wrap="none" rtlCol="0">
            <a:spAutoFit/>
          </a:bodyPr>
          <a:lstStyle/>
          <a:p>
            <a:pPr defTabSz="913448"/>
            <a:r>
              <a:rPr lang="en-US" sz="1400" dirty="0" smtClean="0">
                <a:solidFill>
                  <a:prstClr val="black"/>
                </a:solidFill>
              </a:rPr>
              <a:t>30-68 AD</a:t>
            </a:r>
            <a:endParaRPr lang="en-US" sz="1400" dirty="0">
              <a:solidFill>
                <a:prstClr val="black"/>
              </a:solidFill>
            </a:endParaRPr>
          </a:p>
        </p:txBody>
      </p:sp>
      <p:sp>
        <p:nvSpPr>
          <p:cNvPr id="19" name="TextBox 18"/>
          <p:cNvSpPr txBox="1"/>
          <p:nvPr/>
        </p:nvSpPr>
        <p:spPr>
          <a:xfrm>
            <a:off x="684057" y="4495664"/>
            <a:ext cx="622286" cy="307777"/>
          </a:xfrm>
          <a:prstGeom prst="rect">
            <a:avLst/>
          </a:prstGeom>
          <a:noFill/>
        </p:spPr>
        <p:txBody>
          <a:bodyPr wrap="none" rtlCol="0">
            <a:spAutoFit/>
          </a:bodyPr>
          <a:lstStyle/>
          <a:p>
            <a:pPr defTabSz="913448"/>
            <a:r>
              <a:rPr lang="en-US" sz="1400" dirty="0" smtClean="0">
                <a:solidFill>
                  <a:prstClr val="black"/>
                </a:solidFill>
              </a:rPr>
              <a:t>50 AD</a:t>
            </a:r>
            <a:endParaRPr lang="en-US" sz="1400" dirty="0">
              <a:solidFill>
                <a:prstClr val="black"/>
              </a:solidFill>
            </a:endParaRPr>
          </a:p>
        </p:txBody>
      </p:sp>
      <p:sp>
        <p:nvSpPr>
          <p:cNvPr id="20" name="TextBox 19"/>
          <p:cNvSpPr txBox="1"/>
          <p:nvPr/>
        </p:nvSpPr>
        <p:spPr>
          <a:xfrm>
            <a:off x="127049" y="4192053"/>
            <a:ext cx="1184940" cy="307777"/>
          </a:xfrm>
          <a:prstGeom prst="rect">
            <a:avLst/>
          </a:prstGeom>
          <a:noFill/>
        </p:spPr>
        <p:txBody>
          <a:bodyPr wrap="none" rtlCol="0">
            <a:spAutoFit/>
          </a:bodyPr>
          <a:lstStyle/>
          <a:p>
            <a:pPr defTabSz="913448"/>
            <a:r>
              <a:rPr lang="en-US" sz="1400" dirty="0" smtClean="0">
                <a:solidFill>
                  <a:prstClr val="black"/>
                </a:solidFill>
              </a:rPr>
              <a:t>150 BC-75 AD</a:t>
            </a:r>
            <a:endParaRPr lang="en-US" sz="1400" dirty="0">
              <a:solidFill>
                <a:prstClr val="black"/>
              </a:solidFill>
            </a:endParaRPr>
          </a:p>
        </p:txBody>
      </p:sp>
      <p:sp>
        <p:nvSpPr>
          <p:cNvPr id="10" name="TextBox 9"/>
          <p:cNvSpPr txBox="1"/>
          <p:nvPr/>
        </p:nvSpPr>
        <p:spPr>
          <a:xfrm>
            <a:off x="133350" y="5057777"/>
            <a:ext cx="4552950" cy="923330"/>
          </a:xfrm>
          <a:prstGeom prst="rect">
            <a:avLst/>
          </a:prstGeom>
          <a:noFill/>
        </p:spPr>
        <p:txBody>
          <a:bodyPr wrap="square" rtlCol="0">
            <a:spAutoFit/>
          </a:bodyPr>
          <a:lstStyle/>
          <a:p>
            <a:pPr defTabSz="913448"/>
            <a:r>
              <a:rPr lang="en-US" dirty="0">
                <a:solidFill>
                  <a:prstClr val="black"/>
                </a:solidFill>
              </a:rPr>
              <a:t>A manuscript of Daniel dating about 120 B.C. brings into question the alleged Maccabean date of its composition. </a:t>
            </a:r>
            <a:r>
              <a:rPr lang="en-US" dirty="0" smtClean="0">
                <a:solidFill>
                  <a:prstClr val="black"/>
                </a:solidFill>
              </a:rPr>
              <a:t> - Leon Mauldin</a:t>
            </a:r>
            <a:endParaRPr lang="en-US" dirty="0">
              <a:solidFill>
                <a:prstClr val="black"/>
              </a:solidFill>
            </a:endParaRPr>
          </a:p>
        </p:txBody>
      </p:sp>
      <p:sp>
        <p:nvSpPr>
          <p:cNvPr id="11" name="TextBox 10"/>
          <p:cNvSpPr txBox="1"/>
          <p:nvPr/>
        </p:nvSpPr>
        <p:spPr>
          <a:xfrm>
            <a:off x="5517277" y="3258714"/>
            <a:ext cx="3350498" cy="830997"/>
          </a:xfrm>
          <a:prstGeom prst="rect">
            <a:avLst/>
          </a:prstGeom>
          <a:noFill/>
        </p:spPr>
        <p:txBody>
          <a:bodyPr wrap="square" rtlCol="0">
            <a:spAutoFit/>
          </a:bodyPr>
          <a:lstStyle/>
          <a:p>
            <a:pPr defTabSz="913448"/>
            <a:r>
              <a:rPr lang="en-US" sz="1600" dirty="0" smtClean="0">
                <a:solidFill>
                  <a:srgbClr val="0000CC"/>
                </a:solidFill>
              </a:rPr>
              <a:t>Observe: no </a:t>
            </a:r>
            <a:r>
              <a:rPr lang="en-US" sz="1600" dirty="0" err="1" smtClean="0">
                <a:solidFill>
                  <a:srgbClr val="0000CC"/>
                </a:solidFill>
              </a:rPr>
              <a:t>Aprocrypha</a:t>
            </a:r>
            <a:r>
              <a:rPr lang="en-US" sz="1600" dirty="0" smtClean="0">
                <a:solidFill>
                  <a:srgbClr val="0000CC"/>
                </a:solidFill>
              </a:rPr>
              <a:t> later than </a:t>
            </a:r>
            <a:r>
              <a:rPr lang="en-US" sz="1600" dirty="0">
                <a:solidFill>
                  <a:srgbClr val="0000CC"/>
                </a:solidFill>
              </a:rPr>
              <a:t>Antiochus IV Epiphanes </a:t>
            </a:r>
            <a:r>
              <a:rPr lang="en-US" sz="1600" dirty="0" smtClean="0">
                <a:solidFill>
                  <a:srgbClr val="0000CC"/>
                </a:solidFill>
              </a:rPr>
              <a:t> (~168 BC) in Dead Sea Scrolls</a:t>
            </a:r>
            <a:endParaRPr lang="en-US" sz="1600" dirty="0">
              <a:solidFill>
                <a:srgbClr val="0000CC"/>
              </a:solidFill>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4255368"/>
            <a:ext cx="5214238" cy="2595314"/>
          </a:xfrm>
          <a:prstGeom prst="rect">
            <a:avLst/>
          </a:prstGeom>
          <a:solidFill>
            <a:schemeClr val="bg1"/>
          </a:solidFill>
          <a:ln>
            <a:noFill/>
          </a:ln>
          <a:effectLst/>
        </p:spPr>
      </p:pic>
    </p:spTree>
    <p:extLst>
      <p:ext uri="{BB962C8B-B14F-4D97-AF65-F5344CB8AC3E}">
        <p14:creationId xmlns:p14="http://schemas.microsoft.com/office/powerpoint/2010/main" val="1331153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Oldest Daniel Manuscript at Qumran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2" y="1668035"/>
            <a:ext cx="5754687" cy="266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0215" y="1677576"/>
            <a:ext cx="2846567" cy="2677656"/>
          </a:xfrm>
          <a:prstGeom prst="rect">
            <a:avLst/>
          </a:prstGeom>
          <a:noFill/>
        </p:spPr>
        <p:txBody>
          <a:bodyPr wrap="square" rtlCol="0">
            <a:spAutoFit/>
          </a:bodyPr>
          <a:lstStyle/>
          <a:p>
            <a:pPr defTabSz="913448"/>
            <a:r>
              <a:rPr lang="en-US" sz="1400" dirty="0">
                <a:solidFill>
                  <a:prstClr val="black"/>
                </a:solidFill>
              </a:rPr>
              <a:t>Linda </a:t>
            </a:r>
            <a:r>
              <a:rPr lang="en-US" sz="1400" dirty="0" err="1">
                <a:solidFill>
                  <a:prstClr val="black"/>
                </a:solidFill>
              </a:rPr>
              <a:t>Manies</a:t>
            </a:r>
            <a:r>
              <a:rPr lang="en-US" sz="1400" dirty="0">
                <a:solidFill>
                  <a:prstClr val="black"/>
                </a:solidFill>
              </a:rPr>
              <a:t>, based on p. 18, Bulletin of the American Schools of Oriental Research 274 (1989)</a:t>
            </a:r>
          </a:p>
          <a:p>
            <a:pPr defTabSz="913448"/>
            <a:r>
              <a:rPr lang="en-US" sz="1400" dirty="0">
                <a:solidFill>
                  <a:prstClr val="black"/>
                </a:solidFill>
              </a:rPr>
              <a:t>A reconstruction of 4QDanc. the oldest manuscript of the book of Daniel (second half of the second century BC). Shown are the positions of the fragments of 4QDanc across four columns of the original scroll (reading was from right to left).</a:t>
            </a:r>
          </a:p>
          <a:p>
            <a:pPr defTabSz="913448"/>
            <a:endParaRPr lang="en-US" sz="1400" dirty="0">
              <a:solidFill>
                <a:prstClr val="black"/>
              </a:solidFill>
            </a:endParaRPr>
          </a:p>
        </p:txBody>
      </p:sp>
      <p:sp>
        <p:nvSpPr>
          <p:cNvPr id="4" name="TextBox 3"/>
          <p:cNvSpPr txBox="1"/>
          <p:nvPr/>
        </p:nvSpPr>
        <p:spPr>
          <a:xfrm>
            <a:off x="413469" y="6529574"/>
            <a:ext cx="5489003" cy="246221"/>
          </a:xfrm>
          <a:prstGeom prst="rect">
            <a:avLst/>
          </a:prstGeom>
          <a:noFill/>
        </p:spPr>
        <p:txBody>
          <a:bodyPr wrap="none" rtlCol="0">
            <a:spAutoFit/>
          </a:bodyPr>
          <a:lstStyle/>
          <a:p>
            <a:pPr defTabSz="913448"/>
            <a:r>
              <a:rPr lang="en-US" sz="1000" dirty="0" err="1">
                <a:solidFill>
                  <a:prstClr val="black"/>
                </a:solidFill>
              </a:rPr>
              <a:t>Hasel</a:t>
            </a:r>
            <a:r>
              <a:rPr lang="en-US" sz="1000" dirty="0">
                <a:solidFill>
                  <a:prstClr val="black"/>
                </a:solidFill>
              </a:rPr>
              <a:t>, G. (2011). New Light on the Book of Daniel from the Dead Sea Scrolls. </a:t>
            </a:r>
            <a:r>
              <a:rPr lang="en-US" sz="1000" i="1" dirty="0">
                <a:solidFill>
                  <a:prstClr val="black"/>
                </a:solidFill>
              </a:rPr>
              <a:t>Bible and Spade</a:t>
            </a:r>
            <a:r>
              <a:rPr lang="en-US" sz="1000" dirty="0">
                <a:solidFill>
                  <a:prstClr val="black"/>
                </a:solidFill>
              </a:rPr>
              <a:t>, </a:t>
            </a:r>
            <a:r>
              <a:rPr lang="en-US" sz="1000" i="1" dirty="0">
                <a:solidFill>
                  <a:prstClr val="black"/>
                </a:solidFill>
              </a:rPr>
              <a:t>24</a:t>
            </a:r>
            <a:r>
              <a:rPr lang="en-US" sz="1000" dirty="0">
                <a:solidFill>
                  <a:prstClr val="black"/>
                </a:solidFill>
              </a:rPr>
              <a:t>(1–4).</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0" y="4481843"/>
            <a:ext cx="4719786" cy="157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413471" y="3463589"/>
            <a:ext cx="214685" cy="1269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07006" y="3646467"/>
            <a:ext cx="1846973" cy="1086149"/>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54206" y="5890419"/>
            <a:ext cx="3514654" cy="276999"/>
          </a:xfrm>
          <a:prstGeom prst="rect">
            <a:avLst/>
          </a:prstGeom>
        </p:spPr>
        <p:txBody>
          <a:bodyPr wrap="square">
            <a:spAutoFit/>
          </a:bodyPr>
          <a:lstStyle/>
          <a:p>
            <a:pPr defTabSz="913448"/>
            <a:r>
              <a:rPr lang="en-US" sz="1200" dirty="0">
                <a:solidFill>
                  <a:prstClr val="black"/>
                </a:solidFill>
              </a:rPr>
              <a:t>Fragment 3 of 4QDanc with Daniel 11:13–17, 25–29.</a:t>
            </a:r>
          </a:p>
        </p:txBody>
      </p:sp>
      <p:sp>
        <p:nvSpPr>
          <p:cNvPr id="10" name="TextBox 9"/>
          <p:cNvSpPr txBox="1"/>
          <p:nvPr/>
        </p:nvSpPr>
        <p:spPr>
          <a:xfrm>
            <a:off x="6003238" y="4816713"/>
            <a:ext cx="3108959" cy="1169551"/>
          </a:xfrm>
          <a:prstGeom prst="rect">
            <a:avLst/>
          </a:prstGeom>
          <a:noFill/>
        </p:spPr>
        <p:txBody>
          <a:bodyPr wrap="square" rtlCol="0">
            <a:spAutoFit/>
          </a:bodyPr>
          <a:lstStyle/>
          <a:p>
            <a:pPr defTabSz="913448"/>
            <a:r>
              <a:rPr lang="en-US" sz="1400" dirty="0">
                <a:solidFill>
                  <a:prstClr val="black"/>
                </a:solidFill>
              </a:rPr>
              <a:t>Inasmuch as Daniel was already canonical at Qumran at about 100 BC, </a:t>
            </a:r>
            <a:r>
              <a:rPr lang="en-US" sz="1400" dirty="0" smtClean="0">
                <a:solidFill>
                  <a:prstClr val="black"/>
                </a:solidFill>
              </a:rPr>
              <a:t>(~120 BC) how </a:t>
            </a:r>
            <a:r>
              <a:rPr lang="en-US" sz="1400" dirty="0">
                <a:solidFill>
                  <a:prstClr val="black"/>
                </a:solidFill>
              </a:rPr>
              <a:t>could it have become so quickly canonical if it had just been produced a mere half century before? </a:t>
            </a:r>
          </a:p>
        </p:txBody>
      </p:sp>
    </p:spTree>
    <p:extLst>
      <p:ext uri="{BB962C8B-B14F-4D97-AF65-F5344CB8AC3E}">
        <p14:creationId xmlns:p14="http://schemas.microsoft.com/office/powerpoint/2010/main" val="916111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848600" cy="644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295400" y="8"/>
            <a:ext cx="7863840" cy="6416675"/>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1310640" y="4724400"/>
            <a:ext cx="7848600" cy="1569660"/>
          </a:xfrm>
          <a:prstGeom prst="rect">
            <a:avLst/>
          </a:prstGeom>
          <a:noFill/>
        </p:spPr>
        <p:txBody>
          <a:bodyPr wrap="square" rtlCol="0">
            <a:spAutoFit/>
          </a:bodyPr>
          <a:lstStyle/>
          <a:p>
            <a:r>
              <a:rPr lang="en-US" sz="1600" b="1" dirty="0"/>
              <a:t>Deuteronomy 31:24-26 (ESV) </a:t>
            </a:r>
            <a:r>
              <a:rPr lang="en-US" sz="1600" baseline="30000" dirty="0"/>
              <a:t>24 </a:t>
            </a:r>
            <a:r>
              <a:rPr lang="en-US" sz="1600" dirty="0"/>
              <a:t> When Moses had finished writing the words of this law in a book to the very end, </a:t>
            </a:r>
            <a:br>
              <a:rPr lang="en-US" sz="1600" dirty="0"/>
            </a:br>
            <a:r>
              <a:rPr lang="en-US" sz="1600" baseline="30000" dirty="0"/>
              <a:t>25 </a:t>
            </a:r>
            <a:r>
              <a:rPr lang="en-US" sz="1600" dirty="0"/>
              <a:t> Moses commanded the Levites who carried the ark of the covenant of the </a:t>
            </a:r>
            <a:r>
              <a:rPr lang="en-US" sz="1600" cap="small" dirty="0"/>
              <a:t>LORD</a:t>
            </a:r>
            <a:r>
              <a:rPr lang="en-US" sz="1600" dirty="0" smtClean="0"/>
              <a:t>,</a:t>
            </a:r>
          </a:p>
          <a:p>
            <a:r>
              <a:rPr lang="en-US" sz="1600" dirty="0" smtClean="0"/>
              <a:t> </a:t>
            </a:r>
            <a:r>
              <a:rPr lang="en-US" sz="1600" dirty="0"/>
              <a:t/>
            </a:r>
            <a:br>
              <a:rPr lang="en-US" sz="1600" dirty="0"/>
            </a:br>
            <a:r>
              <a:rPr lang="en-US" sz="1600" baseline="30000" dirty="0"/>
              <a:t>26 </a:t>
            </a:r>
            <a:r>
              <a:rPr lang="en-US" sz="1600" dirty="0"/>
              <a:t> “Take this Book of the Law and put it by the side of the ark of the covenant of the </a:t>
            </a:r>
            <a:r>
              <a:rPr lang="en-US" sz="1600" cap="small" dirty="0"/>
              <a:t>LORD</a:t>
            </a:r>
            <a:r>
              <a:rPr lang="en-US" sz="1600" dirty="0"/>
              <a:t> your God, that it may be there for a witness against you. </a:t>
            </a:r>
            <a:endParaRPr lang="en-US" sz="1600" dirty="0">
              <a:solidFill>
                <a:srgbClr val="000000"/>
              </a:solidFill>
            </a:endParaRPr>
          </a:p>
        </p:txBody>
      </p:sp>
      <p:sp>
        <p:nvSpPr>
          <p:cNvPr id="7" name="Title 6"/>
          <p:cNvSpPr>
            <a:spLocks noGrp="1"/>
          </p:cNvSpPr>
          <p:nvPr>
            <p:ph type="title"/>
          </p:nvPr>
        </p:nvSpPr>
        <p:spPr/>
        <p:txBody>
          <a:bodyPr/>
          <a:lstStyle/>
          <a:p>
            <a:r>
              <a:rPr lang="en-US" dirty="0" smtClean="0"/>
              <a:t>Book of the Law</a:t>
            </a:r>
            <a:endParaRPr lang="en-US" dirty="0"/>
          </a:p>
        </p:txBody>
      </p:sp>
      <p:sp>
        <p:nvSpPr>
          <p:cNvPr id="9" name="Text Box 4"/>
          <p:cNvSpPr txBox="1">
            <a:spLocks noChangeArrowheads="1"/>
          </p:cNvSpPr>
          <p:nvPr/>
        </p:nvSpPr>
        <p:spPr bwMode="auto">
          <a:xfrm>
            <a:off x="1295400" y="6416675"/>
            <a:ext cx="7848600" cy="4572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rgbClr val="000000"/>
                </a:solidFill>
              </a:rPr>
              <a:t>Ark of the Covenant</a:t>
            </a:r>
            <a:endParaRPr lang="en-US" altLang="en-US" dirty="0">
              <a:solidFill>
                <a:srgbClr val="000000"/>
              </a:solidFill>
            </a:endParaRPr>
          </a:p>
        </p:txBody>
      </p:sp>
    </p:spTree>
    <p:extLst>
      <p:ext uri="{BB962C8B-B14F-4D97-AF65-F5344CB8AC3E}">
        <p14:creationId xmlns:p14="http://schemas.microsoft.com/office/powerpoint/2010/main" val="14045091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483"/>
            <a:ext cx="9144000" cy="5796517"/>
          </a:xfrm>
          <a:prstGeom prst="rect">
            <a:avLst/>
          </a:prstGeom>
        </p:spPr>
      </p:pic>
      <p:sp>
        <p:nvSpPr>
          <p:cNvPr id="2" name="Title 1"/>
          <p:cNvSpPr>
            <a:spLocks noGrp="1"/>
          </p:cNvSpPr>
          <p:nvPr>
            <p:ph type="title"/>
          </p:nvPr>
        </p:nvSpPr>
        <p:spPr>
          <a:xfrm>
            <a:off x="4206240" y="0"/>
            <a:ext cx="4937760" cy="1061915"/>
          </a:xfrm>
        </p:spPr>
        <p:txBody>
          <a:bodyPr/>
          <a:lstStyle/>
          <a:p>
            <a:r>
              <a:rPr lang="en-US" dirty="0" smtClean="0"/>
              <a:t>Willful King vs 36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8" y="1088094"/>
            <a:ext cx="1733385" cy="5010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214" y="534328"/>
            <a:ext cx="9144000" cy="6295322"/>
          </a:xfrm>
          <a:prstGeom prst="rect">
            <a:avLst/>
          </a:prstGeom>
        </p:spPr>
      </p:pic>
      <p:sp>
        <p:nvSpPr>
          <p:cNvPr id="7" name="TextBox 6"/>
          <p:cNvSpPr txBox="1"/>
          <p:nvPr/>
        </p:nvSpPr>
        <p:spPr>
          <a:xfrm>
            <a:off x="111319" y="5565338"/>
            <a:ext cx="4039263" cy="1077218"/>
          </a:xfrm>
          <a:prstGeom prst="rect">
            <a:avLst/>
          </a:prstGeom>
          <a:noFill/>
        </p:spPr>
        <p:txBody>
          <a:bodyPr wrap="square" rtlCol="0">
            <a:spAutoFit/>
          </a:bodyPr>
          <a:lstStyle/>
          <a:p>
            <a:pPr defTabSz="913448"/>
            <a:r>
              <a:rPr lang="en-US" sz="1600" b="1" dirty="0" smtClean="0">
                <a:solidFill>
                  <a:prstClr val="black"/>
                </a:solidFill>
              </a:rPr>
              <a:t>Daniel </a:t>
            </a:r>
            <a:r>
              <a:rPr lang="en-US" sz="1600" b="1" dirty="0">
                <a:solidFill>
                  <a:prstClr val="black"/>
                </a:solidFill>
              </a:rPr>
              <a:t>11:45(ESV) </a:t>
            </a:r>
            <a:r>
              <a:rPr lang="en-US" sz="1600" dirty="0">
                <a:solidFill>
                  <a:prstClr val="black"/>
                </a:solidFill>
              </a:rPr>
              <a:t/>
            </a:r>
            <a:br>
              <a:rPr lang="en-US" sz="1600" dirty="0">
                <a:solidFill>
                  <a:prstClr val="black"/>
                </a:solidFill>
              </a:rPr>
            </a:br>
            <a:r>
              <a:rPr lang="en-US" sz="1600" baseline="30000" dirty="0">
                <a:solidFill>
                  <a:prstClr val="black"/>
                </a:solidFill>
              </a:rPr>
              <a:t>45</a:t>
            </a:r>
            <a:r>
              <a:rPr lang="en-US" sz="1600" dirty="0">
                <a:solidFill>
                  <a:prstClr val="black"/>
                </a:solidFill>
              </a:rPr>
              <a:t>And he shall pitch his palatial tents between the sea and the glorious holy mountain. Yet he shall come to his end, with none to help him. </a:t>
            </a:r>
          </a:p>
        </p:txBody>
      </p:sp>
      <p:sp>
        <p:nvSpPr>
          <p:cNvPr id="8" name="Rectangle 7"/>
          <p:cNvSpPr/>
          <p:nvPr/>
        </p:nvSpPr>
        <p:spPr>
          <a:xfrm>
            <a:off x="2130948" y="1962866"/>
            <a:ext cx="3036682" cy="276999"/>
          </a:xfrm>
          <a:prstGeom prst="rect">
            <a:avLst/>
          </a:prstGeom>
          <a:solidFill>
            <a:schemeClr val="tx1"/>
          </a:solidFill>
        </p:spPr>
        <p:txBody>
          <a:bodyPr wrap="square" rtlCol="0">
            <a:spAutoFit/>
          </a:bodyPr>
          <a:lstStyle/>
          <a:p>
            <a:pPr defTabSz="913448"/>
            <a:r>
              <a:rPr lang="en-US" sz="1200" dirty="0" smtClean="0">
                <a:solidFill>
                  <a:prstClr val="white"/>
                </a:solidFill>
              </a:rPr>
              <a:t>Roman Empire Augustus –4 BC/14 AD  11:45</a:t>
            </a:r>
            <a:endParaRPr lang="en-US" sz="1200" dirty="0">
              <a:solidFill>
                <a:prstClr val="white"/>
              </a:solidFill>
            </a:endParaRPr>
          </a:p>
        </p:txBody>
      </p:sp>
    </p:spTree>
    <p:extLst>
      <p:ext uri="{BB962C8B-B14F-4D97-AF65-F5344CB8AC3E}">
        <p14:creationId xmlns:p14="http://schemas.microsoft.com/office/powerpoint/2010/main" val="319738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2253"/>
            <a:ext cx="6477000" cy="1143000"/>
          </a:xfrm>
        </p:spPr>
        <p:txBody>
          <a:bodyPr/>
          <a:lstStyle/>
          <a:p>
            <a:pPr>
              <a:defRPr/>
            </a:pPr>
            <a:r>
              <a:rPr lang="en-US" dirty="0" smtClean="0"/>
              <a:t>Covenant to Follow the Law</a:t>
            </a:r>
            <a:endParaRPr lang="en-US" dirty="0"/>
          </a:p>
        </p:txBody>
      </p:sp>
      <p:pic>
        <p:nvPicPr>
          <p:cNvPr id="10649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94288"/>
            <a:ext cx="1651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483" y="4071938"/>
            <a:ext cx="468153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28811" y="838200"/>
            <a:ext cx="7333407" cy="1600438"/>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2 Chronicles 15:12-14(ESV)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12</a:t>
            </a:r>
            <a:r>
              <a:rPr lang="en-US" sz="1400" kern="0" dirty="0">
                <a:solidFill>
                  <a:srgbClr val="000000"/>
                </a:solidFill>
                <a:latin typeface="Arial"/>
                <a:cs typeface="Arial"/>
                <a:sym typeface="Arial"/>
                <a:rtl val="0"/>
              </a:rPr>
              <a:t>And they entered into a covenant to seek the Lord, the God of their fathers, </a:t>
            </a:r>
          </a:p>
          <a:p>
            <a:r>
              <a:rPr lang="en-US" sz="1400" kern="0" dirty="0">
                <a:solidFill>
                  <a:srgbClr val="000000"/>
                </a:solidFill>
                <a:latin typeface="Arial"/>
                <a:cs typeface="Arial"/>
                <a:sym typeface="Arial"/>
                <a:rtl val="0"/>
              </a:rPr>
              <a:t>with all their heart and with all their soul,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13</a:t>
            </a:r>
            <a:r>
              <a:rPr lang="en-US" sz="1400" kern="0" dirty="0">
                <a:solidFill>
                  <a:srgbClr val="000000"/>
                </a:solidFill>
                <a:latin typeface="Arial"/>
                <a:cs typeface="Arial"/>
                <a:sym typeface="Arial"/>
                <a:rtl val="0"/>
              </a:rPr>
              <a:t>but that whoever would not seek the Lord, the God of Israel, should be put to death, whether young or old, man or woman.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14</a:t>
            </a:r>
            <a:r>
              <a:rPr lang="en-US" sz="1400" kern="0" dirty="0">
                <a:solidFill>
                  <a:srgbClr val="000000"/>
                </a:solidFill>
                <a:latin typeface="Arial"/>
                <a:cs typeface="Arial"/>
                <a:sym typeface="Arial"/>
                <a:rtl val="0"/>
              </a:rPr>
              <a:t>They swore an oath to the Lord with a loud voice and with shouting and with trumpets and with horns.  </a:t>
            </a:r>
          </a:p>
        </p:txBody>
      </p:sp>
      <p:sp>
        <p:nvSpPr>
          <p:cNvPr id="4" name="TextBox 3"/>
          <p:cNvSpPr txBox="1"/>
          <p:nvPr/>
        </p:nvSpPr>
        <p:spPr>
          <a:xfrm>
            <a:off x="937509" y="1155413"/>
            <a:ext cx="936475" cy="584775"/>
          </a:xfrm>
          <a:prstGeom prst="rect">
            <a:avLst/>
          </a:prstGeom>
          <a:noFill/>
        </p:spPr>
        <p:txBody>
          <a:bodyPr wrap="none" rtlCol="0">
            <a:spAutoFit/>
          </a:bodyPr>
          <a:lstStyle/>
          <a:p>
            <a:r>
              <a:rPr lang="en-US" sz="1600" b="1" kern="0" dirty="0" err="1">
                <a:solidFill>
                  <a:prstClr val="black"/>
                </a:solidFill>
                <a:latin typeface="Arial"/>
                <a:cs typeface="Arial"/>
                <a:sym typeface="Arial"/>
                <a:rtl val="0"/>
              </a:rPr>
              <a:t>Asa</a:t>
            </a:r>
            <a:endParaRPr lang="en-US" sz="1600" b="1" kern="0" dirty="0">
              <a:solidFill>
                <a:prstClr val="black"/>
              </a:solidFill>
              <a:latin typeface="Arial"/>
              <a:cs typeface="Arial"/>
              <a:sym typeface="Arial"/>
              <a:rtl val="0"/>
            </a:endParaRPr>
          </a:p>
          <a:p>
            <a:r>
              <a:rPr lang="en-US" sz="1600" b="1" kern="0" dirty="0">
                <a:solidFill>
                  <a:prstClr val="black"/>
                </a:solidFill>
                <a:latin typeface="Arial"/>
                <a:cs typeface="Arial"/>
                <a:sym typeface="Arial"/>
                <a:rtl val="0"/>
              </a:rPr>
              <a:t>911-870</a:t>
            </a:r>
          </a:p>
        </p:txBody>
      </p:sp>
      <p:sp>
        <p:nvSpPr>
          <p:cNvPr id="5" name="TextBox 4"/>
          <p:cNvSpPr txBox="1"/>
          <p:nvPr/>
        </p:nvSpPr>
        <p:spPr>
          <a:xfrm>
            <a:off x="1752600" y="2590800"/>
            <a:ext cx="7086600" cy="738664"/>
          </a:xfrm>
          <a:prstGeom prst="rect">
            <a:avLst/>
          </a:prstGeom>
          <a:noFill/>
        </p:spPr>
        <p:txBody>
          <a:bodyPr wrap="square" rtlCol="0">
            <a:spAutoFit/>
          </a:bodyPr>
          <a:lstStyle/>
          <a:p>
            <a:r>
              <a:rPr lang="en-US" sz="1400" b="1" kern="0" dirty="0">
                <a:solidFill>
                  <a:srgbClr val="000000"/>
                </a:solidFill>
                <a:latin typeface="Arial"/>
                <a:cs typeface="Arial"/>
                <a:sym typeface="Arial"/>
                <a:rtl val="0"/>
              </a:rPr>
              <a:t>2 Kings 11:17(ESV)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17</a:t>
            </a:r>
            <a:r>
              <a:rPr lang="en-US" sz="1400" kern="0" dirty="0">
                <a:solidFill>
                  <a:srgbClr val="000000"/>
                </a:solidFill>
                <a:latin typeface="Arial"/>
                <a:cs typeface="Arial"/>
                <a:sym typeface="Arial"/>
                <a:rtl val="0"/>
              </a:rPr>
              <a:t>And Jehoiada made a covenant between the Lord and the king and people, that they should be the Lord’s people, and also between the king and the people.  </a:t>
            </a:r>
          </a:p>
        </p:txBody>
      </p:sp>
      <p:sp>
        <p:nvSpPr>
          <p:cNvPr id="10" name="TextBox 9"/>
          <p:cNvSpPr txBox="1"/>
          <p:nvPr/>
        </p:nvSpPr>
        <p:spPr>
          <a:xfrm>
            <a:off x="892345" y="2590805"/>
            <a:ext cx="936475" cy="584775"/>
          </a:xfrm>
          <a:prstGeom prst="rect">
            <a:avLst/>
          </a:prstGeom>
          <a:noFill/>
        </p:spPr>
        <p:txBody>
          <a:bodyPr wrap="none" rtlCol="0">
            <a:spAutoFit/>
          </a:bodyPr>
          <a:lstStyle/>
          <a:p>
            <a:r>
              <a:rPr lang="en-US" sz="1600" b="1" kern="0" dirty="0">
                <a:solidFill>
                  <a:prstClr val="black"/>
                </a:solidFill>
                <a:latin typeface="Arial"/>
                <a:cs typeface="Arial"/>
                <a:sym typeface="Arial"/>
                <a:rtl val="0"/>
              </a:rPr>
              <a:t>Joash</a:t>
            </a:r>
          </a:p>
          <a:p>
            <a:r>
              <a:rPr lang="en-US" sz="1600" b="1" u="sng" kern="0" dirty="0">
                <a:solidFill>
                  <a:prstClr val="black"/>
                </a:solidFill>
                <a:latin typeface="Arial"/>
                <a:cs typeface="Arial"/>
                <a:sym typeface="Arial"/>
                <a:rtl val="0"/>
              </a:rPr>
              <a:t>835</a:t>
            </a:r>
            <a:r>
              <a:rPr lang="en-US" sz="1600" b="1" kern="0" dirty="0">
                <a:solidFill>
                  <a:prstClr val="black"/>
                </a:solidFill>
                <a:latin typeface="Arial"/>
                <a:cs typeface="Arial"/>
                <a:sym typeface="Arial"/>
                <a:rtl val="0"/>
              </a:rPr>
              <a:t>-796</a:t>
            </a:r>
          </a:p>
        </p:txBody>
      </p:sp>
      <p:sp>
        <p:nvSpPr>
          <p:cNvPr id="6" name="TextBox 5"/>
          <p:cNvSpPr txBox="1"/>
          <p:nvPr/>
        </p:nvSpPr>
        <p:spPr>
          <a:xfrm>
            <a:off x="1828821" y="3581412"/>
            <a:ext cx="3047999" cy="2462213"/>
          </a:xfrm>
          <a:prstGeom prst="rect">
            <a:avLst/>
          </a:prstGeom>
          <a:noFill/>
        </p:spPr>
        <p:txBody>
          <a:bodyPr wrap="square" rtlCol="0">
            <a:spAutoFit/>
          </a:bodyPr>
          <a:lstStyle/>
          <a:p>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b="1" kern="0" dirty="0">
                <a:solidFill>
                  <a:srgbClr val="000000"/>
                </a:solidFill>
                <a:latin typeface="Arial"/>
                <a:cs typeface="Arial"/>
                <a:sym typeface="Arial"/>
                <a:rtl val="0"/>
              </a:rPr>
              <a:t>2 Kings 23:3(ESV)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3</a:t>
            </a:r>
            <a:r>
              <a:rPr lang="en-US" sz="1400" kern="0" dirty="0">
                <a:solidFill>
                  <a:srgbClr val="000000"/>
                </a:solidFill>
                <a:latin typeface="Arial"/>
                <a:cs typeface="Arial"/>
                <a:sym typeface="Arial"/>
                <a:rtl val="0"/>
              </a:rPr>
              <a:t>And the king stood by the pillar and made a covenant before the Lord, to walk after the Lord and to keep his commandments and his testimonies and his statutes with all his heart and all his soul, to perform the words of this covenant that were written in this book. And all the people joined in the covenant. </a:t>
            </a:r>
          </a:p>
        </p:txBody>
      </p:sp>
      <p:sp>
        <p:nvSpPr>
          <p:cNvPr id="12" name="TextBox 11"/>
          <p:cNvSpPr txBox="1"/>
          <p:nvPr/>
        </p:nvSpPr>
        <p:spPr>
          <a:xfrm>
            <a:off x="892346" y="3852683"/>
            <a:ext cx="936475" cy="584775"/>
          </a:xfrm>
          <a:prstGeom prst="rect">
            <a:avLst/>
          </a:prstGeom>
          <a:noFill/>
        </p:spPr>
        <p:txBody>
          <a:bodyPr wrap="none" rtlCol="0">
            <a:spAutoFit/>
          </a:bodyPr>
          <a:lstStyle/>
          <a:p>
            <a:r>
              <a:rPr lang="en-US" sz="1600" b="1" kern="0" dirty="0">
                <a:solidFill>
                  <a:prstClr val="black"/>
                </a:solidFill>
                <a:latin typeface="Arial"/>
                <a:cs typeface="Arial"/>
                <a:sym typeface="Arial"/>
                <a:rtl val="0"/>
              </a:rPr>
              <a:t>Josiah</a:t>
            </a:r>
          </a:p>
          <a:p>
            <a:r>
              <a:rPr lang="en-US" sz="1600" b="1" kern="0" dirty="0">
                <a:solidFill>
                  <a:prstClr val="black"/>
                </a:solidFill>
                <a:latin typeface="Arial"/>
                <a:cs typeface="Arial"/>
                <a:sym typeface="Arial"/>
                <a:rtl val="0"/>
              </a:rPr>
              <a:t>640-609</a:t>
            </a:r>
          </a:p>
        </p:txBody>
      </p:sp>
    </p:spTree>
    <p:extLst>
      <p:ext uri="{BB962C8B-B14F-4D97-AF65-F5344CB8AC3E}">
        <p14:creationId xmlns:p14="http://schemas.microsoft.com/office/powerpoint/2010/main" val="3124607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838200" y="76200"/>
            <a:ext cx="8001000" cy="1143000"/>
          </a:xfrm>
        </p:spPr>
        <p:txBody>
          <a:bodyPr/>
          <a:lstStyle/>
          <a:p>
            <a:pPr eaLnBrk="1" hangingPunct="1">
              <a:defRPr/>
            </a:pPr>
            <a:r>
              <a:rPr lang="en-US" sz="4000" dirty="0" err="1" smtClean="0"/>
              <a:t>Joash</a:t>
            </a:r>
            <a:r>
              <a:rPr lang="en-US" sz="4000" dirty="0" smtClean="0"/>
              <a:t> &amp; the Covenant</a:t>
            </a:r>
            <a:br>
              <a:rPr lang="en-US" sz="4000" dirty="0" smtClean="0"/>
            </a:br>
            <a:r>
              <a:rPr lang="en-US" sz="4000" dirty="0" err="1" smtClean="0"/>
              <a:t>Chr</a:t>
            </a:r>
            <a:r>
              <a:rPr lang="en-US" sz="4000" dirty="0" smtClean="0"/>
              <a:t> 23:11 </a:t>
            </a:r>
          </a:p>
        </p:txBody>
      </p:sp>
      <p:sp>
        <p:nvSpPr>
          <p:cNvPr id="96259" name="Text Box 3"/>
          <p:cNvSpPr txBox="1">
            <a:spLocks noChangeArrowheads="1"/>
          </p:cNvSpPr>
          <p:nvPr/>
        </p:nvSpPr>
        <p:spPr bwMode="auto">
          <a:xfrm>
            <a:off x="1469736" y="2041535"/>
            <a:ext cx="184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cs typeface="Arial"/>
              <a:sym typeface="Arial"/>
              <a:rtl val="0"/>
            </a:endParaRPr>
          </a:p>
        </p:txBody>
      </p:sp>
      <p:sp>
        <p:nvSpPr>
          <p:cNvPr id="96260" name="Text Box 5"/>
          <p:cNvSpPr txBox="1">
            <a:spLocks noChangeArrowheads="1"/>
          </p:cNvSpPr>
          <p:nvPr/>
        </p:nvSpPr>
        <p:spPr bwMode="auto">
          <a:xfrm>
            <a:off x="333375" y="1238255"/>
            <a:ext cx="6343650" cy="132343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sz="1600" b="1" dirty="0" smtClean="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2 </a:t>
            </a:r>
            <a:r>
              <a:rPr lang="en-US" sz="1600" b="1"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Chronicles 23:11(NKJV) </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r>
            <a:b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br>
            <a:r>
              <a:rPr lang="en-US" sz="1600" baseline="300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11</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And they brought out the king’s son, put the crown on him, </a:t>
            </a:r>
            <a:r>
              <a:rPr lang="en-US" sz="1600" i="1"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gave him</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the </a:t>
            </a:r>
            <a:r>
              <a:rPr lang="en-US" sz="1600" dirty="0" smtClean="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Testimony</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and made him king. Then Jehoiada and his sons anointed him, and said, “</a:t>
            </a:r>
            <a:r>
              <a:rPr lang="en-US" sz="1600" i="1"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Long</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live the king!” </a:t>
            </a:r>
            <a:r>
              <a:rPr lang="en-US" altLang="en-US" sz="1600" dirty="0" smtClean="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the </a:t>
            </a:r>
            <a:r>
              <a:rPr lang="en-US" alt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priest posted watchmen over the house of the Lord.  </a:t>
            </a:r>
          </a:p>
        </p:txBody>
      </p:sp>
      <p:pic>
        <p:nvPicPr>
          <p:cNvPr id="96262" name="Picture 7" descr="Hezekiah -covena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5588" y="173041"/>
            <a:ext cx="2538412"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333375" y="2659213"/>
            <a:ext cx="6343650" cy="132343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sz="1600" b="1" dirty="0" smtClean="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2 </a:t>
            </a:r>
            <a:r>
              <a:rPr lang="en-US" sz="1600" b="1"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Chronicles 23:11(NIV) </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r>
            <a:b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br>
            <a:r>
              <a:rPr lang="en-US" sz="1600" baseline="300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11</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Jehoiada and his sons brought out the king’s son and put the crown on him; they presented him with </a:t>
            </a:r>
            <a:r>
              <a:rPr lang="en-US" sz="16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a copy of the covenant </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and proclaimed him king. They anointed him and shouted, “Long live the king!” </a:t>
            </a:r>
            <a:r>
              <a:rPr lang="en-US" altLang="en-US" sz="1600" dirty="0" smtClean="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t>
            </a:r>
            <a:endParaRPr lang="en-US" alt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endParaRPr>
          </a:p>
        </p:txBody>
      </p:sp>
      <p:sp>
        <p:nvSpPr>
          <p:cNvPr id="2" name="TextBox 1"/>
          <p:cNvSpPr txBox="1"/>
          <p:nvPr/>
        </p:nvSpPr>
        <p:spPr>
          <a:xfrm>
            <a:off x="333375" y="4031759"/>
            <a:ext cx="6343650" cy="1323439"/>
          </a:xfrm>
          <a:prstGeom prst="rect">
            <a:avLst/>
          </a:prstGeom>
          <a:solidFill>
            <a:schemeClr val="tx1"/>
          </a:solidFill>
        </p:spPr>
        <p:txBody>
          <a:bodyPr wrap="square" rtlCol="0">
            <a:spAutoFit/>
          </a:bodyPr>
          <a:lstStyle/>
          <a:p>
            <a:pPr fontAlgn="base">
              <a:spcBef>
                <a:spcPct val="20000"/>
              </a:spcBef>
              <a:spcAft>
                <a:spcPct val="0"/>
              </a:spcAft>
            </a:pPr>
            <a:r>
              <a:rPr lang="en-US" sz="1600" b="1"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2 Chronicles 23:11(ESV) </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r>
            <a:b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br>
            <a:r>
              <a:rPr lang="en-US" sz="1600" baseline="300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11</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Then they brought out the king’s son and put the crown on him and </a:t>
            </a:r>
            <a:r>
              <a:rPr lang="en-US" sz="16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gave him the testimony</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And they proclaimed him king, and Jehoiada and his sons anointed him, and they said, “Long live the king.” </a:t>
            </a:r>
          </a:p>
        </p:txBody>
      </p:sp>
      <p:sp>
        <p:nvSpPr>
          <p:cNvPr id="9" name="TextBox 8"/>
          <p:cNvSpPr txBox="1"/>
          <p:nvPr/>
        </p:nvSpPr>
        <p:spPr>
          <a:xfrm>
            <a:off x="333375" y="5402816"/>
            <a:ext cx="6343650" cy="1077218"/>
          </a:xfrm>
          <a:prstGeom prst="rect">
            <a:avLst/>
          </a:prstGeom>
          <a:solidFill>
            <a:schemeClr val="tx1"/>
          </a:solidFill>
        </p:spPr>
        <p:txBody>
          <a:bodyPr wrap="square" rtlCol="0">
            <a:spAutoFit/>
          </a:bodyPr>
          <a:lstStyle/>
          <a:p>
            <a:pPr fontAlgn="base">
              <a:spcBef>
                <a:spcPct val="20000"/>
              </a:spcBef>
              <a:spcAft>
                <a:spcPct val="0"/>
              </a:spcAft>
            </a:pPr>
            <a:r>
              <a:rPr lang="en-US" sz="1600" b="1"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2 Chronicles 23:11(YLT) </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r>
            <a:b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br>
            <a:r>
              <a:rPr lang="en-US" sz="1600" baseline="300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11</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And they bring out the son of the king, and put upon him the crown, </a:t>
            </a:r>
            <a:r>
              <a:rPr lang="en-US" sz="1600"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tl val="0"/>
              </a:rPr>
              <a:t>and the testimony</a:t>
            </a: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sym typeface="Arial"/>
                <a:rtl val="0"/>
              </a:rPr>
              <a:t>, and cause him to reign; and Jehoiada and his sons anoint him, and say, ‘Let the king live!’ </a:t>
            </a:r>
          </a:p>
        </p:txBody>
      </p:sp>
    </p:spTree>
    <p:extLst>
      <p:ext uri="{BB962C8B-B14F-4D97-AF65-F5344CB8AC3E}">
        <p14:creationId xmlns:p14="http://schemas.microsoft.com/office/powerpoint/2010/main" val="2318930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 y="-5742"/>
            <a:ext cx="9143999" cy="68580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0" y="106062"/>
            <a:ext cx="1776033" cy="246888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30" y="957622"/>
            <a:ext cx="1710254" cy="2377440"/>
          </a:xfrm>
          <a:prstGeom prst="rect">
            <a:avLst/>
          </a:prstGeom>
        </p:spPr>
      </p:pic>
      <p:sp>
        <p:nvSpPr>
          <p:cNvPr id="12" name="TextBox 11"/>
          <p:cNvSpPr txBox="1"/>
          <p:nvPr/>
        </p:nvSpPr>
        <p:spPr>
          <a:xfrm>
            <a:off x="2157513" y="106062"/>
            <a:ext cx="2320700"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Law of Moses + Joshua</a:t>
            </a:r>
          </a:p>
        </p:txBody>
      </p:sp>
      <p:sp>
        <p:nvSpPr>
          <p:cNvPr id="13" name="TextBox 12"/>
          <p:cNvSpPr txBox="1"/>
          <p:nvPr/>
        </p:nvSpPr>
        <p:spPr>
          <a:xfrm>
            <a:off x="8178741" y="111957"/>
            <a:ext cx="909223"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History</a:t>
            </a:r>
          </a:p>
        </p:txBody>
      </p:sp>
      <p:sp>
        <p:nvSpPr>
          <p:cNvPr id="14" name="TextBox 13"/>
          <p:cNvSpPr txBox="1"/>
          <p:nvPr/>
        </p:nvSpPr>
        <p:spPr>
          <a:xfrm>
            <a:off x="7345731" y="3554670"/>
            <a:ext cx="1698285"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New Testament</a:t>
            </a:r>
          </a:p>
        </p:txBody>
      </p:sp>
      <p:sp>
        <p:nvSpPr>
          <p:cNvPr id="15" name="TextBox 14"/>
          <p:cNvSpPr txBox="1"/>
          <p:nvPr/>
        </p:nvSpPr>
        <p:spPr>
          <a:xfrm>
            <a:off x="2529583" y="3526465"/>
            <a:ext cx="1957267"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Prophets &amp; Poetry</a:t>
            </a:r>
          </a:p>
        </p:txBody>
      </p:sp>
      <p:sp>
        <p:nvSpPr>
          <p:cNvPr id="16" name="TextBox 15"/>
          <p:cNvSpPr txBox="1"/>
          <p:nvPr/>
        </p:nvSpPr>
        <p:spPr>
          <a:xfrm>
            <a:off x="4768922" y="933067"/>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1Sa-9</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206" y="496894"/>
            <a:ext cx="855127" cy="118872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925" y="533122"/>
            <a:ext cx="657790" cy="9144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728" y="534322"/>
            <a:ext cx="328895" cy="457200"/>
          </a:xfrm>
          <a:prstGeom prst="rect">
            <a:avLst/>
          </a:prstGeom>
        </p:spPr>
      </p:pic>
      <p:sp>
        <p:nvSpPr>
          <p:cNvPr id="17" name="TextBox 16"/>
          <p:cNvSpPr txBox="1"/>
          <p:nvPr/>
        </p:nvSpPr>
        <p:spPr>
          <a:xfrm>
            <a:off x="2037831" y="732080"/>
            <a:ext cx="58541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Ex–13</a:t>
            </a:r>
          </a:p>
        </p:txBody>
      </p:sp>
      <p:sp>
        <p:nvSpPr>
          <p:cNvPr id="18" name="TextBox 17"/>
          <p:cNvSpPr txBox="1"/>
          <p:nvPr/>
        </p:nvSpPr>
        <p:spPr>
          <a:xfrm>
            <a:off x="688116" y="296623"/>
            <a:ext cx="60785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Ge–26</a:t>
            </a:r>
          </a:p>
        </p:txBody>
      </p:sp>
      <p:sp>
        <p:nvSpPr>
          <p:cNvPr id="21" name="TextBox 20"/>
          <p:cNvSpPr txBox="1"/>
          <p:nvPr/>
        </p:nvSpPr>
        <p:spPr>
          <a:xfrm>
            <a:off x="2716874" y="925373"/>
            <a:ext cx="54534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Le-10</a:t>
            </a:r>
          </a:p>
        </p:txBody>
      </p:sp>
      <p:sp>
        <p:nvSpPr>
          <p:cNvPr id="23" name="TextBox 22"/>
          <p:cNvSpPr txBox="1"/>
          <p:nvPr/>
        </p:nvSpPr>
        <p:spPr>
          <a:xfrm>
            <a:off x="3647309" y="550463"/>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Nu-5</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41" y="1176490"/>
            <a:ext cx="1447138" cy="2011680"/>
          </a:xfrm>
          <a:prstGeom prst="rect">
            <a:avLst/>
          </a:prstGeom>
        </p:spPr>
      </p:pic>
      <p:sp>
        <p:nvSpPr>
          <p:cNvPr id="27" name="TextBox 26"/>
          <p:cNvSpPr txBox="1"/>
          <p:nvPr/>
        </p:nvSpPr>
        <p:spPr>
          <a:xfrm>
            <a:off x="983991" y="1260037"/>
            <a:ext cx="52931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Dt-27</a:t>
            </a:r>
          </a:p>
        </p:txBody>
      </p:sp>
      <p:sp>
        <p:nvSpPr>
          <p:cNvPr id="26" name="TextBox 25"/>
          <p:cNvSpPr txBox="1"/>
          <p:nvPr/>
        </p:nvSpPr>
        <p:spPr>
          <a:xfrm>
            <a:off x="3548607" y="1468271"/>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Jo-22</a:t>
            </a:r>
          </a:p>
        </p:txBody>
      </p:sp>
      <p:grpSp>
        <p:nvGrpSpPr>
          <p:cNvPr id="43" name="Group 42"/>
          <p:cNvGrpSpPr/>
          <p:nvPr/>
        </p:nvGrpSpPr>
        <p:grpSpPr>
          <a:xfrm>
            <a:off x="4593548" y="3438276"/>
            <a:ext cx="4520683" cy="3376778"/>
            <a:chOff x="-2152887" y="3514953"/>
            <a:chExt cx="4520683" cy="3376778"/>
          </a:xfrm>
        </p:grpSpPr>
        <p:sp>
          <p:nvSpPr>
            <p:cNvPr id="40" name="Rectangle 39"/>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2" name="Rectangle 4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4" name="Group 43"/>
          <p:cNvGrpSpPr/>
          <p:nvPr/>
        </p:nvGrpSpPr>
        <p:grpSpPr>
          <a:xfrm>
            <a:off x="23324" y="25878"/>
            <a:ext cx="4520683" cy="3376778"/>
            <a:chOff x="-2152887" y="3514953"/>
            <a:chExt cx="4520683" cy="3376778"/>
          </a:xfrm>
        </p:grpSpPr>
        <p:sp>
          <p:nvSpPr>
            <p:cNvPr id="45" name="Rectangle 44"/>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6" name="Rectangle 45"/>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7" name="Group 46"/>
          <p:cNvGrpSpPr/>
          <p:nvPr/>
        </p:nvGrpSpPr>
        <p:grpSpPr>
          <a:xfrm>
            <a:off x="4597451" y="25878"/>
            <a:ext cx="4520683" cy="3376778"/>
            <a:chOff x="-2152887" y="3514953"/>
            <a:chExt cx="4520683" cy="3376778"/>
          </a:xfrm>
        </p:grpSpPr>
        <p:sp>
          <p:nvSpPr>
            <p:cNvPr id="48" name="Rectangle 47"/>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9" name="Rectangle 48"/>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50" name="Group 49"/>
          <p:cNvGrpSpPr/>
          <p:nvPr/>
        </p:nvGrpSpPr>
        <p:grpSpPr>
          <a:xfrm>
            <a:off x="31950" y="3441330"/>
            <a:ext cx="4520683" cy="3376778"/>
            <a:chOff x="-2152887" y="3514953"/>
            <a:chExt cx="4520683" cy="3376778"/>
          </a:xfrm>
        </p:grpSpPr>
        <p:sp>
          <p:nvSpPr>
            <p:cNvPr id="51" name="Rectangle 50"/>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52" name="Rectangle 5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3606" y="832225"/>
            <a:ext cx="592011" cy="822960"/>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2271" y="1993196"/>
            <a:ext cx="394674" cy="548640"/>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5515" y="477652"/>
            <a:ext cx="855127" cy="1188720"/>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537" y="1896394"/>
            <a:ext cx="789348" cy="109728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255" y="435122"/>
            <a:ext cx="986685" cy="1371600"/>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015" y="477652"/>
            <a:ext cx="1249801" cy="1737360"/>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874" y="2532869"/>
            <a:ext cx="328895" cy="457200"/>
          </a:xfrm>
          <a:prstGeom prst="rect">
            <a:avLst/>
          </a:prstGeom>
        </p:spPr>
      </p:pic>
      <p:sp>
        <p:nvSpPr>
          <p:cNvPr id="60" name="TextBox 59"/>
          <p:cNvSpPr txBox="1"/>
          <p:nvPr/>
        </p:nvSpPr>
        <p:spPr>
          <a:xfrm>
            <a:off x="4768922" y="1800191"/>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2Sa-6</a:t>
            </a:r>
          </a:p>
        </p:txBody>
      </p:sp>
      <p:sp>
        <p:nvSpPr>
          <p:cNvPr id="61" name="TextBox 60"/>
          <p:cNvSpPr txBox="1"/>
          <p:nvPr/>
        </p:nvSpPr>
        <p:spPr>
          <a:xfrm>
            <a:off x="5623118" y="632117"/>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1Kg-13</a:t>
            </a:r>
          </a:p>
        </p:txBody>
      </p:sp>
      <p:sp>
        <p:nvSpPr>
          <p:cNvPr id="62" name="TextBox 61"/>
          <p:cNvSpPr txBox="1"/>
          <p:nvPr/>
        </p:nvSpPr>
        <p:spPr>
          <a:xfrm>
            <a:off x="5673193" y="1995347"/>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2Kg-12</a:t>
            </a:r>
          </a:p>
        </p:txBody>
      </p:sp>
      <p:sp>
        <p:nvSpPr>
          <p:cNvPr id="63" name="TextBox 62"/>
          <p:cNvSpPr txBox="1"/>
          <p:nvPr/>
        </p:nvSpPr>
        <p:spPr>
          <a:xfrm>
            <a:off x="6743636" y="596081"/>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1Ch-14</a:t>
            </a:r>
          </a:p>
        </p:txBody>
      </p:sp>
      <p:sp>
        <p:nvSpPr>
          <p:cNvPr id="64" name="TextBox 63"/>
          <p:cNvSpPr txBox="1"/>
          <p:nvPr/>
        </p:nvSpPr>
        <p:spPr>
          <a:xfrm>
            <a:off x="7930936" y="655937"/>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2Ch-19</a:t>
            </a:r>
          </a:p>
        </p:txBody>
      </p:sp>
      <p:sp>
        <p:nvSpPr>
          <p:cNvPr id="65" name="TextBox 64"/>
          <p:cNvSpPr txBox="1"/>
          <p:nvPr/>
        </p:nvSpPr>
        <p:spPr>
          <a:xfrm>
            <a:off x="8254903" y="3001368"/>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Ne-5</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17" y="4669297"/>
            <a:ext cx="1512917" cy="2103120"/>
          </a:xfrm>
          <a:prstGeom prst="rect">
            <a:avLst/>
          </a:prstGeom>
        </p:spPr>
      </p:pic>
      <p:sp>
        <p:nvSpPr>
          <p:cNvPr id="67" name="TextBox 66"/>
          <p:cNvSpPr txBox="1"/>
          <p:nvPr/>
        </p:nvSpPr>
        <p:spPr>
          <a:xfrm>
            <a:off x="597184" y="4892555"/>
            <a:ext cx="55335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Ps-23</a:t>
            </a:r>
          </a:p>
        </p:txBody>
      </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866" y="5541199"/>
            <a:ext cx="855127" cy="1188720"/>
          </a:xfrm>
          <a:prstGeom prst="rect">
            <a:avLst/>
          </a:prstGeom>
        </p:spPr>
      </p:pic>
      <p:sp>
        <p:nvSpPr>
          <p:cNvPr id="69" name="TextBox 68"/>
          <p:cNvSpPr txBox="1"/>
          <p:nvPr/>
        </p:nvSpPr>
        <p:spPr>
          <a:xfrm>
            <a:off x="1700089" y="5685282"/>
            <a:ext cx="49725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Is-13</a:t>
            </a: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25" y="4541218"/>
            <a:ext cx="1644475" cy="2286000"/>
          </a:xfrm>
          <a:prstGeom prst="rect">
            <a:avLst/>
          </a:prstGeom>
        </p:spPr>
      </p:pic>
      <p:sp>
        <p:nvSpPr>
          <p:cNvPr id="71" name="TextBox 70"/>
          <p:cNvSpPr txBox="1"/>
          <p:nvPr/>
        </p:nvSpPr>
        <p:spPr>
          <a:xfrm>
            <a:off x="2677125" y="49179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Je-25</a:t>
            </a:r>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438" y="5246032"/>
            <a:ext cx="1118243" cy="1554480"/>
          </a:xfrm>
          <a:prstGeom prst="rect">
            <a:avLst/>
          </a:prstGeom>
        </p:spPr>
      </p:pic>
      <p:sp>
        <p:nvSpPr>
          <p:cNvPr id="73" name="TextBox 72"/>
          <p:cNvSpPr txBox="1"/>
          <p:nvPr/>
        </p:nvSpPr>
        <p:spPr>
          <a:xfrm>
            <a:off x="3736816" y="5423672"/>
            <a:ext cx="63190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Eze-17</a:t>
            </a:r>
          </a:p>
        </p:txBody>
      </p:sp>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672" y="3716894"/>
            <a:ext cx="460453" cy="640080"/>
          </a:xfrm>
          <a:prstGeom prst="rect">
            <a:avLst/>
          </a:prstGeom>
        </p:spPr>
      </p:pic>
      <p:sp>
        <p:nvSpPr>
          <p:cNvPr id="75" name="TextBox 74"/>
          <p:cNvSpPr txBox="1"/>
          <p:nvPr/>
        </p:nvSpPr>
        <p:spPr>
          <a:xfrm>
            <a:off x="227660" y="3912914"/>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Da-7</a:t>
            </a:r>
          </a:p>
        </p:txBody>
      </p:sp>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423" y="4283896"/>
            <a:ext cx="328895" cy="457200"/>
          </a:xfrm>
          <a:prstGeom prst="rect">
            <a:avLst/>
          </a:prstGeom>
        </p:spPr>
      </p:pic>
      <p:sp>
        <p:nvSpPr>
          <p:cNvPr id="77" name="TextBox 76"/>
          <p:cNvSpPr txBox="1"/>
          <p:nvPr/>
        </p:nvSpPr>
        <p:spPr>
          <a:xfrm>
            <a:off x="3381438" y="4043185"/>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Ho-5</a:t>
            </a:r>
          </a:p>
        </p:txBody>
      </p:sp>
      <p:pic>
        <p:nvPicPr>
          <p:cNvPr id="78" name="Picture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2171" y="4142572"/>
            <a:ext cx="460453" cy="640080"/>
          </a:xfrm>
          <a:prstGeom prst="rect">
            <a:avLst/>
          </a:prstGeom>
        </p:spPr>
      </p:pic>
      <p:sp>
        <p:nvSpPr>
          <p:cNvPr id="79" name="TextBox 78"/>
          <p:cNvSpPr txBox="1"/>
          <p:nvPr/>
        </p:nvSpPr>
        <p:spPr>
          <a:xfrm>
            <a:off x="3942173" y="39354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Mal-7</a:t>
            </a:r>
          </a:p>
        </p:txBody>
      </p:sp>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660" y="4612248"/>
            <a:ext cx="1249801" cy="1737360"/>
          </a:xfrm>
          <a:prstGeom prst="rect">
            <a:avLst/>
          </a:prstGeom>
        </p:spPr>
      </p:pic>
      <p:sp>
        <p:nvSpPr>
          <p:cNvPr id="81" name="TextBox 80"/>
          <p:cNvSpPr txBox="1"/>
          <p:nvPr/>
        </p:nvSpPr>
        <p:spPr>
          <a:xfrm>
            <a:off x="7514239" y="5274689"/>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Heb-19</a:t>
            </a:r>
          </a:p>
        </p:txBody>
      </p:sp>
      <p:sp>
        <p:nvSpPr>
          <p:cNvPr id="2" name="TextBox 1"/>
          <p:cNvSpPr txBox="1"/>
          <p:nvPr/>
        </p:nvSpPr>
        <p:spPr>
          <a:xfrm>
            <a:off x="6516330" y="6465120"/>
            <a:ext cx="2388795" cy="261610"/>
          </a:xfrm>
          <a:prstGeom prst="rect">
            <a:avLst/>
          </a:prstGeom>
          <a:noFill/>
        </p:spPr>
        <p:txBody>
          <a:bodyPr wrap="none" rtlCol="0">
            <a:spAutoFit/>
          </a:bodyPr>
          <a:lstStyle>
            <a:defPPr>
              <a:defRPr lang="en-US"/>
            </a:defPPr>
            <a:lvl1pPr>
              <a:defRPr sz="1100">
                <a:solidFill>
                  <a:prstClr val="white"/>
                </a:solidFill>
                <a:latin typeface="Arial" panose="020B0604020202020204" pitchFamily="34" charset="0"/>
                <a:cs typeface="Arial" panose="020B0604020202020204" pitchFamily="34" charset="0"/>
              </a:defRPr>
            </a:lvl1pPr>
          </a:lstStyle>
          <a:p>
            <a:r>
              <a:rPr lang="en-US" dirty="0" smtClean="0"/>
              <a:t>ESV- appearance of “Covenant” &gt;5</a:t>
            </a:r>
          </a:p>
        </p:txBody>
      </p:sp>
    </p:spTree>
    <p:extLst>
      <p:ext uri="{BB962C8B-B14F-4D97-AF65-F5344CB8AC3E}">
        <p14:creationId xmlns:p14="http://schemas.microsoft.com/office/powerpoint/2010/main" val="2857389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 y="25878"/>
            <a:ext cx="9143999" cy="68580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0" y="106062"/>
            <a:ext cx="1776033" cy="246888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1864435" y="665677"/>
            <a:ext cx="990600" cy="118872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30" y="957622"/>
            <a:ext cx="1710254" cy="2377440"/>
          </a:xfrm>
          <a:prstGeom prst="rect">
            <a:avLst/>
          </a:prstGeom>
        </p:spPr>
      </p:pic>
      <p:sp>
        <p:nvSpPr>
          <p:cNvPr id="12" name="TextBox 11"/>
          <p:cNvSpPr txBox="1"/>
          <p:nvPr/>
        </p:nvSpPr>
        <p:spPr>
          <a:xfrm>
            <a:off x="2157513" y="106062"/>
            <a:ext cx="2320700"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Law of Moses + Joshua</a:t>
            </a:r>
          </a:p>
        </p:txBody>
      </p:sp>
      <p:sp>
        <p:nvSpPr>
          <p:cNvPr id="13" name="TextBox 12"/>
          <p:cNvSpPr txBox="1"/>
          <p:nvPr/>
        </p:nvSpPr>
        <p:spPr>
          <a:xfrm>
            <a:off x="8124270" y="103341"/>
            <a:ext cx="909223"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History</a:t>
            </a:r>
          </a:p>
        </p:txBody>
      </p:sp>
      <p:sp>
        <p:nvSpPr>
          <p:cNvPr id="14" name="TextBox 13"/>
          <p:cNvSpPr txBox="1"/>
          <p:nvPr/>
        </p:nvSpPr>
        <p:spPr>
          <a:xfrm>
            <a:off x="7345731" y="3554670"/>
            <a:ext cx="1698285"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New Testament</a:t>
            </a:r>
          </a:p>
        </p:txBody>
      </p:sp>
      <p:sp>
        <p:nvSpPr>
          <p:cNvPr id="15" name="TextBox 14"/>
          <p:cNvSpPr txBox="1"/>
          <p:nvPr/>
        </p:nvSpPr>
        <p:spPr>
          <a:xfrm>
            <a:off x="2516641" y="3532228"/>
            <a:ext cx="1957267"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Prophets &amp; Poetry</a:t>
            </a:r>
          </a:p>
        </p:txBody>
      </p:sp>
      <p:sp>
        <p:nvSpPr>
          <p:cNvPr id="16" name="TextBox 15"/>
          <p:cNvSpPr txBox="1"/>
          <p:nvPr/>
        </p:nvSpPr>
        <p:spPr>
          <a:xfrm>
            <a:off x="4768922" y="933067"/>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1Sa-9</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534" y="682051"/>
            <a:ext cx="855127" cy="118872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925" y="533122"/>
            <a:ext cx="657790" cy="91440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7728" y="534322"/>
            <a:ext cx="328895" cy="457200"/>
          </a:xfrm>
          <a:prstGeom prst="rect">
            <a:avLst/>
          </a:prstGeom>
        </p:spPr>
      </p:pic>
      <p:sp>
        <p:nvSpPr>
          <p:cNvPr id="17" name="TextBox 16"/>
          <p:cNvSpPr txBox="1"/>
          <p:nvPr/>
        </p:nvSpPr>
        <p:spPr>
          <a:xfrm>
            <a:off x="2095682" y="1830975"/>
            <a:ext cx="585417" cy="430887"/>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Ex–13</a:t>
            </a:r>
          </a:p>
          <a:p>
            <a:r>
              <a:rPr lang="en-US" sz="1100" dirty="0" smtClean="0">
                <a:solidFill>
                  <a:srgbClr val="00B0F0"/>
                </a:solidFill>
                <a:latin typeface="Arial" panose="020B0604020202020204" pitchFamily="34" charset="0"/>
                <a:cs typeface="Arial" panose="020B0604020202020204" pitchFamily="34" charset="0"/>
              </a:rPr>
              <a:t>Ex-13</a:t>
            </a:r>
          </a:p>
        </p:txBody>
      </p:sp>
      <p:sp>
        <p:nvSpPr>
          <p:cNvPr id="18" name="TextBox 17"/>
          <p:cNvSpPr txBox="1"/>
          <p:nvPr/>
        </p:nvSpPr>
        <p:spPr>
          <a:xfrm>
            <a:off x="688116" y="296623"/>
            <a:ext cx="60785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Ge–26</a:t>
            </a:r>
          </a:p>
        </p:txBody>
      </p:sp>
      <p:sp>
        <p:nvSpPr>
          <p:cNvPr id="21" name="TextBox 20"/>
          <p:cNvSpPr txBox="1"/>
          <p:nvPr/>
        </p:nvSpPr>
        <p:spPr>
          <a:xfrm>
            <a:off x="2716874" y="925373"/>
            <a:ext cx="54534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Le-10</a:t>
            </a:r>
          </a:p>
        </p:txBody>
      </p:sp>
      <p:sp>
        <p:nvSpPr>
          <p:cNvPr id="23" name="TextBox 22"/>
          <p:cNvSpPr txBox="1"/>
          <p:nvPr/>
        </p:nvSpPr>
        <p:spPr>
          <a:xfrm>
            <a:off x="3647309" y="550463"/>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Nu-5</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41" y="1176490"/>
            <a:ext cx="1447138" cy="2011680"/>
          </a:xfrm>
          <a:prstGeom prst="rect">
            <a:avLst/>
          </a:prstGeom>
        </p:spPr>
      </p:pic>
      <p:sp>
        <p:nvSpPr>
          <p:cNvPr id="27" name="TextBox 26"/>
          <p:cNvSpPr txBox="1"/>
          <p:nvPr/>
        </p:nvSpPr>
        <p:spPr>
          <a:xfrm>
            <a:off x="983991" y="1260037"/>
            <a:ext cx="52931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Dt-27</a:t>
            </a:r>
          </a:p>
        </p:txBody>
      </p:sp>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729827" y="1351832"/>
            <a:ext cx="1676400" cy="2011680"/>
          </a:xfrm>
          <a:prstGeom prst="rect">
            <a:avLst/>
          </a:prstGeom>
        </p:spPr>
      </p:pic>
      <p:sp>
        <p:nvSpPr>
          <p:cNvPr id="29" name="TextBox 28"/>
          <p:cNvSpPr txBox="1"/>
          <p:nvPr/>
        </p:nvSpPr>
        <p:spPr>
          <a:xfrm>
            <a:off x="780382" y="1830968"/>
            <a:ext cx="529312"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Dt-22</a:t>
            </a: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3592845" y="1999044"/>
            <a:ext cx="990600" cy="1188720"/>
          </a:xfrm>
          <a:prstGeom prst="rect">
            <a:avLst/>
          </a:prstGeom>
        </p:spPr>
      </p:pic>
      <p:sp>
        <p:nvSpPr>
          <p:cNvPr id="32" name="TextBox 31"/>
          <p:cNvSpPr txBox="1"/>
          <p:nvPr/>
        </p:nvSpPr>
        <p:spPr>
          <a:xfrm>
            <a:off x="3301161" y="2855174"/>
            <a:ext cx="53732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Jo-12</a:t>
            </a:r>
          </a:p>
        </p:txBody>
      </p:sp>
      <p:sp>
        <p:nvSpPr>
          <p:cNvPr id="26" name="TextBox 25"/>
          <p:cNvSpPr txBox="1"/>
          <p:nvPr/>
        </p:nvSpPr>
        <p:spPr>
          <a:xfrm>
            <a:off x="3548607" y="1468271"/>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Jo-22</a:t>
            </a:r>
          </a:p>
        </p:txBody>
      </p:sp>
      <p:grpSp>
        <p:nvGrpSpPr>
          <p:cNvPr id="43" name="Group 42"/>
          <p:cNvGrpSpPr/>
          <p:nvPr/>
        </p:nvGrpSpPr>
        <p:grpSpPr>
          <a:xfrm>
            <a:off x="4593548" y="3438276"/>
            <a:ext cx="4520683" cy="3376778"/>
            <a:chOff x="-2152887" y="3514953"/>
            <a:chExt cx="4520683" cy="3376778"/>
          </a:xfrm>
        </p:grpSpPr>
        <p:sp>
          <p:nvSpPr>
            <p:cNvPr id="40" name="Rectangle 39"/>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2" name="Rectangle 4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4" name="Group 43"/>
          <p:cNvGrpSpPr/>
          <p:nvPr/>
        </p:nvGrpSpPr>
        <p:grpSpPr>
          <a:xfrm>
            <a:off x="23324" y="25878"/>
            <a:ext cx="4520683" cy="3376778"/>
            <a:chOff x="-2152887" y="3514953"/>
            <a:chExt cx="4520683" cy="3376778"/>
          </a:xfrm>
        </p:grpSpPr>
        <p:sp>
          <p:nvSpPr>
            <p:cNvPr id="45" name="Rectangle 44"/>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6" name="Rectangle 45"/>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7" name="Group 46"/>
          <p:cNvGrpSpPr/>
          <p:nvPr/>
        </p:nvGrpSpPr>
        <p:grpSpPr>
          <a:xfrm>
            <a:off x="4597451" y="25878"/>
            <a:ext cx="4520683" cy="3376778"/>
            <a:chOff x="-2152887" y="3514953"/>
            <a:chExt cx="4520683" cy="3376778"/>
          </a:xfrm>
        </p:grpSpPr>
        <p:sp>
          <p:nvSpPr>
            <p:cNvPr id="48" name="Rectangle 47"/>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9" name="Rectangle 48"/>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50" name="Group 49"/>
          <p:cNvGrpSpPr/>
          <p:nvPr/>
        </p:nvGrpSpPr>
        <p:grpSpPr>
          <a:xfrm>
            <a:off x="31950" y="3441330"/>
            <a:ext cx="4520683" cy="3376778"/>
            <a:chOff x="-2152887" y="3514953"/>
            <a:chExt cx="4520683" cy="3376778"/>
          </a:xfrm>
        </p:grpSpPr>
        <p:sp>
          <p:nvSpPr>
            <p:cNvPr id="51" name="Rectangle 50"/>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52" name="Rectangle 5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3606" y="832225"/>
            <a:ext cx="592011" cy="822960"/>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271" y="1993196"/>
            <a:ext cx="394674" cy="548640"/>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5515" y="477652"/>
            <a:ext cx="855127" cy="1188720"/>
          </a:xfrm>
          <a:prstGeom prst="rect">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1537" y="1896394"/>
            <a:ext cx="789348" cy="1097280"/>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0255" y="435122"/>
            <a:ext cx="986685" cy="1371600"/>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015" y="477652"/>
            <a:ext cx="1249801" cy="1737360"/>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874" y="2532869"/>
            <a:ext cx="328895" cy="457200"/>
          </a:xfrm>
          <a:prstGeom prst="rect">
            <a:avLst/>
          </a:prstGeom>
        </p:spPr>
      </p:pic>
      <p:sp>
        <p:nvSpPr>
          <p:cNvPr id="60" name="TextBox 59"/>
          <p:cNvSpPr txBox="1"/>
          <p:nvPr/>
        </p:nvSpPr>
        <p:spPr>
          <a:xfrm>
            <a:off x="4768922" y="1800191"/>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2Sa-6</a:t>
            </a:r>
          </a:p>
        </p:txBody>
      </p:sp>
      <p:sp>
        <p:nvSpPr>
          <p:cNvPr id="61" name="TextBox 60"/>
          <p:cNvSpPr txBox="1"/>
          <p:nvPr/>
        </p:nvSpPr>
        <p:spPr>
          <a:xfrm>
            <a:off x="4936421" y="321571"/>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1Kg-13</a:t>
            </a:r>
          </a:p>
        </p:txBody>
      </p:sp>
      <p:sp>
        <p:nvSpPr>
          <p:cNvPr id="62" name="TextBox 61"/>
          <p:cNvSpPr txBox="1"/>
          <p:nvPr/>
        </p:nvSpPr>
        <p:spPr>
          <a:xfrm>
            <a:off x="5677848" y="2535779"/>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2Kg-12</a:t>
            </a:r>
          </a:p>
        </p:txBody>
      </p:sp>
      <p:sp>
        <p:nvSpPr>
          <p:cNvPr id="63" name="TextBox 62"/>
          <p:cNvSpPr txBox="1"/>
          <p:nvPr/>
        </p:nvSpPr>
        <p:spPr>
          <a:xfrm>
            <a:off x="6743636" y="596081"/>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1Ch-14</a:t>
            </a:r>
          </a:p>
        </p:txBody>
      </p:sp>
      <p:sp>
        <p:nvSpPr>
          <p:cNvPr id="64" name="TextBox 63"/>
          <p:cNvSpPr txBox="1"/>
          <p:nvPr/>
        </p:nvSpPr>
        <p:spPr>
          <a:xfrm>
            <a:off x="7930936" y="655937"/>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2Ch-19</a:t>
            </a:r>
          </a:p>
        </p:txBody>
      </p:sp>
      <p:sp>
        <p:nvSpPr>
          <p:cNvPr id="65" name="TextBox 64"/>
          <p:cNvSpPr txBox="1"/>
          <p:nvPr/>
        </p:nvSpPr>
        <p:spPr>
          <a:xfrm>
            <a:off x="8125513" y="2931983"/>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Ne-5</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17" y="4669297"/>
            <a:ext cx="1512917" cy="2103120"/>
          </a:xfrm>
          <a:prstGeom prst="rect">
            <a:avLst/>
          </a:prstGeom>
        </p:spPr>
      </p:pic>
      <p:sp>
        <p:nvSpPr>
          <p:cNvPr id="67" name="TextBox 66"/>
          <p:cNvSpPr txBox="1"/>
          <p:nvPr/>
        </p:nvSpPr>
        <p:spPr>
          <a:xfrm>
            <a:off x="597184" y="4892555"/>
            <a:ext cx="55335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Ps-23</a:t>
            </a:r>
          </a:p>
        </p:txBody>
      </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866" y="5541199"/>
            <a:ext cx="855127" cy="1188720"/>
          </a:xfrm>
          <a:prstGeom prst="rect">
            <a:avLst/>
          </a:prstGeom>
        </p:spPr>
      </p:pic>
      <p:sp>
        <p:nvSpPr>
          <p:cNvPr id="69" name="TextBox 68"/>
          <p:cNvSpPr txBox="1"/>
          <p:nvPr/>
        </p:nvSpPr>
        <p:spPr>
          <a:xfrm>
            <a:off x="1700089" y="5685282"/>
            <a:ext cx="49725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Is-13</a:t>
            </a: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25" y="4541218"/>
            <a:ext cx="1644475" cy="2286000"/>
          </a:xfrm>
          <a:prstGeom prst="rect">
            <a:avLst/>
          </a:prstGeom>
        </p:spPr>
      </p:pic>
      <p:sp>
        <p:nvSpPr>
          <p:cNvPr id="71" name="TextBox 70"/>
          <p:cNvSpPr txBox="1"/>
          <p:nvPr/>
        </p:nvSpPr>
        <p:spPr>
          <a:xfrm>
            <a:off x="2677125" y="49179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Je-25</a:t>
            </a:r>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438" y="5246032"/>
            <a:ext cx="1118243" cy="1554480"/>
          </a:xfrm>
          <a:prstGeom prst="rect">
            <a:avLst/>
          </a:prstGeom>
        </p:spPr>
      </p:pic>
      <p:sp>
        <p:nvSpPr>
          <p:cNvPr id="73" name="TextBox 72"/>
          <p:cNvSpPr txBox="1"/>
          <p:nvPr/>
        </p:nvSpPr>
        <p:spPr>
          <a:xfrm>
            <a:off x="3736816" y="5423672"/>
            <a:ext cx="63190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Eze-17</a:t>
            </a:r>
          </a:p>
        </p:txBody>
      </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672" y="3716894"/>
            <a:ext cx="460453" cy="640080"/>
          </a:xfrm>
          <a:prstGeom prst="rect">
            <a:avLst/>
          </a:prstGeom>
        </p:spPr>
      </p:pic>
      <p:sp>
        <p:nvSpPr>
          <p:cNvPr id="75" name="TextBox 74"/>
          <p:cNvSpPr txBox="1"/>
          <p:nvPr/>
        </p:nvSpPr>
        <p:spPr>
          <a:xfrm>
            <a:off x="227660" y="3912914"/>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Da-7</a:t>
            </a:r>
          </a:p>
        </p:txBody>
      </p:sp>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423" y="4283896"/>
            <a:ext cx="328895" cy="457200"/>
          </a:xfrm>
          <a:prstGeom prst="rect">
            <a:avLst/>
          </a:prstGeom>
        </p:spPr>
      </p:pic>
      <p:sp>
        <p:nvSpPr>
          <p:cNvPr id="77" name="TextBox 76"/>
          <p:cNvSpPr txBox="1"/>
          <p:nvPr/>
        </p:nvSpPr>
        <p:spPr>
          <a:xfrm>
            <a:off x="3381438" y="4043185"/>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Ho-5</a:t>
            </a:r>
          </a:p>
        </p:txBody>
      </p:sp>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2171" y="4142572"/>
            <a:ext cx="460453" cy="640080"/>
          </a:xfrm>
          <a:prstGeom prst="rect">
            <a:avLst/>
          </a:prstGeom>
        </p:spPr>
      </p:pic>
      <p:sp>
        <p:nvSpPr>
          <p:cNvPr id="79" name="TextBox 78"/>
          <p:cNvSpPr txBox="1"/>
          <p:nvPr/>
        </p:nvSpPr>
        <p:spPr>
          <a:xfrm>
            <a:off x="3942173" y="39354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Mal-7</a:t>
            </a:r>
          </a:p>
        </p:txBody>
      </p:sp>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3287" y="4612248"/>
            <a:ext cx="1249801" cy="1737360"/>
          </a:xfrm>
          <a:prstGeom prst="rect">
            <a:avLst/>
          </a:prstGeom>
        </p:spPr>
      </p:pic>
      <p:sp>
        <p:nvSpPr>
          <p:cNvPr id="81" name="TextBox 80"/>
          <p:cNvSpPr txBox="1"/>
          <p:nvPr/>
        </p:nvSpPr>
        <p:spPr>
          <a:xfrm>
            <a:off x="10110789" y="4984421"/>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Heb-19</a:t>
            </a:r>
          </a:p>
        </p:txBody>
      </p:sp>
      <p:pic>
        <p:nvPicPr>
          <p:cNvPr id="98" name="Picture 97"/>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5150808" y="258800"/>
            <a:ext cx="1219200" cy="1463040"/>
          </a:xfrm>
          <a:prstGeom prst="rect">
            <a:avLst/>
          </a:prstGeom>
        </p:spPr>
      </p:pic>
      <p:pic>
        <p:nvPicPr>
          <p:cNvPr id="110" name="Picture 109"/>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4968200" y="539479"/>
            <a:ext cx="2286000" cy="2743200"/>
          </a:xfrm>
          <a:prstGeom prst="rect">
            <a:avLst/>
          </a:prstGeom>
        </p:spPr>
      </p:pic>
      <p:pic>
        <p:nvPicPr>
          <p:cNvPr id="111" name="Picture 110"/>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7204262" y="525548"/>
            <a:ext cx="1981200" cy="2377440"/>
          </a:xfrm>
          <a:prstGeom prst="rect">
            <a:avLst/>
          </a:prstGeom>
        </p:spPr>
      </p:pic>
      <p:pic>
        <p:nvPicPr>
          <p:cNvPr id="114" name="Picture 113"/>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7574447" y="2220808"/>
            <a:ext cx="838200" cy="1005840"/>
          </a:xfrm>
          <a:prstGeom prst="rect">
            <a:avLst/>
          </a:prstGeom>
        </p:spPr>
      </p:pic>
      <p:pic>
        <p:nvPicPr>
          <p:cNvPr id="115" name="Picture 114"/>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8477110" y="2305949"/>
            <a:ext cx="685800" cy="822960"/>
          </a:xfrm>
          <a:prstGeom prst="rect">
            <a:avLst/>
          </a:prstGeom>
        </p:spPr>
      </p:pic>
      <p:pic>
        <p:nvPicPr>
          <p:cNvPr id="116" name="Picture 115"/>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6406841" y="1576352"/>
            <a:ext cx="1447800" cy="1737360"/>
          </a:xfrm>
          <a:prstGeom prst="rect">
            <a:avLst/>
          </a:prstGeom>
        </p:spPr>
      </p:pic>
      <p:sp>
        <p:nvSpPr>
          <p:cNvPr id="117" name="TextBox 116"/>
          <p:cNvSpPr txBox="1"/>
          <p:nvPr/>
        </p:nvSpPr>
        <p:spPr>
          <a:xfrm>
            <a:off x="4926331" y="533441"/>
            <a:ext cx="710451"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1Kgs-16</a:t>
            </a:r>
          </a:p>
        </p:txBody>
      </p:sp>
      <p:sp>
        <p:nvSpPr>
          <p:cNvPr id="118" name="TextBox 117"/>
          <p:cNvSpPr txBox="1"/>
          <p:nvPr/>
        </p:nvSpPr>
        <p:spPr>
          <a:xfrm>
            <a:off x="5646562" y="2931701"/>
            <a:ext cx="710451"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2Kgs-30</a:t>
            </a:r>
          </a:p>
        </p:txBody>
      </p:sp>
      <p:sp>
        <p:nvSpPr>
          <p:cNvPr id="119" name="TextBox 118"/>
          <p:cNvSpPr txBox="1"/>
          <p:nvPr/>
        </p:nvSpPr>
        <p:spPr>
          <a:xfrm>
            <a:off x="7953030" y="2136712"/>
            <a:ext cx="647934"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2Ch-26</a:t>
            </a:r>
          </a:p>
        </p:txBody>
      </p:sp>
      <p:sp>
        <p:nvSpPr>
          <p:cNvPr id="120" name="TextBox 119"/>
          <p:cNvSpPr txBox="1"/>
          <p:nvPr/>
        </p:nvSpPr>
        <p:spPr>
          <a:xfrm>
            <a:off x="7206314" y="2993646"/>
            <a:ext cx="678391"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Ezra-11</a:t>
            </a:r>
          </a:p>
        </p:txBody>
      </p:sp>
      <p:sp>
        <p:nvSpPr>
          <p:cNvPr id="121" name="TextBox 120"/>
          <p:cNvSpPr txBox="1"/>
          <p:nvPr/>
        </p:nvSpPr>
        <p:spPr>
          <a:xfrm>
            <a:off x="8145581" y="3080735"/>
            <a:ext cx="490840"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Ne-9</a:t>
            </a:r>
          </a:p>
        </p:txBody>
      </p:sp>
      <p:sp>
        <p:nvSpPr>
          <p:cNvPr id="122" name="TextBox 121"/>
          <p:cNvSpPr txBox="1"/>
          <p:nvPr/>
        </p:nvSpPr>
        <p:spPr>
          <a:xfrm>
            <a:off x="6903177" y="2732288"/>
            <a:ext cx="55335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Es-19</a:t>
            </a:r>
          </a:p>
        </p:txBody>
      </p:sp>
      <p:sp>
        <p:nvSpPr>
          <p:cNvPr id="123" name="TextBox 122"/>
          <p:cNvSpPr txBox="1"/>
          <p:nvPr/>
        </p:nvSpPr>
        <p:spPr>
          <a:xfrm>
            <a:off x="5807930" y="6465120"/>
            <a:ext cx="3087705" cy="261610"/>
          </a:xfrm>
          <a:prstGeom prst="rect">
            <a:avLst/>
          </a:prstGeom>
          <a:noFill/>
        </p:spPr>
        <p:txBody>
          <a:bodyPr wrap="none" rtlCol="0">
            <a:spAutoFit/>
          </a:bodyPr>
          <a:lstStyle>
            <a:defPPr>
              <a:defRPr lang="en-US"/>
            </a:defPPr>
            <a:lvl1pPr>
              <a:defRPr sz="1100">
                <a:solidFill>
                  <a:prstClr val="white"/>
                </a:solidFill>
                <a:latin typeface="Arial" panose="020B0604020202020204" pitchFamily="34" charset="0"/>
                <a:cs typeface="Arial" panose="020B0604020202020204" pitchFamily="34" charset="0"/>
              </a:defRPr>
            </a:lvl1pPr>
          </a:lstStyle>
          <a:p>
            <a:r>
              <a:rPr lang="en-US" dirty="0" smtClean="0"/>
              <a:t>ESV- appearance of “Write, Wrote, Written” &gt;5</a:t>
            </a:r>
          </a:p>
        </p:txBody>
      </p:sp>
      <p:pic>
        <p:nvPicPr>
          <p:cNvPr id="124" name="Picture 123"/>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1828970" y="6015922"/>
            <a:ext cx="533400" cy="640080"/>
          </a:xfrm>
          <a:prstGeom prst="rect">
            <a:avLst/>
          </a:prstGeom>
        </p:spPr>
      </p:pic>
      <p:sp>
        <p:nvSpPr>
          <p:cNvPr id="125" name="TextBox 124"/>
          <p:cNvSpPr txBox="1"/>
          <p:nvPr/>
        </p:nvSpPr>
        <p:spPr>
          <a:xfrm>
            <a:off x="1708542" y="5848073"/>
            <a:ext cx="418704"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Is-7</a:t>
            </a:r>
          </a:p>
        </p:txBody>
      </p:sp>
      <p:pic>
        <p:nvPicPr>
          <p:cNvPr id="126" name="Picture 125"/>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2397887" y="5099840"/>
            <a:ext cx="1371600" cy="1645920"/>
          </a:xfrm>
          <a:prstGeom prst="rect">
            <a:avLst/>
          </a:prstGeom>
        </p:spPr>
      </p:pic>
      <p:sp>
        <p:nvSpPr>
          <p:cNvPr id="127" name="TextBox 126"/>
          <p:cNvSpPr txBox="1"/>
          <p:nvPr/>
        </p:nvSpPr>
        <p:spPr>
          <a:xfrm>
            <a:off x="2681401" y="5077267"/>
            <a:ext cx="53732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Je-18</a:t>
            </a:r>
          </a:p>
        </p:txBody>
      </p:sp>
      <p:pic>
        <p:nvPicPr>
          <p:cNvPr id="129" name="Picture 128"/>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422916" y="3387814"/>
            <a:ext cx="1066800" cy="1280160"/>
          </a:xfrm>
          <a:prstGeom prst="rect">
            <a:avLst/>
          </a:prstGeom>
        </p:spPr>
      </p:pic>
      <p:sp>
        <p:nvSpPr>
          <p:cNvPr id="130" name="TextBox 129"/>
          <p:cNvSpPr txBox="1"/>
          <p:nvPr/>
        </p:nvSpPr>
        <p:spPr>
          <a:xfrm>
            <a:off x="941201" y="4011767"/>
            <a:ext cx="56938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Da-14</a:t>
            </a:r>
          </a:p>
        </p:txBody>
      </p:sp>
      <p:pic>
        <p:nvPicPr>
          <p:cNvPr id="131" name="Picture 130"/>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4897527" y="3490081"/>
            <a:ext cx="685800" cy="822960"/>
          </a:xfrm>
          <a:prstGeom prst="rect">
            <a:avLst/>
          </a:prstGeom>
        </p:spPr>
      </p:pic>
      <p:pic>
        <p:nvPicPr>
          <p:cNvPr id="132" name="Picture 131"/>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4865944" y="4123465"/>
            <a:ext cx="762000" cy="914400"/>
          </a:xfrm>
          <a:prstGeom prst="rect">
            <a:avLst/>
          </a:prstGeom>
        </p:spPr>
      </p:pic>
      <p:pic>
        <p:nvPicPr>
          <p:cNvPr id="133" name="Picture 132"/>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4892121" y="4736652"/>
            <a:ext cx="914400" cy="1097280"/>
          </a:xfrm>
          <a:prstGeom prst="rect">
            <a:avLst/>
          </a:prstGeom>
        </p:spPr>
      </p:pic>
      <p:pic>
        <p:nvPicPr>
          <p:cNvPr id="134" name="Picture 133"/>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4918357" y="5480436"/>
            <a:ext cx="990600" cy="1188720"/>
          </a:xfrm>
          <a:prstGeom prst="rect">
            <a:avLst/>
          </a:prstGeom>
        </p:spPr>
      </p:pic>
      <p:pic>
        <p:nvPicPr>
          <p:cNvPr id="135" name="Picture 134"/>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5544575" y="4725323"/>
            <a:ext cx="914400" cy="1097280"/>
          </a:xfrm>
          <a:prstGeom prst="rect">
            <a:avLst/>
          </a:prstGeom>
        </p:spPr>
      </p:pic>
      <p:sp>
        <p:nvSpPr>
          <p:cNvPr id="136" name="TextBox 135"/>
          <p:cNvSpPr txBox="1"/>
          <p:nvPr/>
        </p:nvSpPr>
        <p:spPr>
          <a:xfrm>
            <a:off x="5474150" y="3608531"/>
            <a:ext cx="543739"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Mt-12</a:t>
            </a:r>
          </a:p>
        </p:txBody>
      </p:sp>
      <p:sp>
        <p:nvSpPr>
          <p:cNvPr id="137" name="TextBox 136"/>
          <p:cNvSpPr txBox="1"/>
          <p:nvPr/>
        </p:nvSpPr>
        <p:spPr>
          <a:xfrm>
            <a:off x="5475726" y="4197073"/>
            <a:ext cx="575799"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Mk-10</a:t>
            </a:r>
          </a:p>
        </p:txBody>
      </p:sp>
      <p:sp>
        <p:nvSpPr>
          <p:cNvPr id="138" name="TextBox 137"/>
          <p:cNvSpPr txBox="1"/>
          <p:nvPr/>
        </p:nvSpPr>
        <p:spPr>
          <a:xfrm>
            <a:off x="5474142" y="4615400"/>
            <a:ext cx="53732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Lk-12</a:t>
            </a:r>
          </a:p>
        </p:txBody>
      </p:sp>
      <p:sp>
        <p:nvSpPr>
          <p:cNvPr id="139" name="TextBox 138"/>
          <p:cNvSpPr txBox="1"/>
          <p:nvPr/>
        </p:nvSpPr>
        <p:spPr>
          <a:xfrm>
            <a:off x="5465772" y="6135559"/>
            <a:ext cx="53732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Jn-13</a:t>
            </a:r>
          </a:p>
        </p:txBody>
      </p:sp>
      <p:sp>
        <p:nvSpPr>
          <p:cNvPr id="140" name="TextBox 139"/>
          <p:cNvSpPr txBox="1"/>
          <p:nvPr/>
        </p:nvSpPr>
        <p:spPr>
          <a:xfrm>
            <a:off x="5826518" y="5459249"/>
            <a:ext cx="55335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Ac-12</a:t>
            </a:r>
          </a:p>
        </p:txBody>
      </p:sp>
      <p:pic>
        <p:nvPicPr>
          <p:cNvPr id="141" name="Picture 140"/>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5986864" y="3577177"/>
            <a:ext cx="1981200" cy="2377440"/>
          </a:xfrm>
          <a:prstGeom prst="rect">
            <a:avLst/>
          </a:prstGeom>
        </p:spPr>
      </p:pic>
      <p:pic>
        <p:nvPicPr>
          <p:cNvPr id="142" name="Picture 141"/>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7699121" y="3892225"/>
            <a:ext cx="2057400" cy="2468880"/>
          </a:xfrm>
          <a:prstGeom prst="rect">
            <a:avLst/>
          </a:prstGeom>
        </p:spPr>
      </p:pic>
      <p:pic>
        <p:nvPicPr>
          <p:cNvPr id="143" name="Picture 142"/>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7297595" y="5285519"/>
            <a:ext cx="990600" cy="1188720"/>
          </a:xfrm>
          <a:prstGeom prst="rect">
            <a:avLst/>
          </a:prstGeom>
        </p:spPr>
      </p:pic>
      <p:pic>
        <p:nvPicPr>
          <p:cNvPr id="144" name="Picture 143"/>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6249772" y="3690066"/>
            <a:ext cx="533400" cy="640080"/>
          </a:xfrm>
          <a:prstGeom prst="rect">
            <a:avLst/>
          </a:prstGeom>
        </p:spPr>
      </p:pic>
      <p:sp>
        <p:nvSpPr>
          <p:cNvPr id="145" name="TextBox 144"/>
          <p:cNvSpPr txBox="1"/>
          <p:nvPr/>
        </p:nvSpPr>
        <p:spPr>
          <a:xfrm>
            <a:off x="6642516" y="3673853"/>
            <a:ext cx="497252"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Ga-7</a:t>
            </a:r>
          </a:p>
        </p:txBody>
      </p:sp>
      <p:sp>
        <p:nvSpPr>
          <p:cNvPr id="146" name="TextBox 145"/>
          <p:cNvSpPr txBox="1"/>
          <p:nvPr/>
        </p:nvSpPr>
        <p:spPr>
          <a:xfrm>
            <a:off x="6137301" y="4391552"/>
            <a:ext cx="56938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Ro-26</a:t>
            </a:r>
          </a:p>
        </p:txBody>
      </p:sp>
      <p:sp>
        <p:nvSpPr>
          <p:cNvPr id="147" name="TextBox 146"/>
          <p:cNvSpPr txBox="1"/>
          <p:nvPr/>
        </p:nvSpPr>
        <p:spPr>
          <a:xfrm>
            <a:off x="8359321" y="5706707"/>
            <a:ext cx="569387"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Re-27</a:t>
            </a:r>
          </a:p>
        </p:txBody>
      </p:sp>
      <p:sp>
        <p:nvSpPr>
          <p:cNvPr id="148" name="TextBox 147"/>
          <p:cNvSpPr txBox="1"/>
          <p:nvPr/>
        </p:nvSpPr>
        <p:spPr>
          <a:xfrm>
            <a:off x="7602065" y="6199379"/>
            <a:ext cx="654346"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1 Jn-13</a:t>
            </a:r>
          </a:p>
        </p:txBody>
      </p:sp>
      <p:pic>
        <p:nvPicPr>
          <p:cNvPr id="149" name="Picture 148"/>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6673540" y="5242456"/>
            <a:ext cx="914400" cy="1097280"/>
          </a:xfrm>
          <a:prstGeom prst="rect">
            <a:avLst/>
          </a:prstGeom>
        </p:spPr>
      </p:pic>
      <p:pic>
        <p:nvPicPr>
          <p:cNvPr id="150" name="Picture 149"/>
          <p:cNvPicPr>
            <a:picLocks noChangeAspect="1"/>
          </p:cNvPicPr>
          <p:nvPr/>
        </p:nvPicPr>
        <p:blipFill rotWithShape="1">
          <a:blip r:embed="rId4" cstate="print">
            <a:extLst>
              <a:ext uri="{28A0092B-C50C-407E-A947-70E740481C1C}">
                <a14:useLocalDpi xmlns:a14="http://schemas.microsoft.com/office/drawing/2010/main" val="0"/>
              </a:ext>
            </a:extLst>
          </a:blip>
          <a:srcRect l="12439" t="24620" r="18847" b="-5192"/>
          <a:stretch/>
        </p:blipFill>
        <p:spPr>
          <a:xfrm rot="20428560">
            <a:off x="7125727" y="3707782"/>
            <a:ext cx="1524000" cy="1828800"/>
          </a:xfrm>
          <a:prstGeom prst="rect">
            <a:avLst/>
          </a:prstGeom>
        </p:spPr>
      </p:pic>
      <p:sp>
        <p:nvSpPr>
          <p:cNvPr id="151" name="TextBox 150"/>
          <p:cNvSpPr txBox="1"/>
          <p:nvPr/>
        </p:nvSpPr>
        <p:spPr>
          <a:xfrm>
            <a:off x="7357695" y="3867023"/>
            <a:ext cx="686406"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1 Co-20</a:t>
            </a:r>
          </a:p>
        </p:txBody>
      </p:sp>
      <p:sp>
        <p:nvSpPr>
          <p:cNvPr id="152" name="TextBox 151"/>
          <p:cNvSpPr txBox="1"/>
          <p:nvPr/>
        </p:nvSpPr>
        <p:spPr>
          <a:xfrm>
            <a:off x="6731042" y="5139677"/>
            <a:ext cx="686406"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2 Co-12</a:t>
            </a:r>
          </a:p>
        </p:txBody>
      </p:sp>
      <p:sp>
        <p:nvSpPr>
          <p:cNvPr id="153" name="TextBox 152"/>
          <p:cNvSpPr txBox="1"/>
          <p:nvPr/>
        </p:nvSpPr>
        <p:spPr>
          <a:xfrm>
            <a:off x="10110789" y="3310525"/>
            <a:ext cx="686406" cy="261610"/>
          </a:xfrm>
          <a:prstGeom prst="rect">
            <a:avLst/>
          </a:prstGeom>
          <a:noFill/>
        </p:spPr>
        <p:txBody>
          <a:bodyPr wrap="none" rtlCol="0">
            <a:spAutoFit/>
          </a:bodyPr>
          <a:lstStyle/>
          <a:p>
            <a:r>
              <a:rPr lang="en-US" sz="1100" dirty="0" smtClean="0">
                <a:solidFill>
                  <a:srgbClr val="00B0F0"/>
                </a:solidFill>
                <a:latin typeface="Arial" panose="020B0604020202020204" pitchFamily="34" charset="0"/>
                <a:cs typeface="Arial" panose="020B0604020202020204" pitchFamily="34" charset="0"/>
              </a:rPr>
              <a:t>1 Co-20</a:t>
            </a:r>
          </a:p>
        </p:txBody>
      </p:sp>
    </p:spTree>
    <p:extLst>
      <p:ext uri="{BB962C8B-B14F-4D97-AF65-F5344CB8AC3E}">
        <p14:creationId xmlns:p14="http://schemas.microsoft.com/office/powerpoint/2010/main" val="3792554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 y="-5742"/>
            <a:ext cx="9143999" cy="68580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0" y="106062"/>
            <a:ext cx="1776033" cy="246888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30" y="957622"/>
            <a:ext cx="1710254" cy="2377440"/>
          </a:xfrm>
          <a:prstGeom prst="rect">
            <a:avLst/>
          </a:prstGeom>
        </p:spPr>
      </p:pic>
      <p:sp>
        <p:nvSpPr>
          <p:cNvPr id="12" name="TextBox 11"/>
          <p:cNvSpPr txBox="1"/>
          <p:nvPr/>
        </p:nvSpPr>
        <p:spPr>
          <a:xfrm>
            <a:off x="2157513" y="106062"/>
            <a:ext cx="2320700"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Law of Moses + Joshua</a:t>
            </a:r>
          </a:p>
        </p:txBody>
      </p:sp>
      <p:sp>
        <p:nvSpPr>
          <p:cNvPr id="13" name="TextBox 12"/>
          <p:cNvSpPr txBox="1"/>
          <p:nvPr/>
        </p:nvSpPr>
        <p:spPr>
          <a:xfrm>
            <a:off x="8134793" y="92007"/>
            <a:ext cx="909223"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History</a:t>
            </a:r>
          </a:p>
        </p:txBody>
      </p:sp>
      <p:sp>
        <p:nvSpPr>
          <p:cNvPr id="14" name="TextBox 13"/>
          <p:cNvSpPr txBox="1"/>
          <p:nvPr/>
        </p:nvSpPr>
        <p:spPr>
          <a:xfrm>
            <a:off x="7345731" y="3532228"/>
            <a:ext cx="1698285"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New Testament</a:t>
            </a:r>
          </a:p>
        </p:txBody>
      </p:sp>
      <p:sp>
        <p:nvSpPr>
          <p:cNvPr id="15" name="TextBox 14"/>
          <p:cNvSpPr txBox="1"/>
          <p:nvPr/>
        </p:nvSpPr>
        <p:spPr>
          <a:xfrm>
            <a:off x="2543541" y="3543582"/>
            <a:ext cx="1957267"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Prophets &amp; Poetry</a:t>
            </a:r>
          </a:p>
        </p:txBody>
      </p:sp>
      <p:sp>
        <p:nvSpPr>
          <p:cNvPr id="16" name="TextBox 15"/>
          <p:cNvSpPr txBox="1"/>
          <p:nvPr/>
        </p:nvSpPr>
        <p:spPr>
          <a:xfrm>
            <a:off x="4768922" y="933067"/>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1Sa-9</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925" y="533122"/>
            <a:ext cx="657790" cy="9144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728" y="534322"/>
            <a:ext cx="328895" cy="457200"/>
          </a:xfrm>
          <a:prstGeom prst="rect">
            <a:avLst/>
          </a:prstGeom>
        </p:spPr>
      </p:pic>
      <p:sp>
        <p:nvSpPr>
          <p:cNvPr id="17" name="TextBox 16"/>
          <p:cNvSpPr txBox="1"/>
          <p:nvPr/>
        </p:nvSpPr>
        <p:spPr>
          <a:xfrm>
            <a:off x="2095670" y="1830968"/>
            <a:ext cx="58541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Ex–13</a:t>
            </a:r>
          </a:p>
        </p:txBody>
      </p:sp>
      <p:sp>
        <p:nvSpPr>
          <p:cNvPr id="18" name="TextBox 17"/>
          <p:cNvSpPr txBox="1"/>
          <p:nvPr/>
        </p:nvSpPr>
        <p:spPr>
          <a:xfrm>
            <a:off x="688116" y="296623"/>
            <a:ext cx="60785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Ge–26</a:t>
            </a:r>
          </a:p>
        </p:txBody>
      </p:sp>
      <p:sp>
        <p:nvSpPr>
          <p:cNvPr id="21" name="TextBox 20"/>
          <p:cNvSpPr txBox="1"/>
          <p:nvPr/>
        </p:nvSpPr>
        <p:spPr>
          <a:xfrm>
            <a:off x="2716874" y="925373"/>
            <a:ext cx="54534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Le-10</a:t>
            </a:r>
          </a:p>
        </p:txBody>
      </p:sp>
      <p:sp>
        <p:nvSpPr>
          <p:cNvPr id="23" name="TextBox 22"/>
          <p:cNvSpPr txBox="1"/>
          <p:nvPr/>
        </p:nvSpPr>
        <p:spPr>
          <a:xfrm>
            <a:off x="3647309" y="550463"/>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Nu-5</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41" y="1176490"/>
            <a:ext cx="1447138" cy="2011680"/>
          </a:xfrm>
          <a:prstGeom prst="rect">
            <a:avLst/>
          </a:prstGeom>
        </p:spPr>
      </p:pic>
      <p:sp>
        <p:nvSpPr>
          <p:cNvPr id="27" name="TextBox 26"/>
          <p:cNvSpPr txBox="1"/>
          <p:nvPr/>
        </p:nvSpPr>
        <p:spPr>
          <a:xfrm>
            <a:off x="983991" y="1260037"/>
            <a:ext cx="52931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Dt-27</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29914">
            <a:off x="3044991" y="1840529"/>
            <a:ext cx="625450" cy="640080"/>
          </a:xfrm>
          <a:prstGeom prst="rect">
            <a:avLst/>
          </a:prstGeom>
        </p:spPr>
      </p:pic>
      <p:sp>
        <p:nvSpPr>
          <p:cNvPr id="26" name="TextBox 25"/>
          <p:cNvSpPr txBox="1"/>
          <p:nvPr/>
        </p:nvSpPr>
        <p:spPr>
          <a:xfrm>
            <a:off x="3548607" y="1468271"/>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Jo-22</a:t>
            </a:r>
          </a:p>
        </p:txBody>
      </p:sp>
      <p:sp>
        <p:nvSpPr>
          <p:cNvPr id="33" name="TextBox 32"/>
          <p:cNvSpPr txBox="1"/>
          <p:nvPr/>
        </p:nvSpPr>
        <p:spPr>
          <a:xfrm>
            <a:off x="3483381" y="1888589"/>
            <a:ext cx="458780"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Jo-7</a:t>
            </a:r>
          </a:p>
        </p:txBody>
      </p:sp>
      <p:sp>
        <p:nvSpPr>
          <p:cNvPr id="38" name="TextBox 37"/>
          <p:cNvSpPr txBox="1"/>
          <p:nvPr/>
        </p:nvSpPr>
        <p:spPr>
          <a:xfrm>
            <a:off x="2114703" y="2973275"/>
            <a:ext cx="450764"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Dt-9</a:t>
            </a:r>
          </a:p>
        </p:txBody>
      </p:sp>
      <p:grpSp>
        <p:nvGrpSpPr>
          <p:cNvPr id="43" name="Group 42"/>
          <p:cNvGrpSpPr/>
          <p:nvPr/>
        </p:nvGrpSpPr>
        <p:grpSpPr>
          <a:xfrm>
            <a:off x="4593548" y="3438276"/>
            <a:ext cx="4520683" cy="3376778"/>
            <a:chOff x="-2152887" y="3514953"/>
            <a:chExt cx="4520683" cy="3376778"/>
          </a:xfrm>
        </p:grpSpPr>
        <p:sp>
          <p:nvSpPr>
            <p:cNvPr id="40" name="Rectangle 39"/>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2" name="Rectangle 4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4" name="Group 43"/>
          <p:cNvGrpSpPr/>
          <p:nvPr/>
        </p:nvGrpSpPr>
        <p:grpSpPr>
          <a:xfrm>
            <a:off x="23324" y="25878"/>
            <a:ext cx="4520683" cy="3376778"/>
            <a:chOff x="-2152887" y="3514953"/>
            <a:chExt cx="4520683" cy="3376778"/>
          </a:xfrm>
        </p:grpSpPr>
        <p:sp>
          <p:nvSpPr>
            <p:cNvPr id="45" name="Rectangle 44"/>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6" name="Rectangle 45"/>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7" name="Group 46"/>
          <p:cNvGrpSpPr/>
          <p:nvPr/>
        </p:nvGrpSpPr>
        <p:grpSpPr>
          <a:xfrm>
            <a:off x="4597451" y="25878"/>
            <a:ext cx="4520683" cy="3376778"/>
            <a:chOff x="-2152887" y="3514953"/>
            <a:chExt cx="4520683" cy="3376778"/>
          </a:xfrm>
        </p:grpSpPr>
        <p:sp>
          <p:nvSpPr>
            <p:cNvPr id="48" name="Rectangle 47"/>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9" name="Rectangle 48"/>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50" name="Group 49"/>
          <p:cNvGrpSpPr/>
          <p:nvPr/>
        </p:nvGrpSpPr>
        <p:grpSpPr>
          <a:xfrm>
            <a:off x="31950" y="3441330"/>
            <a:ext cx="4520683" cy="3376778"/>
            <a:chOff x="-2152887" y="3514953"/>
            <a:chExt cx="4520683" cy="3376778"/>
          </a:xfrm>
        </p:grpSpPr>
        <p:sp>
          <p:nvSpPr>
            <p:cNvPr id="51" name="Rectangle 50"/>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52" name="Rectangle 5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1693556" y="2337953"/>
            <a:ext cx="804150" cy="822960"/>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3606" y="832225"/>
            <a:ext cx="592011" cy="8229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2271" y="1993196"/>
            <a:ext cx="394674" cy="548640"/>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5515" y="477652"/>
            <a:ext cx="855127" cy="1188720"/>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537" y="1896394"/>
            <a:ext cx="789348" cy="109728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255" y="435122"/>
            <a:ext cx="986685" cy="1371600"/>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015" y="477652"/>
            <a:ext cx="1249801" cy="1737360"/>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874" y="2532869"/>
            <a:ext cx="328895" cy="457200"/>
          </a:xfrm>
          <a:prstGeom prst="rect">
            <a:avLst/>
          </a:prstGeom>
        </p:spPr>
      </p:pic>
      <p:sp>
        <p:nvSpPr>
          <p:cNvPr id="60" name="TextBox 59"/>
          <p:cNvSpPr txBox="1"/>
          <p:nvPr/>
        </p:nvSpPr>
        <p:spPr>
          <a:xfrm>
            <a:off x="4768922" y="1800191"/>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2Sa-6</a:t>
            </a:r>
          </a:p>
        </p:txBody>
      </p:sp>
      <p:sp>
        <p:nvSpPr>
          <p:cNvPr id="61" name="TextBox 60"/>
          <p:cNvSpPr txBox="1"/>
          <p:nvPr/>
        </p:nvSpPr>
        <p:spPr>
          <a:xfrm>
            <a:off x="5623118" y="632117"/>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1Kg-13</a:t>
            </a:r>
          </a:p>
        </p:txBody>
      </p:sp>
      <p:sp>
        <p:nvSpPr>
          <p:cNvPr id="62" name="TextBox 61"/>
          <p:cNvSpPr txBox="1"/>
          <p:nvPr/>
        </p:nvSpPr>
        <p:spPr>
          <a:xfrm>
            <a:off x="5673193" y="1995347"/>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2Kg-12</a:t>
            </a:r>
          </a:p>
        </p:txBody>
      </p:sp>
      <p:sp>
        <p:nvSpPr>
          <p:cNvPr id="63" name="TextBox 62"/>
          <p:cNvSpPr txBox="1"/>
          <p:nvPr/>
        </p:nvSpPr>
        <p:spPr>
          <a:xfrm>
            <a:off x="6743636" y="596081"/>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1Ch-14</a:t>
            </a:r>
          </a:p>
        </p:txBody>
      </p:sp>
      <p:sp>
        <p:nvSpPr>
          <p:cNvPr id="64" name="TextBox 63"/>
          <p:cNvSpPr txBox="1"/>
          <p:nvPr/>
        </p:nvSpPr>
        <p:spPr>
          <a:xfrm>
            <a:off x="7930936" y="655937"/>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2Ch-19</a:t>
            </a:r>
          </a:p>
        </p:txBody>
      </p:sp>
      <p:sp>
        <p:nvSpPr>
          <p:cNvPr id="65" name="TextBox 64"/>
          <p:cNvSpPr txBox="1"/>
          <p:nvPr/>
        </p:nvSpPr>
        <p:spPr>
          <a:xfrm>
            <a:off x="8254903" y="3001368"/>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Ne-5</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17" y="4669297"/>
            <a:ext cx="1512917" cy="2103120"/>
          </a:xfrm>
          <a:prstGeom prst="rect">
            <a:avLst/>
          </a:prstGeom>
        </p:spPr>
      </p:pic>
      <p:sp>
        <p:nvSpPr>
          <p:cNvPr id="67" name="TextBox 66"/>
          <p:cNvSpPr txBox="1"/>
          <p:nvPr/>
        </p:nvSpPr>
        <p:spPr>
          <a:xfrm>
            <a:off x="597184" y="4892555"/>
            <a:ext cx="55335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Ps-23</a:t>
            </a:r>
          </a:p>
        </p:txBody>
      </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866" y="5541199"/>
            <a:ext cx="855127" cy="1188720"/>
          </a:xfrm>
          <a:prstGeom prst="rect">
            <a:avLst/>
          </a:prstGeom>
        </p:spPr>
      </p:pic>
      <p:sp>
        <p:nvSpPr>
          <p:cNvPr id="69" name="TextBox 68"/>
          <p:cNvSpPr txBox="1"/>
          <p:nvPr/>
        </p:nvSpPr>
        <p:spPr>
          <a:xfrm>
            <a:off x="1700089" y="5685282"/>
            <a:ext cx="49725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Is-13</a:t>
            </a: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25" y="4541218"/>
            <a:ext cx="1644475" cy="2286000"/>
          </a:xfrm>
          <a:prstGeom prst="rect">
            <a:avLst/>
          </a:prstGeom>
        </p:spPr>
      </p:pic>
      <p:sp>
        <p:nvSpPr>
          <p:cNvPr id="71" name="TextBox 70"/>
          <p:cNvSpPr txBox="1"/>
          <p:nvPr/>
        </p:nvSpPr>
        <p:spPr>
          <a:xfrm>
            <a:off x="2677125" y="49179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Je-25</a:t>
            </a:r>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438" y="5246032"/>
            <a:ext cx="1118243" cy="1554480"/>
          </a:xfrm>
          <a:prstGeom prst="rect">
            <a:avLst/>
          </a:prstGeom>
        </p:spPr>
      </p:pic>
      <p:sp>
        <p:nvSpPr>
          <p:cNvPr id="73" name="TextBox 72"/>
          <p:cNvSpPr txBox="1"/>
          <p:nvPr/>
        </p:nvSpPr>
        <p:spPr>
          <a:xfrm>
            <a:off x="3736816" y="5423672"/>
            <a:ext cx="63190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Eze-17</a:t>
            </a:r>
          </a:p>
        </p:txBody>
      </p:sp>
      <p:pic>
        <p:nvPicPr>
          <p:cNvPr id="74" name="Picture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72" y="3716894"/>
            <a:ext cx="460453" cy="640080"/>
          </a:xfrm>
          <a:prstGeom prst="rect">
            <a:avLst/>
          </a:prstGeom>
        </p:spPr>
      </p:pic>
      <p:sp>
        <p:nvSpPr>
          <p:cNvPr id="75" name="TextBox 74"/>
          <p:cNvSpPr txBox="1"/>
          <p:nvPr/>
        </p:nvSpPr>
        <p:spPr>
          <a:xfrm>
            <a:off x="227660" y="3912914"/>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Da-7</a:t>
            </a:r>
          </a:p>
        </p:txBody>
      </p:sp>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423" y="4283896"/>
            <a:ext cx="328895" cy="457200"/>
          </a:xfrm>
          <a:prstGeom prst="rect">
            <a:avLst/>
          </a:prstGeom>
        </p:spPr>
      </p:pic>
      <p:sp>
        <p:nvSpPr>
          <p:cNvPr id="77" name="TextBox 76"/>
          <p:cNvSpPr txBox="1"/>
          <p:nvPr/>
        </p:nvSpPr>
        <p:spPr>
          <a:xfrm>
            <a:off x="3381438" y="4043185"/>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Ho-5</a:t>
            </a:r>
          </a:p>
        </p:txBody>
      </p:sp>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2171" y="4142572"/>
            <a:ext cx="460453" cy="640080"/>
          </a:xfrm>
          <a:prstGeom prst="rect">
            <a:avLst/>
          </a:prstGeom>
        </p:spPr>
      </p:pic>
      <p:sp>
        <p:nvSpPr>
          <p:cNvPr id="79" name="TextBox 78"/>
          <p:cNvSpPr txBox="1"/>
          <p:nvPr/>
        </p:nvSpPr>
        <p:spPr>
          <a:xfrm>
            <a:off x="3942173" y="39354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Mal-7</a:t>
            </a:r>
          </a:p>
        </p:txBody>
      </p:sp>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2551" y="4416133"/>
            <a:ext cx="1249801" cy="1737360"/>
          </a:xfrm>
          <a:prstGeom prst="rect">
            <a:avLst/>
          </a:prstGeom>
        </p:spPr>
      </p:pic>
      <p:sp>
        <p:nvSpPr>
          <p:cNvPr id="81" name="TextBox 80"/>
          <p:cNvSpPr txBox="1"/>
          <p:nvPr/>
        </p:nvSpPr>
        <p:spPr>
          <a:xfrm>
            <a:off x="8103472" y="5064461"/>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Heb-19</a:t>
            </a:r>
          </a:p>
        </p:txBody>
      </p:sp>
      <p:sp>
        <p:nvSpPr>
          <p:cNvPr id="95" name="TextBox 94"/>
          <p:cNvSpPr txBox="1"/>
          <p:nvPr/>
        </p:nvSpPr>
        <p:spPr>
          <a:xfrm>
            <a:off x="5118493" y="3684372"/>
            <a:ext cx="465192"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Mt-5</a:t>
            </a:r>
          </a:p>
        </p:txBody>
      </p:sp>
      <p:pic>
        <p:nvPicPr>
          <p:cNvPr id="96" name="Picture 9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29914">
            <a:off x="4732958" y="3706864"/>
            <a:ext cx="446750" cy="457200"/>
          </a:xfrm>
          <a:prstGeom prst="rect">
            <a:avLst/>
          </a:prstGeom>
        </p:spPr>
      </p:pic>
      <p:sp>
        <p:nvSpPr>
          <p:cNvPr id="99" name="TextBox 98"/>
          <p:cNvSpPr txBox="1"/>
          <p:nvPr/>
        </p:nvSpPr>
        <p:spPr>
          <a:xfrm>
            <a:off x="5110201" y="4304795"/>
            <a:ext cx="497252"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Mk-5</a:t>
            </a:r>
          </a:p>
        </p:txBody>
      </p:sp>
      <p:pic>
        <p:nvPicPr>
          <p:cNvPr id="100" name="Picture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29914">
            <a:off x="4773068" y="4241905"/>
            <a:ext cx="446750" cy="457200"/>
          </a:xfrm>
          <a:prstGeom prst="rect">
            <a:avLst/>
          </a:prstGeom>
        </p:spPr>
      </p:pic>
      <p:sp>
        <p:nvSpPr>
          <p:cNvPr id="101" name="TextBox 100"/>
          <p:cNvSpPr txBox="1"/>
          <p:nvPr/>
        </p:nvSpPr>
        <p:spPr>
          <a:xfrm>
            <a:off x="5236353" y="4805849"/>
            <a:ext cx="458780"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Lk-8</a:t>
            </a:r>
          </a:p>
        </p:txBody>
      </p:sp>
      <p:pic>
        <p:nvPicPr>
          <p:cNvPr id="102" name="Picture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4652682" y="4701870"/>
            <a:ext cx="714800" cy="731520"/>
          </a:xfrm>
          <a:prstGeom prst="rect">
            <a:avLst/>
          </a:prstGeom>
        </p:spPr>
      </p:pic>
      <p:sp>
        <p:nvSpPr>
          <p:cNvPr id="103" name="TextBox 102"/>
          <p:cNvSpPr txBox="1"/>
          <p:nvPr/>
        </p:nvSpPr>
        <p:spPr>
          <a:xfrm>
            <a:off x="5848906" y="5166161"/>
            <a:ext cx="537327"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Jn-14</a:t>
            </a:r>
          </a:p>
        </p:txBody>
      </p:sp>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5628745" y="5336095"/>
            <a:ext cx="1250900" cy="1280160"/>
          </a:xfrm>
          <a:prstGeom prst="rect">
            <a:avLst/>
          </a:prstGeom>
        </p:spPr>
      </p:pic>
      <p:sp>
        <p:nvSpPr>
          <p:cNvPr id="105" name="TextBox 104"/>
          <p:cNvSpPr txBox="1"/>
          <p:nvPr/>
        </p:nvSpPr>
        <p:spPr>
          <a:xfrm>
            <a:off x="5291778" y="5554477"/>
            <a:ext cx="583814"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Acts-9</a:t>
            </a:r>
          </a:p>
        </p:txBody>
      </p:sp>
      <p:pic>
        <p:nvPicPr>
          <p:cNvPr id="106" name="Picture 1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4641858" y="5390156"/>
            <a:ext cx="804150" cy="822960"/>
          </a:xfrm>
          <a:prstGeom prst="rect">
            <a:avLst/>
          </a:prstGeom>
        </p:spPr>
      </p:pic>
      <p:sp>
        <p:nvSpPr>
          <p:cNvPr id="107" name="TextBox 106"/>
          <p:cNvSpPr txBox="1"/>
          <p:nvPr/>
        </p:nvSpPr>
        <p:spPr>
          <a:xfrm>
            <a:off x="5340138" y="6171576"/>
            <a:ext cx="490840"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Ro-7</a:t>
            </a:r>
          </a:p>
        </p:txBody>
      </p:sp>
      <p:pic>
        <p:nvPicPr>
          <p:cNvPr id="108" name="Picture 10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29914">
            <a:off x="4775094" y="6117604"/>
            <a:ext cx="625450" cy="640080"/>
          </a:xfrm>
          <a:prstGeom prst="rect">
            <a:avLst/>
          </a:prstGeom>
        </p:spPr>
      </p:pic>
      <p:sp>
        <p:nvSpPr>
          <p:cNvPr id="109" name="TextBox 108"/>
          <p:cNvSpPr txBox="1"/>
          <p:nvPr/>
        </p:nvSpPr>
        <p:spPr>
          <a:xfrm>
            <a:off x="7681787" y="3951968"/>
            <a:ext cx="569387"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Re-31</a:t>
            </a:r>
          </a:p>
        </p:txBody>
      </p:sp>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5668732" y="3576838"/>
            <a:ext cx="2769850" cy="2834640"/>
          </a:xfrm>
          <a:prstGeom prst="rect">
            <a:avLst/>
          </a:prstGeom>
        </p:spPr>
      </p:pic>
      <p:sp>
        <p:nvSpPr>
          <p:cNvPr id="110" name="TextBox 109"/>
          <p:cNvSpPr txBox="1"/>
          <p:nvPr/>
        </p:nvSpPr>
        <p:spPr>
          <a:xfrm>
            <a:off x="6811024" y="6463753"/>
            <a:ext cx="2241319" cy="261610"/>
          </a:xfrm>
          <a:prstGeom prst="rect">
            <a:avLst/>
          </a:prstGeom>
          <a:noFill/>
        </p:spPr>
        <p:txBody>
          <a:bodyPr wrap="none" rtlCol="0">
            <a:spAutoFit/>
          </a:bodyPr>
          <a:lstStyle>
            <a:defPPr>
              <a:defRPr lang="en-US"/>
            </a:defPPr>
            <a:lvl1pPr>
              <a:defRPr sz="1100">
                <a:solidFill>
                  <a:prstClr val="white"/>
                </a:solidFill>
                <a:latin typeface="Arial" panose="020B0604020202020204" pitchFamily="34" charset="0"/>
                <a:cs typeface="Arial" panose="020B0604020202020204" pitchFamily="34" charset="0"/>
              </a:defRPr>
            </a:lvl1pPr>
          </a:lstStyle>
          <a:p>
            <a:r>
              <a:rPr lang="en-US" dirty="0" smtClean="0"/>
              <a:t>ESV- Scroll, Book &amp; Scripture &gt;5</a:t>
            </a:r>
          </a:p>
        </p:txBody>
      </p:sp>
      <p:pic>
        <p:nvPicPr>
          <p:cNvPr id="111" name="Picture 1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4598423" y="641437"/>
            <a:ext cx="2948550" cy="3017520"/>
          </a:xfrm>
          <a:prstGeom prst="rect">
            <a:avLst/>
          </a:prstGeom>
        </p:spPr>
      </p:pic>
      <p:pic>
        <p:nvPicPr>
          <p:cNvPr id="113" name="Picture 1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7015490" y="245453"/>
            <a:ext cx="2323100" cy="2377440"/>
          </a:xfrm>
          <a:prstGeom prst="rect">
            <a:avLst/>
          </a:prstGeom>
        </p:spPr>
      </p:pic>
      <p:sp>
        <p:nvSpPr>
          <p:cNvPr id="114" name="TextBox 113"/>
          <p:cNvSpPr txBox="1"/>
          <p:nvPr/>
        </p:nvSpPr>
        <p:spPr>
          <a:xfrm>
            <a:off x="6811033" y="1839443"/>
            <a:ext cx="639919"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2Kg-33</a:t>
            </a:r>
          </a:p>
        </p:txBody>
      </p:sp>
      <p:sp>
        <p:nvSpPr>
          <p:cNvPr id="115" name="TextBox 114"/>
          <p:cNvSpPr txBox="1"/>
          <p:nvPr/>
        </p:nvSpPr>
        <p:spPr>
          <a:xfrm>
            <a:off x="8371926" y="2266904"/>
            <a:ext cx="647934"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2Ch-26</a:t>
            </a:r>
          </a:p>
        </p:txBody>
      </p:sp>
      <p:pic>
        <p:nvPicPr>
          <p:cNvPr id="116" name="Picture 1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7601057" y="2475138"/>
            <a:ext cx="714800" cy="731520"/>
          </a:xfrm>
          <a:prstGeom prst="rect">
            <a:avLst/>
          </a:prstGeom>
        </p:spPr>
      </p:pic>
      <p:sp>
        <p:nvSpPr>
          <p:cNvPr id="117" name="TextBox 116"/>
          <p:cNvSpPr txBox="1"/>
          <p:nvPr/>
        </p:nvSpPr>
        <p:spPr>
          <a:xfrm>
            <a:off x="7391570" y="2973275"/>
            <a:ext cx="490840"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Ne-8</a:t>
            </a:r>
          </a:p>
        </p:txBody>
      </p:sp>
      <p:pic>
        <p:nvPicPr>
          <p:cNvPr id="118" name="Picture 1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29914">
            <a:off x="446596" y="5276202"/>
            <a:ext cx="446750" cy="457200"/>
          </a:xfrm>
          <a:prstGeom prst="rect">
            <a:avLst/>
          </a:prstGeom>
        </p:spPr>
      </p:pic>
      <p:sp>
        <p:nvSpPr>
          <p:cNvPr id="119" name="TextBox 118"/>
          <p:cNvSpPr txBox="1"/>
          <p:nvPr/>
        </p:nvSpPr>
        <p:spPr>
          <a:xfrm>
            <a:off x="870863" y="5298989"/>
            <a:ext cx="474810"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Ps-5</a:t>
            </a:r>
          </a:p>
        </p:txBody>
      </p:sp>
      <p:pic>
        <p:nvPicPr>
          <p:cNvPr id="120" name="Picture 1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9914">
            <a:off x="1865709" y="4858504"/>
            <a:ext cx="2412450" cy="2468880"/>
          </a:xfrm>
          <a:prstGeom prst="rect">
            <a:avLst/>
          </a:prstGeom>
        </p:spPr>
      </p:pic>
      <p:sp>
        <p:nvSpPr>
          <p:cNvPr id="121" name="TextBox 120"/>
          <p:cNvSpPr txBox="1"/>
          <p:nvPr/>
        </p:nvSpPr>
        <p:spPr>
          <a:xfrm>
            <a:off x="2388390" y="5130389"/>
            <a:ext cx="537327"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Je-27</a:t>
            </a: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29914">
            <a:off x="1665659" y="6007667"/>
            <a:ext cx="625450" cy="640080"/>
          </a:xfrm>
          <a:prstGeom prst="rect">
            <a:avLst/>
          </a:prstGeom>
        </p:spPr>
      </p:pic>
      <p:sp>
        <p:nvSpPr>
          <p:cNvPr id="123" name="TextBox 122"/>
          <p:cNvSpPr txBox="1"/>
          <p:nvPr/>
        </p:nvSpPr>
        <p:spPr>
          <a:xfrm>
            <a:off x="1739363" y="5873951"/>
            <a:ext cx="418704"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Is-7</a:t>
            </a:r>
          </a:p>
        </p:txBody>
      </p:sp>
      <p:sp>
        <p:nvSpPr>
          <p:cNvPr id="124" name="TextBox 123"/>
          <p:cNvSpPr txBox="1"/>
          <p:nvPr/>
        </p:nvSpPr>
        <p:spPr>
          <a:xfrm>
            <a:off x="7384034" y="2362805"/>
            <a:ext cx="553357"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Eza-5</a:t>
            </a:r>
          </a:p>
        </p:txBody>
      </p:sp>
      <p:pic>
        <p:nvPicPr>
          <p:cNvPr id="125" name="Picture 1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29914">
            <a:off x="7046898" y="2299915"/>
            <a:ext cx="446750" cy="457200"/>
          </a:xfrm>
          <a:prstGeom prst="rect">
            <a:avLst/>
          </a:prstGeom>
        </p:spPr>
      </p:pic>
      <p:sp>
        <p:nvSpPr>
          <p:cNvPr id="126" name="TextBox 125"/>
          <p:cNvSpPr txBox="1"/>
          <p:nvPr/>
        </p:nvSpPr>
        <p:spPr>
          <a:xfrm>
            <a:off x="1059303" y="3871224"/>
            <a:ext cx="490840" cy="261610"/>
          </a:xfrm>
          <a:prstGeom prst="rect">
            <a:avLst/>
          </a:prstGeom>
          <a:noFill/>
        </p:spPr>
        <p:txBody>
          <a:bodyPr wrap="none" rtlCol="0">
            <a:spAutoFit/>
          </a:bodyPr>
          <a:lstStyle/>
          <a:p>
            <a:r>
              <a:rPr lang="en-US" sz="1100" dirty="0" smtClean="0">
                <a:solidFill>
                  <a:srgbClr val="FFFF00"/>
                </a:solidFill>
                <a:latin typeface="Arial" panose="020B0604020202020204" pitchFamily="34" charset="0"/>
                <a:cs typeface="Arial" panose="020B0604020202020204" pitchFamily="34" charset="0"/>
              </a:rPr>
              <a:t>Da-5</a:t>
            </a:r>
          </a:p>
        </p:txBody>
      </p:sp>
      <p:pic>
        <p:nvPicPr>
          <p:cNvPr id="127" name="Picture 1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29914">
            <a:off x="722170" y="3808334"/>
            <a:ext cx="446750" cy="457200"/>
          </a:xfrm>
          <a:prstGeom prst="rect">
            <a:avLst/>
          </a:prstGeom>
        </p:spPr>
      </p:pic>
    </p:spTree>
    <p:extLst>
      <p:ext uri="{BB962C8B-B14F-4D97-AF65-F5344CB8AC3E}">
        <p14:creationId xmlns:p14="http://schemas.microsoft.com/office/powerpoint/2010/main" val="2534051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 y="-5742"/>
            <a:ext cx="9143999" cy="68580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0" y="106062"/>
            <a:ext cx="1776033" cy="24688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20" y="2824308"/>
            <a:ext cx="640080" cy="44763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30" y="957622"/>
            <a:ext cx="1710254" cy="2377440"/>
          </a:xfrm>
          <a:prstGeom prst="rect">
            <a:avLst/>
          </a:prstGeom>
        </p:spPr>
      </p:pic>
      <p:sp>
        <p:nvSpPr>
          <p:cNvPr id="12" name="TextBox 11"/>
          <p:cNvSpPr txBox="1"/>
          <p:nvPr/>
        </p:nvSpPr>
        <p:spPr>
          <a:xfrm>
            <a:off x="2157513" y="106062"/>
            <a:ext cx="2320700"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Law of Moses + Joshua</a:t>
            </a:r>
          </a:p>
        </p:txBody>
      </p:sp>
      <p:sp>
        <p:nvSpPr>
          <p:cNvPr id="13" name="TextBox 12"/>
          <p:cNvSpPr txBox="1"/>
          <p:nvPr/>
        </p:nvSpPr>
        <p:spPr>
          <a:xfrm>
            <a:off x="8151038" y="111957"/>
            <a:ext cx="909223"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History</a:t>
            </a:r>
          </a:p>
        </p:txBody>
      </p:sp>
      <p:sp>
        <p:nvSpPr>
          <p:cNvPr id="14" name="TextBox 13"/>
          <p:cNvSpPr txBox="1"/>
          <p:nvPr/>
        </p:nvSpPr>
        <p:spPr>
          <a:xfrm>
            <a:off x="7345731" y="3554670"/>
            <a:ext cx="1698285"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New Testament</a:t>
            </a:r>
          </a:p>
        </p:txBody>
      </p:sp>
      <p:sp>
        <p:nvSpPr>
          <p:cNvPr id="15" name="TextBox 14"/>
          <p:cNvSpPr txBox="1"/>
          <p:nvPr/>
        </p:nvSpPr>
        <p:spPr>
          <a:xfrm>
            <a:off x="2527917" y="3532228"/>
            <a:ext cx="1957267" cy="369332"/>
          </a:xfrm>
          <a:prstGeom prst="rect">
            <a:avLst/>
          </a:prstGeom>
          <a:noFill/>
        </p:spPr>
        <p:txBody>
          <a:bodyPr wrap="none" rtlCol="0">
            <a:spAutoFit/>
          </a:bodyPr>
          <a:lstStyle/>
          <a:p>
            <a:r>
              <a:rPr lang="en-US" dirty="0" smtClean="0">
                <a:solidFill>
                  <a:prstClr val="white"/>
                </a:solidFill>
                <a:latin typeface="Colonna MT" panose="04020805060202030203" pitchFamily="82" charset="0"/>
              </a:rPr>
              <a:t>Prophets &amp; Poetry</a:t>
            </a:r>
          </a:p>
        </p:txBody>
      </p:sp>
      <p:sp>
        <p:nvSpPr>
          <p:cNvPr id="16" name="TextBox 15"/>
          <p:cNvSpPr txBox="1"/>
          <p:nvPr/>
        </p:nvSpPr>
        <p:spPr>
          <a:xfrm>
            <a:off x="4768922" y="933067"/>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1Sa-9</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206" y="496894"/>
            <a:ext cx="855127" cy="118872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925" y="533122"/>
            <a:ext cx="657790" cy="91440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7728" y="534322"/>
            <a:ext cx="328895" cy="457200"/>
          </a:xfrm>
          <a:prstGeom prst="rect">
            <a:avLst/>
          </a:prstGeom>
        </p:spPr>
      </p:pic>
      <p:sp>
        <p:nvSpPr>
          <p:cNvPr id="17" name="TextBox 16"/>
          <p:cNvSpPr txBox="1"/>
          <p:nvPr/>
        </p:nvSpPr>
        <p:spPr>
          <a:xfrm>
            <a:off x="2037831" y="732080"/>
            <a:ext cx="58541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Ex–13</a:t>
            </a:r>
          </a:p>
        </p:txBody>
      </p:sp>
      <p:sp>
        <p:nvSpPr>
          <p:cNvPr id="18" name="TextBox 17"/>
          <p:cNvSpPr txBox="1"/>
          <p:nvPr/>
        </p:nvSpPr>
        <p:spPr>
          <a:xfrm>
            <a:off x="688116" y="296623"/>
            <a:ext cx="60785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Ge–26</a:t>
            </a:r>
          </a:p>
        </p:txBody>
      </p:sp>
      <p:sp>
        <p:nvSpPr>
          <p:cNvPr id="21" name="TextBox 20"/>
          <p:cNvSpPr txBox="1"/>
          <p:nvPr/>
        </p:nvSpPr>
        <p:spPr>
          <a:xfrm>
            <a:off x="2716874" y="925373"/>
            <a:ext cx="54534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Le-10</a:t>
            </a:r>
          </a:p>
        </p:txBody>
      </p:sp>
      <p:sp>
        <p:nvSpPr>
          <p:cNvPr id="23" name="TextBox 22"/>
          <p:cNvSpPr txBox="1"/>
          <p:nvPr/>
        </p:nvSpPr>
        <p:spPr>
          <a:xfrm>
            <a:off x="3647309" y="550463"/>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Nu-5</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41" y="1176490"/>
            <a:ext cx="1447138" cy="2011680"/>
          </a:xfrm>
          <a:prstGeom prst="rect">
            <a:avLst/>
          </a:prstGeom>
        </p:spPr>
      </p:pic>
      <p:sp>
        <p:nvSpPr>
          <p:cNvPr id="27" name="TextBox 26"/>
          <p:cNvSpPr txBox="1"/>
          <p:nvPr/>
        </p:nvSpPr>
        <p:spPr>
          <a:xfrm>
            <a:off x="983991" y="1260037"/>
            <a:ext cx="52931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Dt-27</a:t>
            </a:r>
          </a:p>
        </p:txBody>
      </p:sp>
      <p:sp>
        <p:nvSpPr>
          <p:cNvPr id="26" name="TextBox 25"/>
          <p:cNvSpPr txBox="1"/>
          <p:nvPr/>
        </p:nvSpPr>
        <p:spPr>
          <a:xfrm>
            <a:off x="3548607" y="1468271"/>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Jo-22</a:t>
            </a:r>
          </a:p>
        </p:txBody>
      </p:sp>
      <p:grpSp>
        <p:nvGrpSpPr>
          <p:cNvPr id="43" name="Group 42"/>
          <p:cNvGrpSpPr/>
          <p:nvPr/>
        </p:nvGrpSpPr>
        <p:grpSpPr>
          <a:xfrm>
            <a:off x="4593548" y="3438276"/>
            <a:ext cx="4520683" cy="3376778"/>
            <a:chOff x="-2152887" y="3514953"/>
            <a:chExt cx="4520683" cy="3376778"/>
          </a:xfrm>
        </p:grpSpPr>
        <p:sp>
          <p:nvSpPr>
            <p:cNvPr id="40" name="Rectangle 39"/>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2" name="Rectangle 4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4" name="Group 43"/>
          <p:cNvGrpSpPr/>
          <p:nvPr/>
        </p:nvGrpSpPr>
        <p:grpSpPr>
          <a:xfrm>
            <a:off x="23324" y="25878"/>
            <a:ext cx="4520683" cy="3376778"/>
            <a:chOff x="-2152887" y="3514953"/>
            <a:chExt cx="4520683" cy="3376778"/>
          </a:xfrm>
        </p:grpSpPr>
        <p:sp>
          <p:nvSpPr>
            <p:cNvPr id="45" name="Rectangle 44"/>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6" name="Rectangle 45"/>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47" name="Group 46"/>
          <p:cNvGrpSpPr/>
          <p:nvPr/>
        </p:nvGrpSpPr>
        <p:grpSpPr>
          <a:xfrm>
            <a:off x="4597451" y="25878"/>
            <a:ext cx="4520683" cy="3376778"/>
            <a:chOff x="-2152887" y="3514953"/>
            <a:chExt cx="4520683" cy="3376778"/>
          </a:xfrm>
        </p:grpSpPr>
        <p:sp>
          <p:nvSpPr>
            <p:cNvPr id="48" name="Rectangle 47"/>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9" name="Rectangle 48"/>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grpSp>
        <p:nvGrpSpPr>
          <p:cNvPr id="50" name="Group 49"/>
          <p:cNvGrpSpPr/>
          <p:nvPr/>
        </p:nvGrpSpPr>
        <p:grpSpPr>
          <a:xfrm>
            <a:off x="31950" y="3441330"/>
            <a:ext cx="4520683" cy="3376778"/>
            <a:chOff x="-2152887" y="3514953"/>
            <a:chExt cx="4520683" cy="3376778"/>
          </a:xfrm>
        </p:grpSpPr>
        <p:sp>
          <p:nvSpPr>
            <p:cNvPr id="51" name="Rectangle 50"/>
            <p:cNvSpPr/>
            <p:nvPr/>
          </p:nvSpPr>
          <p:spPr>
            <a:xfrm>
              <a:off x="-2152887" y="3514953"/>
              <a:ext cx="4520683" cy="3376778"/>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52" name="Rectangle 51"/>
            <p:cNvSpPr/>
            <p:nvPr/>
          </p:nvSpPr>
          <p:spPr>
            <a:xfrm>
              <a:off x="-2087106" y="3603142"/>
              <a:ext cx="4389120" cy="32004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gr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3606" y="832225"/>
            <a:ext cx="592011" cy="822960"/>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271" y="1993196"/>
            <a:ext cx="394674" cy="548640"/>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5515" y="477652"/>
            <a:ext cx="855127" cy="1188720"/>
          </a:xfrm>
          <a:prstGeom prst="rect">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1537" y="1896394"/>
            <a:ext cx="789348" cy="1097280"/>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0255" y="435122"/>
            <a:ext cx="986685" cy="1371600"/>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015" y="477652"/>
            <a:ext cx="1249801" cy="1737360"/>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874" y="2532869"/>
            <a:ext cx="328895" cy="457200"/>
          </a:xfrm>
          <a:prstGeom prst="rect">
            <a:avLst/>
          </a:prstGeom>
        </p:spPr>
      </p:pic>
      <p:sp>
        <p:nvSpPr>
          <p:cNvPr id="60" name="TextBox 59"/>
          <p:cNvSpPr txBox="1"/>
          <p:nvPr/>
        </p:nvSpPr>
        <p:spPr>
          <a:xfrm>
            <a:off x="4768922" y="1800191"/>
            <a:ext cx="56137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2Sa-6</a:t>
            </a:r>
          </a:p>
        </p:txBody>
      </p:sp>
      <p:sp>
        <p:nvSpPr>
          <p:cNvPr id="61" name="TextBox 60"/>
          <p:cNvSpPr txBox="1"/>
          <p:nvPr/>
        </p:nvSpPr>
        <p:spPr>
          <a:xfrm>
            <a:off x="5623118" y="632117"/>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1Kg-13</a:t>
            </a:r>
          </a:p>
        </p:txBody>
      </p:sp>
      <p:sp>
        <p:nvSpPr>
          <p:cNvPr id="62" name="TextBox 61"/>
          <p:cNvSpPr txBox="1"/>
          <p:nvPr/>
        </p:nvSpPr>
        <p:spPr>
          <a:xfrm>
            <a:off x="5673193" y="1995347"/>
            <a:ext cx="639919"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2Kg-12</a:t>
            </a:r>
          </a:p>
        </p:txBody>
      </p:sp>
      <p:sp>
        <p:nvSpPr>
          <p:cNvPr id="63" name="TextBox 62"/>
          <p:cNvSpPr txBox="1"/>
          <p:nvPr/>
        </p:nvSpPr>
        <p:spPr>
          <a:xfrm>
            <a:off x="6743636" y="596081"/>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1Ch-14</a:t>
            </a:r>
          </a:p>
        </p:txBody>
      </p:sp>
      <p:sp>
        <p:nvSpPr>
          <p:cNvPr id="64" name="TextBox 63"/>
          <p:cNvSpPr txBox="1"/>
          <p:nvPr/>
        </p:nvSpPr>
        <p:spPr>
          <a:xfrm>
            <a:off x="7930936" y="655937"/>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2Ch-19</a:t>
            </a:r>
          </a:p>
        </p:txBody>
      </p:sp>
      <p:sp>
        <p:nvSpPr>
          <p:cNvPr id="65" name="TextBox 64"/>
          <p:cNvSpPr txBox="1"/>
          <p:nvPr/>
        </p:nvSpPr>
        <p:spPr>
          <a:xfrm>
            <a:off x="8254903" y="3001368"/>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Ne-5</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17" y="4669297"/>
            <a:ext cx="1512917" cy="2103120"/>
          </a:xfrm>
          <a:prstGeom prst="rect">
            <a:avLst/>
          </a:prstGeom>
        </p:spPr>
      </p:pic>
      <p:sp>
        <p:nvSpPr>
          <p:cNvPr id="67" name="TextBox 66"/>
          <p:cNvSpPr txBox="1"/>
          <p:nvPr/>
        </p:nvSpPr>
        <p:spPr>
          <a:xfrm>
            <a:off x="597184" y="4892555"/>
            <a:ext cx="55335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Ps-23</a:t>
            </a:r>
          </a:p>
        </p:txBody>
      </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866" y="5541199"/>
            <a:ext cx="855127" cy="1188720"/>
          </a:xfrm>
          <a:prstGeom prst="rect">
            <a:avLst/>
          </a:prstGeom>
        </p:spPr>
      </p:pic>
      <p:sp>
        <p:nvSpPr>
          <p:cNvPr id="69" name="TextBox 68"/>
          <p:cNvSpPr txBox="1"/>
          <p:nvPr/>
        </p:nvSpPr>
        <p:spPr>
          <a:xfrm>
            <a:off x="1700089" y="5685282"/>
            <a:ext cx="497252"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Is-13</a:t>
            </a: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25" y="4541218"/>
            <a:ext cx="1644475" cy="2286000"/>
          </a:xfrm>
          <a:prstGeom prst="rect">
            <a:avLst/>
          </a:prstGeom>
        </p:spPr>
      </p:pic>
      <p:sp>
        <p:nvSpPr>
          <p:cNvPr id="71" name="TextBox 70"/>
          <p:cNvSpPr txBox="1"/>
          <p:nvPr/>
        </p:nvSpPr>
        <p:spPr>
          <a:xfrm>
            <a:off x="2677125" y="49179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Je-25</a:t>
            </a:r>
          </a:p>
        </p:txBody>
      </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438" y="5246032"/>
            <a:ext cx="1118243" cy="1554480"/>
          </a:xfrm>
          <a:prstGeom prst="rect">
            <a:avLst/>
          </a:prstGeom>
        </p:spPr>
      </p:pic>
      <p:sp>
        <p:nvSpPr>
          <p:cNvPr id="73" name="TextBox 72"/>
          <p:cNvSpPr txBox="1"/>
          <p:nvPr/>
        </p:nvSpPr>
        <p:spPr>
          <a:xfrm>
            <a:off x="3736816" y="5423672"/>
            <a:ext cx="63190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Eze-17</a:t>
            </a:r>
          </a:p>
        </p:txBody>
      </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672" y="3716894"/>
            <a:ext cx="460453" cy="640080"/>
          </a:xfrm>
          <a:prstGeom prst="rect">
            <a:avLst/>
          </a:prstGeom>
        </p:spPr>
      </p:pic>
      <p:sp>
        <p:nvSpPr>
          <p:cNvPr id="75" name="TextBox 74"/>
          <p:cNvSpPr txBox="1"/>
          <p:nvPr/>
        </p:nvSpPr>
        <p:spPr>
          <a:xfrm>
            <a:off x="227660" y="3912914"/>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Da-7</a:t>
            </a:r>
          </a:p>
        </p:txBody>
      </p:sp>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423" y="4283896"/>
            <a:ext cx="328895" cy="457200"/>
          </a:xfrm>
          <a:prstGeom prst="rect">
            <a:avLst/>
          </a:prstGeom>
        </p:spPr>
      </p:pic>
      <p:sp>
        <p:nvSpPr>
          <p:cNvPr id="77" name="TextBox 76"/>
          <p:cNvSpPr txBox="1"/>
          <p:nvPr/>
        </p:nvSpPr>
        <p:spPr>
          <a:xfrm>
            <a:off x="3381438" y="4043185"/>
            <a:ext cx="490840"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Ho-5</a:t>
            </a:r>
          </a:p>
        </p:txBody>
      </p:sp>
      <p:pic>
        <p:nvPicPr>
          <p:cNvPr id="78" name="Picture 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2171" y="4142572"/>
            <a:ext cx="460453" cy="640080"/>
          </a:xfrm>
          <a:prstGeom prst="rect">
            <a:avLst/>
          </a:prstGeom>
        </p:spPr>
      </p:pic>
      <p:sp>
        <p:nvSpPr>
          <p:cNvPr id="79" name="TextBox 78"/>
          <p:cNvSpPr txBox="1"/>
          <p:nvPr/>
        </p:nvSpPr>
        <p:spPr>
          <a:xfrm>
            <a:off x="3942173" y="3935465"/>
            <a:ext cx="537327"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Mal-7</a:t>
            </a:r>
          </a:p>
        </p:txBody>
      </p:sp>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8660" y="4612248"/>
            <a:ext cx="1249801" cy="1737360"/>
          </a:xfrm>
          <a:prstGeom prst="rect">
            <a:avLst/>
          </a:prstGeom>
        </p:spPr>
      </p:pic>
      <p:sp>
        <p:nvSpPr>
          <p:cNvPr id="81" name="TextBox 80"/>
          <p:cNvSpPr txBox="1"/>
          <p:nvPr/>
        </p:nvSpPr>
        <p:spPr>
          <a:xfrm>
            <a:off x="7619935" y="5274689"/>
            <a:ext cx="647934" cy="261610"/>
          </a:xfrm>
          <a:prstGeom prst="rect">
            <a:avLst/>
          </a:prstGeom>
          <a:noFill/>
        </p:spPr>
        <p:txBody>
          <a:bodyPr wrap="none" rtlCol="0">
            <a:spAutoFit/>
          </a:bodyPr>
          <a:lstStyle/>
          <a:p>
            <a:r>
              <a:rPr lang="en-US" sz="1100" dirty="0" smtClean="0">
                <a:solidFill>
                  <a:prstClr val="white"/>
                </a:solidFill>
                <a:latin typeface="Arial" panose="020B0604020202020204" pitchFamily="34" charset="0"/>
                <a:cs typeface="Arial" panose="020B0604020202020204" pitchFamily="34" charset="0"/>
              </a:rPr>
              <a:t>Heb-19</a:t>
            </a:r>
          </a:p>
        </p:txBody>
      </p:sp>
      <p:sp>
        <p:nvSpPr>
          <p:cNvPr id="82" name="TextBox 81"/>
          <p:cNvSpPr txBox="1"/>
          <p:nvPr/>
        </p:nvSpPr>
        <p:spPr>
          <a:xfrm>
            <a:off x="6270216" y="2992655"/>
            <a:ext cx="561372"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2Kg-7</a:t>
            </a:r>
          </a:p>
        </p:txBody>
      </p:sp>
      <p:pic>
        <p:nvPicPr>
          <p:cNvPr id="83" name="Picture 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9229" y="2866829"/>
            <a:ext cx="548640" cy="383690"/>
          </a:xfrm>
          <a:prstGeom prst="rect">
            <a:avLst/>
          </a:prstGeom>
        </p:spPr>
      </p:pic>
      <p:sp>
        <p:nvSpPr>
          <p:cNvPr id="84" name="TextBox 83"/>
          <p:cNvSpPr txBox="1"/>
          <p:nvPr/>
        </p:nvSpPr>
        <p:spPr>
          <a:xfrm>
            <a:off x="7684372" y="2693503"/>
            <a:ext cx="490840"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Ne-6</a:t>
            </a:r>
          </a:p>
        </p:txBody>
      </p:sp>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678" y="6279227"/>
            <a:ext cx="640080" cy="447638"/>
          </a:xfrm>
          <a:prstGeom prst="rect">
            <a:avLst/>
          </a:prstGeom>
        </p:spPr>
      </p:pic>
      <p:sp>
        <p:nvSpPr>
          <p:cNvPr id="86" name="TextBox 85"/>
          <p:cNvSpPr txBox="1"/>
          <p:nvPr/>
        </p:nvSpPr>
        <p:spPr>
          <a:xfrm>
            <a:off x="1705032" y="6123347"/>
            <a:ext cx="418704"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Is-7</a:t>
            </a:r>
          </a:p>
        </p:txBody>
      </p:sp>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584" y="5936855"/>
            <a:ext cx="1188720" cy="831328"/>
          </a:xfrm>
          <a:prstGeom prst="rect">
            <a:avLst/>
          </a:prstGeom>
        </p:spPr>
      </p:pic>
      <p:sp>
        <p:nvSpPr>
          <p:cNvPr id="88" name="TextBox 87"/>
          <p:cNvSpPr txBox="1"/>
          <p:nvPr/>
        </p:nvSpPr>
        <p:spPr>
          <a:xfrm>
            <a:off x="2540226" y="5806050"/>
            <a:ext cx="537327"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Je-13</a:t>
            </a:r>
          </a:p>
        </p:txBody>
      </p:sp>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615" y="4109268"/>
            <a:ext cx="457200" cy="319741"/>
          </a:xfrm>
          <a:prstGeom prst="rect">
            <a:avLst/>
          </a:prstGeom>
        </p:spPr>
      </p:pic>
      <p:sp>
        <p:nvSpPr>
          <p:cNvPr id="90" name="TextBox 89"/>
          <p:cNvSpPr txBox="1"/>
          <p:nvPr/>
        </p:nvSpPr>
        <p:spPr>
          <a:xfrm>
            <a:off x="605969" y="3953377"/>
            <a:ext cx="490840"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Da-5</a:t>
            </a:r>
          </a:p>
        </p:txBody>
      </p:sp>
      <p:pic>
        <p:nvPicPr>
          <p:cNvPr id="91" name="Picture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359" y="4736314"/>
            <a:ext cx="640080" cy="447638"/>
          </a:xfrm>
          <a:prstGeom prst="rect">
            <a:avLst/>
          </a:prstGeom>
        </p:spPr>
      </p:pic>
      <p:sp>
        <p:nvSpPr>
          <p:cNvPr id="92" name="TextBox 91"/>
          <p:cNvSpPr txBox="1"/>
          <p:nvPr/>
        </p:nvSpPr>
        <p:spPr>
          <a:xfrm>
            <a:off x="5390510" y="4621976"/>
            <a:ext cx="465192"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Mt-7</a:t>
            </a: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891" y="4705001"/>
            <a:ext cx="822960" cy="575536"/>
          </a:xfrm>
          <a:prstGeom prst="rect">
            <a:avLst/>
          </a:prstGeom>
        </p:spPr>
      </p:pic>
      <p:sp>
        <p:nvSpPr>
          <p:cNvPr id="94" name="TextBox 93"/>
          <p:cNvSpPr txBox="1"/>
          <p:nvPr/>
        </p:nvSpPr>
        <p:spPr>
          <a:xfrm>
            <a:off x="6196850" y="4521041"/>
            <a:ext cx="583814" cy="261610"/>
          </a:xfrm>
          <a:prstGeom prst="rect">
            <a:avLst/>
          </a:prstGeom>
          <a:noFill/>
        </p:spPr>
        <p:txBody>
          <a:bodyPr wrap="none" rtlCol="0">
            <a:spAutoFit/>
          </a:bodyPr>
          <a:lstStyle/>
          <a:p>
            <a:r>
              <a:rPr lang="en-US" sz="1100" dirty="0" smtClean="0">
                <a:solidFill>
                  <a:srgbClr val="FFCC00"/>
                </a:solidFill>
                <a:latin typeface="Arial" panose="020B0604020202020204" pitchFamily="34" charset="0"/>
                <a:cs typeface="Arial" panose="020B0604020202020204" pitchFamily="34" charset="0"/>
              </a:rPr>
              <a:t>Acts-9</a:t>
            </a:r>
          </a:p>
        </p:txBody>
      </p:sp>
      <p:sp>
        <p:nvSpPr>
          <p:cNvPr id="95" name="TextBox 94"/>
          <p:cNvSpPr txBox="1"/>
          <p:nvPr/>
        </p:nvSpPr>
        <p:spPr>
          <a:xfrm>
            <a:off x="6090741" y="6465120"/>
            <a:ext cx="2991525" cy="261610"/>
          </a:xfrm>
          <a:prstGeom prst="rect">
            <a:avLst/>
          </a:prstGeom>
          <a:noFill/>
        </p:spPr>
        <p:txBody>
          <a:bodyPr wrap="none" rtlCol="0">
            <a:spAutoFit/>
          </a:bodyPr>
          <a:lstStyle>
            <a:defPPr>
              <a:defRPr lang="en-US"/>
            </a:defPPr>
            <a:lvl1pPr>
              <a:defRPr sz="1100">
                <a:solidFill>
                  <a:prstClr val="white"/>
                </a:solidFill>
                <a:latin typeface="Arial" panose="020B0604020202020204" pitchFamily="34" charset="0"/>
                <a:cs typeface="Arial" panose="020B0604020202020204" pitchFamily="34" charset="0"/>
              </a:defRPr>
            </a:lvl1pPr>
          </a:lstStyle>
          <a:p>
            <a:r>
              <a:rPr lang="en-US" dirty="0" smtClean="0"/>
              <a:t>ESV- appearance of “Covenant” &amp; “Read” &gt;5</a:t>
            </a:r>
          </a:p>
        </p:txBody>
      </p:sp>
    </p:spTree>
    <p:extLst>
      <p:ext uri="{BB962C8B-B14F-4D97-AF65-F5344CB8AC3E}">
        <p14:creationId xmlns:p14="http://schemas.microsoft.com/office/powerpoint/2010/main" val="4017659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Tree>
    <p:extLst>
      <p:ext uri="{BB962C8B-B14F-4D97-AF65-F5344CB8AC3E}">
        <p14:creationId xmlns:p14="http://schemas.microsoft.com/office/powerpoint/2010/main" val="1109036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
        <p:nvSpPr>
          <p:cNvPr id="2" name="TextBox 1"/>
          <p:cNvSpPr txBox="1"/>
          <p:nvPr/>
        </p:nvSpPr>
        <p:spPr>
          <a:xfrm>
            <a:off x="2667011" y="212843"/>
            <a:ext cx="1925527" cy="523220"/>
          </a:xfrm>
          <a:prstGeom prst="rect">
            <a:avLst/>
          </a:prstGeom>
          <a:solidFill>
            <a:srgbClr val="FFFFCC"/>
          </a:solidFill>
          <a:ln w="9525">
            <a:solidFill>
              <a:schemeClr val="tx1"/>
            </a:solidFill>
            <a:miter lim="800000"/>
            <a:headEnd/>
            <a:tailEnd/>
          </a:ln>
        </p:spPr>
        <p:txBody>
          <a:bodyPr wrap="square">
            <a:spAutoFit/>
          </a:bodyPr>
          <a:lstStyle>
            <a:defPPr>
              <a:defRPr lang="en-US"/>
            </a:defPPr>
            <a:lvl1pPr fontAlgn="base">
              <a:spcBef>
                <a:spcPct val="0"/>
              </a:spcBef>
              <a:spcAft>
                <a:spcPct val="0"/>
              </a:spcAft>
              <a:defRPr sz="1400">
                <a:solidFill>
                  <a:prstClr val="black"/>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a:t>Law of </a:t>
            </a:r>
            <a:r>
              <a:rPr lang="en-US" dirty="0" smtClean="0"/>
              <a:t>Hammurabi</a:t>
            </a:r>
          </a:p>
          <a:p>
            <a:r>
              <a:rPr lang="en-US" dirty="0" smtClean="0"/>
              <a:t>Ur of Chaldees</a:t>
            </a:r>
            <a:endParaRPr lang="en-US" dirty="0"/>
          </a:p>
        </p:txBody>
      </p:sp>
      <p:sp>
        <p:nvSpPr>
          <p:cNvPr id="3" name="Oval 2"/>
          <p:cNvSpPr/>
          <p:nvPr/>
        </p:nvSpPr>
        <p:spPr>
          <a:xfrm>
            <a:off x="2554857" y="736062"/>
            <a:ext cx="914400" cy="9313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187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027"/>
          <p:cNvSpPr>
            <a:spLocks noGrp="1" noChangeArrowheads="1"/>
          </p:cNvSpPr>
          <p:nvPr>
            <p:ph type="title"/>
          </p:nvPr>
        </p:nvSpPr>
        <p:spPr/>
        <p:txBody>
          <a:bodyPr/>
          <a:lstStyle/>
          <a:p>
            <a:r>
              <a:rPr lang="en-US" altLang="en-US" dirty="0" smtClean="0"/>
              <a:t>Class Objectives</a:t>
            </a:r>
          </a:p>
        </p:txBody>
      </p:sp>
      <p:sp>
        <p:nvSpPr>
          <p:cNvPr id="3" name="Content Placeholder 2"/>
          <p:cNvSpPr>
            <a:spLocks noGrp="1"/>
          </p:cNvSpPr>
          <p:nvPr>
            <p:ph idx="1"/>
          </p:nvPr>
        </p:nvSpPr>
        <p:spPr/>
        <p:txBody>
          <a:bodyPr/>
          <a:lstStyle/>
          <a:p>
            <a:r>
              <a:rPr lang="en-US" sz="2400" dirty="0" smtClean="0"/>
              <a:t>Show the importance of the Bible to our faith &amp; that it is reliable.</a:t>
            </a:r>
          </a:p>
          <a:p>
            <a:endParaRPr lang="en-US" sz="2400" dirty="0" smtClean="0"/>
          </a:p>
          <a:p>
            <a:r>
              <a:rPr lang="en-US" sz="2400" dirty="0" smtClean="0"/>
              <a:t>Demonstrate that we can be confident that we have God’s inspired word today.</a:t>
            </a:r>
          </a:p>
          <a:p>
            <a:endParaRPr lang="en-US" sz="2400" dirty="0" smtClean="0"/>
          </a:p>
          <a:p>
            <a:r>
              <a:rPr lang="en-US" sz="2400" dirty="0" smtClean="0"/>
              <a:t>Understand the difference in modern versions of English Bible</a:t>
            </a:r>
          </a:p>
          <a:p>
            <a:endParaRPr lang="en-US" sz="2400" dirty="0" smtClean="0"/>
          </a:p>
          <a:p>
            <a:r>
              <a:rPr lang="en-US" sz="2400" dirty="0" smtClean="0"/>
              <a:t>Be able to answer questions about the origin of the Bible</a:t>
            </a:r>
          </a:p>
          <a:p>
            <a:endParaRPr lang="en-US" sz="2400" dirty="0"/>
          </a:p>
        </p:txBody>
      </p:sp>
    </p:spTree>
    <p:extLst>
      <p:ext uri="{BB962C8B-B14F-4D97-AF65-F5344CB8AC3E}">
        <p14:creationId xmlns:p14="http://schemas.microsoft.com/office/powerpoint/2010/main" val="100742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ProgramData\WORDsearch\Library\StandardAtlas\Linked\images\StandardAtlas-2-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618" y="228600"/>
            <a:ext cx="7842382" cy="6096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781" y="0"/>
            <a:ext cx="339759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4495800" y="1676400"/>
            <a:ext cx="1214980" cy="4572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9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25336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61536" y="0"/>
            <a:ext cx="7782464" cy="1143000"/>
          </a:xfrm>
        </p:spPr>
        <p:txBody>
          <a:bodyPr/>
          <a:lstStyle/>
          <a:p>
            <a:r>
              <a:rPr lang="en-US" dirty="0" smtClean="0"/>
              <a:t>Earliest </a:t>
            </a:r>
            <a:r>
              <a:rPr lang="en-US" dirty="0"/>
              <a:t>known code of laws is the Ur-</a:t>
            </a:r>
            <a:r>
              <a:rPr lang="en-US" dirty="0" err="1"/>
              <a:t>Nammu</a:t>
            </a:r>
            <a:r>
              <a:rPr lang="en-US" dirty="0"/>
              <a:t> code </a:t>
            </a:r>
          </a:p>
        </p:txBody>
      </p:sp>
      <p:sp>
        <p:nvSpPr>
          <p:cNvPr id="3" name="TextBox 2"/>
          <p:cNvSpPr txBox="1"/>
          <p:nvPr/>
        </p:nvSpPr>
        <p:spPr>
          <a:xfrm>
            <a:off x="4081401" y="1447800"/>
            <a:ext cx="2971800" cy="923330"/>
          </a:xfrm>
          <a:prstGeom prst="rect">
            <a:avLst/>
          </a:prstGeom>
          <a:noFill/>
        </p:spPr>
        <p:txBody>
          <a:bodyPr wrap="square" rtlCol="0">
            <a:spAutoFit/>
          </a:bodyPr>
          <a:lstStyle/>
          <a:p>
            <a:r>
              <a:rPr lang="en-US" dirty="0" smtClean="0"/>
              <a:t>From </a:t>
            </a:r>
            <a:r>
              <a:rPr lang="en-US" dirty="0"/>
              <a:t>the reign of King </a:t>
            </a:r>
            <a:r>
              <a:rPr lang="en-US" dirty="0" err="1"/>
              <a:t>Shulgi</a:t>
            </a:r>
            <a:r>
              <a:rPr lang="en-US" dirty="0"/>
              <a:t> (2095–2047 B.C.) of Sumer. </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069" y="2759889"/>
            <a:ext cx="4965700" cy="376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235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914400"/>
          </a:xfrm>
        </p:spPr>
        <p:txBody>
          <a:bodyPr/>
          <a:lstStyle/>
          <a:p>
            <a:r>
              <a:rPr lang="en-US" dirty="0" smtClean="0"/>
              <a:t>Cuneiform Examples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2986342"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12" y="6336268"/>
            <a:ext cx="1309013" cy="369332"/>
          </a:xfrm>
          <a:prstGeom prst="rect">
            <a:avLst/>
          </a:prstGeom>
          <a:solidFill>
            <a:srgbClr val="FFFFCC">
              <a:alpha val="80000"/>
            </a:srgbClr>
          </a:solidFill>
        </p:spPr>
        <p:txBody>
          <a:bodyPr wrap="none">
            <a:spAutoFit/>
          </a:bodyPr>
          <a:lstStyle/>
          <a:p>
            <a:r>
              <a:rPr lang="en-US" dirty="0" smtClean="0"/>
              <a:t>1800’s B.C</a:t>
            </a:r>
            <a:endParaRPr lang="en-US" dirty="0"/>
          </a:p>
        </p:txBody>
      </p:sp>
      <p:sp>
        <p:nvSpPr>
          <p:cNvPr id="6" name="Rectangle 5"/>
          <p:cNvSpPr/>
          <p:nvPr/>
        </p:nvSpPr>
        <p:spPr>
          <a:xfrm>
            <a:off x="1532817" y="1143005"/>
            <a:ext cx="2600392" cy="584775"/>
          </a:xfrm>
          <a:prstGeom prst="rect">
            <a:avLst/>
          </a:prstGeom>
        </p:spPr>
        <p:txBody>
          <a:bodyPr wrap="none">
            <a:spAutoFit/>
          </a:bodyPr>
          <a:lstStyle/>
          <a:p>
            <a:r>
              <a:rPr lang="en-US" sz="1600" dirty="0" smtClean="0"/>
              <a:t>Babylonia cuneiform tablet</a:t>
            </a:r>
          </a:p>
          <a:p>
            <a:r>
              <a:rPr lang="en-US" sz="1600" dirty="0" smtClean="0"/>
              <a:t>Student Scribe Practice</a:t>
            </a:r>
            <a:endParaRPr lang="en-US" sz="16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76400"/>
            <a:ext cx="4114800" cy="486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029200" y="6176655"/>
            <a:ext cx="2305118" cy="369332"/>
          </a:xfrm>
          <a:prstGeom prst="rect">
            <a:avLst/>
          </a:prstGeom>
          <a:solidFill>
            <a:srgbClr val="FFFFCC">
              <a:alpha val="80000"/>
            </a:srgbClr>
          </a:solidFill>
        </p:spPr>
        <p:txBody>
          <a:bodyPr wrap="none">
            <a:spAutoFit/>
          </a:bodyPr>
          <a:lstStyle/>
          <a:p>
            <a:r>
              <a:rPr lang="en-US" dirty="0" smtClean="0"/>
              <a:t>1800’s to 1700’s B.C</a:t>
            </a:r>
            <a:endParaRPr lang="en-US" dirty="0"/>
          </a:p>
        </p:txBody>
      </p:sp>
      <p:sp>
        <p:nvSpPr>
          <p:cNvPr id="7" name="Rectangle 6"/>
          <p:cNvSpPr/>
          <p:nvPr/>
        </p:nvSpPr>
        <p:spPr>
          <a:xfrm>
            <a:off x="4839419" y="1307069"/>
            <a:ext cx="2610010" cy="338554"/>
          </a:xfrm>
          <a:prstGeom prst="rect">
            <a:avLst/>
          </a:prstGeom>
        </p:spPr>
        <p:txBody>
          <a:bodyPr wrap="none">
            <a:spAutoFit/>
          </a:bodyPr>
          <a:lstStyle/>
          <a:p>
            <a:r>
              <a:rPr lang="en-US" sz="1600" dirty="0" smtClean="0"/>
              <a:t>Babylonia Gilgamesh </a:t>
            </a:r>
            <a:r>
              <a:rPr lang="en-US" sz="1600" dirty="0"/>
              <a:t>epic </a:t>
            </a:r>
          </a:p>
        </p:txBody>
      </p:sp>
    </p:spTree>
    <p:extLst>
      <p:ext uri="{BB962C8B-B14F-4D97-AF65-F5344CB8AC3E}">
        <p14:creationId xmlns:p14="http://schemas.microsoft.com/office/powerpoint/2010/main" val="664248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4267200"/>
            <a:ext cx="5181600" cy="369332"/>
          </a:xfrm>
          <a:prstGeom prst="rect">
            <a:avLst/>
          </a:prstGeom>
          <a:noFill/>
        </p:spPr>
        <p:txBody>
          <a:bodyPr wrap="square" rtlCol="0">
            <a:spAutoFit/>
          </a:bodyPr>
          <a:lstStyle/>
          <a:p>
            <a:endParaRPr lang="en-US" dirty="0"/>
          </a:p>
        </p:txBody>
      </p:sp>
      <p:sp>
        <p:nvSpPr>
          <p:cNvPr id="3" name="Title 2"/>
          <p:cNvSpPr>
            <a:spLocks noGrp="1"/>
          </p:cNvSpPr>
          <p:nvPr>
            <p:ph type="title"/>
          </p:nvPr>
        </p:nvSpPr>
        <p:spPr/>
        <p:txBody>
          <a:bodyPr/>
          <a:lstStyle/>
          <a:p>
            <a:r>
              <a:rPr lang="en-US" dirty="0"/>
              <a:t>Stele of Hammurabi</a:t>
            </a:r>
          </a:p>
        </p:txBody>
      </p:sp>
      <p:pic>
        <p:nvPicPr>
          <p:cNvPr id="4" name="Picture 3"/>
          <p:cNvPicPr/>
          <p:nvPr/>
        </p:nvPicPr>
        <p:blipFill>
          <a:blip r:embed="rId3"/>
          <a:stretch>
            <a:fillRect/>
          </a:stretch>
        </p:blipFill>
        <p:spPr>
          <a:xfrm>
            <a:off x="5616245" y="1143000"/>
            <a:ext cx="3500438" cy="5334000"/>
          </a:xfrm>
          <a:prstGeom prst="rect">
            <a:avLst/>
          </a:prstGeom>
        </p:spPr>
      </p:pic>
      <p:sp>
        <p:nvSpPr>
          <p:cNvPr id="5" name="TextBox 4"/>
          <p:cNvSpPr txBox="1"/>
          <p:nvPr/>
        </p:nvSpPr>
        <p:spPr>
          <a:xfrm>
            <a:off x="1399412" y="1436139"/>
            <a:ext cx="4216835" cy="3139321"/>
          </a:xfrm>
          <a:prstGeom prst="rect">
            <a:avLst/>
          </a:prstGeom>
          <a:noFill/>
        </p:spPr>
        <p:txBody>
          <a:bodyPr wrap="square" rtlCol="0">
            <a:spAutoFit/>
          </a:bodyPr>
          <a:lstStyle/>
          <a:p>
            <a:r>
              <a:rPr lang="en-US" dirty="0" smtClean="0"/>
              <a:t>Stele set </a:t>
            </a:r>
            <a:r>
              <a:rPr lang="en-US" dirty="0"/>
              <a:t>of laws called Hammurabi's Code perhaps was the most influential law of the Near East. </a:t>
            </a:r>
            <a:endParaRPr lang="en-US" dirty="0" smtClean="0"/>
          </a:p>
          <a:p>
            <a:endParaRPr lang="en-US" dirty="0"/>
          </a:p>
          <a:p>
            <a:r>
              <a:rPr lang="en-US" dirty="0" smtClean="0"/>
              <a:t>Hammurabi </a:t>
            </a:r>
            <a:r>
              <a:rPr lang="en-US" dirty="0"/>
              <a:t>(1729-1686 BCE) ordered the text of this law copied several times, and placed in public places of his empire, as to make it known in the entire land basis for every trial. A completely preserved diorite column (2.25 m high) with 282 paragraphs</a:t>
            </a:r>
          </a:p>
        </p:txBody>
      </p:sp>
      <p:sp>
        <p:nvSpPr>
          <p:cNvPr id="6" name="TextBox 5"/>
          <p:cNvSpPr txBox="1"/>
          <p:nvPr/>
        </p:nvSpPr>
        <p:spPr>
          <a:xfrm>
            <a:off x="1676400" y="1066800"/>
            <a:ext cx="3256020" cy="369332"/>
          </a:xfrm>
          <a:prstGeom prst="rect">
            <a:avLst/>
          </a:prstGeom>
          <a:noFill/>
        </p:spPr>
        <p:txBody>
          <a:bodyPr wrap="none" rtlCol="0">
            <a:spAutoFit/>
          </a:bodyPr>
          <a:lstStyle/>
          <a:p>
            <a:r>
              <a:rPr lang="en-US" dirty="0" smtClean="0"/>
              <a:t>Abraham ~2090 BC leaves Ur</a:t>
            </a:r>
            <a:endParaRPr lang="en-US" dirty="0"/>
          </a:p>
        </p:txBody>
      </p:sp>
    </p:spTree>
    <p:extLst>
      <p:ext uri="{BB962C8B-B14F-4D97-AF65-F5344CB8AC3E}">
        <p14:creationId xmlns:p14="http://schemas.microsoft.com/office/powerpoint/2010/main" val="1427708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ltLang="en-US" smtClean="0">
                <a:solidFill>
                  <a:schemeClr val="bg1"/>
                </a:solidFill>
              </a:rPr>
              <a:t>Armarna letter – 14</a:t>
            </a:r>
            <a:r>
              <a:rPr lang="en-US" altLang="en-US" baseline="30000" smtClean="0">
                <a:solidFill>
                  <a:schemeClr val="bg1"/>
                </a:solidFill>
              </a:rPr>
              <a:t>th</a:t>
            </a:r>
            <a:r>
              <a:rPr lang="en-US" altLang="en-US" smtClean="0">
                <a:solidFill>
                  <a:schemeClr val="bg1"/>
                </a:solidFill>
              </a:rPr>
              <a:t> Century BC</a:t>
            </a:r>
          </a:p>
        </p:txBody>
      </p:sp>
      <p:pic>
        <p:nvPicPr>
          <p:cNvPr id="124931" name="Picture 3" descr="Amarna letter-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933574"/>
            <a:ext cx="2665412"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p:cNvSpPr>
            <a:spLocks noChangeArrowheads="1"/>
          </p:cNvSpPr>
          <p:nvPr/>
        </p:nvSpPr>
        <p:spPr bwMode="auto">
          <a:xfrm>
            <a:off x="2755900" y="2463800"/>
            <a:ext cx="469900" cy="22860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sp>
        <p:nvSpPr>
          <p:cNvPr id="124933" name="Text Box 5"/>
          <p:cNvSpPr txBox="1">
            <a:spLocks noChangeArrowheads="1"/>
          </p:cNvSpPr>
          <p:nvPr/>
        </p:nvSpPr>
        <p:spPr bwMode="auto">
          <a:xfrm>
            <a:off x="3505200" y="1905000"/>
            <a:ext cx="4826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2400" smtClean="0">
                <a:solidFill>
                  <a:srgbClr val="FFFFFF"/>
                </a:solidFill>
                <a:cs typeface="Arial" pitchFamily="34" charset="0"/>
              </a:rPr>
              <a:t>Correspondence from royal archives</a:t>
            </a:r>
          </a:p>
          <a:p>
            <a:pPr eaLnBrk="1" fontAlgn="base" hangingPunct="1">
              <a:spcBef>
                <a:spcPct val="0"/>
              </a:spcBef>
              <a:spcAft>
                <a:spcPct val="0"/>
              </a:spcAft>
              <a:buFontTx/>
              <a:buNone/>
            </a:pPr>
            <a:r>
              <a:rPr lang="en-US" altLang="en-US" sz="2400" smtClean="0">
                <a:solidFill>
                  <a:srgbClr val="FFFFFF"/>
                </a:solidFill>
                <a:cs typeface="Arial" pitchFamily="34" charset="0"/>
              </a:rPr>
              <a:t>Amenophis III &amp; his son Akhenaten</a:t>
            </a:r>
          </a:p>
          <a:p>
            <a:pPr eaLnBrk="1" fontAlgn="base" hangingPunct="1">
              <a:spcBef>
                <a:spcPct val="0"/>
              </a:spcBef>
              <a:spcAft>
                <a:spcPct val="0"/>
              </a:spcAft>
              <a:buFontTx/>
              <a:buNone/>
            </a:pPr>
            <a:r>
              <a:rPr lang="en-US" altLang="en-US" sz="2400" smtClean="0">
                <a:solidFill>
                  <a:srgbClr val="FFFFFF"/>
                </a:solidFill>
                <a:cs typeface="Arial" pitchFamily="34" charset="0"/>
              </a:rPr>
              <a:t>Letter sent by Abdi-Heba, ruler of Jerusalem or Urusalim</a:t>
            </a:r>
          </a:p>
        </p:txBody>
      </p:sp>
      <p:sp>
        <p:nvSpPr>
          <p:cNvPr id="124934" name="Text Box 6"/>
          <p:cNvSpPr txBox="1">
            <a:spLocks noChangeArrowheads="1"/>
          </p:cNvSpPr>
          <p:nvPr/>
        </p:nvSpPr>
        <p:spPr bwMode="auto">
          <a:xfrm>
            <a:off x="2370149" y="6337308"/>
            <a:ext cx="20826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400" smtClean="0">
                <a:solidFill>
                  <a:srgbClr val="FFFFFF"/>
                </a:solidFill>
                <a:cs typeface="Arial" pitchFamily="34" charset="0"/>
              </a:rPr>
              <a:t>BAR May/Jun 2003 pg 55</a:t>
            </a:r>
          </a:p>
        </p:txBody>
      </p:sp>
      <p:pic>
        <p:nvPicPr>
          <p:cNvPr id="124935" name="Picture 1" descr="M:\How We Got the Bible - 2011\Class Work Material\The Bible Through the Ages - Readers Digest\Scribes writing on Clay Table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508375"/>
            <a:ext cx="39624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8389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1066800" y="381000"/>
            <a:ext cx="2743200" cy="1143000"/>
          </a:xfrm>
        </p:spPr>
        <p:txBody>
          <a:bodyPr/>
          <a:lstStyle/>
          <a:p>
            <a:pPr eaLnBrk="1" hangingPunct="1"/>
            <a:r>
              <a:rPr lang="en-US" altLang="en-US" smtClean="0"/>
              <a:t>Armana Tablets</a:t>
            </a:r>
          </a:p>
        </p:txBody>
      </p:sp>
      <p:pic>
        <p:nvPicPr>
          <p:cNvPr id="125955" name="Picture 3" descr="DSC038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descr="DSC03772.JPG"/>
          <p:cNvPicPr>
            <a:picLocks noChangeAspect="1"/>
          </p:cNvPicPr>
          <p:nvPr/>
        </p:nvPicPr>
        <p:blipFill>
          <a:blip r:embed="rId3">
            <a:extLst>
              <a:ext uri="{28A0092B-C50C-407E-A947-70E740481C1C}">
                <a14:useLocalDpi xmlns:a14="http://schemas.microsoft.com/office/drawing/2010/main" val="0"/>
              </a:ext>
            </a:extLst>
          </a:blip>
          <a:srcRect l="9630" t="14999" r="7037" b="22778"/>
          <a:stretch>
            <a:fillRect/>
          </a:stretch>
        </p:blipFill>
        <p:spPr bwMode="auto">
          <a:xfrm rot="-120000">
            <a:off x="295275" y="2581275"/>
            <a:ext cx="38989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073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6800" y="381000"/>
            <a:ext cx="7772400" cy="914400"/>
          </a:xfrm>
        </p:spPr>
        <p:txBody>
          <a:bodyPr/>
          <a:lstStyle/>
          <a:p>
            <a:pPr eaLnBrk="1" hangingPunct="1">
              <a:defRPr/>
            </a:pPr>
            <a:r>
              <a:rPr lang="en-US" sz="3600" b="1">
                <a:effectLst>
                  <a:outerShdw blurRad="38100" dist="38100" dir="2700000" algn="tl">
                    <a:srgbClr val="C0C0C0"/>
                  </a:outerShdw>
                </a:effectLst>
                <a:latin typeface="Comic Sans MS" pitchFamily="66" charset="0"/>
              </a:rPr>
              <a:t>WRITING  MATERIALS</a:t>
            </a:r>
            <a:endParaRPr lang="en-US" sz="3600" b="1">
              <a:solidFill>
                <a:srgbClr val="FFFF66"/>
              </a:solidFill>
            </a:endParaRPr>
          </a:p>
        </p:txBody>
      </p:sp>
      <p:sp>
        <p:nvSpPr>
          <p:cNvPr id="18436" name="Rectangle 4"/>
          <p:cNvSpPr>
            <a:spLocks noChangeArrowheads="1"/>
          </p:cNvSpPr>
          <p:nvPr/>
        </p:nvSpPr>
        <p:spPr bwMode="auto">
          <a:xfrm>
            <a:off x="990600" y="1905000"/>
            <a:ext cx="3352800" cy="4953000"/>
          </a:xfrm>
          <a:prstGeom prst="rect">
            <a:avLst/>
          </a:prstGeom>
          <a:solidFill>
            <a:schemeClr val="bg1"/>
          </a:solidFill>
          <a:ln w="9525">
            <a:noFill/>
            <a:miter lim="800000"/>
            <a:headEnd/>
            <a:tailEnd/>
          </a:ln>
          <a:effectLst/>
        </p:spPr>
        <p:txBody>
          <a:bodyPr/>
          <a:lstStyle/>
          <a:p>
            <a:pPr marL="342900" indent="-342900" eaLnBrk="0" fontAlgn="base" hangingPunct="0">
              <a:spcBef>
                <a:spcPts val="1200"/>
              </a:spcBef>
              <a:spcAft>
                <a:spcPts val="600"/>
              </a:spcAft>
              <a:defRPr/>
            </a:pPr>
            <a:r>
              <a:rPr lang="en-US" sz="2400" b="1" u="sng" dirty="0">
                <a:solidFill>
                  <a:srgbClr val="000000"/>
                </a:solidFill>
                <a:effectLst>
                  <a:outerShdw blurRad="38100" dist="38100" dir="2700000" algn="tl">
                    <a:srgbClr val="C0C0C0"/>
                  </a:outerShdw>
                </a:effectLst>
                <a:latin typeface="Comic Sans MS" pitchFamily="66" charset="0"/>
                <a:cs typeface="Arial" pitchFamily="34" charset="0"/>
              </a:rPr>
              <a:t>Clay</a:t>
            </a:r>
            <a:r>
              <a:rPr lang="en-US" sz="2400" b="1" dirty="0">
                <a:solidFill>
                  <a:srgbClr val="000000"/>
                </a:solidFill>
                <a:effectLst>
                  <a:outerShdw blurRad="38100" dist="38100" dir="2700000" algn="tl">
                    <a:srgbClr val="C0C0C0"/>
                  </a:outerShdw>
                </a:effectLst>
                <a:latin typeface="Comic Sans MS" pitchFamily="66" charset="0"/>
                <a:cs typeface="Arial" pitchFamily="34" charset="0"/>
              </a:rPr>
              <a:t> -- Huge libraries of clay tablets have been unearthed in Asia, Assyria and Babylonia.  These tablets were written on when they were soft and then oven-baked or allowed to dry in the sun.  </a:t>
            </a:r>
            <a:r>
              <a:rPr lang="en-US" sz="2400" b="1" i="1" dirty="0">
                <a:solidFill>
                  <a:srgbClr val="000000"/>
                </a:solidFill>
                <a:effectLst>
                  <a:outerShdw blurRad="38100" dist="38100" dir="2700000" algn="tl">
                    <a:srgbClr val="C0C0C0"/>
                  </a:outerShdw>
                </a:effectLst>
                <a:latin typeface="Comic Sans MS" pitchFamily="66" charset="0"/>
                <a:cs typeface="Arial" pitchFamily="34" charset="0"/>
              </a:rPr>
              <a:t>See Ezekiel 4:1..</a:t>
            </a:r>
            <a:endParaRPr lang="en-US" sz="3200" i="1" dirty="0">
              <a:solidFill>
                <a:srgbClr val="000000"/>
              </a:solidFill>
              <a:effectLst>
                <a:outerShdw blurRad="38100" dist="38100" dir="2700000" algn="tl">
                  <a:srgbClr val="C0C0C0"/>
                </a:outerShdw>
              </a:effectLst>
              <a:latin typeface="Comic Sans MS" pitchFamily="66" charset="0"/>
              <a:cs typeface="Arial" pitchFamily="34" charset="0"/>
            </a:endParaRPr>
          </a:p>
        </p:txBody>
      </p:sp>
      <p:pic>
        <p:nvPicPr>
          <p:cNvPr id="123908" name="Picture 2" descr="M:\How We Got the Bible - 2011\Class Work Material\The Bible Through the Ages - Readers Digest\Clay Tablets maintained in archives-pg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28800"/>
            <a:ext cx="4724400" cy="47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19600" y="5685433"/>
            <a:ext cx="4572000" cy="923330"/>
          </a:xfrm>
          <a:prstGeom prst="rect">
            <a:avLst/>
          </a:prstGeom>
          <a:noFill/>
        </p:spPr>
        <p:txBody>
          <a:bodyPr wrap="square" rtlCol="0">
            <a:spAutoFit/>
          </a:bodyPr>
          <a:lstStyle/>
          <a:p>
            <a:r>
              <a:rPr lang="en-US" b="1" dirty="0"/>
              <a:t>Ezekiel 4:1 (ESV) </a:t>
            </a:r>
            <a:r>
              <a:rPr lang="en-US" dirty="0"/>
              <a:t> “And you, son of man, take a brick and lay it before you, and engrave on it a city, even Jerusalem. </a:t>
            </a:r>
            <a:r>
              <a:rPr lang="en-US" dirty="0" smtClean="0"/>
              <a:t>(~586 BC)</a:t>
            </a:r>
            <a:endParaRPr lang="en-US" dirty="0"/>
          </a:p>
        </p:txBody>
      </p:sp>
    </p:spTree>
    <p:extLst>
      <p:ext uri="{BB962C8B-B14F-4D97-AF65-F5344CB8AC3E}">
        <p14:creationId xmlns:p14="http://schemas.microsoft.com/office/powerpoint/2010/main" val="3904669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Behistun</a:t>
            </a:r>
            <a:r>
              <a:rPr lang="en-US" dirty="0" smtClean="0"/>
              <a:t> Inscription</a:t>
            </a:r>
            <a:endParaRPr lang="en-US" dirty="0"/>
          </a:p>
        </p:txBody>
      </p:sp>
      <p:sp>
        <p:nvSpPr>
          <p:cNvPr id="3" name="TextBox 2"/>
          <p:cNvSpPr txBox="1"/>
          <p:nvPr/>
        </p:nvSpPr>
        <p:spPr>
          <a:xfrm>
            <a:off x="1600200" y="1432150"/>
            <a:ext cx="2337589" cy="3785652"/>
          </a:xfrm>
          <a:prstGeom prst="rect">
            <a:avLst/>
          </a:prstGeom>
          <a:noFill/>
        </p:spPr>
        <p:txBody>
          <a:bodyPr wrap="square" rtlCol="0">
            <a:spAutoFit/>
          </a:bodyPr>
          <a:lstStyle/>
          <a:p>
            <a:r>
              <a:rPr lang="en-US" sz="1600" dirty="0" smtClean="0"/>
              <a:t>This </a:t>
            </a:r>
            <a:r>
              <a:rPr lang="en-US" sz="1600" dirty="0"/>
              <a:t>monumental trilingual cuneiform inscription records the deeds of Darius I (Darius the Great), the Persian king who supported the reconstruction of the Jerusalem Temple, according to the Book of Ezra. The several-hundred-square-foot relief and inscription, carved on a cliff near </a:t>
            </a:r>
            <a:r>
              <a:rPr lang="en-US" sz="1600" dirty="0" err="1"/>
              <a:t>Behistun</a:t>
            </a:r>
            <a:endParaRPr lang="en-US" sz="1600" dirty="0"/>
          </a:p>
        </p:txBody>
      </p:sp>
      <p:sp>
        <p:nvSpPr>
          <p:cNvPr id="4" name="TextBox 3"/>
          <p:cNvSpPr txBox="1"/>
          <p:nvPr/>
        </p:nvSpPr>
        <p:spPr>
          <a:xfrm>
            <a:off x="1610096" y="5943600"/>
            <a:ext cx="7543800" cy="830997"/>
          </a:xfrm>
          <a:prstGeom prst="rect">
            <a:avLst/>
          </a:prstGeom>
          <a:noFill/>
        </p:spPr>
        <p:txBody>
          <a:bodyPr wrap="square" rtlCol="0">
            <a:spAutoFit/>
          </a:bodyPr>
          <a:lstStyle/>
          <a:p>
            <a:r>
              <a:rPr lang="en-US" sz="1600" dirty="0"/>
              <a:t>The cuneiform inscription, recorded in Old Persian, Elamite and Babylonian, provided a key to deciphering all three scripts.</a:t>
            </a:r>
          </a:p>
          <a:p>
            <a:endParaRPr lang="en-US" sz="1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724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923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536" y="23648"/>
            <a:ext cx="7782464" cy="1143000"/>
          </a:xfrm>
        </p:spPr>
        <p:txBody>
          <a:bodyPr/>
          <a:lstStyle/>
          <a:p>
            <a:r>
              <a:rPr lang="en-US" dirty="0" err="1" smtClean="0"/>
              <a:t>Behistun</a:t>
            </a:r>
            <a:r>
              <a:rPr lang="en-US" dirty="0" smtClean="0"/>
              <a:t> Inscription</a:t>
            </a:r>
            <a:endParaRPr lang="en-US" dirty="0"/>
          </a:p>
        </p:txBody>
      </p:sp>
      <p:sp>
        <p:nvSpPr>
          <p:cNvPr id="3" name="TextBox 2"/>
          <p:cNvSpPr txBox="1"/>
          <p:nvPr/>
        </p:nvSpPr>
        <p:spPr>
          <a:xfrm>
            <a:off x="250554" y="1066800"/>
            <a:ext cx="2337589" cy="5262979"/>
          </a:xfrm>
          <a:prstGeom prst="rect">
            <a:avLst/>
          </a:prstGeom>
          <a:solidFill>
            <a:srgbClr val="FFFFCC"/>
          </a:solidFill>
        </p:spPr>
        <p:txBody>
          <a:bodyPr wrap="square" rtlCol="0">
            <a:spAutoFit/>
          </a:bodyPr>
          <a:lstStyle/>
          <a:p>
            <a:r>
              <a:rPr lang="en-US" sz="1600" dirty="0"/>
              <a:t>As </a:t>
            </a:r>
            <a:r>
              <a:rPr lang="en-US" sz="1600" dirty="0" err="1"/>
              <a:t>Ahura</a:t>
            </a:r>
            <a:r>
              <a:rPr lang="en-US" sz="1600" dirty="0"/>
              <a:t> Mazda-the supreme winged deity of the ancient Persians-hovers overhead, king Darius the Great (522–486 B.C.) places his foot on the neck of a rival king and judges nine others in this relief celebrating Darius’s triumphs. The extensive trilingual inscription surrounding this image, carved high up on a cliff in </a:t>
            </a:r>
            <a:r>
              <a:rPr lang="en-US" sz="1600" dirty="0" err="1"/>
              <a:t>Behistun</a:t>
            </a:r>
            <a:r>
              <a:rPr lang="en-US" sz="1600" dirty="0"/>
              <a:t> (modern </a:t>
            </a:r>
            <a:r>
              <a:rPr lang="en-US" sz="1600" dirty="0" err="1"/>
              <a:t>Bisitun</a:t>
            </a:r>
            <a:r>
              <a:rPr lang="en-US" sz="1600" dirty="0"/>
              <a:t>, Iran), enabled the 19th-century British army officer and linguist Henry </a:t>
            </a:r>
            <a:r>
              <a:rPr lang="en-US" sz="1600" dirty="0" err="1"/>
              <a:t>Creswicke</a:t>
            </a:r>
            <a:r>
              <a:rPr lang="en-US" sz="1600" dirty="0"/>
              <a:t> Rawlinson to decipher cuneiform</a:t>
            </a:r>
            <a:endParaRPr lang="en-US" sz="1600" dirty="0">
              <a:solidFill>
                <a:srgbClr val="00000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26" y="1382110"/>
            <a:ext cx="6547974" cy="409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384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
        <p:nvSpPr>
          <p:cNvPr id="3" name="Oval 2"/>
          <p:cNvSpPr/>
          <p:nvPr/>
        </p:nvSpPr>
        <p:spPr>
          <a:xfrm>
            <a:off x="5867400" y="2040504"/>
            <a:ext cx="1143000" cy="9313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5866422" y="1890610"/>
            <a:ext cx="762001" cy="307777"/>
          </a:xfrm>
          <a:prstGeom prst="rect">
            <a:avLst/>
          </a:prstGeom>
          <a:solidFill>
            <a:srgbClr val="FFFFCC"/>
          </a:solidFill>
          <a:ln w="9525">
            <a:solidFill>
              <a:schemeClr val="tx1"/>
            </a:solidFill>
            <a:miter lim="800000"/>
            <a:headEnd/>
            <a:tailEnd/>
          </a:ln>
        </p:spPr>
        <p:txBody>
          <a:bodyPr wrap="square">
            <a:spAutoFit/>
          </a:bodyPr>
          <a:lstStyle>
            <a:defPPr>
              <a:defRPr lang="en-US"/>
            </a:defPPr>
            <a:lvl1pPr fontAlgn="base">
              <a:spcBef>
                <a:spcPct val="0"/>
              </a:spcBef>
              <a:spcAft>
                <a:spcPct val="0"/>
              </a:spcAft>
              <a:defRPr sz="1400">
                <a:solidFill>
                  <a:prstClr val="black"/>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smtClean="0"/>
              <a:t>Moses</a:t>
            </a:r>
            <a:endParaRPr lang="en-US" dirty="0"/>
          </a:p>
        </p:txBody>
      </p:sp>
    </p:spTree>
    <p:extLst>
      <p:ext uri="{BB962C8B-B14F-4D97-AF65-F5344CB8AC3E}">
        <p14:creationId xmlns:p14="http://schemas.microsoft.com/office/powerpoint/2010/main" val="1316662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Content</a:t>
            </a:r>
            <a:endParaRPr lang="en-US" dirty="0"/>
          </a:p>
        </p:txBody>
      </p:sp>
      <p:pic>
        <p:nvPicPr>
          <p:cNvPr id="4" name="Picture 3"/>
          <p:cNvPicPr>
            <a:picLocks noChangeAspect="1"/>
          </p:cNvPicPr>
          <p:nvPr/>
        </p:nvPicPr>
        <p:blipFill rotWithShape="1">
          <a:blip r:embed="rId2"/>
          <a:srcRect l="30985" t="4286" r="37486"/>
          <a:stretch/>
        </p:blipFill>
        <p:spPr>
          <a:xfrm>
            <a:off x="6553220" y="1880394"/>
            <a:ext cx="2438401" cy="3886200"/>
          </a:xfrm>
          <a:prstGeom prst="rect">
            <a:avLst/>
          </a:prstGeom>
          <a:effectLst>
            <a:softEdge rad="63500"/>
          </a:effectLst>
        </p:spPr>
      </p:pic>
      <p:pic>
        <p:nvPicPr>
          <p:cNvPr id="12" name="Picture 11"/>
          <p:cNvPicPr>
            <a:picLocks noChangeAspect="1"/>
          </p:cNvPicPr>
          <p:nvPr/>
        </p:nvPicPr>
        <p:blipFill>
          <a:blip r:embed="rId3"/>
          <a:stretch>
            <a:fillRect/>
          </a:stretch>
        </p:blipFill>
        <p:spPr>
          <a:xfrm>
            <a:off x="1066800" y="1916161"/>
            <a:ext cx="5253038" cy="4151462"/>
          </a:xfrm>
          <a:prstGeom prst="rect">
            <a:avLst/>
          </a:prstGeom>
        </p:spPr>
      </p:pic>
      <p:sp>
        <p:nvSpPr>
          <p:cNvPr id="3" name="Right Arrow 2"/>
          <p:cNvSpPr/>
          <p:nvPr/>
        </p:nvSpPr>
        <p:spPr bwMode="auto">
          <a:xfrm>
            <a:off x="628327" y="3099661"/>
            <a:ext cx="381000"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ight Arrow 5"/>
          <p:cNvSpPr/>
          <p:nvPr/>
        </p:nvSpPr>
        <p:spPr bwMode="auto">
          <a:xfrm>
            <a:off x="6705600" y="3712922"/>
            <a:ext cx="381000"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4768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altLang="en-US" sz="4000" smtClean="0">
                <a:solidFill>
                  <a:schemeClr val="tx1"/>
                </a:solidFill>
              </a:rPr>
              <a:t>Old Testament Books of the LAW --</a:t>
            </a:r>
            <a:endParaRPr lang="en-US" altLang="en-US" sz="4000" smtClean="0"/>
          </a:p>
        </p:txBody>
      </p:sp>
      <p:sp>
        <p:nvSpPr>
          <p:cNvPr id="103427" name="Content Placeholder 2"/>
          <p:cNvSpPr>
            <a:spLocks noGrp="1"/>
          </p:cNvSpPr>
          <p:nvPr>
            <p:ph idx="1"/>
          </p:nvPr>
        </p:nvSpPr>
        <p:spPr>
          <a:xfrm>
            <a:off x="1062038" y="1766891"/>
            <a:ext cx="7929562" cy="5091112"/>
          </a:xfrm>
          <a:solidFill>
            <a:srgbClr val="FFFFCC"/>
          </a:solidFill>
        </p:spPr>
        <p:txBody>
          <a:bodyPr/>
          <a:lstStyle/>
          <a:p>
            <a:pPr eaLnBrk="1" hangingPunct="1"/>
            <a:r>
              <a:rPr lang="en-US" altLang="en-US" sz="1800" smtClean="0"/>
              <a:t>Exodus 17:14 -- “</a:t>
            </a:r>
            <a:r>
              <a:rPr lang="en-US" altLang="en-US" sz="1800" i="1" smtClean="0"/>
              <a:t>Write this in a book as a memorial, and recite it ...</a:t>
            </a:r>
            <a:r>
              <a:rPr lang="en-US" altLang="en-US" sz="1800" smtClean="0"/>
              <a:t>”</a:t>
            </a:r>
          </a:p>
          <a:p>
            <a:pPr eaLnBrk="1" hangingPunct="1"/>
            <a:r>
              <a:rPr lang="en-US" altLang="en-US" sz="1800" smtClean="0"/>
              <a:t>Exodus 24:3-4 -- “</a:t>
            </a:r>
            <a:r>
              <a:rPr lang="en-US" altLang="en-US" sz="1800" i="1" smtClean="0"/>
              <a:t>... wrote down all the words of the Lord ...</a:t>
            </a:r>
            <a:r>
              <a:rPr lang="en-US" altLang="en-US" sz="1800" smtClean="0"/>
              <a:t>”</a:t>
            </a:r>
          </a:p>
          <a:p>
            <a:pPr eaLnBrk="1" hangingPunct="1"/>
            <a:r>
              <a:rPr lang="en-US" altLang="en-US" sz="1800" smtClean="0"/>
              <a:t>Exodus 24:7 -- “</a:t>
            </a:r>
            <a:r>
              <a:rPr lang="en-US" altLang="en-US" sz="1800" i="1" smtClean="0"/>
              <a:t>then he took the book of the covenant and read it in the hearing of the people; and they said, ‘All that the Lord has spoken we will do ...’</a:t>
            </a:r>
            <a:r>
              <a:rPr lang="en-US" altLang="en-US" sz="1800" smtClean="0"/>
              <a:t>”</a:t>
            </a:r>
          </a:p>
          <a:p>
            <a:pPr eaLnBrk="1" hangingPunct="1"/>
            <a:r>
              <a:rPr lang="en-US" altLang="en-US" sz="1800" smtClean="0"/>
              <a:t>Exodus 24:12 -- “</a:t>
            </a:r>
            <a:r>
              <a:rPr lang="en-US" altLang="en-US" sz="1800" i="1" smtClean="0"/>
              <a:t>... and I will give you stone tablets with the law and the           commandment which I have written for their instruction.</a:t>
            </a:r>
            <a:r>
              <a:rPr lang="en-US" altLang="en-US" sz="1800" smtClean="0"/>
              <a:t>”</a:t>
            </a:r>
          </a:p>
          <a:p>
            <a:pPr eaLnBrk="1" hangingPunct="1"/>
            <a:r>
              <a:rPr lang="en-US" altLang="en-US" sz="1800" smtClean="0"/>
              <a:t>Exodus 32:15-16 -- “</a:t>
            </a:r>
            <a:r>
              <a:rPr lang="en-US" altLang="en-US" sz="1800" i="1" smtClean="0"/>
              <a:t>... tablets which were written on both sides ...</a:t>
            </a:r>
            <a:r>
              <a:rPr lang="en-US" altLang="en-US" sz="1800" smtClean="0"/>
              <a:t>”</a:t>
            </a:r>
          </a:p>
          <a:p>
            <a:pPr eaLnBrk="1" hangingPunct="1"/>
            <a:r>
              <a:rPr lang="en-US" altLang="en-US" sz="1800" smtClean="0"/>
              <a:t>Exodus 34:27 -- “</a:t>
            </a:r>
            <a:r>
              <a:rPr lang="en-US" altLang="en-US" sz="1800" i="1" smtClean="0"/>
              <a:t>... write down these words, for in accordance with these words I have made a covenant with you and with Israel.</a:t>
            </a:r>
            <a:r>
              <a:rPr lang="en-US" altLang="en-US" sz="1800" smtClean="0"/>
              <a:t>”</a:t>
            </a:r>
          </a:p>
          <a:p>
            <a:pPr eaLnBrk="1" hangingPunct="1"/>
            <a:r>
              <a:rPr lang="en-US" altLang="en-US" sz="1800" smtClean="0"/>
              <a:t>Numbers 33:1-2 -- “</a:t>
            </a:r>
            <a:r>
              <a:rPr lang="en-US" altLang="en-US" sz="1800" i="1" smtClean="0"/>
              <a:t>... Moses recorded their starting places ...</a:t>
            </a:r>
            <a:r>
              <a:rPr lang="en-US" altLang="en-US" sz="1800" smtClean="0"/>
              <a:t>”</a:t>
            </a:r>
          </a:p>
          <a:p>
            <a:pPr eaLnBrk="1" hangingPunct="1"/>
            <a:r>
              <a:rPr lang="en-US" altLang="en-US" sz="1800" smtClean="0"/>
              <a:t>Deuteronomy 27:2-4 -- “</a:t>
            </a:r>
            <a:r>
              <a:rPr lang="en-US" altLang="en-US" sz="1800" i="1" smtClean="0"/>
              <a:t>... and write on them all the words of this law ... and you shall coat them with lime.</a:t>
            </a:r>
            <a:r>
              <a:rPr lang="en-US" altLang="en-US" sz="1800" smtClean="0"/>
              <a:t>”</a:t>
            </a:r>
          </a:p>
          <a:p>
            <a:pPr eaLnBrk="1" hangingPunct="1"/>
            <a:r>
              <a:rPr lang="en-US" altLang="en-US" sz="1800" smtClean="0"/>
              <a:t>Deuteronomy 31:24-26 -- “</a:t>
            </a:r>
            <a:r>
              <a:rPr lang="en-US" altLang="en-US" sz="1800" i="1" smtClean="0"/>
              <a:t>... when Moses finished writing the words of this law in a book until they were complete, ... it may remain there as a witness against you.</a:t>
            </a:r>
            <a:r>
              <a:rPr lang="en-US" altLang="en-US" sz="1800" smtClean="0"/>
              <a:t>”</a:t>
            </a:r>
          </a:p>
          <a:p>
            <a:pPr eaLnBrk="1" hangingPunct="1"/>
            <a:endParaRPr lang="en-US" altLang="en-US" sz="1800" smtClean="0"/>
          </a:p>
        </p:txBody>
      </p:sp>
    </p:spTree>
    <p:extLst>
      <p:ext uri="{BB962C8B-B14F-4D97-AF65-F5344CB8AC3E}">
        <p14:creationId xmlns:p14="http://schemas.microsoft.com/office/powerpoint/2010/main" val="78613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349" y="823507"/>
            <a:ext cx="3121025"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361536" y="102919"/>
            <a:ext cx="7782464" cy="1143000"/>
          </a:xfrm>
        </p:spPr>
        <p:txBody>
          <a:bodyPr/>
          <a:lstStyle/>
          <a:p>
            <a:r>
              <a:rPr lang="en-US" dirty="0" err="1"/>
              <a:t>Merneptah</a:t>
            </a:r>
            <a:r>
              <a:rPr lang="en-US" dirty="0"/>
              <a:t> stela</a:t>
            </a:r>
          </a:p>
        </p:txBody>
      </p:sp>
      <p:sp>
        <p:nvSpPr>
          <p:cNvPr id="6" name="TextBox 5"/>
          <p:cNvSpPr txBox="1"/>
          <p:nvPr/>
        </p:nvSpPr>
        <p:spPr>
          <a:xfrm>
            <a:off x="4572000" y="1143005"/>
            <a:ext cx="4572000" cy="4524315"/>
          </a:xfrm>
          <a:prstGeom prst="rect">
            <a:avLst/>
          </a:prstGeom>
          <a:solidFill>
            <a:srgbClr val="FFFFCC"/>
          </a:solidFill>
        </p:spPr>
        <p:txBody>
          <a:bodyPr wrap="square" rtlCol="0">
            <a:spAutoFit/>
          </a:bodyPr>
          <a:lstStyle/>
          <a:p>
            <a:r>
              <a:rPr lang="en-US" dirty="0" smtClean="0"/>
              <a:t>“</a:t>
            </a:r>
            <a:r>
              <a:rPr lang="en-US" dirty="0"/>
              <a:t>Israel is laid waste and his seed is not” reads the hieroglyphic text in the second line from the bottom of the </a:t>
            </a:r>
            <a:endParaRPr lang="en-US" dirty="0" smtClean="0"/>
          </a:p>
          <a:p>
            <a:endParaRPr lang="en-US" dirty="0"/>
          </a:p>
          <a:p>
            <a:r>
              <a:rPr lang="en-US" dirty="0" smtClean="0"/>
              <a:t>Discovered </a:t>
            </a:r>
            <a:r>
              <a:rPr lang="en-US" dirty="0"/>
              <a:t>at the </a:t>
            </a:r>
            <a:r>
              <a:rPr lang="en-US" dirty="0" err="1"/>
              <a:t>funery</a:t>
            </a:r>
            <a:r>
              <a:rPr lang="en-US" dirty="0"/>
              <a:t> temple of Pharaoh </a:t>
            </a:r>
            <a:r>
              <a:rPr lang="en-US" dirty="0" err="1"/>
              <a:t>Merneptah</a:t>
            </a:r>
            <a:r>
              <a:rPr lang="en-US" dirty="0"/>
              <a:t> (ruled c. 1213–1203 B.C.) in Thebes, this </a:t>
            </a:r>
            <a:r>
              <a:rPr lang="en-US" u="sng" dirty="0"/>
              <a:t>7.5-foot-high granite monolith</a:t>
            </a:r>
            <a:r>
              <a:rPr lang="en-US" dirty="0"/>
              <a:t> recounts </a:t>
            </a:r>
            <a:r>
              <a:rPr lang="en-US" dirty="0" err="1"/>
              <a:t>Merneptah’s</a:t>
            </a:r>
            <a:r>
              <a:rPr lang="en-US" dirty="0"/>
              <a:t> campaigns in Canaan, where he defeated a people called Israel in Canaan’s central highlands.</a:t>
            </a:r>
            <a:br>
              <a:rPr lang="en-US" dirty="0"/>
            </a:br>
            <a:r>
              <a:rPr lang="en-US" dirty="0"/>
              <a:t/>
            </a:r>
            <a:br>
              <a:rPr lang="en-US" dirty="0"/>
            </a:br>
            <a:r>
              <a:rPr lang="en-US" dirty="0"/>
              <a:t>Dating to about 1209 B.C., the monolith contains the earliest reference to Israel, and is indispensable for dating Biblical events for which there is scant, or even nonexistent, extra-Biblical evidence. </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1"/>
            <a:ext cx="168884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12" y="4191001"/>
            <a:ext cx="892175" cy="60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097" y="4797425"/>
            <a:ext cx="1458913" cy="1384995"/>
          </a:xfrm>
          <a:prstGeom prst="rect">
            <a:avLst/>
          </a:prstGeom>
          <a:noFill/>
        </p:spPr>
        <p:txBody>
          <a:bodyPr wrap="square" rtlCol="0">
            <a:spAutoFit/>
          </a:bodyPr>
          <a:lstStyle/>
          <a:p>
            <a:r>
              <a:rPr lang="en-US" sz="1400" dirty="0">
                <a:solidFill>
                  <a:schemeClr val="bg1"/>
                </a:solidFill>
              </a:rPr>
              <a:t>The determinative for Israel on </a:t>
            </a:r>
            <a:endParaRPr lang="en-US" sz="1400" dirty="0" smtClean="0">
              <a:solidFill>
                <a:schemeClr val="bg1"/>
              </a:solidFill>
            </a:endParaRPr>
          </a:p>
          <a:p>
            <a:r>
              <a:rPr lang="en-US" sz="1400" dirty="0" smtClean="0">
                <a:solidFill>
                  <a:schemeClr val="bg1"/>
                </a:solidFill>
              </a:rPr>
              <a:t>the </a:t>
            </a:r>
            <a:r>
              <a:rPr lang="en-US" sz="1400" dirty="0" err="1">
                <a:solidFill>
                  <a:schemeClr val="bg1"/>
                </a:solidFill>
              </a:rPr>
              <a:t>Merneptah</a:t>
            </a:r>
            <a:r>
              <a:rPr lang="en-US" sz="1400" dirty="0">
                <a:solidFill>
                  <a:schemeClr val="bg1"/>
                </a:solidFill>
              </a:rPr>
              <a:t> stele.</a:t>
            </a:r>
          </a:p>
          <a:p>
            <a:endParaRPr lang="en-US" sz="1400" dirty="0">
              <a:solidFill>
                <a:schemeClr val="bg1"/>
              </a:solidFill>
            </a:endParaRPr>
          </a:p>
        </p:txBody>
      </p:sp>
      <p:sp>
        <p:nvSpPr>
          <p:cNvPr id="8" name="Rectangle 7"/>
          <p:cNvSpPr/>
          <p:nvPr/>
        </p:nvSpPr>
        <p:spPr>
          <a:xfrm>
            <a:off x="2510642" y="5580665"/>
            <a:ext cx="685800" cy="276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12" y="5662892"/>
            <a:ext cx="4165385" cy="119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707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82464" cy="1143000"/>
          </a:xfrm>
        </p:spPr>
        <p:txBody>
          <a:bodyPr/>
          <a:lstStyle/>
          <a:p>
            <a:r>
              <a:rPr lang="en-US" dirty="0" smtClean="0"/>
              <a:t>Development of the Alphabet</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55" y="990601"/>
            <a:ext cx="2907457" cy="366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p:nvPr/>
        </p:nvPicPr>
        <p:blipFill>
          <a:blip r:embed="rId3"/>
          <a:stretch>
            <a:fillRect/>
          </a:stretch>
        </p:blipFill>
        <p:spPr>
          <a:xfrm>
            <a:off x="1447802" y="2895622"/>
            <a:ext cx="2925195" cy="3654426"/>
          </a:xfrm>
          <a:prstGeom prst="rect">
            <a:avLst/>
          </a:prstGeom>
        </p:spPr>
      </p:pic>
      <p:sp>
        <p:nvSpPr>
          <p:cNvPr id="3" name="TextBox 2"/>
          <p:cNvSpPr txBox="1"/>
          <p:nvPr/>
        </p:nvSpPr>
        <p:spPr>
          <a:xfrm>
            <a:off x="228601" y="4798984"/>
            <a:ext cx="2438400" cy="1169551"/>
          </a:xfrm>
          <a:prstGeom prst="rect">
            <a:avLst/>
          </a:prstGeom>
          <a:solidFill>
            <a:srgbClr val="FFFFCC"/>
          </a:solidFill>
        </p:spPr>
        <p:txBody>
          <a:bodyPr wrap="square" rtlCol="0">
            <a:spAutoFit/>
          </a:bodyPr>
          <a:lstStyle/>
          <a:p>
            <a:r>
              <a:rPr lang="en-US" sz="1400" dirty="0"/>
              <a:t>rich turquoise mines </a:t>
            </a:r>
            <a:r>
              <a:rPr lang="en-US" sz="1400" dirty="0" smtClean="0"/>
              <a:t>during </a:t>
            </a:r>
            <a:r>
              <a:rPr lang="en-US" sz="1400" dirty="0"/>
              <a:t>Egyptian Middle Kingdom (</a:t>
            </a:r>
            <a:r>
              <a:rPr lang="en-US" sz="1400" dirty="0" smtClean="0"/>
              <a:t>c.1950–1800 B.C.)</a:t>
            </a:r>
          </a:p>
          <a:p>
            <a:r>
              <a:rPr lang="en-US" sz="1400" dirty="0" smtClean="0"/>
              <a:t>Jacob’s family moves to Egypt about 1875 BC </a:t>
            </a:r>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007" y="2895623"/>
            <a:ext cx="3213367" cy="3316288"/>
          </a:xfrm>
          <a:prstGeom prst="rect">
            <a:avLst/>
          </a:prstGeom>
        </p:spPr>
      </p:pic>
      <p:sp>
        <p:nvSpPr>
          <p:cNvPr id="7" name="TextBox 6"/>
          <p:cNvSpPr txBox="1"/>
          <p:nvPr/>
        </p:nvSpPr>
        <p:spPr>
          <a:xfrm>
            <a:off x="1295400" y="990601"/>
            <a:ext cx="4572000" cy="1815882"/>
          </a:xfrm>
          <a:prstGeom prst="rect">
            <a:avLst/>
          </a:prstGeom>
          <a:solidFill>
            <a:srgbClr val="FFFFCC"/>
          </a:solidFill>
        </p:spPr>
        <p:txBody>
          <a:bodyPr wrap="square" rtlCol="0">
            <a:spAutoFit/>
          </a:bodyPr>
          <a:lstStyle/>
          <a:p>
            <a:r>
              <a:rPr lang="en-US" sz="1400" dirty="0"/>
              <a:t>The hieroglyphic text identifies the name of the goddess to whom the sphinx is dedicated as Hathor, “the mistress of turquoise.” The famous Egyptologist Alan Gardiner observed that each of the signs in the Proto-</a:t>
            </a:r>
            <a:r>
              <a:rPr lang="en-US" sz="1400" dirty="0" err="1"/>
              <a:t>Sinaitic</a:t>
            </a:r>
            <a:r>
              <a:rPr lang="en-US" sz="1400" dirty="0"/>
              <a:t> texts represented not an entire word, as in hieroglyphic, but only its initial sound. Four of these strange signs (written left-to-right) spelled the name </a:t>
            </a:r>
            <a:r>
              <a:rPr lang="en-US" sz="1400" i="1" dirty="0" err="1"/>
              <a:t>Baalat</a:t>
            </a:r>
            <a:r>
              <a:rPr lang="en-US" sz="1400" dirty="0"/>
              <a:t>, a Canaanite word also meaning “the Mistress.” </a:t>
            </a: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640" y="5667499"/>
            <a:ext cx="3145971" cy="107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051307" y="5199087"/>
            <a:ext cx="966931" cy="369332"/>
          </a:xfrm>
          <a:prstGeom prst="rect">
            <a:avLst/>
          </a:prstGeom>
        </p:spPr>
        <p:txBody>
          <a:bodyPr wrap="none">
            <a:spAutoFit/>
          </a:bodyPr>
          <a:lstStyle/>
          <a:p>
            <a:r>
              <a:rPr lang="en-US" i="1" dirty="0" err="1"/>
              <a:t>Baalat</a:t>
            </a:r>
            <a:r>
              <a:rPr lang="en-US" dirty="0"/>
              <a:t>, </a:t>
            </a:r>
          </a:p>
        </p:txBody>
      </p:sp>
      <p:pic>
        <p:nvPicPr>
          <p:cNvPr id="11" name="Picture 10" descr="https://members.bib-arch.org/sites/default/files/styles/xlarge/public/bsba360204240l.jpg?itok=F3xE2Ma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736" y="5123552"/>
            <a:ext cx="533400" cy="520415"/>
          </a:xfrm>
          <a:prstGeom prst="rect">
            <a:avLst/>
          </a:prstGeom>
          <a:noFill/>
          <a:ln>
            <a:noFill/>
          </a:ln>
        </p:spPr>
      </p:pic>
      <p:sp>
        <p:nvSpPr>
          <p:cNvPr id="9" name="TextBox 8"/>
          <p:cNvSpPr txBox="1"/>
          <p:nvPr/>
        </p:nvSpPr>
        <p:spPr>
          <a:xfrm>
            <a:off x="7648159" y="4774995"/>
            <a:ext cx="338554"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3632787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Deuteronomy &amp; Treaties</a:t>
            </a:r>
            <a:endParaRPr lang="en-US" dirty="0"/>
          </a:p>
        </p:txBody>
      </p:sp>
      <p:pic>
        <p:nvPicPr>
          <p:cNvPr id="3" name="Picture 2"/>
          <p:cNvPicPr/>
          <p:nvPr/>
        </p:nvPicPr>
        <p:blipFill>
          <a:blip r:embed="rId2"/>
          <a:stretch>
            <a:fillRect/>
          </a:stretch>
        </p:blipFill>
        <p:spPr>
          <a:xfrm>
            <a:off x="1981200" y="1295400"/>
            <a:ext cx="7136524" cy="5105400"/>
          </a:xfrm>
          <a:prstGeom prst="rect">
            <a:avLst/>
          </a:prstGeom>
        </p:spPr>
      </p:pic>
    </p:spTree>
    <p:extLst>
      <p:ext uri="{BB962C8B-B14F-4D97-AF65-F5344CB8AC3E}">
        <p14:creationId xmlns:p14="http://schemas.microsoft.com/office/powerpoint/2010/main" val="2129682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Deuteronomy &amp; Treaties</a:t>
            </a:r>
            <a:endParaRPr lang="en-US" dirty="0"/>
          </a:p>
        </p:txBody>
      </p:sp>
      <p:pic>
        <p:nvPicPr>
          <p:cNvPr id="3" name="Picture 2"/>
          <p:cNvPicPr/>
          <p:nvPr/>
        </p:nvPicPr>
        <p:blipFill>
          <a:blip r:embed="rId2"/>
          <a:stretch>
            <a:fillRect/>
          </a:stretch>
        </p:blipFill>
        <p:spPr>
          <a:xfrm>
            <a:off x="1981200" y="1295400"/>
            <a:ext cx="7136524" cy="5105400"/>
          </a:xfrm>
          <a:prstGeom prst="rect">
            <a:avLst/>
          </a:prstGeom>
        </p:spPr>
      </p:pic>
      <p:sp>
        <p:nvSpPr>
          <p:cNvPr id="4" name="Down Arrow 3"/>
          <p:cNvSpPr/>
          <p:nvPr/>
        </p:nvSpPr>
        <p:spPr>
          <a:xfrm rot="1494998">
            <a:off x="7206239" y="1168604"/>
            <a:ext cx="5334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962400"/>
            <a:ext cx="5956300" cy="2566987"/>
          </a:xfrm>
          <a:prstGeom prst="rect">
            <a:avLst/>
          </a:prstGeom>
          <a:solidFill>
            <a:srgbClr val="FFFFCC"/>
          </a:solidFill>
          <a:ln>
            <a:noFill/>
          </a:ln>
          <a:effectLst/>
        </p:spPr>
      </p:pic>
    </p:spTree>
    <p:extLst>
      <p:ext uri="{BB962C8B-B14F-4D97-AF65-F5344CB8AC3E}">
        <p14:creationId xmlns:p14="http://schemas.microsoft.com/office/powerpoint/2010/main" val="2838488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12" y="-9525"/>
            <a:ext cx="5591175"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2" descr="http://holylandarchive.com/photos_src/TWMRISAM04_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50" y="0"/>
            <a:ext cx="502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itle 1"/>
          <p:cNvSpPr>
            <a:spLocks noGrp="1"/>
          </p:cNvSpPr>
          <p:nvPr>
            <p:ph type="title"/>
          </p:nvPr>
        </p:nvSpPr>
        <p:spPr>
          <a:xfrm>
            <a:off x="914400" y="0"/>
            <a:ext cx="3733800" cy="1143000"/>
          </a:xfrm>
        </p:spPr>
        <p:txBody>
          <a:bodyPr/>
          <a:lstStyle/>
          <a:p>
            <a:pPr eaLnBrk="1" hangingPunct="1"/>
            <a:r>
              <a:rPr lang="en-US" altLang="en-US" smtClean="0"/>
              <a:t>Gezer Calendar</a:t>
            </a:r>
          </a:p>
        </p:txBody>
      </p:sp>
      <p:sp>
        <p:nvSpPr>
          <p:cNvPr id="116741" name="Rectangle 14"/>
          <p:cNvSpPr>
            <a:spLocks noChangeArrowheads="1"/>
          </p:cNvSpPr>
          <p:nvPr/>
        </p:nvSpPr>
        <p:spPr bwMode="auto">
          <a:xfrm>
            <a:off x="4191000" y="6488113"/>
            <a:ext cx="495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nl-NL" altLang="en-US" sz="1800" smtClean="0">
                <a:solidFill>
                  <a:srgbClr val="000000"/>
                </a:solidFill>
                <a:cs typeface="Arial" pitchFamily="34" charset="0"/>
              </a:rPr>
              <a:t>Zondervan Atlas 21–79: Gezer Calender</a:t>
            </a:r>
            <a:endParaRPr lang="en-US" altLang="en-US" sz="1800" smtClean="0">
              <a:solidFill>
                <a:srgbClr val="000000"/>
              </a:solidFill>
              <a:cs typeface="Arial" pitchFamily="34" charset="0"/>
            </a:endParaRPr>
          </a:p>
        </p:txBody>
      </p:sp>
      <p:sp>
        <p:nvSpPr>
          <p:cNvPr id="116742" name="TextBox 15"/>
          <p:cNvSpPr txBox="1">
            <a:spLocks noChangeArrowheads="1"/>
          </p:cNvSpPr>
          <p:nvPr/>
        </p:nvSpPr>
        <p:spPr bwMode="auto">
          <a:xfrm>
            <a:off x="762000" y="1433514"/>
            <a:ext cx="3581400"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Aft>
                <a:spcPct val="0"/>
              </a:spcAft>
              <a:buFontTx/>
              <a:buNone/>
            </a:pPr>
            <a:r>
              <a:rPr lang="en-US" altLang="en-US" sz="1600" smtClean="0">
                <a:solidFill>
                  <a:srgbClr val="000000"/>
                </a:solidFill>
                <a:latin typeface="Aharoni" pitchFamily="2" charset="-79"/>
                <a:cs typeface="Aharoni" pitchFamily="2" charset="-79"/>
              </a:rPr>
              <a:t>This soft limestone tablet is just over 4 in. [10 cm.] high and is inscribed with seven lines of ancient Hebrew. It was written in the 10th century B.C. (days of Solomon or Rehoboam).</a:t>
            </a:r>
          </a:p>
          <a:p>
            <a:pPr eaLnBrk="1" fontAlgn="base" hangingPunct="1">
              <a:spcAft>
                <a:spcPct val="0"/>
              </a:spcAft>
              <a:buFontTx/>
              <a:buNone/>
            </a:pPr>
            <a:r>
              <a:rPr lang="en-US" altLang="en-US" sz="1600" smtClean="0">
                <a:solidFill>
                  <a:srgbClr val="000000"/>
                </a:solidFill>
                <a:latin typeface="Aharoni" pitchFamily="2" charset="-79"/>
                <a:cs typeface="Aharoni" pitchFamily="2" charset="-79"/>
              </a:rPr>
              <a:t>Translation:</a:t>
            </a:r>
          </a:p>
          <a:p>
            <a:pPr eaLnBrk="1" fontAlgn="base" hangingPunct="1">
              <a:spcAft>
                <a:spcPct val="0"/>
              </a:spcAft>
              <a:buFontTx/>
              <a:buNone/>
            </a:pPr>
            <a:r>
              <a:rPr lang="en-US" altLang="en-US" sz="1600" smtClean="0">
                <a:solidFill>
                  <a:srgbClr val="000000"/>
                </a:solidFill>
                <a:latin typeface="Aharoni" pitchFamily="2" charset="-79"/>
                <a:cs typeface="Aharoni" pitchFamily="2" charset="-79"/>
              </a:rPr>
              <a:t>His double-month is ingathering</a:t>
            </a:r>
            <a:br>
              <a:rPr lang="en-US" altLang="en-US" sz="1600" smtClean="0">
                <a:solidFill>
                  <a:srgbClr val="000000"/>
                </a:solidFill>
                <a:latin typeface="Aharoni" pitchFamily="2" charset="-79"/>
                <a:cs typeface="Aharoni" pitchFamily="2" charset="-79"/>
              </a:rPr>
            </a:br>
            <a:r>
              <a:rPr lang="en-US" altLang="en-US" sz="1600" smtClean="0">
                <a:solidFill>
                  <a:srgbClr val="000000"/>
                </a:solidFill>
                <a:latin typeface="Aharoni" pitchFamily="2" charset="-79"/>
                <a:cs typeface="Aharoni" pitchFamily="2" charset="-79"/>
              </a:rPr>
              <a:t>His double-month is sowing</a:t>
            </a:r>
            <a:br>
              <a:rPr lang="en-US" altLang="en-US" sz="1600" smtClean="0">
                <a:solidFill>
                  <a:srgbClr val="000000"/>
                </a:solidFill>
                <a:latin typeface="Aharoni" pitchFamily="2" charset="-79"/>
                <a:cs typeface="Aharoni" pitchFamily="2" charset="-79"/>
              </a:rPr>
            </a:br>
            <a:r>
              <a:rPr lang="en-US" altLang="en-US" sz="1600" smtClean="0">
                <a:solidFill>
                  <a:srgbClr val="000000"/>
                </a:solidFill>
                <a:latin typeface="Aharoni" pitchFamily="2" charset="-79"/>
                <a:cs typeface="Aharoni" pitchFamily="2" charset="-79"/>
              </a:rPr>
              <a:t>His double-month is late-planting.</a:t>
            </a:r>
            <a:br>
              <a:rPr lang="en-US" altLang="en-US" sz="1600" smtClean="0">
                <a:solidFill>
                  <a:srgbClr val="000000"/>
                </a:solidFill>
                <a:latin typeface="Aharoni" pitchFamily="2" charset="-79"/>
                <a:cs typeface="Aharoni" pitchFamily="2" charset="-79"/>
              </a:rPr>
            </a:br>
            <a:r>
              <a:rPr lang="en-US" altLang="en-US" sz="1600" smtClean="0">
                <a:solidFill>
                  <a:srgbClr val="000000"/>
                </a:solidFill>
                <a:latin typeface="Aharoni" pitchFamily="2" charset="-79"/>
                <a:cs typeface="Aharoni" pitchFamily="2" charset="-79"/>
              </a:rPr>
              <a:t>His month is chopping flax.</a:t>
            </a:r>
            <a:br>
              <a:rPr lang="en-US" altLang="en-US" sz="1600" smtClean="0">
                <a:solidFill>
                  <a:srgbClr val="000000"/>
                </a:solidFill>
                <a:latin typeface="Aharoni" pitchFamily="2" charset="-79"/>
                <a:cs typeface="Aharoni" pitchFamily="2" charset="-79"/>
              </a:rPr>
            </a:br>
            <a:r>
              <a:rPr lang="en-US" altLang="en-US" sz="1600" smtClean="0">
                <a:solidFill>
                  <a:srgbClr val="000000"/>
                </a:solidFill>
                <a:latin typeface="Aharoni" pitchFamily="2" charset="-79"/>
                <a:cs typeface="Aharoni" pitchFamily="2" charset="-79"/>
              </a:rPr>
              <a:t>His month is barley harvest.</a:t>
            </a:r>
            <a:br>
              <a:rPr lang="en-US" altLang="en-US" sz="1600" smtClean="0">
                <a:solidFill>
                  <a:srgbClr val="000000"/>
                </a:solidFill>
                <a:latin typeface="Aharoni" pitchFamily="2" charset="-79"/>
                <a:cs typeface="Aharoni" pitchFamily="2" charset="-79"/>
              </a:rPr>
            </a:br>
            <a:r>
              <a:rPr lang="en-US" altLang="en-US" sz="1600" smtClean="0">
                <a:solidFill>
                  <a:srgbClr val="000000"/>
                </a:solidFill>
                <a:latin typeface="Aharoni" pitchFamily="2" charset="-79"/>
                <a:cs typeface="Aharoni" pitchFamily="2" charset="-79"/>
              </a:rPr>
              <a:t>His month is harvest and measuring (?).</a:t>
            </a:r>
            <a:br>
              <a:rPr lang="en-US" altLang="en-US" sz="1600" smtClean="0">
                <a:solidFill>
                  <a:srgbClr val="000000"/>
                </a:solidFill>
                <a:latin typeface="Aharoni" pitchFamily="2" charset="-79"/>
                <a:cs typeface="Aharoni" pitchFamily="2" charset="-79"/>
              </a:rPr>
            </a:br>
            <a:r>
              <a:rPr lang="en-US" altLang="en-US" sz="1600" smtClean="0">
                <a:solidFill>
                  <a:srgbClr val="000000"/>
                </a:solidFill>
                <a:latin typeface="Aharoni" pitchFamily="2" charset="-79"/>
                <a:cs typeface="Aharoni" pitchFamily="2" charset="-79"/>
              </a:rPr>
              <a:t>His double-month is pruning. His month is summer fruit.</a:t>
            </a:r>
          </a:p>
          <a:p>
            <a:pPr eaLnBrk="1" fontAlgn="base" hangingPunct="1">
              <a:spcAft>
                <a:spcPct val="0"/>
              </a:spcAft>
              <a:buFontTx/>
              <a:buNone/>
            </a:pPr>
            <a:r>
              <a:rPr lang="en-US" altLang="en-US" sz="1600" smtClean="0">
                <a:solidFill>
                  <a:srgbClr val="000000"/>
                </a:solidFill>
                <a:latin typeface="Aharoni" pitchFamily="2" charset="-79"/>
                <a:cs typeface="Aharoni" pitchFamily="2" charset="-79"/>
              </a:rPr>
              <a:t>Lower left vertical margin – a personal name “Abiya.”</a:t>
            </a:r>
          </a:p>
          <a:p>
            <a:pPr eaLnBrk="1" fontAlgn="base" hangingPunct="1">
              <a:spcAft>
                <a:spcPct val="0"/>
              </a:spcAft>
              <a:buFontTx/>
              <a:buNone/>
            </a:pPr>
            <a:endParaRPr lang="en-US" altLang="en-US" sz="1600" smtClean="0">
              <a:solidFill>
                <a:srgbClr val="000000"/>
              </a:solidFill>
              <a:latin typeface="Aharoni" pitchFamily="2" charset="-79"/>
              <a:cs typeface="Aharoni" pitchFamily="2" charset="-79"/>
            </a:endParaRPr>
          </a:p>
        </p:txBody>
      </p:sp>
      <p:cxnSp>
        <p:nvCxnSpPr>
          <p:cNvPr id="116743" name="Straight Arrow Connector 17"/>
          <p:cNvCxnSpPr>
            <a:cxnSpLocks noChangeShapeType="1"/>
          </p:cNvCxnSpPr>
          <p:nvPr/>
        </p:nvCxnSpPr>
        <p:spPr bwMode="auto">
          <a:xfrm flipV="1">
            <a:off x="3276600" y="5334000"/>
            <a:ext cx="1905000" cy="533400"/>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0076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hidden="1"/>
          <p:cNvSpPr>
            <a:spLocks noGrp="1" noChangeArrowheads="1"/>
          </p:cNvSpPr>
          <p:nvPr>
            <p:ph type="title"/>
          </p:nvPr>
        </p:nvSpPr>
        <p:spPr/>
        <p:txBody>
          <a:bodyPr/>
          <a:lstStyle/>
          <a:p>
            <a:pPr eaLnBrk="1" hangingPunct="1"/>
            <a:endParaRPr lang="en-US" altLang="en-US" smtClean="0"/>
          </a:p>
        </p:txBody>
      </p:sp>
      <p:pic>
        <p:nvPicPr>
          <p:cNvPr id="117763" name="Picture 3" descr="Hezekiah's Tunnel place of Siloam Inscription, tb n012801 s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889000" y="266700"/>
            <a:ext cx="7670800" cy="57531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7764" name="Text Box 4"/>
          <p:cNvSpPr txBox="1">
            <a:spLocks noChangeArrowheads="1"/>
          </p:cNvSpPr>
          <p:nvPr/>
        </p:nvSpPr>
        <p:spPr bwMode="auto">
          <a:xfrm>
            <a:off x="685800" y="6035683"/>
            <a:ext cx="777240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smtClean="0">
                <a:solidFill>
                  <a:srgbClr val="FFFFFF"/>
                </a:solidFill>
                <a:latin typeface="Arial" pitchFamily="34" charset="0"/>
                <a:cs typeface="Arial" pitchFamily="34" charset="0"/>
              </a:rPr>
              <a:t>Location of Siloam Inscription in Hezekiah’s Tunnel</a:t>
            </a:r>
          </a:p>
        </p:txBody>
      </p:sp>
    </p:spTree>
    <p:extLst>
      <p:ext uri="{BB962C8B-B14F-4D97-AF65-F5344CB8AC3E}">
        <p14:creationId xmlns:p14="http://schemas.microsoft.com/office/powerpoint/2010/main" val="305756742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Blip>
                <a:blip r:embed="rId2"/>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3"/>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sp>
        <p:nvSpPr>
          <p:cNvPr id="118787" name="Rectangle 3"/>
          <p:cNvSpPr>
            <a:spLocks noChangeArrowheads="1"/>
          </p:cNvSpPr>
          <p:nvPr/>
        </p:nvSpPr>
        <p:spPr bwMode="auto">
          <a:xfrm>
            <a:off x="0" y="1219200"/>
            <a:ext cx="9144000" cy="563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2"/>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3"/>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sp>
        <p:nvSpPr>
          <p:cNvPr id="118788" name="Rectangle 4"/>
          <p:cNvSpPr>
            <a:spLocks noGrp="1" noChangeArrowheads="1"/>
          </p:cNvSpPr>
          <p:nvPr>
            <p:ph type="title"/>
          </p:nvPr>
        </p:nvSpPr>
        <p:spPr>
          <a:xfrm>
            <a:off x="876300" y="0"/>
            <a:ext cx="7772400" cy="1143000"/>
          </a:xfrm>
        </p:spPr>
        <p:txBody>
          <a:bodyPr/>
          <a:lstStyle/>
          <a:p>
            <a:pPr algn="ctr" eaLnBrk="1" hangingPunct="1"/>
            <a:r>
              <a:rPr lang="en-US" altLang="en-US" smtClean="0"/>
              <a:t>Siloam Inscription</a:t>
            </a:r>
          </a:p>
        </p:txBody>
      </p:sp>
      <p:pic>
        <p:nvPicPr>
          <p:cNvPr id="11878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38254"/>
            <a:ext cx="9144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4073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19810" name="Picture 2" descr="mobite_st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0"/>
            <a:ext cx="551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6019800" y="152405"/>
            <a:ext cx="3124200" cy="584775"/>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3200" b="1" dirty="0">
                <a:solidFill>
                  <a:srgbClr val="000000"/>
                </a:solidFill>
                <a:effectLst>
                  <a:outerShdw blurRad="38100" dist="38100" dir="2700000" algn="tl">
                    <a:srgbClr val="C0C0C0"/>
                  </a:outerShdw>
                </a:effectLst>
                <a:latin typeface="Comic Sans MS" pitchFamily="66" charset="0"/>
                <a:cs typeface="Arial" pitchFamily="34" charset="0"/>
              </a:rPr>
              <a:t>Moabite Stone</a:t>
            </a:r>
          </a:p>
        </p:txBody>
      </p:sp>
      <p:sp>
        <p:nvSpPr>
          <p:cNvPr id="20484" name="Text Box 4"/>
          <p:cNvSpPr txBox="1">
            <a:spLocks noChangeArrowheads="1"/>
          </p:cNvSpPr>
          <p:nvPr/>
        </p:nvSpPr>
        <p:spPr bwMode="auto">
          <a:xfrm>
            <a:off x="6629400" y="838208"/>
            <a:ext cx="1905000" cy="461665"/>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400" b="1" dirty="0">
                <a:solidFill>
                  <a:srgbClr val="000000"/>
                </a:solidFill>
                <a:effectLst>
                  <a:outerShdw blurRad="38100" dist="38100" dir="2700000" algn="tl">
                    <a:srgbClr val="C0C0C0"/>
                  </a:outerShdw>
                </a:effectLst>
                <a:latin typeface="Comic Sans MS" pitchFamily="66" charset="0"/>
                <a:cs typeface="Arial" pitchFamily="34" charset="0"/>
              </a:rPr>
              <a:t>Found 1868</a:t>
            </a:r>
          </a:p>
        </p:txBody>
      </p:sp>
      <p:pic>
        <p:nvPicPr>
          <p:cNvPr id="119813" name="Picture 1032" descr="http://farm3.static.flickr.com/2247/1510497879_bb387d2b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2095500"/>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261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p:txBody>
          <a:bodyPr/>
          <a:lstStyle/>
          <a:p>
            <a:pPr eaLnBrk="1" hangingPunct="1"/>
            <a:r>
              <a:rPr lang="en-US" altLang="en-US" smtClean="0">
                <a:solidFill>
                  <a:schemeClr val="bg1"/>
                </a:solidFill>
                <a:cs typeface="Times New Roman" pitchFamily="18" charset="0"/>
              </a:rPr>
              <a:t>Pilate Inscription</a:t>
            </a:r>
          </a:p>
        </p:txBody>
      </p:sp>
      <p:sp>
        <p:nvSpPr>
          <p:cNvPr id="121859" name="Rectangle 1027"/>
          <p:cNvSpPr>
            <a:spLocks noChangeArrowheads="1"/>
          </p:cNvSpPr>
          <p:nvPr/>
        </p:nvSpPr>
        <p:spPr bwMode="auto">
          <a:xfrm>
            <a:off x="2057400" y="4724400"/>
            <a:ext cx="6477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30000"/>
              </a:spcBef>
              <a:spcAft>
                <a:spcPct val="0"/>
              </a:spcAft>
              <a:buFontTx/>
              <a:buNone/>
            </a:pPr>
            <a:r>
              <a:rPr lang="en-US" altLang="en-US" sz="2000" smtClean="0">
                <a:solidFill>
                  <a:srgbClr val="FFFFFF"/>
                </a:solidFill>
                <a:latin typeface="Verdana" pitchFamily="34" charset="0"/>
                <a:cs typeface="Times New Roman" pitchFamily="18" charset="0"/>
              </a:rPr>
              <a:t>Discovered at Caesarea in secondary use in a later wall, this inscription bears witness to a major New Testament figure and settles the debate over Pilot’s title of </a:t>
            </a:r>
            <a:r>
              <a:rPr lang="en-US" altLang="en-US" sz="2000" i="1" smtClean="0">
                <a:solidFill>
                  <a:srgbClr val="FFFFFF"/>
                </a:solidFill>
                <a:latin typeface="Verdana" pitchFamily="34" charset="0"/>
                <a:cs typeface="Times New Roman" pitchFamily="18" charset="0"/>
              </a:rPr>
              <a:t>Prefect</a:t>
            </a:r>
            <a:r>
              <a:rPr lang="en-US" altLang="en-US" sz="2000" smtClean="0">
                <a:solidFill>
                  <a:srgbClr val="FFFFFF"/>
                </a:solidFill>
                <a:latin typeface="Verdana" pitchFamily="34" charset="0"/>
                <a:cs typeface="Times New Roman" pitchFamily="18" charset="0"/>
              </a:rPr>
              <a:t> rather than the inferior </a:t>
            </a:r>
            <a:r>
              <a:rPr lang="en-US" altLang="en-US" sz="2000" i="1" smtClean="0">
                <a:solidFill>
                  <a:srgbClr val="FFFFFF"/>
                </a:solidFill>
                <a:latin typeface="Verdana" pitchFamily="34" charset="0"/>
                <a:cs typeface="Times New Roman" pitchFamily="18" charset="0"/>
              </a:rPr>
              <a:t>Procurator</a:t>
            </a:r>
            <a:r>
              <a:rPr lang="en-US" altLang="en-US" sz="2000" smtClean="0">
                <a:solidFill>
                  <a:srgbClr val="FFFFFF"/>
                </a:solidFill>
                <a:latin typeface="Verdana" pitchFamily="34" charset="0"/>
                <a:cs typeface="Times New Roman" pitchFamily="18" charset="0"/>
              </a:rPr>
              <a:t>.</a:t>
            </a:r>
            <a:r>
              <a:rPr lang="en-US" altLang="en-US" sz="2000" smtClean="0">
                <a:solidFill>
                  <a:srgbClr val="FFFFFF"/>
                </a:solidFill>
                <a:latin typeface="Verdana" pitchFamily="34" charset="0"/>
                <a:cs typeface="Arial" pitchFamily="34" charset="0"/>
              </a:rPr>
              <a:t> </a:t>
            </a:r>
          </a:p>
        </p:txBody>
      </p:sp>
      <p:pic>
        <p:nvPicPr>
          <p:cNvPr id="121860" name="Picture 1028" descr="CaesareaMaritimaPilateInscrip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12" y="1728795"/>
            <a:ext cx="458152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029" descr="Jesus Time - Pilate - B"/>
          <p:cNvPicPr>
            <a:picLocks noChangeAspect="1" noChangeArrowheads="1"/>
          </p:cNvPicPr>
          <p:nvPr/>
        </p:nvPicPr>
        <p:blipFill>
          <a:blip r:embed="rId7">
            <a:extLst>
              <a:ext uri="{28A0092B-C50C-407E-A947-70E740481C1C}">
                <a14:useLocalDpi xmlns:a14="http://schemas.microsoft.com/office/drawing/2010/main" val="0"/>
              </a:ext>
            </a:extLst>
          </a:blip>
          <a:srcRect t="6136" b="6136"/>
          <a:stretch>
            <a:fillRect/>
          </a:stretch>
        </p:blipFill>
        <p:spPr bwMode="auto">
          <a:xfrm>
            <a:off x="1290650" y="2003432"/>
            <a:ext cx="22764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030" descr="Jesus Time - Pilate - C"/>
          <p:cNvPicPr>
            <a:picLocks noChangeAspect="1" noChangeArrowheads="1"/>
          </p:cNvPicPr>
          <p:nvPr/>
        </p:nvPicPr>
        <p:blipFill>
          <a:blip r:embed="rId8">
            <a:extLst>
              <a:ext uri="{28A0092B-C50C-407E-A947-70E740481C1C}">
                <a14:useLocalDpi xmlns:a14="http://schemas.microsoft.com/office/drawing/2010/main" val="0"/>
              </a:ext>
            </a:extLst>
          </a:blip>
          <a:srcRect t="7463" b="7463"/>
          <a:stretch>
            <a:fillRect/>
          </a:stretch>
        </p:blipFill>
        <p:spPr bwMode="auto">
          <a:xfrm>
            <a:off x="1171575" y="3251201"/>
            <a:ext cx="23622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Freeform 1031"/>
          <p:cNvSpPr>
            <a:spLocks/>
          </p:cNvSpPr>
          <p:nvPr/>
        </p:nvSpPr>
        <p:spPr bwMode="auto">
          <a:xfrm>
            <a:off x="1990725" y="2057400"/>
            <a:ext cx="1466850" cy="1181100"/>
          </a:xfrm>
          <a:custGeom>
            <a:avLst/>
            <a:gdLst>
              <a:gd name="T0" fmla="*/ 2147483647 w 924"/>
              <a:gd name="T1" fmla="*/ 0 h 744"/>
              <a:gd name="T2" fmla="*/ 2147483647 w 924"/>
              <a:gd name="T3" fmla="*/ 2147483647 h 744"/>
              <a:gd name="T4" fmla="*/ 2147483647 w 924"/>
              <a:gd name="T5" fmla="*/ 2147483647 h 744"/>
              <a:gd name="T6" fmla="*/ 2147483647 w 924"/>
              <a:gd name="T7" fmla="*/ 2147483647 h 744"/>
              <a:gd name="T8" fmla="*/ 2147483647 w 924"/>
              <a:gd name="T9" fmla="*/ 2147483647 h 744"/>
              <a:gd name="T10" fmla="*/ 2147483647 w 924"/>
              <a:gd name="T11" fmla="*/ 2147483647 h 744"/>
              <a:gd name="T12" fmla="*/ 2147483647 w 924"/>
              <a:gd name="T13" fmla="*/ 2147483647 h 744"/>
              <a:gd name="T14" fmla="*/ 2147483647 w 924"/>
              <a:gd name="T15" fmla="*/ 2147483647 h 744"/>
              <a:gd name="T16" fmla="*/ 2147483647 w 924"/>
              <a:gd name="T17" fmla="*/ 2147483647 h 744"/>
              <a:gd name="T18" fmla="*/ 2147483647 w 924"/>
              <a:gd name="T19" fmla="*/ 2147483647 h 744"/>
              <a:gd name="T20" fmla="*/ 2147483647 w 924"/>
              <a:gd name="T21" fmla="*/ 2147483647 h 744"/>
              <a:gd name="T22" fmla="*/ 0 w 924"/>
              <a:gd name="T23" fmla="*/ 2147483647 h 744"/>
              <a:gd name="T24" fmla="*/ 2147483647 w 924"/>
              <a:gd name="T25" fmla="*/ 2147483647 h 744"/>
              <a:gd name="T26" fmla="*/ 2147483647 w 924"/>
              <a:gd name="T27" fmla="*/ 2147483647 h 744"/>
              <a:gd name="T28" fmla="*/ 2147483647 w 924"/>
              <a:gd name="T29" fmla="*/ 2147483647 h 7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4"/>
              <a:gd name="T46" fmla="*/ 0 h 744"/>
              <a:gd name="T47" fmla="*/ 924 w 924"/>
              <a:gd name="T48" fmla="*/ 744 h 7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4" h="744">
                <a:moveTo>
                  <a:pt x="24" y="0"/>
                </a:moveTo>
                <a:lnTo>
                  <a:pt x="924" y="6"/>
                </a:lnTo>
                <a:lnTo>
                  <a:pt x="912" y="720"/>
                </a:lnTo>
                <a:lnTo>
                  <a:pt x="882" y="744"/>
                </a:lnTo>
                <a:lnTo>
                  <a:pt x="648" y="738"/>
                </a:lnTo>
                <a:lnTo>
                  <a:pt x="42" y="726"/>
                </a:lnTo>
                <a:lnTo>
                  <a:pt x="36" y="606"/>
                </a:lnTo>
                <a:lnTo>
                  <a:pt x="18" y="522"/>
                </a:lnTo>
                <a:lnTo>
                  <a:pt x="6" y="480"/>
                </a:lnTo>
                <a:lnTo>
                  <a:pt x="30" y="426"/>
                </a:lnTo>
                <a:lnTo>
                  <a:pt x="24" y="372"/>
                </a:lnTo>
                <a:lnTo>
                  <a:pt x="0" y="312"/>
                </a:lnTo>
                <a:lnTo>
                  <a:pt x="12" y="240"/>
                </a:lnTo>
                <a:lnTo>
                  <a:pt x="24" y="84"/>
                </a:lnTo>
                <a:lnTo>
                  <a:pt x="24" y="36"/>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
        <p:nvSpPr>
          <p:cNvPr id="121864" name="Freeform 1032"/>
          <p:cNvSpPr>
            <a:spLocks/>
          </p:cNvSpPr>
          <p:nvPr/>
        </p:nvSpPr>
        <p:spPr bwMode="auto">
          <a:xfrm>
            <a:off x="1962150" y="3314700"/>
            <a:ext cx="1466850" cy="1181100"/>
          </a:xfrm>
          <a:custGeom>
            <a:avLst/>
            <a:gdLst>
              <a:gd name="T0" fmla="*/ 2147483647 w 924"/>
              <a:gd name="T1" fmla="*/ 0 h 744"/>
              <a:gd name="T2" fmla="*/ 2147483647 w 924"/>
              <a:gd name="T3" fmla="*/ 2147483647 h 744"/>
              <a:gd name="T4" fmla="*/ 2147483647 w 924"/>
              <a:gd name="T5" fmla="*/ 2147483647 h 744"/>
              <a:gd name="T6" fmla="*/ 2147483647 w 924"/>
              <a:gd name="T7" fmla="*/ 2147483647 h 744"/>
              <a:gd name="T8" fmla="*/ 2147483647 w 924"/>
              <a:gd name="T9" fmla="*/ 2147483647 h 744"/>
              <a:gd name="T10" fmla="*/ 2147483647 w 924"/>
              <a:gd name="T11" fmla="*/ 2147483647 h 744"/>
              <a:gd name="T12" fmla="*/ 2147483647 w 924"/>
              <a:gd name="T13" fmla="*/ 2147483647 h 744"/>
              <a:gd name="T14" fmla="*/ 2147483647 w 924"/>
              <a:gd name="T15" fmla="*/ 2147483647 h 744"/>
              <a:gd name="T16" fmla="*/ 2147483647 w 924"/>
              <a:gd name="T17" fmla="*/ 2147483647 h 744"/>
              <a:gd name="T18" fmla="*/ 2147483647 w 924"/>
              <a:gd name="T19" fmla="*/ 2147483647 h 744"/>
              <a:gd name="T20" fmla="*/ 2147483647 w 924"/>
              <a:gd name="T21" fmla="*/ 2147483647 h 744"/>
              <a:gd name="T22" fmla="*/ 0 w 924"/>
              <a:gd name="T23" fmla="*/ 2147483647 h 744"/>
              <a:gd name="T24" fmla="*/ 2147483647 w 924"/>
              <a:gd name="T25" fmla="*/ 2147483647 h 744"/>
              <a:gd name="T26" fmla="*/ 2147483647 w 924"/>
              <a:gd name="T27" fmla="*/ 2147483647 h 744"/>
              <a:gd name="T28" fmla="*/ 2147483647 w 924"/>
              <a:gd name="T29" fmla="*/ 2147483647 h 7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4"/>
              <a:gd name="T46" fmla="*/ 0 h 744"/>
              <a:gd name="T47" fmla="*/ 924 w 924"/>
              <a:gd name="T48" fmla="*/ 744 h 7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4" h="744">
                <a:moveTo>
                  <a:pt x="24" y="0"/>
                </a:moveTo>
                <a:lnTo>
                  <a:pt x="924" y="6"/>
                </a:lnTo>
                <a:lnTo>
                  <a:pt x="912" y="720"/>
                </a:lnTo>
                <a:lnTo>
                  <a:pt x="882" y="744"/>
                </a:lnTo>
                <a:lnTo>
                  <a:pt x="648" y="738"/>
                </a:lnTo>
                <a:lnTo>
                  <a:pt x="42" y="726"/>
                </a:lnTo>
                <a:lnTo>
                  <a:pt x="36" y="606"/>
                </a:lnTo>
                <a:lnTo>
                  <a:pt x="18" y="522"/>
                </a:lnTo>
                <a:lnTo>
                  <a:pt x="6" y="480"/>
                </a:lnTo>
                <a:lnTo>
                  <a:pt x="30" y="426"/>
                </a:lnTo>
                <a:lnTo>
                  <a:pt x="24" y="372"/>
                </a:lnTo>
                <a:lnTo>
                  <a:pt x="0" y="312"/>
                </a:lnTo>
                <a:lnTo>
                  <a:pt x="12" y="240"/>
                </a:lnTo>
                <a:lnTo>
                  <a:pt x="24" y="84"/>
                </a:lnTo>
                <a:lnTo>
                  <a:pt x="24" y="36"/>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22258189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663575"/>
            <a:ext cx="74104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6487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
        <p:nvSpPr>
          <p:cNvPr id="3" name="Oval 2"/>
          <p:cNvSpPr/>
          <p:nvPr/>
        </p:nvSpPr>
        <p:spPr>
          <a:xfrm>
            <a:off x="4953000" y="2044496"/>
            <a:ext cx="1143000" cy="9313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5866422" y="1890610"/>
            <a:ext cx="762001" cy="307777"/>
          </a:xfrm>
          <a:prstGeom prst="rect">
            <a:avLst/>
          </a:prstGeom>
          <a:solidFill>
            <a:srgbClr val="FFFFCC"/>
          </a:solidFill>
          <a:ln w="9525">
            <a:solidFill>
              <a:schemeClr val="tx1"/>
            </a:solidFill>
            <a:miter lim="800000"/>
            <a:headEnd/>
            <a:tailEnd/>
          </a:ln>
        </p:spPr>
        <p:txBody>
          <a:bodyPr wrap="square">
            <a:spAutoFit/>
          </a:bodyPr>
          <a:lstStyle>
            <a:defPPr>
              <a:defRPr lang="en-US"/>
            </a:defPPr>
            <a:lvl1pPr fontAlgn="base">
              <a:spcBef>
                <a:spcPct val="0"/>
              </a:spcBef>
              <a:spcAft>
                <a:spcPct val="0"/>
              </a:spcAft>
              <a:defRPr sz="1400">
                <a:solidFill>
                  <a:prstClr val="black"/>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smtClean="0"/>
              <a:t>Joshua</a:t>
            </a:r>
            <a:endParaRPr lang="en-US" dirty="0"/>
          </a:p>
        </p:txBody>
      </p:sp>
    </p:spTree>
    <p:extLst>
      <p:ext uri="{BB962C8B-B14F-4D97-AF65-F5344CB8AC3E}">
        <p14:creationId xmlns:p14="http://schemas.microsoft.com/office/powerpoint/2010/main" val="546543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6391DB3-ADED-4278-A86B-06DBF14546BD}" type="slidenum">
              <a:rPr lang="en-US" altLang="en-US" smtClean="0"/>
              <a:pPr/>
              <a:t>41</a:t>
            </a:fld>
            <a:endParaRPr lang="en-US" alt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3" y="-914400"/>
            <a:ext cx="5368672" cy="9118776"/>
          </a:xfrm>
          <a:prstGeom prst="rect">
            <a:avLst/>
          </a:prstGeom>
        </p:spPr>
      </p:pic>
      <p:sp>
        <p:nvSpPr>
          <p:cNvPr id="5" name="Freeform 4"/>
          <p:cNvSpPr/>
          <p:nvPr/>
        </p:nvSpPr>
        <p:spPr>
          <a:xfrm>
            <a:off x="1762584" y="1218060"/>
            <a:ext cx="2257349" cy="4927408"/>
          </a:xfrm>
          <a:custGeom>
            <a:avLst/>
            <a:gdLst>
              <a:gd name="connsiteX0" fmla="*/ 2257349 w 2257349"/>
              <a:gd name="connsiteY0" fmla="*/ 4106173 h 4106173"/>
              <a:gd name="connsiteX1" fmla="*/ 1903666 w 2257349"/>
              <a:gd name="connsiteY1" fmla="*/ 3950898 h 4106173"/>
              <a:gd name="connsiteX2" fmla="*/ 1429214 w 2257349"/>
              <a:gd name="connsiteY2" fmla="*/ 3994030 h 4106173"/>
              <a:gd name="connsiteX3" fmla="*/ 747727 w 2257349"/>
              <a:gd name="connsiteY3" fmla="*/ 3786996 h 4106173"/>
              <a:gd name="connsiteX4" fmla="*/ 454429 w 2257349"/>
              <a:gd name="connsiteY4" fmla="*/ 3554083 h 4106173"/>
              <a:gd name="connsiteX5" fmla="*/ 5855 w 2257349"/>
              <a:gd name="connsiteY5" fmla="*/ 3347049 h 4106173"/>
              <a:gd name="connsiteX6" fmla="*/ 195636 w 2257349"/>
              <a:gd name="connsiteY6" fmla="*/ 3096883 h 4106173"/>
              <a:gd name="connsiteX7" fmla="*/ 152504 w 2257349"/>
              <a:gd name="connsiteY7" fmla="*/ 2691441 h 4106173"/>
              <a:gd name="connsiteX8" fmla="*/ 187010 w 2257349"/>
              <a:gd name="connsiteY8" fmla="*/ 2458528 h 4106173"/>
              <a:gd name="connsiteX9" fmla="*/ 350912 w 2257349"/>
              <a:gd name="connsiteY9" fmla="*/ 2242867 h 4106173"/>
              <a:gd name="connsiteX10" fmla="*/ 273274 w 2257349"/>
              <a:gd name="connsiteY10" fmla="*/ 2027207 h 4106173"/>
              <a:gd name="connsiteX11" fmla="*/ 264648 w 2257349"/>
              <a:gd name="connsiteY11" fmla="*/ 1889184 h 4106173"/>
              <a:gd name="connsiteX12" fmla="*/ 100746 w 2257349"/>
              <a:gd name="connsiteY12" fmla="*/ 1733909 h 4106173"/>
              <a:gd name="connsiteX13" fmla="*/ 109372 w 2257349"/>
              <a:gd name="connsiteY13" fmla="*/ 1613139 h 4106173"/>
              <a:gd name="connsiteX14" fmla="*/ 264648 w 2257349"/>
              <a:gd name="connsiteY14" fmla="*/ 1500996 h 4106173"/>
              <a:gd name="connsiteX15" fmla="*/ 256021 w 2257349"/>
              <a:gd name="connsiteY15" fmla="*/ 1293962 h 4106173"/>
              <a:gd name="connsiteX16" fmla="*/ 178383 w 2257349"/>
              <a:gd name="connsiteY16" fmla="*/ 1061049 h 4106173"/>
              <a:gd name="connsiteX17" fmla="*/ 195636 w 2257349"/>
              <a:gd name="connsiteY17" fmla="*/ 655607 h 4106173"/>
              <a:gd name="connsiteX18" fmla="*/ 342285 w 2257349"/>
              <a:gd name="connsiteY18" fmla="*/ 396815 h 4106173"/>
              <a:gd name="connsiteX19" fmla="*/ 428549 w 2257349"/>
              <a:gd name="connsiteY19" fmla="*/ 241539 h 4106173"/>
              <a:gd name="connsiteX20" fmla="*/ 428549 w 2257349"/>
              <a:gd name="connsiteY20" fmla="*/ 0 h 410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7349" h="4106173">
                <a:moveTo>
                  <a:pt x="2257349" y="4106173"/>
                </a:moveTo>
                <a:cubicBezTo>
                  <a:pt x="2149518" y="4037880"/>
                  <a:pt x="2041688" y="3969588"/>
                  <a:pt x="1903666" y="3950898"/>
                </a:cubicBezTo>
                <a:cubicBezTo>
                  <a:pt x="1765644" y="3932208"/>
                  <a:pt x="1621871" y="4021347"/>
                  <a:pt x="1429214" y="3994030"/>
                </a:cubicBezTo>
                <a:cubicBezTo>
                  <a:pt x="1236557" y="3966713"/>
                  <a:pt x="910191" y="3860320"/>
                  <a:pt x="747727" y="3786996"/>
                </a:cubicBezTo>
                <a:cubicBezTo>
                  <a:pt x="585263" y="3713672"/>
                  <a:pt x="578074" y="3627407"/>
                  <a:pt x="454429" y="3554083"/>
                </a:cubicBezTo>
                <a:cubicBezTo>
                  <a:pt x="330784" y="3480759"/>
                  <a:pt x="48987" y="3423249"/>
                  <a:pt x="5855" y="3347049"/>
                </a:cubicBezTo>
                <a:cubicBezTo>
                  <a:pt x="-37277" y="3270849"/>
                  <a:pt x="171195" y="3206151"/>
                  <a:pt x="195636" y="3096883"/>
                </a:cubicBezTo>
                <a:cubicBezTo>
                  <a:pt x="220077" y="2987615"/>
                  <a:pt x="153942" y="2797833"/>
                  <a:pt x="152504" y="2691441"/>
                </a:cubicBezTo>
                <a:cubicBezTo>
                  <a:pt x="151066" y="2585049"/>
                  <a:pt x="153942" y="2533290"/>
                  <a:pt x="187010" y="2458528"/>
                </a:cubicBezTo>
                <a:cubicBezTo>
                  <a:pt x="220078" y="2383766"/>
                  <a:pt x="336535" y="2314754"/>
                  <a:pt x="350912" y="2242867"/>
                </a:cubicBezTo>
                <a:cubicBezTo>
                  <a:pt x="365289" y="2170980"/>
                  <a:pt x="287651" y="2086154"/>
                  <a:pt x="273274" y="2027207"/>
                </a:cubicBezTo>
                <a:cubicBezTo>
                  <a:pt x="258897" y="1968260"/>
                  <a:pt x="293403" y="1938067"/>
                  <a:pt x="264648" y="1889184"/>
                </a:cubicBezTo>
                <a:cubicBezTo>
                  <a:pt x="235893" y="1840301"/>
                  <a:pt x="126625" y="1779916"/>
                  <a:pt x="100746" y="1733909"/>
                </a:cubicBezTo>
                <a:cubicBezTo>
                  <a:pt x="74867" y="1687902"/>
                  <a:pt x="82055" y="1651958"/>
                  <a:pt x="109372" y="1613139"/>
                </a:cubicBezTo>
                <a:cubicBezTo>
                  <a:pt x="136689" y="1574320"/>
                  <a:pt x="240207" y="1554192"/>
                  <a:pt x="264648" y="1500996"/>
                </a:cubicBezTo>
                <a:cubicBezTo>
                  <a:pt x="289089" y="1447800"/>
                  <a:pt x="270398" y="1367286"/>
                  <a:pt x="256021" y="1293962"/>
                </a:cubicBezTo>
                <a:cubicBezTo>
                  <a:pt x="241644" y="1220638"/>
                  <a:pt x="188447" y="1167441"/>
                  <a:pt x="178383" y="1061049"/>
                </a:cubicBezTo>
                <a:cubicBezTo>
                  <a:pt x="168319" y="954656"/>
                  <a:pt x="168319" y="766313"/>
                  <a:pt x="195636" y="655607"/>
                </a:cubicBezTo>
                <a:cubicBezTo>
                  <a:pt x="222953" y="544901"/>
                  <a:pt x="303466" y="465826"/>
                  <a:pt x="342285" y="396815"/>
                </a:cubicBezTo>
                <a:cubicBezTo>
                  <a:pt x="381104" y="327804"/>
                  <a:pt x="414172" y="307675"/>
                  <a:pt x="428549" y="241539"/>
                </a:cubicBezTo>
                <a:cubicBezTo>
                  <a:pt x="442926" y="175403"/>
                  <a:pt x="435737" y="87701"/>
                  <a:pt x="428549"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19" y="532547"/>
            <a:ext cx="6576032" cy="4410160"/>
          </a:xfrm>
          <a:prstGeom prst="rect">
            <a:avLst/>
          </a:prstGeom>
          <a:solidFill>
            <a:schemeClr val="bg1"/>
          </a:solidFill>
        </p:spPr>
      </p:pic>
      <p:pic>
        <p:nvPicPr>
          <p:cNvPr id="7"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42" y="4008384"/>
            <a:ext cx="1125907" cy="1868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1871" y="2505673"/>
            <a:ext cx="1593257" cy="1200329"/>
          </a:xfrm>
          <a:prstGeom prst="rect">
            <a:avLst/>
          </a:prstGeom>
          <a:solidFill>
            <a:srgbClr val="FFFFCC"/>
          </a:solidFill>
        </p:spPr>
        <p:txBody>
          <a:bodyPr wrap="none" rtlCol="0">
            <a:spAutoFit/>
          </a:bodyPr>
          <a:lstStyle/>
          <a:p>
            <a:r>
              <a:rPr lang="en-US" dirty="0" smtClean="0"/>
              <a:t>1. Cross Jordan</a:t>
            </a:r>
          </a:p>
          <a:p>
            <a:r>
              <a:rPr lang="en-US" dirty="0" smtClean="0"/>
              <a:t>2. Jericho</a:t>
            </a:r>
          </a:p>
          <a:p>
            <a:r>
              <a:rPr lang="en-US" dirty="0" smtClean="0"/>
              <a:t>3. Ai</a:t>
            </a:r>
          </a:p>
          <a:p>
            <a:r>
              <a:rPr lang="en-US" dirty="0" smtClean="0"/>
              <a:t>4. Shechem</a:t>
            </a:r>
            <a:endParaRPr lang="en-US" dirty="0"/>
          </a:p>
        </p:txBody>
      </p:sp>
    </p:spTree>
    <p:extLst>
      <p:ext uri="{BB962C8B-B14F-4D97-AF65-F5344CB8AC3E}">
        <p14:creationId xmlns:p14="http://schemas.microsoft.com/office/powerpoint/2010/main" val="2956640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42</a:t>
            </a:fld>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49" y="3049288"/>
            <a:ext cx="2437988" cy="310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037" y="3634449"/>
            <a:ext cx="2746086" cy="2515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55739" y="3429015"/>
            <a:ext cx="2481943" cy="2031325"/>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ea typeface="ＭＳ Ｐゴシック" pitchFamily="34" charset="-128"/>
                <a:cs typeface="Arial" charset="0"/>
              </a:rPr>
              <a:t>stone pillar (</a:t>
            </a:r>
            <a:r>
              <a:rPr lang="en-US" dirty="0" err="1">
                <a:solidFill>
                  <a:prstClr val="black"/>
                </a:solidFill>
                <a:latin typeface="Arial" charset="0"/>
                <a:ea typeface="ＭＳ Ｐゴシック" pitchFamily="34" charset="-128"/>
                <a:cs typeface="Arial" charset="0"/>
              </a:rPr>
              <a:t>massebah</a:t>
            </a:r>
            <a:r>
              <a:rPr lang="en-US" dirty="0">
                <a:solidFill>
                  <a:prstClr val="black"/>
                </a:solidFill>
                <a:latin typeface="Arial" charset="0"/>
                <a:ea typeface="ＭＳ Ｐゴシック" pitchFamily="34" charset="-128"/>
                <a:cs typeface="Arial" charset="0"/>
              </a:rPr>
              <a:t>) found at </a:t>
            </a:r>
            <a:r>
              <a:rPr lang="en-US" dirty="0" err="1">
                <a:solidFill>
                  <a:prstClr val="black"/>
                </a:solidFill>
                <a:latin typeface="Arial" charset="0"/>
                <a:ea typeface="ＭＳ Ｐゴシック" pitchFamily="34" charset="-128"/>
                <a:cs typeface="Arial" charset="0"/>
              </a:rPr>
              <a:t>Shechem</a:t>
            </a:r>
            <a:r>
              <a:rPr lang="en-US" dirty="0">
                <a:solidFill>
                  <a:prstClr val="black"/>
                </a:solidFill>
                <a:latin typeface="Arial" charset="0"/>
                <a:ea typeface="ＭＳ Ｐゴシック" pitchFamily="34" charset="-128"/>
                <a:cs typeface="Arial" charset="0"/>
              </a:rPr>
              <a:t> may be similar to the one that Joshua set up as a witness to the renewal of the covenant. </a:t>
            </a:r>
            <a:endParaRPr lang="en-US" dirty="0">
              <a:solidFill>
                <a:prstClr val="black"/>
              </a:solidFill>
              <a:latin typeface="Arial" charset="0"/>
              <a:cs typeface="Arial" charset="0"/>
            </a:endParaRPr>
          </a:p>
        </p:txBody>
      </p:sp>
      <p:sp>
        <p:nvSpPr>
          <p:cNvPr id="7" name="TextBox 6"/>
          <p:cNvSpPr txBox="1"/>
          <p:nvPr/>
        </p:nvSpPr>
        <p:spPr>
          <a:xfrm>
            <a:off x="2209800" y="152400"/>
            <a:ext cx="6020790" cy="2585323"/>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cs typeface="Arial" charset="0"/>
              </a:rPr>
              <a:t>Deuteronomy 27:2-3(ESV) </a:t>
            </a:r>
          </a:p>
          <a:p>
            <a:pPr fontAlgn="base">
              <a:spcBef>
                <a:spcPct val="0"/>
              </a:spcBef>
              <a:spcAft>
                <a:spcPct val="0"/>
              </a:spcAft>
            </a:pPr>
            <a:r>
              <a:rPr lang="en-US" dirty="0">
                <a:solidFill>
                  <a:prstClr val="black"/>
                </a:solidFill>
                <a:latin typeface="Arial" charset="0"/>
                <a:cs typeface="Arial" charset="0"/>
              </a:rPr>
              <a:t>2And on the day you cross over the Jordan to the land that the Lord your God is giving you, </a:t>
            </a:r>
            <a:r>
              <a:rPr lang="en-US" b="1" u="sng" dirty="0">
                <a:solidFill>
                  <a:prstClr val="black"/>
                </a:solidFill>
                <a:latin typeface="Arial" charset="0"/>
                <a:cs typeface="Arial" charset="0"/>
              </a:rPr>
              <a:t>you shall set up large stones and plaster them with plaster.  </a:t>
            </a:r>
          </a:p>
          <a:p>
            <a:pPr fontAlgn="base">
              <a:spcBef>
                <a:spcPct val="0"/>
              </a:spcBef>
              <a:spcAft>
                <a:spcPct val="0"/>
              </a:spcAft>
            </a:pPr>
            <a:r>
              <a:rPr lang="en-US" dirty="0">
                <a:solidFill>
                  <a:prstClr val="black"/>
                </a:solidFill>
                <a:latin typeface="Arial" charset="0"/>
                <a:cs typeface="Arial" charset="0"/>
              </a:rPr>
              <a:t>3And you shall write on them all the words of this law, when you cross over to enter the land that the Lord your God is giving you, a land flowing with milk and honey, as the Lord, the God of your fathers, has promised you. </a:t>
            </a:r>
          </a:p>
          <a:p>
            <a:pPr fontAlgn="base">
              <a:spcBef>
                <a:spcPct val="0"/>
              </a:spcBef>
              <a:spcAft>
                <a:spcPct val="0"/>
              </a:spcAft>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113275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2"/>
          </p:nvPr>
        </p:nvSpPr>
        <p:spPr>
          <a:xfrm>
            <a:off x="838200" y="6400800"/>
            <a:ext cx="1905000" cy="457200"/>
          </a:xfrm>
        </p:spPr>
        <p:txBody>
          <a:bodyPr/>
          <a:lstStyle/>
          <a:p>
            <a:pPr algn="l">
              <a:defRPr/>
            </a:pPr>
            <a:fld id="{7AC80C0F-B953-4173-9F96-0672AB0B4F8B}" type="slidenum">
              <a:rPr lang="en-US" smtClean="0">
                <a:solidFill>
                  <a:srgbClr val="482400"/>
                </a:solidFill>
              </a:rPr>
              <a:pPr algn="l">
                <a:defRPr/>
              </a:pPr>
              <a:t>43</a:t>
            </a:fld>
            <a:endParaRPr lang="en-US" smtClean="0">
              <a:solidFill>
                <a:srgbClr val="482400"/>
              </a:solidFill>
            </a:endParaRPr>
          </a:p>
        </p:txBody>
      </p:sp>
      <p:pic>
        <p:nvPicPr>
          <p:cNvPr id="112643" name="Picture 5" descr="Shechem-Joshu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55826"/>
            <a:ext cx="91440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6"/>
          <p:cNvSpPr txBox="1">
            <a:spLocks noChangeArrowheads="1"/>
          </p:cNvSpPr>
          <p:nvPr/>
        </p:nvSpPr>
        <p:spPr bwMode="auto">
          <a:xfrm>
            <a:off x="1135063" y="125417"/>
            <a:ext cx="7219950" cy="20867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Aft>
                <a:spcPct val="0"/>
              </a:spcAft>
              <a:buFontTx/>
              <a:buNone/>
            </a:pPr>
            <a:r>
              <a:rPr lang="en-US" altLang="en-US" sz="1800" smtClean="0">
                <a:solidFill>
                  <a:srgbClr val="000000"/>
                </a:solidFill>
                <a:cs typeface="Arial" pitchFamily="34" charset="0"/>
              </a:rPr>
              <a:t>Joshua 24</a:t>
            </a:r>
          </a:p>
          <a:p>
            <a:pPr eaLnBrk="1" fontAlgn="base" hangingPunct="1">
              <a:spcAft>
                <a:spcPct val="0"/>
              </a:spcAft>
              <a:buFontTx/>
              <a:buNone/>
            </a:pPr>
            <a:r>
              <a:rPr lang="en-US" altLang="en-US" sz="1800" baseline="30000" smtClean="0">
                <a:solidFill>
                  <a:srgbClr val="000000"/>
                </a:solidFill>
                <a:cs typeface="Arial" pitchFamily="34" charset="0"/>
              </a:rPr>
              <a:t>25</a:t>
            </a:r>
            <a:r>
              <a:rPr lang="en-US" altLang="en-US" sz="1800" smtClean="0">
                <a:solidFill>
                  <a:srgbClr val="000000"/>
                </a:solidFill>
                <a:cs typeface="Arial" pitchFamily="34" charset="0"/>
              </a:rPr>
              <a:t>So Joshua made a covenant with the people that day, and put in place statutes and rules for them at Shechem. </a:t>
            </a:r>
            <a:br>
              <a:rPr lang="en-US" altLang="en-US" sz="1800" smtClean="0">
                <a:solidFill>
                  <a:srgbClr val="000000"/>
                </a:solidFill>
                <a:cs typeface="Arial" pitchFamily="34" charset="0"/>
              </a:rPr>
            </a:br>
            <a:r>
              <a:rPr lang="en-US" altLang="en-US" sz="1800" baseline="30000" smtClean="0">
                <a:solidFill>
                  <a:srgbClr val="000000"/>
                </a:solidFill>
                <a:cs typeface="Arial" pitchFamily="34" charset="0"/>
              </a:rPr>
              <a:t>26</a:t>
            </a:r>
            <a:r>
              <a:rPr lang="en-US" altLang="en-US" sz="1800" smtClean="0">
                <a:solidFill>
                  <a:srgbClr val="000000"/>
                </a:solidFill>
                <a:cs typeface="Arial" pitchFamily="34" charset="0"/>
              </a:rPr>
              <a:t>And Joshua wrote these words in the Book of the Law of God. And he took a large stone and set it up there under the terebinth that was by the sanctuary of the Lord. </a:t>
            </a:r>
            <a:br>
              <a:rPr lang="en-US" altLang="en-US" sz="1800" smtClean="0">
                <a:solidFill>
                  <a:srgbClr val="000000"/>
                </a:solidFill>
                <a:cs typeface="Arial" pitchFamily="34" charset="0"/>
              </a:rPr>
            </a:br>
            <a:endParaRPr lang="en-US" altLang="en-US" sz="1800" smtClean="0">
              <a:solidFill>
                <a:srgbClr val="000000"/>
              </a:solidFill>
              <a:cs typeface="Arial" pitchFamily="34" charset="0"/>
            </a:endParaRPr>
          </a:p>
        </p:txBody>
      </p:sp>
    </p:spTree>
    <p:extLst>
      <p:ext uri="{BB962C8B-B14F-4D97-AF65-F5344CB8AC3E}">
        <p14:creationId xmlns:p14="http://schemas.microsoft.com/office/powerpoint/2010/main" val="2315135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hidden="1"/>
          <p:cNvSpPr>
            <a:spLocks noGrp="1" noChangeArrowheads="1"/>
          </p:cNvSpPr>
          <p:nvPr>
            <p:ph type="title" idx="4294967295"/>
          </p:nvPr>
        </p:nvSpPr>
        <p:spPr>
          <a:xfrm>
            <a:off x="0" y="274638"/>
            <a:ext cx="8229600" cy="1143000"/>
          </a:xfrm>
        </p:spPr>
        <p:txBody>
          <a:bodyPr/>
          <a:lstStyle/>
          <a:p>
            <a:pPr eaLnBrk="1" hangingPunct="1"/>
            <a:r>
              <a:rPr lang="en-US" altLang="en-US" sz="2400" smtClean="0"/>
              <a:t>Shechem standing stone</a:t>
            </a:r>
            <a:endParaRPr lang="en-US" altLang="en-US" smtClean="0"/>
          </a:p>
        </p:txBody>
      </p:sp>
      <p:pic>
        <p:nvPicPr>
          <p:cNvPr id="113667" name="Picture 3" descr="Shechem standing stone, tb n0113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3759" r="25920" b="13440"/>
          <a:stretch>
            <a:fillRect/>
          </a:stretch>
        </p:blipFill>
        <p:spPr bwMode="auto">
          <a:xfrm>
            <a:off x="3408363" y="1614491"/>
            <a:ext cx="5357812"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13668" name="Text Box 4"/>
          <p:cNvSpPr txBox="1">
            <a:spLocks noChangeArrowheads="1"/>
          </p:cNvSpPr>
          <p:nvPr/>
        </p:nvSpPr>
        <p:spPr bwMode="auto">
          <a:xfrm>
            <a:off x="819160" y="477838"/>
            <a:ext cx="347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000" smtClean="0">
                <a:solidFill>
                  <a:srgbClr val="000000"/>
                </a:solidFill>
                <a:cs typeface="Arial" pitchFamily="34" charset="0"/>
              </a:rPr>
              <a:t>Standing stone</a:t>
            </a:r>
          </a:p>
          <a:p>
            <a:pPr algn="ctr" eaLnBrk="1" fontAlgn="base" hangingPunct="1">
              <a:spcAft>
                <a:spcPct val="0"/>
              </a:spcAft>
              <a:buFontTx/>
              <a:buNone/>
            </a:pPr>
            <a:r>
              <a:rPr lang="en-US" altLang="en-US" sz="2000" smtClean="0">
                <a:solidFill>
                  <a:srgbClr val="000000"/>
                </a:solidFill>
                <a:cs typeface="Arial" pitchFamily="34" charset="0"/>
              </a:rPr>
              <a:t>A witness to covenant between Joshua and People</a:t>
            </a:r>
          </a:p>
        </p:txBody>
      </p:sp>
      <p:grpSp>
        <p:nvGrpSpPr>
          <p:cNvPr id="2" name="Group 14"/>
          <p:cNvGrpSpPr>
            <a:grpSpLocks/>
          </p:cNvGrpSpPr>
          <p:nvPr/>
        </p:nvGrpSpPr>
        <p:grpSpPr bwMode="auto">
          <a:xfrm>
            <a:off x="4335467" y="188913"/>
            <a:ext cx="3673475" cy="6132512"/>
            <a:chOff x="4335463" y="188913"/>
            <a:chExt cx="3673475" cy="6132512"/>
          </a:xfrm>
        </p:grpSpPr>
        <p:grpSp>
          <p:nvGrpSpPr>
            <p:cNvPr id="113671" name="Group 7"/>
            <p:cNvGrpSpPr>
              <a:grpSpLocks/>
            </p:cNvGrpSpPr>
            <p:nvPr/>
          </p:nvGrpSpPr>
          <p:grpSpPr bwMode="auto">
            <a:xfrm>
              <a:off x="4335463" y="288925"/>
              <a:ext cx="3389312" cy="6032500"/>
              <a:chOff x="4335517" y="1008993"/>
              <a:chExt cx="2301767" cy="4592802"/>
            </a:xfrm>
          </p:grpSpPr>
          <p:sp>
            <p:nvSpPr>
              <p:cNvPr id="6" name="Oval 5"/>
              <p:cNvSpPr/>
              <p:nvPr/>
            </p:nvSpPr>
            <p:spPr>
              <a:xfrm>
                <a:off x="4335517" y="1008993"/>
                <a:ext cx="2301767" cy="15917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400">
                  <a:solidFill>
                    <a:srgbClr val="FFFFFF"/>
                  </a:solidFill>
                </a:endParaRPr>
              </a:p>
            </p:txBody>
          </p:sp>
          <p:sp>
            <p:nvSpPr>
              <p:cNvPr id="5" name="Rectangle 4"/>
              <p:cNvSpPr/>
              <p:nvPr/>
            </p:nvSpPr>
            <p:spPr>
              <a:xfrm>
                <a:off x="4335517" y="1644733"/>
                <a:ext cx="2301767" cy="3957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400">
                  <a:solidFill>
                    <a:srgbClr val="FFFFFF"/>
                  </a:solidFill>
                </a:endParaRPr>
              </a:p>
            </p:txBody>
          </p:sp>
          <p:sp>
            <p:nvSpPr>
              <p:cNvPr id="7" name="Rectangle 6"/>
              <p:cNvSpPr/>
              <p:nvPr/>
            </p:nvSpPr>
            <p:spPr>
              <a:xfrm>
                <a:off x="4414219" y="1608475"/>
                <a:ext cx="2128191" cy="14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400">
                  <a:solidFill>
                    <a:srgbClr val="FFFFFF"/>
                  </a:solidFill>
                </a:endParaRPr>
              </a:p>
            </p:txBody>
          </p:sp>
        </p:grpSp>
        <p:sp>
          <p:nvSpPr>
            <p:cNvPr id="113672" name="TextBox 8"/>
            <p:cNvSpPr txBox="1">
              <a:spLocks noChangeArrowheads="1"/>
            </p:cNvSpPr>
            <p:nvPr/>
          </p:nvSpPr>
          <p:spPr bwMode="auto">
            <a:xfrm>
              <a:off x="4446588" y="1119188"/>
              <a:ext cx="3168650" cy="384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1400" smtClean="0">
                  <a:solidFill>
                    <a:srgbClr val="000000"/>
                  </a:solidFill>
                  <a:latin typeface="AR JULIAN" pitchFamily="2" charset="0"/>
                  <a:cs typeface="Arial" pitchFamily="34" charset="0"/>
                </a:rPr>
                <a:t>“You are witnesses against yourselves that you have chosen the Lord, to serve him.</a:t>
              </a:r>
            </a:p>
            <a:p>
              <a:pPr algn="ctr" eaLnBrk="1" fontAlgn="base" hangingPunct="1">
                <a:spcAft>
                  <a:spcPct val="0"/>
                </a:spcAft>
                <a:buFontTx/>
                <a:buNone/>
              </a:pPr>
              <a:endParaRPr lang="en-US" altLang="en-US" sz="1400" smtClean="0">
                <a:solidFill>
                  <a:srgbClr val="000000"/>
                </a:solidFill>
                <a:latin typeface="AR JULIAN" pitchFamily="2" charset="0"/>
                <a:cs typeface="Arial" pitchFamily="34" charset="0"/>
              </a:endParaRPr>
            </a:p>
            <a:p>
              <a:pPr algn="ctr" eaLnBrk="1" fontAlgn="base" hangingPunct="1">
                <a:spcAft>
                  <a:spcPct val="0"/>
                </a:spcAft>
                <a:buFontTx/>
                <a:buNone/>
              </a:pPr>
              <a:r>
                <a:rPr lang="en-US" altLang="en-US" sz="1400" smtClean="0">
                  <a:solidFill>
                    <a:srgbClr val="000000"/>
                  </a:solidFill>
                  <a:latin typeface="AR JULIAN" pitchFamily="2" charset="0"/>
                  <a:cs typeface="Arial" pitchFamily="34" charset="0"/>
                </a:rPr>
                <a:t>Then put away the foreign gods that are among you</a:t>
              </a:r>
            </a:p>
            <a:p>
              <a:pPr algn="ctr" eaLnBrk="1" fontAlgn="base" hangingPunct="1">
                <a:spcAft>
                  <a:spcPct val="0"/>
                </a:spcAft>
                <a:buFontTx/>
                <a:buNone/>
              </a:pPr>
              <a:endParaRPr lang="en-US" altLang="en-US" sz="1400" smtClean="0">
                <a:solidFill>
                  <a:srgbClr val="000000"/>
                </a:solidFill>
                <a:latin typeface="AR JULIAN" pitchFamily="2" charset="0"/>
                <a:cs typeface="Arial" pitchFamily="34" charset="0"/>
              </a:endParaRPr>
            </a:p>
            <a:p>
              <a:pPr algn="ctr" eaLnBrk="1" fontAlgn="base" hangingPunct="1">
                <a:spcAft>
                  <a:spcPct val="0"/>
                </a:spcAft>
                <a:buFontTx/>
                <a:buNone/>
              </a:pPr>
              <a:r>
                <a:rPr lang="en-US" altLang="en-US" sz="1400" smtClean="0">
                  <a:solidFill>
                    <a:srgbClr val="000000"/>
                  </a:solidFill>
                  <a:latin typeface="AR JULIAN" pitchFamily="2" charset="0"/>
                  <a:cs typeface="Arial" pitchFamily="34" charset="0"/>
                </a:rPr>
                <a:t>incline your heart to the Lord, the God of Israel.” </a:t>
              </a:r>
              <a:br>
                <a:rPr lang="en-US" altLang="en-US" sz="1400" smtClean="0">
                  <a:solidFill>
                    <a:srgbClr val="000000"/>
                  </a:solidFill>
                  <a:latin typeface="AR JULIAN" pitchFamily="2" charset="0"/>
                  <a:cs typeface="Arial" pitchFamily="34" charset="0"/>
                </a:rPr>
              </a:br>
              <a:endParaRPr lang="en-US" altLang="en-US" sz="1400" smtClean="0">
                <a:solidFill>
                  <a:srgbClr val="000000"/>
                </a:solidFill>
                <a:latin typeface="AR JULIAN" pitchFamily="2" charset="0"/>
                <a:cs typeface="Arial" pitchFamily="34" charset="0"/>
              </a:endParaRPr>
            </a:p>
            <a:p>
              <a:pPr algn="ctr" eaLnBrk="1" fontAlgn="base" hangingPunct="1">
                <a:spcAft>
                  <a:spcPct val="0"/>
                </a:spcAft>
                <a:buFontTx/>
                <a:buNone/>
              </a:pPr>
              <a:r>
                <a:rPr lang="en-US" altLang="en-US" sz="1400" smtClean="0">
                  <a:solidFill>
                    <a:srgbClr val="000000"/>
                  </a:solidFill>
                  <a:latin typeface="AR JULIAN" pitchFamily="2" charset="0"/>
                  <a:cs typeface="Arial" pitchFamily="34" charset="0"/>
                </a:rPr>
                <a:t>“The Lord our God we will serve, and his voice we will obey.” </a:t>
              </a:r>
            </a:p>
            <a:p>
              <a:pPr algn="ctr" eaLnBrk="1" fontAlgn="base" hangingPunct="1">
                <a:spcAft>
                  <a:spcPct val="0"/>
                </a:spcAft>
                <a:buFontTx/>
                <a:buNone/>
              </a:pPr>
              <a:endParaRPr lang="en-US" altLang="en-US" sz="1400" smtClean="0">
                <a:solidFill>
                  <a:srgbClr val="000000"/>
                </a:solidFill>
                <a:latin typeface="AR JULIAN" pitchFamily="2" charset="0"/>
                <a:cs typeface="Arial" pitchFamily="34" charset="0"/>
              </a:endParaRPr>
            </a:p>
            <a:p>
              <a:pPr algn="ctr" eaLnBrk="1" fontAlgn="base" hangingPunct="1">
                <a:spcAft>
                  <a:spcPct val="0"/>
                </a:spcAft>
                <a:buFontTx/>
                <a:buNone/>
              </a:pPr>
              <a:r>
                <a:rPr lang="en-US" altLang="en-US" sz="1400" smtClean="0">
                  <a:solidFill>
                    <a:srgbClr val="000000"/>
                  </a:solidFill>
                  <a:latin typeface="AR JULIAN" pitchFamily="2" charset="0"/>
                  <a:cs typeface="Arial" pitchFamily="34" charset="0"/>
                </a:rPr>
                <a:t>This stone shall be a witness against us, for it has heard all the words of the Lord that he spoke to us. Therefore it shall be a witness against you, lest you deal falsely with your God.” </a:t>
              </a:r>
              <a:r>
                <a:rPr lang="en-US" altLang="en-US" sz="1400" smtClean="0">
                  <a:solidFill>
                    <a:srgbClr val="000000"/>
                  </a:solidFill>
                  <a:cs typeface="Arial" pitchFamily="34" charset="0"/>
                </a:rPr>
                <a:t/>
              </a:r>
              <a:br>
                <a:rPr lang="en-US" altLang="en-US" sz="1400" smtClean="0">
                  <a:solidFill>
                    <a:srgbClr val="000000"/>
                  </a:solidFill>
                  <a:cs typeface="Arial" pitchFamily="34" charset="0"/>
                </a:rPr>
              </a:br>
              <a:r>
                <a:rPr lang="en-US" altLang="en-US" sz="1400" smtClean="0">
                  <a:solidFill>
                    <a:srgbClr val="000000"/>
                  </a:solidFill>
                  <a:cs typeface="Arial" pitchFamily="34" charset="0"/>
                </a:rPr>
                <a:t/>
              </a:r>
              <a:br>
                <a:rPr lang="en-US" altLang="en-US" sz="1400" smtClean="0">
                  <a:solidFill>
                    <a:srgbClr val="000000"/>
                  </a:solidFill>
                  <a:cs typeface="Arial" pitchFamily="34" charset="0"/>
                </a:rPr>
              </a:br>
              <a:endParaRPr lang="en-US" altLang="en-US" sz="1400" smtClean="0">
                <a:solidFill>
                  <a:srgbClr val="000000"/>
                </a:solidFill>
                <a:latin typeface="AR JULIAN" pitchFamily="2" charset="0"/>
                <a:cs typeface="Arial" pitchFamily="34" charset="0"/>
              </a:endParaRPr>
            </a:p>
          </p:txBody>
        </p:sp>
        <p:cxnSp>
          <p:nvCxnSpPr>
            <p:cNvPr id="12" name="Straight Connector 11"/>
            <p:cNvCxnSpPr/>
            <p:nvPr/>
          </p:nvCxnSpPr>
          <p:spPr>
            <a:xfrm rot="5400000" flipH="1" flipV="1">
              <a:off x="7693819" y="5974556"/>
              <a:ext cx="346075" cy="284163"/>
            </a:xfrm>
            <a:prstGeom prst="line">
              <a:avLst/>
            </a:prstGeom>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7724775" y="962025"/>
              <a:ext cx="188913" cy="5327650"/>
            </a:xfrm>
            <a:custGeom>
              <a:avLst/>
              <a:gdLst>
                <a:gd name="connsiteX0" fmla="*/ 15766 w 189187"/>
                <a:gd name="connsiteY0" fmla="*/ 5328744 h 5328744"/>
                <a:gd name="connsiteX1" fmla="*/ 189187 w 189187"/>
                <a:gd name="connsiteY1" fmla="*/ 5123793 h 5328744"/>
                <a:gd name="connsiteX2" fmla="*/ 189187 w 189187"/>
                <a:gd name="connsiteY2" fmla="*/ 0 h 5328744"/>
                <a:gd name="connsiteX3" fmla="*/ 0 w 189187"/>
                <a:gd name="connsiteY3" fmla="*/ 173420 h 5328744"/>
                <a:gd name="connsiteX4" fmla="*/ 15766 w 189187"/>
                <a:gd name="connsiteY4" fmla="*/ 5328744 h 532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87" h="5328744">
                  <a:moveTo>
                    <a:pt x="15766" y="5328744"/>
                  </a:moveTo>
                  <a:lnTo>
                    <a:pt x="189187" y="5123793"/>
                  </a:lnTo>
                  <a:lnTo>
                    <a:pt x="189187" y="0"/>
                  </a:lnTo>
                  <a:lnTo>
                    <a:pt x="0" y="173420"/>
                  </a:lnTo>
                  <a:cubicBezTo>
                    <a:pt x="5255" y="1886606"/>
                    <a:pt x="10511" y="3599793"/>
                    <a:pt x="15766" y="532874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400">
                <a:solidFill>
                  <a:srgbClr val="FFFFFF"/>
                </a:solidFill>
              </a:endParaRPr>
            </a:p>
          </p:txBody>
        </p:sp>
        <p:sp>
          <p:nvSpPr>
            <p:cNvPr id="17" name="Freeform 16"/>
            <p:cNvSpPr/>
            <p:nvPr/>
          </p:nvSpPr>
          <p:spPr>
            <a:xfrm>
              <a:off x="4398963" y="188913"/>
              <a:ext cx="3484562" cy="962025"/>
            </a:xfrm>
            <a:custGeom>
              <a:avLst/>
              <a:gdLst>
                <a:gd name="connsiteX0" fmla="*/ 3484180 w 3484180"/>
                <a:gd name="connsiteY0" fmla="*/ 756745 h 961697"/>
                <a:gd name="connsiteX1" fmla="*/ 3326524 w 3484180"/>
                <a:gd name="connsiteY1" fmla="*/ 961697 h 961697"/>
                <a:gd name="connsiteX2" fmla="*/ 3168869 w 3484180"/>
                <a:gd name="connsiteY2" fmla="*/ 677917 h 961697"/>
                <a:gd name="connsiteX3" fmla="*/ 2916621 w 3484180"/>
                <a:gd name="connsiteY3" fmla="*/ 441435 h 961697"/>
                <a:gd name="connsiteX4" fmla="*/ 2412124 w 3484180"/>
                <a:gd name="connsiteY4" fmla="*/ 204952 h 961697"/>
                <a:gd name="connsiteX5" fmla="*/ 2081049 w 3484180"/>
                <a:gd name="connsiteY5" fmla="*/ 126124 h 961697"/>
                <a:gd name="connsiteX6" fmla="*/ 1608083 w 3484180"/>
                <a:gd name="connsiteY6" fmla="*/ 94593 h 961697"/>
                <a:gd name="connsiteX7" fmla="*/ 1087821 w 3484180"/>
                <a:gd name="connsiteY7" fmla="*/ 141890 h 961697"/>
                <a:gd name="connsiteX8" fmla="*/ 693683 w 3484180"/>
                <a:gd name="connsiteY8" fmla="*/ 283780 h 961697"/>
                <a:gd name="connsiteX9" fmla="*/ 346842 w 3484180"/>
                <a:gd name="connsiteY9" fmla="*/ 457200 h 961697"/>
                <a:gd name="connsiteX10" fmla="*/ 15766 w 3484180"/>
                <a:gd name="connsiteY10" fmla="*/ 788276 h 961697"/>
                <a:gd name="connsiteX11" fmla="*/ 0 w 3484180"/>
                <a:gd name="connsiteY11" fmla="*/ 914400 h 961697"/>
                <a:gd name="connsiteX12" fmla="*/ 31531 w 3484180"/>
                <a:gd name="connsiteY12" fmla="*/ 662152 h 961697"/>
                <a:gd name="connsiteX13" fmla="*/ 236483 w 3484180"/>
                <a:gd name="connsiteY13" fmla="*/ 441435 h 961697"/>
                <a:gd name="connsiteX14" fmla="*/ 551793 w 3484180"/>
                <a:gd name="connsiteY14" fmla="*/ 220717 h 961697"/>
                <a:gd name="connsiteX15" fmla="*/ 835573 w 3484180"/>
                <a:gd name="connsiteY15" fmla="*/ 94593 h 961697"/>
                <a:gd name="connsiteX16" fmla="*/ 1277007 w 3484180"/>
                <a:gd name="connsiteY16" fmla="*/ 0 h 961697"/>
                <a:gd name="connsiteX17" fmla="*/ 1781504 w 3484180"/>
                <a:gd name="connsiteY17" fmla="*/ 0 h 961697"/>
                <a:gd name="connsiteX18" fmla="*/ 2427890 w 3484180"/>
                <a:gd name="connsiteY18" fmla="*/ 78828 h 961697"/>
                <a:gd name="connsiteX19" fmla="*/ 2900855 w 3484180"/>
                <a:gd name="connsiteY19" fmla="*/ 299545 h 961697"/>
                <a:gd name="connsiteX20" fmla="*/ 3216166 w 3484180"/>
                <a:gd name="connsiteY20" fmla="*/ 551793 h 961697"/>
                <a:gd name="connsiteX21" fmla="*/ 3484180 w 3484180"/>
                <a:gd name="connsiteY21" fmla="*/ 756745 h 9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4180" h="961697">
                  <a:moveTo>
                    <a:pt x="3484180" y="756745"/>
                  </a:moveTo>
                  <a:lnTo>
                    <a:pt x="3326524" y="961697"/>
                  </a:lnTo>
                  <a:lnTo>
                    <a:pt x="3168869" y="677917"/>
                  </a:lnTo>
                  <a:lnTo>
                    <a:pt x="2916621" y="441435"/>
                  </a:lnTo>
                  <a:lnTo>
                    <a:pt x="2412124" y="204952"/>
                  </a:lnTo>
                  <a:lnTo>
                    <a:pt x="2081049" y="126124"/>
                  </a:lnTo>
                  <a:lnTo>
                    <a:pt x="1608083" y="94593"/>
                  </a:lnTo>
                  <a:lnTo>
                    <a:pt x="1087821" y="141890"/>
                  </a:lnTo>
                  <a:lnTo>
                    <a:pt x="693683" y="283780"/>
                  </a:lnTo>
                  <a:lnTo>
                    <a:pt x="346842" y="457200"/>
                  </a:lnTo>
                  <a:lnTo>
                    <a:pt x="15766" y="788276"/>
                  </a:lnTo>
                  <a:lnTo>
                    <a:pt x="0" y="914400"/>
                  </a:lnTo>
                  <a:lnTo>
                    <a:pt x="31531" y="662152"/>
                  </a:lnTo>
                  <a:lnTo>
                    <a:pt x="236483" y="441435"/>
                  </a:lnTo>
                  <a:lnTo>
                    <a:pt x="551793" y="220717"/>
                  </a:lnTo>
                  <a:lnTo>
                    <a:pt x="835573" y="94593"/>
                  </a:lnTo>
                  <a:lnTo>
                    <a:pt x="1277007" y="0"/>
                  </a:lnTo>
                  <a:lnTo>
                    <a:pt x="1781504" y="0"/>
                  </a:lnTo>
                  <a:lnTo>
                    <a:pt x="2427890" y="78828"/>
                  </a:lnTo>
                  <a:lnTo>
                    <a:pt x="2900855" y="299545"/>
                  </a:lnTo>
                  <a:lnTo>
                    <a:pt x="3216166" y="551793"/>
                  </a:lnTo>
                  <a:lnTo>
                    <a:pt x="3484180" y="756745"/>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400">
                <a:solidFill>
                  <a:srgbClr val="FFFFFF"/>
                </a:solidFill>
              </a:endParaRPr>
            </a:p>
          </p:txBody>
        </p:sp>
      </p:grpSp>
      <p:sp>
        <p:nvSpPr>
          <p:cNvPr id="113670" name="TextBox 17"/>
          <p:cNvSpPr txBox="1">
            <a:spLocks noChangeArrowheads="1"/>
          </p:cNvSpPr>
          <p:nvPr/>
        </p:nvSpPr>
        <p:spPr bwMode="auto">
          <a:xfrm>
            <a:off x="228600" y="1600207"/>
            <a:ext cx="3436938" cy="457971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Aft>
                <a:spcPct val="0"/>
              </a:spcAft>
              <a:buFontTx/>
              <a:buNone/>
            </a:pPr>
            <a:r>
              <a:rPr lang="en-US" altLang="en-US" sz="1800" smtClean="0">
                <a:solidFill>
                  <a:srgbClr val="000000"/>
                </a:solidFill>
                <a:cs typeface="Arial" pitchFamily="34" charset="0"/>
              </a:rPr>
              <a:t>Joshua 24</a:t>
            </a:r>
          </a:p>
          <a:p>
            <a:pPr eaLnBrk="1" fontAlgn="base" hangingPunct="1">
              <a:spcAft>
                <a:spcPct val="0"/>
              </a:spcAft>
              <a:buFontTx/>
              <a:buNone/>
            </a:pPr>
            <a:r>
              <a:rPr lang="en-US" altLang="en-US" sz="1800" baseline="30000" smtClean="0">
                <a:solidFill>
                  <a:srgbClr val="000000"/>
                </a:solidFill>
                <a:cs typeface="Arial" pitchFamily="34" charset="0"/>
              </a:rPr>
              <a:t>14</a:t>
            </a:r>
            <a:r>
              <a:rPr lang="en-US" altLang="en-US" sz="1800" smtClean="0">
                <a:solidFill>
                  <a:srgbClr val="000000"/>
                </a:solidFill>
                <a:cs typeface="Arial" pitchFamily="34" charset="0"/>
              </a:rPr>
              <a:t>“Now therefore fear the Lord and serve him in sincerity and in faithfulness. Put away the gods that your fathers served beyond the River and in Egypt, and serve the Lord. </a:t>
            </a:r>
            <a:br>
              <a:rPr lang="en-US" altLang="en-US" sz="1800" smtClean="0">
                <a:solidFill>
                  <a:srgbClr val="000000"/>
                </a:solidFill>
                <a:cs typeface="Arial" pitchFamily="34" charset="0"/>
              </a:rPr>
            </a:br>
            <a:r>
              <a:rPr lang="en-US" altLang="en-US" sz="1800" baseline="30000" smtClean="0">
                <a:solidFill>
                  <a:srgbClr val="000000"/>
                </a:solidFill>
                <a:cs typeface="Arial" pitchFamily="34" charset="0"/>
              </a:rPr>
              <a:t>15</a:t>
            </a:r>
            <a:r>
              <a:rPr lang="en-US" altLang="en-US" sz="1800" smtClean="0">
                <a:solidFill>
                  <a:srgbClr val="000000"/>
                </a:solidFill>
                <a:cs typeface="Arial" pitchFamily="34" charset="0"/>
              </a:rPr>
              <a:t>And if it is evil in your eyes to serve the Lord, choose this day whom you will serve, whether the gods your fathers served in the region beyond the River, or the gods of the Amorites in whose land you dwell. But as for me and my house, we will serve the Lord.” </a:t>
            </a:r>
            <a:br>
              <a:rPr lang="en-US" altLang="en-US" sz="1800" smtClean="0">
                <a:solidFill>
                  <a:srgbClr val="000000"/>
                </a:solidFill>
                <a:cs typeface="Arial" pitchFamily="34" charset="0"/>
              </a:rPr>
            </a:br>
            <a:endParaRPr lang="en-US" altLang="en-US" sz="1800" smtClean="0">
              <a:solidFill>
                <a:srgbClr val="000000"/>
              </a:solidFill>
              <a:cs typeface="Arial" pitchFamily="34" charset="0"/>
            </a:endParaRPr>
          </a:p>
        </p:txBody>
      </p:sp>
    </p:spTree>
    <p:extLst>
      <p:ext uri="{BB962C8B-B14F-4D97-AF65-F5344CB8AC3E}">
        <p14:creationId xmlns:p14="http://schemas.microsoft.com/office/powerpoint/2010/main" val="35364746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6391DB3-ADED-4278-A86B-06DBF14546BD}" type="slidenum">
              <a:rPr lang="en-US" altLang="en-US" smtClean="0"/>
              <a:pPr/>
              <a:t>45</a:t>
            </a:fld>
            <a:endParaRPr lang="en-US" altLang="en-US"/>
          </a:p>
        </p:txBody>
      </p:sp>
      <p:sp>
        <p:nvSpPr>
          <p:cNvPr id="4" name="TextBox 3"/>
          <p:cNvSpPr txBox="1"/>
          <p:nvPr/>
        </p:nvSpPr>
        <p:spPr>
          <a:xfrm>
            <a:off x="-4572000" y="1609892"/>
            <a:ext cx="3455720" cy="1200329"/>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cs typeface="Arial" charset="0"/>
              </a:rPr>
              <a:t>What would be gained from copying the law on stone &amp; from reading the law to the people  (</a:t>
            </a:r>
            <a:r>
              <a:rPr lang="en-US" dirty="0" err="1">
                <a:solidFill>
                  <a:prstClr val="black"/>
                </a:solidFill>
                <a:latin typeface="Arial" charset="0"/>
                <a:cs typeface="Arial" charset="0"/>
              </a:rPr>
              <a:t>Deut</a:t>
            </a:r>
            <a:r>
              <a:rPr lang="en-US" dirty="0">
                <a:solidFill>
                  <a:prstClr val="black"/>
                </a:solidFill>
                <a:latin typeface="Arial" charset="0"/>
                <a:cs typeface="Arial" charset="0"/>
              </a:rPr>
              <a:t> 27:2-4)?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037" y="3634448"/>
            <a:ext cx="2746086" cy="2515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41370" y="3712479"/>
            <a:ext cx="2481943" cy="2031325"/>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ea typeface="ＭＳ Ｐゴシック" pitchFamily="34" charset="-128"/>
                <a:cs typeface="Arial" charset="0"/>
              </a:rPr>
              <a:t>stone pillar (</a:t>
            </a:r>
            <a:r>
              <a:rPr lang="en-US" dirty="0" err="1">
                <a:solidFill>
                  <a:prstClr val="black"/>
                </a:solidFill>
                <a:latin typeface="Arial" charset="0"/>
                <a:ea typeface="ＭＳ Ｐゴシック" pitchFamily="34" charset="-128"/>
                <a:cs typeface="Arial" charset="0"/>
              </a:rPr>
              <a:t>massebah</a:t>
            </a:r>
            <a:r>
              <a:rPr lang="en-US" dirty="0">
                <a:solidFill>
                  <a:prstClr val="black"/>
                </a:solidFill>
                <a:latin typeface="Arial" charset="0"/>
                <a:ea typeface="ＭＳ Ｐゴシック" pitchFamily="34" charset="-128"/>
                <a:cs typeface="Arial" charset="0"/>
              </a:rPr>
              <a:t>) found at </a:t>
            </a:r>
            <a:r>
              <a:rPr lang="en-US" dirty="0" err="1">
                <a:solidFill>
                  <a:prstClr val="black"/>
                </a:solidFill>
                <a:latin typeface="Arial" charset="0"/>
                <a:ea typeface="ＭＳ Ｐゴシック" pitchFamily="34" charset="-128"/>
                <a:cs typeface="Arial" charset="0"/>
              </a:rPr>
              <a:t>Shechem</a:t>
            </a:r>
            <a:r>
              <a:rPr lang="en-US" dirty="0">
                <a:solidFill>
                  <a:prstClr val="black"/>
                </a:solidFill>
                <a:latin typeface="Arial" charset="0"/>
                <a:ea typeface="ＭＳ Ｐゴシック" pitchFamily="34" charset="-128"/>
                <a:cs typeface="Arial" charset="0"/>
              </a:rPr>
              <a:t> may be similar to the one that Joshua set up as a witness to the renewal of the covenant. </a:t>
            </a:r>
            <a:endParaRPr lang="en-US" dirty="0">
              <a:solidFill>
                <a:prstClr val="black"/>
              </a:solidFill>
              <a:latin typeface="Arial" charset="0"/>
              <a:cs typeface="Arial"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711" y="0"/>
            <a:ext cx="373529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8764" y="128270"/>
            <a:ext cx="5289951" cy="1200329"/>
          </a:xfrm>
          <a:prstGeom prst="rect">
            <a:avLst/>
          </a:prstGeom>
          <a:solidFill>
            <a:srgbClr val="FFFFCC"/>
          </a:solidFill>
        </p:spPr>
        <p:txBody>
          <a:bodyPr wrap="square" rtlCol="0">
            <a:spAutoFit/>
          </a:bodyPr>
          <a:lstStyle/>
          <a:p>
            <a:pPr fontAlgn="base">
              <a:spcBef>
                <a:spcPct val="0"/>
              </a:spcBef>
              <a:spcAft>
                <a:spcPct val="0"/>
              </a:spcAft>
            </a:pPr>
            <a:r>
              <a:rPr lang="en-US" dirty="0">
                <a:solidFill>
                  <a:prstClr val="black"/>
                </a:solidFill>
                <a:latin typeface="Arial" charset="0"/>
                <a:cs typeface="Arial" charset="0"/>
              </a:rPr>
              <a:t>The sayings of Balaam, son of </a:t>
            </a:r>
            <a:r>
              <a:rPr lang="en-US" dirty="0" err="1">
                <a:solidFill>
                  <a:prstClr val="black"/>
                </a:solidFill>
                <a:latin typeface="Arial" charset="0"/>
                <a:cs typeface="Arial" charset="0"/>
              </a:rPr>
              <a:t>Beor</a:t>
            </a:r>
            <a:r>
              <a:rPr lang="en-US" dirty="0">
                <a:solidFill>
                  <a:prstClr val="black"/>
                </a:solidFill>
                <a:latin typeface="Arial" charset="0"/>
                <a:cs typeface="Arial" charset="0"/>
              </a:rPr>
              <a:t>, the man who was a seer of the gods.” It is written with ink on plaster and refers to the non-Israelite prophet known from Numbers </a:t>
            </a:r>
            <a:r>
              <a:rPr lang="en-US" dirty="0" smtClean="0">
                <a:solidFill>
                  <a:prstClr val="black"/>
                </a:solidFill>
                <a:latin typeface="Arial" charset="0"/>
                <a:cs typeface="Arial" charset="0"/>
              </a:rPr>
              <a:t>22–24</a:t>
            </a:r>
            <a:endParaRPr lang="en-US" dirty="0">
              <a:solidFill>
                <a:prstClr val="black"/>
              </a:solidFill>
              <a:latin typeface="Arial" charset="0"/>
              <a:cs typeface="Arial" charset="0"/>
            </a:endParaRPr>
          </a:p>
        </p:txBody>
      </p:sp>
      <p:sp>
        <p:nvSpPr>
          <p:cNvPr id="2" name="TextBox 1"/>
          <p:cNvSpPr txBox="1"/>
          <p:nvPr/>
        </p:nvSpPr>
        <p:spPr>
          <a:xfrm>
            <a:off x="403761" y="3429000"/>
            <a:ext cx="6020790" cy="2585323"/>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cs typeface="Arial" charset="0"/>
              </a:rPr>
              <a:t>Deuteronomy 27:2-3(ESV) </a:t>
            </a:r>
          </a:p>
          <a:p>
            <a:pPr fontAlgn="base">
              <a:spcBef>
                <a:spcPct val="0"/>
              </a:spcBef>
              <a:spcAft>
                <a:spcPct val="0"/>
              </a:spcAft>
            </a:pPr>
            <a:r>
              <a:rPr lang="en-US" dirty="0">
                <a:solidFill>
                  <a:prstClr val="black"/>
                </a:solidFill>
                <a:latin typeface="Arial" charset="0"/>
                <a:cs typeface="Arial" charset="0"/>
              </a:rPr>
              <a:t>2And on the day you cross over the Jordan to the land that the Lord your God is giving you, </a:t>
            </a:r>
            <a:r>
              <a:rPr lang="en-US" b="1" u="sng" dirty="0">
                <a:solidFill>
                  <a:prstClr val="black"/>
                </a:solidFill>
                <a:latin typeface="Arial" charset="0"/>
                <a:cs typeface="Arial" charset="0"/>
              </a:rPr>
              <a:t>you shall set up large stones and plaster them with plaster.  </a:t>
            </a:r>
          </a:p>
          <a:p>
            <a:pPr fontAlgn="base">
              <a:spcBef>
                <a:spcPct val="0"/>
              </a:spcBef>
              <a:spcAft>
                <a:spcPct val="0"/>
              </a:spcAft>
            </a:pPr>
            <a:r>
              <a:rPr lang="en-US" dirty="0">
                <a:solidFill>
                  <a:prstClr val="black"/>
                </a:solidFill>
                <a:latin typeface="Arial" charset="0"/>
                <a:cs typeface="Arial" charset="0"/>
              </a:rPr>
              <a:t>3And you shall write on them all the words of this law, when you cross over to enter the land that the Lord your God is giving you, a land flowing with milk and honey, as the Lord, the God of your fathers, has promised you. </a:t>
            </a:r>
          </a:p>
          <a:p>
            <a:pPr fontAlgn="base">
              <a:spcBef>
                <a:spcPct val="0"/>
              </a:spcBef>
              <a:spcAft>
                <a:spcPct val="0"/>
              </a:spcAft>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710876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endParaRPr lang="en-US" altLang="en-US" smtClean="0"/>
          </a:p>
        </p:txBody>
      </p:sp>
      <p:sp>
        <p:nvSpPr>
          <p:cNvPr id="110595" name="Rectangle 3"/>
          <p:cNvSpPr>
            <a:spLocks noChangeArrowheads="1"/>
          </p:cNvSpPr>
          <p:nvPr/>
        </p:nvSpPr>
        <p:spPr bwMode="auto">
          <a:xfrm>
            <a:off x="609600" y="5029207"/>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3"/>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cs typeface="Arial" pitchFamily="34" charset="0"/>
              </a:rPr>
              <a:t>Bright red and black letters painted on plaster wall fragments relate a 2,600-year old religious text. </a:t>
            </a:r>
          </a:p>
        </p:txBody>
      </p:sp>
      <p:pic>
        <p:nvPicPr>
          <p:cNvPr id="110596" name="Picture 4"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5715000" cy="381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81204"/>
            <a:ext cx="44005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Box 5"/>
          <p:cNvSpPr txBox="1">
            <a:spLocks noChangeArrowheads="1"/>
          </p:cNvSpPr>
          <p:nvPr/>
        </p:nvSpPr>
        <p:spPr bwMode="auto">
          <a:xfrm>
            <a:off x="5257800" y="3962407"/>
            <a:ext cx="3505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3"/>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Aft>
                <a:spcPct val="0"/>
              </a:spcAft>
              <a:buFontTx/>
              <a:buNone/>
            </a:pPr>
            <a:r>
              <a:rPr lang="en-US" altLang="en-US" sz="1800" smtClean="0">
                <a:solidFill>
                  <a:srgbClr val="000000"/>
                </a:solidFill>
                <a:cs typeface="Arial" pitchFamily="34" charset="0"/>
              </a:rPr>
              <a:t>Artist’s reconstruction of the Deir Alla building. Telescoping into one drawing details of the building both before and after the earthquake, the artist shows us the two areas where most of the inscribed fragments probably fell</a:t>
            </a:r>
          </a:p>
        </p:txBody>
      </p:sp>
    </p:spTree>
    <p:extLst>
      <p:ext uri="{BB962C8B-B14F-4D97-AF65-F5344CB8AC3E}">
        <p14:creationId xmlns:p14="http://schemas.microsoft.com/office/powerpoint/2010/main" val="26289849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5715000" cy="47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37" y="571500"/>
            <a:ext cx="31146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41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
        <p:nvSpPr>
          <p:cNvPr id="3" name="Oval 2"/>
          <p:cNvSpPr/>
          <p:nvPr/>
        </p:nvSpPr>
        <p:spPr>
          <a:xfrm>
            <a:off x="4191000" y="2063344"/>
            <a:ext cx="1143000" cy="9313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3809999" y="2844628"/>
            <a:ext cx="762001" cy="307777"/>
          </a:xfrm>
          <a:prstGeom prst="rect">
            <a:avLst/>
          </a:prstGeom>
          <a:solidFill>
            <a:srgbClr val="FFFFCC"/>
          </a:solidFill>
          <a:ln w="9525">
            <a:solidFill>
              <a:schemeClr val="tx1"/>
            </a:solidFill>
            <a:miter lim="800000"/>
            <a:headEnd/>
            <a:tailEnd/>
          </a:ln>
        </p:spPr>
        <p:txBody>
          <a:bodyPr wrap="square">
            <a:spAutoFit/>
          </a:bodyPr>
          <a:lstStyle>
            <a:defPPr>
              <a:defRPr lang="en-US"/>
            </a:defPPr>
            <a:lvl1pPr fontAlgn="base">
              <a:spcBef>
                <a:spcPct val="0"/>
              </a:spcBef>
              <a:spcAft>
                <a:spcPct val="0"/>
              </a:spcAft>
              <a:defRPr sz="1400">
                <a:solidFill>
                  <a:prstClr val="black"/>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smtClean="0"/>
              <a:t>David</a:t>
            </a:r>
            <a:endParaRPr lang="en-US" dirty="0"/>
          </a:p>
        </p:txBody>
      </p:sp>
    </p:spTree>
    <p:extLst>
      <p:ext uri="{BB962C8B-B14F-4D97-AF65-F5344CB8AC3E}">
        <p14:creationId xmlns:p14="http://schemas.microsoft.com/office/powerpoint/2010/main" val="25426264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8" name="Group 44"/>
          <p:cNvGrpSpPr>
            <a:grpSpLocks/>
          </p:cNvGrpSpPr>
          <p:nvPr/>
        </p:nvGrpSpPr>
        <p:grpSpPr bwMode="auto">
          <a:xfrm>
            <a:off x="0" y="-169514838"/>
            <a:ext cx="7418388" cy="369888"/>
            <a:chOff x="0" y="50640"/>
            <a:chExt cx="3505" cy="310"/>
          </a:xfrm>
        </p:grpSpPr>
        <p:sp>
          <p:nvSpPr>
            <p:cNvPr id="67613" name="Rectangle 34"/>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67614" name="Group 43"/>
            <p:cNvGrpSpPr>
              <a:grpSpLocks/>
            </p:cNvGrpSpPr>
            <p:nvPr/>
          </p:nvGrpSpPr>
          <p:grpSpPr bwMode="auto">
            <a:xfrm>
              <a:off x="0" y="50640"/>
              <a:ext cx="3505" cy="310"/>
              <a:chOff x="0" y="175190"/>
              <a:chExt cx="3505" cy="310"/>
            </a:xfrm>
          </p:grpSpPr>
          <p:sp>
            <p:nvSpPr>
              <p:cNvPr id="67615" name="Rectangle 35"/>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7616" name="Rectangle 36"/>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grpSp>
      <p:grpSp>
        <p:nvGrpSpPr>
          <p:cNvPr id="67589" name="Group 42"/>
          <p:cNvGrpSpPr>
            <a:grpSpLocks/>
          </p:cNvGrpSpPr>
          <p:nvPr/>
        </p:nvGrpSpPr>
        <p:grpSpPr bwMode="auto">
          <a:xfrm>
            <a:off x="-11113" y="173424850"/>
            <a:ext cx="9166226" cy="2870200"/>
            <a:chOff x="-5" y="288033"/>
            <a:chExt cx="4330" cy="2410"/>
          </a:xfrm>
        </p:grpSpPr>
        <p:grpSp>
          <p:nvGrpSpPr>
            <p:cNvPr id="67609" name="Group 40"/>
            <p:cNvGrpSpPr>
              <a:grpSpLocks/>
            </p:cNvGrpSpPr>
            <p:nvPr/>
          </p:nvGrpSpPr>
          <p:grpSpPr bwMode="auto">
            <a:xfrm>
              <a:off x="0" y="288038"/>
              <a:ext cx="4320" cy="2400"/>
              <a:chOff x="0" y="288038"/>
              <a:chExt cx="4320" cy="2400"/>
            </a:xfrm>
          </p:grpSpPr>
          <p:sp>
            <p:nvSpPr>
              <p:cNvPr id="67611" name="Rectangle 37"/>
              <p:cNvSpPr>
                <a:spLocks noChangeArrowheads="1"/>
              </p:cNvSpPr>
              <p:nvPr/>
            </p:nvSpPr>
            <p:spPr bwMode="auto">
              <a:xfrm>
                <a:off x="0" y="288038"/>
                <a:ext cx="432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  </a:t>
                </a:r>
                <a:r>
                  <a:rPr lang="en-US" altLang="en-US" sz="24400">
                    <a:solidFill>
                      <a:srgbClr val="000000"/>
                    </a:solidFill>
                  </a:rPr>
                  <a:t> </a:t>
                </a:r>
                <a:r>
                  <a:rPr lang="en-US" altLang="en-US" sz="1800">
                    <a:solidFill>
                      <a:srgbClr val="000000"/>
                    </a:solidFill>
                  </a:rPr>
                  <a:t>                                                     </a:t>
                </a:r>
              </a:p>
            </p:txBody>
          </p:sp>
          <p:sp>
            <p:nvSpPr>
              <p:cNvPr id="67612" name="Rectangle 39"/>
              <p:cNvSpPr>
                <a:spLocks noChangeArrowheads="1"/>
              </p:cNvSpPr>
              <p:nvPr/>
            </p:nvSpPr>
            <p:spPr bwMode="auto">
              <a:xfrm>
                <a:off x="0" y="288038"/>
                <a:ext cx="4320" cy="24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67610" name="Rectangle 41"/>
            <p:cNvSpPr>
              <a:spLocks noChangeArrowheads="1"/>
            </p:cNvSpPr>
            <p:nvPr/>
          </p:nvSpPr>
          <p:spPr bwMode="auto">
            <a:xfrm>
              <a:off x="-5" y="288033"/>
              <a:ext cx="4330" cy="2410"/>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pic>
        <p:nvPicPr>
          <p:cNvPr id="67590" name="Picture 38" descr="CODEX SINATICUS (340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73466125"/>
            <a:ext cx="4572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Group 55"/>
          <p:cNvGrpSpPr>
            <a:grpSpLocks/>
          </p:cNvGrpSpPr>
          <p:nvPr/>
        </p:nvGrpSpPr>
        <p:grpSpPr bwMode="auto">
          <a:xfrm>
            <a:off x="0" y="-169179875"/>
            <a:ext cx="7418388" cy="369887"/>
            <a:chOff x="0" y="50640"/>
            <a:chExt cx="3505" cy="310"/>
          </a:xfrm>
        </p:grpSpPr>
        <p:sp>
          <p:nvSpPr>
            <p:cNvPr id="67605" name="Rectangle 45"/>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67606" name="Group 54"/>
            <p:cNvGrpSpPr>
              <a:grpSpLocks/>
            </p:cNvGrpSpPr>
            <p:nvPr/>
          </p:nvGrpSpPr>
          <p:grpSpPr bwMode="auto">
            <a:xfrm>
              <a:off x="0" y="50640"/>
              <a:ext cx="3505" cy="310"/>
              <a:chOff x="0" y="175190"/>
              <a:chExt cx="3505" cy="310"/>
            </a:xfrm>
          </p:grpSpPr>
          <p:sp>
            <p:nvSpPr>
              <p:cNvPr id="67607" name="Rectangle 46"/>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7608" name="Rectangle 47"/>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grpSp>
      <p:grpSp>
        <p:nvGrpSpPr>
          <p:cNvPr id="67592" name="Group 53"/>
          <p:cNvGrpSpPr>
            <a:grpSpLocks/>
          </p:cNvGrpSpPr>
          <p:nvPr/>
        </p:nvGrpSpPr>
        <p:grpSpPr bwMode="auto">
          <a:xfrm>
            <a:off x="-11113" y="173759813"/>
            <a:ext cx="9166226" cy="2217737"/>
            <a:chOff x="-5" y="288033"/>
            <a:chExt cx="4330" cy="1863"/>
          </a:xfrm>
        </p:grpSpPr>
        <p:grpSp>
          <p:nvGrpSpPr>
            <p:cNvPr id="67601" name="Group 51"/>
            <p:cNvGrpSpPr>
              <a:grpSpLocks/>
            </p:cNvGrpSpPr>
            <p:nvPr/>
          </p:nvGrpSpPr>
          <p:grpSpPr bwMode="auto">
            <a:xfrm>
              <a:off x="0" y="288038"/>
              <a:ext cx="4320" cy="1853"/>
              <a:chOff x="0" y="288038"/>
              <a:chExt cx="4320" cy="1853"/>
            </a:xfrm>
          </p:grpSpPr>
          <p:sp>
            <p:nvSpPr>
              <p:cNvPr id="67603" name="Rectangle 48"/>
              <p:cNvSpPr>
                <a:spLocks noChangeArrowheads="1"/>
              </p:cNvSpPr>
              <p:nvPr/>
            </p:nvSpPr>
            <p:spPr bwMode="auto">
              <a:xfrm>
                <a:off x="0" y="288038"/>
                <a:ext cx="4320"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  </a:t>
                </a:r>
                <a:r>
                  <a:rPr lang="en-US" altLang="en-US" sz="18700">
                    <a:solidFill>
                      <a:srgbClr val="000000"/>
                    </a:solidFill>
                  </a:rPr>
                  <a:t> </a:t>
                </a:r>
                <a:r>
                  <a:rPr lang="en-US" altLang="en-US" sz="1800">
                    <a:solidFill>
                      <a:srgbClr val="000000"/>
                    </a:solidFill>
                  </a:rPr>
                  <a:t>                                                     </a:t>
                </a:r>
              </a:p>
            </p:txBody>
          </p:sp>
          <p:sp>
            <p:nvSpPr>
              <p:cNvPr id="67604" name="Rectangle 50"/>
              <p:cNvSpPr>
                <a:spLocks noChangeArrowheads="1"/>
              </p:cNvSpPr>
              <p:nvPr/>
            </p:nvSpPr>
            <p:spPr bwMode="auto">
              <a:xfrm>
                <a:off x="0" y="288038"/>
                <a:ext cx="4320" cy="185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67602" name="Rectangle 52"/>
            <p:cNvSpPr>
              <a:spLocks noChangeArrowheads="1"/>
            </p:cNvSpPr>
            <p:nvPr/>
          </p:nvSpPr>
          <p:spPr bwMode="auto">
            <a:xfrm>
              <a:off x="-5" y="288033"/>
              <a:ext cx="4330" cy="1863"/>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pic>
        <p:nvPicPr>
          <p:cNvPr id="67593" name="Picture 49" descr="Codex Vaticanus (325-35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3801088"/>
            <a:ext cx="45720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61536" y="533400"/>
            <a:ext cx="7782464" cy="1143000"/>
          </a:xfrm>
        </p:spPr>
        <p:txBody>
          <a:bodyPr/>
          <a:lstStyle/>
          <a:p>
            <a:r>
              <a:rPr lang="en-US" sz="3600" b="1" dirty="0"/>
              <a:t>Oldest Hebrew Inscription Discovered in Israelite Fort on Philistine Border</a:t>
            </a:r>
            <a:r>
              <a:rPr lang="en-US" sz="3600" dirty="0"/>
              <a:t/>
            </a:r>
            <a:br>
              <a:rPr lang="en-US" sz="3600" dirty="0"/>
            </a:br>
            <a:endParaRPr lang="en-US" sz="3600"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071" y="2286000"/>
            <a:ext cx="3925887" cy="37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descr="https://members.bib-arch.org/sites/default/files/bsba380304221l.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300511" y="2262249"/>
            <a:ext cx="3890261" cy="4186237"/>
          </a:xfrm>
          <a:prstGeom prst="rect">
            <a:avLst/>
          </a:prstGeom>
          <a:noFill/>
          <a:ln>
            <a:noFill/>
          </a:ln>
        </p:spPr>
      </p:pic>
    </p:spTree>
    <p:extLst>
      <p:ext uri="{BB962C8B-B14F-4D97-AF65-F5344CB8AC3E}">
        <p14:creationId xmlns:p14="http://schemas.microsoft.com/office/powerpoint/2010/main" val="2669562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en-US" dirty="0" smtClean="0"/>
              <a:t>Distribution of Time of Writing of Bible Books</a:t>
            </a:r>
            <a:endParaRPr lang="en-US" dirty="0"/>
          </a:p>
        </p:txBody>
      </p:sp>
      <p:pic>
        <p:nvPicPr>
          <p:cNvPr id="8195" name="Picture 2"/>
          <p:cNvPicPr>
            <a:picLocks noChangeAspect="1" noChangeArrowheads="1"/>
          </p:cNvPicPr>
          <p:nvPr/>
        </p:nvPicPr>
        <p:blipFill>
          <a:blip r:embed="rId2" cstate="print"/>
          <a:srcRect/>
          <a:stretch>
            <a:fillRect/>
          </a:stretch>
        </p:blipFill>
        <p:spPr bwMode="auto">
          <a:xfrm>
            <a:off x="60345" y="990600"/>
            <a:ext cx="9007475" cy="5638800"/>
          </a:xfrm>
          <a:prstGeom prst="rect">
            <a:avLst/>
          </a:prstGeom>
          <a:noFill/>
          <a:ln w="9525">
            <a:noFill/>
            <a:miter lim="800000"/>
            <a:headEnd/>
            <a:tailEnd/>
          </a:ln>
          <a:effectLst/>
        </p:spPr>
      </p:pic>
      <p:sp>
        <p:nvSpPr>
          <p:cNvPr id="3" name="Slide Number Placeholder 2"/>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fld id="{E5BDB29B-ABD2-41CB-9F64-AAFF7DFCAB65}" type="slidenum">
              <a:rPr lang="en-US" smtClean="0">
                <a:solidFill>
                  <a:srgbClr val="000000"/>
                </a:solidFill>
              </a:rPr>
              <a:pPr>
                <a:defRPr/>
              </a:pPr>
              <a:t>5</a:t>
            </a:fld>
            <a:endParaRPr lang="en-US" dirty="0">
              <a:solidFill>
                <a:srgbClr val="000000"/>
              </a:solidFill>
            </a:endParaRPr>
          </a:p>
        </p:txBody>
      </p:sp>
      <p:sp>
        <p:nvSpPr>
          <p:cNvPr id="4" name="Rounded Rectangular Callout 3"/>
          <p:cNvSpPr/>
          <p:nvPr/>
        </p:nvSpPr>
        <p:spPr>
          <a:xfrm>
            <a:off x="901700" y="3022600"/>
            <a:ext cx="1079500" cy="457200"/>
          </a:xfrm>
          <a:prstGeom prst="wedgeRoundRectCallout">
            <a:avLst>
              <a:gd name="adj1" fmla="val 1537"/>
              <a:gd name="adj2" fmla="val 433230"/>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400" dirty="0">
                <a:solidFill>
                  <a:srgbClr val="000000"/>
                </a:solidFill>
              </a:rPr>
              <a:t>Moses</a:t>
            </a:r>
          </a:p>
        </p:txBody>
      </p:sp>
      <p:sp>
        <p:nvSpPr>
          <p:cNvPr id="6" name="Rounded Rectangular Callout 5"/>
          <p:cNvSpPr/>
          <p:nvPr/>
        </p:nvSpPr>
        <p:spPr>
          <a:xfrm>
            <a:off x="2514600" y="3279775"/>
            <a:ext cx="1447800" cy="762000"/>
          </a:xfrm>
          <a:prstGeom prst="wedgeRoundRectCallout">
            <a:avLst>
              <a:gd name="adj1" fmla="val 44270"/>
              <a:gd name="adj2" fmla="val 196607"/>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400" dirty="0">
                <a:solidFill>
                  <a:srgbClr val="000000"/>
                </a:solidFill>
              </a:rPr>
              <a:t>Poetry &amp; Wisdom</a:t>
            </a:r>
          </a:p>
        </p:txBody>
      </p:sp>
      <p:sp>
        <p:nvSpPr>
          <p:cNvPr id="7" name="Rounded Rectangular Callout 6"/>
          <p:cNvSpPr/>
          <p:nvPr/>
        </p:nvSpPr>
        <p:spPr>
          <a:xfrm>
            <a:off x="4419600" y="2898775"/>
            <a:ext cx="1447800" cy="762000"/>
          </a:xfrm>
          <a:prstGeom prst="wedgeRoundRectCallout">
            <a:avLst>
              <a:gd name="adj1" fmla="val 44270"/>
              <a:gd name="adj2" fmla="val 196607"/>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400" dirty="0">
                <a:solidFill>
                  <a:srgbClr val="000000"/>
                </a:solidFill>
              </a:rPr>
              <a:t>History &amp; Prophets</a:t>
            </a:r>
          </a:p>
        </p:txBody>
      </p:sp>
      <p:sp>
        <p:nvSpPr>
          <p:cNvPr id="8" name="Rounded Rectangular Callout 7"/>
          <p:cNvSpPr/>
          <p:nvPr/>
        </p:nvSpPr>
        <p:spPr>
          <a:xfrm>
            <a:off x="6248400" y="1752600"/>
            <a:ext cx="1676400" cy="762000"/>
          </a:xfrm>
          <a:prstGeom prst="wedgeRoundRectCallout">
            <a:avLst>
              <a:gd name="adj1" fmla="val 61985"/>
              <a:gd name="adj2" fmla="val 121973"/>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400" dirty="0">
                <a:solidFill>
                  <a:srgbClr val="000000"/>
                </a:solidFill>
              </a:rPr>
              <a:t>New Testament</a:t>
            </a:r>
          </a:p>
        </p:txBody>
      </p:sp>
    </p:spTree>
    <p:extLst>
      <p:ext uri="{BB962C8B-B14F-4D97-AF65-F5344CB8AC3E}">
        <p14:creationId xmlns:p14="http://schemas.microsoft.com/office/powerpoint/2010/main" val="3682228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8" name="Group 44"/>
          <p:cNvGrpSpPr>
            <a:grpSpLocks/>
          </p:cNvGrpSpPr>
          <p:nvPr/>
        </p:nvGrpSpPr>
        <p:grpSpPr bwMode="auto">
          <a:xfrm>
            <a:off x="0" y="-169514838"/>
            <a:ext cx="7418388" cy="369888"/>
            <a:chOff x="0" y="50640"/>
            <a:chExt cx="3505" cy="310"/>
          </a:xfrm>
        </p:grpSpPr>
        <p:sp>
          <p:nvSpPr>
            <p:cNvPr id="67613" name="Rectangle 34"/>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67614" name="Group 43"/>
            <p:cNvGrpSpPr>
              <a:grpSpLocks/>
            </p:cNvGrpSpPr>
            <p:nvPr/>
          </p:nvGrpSpPr>
          <p:grpSpPr bwMode="auto">
            <a:xfrm>
              <a:off x="0" y="50640"/>
              <a:ext cx="3505" cy="310"/>
              <a:chOff x="0" y="175190"/>
              <a:chExt cx="3505" cy="310"/>
            </a:xfrm>
          </p:grpSpPr>
          <p:sp>
            <p:nvSpPr>
              <p:cNvPr id="67615" name="Rectangle 35"/>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7616" name="Rectangle 36"/>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grpSp>
      <p:grpSp>
        <p:nvGrpSpPr>
          <p:cNvPr id="67589" name="Group 42"/>
          <p:cNvGrpSpPr>
            <a:grpSpLocks/>
          </p:cNvGrpSpPr>
          <p:nvPr/>
        </p:nvGrpSpPr>
        <p:grpSpPr bwMode="auto">
          <a:xfrm>
            <a:off x="-11113" y="173424850"/>
            <a:ext cx="9166226" cy="2870200"/>
            <a:chOff x="-5" y="288033"/>
            <a:chExt cx="4330" cy="2410"/>
          </a:xfrm>
        </p:grpSpPr>
        <p:grpSp>
          <p:nvGrpSpPr>
            <p:cNvPr id="67609" name="Group 40"/>
            <p:cNvGrpSpPr>
              <a:grpSpLocks/>
            </p:cNvGrpSpPr>
            <p:nvPr/>
          </p:nvGrpSpPr>
          <p:grpSpPr bwMode="auto">
            <a:xfrm>
              <a:off x="0" y="288038"/>
              <a:ext cx="4320" cy="2400"/>
              <a:chOff x="0" y="288038"/>
              <a:chExt cx="4320" cy="2400"/>
            </a:xfrm>
          </p:grpSpPr>
          <p:sp>
            <p:nvSpPr>
              <p:cNvPr id="67611" name="Rectangle 37"/>
              <p:cNvSpPr>
                <a:spLocks noChangeArrowheads="1"/>
              </p:cNvSpPr>
              <p:nvPr/>
            </p:nvSpPr>
            <p:spPr bwMode="auto">
              <a:xfrm>
                <a:off x="0" y="288038"/>
                <a:ext cx="432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  </a:t>
                </a:r>
                <a:r>
                  <a:rPr lang="en-US" altLang="en-US" sz="24400">
                    <a:solidFill>
                      <a:srgbClr val="000000"/>
                    </a:solidFill>
                  </a:rPr>
                  <a:t> </a:t>
                </a:r>
                <a:r>
                  <a:rPr lang="en-US" altLang="en-US" sz="1800">
                    <a:solidFill>
                      <a:srgbClr val="000000"/>
                    </a:solidFill>
                  </a:rPr>
                  <a:t>                                                     </a:t>
                </a:r>
              </a:p>
            </p:txBody>
          </p:sp>
          <p:sp>
            <p:nvSpPr>
              <p:cNvPr id="67612" name="Rectangle 39"/>
              <p:cNvSpPr>
                <a:spLocks noChangeArrowheads="1"/>
              </p:cNvSpPr>
              <p:nvPr/>
            </p:nvSpPr>
            <p:spPr bwMode="auto">
              <a:xfrm>
                <a:off x="0" y="288038"/>
                <a:ext cx="4320" cy="24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67610" name="Rectangle 41"/>
            <p:cNvSpPr>
              <a:spLocks noChangeArrowheads="1"/>
            </p:cNvSpPr>
            <p:nvPr/>
          </p:nvSpPr>
          <p:spPr bwMode="auto">
            <a:xfrm>
              <a:off x="-5" y="288033"/>
              <a:ext cx="4330" cy="2410"/>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pic>
        <p:nvPicPr>
          <p:cNvPr id="67590" name="Picture 38" descr="CODEX SINATICUS (340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73466125"/>
            <a:ext cx="4572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Group 55"/>
          <p:cNvGrpSpPr>
            <a:grpSpLocks/>
          </p:cNvGrpSpPr>
          <p:nvPr/>
        </p:nvGrpSpPr>
        <p:grpSpPr bwMode="auto">
          <a:xfrm>
            <a:off x="0" y="-169179875"/>
            <a:ext cx="7418388" cy="369887"/>
            <a:chOff x="0" y="50640"/>
            <a:chExt cx="3505" cy="310"/>
          </a:xfrm>
        </p:grpSpPr>
        <p:sp>
          <p:nvSpPr>
            <p:cNvPr id="67605" name="Rectangle 45"/>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67606" name="Group 54"/>
            <p:cNvGrpSpPr>
              <a:grpSpLocks/>
            </p:cNvGrpSpPr>
            <p:nvPr/>
          </p:nvGrpSpPr>
          <p:grpSpPr bwMode="auto">
            <a:xfrm>
              <a:off x="0" y="50640"/>
              <a:ext cx="3505" cy="310"/>
              <a:chOff x="0" y="175190"/>
              <a:chExt cx="3505" cy="310"/>
            </a:xfrm>
          </p:grpSpPr>
          <p:sp>
            <p:nvSpPr>
              <p:cNvPr id="67607" name="Rectangle 46"/>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7608" name="Rectangle 47"/>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grpSp>
      <p:grpSp>
        <p:nvGrpSpPr>
          <p:cNvPr id="67592" name="Group 53"/>
          <p:cNvGrpSpPr>
            <a:grpSpLocks/>
          </p:cNvGrpSpPr>
          <p:nvPr/>
        </p:nvGrpSpPr>
        <p:grpSpPr bwMode="auto">
          <a:xfrm>
            <a:off x="-11113" y="173759813"/>
            <a:ext cx="9166226" cy="2217737"/>
            <a:chOff x="-5" y="288033"/>
            <a:chExt cx="4330" cy="1863"/>
          </a:xfrm>
        </p:grpSpPr>
        <p:grpSp>
          <p:nvGrpSpPr>
            <p:cNvPr id="67601" name="Group 51"/>
            <p:cNvGrpSpPr>
              <a:grpSpLocks/>
            </p:cNvGrpSpPr>
            <p:nvPr/>
          </p:nvGrpSpPr>
          <p:grpSpPr bwMode="auto">
            <a:xfrm>
              <a:off x="0" y="288038"/>
              <a:ext cx="4320" cy="1853"/>
              <a:chOff x="0" y="288038"/>
              <a:chExt cx="4320" cy="1853"/>
            </a:xfrm>
          </p:grpSpPr>
          <p:sp>
            <p:nvSpPr>
              <p:cNvPr id="67603" name="Rectangle 48"/>
              <p:cNvSpPr>
                <a:spLocks noChangeArrowheads="1"/>
              </p:cNvSpPr>
              <p:nvPr/>
            </p:nvSpPr>
            <p:spPr bwMode="auto">
              <a:xfrm>
                <a:off x="0" y="288038"/>
                <a:ext cx="4320"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  </a:t>
                </a:r>
                <a:r>
                  <a:rPr lang="en-US" altLang="en-US" sz="18700">
                    <a:solidFill>
                      <a:srgbClr val="000000"/>
                    </a:solidFill>
                  </a:rPr>
                  <a:t> </a:t>
                </a:r>
                <a:r>
                  <a:rPr lang="en-US" altLang="en-US" sz="1800">
                    <a:solidFill>
                      <a:srgbClr val="000000"/>
                    </a:solidFill>
                  </a:rPr>
                  <a:t>                                                     </a:t>
                </a:r>
              </a:p>
            </p:txBody>
          </p:sp>
          <p:sp>
            <p:nvSpPr>
              <p:cNvPr id="67604" name="Rectangle 50"/>
              <p:cNvSpPr>
                <a:spLocks noChangeArrowheads="1"/>
              </p:cNvSpPr>
              <p:nvPr/>
            </p:nvSpPr>
            <p:spPr bwMode="auto">
              <a:xfrm>
                <a:off x="0" y="288038"/>
                <a:ext cx="4320" cy="185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67602" name="Rectangle 52"/>
            <p:cNvSpPr>
              <a:spLocks noChangeArrowheads="1"/>
            </p:cNvSpPr>
            <p:nvPr/>
          </p:nvSpPr>
          <p:spPr bwMode="auto">
            <a:xfrm>
              <a:off x="-5" y="288033"/>
              <a:ext cx="4330" cy="1863"/>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pic>
        <p:nvPicPr>
          <p:cNvPr id="67593" name="Picture 49" descr="Codex Vaticanus (325-35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3801088"/>
            <a:ext cx="45720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6900" y="152400"/>
            <a:ext cx="7782464" cy="1143000"/>
          </a:xfrm>
        </p:spPr>
        <p:txBody>
          <a:bodyPr/>
          <a:lstStyle/>
          <a:p>
            <a:r>
              <a:rPr lang="en-US" sz="3600" b="1" dirty="0" smtClean="0"/>
              <a:t>Find Location</a:t>
            </a:r>
            <a:r>
              <a:rPr lang="en-US" sz="3600" dirty="0"/>
              <a:t/>
            </a:r>
            <a:br>
              <a:rPr lang="en-US" sz="3600" dirty="0"/>
            </a:br>
            <a:endParaRPr lang="en-US" sz="3600" dirty="0"/>
          </a:p>
        </p:txBody>
      </p:sp>
      <p:pic>
        <p:nvPicPr>
          <p:cNvPr id="27" name="Picture 26" descr="https://members.bib-arch.org/sites/default/files/bsba360205200l.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438400"/>
            <a:ext cx="5715000" cy="4238625"/>
          </a:xfrm>
          <a:prstGeom prst="rect">
            <a:avLst/>
          </a:prstGeom>
          <a:noFill/>
          <a:ln>
            <a:noFill/>
          </a:ln>
        </p:spPr>
      </p:pic>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811662"/>
            <a:ext cx="3316287" cy="316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2971800" y="3505200"/>
            <a:ext cx="2895600" cy="2286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447800" y="811662"/>
            <a:ext cx="4114800" cy="1200329"/>
          </a:xfrm>
          <a:prstGeom prst="rect">
            <a:avLst/>
          </a:prstGeom>
          <a:noFill/>
        </p:spPr>
        <p:txBody>
          <a:bodyPr wrap="square" rtlCol="0">
            <a:spAutoFit/>
          </a:bodyPr>
          <a:lstStyle/>
          <a:p>
            <a:r>
              <a:rPr lang="en-US" dirty="0"/>
              <a:t>It is a five-line, 6-by-6-inch ostracon, an inscription on a broken piece of pottery used as a kind of ancient notepaper. </a:t>
            </a:r>
          </a:p>
        </p:txBody>
      </p:sp>
    </p:spTree>
    <p:extLst>
      <p:ext uri="{BB962C8B-B14F-4D97-AF65-F5344CB8AC3E}">
        <p14:creationId xmlns:p14="http://schemas.microsoft.com/office/powerpoint/2010/main" val="3551507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8" name="Group 44"/>
          <p:cNvGrpSpPr>
            <a:grpSpLocks/>
          </p:cNvGrpSpPr>
          <p:nvPr/>
        </p:nvGrpSpPr>
        <p:grpSpPr bwMode="auto">
          <a:xfrm>
            <a:off x="0" y="-169514838"/>
            <a:ext cx="7418388" cy="369888"/>
            <a:chOff x="0" y="50640"/>
            <a:chExt cx="3505" cy="310"/>
          </a:xfrm>
        </p:grpSpPr>
        <p:sp>
          <p:nvSpPr>
            <p:cNvPr id="67613" name="Rectangle 34"/>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67614" name="Group 43"/>
            <p:cNvGrpSpPr>
              <a:grpSpLocks/>
            </p:cNvGrpSpPr>
            <p:nvPr/>
          </p:nvGrpSpPr>
          <p:grpSpPr bwMode="auto">
            <a:xfrm>
              <a:off x="0" y="50640"/>
              <a:ext cx="3505" cy="310"/>
              <a:chOff x="0" y="175190"/>
              <a:chExt cx="3505" cy="310"/>
            </a:xfrm>
          </p:grpSpPr>
          <p:sp>
            <p:nvSpPr>
              <p:cNvPr id="67615" name="Rectangle 35"/>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7616" name="Rectangle 36"/>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grpSp>
      <p:grpSp>
        <p:nvGrpSpPr>
          <p:cNvPr id="67589" name="Group 42"/>
          <p:cNvGrpSpPr>
            <a:grpSpLocks/>
          </p:cNvGrpSpPr>
          <p:nvPr/>
        </p:nvGrpSpPr>
        <p:grpSpPr bwMode="auto">
          <a:xfrm>
            <a:off x="-11113" y="173424850"/>
            <a:ext cx="9166226" cy="2870200"/>
            <a:chOff x="-5" y="288033"/>
            <a:chExt cx="4330" cy="2410"/>
          </a:xfrm>
        </p:grpSpPr>
        <p:grpSp>
          <p:nvGrpSpPr>
            <p:cNvPr id="67609" name="Group 40"/>
            <p:cNvGrpSpPr>
              <a:grpSpLocks/>
            </p:cNvGrpSpPr>
            <p:nvPr/>
          </p:nvGrpSpPr>
          <p:grpSpPr bwMode="auto">
            <a:xfrm>
              <a:off x="0" y="288038"/>
              <a:ext cx="4320" cy="2400"/>
              <a:chOff x="0" y="288038"/>
              <a:chExt cx="4320" cy="2400"/>
            </a:xfrm>
          </p:grpSpPr>
          <p:sp>
            <p:nvSpPr>
              <p:cNvPr id="67611" name="Rectangle 37"/>
              <p:cNvSpPr>
                <a:spLocks noChangeArrowheads="1"/>
              </p:cNvSpPr>
              <p:nvPr/>
            </p:nvSpPr>
            <p:spPr bwMode="auto">
              <a:xfrm>
                <a:off x="0" y="288038"/>
                <a:ext cx="432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  </a:t>
                </a:r>
                <a:r>
                  <a:rPr lang="en-US" altLang="en-US" sz="24400">
                    <a:solidFill>
                      <a:srgbClr val="000000"/>
                    </a:solidFill>
                  </a:rPr>
                  <a:t> </a:t>
                </a:r>
                <a:r>
                  <a:rPr lang="en-US" altLang="en-US" sz="1800">
                    <a:solidFill>
                      <a:srgbClr val="000000"/>
                    </a:solidFill>
                  </a:rPr>
                  <a:t>                                                     </a:t>
                </a:r>
              </a:p>
            </p:txBody>
          </p:sp>
          <p:sp>
            <p:nvSpPr>
              <p:cNvPr id="67612" name="Rectangle 39"/>
              <p:cNvSpPr>
                <a:spLocks noChangeArrowheads="1"/>
              </p:cNvSpPr>
              <p:nvPr/>
            </p:nvSpPr>
            <p:spPr bwMode="auto">
              <a:xfrm>
                <a:off x="0" y="288038"/>
                <a:ext cx="4320" cy="24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67610" name="Rectangle 41"/>
            <p:cNvSpPr>
              <a:spLocks noChangeArrowheads="1"/>
            </p:cNvSpPr>
            <p:nvPr/>
          </p:nvSpPr>
          <p:spPr bwMode="auto">
            <a:xfrm>
              <a:off x="-5" y="288033"/>
              <a:ext cx="4330" cy="2410"/>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pic>
        <p:nvPicPr>
          <p:cNvPr id="67590" name="Picture 38" descr="CODEX SINATICUS (340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73466125"/>
            <a:ext cx="4572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1" name="Group 55"/>
          <p:cNvGrpSpPr>
            <a:grpSpLocks/>
          </p:cNvGrpSpPr>
          <p:nvPr/>
        </p:nvGrpSpPr>
        <p:grpSpPr bwMode="auto">
          <a:xfrm>
            <a:off x="0" y="-169179875"/>
            <a:ext cx="7418388" cy="369887"/>
            <a:chOff x="0" y="50640"/>
            <a:chExt cx="3505" cy="310"/>
          </a:xfrm>
        </p:grpSpPr>
        <p:sp>
          <p:nvSpPr>
            <p:cNvPr id="67605" name="Rectangle 45"/>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nvGrpSpPr>
            <p:cNvPr id="67606" name="Group 54"/>
            <p:cNvGrpSpPr>
              <a:grpSpLocks/>
            </p:cNvGrpSpPr>
            <p:nvPr/>
          </p:nvGrpSpPr>
          <p:grpSpPr bwMode="auto">
            <a:xfrm>
              <a:off x="0" y="50640"/>
              <a:ext cx="3505" cy="310"/>
              <a:chOff x="0" y="175190"/>
              <a:chExt cx="3505" cy="310"/>
            </a:xfrm>
          </p:grpSpPr>
          <p:sp>
            <p:nvSpPr>
              <p:cNvPr id="67607" name="Rectangle 46"/>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67608" name="Rectangle 47"/>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grpSp>
      <p:grpSp>
        <p:nvGrpSpPr>
          <p:cNvPr id="67592" name="Group 53"/>
          <p:cNvGrpSpPr>
            <a:grpSpLocks/>
          </p:cNvGrpSpPr>
          <p:nvPr/>
        </p:nvGrpSpPr>
        <p:grpSpPr bwMode="auto">
          <a:xfrm>
            <a:off x="-11113" y="173759813"/>
            <a:ext cx="9166226" cy="2217737"/>
            <a:chOff x="-5" y="288033"/>
            <a:chExt cx="4330" cy="1863"/>
          </a:xfrm>
        </p:grpSpPr>
        <p:grpSp>
          <p:nvGrpSpPr>
            <p:cNvPr id="67601" name="Group 51"/>
            <p:cNvGrpSpPr>
              <a:grpSpLocks/>
            </p:cNvGrpSpPr>
            <p:nvPr/>
          </p:nvGrpSpPr>
          <p:grpSpPr bwMode="auto">
            <a:xfrm>
              <a:off x="0" y="288038"/>
              <a:ext cx="4320" cy="1853"/>
              <a:chOff x="0" y="288038"/>
              <a:chExt cx="4320" cy="1853"/>
            </a:xfrm>
          </p:grpSpPr>
          <p:sp>
            <p:nvSpPr>
              <p:cNvPr id="67603" name="Rectangle 48"/>
              <p:cNvSpPr>
                <a:spLocks noChangeArrowheads="1"/>
              </p:cNvSpPr>
              <p:nvPr/>
            </p:nvSpPr>
            <p:spPr bwMode="auto">
              <a:xfrm>
                <a:off x="0" y="288038"/>
                <a:ext cx="4320"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  </a:t>
                </a:r>
                <a:r>
                  <a:rPr lang="en-US" altLang="en-US" sz="18700">
                    <a:solidFill>
                      <a:srgbClr val="000000"/>
                    </a:solidFill>
                  </a:rPr>
                  <a:t> </a:t>
                </a:r>
                <a:r>
                  <a:rPr lang="en-US" altLang="en-US" sz="1800">
                    <a:solidFill>
                      <a:srgbClr val="000000"/>
                    </a:solidFill>
                  </a:rPr>
                  <a:t>                                                     </a:t>
                </a:r>
              </a:p>
            </p:txBody>
          </p:sp>
          <p:sp>
            <p:nvSpPr>
              <p:cNvPr id="67604" name="Rectangle 50"/>
              <p:cNvSpPr>
                <a:spLocks noChangeArrowheads="1"/>
              </p:cNvSpPr>
              <p:nvPr/>
            </p:nvSpPr>
            <p:spPr bwMode="auto">
              <a:xfrm>
                <a:off x="0" y="288038"/>
                <a:ext cx="4320" cy="185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67602" name="Rectangle 52"/>
            <p:cNvSpPr>
              <a:spLocks noChangeArrowheads="1"/>
            </p:cNvSpPr>
            <p:nvPr/>
          </p:nvSpPr>
          <p:spPr bwMode="auto">
            <a:xfrm>
              <a:off x="-5" y="288033"/>
              <a:ext cx="4330" cy="1863"/>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endParaRPr>
            </a:p>
          </p:txBody>
        </p:sp>
      </p:grpSp>
      <p:pic>
        <p:nvPicPr>
          <p:cNvPr id="67593" name="Picture 49" descr="Codex Vaticanus (325-35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3801088"/>
            <a:ext cx="45720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5400" y="228600"/>
            <a:ext cx="7848600" cy="1143000"/>
          </a:xfrm>
        </p:spPr>
        <p:txBody>
          <a:bodyPr/>
          <a:lstStyle/>
          <a:p>
            <a:r>
              <a:rPr lang="en-US" sz="3600" b="1" dirty="0" smtClean="0"/>
              <a:t>Inscription – </a:t>
            </a:r>
            <a:br>
              <a:rPr lang="en-US" sz="3600" b="1" dirty="0" smtClean="0"/>
            </a:br>
            <a:r>
              <a:rPr lang="en-US" sz="3600" b="1" dirty="0" smtClean="0"/>
              <a:t>Dates around 1000 BC</a:t>
            </a:r>
            <a:r>
              <a:rPr lang="en-US" sz="3600" dirty="0"/>
              <a:t/>
            </a:r>
            <a:br>
              <a:rPr lang="en-US" sz="3600" dirty="0"/>
            </a:br>
            <a:r>
              <a:rPr lang="en-US" sz="3600" dirty="0" smtClean="0"/>
              <a:t>0</a:t>
            </a:r>
            <a:endParaRPr lang="en-US" sz="3600" dirty="0"/>
          </a:p>
        </p:txBody>
      </p:sp>
      <p:pic>
        <p:nvPicPr>
          <p:cNvPr id="29" name="Picture 28" descr="https://members.bib-arch.org/sites/default/files/bsba380304221l.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305341"/>
            <a:ext cx="3551972" cy="3681351"/>
          </a:xfrm>
          <a:prstGeom prst="rect">
            <a:avLst/>
          </a:prstGeom>
          <a:noFill/>
          <a:ln>
            <a:noFill/>
          </a:ln>
        </p:spPr>
      </p:pic>
      <p:sp>
        <p:nvSpPr>
          <p:cNvPr id="3" name="TextBox 2"/>
          <p:cNvSpPr txBox="1"/>
          <p:nvPr/>
        </p:nvSpPr>
        <p:spPr>
          <a:xfrm>
            <a:off x="1524000" y="1305341"/>
            <a:ext cx="3776511" cy="369332"/>
          </a:xfrm>
          <a:prstGeom prst="rect">
            <a:avLst/>
          </a:prstGeom>
          <a:noFill/>
        </p:spPr>
        <p:txBody>
          <a:bodyPr wrap="square" rtlCol="0">
            <a:spAutoFit/>
          </a:bodyPr>
          <a:lstStyle/>
          <a:p>
            <a:endParaRPr lang="en-US" dirty="0"/>
          </a:p>
        </p:txBody>
      </p:sp>
      <p:sp>
        <p:nvSpPr>
          <p:cNvPr id="4" name="TextBox 3"/>
          <p:cNvSpPr txBox="1"/>
          <p:nvPr/>
        </p:nvSpPr>
        <p:spPr>
          <a:xfrm>
            <a:off x="1371600" y="1305341"/>
            <a:ext cx="4267200" cy="4247317"/>
          </a:xfrm>
          <a:prstGeom prst="rect">
            <a:avLst/>
          </a:prstGeom>
          <a:solidFill>
            <a:srgbClr val="FFFFCC"/>
          </a:solidFill>
        </p:spPr>
        <p:txBody>
          <a:bodyPr wrap="square" rtlCol="0">
            <a:spAutoFit/>
          </a:bodyPr>
          <a:lstStyle/>
          <a:p>
            <a:r>
              <a:rPr lang="en-US" dirty="0" smtClean="0"/>
              <a:t>1. Do </a:t>
            </a:r>
            <a:r>
              <a:rPr lang="en-US" dirty="0"/>
              <a:t>not oppress, and serve God … despoiled him/her</a:t>
            </a:r>
          </a:p>
          <a:p>
            <a:endParaRPr lang="en-US" dirty="0" smtClean="0"/>
          </a:p>
          <a:p>
            <a:r>
              <a:rPr lang="en-US" dirty="0" smtClean="0"/>
              <a:t>2. The </a:t>
            </a:r>
            <a:r>
              <a:rPr lang="en-US" dirty="0"/>
              <a:t>judge and the widow wept; he had the power</a:t>
            </a:r>
          </a:p>
          <a:p>
            <a:endParaRPr lang="en-US" dirty="0" smtClean="0"/>
          </a:p>
          <a:p>
            <a:r>
              <a:rPr lang="en-US" dirty="0" smtClean="0"/>
              <a:t>3. over </a:t>
            </a:r>
            <a:r>
              <a:rPr lang="en-US" dirty="0"/>
              <a:t>the resident alien and the child, he eliminated them together</a:t>
            </a:r>
          </a:p>
          <a:p>
            <a:endParaRPr lang="en-US" dirty="0" smtClean="0"/>
          </a:p>
          <a:p>
            <a:r>
              <a:rPr lang="en-US" dirty="0" smtClean="0"/>
              <a:t>4. The </a:t>
            </a:r>
            <a:r>
              <a:rPr lang="en-US" dirty="0"/>
              <a:t>men and the chiefs/officers have established a king</a:t>
            </a:r>
          </a:p>
          <a:p>
            <a:endParaRPr lang="en-US" dirty="0" smtClean="0"/>
          </a:p>
          <a:p>
            <a:r>
              <a:rPr lang="en-US" dirty="0" smtClean="0"/>
              <a:t>5. He </a:t>
            </a:r>
            <a:r>
              <a:rPr lang="en-US" dirty="0"/>
              <a:t>marked 60 [?] servants among </a:t>
            </a:r>
            <a:r>
              <a:rPr lang="en-US" dirty="0" smtClean="0"/>
              <a:t>the communities/habitations/generations</a:t>
            </a:r>
            <a:endParaRPr lang="en-US" dirty="0"/>
          </a:p>
          <a:p>
            <a:endParaRPr lang="en-US" dirty="0"/>
          </a:p>
        </p:txBody>
      </p:sp>
      <p:sp>
        <p:nvSpPr>
          <p:cNvPr id="5" name="TextBox 4"/>
          <p:cNvSpPr txBox="1"/>
          <p:nvPr/>
        </p:nvSpPr>
        <p:spPr>
          <a:xfrm>
            <a:off x="1371600" y="5558596"/>
            <a:ext cx="7696200" cy="1384995"/>
          </a:xfrm>
          <a:prstGeom prst="rect">
            <a:avLst/>
          </a:prstGeom>
          <a:noFill/>
        </p:spPr>
        <p:txBody>
          <a:bodyPr wrap="square" rtlCol="0">
            <a:spAutoFit/>
          </a:bodyPr>
          <a:lstStyle/>
          <a:p>
            <a:r>
              <a:rPr lang="en-US" sz="1400" dirty="0"/>
              <a:t>The text directs the recipient faithfully to accept those decisions, in his comportment and in regulating local situations, and, in particular, in matters dealing with the needy, the widow, the resident alien and children, in contrast to that which was done previously</a:t>
            </a:r>
            <a:r>
              <a:rPr lang="en-US" sz="1400" dirty="0" smtClean="0"/>
              <a:t>.</a:t>
            </a:r>
            <a:endParaRPr lang="en-US" sz="1400" dirty="0"/>
          </a:p>
          <a:p>
            <a:r>
              <a:rPr lang="en-US" sz="1400" dirty="0"/>
              <a:t>The text is thus a message to a local leader about decisions taken by someone in a higher position of authority, which the recipient must accept.</a:t>
            </a:r>
          </a:p>
          <a:p>
            <a:endParaRPr lang="en-US" sz="1400" dirty="0"/>
          </a:p>
        </p:txBody>
      </p:sp>
    </p:spTree>
    <p:extLst>
      <p:ext uri="{BB962C8B-B14F-4D97-AF65-F5344CB8AC3E}">
        <p14:creationId xmlns:p14="http://schemas.microsoft.com/office/powerpoint/2010/main" val="32417260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114425" y="304800"/>
            <a:ext cx="8029575" cy="1143000"/>
          </a:xfrm>
        </p:spPr>
        <p:txBody>
          <a:bodyPr/>
          <a:lstStyle/>
          <a:p>
            <a:pPr marL="838200" indent="-838200" eaLnBrk="1" hangingPunct="1"/>
            <a:r>
              <a:rPr lang="en-US" altLang="en-US" smtClean="0">
                <a:solidFill>
                  <a:schemeClr val="bg1"/>
                </a:solidFill>
                <a:cs typeface="Times New Roman" pitchFamily="18" charset="0"/>
              </a:rPr>
              <a:t>Tel Dan Inscription </a:t>
            </a:r>
            <a:br>
              <a:rPr lang="en-US" altLang="en-US" smtClean="0">
                <a:solidFill>
                  <a:schemeClr val="bg1"/>
                </a:solidFill>
                <a:cs typeface="Times New Roman" pitchFamily="18" charset="0"/>
              </a:rPr>
            </a:br>
            <a:r>
              <a:rPr lang="en-US" altLang="en-US" smtClean="0">
                <a:solidFill>
                  <a:schemeClr val="bg1"/>
                </a:solidFill>
                <a:cs typeface="Times New Roman" pitchFamily="18" charset="0"/>
              </a:rPr>
              <a:t>“House of David”</a:t>
            </a:r>
            <a:r>
              <a:rPr lang="en-US" altLang="en-US" smtClean="0">
                <a:solidFill>
                  <a:schemeClr val="bg1"/>
                </a:solidFill>
              </a:rPr>
              <a:t> </a:t>
            </a:r>
          </a:p>
        </p:txBody>
      </p:sp>
      <p:sp>
        <p:nvSpPr>
          <p:cNvPr id="115715" name="Text Box 3"/>
          <p:cNvSpPr txBox="1">
            <a:spLocks noChangeArrowheads="1"/>
          </p:cNvSpPr>
          <p:nvPr/>
        </p:nvSpPr>
        <p:spPr bwMode="auto">
          <a:xfrm>
            <a:off x="441336" y="225108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endParaRPr lang="en-US" altLang="en-US" sz="2400" smtClean="0">
              <a:solidFill>
                <a:srgbClr val="000000"/>
              </a:solidFill>
              <a:cs typeface="Arial" pitchFamily="34" charset="0"/>
            </a:endParaRPr>
          </a:p>
        </p:txBody>
      </p:sp>
      <p:sp>
        <p:nvSpPr>
          <p:cNvPr id="115716" name="Text Box 4"/>
          <p:cNvSpPr txBox="1">
            <a:spLocks noChangeArrowheads="1"/>
          </p:cNvSpPr>
          <p:nvPr/>
        </p:nvSpPr>
        <p:spPr bwMode="auto">
          <a:xfrm>
            <a:off x="876300" y="1752600"/>
            <a:ext cx="3810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Char char="•"/>
            </a:pPr>
            <a:r>
              <a:rPr lang="en-US" altLang="en-US" sz="1800" smtClean="0">
                <a:solidFill>
                  <a:srgbClr val="FFFFFF"/>
                </a:solidFill>
                <a:latin typeface="Verdana" pitchFamily="34" charset="0"/>
                <a:cs typeface="Times New Roman" pitchFamily="18" charset="0"/>
              </a:rPr>
              <a:t> Fragment of a monumental inscription from the First Temple Period</a:t>
            </a:r>
          </a:p>
          <a:p>
            <a:pPr eaLnBrk="1" fontAlgn="base" hangingPunct="1">
              <a:spcBef>
                <a:spcPct val="0"/>
              </a:spcBef>
              <a:spcAft>
                <a:spcPct val="0"/>
              </a:spcAft>
              <a:buFontTx/>
              <a:buChar char="•"/>
            </a:pPr>
            <a:endParaRPr lang="en-US" altLang="en-US" sz="1800" smtClean="0">
              <a:solidFill>
                <a:srgbClr val="FFFFFF"/>
              </a:solidFill>
              <a:latin typeface="Verdana" pitchFamily="34" charset="0"/>
              <a:cs typeface="Times New Roman" pitchFamily="18" charset="0"/>
            </a:endParaRPr>
          </a:p>
          <a:p>
            <a:pPr eaLnBrk="1" fontAlgn="base" hangingPunct="1">
              <a:spcBef>
                <a:spcPct val="0"/>
              </a:spcBef>
              <a:spcAft>
                <a:spcPct val="0"/>
              </a:spcAft>
              <a:buFontTx/>
              <a:buChar char="•"/>
            </a:pPr>
            <a:r>
              <a:rPr lang="en-US" altLang="en-US" sz="1800" smtClean="0">
                <a:solidFill>
                  <a:srgbClr val="FFFFFF"/>
                </a:solidFill>
                <a:latin typeface="Verdana" pitchFamily="34" charset="0"/>
                <a:cs typeface="Times New Roman" pitchFamily="18" charset="0"/>
              </a:rPr>
              <a:t>Discovered in an excavation of the ancient city of Dan.</a:t>
            </a:r>
          </a:p>
          <a:p>
            <a:pPr eaLnBrk="1" fontAlgn="base" hangingPunct="1">
              <a:spcBef>
                <a:spcPct val="0"/>
              </a:spcBef>
              <a:spcAft>
                <a:spcPct val="0"/>
              </a:spcAft>
              <a:buFontTx/>
              <a:buChar char="•"/>
            </a:pPr>
            <a:r>
              <a:rPr lang="en-US" altLang="en-US" sz="1800" smtClean="0">
                <a:solidFill>
                  <a:srgbClr val="FFFFFF"/>
                </a:solidFill>
                <a:latin typeface="Verdana" pitchFamily="34" charset="0"/>
                <a:cs typeface="Times New Roman" pitchFamily="18" charset="0"/>
              </a:rPr>
              <a:t> </a:t>
            </a:r>
          </a:p>
          <a:p>
            <a:pPr eaLnBrk="1" fontAlgn="base" hangingPunct="1">
              <a:spcBef>
                <a:spcPct val="0"/>
              </a:spcBef>
              <a:spcAft>
                <a:spcPct val="0"/>
              </a:spcAft>
              <a:buFontTx/>
              <a:buChar char="•"/>
            </a:pPr>
            <a:r>
              <a:rPr lang="en-US" altLang="en-US" sz="1800" smtClean="0">
                <a:solidFill>
                  <a:srgbClr val="FFFFFF"/>
                </a:solidFill>
                <a:latin typeface="Verdana" pitchFamily="34" charset="0"/>
                <a:cs typeface="Times New Roman" pitchFamily="18" charset="0"/>
              </a:rPr>
              <a:t>First extra-biblical reference to the "House of David" ever discovered.</a:t>
            </a:r>
          </a:p>
          <a:p>
            <a:pPr eaLnBrk="1" fontAlgn="base" hangingPunct="1">
              <a:spcBef>
                <a:spcPct val="0"/>
              </a:spcBef>
              <a:spcAft>
                <a:spcPct val="0"/>
              </a:spcAft>
              <a:buFontTx/>
              <a:buChar char="•"/>
            </a:pPr>
            <a:endParaRPr lang="en-US" altLang="en-US" sz="1800" smtClean="0">
              <a:solidFill>
                <a:srgbClr val="FFFFFF"/>
              </a:solidFill>
              <a:latin typeface="Verdana" pitchFamily="34" charset="0"/>
              <a:cs typeface="Times New Roman" pitchFamily="18" charset="0"/>
            </a:endParaRPr>
          </a:p>
          <a:p>
            <a:pPr eaLnBrk="1" fontAlgn="base" hangingPunct="1">
              <a:spcBef>
                <a:spcPct val="0"/>
              </a:spcBef>
              <a:spcAft>
                <a:spcPct val="0"/>
              </a:spcAft>
              <a:buFontTx/>
              <a:buChar char="•"/>
            </a:pPr>
            <a:r>
              <a:rPr lang="en-US" altLang="en-US" sz="1800" smtClean="0">
                <a:solidFill>
                  <a:srgbClr val="FFFFFF"/>
                </a:solidFill>
                <a:latin typeface="Verdana" pitchFamily="34" charset="0"/>
                <a:cs typeface="Times New Roman" pitchFamily="18" charset="0"/>
              </a:rPr>
              <a:t>A monument erected by a king of Aram indicating victory over his enemies. Written in Aramaic the inscription dates to the 9th century BCE.</a:t>
            </a:r>
          </a:p>
        </p:txBody>
      </p:sp>
      <p:pic>
        <p:nvPicPr>
          <p:cNvPr id="115717" name="Picture 5"/>
          <p:cNvPicPr>
            <a:picLocks noChangeAspect="1" noChangeArrowheads="1"/>
          </p:cNvPicPr>
          <p:nvPr/>
        </p:nvPicPr>
        <p:blipFill>
          <a:blip r:embed="rId6">
            <a:extLst>
              <a:ext uri="{28A0092B-C50C-407E-A947-70E740481C1C}">
                <a14:useLocalDpi xmlns:a14="http://schemas.microsoft.com/office/drawing/2010/main" val="0"/>
              </a:ext>
            </a:extLst>
          </a:blip>
          <a:srcRect t="3960" r="3903" b="3960"/>
          <a:stretch>
            <a:fillRect/>
          </a:stretch>
        </p:blipFill>
        <p:spPr bwMode="auto">
          <a:xfrm>
            <a:off x="5840422" y="1676400"/>
            <a:ext cx="3303587"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750" y="4381500"/>
            <a:ext cx="170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7" descr="house of david inscription-arch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3150" y="4256088"/>
            <a:ext cx="274320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0163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
        <p:nvSpPr>
          <p:cNvPr id="3" name="Oval 2"/>
          <p:cNvSpPr/>
          <p:nvPr/>
        </p:nvSpPr>
        <p:spPr>
          <a:xfrm>
            <a:off x="2647207" y="2164214"/>
            <a:ext cx="1143000" cy="27125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3809999" y="2844628"/>
            <a:ext cx="914401" cy="523220"/>
          </a:xfrm>
          <a:prstGeom prst="rect">
            <a:avLst/>
          </a:prstGeom>
          <a:solidFill>
            <a:srgbClr val="FFFFCC"/>
          </a:solidFill>
          <a:ln w="9525">
            <a:solidFill>
              <a:schemeClr val="tx1"/>
            </a:solidFill>
            <a:miter lim="800000"/>
            <a:headEnd/>
            <a:tailEnd/>
          </a:ln>
        </p:spPr>
        <p:txBody>
          <a:bodyPr wrap="square">
            <a:spAutoFit/>
          </a:bodyPr>
          <a:lstStyle>
            <a:defPPr>
              <a:defRPr lang="en-US"/>
            </a:defPPr>
            <a:lvl1pPr fontAlgn="base">
              <a:spcBef>
                <a:spcPct val="0"/>
              </a:spcBef>
              <a:spcAft>
                <a:spcPct val="0"/>
              </a:spcAft>
              <a:defRPr sz="1400">
                <a:solidFill>
                  <a:prstClr val="black"/>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smtClean="0"/>
              <a:t>Kings &amp; Prophets</a:t>
            </a:r>
            <a:endParaRPr lang="en-US" dirty="0"/>
          </a:p>
        </p:txBody>
      </p:sp>
    </p:spTree>
    <p:extLst>
      <p:ext uri="{BB962C8B-B14F-4D97-AF65-F5344CB8AC3E}">
        <p14:creationId xmlns:p14="http://schemas.microsoft.com/office/powerpoint/2010/main" val="37962233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altLang="en-US" sz="4000" smtClean="0"/>
              <a:t>Old Testament WRITINGS --</a:t>
            </a:r>
          </a:p>
        </p:txBody>
      </p:sp>
      <p:sp>
        <p:nvSpPr>
          <p:cNvPr id="104451" name="Content Placeholder 2"/>
          <p:cNvSpPr>
            <a:spLocks noGrp="1"/>
          </p:cNvSpPr>
          <p:nvPr>
            <p:ph idx="1"/>
          </p:nvPr>
        </p:nvSpPr>
        <p:spPr>
          <a:xfrm>
            <a:off x="1066804" y="1752601"/>
            <a:ext cx="7929563" cy="1890713"/>
          </a:xfrm>
          <a:solidFill>
            <a:srgbClr val="FFFFCC"/>
          </a:solidFill>
        </p:spPr>
        <p:txBody>
          <a:bodyPr/>
          <a:lstStyle/>
          <a:p>
            <a:pPr eaLnBrk="1" hangingPunct="1"/>
            <a:r>
              <a:rPr lang="en-US" altLang="en-US" sz="1800" smtClean="0"/>
              <a:t>Psalm 102:18 -- “</a:t>
            </a:r>
            <a:r>
              <a:rPr lang="en-US" altLang="en-US" sz="1800" i="1" smtClean="0"/>
              <a:t>This will be written for the generation to come; That a people yet to be created may praise the Lord.</a:t>
            </a:r>
            <a:r>
              <a:rPr lang="en-US" altLang="en-US" sz="1800" smtClean="0"/>
              <a:t>”</a:t>
            </a:r>
          </a:p>
          <a:p>
            <a:pPr eaLnBrk="1" hangingPunct="1"/>
            <a:r>
              <a:rPr lang="en-US" altLang="en-US" sz="1800" smtClean="0"/>
              <a:t>Proverb 22:20-21 -- “</a:t>
            </a:r>
            <a:r>
              <a:rPr lang="en-US" altLang="en-US" sz="1800" i="1" smtClean="0"/>
              <a:t>Have I not written to you excellent things ... to make you know the certainty of the words of truth ...</a:t>
            </a:r>
            <a:r>
              <a:rPr lang="en-US" altLang="en-US" sz="1800" smtClean="0"/>
              <a:t>”</a:t>
            </a:r>
          </a:p>
          <a:p>
            <a:pPr eaLnBrk="1" hangingPunct="1"/>
            <a:r>
              <a:rPr lang="en-US" altLang="en-US" sz="1800" smtClean="0"/>
              <a:t>Ecclesiastes 12:10 -- “</a:t>
            </a:r>
            <a:r>
              <a:rPr lang="en-US" altLang="en-US" sz="1800" i="1" smtClean="0"/>
              <a:t>The Preacher sought to find delightful words and to write words of truth correctly.</a:t>
            </a:r>
            <a:r>
              <a:rPr lang="en-US" altLang="en-US" sz="1800" smtClean="0"/>
              <a:t>”</a:t>
            </a:r>
          </a:p>
          <a:p>
            <a:pPr eaLnBrk="1" hangingPunct="1"/>
            <a:endParaRPr lang="en-US" altLang="en-US" sz="1800" smtClean="0"/>
          </a:p>
        </p:txBody>
      </p:sp>
    </p:spTree>
    <p:extLst>
      <p:ext uri="{BB962C8B-B14F-4D97-AF65-F5344CB8AC3E}">
        <p14:creationId xmlns:p14="http://schemas.microsoft.com/office/powerpoint/2010/main" val="38927146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914400" y="457200"/>
            <a:ext cx="8077200" cy="1143000"/>
          </a:xfrm>
        </p:spPr>
        <p:txBody>
          <a:bodyPr/>
          <a:lstStyle/>
          <a:p>
            <a:pPr eaLnBrk="1" hangingPunct="1"/>
            <a:r>
              <a:rPr lang="en-US" altLang="en-US" sz="4000" smtClean="0"/>
              <a:t>Old Testament “Former” PROPHETS </a:t>
            </a:r>
          </a:p>
        </p:txBody>
      </p:sp>
      <p:sp>
        <p:nvSpPr>
          <p:cNvPr id="4" name="Content Placeholder 2"/>
          <p:cNvSpPr txBox="1">
            <a:spLocks/>
          </p:cNvSpPr>
          <p:nvPr/>
        </p:nvSpPr>
        <p:spPr bwMode="auto">
          <a:xfrm>
            <a:off x="762000" y="1752600"/>
            <a:ext cx="8153400" cy="3429000"/>
          </a:xfrm>
          <a:prstGeom prst="rect">
            <a:avLst/>
          </a:prstGeom>
          <a:solidFill>
            <a:srgbClr val="FFFFCC"/>
          </a:solidFill>
          <a:ln w="9525">
            <a:noFill/>
            <a:miter lim="800000"/>
            <a:headEnd/>
            <a:tailEnd/>
          </a:ln>
          <a:effectLst/>
        </p:spPr>
        <p:txBody>
          <a:bodyPr/>
          <a:lstStyle/>
          <a:p>
            <a:pPr marL="342900" indent="-342900" fontAlgn="base">
              <a:spcBef>
                <a:spcPct val="20000"/>
              </a:spcBef>
              <a:spcAft>
                <a:spcPct val="0"/>
              </a:spcAft>
              <a:buFontTx/>
              <a:buBlip>
                <a:blip r:embed="rId2"/>
              </a:buBlip>
              <a:defRPr/>
            </a:pPr>
            <a:r>
              <a:rPr lang="en-US" kern="0" dirty="0">
                <a:solidFill>
                  <a:srgbClr val="000000"/>
                </a:solidFill>
                <a:cs typeface="Arial" pitchFamily="34" charset="0"/>
              </a:rPr>
              <a:t>Psalm 102:18 -- “</a:t>
            </a:r>
            <a:r>
              <a:rPr lang="en-US" i="1" kern="0" dirty="0">
                <a:solidFill>
                  <a:srgbClr val="000000"/>
                </a:solidFill>
                <a:cs typeface="Arial" pitchFamily="34" charset="0"/>
              </a:rPr>
              <a:t>This will be written for the generation to come; That a people yet to be created may praise the Lord.</a:t>
            </a:r>
            <a:r>
              <a:rPr lang="en-US" kern="0" dirty="0">
                <a:solidFill>
                  <a:srgbClr val="000000"/>
                </a:solidFill>
                <a:cs typeface="Arial" pitchFamily="34" charset="0"/>
              </a:rPr>
              <a:t>”</a:t>
            </a:r>
          </a:p>
          <a:p>
            <a:pPr marL="342900" indent="-342900" fontAlgn="base">
              <a:spcBef>
                <a:spcPct val="20000"/>
              </a:spcBef>
              <a:spcAft>
                <a:spcPct val="0"/>
              </a:spcAft>
              <a:buFontTx/>
              <a:buBlip>
                <a:blip r:embed="rId2"/>
              </a:buBlip>
              <a:defRPr/>
            </a:pPr>
            <a:r>
              <a:rPr lang="en-US" dirty="0">
                <a:solidFill>
                  <a:srgbClr val="000000"/>
                </a:solidFill>
                <a:cs typeface="Arial" pitchFamily="34" charset="0"/>
              </a:rPr>
              <a:t>Joshua 24:25-26 -- “</a:t>
            </a:r>
            <a:r>
              <a:rPr lang="en-US" i="1" dirty="0">
                <a:solidFill>
                  <a:srgbClr val="000000"/>
                </a:solidFill>
                <a:cs typeface="Arial" pitchFamily="34" charset="0"/>
              </a:rPr>
              <a:t>... and Joshua wrote these words in the book of the law of God ...</a:t>
            </a:r>
            <a:r>
              <a:rPr lang="en-US" dirty="0">
                <a:solidFill>
                  <a:srgbClr val="000000"/>
                </a:solidFill>
                <a:cs typeface="Arial" pitchFamily="34" charset="0"/>
              </a:rPr>
              <a:t>”</a:t>
            </a:r>
          </a:p>
          <a:p>
            <a:pPr marL="342900" indent="-342900" fontAlgn="base">
              <a:spcBef>
                <a:spcPct val="20000"/>
              </a:spcBef>
              <a:spcAft>
                <a:spcPct val="0"/>
              </a:spcAft>
              <a:buFontTx/>
              <a:buBlip>
                <a:blip r:embed="rId2"/>
              </a:buBlip>
              <a:defRPr/>
            </a:pPr>
            <a:r>
              <a:rPr lang="en-US" dirty="0">
                <a:solidFill>
                  <a:srgbClr val="000000"/>
                </a:solidFill>
                <a:cs typeface="Arial" pitchFamily="34" charset="0"/>
              </a:rPr>
              <a:t>1 Samuel 10:25 -- “</a:t>
            </a:r>
            <a:r>
              <a:rPr lang="en-US" i="1" dirty="0">
                <a:solidFill>
                  <a:srgbClr val="000000"/>
                </a:solidFill>
                <a:cs typeface="Arial" pitchFamily="34" charset="0"/>
              </a:rPr>
              <a:t>Then Samuel told the people the ordinances of the kingdom, and wrote them in the book and placed it before the Lord ...</a:t>
            </a:r>
            <a:r>
              <a:rPr lang="en-US" dirty="0">
                <a:solidFill>
                  <a:srgbClr val="000000"/>
                </a:solidFill>
                <a:cs typeface="Arial" pitchFamily="34" charset="0"/>
              </a:rPr>
              <a:t>”</a:t>
            </a:r>
          </a:p>
          <a:p>
            <a:pPr marL="342900" indent="-342900" fontAlgn="base">
              <a:spcBef>
                <a:spcPct val="20000"/>
              </a:spcBef>
              <a:spcAft>
                <a:spcPct val="0"/>
              </a:spcAft>
              <a:buFontTx/>
              <a:buBlip>
                <a:blip r:embed="rId2"/>
              </a:buBlip>
              <a:defRPr/>
            </a:pPr>
            <a:r>
              <a:rPr lang="en-US" dirty="0">
                <a:solidFill>
                  <a:srgbClr val="000000"/>
                </a:solidFill>
                <a:cs typeface="Arial" pitchFamily="34" charset="0"/>
              </a:rPr>
              <a:t>2 Chronicles 26:22 -- “</a:t>
            </a:r>
            <a:r>
              <a:rPr lang="en-US" i="1" dirty="0">
                <a:solidFill>
                  <a:srgbClr val="000000"/>
                </a:solidFill>
                <a:cs typeface="Arial" pitchFamily="34" charset="0"/>
              </a:rPr>
              <a:t>Now the rest of the acts of </a:t>
            </a:r>
            <a:r>
              <a:rPr lang="en-US" i="1" dirty="0" err="1">
                <a:solidFill>
                  <a:srgbClr val="000000"/>
                </a:solidFill>
                <a:cs typeface="Arial" pitchFamily="34" charset="0"/>
              </a:rPr>
              <a:t>Uzziah</a:t>
            </a:r>
            <a:r>
              <a:rPr lang="en-US" i="1" dirty="0">
                <a:solidFill>
                  <a:srgbClr val="000000"/>
                </a:solidFill>
                <a:cs typeface="Arial" pitchFamily="34" charset="0"/>
              </a:rPr>
              <a:t>, first to last, the prophet Isaiah, the son of Amos, has written.</a:t>
            </a:r>
            <a:r>
              <a:rPr lang="en-US" dirty="0">
                <a:solidFill>
                  <a:srgbClr val="000000"/>
                </a:solidFill>
                <a:cs typeface="Arial" pitchFamily="34" charset="0"/>
              </a:rPr>
              <a:t>”</a:t>
            </a:r>
          </a:p>
          <a:p>
            <a:pPr marL="342900" indent="-342900" fontAlgn="base">
              <a:spcBef>
                <a:spcPct val="20000"/>
              </a:spcBef>
              <a:spcAft>
                <a:spcPct val="0"/>
              </a:spcAft>
              <a:buFontTx/>
              <a:buBlip>
                <a:blip r:embed="rId2"/>
              </a:buBlip>
              <a:defRPr/>
            </a:pPr>
            <a:r>
              <a:rPr lang="en-US" dirty="0">
                <a:solidFill>
                  <a:srgbClr val="000000"/>
                </a:solidFill>
                <a:cs typeface="Arial" pitchFamily="34" charset="0"/>
              </a:rPr>
              <a:t>Nehemiah 8:1-3,5 -- “</a:t>
            </a:r>
            <a:r>
              <a:rPr lang="en-US" i="1" dirty="0">
                <a:solidFill>
                  <a:srgbClr val="000000"/>
                </a:solidFill>
                <a:cs typeface="Arial" pitchFamily="34" charset="0"/>
              </a:rPr>
              <a:t>... and he read from it [the law of Moses] before the square ... in the presence of men and women ... and all the people were attentive to the book of the law ... and when he opened it, all the people stood up.</a:t>
            </a:r>
            <a:r>
              <a:rPr lang="en-US" dirty="0">
                <a:solidFill>
                  <a:srgbClr val="000000"/>
                </a:solidFill>
                <a:cs typeface="Arial" pitchFamily="34" charset="0"/>
              </a:rPr>
              <a:t>”</a:t>
            </a:r>
          </a:p>
          <a:p>
            <a:pPr marL="342900" indent="-342900" fontAlgn="base">
              <a:spcBef>
                <a:spcPct val="20000"/>
              </a:spcBef>
              <a:spcAft>
                <a:spcPct val="0"/>
              </a:spcAft>
              <a:buFontTx/>
              <a:buBlip>
                <a:blip r:embed="rId2"/>
              </a:buBlip>
              <a:defRPr/>
            </a:pPr>
            <a:endParaRPr lang="en-US" kern="0" dirty="0">
              <a:solidFill>
                <a:srgbClr val="000000"/>
              </a:solidFill>
              <a:cs typeface="Arial" pitchFamily="34" charset="0"/>
            </a:endParaRPr>
          </a:p>
        </p:txBody>
      </p:sp>
    </p:spTree>
    <p:extLst>
      <p:ext uri="{BB962C8B-B14F-4D97-AF65-F5344CB8AC3E}">
        <p14:creationId xmlns:p14="http://schemas.microsoft.com/office/powerpoint/2010/main" val="2708598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381000"/>
            <a:ext cx="7772400" cy="914400"/>
          </a:xfrm>
        </p:spPr>
        <p:txBody>
          <a:bodyPr/>
          <a:lstStyle/>
          <a:p>
            <a:pPr eaLnBrk="1" hangingPunct="1">
              <a:defRPr/>
            </a:pPr>
            <a:r>
              <a:rPr lang="en-US" sz="3600" b="1" dirty="0">
                <a:solidFill>
                  <a:srgbClr val="FFFFCC"/>
                </a:solidFill>
                <a:effectLst>
                  <a:outerShdw blurRad="38100" dist="38100" dir="2700000" algn="tl">
                    <a:srgbClr val="000000"/>
                  </a:outerShdw>
                </a:effectLst>
                <a:latin typeface="Comic Sans MS" pitchFamily="66" charset="0"/>
              </a:rPr>
              <a:t>WRITING  MATERIALS</a:t>
            </a:r>
            <a:endParaRPr lang="en-US" sz="3600" b="1" dirty="0">
              <a:latin typeface="Comic Sans MS" pitchFamily="66" charset="0"/>
            </a:endParaRPr>
          </a:p>
        </p:txBody>
      </p:sp>
      <p:sp>
        <p:nvSpPr>
          <p:cNvPr id="23555" name="Rectangle 3"/>
          <p:cNvSpPr>
            <a:spLocks noGrp="1" noChangeArrowheads="1"/>
          </p:cNvSpPr>
          <p:nvPr>
            <p:ph type="body" idx="1"/>
          </p:nvPr>
        </p:nvSpPr>
        <p:spPr>
          <a:xfrm>
            <a:off x="990600" y="1676400"/>
            <a:ext cx="6934200" cy="1981200"/>
          </a:xfrm>
        </p:spPr>
        <p:txBody>
          <a:bodyPr/>
          <a:lstStyle/>
          <a:p>
            <a:pPr marL="352425" indent="-352425" algn="just" eaLnBrk="1" hangingPunct="1">
              <a:spcBef>
                <a:spcPct val="0"/>
              </a:spcBef>
              <a:buFontTx/>
              <a:buNone/>
              <a:defRPr/>
            </a:pPr>
            <a:r>
              <a:rPr lang="en-US" sz="2400" b="1" u="sng">
                <a:solidFill>
                  <a:srgbClr val="FFCC66"/>
                </a:solidFill>
                <a:effectLst>
                  <a:outerShdw blurRad="38100" dist="38100" dir="2700000" algn="tl">
                    <a:srgbClr val="000000"/>
                  </a:outerShdw>
                </a:effectLst>
                <a:latin typeface="Comic Sans MS" pitchFamily="66" charset="0"/>
              </a:rPr>
              <a:t>Wood</a:t>
            </a:r>
            <a:r>
              <a:rPr lang="en-US" sz="2400" b="1">
                <a:solidFill>
                  <a:srgbClr val="FFCC66"/>
                </a:solidFill>
                <a:effectLst>
                  <a:outerShdw blurRad="38100" dist="38100" dir="2700000" algn="tl">
                    <a:srgbClr val="000000"/>
                  </a:outerShdw>
                </a:effectLst>
                <a:latin typeface="Comic Sans MS" pitchFamily="66" charset="0"/>
              </a:rPr>
              <a:t> – For many centuries wooden tablets were used as writing surfaces in Greece.  Wooden writing tablets have also been found in both Egypt and Palestine.  </a:t>
            </a:r>
            <a:r>
              <a:rPr lang="en-US" sz="2400" b="1" i="1">
                <a:solidFill>
                  <a:srgbClr val="FFCC66"/>
                </a:solidFill>
                <a:effectLst>
                  <a:outerShdw blurRad="38100" dist="38100" dir="2700000" algn="tl">
                    <a:srgbClr val="000000"/>
                  </a:outerShdw>
                </a:effectLst>
                <a:latin typeface="Comic Sans MS" pitchFamily="66" charset="0"/>
              </a:rPr>
              <a:t>See Isaiah 30:8 and Habakkuk 2:2.</a:t>
            </a:r>
            <a:endParaRPr lang="en-US" sz="3600" b="1">
              <a:solidFill>
                <a:srgbClr val="FFCC66"/>
              </a:solidFill>
              <a:effectLst>
                <a:outerShdw blurRad="38100" dist="38100" dir="2700000" algn="tl">
                  <a:srgbClr val="000000"/>
                </a:outerShdw>
              </a:effectLst>
              <a:latin typeface="Comic Sans MS" pitchFamily="66" charset="0"/>
            </a:endParaRPr>
          </a:p>
        </p:txBody>
      </p:sp>
      <p:sp>
        <p:nvSpPr>
          <p:cNvPr id="23557" name="Text Box 5"/>
          <p:cNvSpPr txBox="1">
            <a:spLocks noChangeArrowheads="1"/>
          </p:cNvSpPr>
          <p:nvPr/>
        </p:nvSpPr>
        <p:spPr bwMode="auto">
          <a:xfrm>
            <a:off x="6248400" y="2971800"/>
            <a:ext cx="685800" cy="646113"/>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r>
              <a:rPr lang="en-US" sz="3600" b="1">
                <a:solidFill>
                  <a:srgbClr val="FFCC66"/>
                </a:solidFill>
                <a:effectLst>
                  <a:outerShdw blurRad="38100" dist="38100" dir="2700000" algn="tl">
                    <a:srgbClr val="000000"/>
                  </a:outerShdw>
                </a:effectLst>
                <a:latin typeface="Wingdings" pitchFamily="2" charset="2"/>
                <a:cs typeface="Arial" pitchFamily="34" charset="0"/>
              </a:rPr>
              <a:t>?</a:t>
            </a:r>
          </a:p>
        </p:txBody>
      </p:sp>
      <p:pic>
        <p:nvPicPr>
          <p:cNvPr id="126981" name="Picture 1" descr="M:\How We Got the Bible - 2011\Class Work Material\The Bible Through the Ages - Readers Digest\Roman Wax Tablet-3rd Century AD-pg1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657600"/>
            <a:ext cx="6919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0926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34935" y="0"/>
            <a:ext cx="7782464" cy="685800"/>
          </a:xfrm>
        </p:spPr>
        <p:txBody>
          <a:bodyPr/>
          <a:lstStyle/>
          <a:p>
            <a:pPr eaLnBrk="1" hangingPunct="1">
              <a:defRPr/>
            </a:pPr>
            <a:r>
              <a:rPr lang="en-US" sz="3600" b="1" dirty="0" smtClean="0">
                <a:solidFill>
                  <a:srgbClr val="FFFFCC"/>
                </a:solidFill>
                <a:effectLst>
                  <a:outerShdw blurRad="38100" dist="38100" dir="2700000" algn="tl">
                    <a:srgbClr val="000000"/>
                  </a:outerShdw>
                </a:effectLst>
                <a:latin typeface="Comic Sans MS" pitchFamily="66" charset="0"/>
              </a:rPr>
              <a:t>Isaiah &amp; Habakkuk</a:t>
            </a:r>
            <a:endParaRPr lang="en-US" sz="3600" b="1" dirty="0">
              <a:latin typeface="Comic Sans MS" pitchFamily="66" charset="0"/>
            </a:endParaRPr>
          </a:p>
        </p:txBody>
      </p:sp>
      <p:pic>
        <p:nvPicPr>
          <p:cNvPr id="126981" name="Picture 1" descr="M:\How We Got the Bible - 2011\Class Work Material\The Bible Through the Ages - Readers Digest\Roman Wax Tablet-3rd Century AD-pg1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796145"/>
            <a:ext cx="6919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7800" y="685800"/>
            <a:ext cx="7467600" cy="2308324"/>
          </a:xfrm>
          <a:prstGeom prst="rect">
            <a:avLst/>
          </a:prstGeom>
          <a:solidFill>
            <a:srgbClr val="FFFFCC"/>
          </a:solidFill>
        </p:spPr>
        <p:txBody>
          <a:bodyPr wrap="square" rtlCol="0">
            <a:spAutoFit/>
          </a:bodyPr>
          <a:lstStyle/>
          <a:p>
            <a:r>
              <a:rPr lang="en-US" b="1" dirty="0"/>
              <a:t>Isaiah 30:8-10 (ESV</a:t>
            </a:r>
            <a:r>
              <a:rPr lang="en-US" b="1" dirty="0" smtClean="0"/>
              <a:t>)</a:t>
            </a:r>
          </a:p>
          <a:p>
            <a:r>
              <a:rPr lang="en-US" b="1" dirty="0" smtClean="0"/>
              <a:t> </a:t>
            </a:r>
            <a:r>
              <a:rPr lang="en-US" baseline="30000" dirty="0"/>
              <a:t>8 </a:t>
            </a:r>
            <a:r>
              <a:rPr lang="en-US" dirty="0"/>
              <a:t> And now, go, write it before them on a tablet and inscribe it in a book, that it may be for the time to come as a witness forever. </a:t>
            </a:r>
            <a:br>
              <a:rPr lang="en-US" dirty="0"/>
            </a:br>
            <a:r>
              <a:rPr lang="en-US" baseline="30000" dirty="0"/>
              <a:t>9 </a:t>
            </a:r>
            <a:r>
              <a:rPr lang="en-US" dirty="0"/>
              <a:t> For they are a rebellious people, lying children, children unwilling to hear the instruction of the </a:t>
            </a:r>
            <a:r>
              <a:rPr lang="en-US" cap="small" dirty="0"/>
              <a:t>LORD</a:t>
            </a:r>
            <a:r>
              <a:rPr lang="en-US" dirty="0"/>
              <a:t>; </a:t>
            </a:r>
            <a:br>
              <a:rPr lang="en-US" dirty="0"/>
            </a:br>
            <a:r>
              <a:rPr lang="en-US" baseline="30000" dirty="0"/>
              <a:t>10 </a:t>
            </a:r>
            <a:r>
              <a:rPr lang="en-US" dirty="0"/>
              <a:t> who say to the seers, “Do not see,” and to the prophets, “Do not prophesy to us what is right; speak to us smooth things, prophesy illusions, </a:t>
            </a:r>
          </a:p>
        </p:txBody>
      </p:sp>
      <p:sp>
        <p:nvSpPr>
          <p:cNvPr id="3" name="TextBox 2"/>
          <p:cNvSpPr txBox="1"/>
          <p:nvPr/>
        </p:nvSpPr>
        <p:spPr>
          <a:xfrm>
            <a:off x="1447800" y="3107054"/>
            <a:ext cx="7467600" cy="646331"/>
          </a:xfrm>
          <a:prstGeom prst="rect">
            <a:avLst/>
          </a:prstGeom>
          <a:solidFill>
            <a:srgbClr val="FFFFCC"/>
          </a:solidFill>
        </p:spPr>
        <p:txBody>
          <a:bodyPr wrap="square" rtlCol="0">
            <a:spAutoFit/>
          </a:bodyPr>
          <a:lstStyle/>
          <a:p>
            <a:r>
              <a:rPr lang="en-US" b="1" dirty="0"/>
              <a:t>Habakkuk 2:2 (ESV) </a:t>
            </a:r>
            <a:r>
              <a:rPr lang="en-US" baseline="30000" dirty="0"/>
              <a:t>2 </a:t>
            </a:r>
            <a:r>
              <a:rPr lang="en-US" dirty="0"/>
              <a:t> And the </a:t>
            </a:r>
            <a:r>
              <a:rPr lang="en-US" cap="small" dirty="0"/>
              <a:t>LORD</a:t>
            </a:r>
            <a:r>
              <a:rPr lang="en-US" dirty="0"/>
              <a:t> answered me: “Write the vision; make it plain on tablets, so he may run who reads it. </a:t>
            </a:r>
          </a:p>
        </p:txBody>
      </p:sp>
    </p:spTree>
    <p:extLst>
      <p:ext uri="{BB962C8B-B14F-4D97-AF65-F5344CB8AC3E}">
        <p14:creationId xmlns:p14="http://schemas.microsoft.com/office/powerpoint/2010/main" val="352716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p:txBody>
          <a:bodyPr/>
          <a:lstStyle/>
          <a:p>
            <a:pPr eaLnBrk="1" hangingPunct="1"/>
            <a:endParaRPr lang="en-US" altLang="en-US" smtClean="0"/>
          </a:p>
        </p:txBody>
      </p:sp>
      <p:pic>
        <p:nvPicPr>
          <p:cNvPr id="133123" name="Picture 1027" descr="Teaching to read and write-Hebrew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71628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2500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19088" y="0"/>
            <a:ext cx="6477000" cy="1143000"/>
          </a:xfrm>
          <a:solidFill>
            <a:srgbClr val="FFFFCC"/>
          </a:solidFill>
        </p:spPr>
        <p:txBody>
          <a:bodyPr/>
          <a:lstStyle/>
          <a:p>
            <a:pPr algn="l"/>
            <a:r>
              <a:rPr lang="en-US" altLang="en-US" sz="3600" smtClean="0"/>
              <a:t>Josiah Hears the Law</a:t>
            </a:r>
          </a:p>
        </p:txBody>
      </p:sp>
      <p:pic>
        <p:nvPicPr>
          <p:cNvPr id="45059" name="Picture 2" descr="Josia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055688"/>
            <a:ext cx="9126537"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4460875" y="0"/>
            <a:ext cx="4683125" cy="23082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smtClean="0">
                <a:solidFill>
                  <a:prstClr val="black"/>
                </a:solidFill>
              </a:rPr>
              <a:t/>
            </a:r>
            <a:br>
              <a:rPr lang="en-US" altLang="en-US" sz="1600" smtClean="0">
                <a:solidFill>
                  <a:prstClr val="black"/>
                </a:solidFill>
              </a:rPr>
            </a:br>
            <a:r>
              <a:rPr lang="en-US" altLang="en-US" sz="1600" b="1" smtClean="0">
                <a:solidFill>
                  <a:prstClr val="black"/>
                </a:solidFill>
              </a:rPr>
              <a:t>2 Kings 22:10-11 (NKJV) </a:t>
            </a:r>
            <a:r>
              <a:rPr lang="en-US" altLang="en-US" sz="1600" smtClean="0">
                <a:solidFill>
                  <a:prstClr val="black"/>
                </a:solidFill>
              </a:rPr>
              <a:t/>
            </a:r>
            <a:br>
              <a:rPr lang="en-US" altLang="en-US" sz="1600" smtClean="0">
                <a:solidFill>
                  <a:prstClr val="black"/>
                </a:solidFill>
              </a:rPr>
            </a:br>
            <a:r>
              <a:rPr lang="en-US" altLang="en-US" sz="1600" baseline="30000" smtClean="0">
                <a:solidFill>
                  <a:prstClr val="black"/>
                </a:solidFill>
              </a:rPr>
              <a:t>10</a:t>
            </a:r>
            <a:r>
              <a:rPr lang="en-US" altLang="en-US" sz="1600" smtClean="0">
                <a:solidFill>
                  <a:prstClr val="black"/>
                </a:solidFill>
              </a:rPr>
              <a:t>Then Shaphan the scribe showed the king, saying, “Hilkiah the priest has given me a book.” And Shaphan read it before the king. </a:t>
            </a:r>
            <a:br>
              <a:rPr lang="en-US" altLang="en-US" sz="1600" smtClean="0">
                <a:solidFill>
                  <a:prstClr val="black"/>
                </a:solidFill>
              </a:rPr>
            </a:br>
            <a:r>
              <a:rPr lang="en-US" altLang="en-US" sz="1600" baseline="30000" smtClean="0">
                <a:solidFill>
                  <a:prstClr val="black"/>
                </a:solidFill>
              </a:rPr>
              <a:t>11</a:t>
            </a:r>
            <a:r>
              <a:rPr lang="en-US" altLang="en-US" sz="1600" smtClean="0">
                <a:solidFill>
                  <a:prstClr val="black"/>
                </a:solidFill>
              </a:rPr>
              <a:t>Now it happened, when the king heard the words of the Book of the Law, that he tore his clothes.  </a:t>
            </a:r>
            <a:br>
              <a:rPr lang="en-US" altLang="en-US" sz="1600" smtClean="0">
                <a:solidFill>
                  <a:prstClr val="black"/>
                </a:solidFill>
              </a:rPr>
            </a:br>
            <a:endParaRPr lang="en-US" altLang="en-US" sz="1600" smtClean="0">
              <a:solidFill>
                <a:prstClr val="black"/>
              </a:solidFill>
            </a:endParaRPr>
          </a:p>
        </p:txBody>
      </p:sp>
    </p:spTree>
    <p:extLst>
      <p:ext uri="{BB962C8B-B14F-4D97-AF65-F5344CB8AC3E}">
        <p14:creationId xmlns:p14="http://schemas.microsoft.com/office/powerpoint/2010/main" val="250428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1375"/>
            <a:ext cx="9144000" cy="7179378"/>
          </a:xfrm>
          <a:prstGeom prst="rect">
            <a:avLst/>
          </a:prstGeom>
        </p:spPr>
      </p:pic>
      <p:sp>
        <p:nvSpPr>
          <p:cNvPr id="6" name="Rounded Rectangular Callout 5"/>
          <p:cNvSpPr/>
          <p:nvPr/>
        </p:nvSpPr>
        <p:spPr>
          <a:xfrm>
            <a:off x="5334000" y="1676400"/>
            <a:ext cx="1079500" cy="457200"/>
          </a:xfrm>
          <a:prstGeom prst="wedgeRoundRectCallout">
            <a:avLst>
              <a:gd name="adj1" fmla="val -81015"/>
              <a:gd name="adj2" fmla="val 24755"/>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dirty="0">
                <a:solidFill>
                  <a:srgbClr val="000000"/>
                </a:solidFill>
              </a:rPr>
              <a:t>Moses</a:t>
            </a:r>
          </a:p>
        </p:txBody>
      </p:sp>
      <p:sp>
        <p:nvSpPr>
          <p:cNvPr id="7" name="Rounded Rectangular Callout 6"/>
          <p:cNvSpPr/>
          <p:nvPr/>
        </p:nvSpPr>
        <p:spPr>
          <a:xfrm>
            <a:off x="244426" y="2362200"/>
            <a:ext cx="1447800" cy="630082"/>
          </a:xfrm>
          <a:prstGeom prst="wedgeRoundRectCallout">
            <a:avLst>
              <a:gd name="adj1" fmla="val 80667"/>
              <a:gd name="adj2" fmla="val 10505"/>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dirty="0">
                <a:solidFill>
                  <a:srgbClr val="000000"/>
                </a:solidFill>
              </a:rPr>
              <a:t>Poetry &amp; Wisdom</a:t>
            </a:r>
          </a:p>
        </p:txBody>
      </p:sp>
      <p:sp>
        <p:nvSpPr>
          <p:cNvPr id="8" name="Rounded Rectangular Callout 7"/>
          <p:cNvSpPr/>
          <p:nvPr/>
        </p:nvSpPr>
        <p:spPr>
          <a:xfrm>
            <a:off x="7676827" y="2674658"/>
            <a:ext cx="1447800" cy="553882"/>
          </a:xfrm>
          <a:prstGeom prst="wedgeRoundRectCallout">
            <a:avLst>
              <a:gd name="adj1" fmla="val -17818"/>
              <a:gd name="adj2" fmla="val 268903"/>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dirty="0">
                <a:solidFill>
                  <a:srgbClr val="000000"/>
                </a:solidFill>
              </a:rPr>
              <a:t>History &amp; Prophets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1259" y="4191000"/>
            <a:ext cx="1749477" cy="1749478"/>
          </a:xfrm>
          <a:prstGeom prst="rect">
            <a:avLst/>
          </a:prstGeom>
        </p:spPr>
      </p:pic>
      <p:sp>
        <p:nvSpPr>
          <p:cNvPr id="10" name="Rounded Rectangular Callout 9"/>
          <p:cNvSpPr/>
          <p:nvPr/>
        </p:nvSpPr>
        <p:spPr>
          <a:xfrm>
            <a:off x="5216150" y="4724400"/>
            <a:ext cx="1447800" cy="457200"/>
          </a:xfrm>
          <a:prstGeom prst="wedgeRoundRectCallout">
            <a:avLst>
              <a:gd name="adj1" fmla="val 75850"/>
              <a:gd name="adj2" fmla="val -33563"/>
              <a:gd name="adj3" fmla="val 1666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dirty="0" smtClean="0">
                <a:solidFill>
                  <a:srgbClr val="000000"/>
                </a:solidFill>
              </a:rPr>
              <a:t>Daniel Roars</a:t>
            </a:r>
            <a:endParaRPr lang="en-US" sz="2000" dirty="0">
              <a:solidFill>
                <a:srgbClr val="000000"/>
              </a:solidFill>
            </a:endParaRPr>
          </a:p>
        </p:txBody>
      </p:sp>
    </p:spTree>
    <p:extLst>
      <p:ext uri="{BB962C8B-B14F-4D97-AF65-F5344CB8AC3E}">
        <p14:creationId xmlns:p14="http://schemas.microsoft.com/office/powerpoint/2010/main" val="222508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0"/>
            <a:ext cx="9144000" cy="1143000"/>
          </a:xfrm>
          <a:solidFill>
            <a:srgbClr val="FFFFCC"/>
          </a:solidFill>
        </p:spPr>
        <p:txBody>
          <a:bodyPr/>
          <a:lstStyle/>
          <a:p>
            <a:r>
              <a:rPr lang="en-US" altLang="en-US" sz="3600" smtClean="0"/>
              <a:t>                   Josiah Hears the Law</a:t>
            </a:r>
          </a:p>
        </p:txBody>
      </p:sp>
      <p:pic>
        <p:nvPicPr>
          <p:cNvPr id="47107" name="Picture 2" descr="Josia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055688"/>
            <a:ext cx="9126537"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3"/>
          <p:cNvSpPr txBox="1">
            <a:spLocks noChangeArrowheads="1"/>
          </p:cNvSpPr>
          <p:nvPr/>
        </p:nvSpPr>
        <p:spPr bwMode="auto">
          <a:xfrm>
            <a:off x="63500" y="300038"/>
            <a:ext cx="2774950" cy="624681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smtClean="0">
                <a:solidFill>
                  <a:prstClr val="black"/>
                </a:solidFill>
              </a:rPr>
              <a:t> </a:t>
            </a:r>
            <a:r>
              <a:rPr lang="en-US" altLang="en-US" sz="1600" b="1" smtClean="0">
                <a:solidFill>
                  <a:prstClr val="black"/>
                </a:solidFill>
              </a:rPr>
              <a:t>2 Kings 22:18-20(NKJV) </a:t>
            </a:r>
            <a:r>
              <a:rPr lang="en-US" altLang="en-US" sz="1600" smtClean="0">
                <a:solidFill>
                  <a:prstClr val="black"/>
                </a:solidFill>
              </a:rPr>
              <a:t/>
            </a:r>
            <a:br>
              <a:rPr lang="en-US" altLang="en-US" sz="1600" smtClean="0">
                <a:solidFill>
                  <a:prstClr val="black"/>
                </a:solidFill>
              </a:rPr>
            </a:br>
            <a:r>
              <a:rPr lang="en-US" altLang="en-US" sz="1600" baseline="30000" smtClean="0">
                <a:solidFill>
                  <a:prstClr val="black"/>
                </a:solidFill>
              </a:rPr>
              <a:t>18</a:t>
            </a:r>
            <a:r>
              <a:rPr lang="en-US" altLang="en-US" sz="1600" smtClean="0">
                <a:solidFill>
                  <a:prstClr val="black"/>
                </a:solidFill>
              </a:rPr>
              <a:t> …‘Thus says the Lord God of Israel: “</a:t>
            </a:r>
            <a:r>
              <a:rPr lang="en-US" altLang="en-US" sz="1600" i="1" smtClean="0">
                <a:solidFill>
                  <a:prstClr val="black"/>
                </a:solidFill>
              </a:rPr>
              <a:t>Concerning</a:t>
            </a:r>
            <a:r>
              <a:rPr lang="en-US" altLang="en-US" sz="1600" smtClean="0">
                <a:solidFill>
                  <a:prstClr val="black"/>
                </a:solidFill>
              </a:rPr>
              <a:t> the words which you have heard— </a:t>
            </a:r>
            <a:br>
              <a:rPr lang="en-US" altLang="en-US" sz="1600" smtClean="0">
                <a:solidFill>
                  <a:prstClr val="black"/>
                </a:solidFill>
              </a:rPr>
            </a:br>
            <a:r>
              <a:rPr lang="en-US" altLang="en-US" sz="1600" baseline="30000" smtClean="0">
                <a:solidFill>
                  <a:prstClr val="black"/>
                </a:solidFill>
              </a:rPr>
              <a:t>19 </a:t>
            </a:r>
            <a:r>
              <a:rPr lang="en-US" altLang="en-US" sz="1600" b="1" smtClean="0">
                <a:solidFill>
                  <a:prstClr val="black"/>
                </a:solidFill>
              </a:rPr>
              <a:t>because</a:t>
            </a:r>
            <a:r>
              <a:rPr lang="en-US" altLang="en-US" sz="1600" smtClean="0">
                <a:solidFill>
                  <a:prstClr val="black"/>
                </a:solidFill>
              </a:rPr>
              <a:t> your heart was tender, and you humbled yourself before the Lord when you heard what I spoke against this place and against its inhabitants, that they would become a desolation and a curse, and you tore your clothes and wept before Me, </a:t>
            </a:r>
          </a:p>
          <a:p>
            <a:pPr eaLnBrk="1" fontAlgn="base" hangingPunct="1">
              <a:spcBef>
                <a:spcPct val="0"/>
              </a:spcBef>
              <a:spcAft>
                <a:spcPct val="0"/>
              </a:spcAft>
            </a:pPr>
            <a:r>
              <a:rPr lang="en-US" altLang="en-US" sz="1600" b="1" smtClean="0">
                <a:solidFill>
                  <a:prstClr val="black"/>
                </a:solidFill>
              </a:rPr>
              <a:t>I also have heard </a:t>
            </a:r>
            <a:r>
              <a:rPr lang="en-US" altLang="en-US" sz="1600" b="1" i="1" smtClean="0">
                <a:solidFill>
                  <a:prstClr val="black"/>
                </a:solidFill>
              </a:rPr>
              <a:t>you</a:t>
            </a:r>
            <a:r>
              <a:rPr lang="en-US" altLang="en-US" sz="1600" i="1" smtClean="0">
                <a:solidFill>
                  <a:prstClr val="black"/>
                </a:solidFill>
              </a:rPr>
              <a:t>,</a:t>
            </a:r>
            <a:r>
              <a:rPr lang="en-US" altLang="en-US" sz="1600" smtClean="0">
                <a:solidFill>
                  <a:prstClr val="black"/>
                </a:solidFill>
              </a:rPr>
              <a:t>” says the Lord.  </a:t>
            </a:r>
            <a:br>
              <a:rPr lang="en-US" altLang="en-US" sz="1600" smtClean="0">
                <a:solidFill>
                  <a:prstClr val="black"/>
                </a:solidFill>
              </a:rPr>
            </a:br>
            <a:r>
              <a:rPr lang="en-US" altLang="en-US" sz="1600" baseline="30000" smtClean="0">
                <a:solidFill>
                  <a:prstClr val="black"/>
                </a:solidFill>
              </a:rPr>
              <a:t>20</a:t>
            </a:r>
            <a:r>
              <a:rPr lang="en-US" altLang="en-US" sz="1600" smtClean="0">
                <a:solidFill>
                  <a:prstClr val="black"/>
                </a:solidFill>
              </a:rPr>
              <a:t>Surely, therefore, I will gather you to your fathers, and you shall be gathered to your grave in peace; and your eyes shall not see all the calamity which I will bring on this place”…</a:t>
            </a:r>
            <a:br>
              <a:rPr lang="en-US" altLang="en-US" sz="1600" smtClean="0">
                <a:solidFill>
                  <a:prstClr val="black"/>
                </a:solidFill>
              </a:rPr>
            </a:br>
            <a:endParaRPr lang="en-US" altLang="en-US" sz="1600" smtClean="0">
              <a:solidFill>
                <a:prstClr val="black"/>
              </a:solidFill>
            </a:endParaRPr>
          </a:p>
        </p:txBody>
      </p:sp>
    </p:spTree>
    <p:extLst>
      <p:ext uri="{BB962C8B-B14F-4D97-AF65-F5344CB8AC3E}">
        <p14:creationId xmlns:p14="http://schemas.microsoft.com/office/powerpoint/2010/main" val="17831595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Response of Jehoakim</a:t>
            </a:r>
            <a:br>
              <a:rPr lang="en-US" altLang="en-US" smtClean="0"/>
            </a:br>
            <a:r>
              <a:rPr lang="en-US" altLang="en-US" smtClean="0"/>
              <a:t>Jeremiah 36</a:t>
            </a:r>
          </a:p>
        </p:txBody>
      </p:sp>
      <p:sp>
        <p:nvSpPr>
          <p:cNvPr id="80899" name="Slide Number Placeholder 2"/>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28EB2BF-6428-4DD3-9C76-A0D4B6393DDC}" type="slidenum">
              <a:rPr lang="en-US" altLang="en-US" sz="1400" b="1" smtClean="0">
                <a:solidFill>
                  <a:prstClr val="black"/>
                </a:solidFill>
                <a:latin typeface="Times New Roman" pitchFamily="18" charset="0"/>
              </a:rPr>
              <a:pPr eaLnBrk="1" hangingPunct="1"/>
              <a:t>61</a:t>
            </a:fld>
            <a:endParaRPr lang="en-US" altLang="en-US" sz="1400" b="1" smtClean="0">
              <a:solidFill>
                <a:prstClr val="black"/>
              </a:solidFill>
              <a:latin typeface="Times New Roman" pitchFamily="18" charset="0"/>
            </a:endParaRPr>
          </a:p>
        </p:txBody>
      </p:sp>
      <p:pic>
        <p:nvPicPr>
          <p:cNvPr id="80900" name="Picture 3" descr="burning scroll-colo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639888"/>
            <a:ext cx="39338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4"/>
          <p:cNvSpPr txBox="1">
            <a:spLocks noChangeArrowheads="1"/>
          </p:cNvSpPr>
          <p:nvPr/>
        </p:nvSpPr>
        <p:spPr bwMode="auto">
          <a:xfrm>
            <a:off x="4216399" y="1638300"/>
            <a:ext cx="4156075" cy="427809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dirty="0">
                <a:solidFill>
                  <a:prstClr val="black"/>
                </a:solidFill>
                <a:latin typeface="Times New Roman" pitchFamily="18" charset="0"/>
              </a:rPr>
              <a:t>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21</a:t>
            </a:r>
            <a:r>
              <a:rPr lang="en-US" altLang="en-US" sz="1600" b="1" dirty="0">
                <a:solidFill>
                  <a:prstClr val="black"/>
                </a:solidFill>
                <a:latin typeface="Times New Roman" pitchFamily="18" charset="0"/>
              </a:rPr>
              <a:t>So the king sent </a:t>
            </a:r>
            <a:r>
              <a:rPr lang="en-US" altLang="en-US" sz="1600" b="1" dirty="0" err="1">
                <a:solidFill>
                  <a:prstClr val="black"/>
                </a:solidFill>
                <a:latin typeface="Times New Roman" pitchFamily="18" charset="0"/>
              </a:rPr>
              <a:t>Jehudi</a:t>
            </a:r>
            <a:r>
              <a:rPr lang="en-US" altLang="en-US" sz="1600" b="1" dirty="0">
                <a:solidFill>
                  <a:prstClr val="black"/>
                </a:solidFill>
                <a:latin typeface="Times New Roman" pitchFamily="18" charset="0"/>
              </a:rPr>
              <a:t> to bring the scroll, and he took it from </a:t>
            </a:r>
            <a:r>
              <a:rPr lang="en-US" altLang="en-US" sz="1600" b="1" dirty="0" err="1">
                <a:solidFill>
                  <a:prstClr val="black"/>
                </a:solidFill>
                <a:latin typeface="Times New Roman" pitchFamily="18" charset="0"/>
              </a:rPr>
              <a:t>Elishama</a:t>
            </a:r>
            <a:r>
              <a:rPr lang="en-US" altLang="en-US" sz="1600" b="1" dirty="0">
                <a:solidFill>
                  <a:prstClr val="black"/>
                </a:solidFill>
                <a:latin typeface="Times New Roman" pitchFamily="18" charset="0"/>
              </a:rPr>
              <a:t> the scribe’s chamber. And </a:t>
            </a:r>
            <a:r>
              <a:rPr lang="en-US" altLang="en-US" sz="1600" b="1" dirty="0" err="1">
                <a:solidFill>
                  <a:prstClr val="black"/>
                </a:solidFill>
                <a:latin typeface="Times New Roman" pitchFamily="18" charset="0"/>
              </a:rPr>
              <a:t>Jehudi</a:t>
            </a:r>
            <a:r>
              <a:rPr lang="en-US" altLang="en-US" sz="1600" b="1" dirty="0">
                <a:solidFill>
                  <a:prstClr val="black"/>
                </a:solidFill>
                <a:latin typeface="Times New Roman" pitchFamily="18" charset="0"/>
              </a:rPr>
              <a:t> read it in the hearing of the king and in the hearing of all the princes who stood beside the king.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22</a:t>
            </a:r>
            <a:r>
              <a:rPr lang="en-US" altLang="en-US" sz="1600" b="1" dirty="0">
                <a:solidFill>
                  <a:prstClr val="black"/>
                </a:solidFill>
                <a:latin typeface="Times New Roman" pitchFamily="18" charset="0"/>
              </a:rPr>
              <a:t>Now the king was sitting in the winter house in the ninth month, with </a:t>
            </a:r>
            <a:r>
              <a:rPr lang="en-US" altLang="en-US" sz="1600" b="1" i="1" dirty="0">
                <a:solidFill>
                  <a:prstClr val="black"/>
                </a:solidFill>
                <a:latin typeface="Times New Roman" pitchFamily="18" charset="0"/>
              </a:rPr>
              <a:t>a fire</a:t>
            </a:r>
            <a:r>
              <a:rPr lang="en-US" altLang="en-US" sz="1600" b="1" dirty="0">
                <a:solidFill>
                  <a:prstClr val="black"/>
                </a:solidFill>
                <a:latin typeface="Times New Roman" pitchFamily="18" charset="0"/>
              </a:rPr>
              <a:t> burning on the hearth before him.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23</a:t>
            </a:r>
            <a:r>
              <a:rPr lang="en-US" altLang="en-US" sz="1600" b="1" dirty="0">
                <a:solidFill>
                  <a:prstClr val="black"/>
                </a:solidFill>
                <a:latin typeface="Times New Roman" pitchFamily="18" charset="0"/>
              </a:rPr>
              <a:t>And it happened, when </a:t>
            </a:r>
            <a:r>
              <a:rPr lang="en-US" altLang="en-US" sz="1600" b="1" dirty="0" err="1">
                <a:solidFill>
                  <a:prstClr val="black"/>
                </a:solidFill>
                <a:latin typeface="Times New Roman" pitchFamily="18" charset="0"/>
              </a:rPr>
              <a:t>Jehudi</a:t>
            </a:r>
            <a:r>
              <a:rPr lang="en-US" altLang="en-US" sz="1600" b="1" dirty="0">
                <a:solidFill>
                  <a:prstClr val="black"/>
                </a:solidFill>
                <a:latin typeface="Times New Roman" pitchFamily="18" charset="0"/>
              </a:rPr>
              <a:t> had read three or four columns, </a:t>
            </a:r>
            <a:r>
              <a:rPr lang="en-US" altLang="en-US" sz="1600" b="1" i="1" dirty="0">
                <a:solidFill>
                  <a:prstClr val="black"/>
                </a:solidFill>
                <a:latin typeface="Times New Roman" pitchFamily="18" charset="0"/>
              </a:rPr>
              <a:t>that the king</a:t>
            </a:r>
            <a:r>
              <a:rPr lang="en-US" altLang="en-US" sz="1600" b="1" dirty="0">
                <a:solidFill>
                  <a:prstClr val="black"/>
                </a:solidFill>
                <a:latin typeface="Times New Roman" pitchFamily="18" charset="0"/>
              </a:rPr>
              <a:t> cut it with the scribe’s knife and cast </a:t>
            </a:r>
            <a:r>
              <a:rPr lang="en-US" altLang="en-US" sz="1600" b="1" i="1" dirty="0">
                <a:solidFill>
                  <a:prstClr val="black"/>
                </a:solidFill>
                <a:latin typeface="Times New Roman" pitchFamily="18" charset="0"/>
              </a:rPr>
              <a:t>it</a:t>
            </a:r>
            <a:r>
              <a:rPr lang="en-US" altLang="en-US" sz="1600" b="1" dirty="0">
                <a:solidFill>
                  <a:prstClr val="black"/>
                </a:solidFill>
                <a:latin typeface="Times New Roman" pitchFamily="18" charset="0"/>
              </a:rPr>
              <a:t> into the fire that </a:t>
            </a:r>
            <a:r>
              <a:rPr lang="en-US" altLang="en-US" sz="1600" b="1" i="1" dirty="0">
                <a:solidFill>
                  <a:prstClr val="black"/>
                </a:solidFill>
                <a:latin typeface="Times New Roman" pitchFamily="18" charset="0"/>
              </a:rPr>
              <a:t>was</a:t>
            </a:r>
            <a:r>
              <a:rPr lang="en-US" altLang="en-US" sz="1600" b="1" dirty="0">
                <a:solidFill>
                  <a:prstClr val="black"/>
                </a:solidFill>
                <a:latin typeface="Times New Roman" pitchFamily="18" charset="0"/>
              </a:rPr>
              <a:t> on the hearth, until all the scroll was consumed in the fire that </a:t>
            </a:r>
            <a:r>
              <a:rPr lang="en-US" altLang="en-US" sz="1600" b="1" i="1" dirty="0">
                <a:solidFill>
                  <a:prstClr val="black"/>
                </a:solidFill>
                <a:latin typeface="Times New Roman" pitchFamily="18" charset="0"/>
              </a:rPr>
              <a:t>was</a:t>
            </a:r>
            <a:r>
              <a:rPr lang="en-US" altLang="en-US" sz="1600" b="1" dirty="0">
                <a:solidFill>
                  <a:prstClr val="black"/>
                </a:solidFill>
                <a:latin typeface="Times New Roman" pitchFamily="18" charset="0"/>
              </a:rPr>
              <a:t> on the hearth.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24</a:t>
            </a:r>
            <a:r>
              <a:rPr lang="en-US" altLang="en-US" sz="1600" b="1" dirty="0">
                <a:solidFill>
                  <a:prstClr val="black"/>
                </a:solidFill>
                <a:latin typeface="Times New Roman" pitchFamily="18" charset="0"/>
              </a:rPr>
              <a:t>Yet they were not afraid, nor did they tear their garments, the king nor any of his servants who heard all these words</a:t>
            </a:r>
          </a:p>
        </p:txBody>
      </p:sp>
    </p:spTree>
    <p:extLst>
      <p:ext uri="{BB962C8B-B14F-4D97-AF65-F5344CB8AC3E}">
        <p14:creationId xmlns:p14="http://schemas.microsoft.com/office/powerpoint/2010/main" val="29176520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ltLang="en-US">
                <a:cs typeface="Times New Roman" pitchFamily="18" charset="0"/>
              </a:rPr>
              <a:t>Baruch Bulla</a:t>
            </a:r>
          </a:p>
        </p:txBody>
      </p:sp>
      <p:pic>
        <p:nvPicPr>
          <p:cNvPr id="192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2667000"/>
            <a:ext cx="28194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6" name="Rectangle 4"/>
          <p:cNvSpPr>
            <a:spLocks noChangeArrowheads="1"/>
          </p:cNvSpPr>
          <p:nvPr/>
        </p:nvSpPr>
        <p:spPr bwMode="auto">
          <a:xfrm>
            <a:off x="1295400" y="1355725"/>
            <a:ext cx="7848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dirty="0">
                <a:solidFill>
                  <a:prstClr val="black"/>
                </a:solidFill>
                <a:latin typeface="Arial" pitchFamily="34" charset="0"/>
                <a:cs typeface="Arial" pitchFamily="34" charset="0"/>
              </a:rPr>
              <a:t>“Belonging to </a:t>
            </a:r>
            <a:r>
              <a:rPr lang="en-US" altLang="en-US" sz="2000" dirty="0" err="1">
                <a:solidFill>
                  <a:prstClr val="black"/>
                </a:solidFill>
                <a:latin typeface="Arial" pitchFamily="34" charset="0"/>
                <a:cs typeface="Arial" pitchFamily="34" charset="0"/>
              </a:rPr>
              <a:t>Berekhyahu</a:t>
            </a:r>
            <a:r>
              <a:rPr lang="en-US" altLang="en-US" sz="2000" dirty="0">
                <a:solidFill>
                  <a:prstClr val="black"/>
                </a:solidFill>
                <a:latin typeface="Arial" pitchFamily="34" charset="0"/>
                <a:cs typeface="Arial" pitchFamily="34" charset="0"/>
              </a:rPr>
              <a:t>, son of </a:t>
            </a:r>
            <a:r>
              <a:rPr lang="en-US" altLang="en-US" sz="2000" dirty="0" err="1">
                <a:solidFill>
                  <a:prstClr val="black"/>
                </a:solidFill>
                <a:latin typeface="Arial" pitchFamily="34" charset="0"/>
                <a:cs typeface="Arial" pitchFamily="34" charset="0"/>
              </a:rPr>
              <a:t>Neriyahu</a:t>
            </a:r>
            <a:r>
              <a:rPr lang="en-US" altLang="en-US" sz="2000" dirty="0">
                <a:solidFill>
                  <a:prstClr val="black"/>
                </a:solidFill>
                <a:latin typeface="Arial" pitchFamily="34" charset="0"/>
                <a:cs typeface="Arial" pitchFamily="34" charset="0"/>
              </a:rPr>
              <a:t>, the Scribe” declares this bulla or lump of clay -  this bulla bears a  human detail: a fingerprint—presumably of Jeremiah’s scribe—appears on the upper left edge.</a:t>
            </a:r>
          </a:p>
          <a:p>
            <a:pPr fontAlgn="base">
              <a:spcBef>
                <a:spcPct val="0"/>
              </a:spcBef>
              <a:spcAft>
                <a:spcPct val="0"/>
              </a:spcAft>
            </a:pPr>
            <a:endParaRPr lang="en-US" altLang="en-US" sz="2000" dirty="0">
              <a:solidFill>
                <a:prstClr val="black"/>
              </a:solidFill>
              <a:latin typeface="Arial" pitchFamily="34" charset="0"/>
              <a:cs typeface="Arial" pitchFamily="34" charset="0"/>
            </a:endParaRPr>
          </a:p>
        </p:txBody>
      </p:sp>
      <p:sp>
        <p:nvSpPr>
          <p:cNvPr id="192517" name="Rectangle 5">
            <a:hlinkClick r:id="" action="ppaction://noaction"/>
          </p:cNvPr>
          <p:cNvSpPr>
            <a:spLocks noChangeArrowheads="1"/>
          </p:cNvSpPr>
          <p:nvPr/>
        </p:nvSpPr>
        <p:spPr bwMode="auto">
          <a:xfrm>
            <a:off x="0" y="3209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92518" name="Rectangle 6"/>
          <p:cNvSpPr>
            <a:spLocks noChangeArrowheads="1"/>
          </p:cNvSpPr>
          <p:nvPr/>
        </p:nvSpPr>
        <p:spPr bwMode="auto">
          <a:xfrm>
            <a:off x="942975" y="4937125"/>
            <a:ext cx="82010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000" dirty="0">
                <a:solidFill>
                  <a:prstClr val="black"/>
                </a:solidFill>
                <a:latin typeface="Arial" pitchFamily="34" charset="0"/>
                <a:cs typeface="Arial" pitchFamily="34" charset="0"/>
              </a:rPr>
              <a:t>When God told Jeremiah of the disasters that would strike Judah if it did not mend its wicked ways, “Jeremiah called Baruch son of </a:t>
            </a:r>
            <a:r>
              <a:rPr lang="en-US" altLang="en-US" sz="2000" dirty="0" err="1">
                <a:solidFill>
                  <a:prstClr val="black"/>
                </a:solidFill>
                <a:latin typeface="Arial" pitchFamily="34" charset="0"/>
                <a:cs typeface="Arial" pitchFamily="34" charset="0"/>
              </a:rPr>
              <a:t>Neriah</a:t>
            </a:r>
            <a:r>
              <a:rPr lang="en-US" altLang="en-US" sz="2000" dirty="0">
                <a:solidFill>
                  <a:prstClr val="black"/>
                </a:solidFill>
                <a:latin typeface="Arial" pitchFamily="34" charset="0"/>
                <a:cs typeface="Arial" pitchFamily="34" charset="0"/>
              </a:rPr>
              <a:t>; and Baruch wrote down in the scroll, at Jeremiah’s dictation, all the words which the Lord had spoken to him” ( Jeremiah 36:3–4 ).</a:t>
            </a:r>
            <a:br>
              <a:rPr lang="en-US" altLang="en-US" sz="2000" dirty="0">
                <a:solidFill>
                  <a:prstClr val="black"/>
                </a:solidFill>
                <a:latin typeface="Arial" pitchFamily="34" charset="0"/>
                <a:cs typeface="Arial" pitchFamily="34" charset="0"/>
              </a:rPr>
            </a:br>
            <a:r>
              <a:rPr lang="en-US" altLang="en-US" sz="2000" dirty="0">
                <a:solidFill>
                  <a:prstClr val="black"/>
                </a:solidFill>
                <a:latin typeface="Arial" pitchFamily="34" charset="0"/>
                <a:cs typeface="Arial" pitchFamily="34" charset="0"/>
              </a:rPr>
              <a:t/>
            </a:r>
            <a:br>
              <a:rPr lang="en-US" altLang="en-US" sz="2000" dirty="0">
                <a:solidFill>
                  <a:prstClr val="black"/>
                </a:solidFill>
                <a:latin typeface="Arial" pitchFamily="34" charset="0"/>
                <a:cs typeface="Arial" pitchFamily="34" charset="0"/>
              </a:rPr>
            </a:br>
            <a:endParaRPr lang="en-US" altLang="en-US" sz="2000" dirty="0">
              <a:solidFill>
                <a:prstClr val="black"/>
              </a:solidFill>
              <a:latin typeface="Arial" pitchFamily="34" charset="0"/>
              <a:cs typeface="Arial" pitchFamily="34" charset="0"/>
            </a:endParaRPr>
          </a:p>
        </p:txBody>
      </p:sp>
      <p:sp>
        <p:nvSpPr>
          <p:cNvPr id="192519" name="Rectangle 7">
            <a:hlinkClick r:id="" action="ppaction://noaction"/>
          </p:cNvPr>
          <p:cNvSpPr>
            <a:spLocks noChangeArrowheads="1"/>
          </p:cNvSpPr>
          <p:nvPr/>
        </p:nvSpPr>
        <p:spPr bwMode="auto">
          <a:xfrm>
            <a:off x="0" y="3719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92520" name="Rectangle 8"/>
          <p:cNvSpPr>
            <a:spLocks noChangeArrowheads="1"/>
          </p:cNvSpPr>
          <p:nvPr/>
        </p:nvSpPr>
        <p:spPr bwMode="auto">
          <a:xfrm>
            <a:off x="2362200" y="6645275"/>
            <a:ext cx="67818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sz="1400">
                <a:solidFill>
                  <a:prstClr val="white"/>
                </a:solidFill>
                <a:latin typeface="Arial" pitchFamily="34" charset="0"/>
                <a:cs typeface="Arial" pitchFamily="34" charset="0"/>
              </a:rPr>
              <a:t>Editor, H. S. 2002;2002. </a:t>
            </a:r>
            <a:r>
              <a:rPr lang="en-US" altLang="en-US" sz="1400" i="1">
                <a:solidFill>
                  <a:prstClr val="white"/>
                </a:solidFill>
                <a:latin typeface="Arial" pitchFamily="34" charset="0"/>
                <a:cs typeface="Arial" pitchFamily="34" charset="0"/>
              </a:rPr>
              <a:t>BAR 22:02 (March/April 1996)</a:t>
            </a:r>
            <a:r>
              <a:rPr lang="en-US" altLang="en-US" sz="1400">
                <a:solidFill>
                  <a:prstClr val="white"/>
                </a:solidFill>
                <a:latin typeface="Arial" pitchFamily="34" charset="0"/>
                <a:cs typeface="Arial" pitchFamily="34" charset="0"/>
              </a:rPr>
              <a:t>. Biblical Archaeology Society</a:t>
            </a:r>
          </a:p>
        </p:txBody>
      </p:sp>
      <p:pic>
        <p:nvPicPr>
          <p:cNvPr id="1925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88" y="2667000"/>
            <a:ext cx="25146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88" y="2667000"/>
            <a:ext cx="2170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153" y="159"/>
            <a:ext cx="6370891" cy="139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644660" y="61944"/>
            <a:ext cx="6570325" cy="276999"/>
          </a:xfrm>
          <a:prstGeom prst="rect">
            <a:avLst/>
          </a:prstGeom>
          <a:noFill/>
        </p:spPr>
        <p:txBody>
          <a:bodyPr wrap="none" rtlCol="0">
            <a:spAutoFit/>
          </a:bodyPr>
          <a:lstStyle/>
          <a:p>
            <a:r>
              <a:rPr lang="en-US" sz="1200" dirty="0" smtClean="0">
                <a:solidFill>
                  <a:prstClr val="black"/>
                </a:solidFill>
                <a:cs typeface="Arial" pitchFamily="34" charset="0"/>
              </a:rPr>
              <a:t>Clay bulla with an Individual’s seal used to secure documents, many have been found from this time</a:t>
            </a:r>
            <a:endParaRPr lang="en-US" sz="1200" dirty="0">
              <a:solidFill>
                <a:prstClr val="black"/>
              </a:solidFill>
              <a:cs typeface="Arial" pitchFamily="34" charset="0"/>
            </a:endParaRPr>
          </a:p>
        </p:txBody>
      </p:sp>
    </p:spTree>
    <p:extLst>
      <p:ext uri="{BB962C8B-B14F-4D97-AF65-F5344CB8AC3E}">
        <p14:creationId xmlns:p14="http://schemas.microsoft.com/office/powerpoint/2010/main" val="141487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9296400" cy="6858000"/>
          </a:xfrm>
          <a:prstGeom prst="rect">
            <a:avLst/>
          </a:prstGeom>
          <a:solidFill>
            <a:schemeClr val="tx1"/>
          </a:solidFill>
          <a:ln w="9525">
            <a:solidFill>
              <a:schemeClr val="tx1"/>
            </a:solidFill>
            <a:miter lim="800000"/>
            <a:headEnd/>
            <a:tailEnd/>
          </a:ln>
          <a:effectLst/>
        </p:spPr>
        <p:txBody>
          <a:bodyPr wrap="none" anchor="ctr"/>
          <a:lstStyle/>
          <a:p>
            <a:pPr algn="ctr" fontAlgn="base">
              <a:spcBef>
                <a:spcPct val="20000"/>
              </a:spcBef>
              <a:spcAft>
                <a:spcPct val="0"/>
              </a:spcAft>
              <a:defRPr/>
            </a:pPr>
            <a:endParaRPr lang="en-US" sz="2000" dirty="0">
              <a:solidFill>
                <a:srgbClr val="000000"/>
              </a:solidFill>
            </a:endParaRPr>
          </a:p>
        </p:txBody>
      </p:sp>
      <p:sp>
        <p:nvSpPr>
          <p:cNvPr id="26627" name="Title 1"/>
          <p:cNvSpPr>
            <a:spLocks noGrp="1"/>
          </p:cNvSpPr>
          <p:nvPr>
            <p:ph type="title"/>
          </p:nvPr>
        </p:nvSpPr>
        <p:spPr/>
        <p:txBody>
          <a:bodyPr/>
          <a:lstStyle/>
          <a:p>
            <a:endParaRPr lang="en-US" altLang="en-US" smtClean="0"/>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8862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4"/>
          <p:cNvSpPr txBox="1">
            <a:spLocks noChangeArrowheads="1"/>
          </p:cNvSpPr>
          <p:nvPr/>
        </p:nvSpPr>
        <p:spPr bwMode="auto">
          <a:xfrm>
            <a:off x="4489450" y="228600"/>
            <a:ext cx="4425950" cy="3478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fontAlgn="base" hangingPunct="1">
              <a:spcBef>
                <a:spcPct val="0"/>
              </a:spcBef>
              <a:spcAft>
                <a:spcPct val="0"/>
              </a:spcAft>
            </a:pPr>
            <a:r>
              <a:rPr lang="en-US" altLang="en-US" sz="2000" i="1" smtClean="0">
                <a:solidFill>
                  <a:srgbClr val="FFFFFF"/>
                </a:solidFill>
              </a:rPr>
              <a:t>Michal Roche-Ben Ami</a:t>
            </a:r>
            <a:endParaRPr lang="en-US" altLang="en-US" sz="2000" smtClean="0">
              <a:solidFill>
                <a:srgbClr val="FFFFFF"/>
              </a:solidFill>
            </a:endParaRPr>
          </a:p>
          <a:p>
            <a:pPr eaLnBrk="1" fontAlgn="base" hangingPunct="1">
              <a:spcBef>
                <a:spcPct val="0"/>
              </a:spcBef>
              <a:spcAft>
                <a:spcPct val="0"/>
              </a:spcAft>
            </a:pPr>
            <a:r>
              <a:rPr lang="en-US" altLang="en-US" sz="2000" smtClean="0">
                <a:solidFill>
                  <a:srgbClr val="FFFFFF"/>
                </a:solidFill>
              </a:rPr>
              <a:t>City gate of ancient Lachish. Most of the Lachish letters, 21 ostraca inscribed with messages from one Judean military commander to another, were found on the floor of a guardroom in this gate. They were buried by destruction debris when the Babylonians attacked this fortified gate and took the city in about 588 B.C.</a:t>
            </a:r>
          </a:p>
          <a:p>
            <a:pPr eaLnBrk="1" fontAlgn="base" hangingPunct="1">
              <a:spcBef>
                <a:spcPct val="0"/>
              </a:spcBef>
              <a:spcAft>
                <a:spcPct val="0"/>
              </a:spcAft>
            </a:pPr>
            <a:r>
              <a:rPr lang="en-US" altLang="en-US" sz="2000" i="1" smtClean="0">
                <a:solidFill>
                  <a:srgbClr val="FFFFFF"/>
                </a:solidFill>
              </a:rPr>
              <a:t>BAR 10:02 (March/April 1984)</a:t>
            </a:r>
            <a:r>
              <a:rPr lang="en-US" altLang="en-US" sz="2000" smtClean="0">
                <a:solidFill>
                  <a:srgbClr val="FFFFFF"/>
                </a:solidFill>
              </a:rPr>
              <a:t>. </a:t>
            </a:r>
          </a:p>
          <a:p>
            <a:pPr eaLnBrk="1" fontAlgn="base" hangingPunct="1">
              <a:spcBef>
                <a:spcPct val="0"/>
              </a:spcBef>
              <a:spcAft>
                <a:spcPct val="0"/>
              </a:spcAft>
            </a:pPr>
            <a:endParaRPr lang="en-US" altLang="en-US" sz="2000" smtClean="0">
              <a:solidFill>
                <a:srgbClr val="000000"/>
              </a:solidFill>
            </a:endParaRPr>
          </a:p>
        </p:txBody>
      </p:sp>
      <p:pic>
        <p:nvPicPr>
          <p:cNvPr id="266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124200"/>
            <a:ext cx="36576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3" descr="E:\z British Museum and Louvre\Lachish letters, db n061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3379788"/>
            <a:ext cx="3376613"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33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3"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fontAlgn="base">
              <a:spcBef>
                <a:spcPct val="20000"/>
              </a:spcBef>
              <a:spcAft>
                <a:spcPct val="0"/>
              </a:spcAft>
              <a:defRPr/>
            </a:pPr>
            <a:endParaRPr lang="en-US" sz="2400">
              <a:solidFill>
                <a:srgbClr val="000000"/>
              </a:solidFill>
              <a:cs typeface="Times New Roman" pitchFamily="18" charset="0"/>
            </a:endParaRPr>
          </a:p>
        </p:txBody>
      </p:sp>
      <p:sp>
        <p:nvSpPr>
          <p:cNvPr id="734210" name="Rectangle 2"/>
          <p:cNvSpPr>
            <a:spLocks noGrp="1" noChangeArrowheads="1"/>
          </p:cNvSpPr>
          <p:nvPr>
            <p:ph type="title"/>
          </p:nvPr>
        </p:nvSpPr>
        <p:spPr/>
        <p:txBody>
          <a:bodyPr/>
          <a:lstStyle/>
          <a:p>
            <a:pPr algn="ctr" eaLnBrk="1" hangingPunct="1">
              <a:defRPr/>
            </a:pPr>
            <a:r>
              <a:rPr lang="en-US" smtClean="0"/>
              <a:t>Letters from Military Governor of Lachish</a:t>
            </a:r>
          </a:p>
        </p:txBody>
      </p:sp>
      <p:pic>
        <p:nvPicPr>
          <p:cNvPr id="27652" name="Picture 3" descr="E:\z British Museum and Louvre\Lachish letters, db n06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413" y="2008188"/>
            <a:ext cx="44370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2" name="Text Box 4"/>
          <p:cNvSpPr txBox="1">
            <a:spLocks noChangeArrowheads="1"/>
          </p:cNvSpPr>
          <p:nvPr/>
        </p:nvSpPr>
        <p:spPr bwMode="auto">
          <a:xfrm>
            <a:off x="5251450" y="2027238"/>
            <a:ext cx="3654425" cy="3597275"/>
          </a:xfrm>
          <a:prstGeom prst="rect">
            <a:avLst/>
          </a:prstGeom>
          <a:noFill/>
          <a:ln w="9525">
            <a:noFill/>
            <a:miter lim="800000"/>
            <a:headEnd/>
            <a:tailEnd/>
          </a:ln>
          <a:effectLst/>
        </p:spPr>
        <p:txBody>
          <a:bodyPr>
            <a:spAutoFit/>
          </a:bodyPr>
          <a:lstStyle/>
          <a:p>
            <a:pPr algn="ctr" fontAlgn="base">
              <a:spcBef>
                <a:spcPct val="20000"/>
              </a:spcBef>
              <a:spcAft>
                <a:spcPct val="0"/>
              </a:spcAft>
              <a:defRPr/>
            </a:pPr>
            <a:r>
              <a:rPr lang="en-US" sz="2400">
                <a:solidFill>
                  <a:srgbClr val="DFD6C3"/>
                </a:solidFill>
                <a:effectLst>
                  <a:outerShdw blurRad="38100" dist="38100" dir="2700000" algn="tl">
                    <a:srgbClr val="000000"/>
                  </a:outerShdw>
                </a:effectLst>
                <a:cs typeface="Times New Roman" pitchFamily="18" charset="0"/>
              </a:rPr>
              <a:t>One letter reports that the</a:t>
            </a:r>
          </a:p>
          <a:p>
            <a:pPr algn="ctr" fontAlgn="base">
              <a:spcBef>
                <a:spcPct val="20000"/>
              </a:spcBef>
              <a:spcAft>
                <a:spcPct val="0"/>
              </a:spcAft>
              <a:defRPr/>
            </a:pPr>
            <a:r>
              <a:rPr lang="en-US" sz="2400">
                <a:solidFill>
                  <a:srgbClr val="DFD6C3"/>
                </a:solidFill>
                <a:effectLst>
                  <a:outerShdw blurRad="38100" dist="38100" dir="2700000" algn="tl">
                    <a:srgbClr val="000000"/>
                  </a:outerShdw>
                </a:effectLst>
                <a:cs typeface="Times New Roman" pitchFamily="18" charset="0"/>
              </a:rPr>
              <a:t>garrison is watching for the smoke signal from Lachish &amp; that the signal from Azekah could not be seen.</a:t>
            </a:r>
          </a:p>
          <a:p>
            <a:pPr algn="ctr" fontAlgn="base">
              <a:spcBef>
                <a:spcPct val="20000"/>
              </a:spcBef>
              <a:spcAft>
                <a:spcPct val="0"/>
              </a:spcAft>
              <a:defRPr/>
            </a:pPr>
            <a:r>
              <a:rPr lang="en-US" sz="2400">
                <a:solidFill>
                  <a:srgbClr val="DFD6C3"/>
                </a:solidFill>
                <a:effectLst>
                  <a:outerShdw blurRad="38100" dist="38100" dir="2700000" algn="tl">
                    <a:srgbClr val="000000"/>
                  </a:outerShdw>
                </a:effectLst>
                <a:cs typeface="Times New Roman" pitchFamily="18" charset="0"/>
              </a:rPr>
              <a:t>Jeremiah 34:7 indicates these two  places as being the only fortified towns</a:t>
            </a:r>
          </a:p>
          <a:p>
            <a:pPr algn="ctr" fontAlgn="base">
              <a:spcBef>
                <a:spcPct val="20000"/>
              </a:spcBef>
              <a:spcAft>
                <a:spcPct val="0"/>
              </a:spcAft>
              <a:defRPr/>
            </a:pPr>
            <a:r>
              <a:rPr lang="en-US" sz="2400">
                <a:solidFill>
                  <a:srgbClr val="DFD6C3"/>
                </a:solidFill>
                <a:effectLst>
                  <a:outerShdw blurRad="38100" dist="38100" dir="2700000" algn="tl">
                    <a:srgbClr val="000000"/>
                  </a:outerShdw>
                </a:effectLst>
                <a:cs typeface="Times New Roman" pitchFamily="18" charset="0"/>
              </a:rPr>
              <a:t>remaining in Judah.</a:t>
            </a:r>
          </a:p>
        </p:txBody>
      </p:sp>
    </p:spTree>
    <p:extLst>
      <p:ext uri="{BB962C8B-B14F-4D97-AF65-F5344CB8AC3E}">
        <p14:creationId xmlns:p14="http://schemas.microsoft.com/office/powerpoint/2010/main" val="3303276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fontAlgn="base">
              <a:spcBef>
                <a:spcPct val="20000"/>
              </a:spcBef>
              <a:spcAft>
                <a:spcPct val="0"/>
              </a:spcAft>
              <a:defRPr/>
            </a:pPr>
            <a:endParaRPr lang="en-US" sz="2400">
              <a:solidFill>
                <a:srgbClr val="000000"/>
              </a:solidFill>
              <a:cs typeface="Times New Roman" pitchFamily="18" charset="0"/>
            </a:endParaRPr>
          </a:p>
        </p:txBody>
      </p:sp>
      <p:sp>
        <p:nvSpPr>
          <p:cNvPr id="744451" name="Rectangle 3"/>
          <p:cNvSpPr>
            <a:spLocks noGrp="1" noChangeArrowheads="1"/>
          </p:cNvSpPr>
          <p:nvPr>
            <p:ph type="title"/>
          </p:nvPr>
        </p:nvSpPr>
        <p:spPr/>
        <p:txBody>
          <a:bodyPr/>
          <a:lstStyle/>
          <a:p>
            <a:pPr algn="ctr" eaLnBrk="1" hangingPunct="1">
              <a:defRPr/>
            </a:pPr>
            <a:r>
              <a:rPr lang="en-US" smtClean="0"/>
              <a:t>Letters from Military Governor of Lachish</a:t>
            </a:r>
          </a:p>
        </p:txBody>
      </p:sp>
      <p:pic>
        <p:nvPicPr>
          <p:cNvPr id="28676" name="Picture 4" descr="E:\z British Museum and Louvre\Lachish letters, db n06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771650"/>
            <a:ext cx="44370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4453" name="Text Box 5"/>
          <p:cNvSpPr txBox="1">
            <a:spLocks noChangeArrowheads="1"/>
          </p:cNvSpPr>
          <p:nvPr/>
        </p:nvSpPr>
        <p:spPr bwMode="auto">
          <a:xfrm>
            <a:off x="4927600" y="1654175"/>
            <a:ext cx="3978275" cy="5203825"/>
          </a:xfrm>
          <a:prstGeom prst="rect">
            <a:avLst/>
          </a:prstGeom>
          <a:noFill/>
          <a:ln w="9525">
            <a:noFill/>
            <a:miter lim="800000"/>
            <a:headEnd/>
            <a:tailEnd/>
          </a:ln>
          <a:effectLst/>
        </p:spPr>
        <p:txBody>
          <a:bodyPr>
            <a:spAutoFit/>
          </a:bodyPr>
          <a:lstStyle/>
          <a:p>
            <a:pPr fontAlgn="base">
              <a:spcBef>
                <a:spcPct val="20000"/>
              </a:spcBef>
              <a:spcAft>
                <a:spcPct val="0"/>
              </a:spcAft>
              <a:defRPr/>
            </a:pPr>
            <a:r>
              <a:rPr lang="en-US" sz="2400" b="1">
                <a:solidFill>
                  <a:srgbClr val="FFFFFF"/>
                </a:solidFill>
                <a:effectLst>
                  <a:outerShdw blurRad="38100" dist="38100" dir="2700000" algn="tl">
                    <a:srgbClr val="000000"/>
                  </a:outerShdw>
                </a:effectLst>
                <a:cs typeface="Times New Roman" pitchFamily="18" charset="0"/>
              </a:rPr>
              <a:t>Jeremiah 34:6 - 7 (ESV) </a:t>
            </a:r>
            <a:r>
              <a:rPr lang="en-US" sz="2400" baseline="30000">
                <a:solidFill>
                  <a:srgbClr val="FFFFFF"/>
                </a:solidFill>
                <a:effectLst>
                  <a:outerShdw blurRad="38100" dist="38100" dir="2700000" algn="tl">
                    <a:srgbClr val="000000"/>
                  </a:outerShdw>
                </a:effectLst>
                <a:latin typeface="Default"/>
                <a:cs typeface="Times New Roman" pitchFamily="18" charset="0"/>
              </a:rPr>
              <a:t>6</a:t>
            </a:r>
            <a:r>
              <a:rPr lang="en-US" sz="2400">
                <a:solidFill>
                  <a:srgbClr val="FFFFFF"/>
                </a:solidFill>
                <a:effectLst>
                  <a:outerShdw blurRad="38100" dist="38100" dir="2700000" algn="tl">
                    <a:srgbClr val="000000"/>
                  </a:outerShdw>
                </a:effectLst>
                <a:latin typeface="Default"/>
                <a:cs typeface="Times New Roman" pitchFamily="18" charset="0"/>
              </a:rPr>
              <a:t>Then Jeremiah the prophet spoke all these words to Zedekiah king of Judah, in Jerusalem, </a:t>
            </a:r>
            <a:r>
              <a:rPr lang="en-US" sz="2400">
                <a:solidFill>
                  <a:srgbClr val="FFFFFF"/>
                </a:solidFill>
                <a:effectLst>
                  <a:outerShdw blurRad="38100" dist="38100" dir="2700000" algn="tl">
                    <a:srgbClr val="000000"/>
                  </a:outerShdw>
                </a:effectLst>
                <a:cs typeface="Times New Roman" pitchFamily="18" charset="0"/>
              </a:rPr>
              <a:t> </a:t>
            </a:r>
            <a:r>
              <a:rPr lang="en-US" sz="2400" baseline="30000">
                <a:solidFill>
                  <a:srgbClr val="FFFFFF"/>
                </a:solidFill>
                <a:effectLst>
                  <a:outerShdw blurRad="38100" dist="38100" dir="2700000" algn="tl">
                    <a:srgbClr val="000000"/>
                  </a:outerShdw>
                </a:effectLst>
                <a:latin typeface="Default"/>
                <a:cs typeface="Times New Roman" pitchFamily="18" charset="0"/>
              </a:rPr>
              <a:t>7</a:t>
            </a:r>
            <a:r>
              <a:rPr lang="en-US" sz="2400">
                <a:solidFill>
                  <a:srgbClr val="FFFFFF"/>
                </a:solidFill>
                <a:effectLst>
                  <a:outerShdw blurRad="38100" dist="38100" dir="2700000" algn="tl">
                    <a:srgbClr val="000000"/>
                  </a:outerShdw>
                </a:effectLst>
                <a:latin typeface="Default"/>
                <a:cs typeface="Times New Roman" pitchFamily="18" charset="0"/>
              </a:rPr>
              <a:t>when the army of the king of Babylon was fighting against Jerusalem and against all the cities of Judah that were left, Lachish and Azekah, for these were the only fortified cities of Judah that remained.</a:t>
            </a:r>
            <a:r>
              <a:rPr lang="en-US" sz="2400">
                <a:solidFill>
                  <a:srgbClr val="FFFFFF"/>
                </a:solidFill>
                <a:effectLst>
                  <a:outerShdw blurRad="38100" dist="38100" dir="2700000" algn="tl">
                    <a:srgbClr val="000000"/>
                  </a:outerShdw>
                </a:effectLst>
                <a:cs typeface="Times New Roman" pitchFamily="18" charset="0"/>
              </a:rPr>
              <a:t> </a:t>
            </a:r>
            <a:br>
              <a:rPr lang="en-US" sz="2400">
                <a:solidFill>
                  <a:srgbClr val="FFFFFF"/>
                </a:solidFill>
                <a:effectLst>
                  <a:outerShdw blurRad="38100" dist="38100" dir="2700000" algn="tl">
                    <a:srgbClr val="000000"/>
                  </a:outerShdw>
                </a:effectLst>
                <a:cs typeface="Times New Roman" pitchFamily="18" charset="0"/>
              </a:rPr>
            </a:br>
            <a:r>
              <a:rPr lang="en-US" sz="2400">
                <a:solidFill>
                  <a:srgbClr val="FFFFFF"/>
                </a:solidFill>
                <a:effectLst>
                  <a:outerShdw blurRad="38100" dist="38100" dir="2700000" algn="tl">
                    <a:srgbClr val="000000"/>
                  </a:outerShdw>
                </a:effectLst>
                <a:cs typeface="Times New Roman" pitchFamily="18" charset="0"/>
              </a:rPr>
              <a:t/>
            </a:r>
            <a:br>
              <a:rPr lang="en-US" sz="2400">
                <a:solidFill>
                  <a:srgbClr val="FFFFFF"/>
                </a:solidFill>
                <a:effectLst>
                  <a:outerShdw blurRad="38100" dist="38100" dir="2700000" algn="tl">
                    <a:srgbClr val="000000"/>
                  </a:outerShdw>
                </a:effectLst>
                <a:cs typeface="Times New Roman" pitchFamily="18" charset="0"/>
              </a:rPr>
            </a:br>
            <a:endParaRPr lang="en-US" sz="2400">
              <a:solidFill>
                <a:srgbClr val="FFFFFF"/>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3674745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r" eaLnBrk="1" hangingPunct="1"/>
            <a:r>
              <a:rPr lang="en-US" altLang="en-US" dirty="0" err="1" smtClean="0">
                <a:cs typeface="Times New Roman" pitchFamily="18" charset="0"/>
              </a:rPr>
              <a:t>Ketef</a:t>
            </a:r>
            <a:r>
              <a:rPr lang="en-US" altLang="en-US" dirty="0" smtClean="0">
                <a:cs typeface="Times New Roman" pitchFamily="18" charset="0"/>
              </a:rPr>
              <a:t> </a:t>
            </a:r>
            <a:r>
              <a:rPr lang="en-US" altLang="en-US" dirty="0" err="1" smtClean="0">
                <a:cs typeface="Times New Roman" pitchFamily="18" charset="0"/>
              </a:rPr>
              <a:t>Hinnom</a:t>
            </a:r>
            <a:r>
              <a:rPr lang="en-US" altLang="en-US" dirty="0" smtClean="0">
                <a:cs typeface="Times New Roman" pitchFamily="18" charset="0"/>
              </a:rPr>
              <a:t> </a:t>
            </a:r>
            <a:br>
              <a:rPr lang="en-US" altLang="en-US" dirty="0" smtClean="0">
                <a:cs typeface="Times New Roman" pitchFamily="18" charset="0"/>
              </a:rPr>
            </a:br>
            <a:r>
              <a:rPr lang="en-US" altLang="en-US" dirty="0" smtClean="0">
                <a:cs typeface="Times New Roman" pitchFamily="18" charset="0"/>
              </a:rPr>
              <a:t>Amulets</a:t>
            </a:r>
          </a:p>
        </p:txBody>
      </p:sp>
      <p:sp>
        <p:nvSpPr>
          <p:cNvPr id="122883" name="Rectangle 3"/>
          <p:cNvSpPr>
            <a:spLocks noChangeArrowheads="1"/>
          </p:cNvSpPr>
          <p:nvPr/>
        </p:nvSpPr>
        <p:spPr bwMode="auto">
          <a:xfrm>
            <a:off x="5100452" y="1530886"/>
            <a:ext cx="3733800" cy="532453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Char char="•"/>
            </a:pPr>
            <a:r>
              <a:rPr lang="en-US" altLang="en-US" sz="2000" dirty="0" smtClean="0">
                <a:solidFill>
                  <a:srgbClr val="FFFFFF"/>
                </a:solidFill>
                <a:latin typeface="Verdana" pitchFamily="34" charset="0"/>
                <a:cs typeface="Times New Roman" pitchFamily="18" charset="0"/>
              </a:rPr>
              <a:t>Two tiny silver amulets scrolls discovered at a burial cave at </a:t>
            </a:r>
            <a:r>
              <a:rPr lang="en-US" altLang="en-US" sz="2000" dirty="0" err="1" smtClean="0">
                <a:solidFill>
                  <a:srgbClr val="FFFFFF"/>
                </a:solidFill>
                <a:latin typeface="Verdana" pitchFamily="34" charset="0"/>
                <a:cs typeface="Times New Roman" pitchFamily="18" charset="0"/>
              </a:rPr>
              <a:t>Ketef</a:t>
            </a:r>
            <a:r>
              <a:rPr lang="en-US" altLang="en-US" sz="2000" dirty="0" smtClean="0">
                <a:solidFill>
                  <a:srgbClr val="FFFFFF"/>
                </a:solidFill>
                <a:latin typeface="Verdana" pitchFamily="34" charset="0"/>
                <a:cs typeface="Times New Roman" pitchFamily="18" charset="0"/>
              </a:rPr>
              <a:t> </a:t>
            </a:r>
            <a:r>
              <a:rPr lang="en-US" altLang="en-US" sz="2000" dirty="0" err="1" smtClean="0">
                <a:solidFill>
                  <a:srgbClr val="FFFFFF"/>
                </a:solidFill>
                <a:latin typeface="Verdana" pitchFamily="34" charset="0"/>
                <a:cs typeface="Times New Roman" pitchFamily="18" charset="0"/>
              </a:rPr>
              <a:t>Hinnom</a:t>
            </a:r>
            <a:r>
              <a:rPr lang="en-US" altLang="en-US" sz="2000" dirty="0" smtClean="0">
                <a:solidFill>
                  <a:srgbClr val="FFFFFF"/>
                </a:solidFill>
                <a:latin typeface="Verdana" pitchFamily="34" charset="0"/>
                <a:cs typeface="Times New Roman" pitchFamily="18" charset="0"/>
              </a:rPr>
              <a:t> overlooking Mt. Zion. </a:t>
            </a:r>
          </a:p>
          <a:p>
            <a:pPr eaLnBrk="1" fontAlgn="base" hangingPunct="1">
              <a:spcBef>
                <a:spcPct val="0"/>
              </a:spcBef>
              <a:spcAft>
                <a:spcPct val="0"/>
              </a:spcAft>
              <a:buFontTx/>
              <a:buChar char="•"/>
            </a:pPr>
            <a:r>
              <a:rPr lang="en-US" altLang="en-US" sz="2000" dirty="0" smtClean="0">
                <a:solidFill>
                  <a:srgbClr val="FFFFFF"/>
                </a:solidFill>
                <a:latin typeface="Verdana" pitchFamily="34" charset="0"/>
                <a:cs typeface="Times New Roman" pitchFamily="18" charset="0"/>
              </a:rPr>
              <a:t>Written in ancient Hebrew script date to 7th century BC.</a:t>
            </a:r>
          </a:p>
          <a:p>
            <a:pPr eaLnBrk="1" fontAlgn="base" hangingPunct="1">
              <a:spcBef>
                <a:spcPct val="0"/>
              </a:spcBef>
              <a:spcAft>
                <a:spcPct val="0"/>
              </a:spcAft>
              <a:buFontTx/>
              <a:buChar char="•"/>
            </a:pPr>
            <a:r>
              <a:rPr lang="en-US" altLang="en-US" sz="2000" dirty="0" smtClean="0">
                <a:solidFill>
                  <a:srgbClr val="FFFFFF"/>
                </a:solidFill>
                <a:latin typeface="Verdana" pitchFamily="34" charset="0"/>
                <a:cs typeface="Times New Roman" pitchFamily="18" charset="0"/>
              </a:rPr>
              <a:t>Scrolls comprise the earliest-known fragments of a biblical text and pre-date the earliest scrolls from Qumran by more than 300 years. </a:t>
            </a:r>
          </a:p>
          <a:p>
            <a:pPr eaLnBrk="1" fontAlgn="base" hangingPunct="1">
              <a:spcBef>
                <a:spcPct val="0"/>
              </a:spcBef>
              <a:spcAft>
                <a:spcPct val="0"/>
              </a:spcAft>
              <a:buFontTx/>
              <a:buChar char="•"/>
            </a:pPr>
            <a:r>
              <a:rPr lang="en-US" altLang="en-US" sz="2000" dirty="0" smtClean="0">
                <a:solidFill>
                  <a:srgbClr val="FFFFFF"/>
                </a:solidFill>
                <a:latin typeface="Verdana" pitchFamily="34" charset="0"/>
                <a:cs typeface="Times New Roman" pitchFamily="18" charset="0"/>
              </a:rPr>
              <a:t>Form of Priestly blessing </a:t>
            </a:r>
            <a:r>
              <a:rPr lang="en-US" altLang="en-US" sz="2000" dirty="0" err="1" smtClean="0">
                <a:solidFill>
                  <a:srgbClr val="FFFFFF"/>
                </a:solidFill>
                <a:latin typeface="Verdana" pitchFamily="34" charset="0"/>
                <a:cs typeface="Times New Roman" pitchFamily="18" charset="0"/>
              </a:rPr>
              <a:t>Num</a:t>
            </a:r>
            <a:r>
              <a:rPr lang="en-US" altLang="en-US" sz="2000" dirty="0" smtClean="0">
                <a:solidFill>
                  <a:srgbClr val="FFFFFF"/>
                </a:solidFill>
                <a:latin typeface="Verdana" pitchFamily="34" charset="0"/>
                <a:cs typeface="Times New Roman" pitchFamily="18" charset="0"/>
              </a:rPr>
              <a:t> 6:24,25</a:t>
            </a:r>
          </a:p>
          <a:p>
            <a:pPr eaLnBrk="1" fontAlgn="base" hangingPunct="1">
              <a:spcBef>
                <a:spcPct val="0"/>
              </a:spcBef>
              <a:spcAft>
                <a:spcPct val="0"/>
              </a:spcAft>
              <a:buFontTx/>
              <a:buChar char="•"/>
            </a:pPr>
            <a:endParaRPr lang="en-US" altLang="en-US" sz="2000" dirty="0" smtClean="0">
              <a:solidFill>
                <a:srgbClr val="FFFFFF"/>
              </a:solidFill>
              <a:latin typeface="Verdana" pitchFamily="34" charset="0"/>
              <a:cs typeface="Times New Roman" pitchFamily="18" charset="0"/>
            </a:endParaRPr>
          </a:p>
        </p:txBody>
      </p:sp>
      <p:pic>
        <p:nvPicPr>
          <p:cNvPr id="5" name="Picture 4"/>
          <p:cNvPicPr/>
          <p:nvPr/>
        </p:nvPicPr>
        <p:blipFill>
          <a:blip r:embed="rId5"/>
          <a:stretch>
            <a:fillRect/>
          </a:stretch>
        </p:blipFill>
        <p:spPr>
          <a:xfrm>
            <a:off x="76200" y="559038"/>
            <a:ext cx="4495800" cy="6211570"/>
          </a:xfrm>
          <a:prstGeom prst="rect">
            <a:avLst/>
          </a:prstGeom>
        </p:spPr>
      </p:pic>
      <p:sp>
        <p:nvSpPr>
          <p:cNvPr id="2" name="TextBox 1"/>
          <p:cNvSpPr txBox="1"/>
          <p:nvPr/>
        </p:nvSpPr>
        <p:spPr>
          <a:xfrm>
            <a:off x="228600" y="2866092"/>
            <a:ext cx="838691" cy="646331"/>
          </a:xfrm>
          <a:prstGeom prst="rect">
            <a:avLst/>
          </a:prstGeom>
          <a:noFill/>
        </p:spPr>
        <p:txBody>
          <a:bodyPr wrap="none" rtlCol="0">
            <a:spAutoFit/>
          </a:bodyPr>
          <a:lstStyle/>
          <a:p>
            <a:r>
              <a:rPr lang="en-US" dirty="0" smtClean="0"/>
              <a:t>3.8 in</a:t>
            </a:r>
          </a:p>
          <a:p>
            <a:r>
              <a:rPr lang="en-US" dirty="0" smtClean="0"/>
              <a:t>Length</a:t>
            </a:r>
            <a:endParaRPr lang="en-US" dirty="0"/>
          </a:p>
        </p:txBody>
      </p:sp>
      <p:sp>
        <p:nvSpPr>
          <p:cNvPr id="7" name="TextBox 6"/>
          <p:cNvSpPr txBox="1"/>
          <p:nvPr/>
        </p:nvSpPr>
        <p:spPr>
          <a:xfrm>
            <a:off x="1094010" y="577327"/>
            <a:ext cx="1120820" cy="369332"/>
          </a:xfrm>
          <a:prstGeom prst="rect">
            <a:avLst/>
          </a:prstGeom>
          <a:noFill/>
        </p:spPr>
        <p:txBody>
          <a:bodyPr wrap="none" rtlCol="0">
            <a:spAutoFit/>
          </a:bodyPr>
          <a:lstStyle/>
          <a:p>
            <a:r>
              <a:rPr lang="en-US" dirty="0" smtClean="0"/>
              <a:t>1 in width</a:t>
            </a:r>
            <a:endParaRPr lang="en-US" dirty="0"/>
          </a:p>
        </p:txBody>
      </p:sp>
      <p:sp>
        <p:nvSpPr>
          <p:cNvPr id="8" name="TextBox 7"/>
          <p:cNvSpPr txBox="1"/>
          <p:nvPr/>
        </p:nvSpPr>
        <p:spPr>
          <a:xfrm>
            <a:off x="3722423" y="2840601"/>
            <a:ext cx="838691" cy="646331"/>
          </a:xfrm>
          <a:prstGeom prst="rect">
            <a:avLst/>
          </a:prstGeom>
          <a:noFill/>
        </p:spPr>
        <p:txBody>
          <a:bodyPr wrap="none" rtlCol="0">
            <a:spAutoFit/>
          </a:bodyPr>
          <a:lstStyle/>
          <a:p>
            <a:r>
              <a:rPr lang="en-US" dirty="0" smtClean="0"/>
              <a:t>1.5 in</a:t>
            </a:r>
          </a:p>
          <a:p>
            <a:r>
              <a:rPr lang="en-US" dirty="0" smtClean="0"/>
              <a:t>Length</a:t>
            </a:r>
            <a:endParaRPr lang="en-US" dirty="0"/>
          </a:p>
        </p:txBody>
      </p:sp>
      <p:sp>
        <p:nvSpPr>
          <p:cNvPr id="9" name="TextBox 8"/>
          <p:cNvSpPr txBox="1"/>
          <p:nvPr/>
        </p:nvSpPr>
        <p:spPr>
          <a:xfrm>
            <a:off x="2727525" y="1530886"/>
            <a:ext cx="1293944" cy="369332"/>
          </a:xfrm>
          <a:prstGeom prst="rect">
            <a:avLst/>
          </a:prstGeom>
          <a:noFill/>
        </p:spPr>
        <p:txBody>
          <a:bodyPr wrap="none" rtlCol="0">
            <a:spAutoFit/>
          </a:bodyPr>
          <a:lstStyle/>
          <a:p>
            <a:r>
              <a:rPr lang="en-US" dirty="0" smtClean="0"/>
              <a:t>0.4 in width</a:t>
            </a:r>
            <a:endParaRPr lang="en-US" dirty="0"/>
          </a:p>
        </p:txBody>
      </p:sp>
    </p:spTree>
    <p:extLst>
      <p:ext uri="{BB962C8B-B14F-4D97-AF65-F5344CB8AC3E}">
        <p14:creationId xmlns:p14="http://schemas.microsoft.com/office/powerpoint/2010/main" val="40347009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Silver Amulets</a:t>
            </a:r>
            <a:br>
              <a:rPr lang="en-US" dirty="0" smtClean="0"/>
            </a:br>
            <a:r>
              <a:rPr lang="en-US" dirty="0" smtClean="0"/>
              <a:t>500’s BC Century</a:t>
            </a:r>
            <a:endParaRPr lang="en-US" dirty="0"/>
          </a:p>
        </p:txBody>
      </p:sp>
      <p:pic>
        <p:nvPicPr>
          <p:cNvPr id="3" name="Picture 2"/>
          <p:cNvPicPr/>
          <p:nvPr/>
        </p:nvPicPr>
        <p:blipFill>
          <a:blip r:embed="rId2"/>
          <a:stretch>
            <a:fillRect/>
          </a:stretch>
        </p:blipFill>
        <p:spPr>
          <a:xfrm>
            <a:off x="685800" y="1752600"/>
            <a:ext cx="4733821" cy="3352800"/>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226" y="4244305"/>
            <a:ext cx="3475037"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063" y="304800"/>
            <a:ext cx="3124200" cy="381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2519" y="5143005"/>
            <a:ext cx="4733821" cy="181588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both of which resemble the priestly blessing of Numbers </a:t>
            </a:r>
            <a:r>
              <a:rPr lang="en-US" sz="1600" dirty="0" smtClean="0">
                <a:latin typeface="Arial" panose="020B0604020202020204" pitchFamily="34" charset="0"/>
                <a:cs typeface="Arial" panose="020B0604020202020204" pitchFamily="34" charset="0"/>
              </a:rPr>
              <a:t>6:24–26</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The LORD bless you and keep you; the LORD make his face to shine upon you, and</a:t>
            </a:r>
          </a:p>
          <a:p>
            <a:r>
              <a:rPr lang="en-US" sz="1600" dirty="0">
                <a:latin typeface="Arial" panose="020B0604020202020204" pitchFamily="34" charset="0"/>
                <a:cs typeface="Arial" panose="020B0604020202020204" pitchFamily="34" charset="0"/>
              </a:rPr>
              <a:t>be gracious to you; the LORD lift up his countenance upon you, and give you peace.”</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647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6" y="14"/>
            <a:ext cx="6985581" cy="623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Box 5"/>
          <p:cNvSpPr txBox="1">
            <a:spLocks noChangeArrowheads="1"/>
          </p:cNvSpPr>
          <p:nvPr/>
        </p:nvSpPr>
        <p:spPr bwMode="auto">
          <a:xfrm>
            <a:off x="145478" y="1359598"/>
            <a:ext cx="2020891"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Sojourners in the land</a:t>
            </a:r>
          </a:p>
        </p:txBody>
      </p:sp>
      <p:sp>
        <p:nvSpPr>
          <p:cNvPr id="34823" name="TextBox 6"/>
          <p:cNvSpPr txBox="1">
            <a:spLocks noChangeArrowheads="1"/>
          </p:cNvSpPr>
          <p:nvPr/>
        </p:nvSpPr>
        <p:spPr bwMode="auto">
          <a:xfrm>
            <a:off x="147057" y="2198388"/>
            <a:ext cx="2020094"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Conquest of the land</a:t>
            </a:r>
          </a:p>
        </p:txBody>
      </p:sp>
      <p:sp>
        <p:nvSpPr>
          <p:cNvPr id="34824" name="TextBox 7"/>
          <p:cNvSpPr txBox="1">
            <a:spLocks noChangeArrowheads="1"/>
          </p:cNvSpPr>
          <p:nvPr/>
        </p:nvSpPr>
        <p:spPr bwMode="auto">
          <a:xfrm>
            <a:off x="162954" y="3148030"/>
            <a:ext cx="2012125"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Living in the land</a:t>
            </a:r>
          </a:p>
        </p:txBody>
      </p:sp>
      <p:sp>
        <p:nvSpPr>
          <p:cNvPr id="34825" name="TextBox 8"/>
          <p:cNvSpPr txBox="1">
            <a:spLocks noChangeArrowheads="1"/>
          </p:cNvSpPr>
          <p:nvPr/>
        </p:nvSpPr>
        <p:spPr bwMode="auto">
          <a:xfrm>
            <a:off x="135946" y="3723285"/>
            <a:ext cx="2025672"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rPr>
              <a:t>Taken from the land</a:t>
            </a:r>
          </a:p>
        </p:txBody>
      </p:sp>
      <p:sp>
        <p:nvSpPr>
          <p:cNvPr id="34826" name="TextBox 9"/>
          <p:cNvSpPr txBox="1">
            <a:spLocks noChangeArrowheads="1"/>
          </p:cNvSpPr>
          <p:nvPr/>
        </p:nvSpPr>
        <p:spPr bwMode="auto">
          <a:xfrm>
            <a:off x="134363" y="4254908"/>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prstClr val="black"/>
                </a:solidFill>
              </a:rPr>
              <a:t>Remnant </a:t>
            </a:r>
            <a:r>
              <a:rPr lang="en-US" altLang="en-US" sz="1400" dirty="0" smtClean="0">
                <a:solidFill>
                  <a:prstClr val="black"/>
                </a:solidFill>
              </a:rPr>
              <a:t>returns</a:t>
            </a:r>
            <a:endParaRPr lang="en-US" altLang="en-US" sz="1400" dirty="0">
              <a:solidFill>
                <a:prstClr val="black"/>
              </a:solidFill>
            </a:endParaRPr>
          </a:p>
        </p:txBody>
      </p:sp>
      <p:sp>
        <p:nvSpPr>
          <p:cNvPr id="13" name="TextBox 9"/>
          <p:cNvSpPr txBox="1">
            <a:spLocks noChangeArrowheads="1"/>
          </p:cNvSpPr>
          <p:nvPr/>
        </p:nvSpPr>
        <p:spPr bwMode="auto">
          <a:xfrm>
            <a:off x="135960" y="5372406"/>
            <a:ext cx="2024079" cy="307777"/>
          </a:xfrm>
          <a:prstGeom prst="rect">
            <a:avLst/>
          </a:prstGeom>
          <a:solidFill>
            <a:srgbClr val="FFFFCC"/>
          </a:solidFill>
          <a:ln w="9525">
            <a:solidFill>
              <a:schemeClr val="tx1"/>
            </a:solidFill>
            <a:miter lim="800000"/>
            <a:headEnd/>
            <a:tailEnd/>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rPr>
              <a:t>Christ comes</a:t>
            </a:r>
            <a:endParaRPr lang="en-US" altLang="en-US" sz="1400" dirty="0">
              <a:solidFill>
                <a:prstClr val="black"/>
              </a:solidFill>
            </a:endParaRPr>
          </a:p>
        </p:txBody>
      </p:sp>
      <p:sp>
        <p:nvSpPr>
          <p:cNvPr id="3" name="Oval 2"/>
          <p:cNvSpPr/>
          <p:nvPr/>
        </p:nvSpPr>
        <p:spPr>
          <a:xfrm>
            <a:off x="7772400" y="4876463"/>
            <a:ext cx="1066800" cy="9918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8077200" y="5791200"/>
            <a:ext cx="914401" cy="307777"/>
          </a:xfrm>
          <a:prstGeom prst="rect">
            <a:avLst/>
          </a:prstGeom>
          <a:solidFill>
            <a:srgbClr val="FFFFCC"/>
          </a:solidFill>
          <a:ln w="9525">
            <a:solidFill>
              <a:schemeClr val="tx1"/>
            </a:solidFill>
            <a:miter lim="800000"/>
            <a:headEnd/>
            <a:tailEnd/>
          </a:ln>
        </p:spPr>
        <p:txBody>
          <a:bodyPr wrap="square">
            <a:spAutoFit/>
          </a:bodyPr>
          <a:lstStyle>
            <a:defPPr>
              <a:defRPr lang="en-US"/>
            </a:defPPr>
            <a:lvl1pPr fontAlgn="base">
              <a:spcBef>
                <a:spcPct val="0"/>
              </a:spcBef>
              <a:spcAft>
                <a:spcPct val="0"/>
              </a:spcAft>
              <a:defRPr sz="1400">
                <a:solidFill>
                  <a:prstClr val="black"/>
                </a:solidFill>
                <a:latin typeface="Arial" pitchFamily="34" charset="0"/>
                <a:cs typeface="Arial" pitchFamily="34" charset="0"/>
              </a:defRPr>
            </a:lvl1pPr>
            <a:lvl2pPr marL="742950" indent="-285750" eaLnBrk="0" hangingPunct="0">
              <a:defRPr>
                <a:latin typeface="Arial" pitchFamily="34" charset="0"/>
                <a:cs typeface="Arial" pitchFamily="34" charset="0"/>
              </a:defRPr>
            </a:lvl2pPr>
            <a:lvl3pPr marL="1143000" indent="-228600" eaLnBrk="0" hangingPunct="0">
              <a:defRPr>
                <a:latin typeface="Arial" pitchFamily="34" charset="0"/>
                <a:cs typeface="Arial" pitchFamily="34" charset="0"/>
              </a:defRPr>
            </a:lvl3pPr>
            <a:lvl4pPr marL="1600200" indent="-228600" eaLnBrk="0" hangingPunct="0">
              <a:defRPr>
                <a:latin typeface="Arial" pitchFamily="34" charset="0"/>
                <a:cs typeface="Arial" pitchFamily="34" charset="0"/>
              </a:defRPr>
            </a:lvl4pPr>
            <a:lvl5pPr marL="2057400" indent="-228600" eaLnBrk="0" hangingPunct="0">
              <a:defRPr>
                <a:latin typeface="Arial" pitchFamily="34" charset="0"/>
                <a:cs typeface="Arial" pitchFamily="34" charset="0"/>
              </a:defRPr>
            </a:lvl5pPr>
            <a:lvl6pPr marL="2514600" indent="-228600" eaLnBrk="0" fontAlgn="base" hangingPunct="0">
              <a:spcBef>
                <a:spcPct val="0"/>
              </a:spcBef>
              <a:spcAft>
                <a:spcPct val="0"/>
              </a:spcAft>
              <a:defRPr>
                <a:latin typeface="Arial" pitchFamily="34" charset="0"/>
                <a:cs typeface="Arial" pitchFamily="34" charset="0"/>
              </a:defRPr>
            </a:lvl6pPr>
            <a:lvl7pPr marL="2971800" indent="-228600" eaLnBrk="0" fontAlgn="base" hangingPunct="0">
              <a:spcBef>
                <a:spcPct val="0"/>
              </a:spcBef>
              <a:spcAft>
                <a:spcPct val="0"/>
              </a:spcAft>
              <a:defRPr>
                <a:latin typeface="Arial" pitchFamily="34" charset="0"/>
                <a:cs typeface="Arial" pitchFamily="34" charset="0"/>
              </a:defRPr>
            </a:lvl7pPr>
            <a:lvl8pPr marL="3429000" indent="-228600" eaLnBrk="0" fontAlgn="base" hangingPunct="0">
              <a:spcBef>
                <a:spcPct val="0"/>
              </a:spcBef>
              <a:spcAft>
                <a:spcPct val="0"/>
              </a:spcAft>
              <a:defRPr>
                <a:latin typeface="Arial" pitchFamily="34" charset="0"/>
                <a:cs typeface="Arial" pitchFamily="34" charset="0"/>
              </a:defRPr>
            </a:lvl8pPr>
            <a:lvl9pPr marL="3886200" indent="-228600" eaLnBrk="0" fontAlgn="base" hangingPunct="0">
              <a:spcBef>
                <a:spcPct val="0"/>
              </a:spcBef>
              <a:spcAft>
                <a:spcPct val="0"/>
              </a:spcAft>
              <a:defRPr>
                <a:latin typeface="Arial" pitchFamily="34" charset="0"/>
                <a:cs typeface="Arial" pitchFamily="34" charset="0"/>
              </a:defRPr>
            </a:lvl9pPr>
          </a:lstStyle>
          <a:p>
            <a:r>
              <a:rPr lang="en-US" dirty="0" smtClean="0"/>
              <a:t>Essene</a:t>
            </a:r>
            <a:endParaRPr lang="en-US" dirty="0"/>
          </a:p>
        </p:txBody>
      </p:sp>
    </p:spTree>
    <p:extLst>
      <p:ext uri="{BB962C8B-B14F-4D97-AF65-F5344CB8AC3E}">
        <p14:creationId xmlns:p14="http://schemas.microsoft.com/office/powerpoint/2010/main" val="28671522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tLang="en-US" smtClean="0">
                <a:solidFill>
                  <a:schemeClr val="bg1"/>
                </a:solidFill>
                <a:cs typeface="Times New Roman" pitchFamily="18" charset="0"/>
              </a:rPr>
              <a:t>Dead Sea Scrolls</a:t>
            </a:r>
          </a:p>
        </p:txBody>
      </p:sp>
      <p:pic>
        <p:nvPicPr>
          <p:cNvPr id="129027" name="Picture 3"/>
          <p:cNvPicPr>
            <a:picLocks noChangeAspect="1" noChangeArrowheads="1"/>
          </p:cNvPicPr>
          <p:nvPr/>
        </p:nvPicPr>
        <p:blipFill>
          <a:blip r:embed="rId3">
            <a:extLst>
              <a:ext uri="{28A0092B-C50C-407E-A947-70E740481C1C}">
                <a14:useLocalDpi xmlns:a14="http://schemas.microsoft.com/office/drawing/2010/main" val="0"/>
              </a:ext>
            </a:extLst>
          </a:blip>
          <a:srcRect r="4082" b="3941"/>
          <a:stretch>
            <a:fillRect/>
          </a:stretch>
        </p:blipFill>
        <p:spPr bwMode="auto">
          <a:xfrm>
            <a:off x="990600" y="2057400"/>
            <a:ext cx="38941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descr="scroll1"/>
          <p:cNvPicPr>
            <a:picLocks noChangeAspect="1" noChangeArrowheads="1"/>
          </p:cNvPicPr>
          <p:nvPr/>
        </p:nvPicPr>
        <p:blipFill>
          <a:blip r:embed="rId4">
            <a:extLst>
              <a:ext uri="{28A0092B-C50C-407E-A947-70E740481C1C}">
                <a14:useLocalDpi xmlns:a14="http://schemas.microsoft.com/office/drawing/2010/main" val="0"/>
              </a:ext>
            </a:extLst>
          </a:blip>
          <a:srcRect t="49382"/>
          <a:stretch>
            <a:fillRect/>
          </a:stretch>
        </p:blipFill>
        <p:spPr bwMode="auto">
          <a:xfrm>
            <a:off x="838200" y="1752600"/>
            <a:ext cx="22812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descr="sroll2"/>
          <p:cNvPicPr>
            <a:picLocks noChangeAspect="1" noChangeArrowheads="1"/>
          </p:cNvPicPr>
          <p:nvPr/>
        </p:nvPicPr>
        <p:blipFill>
          <a:blip r:embed="rId5">
            <a:extLst>
              <a:ext uri="{28A0092B-C50C-407E-A947-70E740481C1C}">
                <a14:useLocalDpi xmlns:a14="http://schemas.microsoft.com/office/drawing/2010/main" val="0"/>
              </a:ext>
            </a:extLst>
          </a:blip>
          <a:srcRect l="68669" t="34483" r="2861"/>
          <a:stretch>
            <a:fillRect/>
          </a:stretch>
        </p:blipFill>
        <p:spPr bwMode="auto">
          <a:xfrm>
            <a:off x="3429000" y="3886200"/>
            <a:ext cx="1704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Rectangle 6"/>
          <p:cNvSpPr>
            <a:spLocks noChangeArrowheads="1"/>
          </p:cNvSpPr>
          <p:nvPr/>
        </p:nvSpPr>
        <p:spPr bwMode="auto">
          <a:xfrm>
            <a:off x="5257800" y="1752600"/>
            <a:ext cx="3886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spcBef>
                <a:spcPct val="20000"/>
              </a:spcBef>
              <a:buBlip>
                <a:blip r:embed="rId6"/>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7"/>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Char char="•"/>
            </a:pPr>
            <a:r>
              <a:rPr lang="en-US" altLang="en-US" sz="2000" smtClean="0">
                <a:solidFill>
                  <a:srgbClr val="FFFFFF"/>
                </a:solidFill>
                <a:latin typeface="Verdana" pitchFamily="34" charset="0"/>
                <a:cs typeface="Times New Roman" pitchFamily="18" charset="0"/>
              </a:rPr>
              <a:t>Library of an ancient Jewish sect (Essenes) </a:t>
            </a:r>
          </a:p>
          <a:p>
            <a:pPr eaLnBrk="1" fontAlgn="base" hangingPunct="1">
              <a:spcBef>
                <a:spcPct val="0"/>
              </a:spcBef>
              <a:spcAft>
                <a:spcPct val="0"/>
              </a:spcAft>
              <a:buFontTx/>
              <a:buChar char="•"/>
            </a:pPr>
            <a:r>
              <a:rPr lang="en-US" altLang="en-US" sz="2000" smtClean="0">
                <a:solidFill>
                  <a:srgbClr val="FFFFFF"/>
                </a:solidFill>
                <a:latin typeface="Verdana" pitchFamily="34" charset="0"/>
                <a:cs typeface="Times New Roman" pitchFamily="18" charset="0"/>
              </a:rPr>
              <a:t>Collection includes the oldest extant copies of the Hebrew Scriptures known </a:t>
            </a:r>
          </a:p>
          <a:p>
            <a:pPr eaLnBrk="1" fontAlgn="base" hangingPunct="1">
              <a:spcBef>
                <a:spcPct val="0"/>
              </a:spcBef>
              <a:spcAft>
                <a:spcPct val="0"/>
              </a:spcAft>
              <a:buFontTx/>
              <a:buChar char="•"/>
            </a:pPr>
            <a:r>
              <a:rPr lang="en-US" altLang="en-US" sz="2000" smtClean="0">
                <a:solidFill>
                  <a:srgbClr val="FFFFFF"/>
                </a:solidFill>
                <a:latin typeface="Verdana" pitchFamily="34" charset="0"/>
                <a:cs typeface="Times New Roman" pitchFamily="18" charset="0"/>
              </a:rPr>
              <a:t>Scrolls were stored in clay jars and sealed in caves along the Dead Sea</a:t>
            </a:r>
          </a:p>
          <a:p>
            <a:pPr eaLnBrk="1" fontAlgn="base" hangingPunct="1">
              <a:spcBef>
                <a:spcPct val="0"/>
              </a:spcBef>
              <a:spcAft>
                <a:spcPct val="0"/>
              </a:spcAft>
              <a:buFontTx/>
              <a:buChar char="•"/>
            </a:pPr>
            <a:r>
              <a:rPr lang="en-US" altLang="en-US" sz="2000" smtClean="0">
                <a:solidFill>
                  <a:srgbClr val="FFFFFF"/>
                </a:solidFill>
                <a:latin typeface="Verdana" pitchFamily="34" charset="0"/>
                <a:cs typeface="Times New Roman" pitchFamily="18" charset="0"/>
              </a:rPr>
              <a:t>Manuscripts pre-date the earliest previously-known Biblical manuscripts by more than 1,000 years.</a:t>
            </a:r>
          </a:p>
        </p:txBody>
      </p:sp>
    </p:spTree>
    <p:extLst>
      <p:ext uri="{BB962C8B-B14F-4D97-AF65-F5344CB8AC3E}">
        <p14:creationId xmlns:p14="http://schemas.microsoft.com/office/powerpoint/2010/main" val="3941740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20" y="1573217"/>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smtClean="0"/>
              <a:t>Prophetic Waves</a:t>
            </a:r>
          </a:p>
        </p:txBody>
      </p:sp>
      <p:grpSp>
        <p:nvGrpSpPr>
          <p:cNvPr id="25604" name="Group 56"/>
          <p:cNvGrpSpPr>
            <a:grpSpLocks/>
          </p:cNvGrpSpPr>
          <p:nvPr/>
        </p:nvGrpSpPr>
        <p:grpSpPr bwMode="auto">
          <a:xfrm>
            <a:off x="273048" y="4881360"/>
            <a:ext cx="8818578" cy="988376"/>
            <a:chOff x="272847" y="4051663"/>
            <a:chExt cx="8818993" cy="989373"/>
          </a:xfrm>
        </p:grpSpPr>
        <p:sp>
          <p:nvSpPr>
            <p:cNvPr id="25650" name="TextBox 25"/>
            <p:cNvSpPr txBox="1">
              <a:spLocks noChangeArrowheads="1"/>
            </p:cNvSpPr>
            <p:nvPr/>
          </p:nvSpPr>
          <p:spPr bwMode="auto">
            <a:xfrm rot="16200000">
              <a:off x="6045868" y="4100912"/>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500</a:t>
              </a:r>
            </a:p>
          </p:txBody>
        </p:sp>
        <p:sp>
          <p:nvSpPr>
            <p:cNvPr id="25651" name="TextBox 28"/>
            <p:cNvSpPr txBox="1">
              <a:spLocks noChangeArrowheads="1"/>
            </p:cNvSpPr>
            <p:nvPr/>
          </p:nvSpPr>
          <p:spPr bwMode="auto">
            <a:xfrm rot="16200000">
              <a:off x="6523209" y="4105382"/>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400</a:t>
              </a:r>
            </a:p>
          </p:txBody>
        </p:sp>
        <p:sp>
          <p:nvSpPr>
            <p:cNvPr id="25652" name="TextBox 29"/>
            <p:cNvSpPr txBox="1">
              <a:spLocks noChangeArrowheads="1"/>
            </p:cNvSpPr>
            <p:nvPr/>
          </p:nvSpPr>
          <p:spPr bwMode="auto">
            <a:xfrm>
              <a:off x="4999014" y="4442585"/>
              <a:ext cx="405899" cy="3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722</a:t>
              </a:r>
            </a:p>
          </p:txBody>
        </p:sp>
        <p:sp>
          <p:nvSpPr>
            <p:cNvPr id="25653" name="TextBox 30"/>
            <p:cNvSpPr txBox="1">
              <a:spLocks noChangeArrowheads="1"/>
            </p:cNvSpPr>
            <p:nvPr/>
          </p:nvSpPr>
          <p:spPr bwMode="auto">
            <a:xfrm rot="16200000">
              <a:off x="7607076" y="4128275"/>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a:t>
              </a:r>
            </a:p>
          </p:txBody>
        </p:sp>
        <p:sp>
          <p:nvSpPr>
            <p:cNvPr id="25654" name="TextBox 31"/>
            <p:cNvSpPr txBox="1">
              <a:spLocks noChangeArrowheads="1"/>
            </p:cNvSpPr>
            <p:nvPr/>
          </p:nvSpPr>
          <p:spPr bwMode="auto">
            <a:xfrm rot="16200000">
              <a:off x="8399428" y="4168893"/>
              <a:ext cx="430360"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~30</a:t>
              </a:r>
            </a:p>
          </p:txBody>
        </p:sp>
        <p:sp>
          <p:nvSpPr>
            <p:cNvPr id="25655" name="TextBox 32"/>
            <p:cNvSpPr txBox="1">
              <a:spLocks noChangeArrowheads="1"/>
            </p:cNvSpPr>
            <p:nvPr/>
          </p:nvSpPr>
          <p:spPr bwMode="auto">
            <a:xfrm rot="16200000">
              <a:off x="8217312" y="4177128"/>
              <a:ext cx="258665"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0</a:t>
              </a:r>
            </a:p>
          </p:txBody>
        </p:sp>
        <p:sp>
          <p:nvSpPr>
            <p:cNvPr id="25656" name="TextBox 37"/>
            <p:cNvSpPr txBox="1">
              <a:spLocks noChangeArrowheads="1"/>
            </p:cNvSpPr>
            <p:nvPr/>
          </p:nvSpPr>
          <p:spPr bwMode="auto">
            <a:xfrm rot="16200000">
              <a:off x="8734800" y="4202772"/>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a:t>
              </a:r>
            </a:p>
          </p:txBody>
        </p:sp>
        <p:sp>
          <p:nvSpPr>
            <p:cNvPr id="25657" name="TextBox 38"/>
            <p:cNvSpPr txBox="1">
              <a:spLocks noChangeArrowheads="1"/>
            </p:cNvSpPr>
            <p:nvPr/>
          </p:nvSpPr>
          <p:spPr bwMode="auto">
            <a:xfrm rot="16200000">
              <a:off x="5585642" y="4148619"/>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600</a:t>
              </a:r>
            </a:p>
          </p:txBody>
        </p:sp>
        <p:sp>
          <p:nvSpPr>
            <p:cNvPr id="25658" name="TextBox 39"/>
            <p:cNvSpPr txBox="1">
              <a:spLocks noChangeArrowheads="1"/>
            </p:cNvSpPr>
            <p:nvPr/>
          </p:nvSpPr>
          <p:spPr bwMode="auto">
            <a:xfrm rot="16200000">
              <a:off x="5110152" y="4210832"/>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700</a:t>
              </a:r>
            </a:p>
          </p:txBody>
        </p:sp>
        <p:sp>
          <p:nvSpPr>
            <p:cNvPr id="25659" name="TextBox 40"/>
            <p:cNvSpPr txBox="1">
              <a:spLocks noChangeArrowheads="1"/>
            </p:cNvSpPr>
            <p:nvPr/>
          </p:nvSpPr>
          <p:spPr bwMode="auto">
            <a:xfrm rot="16200000">
              <a:off x="4641974" y="4168893"/>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800</a:t>
              </a:r>
            </a:p>
          </p:txBody>
        </p:sp>
        <p:sp>
          <p:nvSpPr>
            <p:cNvPr id="25660" name="TextBox 41"/>
            <p:cNvSpPr txBox="1">
              <a:spLocks noChangeArrowheads="1"/>
            </p:cNvSpPr>
            <p:nvPr/>
          </p:nvSpPr>
          <p:spPr bwMode="auto">
            <a:xfrm rot="16200000">
              <a:off x="4173808" y="4178379"/>
              <a:ext cx="406289"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900</a:t>
              </a:r>
            </a:p>
          </p:txBody>
        </p:sp>
        <p:sp>
          <p:nvSpPr>
            <p:cNvPr id="25661" name="TextBox 42"/>
            <p:cNvSpPr txBox="1">
              <a:spLocks noChangeArrowheads="1"/>
            </p:cNvSpPr>
            <p:nvPr/>
          </p:nvSpPr>
          <p:spPr bwMode="auto">
            <a:xfrm rot="16200000">
              <a:off x="3690667" y="4177126"/>
              <a:ext cx="480102"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1000</a:t>
              </a:r>
            </a:p>
          </p:txBody>
        </p:sp>
        <p:sp>
          <p:nvSpPr>
            <p:cNvPr id="25662" name="TextBox 43"/>
            <p:cNvSpPr txBox="1">
              <a:spLocks noChangeArrowheads="1"/>
            </p:cNvSpPr>
            <p:nvPr/>
          </p:nvSpPr>
          <p:spPr bwMode="auto">
            <a:xfrm rot="16200000">
              <a:off x="3222495" y="4202772"/>
              <a:ext cx="480102"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1100</a:t>
              </a:r>
            </a:p>
          </p:txBody>
        </p:sp>
        <p:sp>
          <p:nvSpPr>
            <p:cNvPr id="25663" name="TextBox 44"/>
            <p:cNvSpPr txBox="1">
              <a:spLocks noChangeArrowheads="1"/>
            </p:cNvSpPr>
            <p:nvPr/>
          </p:nvSpPr>
          <p:spPr bwMode="auto">
            <a:xfrm rot="16200000">
              <a:off x="2081331" y="4153986"/>
              <a:ext cx="480102"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1400</a:t>
              </a:r>
            </a:p>
          </p:txBody>
        </p:sp>
        <p:sp>
          <p:nvSpPr>
            <p:cNvPr id="25664" name="TextBox 45"/>
            <p:cNvSpPr txBox="1">
              <a:spLocks noChangeArrowheads="1"/>
            </p:cNvSpPr>
            <p:nvPr/>
          </p:nvSpPr>
          <p:spPr bwMode="auto">
            <a:xfrm rot="16200000">
              <a:off x="186692" y="4170536"/>
              <a:ext cx="480102"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sym typeface="Arial"/>
                  <a:rtl val="0"/>
                </a:rPr>
                <a:t>2100</a:t>
              </a:r>
            </a:p>
          </p:txBody>
        </p:sp>
        <p:sp>
          <p:nvSpPr>
            <p:cNvPr id="25665" name="TextBox 47"/>
            <p:cNvSpPr txBox="1">
              <a:spLocks noChangeArrowheads="1"/>
            </p:cNvSpPr>
            <p:nvPr/>
          </p:nvSpPr>
          <p:spPr bwMode="auto">
            <a:xfrm>
              <a:off x="5817281" y="4301627"/>
              <a:ext cx="405899" cy="7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latin typeface="Aharoni" pitchFamily="2" charset="-79"/>
                  <a:cs typeface="Aharoni" pitchFamily="2" charset="-79"/>
                  <a:sym typeface="Arial"/>
                  <a:rtl val="0"/>
                </a:rPr>
                <a:t>605</a:t>
              </a:r>
              <a:endParaRPr lang="en-US" altLang="en-US" sz="1400" dirty="0">
                <a:solidFill>
                  <a:prstClr val="black"/>
                </a:solidFill>
                <a:latin typeface="Aharoni" pitchFamily="2" charset="-79"/>
                <a:cs typeface="Aharoni" pitchFamily="2" charset="-79"/>
                <a:sym typeface="Arial"/>
                <a:rtl val="0"/>
              </a:endParaRP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597</a:t>
              </a: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586</a:t>
              </a:r>
            </a:p>
          </p:txBody>
        </p:sp>
        <p:sp>
          <p:nvSpPr>
            <p:cNvPr id="25666" name="TextBox 49"/>
            <p:cNvSpPr txBox="1">
              <a:spLocks noChangeArrowheads="1"/>
            </p:cNvSpPr>
            <p:nvPr/>
          </p:nvSpPr>
          <p:spPr bwMode="auto">
            <a:xfrm>
              <a:off x="6369522" y="4301090"/>
              <a:ext cx="405899" cy="7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smtClean="0">
                  <a:solidFill>
                    <a:prstClr val="black"/>
                  </a:solidFill>
                  <a:latin typeface="Aharoni" pitchFamily="2" charset="-79"/>
                  <a:cs typeface="Aharoni" pitchFamily="2" charset="-79"/>
                  <a:sym typeface="Arial"/>
                  <a:rtl val="0"/>
                </a:rPr>
                <a:t>538</a:t>
              </a:r>
              <a:endParaRPr lang="en-US" altLang="en-US" sz="1400" dirty="0">
                <a:solidFill>
                  <a:prstClr val="black"/>
                </a:solidFill>
                <a:latin typeface="Aharoni" pitchFamily="2" charset="-79"/>
                <a:cs typeface="Aharoni" pitchFamily="2" charset="-79"/>
                <a:sym typeface="Arial"/>
                <a:rtl val="0"/>
              </a:endParaRP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458</a:t>
              </a:r>
            </a:p>
            <a:p>
              <a:pPr eaLnBrk="1" fontAlgn="base" hangingPunct="1">
                <a:spcBef>
                  <a:spcPct val="0"/>
                </a:spcBef>
                <a:spcAft>
                  <a:spcPct val="0"/>
                </a:spcAft>
              </a:pPr>
              <a:r>
                <a:rPr lang="en-US" altLang="en-US" sz="1400" dirty="0">
                  <a:solidFill>
                    <a:prstClr val="black"/>
                  </a:solidFill>
                  <a:latin typeface="Aharoni" pitchFamily="2" charset="-79"/>
                  <a:cs typeface="Aharoni" pitchFamily="2" charset="-79"/>
                  <a:sym typeface="Arial"/>
                  <a:rtl val="0"/>
                </a:rPr>
                <a:t>444</a:t>
              </a:r>
            </a:p>
          </p:txBody>
        </p:sp>
      </p:grpSp>
      <p:sp>
        <p:nvSpPr>
          <p:cNvPr id="28" name="Freeform 27"/>
          <p:cNvSpPr/>
          <p:nvPr/>
        </p:nvSpPr>
        <p:spPr>
          <a:xfrm>
            <a:off x="366555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36" name="Freeform 35"/>
          <p:cNvSpPr/>
          <p:nvPr/>
        </p:nvSpPr>
        <p:spPr>
          <a:xfrm>
            <a:off x="4159270" y="3143250"/>
            <a:ext cx="396875" cy="1693864"/>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2" name="Freeform 51"/>
          <p:cNvSpPr/>
          <p:nvPr/>
        </p:nvSpPr>
        <p:spPr>
          <a:xfrm>
            <a:off x="4556132" y="3795713"/>
            <a:ext cx="549275" cy="1057276"/>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3" name="Freeform 52"/>
          <p:cNvSpPr/>
          <p:nvPr/>
        </p:nvSpPr>
        <p:spPr>
          <a:xfrm>
            <a:off x="4548188" y="3024188"/>
            <a:ext cx="565150" cy="771526"/>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4" name="Freeform 53"/>
          <p:cNvSpPr/>
          <p:nvPr/>
        </p:nvSpPr>
        <p:spPr>
          <a:xfrm>
            <a:off x="5089525" y="2857503"/>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5" name="Freeform 54"/>
          <p:cNvSpPr/>
          <p:nvPr/>
        </p:nvSpPr>
        <p:spPr>
          <a:xfrm>
            <a:off x="5541965"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56" name="Freeform 55"/>
          <p:cNvSpPr/>
          <p:nvPr/>
        </p:nvSpPr>
        <p:spPr>
          <a:xfrm>
            <a:off x="6043613" y="3405190"/>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grpSp>
        <p:nvGrpSpPr>
          <p:cNvPr id="25612" name="Group 26"/>
          <p:cNvGrpSpPr>
            <a:grpSpLocks/>
          </p:cNvGrpSpPr>
          <p:nvPr/>
        </p:nvGrpSpPr>
        <p:grpSpPr bwMode="auto">
          <a:xfrm>
            <a:off x="13178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8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sym typeface="Arial"/>
              <a:rtl val="0"/>
            </a:endParaRPr>
          </a:p>
        </p:txBody>
      </p:sp>
      <p:sp>
        <p:nvSpPr>
          <p:cNvPr id="25614" name="TextBox 58"/>
          <p:cNvSpPr txBox="1">
            <a:spLocks noChangeArrowheads="1"/>
          </p:cNvSpPr>
          <p:nvPr/>
        </p:nvSpPr>
        <p:spPr bwMode="auto">
          <a:xfrm rot="-5400000">
            <a:off x="3206162" y="4053792"/>
            <a:ext cx="1566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United Kingdom</a:t>
            </a:r>
          </a:p>
        </p:txBody>
      </p:sp>
      <p:sp>
        <p:nvSpPr>
          <p:cNvPr id="25615" name="TextBox 61"/>
          <p:cNvSpPr txBox="1">
            <a:spLocks noChangeArrowheads="1"/>
          </p:cNvSpPr>
          <p:nvPr/>
        </p:nvSpPr>
        <p:spPr bwMode="auto">
          <a:xfrm rot="-5400000">
            <a:off x="3509539" y="3929967"/>
            <a:ext cx="1696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Kingdom  Divides</a:t>
            </a:r>
          </a:p>
        </p:txBody>
      </p:sp>
      <p:sp>
        <p:nvSpPr>
          <p:cNvPr id="25616" name="TextBox 59"/>
          <p:cNvSpPr txBox="1">
            <a:spLocks noChangeArrowheads="1"/>
          </p:cNvSpPr>
          <p:nvPr/>
        </p:nvSpPr>
        <p:spPr bwMode="auto">
          <a:xfrm rot="-5400000">
            <a:off x="4166165" y="2315480"/>
            <a:ext cx="13292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Syrian Threat</a:t>
            </a:r>
          </a:p>
        </p:txBody>
      </p:sp>
      <p:sp>
        <p:nvSpPr>
          <p:cNvPr id="25617" name="TextBox 63"/>
          <p:cNvSpPr txBox="1">
            <a:spLocks noChangeArrowheads="1"/>
          </p:cNvSpPr>
          <p:nvPr/>
        </p:nvSpPr>
        <p:spPr bwMode="auto">
          <a:xfrm rot="-5400000">
            <a:off x="4550976" y="4169680"/>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Oral</a:t>
            </a:r>
          </a:p>
        </p:txBody>
      </p:sp>
      <p:sp>
        <p:nvSpPr>
          <p:cNvPr id="25618" name="TextBox 64"/>
          <p:cNvSpPr txBox="1">
            <a:spLocks noChangeArrowheads="1"/>
          </p:cNvSpPr>
          <p:nvPr/>
        </p:nvSpPr>
        <p:spPr bwMode="auto">
          <a:xfrm rot="-5400000">
            <a:off x="4445776" y="3329891"/>
            <a:ext cx="798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Written</a:t>
            </a:r>
          </a:p>
        </p:txBody>
      </p:sp>
      <p:sp>
        <p:nvSpPr>
          <p:cNvPr id="25619" name="TextBox 66"/>
          <p:cNvSpPr txBox="1">
            <a:spLocks noChangeArrowheads="1"/>
          </p:cNvSpPr>
          <p:nvPr/>
        </p:nvSpPr>
        <p:spPr bwMode="auto">
          <a:xfrm rot="-3794596">
            <a:off x="4714436" y="2085292"/>
            <a:ext cx="153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Assyrian Threat</a:t>
            </a:r>
          </a:p>
        </p:txBody>
      </p:sp>
      <p:sp>
        <p:nvSpPr>
          <p:cNvPr id="25620" name="TextBox 67"/>
          <p:cNvSpPr txBox="1">
            <a:spLocks noChangeArrowheads="1"/>
          </p:cNvSpPr>
          <p:nvPr/>
        </p:nvSpPr>
        <p:spPr bwMode="auto">
          <a:xfrm rot="-5400000">
            <a:off x="4758582" y="3691037"/>
            <a:ext cx="1109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Israel Falls</a:t>
            </a:r>
          </a:p>
        </p:txBody>
      </p:sp>
      <p:sp>
        <p:nvSpPr>
          <p:cNvPr id="25621" name="TextBox 68"/>
          <p:cNvSpPr txBox="1">
            <a:spLocks noChangeArrowheads="1"/>
          </p:cNvSpPr>
          <p:nvPr/>
        </p:nvSpPr>
        <p:spPr bwMode="auto">
          <a:xfrm rot="-5400000">
            <a:off x="5232957" y="3729942"/>
            <a:ext cx="1167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sym typeface="Arial"/>
                <a:rtl val="0"/>
              </a:rPr>
              <a:t>Judah Falls</a:t>
            </a:r>
          </a:p>
        </p:txBody>
      </p:sp>
      <p:sp>
        <p:nvSpPr>
          <p:cNvPr id="25622" name="TextBox 69"/>
          <p:cNvSpPr txBox="1">
            <a:spLocks noChangeArrowheads="1"/>
          </p:cNvSpPr>
          <p:nvPr/>
        </p:nvSpPr>
        <p:spPr bwMode="auto">
          <a:xfrm>
            <a:off x="5635626" y="2495562"/>
            <a:ext cx="1744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Babylonian Threat</a:t>
            </a:r>
          </a:p>
        </p:txBody>
      </p:sp>
      <p:sp>
        <p:nvSpPr>
          <p:cNvPr id="25623" name="TextBox 70"/>
          <p:cNvSpPr txBox="1">
            <a:spLocks noChangeArrowheads="1"/>
          </p:cNvSpPr>
          <p:nvPr/>
        </p:nvSpPr>
        <p:spPr bwMode="auto">
          <a:xfrm rot="-5400000">
            <a:off x="5847386" y="4002415"/>
            <a:ext cx="9893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latin typeface="Aegean" pitchFamily="34" charset="0"/>
                <a:sym typeface="Arial"/>
                <a:rtl val="0"/>
              </a:rPr>
              <a:t>Captivity </a:t>
            </a:r>
          </a:p>
          <a:p>
            <a:pPr eaLnBrk="1" fontAlgn="base" hangingPunct="1">
              <a:spcBef>
                <a:spcPct val="0"/>
              </a:spcBef>
              <a:spcAft>
                <a:spcPct val="0"/>
              </a:spcAft>
            </a:pPr>
            <a:r>
              <a:rPr lang="en-US" altLang="en-US" sz="1400" b="1">
                <a:solidFill>
                  <a:prstClr val="black"/>
                </a:solidFill>
                <a:latin typeface="Aegean" pitchFamily="34" charset="0"/>
                <a:sym typeface="Arial"/>
                <a:rtl val="0"/>
              </a:rPr>
              <a:t>&amp; Return</a:t>
            </a:r>
          </a:p>
        </p:txBody>
      </p:sp>
      <p:sp>
        <p:nvSpPr>
          <p:cNvPr id="25624" name="TextBox 71"/>
          <p:cNvSpPr txBox="1">
            <a:spLocks noChangeArrowheads="1"/>
          </p:cNvSpPr>
          <p:nvPr/>
        </p:nvSpPr>
        <p:spPr bwMode="auto">
          <a:xfrm>
            <a:off x="6219843" y="3208350"/>
            <a:ext cx="83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Persian</a:t>
            </a:r>
          </a:p>
        </p:txBody>
      </p:sp>
      <p:sp>
        <p:nvSpPr>
          <p:cNvPr id="25625" name="TextBox 72"/>
          <p:cNvSpPr txBox="1">
            <a:spLocks noChangeArrowheads="1"/>
          </p:cNvSpPr>
          <p:nvPr/>
        </p:nvSpPr>
        <p:spPr bwMode="auto">
          <a:xfrm>
            <a:off x="8175645" y="2687650"/>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Romans</a:t>
            </a:r>
          </a:p>
        </p:txBody>
      </p:sp>
      <p:sp>
        <p:nvSpPr>
          <p:cNvPr id="25626" name="TextBox 73"/>
          <p:cNvSpPr txBox="1">
            <a:spLocks noChangeArrowheads="1"/>
          </p:cNvSpPr>
          <p:nvPr/>
        </p:nvSpPr>
        <p:spPr bwMode="auto">
          <a:xfrm>
            <a:off x="7085032" y="4548200"/>
            <a:ext cx="7922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Greeks</a:t>
            </a:r>
          </a:p>
        </p:txBody>
      </p:sp>
      <p:sp>
        <p:nvSpPr>
          <p:cNvPr id="25627" name="TextBox 75"/>
          <p:cNvSpPr txBox="1">
            <a:spLocks noChangeArrowheads="1"/>
          </p:cNvSpPr>
          <p:nvPr/>
        </p:nvSpPr>
        <p:spPr bwMode="auto">
          <a:xfrm>
            <a:off x="1906400" y="3133726"/>
            <a:ext cx="8306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C00000"/>
                </a:solidFill>
                <a:sym typeface="Arial"/>
                <a:rtl val="0"/>
              </a:rPr>
              <a:t>Moses</a:t>
            </a:r>
          </a:p>
          <a:p>
            <a:pPr algn="ctr" eaLnBrk="1" fontAlgn="base" hangingPunct="1">
              <a:spcBef>
                <a:spcPct val="0"/>
              </a:spcBef>
              <a:spcAft>
                <a:spcPct val="0"/>
              </a:spcAft>
            </a:pPr>
            <a:r>
              <a:rPr lang="en-US" altLang="en-US" sz="1400" b="1">
                <a:solidFill>
                  <a:srgbClr val="C00000"/>
                </a:solidFill>
                <a:sym typeface="Arial"/>
                <a:rtl val="0"/>
              </a:rPr>
              <a:t>Exodus</a:t>
            </a:r>
          </a:p>
        </p:txBody>
      </p:sp>
      <p:sp>
        <p:nvSpPr>
          <p:cNvPr id="25628" name="TextBox 76"/>
          <p:cNvSpPr txBox="1">
            <a:spLocks noChangeArrowheads="1"/>
          </p:cNvSpPr>
          <p:nvPr/>
        </p:nvSpPr>
        <p:spPr bwMode="auto">
          <a:xfrm>
            <a:off x="177820" y="3763975"/>
            <a:ext cx="9621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Abraham</a:t>
            </a:r>
          </a:p>
        </p:txBody>
      </p:sp>
      <p:sp>
        <p:nvSpPr>
          <p:cNvPr id="25629" name="TextBox 77"/>
          <p:cNvSpPr txBox="1">
            <a:spLocks noChangeArrowheads="1"/>
          </p:cNvSpPr>
          <p:nvPr/>
        </p:nvSpPr>
        <p:spPr bwMode="auto">
          <a:xfrm>
            <a:off x="2917838" y="3989400"/>
            <a:ext cx="8098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Judges</a:t>
            </a:r>
          </a:p>
        </p:txBody>
      </p:sp>
      <p:sp>
        <p:nvSpPr>
          <p:cNvPr id="25630" name="TextBox 78"/>
          <p:cNvSpPr txBox="1">
            <a:spLocks noChangeArrowheads="1"/>
          </p:cNvSpPr>
          <p:nvPr/>
        </p:nvSpPr>
        <p:spPr bwMode="auto">
          <a:xfrm>
            <a:off x="8283576" y="5376876"/>
            <a:ext cx="70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Christ</a:t>
            </a:r>
          </a:p>
        </p:txBody>
      </p:sp>
      <p:sp>
        <p:nvSpPr>
          <p:cNvPr id="25631" name="TextBox 79"/>
          <p:cNvSpPr txBox="1">
            <a:spLocks noChangeArrowheads="1"/>
          </p:cNvSpPr>
          <p:nvPr/>
        </p:nvSpPr>
        <p:spPr bwMode="auto">
          <a:xfrm>
            <a:off x="5429250" y="5837250"/>
            <a:ext cx="603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Exile</a:t>
            </a:r>
          </a:p>
        </p:txBody>
      </p:sp>
      <p:sp>
        <p:nvSpPr>
          <p:cNvPr id="25632" name="TextBox 80"/>
          <p:cNvSpPr txBox="1">
            <a:spLocks noChangeArrowheads="1"/>
          </p:cNvSpPr>
          <p:nvPr/>
        </p:nvSpPr>
        <p:spPr bwMode="auto">
          <a:xfrm>
            <a:off x="6507169" y="5853126"/>
            <a:ext cx="76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sym typeface="Arial"/>
                <a:rtl val="0"/>
              </a:rPr>
              <a:t>Return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935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r>
              <a:rPr lang="en-US" sz="1400" kern="0" dirty="0">
                <a:solidFill>
                  <a:srgbClr val="000000"/>
                </a:solidFill>
                <a:latin typeface="Arial"/>
                <a:cs typeface="Arial"/>
                <a:sym typeface="Arial"/>
                <a:rtl val="0"/>
              </a:rPr>
              <a:t>Daniel</a:t>
            </a:r>
          </a:p>
          <a:p>
            <a:r>
              <a:rPr lang="en-US" sz="1400" kern="0" dirty="0">
                <a:solidFill>
                  <a:srgbClr val="000000"/>
                </a:solidFill>
                <a:latin typeface="Arial"/>
                <a:cs typeface="Arial"/>
                <a:sym typeface="Arial"/>
                <a:rtl val="0"/>
              </a:rPr>
              <a:t>roars</a:t>
            </a:r>
          </a:p>
        </p:txBody>
      </p:sp>
    </p:spTree>
    <p:extLst>
      <p:ext uri="{BB962C8B-B14F-4D97-AF65-F5344CB8AC3E}">
        <p14:creationId xmlns:p14="http://schemas.microsoft.com/office/powerpoint/2010/main" val="21893037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Grp="1" noChangeArrowheads="1"/>
          </p:cNvSpPr>
          <p:nvPr>
            <p:ph type="title"/>
          </p:nvPr>
        </p:nvSpPr>
        <p:spPr>
          <a:xfrm rot="5400000">
            <a:off x="5143500" y="2857500"/>
            <a:ext cx="6858000" cy="1143000"/>
          </a:xfrm>
          <a:solidFill>
            <a:srgbClr val="FFFFCC"/>
          </a:solidFill>
        </p:spPr>
        <p:txBody>
          <a:bodyPr/>
          <a:lstStyle/>
          <a:p>
            <a:pPr eaLnBrk="1" hangingPunct="1"/>
            <a:r>
              <a:rPr lang="en-US" altLang="en-US" smtClean="0"/>
              <a:t>Qumran Copying Scrolls </a:t>
            </a:r>
          </a:p>
        </p:txBody>
      </p:sp>
      <p:pic>
        <p:nvPicPr>
          <p:cNvPr id="130051" name="Picture 5" descr="Solomons Temple-Myth and History  pg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315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2100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a:xfrm rot="5400000">
            <a:off x="5143500" y="2857500"/>
            <a:ext cx="6858000" cy="1143000"/>
          </a:xfrm>
          <a:solidFill>
            <a:srgbClr val="FFFFCC"/>
          </a:solidFill>
        </p:spPr>
        <p:txBody>
          <a:bodyPr/>
          <a:lstStyle/>
          <a:p>
            <a:pPr eaLnBrk="1" hangingPunct="1"/>
            <a:r>
              <a:rPr lang="en-US" altLang="en-US" smtClean="0"/>
              <a:t>Qumran Copying Scrolls </a:t>
            </a:r>
          </a:p>
        </p:txBody>
      </p:sp>
      <p:pic>
        <p:nvPicPr>
          <p:cNvPr id="131075" name="Picture 1027" descr="Solomons Temple-Myth and History  pg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315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33"/>
          <p:cNvGrpSpPr>
            <a:grpSpLocks/>
          </p:cNvGrpSpPr>
          <p:nvPr/>
        </p:nvGrpSpPr>
        <p:grpSpPr bwMode="auto">
          <a:xfrm>
            <a:off x="762000" y="0"/>
            <a:ext cx="5257800" cy="4114800"/>
            <a:chOff x="480" y="0"/>
            <a:chExt cx="3312" cy="2592"/>
          </a:xfrm>
        </p:grpSpPr>
        <p:pic>
          <p:nvPicPr>
            <p:cNvPr id="131077" name="Picture 1029" descr="Scroll Assembly-2-pg 55-600 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0"/>
              <a:ext cx="2400" cy="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Line 1031"/>
            <p:cNvSpPr>
              <a:spLocks noChangeShapeType="1"/>
            </p:cNvSpPr>
            <p:nvPr/>
          </p:nvSpPr>
          <p:spPr bwMode="auto">
            <a:xfrm>
              <a:off x="2880" y="0"/>
              <a:ext cx="912" cy="182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
          <p:nvSpPr>
            <p:cNvPr id="131079" name="Line 1032"/>
            <p:cNvSpPr>
              <a:spLocks noChangeShapeType="1"/>
            </p:cNvSpPr>
            <p:nvPr/>
          </p:nvSpPr>
          <p:spPr bwMode="auto">
            <a:xfrm>
              <a:off x="2880" y="2352"/>
              <a:ext cx="384" cy="24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grpSp>
    </p:spTree>
    <p:extLst>
      <p:ext uri="{BB962C8B-B14F-4D97-AF65-F5344CB8AC3E}">
        <p14:creationId xmlns:p14="http://schemas.microsoft.com/office/powerpoint/2010/main" val="2719021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Qumran_jar_found_at_khirbet_and_textile_fragment,_tb112004814sr-7625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Make-up of manuscri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5988"/>
            <a:ext cx="45720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7691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Qumran_jar_found_at_khirbet_and_textile_fragment,_tb112004814sr-7625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Binding Scr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8768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7987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ltLang="en-US" smtClean="0"/>
          </a:p>
        </p:txBody>
      </p:sp>
      <p:pic>
        <p:nvPicPr>
          <p:cNvPr id="29699" name="Picture 2" descr="O:\How We Got the Bible - 2015\2015 Class Work Material\08-Qumran-Dead Sea Scrolls\DeadSeaScrol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249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50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7086600" cy="666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1905000" y="3411538"/>
            <a:ext cx="53340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ight Arrow 4"/>
          <p:cNvSpPr/>
          <p:nvPr/>
        </p:nvSpPr>
        <p:spPr>
          <a:xfrm>
            <a:off x="1943100" y="2514600"/>
            <a:ext cx="533400" cy="2460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Left Brace 3"/>
          <p:cNvSpPr/>
          <p:nvPr/>
        </p:nvSpPr>
        <p:spPr>
          <a:xfrm>
            <a:off x="2057400" y="609600"/>
            <a:ext cx="228600" cy="1143000"/>
          </a:xfrm>
          <a:prstGeom prst="leftBrace">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6" name="Oval 5"/>
          <p:cNvSpPr/>
          <p:nvPr/>
        </p:nvSpPr>
        <p:spPr>
          <a:xfrm>
            <a:off x="3886200" y="2760663"/>
            <a:ext cx="685800" cy="65087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Oval 7"/>
          <p:cNvSpPr/>
          <p:nvPr/>
        </p:nvSpPr>
        <p:spPr>
          <a:xfrm>
            <a:off x="4114800" y="5105400"/>
            <a:ext cx="304800" cy="268288"/>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756683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7086600" cy="666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1905000" y="3411538"/>
            <a:ext cx="53340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 name="Right Arrow 4"/>
          <p:cNvSpPr/>
          <p:nvPr/>
        </p:nvSpPr>
        <p:spPr>
          <a:xfrm>
            <a:off x="1943100" y="2514600"/>
            <a:ext cx="533400" cy="2460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 name="Oval 5"/>
          <p:cNvSpPr/>
          <p:nvPr/>
        </p:nvSpPr>
        <p:spPr>
          <a:xfrm>
            <a:off x="3886200" y="2760663"/>
            <a:ext cx="685800" cy="65087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Oval 7"/>
          <p:cNvSpPr/>
          <p:nvPr/>
        </p:nvSpPr>
        <p:spPr>
          <a:xfrm>
            <a:off x="4114800" y="5105400"/>
            <a:ext cx="304800" cy="268288"/>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337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54078"/>
            <a:ext cx="4310063"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5574"/>
            <a:ext cx="4191000" cy="489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7400" y="5057775"/>
            <a:ext cx="7248525" cy="315913"/>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276451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67587" name="Rectangle 2"/>
          <p:cNvSpPr>
            <a:spLocks noGrp="1" noChangeArrowheads="1"/>
          </p:cNvSpPr>
          <p:nvPr>
            <p:ph type="title"/>
          </p:nvPr>
        </p:nvSpPr>
        <p:spPr/>
        <p:txBody>
          <a:bodyPr/>
          <a:lstStyle/>
          <a:p>
            <a:pPr eaLnBrk="1" hangingPunct="1"/>
            <a:r>
              <a:rPr lang="en-US" altLang="en-US" smtClean="0">
                <a:solidFill>
                  <a:schemeClr val="tx1"/>
                </a:solidFill>
              </a:rPr>
              <a:t>The Isaiah Scroll</a:t>
            </a:r>
          </a:p>
        </p:txBody>
      </p:sp>
      <p:sp>
        <p:nvSpPr>
          <p:cNvPr id="67588" name="Text Box 3"/>
          <p:cNvSpPr txBox="1">
            <a:spLocks noChangeArrowheads="1"/>
          </p:cNvSpPr>
          <p:nvPr/>
        </p:nvSpPr>
        <p:spPr bwMode="auto">
          <a:xfrm>
            <a:off x="381000" y="1219200"/>
            <a:ext cx="5486400"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b="1" smtClean="0">
                <a:solidFill>
                  <a:srgbClr val="000000"/>
                </a:solidFill>
                <a:latin typeface="Times New Roman" pitchFamily="18" charset="0"/>
              </a:rPr>
              <a:t>The individual strips and the pages on them:</a:t>
            </a:r>
          </a:p>
          <a:p>
            <a:pPr eaLnBrk="1" fontAlgn="base" hangingPunct="1">
              <a:spcBef>
                <a:spcPct val="50000"/>
              </a:spcBef>
              <a:spcAft>
                <a:spcPct val="0"/>
              </a:spcAft>
              <a:buFontTx/>
              <a:buNone/>
            </a:pPr>
            <a:r>
              <a:rPr lang="en-US" altLang="en-US" sz="1600" smtClean="0">
                <a:solidFill>
                  <a:srgbClr val="000000"/>
                </a:solidFill>
                <a:latin typeface="Times New Roman" pitchFamily="18" charset="0"/>
              </a:rPr>
              <a:t> </a:t>
            </a:r>
          </a:p>
          <a:p>
            <a:pPr eaLnBrk="1" fontAlgn="base" hangingPunct="1">
              <a:spcBef>
                <a:spcPct val="50000"/>
              </a:spcBef>
              <a:spcAft>
                <a:spcPct val="0"/>
              </a:spcAft>
              <a:buFontTx/>
              <a:buNone/>
            </a:pPr>
            <a:r>
              <a:rPr lang="en-US" altLang="en-US" sz="1600" smtClean="0">
                <a:solidFill>
                  <a:srgbClr val="000000"/>
                </a:solidFill>
                <a:latin typeface="Times New Roman" pitchFamily="18" charset="0"/>
              </a:rPr>
              <a:t>Strip 1.---- 3 pages: 1 - 3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2 ---- 4 pages: 4 - 7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3 ---- 4 pages: 8 -11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4 ---- 4 pages: 12 - 15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5 ---- 4 pages: 16 - 19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6 ---- 3 pages: 20 - 22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7 ---- 3 pages: 23 - 25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8 ---- 2 pages: 26 - 27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9 ---- 3 pages: 28 - 30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10 --- 3 pages: 31 - 33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11 --- 3 pages: 34 - 36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12 --- 4 pages: 37 - 40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13 --- 3 pages: 41 - 43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14 --- 3 pages: 44 - 46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15 --- 3 pages: 47 - 49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16 --- 3 pages: 50 - 52 </a:t>
            </a:r>
            <a:br>
              <a:rPr lang="en-US" altLang="en-US" sz="1600" smtClean="0">
                <a:solidFill>
                  <a:srgbClr val="000000"/>
                </a:solidFill>
                <a:latin typeface="Times New Roman" pitchFamily="18" charset="0"/>
              </a:rPr>
            </a:br>
            <a:r>
              <a:rPr lang="en-US" altLang="en-US" sz="1600" smtClean="0">
                <a:solidFill>
                  <a:srgbClr val="000000"/>
                </a:solidFill>
                <a:latin typeface="Times New Roman" pitchFamily="18" charset="0"/>
              </a:rPr>
              <a:t>Strip 17 --- 2 pages: 53 - 54 </a:t>
            </a:r>
          </a:p>
          <a:p>
            <a:pPr eaLnBrk="1" fontAlgn="base" hangingPunct="1">
              <a:spcBef>
                <a:spcPct val="50000"/>
              </a:spcBef>
              <a:spcAft>
                <a:spcPct val="0"/>
              </a:spcAft>
              <a:buFontTx/>
              <a:buNone/>
            </a:pPr>
            <a:endParaRPr lang="en-US" altLang="en-US" sz="1600" smtClean="0">
              <a:solidFill>
                <a:srgbClr val="000000"/>
              </a:solidFill>
              <a:latin typeface="Times New Roman" pitchFamily="18" charset="0"/>
            </a:endParaRPr>
          </a:p>
        </p:txBody>
      </p:sp>
      <p:sp>
        <p:nvSpPr>
          <p:cNvPr id="67589" name="Text Box 4"/>
          <p:cNvSpPr txBox="1">
            <a:spLocks noChangeArrowheads="1"/>
          </p:cNvSpPr>
          <p:nvPr/>
        </p:nvSpPr>
        <p:spPr bwMode="auto">
          <a:xfrm>
            <a:off x="4267200" y="1905000"/>
            <a:ext cx="3733800"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800" smtClean="0">
                <a:solidFill>
                  <a:srgbClr val="000000"/>
                </a:solidFill>
                <a:latin typeface="Times New Roman" pitchFamily="18" charset="0"/>
              </a:rPr>
              <a:t>The Isaiah Scroll is made up of 17 strips of leather that were sewn together to make the scroll. </a:t>
            </a:r>
          </a:p>
          <a:p>
            <a:pPr eaLnBrk="1" fontAlgn="base" hangingPunct="1">
              <a:spcBef>
                <a:spcPct val="50000"/>
              </a:spcBef>
              <a:spcAft>
                <a:spcPct val="0"/>
              </a:spcAft>
              <a:buFontTx/>
              <a:buNone/>
            </a:pPr>
            <a:r>
              <a:rPr lang="en-US" altLang="en-US" sz="1800" smtClean="0">
                <a:solidFill>
                  <a:srgbClr val="000000"/>
                </a:solidFill>
                <a:latin typeface="Times New Roman" pitchFamily="18" charset="0"/>
              </a:rPr>
              <a:t>Some of the seams that join the 17 sections are in very good condition and some have been repaired and some have places where the sewing has unraveled and has not been repaired. </a:t>
            </a:r>
          </a:p>
          <a:p>
            <a:pPr eaLnBrk="1" fontAlgn="base" hangingPunct="1">
              <a:spcBef>
                <a:spcPct val="50000"/>
              </a:spcBef>
              <a:spcAft>
                <a:spcPct val="0"/>
              </a:spcAft>
              <a:buFontTx/>
              <a:buNone/>
            </a:pPr>
            <a:r>
              <a:rPr lang="en-US" altLang="en-US" sz="1800" smtClean="0">
                <a:solidFill>
                  <a:srgbClr val="000000"/>
                </a:solidFill>
                <a:latin typeface="Times New Roman" pitchFamily="18" charset="0"/>
              </a:rPr>
              <a:t>Some have almost completely lost the sewing material. The material between the 16 and 17th strip (the last joint) is completely gone </a:t>
            </a:r>
          </a:p>
          <a:p>
            <a:pPr eaLnBrk="1" fontAlgn="base" hangingPunct="1">
              <a:spcBef>
                <a:spcPct val="50000"/>
              </a:spcBef>
              <a:spcAft>
                <a:spcPct val="0"/>
              </a:spcAft>
              <a:buFontTx/>
              <a:buNone/>
            </a:pPr>
            <a:endParaRPr lang="en-US" altLang="en-US" sz="1800" smtClean="0">
              <a:solidFill>
                <a:srgbClr val="000000"/>
              </a:solidFill>
              <a:latin typeface="Times New Roman" pitchFamily="18" charset="0"/>
            </a:endParaRPr>
          </a:p>
          <a:p>
            <a:pPr eaLnBrk="1" fontAlgn="base" hangingPunct="1">
              <a:spcBef>
                <a:spcPct val="50000"/>
              </a:spcBef>
              <a:spcAft>
                <a:spcPct val="0"/>
              </a:spcAft>
              <a:buFontTx/>
              <a:buNone/>
            </a:pPr>
            <a:endParaRPr lang="en-US" altLang="en-US" sz="2400" smtClean="0">
              <a:solidFill>
                <a:srgbClr val="000000"/>
              </a:solidFill>
              <a:latin typeface="Times New Roman" pitchFamily="18" charset="0"/>
            </a:endParaRPr>
          </a:p>
        </p:txBody>
      </p:sp>
    </p:spTree>
    <p:extLst>
      <p:ext uri="{BB962C8B-B14F-4D97-AF65-F5344CB8AC3E}">
        <p14:creationId xmlns:p14="http://schemas.microsoft.com/office/powerpoint/2010/main" val="40004756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FontTx/>
              <a:buNone/>
            </a:pPr>
            <a:endParaRPr lang="en-US" altLang="en-US" sz="1800" smtClean="0">
              <a:solidFill>
                <a:srgbClr val="000000"/>
              </a:solidFill>
            </a:endParaRPr>
          </a:p>
        </p:txBody>
      </p:sp>
      <p:sp>
        <p:nvSpPr>
          <p:cNvPr id="68611" name="Rectangle 2"/>
          <p:cNvSpPr>
            <a:spLocks noGrp="1" noChangeArrowheads="1"/>
          </p:cNvSpPr>
          <p:nvPr>
            <p:ph type="title"/>
          </p:nvPr>
        </p:nvSpPr>
        <p:spPr/>
        <p:txBody>
          <a:bodyPr/>
          <a:lstStyle/>
          <a:p>
            <a:pPr eaLnBrk="1" hangingPunct="1"/>
            <a:endParaRPr lang="en-US" altLang="en-US" smtClean="0"/>
          </a:p>
        </p:txBody>
      </p:sp>
      <p:pic>
        <p:nvPicPr>
          <p:cNvPr id="68612" name="Picture 3" descr="qum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0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4"/>
          <p:cNvSpPr txBox="1">
            <a:spLocks noChangeArrowheads="1"/>
          </p:cNvSpPr>
          <p:nvPr/>
        </p:nvSpPr>
        <p:spPr bwMode="auto">
          <a:xfrm>
            <a:off x="4191000" y="457200"/>
            <a:ext cx="3810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400" smtClean="0">
                <a:solidFill>
                  <a:srgbClr val="000000"/>
                </a:solidFill>
                <a:latin typeface="Times New Roman" pitchFamily="18" charset="0"/>
              </a:rPr>
              <a:t>A very clear fingerprint of the scribe can be seen on</a:t>
            </a:r>
            <a:r>
              <a:rPr lang="en-US" altLang="en-US" sz="2400" smtClean="0">
                <a:solidFill>
                  <a:srgbClr val="000000"/>
                </a:solidFill>
                <a:latin typeface="Times New Roman" pitchFamily="18" charset="0"/>
                <a:hlinkClick r:id="rId3"/>
              </a:rPr>
              <a:t> </a:t>
            </a:r>
            <a:r>
              <a:rPr lang="en-US" altLang="en-US" sz="2400" smtClean="0">
                <a:solidFill>
                  <a:srgbClr val="000000"/>
                </a:solidFill>
                <a:latin typeface="Times New Roman" pitchFamily="18" charset="0"/>
              </a:rPr>
              <a:t>scroll page 44 between lines 10 and 13 at Isaiah 53:5-7</a:t>
            </a:r>
          </a:p>
        </p:txBody>
      </p:sp>
      <p:sp>
        <p:nvSpPr>
          <p:cNvPr id="68614" name="Oval 6"/>
          <p:cNvSpPr>
            <a:spLocks noChangeArrowheads="1"/>
          </p:cNvSpPr>
          <p:nvPr/>
        </p:nvSpPr>
        <p:spPr bwMode="auto">
          <a:xfrm>
            <a:off x="2514600" y="1905000"/>
            <a:ext cx="1371600" cy="1447800"/>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68615" name="Text Box 8"/>
          <p:cNvSpPr txBox="1">
            <a:spLocks noChangeArrowheads="1"/>
          </p:cNvSpPr>
          <p:nvPr/>
        </p:nvSpPr>
        <p:spPr bwMode="auto">
          <a:xfrm>
            <a:off x="4227513" y="2209800"/>
            <a:ext cx="4383087"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smtClean="0">
                <a:solidFill>
                  <a:srgbClr val="000000"/>
                </a:solidFill>
              </a:rPr>
              <a:t> 5 But He was wounded for our transgressions, He was bruised for our iniquities; The chastisement for our peace was upon Him, And by His stripes we are healed.</a:t>
            </a:r>
          </a:p>
          <a:p>
            <a:pPr eaLnBrk="1" fontAlgn="base" hangingPunct="1">
              <a:spcBef>
                <a:spcPct val="0"/>
              </a:spcBef>
              <a:spcAft>
                <a:spcPct val="0"/>
              </a:spcAft>
              <a:buFontTx/>
              <a:buNone/>
            </a:pPr>
            <a:r>
              <a:rPr lang="en-US" altLang="en-US" sz="1800" smtClean="0">
                <a:solidFill>
                  <a:srgbClr val="000000"/>
                </a:solidFill>
              </a:rPr>
              <a:t> 6 All we like sheep have gone astray; We have turned, every one, to his own way; And the LORD has laid on Him the iniquity of us all.</a:t>
            </a:r>
          </a:p>
          <a:p>
            <a:pPr eaLnBrk="1" fontAlgn="base" hangingPunct="1">
              <a:spcBef>
                <a:spcPct val="0"/>
              </a:spcBef>
              <a:spcAft>
                <a:spcPct val="0"/>
              </a:spcAft>
              <a:buFontTx/>
              <a:buNone/>
            </a:pPr>
            <a:r>
              <a:rPr lang="en-US" altLang="en-US" sz="1800" smtClean="0">
                <a:solidFill>
                  <a:srgbClr val="000000"/>
                </a:solidFill>
              </a:rPr>
              <a:t> 7 He was oppressed and He was afflicted, Yet He opened not His mouth; He was led as a lamb to the slaughter, And as a sheep before its shearers is silent, So He opened not His mouth.</a:t>
            </a:r>
          </a:p>
          <a:p>
            <a:pPr eaLnBrk="1" fontAlgn="base" hangingPunct="1">
              <a:spcBef>
                <a:spcPct val="0"/>
              </a:spcBef>
              <a:spcAft>
                <a:spcPct val="0"/>
              </a:spcAft>
              <a:buFontTx/>
              <a:buNone/>
            </a:pPr>
            <a:endParaRPr lang="en-US" altLang="en-US" sz="1800" smtClean="0">
              <a:solidFill>
                <a:srgbClr val="000000"/>
              </a:solidFill>
            </a:endParaRPr>
          </a:p>
        </p:txBody>
      </p:sp>
    </p:spTree>
    <p:extLst>
      <p:ext uri="{BB962C8B-B14F-4D97-AF65-F5344CB8AC3E}">
        <p14:creationId xmlns:p14="http://schemas.microsoft.com/office/powerpoint/2010/main" val="28644544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6115050" y="1257300"/>
            <a:ext cx="3028950" cy="560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69635" name="Rectangle 3"/>
          <p:cNvSpPr>
            <a:spLocks noGrp="1" noChangeArrowheads="1"/>
          </p:cNvSpPr>
          <p:nvPr>
            <p:ph type="title"/>
          </p:nvPr>
        </p:nvSpPr>
        <p:spPr>
          <a:xfrm>
            <a:off x="6427788" y="0"/>
            <a:ext cx="2716212" cy="1457325"/>
          </a:xfrm>
          <a:solidFill>
            <a:schemeClr val="bg1"/>
          </a:solidFill>
        </p:spPr>
        <p:txBody>
          <a:bodyPr/>
          <a:lstStyle/>
          <a:p>
            <a:pPr eaLnBrk="1" hangingPunct="1"/>
            <a:r>
              <a:rPr lang="en-US" altLang="en-US" sz="2000" b="1" smtClean="0">
                <a:solidFill>
                  <a:srgbClr val="0000FF"/>
                </a:solidFill>
              </a:rPr>
              <a:t>Column V</a:t>
            </a:r>
            <a:r>
              <a:rPr lang="en-US" altLang="en-US" sz="3600" b="1" smtClean="0">
                <a:solidFill>
                  <a:srgbClr val="0000FF"/>
                </a:solidFill>
              </a:rPr>
              <a:t> </a:t>
            </a:r>
            <a:r>
              <a:rPr lang="en-US" altLang="en-US" sz="2000" b="1" smtClean="0">
                <a:solidFill>
                  <a:srgbClr val="0000FF"/>
                </a:solidFill>
              </a:rPr>
              <a:t>The Great Isaiah Scroll 5:14 to 6:7</a:t>
            </a:r>
            <a:r>
              <a:rPr lang="en-US" altLang="en-US" sz="3600" b="1" smtClean="0">
                <a:solidFill>
                  <a:srgbClr val="0000FF"/>
                </a:solidFill>
              </a:rPr>
              <a:t/>
            </a:r>
            <a:br>
              <a:rPr lang="en-US" altLang="en-US" sz="3600" b="1" smtClean="0">
                <a:solidFill>
                  <a:srgbClr val="0000FF"/>
                </a:solidFill>
              </a:rPr>
            </a:br>
            <a:endParaRPr lang="en-US" altLang="en-US" sz="3600" b="1" smtClean="0">
              <a:solidFill>
                <a:srgbClr val="0000FF"/>
              </a:solidFill>
            </a:endParaRPr>
          </a:p>
        </p:txBody>
      </p:sp>
      <p:pic>
        <p:nvPicPr>
          <p:cNvPr id="69636" name="Picture 4" descr="q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0"/>
            <a:ext cx="6526213" cy="1257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rot="5400000">
            <a:off x="962819" y="4515644"/>
            <a:ext cx="46831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600" smtClean="0">
                <a:solidFill>
                  <a:srgbClr val="000000"/>
                </a:solidFill>
              </a:rPr>
              <a:t>6:5</a:t>
            </a:r>
          </a:p>
        </p:txBody>
      </p:sp>
      <p:sp>
        <p:nvSpPr>
          <p:cNvPr id="69638" name="Text Box 6"/>
          <p:cNvSpPr txBox="1">
            <a:spLocks noChangeArrowheads="1"/>
          </p:cNvSpPr>
          <p:nvPr/>
        </p:nvSpPr>
        <p:spPr bwMode="auto">
          <a:xfrm>
            <a:off x="314325" y="2665413"/>
            <a:ext cx="468313"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600" smtClean="0">
                <a:solidFill>
                  <a:srgbClr val="000000"/>
                </a:solidFill>
              </a:rPr>
              <a:t>6:1</a:t>
            </a:r>
          </a:p>
        </p:txBody>
      </p:sp>
      <p:sp>
        <p:nvSpPr>
          <p:cNvPr id="69639" name="Text Box 7"/>
          <p:cNvSpPr txBox="1">
            <a:spLocks noChangeArrowheads="1"/>
          </p:cNvSpPr>
          <p:nvPr/>
        </p:nvSpPr>
        <p:spPr bwMode="auto">
          <a:xfrm>
            <a:off x="6715125" y="1314450"/>
            <a:ext cx="234315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600" smtClean="0">
                <a:solidFill>
                  <a:srgbClr val="000000"/>
                </a:solidFill>
              </a:rPr>
              <a:t>The first word in line 19 is obliterated. It is unreadable. The editor has put dots under and over this word to indicate a mistake of some kind</a:t>
            </a:r>
          </a:p>
        </p:txBody>
      </p:sp>
      <p:sp>
        <p:nvSpPr>
          <p:cNvPr id="69640" name="Oval 8"/>
          <p:cNvSpPr>
            <a:spLocks noChangeArrowheads="1"/>
          </p:cNvSpPr>
          <p:nvPr/>
        </p:nvSpPr>
        <p:spPr bwMode="auto">
          <a:xfrm>
            <a:off x="5245100" y="2006600"/>
            <a:ext cx="1270000" cy="50800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pic>
        <p:nvPicPr>
          <p:cNvPr id="69641" name="Picture 9"/>
          <p:cNvPicPr>
            <a:picLocks noChangeAspect="1" noChangeArrowheads="1"/>
          </p:cNvPicPr>
          <p:nvPr/>
        </p:nvPicPr>
        <p:blipFill>
          <a:blip r:embed="rId4">
            <a:extLst>
              <a:ext uri="{28A0092B-C50C-407E-A947-70E740481C1C}">
                <a14:useLocalDpi xmlns:a14="http://schemas.microsoft.com/office/drawing/2010/main" val="0"/>
              </a:ext>
            </a:extLst>
          </a:blip>
          <a:srcRect l="12276" r="2455" b="13110"/>
          <a:stretch>
            <a:fillRect/>
          </a:stretch>
        </p:blipFill>
        <p:spPr bwMode="auto">
          <a:xfrm>
            <a:off x="228600" y="406400"/>
            <a:ext cx="6072188" cy="11572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2" name="Text Box 10"/>
          <p:cNvSpPr txBox="1">
            <a:spLocks noChangeArrowheads="1"/>
          </p:cNvSpPr>
          <p:nvPr/>
        </p:nvSpPr>
        <p:spPr bwMode="auto">
          <a:xfrm>
            <a:off x="6577013" y="3541713"/>
            <a:ext cx="2509837" cy="2711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1800" smtClean="0">
                <a:solidFill>
                  <a:srgbClr val="000000"/>
                </a:solidFill>
                <a:ea typeface="Arial Unicode MS" pitchFamily="34" charset="-128"/>
                <a:cs typeface="Arial Unicode MS" pitchFamily="34" charset="-128"/>
              </a:rPr>
              <a:t>For example in Isaiah 6 there are 37 variants readings and almost all are differences in spellings. Only 3 are significant enough to be reflected in an English translation;</a:t>
            </a:r>
          </a:p>
          <a:p>
            <a:pPr eaLnBrk="1" fontAlgn="base" hangingPunct="1">
              <a:spcBef>
                <a:spcPct val="50000"/>
              </a:spcBef>
              <a:spcAft>
                <a:spcPct val="0"/>
              </a:spcAft>
              <a:buFontTx/>
              <a:buNone/>
            </a:pPr>
            <a:endParaRPr lang="en-US" altLang="en-US" sz="1800" smtClean="0">
              <a:solidFill>
                <a:srgbClr val="000000"/>
              </a:solidFill>
            </a:endParaRPr>
          </a:p>
        </p:txBody>
      </p:sp>
    </p:spTree>
    <p:extLst>
      <p:ext uri="{BB962C8B-B14F-4D97-AF65-F5344CB8AC3E}">
        <p14:creationId xmlns:p14="http://schemas.microsoft.com/office/powerpoint/2010/main" val="353726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p:cNvSpPr/>
          <p:nvPr/>
        </p:nvSpPr>
        <p:spPr>
          <a:xfrm>
            <a:off x="16" y="604842"/>
            <a:ext cx="1947863" cy="1870075"/>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113" name="Rectangle 112"/>
          <p:cNvSpPr/>
          <p:nvPr/>
        </p:nvSpPr>
        <p:spPr>
          <a:xfrm>
            <a:off x="1955800" y="608017"/>
            <a:ext cx="3454400" cy="1863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114" name="Rectangle 113"/>
          <p:cNvSpPr/>
          <p:nvPr/>
        </p:nvSpPr>
        <p:spPr>
          <a:xfrm>
            <a:off x="5410200" y="604839"/>
            <a:ext cx="3733800" cy="1865312"/>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2" name="Title 1"/>
          <p:cNvSpPr>
            <a:spLocks noGrp="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dirty="0" smtClean="0"/>
              <a:t>New Testament Chronology*</a:t>
            </a:r>
            <a:endParaRPr lang="en-US" dirty="0"/>
          </a:p>
        </p:txBody>
      </p:sp>
      <p:sp>
        <p:nvSpPr>
          <p:cNvPr id="22534" name="TextBox 2"/>
          <p:cNvSpPr txBox="1">
            <a:spLocks noChangeArrowheads="1"/>
          </p:cNvSpPr>
          <p:nvPr/>
        </p:nvSpPr>
        <p:spPr bwMode="auto">
          <a:xfrm>
            <a:off x="0" y="6427800"/>
            <a:ext cx="2749550" cy="430887"/>
          </a:xfrm>
          <a:prstGeom prst="rect">
            <a:avLst/>
          </a:prstGeom>
          <a:noFill/>
          <a:ln w="9525">
            <a:noFill/>
            <a:miter lim="800000"/>
            <a:headEnd/>
            <a:tailEnd/>
          </a:ln>
        </p:spPr>
        <p:txBody>
          <a:bodyPr>
            <a:spAutoFit/>
          </a:bodyPr>
          <a:lstStyle/>
          <a:p>
            <a:pPr fontAlgn="base">
              <a:spcBef>
                <a:spcPct val="0"/>
              </a:spcBef>
              <a:spcAft>
                <a:spcPct val="0"/>
              </a:spcAft>
            </a:pPr>
            <a:r>
              <a:rPr lang="en-US" sz="1100">
                <a:solidFill>
                  <a:srgbClr val="000000"/>
                </a:solidFill>
                <a:latin typeface="Calibri" pitchFamily="34" charset="0"/>
                <a:cs typeface="Arial" pitchFamily="34" charset="0"/>
              </a:rPr>
              <a:t>*Merrill C. Tenney, </a:t>
            </a:r>
            <a:r>
              <a:rPr lang="en-US" sz="1100" u="sng">
                <a:solidFill>
                  <a:srgbClr val="000000"/>
                </a:solidFill>
                <a:latin typeface="Calibri" pitchFamily="34" charset="0"/>
                <a:cs typeface="Arial" pitchFamily="34" charset="0"/>
              </a:rPr>
              <a:t>New Testament Survey, </a:t>
            </a:r>
            <a:r>
              <a:rPr lang="en-US" sz="1100">
                <a:solidFill>
                  <a:srgbClr val="000000"/>
                </a:solidFill>
                <a:latin typeface="Calibri" pitchFamily="34" charset="0"/>
                <a:cs typeface="Arial" pitchFamily="34" charset="0"/>
              </a:rPr>
              <a:t>Eerdmans, 1954, p128.</a:t>
            </a:r>
          </a:p>
        </p:txBody>
      </p:sp>
      <p:sp>
        <p:nvSpPr>
          <p:cNvPr id="22535" name="Slide Number Placeholder 3"/>
          <p:cNvSpPr>
            <a:spLocks noGrp="1"/>
          </p:cNvSpPr>
          <p:nvPr>
            <p:ph type="sldNum" sz="quarter" idx="12"/>
          </p:nvPr>
        </p:nvSpPr>
        <p:spPr>
          <a:noFill/>
          <a:ln>
            <a:miter lim="800000"/>
            <a:headEnd/>
            <a:tailEnd/>
          </a:ln>
        </p:spPr>
        <p:txBody>
          <a:bodyPr/>
          <a:lstStyle/>
          <a:p>
            <a:fld id="{5B582F40-B72E-4535-AB4A-BC8F9786E1DD}" type="slidenum">
              <a:rPr lang="en-US" smtClean="0">
                <a:solidFill>
                  <a:srgbClr val="000000"/>
                </a:solidFill>
                <a:cs typeface="Arial" pitchFamily="34" charset="0"/>
              </a:rPr>
              <a:pPr/>
              <a:t>8</a:t>
            </a:fld>
            <a:endParaRPr lang="en-US" smtClean="0">
              <a:solidFill>
                <a:srgbClr val="000000"/>
              </a:solidFill>
              <a:cs typeface="Arial" pitchFamily="34" charset="0"/>
            </a:endParaRPr>
          </a:p>
        </p:txBody>
      </p:sp>
      <p:sp>
        <p:nvSpPr>
          <p:cNvPr id="8" name="TextBox 7"/>
          <p:cNvSpPr txBox="1">
            <a:spLocks noChangeArrowheads="1"/>
          </p:cNvSpPr>
          <p:nvPr/>
        </p:nvSpPr>
        <p:spPr bwMode="auto">
          <a:xfrm>
            <a:off x="-9525"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- 4</a:t>
            </a:r>
          </a:p>
        </p:txBody>
      </p:sp>
      <p:sp>
        <p:nvSpPr>
          <p:cNvPr id="9" name="TextBox 8"/>
          <p:cNvSpPr txBox="1">
            <a:spLocks noChangeArrowheads="1"/>
          </p:cNvSpPr>
          <p:nvPr/>
        </p:nvSpPr>
        <p:spPr bwMode="auto">
          <a:xfrm>
            <a:off x="1143005"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26</a:t>
            </a:r>
          </a:p>
        </p:txBody>
      </p:sp>
      <p:sp>
        <p:nvSpPr>
          <p:cNvPr id="10" name="TextBox 9"/>
          <p:cNvSpPr txBox="1">
            <a:spLocks noChangeArrowheads="1"/>
          </p:cNvSpPr>
          <p:nvPr/>
        </p:nvSpPr>
        <p:spPr bwMode="auto">
          <a:xfrm>
            <a:off x="1524017"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29</a:t>
            </a:r>
          </a:p>
        </p:txBody>
      </p:sp>
      <p:sp>
        <p:nvSpPr>
          <p:cNvPr id="15" name="TextBox 14"/>
          <p:cNvSpPr txBox="1">
            <a:spLocks noChangeArrowheads="1"/>
          </p:cNvSpPr>
          <p:nvPr/>
        </p:nvSpPr>
        <p:spPr bwMode="auto">
          <a:xfrm>
            <a:off x="2209800" y="2474915"/>
            <a:ext cx="533400"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36</a:t>
            </a:r>
          </a:p>
        </p:txBody>
      </p:sp>
      <p:sp>
        <p:nvSpPr>
          <p:cNvPr id="16" name="TextBox 15"/>
          <p:cNvSpPr txBox="1">
            <a:spLocks noChangeArrowheads="1"/>
          </p:cNvSpPr>
          <p:nvPr/>
        </p:nvSpPr>
        <p:spPr bwMode="auto">
          <a:xfrm>
            <a:off x="3048001"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45</a:t>
            </a:r>
          </a:p>
        </p:txBody>
      </p:sp>
      <p:sp>
        <p:nvSpPr>
          <p:cNvPr id="17" name="TextBox 16"/>
          <p:cNvSpPr txBox="1">
            <a:spLocks noChangeArrowheads="1"/>
          </p:cNvSpPr>
          <p:nvPr/>
        </p:nvSpPr>
        <p:spPr bwMode="auto">
          <a:xfrm>
            <a:off x="3505213"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49</a:t>
            </a:r>
          </a:p>
        </p:txBody>
      </p:sp>
      <p:sp>
        <p:nvSpPr>
          <p:cNvPr id="25" name="TextBox 24"/>
          <p:cNvSpPr txBox="1">
            <a:spLocks noChangeArrowheads="1"/>
          </p:cNvSpPr>
          <p:nvPr/>
        </p:nvSpPr>
        <p:spPr bwMode="auto">
          <a:xfrm>
            <a:off x="7610495" y="247332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85</a:t>
            </a:r>
          </a:p>
        </p:txBody>
      </p:sp>
      <p:sp>
        <p:nvSpPr>
          <p:cNvPr id="26" name="TextBox 25"/>
          <p:cNvSpPr txBox="1">
            <a:spLocks noChangeArrowheads="1"/>
          </p:cNvSpPr>
          <p:nvPr/>
        </p:nvSpPr>
        <p:spPr bwMode="auto">
          <a:xfrm>
            <a:off x="8524895" y="2471738"/>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95</a:t>
            </a:r>
          </a:p>
        </p:txBody>
      </p:sp>
      <p:sp>
        <p:nvSpPr>
          <p:cNvPr id="27" name="TextBox 26"/>
          <p:cNvSpPr txBox="1">
            <a:spLocks noChangeArrowheads="1"/>
          </p:cNvSpPr>
          <p:nvPr/>
        </p:nvSpPr>
        <p:spPr bwMode="auto">
          <a:xfrm rot="-2460768">
            <a:off x="3114" y="1670331"/>
            <a:ext cx="1457450"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Birth of Jesus</a:t>
            </a:r>
          </a:p>
        </p:txBody>
      </p:sp>
      <p:sp>
        <p:nvSpPr>
          <p:cNvPr id="28" name="TextBox 27"/>
          <p:cNvSpPr txBox="1">
            <a:spLocks noChangeArrowheads="1"/>
          </p:cNvSpPr>
          <p:nvPr/>
        </p:nvSpPr>
        <p:spPr bwMode="auto">
          <a:xfrm rot="-2460768">
            <a:off x="1071255" y="1573491"/>
            <a:ext cx="1767535"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Baptism of Jesus</a:t>
            </a:r>
          </a:p>
        </p:txBody>
      </p:sp>
      <p:sp>
        <p:nvSpPr>
          <p:cNvPr id="29" name="TextBox 28"/>
          <p:cNvSpPr txBox="1">
            <a:spLocks noChangeArrowheads="1"/>
          </p:cNvSpPr>
          <p:nvPr/>
        </p:nvSpPr>
        <p:spPr bwMode="auto">
          <a:xfrm rot="-2460768">
            <a:off x="1573609" y="1773519"/>
            <a:ext cx="1202573"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Crucifixion</a:t>
            </a:r>
          </a:p>
        </p:txBody>
      </p:sp>
      <p:sp>
        <p:nvSpPr>
          <p:cNvPr id="30" name="TextBox 29"/>
          <p:cNvSpPr txBox="1">
            <a:spLocks noChangeArrowheads="1"/>
          </p:cNvSpPr>
          <p:nvPr/>
        </p:nvSpPr>
        <p:spPr bwMode="auto">
          <a:xfrm rot="-2460768">
            <a:off x="2148534" y="1544919"/>
            <a:ext cx="1838645"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Saul’s Conversion</a:t>
            </a:r>
          </a:p>
        </p:txBody>
      </p:sp>
      <p:sp>
        <p:nvSpPr>
          <p:cNvPr id="31" name="TextBox 30"/>
          <p:cNvSpPr txBox="1">
            <a:spLocks noChangeArrowheads="1"/>
          </p:cNvSpPr>
          <p:nvPr/>
        </p:nvSpPr>
        <p:spPr bwMode="auto">
          <a:xfrm rot="-2460768">
            <a:off x="3417756" y="1453635"/>
            <a:ext cx="2132315"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Council in Jerusalem</a:t>
            </a:r>
          </a:p>
        </p:txBody>
      </p:sp>
      <p:sp>
        <p:nvSpPr>
          <p:cNvPr id="32" name="TextBox 31"/>
          <p:cNvSpPr txBox="1">
            <a:spLocks noChangeArrowheads="1"/>
          </p:cNvSpPr>
          <p:nvPr/>
        </p:nvSpPr>
        <p:spPr bwMode="auto">
          <a:xfrm rot="-2460768">
            <a:off x="4916746" y="1356801"/>
            <a:ext cx="2422010"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Paul’s 1</a:t>
            </a:r>
            <a:r>
              <a:rPr lang="en-US" b="1" baseline="30000">
                <a:solidFill>
                  <a:srgbClr val="000000"/>
                </a:solidFill>
                <a:latin typeface="Calibri" pitchFamily="34" charset="0"/>
                <a:cs typeface="Arial" pitchFamily="34" charset="0"/>
              </a:rPr>
              <a:t>st</a:t>
            </a:r>
            <a:r>
              <a:rPr lang="en-US" b="1">
                <a:solidFill>
                  <a:srgbClr val="000000"/>
                </a:solidFill>
                <a:latin typeface="Calibri" pitchFamily="34" charset="0"/>
                <a:cs typeface="Arial" pitchFamily="34" charset="0"/>
              </a:rPr>
              <a:t> Imprisonment</a:t>
            </a:r>
          </a:p>
        </p:txBody>
      </p:sp>
      <p:sp>
        <p:nvSpPr>
          <p:cNvPr id="33" name="TextBox 32"/>
          <p:cNvSpPr txBox="1">
            <a:spLocks noChangeArrowheads="1"/>
          </p:cNvSpPr>
          <p:nvPr/>
        </p:nvSpPr>
        <p:spPr bwMode="auto">
          <a:xfrm rot="-2460768">
            <a:off x="5783193" y="1338543"/>
            <a:ext cx="2476640"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Paul’s 2</a:t>
            </a:r>
            <a:r>
              <a:rPr lang="en-US" b="1" baseline="30000">
                <a:solidFill>
                  <a:srgbClr val="000000"/>
                </a:solidFill>
                <a:latin typeface="Calibri" pitchFamily="34" charset="0"/>
                <a:cs typeface="Arial" pitchFamily="34" charset="0"/>
              </a:rPr>
              <a:t>nd</a:t>
            </a:r>
            <a:r>
              <a:rPr lang="en-US" b="1">
                <a:solidFill>
                  <a:srgbClr val="000000"/>
                </a:solidFill>
                <a:latin typeface="Calibri" pitchFamily="34" charset="0"/>
                <a:cs typeface="Arial" pitchFamily="34" charset="0"/>
              </a:rPr>
              <a:t> Imprisonment</a:t>
            </a:r>
          </a:p>
        </p:txBody>
      </p:sp>
      <p:sp>
        <p:nvSpPr>
          <p:cNvPr id="34" name="TextBox 33"/>
          <p:cNvSpPr txBox="1">
            <a:spLocks noChangeArrowheads="1"/>
          </p:cNvSpPr>
          <p:nvPr/>
        </p:nvSpPr>
        <p:spPr bwMode="auto">
          <a:xfrm rot="-2460768">
            <a:off x="6087907" y="1309966"/>
            <a:ext cx="2564163"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Destruction of Jerusalem</a:t>
            </a:r>
          </a:p>
        </p:txBody>
      </p:sp>
      <p:sp>
        <p:nvSpPr>
          <p:cNvPr id="36" name="Rectangle 35"/>
          <p:cNvSpPr/>
          <p:nvPr/>
        </p:nvSpPr>
        <p:spPr>
          <a:xfrm>
            <a:off x="223838" y="2811475"/>
            <a:ext cx="1731962"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Matthew, Luke</a:t>
            </a:r>
          </a:p>
        </p:txBody>
      </p:sp>
      <p:sp>
        <p:nvSpPr>
          <p:cNvPr id="38" name="Rectangle 37"/>
          <p:cNvSpPr/>
          <p:nvPr/>
        </p:nvSpPr>
        <p:spPr>
          <a:xfrm>
            <a:off x="1355732" y="3224213"/>
            <a:ext cx="600075"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Mark</a:t>
            </a:r>
          </a:p>
        </p:txBody>
      </p:sp>
      <p:sp>
        <p:nvSpPr>
          <p:cNvPr id="43" name="TextBox 42"/>
          <p:cNvSpPr txBox="1">
            <a:spLocks noChangeArrowheads="1"/>
          </p:cNvSpPr>
          <p:nvPr/>
        </p:nvSpPr>
        <p:spPr bwMode="auto">
          <a:xfrm rot="-2460768">
            <a:off x="3022602" y="1554441"/>
            <a:ext cx="1820883"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Paul’s 1</a:t>
            </a:r>
            <a:r>
              <a:rPr lang="en-US" b="1" baseline="30000">
                <a:solidFill>
                  <a:srgbClr val="000000"/>
                </a:solidFill>
                <a:latin typeface="Calibri" pitchFamily="34" charset="0"/>
                <a:cs typeface="Arial" pitchFamily="34" charset="0"/>
              </a:rPr>
              <a:t>st</a:t>
            </a:r>
            <a:r>
              <a:rPr lang="en-US" b="1">
                <a:solidFill>
                  <a:srgbClr val="000000"/>
                </a:solidFill>
                <a:latin typeface="Calibri" pitchFamily="34" charset="0"/>
                <a:cs typeface="Arial" pitchFamily="34" charset="0"/>
              </a:rPr>
              <a:t> Journey</a:t>
            </a:r>
          </a:p>
        </p:txBody>
      </p:sp>
      <p:sp>
        <p:nvSpPr>
          <p:cNvPr id="44" name="TextBox 43"/>
          <p:cNvSpPr txBox="1">
            <a:spLocks noChangeArrowheads="1"/>
          </p:cNvSpPr>
          <p:nvPr/>
        </p:nvSpPr>
        <p:spPr bwMode="auto">
          <a:xfrm rot="-2460768">
            <a:off x="3853334" y="1521105"/>
            <a:ext cx="1875513"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Paul’s 2</a:t>
            </a:r>
            <a:r>
              <a:rPr lang="en-US" b="1" baseline="30000">
                <a:solidFill>
                  <a:srgbClr val="000000"/>
                </a:solidFill>
                <a:latin typeface="Calibri" pitchFamily="34" charset="0"/>
                <a:cs typeface="Arial" pitchFamily="34" charset="0"/>
              </a:rPr>
              <a:t>nd</a:t>
            </a:r>
            <a:r>
              <a:rPr lang="en-US" b="1">
                <a:solidFill>
                  <a:srgbClr val="000000"/>
                </a:solidFill>
                <a:latin typeface="Calibri" pitchFamily="34" charset="0"/>
                <a:cs typeface="Arial" pitchFamily="34" charset="0"/>
              </a:rPr>
              <a:t> Journey</a:t>
            </a:r>
          </a:p>
        </p:txBody>
      </p:sp>
      <p:sp>
        <p:nvSpPr>
          <p:cNvPr id="48" name="Rectangle 47"/>
          <p:cNvSpPr/>
          <p:nvPr/>
        </p:nvSpPr>
        <p:spPr>
          <a:xfrm>
            <a:off x="8524895" y="2811463"/>
            <a:ext cx="5429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Rev</a:t>
            </a:r>
          </a:p>
        </p:txBody>
      </p:sp>
      <p:sp>
        <p:nvSpPr>
          <p:cNvPr id="49" name="TextBox 48"/>
          <p:cNvSpPr txBox="1">
            <a:spLocks noChangeArrowheads="1"/>
          </p:cNvSpPr>
          <p:nvPr/>
        </p:nvSpPr>
        <p:spPr bwMode="auto">
          <a:xfrm rot="-2460768">
            <a:off x="4314764" y="1546503"/>
            <a:ext cx="1844800"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Calibri" pitchFamily="34" charset="0"/>
                <a:cs typeface="Arial" pitchFamily="34" charset="0"/>
              </a:rPr>
              <a:t>Paul’s 3</a:t>
            </a:r>
            <a:r>
              <a:rPr lang="en-US" b="1" baseline="30000">
                <a:solidFill>
                  <a:srgbClr val="000000"/>
                </a:solidFill>
                <a:latin typeface="Calibri" pitchFamily="34" charset="0"/>
                <a:cs typeface="Arial" pitchFamily="34" charset="0"/>
              </a:rPr>
              <a:t>rd</a:t>
            </a:r>
            <a:r>
              <a:rPr lang="en-US" b="1">
                <a:solidFill>
                  <a:srgbClr val="000000"/>
                </a:solidFill>
                <a:latin typeface="Calibri" pitchFamily="34" charset="0"/>
                <a:cs typeface="Arial" pitchFamily="34" charset="0"/>
              </a:rPr>
              <a:t> Journey</a:t>
            </a:r>
          </a:p>
        </p:txBody>
      </p:sp>
      <p:sp>
        <p:nvSpPr>
          <p:cNvPr id="65" name="TextBox 64"/>
          <p:cNvSpPr txBox="1"/>
          <p:nvPr/>
        </p:nvSpPr>
        <p:spPr>
          <a:xfrm>
            <a:off x="4191017" y="5212318"/>
            <a:ext cx="101502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 &amp; II </a:t>
            </a:r>
            <a:r>
              <a:rPr lang="en-US" b="1" dirty="0" err="1">
                <a:solidFill>
                  <a:srgbClr val="000000"/>
                </a:solidFill>
                <a:latin typeface="Calibri" pitchFamily="34" charset="0"/>
                <a:cs typeface="Calibri" pitchFamily="34" charset="0"/>
              </a:rPr>
              <a:t>Cor</a:t>
            </a:r>
            <a:endParaRPr lang="en-US" b="1" dirty="0">
              <a:solidFill>
                <a:srgbClr val="000000"/>
              </a:solidFill>
              <a:latin typeface="Calibri" pitchFamily="34" charset="0"/>
              <a:cs typeface="Calibri" pitchFamily="34" charset="0"/>
            </a:endParaRPr>
          </a:p>
        </p:txBody>
      </p:sp>
      <p:sp>
        <p:nvSpPr>
          <p:cNvPr id="66" name="TextBox 65"/>
          <p:cNvSpPr txBox="1"/>
          <p:nvPr/>
        </p:nvSpPr>
        <p:spPr>
          <a:xfrm>
            <a:off x="4495801" y="5537716"/>
            <a:ext cx="621452"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Rom</a:t>
            </a:r>
          </a:p>
        </p:txBody>
      </p:sp>
      <p:sp>
        <p:nvSpPr>
          <p:cNvPr id="78" name="TextBox 77"/>
          <p:cNvSpPr txBox="1"/>
          <p:nvPr/>
        </p:nvSpPr>
        <p:spPr>
          <a:xfrm>
            <a:off x="7620012" y="3764518"/>
            <a:ext cx="8755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I-III </a:t>
            </a:r>
            <a:r>
              <a:rPr lang="en-US" b="1" dirty="0" err="1">
                <a:solidFill>
                  <a:srgbClr val="000000"/>
                </a:solidFill>
                <a:latin typeface="Calibri" pitchFamily="34" charset="0"/>
                <a:cs typeface="Calibri" pitchFamily="34" charset="0"/>
              </a:rPr>
              <a:t>Jno</a:t>
            </a:r>
            <a:endParaRPr lang="en-US" b="1" dirty="0">
              <a:solidFill>
                <a:srgbClr val="000000"/>
              </a:solidFill>
              <a:latin typeface="Calibri" pitchFamily="34" charset="0"/>
              <a:cs typeface="Calibri" pitchFamily="34" charset="0"/>
            </a:endParaRPr>
          </a:p>
        </p:txBody>
      </p:sp>
      <p:sp>
        <p:nvSpPr>
          <p:cNvPr id="79" name="TextBox 78"/>
          <p:cNvSpPr txBox="1"/>
          <p:nvPr/>
        </p:nvSpPr>
        <p:spPr>
          <a:xfrm>
            <a:off x="8458220" y="4050268"/>
            <a:ext cx="534377"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Rev</a:t>
            </a:r>
          </a:p>
        </p:txBody>
      </p:sp>
      <p:sp>
        <p:nvSpPr>
          <p:cNvPr id="80" name="TextBox 79"/>
          <p:cNvSpPr txBox="1"/>
          <p:nvPr/>
        </p:nvSpPr>
        <p:spPr>
          <a:xfrm>
            <a:off x="5257800" y="6119337"/>
            <a:ext cx="625620"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Luke</a:t>
            </a:r>
          </a:p>
        </p:txBody>
      </p:sp>
      <p:sp>
        <p:nvSpPr>
          <p:cNvPr id="81" name="TextBox 80"/>
          <p:cNvSpPr txBox="1"/>
          <p:nvPr/>
        </p:nvSpPr>
        <p:spPr>
          <a:xfrm>
            <a:off x="5410216" y="6412468"/>
            <a:ext cx="591829"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Acts</a:t>
            </a:r>
          </a:p>
        </p:txBody>
      </p:sp>
      <p:sp>
        <p:nvSpPr>
          <p:cNvPr id="82" name="TextBox 81"/>
          <p:cNvSpPr txBox="1"/>
          <p:nvPr/>
        </p:nvSpPr>
        <p:spPr>
          <a:xfrm>
            <a:off x="3581409" y="6096000"/>
            <a:ext cx="1065163"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Matthew</a:t>
            </a:r>
          </a:p>
        </p:txBody>
      </p:sp>
      <p:sp>
        <p:nvSpPr>
          <p:cNvPr id="63" name="TextBox 62"/>
          <p:cNvSpPr txBox="1"/>
          <p:nvPr/>
        </p:nvSpPr>
        <p:spPr>
          <a:xfrm>
            <a:off x="3802982" y="6412468"/>
            <a:ext cx="692818"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Mark</a:t>
            </a:r>
          </a:p>
        </p:txBody>
      </p:sp>
      <p:sp>
        <p:nvSpPr>
          <p:cNvPr id="83" name="TextBox 82"/>
          <p:cNvSpPr txBox="1"/>
          <p:nvPr/>
        </p:nvSpPr>
        <p:spPr>
          <a:xfrm>
            <a:off x="7761264" y="6103383"/>
            <a:ext cx="631903" cy="369332"/>
          </a:xfrm>
          <a:prstGeom prst="rect">
            <a:avLst/>
          </a:prstGeom>
          <a:solidFill>
            <a:srgbClr val="DEA9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John</a:t>
            </a:r>
          </a:p>
        </p:txBody>
      </p:sp>
      <p:cxnSp>
        <p:nvCxnSpPr>
          <p:cNvPr id="85" name="Straight Connector 84"/>
          <p:cNvCxnSpPr>
            <a:endCxn id="18" idx="0"/>
          </p:cNvCxnSpPr>
          <p:nvPr/>
        </p:nvCxnSpPr>
        <p:spPr>
          <a:xfrm flipH="1" flipV="1">
            <a:off x="4224358" y="2474915"/>
            <a:ext cx="36512" cy="2205046"/>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604976" y="3757137"/>
            <a:ext cx="48402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Jas</a:t>
            </a:r>
          </a:p>
        </p:txBody>
      </p:sp>
      <p:sp>
        <p:nvSpPr>
          <p:cNvPr id="62" name="TextBox 61"/>
          <p:cNvSpPr txBox="1"/>
          <p:nvPr/>
        </p:nvSpPr>
        <p:spPr>
          <a:xfrm>
            <a:off x="3688940" y="4057650"/>
            <a:ext cx="502061"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Gal</a:t>
            </a:r>
          </a:p>
        </p:txBody>
      </p:sp>
      <p:cxnSp>
        <p:nvCxnSpPr>
          <p:cNvPr id="87" name="Straight Connector 86"/>
          <p:cNvCxnSpPr/>
          <p:nvPr/>
        </p:nvCxnSpPr>
        <p:spPr>
          <a:xfrm flipH="1" flipV="1">
            <a:off x="4648200" y="2555875"/>
            <a:ext cx="50800" cy="26558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699074" y="4614387"/>
            <a:ext cx="113204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 &amp; II </a:t>
            </a:r>
            <a:r>
              <a:rPr lang="en-US" b="1" dirty="0" err="1">
                <a:solidFill>
                  <a:srgbClr val="000000"/>
                </a:solidFill>
                <a:latin typeface="Calibri" pitchFamily="34" charset="0"/>
                <a:cs typeface="Calibri" pitchFamily="34" charset="0"/>
              </a:rPr>
              <a:t>Thes</a:t>
            </a:r>
            <a:endParaRPr lang="en-US" b="1" dirty="0">
              <a:solidFill>
                <a:srgbClr val="000000"/>
              </a:solidFill>
              <a:latin typeface="Calibri" pitchFamily="34" charset="0"/>
              <a:cs typeface="Calibri" pitchFamily="34" charset="0"/>
            </a:endParaRPr>
          </a:p>
        </p:txBody>
      </p:sp>
      <p:sp>
        <p:nvSpPr>
          <p:cNvPr id="40" name="Rectangle 39"/>
          <p:cNvSpPr/>
          <p:nvPr/>
        </p:nvSpPr>
        <p:spPr>
          <a:xfrm>
            <a:off x="1955813" y="2811475"/>
            <a:ext cx="3344863" cy="300037"/>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Acts</a:t>
            </a:r>
          </a:p>
        </p:txBody>
      </p:sp>
      <p:sp>
        <p:nvSpPr>
          <p:cNvPr id="18" name="TextBox 17"/>
          <p:cNvSpPr txBox="1">
            <a:spLocks noChangeArrowheads="1"/>
          </p:cNvSpPr>
          <p:nvPr/>
        </p:nvSpPr>
        <p:spPr bwMode="auto">
          <a:xfrm>
            <a:off x="3952895"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52</a:t>
            </a:r>
          </a:p>
        </p:txBody>
      </p:sp>
      <p:sp>
        <p:nvSpPr>
          <p:cNvPr id="22" name="TextBox 21"/>
          <p:cNvSpPr txBox="1">
            <a:spLocks noChangeArrowheads="1"/>
          </p:cNvSpPr>
          <p:nvPr/>
        </p:nvSpPr>
        <p:spPr bwMode="auto">
          <a:xfrm>
            <a:off x="4343417"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55</a:t>
            </a:r>
          </a:p>
        </p:txBody>
      </p:sp>
      <p:cxnSp>
        <p:nvCxnSpPr>
          <p:cNvPr id="94" name="Straight Connector 93"/>
          <p:cNvCxnSpPr/>
          <p:nvPr/>
        </p:nvCxnSpPr>
        <p:spPr>
          <a:xfrm flipH="1" flipV="1">
            <a:off x="5334000" y="2409825"/>
            <a:ext cx="0" cy="135413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5029218" y="247332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60</a:t>
            </a:r>
          </a:p>
        </p:txBody>
      </p:sp>
      <p:cxnSp>
        <p:nvCxnSpPr>
          <p:cNvPr id="97" name="Straight Connector 96"/>
          <p:cNvCxnSpPr/>
          <p:nvPr/>
        </p:nvCxnSpPr>
        <p:spPr>
          <a:xfrm flipH="1" flipV="1">
            <a:off x="5965825" y="2492379"/>
            <a:ext cx="1588" cy="2719388"/>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24" idx="1"/>
          </p:cNvCxnSpPr>
          <p:nvPr/>
        </p:nvCxnSpPr>
        <p:spPr>
          <a:xfrm flipH="1" flipV="1">
            <a:off x="6248420" y="2644192"/>
            <a:ext cx="150814" cy="3191465"/>
          </a:xfrm>
          <a:prstGeom prst="line">
            <a:avLst/>
          </a:prstGeom>
          <a:ln w="38100">
            <a:solidFill>
              <a:schemeClr val="accent4">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062928" y="3764518"/>
            <a:ext cx="54373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err="1">
                <a:solidFill>
                  <a:srgbClr val="000000"/>
                </a:solidFill>
                <a:latin typeface="Calibri" pitchFamily="34" charset="0"/>
                <a:cs typeface="Calibri" pitchFamily="34" charset="0"/>
              </a:rPr>
              <a:t>Eph</a:t>
            </a:r>
            <a:endParaRPr lang="en-US" b="1" dirty="0">
              <a:solidFill>
                <a:srgbClr val="000000"/>
              </a:solidFill>
              <a:latin typeface="Calibri" pitchFamily="34" charset="0"/>
              <a:cs typeface="Calibri" pitchFamily="34" charset="0"/>
            </a:endParaRPr>
          </a:p>
        </p:txBody>
      </p:sp>
      <p:sp>
        <p:nvSpPr>
          <p:cNvPr id="68" name="TextBox 67"/>
          <p:cNvSpPr txBox="1"/>
          <p:nvPr/>
        </p:nvSpPr>
        <p:spPr>
          <a:xfrm>
            <a:off x="5155718" y="4089916"/>
            <a:ext cx="54373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Phil</a:t>
            </a:r>
          </a:p>
        </p:txBody>
      </p:sp>
      <p:sp>
        <p:nvSpPr>
          <p:cNvPr id="69" name="TextBox 68"/>
          <p:cNvSpPr txBox="1"/>
          <p:nvPr/>
        </p:nvSpPr>
        <p:spPr>
          <a:xfrm>
            <a:off x="5228970" y="4406383"/>
            <a:ext cx="486030"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Col</a:t>
            </a:r>
          </a:p>
        </p:txBody>
      </p:sp>
      <p:sp>
        <p:nvSpPr>
          <p:cNvPr id="70" name="TextBox 69"/>
          <p:cNvSpPr txBox="1"/>
          <p:nvPr/>
        </p:nvSpPr>
        <p:spPr>
          <a:xfrm>
            <a:off x="5305967" y="4711185"/>
            <a:ext cx="60304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err="1">
                <a:solidFill>
                  <a:srgbClr val="000000"/>
                </a:solidFill>
                <a:latin typeface="Calibri" pitchFamily="34" charset="0"/>
                <a:cs typeface="Calibri" pitchFamily="34" charset="0"/>
              </a:rPr>
              <a:t>Phle</a:t>
            </a:r>
            <a:endParaRPr lang="en-US" b="1" dirty="0">
              <a:solidFill>
                <a:srgbClr val="000000"/>
              </a:solidFill>
              <a:latin typeface="Calibri" pitchFamily="34" charset="0"/>
              <a:cs typeface="Calibri" pitchFamily="34" charset="0"/>
            </a:endParaRPr>
          </a:p>
        </p:txBody>
      </p:sp>
      <p:sp>
        <p:nvSpPr>
          <p:cNvPr id="74" name="TextBox 73"/>
          <p:cNvSpPr txBox="1"/>
          <p:nvPr/>
        </p:nvSpPr>
        <p:spPr>
          <a:xfrm>
            <a:off x="5855461" y="3764518"/>
            <a:ext cx="612154"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 Pet</a:t>
            </a:r>
          </a:p>
        </p:txBody>
      </p:sp>
      <p:sp>
        <p:nvSpPr>
          <p:cNvPr id="75" name="TextBox 74"/>
          <p:cNvSpPr txBox="1"/>
          <p:nvPr/>
        </p:nvSpPr>
        <p:spPr>
          <a:xfrm>
            <a:off x="5929719" y="4059198"/>
            <a:ext cx="673068"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II Pet</a:t>
            </a:r>
          </a:p>
        </p:txBody>
      </p:sp>
      <p:sp>
        <p:nvSpPr>
          <p:cNvPr id="76" name="TextBox 75"/>
          <p:cNvSpPr txBox="1"/>
          <p:nvPr/>
        </p:nvSpPr>
        <p:spPr>
          <a:xfrm>
            <a:off x="6096015" y="4375666"/>
            <a:ext cx="569387"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err="1">
                <a:solidFill>
                  <a:srgbClr val="000000"/>
                </a:solidFill>
                <a:latin typeface="Calibri" pitchFamily="34" charset="0"/>
                <a:cs typeface="Calibri" pitchFamily="34" charset="0"/>
              </a:rPr>
              <a:t>Heb</a:t>
            </a:r>
            <a:endParaRPr lang="en-US" b="1" dirty="0">
              <a:solidFill>
                <a:srgbClr val="000000"/>
              </a:solidFill>
              <a:latin typeface="Calibri" pitchFamily="34" charset="0"/>
              <a:cs typeface="Calibri" pitchFamily="34" charset="0"/>
            </a:endParaRPr>
          </a:p>
        </p:txBody>
      </p:sp>
      <p:sp>
        <p:nvSpPr>
          <p:cNvPr id="77" name="TextBox 76"/>
          <p:cNvSpPr txBox="1"/>
          <p:nvPr/>
        </p:nvSpPr>
        <p:spPr>
          <a:xfrm>
            <a:off x="6172218" y="4680466"/>
            <a:ext cx="542925"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Jude</a:t>
            </a:r>
          </a:p>
        </p:txBody>
      </p:sp>
      <p:sp>
        <p:nvSpPr>
          <p:cNvPr id="46" name="Rectangle 45"/>
          <p:cNvSpPr/>
          <p:nvPr/>
        </p:nvSpPr>
        <p:spPr>
          <a:xfrm>
            <a:off x="5818200" y="2811463"/>
            <a:ext cx="2638425" cy="301625"/>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General Epistles</a:t>
            </a:r>
          </a:p>
        </p:txBody>
      </p:sp>
      <p:sp>
        <p:nvSpPr>
          <p:cNvPr id="42" name="Rectangle 41"/>
          <p:cNvSpPr/>
          <p:nvPr/>
        </p:nvSpPr>
        <p:spPr>
          <a:xfrm>
            <a:off x="3795733" y="3287715"/>
            <a:ext cx="2568575" cy="292100"/>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Paul’s Epistles</a:t>
            </a:r>
          </a:p>
        </p:txBody>
      </p:sp>
      <p:sp>
        <p:nvSpPr>
          <p:cNvPr id="23" name="TextBox 22"/>
          <p:cNvSpPr txBox="1">
            <a:spLocks noChangeArrowheads="1"/>
          </p:cNvSpPr>
          <p:nvPr/>
        </p:nvSpPr>
        <p:spPr bwMode="auto">
          <a:xfrm>
            <a:off x="5934078" y="247332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68</a:t>
            </a:r>
          </a:p>
        </p:txBody>
      </p:sp>
      <p:sp>
        <p:nvSpPr>
          <p:cNvPr id="24" name="TextBox 23"/>
          <p:cNvSpPr txBox="1">
            <a:spLocks noChangeArrowheads="1"/>
          </p:cNvSpPr>
          <p:nvPr/>
        </p:nvSpPr>
        <p:spPr bwMode="auto">
          <a:xfrm>
            <a:off x="6248420" y="2474915"/>
            <a:ext cx="542925" cy="338554"/>
          </a:xfrm>
          <a:prstGeom prst="rect">
            <a:avLst/>
          </a:prstGeom>
          <a:noFill/>
          <a:ln w="9525">
            <a:noFill/>
            <a:miter lim="800000"/>
            <a:headEnd/>
            <a:tailEnd/>
          </a:ln>
        </p:spPr>
        <p:txBody>
          <a:bodyPr>
            <a:spAutoFit/>
          </a:bodyPr>
          <a:lstStyle/>
          <a:p>
            <a:pPr algn="ctr" fontAlgn="base">
              <a:spcBef>
                <a:spcPct val="0"/>
              </a:spcBef>
              <a:spcAft>
                <a:spcPct val="0"/>
              </a:spcAft>
            </a:pPr>
            <a:r>
              <a:rPr lang="en-US" sz="1600" b="1">
                <a:solidFill>
                  <a:srgbClr val="000000"/>
                </a:solidFill>
                <a:latin typeface="Arial Rounded MT Bold" pitchFamily="34" charset="0"/>
                <a:cs typeface="Arial" pitchFamily="34" charset="0"/>
              </a:rPr>
              <a:t>70</a:t>
            </a:r>
          </a:p>
        </p:txBody>
      </p:sp>
      <p:sp>
        <p:nvSpPr>
          <p:cNvPr id="71" name="TextBox 70"/>
          <p:cNvSpPr txBox="1"/>
          <p:nvPr/>
        </p:nvSpPr>
        <p:spPr>
          <a:xfrm>
            <a:off x="5638819" y="5212318"/>
            <a:ext cx="655949"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 Tim</a:t>
            </a:r>
          </a:p>
        </p:txBody>
      </p:sp>
      <p:sp>
        <p:nvSpPr>
          <p:cNvPr id="72" name="TextBox 71"/>
          <p:cNvSpPr txBox="1"/>
          <p:nvPr/>
        </p:nvSpPr>
        <p:spPr>
          <a:xfrm>
            <a:off x="5715017" y="5528787"/>
            <a:ext cx="649537"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Titus</a:t>
            </a:r>
          </a:p>
        </p:txBody>
      </p:sp>
      <p:sp>
        <p:nvSpPr>
          <p:cNvPr id="96" name="TextBox 95"/>
          <p:cNvSpPr txBox="1"/>
          <p:nvPr/>
        </p:nvSpPr>
        <p:spPr>
          <a:xfrm>
            <a:off x="6030883" y="5835135"/>
            <a:ext cx="716863" cy="369332"/>
          </a:xfrm>
          <a:prstGeom prst="rect">
            <a:avLst/>
          </a:prstGeom>
          <a:solidFill>
            <a:srgbClr val="FFFF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ctr" fontAlgn="base">
              <a:spcBef>
                <a:spcPct val="0"/>
              </a:spcBef>
              <a:spcAft>
                <a:spcPct val="0"/>
              </a:spcAft>
              <a:defRPr/>
            </a:pPr>
            <a:r>
              <a:rPr lang="en-US" b="1" dirty="0">
                <a:solidFill>
                  <a:srgbClr val="000000"/>
                </a:solidFill>
                <a:latin typeface="Calibri" pitchFamily="34" charset="0"/>
                <a:cs typeface="Calibri" pitchFamily="34" charset="0"/>
              </a:rPr>
              <a:t>II Tim</a:t>
            </a:r>
          </a:p>
        </p:txBody>
      </p:sp>
      <p:cxnSp>
        <p:nvCxnSpPr>
          <p:cNvPr id="6" name="Straight Connector 5"/>
          <p:cNvCxnSpPr/>
          <p:nvPr/>
        </p:nvCxnSpPr>
        <p:spPr>
          <a:xfrm flipV="1">
            <a:off x="-9525" y="2470151"/>
            <a:ext cx="9153525" cy="9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Diamond 49"/>
          <p:cNvSpPr/>
          <p:nvPr/>
        </p:nvSpPr>
        <p:spPr>
          <a:xfrm>
            <a:off x="223858" y="238601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1" name="Diamond 50"/>
          <p:cNvSpPr/>
          <p:nvPr/>
        </p:nvSpPr>
        <p:spPr>
          <a:xfrm>
            <a:off x="1355725"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2" name="Diamond 51"/>
          <p:cNvSpPr/>
          <p:nvPr/>
        </p:nvSpPr>
        <p:spPr>
          <a:xfrm>
            <a:off x="1736725"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3" name="Diamond 52"/>
          <p:cNvSpPr/>
          <p:nvPr/>
        </p:nvSpPr>
        <p:spPr>
          <a:xfrm>
            <a:off x="2401889" y="2386013"/>
            <a:ext cx="115887" cy="173038"/>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4" name="Diamond 53"/>
          <p:cNvSpPr/>
          <p:nvPr/>
        </p:nvSpPr>
        <p:spPr>
          <a:xfrm>
            <a:off x="32607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5" name="Diamond 54"/>
          <p:cNvSpPr/>
          <p:nvPr/>
        </p:nvSpPr>
        <p:spPr>
          <a:xfrm>
            <a:off x="3717925" y="239395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6" name="Diamond 55"/>
          <p:cNvSpPr/>
          <p:nvPr/>
        </p:nvSpPr>
        <p:spPr>
          <a:xfrm>
            <a:off x="4151333" y="2374900"/>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7" name="Diamond 56"/>
          <p:cNvSpPr/>
          <p:nvPr/>
        </p:nvSpPr>
        <p:spPr>
          <a:xfrm>
            <a:off x="4591050" y="2374900"/>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8" name="Diamond 57"/>
          <p:cNvSpPr/>
          <p:nvPr/>
        </p:nvSpPr>
        <p:spPr>
          <a:xfrm>
            <a:off x="5257800" y="23669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59" name="Diamond 58"/>
          <p:cNvSpPr/>
          <p:nvPr/>
        </p:nvSpPr>
        <p:spPr>
          <a:xfrm>
            <a:off x="6132523" y="2379663"/>
            <a:ext cx="115887"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60" name="Diamond 59"/>
          <p:cNvSpPr/>
          <p:nvPr/>
        </p:nvSpPr>
        <p:spPr>
          <a:xfrm>
            <a:off x="6477000" y="2379663"/>
            <a:ext cx="115888" cy="171450"/>
          </a:xfrm>
          <a:prstGeom prst="diamond">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srgbClr val="FFFFFF"/>
              </a:solidFill>
            </a:endParaRPr>
          </a:p>
        </p:txBody>
      </p:sp>
      <p:sp>
        <p:nvSpPr>
          <p:cNvPr id="110" name="Rectangle 109"/>
          <p:cNvSpPr/>
          <p:nvPr/>
        </p:nvSpPr>
        <p:spPr>
          <a:xfrm>
            <a:off x="1414463" y="3605213"/>
            <a:ext cx="533400" cy="290512"/>
          </a:xfrm>
          <a:prstGeom prst="rect">
            <a:avLst/>
          </a:prstGeom>
          <a:ln w="9525">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en-US" sz="2000" b="1" dirty="0">
                <a:solidFill>
                  <a:srgbClr val="000000"/>
                </a:solidFill>
                <a:latin typeface="Calibri" pitchFamily="34" charset="0"/>
                <a:cs typeface="Calibri" pitchFamily="34" charset="0"/>
              </a:rPr>
              <a:t>John</a:t>
            </a:r>
          </a:p>
        </p:txBody>
      </p:sp>
      <p:sp>
        <p:nvSpPr>
          <p:cNvPr id="115" name="TextBox 114"/>
          <p:cNvSpPr txBox="1"/>
          <p:nvPr/>
        </p:nvSpPr>
        <p:spPr>
          <a:xfrm>
            <a:off x="9525" y="611189"/>
            <a:ext cx="1530484" cy="523220"/>
          </a:xfrm>
          <a:prstGeom prst="rect">
            <a:avLst/>
          </a:prstGeom>
          <a:noFill/>
        </p:spPr>
        <p:txBody>
          <a:bodyPr wrap="none">
            <a:spAutoFit/>
          </a:bodyPr>
          <a:lstStyle/>
          <a:p>
            <a:pPr fontAlgn="base">
              <a:spcBef>
                <a:spcPct val="0"/>
              </a:spcBef>
              <a:spcAft>
                <a:spcPct val="0"/>
              </a:spcAft>
              <a:defRPr/>
            </a:pPr>
            <a:r>
              <a:rPr lang="en-US" sz="2800" i="1" dirty="0">
                <a:solidFill>
                  <a:srgbClr val="00CC99">
                    <a:lumMod val="50000"/>
                  </a:srgbClr>
                </a:solidFill>
                <a:latin typeface="Calibri" pitchFamily="34" charset="0"/>
                <a:cs typeface="Calibri" pitchFamily="34" charset="0"/>
              </a:rPr>
              <a:t>Inception</a:t>
            </a:r>
          </a:p>
        </p:txBody>
      </p:sp>
      <p:sp>
        <p:nvSpPr>
          <p:cNvPr id="117" name="TextBox 116"/>
          <p:cNvSpPr txBox="1">
            <a:spLocks noChangeArrowheads="1"/>
          </p:cNvSpPr>
          <p:nvPr/>
        </p:nvSpPr>
        <p:spPr bwMode="auto">
          <a:xfrm>
            <a:off x="1955800" y="611189"/>
            <a:ext cx="1657826"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i="1">
                <a:solidFill>
                  <a:srgbClr val="7030A0"/>
                </a:solidFill>
                <a:latin typeface="Calibri" pitchFamily="34" charset="0"/>
                <a:cs typeface="Arial" pitchFamily="34" charset="0"/>
              </a:rPr>
              <a:t>Expansion</a:t>
            </a:r>
          </a:p>
        </p:txBody>
      </p:sp>
      <p:sp>
        <p:nvSpPr>
          <p:cNvPr id="118" name="TextBox 117"/>
          <p:cNvSpPr txBox="1"/>
          <p:nvPr/>
        </p:nvSpPr>
        <p:spPr>
          <a:xfrm>
            <a:off x="6962134" y="1981200"/>
            <a:ext cx="2167580" cy="523220"/>
          </a:xfrm>
          <a:prstGeom prst="rect">
            <a:avLst/>
          </a:prstGeom>
          <a:noFill/>
        </p:spPr>
        <p:txBody>
          <a:bodyPr wrap="none">
            <a:spAutoFit/>
          </a:bodyPr>
          <a:lstStyle/>
          <a:p>
            <a:pPr algn="r" fontAlgn="base">
              <a:spcBef>
                <a:spcPct val="0"/>
              </a:spcBef>
              <a:spcAft>
                <a:spcPct val="0"/>
              </a:spcAft>
              <a:defRPr/>
            </a:pPr>
            <a:r>
              <a:rPr lang="en-US" sz="2800" i="1" dirty="0">
                <a:solidFill>
                  <a:srgbClr val="2D2DB9"/>
                </a:solidFill>
                <a:latin typeface="Calibri" pitchFamily="34" charset="0"/>
                <a:cs typeface="Calibri" pitchFamily="34" charset="0"/>
              </a:rPr>
              <a:t>Consolidation</a:t>
            </a:r>
          </a:p>
        </p:txBody>
      </p:sp>
    </p:spTree>
    <p:extLst>
      <p:ext uri="{BB962C8B-B14F-4D97-AF65-F5344CB8AC3E}">
        <p14:creationId xmlns:p14="http://schemas.microsoft.com/office/powerpoint/2010/main" val="2525647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500"/>
                                        <p:tgtEl>
                                          <p:spTgt spid="11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par>
                                <p:cTn id="113" presetID="10" presetClass="entr" presetSubtype="0" fill="hold" nodeType="withEffect">
                                  <p:stCondLst>
                                    <p:cond delay="0"/>
                                  </p:stCondLst>
                                  <p:childTnLst>
                                    <p:set>
                                      <p:cBhvr>
                                        <p:cTn id="114" dur="1" fill="hold">
                                          <p:stCondLst>
                                            <p:cond delay="0"/>
                                          </p:stCondLst>
                                        </p:cTn>
                                        <p:tgtEl>
                                          <p:spTgt spid="85"/>
                                        </p:tgtEl>
                                        <p:attrNameLst>
                                          <p:attrName>style.visibility</p:attrName>
                                        </p:attrNameLst>
                                      </p:cBhvr>
                                      <p:to>
                                        <p:strVal val="visible"/>
                                      </p:to>
                                    </p:set>
                                    <p:animEffect transition="in" filter="fade">
                                      <p:cBhvr>
                                        <p:cTn id="115" dur="500"/>
                                        <p:tgtEl>
                                          <p:spTgt spid="85"/>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fade">
                                      <p:cBhvr>
                                        <p:cTn id="120" dur="500"/>
                                        <p:tgtEl>
                                          <p:spTgt spid="66"/>
                                        </p:tgtEl>
                                      </p:cBhvr>
                                    </p:animEffect>
                                  </p:childTnLst>
                                </p:cTn>
                              </p:par>
                              <p:par>
                                <p:cTn id="121" presetID="10" presetClass="entr" presetSubtype="0" fill="hold" nodeType="with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10"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0" presetClass="entr" presetSubtype="0" fill="hold"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par>
                                <p:cTn id="132" presetID="10" presetClass="entr" presetSubtype="0" fill="hold"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par>
                                <p:cTn id="135" presetID="10" presetClass="entr" presetSubtype="0" fill="hold"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fade">
                                      <p:cBhvr>
                                        <p:cTn id="137" dur="500"/>
                                        <p:tgtEl>
                                          <p:spTgt spid="68"/>
                                        </p:tgtEl>
                                      </p:cBhvr>
                                    </p:animEffect>
                                  </p:childTnLst>
                                </p:cTn>
                              </p:par>
                              <p:par>
                                <p:cTn id="138" presetID="10" presetClass="entr" presetSubtype="0" fill="hold" nodeType="with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par>
                                <p:cTn id="141" presetID="10" presetClass="entr" presetSubtype="0" fill="hold" nodeType="with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fade">
                                      <p:cBhvr>
                                        <p:cTn id="143" dur="500"/>
                                        <p:tgtEl>
                                          <p:spTgt spid="9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0" presetClass="entr" presetSubtype="0" fill="hold" nodeType="click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fade">
                                      <p:cBhvr>
                                        <p:cTn id="148" dur="500"/>
                                        <p:tgtEl>
                                          <p:spTgt spid="72"/>
                                        </p:tgtEl>
                                      </p:cBhvr>
                                    </p:animEffect>
                                  </p:childTnLst>
                                </p:cTn>
                              </p:par>
                              <p:par>
                                <p:cTn id="149" presetID="10" presetClass="entr" presetSubtype="0" fill="hold" nodeType="with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fade">
                                      <p:cBhvr>
                                        <p:cTn id="151" dur="500"/>
                                        <p:tgtEl>
                                          <p:spTgt spid="71"/>
                                        </p:tgtEl>
                                      </p:cBhvr>
                                    </p:animEffect>
                                  </p:childTnLst>
                                </p:cTn>
                              </p:par>
                              <p:par>
                                <p:cTn id="152" presetID="10" presetClass="entr" presetSubtype="0"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500"/>
                                        <p:tgtEl>
                                          <p:spTgt spid="97"/>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0" presetClass="entr" presetSubtype="0" fill="hold" nodeType="click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fade">
                                      <p:cBhvr>
                                        <p:cTn id="159" dur="500"/>
                                        <p:tgtEl>
                                          <p:spTgt spid="96"/>
                                        </p:tgtEl>
                                      </p:cBhvr>
                                    </p:animEffect>
                                  </p:childTnLst>
                                </p:cTn>
                              </p:par>
                              <p:par>
                                <p:cTn id="160" presetID="10" presetClass="entr" presetSubtype="0" fill="hold" nodeType="withEffect">
                                  <p:stCondLst>
                                    <p:cond delay="0"/>
                                  </p:stCondLst>
                                  <p:childTnLst>
                                    <p:set>
                                      <p:cBhvr>
                                        <p:cTn id="161" dur="1" fill="hold">
                                          <p:stCondLst>
                                            <p:cond delay="0"/>
                                          </p:stCondLst>
                                        </p:cTn>
                                        <p:tgtEl>
                                          <p:spTgt spid="100"/>
                                        </p:tgtEl>
                                        <p:attrNameLst>
                                          <p:attrName>style.visibility</p:attrName>
                                        </p:attrNameLst>
                                      </p:cBhvr>
                                      <p:to>
                                        <p:strVal val="visible"/>
                                      </p:to>
                                    </p:set>
                                    <p:animEffect transition="in" filter="fade">
                                      <p:cBhvr>
                                        <p:cTn id="162" dur="500"/>
                                        <p:tgtEl>
                                          <p:spTgt spid="10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0" presetClass="entr" presetSubtype="0" fill="hold" nodeType="click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fade">
                                      <p:cBhvr>
                                        <p:cTn id="167" dur="500"/>
                                        <p:tgtEl>
                                          <p:spTgt spid="62"/>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500"/>
                                        <p:tgtEl>
                                          <p:spTgt spid="74"/>
                                        </p:tgtEl>
                                      </p:cBhvr>
                                    </p:animEffect>
                                  </p:childTnLst>
                                </p:cTn>
                              </p:par>
                              <p:par>
                                <p:cTn id="178" presetID="10" presetClass="entr" presetSubtype="0" fill="hold" nodeType="withEffect">
                                  <p:stCondLst>
                                    <p:cond delay="0"/>
                                  </p:stCondLst>
                                  <p:childTnLst>
                                    <p:set>
                                      <p:cBhvr>
                                        <p:cTn id="179" dur="1" fill="hold">
                                          <p:stCondLst>
                                            <p:cond delay="0"/>
                                          </p:stCondLst>
                                        </p:cTn>
                                        <p:tgtEl>
                                          <p:spTgt spid="75"/>
                                        </p:tgtEl>
                                        <p:attrNameLst>
                                          <p:attrName>style.visibility</p:attrName>
                                        </p:attrNameLst>
                                      </p:cBhvr>
                                      <p:to>
                                        <p:strVal val="visible"/>
                                      </p:to>
                                    </p:set>
                                    <p:animEffect transition="in" filter="fade">
                                      <p:cBhvr>
                                        <p:cTn id="180" dur="500"/>
                                        <p:tgtEl>
                                          <p:spTgt spid="75"/>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nodeType="clickEffect">
                                  <p:stCondLst>
                                    <p:cond delay="0"/>
                                  </p:stCondLst>
                                  <p:childTnLst>
                                    <p:set>
                                      <p:cBhvr>
                                        <p:cTn id="184" dur="1" fill="hold">
                                          <p:stCondLst>
                                            <p:cond delay="0"/>
                                          </p:stCondLst>
                                        </p:cTn>
                                        <p:tgtEl>
                                          <p:spTgt spid="76"/>
                                        </p:tgtEl>
                                        <p:attrNameLst>
                                          <p:attrName>style.visibility</p:attrName>
                                        </p:attrNameLst>
                                      </p:cBhvr>
                                      <p:to>
                                        <p:strVal val="visible"/>
                                      </p:to>
                                    </p:set>
                                    <p:animEffect transition="in" filter="fade">
                                      <p:cBhvr>
                                        <p:cTn id="185" dur="500"/>
                                        <p:tgtEl>
                                          <p:spTgt spid="7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0" presetClass="entr" presetSubtype="0" fill="hold" nodeType="clickEffect">
                                  <p:stCondLst>
                                    <p:cond delay="0"/>
                                  </p:stCondLst>
                                  <p:childTnLst>
                                    <p:set>
                                      <p:cBhvr>
                                        <p:cTn id="189" dur="1" fill="hold">
                                          <p:stCondLst>
                                            <p:cond delay="0"/>
                                          </p:stCondLst>
                                        </p:cTn>
                                        <p:tgtEl>
                                          <p:spTgt spid="77"/>
                                        </p:tgtEl>
                                        <p:attrNameLst>
                                          <p:attrName>style.visibility</p:attrName>
                                        </p:attrNameLst>
                                      </p:cBhvr>
                                      <p:to>
                                        <p:strVal val="visible"/>
                                      </p:to>
                                    </p:set>
                                    <p:animEffect transition="in" filter="fade">
                                      <p:cBhvr>
                                        <p:cTn id="190" dur="500"/>
                                        <p:tgtEl>
                                          <p:spTgt spid="77"/>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0" presetClass="entr" presetSubtype="0" fill="hold" nodeType="clickEffect">
                                  <p:stCondLst>
                                    <p:cond delay="0"/>
                                  </p:stCondLst>
                                  <p:childTnLst>
                                    <p:set>
                                      <p:cBhvr>
                                        <p:cTn id="194" dur="1" fill="hold">
                                          <p:stCondLst>
                                            <p:cond delay="0"/>
                                          </p:stCondLst>
                                        </p:cTn>
                                        <p:tgtEl>
                                          <p:spTgt spid="78"/>
                                        </p:tgtEl>
                                        <p:attrNameLst>
                                          <p:attrName>style.visibility</p:attrName>
                                        </p:attrNameLst>
                                      </p:cBhvr>
                                      <p:to>
                                        <p:strVal val="visible"/>
                                      </p:to>
                                    </p:set>
                                    <p:animEffect transition="in" filter="fade">
                                      <p:cBhvr>
                                        <p:cTn id="195" dur="500"/>
                                        <p:tgtEl>
                                          <p:spTgt spid="78"/>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0" presetClass="entr" presetSubtype="0" fill="hold" nodeType="clickEffect">
                                  <p:stCondLst>
                                    <p:cond delay="0"/>
                                  </p:stCondLst>
                                  <p:childTnLst>
                                    <p:set>
                                      <p:cBhvr>
                                        <p:cTn id="199" dur="1" fill="hold">
                                          <p:stCondLst>
                                            <p:cond delay="0"/>
                                          </p:stCondLst>
                                        </p:cTn>
                                        <p:tgtEl>
                                          <p:spTgt spid="79"/>
                                        </p:tgtEl>
                                        <p:attrNameLst>
                                          <p:attrName>style.visibility</p:attrName>
                                        </p:attrNameLst>
                                      </p:cBhvr>
                                      <p:to>
                                        <p:strVal val="visible"/>
                                      </p:to>
                                    </p:set>
                                    <p:animEffect transition="in" filter="fade">
                                      <p:cBhvr>
                                        <p:cTn id="200" dur="500"/>
                                        <p:tgtEl>
                                          <p:spTgt spid="79"/>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0" presetClass="entr" presetSubtype="0" fill="hold" nodeType="clickEffect">
                                  <p:stCondLst>
                                    <p:cond delay="0"/>
                                  </p:stCondLst>
                                  <p:childTnLst>
                                    <p:set>
                                      <p:cBhvr>
                                        <p:cTn id="204" dur="1" fill="hold">
                                          <p:stCondLst>
                                            <p:cond delay="0"/>
                                          </p:stCondLst>
                                        </p:cTn>
                                        <p:tgtEl>
                                          <p:spTgt spid="80"/>
                                        </p:tgtEl>
                                        <p:attrNameLst>
                                          <p:attrName>style.visibility</p:attrName>
                                        </p:attrNameLst>
                                      </p:cBhvr>
                                      <p:to>
                                        <p:strVal val="visible"/>
                                      </p:to>
                                    </p:set>
                                    <p:animEffect transition="in" filter="fade">
                                      <p:cBhvr>
                                        <p:cTn id="205" dur="500"/>
                                        <p:tgtEl>
                                          <p:spTgt spid="80"/>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0" presetClass="entr" presetSubtype="0" fill="hold" nodeType="clickEffect">
                                  <p:stCondLst>
                                    <p:cond delay="0"/>
                                  </p:stCondLst>
                                  <p:childTnLst>
                                    <p:set>
                                      <p:cBhvr>
                                        <p:cTn id="209" dur="1" fill="hold">
                                          <p:stCondLst>
                                            <p:cond delay="0"/>
                                          </p:stCondLst>
                                        </p:cTn>
                                        <p:tgtEl>
                                          <p:spTgt spid="81"/>
                                        </p:tgtEl>
                                        <p:attrNameLst>
                                          <p:attrName>style.visibility</p:attrName>
                                        </p:attrNameLst>
                                      </p:cBhvr>
                                      <p:to>
                                        <p:strVal val="visible"/>
                                      </p:to>
                                    </p:set>
                                    <p:animEffect transition="in" filter="fade">
                                      <p:cBhvr>
                                        <p:cTn id="210" dur="500"/>
                                        <p:tgtEl>
                                          <p:spTgt spid="81"/>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0" presetClass="entr" presetSubtype="0" fill="hold" nodeType="clickEffect">
                                  <p:stCondLst>
                                    <p:cond delay="0"/>
                                  </p:stCondLst>
                                  <p:childTnLst>
                                    <p:set>
                                      <p:cBhvr>
                                        <p:cTn id="214" dur="1" fill="hold">
                                          <p:stCondLst>
                                            <p:cond delay="0"/>
                                          </p:stCondLst>
                                        </p:cTn>
                                        <p:tgtEl>
                                          <p:spTgt spid="83"/>
                                        </p:tgtEl>
                                        <p:attrNameLst>
                                          <p:attrName>style.visibility</p:attrName>
                                        </p:attrNameLst>
                                      </p:cBhvr>
                                      <p:to>
                                        <p:strVal val="visible"/>
                                      </p:to>
                                    </p:set>
                                    <p:animEffect transition="in" filter="fade">
                                      <p:cBhvr>
                                        <p:cTn id="215" dur="500"/>
                                        <p:tgtEl>
                                          <p:spTgt spid="83"/>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10" presetClass="entr" presetSubtype="0" fill="hold" nodeType="clickEffect">
                                  <p:stCondLst>
                                    <p:cond delay="0"/>
                                  </p:stCondLst>
                                  <p:childTnLst>
                                    <p:set>
                                      <p:cBhvr>
                                        <p:cTn id="219" dur="1" fill="hold">
                                          <p:stCondLst>
                                            <p:cond delay="0"/>
                                          </p:stCondLst>
                                        </p:cTn>
                                        <p:tgtEl>
                                          <p:spTgt spid="82"/>
                                        </p:tgtEl>
                                        <p:attrNameLst>
                                          <p:attrName>style.visibility</p:attrName>
                                        </p:attrNameLst>
                                      </p:cBhvr>
                                      <p:to>
                                        <p:strVal val="visible"/>
                                      </p:to>
                                    </p:set>
                                    <p:animEffect transition="in" filter="fade">
                                      <p:cBhvr>
                                        <p:cTn id="220" dur="500"/>
                                        <p:tgtEl>
                                          <p:spTgt spid="82"/>
                                        </p:tgtEl>
                                      </p:cBhvr>
                                    </p:animEffect>
                                  </p:childTnLst>
                                </p:cTn>
                              </p:par>
                              <p:par>
                                <p:cTn id="221" presetID="10" presetClass="entr" presetSubtype="0" fill="hold" nodeType="withEffect">
                                  <p:stCondLst>
                                    <p:cond delay="0"/>
                                  </p:stCondLst>
                                  <p:childTnLst>
                                    <p:set>
                                      <p:cBhvr>
                                        <p:cTn id="222" dur="1" fill="hold">
                                          <p:stCondLst>
                                            <p:cond delay="0"/>
                                          </p:stCondLst>
                                        </p:cTn>
                                        <p:tgtEl>
                                          <p:spTgt spid="63"/>
                                        </p:tgtEl>
                                        <p:attrNameLst>
                                          <p:attrName>style.visibility</p:attrName>
                                        </p:attrNameLst>
                                      </p:cBhvr>
                                      <p:to>
                                        <p:strVal val="visible"/>
                                      </p:to>
                                    </p:set>
                                    <p:animEffect transition="in" filter="fade">
                                      <p:cBhvr>
                                        <p:cTn id="223" dur="500"/>
                                        <p:tgtEl>
                                          <p:spTgt spid="63"/>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15"/>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112"/>
                                        </p:tgtEl>
                                        <p:attrNameLst>
                                          <p:attrName>style.visibility</p:attrName>
                                        </p:attrNameLst>
                                      </p:cBhvr>
                                      <p:to>
                                        <p:strVal val="visible"/>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117"/>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113"/>
                                        </p:tgtEl>
                                        <p:attrNameLst>
                                          <p:attrName>style.visibility</p:attrName>
                                        </p:attrNameLst>
                                      </p:cBhvr>
                                      <p:to>
                                        <p:strVal val="visible"/>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1" presetClass="entr" presetSubtype="0" fill="hold" grpId="0" nodeType="clickEffect">
                                  <p:stCondLst>
                                    <p:cond delay="0"/>
                                  </p:stCondLst>
                                  <p:childTnLst>
                                    <p:set>
                                      <p:cBhvr>
                                        <p:cTn id="239" dur="1" fill="hold">
                                          <p:stCondLst>
                                            <p:cond delay="0"/>
                                          </p:stCondLst>
                                        </p:cTn>
                                        <p:tgtEl>
                                          <p:spTgt spid="114"/>
                                        </p:tgtEl>
                                        <p:attrNameLst>
                                          <p:attrName>style.visibility</p:attrName>
                                        </p:attrNameLst>
                                      </p:cBhvr>
                                      <p:to>
                                        <p:strVal val="visible"/>
                                      </p:to>
                                    </p:set>
                                  </p:childTnLst>
                                </p:cTn>
                              </p:par>
                              <p:par>
                                <p:cTn id="240" presetID="1" presetClass="entr" presetSubtype="0" fill="hold" grpId="0" nodeType="withEffect">
                                  <p:stCondLst>
                                    <p:cond delay="0"/>
                                  </p:stCondLst>
                                  <p:childTnLst>
                                    <p:set>
                                      <p:cBhvr>
                                        <p:cTn id="241"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P spid="8" grpId="0"/>
      <p:bldP spid="9" grpId="0"/>
      <p:bldP spid="10" grpId="0"/>
      <p:bldP spid="15" grpId="0"/>
      <p:bldP spid="16" grpId="0"/>
      <p:bldP spid="17" grpId="0"/>
      <p:bldP spid="25" grpId="0"/>
      <p:bldP spid="26" grpId="0"/>
      <p:bldP spid="27" grpId="0"/>
      <p:bldP spid="28" grpId="0"/>
      <p:bldP spid="29" grpId="0"/>
      <p:bldP spid="30" grpId="0"/>
      <p:bldP spid="31" grpId="0"/>
      <p:bldP spid="32" grpId="0"/>
      <p:bldP spid="33" grpId="0"/>
      <p:bldP spid="34" grpId="0"/>
      <p:bldP spid="36" grpId="0" animBg="1"/>
      <p:bldP spid="38" grpId="0" animBg="1"/>
      <p:bldP spid="43" grpId="0"/>
      <p:bldP spid="44" grpId="0"/>
      <p:bldP spid="48" grpId="0" animBg="1"/>
      <p:bldP spid="49" grpId="0"/>
      <p:bldP spid="40" grpId="0" animBg="1"/>
      <p:bldP spid="18" grpId="0"/>
      <p:bldP spid="22" grpId="0"/>
      <p:bldP spid="21" grpId="0"/>
      <p:bldP spid="46" grpId="0" animBg="1"/>
      <p:bldP spid="42" grpId="0" animBg="1"/>
      <p:bldP spid="23" grpId="0"/>
      <p:bldP spid="24"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110" grpId="0" animBg="1"/>
      <p:bldP spid="115" grpId="0"/>
      <p:bldP spid="117" grpId="0"/>
      <p:bldP spid="1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Daniel &amp; Dead Sea Scrolls</a:t>
            </a:r>
            <a:endParaRPr lang="en-US" dirty="0"/>
          </a:p>
        </p:txBody>
      </p:sp>
      <p:sp>
        <p:nvSpPr>
          <p:cNvPr id="3" name="Right Arrow 2"/>
          <p:cNvSpPr/>
          <p:nvPr/>
        </p:nvSpPr>
        <p:spPr>
          <a:xfrm>
            <a:off x="1692986" y="3422019"/>
            <a:ext cx="533400" cy="2460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a:defRPr/>
            </a:pPr>
            <a:endParaRPr lang="en-US">
              <a:solidFill>
                <a:srgbClr val="FFFFFF"/>
              </a:solidFill>
            </a:endParaRPr>
          </a:p>
        </p:txBody>
      </p:sp>
      <p:sp>
        <p:nvSpPr>
          <p:cNvPr id="5" name="Right Arrow 4"/>
          <p:cNvSpPr/>
          <p:nvPr/>
        </p:nvSpPr>
        <p:spPr>
          <a:xfrm>
            <a:off x="1731086" y="2525081"/>
            <a:ext cx="533400" cy="2460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a:defRPr/>
            </a:pPr>
            <a:endParaRPr lang="en-US">
              <a:solidFill>
                <a:srgbClr val="FFFFFF"/>
              </a:solidFill>
            </a:endParaRPr>
          </a:p>
        </p:txBody>
      </p:sp>
      <p:sp>
        <p:nvSpPr>
          <p:cNvPr id="6" name="Oval 5"/>
          <p:cNvSpPr/>
          <p:nvPr/>
        </p:nvSpPr>
        <p:spPr>
          <a:xfrm>
            <a:off x="3674186" y="2771148"/>
            <a:ext cx="685800" cy="650875"/>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a:defRPr/>
            </a:pPr>
            <a:endParaRPr lang="en-US">
              <a:solidFill>
                <a:srgbClr val="FFFFFF"/>
              </a:solidFill>
            </a:endParaRPr>
          </a:p>
        </p:txBody>
      </p:sp>
      <p:pic>
        <p:nvPicPr>
          <p:cNvPr id="337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606" b="-1480"/>
          <a:stretch/>
        </p:blipFill>
        <p:spPr bwMode="auto">
          <a:xfrm>
            <a:off x="1207214" y="1645920"/>
            <a:ext cx="4310063" cy="340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1403" y="2401828"/>
            <a:ext cx="1184940" cy="307777"/>
          </a:xfrm>
          <a:prstGeom prst="rect">
            <a:avLst/>
          </a:prstGeom>
          <a:noFill/>
        </p:spPr>
        <p:txBody>
          <a:bodyPr wrap="none" rtlCol="0">
            <a:spAutoFit/>
          </a:bodyPr>
          <a:lstStyle/>
          <a:p>
            <a:pPr defTabSz="913448"/>
            <a:r>
              <a:rPr lang="en-US" sz="1400" dirty="0" smtClean="0">
                <a:solidFill>
                  <a:prstClr val="black"/>
                </a:solidFill>
              </a:rPr>
              <a:t>125 BC-50 AD</a:t>
            </a:r>
            <a:endParaRPr lang="en-US" sz="1400" dirty="0">
              <a:solidFill>
                <a:prstClr val="black"/>
              </a:solidFill>
            </a:endParaRPr>
          </a:p>
        </p:txBody>
      </p:sp>
      <p:sp>
        <p:nvSpPr>
          <p:cNvPr id="13" name="TextBox 12"/>
          <p:cNvSpPr txBox="1"/>
          <p:nvPr/>
        </p:nvSpPr>
        <p:spPr>
          <a:xfrm>
            <a:off x="121403" y="2721871"/>
            <a:ext cx="1184940" cy="307777"/>
          </a:xfrm>
          <a:prstGeom prst="rect">
            <a:avLst/>
          </a:prstGeom>
          <a:noFill/>
        </p:spPr>
        <p:txBody>
          <a:bodyPr wrap="none" rtlCol="0">
            <a:spAutoFit/>
          </a:bodyPr>
          <a:lstStyle/>
          <a:p>
            <a:pPr defTabSz="913448"/>
            <a:r>
              <a:rPr lang="en-US" sz="1400" dirty="0" smtClean="0">
                <a:solidFill>
                  <a:prstClr val="black"/>
                </a:solidFill>
              </a:rPr>
              <a:t>125 BC-50 AD</a:t>
            </a:r>
            <a:endParaRPr lang="en-US" sz="1400" dirty="0">
              <a:solidFill>
                <a:prstClr val="black"/>
              </a:solidFill>
            </a:endParaRPr>
          </a:p>
        </p:txBody>
      </p:sp>
      <p:sp>
        <p:nvSpPr>
          <p:cNvPr id="14" name="TextBox 13"/>
          <p:cNvSpPr txBox="1"/>
          <p:nvPr/>
        </p:nvSpPr>
        <p:spPr>
          <a:xfrm>
            <a:off x="467677" y="3023652"/>
            <a:ext cx="838691" cy="307777"/>
          </a:xfrm>
          <a:prstGeom prst="rect">
            <a:avLst/>
          </a:prstGeom>
          <a:noFill/>
        </p:spPr>
        <p:txBody>
          <a:bodyPr wrap="none" rtlCol="0">
            <a:spAutoFit/>
          </a:bodyPr>
          <a:lstStyle/>
          <a:p>
            <a:pPr defTabSz="913448"/>
            <a:r>
              <a:rPr lang="en-US" sz="1400" dirty="0" smtClean="0">
                <a:solidFill>
                  <a:prstClr val="black"/>
                </a:solidFill>
              </a:rPr>
              <a:t>75-25 BC</a:t>
            </a:r>
            <a:endParaRPr lang="en-US" sz="1400" dirty="0">
              <a:solidFill>
                <a:prstClr val="black"/>
              </a:solidFill>
            </a:endParaRPr>
          </a:p>
        </p:txBody>
      </p:sp>
      <p:sp>
        <p:nvSpPr>
          <p:cNvPr id="15" name="TextBox 14"/>
          <p:cNvSpPr txBox="1"/>
          <p:nvPr/>
        </p:nvSpPr>
        <p:spPr>
          <a:xfrm>
            <a:off x="212780" y="3348969"/>
            <a:ext cx="1093569" cy="307777"/>
          </a:xfrm>
          <a:prstGeom prst="rect">
            <a:avLst/>
          </a:prstGeom>
          <a:noFill/>
        </p:spPr>
        <p:txBody>
          <a:bodyPr wrap="none" rtlCol="0">
            <a:spAutoFit/>
          </a:bodyPr>
          <a:lstStyle/>
          <a:p>
            <a:pPr defTabSz="913448"/>
            <a:r>
              <a:rPr lang="en-US" sz="1400" dirty="0" smtClean="0">
                <a:solidFill>
                  <a:prstClr val="black"/>
                </a:solidFill>
              </a:rPr>
              <a:t>30 BC-50 AD</a:t>
            </a:r>
            <a:endParaRPr lang="en-US" sz="1400" dirty="0">
              <a:solidFill>
                <a:prstClr val="black"/>
              </a:solidFill>
            </a:endParaRPr>
          </a:p>
        </p:txBody>
      </p:sp>
      <p:sp>
        <p:nvSpPr>
          <p:cNvPr id="16" name="TextBox 15"/>
          <p:cNvSpPr txBox="1"/>
          <p:nvPr/>
        </p:nvSpPr>
        <p:spPr>
          <a:xfrm>
            <a:off x="376305" y="3668097"/>
            <a:ext cx="930063" cy="307777"/>
          </a:xfrm>
          <a:prstGeom prst="rect">
            <a:avLst/>
          </a:prstGeom>
          <a:noFill/>
        </p:spPr>
        <p:txBody>
          <a:bodyPr wrap="none" rtlCol="0">
            <a:spAutoFit/>
          </a:bodyPr>
          <a:lstStyle/>
          <a:p>
            <a:pPr defTabSz="913448"/>
            <a:r>
              <a:rPr lang="en-US" sz="1400" dirty="0" smtClean="0">
                <a:solidFill>
                  <a:prstClr val="black"/>
                </a:solidFill>
              </a:rPr>
              <a:t>150-75 BC</a:t>
            </a:r>
            <a:endParaRPr lang="en-US" sz="1400" dirty="0">
              <a:solidFill>
                <a:prstClr val="black"/>
              </a:solidFill>
            </a:endParaRPr>
          </a:p>
        </p:txBody>
      </p:sp>
      <p:sp>
        <p:nvSpPr>
          <p:cNvPr id="17" name="TextBox 16"/>
          <p:cNvSpPr txBox="1"/>
          <p:nvPr/>
        </p:nvSpPr>
        <p:spPr>
          <a:xfrm>
            <a:off x="446816" y="3934560"/>
            <a:ext cx="859531" cy="307777"/>
          </a:xfrm>
          <a:prstGeom prst="rect">
            <a:avLst/>
          </a:prstGeom>
          <a:noFill/>
        </p:spPr>
        <p:txBody>
          <a:bodyPr wrap="none" rtlCol="0">
            <a:spAutoFit/>
          </a:bodyPr>
          <a:lstStyle/>
          <a:p>
            <a:pPr defTabSz="913448"/>
            <a:r>
              <a:rPr lang="en-US" sz="1400" dirty="0" smtClean="0">
                <a:solidFill>
                  <a:prstClr val="black"/>
                </a:solidFill>
              </a:rPr>
              <a:t>30-68 AD</a:t>
            </a:r>
            <a:endParaRPr lang="en-US" sz="1400" dirty="0">
              <a:solidFill>
                <a:prstClr val="black"/>
              </a:solidFill>
            </a:endParaRPr>
          </a:p>
        </p:txBody>
      </p:sp>
      <p:sp>
        <p:nvSpPr>
          <p:cNvPr id="19" name="TextBox 18"/>
          <p:cNvSpPr txBox="1"/>
          <p:nvPr/>
        </p:nvSpPr>
        <p:spPr>
          <a:xfrm>
            <a:off x="684057" y="4495664"/>
            <a:ext cx="622286" cy="307777"/>
          </a:xfrm>
          <a:prstGeom prst="rect">
            <a:avLst/>
          </a:prstGeom>
          <a:noFill/>
        </p:spPr>
        <p:txBody>
          <a:bodyPr wrap="none" rtlCol="0">
            <a:spAutoFit/>
          </a:bodyPr>
          <a:lstStyle/>
          <a:p>
            <a:pPr defTabSz="913448"/>
            <a:r>
              <a:rPr lang="en-US" sz="1400" dirty="0" smtClean="0">
                <a:solidFill>
                  <a:prstClr val="black"/>
                </a:solidFill>
              </a:rPr>
              <a:t>50 AD</a:t>
            </a:r>
            <a:endParaRPr lang="en-US" sz="1400" dirty="0">
              <a:solidFill>
                <a:prstClr val="black"/>
              </a:solidFill>
            </a:endParaRPr>
          </a:p>
        </p:txBody>
      </p:sp>
      <p:sp>
        <p:nvSpPr>
          <p:cNvPr id="20" name="TextBox 19"/>
          <p:cNvSpPr txBox="1"/>
          <p:nvPr/>
        </p:nvSpPr>
        <p:spPr>
          <a:xfrm>
            <a:off x="127049" y="4192053"/>
            <a:ext cx="1184940" cy="307777"/>
          </a:xfrm>
          <a:prstGeom prst="rect">
            <a:avLst/>
          </a:prstGeom>
          <a:noFill/>
        </p:spPr>
        <p:txBody>
          <a:bodyPr wrap="none" rtlCol="0">
            <a:spAutoFit/>
          </a:bodyPr>
          <a:lstStyle/>
          <a:p>
            <a:pPr defTabSz="913448"/>
            <a:r>
              <a:rPr lang="en-US" sz="1400" dirty="0" smtClean="0">
                <a:solidFill>
                  <a:prstClr val="black"/>
                </a:solidFill>
              </a:rPr>
              <a:t>150 BC-75 AD</a:t>
            </a:r>
            <a:endParaRPr lang="en-US" sz="1400" dirty="0">
              <a:solidFill>
                <a:prstClr val="black"/>
              </a:solidFill>
            </a:endParaRPr>
          </a:p>
        </p:txBody>
      </p:sp>
      <p:sp>
        <p:nvSpPr>
          <p:cNvPr id="10" name="TextBox 9"/>
          <p:cNvSpPr txBox="1"/>
          <p:nvPr/>
        </p:nvSpPr>
        <p:spPr>
          <a:xfrm>
            <a:off x="133350" y="5057777"/>
            <a:ext cx="4552950" cy="923330"/>
          </a:xfrm>
          <a:prstGeom prst="rect">
            <a:avLst/>
          </a:prstGeom>
          <a:noFill/>
        </p:spPr>
        <p:txBody>
          <a:bodyPr wrap="square" rtlCol="0">
            <a:spAutoFit/>
          </a:bodyPr>
          <a:lstStyle/>
          <a:p>
            <a:pPr defTabSz="913448"/>
            <a:r>
              <a:rPr lang="en-US" dirty="0">
                <a:solidFill>
                  <a:prstClr val="black"/>
                </a:solidFill>
              </a:rPr>
              <a:t>A manuscript of Daniel dating about 120 B.C. brings into question the alleged Maccabean date of its composition. </a:t>
            </a:r>
            <a:r>
              <a:rPr lang="en-US" dirty="0" smtClean="0">
                <a:solidFill>
                  <a:prstClr val="black"/>
                </a:solidFill>
              </a:rPr>
              <a:t> - Leon Mauldin</a:t>
            </a:r>
            <a:endParaRPr lang="en-US" dirty="0">
              <a:solidFill>
                <a:prstClr val="black"/>
              </a:solidFill>
            </a:endParaRPr>
          </a:p>
        </p:txBody>
      </p:sp>
      <p:sp>
        <p:nvSpPr>
          <p:cNvPr id="11" name="TextBox 10"/>
          <p:cNvSpPr txBox="1"/>
          <p:nvPr/>
        </p:nvSpPr>
        <p:spPr>
          <a:xfrm>
            <a:off x="5517277" y="3258714"/>
            <a:ext cx="3350498" cy="830997"/>
          </a:xfrm>
          <a:prstGeom prst="rect">
            <a:avLst/>
          </a:prstGeom>
          <a:noFill/>
        </p:spPr>
        <p:txBody>
          <a:bodyPr wrap="square" rtlCol="0">
            <a:spAutoFit/>
          </a:bodyPr>
          <a:lstStyle/>
          <a:p>
            <a:pPr defTabSz="913448"/>
            <a:r>
              <a:rPr lang="en-US" sz="1600" dirty="0" smtClean="0">
                <a:solidFill>
                  <a:srgbClr val="0000CC"/>
                </a:solidFill>
              </a:rPr>
              <a:t>Observe: no </a:t>
            </a:r>
            <a:r>
              <a:rPr lang="en-US" sz="1600" dirty="0" err="1" smtClean="0">
                <a:solidFill>
                  <a:srgbClr val="0000CC"/>
                </a:solidFill>
              </a:rPr>
              <a:t>Aprocrypha</a:t>
            </a:r>
            <a:r>
              <a:rPr lang="en-US" sz="1600" dirty="0" smtClean="0">
                <a:solidFill>
                  <a:srgbClr val="0000CC"/>
                </a:solidFill>
              </a:rPr>
              <a:t> later than </a:t>
            </a:r>
            <a:r>
              <a:rPr lang="en-US" sz="1600" dirty="0">
                <a:solidFill>
                  <a:srgbClr val="0000CC"/>
                </a:solidFill>
              </a:rPr>
              <a:t>Antiochus IV Epiphanes </a:t>
            </a:r>
            <a:r>
              <a:rPr lang="en-US" sz="1600" dirty="0" smtClean="0">
                <a:solidFill>
                  <a:srgbClr val="0000CC"/>
                </a:solidFill>
              </a:rPr>
              <a:t> (~168 BC) in Dead Sea Scrolls</a:t>
            </a:r>
            <a:endParaRPr lang="en-US" sz="1600" dirty="0">
              <a:solidFill>
                <a:srgbClr val="0000CC"/>
              </a:solidFill>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4255368"/>
            <a:ext cx="5214238" cy="2595314"/>
          </a:xfrm>
          <a:prstGeom prst="rect">
            <a:avLst/>
          </a:prstGeom>
          <a:solidFill>
            <a:schemeClr val="bg1"/>
          </a:solidFill>
          <a:ln>
            <a:noFill/>
          </a:ln>
          <a:effectLst/>
        </p:spPr>
      </p:pic>
    </p:spTree>
    <p:extLst>
      <p:ext uri="{BB962C8B-B14F-4D97-AF65-F5344CB8AC3E}">
        <p14:creationId xmlns:p14="http://schemas.microsoft.com/office/powerpoint/2010/main" val="4265449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Oldest Daniel Manuscript at Qumran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2" y="1668035"/>
            <a:ext cx="5754687" cy="266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70215" y="1677576"/>
            <a:ext cx="2846567" cy="2677656"/>
          </a:xfrm>
          <a:prstGeom prst="rect">
            <a:avLst/>
          </a:prstGeom>
          <a:noFill/>
        </p:spPr>
        <p:txBody>
          <a:bodyPr wrap="square" rtlCol="0">
            <a:spAutoFit/>
          </a:bodyPr>
          <a:lstStyle/>
          <a:p>
            <a:pPr defTabSz="913448"/>
            <a:r>
              <a:rPr lang="en-US" sz="1400" dirty="0">
                <a:solidFill>
                  <a:prstClr val="black"/>
                </a:solidFill>
              </a:rPr>
              <a:t>Linda </a:t>
            </a:r>
            <a:r>
              <a:rPr lang="en-US" sz="1400" dirty="0" err="1">
                <a:solidFill>
                  <a:prstClr val="black"/>
                </a:solidFill>
              </a:rPr>
              <a:t>Manies</a:t>
            </a:r>
            <a:r>
              <a:rPr lang="en-US" sz="1400" dirty="0">
                <a:solidFill>
                  <a:prstClr val="black"/>
                </a:solidFill>
              </a:rPr>
              <a:t>, based on p. 18, Bulletin of the American Schools of Oriental Research 274 (1989)</a:t>
            </a:r>
          </a:p>
          <a:p>
            <a:pPr defTabSz="913448"/>
            <a:r>
              <a:rPr lang="en-US" sz="1400" dirty="0">
                <a:solidFill>
                  <a:prstClr val="black"/>
                </a:solidFill>
              </a:rPr>
              <a:t>A reconstruction of 4QDanc. the oldest manuscript of the book of Daniel (second half of the second century BC). Shown are the positions of the fragments of 4QDanc across four columns of the original scroll (reading was from right to left).</a:t>
            </a:r>
          </a:p>
          <a:p>
            <a:pPr defTabSz="913448"/>
            <a:endParaRPr lang="en-US" sz="1400" dirty="0">
              <a:solidFill>
                <a:prstClr val="black"/>
              </a:solidFill>
            </a:endParaRPr>
          </a:p>
        </p:txBody>
      </p:sp>
      <p:sp>
        <p:nvSpPr>
          <p:cNvPr id="4" name="TextBox 3"/>
          <p:cNvSpPr txBox="1"/>
          <p:nvPr/>
        </p:nvSpPr>
        <p:spPr>
          <a:xfrm>
            <a:off x="413469" y="6529574"/>
            <a:ext cx="5489003" cy="246221"/>
          </a:xfrm>
          <a:prstGeom prst="rect">
            <a:avLst/>
          </a:prstGeom>
          <a:noFill/>
        </p:spPr>
        <p:txBody>
          <a:bodyPr wrap="none" rtlCol="0">
            <a:spAutoFit/>
          </a:bodyPr>
          <a:lstStyle/>
          <a:p>
            <a:pPr defTabSz="913448"/>
            <a:r>
              <a:rPr lang="en-US" sz="1000" dirty="0" err="1">
                <a:solidFill>
                  <a:prstClr val="black"/>
                </a:solidFill>
              </a:rPr>
              <a:t>Hasel</a:t>
            </a:r>
            <a:r>
              <a:rPr lang="en-US" sz="1000" dirty="0">
                <a:solidFill>
                  <a:prstClr val="black"/>
                </a:solidFill>
              </a:rPr>
              <a:t>, G. (2011). New Light on the Book of Daniel from the Dead Sea Scrolls. </a:t>
            </a:r>
            <a:r>
              <a:rPr lang="en-US" sz="1000" i="1" dirty="0">
                <a:solidFill>
                  <a:prstClr val="black"/>
                </a:solidFill>
              </a:rPr>
              <a:t>Bible and Spade</a:t>
            </a:r>
            <a:r>
              <a:rPr lang="en-US" sz="1000" dirty="0">
                <a:solidFill>
                  <a:prstClr val="black"/>
                </a:solidFill>
              </a:rPr>
              <a:t>, </a:t>
            </a:r>
            <a:r>
              <a:rPr lang="en-US" sz="1000" i="1" dirty="0">
                <a:solidFill>
                  <a:prstClr val="black"/>
                </a:solidFill>
              </a:rPr>
              <a:t>24</a:t>
            </a:r>
            <a:r>
              <a:rPr lang="en-US" sz="1000" dirty="0">
                <a:solidFill>
                  <a:prstClr val="black"/>
                </a:solidFill>
              </a:rPr>
              <a:t>(1–4).</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0" y="4481843"/>
            <a:ext cx="4719786" cy="157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413471" y="3463589"/>
            <a:ext cx="214685" cy="1269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07006" y="3646467"/>
            <a:ext cx="1846973" cy="1086149"/>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54206" y="5890419"/>
            <a:ext cx="3514654" cy="276999"/>
          </a:xfrm>
          <a:prstGeom prst="rect">
            <a:avLst/>
          </a:prstGeom>
        </p:spPr>
        <p:txBody>
          <a:bodyPr wrap="square">
            <a:spAutoFit/>
          </a:bodyPr>
          <a:lstStyle/>
          <a:p>
            <a:pPr defTabSz="913448"/>
            <a:r>
              <a:rPr lang="en-US" sz="1200" dirty="0">
                <a:solidFill>
                  <a:prstClr val="black"/>
                </a:solidFill>
              </a:rPr>
              <a:t>Fragment 3 of 4QDanc with Daniel 11:13–17, 25–29.</a:t>
            </a:r>
          </a:p>
        </p:txBody>
      </p:sp>
      <p:sp>
        <p:nvSpPr>
          <p:cNvPr id="10" name="TextBox 9"/>
          <p:cNvSpPr txBox="1"/>
          <p:nvPr/>
        </p:nvSpPr>
        <p:spPr>
          <a:xfrm>
            <a:off x="6003238" y="4816713"/>
            <a:ext cx="3108959" cy="1169551"/>
          </a:xfrm>
          <a:prstGeom prst="rect">
            <a:avLst/>
          </a:prstGeom>
          <a:noFill/>
        </p:spPr>
        <p:txBody>
          <a:bodyPr wrap="square" rtlCol="0">
            <a:spAutoFit/>
          </a:bodyPr>
          <a:lstStyle/>
          <a:p>
            <a:pPr defTabSz="913448"/>
            <a:r>
              <a:rPr lang="en-US" sz="1400" dirty="0">
                <a:solidFill>
                  <a:prstClr val="black"/>
                </a:solidFill>
              </a:rPr>
              <a:t>Inasmuch as Daniel was already canonical at Qumran at about 100 BC, </a:t>
            </a:r>
            <a:r>
              <a:rPr lang="en-US" sz="1400" dirty="0" smtClean="0">
                <a:solidFill>
                  <a:prstClr val="black"/>
                </a:solidFill>
              </a:rPr>
              <a:t>(~120 BC) how </a:t>
            </a:r>
            <a:r>
              <a:rPr lang="en-US" sz="1400" dirty="0">
                <a:solidFill>
                  <a:prstClr val="black"/>
                </a:solidFill>
              </a:rPr>
              <a:t>could it have become so quickly canonical if it had just been produced a mere half century before? </a:t>
            </a:r>
          </a:p>
        </p:txBody>
      </p:sp>
    </p:spTree>
    <p:extLst>
      <p:ext uri="{BB962C8B-B14F-4D97-AF65-F5344CB8AC3E}">
        <p14:creationId xmlns:p14="http://schemas.microsoft.com/office/powerpoint/2010/main" val="14637357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483"/>
            <a:ext cx="9144000" cy="5796517"/>
          </a:xfrm>
          <a:prstGeom prst="rect">
            <a:avLst/>
          </a:prstGeom>
        </p:spPr>
      </p:pic>
      <p:sp>
        <p:nvSpPr>
          <p:cNvPr id="2" name="Title 1"/>
          <p:cNvSpPr>
            <a:spLocks noGrp="1"/>
          </p:cNvSpPr>
          <p:nvPr>
            <p:ph type="title"/>
          </p:nvPr>
        </p:nvSpPr>
        <p:spPr>
          <a:xfrm>
            <a:off x="4206240" y="0"/>
            <a:ext cx="4937760" cy="1061915"/>
          </a:xfrm>
        </p:spPr>
        <p:txBody>
          <a:bodyPr/>
          <a:lstStyle/>
          <a:p>
            <a:r>
              <a:rPr lang="en-US" dirty="0" smtClean="0"/>
              <a:t>Willful King vs 36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8" y="1088094"/>
            <a:ext cx="1733385" cy="5010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214" y="534328"/>
            <a:ext cx="9144000" cy="6295322"/>
          </a:xfrm>
          <a:prstGeom prst="rect">
            <a:avLst/>
          </a:prstGeom>
        </p:spPr>
      </p:pic>
      <p:sp>
        <p:nvSpPr>
          <p:cNvPr id="7" name="TextBox 6"/>
          <p:cNvSpPr txBox="1"/>
          <p:nvPr/>
        </p:nvSpPr>
        <p:spPr>
          <a:xfrm>
            <a:off x="111319" y="5565338"/>
            <a:ext cx="4039263" cy="1077218"/>
          </a:xfrm>
          <a:prstGeom prst="rect">
            <a:avLst/>
          </a:prstGeom>
          <a:noFill/>
        </p:spPr>
        <p:txBody>
          <a:bodyPr wrap="square" rtlCol="0">
            <a:spAutoFit/>
          </a:bodyPr>
          <a:lstStyle/>
          <a:p>
            <a:pPr defTabSz="913448"/>
            <a:r>
              <a:rPr lang="en-US" sz="1600" b="1" dirty="0" smtClean="0">
                <a:solidFill>
                  <a:prstClr val="black"/>
                </a:solidFill>
              </a:rPr>
              <a:t>Daniel </a:t>
            </a:r>
            <a:r>
              <a:rPr lang="en-US" sz="1600" b="1" dirty="0">
                <a:solidFill>
                  <a:prstClr val="black"/>
                </a:solidFill>
              </a:rPr>
              <a:t>11:45(ESV) </a:t>
            </a:r>
            <a:r>
              <a:rPr lang="en-US" sz="1600" dirty="0">
                <a:solidFill>
                  <a:prstClr val="black"/>
                </a:solidFill>
              </a:rPr>
              <a:t/>
            </a:r>
            <a:br>
              <a:rPr lang="en-US" sz="1600" dirty="0">
                <a:solidFill>
                  <a:prstClr val="black"/>
                </a:solidFill>
              </a:rPr>
            </a:br>
            <a:r>
              <a:rPr lang="en-US" sz="1600" baseline="30000" dirty="0">
                <a:solidFill>
                  <a:prstClr val="black"/>
                </a:solidFill>
              </a:rPr>
              <a:t>45</a:t>
            </a:r>
            <a:r>
              <a:rPr lang="en-US" sz="1600" dirty="0">
                <a:solidFill>
                  <a:prstClr val="black"/>
                </a:solidFill>
              </a:rPr>
              <a:t>And he shall pitch his palatial tents between the sea and the glorious holy mountain. Yet he shall come to his end, with none to help him. </a:t>
            </a:r>
          </a:p>
        </p:txBody>
      </p:sp>
      <p:sp>
        <p:nvSpPr>
          <p:cNvPr id="8" name="Rectangle 7"/>
          <p:cNvSpPr/>
          <p:nvPr/>
        </p:nvSpPr>
        <p:spPr>
          <a:xfrm>
            <a:off x="2130948" y="1962866"/>
            <a:ext cx="3036682" cy="276999"/>
          </a:xfrm>
          <a:prstGeom prst="rect">
            <a:avLst/>
          </a:prstGeom>
          <a:solidFill>
            <a:schemeClr val="tx1"/>
          </a:solidFill>
        </p:spPr>
        <p:txBody>
          <a:bodyPr wrap="square" rtlCol="0">
            <a:spAutoFit/>
          </a:bodyPr>
          <a:lstStyle/>
          <a:p>
            <a:pPr defTabSz="913448"/>
            <a:r>
              <a:rPr lang="en-US" sz="1200" dirty="0" smtClean="0">
                <a:solidFill>
                  <a:prstClr val="white"/>
                </a:solidFill>
              </a:rPr>
              <a:t>Roman Empire Augustus –4 BC/14 AD  11:45</a:t>
            </a:r>
            <a:endParaRPr lang="en-US" sz="1200" dirty="0">
              <a:solidFill>
                <a:prstClr val="white"/>
              </a:solidFill>
            </a:endParaRPr>
          </a:p>
        </p:txBody>
      </p:sp>
    </p:spTree>
    <p:extLst>
      <p:ext uri="{BB962C8B-B14F-4D97-AF65-F5344CB8AC3E}">
        <p14:creationId xmlns:p14="http://schemas.microsoft.com/office/powerpoint/2010/main" val="15842702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6800" y="381000"/>
            <a:ext cx="7772400" cy="838200"/>
          </a:xfrm>
        </p:spPr>
        <p:txBody>
          <a:bodyPr/>
          <a:lstStyle/>
          <a:p>
            <a:pPr eaLnBrk="1" hangingPunct="1">
              <a:defRPr/>
            </a:pPr>
            <a:r>
              <a:rPr lang="en-US" sz="3600" b="1">
                <a:effectLst>
                  <a:outerShdw blurRad="38100" dist="38100" dir="2700000" algn="tl">
                    <a:srgbClr val="000000"/>
                  </a:outerShdw>
                </a:effectLst>
                <a:latin typeface="Comic Sans MS" pitchFamily="66" charset="0"/>
              </a:rPr>
              <a:t>WRITING  MATERIALS</a:t>
            </a:r>
            <a:endParaRPr lang="en-US" sz="3600" b="1">
              <a:latin typeface="Comic Sans MS" pitchFamily="66" charset="0"/>
            </a:endParaRPr>
          </a:p>
        </p:txBody>
      </p:sp>
      <p:sp>
        <p:nvSpPr>
          <p:cNvPr id="24579" name="Rectangle 3"/>
          <p:cNvSpPr>
            <a:spLocks noGrp="1" noChangeArrowheads="1"/>
          </p:cNvSpPr>
          <p:nvPr>
            <p:ph type="body" idx="1"/>
          </p:nvPr>
        </p:nvSpPr>
        <p:spPr>
          <a:xfrm>
            <a:off x="762000" y="1905000"/>
            <a:ext cx="3429000" cy="4419600"/>
          </a:xfrm>
        </p:spPr>
        <p:txBody>
          <a:bodyPr/>
          <a:lstStyle/>
          <a:p>
            <a:pPr eaLnBrk="1" hangingPunct="1">
              <a:spcBef>
                <a:spcPct val="0"/>
              </a:spcBef>
              <a:spcAft>
                <a:spcPts val="1200"/>
              </a:spcAft>
              <a:buFontTx/>
              <a:buNone/>
              <a:defRPr/>
            </a:pPr>
            <a:r>
              <a:rPr lang="en-US" sz="2400" b="1" u="sng" dirty="0">
                <a:effectLst>
                  <a:outerShdw blurRad="38100" dist="38100" dir="2700000" algn="tl">
                    <a:srgbClr val="FFFFFF"/>
                  </a:outerShdw>
                </a:effectLst>
                <a:latin typeface="Comic Sans MS" pitchFamily="66" charset="0"/>
              </a:rPr>
              <a:t>Papyrus</a:t>
            </a:r>
            <a:r>
              <a:rPr lang="en-US" sz="2400" b="1" dirty="0">
                <a:effectLst>
                  <a:outerShdw blurRad="38100" dist="38100" dir="2700000" algn="tl">
                    <a:srgbClr val="FFFFFF"/>
                  </a:outerShdw>
                </a:effectLst>
                <a:latin typeface="Comic Sans MS" pitchFamily="66" charset="0"/>
              </a:rPr>
              <a:t> -- In New Testament times papyrus was the most important writing material that could be found in the ancient world.  The papyrus plant grew in abundance along the Nile river</a:t>
            </a:r>
            <a:r>
              <a:rPr lang="en-US" sz="2400" b="1" dirty="0" smtClean="0">
                <a:effectLst>
                  <a:outerShdw blurRad="38100" dist="38100" dir="2700000" algn="tl">
                    <a:srgbClr val="FFFFFF"/>
                  </a:outerShdw>
                </a:effectLst>
                <a:latin typeface="Comic Sans MS" pitchFamily="66" charset="0"/>
              </a:rPr>
              <a:t>.</a:t>
            </a:r>
            <a:endParaRPr lang="en-US" sz="2400" b="1" dirty="0">
              <a:effectLst>
                <a:outerShdw blurRad="38100" dist="38100" dir="2700000" algn="tl">
                  <a:srgbClr val="FFFFFF"/>
                </a:outerShdw>
              </a:effectLst>
              <a:latin typeface="Comic Sans MS" pitchFamily="66" charset="0"/>
            </a:endParaRPr>
          </a:p>
        </p:txBody>
      </p:sp>
      <p:pic>
        <p:nvPicPr>
          <p:cNvPr id="134148" name="Picture 1" descr="M:\How We Got the Bible - 2011\Class Work Material\The Bible Through the Ages - Readers Digest\Alexandrias Library-19th cent pg 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0"/>
            <a:ext cx="50292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9972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endParaRPr lang="en-US" altLang="en-US" smtClean="0"/>
          </a:p>
        </p:txBody>
      </p:sp>
      <p:sp>
        <p:nvSpPr>
          <p:cNvPr id="135171" name="Content Placeholder 2"/>
          <p:cNvSpPr>
            <a:spLocks noGrp="1"/>
          </p:cNvSpPr>
          <p:nvPr>
            <p:ph idx="1"/>
          </p:nvPr>
        </p:nvSpPr>
        <p:spPr/>
        <p:txBody>
          <a:bodyPr/>
          <a:lstStyle/>
          <a:p>
            <a:pPr eaLnBrk="1" hangingPunct="1"/>
            <a:endParaRPr lang="en-US" altLang="en-US" smtClean="0"/>
          </a:p>
        </p:txBody>
      </p:sp>
      <p:pic>
        <p:nvPicPr>
          <p:cNvPr id="135172" name="Picture 2" descr="O:\Papyrus\PLant\20090714_54.JPG"/>
          <p:cNvPicPr>
            <a:picLocks noChangeAspect="1" noChangeArrowheads="1"/>
          </p:cNvPicPr>
          <p:nvPr/>
        </p:nvPicPr>
        <p:blipFill>
          <a:blip r:embed="rId2">
            <a:extLst>
              <a:ext uri="{28A0092B-C50C-407E-A947-70E740481C1C}">
                <a14:useLocalDpi xmlns:a14="http://schemas.microsoft.com/office/drawing/2010/main" val="0"/>
              </a:ext>
            </a:extLst>
          </a:blip>
          <a:srcRect t="4167"/>
          <a:stretch>
            <a:fillRect/>
          </a:stretch>
        </p:blipFill>
        <p:spPr bwMode="auto">
          <a:xfrm>
            <a:off x="3810000" y="0"/>
            <a:ext cx="3048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3" descr="O:\Papyrus\PLant\DSC09325.JPG"/>
          <p:cNvPicPr>
            <a:picLocks noChangeAspect="1" noChangeArrowheads="1"/>
          </p:cNvPicPr>
          <p:nvPr/>
        </p:nvPicPr>
        <p:blipFill>
          <a:blip r:embed="rId3">
            <a:extLst>
              <a:ext uri="{28A0092B-C50C-407E-A947-70E740481C1C}">
                <a14:useLocalDpi xmlns:a14="http://schemas.microsoft.com/office/drawing/2010/main" val="0"/>
              </a:ext>
            </a:extLst>
          </a:blip>
          <a:srcRect l="17407" t="8888" r="14444" b="-833"/>
          <a:stretch>
            <a:fillRect/>
          </a:stretch>
        </p:blipFill>
        <p:spPr bwMode="auto">
          <a:xfrm>
            <a:off x="6515100" y="0"/>
            <a:ext cx="26289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7" descr="O:\Papyrus\PLant\IMG_00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5" descr="O:\Papyrus\PLant\DSC09414.JPG"/>
          <p:cNvPicPr>
            <a:picLocks noChangeAspect="1" noChangeArrowheads="1"/>
          </p:cNvPicPr>
          <p:nvPr/>
        </p:nvPicPr>
        <p:blipFill>
          <a:blip r:embed="rId5">
            <a:extLst>
              <a:ext uri="{28A0092B-C50C-407E-A947-70E740481C1C}">
                <a14:useLocalDpi xmlns:a14="http://schemas.microsoft.com/office/drawing/2010/main" val="0"/>
              </a:ext>
            </a:extLst>
          </a:blip>
          <a:srcRect t="14815" r="19444" b="11111"/>
          <a:stretch>
            <a:fillRect/>
          </a:stretch>
        </p:blipFill>
        <p:spPr bwMode="auto">
          <a:xfrm>
            <a:off x="2625725" y="3886200"/>
            <a:ext cx="423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6" descr="O:\Papyrus\PLant\DSC09373.JPG"/>
          <p:cNvPicPr>
            <a:picLocks noChangeAspect="1" noChangeArrowheads="1"/>
          </p:cNvPicPr>
          <p:nvPr/>
        </p:nvPicPr>
        <p:blipFill>
          <a:blip r:embed="rId6">
            <a:extLst>
              <a:ext uri="{28A0092B-C50C-407E-A947-70E740481C1C}">
                <a14:useLocalDpi xmlns:a14="http://schemas.microsoft.com/office/drawing/2010/main" val="0"/>
              </a:ext>
            </a:extLst>
          </a:blip>
          <a:srcRect l="33333" t="37038" r="22221" b="14815"/>
          <a:stretch>
            <a:fillRect/>
          </a:stretch>
        </p:blipFill>
        <p:spPr bwMode="auto">
          <a:xfrm>
            <a:off x="0" y="3886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8" descr="O:\Papyrus\PLant\IMG_0100.JPG"/>
          <p:cNvPicPr>
            <a:picLocks noChangeAspect="1" noChangeArrowheads="1"/>
          </p:cNvPicPr>
          <p:nvPr/>
        </p:nvPicPr>
        <p:blipFill>
          <a:blip r:embed="rId7">
            <a:extLst>
              <a:ext uri="{28A0092B-C50C-407E-A947-70E740481C1C}">
                <a14:useLocalDpi xmlns:a14="http://schemas.microsoft.com/office/drawing/2010/main" val="0"/>
              </a:ext>
            </a:extLst>
          </a:blip>
          <a:srcRect l="27206" t="24815" r="33089" b="37500"/>
          <a:stretch>
            <a:fillRect/>
          </a:stretch>
        </p:blipFill>
        <p:spPr bwMode="auto">
          <a:xfrm>
            <a:off x="6781800" y="3868738"/>
            <a:ext cx="236220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3304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Blip>
                <a:blip r:embed="rId2"/>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3"/>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pic>
        <p:nvPicPr>
          <p:cNvPr id="136195" name="Picture 3" descr="How to Make Paprus-Ste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89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How to Make Paprus-Step 2 to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762000"/>
            <a:ext cx="27622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How to Make Paprus-Step 5 to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895600"/>
            <a:ext cx="41608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Line 8"/>
          <p:cNvSpPr>
            <a:spLocks noChangeShapeType="1"/>
          </p:cNvSpPr>
          <p:nvPr/>
        </p:nvSpPr>
        <p:spPr bwMode="auto">
          <a:xfrm>
            <a:off x="2514600" y="1752600"/>
            <a:ext cx="3581400" cy="1371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
        <p:nvSpPr>
          <p:cNvPr id="58377" name="Line 9"/>
          <p:cNvSpPr>
            <a:spLocks noChangeShapeType="1"/>
          </p:cNvSpPr>
          <p:nvPr/>
        </p:nvSpPr>
        <p:spPr bwMode="auto">
          <a:xfrm flipH="1">
            <a:off x="5105400" y="3657600"/>
            <a:ext cx="914400" cy="609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3694933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0-#ppt_w/2"/>
                                          </p:val>
                                        </p:tav>
                                        <p:tav tm="100000">
                                          <p:val>
                                            <p:strVal val="#ppt_x"/>
                                          </p:val>
                                        </p:tav>
                                      </p:tavLst>
                                    </p:anim>
                                    <p:anim calcmode="lin" valueType="num">
                                      <p:cBhvr additive="base">
                                        <p:cTn id="8"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8372"/>
                                        </p:tgtEl>
                                        <p:attrNameLst>
                                          <p:attrName>style.visibility</p:attrName>
                                        </p:attrNameLst>
                                      </p:cBhvr>
                                      <p:to>
                                        <p:strVal val="visible"/>
                                      </p:to>
                                    </p:set>
                                    <p:anim calcmode="lin" valueType="num">
                                      <p:cBhvr additive="base">
                                        <p:cTn id="13" dur="500" fill="hold"/>
                                        <p:tgtEl>
                                          <p:spTgt spid="58372"/>
                                        </p:tgtEl>
                                        <p:attrNameLst>
                                          <p:attrName>ppt_x</p:attrName>
                                        </p:attrNameLst>
                                      </p:cBhvr>
                                      <p:tavLst>
                                        <p:tav tm="0">
                                          <p:val>
                                            <p:strVal val="0-#ppt_w/2"/>
                                          </p:val>
                                        </p:tav>
                                        <p:tav tm="100000">
                                          <p:val>
                                            <p:strVal val="#ppt_x"/>
                                          </p:val>
                                        </p:tav>
                                      </p:tavLst>
                                    </p:anim>
                                    <p:anim calcmode="lin" valueType="num">
                                      <p:cBhvr additive="base">
                                        <p:cTn id="14"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8375"/>
                                        </p:tgtEl>
                                        <p:attrNameLst>
                                          <p:attrName>style.visibility</p:attrName>
                                        </p:attrNameLst>
                                      </p:cBhvr>
                                      <p:to>
                                        <p:strVal val="visible"/>
                                      </p:to>
                                    </p:set>
                                    <p:anim calcmode="lin" valueType="num">
                                      <p:cBhvr additive="base">
                                        <p:cTn id="25" dur="500" fill="hold"/>
                                        <p:tgtEl>
                                          <p:spTgt spid="58375"/>
                                        </p:tgtEl>
                                        <p:attrNameLst>
                                          <p:attrName>ppt_x</p:attrName>
                                        </p:attrNameLst>
                                      </p:cBhvr>
                                      <p:tavLst>
                                        <p:tav tm="0">
                                          <p:val>
                                            <p:strVal val="0-#ppt_w/2"/>
                                          </p:val>
                                        </p:tav>
                                        <p:tav tm="100000">
                                          <p:val>
                                            <p:strVal val="#ppt_x"/>
                                          </p:val>
                                        </p:tav>
                                      </p:tavLst>
                                    </p:anim>
                                    <p:anim calcmode="lin" valueType="num">
                                      <p:cBhvr additive="base">
                                        <p:cTn id="26" dur="500" fill="hold"/>
                                        <p:tgtEl>
                                          <p:spTgt spid="58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nimBg="1"/>
      <p:bldP spid="5837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I:\How We Got the Bible - Fall 2007\The Bible Through the Ages - Readers Digest\pg-189 Codex Sinaiticus-making parach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7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2"/>
          <p:cNvSpPr>
            <a:spLocks noGrp="1" noChangeArrowheads="1"/>
          </p:cNvSpPr>
          <p:nvPr>
            <p:ph type="title"/>
          </p:nvPr>
        </p:nvSpPr>
        <p:spPr>
          <a:xfrm>
            <a:off x="5181600" y="609600"/>
            <a:ext cx="3276600" cy="1143000"/>
          </a:xfrm>
        </p:spPr>
        <p:txBody>
          <a:bodyPr/>
          <a:lstStyle/>
          <a:p>
            <a:pPr eaLnBrk="1" hangingPunct="1"/>
            <a:r>
              <a:rPr lang="en-US" altLang="en-US" smtClean="0"/>
              <a:t>Manufacture</a:t>
            </a:r>
          </a:p>
        </p:txBody>
      </p:sp>
      <p:sp>
        <p:nvSpPr>
          <p:cNvPr id="147460" name="Text Box 4"/>
          <p:cNvSpPr txBox="1">
            <a:spLocks noChangeArrowheads="1"/>
          </p:cNvSpPr>
          <p:nvPr/>
        </p:nvSpPr>
        <p:spPr bwMode="auto">
          <a:xfrm>
            <a:off x="5334000" y="1905000"/>
            <a:ext cx="289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ahoma" pitchFamily="34" charset="0"/>
                <a:cs typeface="Arial" pitchFamily="34" charset="0"/>
              </a:rPr>
              <a:t>Groups of 4 parchment sheets layered with hair sides facing each other</a:t>
            </a:r>
          </a:p>
        </p:txBody>
      </p:sp>
      <p:sp>
        <p:nvSpPr>
          <p:cNvPr id="147461" name="Text Box 5"/>
          <p:cNvSpPr txBox="1">
            <a:spLocks noChangeArrowheads="1"/>
          </p:cNvSpPr>
          <p:nvPr/>
        </p:nvSpPr>
        <p:spPr bwMode="auto">
          <a:xfrm>
            <a:off x="5410200" y="4495800"/>
            <a:ext cx="289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ahoma" pitchFamily="34" charset="0"/>
                <a:cs typeface="Arial" pitchFamily="34" charset="0"/>
              </a:rPr>
              <a:t>Four sheets then folded to create a gathering of 16 pages</a:t>
            </a:r>
          </a:p>
        </p:txBody>
      </p:sp>
      <p:sp>
        <p:nvSpPr>
          <p:cNvPr id="147462" name="Text Box 6"/>
          <p:cNvSpPr txBox="1">
            <a:spLocks noChangeArrowheads="1"/>
          </p:cNvSpPr>
          <p:nvPr/>
        </p:nvSpPr>
        <p:spPr bwMode="auto">
          <a:xfrm>
            <a:off x="1903413" y="3962400"/>
            <a:ext cx="3016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a:t>
            </a:r>
          </a:p>
        </p:txBody>
      </p:sp>
      <p:sp>
        <p:nvSpPr>
          <p:cNvPr id="147463" name="Text Box 7"/>
          <p:cNvSpPr txBox="1">
            <a:spLocks noChangeArrowheads="1"/>
          </p:cNvSpPr>
          <p:nvPr/>
        </p:nvSpPr>
        <p:spPr bwMode="auto">
          <a:xfrm>
            <a:off x="608013" y="4343400"/>
            <a:ext cx="3587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2</a:t>
            </a:r>
          </a:p>
        </p:txBody>
      </p:sp>
      <p:sp>
        <p:nvSpPr>
          <p:cNvPr id="147464" name="Text Box 8"/>
          <p:cNvSpPr txBox="1">
            <a:spLocks noChangeArrowheads="1"/>
          </p:cNvSpPr>
          <p:nvPr/>
        </p:nvSpPr>
        <p:spPr bwMode="auto">
          <a:xfrm>
            <a:off x="1446213" y="4724400"/>
            <a:ext cx="3349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3</a:t>
            </a:r>
          </a:p>
        </p:txBody>
      </p:sp>
      <p:sp>
        <p:nvSpPr>
          <p:cNvPr id="147465" name="Text Box 9"/>
          <p:cNvSpPr txBox="1">
            <a:spLocks noChangeArrowheads="1"/>
          </p:cNvSpPr>
          <p:nvPr/>
        </p:nvSpPr>
        <p:spPr bwMode="auto">
          <a:xfrm>
            <a:off x="608013" y="5029200"/>
            <a:ext cx="3587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4</a:t>
            </a:r>
          </a:p>
        </p:txBody>
      </p:sp>
      <p:sp>
        <p:nvSpPr>
          <p:cNvPr id="147466" name="Line 10"/>
          <p:cNvSpPr>
            <a:spLocks noChangeShapeType="1"/>
          </p:cNvSpPr>
          <p:nvPr/>
        </p:nvSpPr>
        <p:spPr bwMode="auto">
          <a:xfrm flipV="1">
            <a:off x="914400" y="4495800"/>
            <a:ext cx="457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67" name="Line 11"/>
          <p:cNvSpPr>
            <a:spLocks noChangeShapeType="1"/>
          </p:cNvSpPr>
          <p:nvPr/>
        </p:nvSpPr>
        <p:spPr bwMode="auto">
          <a:xfrm flipV="1">
            <a:off x="990600" y="51054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68" name="Line 12"/>
          <p:cNvSpPr>
            <a:spLocks noChangeShapeType="1"/>
          </p:cNvSpPr>
          <p:nvPr/>
        </p:nvSpPr>
        <p:spPr bwMode="auto">
          <a:xfrm flipV="1">
            <a:off x="609600" y="5638800"/>
            <a:ext cx="457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69" name="Line 13"/>
          <p:cNvSpPr>
            <a:spLocks noChangeShapeType="1"/>
          </p:cNvSpPr>
          <p:nvPr/>
        </p:nvSpPr>
        <p:spPr bwMode="auto">
          <a:xfrm flipV="1">
            <a:off x="914400" y="61722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70" name="Text Box 14"/>
          <p:cNvSpPr txBox="1">
            <a:spLocks noChangeArrowheads="1"/>
          </p:cNvSpPr>
          <p:nvPr/>
        </p:nvSpPr>
        <p:spPr bwMode="auto">
          <a:xfrm>
            <a:off x="303213" y="5562600"/>
            <a:ext cx="338137"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6</a:t>
            </a:r>
          </a:p>
        </p:txBody>
      </p:sp>
      <p:sp>
        <p:nvSpPr>
          <p:cNvPr id="147471" name="Text Box 15"/>
          <p:cNvSpPr txBox="1">
            <a:spLocks noChangeArrowheads="1"/>
          </p:cNvSpPr>
          <p:nvPr/>
        </p:nvSpPr>
        <p:spPr bwMode="auto">
          <a:xfrm>
            <a:off x="531813" y="6096000"/>
            <a:ext cx="34925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8</a:t>
            </a:r>
          </a:p>
        </p:txBody>
      </p:sp>
      <p:sp>
        <p:nvSpPr>
          <p:cNvPr id="147472" name="Text Box 16"/>
          <p:cNvSpPr txBox="1">
            <a:spLocks noChangeArrowheads="1"/>
          </p:cNvSpPr>
          <p:nvPr/>
        </p:nvSpPr>
        <p:spPr bwMode="auto">
          <a:xfrm>
            <a:off x="1217613" y="5257800"/>
            <a:ext cx="3397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5</a:t>
            </a:r>
          </a:p>
        </p:txBody>
      </p:sp>
      <p:sp>
        <p:nvSpPr>
          <p:cNvPr id="147473" name="Text Box 17"/>
          <p:cNvSpPr txBox="1">
            <a:spLocks noChangeArrowheads="1"/>
          </p:cNvSpPr>
          <p:nvPr/>
        </p:nvSpPr>
        <p:spPr bwMode="auto">
          <a:xfrm>
            <a:off x="1522413" y="5867400"/>
            <a:ext cx="3413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7</a:t>
            </a:r>
          </a:p>
        </p:txBody>
      </p:sp>
      <p:sp>
        <p:nvSpPr>
          <p:cNvPr id="147474" name="Text Box 18"/>
          <p:cNvSpPr txBox="1">
            <a:spLocks noChangeArrowheads="1"/>
          </p:cNvSpPr>
          <p:nvPr/>
        </p:nvSpPr>
        <p:spPr bwMode="auto">
          <a:xfrm>
            <a:off x="3351213" y="4114800"/>
            <a:ext cx="3429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9</a:t>
            </a:r>
          </a:p>
        </p:txBody>
      </p:sp>
      <p:sp>
        <p:nvSpPr>
          <p:cNvPr id="147475" name="Text Box 19"/>
          <p:cNvSpPr txBox="1">
            <a:spLocks noChangeArrowheads="1"/>
          </p:cNvSpPr>
          <p:nvPr/>
        </p:nvSpPr>
        <p:spPr bwMode="auto">
          <a:xfrm>
            <a:off x="3351213" y="4953000"/>
            <a:ext cx="4159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11</a:t>
            </a:r>
          </a:p>
        </p:txBody>
      </p:sp>
      <p:sp>
        <p:nvSpPr>
          <p:cNvPr id="147476" name="Text Box 20"/>
          <p:cNvSpPr txBox="1">
            <a:spLocks noChangeArrowheads="1"/>
          </p:cNvSpPr>
          <p:nvPr/>
        </p:nvSpPr>
        <p:spPr bwMode="auto">
          <a:xfrm>
            <a:off x="3808413" y="5257800"/>
            <a:ext cx="4492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13</a:t>
            </a:r>
          </a:p>
        </p:txBody>
      </p:sp>
      <p:sp>
        <p:nvSpPr>
          <p:cNvPr id="147477" name="Text Box 21"/>
          <p:cNvSpPr txBox="1">
            <a:spLocks noChangeArrowheads="1"/>
          </p:cNvSpPr>
          <p:nvPr/>
        </p:nvSpPr>
        <p:spPr bwMode="auto">
          <a:xfrm>
            <a:off x="2665413" y="6096000"/>
            <a:ext cx="4540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15</a:t>
            </a:r>
          </a:p>
        </p:txBody>
      </p:sp>
      <p:sp>
        <p:nvSpPr>
          <p:cNvPr id="147478" name="Text Box 22"/>
          <p:cNvSpPr txBox="1">
            <a:spLocks noChangeArrowheads="1"/>
          </p:cNvSpPr>
          <p:nvPr/>
        </p:nvSpPr>
        <p:spPr bwMode="auto">
          <a:xfrm>
            <a:off x="4875213" y="4191000"/>
            <a:ext cx="5048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10</a:t>
            </a:r>
          </a:p>
        </p:txBody>
      </p:sp>
      <p:sp>
        <p:nvSpPr>
          <p:cNvPr id="147479" name="Text Box 23"/>
          <p:cNvSpPr txBox="1">
            <a:spLocks noChangeArrowheads="1"/>
          </p:cNvSpPr>
          <p:nvPr/>
        </p:nvSpPr>
        <p:spPr bwMode="auto">
          <a:xfrm>
            <a:off x="4951413" y="4876800"/>
            <a:ext cx="4730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12</a:t>
            </a:r>
          </a:p>
        </p:txBody>
      </p:sp>
      <p:sp>
        <p:nvSpPr>
          <p:cNvPr id="147480" name="Line 24"/>
          <p:cNvSpPr>
            <a:spLocks noChangeShapeType="1"/>
          </p:cNvSpPr>
          <p:nvPr/>
        </p:nvSpPr>
        <p:spPr bwMode="auto">
          <a:xfrm>
            <a:off x="4267200" y="4191000"/>
            <a:ext cx="609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81" name="Line 27"/>
          <p:cNvSpPr>
            <a:spLocks noChangeShapeType="1"/>
          </p:cNvSpPr>
          <p:nvPr/>
        </p:nvSpPr>
        <p:spPr bwMode="auto">
          <a:xfrm>
            <a:off x="3962400" y="62484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82" name="Text Box 26"/>
          <p:cNvSpPr txBox="1">
            <a:spLocks noChangeArrowheads="1"/>
          </p:cNvSpPr>
          <p:nvPr/>
        </p:nvSpPr>
        <p:spPr bwMode="auto">
          <a:xfrm>
            <a:off x="4189413" y="6096000"/>
            <a:ext cx="452437"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16</a:t>
            </a:r>
          </a:p>
        </p:txBody>
      </p:sp>
      <p:sp>
        <p:nvSpPr>
          <p:cNvPr id="147483" name="Line 28"/>
          <p:cNvSpPr>
            <a:spLocks noChangeShapeType="1"/>
          </p:cNvSpPr>
          <p:nvPr/>
        </p:nvSpPr>
        <p:spPr bwMode="auto">
          <a:xfrm>
            <a:off x="4572000" y="5257800"/>
            <a:ext cx="228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
        <p:nvSpPr>
          <p:cNvPr id="147484" name="Text Box 25"/>
          <p:cNvSpPr txBox="1">
            <a:spLocks noChangeArrowheads="1"/>
          </p:cNvSpPr>
          <p:nvPr/>
        </p:nvSpPr>
        <p:spPr bwMode="auto">
          <a:xfrm>
            <a:off x="4722813" y="5410200"/>
            <a:ext cx="47466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4"/>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r>
              <a:rPr lang="en-US" altLang="en-US" sz="2400" smtClean="0">
                <a:solidFill>
                  <a:srgbClr val="000000"/>
                </a:solidFill>
                <a:latin typeface="Tempus Sans ITC" pitchFamily="82" charset="0"/>
                <a:cs typeface="Arial" pitchFamily="34" charset="0"/>
              </a:rPr>
              <a:t>14</a:t>
            </a:r>
          </a:p>
        </p:txBody>
      </p:sp>
      <p:sp>
        <p:nvSpPr>
          <p:cNvPr id="147485" name="Line 29"/>
          <p:cNvSpPr>
            <a:spLocks noChangeShapeType="1"/>
          </p:cNvSpPr>
          <p:nvPr/>
        </p:nvSpPr>
        <p:spPr bwMode="auto">
          <a:xfrm>
            <a:off x="4495800" y="4724400"/>
            <a:ext cx="457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13936905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sz="3600" b="1">
                <a:effectLst>
                  <a:outerShdw blurRad="38100" dist="38100" dir="2700000" algn="tl">
                    <a:srgbClr val="000000"/>
                  </a:outerShdw>
                </a:effectLst>
                <a:latin typeface="Comic Sans MS" pitchFamily="66" charset="0"/>
              </a:rPr>
              <a:t>WRITING  MATERIALS</a:t>
            </a:r>
            <a:endParaRPr lang="en-US" sz="3600" b="1">
              <a:latin typeface="Comic Sans MS" pitchFamily="66" charset="0"/>
            </a:endParaRPr>
          </a:p>
        </p:txBody>
      </p:sp>
      <p:sp>
        <p:nvSpPr>
          <p:cNvPr id="26627" name="Rectangle 3"/>
          <p:cNvSpPr>
            <a:spLocks noGrp="1" noChangeArrowheads="1"/>
          </p:cNvSpPr>
          <p:nvPr>
            <p:ph type="body" idx="1"/>
          </p:nvPr>
        </p:nvSpPr>
        <p:spPr>
          <a:xfrm>
            <a:off x="1062038" y="2147888"/>
            <a:ext cx="7769225" cy="1676400"/>
          </a:xfrm>
        </p:spPr>
        <p:txBody>
          <a:bodyPr/>
          <a:lstStyle/>
          <a:p>
            <a:pPr algn="just" eaLnBrk="1" hangingPunct="1">
              <a:buFontTx/>
              <a:buNone/>
              <a:defRPr/>
            </a:pPr>
            <a:r>
              <a:rPr lang="en-US" sz="2400" b="1" u="sng">
                <a:effectLst>
                  <a:outerShdw blurRad="38100" dist="38100" dir="2700000" algn="tl">
                    <a:srgbClr val="FFFFFF"/>
                  </a:outerShdw>
                </a:effectLst>
                <a:latin typeface="Comic Sans MS" pitchFamily="66" charset="0"/>
              </a:rPr>
              <a:t>Ink</a:t>
            </a:r>
            <a:r>
              <a:rPr lang="en-US" sz="2400" b="1">
                <a:effectLst>
                  <a:outerShdw blurRad="38100" dist="38100" dir="2700000" algn="tl">
                    <a:srgbClr val="FFFFFF"/>
                  </a:outerShdw>
                </a:effectLst>
                <a:latin typeface="Comic Sans MS" pitchFamily="66" charset="0"/>
              </a:rPr>
              <a:t> -- Inks were of different mixtures, but the inks used on vellum manuscripts were of a permanent nature.  Usually, ink was made from gum, charcoal or lamp black and water..</a:t>
            </a:r>
            <a:endParaRPr lang="en-US" sz="2400" b="1">
              <a:latin typeface="Comic Sans MS" pitchFamily="66" charset="0"/>
            </a:endParaRPr>
          </a:p>
        </p:txBody>
      </p:sp>
    </p:spTree>
    <p:extLst>
      <p:ext uri="{BB962C8B-B14F-4D97-AF65-F5344CB8AC3E}">
        <p14:creationId xmlns:p14="http://schemas.microsoft.com/office/powerpoint/2010/main" val="26397802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auth_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7010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5"/>
          <p:cNvSpPr>
            <a:spLocks noGrp="1" noChangeArrowheads="1"/>
          </p:cNvSpPr>
          <p:nvPr>
            <p:ph type="title"/>
          </p:nvPr>
        </p:nvSpPr>
        <p:spPr/>
        <p:txBody>
          <a:bodyPr/>
          <a:lstStyle/>
          <a:p>
            <a:pPr eaLnBrk="1" hangingPunct="1"/>
            <a:r>
              <a:rPr lang="en-US" altLang="en-US" smtClean="0"/>
              <a:t>Ink Analysis of Gospel of Judas</a:t>
            </a:r>
          </a:p>
        </p:txBody>
      </p:sp>
      <p:sp>
        <p:nvSpPr>
          <p:cNvPr id="149508" name="Text Box 6"/>
          <p:cNvSpPr txBox="1">
            <a:spLocks noChangeArrowheads="1"/>
          </p:cNvSpPr>
          <p:nvPr/>
        </p:nvSpPr>
        <p:spPr bwMode="auto">
          <a:xfrm>
            <a:off x="762000" y="5410200"/>
            <a:ext cx="8229600" cy="1016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2000" smtClean="0">
                <a:solidFill>
                  <a:srgbClr val="000000"/>
                </a:solidFill>
                <a:cs typeface="Arial" pitchFamily="34" charset="0"/>
              </a:rPr>
              <a:t>The ancient ink and found that they are consistent with ingredients in known inks from the third and fourth centuries A.D. The ink includes a carbon black constituent, in the form of soot, bound with a gum adhesive.</a:t>
            </a:r>
          </a:p>
        </p:txBody>
      </p:sp>
    </p:spTree>
    <p:extLst>
      <p:ext uri="{BB962C8B-B14F-4D97-AF65-F5344CB8AC3E}">
        <p14:creationId xmlns:p14="http://schemas.microsoft.com/office/powerpoint/2010/main" val="126344574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tLang="en-US" sz="2800" smtClean="0"/>
              <a:t>Quill and ink well</a:t>
            </a:r>
            <a:endParaRPr lang="en-US" altLang="en-US" smtClean="0"/>
          </a:p>
        </p:txBody>
      </p:sp>
      <p:pic>
        <p:nvPicPr>
          <p:cNvPr id="150531" name="Picture 3" descr="E:\Todd Sites\0 Adds\3 Judah\031401 Neot Ked\sr\Quill and ink well.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50532" name="Text Box 4"/>
          <p:cNvSpPr txBox="1">
            <a:spLocks noChangeArrowheads="1"/>
          </p:cNvSpPr>
          <p:nvPr/>
        </p:nvSpPr>
        <p:spPr bwMode="auto">
          <a:xfrm>
            <a:off x="0" y="6172200"/>
            <a:ext cx="9144000" cy="495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b="1" smtClean="0">
                <a:solidFill>
                  <a:srgbClr val="FFFFFF"/>
                </a:solidFill>
                <a:latin typeface="Arial" pitchFamily="34" charset="0"/>
                <a:cs typeface="Arial" pitchFamily="34" charset="0"/>
              </a:rPr>
              <a:t>Quill and ink well</a:t>
            </a:r>
          </a:p>
        </p:txBody>
      </p:sp>
    </p:spTree>
    <p:extLst>
      <p:ext uri="{BB962C8B-B14F-4D97-AF65-F5344CB8AC3E}">
        <p14:creationId xmlns:p14="http://schemas.microsoft.com/office/powerpoint/2010/main" val="2425902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09" r="24937"/>
          <a:stretch/>
        </p:blipFill>
        <p:spPr bwMode="auto">
          <a:xfrm>
            <a:off x="1280160" y="0"/>
            <a:ext cx="7863840" cy="6852250"/>
          </a:xfrm>
          <a:prstGeom prst="rect">
            <a:avLst/>
          </a:prstGeom>
          <a:pattFill prst="pct5">
            <a:fgClr>
              <a:schemeClr val="accent1"/>
            </a:fgClr>
            <a:bgClr>
              <a:schemeClr val="bg1"/>
            </a:bgClr>
          </a:pattFill>
        </p:spPr>
      </p:pic>
      <p:sp>
        <p:nvSpPr>
          <p:cNvPr id="8" name="Rectangle 7"/>
          <p:cNvSpPr/>
          <p:nvPr/>
        </p:nvSpPr>
        <p:spPr>
          <a:xfrm>
            <a:off x="1280160" y="0"/>
            <a:ext cx="7863840" cy="6852250"/>
          </a:xfrm>
          <a:prstGeom prst="rect">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76400" y="1446374"/>
            <a:ext cx="7239000" cy="4247317"/>
          </a:xfrm>
          <a:prstGeom prst="rect">
            <a:avLst/>
          </a:prstGeom>
          <a:noFill/>
        </p:spPr>
        <p:txBody>
          <a:bodyPr wrap="square" rtlCol="0">
            <a:spAutoFit/>
          </a:bodyPr>
          <a:lstStyle/>
          <a:p>
            <a:r>
              <a:rPr lang="en-US" b="1" dirty="0"/>
              <a:t>Exodus </a:t>
            </a:r>
            <a:r>
              <a:rPr lang="en-US" b="1" dirty="0" smtClean="0"/>
              <a:t>19:5-8 </a:t>
            </a:r>
            <a:r>
              <a:rPr lang="en-US" b="1" dirty="0"/>
              <a:t>(ESV) </a:t>
            </a:r>
            <a:endParaRPr lang="en-US" b="1" dirty="0" smtClean="0"/>
          </a:p>
          <a:p>
            <a:r>
              <a:rPr lang="en-US" baseline="30000" dirty="0" smtClean="0"/>
              <a:t>5 </a:t>
            </a:r>
            <a:r>
              <a:rPr lang="en-US" dirty="0"/>
              <a:t> Now therefore, if you will indeed obey my voice and keep my covenant, you shall be my treasured possession among all peoples, for all the earth is mine; </a:t>
            </a:r>
            <a:r>
              <a:rPr lang="en-US" baseline="30000" dirty="0" smtClean="0"/>
              <a:t>6 </a:t>
            </a:r>
            <a:r>
              <a:rPr lang="en-US" dirty="0"/>
              <a:t> and you shall be to me a kingdom of priests and a holy nation. </a:t>
            </a:r>
            <a:endParaRPr lang="en-US" dirty="0" smtClean="0"/>
          </a:p>
          <a:p>
            <a:endParaRPr lang="en-US" dirty="0"/>
          </a:p>
          <a:p>
            <a:r>
              <a:rPr lang="en-US" dirty="0" smtClean="0"/>
              <a:t>These </a:t>
            </a:r>
            <a:r>
              <a:rPr lang="en-US" dirty="0"/>
              <a:t>are the words that you shall speak to the people of Israel.” </a:t>
            </a:r>
            <a:endParaRPr lang="en-US" dirty="0" smtClean="0"/>
          </a:p>
          <a:p>
            <a:r>
              <a:rPr lang="en-US" dirty="0"/>
              <a:t/>
            </a:r>
            <a:br>
              <a:rPr lang="en-US" dirty="0"/>
            </a:br>
            <a:r>
              <a:rPr lang="en-US" baseline="30000" dirty="0"/>
              <a:t>7 </a:t>
            </a:r>
            <a:r>
              <a:rPr lang="en-US" dirty="0"/>
              <a:t> So Moses came and called the elders of the people and set before them all these words that the </a:t>
            </a:r>
            <a:r>
              <a:rPr lang="en-US" cap="small" dirty="0"/>
              <a:t>LORD</a:t>
            </a:r>
            <a:r>
              <a:rPr lang="en-US" dirty="0"/>
              <a:t> had commanded him. </a:t>
            </a:r>
            <a:endParaRPr lang="en-US" dirty="0" smtClean="0"/>
          </a:p>
          <a:p>
            <a:r>
              <a:rPr lang="en-US" dirty="0"/>
              <a:t/>
            </a:r>
            <a:br>
              <a:rPr lang="en-US" dirty="0"/>
            </a:br>
            <a:r>
              <a:rPr lang="en-US" baseline="30000" dirty="0"/>
              <a:t>8 </a:t>
            </a:r>
            <a:r>
              <a:rPr lang="en-US" dirty="0"/>
              <a:t> All the people answered together and said, “All that the </a:t>
            </a:r>
            <a:r>
              <a:rPr lang="en-US" cap="small" dirty="0"/>
              <a:t>LORD</a:t>
            </a:r>
            <a:r>
              <a:rPr lang="en-US" dirty="0"/>
              <a:t> has spoken we will do.” And Moses reported the words of the people to the </a:t>
            </a:r>
            <a:r>
              <a:rPr lang="en-US" cap="small" dirty="0"/>
              <a:t>LORD</a:t>
            </a:r>
            <a:r>
              <a:rPr lang="en-US" dirty="0"/>
              <a:t>. </a:t>
            </a:r>
            <a:br>
              <a:rPr lang="en-US" dirty="0"/>
            </a:br>
            <a:endParaRPr lang="en-US" dirty="0"/>
          </a:p>
        </p:txBody>
      </p:sp>
      <p:sp>
        <p:nvSpPr>
          <p:cNvPr id="7" name="Title 6"/>
          <p:cNvSpPr>
            <a:spLocks noGrp="1"/>
          </p:cNvSpPr>
          <p:nvPr>
            <p:ph type="title"/>
          </p:nvPr>
        </p:nvSpPr>
        <p:spPr/>
        <p:txBody>
          <a:bodyPr/>
          <a:lstStyle/>
          <a:p>
            <a:r>
              <a:rPr lang="en-US" dirty="0" smtClean="0"/>
              <a:t>Covenant Established</a:t>
            </a:r>
            <a:endParaRPr lang="en-US" dirty="0"/>
          </a:p>
        </p:txBody>
      </p:sp>
    </p:spTree>
    <p:extLst>
      <p:ext uri="{BB962C8B-B14F-4D97-AF65-F5344CB8AC3E}">
        <p14:creationId xmlns:p14="http://schemas.microsoft.com/office/powerpoint/2010/main" val="318584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6" descr="H:\How We Got the Bible - Fall 2007\Class Work Material\Writing-Clipart\Dead Sea Scrolls\Scroll Assembly-2-pg 55-600 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3225"/>
            <a:ext cx="54102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2"/>
          <p:cNvSpPr>
            <a:spLocks noGrp="1" noChangeArrowheads="1"/>
          </p:cNvSpPr>
          <p:nvPr>
            <p:ph type="title"/>
          </p:nvPr>
        </p:nvSpPr>
        <p:spPr/>
        <p:txBody>
          <a:bodyPr/>
          <a:lstStyle/>
          <a:p>
            <a:pPr eaLnBrk="1" hangingPunct="1"/>
            <a:r>
              <a:rPr lang="en-US" altLang="en-US" smtClean="0"/>
              <a:t>Dead Sea Scroll Ink Wells</a:t>
            </a:r>
          </a:p>
        </p:txBody>
      </p:sp>
      <p:pic>
        <p:nvPicPr>
          <p:cNvPr id="1515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86200"/>
            <a:ext cx="27432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Text Box 4"/>
          <p:cNvSpPr txBox="1">
            <a:spLocks noChangeArrowheads="1"/>
          </p:cNvSpPr>
          <p:nvPr/>
        </p:nvSpPr>
        <p:spPr bwMode="auto">
          <a:xfrm>
            <a:off x="3352800" y="21336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endParaRPr lang="en-US" altLang="en-US" sz="2400" smtClean="0">
              <a:solidFill>
                <a:srgbClr val="000000"/>
              </a:solidFill>
              <a:cs typeface="Arial" pitchFamily="34" charset="0"/>
            </a:endParaRPr>
          </a:p>
        </p:txBody>
      </p:sp>
      <p:pic>
        <p:nvPicPr>
          <p:cNvPr id="15155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600200"/>
            <a:ext cx="27098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Oval 7"/>
          <p:cNvSpPr>
            <a:spLocks noChangeArrowheads="1"/>
          </p:cNvSpPr>
          <p:nvPr/>
        </p:nvSpPr>
        <p:spPr bwMode="auto">
          <a:xfrm>
            <a:off x="5562600" y="2057400"/>
            <a:ext cx="990600" cy="914400"/>
          </a:xfrm>
          <a:prstGeom prst="ellipse">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5"/>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6"/>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Aft>
                <a:spcPct val="0"/>
              </a:spcAft>
              <a:buFontTx/>
              <a:buNone/>
            </a:pPr>
            <a:endParaRPr lang="en-US" altLang="en-US" sz="2400" smtClean="0">
              <a:solidFill>
                <a:srgbClr val="000000"/>
              </a:solidFill>
              <a:cs typeface="Arial" pitchFamily="34" charset="0"/>
            </a:endParaRPr>
          </a:p>
        </p:txBody>
      </p:sp>
      <p:sp>
        <p:nvSpPr>
          <p:cNvPr id="151560" name="Line 8"/>
          <p:cNvSpPr>
            <a:spLocks noChangeShapeType="1"/>
          </p:cNvSpPr>
          <p:nvPr/>
        </p:nvSpPr>
        <p:spPr bwMode="auto">
          <a:xfrm flipH="1" flipV="1">
            <a:off x="3200400" y="1828800"/>
            <a:ext cx="2362200" cy="68580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
        <p:nvSpPr>
          <p:cNvPr id="151561" name="Line 9"/>
          <p:cNvSpPr>
            <a:spLocks noChangeShapeType="1"/>
          </p:cNvSpPr>
          <p:nvPr/>
        </p:nvSpPr>
        <p:spPr bwMode="auto">
          <a:xfrm>
            <a:off x="6248400" y="2743200"/>
            <a:ext cx="1905000" cy="1143000"/>
          </a:xfrm>
          <a:prstGeom prst="line">
            <a:avLst/>
          </a:prstGeom>
          <a:noFill/>
          <a:ln w="9525">
            <a:solidFill>
              <a:srgbClr val="FF66FF"/>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sz="2400" smtClean="0">
              <a:solidFill>
                <a:srgbClr val="000000"/>
              </a:solidFill>
              <a:cs typeface="Arial" pitchFamily="34" charset="0"/>
            </a:endParaRPr>
          </a:p>
        </p:txBody>
      </p:sp>
    </p:spTree>
    <p:extLst>
      <p:ext uri="{BB962C8B-B14F-4D97-AF65-F5344CB8AC3E}">
        <p14:creationId xmlns:p14="http://schemas.microsoft.com/office/powerpoint/2010/main" val="21694288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tLang="en-US" b="1" smtClean="0"/>
              <a:t>Priceless rubbish</a:t>
            </a:r>
            <a:br>
              <a:rPr lang="en-US" altLang="en-US" b="1" smtClean="0"/>
            </a:br>
            <a:endParaRPr lang="en-US" altLang="en-US" b="1" smtClean="0"/>
          </a:p>
        </p:txBody>
      </p:sp>
      <p:pic>
        <p:nvPicPr>
          <p:cNvPr id="138243" name="Picture 3" descr="[outlying rubbish t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73914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p:cNvSpPr txBox="1">
            <a:spLocks noChangeArrowheads="1"/>
          </p:cNvSpPr>
          <p:nvPr/>
        </p:nvSpPr>
        <p:spPr bwMode="auto">
          <a:xfrm>
            <a:off x="898525" y="5908675"/>
            <a:ext cx="4787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2400" i="1" smtClean="0">
                <a:solidFill>
                  <a:srgbClr val="000000"/>
                </a:solidFill>
                <a:cs typeface="Arial" pitchFamily="34" charset="0"/>
              </a:rPr>
              <a:t>The rubbish mounds of Oxyrhynchus</a:t>
            </a:r>
            <a:r>
              <a:rPr lang="en-US" altLang="en-US" sz="2400" smtClean="0">
                <a:solidFill>
                  <a:srgbClr val="000000"/>
                </a:solidFill>
                <a:cs typeface="Arial" pitchFamily="34" charset="0"/>
              </a:rPr>
              <a:t> </a:t>
            </a:r>
          </a:p>
          <a:p>
            <a:pPr eaLnBrk="1" fontAlgn="base" hangingPunct="1">
              <a:spcBef>
                <a:spcPct val="0"/>
              </a:spcBef>
              <a:spcAft>
                <a:spcPct val="0"/>
              </a:spcAft>
              <a:buFontTx/>
              <a:buNone/>
            </a:pPr>
            <a:endParaRPr lang="en-US" altLang="en-US" sz="2400" smtClean="0">
              <a:solidFill>
                <a:srgbClr val="000000"/>
              </a:solidFill>
              <a:cs typeface="Arial" pitchFamily="34" charset="0"/>
            </a:endParaRPr>
          </a:p>
        </p:txBody>
      </p:sp>
    </p:spTree>
    <p:extLst>
      <p:ext uri="{BB962C8B-B14F-4D97-AF65-F5344CB8AC3E}">
        <p14:creationId xmlns:p14="http://schemas.microsoft.com/office/powerpoint/2010/main" val="12254655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n-US" sz="4000" b="1" smtClean="0"/>
              <a:t>Scribes Practicing Various Styles: Late second or third century AD</a:t>
            </a:r>
          </a:p>
        </p:txBody>
      </p:sp>
      <p:pic>
        <p:nvPicPr>
          <p:cNvPr id="139267" name="Picture 3" descr="styles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7380288"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4997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838200" y="381000"/>
            <a:ext cx="8305800" cy="1143000"/>
          </a:xfrm>
        </p:spPr>
        <p:txBody>
          <a:bodyPr/>
          <a:lstStyle/>
          <a:p>
            <a:pPr eaLnBrk="1" hangingPunct="1"/>
            <a:r>
              <a:rPr lang="en-US" altLang="en-US" sz="4000" b="1" smtClean="0"/>
              <a:t>Scribes Practicing Various Styles: Late second or third century AD</a:t>
            </a:r>
          </a:p>
        </p:txBody>
      </p:sp>
      <p:pic>
        <p:nvPicPr>
          <p:cNvPr id="140291" name="Picture 3" descr="stylesplus"/>
          <p:cNvPicPr>
            <a:picLocks noChangeAspect="1" noChangeArrowheads="1"/>
          </p:cNvPicPr>
          <p:nvPr/>
        </p:nvPicPr>
        <p:blipFill>
          <a:blip r:embed="rId3">
            <a:extLst>
              <a:ext uri="{28A0092B-C50C-407E-A947-70E740481C1C}">
                <a14:useLocalDpi xmlns:a14="http://schemas.microsoft.com/office/drawing/2010/main" val="0"/>
              </a:ext>
            </a:extLst>
          </a:blip>
          <a:srcRect t="17986" r="50710" b="44965"/>
          <a:stretch>
            <a:fillRect/>
          </a:stretch>
        </p:blipFill>
        <p:spPr bwMode="auto">
          <a:xfrm>
            <a:off x="0" y="1724025"/>
            <a:ext cx="121158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p:cNvSpPr txBox="1">
            <a:spLocks noChangeArrowheads="1"/>
          </p:cNvSpPr>
          <p:nvPr/>
        </p:nvSpPr>
        <p:spPr bwMode="auto">
          <a:xfrm>
            <a:off x="152400" y="4572000"/>
            <a:ext cx="2590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smtClean="0">
                <a:solidFill>
                  <a:srgbClr val="000000"/>
                </a:solidFill>
                <a:latin typeface="Tahoma" pitchFamily="34" charset="0"/>
                <a:cs typeface="Arial" pitchFamily="34" charset="0"/>
              </a:rPr>
              <a:t>The first line is written in cramped, tall upright letters of the ‘chancery’ type.</a:t>
            </a:r>
          </a:p>
        </p:txBody>
      </p:sp>
    </p:spTree>
    <p:extLst>
      <p:ext uri="{BB962C8B-B14F-4D97-AF65-F5344CB8AC3E}">
        <p14:creationId xmlns:p14="http://schemas.microsoft.com/office/powerpoint/2010/main" val="40544136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838200" y="609600"/>
            <a:ext cx="8305800" cy="1143000"/>
          </a:xfrm>
        </p:spPr>
        <p:txBody>
          <a:bodyPr/>
          <a:lstStyle/>
          <a:p>
            <a:pPr eaLnBrk="1" hangingPunct="1"/>
            <a:r>
              <a:rPr lang="en-US" altLang="en-US" b="1" smtClean="0"/>
              <a:t>Scribes Practicing Various Styles: Late second or third century AD</a:t>
            </a:r>
          </a:p>
        </p:txBody>
      </p:sp>
      <p:pic>
        <p:nvPicPr>
          <p:cNvPr id="141315" name="Picture 3" descr="stylesplus"/>
          <p:cNvPicPr>
            <a:picLocks noChangeAspect="1" noChangeArrowheads="1"/>
          </p:cNvPicPr>
          <p:nvPr/>
        </p:nvPicPr>
        <p:blipFill>
          <a:blip r:embed="rId3">
            <a:extLst>
              <a:ext uri="{28A0092B-C50C-407E-A947-70E740481C1C}">
                <a14:useLocalDpi xmlns:a14="http://schemas.microsoft.com/office/drawing/2010/main" val="0"/>
              </a:ext>
            </a:extLst>
          </a:blip>
          <a:srcRect t="44965" r="50710" b="25180"/>
          <a:stretch>
            <a:fillRect/>
          </a:stretch>
        </p:blipFill>
        <p:spPr bwMode="auto">
          <a:xfrm>
            <a:off x="0" y="1752600"/>
            <a:ext cx="121158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p:cNvSpPr txBox="1">
            <a:spLocks noChangeArrowheads="1"/>
          </p:cNvSpPr>
          <p:nvPr/>
        </p:nvSpPr>
        <p:spPr bwMode="auto">
          <a:xfrm>
            <a:off x="304800" y="1905000"/>
            <a:ext cx="312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smtClean="0">
                <a:solidFill>
                  <a:srgbClr val="000000"/>
                </a:solidFill>
                <a:latin typeface="Tahoma" pitchFamily="34" charset="0"/>
                <a:cs typeface="Arial" pitchFamily="34" charset="0"/>
              </a:rPr>
              <a:t>The second line is in a similar style, but larger.</a:t>
            </a:r>
          </a:p>
        </p:txBody>
      </p:sp>
    </p:spTree>
    <p:extLst>
      <p:ext uri="{BB962C8B-B14F-4D97-AF65-F5344CB8AC3E}">
        <p14:creationId xmlns:p14="http://schemas.microsoft.com/office/powerpoint/2010/main" val="1459429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762000" y="304800"/>
            <a:ext cx="8382000" cy="1143000"/>
          </a:xfrm>
        </p:spPr>
        <p:txBody>
          <a:bodyPr/>
          <a:lstStyle/>
          <a:p>
            <a:pPr eaLnBrk="1" hangingPunct="1"/>
            <a:r>
              <a:rPr lang="en-US" altLang="en-US" b="1" smtClean="0"/>
              <a:t>Scribes Practicing Various Styles: Late second or third century AD</a:t>
            </a:r>
          </a:p>
        </p:txBody>
      </p:sp>
      <p:pic>
        <p:nvPicPr>
          <p:cNvPr id="142339" name="Picture 3" descr="stylesplus"/>
          <p:cNvPicPr>
            <a:picLocks noChangeAspect="1" noChangeArrowheads="1"/>
          </p:cNvPicPr>
          <p:nvPr/>
        </p:nvPicPr>
        <p:blipFill>
          <a:blip r:embed="rId3">
            <a:extLst>
              <a:ext uri="{28A0092B-C50C-407E-A947-70E740481C1C}">
                <a14:useLocalDpi xmlns:a14="http://schemas.microsoft.com/office/drawing/2010/main" val="0"/>
              </a:ext>
            </a:extLst>
          </a:blip>
          <a:srcRect l="55782" t="44965" b="8994"/>
          <a:stretch>
            <a:fillRect/>
          </a:stretch>
        </p:blipFill>
        <p:spPr bwMode="auto">
          <a:xfrm>
            <a:off x="19050" y="1503363"/>
            <a:ext cx="912495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5638800" y="1600200"/>
            <a:ext cx="3124200" cy="19383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sz="3200">
                <a:solidFill>
                  <a:schemeClr val="tx1"/>
                </a:solidFill>
                <a:latin typeface="Times New Roman" pitchFamily="18" charset="0"/>
              </a:defRPr>
            </a:lvl1pPr>
            <a:lvl2pPr marL="742950" indent="-285750" eaLnBrk="0" hangingPunct="0">
              <a:spcBef>
                <a:spcPct val="20000"/>
              </a:spcBef>
              <a:buClr>
                <a:schemeClr val="accent2"/>
              </a:buClr>
              <a:buFont typeface="Wingdings" pitchFamily="2" charset="2"/>
              <a:buBlip>
                <a:blip r:embed="rId5"/>
              </a:buBlip>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4pPr>
            <a:lvl5pPr marL="2057400" indent="-228600" eaLnBrk="0" hangingPunct="0">
              <a:spcBef>
                <a:spcPct val="20000"/>
              </a:spcBef>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smtClean="0">
                <a:solidFill>
                  <a:srgbClr val="000000"/>
                </a:solidFill>
                <a:latin typeface="Tahoma" pitchFamily="34" charset="0"/>
                <a:cs typeface="Arial" pitchFamily="34" charset="0"/>
              </a:rPr>
              <a:t>The third attempt is the same pseudo-epic line in large, round uncial letters, decorated with serifs, of a much more archaic type.</a:t>
            </a:r>
          </a:p>
        </p:txBody>
      </p:sp>
    </p:spTree>
    <p:extLst>
      <p:ext uri="{BB962C8B-B14F-4D97-AF65-F5344CB8AC3E}">
        <p14:creationId xmlns:p14="http://schemas.microsoft.com/office/powerpoint/2010/main" val="35214621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6800" y="381000"/>
            <a:ext cx="7772400" cy="838200"/>
          </a:xfrm>
        </p:spPr>
        <p:txBody>
          <a:bodyPr/>
          <a:lstStyle/>
          <a:p>
            <a:pPr eaLnBrk="1" hangingPunct="1">
              <a:defRPr/>
            </a:pPr>
            <a:r>
              <a:rPr lang="en-US" sz="3600" b="1">
                <a:effectLst>
                  <a:outerShdw blurRad="38100" dist="38100" dir="2700000" algn="tl">
                    <a:srgbClr val="000000"/>
                  </a:outerShdw>
                </a:effectLst>
                <a:latin typeface="Comic Sans MS" pitchFamily="66" charset="0"/>
              </a:rPr>
              <a:t>WRITING  MATERIALS</a:t>
            </a:r>
            <a:endParaRPr lang="en-US" sz="3600" b="1">
              <a:latin typeface="Comic Sans MS" pitchFamily="66" charset="0"/>
            </a:endParaRPr>
          </a:p>
        </p:txBody>
      </p:sp>
      <p:sp>
        <p:nvSpPr>
          <p:cNvPr id="24579" name="Rectangle 3"/>
          <p:cNvSpPr>
            <a:spLocks noGrp="1" noChangeArrowheads="1"/>
          </p:cNvSpPr>
          <p:nvPr>
            <p:ph type="body" idx="1"/>
          </p:nvPr>
        </p:nvSpPr>
        <p:spPr>
          <a:xfrm>
            <a:off x="685800" y="1752600"/>
            <a:ext cx="3352800" cy="4419600"/>
          </a:xfrm>
        </p:spPr>
        <p:txBody>
          <a:bodyPr/>
          <a:lstStyle/>
          <a:p>
            <a:pPr eaLnBrk="1" hangingPunct="1">
              <a:buFontTx/>
              <a:buNone/>
              <a:defRPr/>
            </a:pPr>
            <a:r>
              <a:rPr lang="en-US" sz="2000" b="1" u="sng" dirty="0" smtClean="0">
                <a:effectLst>
                  <a:outerShdw blurRad="38100" dist="38100" dir="2700000" algn="tl">
                    <a:srgbClr val="FFFFFF"/>
                  </a:outerShdw>
                </a:effectLst>
                <a:latin typeface="Comic Sans MS" pitchFamily="66" charset="0"/>
              </a:rPr>
              <a:t>Vellum </a:t>
            </a:r>
            <a:r>
              <a:rPr lang="en-US" sz="2000" b="1" u="sng" dirty="0">
                <a:effectLst>
                  <a:outerShdw blurRad="38100" dist="38100" dir="2700000" algn="tl">
                    <a:srgbClr val="FFFFFF"/>
                  </a:outerShdw>
                </a:effectLst>
                <a:latin typeface="Comic Sans MS" pitchFamily="66" charset="0"/>
              </a:rPr>
              <a:t>or parchment</a:t>
            </a:r>
            <a:r>
              <a:rPr lang="en-US" sz="2000" b="1" dirty="0">
                <a:effectLst>
                  <a:outerShdw blurRad="38100" dist="38100" dir="2700000" algn="tl">
                    <a:srgbClr val="FFFFFF"/>
                  </a:outerShdw>
                </a:effectLst>
                <a:latin typeface="Comic Sans MS" pitchFamily="66" charset="0"/>
              </a:rPr>
              <a:t> – Vellum and parchment were the result of an improved process of perfecting the treatment of skins for the purposes of writing.  Originally, vellum denoted skins of calves and antelopes while parchment referred to materials obtained from sheep and goats..</a:t>
            </a:r>
            <a:r>
              <a:rPr lang="en-US" sz="2000" dirty="0">
                <a:latin typeface="Comic Sans MS" pitchFamily="66" charset="0"/>
              </a:rPr>
              <a:t> </a:t>
            </a:r>
          </a:p>
        </p:txBody>
      </p:sp>
      <p:pic>
        <p:nvPicPr>
          <p:cNvPr id="143364" name="Picture 2" descr="M:\How We Got the Bible - 2011\Class Work Material\The Bible Through the Ages - Readers Digest\Making Parchment-Step 4 pg 87.jpg"/>
          <p:cNvPicPr>
            <a:picLocks noChangeAspect="1" noChangeArrowheads="1"/>
          </p:cNvPicPr>
          <p:nvPr/>
        </p:nvPicPr>
        <p:blipFill>
          <a:blip r:embed="rId2">
            <a:extLst>
              <a:ext uri="{28A0092B-C50C-407E-A947-70E740481C1C}">
                <a14:useLocalDpi xmlns:a14="http://schemas.microsoft.com/office/drawing/2010/main" val="0"/>
              </a:ext>
            </a:extLst>
          </a:blip>
          <a:srcRect r="47501"/>
          <a:stretch>
            <a:fillRect/>
          </a:stretch>
        </p:blipFill>
        <p:spPr bwMode="auto">
          <a:xfrm>
            <a:off x="4038600" y="1676400"/>
            <a:ext cx="3413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3" descr="M:\How We Got the Bible - 2011\Class Work Material\The Bible Through the Ages - Readers Digest\Making Parchment-Step 5to6 pg 87.jpg"/>
          <p:cNvPicPr>
            <a:picLocks noChangeAspect="1" noChangeArrowheads="1"/>
          </p:cNvPicPr>
          <p:nvPr/>
        </p:nvPicPr>
        <p:blipFill>
          <a:blip r:embed="rId3">
            <a:extLst>
              <a:ext uri="{28A0092B-C50C-407E-A947-70E740481C1C}">
                <a14:useLocalDpi xmlns:a14="http://schemas.microsoft.com/office/drawing/2010/main" val="0"/>
              </a:ext>
            </a:extLst>
          </a:blip>
          <a:srcRect l="52402"/>
          <a:stretch>
            <a:fillRect/>
          </a:stretch>
        </p:blipFill>
        <p:spPr bwMode="auto">
          <a:xfrm>
            <a:off x="6248400" y="2925763"/>
            <a:ext cx="28956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3578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66800" y="381000"/>
            <a:ext cx="3505200" cy="1143000"/>
          </a:xfrm>
        </p:spPr>
        <p:txBody>
          <a:bodyPr/>
          <a:lstStyle/>
          <a:p>
            <a:pPr eaLnBrk="1" hangingPunct="1"/>
            <a:r>
              <a:rPr lang="en-US" altLang="en-US" sz="4000" smtClean="0"/>
              <a:t>From Scroll to Printed Bible</a:t>
            </a:r>
          </a:p>
        </p:txBody>
      </p:sp>
      <p:pic>
        <p:nvPicPr>
          <p:cNvPr id="144387" name="Picture 3" descr="Codex Sinaiticus-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794000"/>
            <a:ext cx="43434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Hebrew Sc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3657600"/>
            <a:ext cx="26289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7" descr="tyndale 1536 NT b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2047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Behistun</a:t>
            </a:r>
            <a:r>
              <a:rPr lang="en-US" dirty="0" smtClean="0"/>
              <a:t> Inscription</a:t>
            </a:r>
            <a:endParaRPr lang="en-US" dirty="0"/>
          </a:p>
        </p:txBody>
      </p:sp>
      <p:sp>
        <p:nvSpPr>
          <p:cNvPr id="3" name="TextBox 2"/>
          <p:cNvSpPr txBox="1"/>
          <p:nvPr/>
        </p:nvSpPr>
        <p:spPr>
          <a:xfrm>
            <a:off x="1600200" y="1432150"/>
            <a:ext cx="2337589" cy="3785652"/>
          </a:xfrm>
          <a:prstGeom prst="rect">
            <a:avLst/>
          </a:prstGeom>
          <a:noFill/>
        </p:spPr>
        <p:txBody>
          <a:bodyPr wrap="square" rtlCol="0">
            <a:spAutoFit/>
          </a:bodyPr>
          <a:lstStyle/>
          <a:p>
            <a:r>
              <a:rPr lang="en-US" sz="1600" dirty="0" smtClean="0">
                <a:solidFill>
                  <a:srgbClr val="000000"/>
                </a:solidFill>
              </a:rPr>
              <a:t>This </a:t>
            </a:r>
            <a:r>
              <a:rPr lang="en-US" sz="1600" dirty="0">
                <a:solidFill>
                  <a:srgbClr val="000000"/>
                </a:solidFill>
              </a:rPr>
              <a:t>monumental trilingual cuneiform inscription records the deeds of Darius I (Darius the Great), the Persian king who supported the reconstruction of the Jerusalem Temple, according to the Book of Ezra. The several-hundred-square-foot relief and inscription, carved on a cliff near </a:t>
            </a:r>
            <a:r>
              <a:rPr lang="en-US" sz="1600" dirty="0" err="1">
                <a:solidFill>
                  <a:srgbClr val="000000"/>
                </a:solidFill>
              </a:rPr>
              <a:t>Behistun</a:t>
            </a:r>
            <a:endParaRPr lang="en-US" sz="1600" dirty="0">
              <a:solidFill>
                <a:srgbClr val="000000"/>
              </a:solidFill>
            </a:endParaRPr>
          </a:p>
        </p:txBody>
      </p:sp>
      <p:sp>
        <p:nvSpPr>
          <p:cNvPr id="4" name="TextBox 3"/>
          <p:cNvSpPr txBox="1"/>
          <p:nvPr/>
        </p:nvSpPr>
        <p:spPr>
          <a:xfrm>
            <a:off x="1610096" y="5943600"/>
            <a:ext cx="7543800" cy="830997"/>
          </a:xfrm>
          <a:prstGeom prst="rect">
            <a:avLst/>
          </a:prstGeom>
          <a:noFill/>
        </p:spPr>
        <p:txBody>
          <a:bodyPr wrap="square" rtlCol="0">
            <a:spAutoFit/>
          </a:bodyPr>
          <a:lstStyle/>
          <a:p>
            <a:r>
              <a:rPr lang="en-US" sz="1600" dirty="0">
                <a:solidFill>
                  <a:srgbClr val="000000"/>
                </a:solidFill>
              </a:rPr>
              <a:t>The cuneiform inscription, recorded in Old Persian, Elamite and Babylonian, provided a key to deciphering all three scripts.</a:t>
            </a:r>
          </a:p>
          <a:p>
            <a:endParaRPr lang="en-US" sz="1600" dirty="0">
              <a:solidFill>
                <a:srgbClr val="00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724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8651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536" y="23648"/>
            <a:ext cx="7782464" cy="1143000"/>
          </a:xfrm>
        </p:spPr>
        <p:txBody>
          <a:bodyPr/>
          <a:lstStyle/>
          <a:p>
            <a:r>
              <a:rPr lang="en-US" dirty="0" err="1" smtClean="0"/>
              <a:t>Behistun</a:t>
            </a:r>
            <a:r>
              <a:rPr lang="en-US" dirty="0" smtClean="0"/>
              <a:t> Inscription</a:t>
            </a:r>
            <a:endParaRPr lang="en-US" dirty="0"/>
          </a:p>
        </p:txBody>
      </p:sp>
      <p:sp>
        <p:nvSpPr>
          <p:cNvPr id="3" name="TextBox 2"/>
          <p:cNvSpPr txBox="1"/>
          <p:nvPr/>
        </p:nvSpPr>
        <p:spPr>
          <a:xfrm>
            <a:off x="250554" y="1066800"/>
            <a:ext cx="2337589" cy="5262979"/>
          </a:xfrm>
          <a:prstGeom prst="rect">
            <a:avLst/>
          </a:prstGeom>
          <a:solidFill>
            <a:srgbClr val="FFFFCC"/>
          </a:solidFill>
        </p:spPr>
        <p:txBody>
          <a:bodyPr wrap="square" rtlCol="0">
            <a:spAutoFit/>
          </a:bodyPr>
          <a:lstStyle/>
          <a:p>
            <a:r>
              <a:rPr lang="en-US" sz="1600" dirty="0">
                <a:solidFill>
                  <a:srgbClr val="000000"/>
                </a:solidFill>
              </a:rPr>
              <a:t>As </a:t>
            </a:r>
            <a:r>
              <a:rPr lang="en-US" sz="1600" dirty="0" err="1">
                <a:solidFill>
                  <a:srgbClr val="000000"/>
                </a:solidFill>
              </a:rPr>
              <a:t>Ahura</a:t>
            </a:r>
            <a:r>
              <a:rPr lang="en-US" sz="1600" dirty="0">
                <a:solidFill>
                  <a:srgbClr val="000000"/>
                </a:solidFill>
              </a:rPr>
              <a:t> Mazda-the supreme winged deity of the ancient Persians-hovers overhead, king Darius the Great (522–486 B.C.) places his foot on the neck of a rival king and judges nine others in this relief celebrating Darius’s triumphs. The extensive trilingual inscription surrounding this image, carved high up on a cliff in </a:t>
            </a:r>
            <a:r>
              <a:rPr lang="en-US" sz="1600" dirty="0" err="1">
                <a:solidFill>
                  <a:srgbClr val="000000"/>
                </a:solidFill>
              </a:rPr>
              <a:t>Behistun</a:t>
            </a:r>
            <a:r>
              <a:rPr lang="en-US" sz="1600" dirty="0">
                <a:solidFill>
                  <a:srgbClr val="000000"/>
                </a:solidFill>
              </a:rPr>
              <a:t> (modern </a:t>
            </a:r>
            <a:r>
              <a:rPr lang="en-US" sz="1600" dirty="0" err="1">
                <a:solidFill>
                  <a:srgbClr val="000000"/>
                </a:solidFill>
              </a:rPr>
              <a:t>Bisitun</a:t>
            </a:r>
            <a:r>
              <a:rPr lang="en-US" sz="1600" dirty="0">
                <a:solidFill>
                  <a:srgbClr val="000000"/>
                </a:solidFill>
              </a:rPr>
              <a:t>, Iran), enabled the 19th-century British army officer and linguist Henry </a:t>
            </a:r>
            <a:r>
              <a:rPr lang="en-US" sz="1600" dirty="0" err="1">
                <a:solidFill>
                  <a:srgbClr val="000000"/>
                </a:solidFill>
              </a:rPr>
              <a:t>Creswicke</a:t>
            </a:r>
            <a:r>
              <a:rPr lang="en-US" sz="1600" dirty="0">
                <a:solidFill>
                  <a:srgbClr val="000000"/>
                </a:solidFill>
              </a:rPr>
              <a:t> Rawlinson to decipher cuneiform</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26" y="1382110"/>
            <a:ext cx="6547974" cy="409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738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Bethany Beyond Jordan\sr\Bethany beyond Jordan, view to w of Pride of Jordan.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2 Jerus\City of David\sr\Hezekiah's Tunnel place of Siloam Inscription, tb n012801 sr.jpg"/>
</p:tagLst>
</file>

<file path=ppt/tags/tag3.xml><?xml version="1.0" encoding="utf-8"?>
<p:tagLst xmlns:a="http://schemas.openxmlformats.org/drawingml/2006/main" xmlns:r="http://schemas.openxmlformats.org/officeDocument/2006/relationships" xmlns:p="http://schemas.openxmlformats.org/presentationml/2006/main">
  <p:tag name="FILENAME" val="C:\0Images\Todd Sites\0Adds\011300 Samaria\Sr\Shechem standing stone, tb n0113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FILENAME" val="E:\Todd Sites\0 Adds\3 Judah\031401 Neot Ked\sr\Quill and ink well.jpg"/>
  <p:tag name="PHOTO" val="TRUE"/>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2.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3.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docProps/app.xml><?xml version="1.0" encoding="utf-8"?>
<Properties xmlns="http://schemas.openxmlformats.org/officeDocument/2006/extended-properties" xmlns:vt="http://schemas.openxmlformats.org/officeDocument/2006/docPropsVTypes">
  <TotalTime>2223</TotalTime>
  <Words>11063</Words>
  <Application>Microsoft Office PowerPoint</Application>
  <PresentationFormat>On-screen Show (4:3)</PresentationFormat>
  <Paragraphs>846</Paragraphs>
  <Slides>110</Slides>
  <Notes>33</Notes>
  <HiddenSlides>0</HiddenSlides>
  <MMClips>0</MMClips>
  <ScaleCrop>false</ScaleCrop>
  <HeadingPairs>
    <vt:vector size="4" baseType="variant">
      <vt:variant>
        <vt:lpstr>Theme</vt:lpstr>
      </vt:variant>
      <vt:variant>
        <vt:i4>31</vt:i4>
      </vt:variant>
      <vt:variant>
        <vt:lpstr>Slide Titles</vt:lpstr>
      </vt:variant>
      <vt:variant>
        <vt:i4>110</vt:i4>
      </vt:variant>
    </vt:vector>
  </HeadingPairs>
  <TitlesOfParts>
    <vt:vector size="141" baseType="lpstr">
      <vt:lpstr>2_Default Design</vt:lpstr>
      <vt:lpstr>Expedition</vt:lpstr>
      <vt:lpstr>Default Design</vt:lpstr>
      <vt:lpstr>Office Theme</vt:lpstr>
      <vt:lpstr>1_Default Design</vt:lpstr>
      <vt:lpstr>1_Office Theme</vt:lpstr>
      <vt:lpstr>2_Office Theme</vt:lpstr>
      <vt:lpstr>2_Expedition</vt:lpstr>
      <vt:lpstr>1_Expedition</vt:lpstr>
      <vt:lpstr>3_Expedition</vt:lpstr>
      <vt:lpstr>4_Expedition</vt:lpstr>
      <vt:lpstr>3_Office Theme</vt:lpstr>
      <vt:lpstr>5_Expedition</vt:lpstr>
      <vt:lpstr>6_Expedition</vt:lpstr>
      <vt:lpstr>7_Expedition</vt:lpstr>
      <vt:lpstr>4_Office Theme</vt:lpstr>
      <vt:lpstr>8_Expedition</vt:lpstr>
      <vt:lpstr>9_Expedition</vt:lpstr>
      <vt:lpstr>3_Default Design</vt:lpstr>
      <vt:lpstr>4_Default Design</vt:lpstr>
      <vt:lpstr>10_Expedition</vt:lpstr>
      <vt:lpstr>5_Office Theme</vt:lpstr>
      <vt:lpstr>6_Office Theme</vt:lpstr>
      <vt:lpstr>11_Expedition</vt:lpstr>
      <vt:lpstr>12_Expedition</vt:lpstr>
      <vt:lpstr>13_Expedition</vt:lpstr>
      <vt:lpstr>14_Expedition</vt:lpstr>
      <vt:lpstr>5_Default Design</vt:lpstr>
      <vt:lpstr>6_Default Design</vt:lpstr>
      <vt:lpstr>7_Default Design</vt:lpstr>
      <vt:lpstr>7_Office Theme</vt:lpstr>
      <vt:lpstr>HOW WE GOT the Bible</vt:lpstr>
      <vt:lpstr>Class Objectives</vt:lpstr>
      <vt:lpstr>Course Content</vt:lpstr>
      <vt:lpstr>PowerPoint Presentation</vt:lpstr>
      <vt:lpstr>Distribution of Time of Writing of Bible Books</vt:lpstr>
      <vt:lpstr>PowerPoint Presentation</vt:lpstr>
      <vt:lpstr>Prophetic Waves</vt:lpstr>
      <vt:lpstr>New Testament Chronology*</vt:lpstr>
      <vt:lpstr>Covenant Established</vt:lpstr>
      <vt:lpstr>Covenant Established</vt:lpstr>
      <vt:lpstr>Book of the Law</vt:lpstr>
      <vt:lpstr>Covenant to Follow the Law</vt:lpstr>
      <vt:lpstr>Joash &amp; the Covenant Chr 23:11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Earliest known code of laws is the Ur-Nammu code </vt:lpstr>
      <vt:lpstr>Cuneiform Examples</vt:lpstr>
      <vt:lpstr>Stele of Hammurabi</vt:lpstr>
      <vt:lpstr>Armarna letter – 14th Century BC</vt:lpstr>
      <vt:lpstr>Armana Tablets</vt:lpstr>
      <vt:lpstr>WRITING  MATERIALS</vt:lpstr>
      <vt:lpstr>Behistun Inscription</vt:lpstr>
      <vt:lpstr>Behistun Inscription</vt:lpstr>
      <vt:lpstr>PowerPoint Presentation</vt:lpstr>
      <vt:lpstr>Old Testament Books of the LAW --</vt:lpstr>
      <vt:lpstr>Merneptah stela</vt:lpstr>
      <vt:lpstr>Development of the Alphabet</vt:lpstr>
      <vt:lpstr>Deuteronomy &amp; Treaties</vt:lpstr>
      <vt:lpstr>Deuteronomy &amp; Treaties</vt:lpstr>
      <vt:lpstr>Gezer Calendar</vt:lpstr>
      <vt:lpstr>PowerPoint Presentation</vt:lpstr>
      <vt:lpstr>Siloam Inscription</vt:lpstr>
      <vt:lpstr>PowerPoint Presentation</vt:lpstr>
      <vt:lpstr>Pilate Inscription</vt:lpstr>
      <vt:lpstr>PowerPoint Presentation</vt:lpstr>
      <vt:lpstr>PowerPoint Presentation</vt:lpstr>
      <vt:lpstr>PowerPoint Presentation</vt:lpstr>
      <vt:lpstr>PowerPoint Presentation</vt:lpstr>
      <vt:lpstr>Shechem standing stone</vt:lpstr>
      <vt:lpstr>PowerPoint Presentation</vt:lpstr>
      <vt:lpstr>PowerPoint Presentation</vt:lpstr>
      <vt:lpstr>PowerPoint Presentation</vt:lpstr>
      <vt:lpstr>PowerPoint Presentation</vt:lpstr>
      <vt:lpstr>Oldest Hebrew Inscription Discovered in Israelite Fort on Philistine Border </vt:lpstr>
      <vt:lpstr>Find Location </vt:lpstr>
      <vt:lpstr>Inscription –  Dates around 1000 BC 0</vt:lpstr>
      <vt:lpstr>Tel Dan Inscription  “House of David” </vt:lpstr>
      <vt:lpstr>PowerPoint Presentation</vt:lpstr>
      <vt:lpstr>Old Testament WRITINGS --</vt:lpstr>
      <vt:lpstr>Old Testament “Former” PROPHETS </vt:lpstr>
      <vt:lpstr>WRITING  MATERIALS</vt:lpstr>
      <vt:lpstr>Isaiah &amp; Habakkuk</vt:lpstr>
      <vt:lpstr>PowerPoint Presentation</vt:lpstr>
      <vt:lpstr>Josiah Hears the Law</vt:lpstr>
      <vt:lpstr>                   Josiah Hears the Law</vt:lpstr>
      <vt:lpstr>Response of Jehoakim Jeremiah 36</vt:lpstr>
      <vt:lpstr>Baruch Bulla</vt:lpstr>
      <vt:lpstr>PowerPoint Presentation</vt:lpstr>
      <vt:lpstr>Letters from Military Governor of Lachish</vt:lpstr>
      <vt:lpstr>Letters from Military Governor of Lachish</vt:lpstr>
      <vt:lpstr>Ketef Hinnom  Amulets</vt:lpstr>
      <vt:lpstr>Silver Amulets 500’s BC Century</vt:lpstr>
      <vt:lpstr>PowerPoint Presentation</vt:lpstr>
      <vt:lpstr>Dead Sea Scrolls</vt:lpstr>
      <vt:lpstr>Qumran Copying Scrolls </vt:lpstr>
      <vt:lpstr>Qumran Copying Scrolls </vt:lpstr>
      <vt:lpstr>PowerPoint Presentation</vt:lpstr>
      <vt:lpstr>PowerPoint Presentation</vt:lpstr>
      <vt:lpstr>PowerPoint Presentation</vt:lpstr>
      <vt:lpstr>PowerPoint Presentation</vt:lpstr>
      <vt:lpstr>PowerPoint Presentation</vt:lpstr>
      <vt:lpstr>The Isaiah Scroll</vt:lpstr>
      <vt:lpstr>PowerPoint Presentation</vt:lpstr>
      <vt:lpstr>Column V The Great Isaiah Scroll 5:14 to 6:7 </vt:lpstr>
      <vt:lpstr>Daniel &amp; Dead Sea Scrolls</vt:lpstr>
      <vt:lpstr>Oldest Daniel Manuscript at Qumran</vt:lpstr>
      <vt:lpstr>Willful King vs 36</vt:lpstr>
      <vt:lpstr>WRITING  MATERIALS</vt:lpstr>
      <vt:lpstr>PowerPoint Presentation</vt:lpstr>
      <vt:lpstr>PowerPoint Presentation</vt:lpstr>
      <vt:lpstr>Manufacture</vt:lpstr>
      <vt:lpstr>WRITING  MATERIALS</vt:lpstr>
      <vt:lpstr>Ink Analysis of Gospel of Judas</vt:lpstr>
      <vt:lpstr>Quill and ink well</vt:lpstr>
      <vt:lpstr>Dead Sea Scroll Ink Wells</vt:lpstr>
      <vt:lpstr>Priceless rubbish </vt:lpstr>
      <vt:lpstr>Scribes Practicing Various Styles: Late second or third century AD</vt:lpstr>
      <vt:lpstr>Scribes Practicing Various Styles: Late second or third century AD</vt:lpstr>
      <vt:lpstr>Scribes Practicing Various Styles: Late second or third century AD</vt:lpstr>
      <vt:lpstr>Scribes Practicing Various Styles: Late second or third century AD</vt:lpstr>
      <vt:lpstr>WRITING  MATERIALS</vt:lpstr>
      <vt:lpstr>From Scroll to Printed Bible</vt:lpstr>
      <vt:lpstr>Behistun Inscription</vt:lpstr>
      <vt:lpstr>Behistun Inscription</vt:lpstr>
      <vt:lpstr>WRITING  MATERIALS</vt:lpstr>
      <vt:lpstr>PowerPoint Presentation</vt:lpstr>
      <vt:lpstr>PowerPoint Presentation</vt:lpstr>
      <vt:lpstr>Manufacture</vt:lpstr>
      <vt:lpstr>Dead Sea Scroll Ink Wells</vt:lpstr>
      <vt:lpstr>WRITING  MATERIALS</vt:lpstr>
      <vt:lpstr>PowerPoint Presentation</vt:lpstr>
      <vt:lpstr>PowerPoint Presentation</vt:lpstr>
      <vt:lpstr>Daniel &amp; Dead Sea Scrolls</vt:lpstr>
      <vt:lpstr>Oldest Daniel Manuscript at Qumran</vt:lpstr>
      <vt:lpstr>Willful King vs 36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 GOT the Bible</dc:title>
  <dc:creator>Danny Haynes</dc:creator>
  <cp:lastModifiedBy>Danny Haynes</cp:lastModifiedBy>
  <cp:revision>58</cp:revision>
  <dcterms:created xsi:type="dcterms:W3CDTF">2018-01-17T01:38:20Z</dcterms:created>
  <dcterms:modified xsi:type="dcterms:W3CDTF">2018-01-23T02:25:42Z</dcterms:modified>
</cp:coreProperties>
</file>