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0" r:id="rId2"/>
    <p:sldId id="322" r:id="rId3"/>
    <p:sldId id="316" r:id="rId4"/>
    <p:sldId id="314" r:id="rId5"/>
    <p:sldId id="321" r:id="rId6"/>
    <p:sldId id="317" r:id="rId7"/>
    <p:sldId id="318" r:id="rId8"/>
    <p:sldId id="319" r:id="rId9"/>
    <p:sldId id="320" r:id="rId10"/>
    <p:sldId id="300" r:id="rId11"/>
    <p:sldId id="281" r:id="rId1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519" autoAdjust="0"/>
    <p:restoredTop sz="77768" autoAdjust="0"/>
  </p:normalViewPr>
  <p:slideViewPr>
    <p:cSldViewPr snapToGrid="0">
      <p:cViewPr varScale="1">
        <p:scale>
          <a:sx n="89" d="100"/>
          <a:sy n="89" d="100"/>
        </p:scale>
        <p:origin x="664"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1/14/2018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a:t>
            </a:fld>
            <a:endParaRPr lang="en-US"/>
          </a:p>
        </p:txBody>
      </p:sp>
    </p:spTree>
    <p:extLst>
      <p:ext uri="{BB962C8B-B14F-4D97-AF65-F5344CB8AC3E}">
        <p14:creationId xmlns:p14="http://schemas.microsoft.com/office/powerpoint/2010/main" val="1250269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Have a Realistic Plan that Pushes You. (Pick a place/time/book)(Say You’re going to join</a:t>
            </a:r>
            <a:r>
              <a:rPr lang="en-US" sz="1200" b="0" i="0" u="none" strike="noStrike" kern="1200" baseline="0" dirty="0">
                <a:solidFill>
                  <a:schemeClr val="tx1"/>
                </a:solidFill>
                <a:effectLst/>
                <a:latin typeface="+mn-lt"/>
                <a:ea typeface="+mn-ea"/>
                <a:cs typeface="+mn-cs"/>
              </a:rPr>
              <a:t> a meet up and go twice a month)</a:t>
            </a:r>
            <a:endParaRPr lang="en-US" sz="1200" b="0" i="0" u="none" strike="noStrike" kern="1200" dirty="0">
              <a:solidFill>
                <a:schemeClr val="tx1"/>
              </a:solidFill>
              <a:effectLst/>
              <a:latin typeface="+mn-lt"/>
              <a:ea typeface="+mn-ea"/>
              <a:cs typeface="+mn-cs"/>
            </a:endParaRPr>
          </a:p>
          <a:p>
            <a:pPr rtl="0"/>
            <a:r>
              <a:rPr lang="en-US" b="0" dirty="0">
                <a:effectLst/>
              </a:rPr>
              <a:t>(Netflix)</a:t>
            </a:r>
          </a:p>
          <a:p>
            <a:pPr rtl="0"/>
            <a:r>
              <a:rPr lang="en-US" sz="1200" b="0" i="0" u="none" strike="noStrike" kern="1200" dirty="0">
                <a:solidFill>
                  <a:schemeClr val="tx1"/>
                </a:solidFill>
                <a:effectLst/>
                <a:latin typeface="+mn-lt"/>
                <a:ea typeface="+mn-ea"/>
                <a:cs typeface="+mn-cs"/>
              </a:rPr>
              <a:t>Commit to Both Individual and Community Studying</a:t>
            </a:r>
          </a:p>
          <a:p>
            <a:pPr rtl="0"/>
            <a:endParaRPr lang="en-US" b="0" dirty="0">
              <a:effectLst/>
            </a:endParaRPr>
          </a:p>
          <a:p>
            <a:pPr rtl="0"/>
            <a:r>
              <a:rPr lang="en-US" sz="1200" b="0" i="0" u="none" strike="noStrike" kern="1200" dirty="0">
                <a:solidFill>
                  <a:schemeClr val="tx1"/>
                </a:solidFill>
                <a:effectLst/>
                <a:latin typeface="+mn-lt"/>
                <a:ea typeface="+mn-ea"/>
                <a:cs typeface="+mn-cs"/>
              </a:rPr>
              <a:t>Read Purposefully Write down questions, thoughts, concerns, doubts</a:t>
            </a:r>
          </a:p>
          <a:p>
            <a:pPr rtl="0"/>
            <a:r>
              <a:rPr lang="en-US" sz="1200" b="0" i="0" u="none" strike="noStrike" kern="1200" dirty="0">
                <a:solidFill>
                  <a:schemeClr val="tx1"/>
                </a:solidFill>
                <a:effectLst/>
                <a:latin typeface="+mn-lt"/>
                <a:ea typeface="+mn-ea"/>
                <a:cs typeface="+mn-cs"/>
              </a:rPr>
              <a:t>Translation Matters – Nehemiah 8:1-8</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10</a:t>
            </a:fld>
            <a:endParaRPr lang="en-US"/>
          </a:p>
        </p:txBody>
      </p:sp>
    </p:spTree>
    <p:extLst>
      <p:ext uri="{BB962C8B-B14F-4D97-AF65-F5344CB8AC3E}">
        <p14:creationId xmlns:p14="http://schemas.microsoft.com/office/powerpoint/2010/main" val="1312246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his delight is in the law of the Lord,</a:t>
            </a:r>
          </a:p>
          <a:p>
            <a:r>
              <a:rPr lang="en-US" sz="1200" kern="1200" dirty="0">
                <a:solidFill>
                  <a:schemeClr val="tx1"/>
                </a:solidFill>
                <a:latin typeface="+mn-lt"/>
                <a:ea typeface="+mn-ea"/>
                <a:cs typeface="+mn-cs"/>
              </a:rPr>
              <a:t>And in His law he meditates day and night.</a:t>
            </a:r>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He will be like a tree </a:t>
            </a:r>
            <a:r>
              <a:rPr lang="en-US" sz="1200" b="0" i="1" kern="1200" dirty="0">
                <a:solidFill>
                  <a:schemeClr val="tx1"/>
                </a:solidFill>
                <a:latin typeface="+mn-lt"/>
                <a:ea typeface="+mn-ea"/>
                <a:cs typeface="+mn-cs"/>
              </a:rPr>
              <a:t>firmly</a:t>
            </a:r>
            <a:r>
              <a:rPr lang="en-US" sz="1200" b="0" i="0" kern="1200" dirty="0">
                <a:solidFill>
                  <a:schemeClr val="tx1"/>
                </a:solidFill>
                <a:latin typeface="+mn-lt"/>
                <a:ea typeface="+mn-ea"/>
                <a:cs typeface="+mn-cs"/>
              </a:rPr>
              <a:t> planted by [b]streams of water,</a:t>
            </a:r>
          </a:p>
          <a:p>
            <a:r>
              <a:rPr lang="en-US" sz="1200" b="0" i="0" kern="1200" dirty="0">
                <a:solidFill>
                  <a:schemeClr val="tx1"/>
                </a:solidFill>
                <a:latin typeface="+mn-lt"/>
                <a:ea typeface="+mn-ea"/>
                <a:cs typeface="+mn-cs"/>
              </a:rPr>
              <a:t>Which yields its fruit in its season</a:t>
            </a:r>
          </a:p>
          <a:p>
            <a:r>
              <a:rPr lang="en-US" sz="1200" b="0" i="0" kern="1200" dirty="0">
                <a:solidFill>
                  <a:schemeClr val="tx1"/>
                </a:solidFill>
                <a:latin typeface="+mn-lt"/>
                <a:ea typeface="+mn-ea"/>
                <a:cs typeface="+mn-cs"/>
              </a:rPr>
              <a:t>And its leaf does not wither;</a:t>
            </a:r>
          </a:p>
          <a:p>
            <a:r>
              <a:rPr lang="en-US" sz="1200" b="0" i="0" kern="1200" dirty="0">
                <a:solidFill>
                  <a:schemeClr val="tx1"/>
                </a:solidFill>
                <a:latin typeface="+mn-lt"/>
                <a:ea typeface="+mn-ea"/>
                <a:cs typeface="+mn-cs"/>
              </a:rPr>
              <a:t>And in whatever he does, he prospers.</a:t>
            </a:r>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11</a:t>
            </a:fld>
            <a:endParaRPr lang="en-US"/>
          </a:p>
        </p:txBody>
      </p:sp>
    </p:spTree>
    <p:extLst>
      <p:ext uri="{BB962C8B-B14F-4D97-AF65-F5344CB8AC3E}">
        <p14:creationId xmlns:p14="http://schemas.microsoft.com/office/powerpoint/2010/main" val="3928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36980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sz="1200" b="1" i="1" u="none" strike="noStrike" kern="1200" dirty="0">
                <a:solidFill>
                  <a:schemeClr val="tx1"/>
                </a:solidFill>
                <a:effectLst/>
                <a:latin typeface="+mn-lt"/>
                <a:ea typeface="+mn-ea"/>
                <a:cs typeface="+mn-cs"/>
              </a:rPr>
              <a:t>Let’s be honest: if you don’t read your Bible it is because you don’t want to read your Bible. And to bottom line this further, this is indicative or your relationship with God. We cannot separate a love for the Word of God and the God of the Word.</a:t>
            </a:r>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90407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Ephesians 3:4</a:t>
            </a:r>
          </a:p>
          <a:p>
            <a:r>
              <a:rPr lang="en-US" dirty="0"/>
              <a:t>Colossians 4:16</a:t>
            </a:r>
          </a:p>
          <a:p>
            <a:r>
              <a:rPr lang="en-US" dirty="0"/>
              <a:t>1 Thessalonians 5:27</a:t>
            </a:r>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54350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5</a:t>
            </a:fld>
            <a:endParaRPr lang="en-US"/>
          </a:p>
        </p:txBody>
      </p:sp>
    </p:spTree>
    <p:extLst>
      <p:ext uri="{BB962C8B-B14F-4D97-AF65-F5344CB8AC3E}">
        <p14:creationId xmlns:p14="http://schemas.microsoft.com/office/powerpoint/2010/main" val="178911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6</a:t>
            </a:fld>
            <a:endParaRPr lang="en-US"/>
          </a:p>
        </p:txBody>
      </p:sp>
    </p:spTree>
    <p:extLst>
      <p:ext uri="{BB962C8B-B14F-4D97-AF65-F5344CB8AC3E}">
        <p14:creationId xmlns:p14="http://schemas.microsoft.com/office/powerpoint/2010/main" val="130114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7</a:t>
            </a:fld>
            <a:endParaRPr lang="en-US"/>
          </a:p>
        </p:txBody>
      </p:sp>
    </p:spTree>
    <p:extLst>
      <p:ext uri="{BB962C8B-B14F-4D97-AF65-F5344CB8AC3E}">
        <p14:creationId xmlns:p14="http://schemas.microsoft.com/office/powerpoint/2010/main" val="39073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8</a:t>
            </a:fld>
            <a:endParaRPr lang="en-US"/>
          </a:p>
        </p:txBody>
      </p:sp>
    </p:spTree>
    <p:extLst>
      <p:ext uri="{BB962C8B-B14F-4D97-AF65-F5344CB8AC3E}">
        <p14:creationId xmlns:p14="http://schemas.microsoft.com/office/powerpoint/2010/main" val="13006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9</a:t>
            </a:fld>
            <a:endParaRPr lang="en-US"/>
          </a:p>
        </p:txBody>
      </p:sp>
    </p:spTree>
    <p:extLst>
      <p:ext uri="{BB962C8B-B14F-4D97-AF65-F5344CB8AC3E}">
        <p14:creationId xmlns:p14="http://schemas.microsoft.com/office/powerpoint/2010/main" val="3327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BBFFC7-5AFF-4374-B478-E246B74FFF84}"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03919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BFFC7-5AFF-4374-B478-E246B74FFF84}"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657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BFFC7-5AFF-4374-B478-E246B74FFF84}"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29085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BFFC7-5AFF-4374-B478-E246B74FFF84}"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753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48733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BBFFC7-5AFF-4374-B478-E246B74FFF84}"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5244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BBFFC7-5AFF-4374-B478-E246B74FFF84}"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24605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BBFFC7-5AFF-4374-B478-E246B74FFF84}"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819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94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98398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071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1BBFFC7-5AFF-4374-B478-E246B74FFF84}" type="datetimeFigureOut">
              <a:rPr lang="en-US" smtClean="0"/>
              <a:t>1/14/2018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F2A403D9-1EF9-4D83-8F99-27C64A2CC18F}" type="slidenum">
              <a:rPr lang="en-US" smtClean="0"/>
              <a:t>‹#›</a:t>
            </a:fld>
            <a:endParaRPr lang="en-US"/>
          </a:p>
        </p:txBody>
      </p:sp>
    </p:spTree>
    <p:extLst>
      <p:ext uri="{BB962C8B-B14F-4D97-AF65-F5344CB8AC3E}">
        <p14:creationId xmlns:p14="http://schemas.microsoft.com/office/powerpoint/2010/main" val="1629484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powerpoint.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powerpoint.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powerpoint.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5715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 name="Rectangle 1"/>
          <p:cNvSpPr/>
          <p:nvPr/>
        </p:nvSpPr>
        <p:spPr>
          <a:xfrm>
            <a:off x="1" y="2114550"/>
            <a:ext cx="9144000" cy="72521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8" name="TextBox 7"/>
          <p:cNvSpPr txBox="1"/>
          <p:nvPr/>
        </p:nvSpPr>
        <p:spPr>
          <a:xfrm>
            <a:off x="1359977" y="2096814"/>
            <a:ext cx="6857999" cy="715581"/>
          </a:xfrm>
          <a:prstGeom prst="rect">
            <a:avLst/>
          </a:prstGeom>
          <a:noFill/>
        </p:spPr>
        <p:txBody>
          <a:bodyPr wrap="square" rtlCol="0">
            <a:spAutoFit/>
          </a:bodyPr>
          <a:lstStyle/>
          <a:p>
            <a:pPr algn="r"/>
            <a:r>
              <a:rPr lang="en-US" sz="4050" dirty="0">
                <a:solidFill>
                  <a:schemeClr val="bg1"/>
                </a:solidFill>
                <a:latin typeface="Calibri" panose="020F0502020204030204" pitchFamily="34" charset="0"/>
                <a:cs typeface="Estrangelo Edessa" panose="03080600000000000000" pitchFamily="66" charset="0"/>
              </a:rPr>
              <a:t>The Importance of Bible Study</a:t>
            </a:r>
          </a:p>
        </p:txBody>
      </p:sp>
      <p:sp>
        <p:nvSpPr>
          <p:cNvPr id="9" name="TextBox 8"/>
          <p:cNvSpPr txBox="1"/>
          <p:nvPr/>
        </p:nvSpPr>
        <p:spPr>
          <a:xfrm>
            <a:off x="3289099" y="2857500"/>
            <a:ext cx="4928877" cy="415498"/>
          </a:xfrm>
          <a:prstGeom prst="rect">
            <a:avLst/>
          </a:prstGeom>
          <a:noFill/>
        </p:spPr>
        <p:txBody>
          <a:bodyPr wrap="square" rtlCol="0">
            <a:spAutoFit/>
          </a:bodyPr>
          <a:lstStyle/>
          <a:p>
            <a:pPr algn="r"/>
            <a:r>
              <a:rPr lang="en-US" sz="2100" dirty="0">
                <a:solidFill>
                  <a:schemeClr val="bg1"/>
                </a:solidFill>
                <a:latin typeface="AR BONNIE" panose="02000000000000000000" pitchFamily="2" charset="0"/>
                <a:cs typeface="Estrangelo Edessa" panose="03080600000000000000" pitchFamily="66" charset="0"/>
              </a:rPr>
              <a:t>How to Create Better Reading Habits </a:t>
            </a:r>
          </a:p>
        </p:txBody>
      </p:sp>
    </p:spTree>
    <p:extLst>
      <p:ext uri="{BB962C8B-B14F-4D97-AF65-F5344CB8AC3E}">
        <p14:creationId xmlns:p14="http://schemas.microsoft.com/office/powerpoint/2010/main" val="3720222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5715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 name="Oval 1"/>
          <p:cNvSpPr/>
          <p:nvPr/>
        </p:nvSpPr>
        <p:spPr>
          <a:xfrm>
            <a:off x="257170" y="1453357"/>
            <a:ext cx="2743200" cy="27432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7" name="TextBox 16"/>
          <p:cNvSpPr txBox="1"/>
          <p:nvPr/>
        </p:nvSpPr>
        <p:spPr>
          <a:xfrm>
            <a:off x="293448" y="1668713"/>
            <a:ext cx="2699194" cy="2400657"/>
          </a:xfrm>
          <a:prstGeom prst="rect">
            <a:avLst/>
          </a:prstGeom>
          <a:noFill/>
        </p:spPr>
        <p:txBody>
          <a:bodyPr wrap="square" rtlCol="0">
            <a:spAutoFit/>
          </a:bodyPr>
          <a:lstStyle/>
          <a:p>
            <a:pPr algn="ctr"/>
            <a:r>
              <a:rPr lang="en-US" sz="3000" b="1" u="sng" dirty="0">
                <a:solidFill>
                  <a:schemeClr val="bg1"/>
                </a:solidFill>
                <a:latin typeface="Candara" panose="020E0502030303020204" pitchFamily="34" charset="0"/>
                <a:cs typeface="Estrangelo Edessa" panose="03080600000000000000" pitchFamily="66" charset="0"/>
              </a:rPr>
              <a:t>Commit</a:t>
            </a:r>
            <a:r>
              <a:rPr lang="en-US" sz="3000" b="1" dirty="0">
                <a:solidFill>
                  <a:schemeClr val="bg1"/>
                </a:solidFill>
                <a:latin typeface="Candara" panose="020E0502030303020204" pitchFamily="34" charset="0"/>
                <a:cs typeface="Estrangelo Edessa" panose="03080600000000000000" pitchFamily="66" charset="0"/>
              </a:rPr>
              <a:t> to Both Community and Individual Studies</a:t>
            </a:r>
          </a:p>
        </p:txBody>
      </p:sp>
      <p:sp>
        <p:nvSpPr>
          <p:cNvPr id="23" name="Oval 22"/>
          <p:cNvSpPr/>
          <p:nvPr/>
        </p:nvSpPr>
        <p:spPr>
          <a:xfrm>
            <a:off x="6191239" y="1485968"/>
            <a:ext cx="2743200" cy="27432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4" name="Oval 23"/>
          <p:cNvSpPr/>
          <p:nvPr/>
        </p:nvSpPr>
        <p:spPr>
          <a:xfrm>
            <a:off x="3224204" y="1485968"/>
            <a:ext cx="2743200" cy="2743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1" name="TextBox 20"/>
          <p:cNvSpPr txBox="1"/>
          <p:nvPr/>
        </p:nvSpPr>
        <p:spPr>
          <a:xfrm>
            <a:off x="3216476" y="2078725"/>
            <a:ext cx="2706922" cy="1477328"/>
          </a:xfrm>
          <a:prstGeom prst="rect">
            <a:avLst/>
          </a:prstGeom>
          <a:noFill/>
        </p:spPr>
        <p:txBody>
          <a:bodyPr wrap="square" rtlCol="0">
            <a:spAutoFit/>
          </a:bodyPr>
          <a:lstStyle/>
          <a:p>
            <a:pPr algn="ctr"/>
            <a:r>
              <a:rPr lang="en-US" sz="3000" b="1" dirty="0">
                <a:latin typeface="Candara" panose="020E0502030303020204" pitchFamily="34" charset="0"/>
                <a:cs typeface="Estrangelo Edessa" panose="03080600000000000000" pitchFamily="66" charset="0"/>
              </a:rPr>
              <a:t>Be a </a:t>
            </a:r>
            <a:r>
              <a:rPr lang="en-US" sz="3000" b="1" u="sng" dirty="0">
                <a:latin typeface="Candara" panose="020E0502030303020204" pitchFamily="34" charset="0"/>
                <a:cs typeface="Estrangelo Edessa" panose="03080600000000000000" pitchFamily="66" charset="0"/>
              </a:rPr>
              <a:t>Purposeful</a:t>
            </a:r>
            <a:r>
              <a:rPr lang="en-US" sz="3000" b="1" dirty="0">
                <a:latin typeface="Candara" panose="020E0502030303020204" pitchFamily="34" charset="0"/>
                <a:cs typeface="Estrangelo Edessa" panose="03080600000000000000" pitchFamily="66" charset="0"/>
              </a:rPr>
              <a:t> Bible Student</a:t>
            </a:r>
          </a:p>
        </p:txBody>
      </p:sp>
      <p:sp>
        <p:nvSpPr>
          <p:cNvPr id="22" name="TextBox 21"/>
          <p:cNvSpPr txBox="1"/>
          <p:nvPr/>
        </p:nvSpPr>
        <p:spPr>
          <a:xfrm>
            <a:off x="6224576" y="1847893"/>
            <a:ext cx="2573972" cy="1938992"/>
          </a:xfrm>
          <a:prstGeom prst="rect">
            <a:avLst/>
          </a:prstGeom>
          <a:noFill/>
        </p:spPr>
        <p:txBody>
          <a:bodyPr wrap="square" rtlCol="0">
            <a:spAutoFit/>
          </a:bodyPr>
          <a:lstStyle/>
          <a:p>
            <a:pPr algn="ctr"/>
            <a:r>
              <a:rPr lang="en-US" sz="3000" b="1" dirty="0">
                <a:solidFill>
                  <a:schemeClr val="bg1"/>
                </a:solidFill>
                <a:latin typeface="Candara" panose="020E0502030303020204" pitchFamily="34" charset="0"/>
                <a:cs typeface="Estrangelo Edessa" panose="03080600000000000000" pitchFamily="66" charset="0"/>
              </a:rPr>
              <a:t>Have a Realistic </a:t>
            </a:r>
            <a:r>
              <a:rPr lang="en-US" sz="3000" b="1" u="sng" dirty="0">
                <a:solidFill>
                  <a:schemeClr val="bg1"/>
                </a:solidFill>
                <a:latin typeface="Candara" panose="020E0502030303020204" pitchFamily="34" charset="0"/>
                <a:cs typeface="Estrangelo Edessa" panose="03080600000000000000" pitchFamily="66" charset="0"/>
              </a:rPr>
              <a:t>Plan </a:t>
            </a:r>
            <a:r>
              <a:rPr lang="en-US" sz="3000" b="1" dirty="0">
                <a:solidFill>
                  <a:schemeClr val="bg1"/>
                </a:solidFill>
                <a:latin typeface="Candara" panose="020E0502030303020204" pitchFamily="34" charset="0"/>
                <a:cs typeface="Estrangelo Edessa" panose="03080600000000000000" pitchFamily="66" charset="0"/>
              </a:rPr>
              <a:t>that Pushes You.</a:t>
            </a:r>
          </a:p>
        </p:txBody>
      </p:sp>
      <p:sp>
        <p:nvSpPr>
          <p:cNvPr id="20" name="TextBox 19"/>
          <p:cNvSpPr txBox="1"/>
          <p:nvPr/>
        </p:nvSpPr>
        <p:spPr>
          <a:xfrm>
            <a:off x="1" y="300275"/>
            <a:ext cx="9144002" cy="600164"/>
          </a:xfrm>
          <a:prstGeom prst="rect">
            <a:avLst/>
          </a:prstGeom>
          <a:solidFill>
            <a:schemeClr val="accent1">
              <a:alpha val="30000"/>
            </a:schemeClr>
          </a:solidFill>
        </p:spPr>
        <p:txBody>
          <a:bodyPr wrap="square" rtlCol="0">
            <a:spAutoFit/>
          </a:bodyPr>
          <a:lstStyle/>
          <a:p>
            <a:pPr algn="ctr"/>
            <a:r>
              <a:rPr lang="en-US" sz="3300" dirty="0">
                <a:solidFill>
                  <a:schemeClr val="bg1"/>
                </a:solidFill>
              </a:rPr>
              <a:t>Principles for a Better Bible Study</a:t>
            </a:r>
            <a:endParaRPr lang="en-US" sz="33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4708993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0"/>
            <a:ext cx="9143999" cy="5715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9" name="Rounded Rectangle 8"/>
          <p:cNvSpPr/>
          <p:nvPr/>
        </p:nvSpPr>
        <p:spPr>
          <a:xfrm>
            <a:off x="323491" y="987496"/>
            <a:ext cx="8422934" cy="4186814"/>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891" y="724353"/>
            <a:ext cx="794778" cy="721720"/>
          </a:xfrm>
          <a:prstGeom prst="rect">
            <a:avLst/>
          </a:prstGeom>
          <a:noFill/>
        </p:spPr>
      </p:pic>
      <p:sp>
        <p:nvSpPr>
          <p:cNvPr id="14" name="TextBox 13"/>
          <p:cNvSpPr txBox="1"/>
          <p:nvPr/>
        </p:nvSpPr>
        <p:spPr>
          <a:xfrm>
            <a:off x="1066527" y="1592034"/>
            <a:ext cx="7010945" cy="3000821"/>
          </a:xfrm>
          <a:prstGeom prst="rect">
            <a:avLst/>
          </a:prstGeom>
          <a:noFill/>
        </p:spPr>
        <p:txBody>
          <a:bodyPr wrap="square" rtlCol="0">
            <a:spAutoFit/>
          </a:bodyPr>
          <a:lstStyle/>
          <a:p>
            <a:r>
              <a:rPr lang="en-US" sz="2700" i="1" dirty="0">
                <a:solidFill>
                  <a:schemeClr val="bg1"/>
                </a:solidFill>
              </a:rPr>
              <a:t>My</a:t>
            </a:r>
            <a:r>
              <a:rPr lang="en-US" sz="2700" dirty="0">
                <a:solidFill>
                  <a:schemeClr val="bg1"/>
                </a:solidFill>
              </a:rPr>
              <a:t> </a:t>
            </a:r>
            <a:r>
              <a:rPr lang="en-US" sz="2700" b="1" dirty="0">
                <a:solidFill>
                  <a:srgbClr val="FFFF00"/>
                </a:solidFill>
              </a:rPr>
              <a:t>delight</a:t>
            </a:r>
            <a:r>
              <a:rPr lang="en-US" sz="2700" dirty="0">
                <a:solidFill>
                  <a:schemeClr val="bg1"/>
                </a:solidFill>
              </a:rPr>
              <a:t> is in the law of the Lord,</a:t>
            </a:r>
          </a:p>
          <a:p>
            <a:r>
              <a:rPr lang="en-US" sz="2700" dirty="0">
                <a:solidFill>
                  <a:schemeClr val="bg1"/>
                </a:solidFill>
              </a:rPr>
              <a:t>And in His law </a:t>
            </a:r>
            <a:r>
              <a:rPr lang="en-US" sz="2700" i="1" dirty="0">
                <a:solidFill>
                  <a:schemeClr val="bg1"/>
                </a:solidFill>
              </a:rPr>
              <a:t>I</a:t>
            </a:r>
            <a:r>
              <a:rPr lang="en-US" sz="2700" dirty="0">
                <a:solidFill>
                  <a:schemeClr val="bg1"/>
                </a:solidFill>
              </a:rPr>
              <a:t> </a:t>
            </a:r>
            <a:r>
              <a:rPr lang="en-US" sz="2700" b="1" dirty="0">
                <a:solidFill>
                  <a:srgbClr val="FFFF00"/>
                </a:solidFill>
              </a:rPr>
              <a:t>meditate</a:t>
            </a:r>
            <a:r>
              <a:rPr lang="en-US" sz="2700" dirty="0">
                <a:solidFill>
                  <a:srgbClr val="FFFF00"/>
                </a:solidFill>
              </a:rPr>
              <a:t> </a:t>
            </a:r>
            <a:r>
              <a:rPr lang="en-US" sz="2700" dirty="0">
                <a:solidFill>
                  <a:schemeClr val="bg1"/>
                </a:solidFill>
              </a:rPr>
              <a:t>day and night.</a:t>
            </a:r>
            <a:endParaRPr lang="en-US" sz="2700" b="1" dirty="0">
              <a:solidFill>
                <a:schemeClr val="bg1"/>
              </a:solidFill>
            </a:endParaRPr>
          </a:p>
          <a:p>
            <a:r>
              <a:rPr lang="en-US" sz="2700" i="1" dirty="0">
                <a:solidFill>
                  <a:schemeClr val="bg1"/>
                </a:solidFill>
              </a:rPr>
              <a:t>I</a:t>
            </a:r>
            <a:r>
              <a:rPr lang="en-US" sz="2700" dirty="0">
                <a:solidFill>
                  <a:schemeClr val="bg1"/>
                </a:solidFill>
              </a:rPr>
              <a:t> will be like a tree </a:t>
            </a:r>
            <a:r>
              <a:rPr lang="en-US" sz="2700" b="1" i="1" dirty="0">
                <a:solidFill>
                  <a:srgbClr val="FFFF00"/>
                </a:solidFill>
              </a:rPr>
              <a:t>firmly</a:t>
            </a:r>
            <a:r>
              <a:rPr lang="en-US" sz="2700" b="1" dirty="0">
                <a:solidFill>
                  <a:srgbClr val="FFFF00"/>
                </a:solidFill>
              </a:rPr>
              <a:t> planted </a:t>
            </a:r>
            <a:r>
              <a:rPr lang="en-US" sz="2700" dirty="0">
                <a:solidFill>
                  <a:schemeClr val="bg1"/>
                </a:solidFill>
              </a:rPr>
              <a:t>by</a:t>
            </a:r>
            <a:r>
              <a:rPr lang="en-US" sz="2700" i="1" dirty="0">
                <a:solidFill>
                  <a:schemeClr val="bg1"/>
                </a:solidFill>
              </a:rPr>
              <a:t> </a:t>
            </a:r>
            <a:r>
              <a:rPr lang="en-US" sz="2700" dirty="0">
                <a:solidFill>
                  <a:schemeClr val="bg1"/>
                </a:solidFill>
              </a:rPr>
              <a:t>streams of water,</a:t>
            </a:r>
          </a:p>
          <a:p>
            <a:r>
              <a:rPr lang="en-US" sz="2700" dirty="0">
                <a:solidFill>
                  <a:schemeClr val="bg1"/>
                </a:solidFill>
              </a:rPr>
              <a:t>Which </a:t>
            </a:r>
            <a:r>
              <a:rPr lang="en-US" sz="2700" b="1" dirty="0">
                <a:solidFill>
                  <a:srgbClr val="FFFF00"/>
                </a:solidFill>
              </a:rPr>
              <a:t>yields</a:t>
            </a:r>
            <a:r>
              <a:rPr lang="en-US" sz="2700" dirty="0">
                <a:solidFill>
                  <a:schemeClr val="bg1"/>
                </a:solidFill>
              </a:rPr>
              <a:t> its </a:t>
            </a:r>
            <a:r>
              <a:rPr lang="en-US" sz="2700" b="1" dirty="0">
                <a:solidFill>
                  <a:srgbClr val="FFFF00"/>
                </a:solidFill>
              </a:rPr>
              <a:t>fruit</a:t>
            </a:r>
            <a:r>
              <a:rPr lang="en-US" sz="2700" dirty="0">
                <a:solidFill>
                  <a:srgbClr val="FFFF00"/>
                </a:solidFill>
              </a:rPr>
              <a:t> </a:t>
            </a:r>
            <a:r>
              <a:rPr lang="en-US" sz="2700" dirty="0">
                <a:solidFill>
                  <a:schemeClr val="bg1"/>
                </a:solidFill>
              </a:rPr>
              <a:t>in its season</a:t>
            </a:r>
          </a:p>
          <a:p>
            <a:r>
              <a:rPr lang="en-US" sz="2700" dirty="0">
                <a:solidFill>
                  <a:schemeClr val="bg1"/>
                </a:solidFill>
              </a:rPr>
              <a:t>And its leaf </a:t>
            </a:r>
            <a:r>
              <a:rPr lang="en-US" sz="2700" b="1" dirty="0">
                <a:solidFill>
                  <a:srgbClr val="FFFF00"/>
                </a:solidFill>
              </a:rPr>
              <a:t>does not wither</a:t>
            </a:r>
            <a:r>
              <a:rPr lang="en-US" sz="2700" dirty="0">
                <a:solidFill>
                  <a:schemeClr val="bg1"/>
                </a:solidFill>
              </a:rPr>
              <a:t>;</a:t>
            </a:r>
          </a:p>
          <a:p>
            <a:r>
              <a:rPr lang="en-US" sz="2700" dirty="0">
                <a:solidFill>
                  <a:schemeClr val="bg1"/>
                </a:solidFill>
              </a:rPr>
              <a:t>And in whatever </a:t>
            </a:r>
            <a:r>
              <a:rPr lang="en-US" sz="2700" i="1" dirty="0">
                <a:solidFill>
                  <a:schemeClr val="bg1"/>
                </a:solidFill>
              </a:rPr>
              <a:t>I</a:t>
            </a:r>
            <a:r>
              <a:rPr lang="en-US" sz="2700" dirty="0">
                <a:solidFill>
                  <a:schemeClr val="bg1"/>
                </a:solidFill>
              </a:rPr>
              <a:t> do, </a:t>
            </a:r>
            <a:r>
              <a:rPr lang="en-US" sz="2700" i="1" dirty="0">
                <a:solidFill>
                  <a:schemeClr val="bg1"/>
                </a:solidFill>
              </a:rPr>
              <a:t>I</a:t>
            </a:r>
            <a:r>
              <a:rPr lang="en-US" sz="2700" dirty="0">
                <a:solidFill>
                  <a:schemeClr val="bg1"/>
                </a:solidFill>
              </a:rPr>
              <a:t> prosper.</a:t>
            </a:r>
          </a:p>
        </p:txBody>
      </p:sp>
    </p:spTree>
    <p:extLst>
      <p:ext uri="{BB962C8B-B14F-4D97-AF65-F5344CB8AC3E}">
        <p14:creationId xmlns:p14="http://schemas.microsoft.com/office/powerpoint/2010/main" val="203978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359977" y="2096814"/>
            <a:ext cx="6857999" cy="715581"/>
          </a:xfrm>
          <a:prstGeom prst="rect">
            <a:avLst/>
          </a:prstGeom>
          <a:noFill/>
        </p:spPr>
        <p:txBody>
          <a:bodyPr wrap="square" rtlCol="0">
            <a:spAutoFit/>
          </a:bodyPr>
          <a:lstStyle/>
          <a:p>
            <a:pPr algn="r"/>
            <a:r>
              <a:rPr lang="en-US" sz="4050" dirty="0">
                <a:solidFill>
                  <a:schemeClr val="bg1"/>
                </a:solidFill>
                <a:latin typeface="Calibri" panose="020F0502020204030204" pitchFamily="34" charset="0"/>
                <a:cs typeface="Estrangelo Edessa" panose="03080600000000000000" pitchFamily="66" charset="0"/>
              </a:rPr>
              <a:t>The Importance of Bible Study</a:t>
            </a:r>
          </a:p>
        </p:txBody>
      </p:sp>
      <p:sp>
        <p:nvSpPr>
          <p:cNvPr id="9" name="TextBox 8"/>
          <p:cNvSpPr txBox="1"/>
          <p:nvPr/>
        </p:nvSpPr>
        <p:spPr>
          <a:xfrm>
            <a:off x="3289099" y="2857500"/>
            <a:ext cx="4928877" cy="415498"/>
          </a:xfrm>
          <a:prstGeom prst="rect">
            <a:avLst/>
          </a:prstGeom>
          <a:noFill/>
        </p:spPr>
        <p:txBody>
          <a:bodyPr wrap="square" rtlCol="0">
            <a:spAutoFit/>
          </a:bodyPr>
          <a:lstStyle/>
          <a:p>
            <a:pPr algn="r"/>
            <a:r>
              <a:rPr lang="en-US" sz="2100" dirty="0">
                <a:solidFill>
                  <a:schemeClr val="bg1"/>
                </a:solidFill>
                <a:latin typeface="AR BONNIE" panose="02000000000000000000" pitchFamily="2" charset="0"/>
                <a:cs typeface="Estrangelo Edessa" panose="03080600000000000000" pitchFamily="66" charset="0"/>
              </a:rPr>
              <a:t>How to Create Better Reading Habits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4926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8789023" y="5275733"/>
            <a:ext cx="247208" cy="138499"/>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9144000" cy="5715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8" name="TextBox 27"/>
          <p:cNvSpPr txBox="1"/>
          <p:nvPr/>
        </p:nvSpPr>
        <p:spPr>
          <a:xfrm>
            <a:off x="1" y="489410"/>
            <a:ext cx="9144002" cy="600164"/>
          </a:xfrm>
          <a:prstGeom prst="rect">
            <a:avLst/>
          </a:prstGeom>
          <a:solidFill>
            <a:schemeClr val="accent1">
              <a:alpha val="30000"/>
            </a:schemeClr>
          </a:solidFill>
        </p:spPr>
        <p:txBody>
          <a:bodyPr wrap="square" rtlCol="0">
            <a:spAutoFit/>
          </a:bodyPr>
          <a:lstStyle/>
          <a:p>
            <a:pPr algn="ctr"/>
            <a:r>
              <a:rPr lang="en-US" sz="3300" dirty="0">
                <a:solidFill>
                  <a:schemeClr val="bg1"/>
                </a:solidFill>
              </a:rPr>
              <a:t>Why Do We Have Poor Bible Reading Habits?</a:t>
            </a:r>
            <a:endParaRPr lang="en-US" sz="3300" dirty="0">
              <a:solidFill>
                <a:schemeClr val="bg1"/>
              </a:solidFill>
              <a:cs typeface="Browallia New" panose="020B0604020202020204" pitchFamily="34" charset="-34"/>
            </a:endParaRPr>
          </a:p>
        </p:txBody>
      </p:sp>
      <p:sp>
        <p:nvSpPr>
          <p:cNvPr id="3" name="Rectangle 2"/>
          <p:cNvSpPr/>
          <p:nvPr/>
        </p:nvSpPr>
        <p:spPr>
          <a:xfrm>
            <a:off x="149243" y="1115509"/>
            <a:ext cx="2623531" cy="209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 don’t have the time/I forget to.</a:t>
            </a:r>
          </a:p>
        </p:txBody>
      </p:sp>
      <p:sp>
        <p:nvSpPr>
          <p:cNvPr id="21" name="Rectangle 20"/>
          <p:cNvSpPr/>
          <p:nvPr/>
        </p:nvSpPr>
        <p:spPr>
          <a:xfrm>
            <a:off x="149243" y="3311801"/>
            <a:ext cx="2623531" cy="1963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 don’t know where to start/I get distracted.</a:t>
            </a:r>
          </a:p>
        </p:txBody>
      </p:sp>
      <p:sp>
        <p:nvSpPr>
          <p:cNvPr id="22" name="Rectangle 21"/>
          <p:cNvSpPr/>
          <p:nvPr/>
        </p:nvSpPr>
        <p:spPr>
          <a:xfrm>
            <a:off x="6421582" y="1115509"/>
            <a:ext cx="2491044" cy="209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It’s too confusing/ hard to understand/</a:t>
            </a:r>
          </a:p>
          <a:p>
            <a:pPr algn="ctr"/>
            <a:r>
              <a:rPr lang="en-US" sz="2400" dirty="0">
                <a:solidFill>
                  <a:schemeClr val="tx1"/>
                </a:solidFill>
              </a:rPr>
              <a:t>I never get anything out of it.</a:t>
            </a:r>
          </a:p>
        </p:txBody>
      </p:sp>
      <p:sp>
        <p:nvSpPr>
          <p:cNvPr id="23" name="Rectangle 22"/>
          <p:cNvSpPr/>
          <p:nvPr/>
        </p:nvSpPr>
        <p:spPr>
          <a:xfrm>
            <a:off x="6421582" y="3311801"/>
            <a:ext cx="2491044" cy="1963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I’m already reading this spiritual/religious book.</a:t>
            </a:r>
          </a:p>
        </p:txBody>
      </p:sp>
      <p:sp>
        <p:nvSpPr>
          <p:cNvPr id="27" name="Rectangle 26"/>
          <p:cNvSpPr/>
          <p:nvPr/>
        </p:nvSpPr>
        <p:spPr>
          <a:xfrm>
            <a:off x="3122467" y="2242932"/>
            <a:ext cx="2899064" cy="1925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i="1" u="sng" dirty="0">
                <a:solidFill>
                  <a:schemeClr val="tx1"/>
                </a:solidFill>
              </a:rPr>
              <a:t>We think the Bible is Optional.</a:t>
            </a: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9144000" cy="5715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54" name="Rectangle 53"/>
          <p:cNvSpPr/>
          <p:nvPr/>
        </p:nvSpPr>
        <p:spPr>
          <a:xfrm>
            <a:off x="2295992" y="1321308"/>
            <a:ext cx="3006711" cy="83183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9" name="Pentagon 8"/>
          <p:cNvSpPr/>
          <p:nvPr/>
        </p:nvSpPr>
        <p:spPr>
          <a:xfrm rot="10800000">
            <a:off x="4876551" y="1318334"/>
            <a:ext cx="4267447" cy="833063"/>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 name="Pentagon 1"/>
          <p:cNvSpPr/>
          <p:nvPr/>
        </p:nvSpPr>
        <p:spPr>
          <a:xfrm>
            <a:off x="-1" y="1319561"/>
            <a:ext cx="2743200" cy="83183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5" name="Rectangle 24"/>
          <p:cNvSpPr/>
          <p:nvPr/>
        </p:nvSpPr>
        <p:spPr>
          <a:xfrm>
            <a:off x="4392064" y="4064508"/>
            <a:ext cx="2474618" cy="83183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4" name="Rectangle 23"/>
          <p:cNvSpPr/>
          <p:nvPr/>
        </p:nvSpPr>
        <p:spPr>
          <a:xfrm>
            <a:off x="3640800" y="3151581"/>
            <a:ext cx="2474086" cy="83183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3" name="Rectangle 22"/>
          <p:cNvSpPr/>
          <p:nvPr/>
        </p:nvSpPr>
        <p:spPr>
          <a:xfrm>
            <a:off x="3013249" y="2233928"/>
            <a:ext cx="2558876" cy="83183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8" name="TextBox 7"/>
          <p:cNvSpPr txBox="1"/>
          <p:nvPr/>
        </p:nvSpPr>
        <p:spPr>
          <a:xfrm>
            <a:off x="8798548" y="5313833"/>
            <a:ext cx="247208" cy="138499"/>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20" name="Pentagon 19"/>
          <p:cNvSpPr/>
          <p:nvPr/>
        </p:nvSpPr>
        <p:spPr>
          <a:xfrm>
            <a:off x="0" y="2233928"/>
            <a:ext cx="3429000" cy="83183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1" name="Pentagon 20"/>
          <p:cNvSpPr/>
          <p:nvPr/>
        </p:nvSpPr>
        <p:spPr>
          <a:xfrm>
            <a:off x="-2" y="3148296"/>
            <a:ext cx="4114800" cy="83183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2" name="Pentagon 21"/>
          <p:cNvSpPr/>
          <p:nvPr/>
        </p:nvSpPr>
        <p:spPr>
          <a:xfrm>
            <a:off x="0" y="4062664"/>
            <a:ext cx="4800600" cy="83183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40" name="Pentagon 39"/>
          <p:cNvSpPr/>
          <p:nvPr/>
        </p:nvSpPr>
        <p:spPr>
          <a:xfrm rot="10800000">
            <a:off x="4876551" y="2233009"/>
            <a:ext cx="4267448" cy="833063"/>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41" name="Pentagon 40"/>
          <p:cNvSpPr/>
          <p:nvPr/>
        </p:nvSpPr>
        <p:spPr>
          <a:xfrm rot="10800000">
            <a:off x="4876552" y="3147683"/>
            <a:ext cx="4267448" cy="833063"/>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42" name="Pentagon 41"/>
          <p:cNvSpPr/>
          <p:nvPr/>
        </p:nvSpPr>
        <p:spPr>
          <a:xfrm rot="10800000">
            <a:off x="4876552" y="4061438"/>
            <a:ext cx="4267448" cy="833063"/>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45" name="TextBox 44"/>
          <p:cNvSpPr txBox="1"/>
          <p:nvPr/>
        </p:nvSpPr>
        <p:spPr>
          <a:xfrm>
            <a:off x="15593" y="1364343"/>
            <a:ext cx="2564966" cy="830997"/>
          </a:xfrm>
          <a:prstGeom prst="rect">
            <a:avLst/>
          </a:prstGeom>
          <a:noFill/>
        </p:spPr>
        <p:txBody>
          <a:bodyPr wrap="square" rtlCol="0">
            <a:spAutoFit/>
          </a:bodyPr>
          <a:lstStyle/>
          <a:p>
            <a:r>
              <a:rPr lang="en-US" sz="2400" b="1" u="sng" dirty="0">
                <a:latin typeface="+mj-lt"/>
              </a:rPr>
              <a:t>Jesus </a:t>
            </a:r>
            <a:r>
              <a:rPr lang="en-US" sz="2400" b="1" dirty="0">
                <a:latin typeface="+mj-lt"/>
              </a:rPr>
              <a:t>and His </a:t>
            </a:r>
            <a:r>
              <a:rPr lang="en-US" sz="2400" b="1" u="sng" dirty="0">
                <a:latin typeface="+mj-lt"/>
              </a:rPr>
              <a:t>Early Disciples</a:t>
            </a:r>
            <a:r>
              <a:rPr lang="en-US" sz="2400" b="1" dirty="0">
                <a:latin typeface="+mj-lt"/>
              </a:rPr>
              <a:t> Did. </a:t>
            </a:r>
          </a:p>
        </p:txBody>
      </p:sp>
      <p:sp>
        <p:nvSpPr>
          <p:cNvPr id="46" name="TextBox 45"/>
          <p:cNvSpPr txBox="1"/>
          <p:nvPr/>
        </p:nvSpPr>
        <p:spPr>
          <a:xfrm>
            <a:off x="15592" y="2251502"/>
            <a:ext cx="3270547" cy="830997"/>
          </a:xfrm>
          <a:prstGeom prst="rect">
            <a:avLst/>
          </a:prstGeom>
          <a:noFill/>
        </p:spPr>
        <p:txBody>
          <a:bodyPr wrap="square" rtlCol="0">
            <a:spAutoFit/>
          </a:bodyPr>
          <a:lstStyle/>
          <a:p>
            <a:r>
              <a:rPr lang="en-US" sz="2400" b="1" dirty="0">
                <a:latin typeface="+mj-lt"/>
              </a:rPr>
              <a:t>Helps Fight </a:t>
            </a:r>
            <a:r>
              <a:rPr lang="en-US" sz="2400" b="1" u="sng" dirty="0">
                <a:latin typeface="+mj-lt"/>
              </a:rPr>
              <a:t>Temptations</a:t>
            </a:r>
            <a:r>
              <a:rPr lang="en-US" sz="2400" b="1" dirty="0">
                <a:latin typeface="+mj-lt"/>
              </a:rPr>
              <a:t> and </a:t>
            </a:r>
            <a:r>
              <a:rPr lang="en-US" sz="2400" b="1" u="sng" dirty="0">
                <a:latin typeface="+mj-lt"/>
              </a:rPr>
              <a:t>Discouragement</a:t>
            </a:r>
            <a:endParaRPr lang="en-US" sz="2400" b="1" u="sng" dirty="0">
              <a:latin typeface="+mj-lt"/>
              <a:cs typeface="Browallia New" panose="020B0604020202020204" pitchFamily="34" charset="-34"/>
            </a:endParaRPr>
          </a:p>
        </p:txBody>
      </p:sp>
      <p:sp>
        <p:nvSpPr>
          <p:cNvPr id="47" name="TextBox 46"/>
          <p:cNvSpPr txBox="1"/>
          <p:nvPr/>
        </p:nvSpPr>
        <p:spPr>
          <a:xfrm>
            <a:off x="15592" y="3344924"/>
            <a:ext cx="3988990" cy="461665"/>
          </a:xfrm>
          <a:prstGeom prst="rect">
            <a:avLst/>
          </a:prstGeom>
          <a:noFill/>
        </p:spPr>
        <p:txBody>
          <a:bodyPr wrap="square" rtlCol="0">
            <a:spAutoFit/>
          </a:bodyPr>
          <a:lstStyle/>
          <a:p>
            <a:r>
              <a:rPr lang="en-US" sz="2400" b="1" dirty="0">
                <a:latin typeface="+mj-lt"/>
              </a:rPr>
              <a:t>Helps You </a:t>
            </a:r>
            <a:r>
              <a:rPr lang="en-US" sz="2400" b="1" u="sng" dirty="0">
                <a:latin typeface="+mj-lt"/>
              </a:rPr>
              <a:t>Evangelize</a:t>
            </a:r>
            <a:r>
              <a:rPr lang="en-US" sz="2400" b="1" dirty="0">
                <a:latin typeface="+mj-lt"/>
              </a:rPr>
              <a:t> to Others</a:t>
            </a:r>
            <a:endParaRPr lang="en-US" sz="2400" b="1" dirty="0">
              <a:latin typeface="+mj-lt"/>
              <a:cs typeface="Browallia New" panose="020B0604020202020204" pitchFamily="34" charset="-34"/>
            </a:endParaRPr>
          </a:p>
        </p:txBody>
      </p:sp>
      <p:sp>
        <p:nvSpPr>
          <p:cNvPr id="48" name="TextBox 47"/>
          <p:cNvSpPr txBox="1"/>
          <p:nvPr/>
        </p:nvSpPr>
        <p:spPr>
          <a:xfrm>
            <a:off x="23744" y="4258679"/>
            <a:ext cx="4368321" cy="461665"/>
          </a:xfrm>
          <a:prstGeom prst="rect">
            <a:avLst/>
          </a:prstGeom>
          <a:noFill/>
        </p:spPr>
        <p:txBody>
          <a:bodyPr wrap="square" rtlCol="0">
            <a:spAutoFit/>
          </a:bodyPr>
          <a:lstStyle/>
          <a:p>
            <a:r>
              <a:rPr lang="en-US" sz="2400" b="1" dirty="0">
                <a:latin typeface="+mj-lt"/>
              </a:rPr>
              <a:t>Helps You Like a </a:t>
            </a:r>
            <a:r>
              <a:rPr lang="en-US" sz="2400" b="1" u="sng" dirty="0">
                <a:latin typeface="+mj-lt"/>
              </a:rPr>
              <a:t>Transformed</a:t>
            </a:r>
            <a:r>
              <a:rPr lang="en-US" sz="2400" b="1" dirty="0">
                <a:latin typeface="+mj-lt"/>
              </a:rPr>
              <a:t> Life</a:t>
            </a:r>
            <a:endParaRPr lang="en-US" sz="2400" b="1" dirty="0">
              <a:latin typeface="+mj-lt"/>
              <a:cs typeface="Browallia New" panose="020B0604020202020204" pitchFamily="34" charset="-34"/>
            </a:endParaRPr>
          </a:p>
        </p:txBody>
      </p:sp>
      <p:sp>
        <p:nvSpPr>
          <p:cNvPr id="49" name="TextBox 48"/>
          <p:cNvSpPr txBox="1"/>
          <p:nvPr/>
        </p:nvSpPr>
        <p:spPr>
          <a:xfrm>
            <a:off x="5302703" y="1373602"/>
            <a:ext cx="3743052" cy="738664"/>
          </a:xfrm>
          <a:prstGeom prst="rect">
            <a:avLst/>
          </a:prstGeom>
          <a:noFill/>
        </p:spPr>
        <p:txBody>
          <a:bodyPr wrap="square" rtlCol="0">
            <a:spAutoFit/>
          </a:bodyPr>
          <a:lstStyle/>
          <a:p>
            <a:pPr algn="r"/>
            <a:r>
              <a:rPr lang="en-US" sz="2100" b="1" dirty="0">
                <a:solidFill>
                  <a:schemeClr val="bg1"/>
                </a:solidFill>
                <a:latin typeface="+mj-lt"/>
              </a:rPr>
              <a:t>Luke 2:46-49;4:16-20</a:t>
            </a:r>
          </a:p>
          <a:p>
            <a:pPr algn="r"/>
            <a:r>
              <a:rPr lang="en-US" sz="2100" b="1" dirty="0">
                <a:solidFill>
                  <a:schemeClr val="bg1"/>
                </a:solidFill>
                <a:latin typeface="+mj-lt"/>
                <a:cs typeface="Browallia New" panose="020B0604020202020204" pitchFamily="34" charset="-34"/>
              </a:rPr>
              <a:t>Acts:17:10-13; 2</a:t>
            </a:r>
            <a:r>
              <a:rPr lang="en-US" sz="2100" b="1" baseline="30000" dirty="0">
                <a:solidFill>
                  <a:schemeClr val="bg1"/>
                </a:solidFill>
                <a:latin typeface="+mj-lt"/>
                <a:cs typeface="Browallia New" panose="020B0604020202020204" pitchFamily="34" charset="-34"/>
              </a:rPr>
              <a:t>nd</a:t>
            </a:r>
            <a:r>
              <a:rPr lang="en-US" sz="2100" b="1" dirty="0">
                <a:solidFill>
                  <a:schemeClr val="bg1"/>
                </a:solidFill>
                <a:latin typeface="+mj-lt"/>
                <a:cs typeface="Browallia New" panose="020B0604020202020204" pitchFamily="34" charset="-34"/>
              </a:rPr>
              <a:t> Timothy 3:15</a:t>
            </a:r>
          </a:p>
        </p:txBody>
      </p:sp>
      <p:sp>
        <p:nvSpPr>
          <p:cNvPr id="51" name="TextBox 50"/>
          <p:cNvSpPr txBox="1"/>
          <p:nvPr/>
        </p:nvSpPr>
        <p:spPr>
          <a:xfrm>
            <a:off x="5043489" y="4151989"/>
            <a:ext cx="4041840" cy="738664"/>
          </a:xfrm>
          <a:prstGeom prst="rect">
            <a:avLst/>
          </a:prstGeom>
          <a:noFill/>
        </p:spPr>
        <p:txBody>
          <a:bodyPr wrap="square" rtlCol="0">
            <a:spAutoFit/>
          </a:bodyPr>
          <a:lstStyle/>
          <a:p>
            <a:pPr algn="r"/>
            <a:r>
              <a:rPr lang="en-US" sz="2100" b="1" dirty="0">
                <a:solidFill>
                  <a:schemeClr val="bg1"/>
                </a:solidFill>
                <a:latin typeface="+mj-lt"/>
                <a:cs typeface="Browallia New" panose="020B0604020202020204" pitchFamily="34" charset="-34"/>
              </a:rPr>
              <a:t>2</a:t>
            </a:r>
            <a:r>
              <a:rPr lang="en-US" sz="2100" b="1" baseline="30000" dirty="0">
                <a:solidFill>
                  <a:schemeClr val="bg1"/>
                </a:solidFill>
                <a:latin typeface="+mj-lt"/>
                <a:cs typeface="Browallia New" panose="020B0604020202020204" pitchFamily="34" charset="-34"/>
              </a:rPr>
              <a:t>nd</a:t>
            </a:r>
            <a:r>
              <a:rPr lang="en-US" sz="2100" b="1" dirty="0">
                <a:solidFill>
                  <a:schemeClr val="bg1"/>
                </a:solidFill>
                <a:latin typeface="+mj-lt"/>
                <a:cs typeface="Browallia New" panose="020B0604020202020204" pitchFamily="34" charset="-34"/>
              </a:rPr>
              <a:t> Peter 1:3-4; 1</a:t>
            </a:r>
            <a:r>
              <a:rPr lang="en-US" sz="2100" b="1" baseline="30000" dirty="0">
                <a:solidFill>
                  <a:schemeClr val="bg1"/>
                </a:solidFill>
                <a:latin typeface="+mj-lt"/>
                <a:cs typeface="Browallia New" panose="020B0604020202020204" pitchFamily="34" charset="-34"/>
              </a:rPr>
              <a:t>st</a:t>
            </a:r>
            <a:r>
              <a:rPr lang="en-US" sz="2100" b="1" dirty="0">
                <a:solidFill>
                  <a:schemeClr val="bg1"/>
                </a:solidFill>
                <a:latin typeface="+mj-lt"/>
                <a:cs typeface="Browallia New" panose="020B0604020202020204" pitchFamily="34" charset="-34"/>
              </a:rPr>
              <a:t> John 1:1-4; 4:6</a:t>
            </a:r>
          </a:p>
          <a:p>
            <a:pPr algn="r"/>
            <a:r>
              <a:rPr lang="en-US" sz="2100" b="1" dirty="0">
                <a:solidFill>
                  <a:schemeClr val="bg1"/>
                </a:solidFill>
                <a:latin typeface="+mj-lt"/>
                <a:cs typeface="Browallia New" panose="020B0604020202020204" pitchFamily="34" charset="-34"/>
              </a:rPr>
              <a:t>Romans 12:2; Colossians 3:9; 16</a:t>
            </a:r>
          </a:p>
        </p:txBody>
      </p:sp>
      <p:sp>
        <p:nvSpPr>
          <p:cNvPr id="52" name="TextBox 51"/>
          <p:cNvSpPr txBox="1"/>
          <p:nvPr/>
        </p:nvSpPr>
        <p:spPr>
          <a:xfrm>
            <a:off x="4876550" y="3225783"/>
            <a:ext cx="4200461" cy="738664"/>
          </a:xfrm>
          <a:prstGeom prst="rect">
            <a:avLst/>
          </a:prstGeom>
          <a:noFill/>
        </p:spPr>
        <p:txBody>
          <a:bodyPr wrap="square" rtlCol="0">
            <a:spAutoFit/>
          </a:bodyPr>
          <a:lstStyle/>
          <a:p>
            <a:pPr algn="r"/>
            <a:r>
              <a:rPr lang="en-US" sz="2100" b="1" dirty="0">
                <a:solidFill>
                  <a:schemeClr val="bg1"/>
                </a:solidFill>
                <a:latin typeface="+mj-lt"/>
              </a:rPr>
              <a:t>Ezekiel 3:1-4;16-19</a:t>
            </a:r>
          </a:p>
          <a:p>
            <a:pPr algn="r"/>
            <a:r>
              <a:rPr lang="en-US" sz="2100" b="1" dirty="0">
                <a:solidFill>
                  <a:schemeClr val="bg1"/>
                </a:solidFill>
                <a:latin typeface="+mj-lt"/>
                <a:cs typeface="Browallia New" panose="020B0604020202020204" pitchFamily="34" charset="-34"/>
              </a:rPr>
              <a:t>2</a:t>
            </a:r>
            <a:r>
              <a:rPr lang="en-US" sz="2100" b="1" baseline="30000" dirty="0">
                <a:solidFill>
                  <a:schemeClr val="bg1"/>
                </a:solidFill>
                <a:latin typeface="+mj-lt"/>
                <a:cs typeface="Browallia New" panose="020B0604020202020204" pitchFamily="34" charset="-34"/>
              </a:rPr>
              <a:t>nd</a:t>
            </a:r>
            <a:r>
              <a:rPr lang="en-US" sz="2100" b="1" dirty="0">
                <a:solidFill>
                  <a:schemeClr val="bg1"/>
                </a:solidFill>
                <a:latin typeface="+mj-lt"/>
                <a:cs typeface="Browallia New" panose="020B0604020202020204" pitchFamily="34" charset="-34"/>
              </a:rPr>
              <a:t> Timothy 1:13; 2:8-9,14-15;3:14 </a:t>
            </a:r>
          </a:p>
        </p:txBody>
      </p:sp>
      <p:sp>
        <p:nvSpPr>
          <p:cNvPr id="53" name="TextBox 52"/>
          <p:cNvSpPr txBox="1"/>
          <p:nvPr/>
        </p:nvSpPr>
        <p:spPr>
          <a:xfrm>
            <a:off x="5149441" y="2301311"/>
            <a:ext cx="3931808" cy="738664"/>
          </a:xfrm>
          <a:prstGeom prst="rect">
            <a:avLst/>
          </a:prstGeom>
          <a:noFill/>
        </p:spPr>
        <p:txBody>
          <a:bodyPr wrap="square" rtlCol="0">
            <a:spAutoFit/>
          </a:bodyPr>
          <a:lstStyle/>
          <a:p>
            <a:pPr algn="r"/>
            <a:r>
              <a:rPr lang="en-US" sz="2100" b="1" dirty="0">
                <a:solidFill>
                  <a:schemeClr val="bg1"/>
                </a:solidFill>
                <a:latin typeface="+mj-lt"/>
              </a:rPr>
              <a:t>Luke 4:3-12; James 1:17-22</a:t>
            </a:r>
          </a:p>
          <a:p>
            <a:pPr algn="r"/>
            <a:r>
              <a:rPr lang="en-US" sz="2100" b="1" dirty="0">
                <a:solidFill>
                  <a:schemeClr val="bg1"/>
                </a:solidFill>
                <a:latin typeface="+mj-lt"/>
                <a:cs typeface="Browallia New" panose="020B0604020202020204" pitchFamily="34" charset="-34"/>
              </a:rPr>
              <a:t>Joshua 1:7-8; 2</a:t>
            </a:r>
            <a:r>
              <a:rPr lang="en-US" sz="2100" b="1" baseline="30000" dirty="0">
                <a:solidFill>
                  <a:schemeClr val="bg1"/>
                </a:solidFill>
                <a:latin typeface="+mj-lt"/>
                <a:cs typeface="Browallia New" panose="020B0604020202020204" pitchFamily="34" charset="-34"/>
              </a:rPr>
              <a:t>nd</a:t>
            </a:r>
            <a:r>
              <a:rPr lang="en-US" sz="2100" b="1" dirty="0">
                <a:solidFill>
                  <a:schemeClr val="bg1"/>
                </a:solidFill>
                <a:latin typeface="+mj-lt"/>
                <a:cs typeface="Browallia New" panose="020B0604020202020204" pitchFamily="34" charset="-34"/>
              </a:rPr>
              <a:t> Peter 3; Hebrews  </a:t>
            </a:r>
          </a:p>
        </p:txBody>
      </p:sp>
      <p:sp>
        <p:nvSpPr>
          <p:cNvPr id="32" name="TextBox 31"/>
          <p:cNvSpPr txBox="1"/>
          <p:nvPr/>
        </p:nvSpPr>
        <p:spPr>
          <a:xfrm>
            <a:off x="-4" y="389532"/>
            <a:ext cx="9144002" cy="600164"/>
          </a:xfrm>
          <a:prstGeom prst="rect">
            <a:avLst/>
          </a:prstGeom>
          <a:solidFill>
            <a:schemeClr val="accent1">
              <a:alpha val="30000"/>
            </a:schemeClr>
          </a:solidFill>
        </p:spPr>
        <p:txBody>
          <a:bodyPr wrap="square" rtlCol="0">
            <a:spAutoFit/>
          </a:bodyPr>
          <a:lstStyle/>
          <a:p>
            <a:pPr algn="ctr"/>
            <a:r>
              <a:rPr lang="en-US" sz="3300" dirty="0">
                <a:solidFill>
                  <a:schemeClr val="bg1"/>
                </a:solidFill>
              </a:rPr>
              <a:t>Why Should I Study the Scriptures…</a:t>
            </a:r>
            <a:endParaRPr lang="en-US" sz="33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6149090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dissolv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checkerboard(across)">
                                      <p:cBhvr>
                                        <p:cTn id="15" dur="500"/>
                                        <p:tgtEl>
                                          <p:spTgt spid="4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checkerboard(across)">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linds(horizontal)">
                                      <p:cBhvr>
                                        <p:cTn id="23" dur="500"/>
                                        <p:tgtEl>
                                          <p:spTgt spid="4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blinds(horizontal)">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1" grpId="0"/>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8789023" y="5275733"/>
            <a:ext cx="247208" cy="138499"/>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11066" y="0"/>
            <a:ext cx="9144000" cy="5715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0" name="Rectangle 9"/>
          <p:cNvSpPr/>
          <p:nvPr/>
        </p:nvSpPr>
        <p:spPr>
          <a:xfrm>
            <a:off x="440647" y="1621138"/>
            <a:ext cx="4046220" cy="2522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6" name="Rectangle 25"/>
          <p:cNvSpPr/>
          <p:nvPr/>
        </p:nvSpPr>
        <p:spPr>
          <a:xfrm>
            <a:off x="4678396" y="1621138"/>
            <a:ext cx="4046220" cy="252276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8" name="TextBox 27"/>
          <p:cNvSpPr txBox="1"/>
          <p:nvPr/>
        </p:nvSpPr>
        <p:spPr>
          <a:xfrm>
            <a:off x="440647" y="2224649"/>
            <a:ext cx="4005987" cy="1338828"/>
          </a:xfrm>
          <a:prstGeom prst="rect">
            <a:avLst/>
          </a:prstGeom>
          <a:noFill/>
        </p:spPr>
        <p:txBody>
          <a:bodyPr wrap="square" rtlCol="0">
            <a:spAutoFit/>
          </a:bodyPr>
          <a:lstStyle/>
          <a:p>
            <a:pPr algn="ctr"/>
            <a:r>
              <a:rPr lang="en-US" sz="4050" b="1" dirty="0">
                <a:latin typeface="+mj-lt"/>
                <a:cs typeface="Browallia New" panose="020B0604020202020204" pitchFamily="34" charset="-34"/>
              </a:rPr>
              <a:t>Community </a:t>
            </a:r>
          </a:p>
          <a:p>
            <a:pPr algn="ctr"/>
            <a:r>
              <a:rPr lang="en-US" sz="4050" b="1" dirty="0">
                <a:latin typeface="+mj-lt"/>
                <a:cs typeface="Browallia New" panose="020B0604020202020204" pitchFamily="34" charset="-34"/>
              </a:rPr>
              <a:t>Study</a:t>
            </a:r>
          </a:p>
        </p:txBody>
      </p:sp>
      <p:sp>
        <p:nvSpPr>
          <p:cNvPr id="29" name="TextBox 28"/>
          <p:cNvSpPr txBox="1"/>
          <p:nvPr/>
        </p:nvSpPr>
        <p:spPr>
          <a:xfrm>
            <a:off x="4739667" y="2224649"/>
            <a:ext cx="3923678" cy="1338828"/>
          </a:xfrm>
          <a:prstGeom prst="rect">
            <a:avLst/>
          </a:prstGeom>
          <a:noFill/>
        </p:spPr>
        <p:txBody>
          <a:bodyPr wrap="square" rtlCol="0">
            <a:spAutoFit/>
          </a:bodyPr>
          <a:lstStyle/>
          <a:p>
            <a:pPr algn="ctr"/>
            <a:r>
              <a:rPr lang="en-US" sz="4050" b="1" dirty="0">
                <a:solidFill>
                  <a:schemeClr val="bg1"/>
                </a:solidFill>
                <a:latin typeface="+mj-lt"/>
              </a:rPr>
              <a:t>Individual </a:t>
            </a:r>
          </a:p>
          <a:p>
            <a:pPr algn="ctr"/>
            <a:r>
              <a:rPr lang="en-US" sz="4050" b="1" dirty="0">
                <a:solidFill>
                  <a:schemeClr val="bg1"/>
                </a:solidFill>
                <a:latin typeface="+mj-lt"/>
              </a:rPr>
              <a:t>Study</a:t>
            </a:r>
            <a:endParaRPr lang="en-US" sz="4050" b="1" dirty="0">
              <a:solidFill>
                <a:schemeClr val="bg1"/>
              </a:solidFill>
              <a:latin typeface="+mj-lt"/>
              <a:cs typeface="Browallia New" panose="020B0604020202020204" pitchFamily="34" charset="-34"/>
            </a:endParaRPr>
          </a:p>
        </p:txBody>
      </p:sp>
      <p:sp>
        <p:nvSpPr>
          <p:cNvPr id="32" name="TextBox 31"/>
          <p:cNvSpPr txBox="1"/>
          <p:nvPr/>
        </p:nvSpPr>
        <p:spPr>
          <a:xfrm>
            <a:off x="1" y="300275"/>
            <a:ext cx="9144002" cy="600164"/>
          </a:xfrm>
          <a:prstGeom prst="rect">
            <a:avLst/>
          </a:prstGeom>
          <a:solidFill>
            <a:schemeClr val="accent1">
              <a:alpha val="30000"/>
            </a:schemeClr>
          </a:solidFill>
        </p:spPr>
        <p:txBody>
          <a:bodyPr wrap="square" rtlCol="0">
            <a:spAutoFit/>
          </a:bodyPr>
          <a:lstStyle/>
          <a:p>
            <a:pPr algn="ctr"/>
            <a:r>
              <a:rPr lang="en-US" sz="3300" dirty="0">
                <a:solidFill>
                  <a:schemeClr val="bg1"/>
                </a:solidFill>
              </a:rPr>
              <a:t>How Do I Create Better Study Habits</a:t>
            </a:r>
            <a:endParaRPr lang="en-US" sz="33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8835301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8789023" y="5275733"/>
            <a:ext cx="247208" cy="138499"/>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9144000" cy="5715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0" name="Rounded Rectangle 19"/>
          <p:cNvSpPr/>
          <p:nvPr/>
        </p:nvSpPr>
        <p:spPr>
          <a:xfrm>
            <a:off x="440647" y="2113361"/>
            <a:ext cx="4046222" cy="27432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charset="0"/>
              <a:buChar char="•"/>
            </a:pPr>
            <a:r>
              <a:rPr lang="en-US" sz="2400" dirty="0">
                <a:solidFill>
                  <a:schemeClr val="tx1"/>
                </a:solidFill>
              </a:rPr>
              <a:t>Come to Church Services! (And Bible Class)</a:t>
            </a:r>
          </a:p>
          <a:p>
            <a:pPr marL="214313" indent="-214313">
              <a:buFont typeface="Arial" charset="0"/>
              <a:buChar char="•"/>
            </a:pPr>
            <a:r>
              <a:rPr lang="en-US" sz="2400" dirty="0">
                <a:solidFill>
                  <a:schemeClr val="tx1"/>
                </a:solidFill>
              </a:rPr>
              <a:t>Join an Extra Bible Class Throughout the Week. </a:t>
            </a:r>
          </a:p>
        </p:txBody>
      </p:sp>
      <p:sp>
        <p:nvSpPr>
          <p:cNvPr id="10" name="Rectangle 9"/>
          <p:cNvSpPr/>
          <p:nvPr/>
        </p:nvSpPr>
        <p:spPr>
          <a:xfrm>
            <a:off x="440649" y="1228724"/>
            <a:ext cx="404622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8" name="TextBox 27"/>
          <p:cNvSpPr txBox="1"/>
          <p:nvPr/>
        </p:nvSpPr>
        <p:spPr>
          <a:xfrm>
            <a:off x="440647" y="1298101"/>
            <a:ext cx="4005987" cy="553998"/>
          </a:xfrm>
          <a:prstGeom prst="rect">
            <a:avLst/>
          </a:prstGeom>
          <a:noFill/>
        </p:spPr>
        <p:txBody>
          <a:bodyPr wrap="square" rtlCol="0">
            <a:spAutoFit/>
          </a:bodyPr>
          <a:lstStyle/>
          <a:p>
            <a:pPr algn="ctr"/>
            <a:r>
              <a:rPr lang="en-US" sz="3000" b="1" dirty="0">
                <a:latin typeface="+mj-lt"/>
                <a:cs typeface="Browallia New" panose="020B0604020202020204" pitchFamily="34" charset="-34"/>
              </a:rPr>
              <a:t>Community Study</a:t>
            </a:r>
          </a:p>
        </p:txBody>
      </p:sp>
      <p:sp>
        <p:nvSpPr>
          <p:cNvPr id="32" name="TextBox 31"/>
          <p:cNvSpPr txBox="1"/>
          <p:nvPr/>
        </p:nvSpPr>
        <p:spPr>
          <a:xfrm>
            <a:off x="1" y="300275"/>
            <a:ext cx="9144002" cy="600164"/>
          </a:xfrm>
          <a:prstGeom prst="rect">
            <a:avLst/>
          </a:prstGeom>
          <a:solidFill>
            <a:schemeClr val="accent1">
              <a:alpha val="30000"/>
            </a:schemeClr>
          </a:solidFill>
        </p:spPr>
        <p:txBody>
          <a:bodyPr wrap="square" rtlCol="0">
            <a:spAutoFit/>
          </a:bodyPr>
          <a:lstStyle/>
          <a:p>
            <a:pPr algn="ctr"/>
            <a:r>
              <a:rPr lang="en-US" sz="3300" dirty="0">
                <a:solidFill>
                  <a:schemeClr val="bg1"/>
                </a:solidFill>
              </a:rPr>
              <a:t>How Do I Create Better Study Habits</a:t>
            </a:r>
            <a:endParaRPr lang="en-US" sz="3300" dirty="0">
              <a:solidFill>
                <a:schemeClr val="bg1"/>
              </a:solidFill>
              <a:cs typeface="Browallia New" panose="020B0604020202020204" pitchFamily="34" charset="-34"/>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108" y="925429"/>
            <a:ext cx="4012913" cy="4431096"/>
          </a:xfrm>
          <a:prstGeom prst="rect">
            <a:avLst/>
          </a:prstGeom>
        </p:spPr>
      </p:pic>
    </p:spTree>
    <p:extLst>
      <p:ext uri="{BB962C8B-B14F-4D97-AF65-F5344CB8AC3E}">
        <p14:creationId xmlns:p14="http://schemas.microsoft.com/office/powerpoint/2010/main" val="1477518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up)">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 calcmode="lin" valueType="num">
                                      <p:cBhvr additive="base">
                                        <p:cTn id="19"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8789023" y="5275733"/>
            <a:ext cx="247208" cy="138499"/>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9144000" cy="5715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0" name="Rounded Rectangle 19"/>
          <p:cNvSpPr/>
          <p:nvPr/>
        </p:nvSpPr>
        <p:spPr>
          <a:xfrm>
            <a:off x="440647" y="2113361"/>
            <a:ext cx="4046222" cy="27432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charset="0"/>
              <a:buChar char="•"/>
            </a:pPr>
            <a:r>
              <a:rPr lang="en-US" sz="2400" dirty="0">
                <a:solidFill>
                  <a:schemeClr val="tx1"/>
                </a:solidFill>
              </a:rPr>
              <a:t>Come to Church Services! (And Bible Class)</a:t>
            </a:r>
          </a:p>
          <a:p>
            <a:pPr marL="214313" indent="-214313">
              <a:buFont typeface="Arial" charset="0"/>
              <a:buChar char="•"/>
            </a:pPr>
            <a:r>
              <a:rPr lang="en-US" sz="2400" dirty="0">
                <a:solidFill>
                  <a:schemeClr val="tx1"/>
                </a:solidFill>
              </a:rPr>
              <a:t>Join an Extra Bible Class Throughout the Week. </a:t>
            </a:r>
          </a:p>
        </p:txBody>
      </p:sp>
      <p:sp>
        <p:nvSpPr>
          <p:cNvPr id="10" name="Rectangle 9"/>
          <p:cNvSpPr/>
          <p:nvPr/>
        </p:nvSpPr>
        <p:spPr>
          <a:xfrm>
            <a:off x="440649" y="1228724"/>
            <a:ext cx="404622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8" name="TextBox 27"/>
          <p:cNvSpPr txBox="1"/>
          <p:nvPr/>
        </p:nvSpPr>
        <p:spPr>
          <a:xfrm>
            <a:off x="440647" y="1298101"/>
            <a:ext cx="4005987" cy="553998"/>
          </a:xfrm>
          <a:prstGeom prst="rect">
            <a:avLst/>
          </a:prstGeom>
          <a:noFill/>
        </p:spPr>
        <p:txBody>
          <a:bodyPr wrap="square" rtlCol="0">
            <a:spAutoFit/>
          </a:bodyPr>
          <a:lstStyle/>
          <a:p>
            <a:pPr algn="ctr"/>
            <a:r>
              <a:rPr lang="en-US" sz="3000" b="1" dirty="0">
                <a:latin typeface="+mj-lt"/>
                <a:cs typeface="Browallia New" panose="020B0604020202020204" pitchFamily="34" charset="-34"/>
              </a:rPr>
              <a:t>Community Study</a:t>
            </a:r>
          </a:p>
        </p:txBody>
      </p:sp>
      <p:sp>
        <p:nvSpPr>
          <p:cNvPr id="32" name="TextBox 31"/>
          <p:cNvSpPr txBox="1"/>
          <p:nvPr/>
        </p:nvSpPr>
        <p:spPr>
          <a:xfrm>
            <a:off x="1" y="300275"/>
            <a:ext cx="9144002" cy="600164"/>
          </a:xfrm>
          <a:prstGeom prst="rect">
            <a:avLst/>
          </a:prstGeom>
          <a:solidFill>
            <a:schemeClr val="accent1">
              <a:alpha val="30000"/>
            </a:schemeClr>
          </a:solidFill>
        </p:spPr>
        <p:txBody>
          <a:bodyPr wrap="square" rtlCol="0">
            <a:spAutoFit/>
          </a:bodyPr>
          <a:lstStyle/>
          <a:p>
            <a:pPr algn="ctr"/>
            <a:r>
              <a:rPr lang="en-US" sz="3300" dirty="0">
                <a:solidFill>
                  <a:schemeClr val="bg1"/>
                </a:solidFill>
              </a:rPr>
              <a:t>How Do I Create Better Study Habits</a:t>
            </a:r>
            <a:endParaRPr lang="en-US" sz="3300" dirty="0">
              <a:solidFill>
                <a:schemeClr val="bg1"/>
              </a:solidFill>
              <a:cs typeface="Browallia New" panose="020B0604020202020204" pitchFamily="34" charset="-34"/>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1095344"/>
            <a:ext cx="4464230" cy="4107664"/>
          </a:xfrm>
          <a:prstGeom prst="rect">
            <a:avLst/>
          </a:prstGeom>
        </p:spPr>
      </p:pic>
    </p:spTree>
    <p:extLst>
      <p:ext uri="{BB962C8B-B14F-4D97-AF65-F5344CB8AC3E}">
        <p14:creationId xmlns:p14="http://schemas.microsoft.com/office/powerpoint/2010/main" val="1987279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8789023" y="5275733"/>
            <a:ext cx="247208" cy="138499"/>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9144000" cy="5715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0" name="Rounded Rectangle 19"/>
          <p:cNvSpPr/>
          <p:nvPr/>
        </p:nvSpPr>
        <p:spPr>
          <a:xfrm>
            <a:off x="440647" y="2113361"/>
            <a:ext cx="4046222" cy="27432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charset="0"/>
              <a:buChar char="•"/>
            </a:pPr>
            <a:r>
              <a:rPr lang="en-US" sz="2400" dirty="0">
                <a:solidFill>
                  <a:schemeClr val="tx1"/>
                </a:solidFill>
              </a:rPr>
              <a:t>Come to Church Services! (And Bible Class)</a:t>
            </a:r>
          </a:p>
          <a:p>
            <a:pPr marL="214313" indent="-214313">
              <a:buFont typeface="Arial" charset="0"/>
              <a:buChar char="•"/>
            </a:pPr>
            <a:r>
              <a:rPr lang="en-US" sz="2400" dirty="0">
                <a:solidFill>
                  <a:schemeClr val="tx1"/>
                </a:solidFill>
              </a:rPr>
              <a:t>Join an Extra Bible Class Throughout the Week. </a:t>
            </a:r>
          </a:p>
        </p:txBody>
      </p:sp>
      <p:sp>
        <p:nvSpPr>
          <p:cNvPr id="10" name="Rectangle 9"/>
          <p:cNvSpPr/>
          <p:nvPr/>
        </p:nvSpPr>
        <p:spPr>
          <a:xfrm>
            <a:off x="440649" y="1228724"/>
            <a:ext cx="404622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8" name="TextBox 27"/>
          <p:cNvSpPr txBox="1"/>
          <p:nvPr/>
        </p:nvSpPr>
        <p:spPr>
          <a:xfrm>
            <a:off x="440647" y="1298101"/>
            <a:ext cx="4005987" cy="553998"/>
          </a:xfrm>
          <a:prstGeom prst="rect">
            <a:avLst/>
          </a:prstGeom>
          <a:noFill/>
        </p:spPr>
        <p:txBody>
          <a:bodyPr wrap="square" rtlCol="0">
            <a:spAutoFit/>
          </a:bodyPr>
          <a:lstStyle/>
          <a:p>
            <a:pPr algn="ctr"/>
            <a:r>
              <a:rPr lang="en-US" sz="3000" b="1" dirty="0">
                <a:latin typeface="+mj-lt"/>
                <a:cs typeface="Browallia New" panose="020B0604020202020204" pitchFamily="34" charset="-34"/>
              </a:rPr>
              <a:t>Community Study</a:t>
            </a:r>
          </a:p>
        </p:txBody>
      </p:sp>
      <p:sp>
        <p:nvSpPr>
          <p:cNvPr id="32" name="TextBox 31"/>
          <p:cNvSpPr txBox="1"/>
          <p:nvPr/>
        </p:nvSpPr>
        <p:spPr>
          <a:xfrm>
            <a:off x="1" y="300275"/>
            <a:ext cx="9144002" cy="600164"/>
          </a:xfrm>
          <a:prstGeom prst="rect">
            <a:avLst/>
          </a:prstGeom>
          <a:solidFill>
            <a:schemeClr val="accent1">
              <a:alpha val="30000"/>
            </a:schemeClr>
          </a:solidFill>
        </p:spPr>
        <p:txBody>
          <a:bodyPr wrap="square" rtlCol="0">
            <a:spAutoFit/>
          </a:bodyPr>
          <a:lstStyle/>
          <a:p>
            <a:pPr algn="ctr"/>
            <a:r>
              <a:rPr lang="en-US" sz="3300" dirty="0">
                <a:solidFill>
                  <a:schemeClr val="bg1"/>
                </a:solidFill>
              </a:rPr>
              <a:t>How Do I Create Better Study Habits</a:t>
            </a:r>
            <a:endParaRPr lang="en-US" sz="3300" dirty="0">
              <a:solidFill>
                <a:schemeClr val="bg1"/>
              </a:solidFill>
              <a:cs typeface="Browallia New" panose="020B0604020202020204" pitchFamily="34" charset="-34"/>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165" y="1228724"/>
            <a:ext cx="4347482" cy="4127801"/>
          </a:xfrm>
          <a:prstGeom prst="rect">
            <a:avLst/>
          </a:prstGeom>
        </p:spPr>
      </p:pic>
    </p:spTree>
    <p:extLst>
      <p:ext uri="{BB962C8B-B14F-4D97-AF65-F5344CB8AC3E}">
        <p14:creationId xmlns:p14="http://schemas.microsoft.com/office/powerpoint/2010/main" val="5303941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8789023" y="5275733"/>
            <a:ext cx="247208" cy="138499"/>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3" y="14286"/>
            <a:ext cx="9144000" cy="5715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0" name="Rounded Rectangle 19"/>
          <p:cNvSpPr/>
          <p:nvPr/>
        </p:nvSpPr>
        <p:spPr>
          <a:xfrm>
            <a:off x="214313" y="2060100"/>
            <a:ext cx="4272556" cy="30405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charset="0"/>
              <a:buChar char="•"/>
            </a:pPr>
            <a:r>
              <a:rPr lang="en-US" sz="2400" dirty="0">
                <a:solidFill>
                  <a:schemeClr val="tx1"/>
                </a:solidFill>
              </a:rPr>
              <a:t>Come to Church Services! (And Bible Class)</a:t>
            </a:r>
          </a:p>
          <a:p>
            <a:pPr marL="214313" indent="-214313">
              <a:buFont typeface="Arial" charset="0"/>
              <a:buChar char="•"/>
            </a:pPr>
            <a:r>
              <a:rPr lang="en-US" sz="2400" dirty="0">
                <a:solidFill>
                  <a:schemeClr val="tx1"/>
                </a:solidFill>
              </a:rPr>
              <a:t>Join an Extra Bible Class Throughout the Week. </a:t>
            </a:r>
          </a:p>
          <a:p>
            <a:pPr marL="214313" indent="-214313">
              <a:buFont typeface="Arial" charset="0"/>
              <a:buChar char="•"/>
            </a:pPr>
            <a:r>
              <a:rPr lang="en-US" sz="2400" dirty="0">
                <a:solidFill>
                  <a:schemeClr val="tx1"/>
                </a:solidFill>
              </a:rPr>
              <a:t>Ask Someone to Study/Read with You One on One. </a:t>
            </a:r>
          </a:p>
          <a:p>
            <a:pPr marL="214313" indent="-214313">
              <a:buFont typeface="Arial" charset="0"/>
              <a:buChar char="•"/>
            </a:pPr>
            <a:endParaRPr lang="en-US" sz="2400" dirty="0">
              <a:solidFill>
                <a:schemeClr val="tx1"/>
              </a:solidFill>
            </a:endParaRPr>
          </a:p>
        </p:txBody>
      </p:sp>
      <p:sp>
        <p:nvSpPr>
          <p:cNvPr id="10" name="Rectangle 9"/>
          <p:cNvSpPr/>
          <p:nvPr/>
        </p:nvSpPr>
        <p:spPr>
          <a:xfrm>
            <a:off x="440649" y="1228724"/>
            <a:ext cx="404622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6" name="Rectangle 25"/>
          <p:cNvSpPr/>
          <p:nvPr/>
        </p:nvSpPr>
        <p:spPr>
          <a:xfrm>
            <a:off x="4678396" y="1228724"/>
            <a:ext cx="4046220" cy="762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8" name="TextBox 27"/>
          <p:cNvSpPr txBox="1"/>
          <p:nvPr/>
        </p:nvSpPr>
        <p:spPr>
          <a:xfrm>
            <a:off x="440647" y="1298101"/>
            <a:ext cx="4005987" cy="584775"/>
          </a:xfrm>
          <a:prstGeom prst="rect">
            <a:avLst/>
          </a:prstGeom>
          <a:noFill/>
        </p:spPr>
        <p:txBody>
          <a:bodyPr wrap="square" rtlCol="0">
            <a:spAutoFit/>
          </a:bodyPr>
          <a:lstStyle/>
          <a:p>
            <a:pPr algn="ctr"/>
            <a:r>
              <a:rPr lang="en-US" sz="3200" b="1" dirty="0">
                <a:latin typeface="+mj-lt"/>
                <a:cs typeface="Browallia New" panose="020B0604020202020204" pitchFamily="34" charset="-34"/>
              </a:rPr>
              <a:t>Community Study</a:t>
            </a:r>
          </a:p>
        </p:txBody>
      </p:sp>
      <p:sp>
        <p:nvSpPr>
          <p:cNvPr id="29" name="TextBox 28"/>
          <p:cNvSpPr txBox="1"/>
          <p:nvPr/>
        </p:nvSpPr>
        <p:spPr>
          <a:xfrm>
            <a:off x="4739667" y="1298101"/>
            <a:ext cx="3923678" cy="584775"/>
          </a:xfrm>
          <a:prstGeom prst="rect">
            <a:avLst/>
          </a:prstGeom>
          <a:noFill/>
        </p:spPr>
        <p:txBody>
          <a:bodyPr wrap="square" rtlCol="0">
            <a:spAutoFit/>
          </a:bodyPr>
          <a:lstStyle/>
          <a:p>
            <a:pPr algn="ctr"/>
            <a:r>
              <a:rPr lang="en-US" sz="3200" b="1" dirty="0">
                <a:solidFill>
                  <a:schemeClr val="bg1"/>
                </a:solidFill>
                <a:latin typeface="+mj-lt"/>
              </a:rPr>
              <a:t>Individual Study</a:t>
            </a:r>
            <a:endParaRPr lang="en-US" sz="3200" b="1" dirty="0">
              <a:solidFill>
                <a:schemeClr val="bg1"/>
              </a:solidFill>
              <a:latin typeface="+mj-lt"/>
              <a:cs typeface="Browallia New" panose="020B0604020202020204" pitchFamily="34" charset="-34"/>
            </a:endParaRPr>
          </a:p>
        </p:txBody>
      </p:sp>
      <p:sp>
        <p:nvSpPr>
          <p:cNvPr id="35" name="Rounded Rectangle 34"/>
          <p:cNvSpPr/>
          <p:nvPr/>
        </p:nvSpPr>
        <p:spPr>
          <a:xfrm>
            <a:off x="4678396" y="2060100"/>
            <a:ext cx="4110627" cy="304053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charset="0"/>
              <a:buChar char="•"/>
            </a:pPr>
            <a:r>
              <a:rPr lang="en-US" sz="2700" dirty="0"/>
              <a:t>Dedicate Yourself to Reading on Your Own.</a:t>
            </a:r>
          </a:p>
          <a:p>
            <a:pPr marL="214313" indent="-214313">
              <a:buFont typeface="Arial" charset="0"/>
              <a:buChar char="•"/>
            </a:pPr>
            <a:r>
              <a:rPr lang="en-US" sz="2700" dirty="0"/>
              <a:t>Write Down Scripture.</a:t>
            </a:r>
          </a:p>
          <a:p>
            <a:pPr marL="214313" indent="-214313">
              <a:buFont typeface="Arial" charset="0"/>
              <a:buChar char="•"/>
            </a:pPr>
            <a:r>
              <a:rPr lang="en-US" sz="2700" dirty="0"/>
              <a:t>Meditate on the Word.</a:t>
            </a:r>
          </a:p>
          <a:p>
            <a:pPr marL="214313" indent="-214313">
              <a:buFont typeface="Arial" charset="0"/>
              <a:buChar char="•"/>
            </a:pPr>
            <a:r>
              <a:rPr lang="en-US" sz="2700" dirty="0"/>
              <a:t>Listen to the Word. </a:t>
            </a:r>
          </a:p>
          <a:p>
            <a:pPr marL="214313" indent="-214313">
              <a:buFont typeface="Arial" charset="0"/>
              <a:buChar char="•"/>
            </a:pPr>
            <a:endParaRPr lang="en-US" sz="2700" dirty="0"/>
          </a:p>
        </p:txBody>
      </p:sp>
      <p:sp>
        <p:nvSpPr>
          <p:cNvPr id="32" name="TextBox 31"/>
          <p:cNvSpPr txBox="1"/>
          <p:nvPr/>
        </p:nvSpPr>
        <p:spPr>
          <a:xfrm>
            <a:off x="1" y="300275"/>
            <a:ext cx="9144002" cy="600164"/>
          </a:xfrm>
          <a:prstGeom prst="rect">
            <a:avLst/>
          </a:prstGeom>
          <a:solidFill>
            <a:schemeClr val="accent1">
              <a:alpha val="30000"/>
            </a:schemeClr>
          </a:solidFill>
        </p:spPr>
        <p:txBody>
          <a:bodyPr wrap="square" rtlCol="0">
            <a:spAutoFit/>
          </a:bodyPr>
          <a:lstStyle/>
          <a:p>
            <a:pPr algn="ctr"/>
            <a:r>
              <a:rPr lang="en-US" sz="3300" dirty="0">
                <a:solidFill>
                  <a:schemeClr val="bg1"/>
                </a:solidFill>
              </a:rPr>
              <a:t>How Do I Create Better Study Habits</a:t>
            </a:r>
            <a:endParaRPr lang="en-US" sz="33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5795810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dissolve">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dissolve">
                                      <p:cBhvr>
                                        <p:cTn id="12" dur="500"/>
                                        <p:tgtEl>
                                          <p:spTgt spid="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
                                            <p:txEl>
                                              <p:pRg st="1" end="1"/>
                                            </p:txEl>
                                          </p:spTgt>
                                        </p:tgtEl>
                                        <p:attrNameLst>
                                          <p:attrName>style.visibility</p:attrName>
                                        </p:attrNameLst>
                                      </p:cBhvr>
                                      <p:to>
                                        <p:strVal val="visible"/>
                                      </p:to>
                                    </p:set>
                                    <p:animEffect transition="in" filter="dissolve">
                                      <p:cBhvr>
                                        <p:cTn id="17" dur="500"/>
                                        <p:tgtEl>
                                          <p:spTgt spid="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5">
                                            <p:txEl>
                                              <p:pRg st="2" end="2"/>
                                            </p:txEl>
                                          </p:spTgt>
                                        </p:tgtEl>
                                        <p:attrNameLst>
                                          <p:attrName>style.visibility</p:attrName>
                                        </p:attrNameLst>
                                      </p:cBhvr>
                                      <p:to>
                                        <p:strVal val="visible"/>
                                      </p:to>
                                    </p:set>
                                    <p:animEffect transition="in" filter="dissolve">
                                      <p:cBhvr>
                                        <p:cTn id="22" dur="500"/>
                                        <p:tgtEl>
                                          <p:spTgt spid="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5">
                                            <p:txEl>
                                              <p:pRg st="3" end="3"/>
                                            </p:txEl>
                                          </p:spTgt>
                                        </p:tgtEl>
                                        <p:attrNameLst>
                                          <p:attrName>style.visibility</p:attrName>
                                        </p:attrNameLst>
                                      </p:cBhvr>
                                      <p:to>
                                        <p:strVal val="visible"/>
                                      </p:to>
                                    </p:set>
                                    <p:animEffect transition="in" filter="dissolve">
                                      <p:cBhvr>
                                        <p:cTn id="27"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6657</TotalTime>
  <Words>552</Words>
  <Application>Microsoft Office PowerPoint</Application>
  <PresentationFormat>On-screen Show (16:10)</PresentationFormat>
  <Paragraphs>96</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Embry</cp:lastModifiedBy>
  <cp:revision>1786</cp:revision>
  <dcterms:created xsi:type="dcterms:W3CDTF">2015-12-31T02:20:12Z</dcterms:created>
  <dcterms:modified xsi:type="dcterms:W3CDTF">2018-01-15T00:20:15Z</dcterms:modified>
</cp:coreProperties>
</file>