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7" r:id="rId3"/>
    <p:sldId id="261" r:id="rId4"/>
    <p:sldId id="258" r:id="rId5"/>
    <p:sldId id="262" r:id="rId6"/>
    <p:sldId id="263" r:id="rId7"/>
    <p:sldId id="264" r:id="rId8"/>
    <p:sldId id="259"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58435"/>
  </p:normalViewPr>
  <p:slideViewPr>
    <p:cSldViewPr snapToGrid="0" snapToObjects="1">
      <p:cViewPr varScale="1">
        <p:scale>
          <a:sx n="65" d="100"/>
          <a:sy n="65" d="100"/>
        </p:scale>
        <p:origin x="24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00FA2-D2F7-2449-8EEE-0B5C29C8EC6D}" type="datetimeFigureOut">
              <a:rPr lang="en-US" smtClean="0"/>
              <a:t>1/6/18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70AB9-71A4-6E47-80AD-105933AFC237}" type="slidenum">
              <a:rPr lang="en-US" smtClean="0"/>
              <a:t>‹#›</a:t>
            </a:fld>
            <a:endParaRPr lang="en-US"/>
          </a:p>
        </p:txBody>
      </p:sp>
    </p:spTree>
    <p:extLst>
      <p:ext uri="{BB962C8B-B14F-4D97-AF65-F5344CB8AC3E}">
        <p14:creationId xmlns:p14="http://schemas.microsoft.com/office/powerpoint/2010/main" val="118470496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Greek word for “Disciple”</a:t>
            </a:r>
            <a:r>
              <a:rPr lang="en-US" baseline="0" dirty="0" smtClean="0"/>
              <a:t> is used 262 times in the New Testament </a:t>
            </a:r>
            <a:r>
              <a:rPr lang="mr-IN" baseline="0" dirty="0" smtClean="0"/>
              <a:t>…</a:t>
            </a:r>
            <a:r>
              <a:rPr lang="en-US" baseline="0" dirty="0" smtClean="0"/>
              <a:t> Every one of those found in either the gospels or the book of Acts.</a:t>
            </a:r>
          </a:p>
          <a:p>
            <a:endParaRPr lang="en-US" baseline="0" dirty="0" smtClean="0"/>
          </a:p>
          <a:p>
            <a:r>
              <a:rPr lang="en-US" baseline="0" dirty="0" smtClean="0"/>
              <a:t>This is a Word that was constantly on the tongue of Jesus </a:t>
            </a:r>
            <a:r>
              <a:rPr lang="mr-IN" baseline="0" dirty="0" smtClean="0"/>
              <a:t>–</a:t>
            </a:r>
            <a:r>
              <a:rPr lang="en-US" baseline="0" dirty="0" smtClean="0"/>
              <a:t> and should be deep in our hearts as well. So today I want to draw us closer to Jesus by studying this awesome concept.</a:t>
            </a:r>
            <a:endParaRPr lang="en-US" dirty="0"/>
          </a:p>
        </p:txBody>
      </p:sp>
      <p:sp>
        <p:nvSpPr>
          <p:cNvPr id="4" name="Slide Number Placeholder 3"/>
          <p:cNvSpPr>
            <a:spLocks noGrp="1"/>
          </p:cNvSpPr>
          <p:nvPr>
            <p:ph type="sldNum" sz="quarter" idx="10"/>
          </p:nvPr>
        </p:nvSpPr>
        <p:spPr/>
        <p:txBody>
          <a:bodyPr/>
          <a:lstStyle/>
          <a:p>
            <a:fld id="{14D70AB9-71A4-6E47-80AD-105933AFC237}" type="slidenum">
              <a:rPr lang="en-US" smtClean="0"/>
              <a:t>1</a:t>
            </a:fld>
            <a:endParaRPr lang="en-US"/>
          </a:p>
        </p:txBody>
      </p:sp>
    </p:spTree>
    <p:extLst>
      <p:ext uri="{BB962C8B-B14F-4D97-AF65-F5344CB8AC3E}">
        <p14:creationId xmlns:p14="http://schemas.microsoft.com/office/powerpoint/2010/main" val="103815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relationship that the Jews were familiar with </a:t>
            </a:r>
            <a:r>
              <a:rPr lang="mr-IN" baseline="0" dirty="0" smtClean="0"/>
              <a:t>–</a:t>
            </a:r>
            <a:r>
              <a:rPr lang="en-US" baseline="0" dirty="0" smtClean="0"/>
              <a:t> but that Jesus ELEVATES. (Matthew 10:24-27)</a:t>
            </a:r>
          </a:p>
          <a:p>
            <a:endParaRPr lang="en-US" baseline="0" dirty="0" smtClean="0"/>
          </a:p>
          <a:p>
            <a:r>
              <a:rPr lang="en-US" baseline="0" dirty="0" smtClean="0"/>
              <a:t>Teacher-Student Relationship.  What’s fascinating about this is that discipleship involves an invitation.  The teacher has to welcome you into His “class” in fact, the teacher has to welcome you into His life.  (2 peter 1:10)</a:t>
            </a:r>
          </a:p>
          <a:p>
            <a:endParaRPr lang="en-US" baseline="0" dirty="0" smtClean="0"/>
          </a:p>
          <a:p>
            <a:endParaRPr lang="en-US" baseline="0" dirty="0" smtClean="0"/>
          </a:p>
          <a:p>
            <a:r>
              <a:rPr lang="en-US" baseline="0" dirty="0" smtClean="0"/>
              <a:t>SO WHAT?  </a:t>
            </a:r>
            <a:endParaRPr lang="en-US" dirty="0"/>
          </a:p>
        </p:txBody>
      </p:sp>
      <p:sp>
        <p:nvSpPr>
          <p:cNvPr id="4" name="Slide Number Placeholder 3"/>
          <p:cNvSpPr>
            <a:spLocks noGrp="1"/>
          </p:cNvSpPr>
          <p:nvPr>
            <p:ph type="sldNum" sz="quarter" idx="10"/>
          </p:nvPr>
        </p:nvSpPr>
        <p:spPr/>
        <p:txBody>
          <a:bodyPr/>
          <a:lstStyle/>
          <a:p>
            <a:fld id="{14D70AB9-71A4-6E47-80AD-105933AFC237}" type="slidenum">
              <a:rPr lang="en-US" smtClean="0"/>
              <a:t>2</a:t>
            </a:fld>
            <a:endParaRPr lang="en-US"/>
          </a:p>
        </p:txBody>
      </p:sp>
    </p:spTree>
    <p:extLst>
      <p:ext uri="{BB962C8B-B14F-4D97-AF65-F5344CB8AC3E}">
        <p14:creationId xmlns:p14="http://schemas.microsoft.com/office/powerpoint/2010/main" val="168177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Worthy isn’t just “a” random metaphor for our life in Christ.</a:t>
            </a:r>
            <a:r>
              <a:rPr lang="en-US" baseline="0" dirty="0" smtClean="0"/>
              <a:t>  It Is An Essential Description of the WALK of every Disciple.</a:t>
            </a:r>
            <a:endParaRPr lang="en-US" dirty="0" smtClean="0"/>
          </a:p>
          <a:p>
            <a:endParaRPr lang="en-US" dirty="0" smtClean="0"/>
          </a:p>
          <a:p>
            <a:r>
              <a:rPr lang="en-US" dirty="0" smtClean="0"/>
              <a:t>When I hop in the car and get ready to drive somewhere </a:t>
            </a:r>
            <a:r>
              <a:rPr lang="mr-IN" dirty="0" smtClean="0"/>
              <a:t>–</a:t>
            </a:r>
            <a:r>
              <a:rPr lang="en-US" dirty="0" smtClean="0"/>
              <a:t> Can</a:t>
            </a:r>
            <a:r>
              <a:rPr lang="en-US" baseline="0" dirty="0" smtClean="0"/>
              <a:t> I say, Jesus would be going the same place?</a:t>
            </a:r>
            <a:endParaRPr lang="en-US" dirty="0"/>
          </a:p>
        </p:txBody>
      </p:sp>
      <p:sp>
        <p:nvSpPr>
          <p:cNvPr id="4" name="Slide Number Placeholder 3"/>
          <p:cNvSpPr>
            <a:spLocks noGrp="1"/>
          </p:cNvSpPr>
          <p:nvPr>
            <p:ph type="sldNum" sz="quarter" idx="10"/>
          </p:nvPr>
        </p:nvSpPr>
        <p:spPr/>
        <p:txBody>
          <a:bodyPr/>
          <a:lstStyle/>
          <a:p>
            <a:fld id="{14D70AB9-71A4-6E47-80AD-105933AFC237}" type="slidenum">
              <a:rPr lang="en-US" smtClean="0"/>
              <a:t>3</a:t>
            </a:fld>
            <a:endParaRPr lang="en-US"/>
          </a:p>
        </p:txBody>
      </p:sp>
    </p:spTree>
    <p:extLst>
      <p:ext uri="{BB962C8B-B14F-4D97-AF65-F5344CB8AC3E}">
        <p14:creationId xmlns:p14="http://schemas.microsoft.com/office/powerpoint/2010/main" val="4026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that sink in for a moment</a:t>
            </a:r>
            <a:r>
              <a:rPr lang="mr-IN" dirty="0" smtClean="0"/>
              <a:t>…</a:t>
            </a:r>
            <a:r>
              <a:rPr lang="en-US" dirty="0" smtClean="0"/>
              <a:t>. If My Life</a:t>
            </a:r>
            <a:r>
              <a:rPr lang="en-US" baseline="0" dirty="0" smtClean="0"/>
              <a:t> isn’t filled with these qualities. I’m not a Disciple of Jesus. I’m not actually following Him.</a:t>
            </a:r>
            <a:endParaRPr lang="en-US" dirty="0" smtClean="0"/>
          </a:p>
          <a:p>
            <a:endParaRPr lang="en-US" dirty="0" smtClean="0"/>
          </a:p>
          <a:p>
            <a:r>
              <a:rPr lang="en-US" dirty="0" smtClean="0"/>
              <a:t>Love: All of His Teachings Depend on Active Love.</a:t>
            </a:r>
          </a:p>
          <a:p>
            <a:r>
              <a:rPr lang="en-US" dirty="0" smtClean="0"/>
              <a:t>Sacrifice: Always Involved Leaving Something Behind Either Physically such as a job or property </a:t>
            </a:r>
            <a:r>
              <a:rPr lang="mr-IN" dirty="0" smtClean="0"/>
              <a:t>–</a:t>
            </a:r>
            <a:r>
              <a:rPr lang="en-US" dirty="0" smtClean="0"/>
              <a:t> or leaving behind old lifestyle or loyalties (think Martha, Mary, &amp; Lazarus </a:t>
            </a:r>
            <a:r>
              <a:rPr lang="mr-IN" dirty="0" smtClean="0"/>
              <a:t>–</a:t>
            </a:r>
            <a:r>
              <a:rPr lang="en-US" dirty="0" smtClean="0"/>
              <a:t> they are disciples, but not daily travelers.)</a:t>
            </a:r>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Service: It Becomes A Chief Feature of His Disciples Interaction with Each other &amp; the world around them.</a:t>
            </a:r>
          </a:p>
          <a:p>
            <a:endParaRPr lang="en-US" dirty="0" smtClean="0"/>
          </a:p>
          <a:p>
            <a:endParaRPr lang="en-US" dirty="0" smtClean="0"/>
          </a:p>
          <a:p>
            <a:endParaRPr lang="en-US" dirty="0" smtClean="0"/>
          </a:p>
          <a:p>
            <a:r>
              <a:rPr lang="en-US" dirty="0" smtClean="0"/>
              <a:t>** This matters because Jesus warns us not to take discipleship for granted.  In the sermon on</a:t>
            </a:r>
            <a:r>
              <a:rPr lang="en-US" baseline="0" dirty="0" smtClean="0"/>
              <a:t> the Mount he said “Not everyone who calls me Lord, Lord</a:t>
            </a:r>
            <a:r>
              <a:rPr lang="mr-IN" baseline="0" dirty="0" smtClean="0"/>
              <a:t>…</a:t>
            </a:r>
            <a:r>
              <a:rPr lang="en-US" baseline="0" dirty="0" smtClean="0"/>
              <a:t>”. In the parable of the wise and foolish virgins, he shows that some who thought they would enter </a:t>
            </a:r>
            <a:r>
              <a:rPr lang="mr-IN" baseline="0" dirty="0" smtClean="0"/>
              <a:t>–</a:t>
            </a:r>
            <a:r>
              <a:rPr lang="en-US" baseline="0" dirty="0" smtClean="0"/>
              <a:t> were not nearly as prepared as they assumed.</a:t>
            </a:r>
            <a:endParaRPr lang="en-US" dirty="0" smtClean="0"/>
          </a:p>
          <a:p>
            <a:endParaRPr lang="en-US" dirty="0"/>
          </a:p>
        </p:txBody>
      </p:sp>
      <p:sp>
        <p:nvSpPr>
          <p:cNvPr id="4" name="Slide Number Placeholder 3"/>
          <p:cNvSpPr>
            <a:spLocks noGrp="1"/>
          </p:cNvSpPr>
          <p:nvPr>
            <p:ph type="sldNum" sz="quarter" idx="10"/>
          </p:nvPr>
        </p:nvSpPr>
        <p:spPr/>
        <p:txBody>
          <a:bodyPr/>
          <a:lstStyle/>
          <a:p>
            <a:fld id="{14D70AB9-71A4-6E47-80AD-105933AFC237}" type="slidenum">
              <a:rPr lang="en-US" smtClean="0"/>
              <a:t>4</a:t>
            </a:fld>
            <a:endParaRPr lang="en-US"/>
          </a:p>
        </p:txBody>
      </p:sp>
    </p:spTree>
    <p:extLst>
      <p:ext uri="{BB962C8B-B14F-4D97-AF65-F5344CB8AC3E}">
        <p14:creationId xmlns:p14="http://schemas.microsoft.com/office/powerpoint/2010/main" val="8305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Carefully Am I Listening:  The story is told</a:t>
            </a:r>
            <a:r>
              <a:rPr lang="en-US" baseline="0" dirty="0" smtClean="0"/>
              <a:t> of a man who was shoveling sawdust into an old country icehouse</a:t>
            </a:r>
            <a:r>
              <a:rPr lang="mr-IN" baseline="0" dirty="0" smtClean="0"/>
              <a:t>…</a:t>
            </a:r>
            <a:r>
              <a:rPr lang="en-US" baseline="0" dirty="0" smtClean="0"/>
              <a:t>the sawdust acts as insulation to help everything stay cold</a:t>
            </a:r>
            <a:r>
              <a:rPr lang="mr-IN" baseline="0" dirty="0" smtClean="0"/>
              <a:t>…</a:t>
            </a:r>
            <a:r>
              <a:rPr lang="en-US" baseline="0" dirty="0" smtClean="0"/>
              <a:t>but in his shoveling, his pocket watch fell and was buried. Many men stopped shoveling and searched for the watch but couldn’t find it.  When they gave up and went to lunch a young boy quickly found the watch.  They asked him how!?  He said: I closed the door, </a:t>
            </a:r>
            <a:r>
              <a:rPr lang="en-US" baseline="0" dirty="0" err="1" smtClean="0"/>
              <a:t>layed</a:t>
            </a:r>
            <a:r>
              <a:rPr lang="en-US" baseline="0" dirty="0" smtClean="0"/>
              <a:t> down, held my breath --- and listened for the quiet ticking of the watch.  The boy was right to LISTEN.  This year </a:t>
            </a:r>
            <a:r>
              <a:rPr lang="mr-IN" baseline="0" dirty="0" smtClean="0"/>
              <a:t>–</a:t>
            </a:r>
            <a:r>
              <a:rPr lang="en-US" baseline="0" dirty="0" smtClean="0"/>
              <a:t> LISTEN. REALLY LISTEN to the Scriptures.  And follow their leading.</a:t>
            </a:r>
          </a:p>
          <a:p>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How Carefully Am I Listening To &amp; Following The Teachings of Jesus?</a:t>
            </a:r>
          </a:p>
          <a:p>
            <a:endParaRPr lang="en-US" baseline="0" dirty="0" smtClean="0"/>
          </a:p>
          <a:p>
            <a:r>
              <a:rPr lang="en-US" baseline="0" dirty="0" smtClean="0"/>
              <a:t>Do my intentions match my actions</a:t>
            </a:r>
            <a:r>
              <a:rPr lang="en-US" baseline="0" dirty="0" smtClean="0"/>
              <a:t>?</a:t>
            </a:r>
          </a:p>
          <a:p>
            <a:endParaRPr lang="en-US" baseline="0" dirty="0" smtClean="0"/>
          </a:p>
          <a:p>
            <a:r>
              <a:rPr lang="en-US" baseline="0" dirty="0" smtClean="0"/>
              <a:t>FREQUENTLY GOING:  I want each of us to walk worthy. To think which direction Jesus would go </a:t>
            </a:r>
            <a:r>
              <a:rPr lang="mr-IN" baseline="0" dirty="0" smtClean="0"/>
              <a:t>–</a:t>
            </a:r>
            <a:r>
              <a:rPr lang="en-US" baseline="0" dirty="0" smtClean="0"/>
              <a:t> and pursue that course.</a:t>
            </a:r>
          </a:p>
          <a:p>
            <a:endParaRPr lang="en-US" baseline="0" dirty="0" smtClean="0"/>
          </a:p>
          <a:p>
            <a:r>
              <a:rPr lang="en-US" baseline="0" dirty="0" smtClean="0"/>
              <a:t>ANYONE ELSE?  The reason Embry Hills needs this lesson is so that we will always be a disciple making people.  We need to be busy inviting others into a walk with Christ </a:t>
            </a:r>
            <a:r>
              <a:rPr lang="mr-IN" baseline="0" dirty="0" smtClean="0"/>
              <a:t>–</a:t>
            </a:r>
            <a:r>
              <a:rPr lang="en-US" baseline="0" dirty="0" smtClean="0"/>
              <a:t> into true discipleship </a:t>
            </a:r>
            <a:r>
              <a:rPr lang="mr-IN" baseline="0" dirty="0" smtClean="0"/>
              <a:t>–</a:t>
            </a:r>
            <a:r>
              <a:rPr lang="en-US" baseline="0" dirty="0" smtClean="0"/>
              <a:t> learning, imitating, following Jesus.  We need this to be true of us </a:t>
            </a:r>
            <a:r>
              <a:rPr lang="mr-IN" baseline="0" dirty="0" smtClean="0"/>
              <a:t>–</a:t>
            </a:r>
            <a:r>
              <a:rPr lang="en-US" baseline="0" dirty="0" smtClean="0"/>
              <a:t> to our very core.</a:t>
            </a:r>
            <a:endParaRPr lang="en-US" dirty="0"/>
          </a:p>
        </p:txBody>
      </p:sp>
      <p:sp>
        <p:nvSpPr>
          <p:cNvPr id="4" name="Slide Number Placeholder 3"/>
          <p:cNvSpPr>
            <a:spLocks noGrp="1"/>
          </p:cNvSpPr>
          <p:nvPr>
            <p:ph type="sldNum" sz="quarter" idx="10"/>
          </p:nvPr>
        </p:nvSpPr>
        <p:spPr/>
        <p:txBody>
          <a:bodyPr/>
          <a:lstStyle/>
          <a:p>
            <a:fld id="{14D70AB9-71A4-6E47-80AD-105933AFC237}" type="slidenum">
              <a:rPr lang="en-US" smtClean="0"/>
              <a:t>5</a:t>
            </a:fld>
            <a:endParaRPr lang="en-US"/>
          </a:p>
        </p:txBody>
      </p:sp>
    </p:spTree>
    <p:extLst>
      <p:ext uri="{BB962C8B-B14F-4D97-AF65-F5344CB8AC3E}">
        <p14:creationId xmlns:p14="http://schemas.microsoft.com/office/powerpoint/2010/main" val="123475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Matthew 10:24-39 there</a:t>
            </a:r>
            <a:r>
              <a:rPr lang="en-US" baseline="0" dirty="0" smtClean="0"/>
              <a:t> are 7 practices of Disciples. I want us to understand them and make sure we truly are walking CLOSELY with Jesus.</a:t>
            </a:r>
          </a:p>
          <a:p>
            <a:endParaRPr lang="en-US" baseline="0" dirty="0" smtClean="0"/>
          </a:p>
          <a:p>
            <a:r>
              <a:rPr lang="en-US" baseline="0" dirty="0" smtClean="0"/>
              <a:t>Context:  This is given regarding the Limited </a:t>
            </a:r>
            <a:r>
              <a:rPr lang="en-US" baseline="0" dirty="0" err="1" smtClean="0"/>
              <a:t>Comission</a:t>
            </a:r>
            <a:r>
              <a:rPr lang="en-US" baseline="0" dirty="0" smtClean="0"/>
              <a:t> when Jesus sent the Disciples out to preach among the Jewish people.  **This is significant for us, because it shows that Jesus always planned and prepared for His Disciples to take what they learn from Him </a:t>
            </a:r>
            <a:r>
              <a:rPr lang="mr-IN" baseline="0" dirty="0" smtClean="0"/>
              <a:t>–</a:t>
            </a:r>
            <a:r>
              <a:rPr lang="en-US" baseline="0" dirty="0" smtClean="0"/>
              <a:t> and spread out.  Not to just constantly sit at His feet and learn </a:t>
            </a:r>
            <a:r>
              <a:rPr lang="mr-IN" baseline="0" dirty="0" smtClean="0"/>
              <a:t>–</a:t>
            </a:r>
            <a:r>
              <a:rPr lang="en-US" baseline="0" dirty="0" smtClean="0"/>
              <a:t> but to carry His teachings.</a:t>
            </a:r>
            <a:endParaRPr lang="en-US" dirty="0" smtClean="0"/>
          </a:p>
          <a:p>
            <a:endParaRPr lang="en-US" dirty="0" smtClean="0"/>
          </a:p>
          <a:p>
            <a:r>
              <a:rPr lang="en-US" dirty="0" smtClean="0"/>
              <a:t>Voluntary moldable.</a:t>
            </a:r>
          </a:p>
          <a:p>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TEACHABLE</a:t>
            </a:r>
            <a:r>
              <a:rPr lang="en-US" baseline="0" dirty="0" smtClean="0"/>
              <a:t> HUMBLE. </a:t>
            </a:r>
            <a:r>
              <a:rPr lang="en-US" dirty="0" smtClean="0"/>
              <a:t>, Ready To Be Molded.</a:t>
            </a:r>
          </a:p>
          <a:p>
            <a:r>
              <a:rPr lang="en-US" baseline="0" dirty="0" smtClean="0"/>
              <a:t>I need to make sure that every time I come to a Bible class, a time of Bible reading or study: I’m coming with the intent to see Jesus more clearly and follow Him more closely.  </a:t>
            </a:r>
          </a:p>
          <a:p>
            <a:endParaRPr lang="en-US" baseline="0" dirty="0" smtClean="0"/>
          </a:p>
          <a:p>
            <a:r>
              <a:rPr lang="en-US" baseline="0" dirty="0" smtClean="0"/>
              <a:t>MOCKERY:  Because I’m a disciple. I expect to be criticized so I prepare to respond with grace.</a:t>
            </a:r>
          </a:p>
          <a:p>
            <a:endParaRPr lang="en-US" baseline="0" dirty="0" smtClean="0"/>
          </a:p>
          <a:p>
            <a:r>
              <a:rPr lang="en-US" baseline="0" dirty="0" smtClean="0"/>
              <a:t>PROCLAIM:  As A Disciple, I embrace that my walk is not strictly personal. As A Disciple, I am on a mission of good-will to boldly make His teachings known to others.</a:t>
            </a:r>
          </a:p>
          <a:p>
            <a:endParaRPr lang="en-US" baseline="0" dirty="0" smtClean="0"/>
          </a:p>
          <a:p>
            <a:r>
              <a:rPr lang="en-US" baseline="0" dirty="0" smtClean="0"/>
              <a:t>FEAR:  </a:t>
            </a:r>
            <a:r>
              <a:rPr lang="en-US" baseline="0" dirty="0" smtClean="0"/>
              <a:t>“I want you to feel valuable and protected and loved in the face of every fear of persecution, rejection, or </a:t>
            </a:r>
            <a:r>
              <a:rPr lang="en-US" baseline="0" dirty="0" err="1" smtClean="0"/>
              <a:t>oppostion</a:t>
            </a:r>
            <a:r>
              <a:rPr lang="en-US" baseline="0" dirty="0" smtClean="0"/>
              <a:t>.”   In fact, JESUS wants that!</a:t>
            </a:r>
          </a:p>
          <a:p>
            <a:endParaRPr lang="en-US" baseline="0" dirty="0" smtClean="0"/>
          </a:p>
          <a:p>
            <a:r>
              <a:rPr lang="en-US" baseline="0" dirty="0" smtClean="0"/>
              <a:t>How </a:t>
            </a:r>
            <a:r>
              <a:rPr lang="en-US" baseline="0" dirty="0" smtClean="0"/>
              <a:t>I handle fear.  Fear Will Not Silence Me. I will not measure my worth by the response of others. I will measure my worth by the calling and care of my Master.</a:t>
            </a:r>
          </a:p>
          <a:p>
            <a:endParaRPr lang="en-US" baseline="0" dirty="0" smtClean="0"/>
          </a:p>
          <a:p>
            <a:r>
              <a:rPr lang="en-US" baseline="0" dirty="0" smtClean="0"/>
              <a:t>ASSOCIATION &amp; LOYALTY will be </a:t>
            </a:r>
            <a:r>
              <a:rPr lang="en-US" baseline="0" dirty="0" err="1" smtClean="0"/>
              <a:t>undenyable</a:t>
            </a:r>
            <a:r>
              <a:rPr lang="en-US" baseline="0" dirty="0" smtClean="0"/>
              <a:t>.    If the gov’t ever tries to round up Christians </a:t>
            </a:r>
            <a:r>
              <a:rPr lang="mr-IN" baseline="0" dirty="0" smtClean="0"/>
              <a:t>–</a:t>
            </a:r>
            <a:r>
              <a:rPr lang="en-US" baseline="0" dirty="0" smtClean="0"/>
              <a:t> it will be easy for my peers and neighbors to think of me because I’ve lived for Jesus, but hard for them to speak my name, because I’ve shown them the love of God.</a:t>
            </a:r>
          </a:p>
          <a:p>
            <a:endParaRPr lang="en-US" baseline="0" dirty="0" smtClean="0"/>
          </a:p>
          <a:p>
            <a:r>
              <a:rPr lang="en-US" baseline="0" dirty="0" smtClean="0"/>
              <a:t>UNBELIEVING FAMILY will not deter or diminish my love for Jesus.  He will be my highest love.</a:t>
            </a:r>
          </a:p>
          <a:p>
            <a:endParaRPr lang="en-US" baseline="0" dirty="0" smtClean="0"/>
          </a:p>
          <a:p>
            <a:r>
              <a:rPr lang="en-US" baseline="0" dirty="0" smtClean="0"/>
              <a:t>CROSS:  Death to old Life.  </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4D70AB9-71A4-6E47-80AD-105933AFC237}" type="slidenum">
              <a:rPr lang="en-US" smtClean="0"/>
              <a:t>6</a:t>
            </a:fld>
            <a:endParaRPr lang="en-US"/>
          </a:p>
        </p:txBody>
      </p:sp>
    </p:spTree>
    <p:extLst>
      <p:ext uri="{BB962C8B-B14F-4D97-AF65-F5344CB8AC3E}">
        <p14:creationId xmlns:p14="http://schemas.microsoft.com/office/powerpoint/2010/main" val="65550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245B3A-20AC-F24A-9B4A-C41E490C5959}"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45B3A-20AC-F24A-9B4A-C41E490C5959}"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45B3A-20AC-F24A-9B4A-C41E490C5959}"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16931"/>
            <a:ext cx="7886700" cy="1004423"/>
          </a:xfrm>
        </p:spPr>
        <p:txBody>
          <a:bodyPr>
            <a:normAutofit/>
          </a:bodyPr>
          <a:lstStyle>
            <a:lvl1pPr>
              <a:defRPr sz="40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600">
                <a:solidFill>
                  <a:schemeClr val="bg1"/>
                </a:solidFill>
              </a:defRPr>
            </a:lvl1pPr>
            <a:lvl2pPr>
              <a:defRPr sz="32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245B3A-20AC-F24A-9B4A-C41E490C5959}"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45B3A-20AC-F24A-9B4A-C41E490C5959}"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245B3A-20AC-F24A-9B4A-C41E490C5959}"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245B3A-20AC-F24A-9B4A-C41E490C5959}" type="datetimeFigureOut">
              <a:rPr lang="en-US" smtClean="0"/>
              <a:t>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245B3A-20AC-F24A-9B4A-C41E490C5959}" type="datetimeFigureOut">
              <a:rPr lang="en-US" smtClean="0"/>
              <a:t>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45B3A-20AC-F24A-9B4A-C41E490C5959}" type="datetimeFigureOut">
              <a:rPr lang="en-US" smtClean="0"/>
              <a:t>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45B3A-20AC-F24A-9B4A-C41E490C5959}"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45B3A-20AC-F24A-9B4A-C41E490C5959}"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84946-71EC-694D-8523-538D7416DE5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E245B3A-20AC-F24A-9B4A-C41E490C5959}" type="datetimeFigureOut">
              <a:rPr lang="en-US" smtClean="0"/>
              <a:t>1/6/18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EE84946-71EC-694D-8523-538D7416DE57}" type="slidenum">
              <a:rPr lang="en-US" smtClean="0"/>
              <a:t>‹#›</a:t>
            </a:fld>
            <a:endParaRPr lang="en-US"/>
          </a:p>
        </p:txBody>
      </p:sp>
    </p:spTree>
    <p:extLst>
      <p:ext uri="{BB962C8B-B14F-4D97-AF65-F5344CB8AC3E}">
        <p14:creationId xmlns:p14="http://schemas.microsoft.com/office/powerpoint/2010/main" val="1418644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Discipleship</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36359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Disciple of Jesus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Learner. Teacher-Student Relationship</a:t>
            </a:r>
          </a:p>
          <a:p>
            <a:r>
              <a:rPr lang="en-US" dirty="0" smtClean="0"/>
              <a:t>More Than Gaining Knowledge From</a:t>
            </a:r>
            <a:r>
              <a:rPr lang="mr-IN" dirty="0" smtClean="0"/>
              <a:t>…</a:t>
            </a:r>
            <a:endParaRPr lang="en-US" dirty="0" smtClean="0"/>
          </a:p>
          <a:p>
            <a:pPr lvl="1"/>
            <a:r>
              <a:rPr lang="en-US" dirty="0" smtClean="0"/>
              <a:t>Disciples maintain </a:t>
            </a:r>
            <a:r>
              <a:rPr lang="en-US" dirty="0"/>
              <a:t>p</a:t>
            </a:r>
            <a:r>
              <a:rPr lang="en-US" dirty="0" smtClean="0"/>
              <a:t>hysical </a:t>
            </a:r>
            <a:r>
              <a:rPr lang="en-US" dirty="0"/>
              <a:t>p</a:t>
            </a:r>
            <a:r>
              <a:rPr lang="en-US" dirty="0" smtClean="0"/>
              <a:t>roximity </a:t>
            </a:r>
            <a:r>
              <a:rPr lang="en-US" dirty="0"/>
              <a:t>w</a:t>
            </a:r>
            <a:r>
              <a:rPr lang="en-US" dirty="0" smtClean="0"/>
              <a:t>ith </a:t>
            </a:r>
            <a:br>
              <a:rPr lang="en-US" dirty="0" smtClean="0"/>
            </a:br>
            <a:r>
              <a:rPr lang="en-US" dirty="0" smtClean="0"/>
              <a:t>their Teacher.</a:t>
            </a:r>
          </a:p>
          <a:p>
            <a:pPr lvl="1"/>
            <a:r>
              <a:rPr lang="en-US" dirty="0" smtClean="0"/>
              <a:t>Disciples imitate their Teacher. “adopting the philosophy, practices and way of life of his teacher.”</a:t>
            </a:r>
          </a:p>
          <a:p>
            <a:pPr lvl="1"/>
            <a:r>
              <a:rPr lang="en-US" dirty="0" smtClean="0"/>
              <a:t>Disciples were </a:t>
            </a:r>
            <a:r>
              <a:rPr lang="en-US" dirty="0"/>
              <a:t>k</a:t>
            </a:r>
            <a:r>
              <a:rPr lang="en-US" dirty="0" smtClean="0"/>
              <a:t>nown </a:t>
            </a:r>
            <a:r>
              <a:rPr lang="en-US" dirty="0"/>
              <a:t>t</a:t>
            </a:r>
            <a:r>
              <a:rPr lang="en-US" dirty="0" smtClean="0"/>
              <a:t>o </a:t>
            </a:r>
            <a:r>
              <a:rPr lang="en-US" dirty="0"/>
              <a:t>m</a:t>
            </a:r>
            <a:r>
              <a:rPr lang="en-US" dirty="0" smtClean="0"/>
              <a:t>emorize and repeat </a:t>
            </a:r>
            <a:r>
              <a:rPr lang="en-US" dirty="0"/>
              <a:t>t</a:t>
            </a:r>
            <a:r>
              <a:rPr lang="en-US" dirty="0" smtClean="0"/>
              <a:t>heir </a:t>
            </a:r>
            <a:r>
              <a:rPr lang="en-US" dirty="0"/>
              <a:t>t</a:t>
            </a:r>
            <a:r>
              <a:rPr lang="en-US" dirty="0" smtClean="0"/>
              <a:t>eacher’s </a:t>
            </a:r>
            <a:r>
              <a:rPr lang="en-US" dirty="0"/>
              <a:t>m</a:t>
            </a:r>
            <a:r>
              <a:rPr lang="en-US" dirty="0" smtClean="0"/>
              <a:t>essage. (Matthew 10:1-7)</a:t>
            </a:r>
          </a:p>
          <a:p>
            <a:r>
              <a:rPr lang="en-US" dirty="0" smtClean="0"/>
              <a:t>When We Accept The Call To Be His “Disciple” We Begin Walking With Jesus VERY CLOSELY.</a:t>
            </a:r>
            <a:endParaRPr lang="en-US" dirty="0"/>
          </a:p>
        </p:txBody>
      </p:sp>
    </p:spTree>
    <p:extLst>
      <p:ext uri="{BB962C8B-B14F-4D97-AF65-F5344CB8AC3E}">
        <p14:creationId xmlns:p14="http://schemas.microsoft.com/office/powerpoint/2010/main" val="1311789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 In The New Testament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Disciples “Walk Worthy” (Ephesians 4:1)</a:t>
            </a:r>
          </a:p>
          <a:p>
            <a:pPr lvl="1"/>
            <a:r>
              <a:rPr lang="en-US" dirty="0" smtClean="0"/>
              <a:t>We may not physically walk alongside our Master, but we live as if we were. Where our path diverges from His: We turn around and follow Him.</a:t>
            </a:r>
          </a:p>
          <a:p>
            <a:r>
              <a:rPr lang="en-US" dirty="0" smtClean="0"/>
              <a:t>This doesn’t mean an identical life of poverty, singleness, or death. It does mean applying His heart of </a:t>
            </a:r>
            <a:r>
              <a:rPr lang="en-US" dirty="0" smtClean="0">
                <a:solidFill>
                  <a:schemeClr val="accent1">
                    <a:lumMod val="60000"/>
                    <a:lumOff val="40000"/>
                  </a:schemeClr>
                </a:solidFill>
              </a:rPr>
              <a:t>love</a:t>
            </a:r>
            <a:r>
              <a:rPr lang="en-US" dirty="0" smtClean="0"/>
              <a:t>, </a:t>
            </a:r>
            <a:r>
              <a:rPr lang="en-US" dirty="0" smtClean="0">
                <a:solidFill>
                  <a:schemeClr val="accent1">
                    <a:lumMod val="60000"/>
                    <a:lumOff val="40000"/>
                  </a:schemeClr>
                </a:solidFill>
              </a:rPr>
              <a:t>sacrifice</a:t>
            </a:r>
            <a:r>
              <a:rPr lang="en-US" dirty="0" smtClean="0"/>
              <a:t>, and </a:t>
            </a:r>
            <a:r>
              <a:rPr lang="en-US" dirty="0" smtClean="0">
                <a:solidFill>
                  <a:schemeClr val="accent1">
                    <a:lumMod val="60000"/>
                    <a:lumOff val="40000"/>
                  </a:schemeClr>
                </a:solidFill>
              </a:rPr>
              <a:t>service</a:t>
            </a:r>
            <a:r>
              <a:rPr lang="en-US" dirty="0" smtClean="0"/>
              <a:t> to every aspect of my life.</a:t>
            </a:r>
            <a:endParaRPr lang="en-US" dirty="0"/>
          </a:p>
        </p:txBody>
      </p:sp>
    </p:spTree>
    <p:extLst>
      <p:ext uri="{BB962C8B-B14F-4D97-AF65-F5344CB8AC3E}">
        <p14:creationId xmlns:p14="http://schemas.microsoft.com/office/powerpoint/2010/main" val="19801529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46910"/>
            <a:ext cx="7886700" cy="3900560"/>
          </a:xfrm>
        </p:spPr>
        <p:txBody>
          <a:bodyPr>
            <a:normAutofit/>
          </a:bodyPr>
          <a:lstStyle/>
          <a:p>
            <a:pPr marL="0" indent="0" algn="ctr">
              <a:buNone/>
            </a:pPr>
            <a:r>
              <a:rPr lang="en-US" dirty="0" smtClean="0"/>
              <a:t>Disciples Who Follow Jesus </a:t>
            </a:r>
            <a:br>
              <a:rPr lang="en-US" dirty="0" smtClean="0"/>
            </a:br>
            <a:r>
              <a:rPr lang="en-US" dirty="0" smtClean="0"/>
              <a:t>Will Be Known For</a:t>
            </a:r>
            <a:r>
              <a:rPr lang="mr-IN" dirty="0" smtClean="0"/>
              <a:t>…</a:t>
            </a:r>
            <a:endParaRPr lang="en-US" dirty="0"/>
          </a:p>
          <a:p>
            <a:pPr algn="ctr"/>
            <a:r>
              <a:rPr lang="en-US" sz="4800" b="1" i="1" dirty="0" smtClean="0">
                <a:solidFill>
                  <a:schemeClr val="accent1">
                    <a:lumMod val="60000"/>
                    <a:lumOff val="40000"/>
                  </a:schemeClr>
                </a:solidFill>
              </a:rPr>
              <a:t> Love</a:t>
            </a:r>
          </a:p>
          <a:p>
            <a:pPr algn="ctr"/>
            <a:r>
              <a:rPr lang="en-US" sz="4800" b="1" i="1" dirty="0" smtClean="0">
                <a:solidFill>
                  <a:schemeClr val="accent1">
                    <a:lumMod val="60000"/>
                    <a:lumOff val="40000"/>
                  </a:schemeClr>
                </a:solidFill>
              </a:rPr>
              <a:t> Sacrifice</a:t>
            </a:r>
          </a:p>
          <a:p>
            <a:pPr algn="ctr"/>
            <a:r>
              <a:rPr lang="en-US" sz="4800" b="1" i="1" dirty="0" smtClean="0">
                <a:solidFill>
                  <a:schemeClr val="accent1">
                    <a:lumMod val="60000"/>
                    <a:lumOff val="40000"/>
                  </a:schemeClr>
                </a:solidFill>
              </a:rPr>
              <a:t> Service</a:t>
            </a:r>
          </a:p>
        </p:txBody>
      </p:sp>
    </p:spTree>
    <p:extLst>
      <p:ext uri="{BB962C8B-B14F-4D97-AF65-F5344CB8AC3E}">
        <p14:creationId xmlns:p14="http://schemas.microsoft.com/office/powerpoint/2010/main" val="1323690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7656"/>
            <a:ext cx="7886700" cy="1004423"/>
          </a:xfrm>
        </p:spPr>
        <p:txBody>
          <a:bodyPr/>
          <a:lstStyle/>
          <a:p>
            <a:r>
              <a:rPr lang="en-US" dirty="0" smtClean="0"/>
              <a:t>Developing My Discipleship</a:t>
            </a:r>
            <a:endParaRPr lang="en-US" dirty="0"/>
          </a:p>
        </p:txBody>
      </p:sp>
      <p:sp>
        <p:nvSpPr>
          <p:cNvPr id="3" name="Content Placeholder 2"/>
          <p:cNvSpPr>
            <a:spLocks noGrp="1"/>
          </p:cNvSpPr>
          <p:nvPr>
            <p:ph idx="1"/>
          </p:nvPr>
        </p:nvSpPr>
        <p:spPr>
          <a:xfrm>
            <a:off x="545519" y="1482433"/>
            <a:ext cx="8376805" cy="4059383"/>
          </a:xfrm>
        </p:spPr>
        <p:txBody>
          <a:bodyPr>
            <a:normAutofit fontScale="92500"/>
          </a:bodyPr>
          <a:lstStyle/>
          <a:p>
            <a:r>
              <a:rPr lang="en-US" dirty="0" smtClean="0"/>
              <a:t>Do My Intentions Match My Actions?</a:t>
            </a:r>
          </a:p>
          <a:p>
            <a:r>
              <a:rPr lang="en-US" dirty="0" smtClean="0"/>
              <a:t>Am I Trying To Be What My Peers Want Me To Be, or What Jesus Wants Me To Be? </a:t>
            </a:r>
          </a:p>
          <a:p>
            <a:r>
              <a:rPr lang="en-US" dirty="0" smtClean="0"/>
              <a:t>Do I Think of Following Jesus As A Checklist or A Transformation?</a:t>
            </a:r>
          </a:p>
          <a:p>
            <a:r>
              <a:rPr lang="en-US" dirty="0" smtClean="0"/>
              <a:t>Am I Frequently Going Where Jesus Would Go?</a:t>
            </a:r>
          </a:p>
          <a:p>
            <a:r>
              <a:rPr lang="en-US" dirty="0" smtClean="0"/>
              <a:t>Am I Helping Anyone Else Become A Disciple?</a:t>
            </a:r>
            <a:endParaRPr lang="en-US" dirty="0"/>
          </a:p>
        </p:txBody>
      </p:sp>
    </p:spTree>
    <p:extLst>
      <p:ext uri="{BB962C8B-B14F-4D97-AF65-F5344CB8AC3E}">
        <p14:creationId xmlns:p14="http://schemas.microsoft.com/office/powerpoint/2010/main" val="1540909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Excelling As A Disciple In 2018</a:t>
            </a:r>
            <a:endParaRPr lang="en-US" dirty="0"/>
          </a:p>
        </p:txBody>
      </p:sp>
      <p:sp>
        <p:nvSpPr>
          <p:cNvPr id="3" name="Content Placeholder 2"/>
          <p:cNvSpPr>
            <a:spLocks noGrp="1"/>
          </p:cNvSpPr>
          <p:nvPr>
            <p:ph idx="1"/>
          </p:nvPr>
        </p:nvSpPr>
        <p:spPr>
          <a:xfrm>
            <a:off x="628650" y="1521354"/>
            <a:ext cx="8099714" cy="3626115"/>
          </a:xfrm>
        </p:spPr>
        <p:txBody>
          <a:bodyPr>
            <a:normAutofit fontScale="77500" lnSpcReduction="20000"/>
          </a:bodyPr>
          <a:lstStyle/>
          <a:p>
            <a:r>
              <a:rPr lang="en-US" dirty="0" smtClean="0"/>
              <a:t>I Will Follow Jesus with Teachable Humility.</a:t>
            </a:r>
          </a:p>
          <a:p>
            <a:r>
              <a:rPr lang="en-US" dirty="0" smtClean="0"/>
              <a:t>I Will Recommit To Becoming Like Jesus.</a:t>
            </a:r>
          </a:p>
          <a:p>
            <a:r>
              <a:rPr lang="en-US" dirty="0" smtClean="0"/>
              <a:t>I Will Trust In God When Ridiculed.</a:t>
            </a:r>
          </a:p>
          <a:p>
            <a:r>
              <a:rPr lang="en-US" dirty="0" smtClean="0"/>
              <a:t>I Will Proclaim HIS Message Far &amp; Wide.</a:t>
            </a:r>
          </a:p>
          <a:p>
            <a:r>
              <a:rPr lang="en-US" dirty="0" smtClean="0"/>
              <a:t>I Will Rest Confidently In My Value In His Eyes.</a:t>
            </a:r>
          </a:p>
          <a:p>
            <a:r>
              <a:rPr lang="en-US" dirty="0" smtClean="0"/>
              <a:t>I Will Openly Demonstrate </a:t>
            </a:r>
            <a:r>
              <a:rPr lang="en-US" dirty="0" smtClean="0"/>
              <a:t>Loyalty </a:t>
            </a:r>
            <a:r>
              <a:rPr lang="en-US" dirty="0" smtClean="0"/>
              <a:t>To Jesus.</a:t>
            </a:r>
          </a:p>
          <a:p>
            <a:r>
              <a:rPr lang="en-US" dirty="0" smtClean="0"/>
              <a:t>I Will Pursue My Walk With Jesus As My Chief Love.</a:t>
            </a:r>
          </a:p>
          <a:p>
            <a:r>
              <a:rPr lang="en-US" dirty="0" smtClean="0"/>
              <a:t>I Will Leave Behind My Old Life, To Gain Life In Him.</a:t>
            </a:r>
          </a:p>
        </p:txBody>
      </p:sp>
    </p:spTree>
    <p:extLst>
      <p:ext uri="{BB962C8B-B14F-4D97-AF65-F5344CB8AC3E}">
        <p14:creationId xmlns:p14="http://schemas.microsoft.com/office/powerpoint/2010/main" val="312484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1471"/>
            <a:ext cx="7886700" cy="4572529"/>
          </a:xfrm>
        </p:spPr>
        <p:txBody>
          <a:bodyPr>
            <a:normAutofit/>
          </a:bodyPr>
          <a:lstStyle/>
          <a:p>
            <a:pPr algn="ctr"/>
            <a:r>
              <a:rPr lang="en-US" dirty="0" smtClean="0"/>
              <a:t>Go therefore and </a:t>
            </a:r>
            <a:r>
              <a:rPr lang="en-US" u="sng" dirty="0" smtClean="0">
                <a:solidFill>
                  <a:schemeClr val="accent1">
                    <a:lumMod val="60000"/>
                    <a:lumOff val="40000"/>
                  </a:schemeClr>
                </a:solidFill>
              </a:rPr>
              <a:t>make disciples </a:t>
            </a:r>
            <a:r>
              <a:rPr lang="en-US" dirty="0" smtClean="0">
                <a:solidFill>
                  <a:schemeClr val="accent1">
                    <a:lumMod val="60000"/>
                    <a:lumOff val="40000"/>
                  </a:schemeClr>
                </a:solidFill>
              </a:rPr>
              <a:t/>
            </a:r>
            <a:br>
              <a:rPr lang="en-US" dirty="0" smtClean="0">
                <a:solidFill>
                  <a:schemeClr val="accent1">
                    <a:lumMod val="60000"/>
                    <a:lumOff val="40000"/>
                  </a:schemeClr>
                </a:solidFill>
              </a:rPr>
            </a:br>
            <a:r>
              <a:rPr lang="en-US" dirty="0" smtClean="0"/>
              <a:t>of all the nations, </a:t>
            </a:r>
            <a:r>
              <a:rPr lang="en-US" u="sng" dirty="0" smtClean="0"/>
              <a:t>baptizing</a:t>
            </a:r>
            <a:r>
              <a:rPr lang="en-US" dirty="0" smtClean="0"/>
              <a:t> them in the name of the Father and the Son and the Holy Spirit, </a:t>
            </a:r>
            <a:r>
              <a:rPr lang="en-US" u="sng" dirty="0" smtClean="0"/>
              <a:t>teaching them to observe all that I commanded you</a:t>
            </a:r>
            <a:r>
              <a:rPr lang="en-US" dirty="0" smtClean="0"/>
              <a:t>; and lo, I am with you always, even to the end of the age. </a:t>
            </a:r>
            <a:r>
              <a:rPr lang="mr-IN" sz="2200" dirty="0" smtClean="0"/>
              <a:t>–</a:t>
            </a:r>
            <a:r>
              <a:rPr lang="en-US" sz="2200" dirty="0" smtClean="0"/>
              <a:t> Matthew 28:19-20</a:t>
            </a:r>
            <a:endParaRPr lang="en-US" sz="2200" dirty="0"/>
          </a:p>
        </p:txBody>
      </p:sp>
    </p:spTree>
    <p:extLst>
      <p:ext uri="{BB962C8B-B14F-4D97-AF65-F5344CB8AC3E}">
        <p14:creationId xmlns:p14="http://schemas.microsoft.com/office/powerpoint/2010/main" val="195255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Discipleship</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015455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1206</Words>
  <Application>Microsoft Macintosh PowerPoint</Application>
  <PresentationFormat>On-screen Show (16:10)</PresentationFormat>
  <Paragraphs>97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Calibri Light</vt:lpstr>
      <vt:lpstr>Mangal</vt:lpstr>
      <vt:lpstr>Arial</vt:lpstr>
      <vt:lpstr>Office Theme</vt:lpstr>
      <vt:lpstr>Discipleship</vt:lpstr>
      <vt:lpstr>Becoming A Disciple of Jesus</vt:lpstr>
      <vt:lpstr>Discipleship In The New Testament</vt:lpstr>
      <vt:lpstr>PowerPoint Presentation</vt:lpstr>
      <vt:lpstr>Developing My Discipleship</vt:lpstr>
      <vt:lpstr>Excelling As A Disciple In 2018</vt:lpstr>
      <vt:lpstr>Go therefore and make disciples  of all the nations, baptizing them in the name of the Father and the Son and the Holy Spirit, teaching them to observe all that I commanded you; and lo, I am with you always, even to the end of the age. – Matthew 28:19-20</vt:lpstr>
      <vt:lpstr>Discipleship</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dc:title>
  <dc:creator>Phillip Shumake</dc:creator>
  <cp:lastModifiedBy>Phillip Shumake</cp:lastModifiedBy>
  <cp:revision>24</cp:revision>
  <dcterms:created xsi:type="dcterms:W3CDTF">2018-01-05T15:14:45Z</dcterms:created>
  <dcterms:modified xsi:type="dcterms:W3CDTF">2018-01-06T20:30:44Z</dcterms:modified>
</cp:coreProperties>
</file>