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3"/>
  </p:notesMasterIdLst>
  <p:handoutMasterIdLst>
    <p:handoutMasterId r:id="rId14"/>
  </p:handoutMasterIdLst>
  <p:sldIdLst>
    <p:sldId id="257" r:id="rId2"/>
    <p:sldId id="258" r:id="rId3"/>
    <p:sldId id="259" r:id="rId4"/>
    <p:sldId id="260" r:id="rId5"/>
    <p:sldId id="266" r:id="rId6"/>
    <p:sldId id="261" r:id="rId7"/>
    <p:sldId id="262" r:id="rId8"/>
    <p:sldId id="263" r:id="rId9"/>
    <p:sldId id="264" r:id="rId10"/>
    <p:sldId id="265" r:id="rId11"/>
    <p:sldId id="267" r:id="rId12"/>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100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CE6C86E9-44EB-4127-A9FA-A1F65587CF57}" type="datetimeFigureOut">
              <a:rPr lang="en-US" smtClean="0"/>
              <a:t>1/21/2018</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215C8A7C-7084-43AD-B51A-0475826D441F}" type="slidenum">
              <a:rPr lang="en-US" smtClean="0"/>
              <a:t>‹#›</a:t>
            </a:fld>
            <a:endParaRPr lang="en-US"/>
          </a:p>
        </p:txBody>
      </p:sp>
    </p:spTree>
    <p:extLst>
      <p:ext uri="{BB962C8B-B14F-4D97-AF65-F5344CB8AC3E}">
        <p14:creationId xmlns:p14="http://schemas.microsoft.com/office/powerpoint/2010/main" val="130041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D847ECC2-7E59-445E-A2FA-D5B40BC1DDA1}" type="datetimeFigureOut">
              <a:rPr lang="en-US" smtClean="0"/>
              <a:t>1/21/2018</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3C771418-DC59-4A4F-99EE-B4F1ABBB546F}" type="slidenum">
              <a:rPr lang="en-US" smtClean="0"/>
              <a:t>‹#›</a:t>
            </a:fld>
            <a:endParaRPr lang="en-US"/>
          </a:p>
        </p:txBody>
      </p:sp>
    </p:spTree>
    <p:extLst>
      <p:ext uri="{BB962C8B-B14F-4D97-AF65-F5344CB8AC3E}">
        <p14:creationId xmlns:p14="http://schemas.microsoft.com/office/powerpoint/2010/main" val="1995955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26783">
              <a:defRPr/>
            </a:pPr>
            <a:fld id="{F729D8E4-833F-6A47-A5E3-2DB704D4BB69}" type="slidenum">
              <a:rPr lang="en-US">
                <a:solidFill>
                  <a:prstClr val="black"/>
                </a:solidFill>
                <a:latin typeface="Calibri" panose="020F0502020204030204"/>
              </a:rPr>
              <a:pPr defTabSz="726783">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287240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F889E8-8E9C-4D7E-B24F-89D493DBF19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7E011-000B-4092-8108-1CE2A4F5BC65}" type="slidenum">
              <a:rPr lang="en-US" smtClean="0"/>
              <a:t>‹#›</a:t>
            </a:fld>
            <a:endParaRPr lang="en-US"/>
          </a:p>
        </p:txBody>
      </p:sp>
    </p:spTree>
    <p:extLst>
      <p:ext uri="{BB962C8B-B14F-4D97-AF65-F5344CB8AC3E}">
        <p14:creationId xmlns:p14="http://schemas.microsoft.com/office/powerpoint/2010/main" val="215761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F889E8-8E9C-4D7E-B24F-89D493DBF19F}"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7E011-000B-4092-8108-1CE2A4F5BC65}" type="slidenum">
              <a:rPr lang="en-US" smtClean="0"/>
              <a:t>‹#›</a:t>
            </a:fld>
            <a:endParaRPr lang="en-US"/>
          </a:p>
        </p:txBody>
      </p:sp>
    </p:spTree>
    <p:extLst>
      <p:ext uri="{BB962C8B-B14F-4D97-AF65-F5344CB8AC3E}">
        <p14:creationId xmlns:p14="http://schemas.microsoft.com/office/powerpoint/2010/main" val="144965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5F889E8-8E9C-4D7E-B24F-89D493DBF19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7E011-000B-4092-8108-1CE2A4F5BC65}" type="slidenum">
              <a:rPr lang="en-US" smtClean="0"/>
              <a:t>‹#›</a:t>
            </a:fld>
            <a:endParaRPr lang="en-US"/>
          </a:p>
        </p:txBody>
      </p:sp>
    </p:spTree>
    <p:extLst>
      <p:ext uri="{BB962C8B-B14F-4D97-AF65-F5344CB8AC3E}">
        <p14:creationId xmlns:p14="http://schemas.microsoft.com/office/powerpoint/2010/main" val="3101149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5F889E8-8E9C-4D7E-B24F-89D493DBF19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7E011-000B-4092-8108-1CE2A4F5BC6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91009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F889E8-8E9C-4D7E-B24F-89D493DBF19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7E011-000B-4092-8108-1CE2A4F5BC65}" type="slidenum">
              <a:rPr lang="en-US" smtClean="0"/>
              <a:t>‹#›</a:t>
            </a:fld>
            <a:endParaRPr lang="en-US"/>
          </a:p>
        </p:txBody>
      </p:sp>
    </p:spTree>
    <p:extLst>
      <p:ext uri="{BB962C8B-B14F-4D97-AF65-F5344CB8AC3E}">
        <p14:creationId xmlns:p14="http://schemas.microsoft.com/office/powerpoint/2010/main" val="3918798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F889E8-8E9C-4D7E-B24F-89D493DBF19F}" type="datetimeFigureOut">
              <a:rPr lang="en-US" smtClean="0"/>
              <a:t>1/21/2018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7E011-000B-4092-8108-1CE2A4F5BC65}" type="slidenum">
              <a:rPr lang="en-US" smtClean="0"/>
              <a:t>‹#›</a:t>
            </a:fld>
            <a:endParaRPr lang="en-US"/>
          </a:p>
        </p:txBody>
      </p:sp>
    </p:spTree>
    <p:extLst>
      <p:ext uri="{BB962C8B-B14F-4D97-AF65-F5344CB8AC3E}">
        <p14:creationId xmlns:p14="http://schemas.microsoft.com/office/powerpoint/2010/main" val="3469604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F889E8-8E9C-4D7E-B24F-89D493DBF19F}" type="datetimeFigureOut">
              <a:rPr lang="en-US" smtClean="0"/>
              <a:t>1/21/2018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7E011-000B-4092-8108-1CE2A4F5BC65}" type="slidenum">
              <a:rPr lang="en-US" smtClean="0"/>
              <a:t>‹#›</a:t>
            </a:fld>
            <a:endParaRPr lang="en-US"/>
          </a:p>
        </p:txBody>
      </p:sp>
    </p:spTree>
    <p:extLst>
      <p:ext uri="{BB962C8B-B14F-4D97-AF65-F5344CB8AC3E}">
        <p14:creationId xmlns:p14="http://schemas.microsoft.com/office/powerpoint/2010/main" val="484123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889E8-8E9C-4D7E-B24F-89D493DBF19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7E011-000B-4092-8108-1CE2A4F5BC65}" type="slidenum">
              <a:rPr lang="en-US" smtClean="0"/>
              <a:t>‹#›</a:t>
            </a:fld>
            <a:endParaRPr lang="en-US"/>
          </a:p>
        </p:txBody>
      </p:sp>
    </p:spTree>
    <p:extLst>
      <p:ext uri="{BB962C8B-B14F-4D97-AF65-F5344CB8AC3E}">
        <p14:creationId xmlns:p14="http://schemas.microsoft.com/office/powerpoint/2010/main" val="2671309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889E8-8E9C-4D7E-B24F-89D493DBF19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7E011-000B-4092-8108-1CE2A4F5BC65}" type="slidenum">
              <a:rPr lang="en-US" smtClean="0"/>
              <a:t>‹#›</a:t>
            </a:fld>
            <a:endParaRPr lang="en-US"/>
          </a:p>
        </p:txBody>
      </p:sp>
    </p:spTree>
    <p:extLst>
      <p:ext uri="{BB962C8B-B14F-4D97-AF65-F5344CB8AC3E}">
        <p14:creationId xmlns:p14="http://schemas.microsoft.com/office/powerpoint/2010/main" val="125246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5F889E8-8E9C-4D7E-B24F-89D493DBF19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7E011-000B-4092-8108-1CE2A4F5BC65}" type="slidenum">
              <a:rPr lang="en-US" smtClean="0"/>
              <a:t>‹#›</a:t>
            </a:fld>
            <a:endParaRPr lang="en-US"/>
          </a:p>
        </p:txBody>
      </p:sp>
    </p:spTree>
    <p:extLst>
      <p:ext uri="{BB962C8B-B14F-4D97-AF65-F5344CB8AC3E}">
        <p14:creationId xmlns:p14="http://schemas.microsoft.com/office/powerpoint/2010/main" val="324840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F889E8-8E9C-4D7E-B24F-89D493DBF19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7E011-000B-4092-8108-1CE2A4F5BC65}" type="slidenum">
              <a:rPr lang="en-US" smtClean="0"/>
              <a:t>‹#›</a:t>
            </a:fld>
            <a:endParaRPr lang="en-US"/>
          </a:p>
        </p:txBody>
      </p:sp>
    </p:spTree>
    <p:extLst>
      <p:ext uri="{BB962C8B-B14F-4D97-AF65-F5344CB8AC3E}">
        <p14:creationId xmlns:p14="http://schemas.microsoft.com/office/powerpoint/2010/main" val="415252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F889E8-8E9C-4D7E-B24F-89D493DBF19F}"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7E011-000B-4092-8108-1CE2A4F5BC65}" type="slidenum">
              <a:rPr lang="en-US" smtClean="0"/>
              <a:t>‹#›</a:t>
            </a:fld>
            <a:endParaRPr lang="en-US"/>
          </a:p>
        </p:txBody>
      </p:sp>
    </p:spTree>
    <p:extLst>
      <p:ext uri="{BB962C8B-B14F-4D97-AF65-F5344CB8AC3E}">
        <p14:creationId xmlns:p14="http://schemas.microsoft.com/office/powerpoint/2010/main" val="186419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F889E8-8E9C-4D7E-B24F-89D493DBF19F}" type="datetimeFigureOut">
              <a:rPr lang="en-US" smtClean="0"/>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7E011-000B-4092-8108-1CE2A4F5BC65}" type="slidenum">
              <a:rPr lang="en-US" smtClean="0"/>
              <a:t>‹#›</a:t>
            </a:fld>
            <a:endParaRPr lang="en-US"/>
          </a:p>
        </p:txBody>
      </p:sp>
    </p:spTree>
    <p:extLst>
      <p:ext uri="{BB962C8B-B14F-4D97-AF65-F5344CB8AC3E}">
        <p14:creationId xmlns:p14="http://schemas.microsoft.com/office/powerpoint/2010/main" val="2447576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5F889E8-8E9C-4D7E-B24F-89D493DBF19F}" type="datetimeFigureOut">
              <a:rPr lang="en-US" smtClean="0"/>
              <a:t>1/21/2018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FB7E011-000B-4092-8108-1CE2A4F5BC65}" type="slidenum">
              <a:rPr lang="en-US" smtClean="0"/>
              <a:t>‹#›</a:t>
            </a:fld>
            <a:endParaRPr lang="en-US"/>
          </a:p>
        </p:txBody>
      </p:sp>
    </p:spTree>
    <p:extLst>
      <p:ext uri="{BB962C8B-B14F-4D97-AF65-F5344CB8AC3E}">
        <p14:creationId xmlns:p14="http://schemas.microsoft.com/office/powerpoint/2010/main" val="288174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5F889E8-8E9C-4D7E-B24F-89D493DBF19F}" type="datetimeFigureOut">
              <a:rPr lang="en-US" smtClean="0"/>
              <a:t>1/21/2018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FB7E011-000B-4092-8108-1CE2A4F5BC65}" type="slidenum">
              <a:rPr lang="en-US" smtClean="0"/>
              <a:t>‹#›</a:t>
            </a:fld>
            <a:endParaRPr lang="en-US"/>
          </a:p>
        </p:txBody>
      </p:sp>
    </p:spTree>
    <p:extLst>
      <p:ext uri="{BB962C8B-B14F-4D97-AF65-F5344CB8AC3E}">
        <p14:creationId xmlns:p14="http://schemas.microsoft.com/office/powerpoint/2010/main" val="17937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5F889E8-8E9C-4D7E-B24F-89D493DBF19F}" type="datetimeFigureOut">
              <a:rPr lang="en-US" smtClean="0"/>
              <a:t>1/21/2018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FB7E011-000B-4092-8108-1CE2A4F5BC65}" type="slidenum">
              <a:rPr lang="en-US" smtClean="0"/>
              <a:t>‹#›</a:t>
            </a:fld>
            <a:endParaRPr lang="en-US"/>
          </a:p>
        </p:txBody>
      </p:sp>
    </p:spTree>
    <p:extLst>
      <p:ext uri="{BB962C8B-B14F-4D97-AF65-F5344CB8AC3E}">
        <p14:creationId xmlns:p14="http://schemas.microsoft.com/office/powerpoint/2010/main" val="251215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F889E8-8E9C-4D7E-B24F-89D493DBF19F}"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7E011-000B-4092-8108-1CE2A4F5BC65}" type="slidenum">
              <a:rPr lang="en-US" smtClean="0"/>
              <a:t>‹#›</a:t>
            </a:fld>
            <a:endParaRPr lang="en-US"/>
          </a:p>
        </p:txBody>
      </p:sp>
    </p:spTree>
    <p:extLst>
      <p:ext uri="{BB962C8B-B14F-4D97-AF65-F5344CB8AC3E}">
        <p14:creationId xmlns:p14="http://schemas.microsoft.com/office/powerpoint/2010/main" val="2076130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5F889E8-8E9C-4D7E-B24F-89D493DBF19F}" type="datetimeFigureOut">
              <a:rPr lang="en-US" smtClean="0"/>
              <a:t>1/21/2018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FB7E011-000B-4092-8108-1CE2A4F5BC65}" type="slidenum">
              <a:rPr lang="en-US" smtClean="0"/>
              <a:t>‹#›</a:t>
            </a:fld>
            <a:endParaRPr lang="en-US"/>
          </a:p>
        </p:txBody>
      </p:sp>
    </p:spTree>
    <p:extLst>
      <p:ext uri="{BB962C8B-B14F-4D97-AF65-F5344CB8AC3E}">
        <p14:creationId xmlns:p14="http://schemas.microsoft.com/office/powerpoint/2010/main" val="933734033"/>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On The Rock</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2432" r="16491"/>
          <a:stretch/>
        </p:blipFill>
        <p:spPr>
          <a:xfrm>
            <a:off x="2902237" y="9557"/>
            <a:ext cx="6701849" cy="6858000"/>
          </a:xfrm>
          <a:prstGeom prst="rect">
            <a:avLst/>
          </a:prstGeom>
        </p:spPr>
      </p:pic>
    </p:spTree>
    <p:extLst>
      <p:ext uri="{BB962C8B-B14F-4D97-AF65-F5344CB8AC3E}">
        <p14:creationId xmlns:p14="http://schemas.microsoft.com/office/powerpoint/2010/main" val="20184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B3155-6DBD-485E-B377-1D1AA2C1CDB1}"/>
              </a:ext>
            </a:extLst>
          </p:cNvPr>
          <p:cNvSpPr>
            <a:spLocks noGrp="1"/>
          </p:cNvSpPr>
          <p:nvPr>
            <p:ph type="title"/>
          </p:nvPr>
        </p:nvSpPr>
        <p:spPr>
          <a:xfrm>
            <a:off x="379411" y="414618"/>
            <a:ext cx="9404723" cy="1400530"/>
          </a:xfrm>
        </p:spPr>
        <p:txBody>
          <a:bodyPr/>
          <a:lstStyle/>
          <a:p>
            <a:r>
              <a:rPr lang="en-US" sz="4400" b="1" dirty="0"/>
              <a:t>We are Building a Church</a:t>
            </a:r>
            <a:endParaRPr lang="en-US" sz="4400" dirty="0"/>
          </a:p>
        </p:txBody>
      </p:sp>
      <p:sp>
        <p:nvSpPr>
          <p:cNvPr id="4" name="Content Placeholder 3">
            <a:extLst>
              <a:ext uri="{FF2B5EF4-FFF2-40B4-BE49-F238E27FC236}">
                <a16:creationId xmlns:a16="http://schemas.microsoft.com/office/drawing/2014/main" id="{25AECCB6-2DCE-42F1-AD25-6BAC9C635004}"/>
              </a:ext>
            </a:extLst>
          </p:cNvPr>
          <p:cNvSpPr>
            <a:spLocks noGrp="1"/>
          </p:cNvSpPr>
          <p:nvPr>
            <p:ph idx="1"/>
          </p:nvPr>
        </p:nvSpPr>
        <p:spPr>
          <a:xfrm>
            <a:off x="379411" y="1815148"/>
            <a:ext cx="11431589" cy="4494883"/>
          </a:xfrm>
        </p:spPr>
        <p:txBody>
          <a:bodyPr>
            <a:normAutofit fontScale="92500"/>
          </a:bodyPr>
          <a:lstStyle/>
          <a:p>
            <a:r>
              <a:rPr lang="en-US" sz="3200" dirty="0"/>
              <a:t>The only secure foundation is Jesus Christ</a:t>
            </a:r>
          </a:p>
          <a:p>
            <a:r>
              <a:rPr lang="en-US" sz="3200" dirty="0"/>
              <a:t>Each one must</a:t>
            </a:r>
            <a:r>
              <a:rPr lang="en-US" sz="3200" b="1" dirty="0">
                <a:solidFill>
                  <a:srgbClr val="FFFF00"/>
                </a:solidFill>
                <a:effectLst>
                  <a:outerShdw blurRad="38100" dist="38100" dir="2700000" algn="tl">
                    <a:srgbClr val="000000">
                      <a:alpha val="43137"/>
                    </a:srgbClr>
                  </a:outerShdw>
                </a:effectLst>
              </a:rPr>
              <a:t> “</a:t>
            </a:r>
            <a:r>
              <a:rPr lang="en-US" sz="3200" b="1" i="1" dirty="0">
                <a:solidFill>
                  <a:srgbClr val="FFFF00"/>
                </a:solidFill>
                <a:effectLst>
                  <a:outerShdw blurRad="38100" dist="38100" dir="2700000" algn="tl">
                    <a:srgbClr val="000000">
                      <a:alpha val="43137"/>
                    </a:srgbClr>
                  </a:outerShdw>
                </a:effectLst>
              </a:rPr>
              <a:t>take heed how he builds on it</a:t>
            </a:r>
            <a:r>
              <a:rPr lang="en-US" sz="3200" b="1" dirty="0">
                <a:solidFill>
                  <a:srgbClr val="FFFF00"/>
                </a:solidFill>
                <a:effectLst>
                  <a:outerShdw blurRad="38100" dist="38100" dir="2700000" algn="tl">
                    <a:srgbClr val="000000">
                      <a:alpha val="43137"/>
                    </a:srgbClr>
                  </a:outerShdw>
                </a:effectLst>
              </a:rPr>
              <a:t>.”</a:t>
            </a:r>
          </a:p>
          <a:p>
            <a:r>
              <a:rPr lang="en-US" sz="3200" dirty="0">
                <a:effectLst>
                  <a:outerShdw blurRad="38100" dist="38100" dir="2700000" algn="tl">
                    <a:srgbClr val="000000">
                      <a:alpha val="43137"/>
                    </a:srgbClr>
                  </a:outerShdw>
                </a:effectLst>
              </a:rPr>
              <a:t>Those who are drawn by preaching Christ (and the words of Christ) are those whose purpose is to please God. They are “gold, silver and precious stones.”</a:t>
            </a:r>
          </a:p>
          <a:p>
            <a:r>
              <a:rPr lang="en-US" sz="3200" dirty="0">
                <a:effectLst>
                  <a:outerShdw blurRad="38100" dist="38100" dir="2700000" algn="tl">
                    <a:srgbClr val="000000">
                      <a:alpha val="43137"/>
                    </a:srgbClr>
                  </a:outerShdw>
                </a:effectLst>
              </a:rPr>
              <a:t>Some are “turned off” by mere “preaching of the cross.”</a:t>
            </a:r>
          </a:p>
          <a:p>
            <a:r>
              <a:rPr lang="en-US" sz="3200" dirty="0">
                <a:effectLst>
                  <a:outerShdw blurRad="38100" dist="38100" dir="2700000" algn="tl">
                    <a:srgbClr val="000000">
                      <a:alpha val="43137"/>
                    </a:srgbClr>
                  </a:outerShdw>
                </a:effectLst>
              </a:rPr>
              <a:t>They are “</a:t>
            </a:r>
            <a:r>
              <a:rPr lang="en-US" sz="3200" dirty="0"/>
              <a:t>wood, hay, straw.”  They defile the temple.</a:t>
            </a:r>
            <a:endParaRPr lang="en-US" sz="3200" dirty="0">
              <a:effectLst>
                <a:outerShdw blurRad="38100" dist="38100" dir="2700000" algn="tl">
                  <a:srgbClr val="000000">
                    <a:alpha val="43137"/>
                  </a:srgbClr>
                </a:outerShdw>
              </a:effectLst>
            </a:endParaRPr>
          </a:p>
          <a:p>
            <a:pPr marL="0" indent="0">
              <a:buNone/>
            </a:pPr>
            <a:r>
              <a:rPr lang="en-US" sz="3200" dirty="0">
                <a:effectLst>
                  <a:outerShdw blurRad="38100" dist="38100" dir="2700000" algn="tl">
                    <a:srgbClr val="000000">
                      <a:alpha val="43137"/>
                    </a:srgbClr>
                  </a:outerShdw>
                </a:effectLst>
              </a:rPr>
              <a:t> </a:t>
            </a:r>
            <a:endParaRPr lang="en-US" sz="3200" dirty="0"/>
          </a:p>
        </p:txBody>
      </p:sp>
      <p:sp>
        <p:nvSpPr>
          <p:cNvPr id="3" name="TextBox 2">
            <a:extLst>
              <a:ext uri="{FF2B5EF4-FFF2-40B4-BE49-F238E27FC236}">
                <a16:creationId xmlns:a16="http://schemas.microsoft.com/office/drawing/2014/main" id="{E0B2F20A-7732-4E75-AADA-72D49B68CE3B}"/>
              </a:ext>
            </a:extLst>
          </p:cNvPr>
          <p:cNvSpPr txBox="1"/>
          <p:nvPr/>
        </p:nvSpPr>
        <p:spPr>
          <a:xfrm>
            <a:off x="379411" y="1153210"/>
            <a:ext cx="5295900" cy="646331"/>
          </a:xfrm>
          <a:prstGeom prst="rect">
            <a:avLst/>
          </a:prstGeom>
          <a:noFill/>
        </p:spPr>
        <p:txBody>
          <a:bodyPr wrap="square" rtlCol="0">
            <a:spAutoFit/>
          </a:bodyPr>
          <a:lstStyle/>
          <a:p>
            <a:r>
              <a:rPr lang="en-US" sz="3600" b="1" dirty="0"/>
              <a:t>1 Corinthians 3:10-13</a:t>
            </a:r>
          </a:p>
        </p:txBody>
      </p:sp>
      <p:sp>
        <p:nvSpPr>
          <p:cNvPr id="5" name="TextBox 4">
            <a:extLst>
              <a:ext uri="{FF2B5EF4-FFF2-40B4-BE49-F238E27FC236}">
                <a16:creationId xmlns:a16="http://schemas.microsoft.com/office/drawing/2014/main" id="{D0A3F93C-8C98-4FC9-AC82-7C7C3A3B631D}"/>
              </a:ext>
            </a:extLst>
          </p:cNvPr>
          <p:cNvSpPr txBox="1"/>
          <p:nvPr/>
        </p:nvSpPr>
        <p:spPr>
          <a:xfrm>
            <a:off x="379411" y="5663701"/>
            <a:ext cx="7636591"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Are we building with a purpose?</a:t>
            </a:r>
          </a:p>
        </p:txBody>
      </p:sp>
      <p:sp>
        <p:nvSpPr>
          <p:cNvPr id="6" name="TextBox 5">
            <a:extLst>
              <a:ext uri="{FF2B5EF4-FFF2-40B4-BE49-F238E27FC236}">
                <a16:creationId xmlns:a16="http://schemas.microsoft.com/office/drawing/2014/main" id="{7A4F123C-E6B3-4EBE-9DCB-35F8E89A5EBD}"/>
              </a:ext>
            </a:extLst>
          </p:cNvPr>
          <p:cNvSpPr txBox="1"/>
          <p:nvPr/>
        </p:nvSpPr>
        <p:spPr>
          <a:xfrm>
            <a:off x="7793474" y="5663700"/>
            <a:ext cx="3943350"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To please God?</a:t>
            </a:r>
          </a:p>
        </p:txBody>
      </p:sp>
    </p:spTree>
    <p:extLst>
      <p:ext uri="{BB962C8B-B14F-4D97-AF65-F5344CB8AC3E}">
        <p14:creationId xmlns:p14="http://schemas.microsoft.com/office/powerpoint/2010/main" val="395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4629FF-9339-4C99-AB29-20545A1444ED}"/>
              </a:ext>
            </a:extLst>
          </p:cNvPr>
          <p:cNvSpPr>
            <a:spLocks noGrp="1"/>
          </p:cNvSpPr>
          <p:nvPr>
            <p:ph type="ctrTitle"/>
          </p:nvPr>
        </p:nvSpPr>
        <p:spPr>
          <a:xfrm>
            <a:off x="1154954" y="1447801"/>
            <a:ext cx="10035560" cy="1981200"/>
          </a:xfrm>
        </p:spPr>
        <p:txBody>
          <a:bodyPr/>
          <a:lstStyle/>
          <a:p>
            <a:r>
              <a:rPr lang="en-US" b="1" dirty="0">
                <a:solidFill>
                  <a:srgbClr val="FFFF00"/>
                </a:solidFill>
              </a:rPr>
              <a:t>“That Day” is Coming!</a:t>
            </a:r>
          </a:p>
        </p:txBody>
      </p:sp>
      <p:sp>
        <p:nvSpPr>
          <p:cNvPr id="5" name="Subtitle 4">
            <a:extLst>
              <a:ext uri="{FF2B5EF4-FFF2-40B4-BE49-F238E27FC236}">
                <a16:creationId xmlns:a16="http://schemas.microsoft.com/office/drawing/2014/main" id="{5451C944-82C3-4105-8778-148253FFEEE5}"/>
              </a:ext>
            </a:extLst>
          </p:cNvPr>
          <p:cNvSpPr>
            <a:spLocks noGrp="1"/>
          </p:cNvSpPr>
          <p:nvPr>
            <p:ph type="subTitle" idx="1"/>
          </p:nvPr>
        </p:nvSpPr>
        <p:spPr>
          <a:xfrm>
            <a:off x="1759905" y="3819437"/>
            <a:ext cx="8825658" cy="861420"/>
          </a:xfrm>
        </p:spPr>
        <p:txBody>
          <a:bodyPr>
            <a:noAutofit/>
          </a:bodyPr>
          <a:lstStyle/>
          <a:p>
            <a:pPr algn="ctr"/>
            <a:r>
              <a:rPr lang="en-US" sz="5400" b="1" dirty="0">
                <a:solidFill>
                  <a:schemeClr val="tx1"/>
                </a:solidFill>
              </a:rPr>
              <a:t>Are you Ready?</a:t>
            </a:r>
          </a:p>
        </p:txBody>
      </p:sp>
    </p:spTree>
    <p:extLst>
      <p:ext uri="{BB962C8B-B14F-4D97-AF65-F5344CB8AC3E}">
        <p14:creationId xmlns:p14="http://schemas.microsoft.com/office/powerpoint/2010/main" val="108559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DA96BC-0116-4595-8CA3-1E9F3EBA7EA5}"/>
              </a:ext>
            </a:extLst>
          </p:cNvPr>
          <p:cNvSpPr>
            <a:spLocks noGrp="1"/>
          </p:cNvSpPr>
          <p:nvPr>
            <p:ph type="title"/>
          </p:nvPr>
        </p:nvSpPr>
        <p:spPr>
          <a:xfrm>
            <a:off x="646111" y="452718"/>
            <a:ext cx="9404723" cy="727153"/>
          </a:xfrm>
        </p:spPr>
        <p:txBody>
          <a:bodyPr/>
          <a:lstStyle/>
          <a:p>
            <a:pPr algn="ctr"/>
            <a:r>
              <a:rPr lang="en-US" b="1" dirty="0"/>
              <a:t>Matthew 7:21-27</a:t>
            </a:r>
            <a:br>
              <a:rPr lang="en-US" b="1" dirty="0"/>
            </a:br>
            <a:endParaRPr lang="en-US" b="1" dirty="0"/>
          </a:p>
        </p:txBody>
      </p:sp>
      <p:sp>
        <p:nvSpPr>
          <p:cNvPr id="5" name="Text Placeholder 4">
            <a:extLst>
              <a:ext uri="{FF2B5EF4-FFF2-40B4-BE49-F238E27FC236}">
                <a16:creationId xmlns:a16="http://schemas.microsoft.com/office/drawing/2014/main" id="{0757216E-70B9-4F89-8B70-9A3778632C63}"/>
              </a:ext>
            </a:extLst>
          </p:cNvPr>
          <p:cNvSpPr>
            <a:spLocks noGrp="1"/>
          </p:cNvSpPr>
          <p:nvPr>
            <p:ph type="body" idx="1"/>
          </p:nvPr>
        </p:nvSpPr>
        <p:spPr>
          <a:xfrm>
            <a:off x="646111" y="1938655"/>
            <a:ext cx="4396338" cy="576262"/>
          </a:xfrm>
        </p:spPr>
        <p:txBody>
          <a:bodyPr/>
          <a:lstStyle/>
          <a:p>
            <a:pPr algn="ctr"/>
            <a:r>
              <a:rPr lang="en-US" sz="3600" b="1" dirty="0"/>
              <a:t>Similarities</a:t>
            </a:r>
          </a:p>
        </p:txBody>
      </p:sp>
      <p:sp>
        <p:nvSpPr>
          <p:cNvPr id="6" name="Content Placeholder 5">
            <a:extLst>
              <a:ext uri="{FF2B5EF4-FFF2-40B4-BE49-F238E27FC236}">
                <a16:creationId xmlns:a16="http://schemas.microsoft.com/office/drawing/2014/main" id="{ECF7587B-453B-41F4-B452-EEF81659AFD1}"/>
              </a:ext>
            </a:extLst>
          </p:cNvPr>
          <p:cNvSpPr>
            <a:spLocks noGrp="1"/>
          </p:cNvSpPr>
          <p:nvPr>
            <p:ph sz="half" idx="2"/>
          </p:nvPr>
        </p:nvSpPr>
        <p:spPr>
          <a:xfrm>
            <a:off x="446087" y="2514600"/>
            <a:ext cx="4396339" cy="3741738"/>
          </a:xfrm>
        </p:spPr>
        <p:txBody>
          <a:bodyPr>
            <a:normAutofit/>
          </a:bodyPr>
          <a:lstStyle/>
          <a:p>
            <a:r>
              <a:rPr lang="en-US" sz="3200" dirty="0"/>
              <a:t>Both were builders.</a:t>
            </a:r>
          </a:p>
          <a:p>
            <a:r>
              <a:rPr lang="en-US" sz="3200" dirty="0"/>
              <a:t>Built similar houses.</a:t>
            </a:r>
          </a:p>
          <a:p>
            <a:r>
              <a:rPr lang="en-US" sz="3200" dirty="0"/>
              <a:t>Both houses were tested by rain, floods and wind. </a:t>
            </a:r>
          </a:p>
        </p:txBody>
      </p:sp>
      <p:sp>
        <p:nvSpPr>
          <p:cNvPr id="7" name="Text Placeholder 6">
            <a:extLst>
              <a:ext uri="{FF2B5EF4-FFF2-40B4-BE49-F238E27FC236}">
                <a16:creationId xmlns:a16="http://schemas.microsoft.com/office/drawing/2014/main" id="{61616816-0519-44BF-81AF-BEFC838EBF7B}"/>
              </a:ext>
            </a:extLst>
          </p:cNvPr>
          <p:cNvSpPr>
            <a:spLocks noGrp="1"/>
          </p:cNvSpPr>
          <p:nvPr>
            <p:ph type="body" sz="quarter" idx="3"/>
          </p:nvPr>
        </p:nvSpPr>
        <p:spPr>
          <a:xfrm>
            <a:off x="5454469" y="1938655"/>
            <a:ext cx="4396339" cy="576262"/>
          </a:xfrm>
        </p:spPr>
        <p:txBody>
          <a:bodyPr/>
          <a:lstStyle/>
          <a:p>
            <a:pPr algn="ctr"/>
            <a:r>
              <a:rPr lang="en-US" sz="3600" b="1" dirty="0"/>
              <a:t>Differences</a:t>
            </a:r>
          </a:p>
        </p:txBody>
      </p:sp>
      <p:sp>
        <p:nvSpPr>
          <p:cNvPr id="8" name="Content Placeholder 7">
            <a:extLst>
              <a:ext uri="{FF2B5EF4-FFF2-40B4-BE49-F238E27FC236}">
                <a16:creationId xmlns:a16="http://schemas.microsoft.com/office/drawing/2014/main" id="{AEAF903E-7879-42C8-8123-105C06B707B4}"/>
              </a:ext>
            </a:extLst>
          </p:cNvPr>
          <p:cNvSpPr>
            <a:spLocks noGrp="1"/>
          </p:cNvSpPr>
          <p:nvPr>
            <p:ph sz="quarter" idx="4"/>
          </p:nvPr>
        </p:nvSpPr>
        <p:spPr>
          <a:xfrm>
            <a:off x="4842426" y="2514599"/>
            <a:ext cx="7130499" cy="4200525"/>
          </a:xfrm>
        </p:spPr>
        <p:txBody>
          <a:bodyPr>
            <a:normAutofit fontScale="92500" lnSpcReduction="10000"/>
          </a:bodyPr>
          <a:lstStyle/>
          <a:p>
            <a:r>
              <a:rPr lang="en-US" sz="3200" dirty="0"/>
              <a:t>One stood, the other fell</a:t>
            </a:r>
          </a:p>
          <a:p>
            <a:r>
              <a:rPr lang="en-US" sz="3200" dirty="0"/>
              <a:t>One was on rock                                          the other on sand.</a:t>
            </a:r>
          </a:p>
          <a:p>
            <a:r>
              <a:rPr lang="en-US" sz="3200" dirty="0"/>
              <a:t>One builder was wise,                           the other foolish. </a:t>
            </a:r>
          </a:p>
          <a:p>
            <a:r>
              <a:rPr lang="en-US" sz="3200" dirty="0"/>
              <a:t>One built with purpose,                         the other without purpose</a:t>
            </a:r>
          </a:p>
          <a:p>
            <a:pPr marL="0" indent="0">
              <a:buNone/>
            </a:pPr>
            <a:r>
              <a:rPr lang="en-US" sz="3600" b="1" dirty="0">
                <a:solidFill>
                  <a:srgbClr val="FFFF00"/>
                </a:solidFill>
              </a:rPr>
              <a:t>The wise purpose: To please God!</a:t>
            </a:r>
          </a:p>
        </p:txBody>
      </p:sp>
      <p:sp>
        <p:nvSpPr>
          <p:cNvPr id="9" name="TextBox 8">
            <a:extLst>
              <a:ext uri="{FF2B5EF4-FFF2-40B4-BE49-F238E27FC236}">
                <a16:creationId xmlns:a16="http://schemas.microsoft.com/office/drawing/2014/main" id="{073C5EE0-C73B-432F-AD16-4D566C5B691E}"/>
              </a:ext>
            </a:extLst>
          </p:cNvPr>
          <p:cNvSpPr txBox="1"/>
          <p:nvPr/>
        </p:nvSpPr>
        <p:spPr>
          <a:xfrm>
            <a:off x="511968" y="5145464"/>
            <a:ext cx="4264576" cy="156966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What are the tests?</a:t>
            </a:r>
          </a:p>
          <a:p>
            <a:pPr marL="457200" indent="-457200">
              <a:buFont typeface="Arial" panose="020B0604020202020204" pitchFamily="34" charset="0"/>
              <a:buChar char="•"/>
            </a:pPr>
            <a:r>
              <a:rPr lang="en-US" sz="3200" dirty="0"/>
              <a:t>Trials in Life</a:t>
            </a:r>
          </a:p>
          <a:p>
            <a:pPr marL="457200" indent="-457200">
              <a:buFont typeface="Arial" panose="020B0604020202020204" pitchFamily="34" charset="0"/>
              <a:buChar char="•"/>
            </a:pPr>
            <a:r>
              <a:rPr lang="en-US" sz="3200" dirty="0"/>
              <a:t>Final Judgment</a:t>
            </a:r>
          </a:p>
        </p:txBody>
      </p:sp>
      <p:sp>
        <p:nvSpPr>
          <p:cNvPr id="10" name="TextBox 9">
            <a:extLst>
              <a:ext uri="{FF2B5EF4-FFF2-40B4-BE49-F238E27FC236}">
                <a16:creationId xmlns:a16="http://schemas.microsoft.com/office/drawing/2014/main" id="{F3E4A99B-93C5-4DEE-B475-C231A3CB7936}"/>
              </a:ext>
            </a:extLst>
          </p:cNvPr>
          <p:cNvSpPr txBox="1"/>
          <p:nvPr/>
        </p:nvSpPr>
        <p:spPr>
          <a:xfrm>
            <a:off x="10456606" y="2403987"/>
            <a:ext cx="1516319" cy="646331"/>
          </a:xfrm>
          <a:prstGeom prst="rect">
            <a:avLst/>
          </a:prstGeom>
          <a:noFill/>
        </p:spPr>
        <p:txBody>
          <a:bodyPr wrap="square" rtlCol="0">
            <a:spAutoFit/>
          </a:bodyPr>
          <a:lstStyle/>
          <a:p>
            <a:r>
              <a:rPr lang="en-US" sz="3600" b="1" dirty="0">
                <a:solidFill>
                  <a:srgbClr val="FFFF00"/>
                </a:solidFill>
              </a:rPr>
              <a:t>WHY?</a:t>
            </a:r>
          </a:p>
        </p:txBody>
      </p:sp>
      <p:sp>
        <p:nvSpPr>
          <p:cNvPr id="11" name="TextBox 10">
            <a:extLst>
              <a:ext uri="{FF2B5EF4-FFF2-40B4-BE49-F238E27FC236}">
                <a16:creationId xmlns:a16="http://schemas.microsoft.com/office/drawing/2014/main" id="{A8368884-480C-4ED5-BE14-2857ECEDED06}"/>
              </a:ext>
            </a:extLst>
          </p:cNvPr>
          <p:cNvSpPr txBox="1"/>
          <p:nvPr/>
        </p:nvSpPr>
        <p:spPr>
          <a:xfrm>
            <a:off x="10456605" y="3161352"/>
            <a:ext cx="1516319" cy="646331"/>
          </a:xfrm>
          <a:prstGeom prst="rect">
            <a:avLst/>
          </a:prstGeom>
          <a:noFill/>
        </p:spPr>
        <p:txBody>
          <a:bodyPr wrap="square" rtlCol="0">
            <a:spAutoFit/>
          </a:bodyPr>
          <a:lstStyle/>
          <a:p>
            <a:r>
              <a:rPr lang="en-US" sz="3600" b="1" dirty="0">
                <a:solidFill>
                  <a:srgbClr val="FFFF00"/>
                </a:solidFill>
              </a:rPr>
              <a:t>WHY?</a:t>
            </a:r>
          </a:p>
        </p:txBody>
      </p:sp>
      <p:sp>
        <p:nvSpPr>
          <p:cNvPr id="12" name="TextBox 11">
            <a:extLst>
              <a:ext uri="{FF2B5EF4-FFF2-40B4-BE49-F238E27FC236}">
                <a16:creationId xmlns:a16="http://schemas.microsoft.com/office/drawing/2014/main" id="{E51517B1-5995-4312-A43D-12547BABF880}"/>
              </a:ext>
            </a:extLst>
          </p:cNvPr>
          <p:cNvSpPr txBox="1"/>
          <p:nvPr/>
        </p:nvSpPr>
        <p:spPr>
          <a:xfrm>
            <a:off x="10456604" y="4180873"/>
            <a:ext cx="1516319" cy="646331"/>
          </a:xfrm>
          <a:prstGeom prst="rect">
            <a:avLst/>
          </a:prstGeom>
          <a:noFill/>
        </p:spPr>
        <p:txBody>
          <a:bodyPr wrap="square" rtlCol="0">
            <a:spAutoFit/>
          </a:bodyPr>
          <a:lstStyle/>
          <a:p>
            <a:r>
              <a:rPr lang="en-US" sz="3600" b="1" dirty="0">
                <a:solidFill>
                  <a:srgbClr val="FFFF00"/>
                </a:solidFill>
              </a:rPr>
              <a:t>WHY?</a:t>
            </a:r>
          </a:p>
        </p:txBody>
      </p:sp>
      <p:sp>
        <p:nvSpPr>
          <p:cNvPr id="13" name="Title 3">
            <a:extLst>
              <a:ext uri="{FF2B5EF4-FFF2-40B4-BE49-F238E27FC236}">
                <a16:creationId xmlns:a16="http://schemas.microsoft.com/office/drawing/2014/main" id="{69E6A2B9-3ACD-43EE-9A1F-425C6FFD7A11}"/>
              </a:ext>
            </a:extLst>
          </p:cNvPr>
          <p:cNvSpPr txBox="1">
            <a:spLocks/>
          </p:cNvSpPr>
          <p:nvPr/>
        </p:nvSpPr>
        <p:spPr>
          <a:xfrm>
            <a:off x="646111" y="1135897"/>
            <a:ext cx="9404723" cy="72715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t>Two Builders</a:t>
            </a:r>
            <a:br>
              <a:rPr lang="en-US" b="1" dirty="0"/>
            </a:br>
            <a:endParaRPr lang="en-US" b="1" dirty="0"/>
          </a:p>
        </p:txBody>
      </p:sp>
    </p:spTree>
    <p:extLst>
      <p:ext uri="{BB962C8B-B14F-4D97-AF65-F5344CB8AC3E}">
        <p14:creationId xmlns:p14="http://schemas.microsoft.com/office/powerpoint/2010/main" val="137160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 calcmode="lin" valueType="num">
                                      <p:cBhvr additive="base">
                                        <p:cTn id="50"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8">
                                            <p:txEl>
                                              <p:pRg st="2" end="2"/>
                                            </p:txEl>
                                          </p:spTgt>
                                        </p:tgtEl>
                                        <p:attrNameLst>
                                          <p:attrName>style.visibility</p:attrName>
                                        </p:attrNameLst>
                                      </p:cBhvr>
                                      <p:to>
                                        <p:strVal val="visible"/>
                                      </p:to>
                                    </p:set>
                                    <p:anim calcmode="lin" valueType="num">
                                      <p:cBhvr additive="base">
                                        <p:cTn id="6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8">
                                            <p:txEl>
                                              <p:pRg st="3" end="3"/>
                                            </p:txEl>
                                          </p:spTgt>
                                        </p:tgtEl>
                                        <p:attrNameLst>
                                          <p:attrName>style.visibility</p:attrName>
                                        </p:attrNameLst>
                                      </p:cBhvr>
                                      <p:to>
                                        <p:strVal val="visible"/>
                                      </p:to>
                                    </p:set>
                                    <p:anim calcmode="lin" valueType="num">
                                      <p:cBhvr additive="base">
                                        <p:cTn id="76"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9">
                                            <p:txEl>
                                              <p:pRg st="0" end="0"/>
                                            </p:txEl>
                                          </p:spTgt>
                                        </p:tgtEl>
                                        <p:attrNameLst>
                                          <p:attrName>style.visibility</p:attrName>
                                        </p:attrNameLst>
                                      </p:cBhvr>
                                      <p:to>
                                        <p:strVal val="visible"/>
                                      </p:to>
                                    </p:set>
                                    <p:anim calcmode="lin" valueType="num">
                                      <p:cBhvr>
                                        <p:cTn id="8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9">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8">
                                            <p:txEl>
                                              <p:pRg st="4" end="4"/>
                                            </p:txEl>
                                          </p:spTgt>
                                        </p:tgtEl>
                                        <p:attrNameLst>
                                          <p:attrName>style.visibility</p:attrName>
                                        </p:attrNameLst>
                                      </p:cBhvr>
                                      <p:to>
                                        <p:strVal val="visible"/>
                                      </p:to>
                                    </p:set>
                                    <p:anim calcmode="lin" valueType="num">
                                      <p:cBhvr additive="base">
                                        <p:cTn id="9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236062-6A9D-4BBD-8AD9-271431AFBC88}"/>
              </a:ext>
            </a:extLst>
          </p:cNvPr>
          <p:cNvSpPr>
            <a:spLocks noGrp="1"/>
          </p:cNvSpPr>
          <p:nvPr>
            <p:ph type="title"/>
          </p:nvPr>
        </p:nvSpPr>
        <p:spPr/>
        <p:txBody>
          <a:bodyPr/>
          <a:lstStyle/>
          <a:p>
            <a:r>
              <a:rPr lang="en-US" b="1" dirty="0"/>
              <a:t>Paul’s Purpose in Building                        </a:t>
            </a:r>
            <a:r>
              <a:rPr lang="en-US" dirty="0"/>
              <a:t>(2 Cor. 5:9-10) </a:t>
            </a:r>
          </a:p>
        </p:txBody>
      </p:sp>
      <p:sp>
        <p:nvSpPr>
          <p:cNvPr id="8" name="TextBox 7">
            <a:extLst>
              <a:ext uri="{FF2B5EF4-FFF2-40B4-BE49-F238E27FC236}">
                <a16:creationId xmlns:a16="http://schemas.microsoft.com/office/drawing/2014/main" id="{00022200-AAEA-4759-B6C7-7F3F748C25A8}"/>
              </a:ext>
            </a:extLst>
          </p:cNvPr>
          <p:cNvSpPr txBox="1"/>
          <p:nvPr/>
        </p:nvSpPr>
        <p:spPr>
          <a:xfrm>
            <a:off x="486697" y="2065632"/>
            <a:ext cx="10766323" cy="4339650"/>
          </a:xfrm>
          <a:prstGeom prst="rect">
            <a:avLst/>
          </a:prstGeom>
          <a:noFill/>
        </p:spPr>
        <p:txBody>
          <a:bodyPr wrap="square" rtlCol="0">
            <a:spAutoFit/>
          </a:bodyPr>
          <a:lstStyle/>
          <a:p>
            <a:r>
              <a:rPr lang="en-US" sz="3600" baseline="30000" dirty="0"/>
              <a:t>9 </a:t>
            </a:r>
            <a:r>
              <a:rPr lang="en-US" sz="3600" i="1" dirty="0"/>
              <a:t>Therefore we make it our aim, whether present or absent, to be well pleasing to Him.</a:t>
            </a:r>
          </a:p>
          <a:p>
            <a:r>
              <a:rPr lang="en-US" sz="3600" dirty="0"/>
              <a:t> </a:t>
            </a:r>
          </a:p>
          <a:p>
            <a:endParaRPr lang="en-US" sz="3600" baseline="30000" dirty="0"/>
          </a:p>
          <a:p>
            <a:r>
              <a:rPr lang="en-US" sz="3600" baseline="30000" dirty="0"/>
              <a:t>10 </a:t>
            </a:r>
            <a:r>
              <a:rPr lang="en-US" sz="3600" i="1" dirty="0"/>
              <a:t>For we must all appear before the judgment seat of Christ, that each one may receive the things done in the body, according to what he has done, whether good or bad.</a:t>
            </a:r>
          </a:p>
        </p:txBody>
      </p:sp>
      <p:sp>
        <p:nvSpPr>
          <p:cNvPr id="9" name="TextBox 8">
            <a:extLst>
              <a:ext uri="{FF2B5EF4-FFF2-40B4-BE49-F238E27FC236}">
                <a16:creationId xmlns:a16="http://schemas.microsoft.com/office/drawing/2014/main" id="{080EDE2C-8DBB-4126-B2B2-2E3D27F7F50B}"/>
              </a:ext>
            </a:extLst>
          </p:cNvPr>
          <p:cNvSpPr txBox="1"/>
          <p:nvPr/>
        </p:nvSpPr>
        <p:spPr>
          <a:xfrm>
            <a:off x="4590312" y="3311016"/>
            <a:ext cx="1751494" cy="707886"/>
          </a:xfrm>
          <a:prstGeom prst="rect">
            <a:avLst/>
          </a:prstGeom>
          <a:noFill/>
        </p:spPr>
        <p:txBody>
          <a:bodyPr wrap="square" rtlCol="0">
            <a:spAutoFit/>
          </a:bodyPr>
          <a:lstStyle/>
          <a:p>
            <a:r>
              <a:rPr lang="en-US" sz="4000" b="1" dirty="0">
                <a:solidFill>
                  <a:srgbClr val="FFFF00"/>
                </a:solidFill>
              </a:rPr>
              <a:t>WHY?</a:t>
            </a:r>
          </a:p>
        </p:txBody>
      </p:sp>
    </p:spTree>
    <p:extLst>
      <p:ext uri="{BB962C8B-B14F-4D97-AF65-F5344CB8AC3E}">
        <p14:creationId xmlns:p14="http://schemas.microsoft.com/office/powerpoint/2010/main" val="424144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49B3B-B198-499A-BA26-5F914DE2CEF3}"/>
              </a:ext>
            </a:extLst>
          </p:cNvPr>
          <p:cNvSpPr>
            <a:spLocks noGrp="1"/>
          </p:cNvSpPr>
          <p:nvPr>
            <p:ph type="title"/>
          </p:nvPr>
        </p:nvSpPr>
        <p:spPr/>
        <p:txBody>
          <a:bodyPr/>
          <a:lstStyle/>
          <a:p>
            <a:r>
              <a:rPr lang="en-US" dirty="0"/>
              <a:t>How do we know what is               </a:t>
            </a:r>
            <a:r>
              <a:rPr lang="en-US" b="1" dirty="0"/>
              <a:t>“Well Pleasing to Him”?</a:t>
            </a:r>
          </a:p>
        </p:txBody>
      </p:sp>
      <p:sp>
        <p:nvSpPr>
          <p:cNvPr id="3" name="TextBox 2">
            <a:extLst>
              <a:ext uri="{FF2B5EF4-FFF2-40B4-BE49-F238E27FC236}">
                <a16:creationId xmlns:a16="http://schemas.microsoft.com/office/drawing/2014/main" id="{601FAFD5-CE4B-4C8F-B6A0-77B19CBDCBA4}"/>
              </a:ext>
            </a:extLst>
          </p:cNvPr>
          <p:cNvSpPr txBox="1"/>
          <p:nvPr/>
        </p:nvSpPr>
        <p:spPr>
          <a:xfrm>
            <a:off x="646111" y="2035278"/>
            <a:ext cx="10828134" cy="1754326"/>
          </a:xfrm>
          <a:prstGeom prst="rect">
            <a:avLst/>
          </a:prstGeom>
          <a:noFill/>
        </p:spPr>
        <p:txBody>
          <a:bodyPr wrap="square" rtlCol="0">
            <a:spAutoFit/>
          </a:bodyPr>
          <a:lstStyle/>
          <a:p>
            <a:r>
              <a:rPr lang="en-US" sz="3600" baseline="30000" dirty="0"/>
              <a:t>21 </a:t>
            </a:r>
            <a:r>
              <a:rPr lang="en-US" sz="3600" dirty="0"/>
              <a:t>“Not everyone who says to Me, ‘Lord, Lord,’ shall enter the kingdom of heaven, but </a:t>
            </a:r>
            <a:r>
              <a:rPr lang="en-US" sz="3600" b="1" dirty="0">
                <a:solidFill>
                  <a:srgbClr val="FFFF00"/>
                </a:solidFill>
                <a:effectLst>
                  <a:outerShdw blurRad="38100" dist="38100" dir="2700000" algn="tl">
                    <a:srgbClr val="000000">
                      <a:alpha val="43137"/>
                    </a:srgbClr>
                  </a:outerShdw>
                </a:effectLst>
              </a:rPr>
              <a:t>he who does the will of My Father in heaven. </a:t>
            </a:r>
          </a:p>
        </p:txBody>
      </p:sp>
      <p:sp>
        <p:nvSpPr>
          <p:cNvPr id="4" name="TextBox 3">
            <a:extLst>
              <a:ext uri="{FF2B5EF4-FFF2-40B4-BE49-F238E27FC236}">
                <a16:creationId xmlns:a16="http://schemas.microsoft.com/office/drawing/2014/main" id="{CED63997-02D1-437F-ACD4-EFCDBD6F8D2C}"/>
              </a:ext>
            </a:extLst>
          </p:cNvPr>
          <p:cNvSpPr txBox="1"/>
          <p:nvPr/>
        </p:nvSpPr>
        <p:spPr>
          <a:xfrm>
            <a:off x="646111" y="3971634"/>
            <a:ext cx="10828134" cy="1754326"/>
          </a:xfrm>
          <a:prstGeom prst="rect">
            <a:avLst/>
          </a:prstGeom>
          <a:noFill/>
        </p:spPr>
        <p:txBody>
          <a:bodyPr wrap="square" rtlCol="0">
            <a:spAutoFit/>
          </a:bodyPr>
          <a:lstStyle/>
          <a:p>
            <a:r>
              <a:rPr lang="en-US" sz="3600" dirty="0"/>
              <a:t>“Therefore whoever hears </a:t>
            </a:r>
            <a:r>
              <a:rPr lang="en-US" sz="3600" b="1" dirty="0">
                <a:solidFill>
                  <a:srgbClr val="FFFF00"/>
                </a:solidFill>
                <a:effectLst>
                  <a:outerShdw blurRad="38100" dist="38100" dir="2700000" algn="tl">
                    <a:srgbClr val="000000">
                      <a:alpha val="43137"/>
                    </a:srgbClr>
                  </a:outerShdw>
                </a:effectLst>
              </a:rPr>
              <a:t>these sayings of Mine</a:t>
            </a:r>
            <a:r>
              <a:rPr lang="en-US" sz="3600" dirty="0"/>
              <a:t>, and does them, I will liken him to a wise man who built his house on the rock:</a:t>
            </a:r>
            <a:endParaRPr lang="en-US" sz="3600" b="1" dirty="0">
              <a:solidFill>
                <a:srgbClr val="FFFF00"/>
              </a:solidFill>
            </a:endParaRPr>
          </a:p>
        </p:txBody>
      </p:sp>
    </p:spTree>
    <p:extLst>
      <p:ext uri="{BB962C8B-B14F-4D97-AF65-F5344CB8AC3E}">
        <p14:creationId xmlns:p14="http://schemas.microsoft.com/office/powerpoint/2010/main" val="265772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CBCE-EB28-4662-9493-5E9C59D5D982}"/>
              </a:ext>
            </a:extLst>
          </p:cNvPr>
          <p:cNvSpPr>
            <a:spLocks noGrp="1"/>
          </p:cNvSpPr>
          <p:nvPr>
            <p:ph type="title"/>
          </p:nvPr>
        </p:nvSpPr>
        <p:spPr/>
        <p:txBody>
          <a:bodyPr/>
          <a:lstStyle/>
          <a:p>
            <a:r>
              <a:rPr lang="en-US" sz="4800" b="1" dirty="0">
                <a:solidFill>
                  <a:srgbClr val="FFFF00"/>
                </a:solidFill>
                <a:effectLst>
                  <a:outerShdw blurRad="38100" dist="38100" dir="2700000" algn="tl">
                    <a:srgbClr val="000000">
                      <a:alpha val="43137"/>
                    </a:srgbClr>
                  </a:outerShdw>
                </a:effectLst>
              </a:rPr>
              <a:t>Legalism vs. Pleasing God</a:t>
            </a:r>
          </a:p>
        </p:txBody>
      </p:sp>
      <p:sp>
        <p:nvSpPr>
          <p:cNvPr id="4" name="Text Placeholder 3">
            <a:extLst>
              <a:ext uri="{FF2B5EF4-FFF2-40B4-BE49-F238E27FC236}">
                <a16:creationId xmlns:a16="http://schemas.microsoft.com/office/drawing/2014/main" id="{9AC433AC-4987-4519-9DF3-1F4D0A69C2F3}"/>
              </a:ext>
            </a:extLst>
          </p:cNvPr>
          <p:cNvSpPr>
            <a:spLocks noGrp="1"/>
          </p:cNvSpPr>
          <p:nvPr>
            <p:ph type="body" idx="1"/>
          </p:nvPr>
        </p:nvSpPr>
        <p:spPr>
          <a:xfrm>
            <a:off x="1005970" y="1289074"/>
            <a:ext cx="4396338" cy="576262"/>
          </a:xfrm>
        </p:spPr>
        <p:txBody>
          <a:bodyPr/>
          <a:lstStyle/>
          <a:p>
            <a:pPr algn="ctr"/>
            <a:r>
              <a:rPr lang="en-US" sz="3600" b="1" dirty="0"/>
              <a:t>Legalism Asks:</a:t>
            </a:r>
          </a:p>
        </p:txBody>
      </p:sp>
      <p:sp>
        <p:nvSpPr>
          <p:cNvPr id="5" name="Content Placeholder 4">
            <a:extLst>
              <a:ext uri="{FF2B5EF4-FFF2-40B4-BE49-F238E27FC236}">
                <a16:creationId xmlns:a16="http://schemas.microsoft.com/office/drawing/2014/main" id="{230A092D-47EE-4C50-A3B0-F1C166210B10}"/>
              </a:ext>
            </a:extLst>
          </p:cNvPr>
          <p:cNvSpPr>
            <a:spLocks noGrp="1"/>
          </p:cNvSpPr>
          <p:nvPr>
            <p:ph sz="half" idx="2"/>
          </p:nvPr>
        </p:nvSpPr>
        <p:spPr>
          <a:xfrm>
            <a:off x="646108" y="1870855"/>
            <a:ext cx="5116061" cy="4186238"/>
          </a:xfrm>
        </p:spPr>
        <p:txBody>
          <a:bodyPr>
            <a:noAutofit/>
          </a:bodyPr>
          <a:lstStyle/>
          <a:p>
            <a:r>
              <a:rPr lang="en-US" sz="3000" dirty="0"/>
              <a:t>Can you prove to me it is wrong?</a:t>
            </a:r>
          </a:p>
          <a:p>
            <a:r>
              <a:rPr lang="en-US" sz="3000" dirty="0"/>
              <a:t>Can I find scripture to justify what I want to do?</a:t>
            </a:r>
          </a:p>
          <a:p>
            <a:r>
              <a:rPr lang="en-US" sz="3000" dirty="0"/>
              <a:t>Can you prove I must do it to go to heaven?</a:t>
            </a:r>
          </a:p>
          <a:p>
            <a:r>
              <a:rPr lang="en-US" sz="3000" dirty="0"/>
              <a:t>Will I go to hell if I do or do not do it?</a:t>
            </a:r>
          </a:p>
        </p:txBody>
      </p:sp>
      <p:sp>
        <p:nvSpPr>
          <p:cNvPr id="6" name="Text Placeholder 5">
            <a:extLst>
              <a:ext uri="{FF2B5EF4-FFF2-40B4-BE49-F238E27FC236}">
                <a16:creationId xmlns:a16="http://schemas.microsoft.com/office/drawing/2014/main" id="{C1C3C131-4359-403E-8EBA-671AE1352841}"/>
              </a:ext>
            </a:extLst>
          </p:cNvPr>
          <p:cNvSpPr>
            <a:spLocks noGrp="1"/>
          </p:cNvSpPr>
          <p:nvPr>
            <p:ph type="body" sz="quarter" idx="3"/>
          </p:nvPr>
        </p:nvSpPr>
        <p:spPr>
          <a:xfrm>
            <a:off x="6209983" y="1289074"/>
            <a:ext cx="4989693" cy="576262"/>
          </a:xfrm>
        </p:spPr>
        <p:txBody>
          <a:bodyPr/>
          <a:lstStyle/>
          <a:p>
            <a:r>
              <a:rPr lang="en-US" sz="3600" b="1" dirty="0"/>
              <a:t>Pleasing God Asks:</a:t>
            </a:r>
          </a:p>
        </p:txBody>
      </p:sp>
      <p:sp>
        <p:nvSpPr>
          <p:cNvPr id="7" name="Content Placeholder 6">
            <a:extLst>
              <a:ext uri="{FF2B5EF4-FFF2-40B4-BE49-F238E27FC236}">
                <a16:creationId xmlns:a16="http://schemas.microsoft.com/office/drawing/2014/main" id="{2132E9AD-0B0B-4B71-9232-F654945614D2}"/>
              </a:ext>
            </a:extLst>
          </p:cNvPr>
          <p:cNvSpPr>
            <a:spLocks noGrp="1"/>
          </p:cNvSpPr>
          <p:nvPr>
            <p:ph sz="quarter" idx="4"/>
          </p:nvPr>
        </p:nvSpPr>
        <p:spPr>
          <a:xfrm>
            <a:off x="5863774" y="1894364"/>
            <a:ext cx="5682118" cy="4421341"/>
          </a:xfrm>
        </p:spPr>
        <p:txBody>
          <a:bodyPr>
            <a:normAutofit fontScale="85000" lnSpcReduction="10000"/>
          </a:bodyPr>
          <a:lstStyle/>
          <a:p>
            <a:r>
              <a:rPr lang="en-US" sz="3500" dirty="0"/>
              <a:t>Is there the slightest hint that God wants it?</a:t>
            </a:r>
          </a:p>
          <a:p>
            <a:r>
              <a:rPr lang="en-US" sz="3500" dirty="0"/>
              <a:t>Is it condemned by any principle found In scripture?</a:t>
            </a:r>
          </a:p>
          <a:p>
            <a:r>
              <a:rPr lang="en-US" sz="3500" dirty="0"/>
              <a:t>Did Jesus do it? </a:t>
            </a:r>
          </a:p>
          <a:p>
            <a:r>
              <a:rPr lang="en-US" sz="3500" dirty="0"/>
              <a:t>Can I imagine Him doing it?</a:t>
            </a:r>
          </a:p>
          <a:p>
            <a:r>
              <a:rPr lang="en-US" sz="3500" dirty="0"/>
              <a:t>Can I ask God to help me do it?</a:t>
            </a:r>
          </a:p>
          <a:p>
            <a:endParaRPr lang="en-US" sz="3200" dirty="0"/>
          </a:p>
        </p:txBody>
      </p:sp>
      <p:sp>
        <p:nvSpPr>
          <p:cNvPr id="8" name="TextBox 7">
            <a:extLst>
              <a:ext uri="{FF2B5EF4-FFF2-40B4-BE49-F238E27FC236}">
                <a16:creationId xmlns:a16="http://schemas.microsoft.com/office/drawing/2014/main" id="{8330581E-E792-422D-94E1-40880ACE1F9C}"/>
              </a:ext>
            </a:extLst>
          </p:cNvPr>
          <p:cNvSpPr txBox="1"/>
          <p:nvPr/>
        </p:nvSpPr>
        <p:spPr>
          <a:xfrm>
            <a:off x="646108" y="6023317"/>
            <a:ext cx="11393714"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Searching scripture to learn God’s will is not legalism?</a:t>
            </a:r>
          </a:p>
        </p:txBody>
      </p:sp>
    </p:spTree>
    <p:extLst>
      <p:ext uri="{BB962C8B-B14F-4D97-AF65-F5344CB8AC3E}">
        <p14:creationId xmlns:p14="http://schemas.microsoft.com/office/powerpoint/2010/main" val="133065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 calcmode="lin" valueType="num">
                                      <p:cBhvr additive="base">
                                        <p:cTn id="3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 calcmode="lin" valueType="num">
                                      <p:cBhvr additive="base">
                                        <p:cTn id="4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 calcmode="lin" valueType="num">
                                      <p:cBhvr additive="base">
                                        <p:cTn id="5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 calcmode="lin" valueType="num">
                                      <p:cBhvr additive="base">
                                        <p:cTn id="5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anim calcmode="lin" valueType="num">
                                      <p:cBhvr additive="base">
                                        <p:cTn id="6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barn(inVertical)">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27BC2C-82CA-4110-80AC-2DC5520E3862}"/>
              </a:ext>
            </a:extLst>
          </p:cNvPr>
          <p:cNvSpPr>
            <a:spLocks noGrp="1"/>
          </p:cNvSpPr>
          <p:nvPr>
            <p:ph type="title"/>
          </p:nvPr>
        </p:nvSpPr>
        <p:spPr/>
        <p:txBody>
          <a:bodyPr/>
          <a:lstStyle/>
          <a:p>
            <a:pPr algn="ctr"/>
            <a:r>
              <a:rPr lang="en-US" sz="4800" b="1" dirty="0"/>
              <a:t>Bible Identifies Three Houses             We are Building</a:t>
            </a:r>
          </a:p>
        </p:txBody>
      </p:sp>
      <p:sp>
        <p:nvSpPr>
          <p:cNvPr id="4" name="Content Placeholder 3">
            <a:extLst>
              <a:ext uri="{FF2B5EF4-FFF2-40B4-BE49-F238E27FC236}">
                <a16:creationId xmlns:a16="http://schemas.microsoft.com/office/drawing/2014/main" id="{BAADDD61-D7A5-4D23-8411-BD1FFC6C7915}"/>
              </a:ext>
            </a:extLst>
          </p:cNvPr>
          <p:cNvSpPr>
            <a:spLocks noGrp="1"/>
          </p:cNvSpPr>
          <p:nvPr>
            <p:ph idx="1"/>
          </p:nvPr>
        </p:nvSpPr>
        <p:spPr>
          <a:xfrm>
            <a:off x="1104293" y="2445775"/>
            <a:ext cx="8946541" cy="4195481"/>
          </a:xfrm>
        </p:spPr>
        <p:txBody>
          <a:bodyPr>
            <a:normAutofit/>
          </a:bodyPr>
          <a:lstStyle/>
          <a:p>
            <a:r>
              <a:rPr lang="en-US" sz="4400" dirty="0"/>
              <a:t> Our own Personal Character</a:t>
            </a:r>
          </a:p>
          <a:p>
            <a:r>
              <a:rPr lang="en-US" sz="4400" dirty="0"/>
              <a:t> Our Family</a:t>
            </a:r>
          </a:p>
          <a:p>
            <a:r>
              <a:rPr lang="en-US" sz="4400" dirty="0"/>
              <a:t> The Church</a:t>
            </a:r>
          </a:p>
        </p:txBody>
      </p:sp>
      <p:sp>
        <p:nvSpPr>
          <p:cNvPr id="5" name="TextBox 4">
            <a:extLst>
              <a:ext uri="{FF2B5EF4-FFF2-40B4-BE49-F238E27FC236}">
                <a16:creationId xmlns:a16="http://schemas.microsoft.com/office/drawing/2014/main" id="{D8C8F58E-9667-407C-BB2A-7F0862A83D6C}"/>
              </a:ext>
            </a:extLst>
          </p:cNvPr>
          <p:cNvSpPr txBox="1"/>
          <p:nvPr/>
        </p:nvSpPr>
        <p:spPr>
          <a:xfrm>
            <a:off x="257175" y="5246124"/>
            <a:ext cx="11677650" cy="769441"/>
          </a:xfrm>
          <a:prstGeom prst="rect">
            <a:avLst/>
          </a:prstGeom>
          <a:noFill/>
        </p:spPr>
        <p:txBody>
          <a:bodyPr wrap="square" rtlCol="0">
            <a:spAutoFit/>
          </a:bodyPr>
          <a:lstStyle/>
          <a:p>
            <a:r>
              <a:rPr lang="en-US" sz="4400" b="1" dirty="0">
                <a:solidFill>
                  <a:srgbClr val="FFFF00"/>
                </a:solidFill>
                <a:effectLst>
                  <a:outerShdw blurRad="38100" dist="38100" dir="2700000" algn="tl">
                    <a:srgbClr val="000000">
                      <a:alpha val="43137"/>
                    </a:srgbClr>
                  </a:outerShdw>
                </a:effectLst>
              </a:rPr>
              <a:t>Each of These Must be Built to Please God!</a:t>
            </a:r>
          </a:p>
        </p:txBody>
      </p:sp>
    </p:spTree>
    <p:extLst>
      <p:ext uri="{BB962C8B-B14F-4D97-AF65-F5344CB8AC3E}">
        <p14:creationId xmlns:p14="http://schemas.microsoft.com/office/powerpoint/2010/main" val="126779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9ABD-E7E3-414F-BAF2-591A095DDE5E}"/>
              </a:ext>
            </a:extLst>
          </p:cNvPr>
          <p:cNvSpPr>
            <a:spLocks noGrp="1"/>
          </p:cNvSpPr>
          <p:nvPr>
            <p:ph type="title"/>
          </p:nvPr>
        </p:nvSpPr>
        <p:spPr/>
        <p:txBody>
          <a:bodyPr/>
          <a:lstStyle/>
          <a:p>
            <a:r>
              <a:rPr lang="en-US" sz="4800" b="1" dirty="0"/>
              <a:t>We are Building Our own Personal Character</a:t>
            </a:r>
          </a:p>
        </p:txBody>
      </p:sp>
      <p:sp>
        <p:nvSpPr>
          <p:cNvPr id="3" name="Content Placeholder 2">
            <a:extLst>
              <a:ext uri="{FF2B5EF4-FFF2-40B4-BE49-F238E27FC236}">
                <a16:creationId xmlns:a16="http://schemas.microsoft.com/office/drawing/2014/main" id="{8CA5D31F-1198-4A75-958D-9A5D979193C1}"/>
              </a:ext>
            </a:extLst>
          </p:cNvPr>
          <p:cNvSpPr>
            <a:spLocks noGrp="1"/>
          </p:cNvSpPr>
          <p:nvPr>
            <p:ph idx="1"/>
          </p:nvPr>
        </p:nvSpPr>
        <p:spPr>
          <a:xfrm>
            <a:off x="646111" y="1967856"/>
            <a:ext cx="10441596" cy="4195481"/>
          </a:xfrm>
        </p:spPr>
        <p:txBody>
          <a:bodyPr>
            <a:normAutofit/>
          </a:bodyPr>
          <a:lstStyle/>
          <a:p>
            <a:r>
              <a:rPr lang="en-US" sz="3600" dirty="0"/>
              <a:t> Probably what Jesus was describing in text.</a:t>
            </a:r>
          </a:p>
          <a:p>
            <a:r>
              <a:rPr lang="en-US" sz="3600" dirty="0"/>
              <a:t> Is this your purpose in building your life?</a:t>
            </a:r>
          </a:p>
          <a:p>
            <a:pPr marL="457200" lvl="1" indent="0">
              <a:buNone/>
            </a:pPr>
            <a:r>
              <a:rPr lang="en-US" sz="3000" dirty="0"/>
              <a:t>    -- Is that what governed you </a:t>
            </a:r>
            <a:r>
              <a:rPr lang="en-US" sz="3000" b="1" dirty="0"/>
              <a:t>today</a:t>
            </a:r>
            <a:r>
              <a:rPr lang="en-US" sz="3000" dirty="0"/>
              <a:t>?</a:t>
            </a:r>
          </a:p>
          <a:p>
            <a:pPr marL="0" indent="0">
              <a:buNone/>
            </a:pPr>
            <a:r>
              <a:rPr lang="en-US" sz="3200" dirty="0"/>
              <a:t>	    -- Mistakes can be corrected, but they cost.</a:t>
            </a:r>
          </a:p>
          <a:p>
            <a:r>
              <a:rPr lang="en-US" sz="3600" dirty="0"/>
              <a:t> In Making Life’s Decisions what has priority?</a:t>
            </a:r>
          </a:p>
          <a:p>
            <a:r>
              <a:rPr lang="en-US" sz="3600" dirty="0"/>
              <a:t> Imagine asking God, “What should I do?”</a:t>
            </a:r>
          </a:p>
        </p:txBody>
      </p:sp>
      <p:sp>
        <p:nvSpPr>
          <p:cNvPr id="4" name="TextBox 3">
            <a:extLst>
              <a:ext uri="{FF2B5EF4-FFF2-40B4-BE49-F238E27FC236}">
                <a16:creationId xmlns:a16="http://schemas.microsoft.com/office/drawing/2014/main" id="{6D48AD1B-22DE-4CF5-AA5E-1BD3068D6B54}"/>
              </a:ext>
            </a:extLst>
          </p:cNvPr>
          <p:cNvSpPr txBox="1"/>
          <p:nvPr/>
        </p:nvSpPr>
        <p:spPr>
          <a:xfrm>
            <a:off x="307258" y="5954779"/>
            <a:ext cx="7636591"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Are we building with a purpose?</a:t>
            </a:r>
          </a:p>
        </p:txBody>
      </p:sp>
      <p:sp>
        <p:nvSpPr>
          <p:cNvPr id="5" name="TextBox 4">
            <a:extLst>
              <a:ext uri="{FF2B5EF4-FFF2-40B4-BE49-F238E27FC236}">
                <a16:creationId xmlns:a16="http://schemas.microsoft.com/office/drawing/2014/main" id="{73992943-D0CA-446A-8C82-955661C7A09A}"/>
              </a:ext>
            </a:extLst>
          </p:cNvPr>
          <p:cNvSpPr txBox="1"/>
          <p:nvPr/>
        </p:nvSpPr>
        <p:spPr>
          <a:xfrm>
            <a:off x="7791450" y="5954779"/>
            <a:ext cx="3943350"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To please God?</a:t>
            </a:r>
          </a:p>
        </p:txBody>
      </p:sp>
    </p:spTree>
    <p:extLst>
      <p:ext uri="{BB962C8B-B14F-4D97-AF65-F5344CB8AC3E}">
        <p14:creationId xmlns:p14="http://schemas.microsoft.com/office/powerpoint/2010/main" val="401109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E0D4-1589-44C5-8D4F-3786A928C62F}"/>
              </a:ext>
            </a:extLst>
          </p:cNvPr>
          <p:cNvSpPr>
            <a:spLocks noGrp="1"/>
          </p:cNvSpPr>
          <p:nvPr>
            <p:ph type="title"/>
          </p:nvPr>
        </p:nvSpPr>
        <p:spPr>
          <a:xfrm>
            <a:off x="646111" y="452718"/>
            <a:ext cx="9404723" cy="790295"/>
          </a:xfrm>
        </p:spPr>
        <p:txBody>
          <a:bodyPr/>
          <a:lstStyle/>
          <a:p>
            <a:r>
              <a:rPr lang="en-US" sz="4800" b="1" dirty="0"/>
              <a:t>We are Building a Family</a:t>
            </a:r>
            <a:endParaRPr lang="en-US" sz="4800" dirty="0"/>
          </a:p>
        </p:txBody>
      </p:sp>
      <p:sp>
        <p:nvSpPr>
          <p:cNvPr id="3" name="Content Placeholder 2">
            <a:extLst>
              <a:ext uri="{FF2B5EF4-FFF2-40B4-BE49-F238E27FC236}">
                <a16:creationId xmlns:a16="http://schemas.microsoft.com/office/drawing/2014/main" id="{2D7E57AF-52C7-4E92-AE06-28C4869F62AD}"/>
              </a:ext>
            </a:extLst>
          </p:cNvPr>
          <p:cNvSpPr>
            <a:spLocks noGrp="1"/>
          </p:cNvSpPr>
          <p:nvPr>
            <p:ph idx="1"/>
          </p:nvPr>
        </p:nvSpPr>
        <p:spPr>
          <a:xfrm>
            <a:off x="441446" y="1386977"/>
            <a:ext cx="11309107" cy="4799385"/>
          </a:xfrm>
        </p:spPr>
        <p:txBody>
          <a:bodyPr>
            <a:normAutofit fontScale="85000" lnSpcReduction="10000"/>
          </a:bodyPr>
          <a:lstStyle/>
          <a:p>
            <a:r>
              <a:rPr lang="en-US" sz="3500" dirty="0"/>
              <a:t>“Unless the </a:t>
            </a:r>
            <a:r>
              <a:rPr lang="en-US" sz="3500" cap="small" dirty="0"/>
              <a:t>Lord</a:t>
            </a:r>
            <a:r>
              <a:rPr lang="en-US" sz="3500" dirty="0"/>
              <a:t> builds the house,</a:t>
            </a:r>
            <a:br>
              <a:rPr lang="en-US" sz="3500" dirty="0"/>
            </a:br>
            <a:r>
              <a:rPr lang="en-US" sz="3500" dirty="0"/>
              <a:t>They labor in vain who build it;”  (Ps. 127:1)</a:t>
            </a:r>
          </a:p>
          <a:p>
            <a:r>
              <a:rPr lang="en-US" sz="3500" dirty="0"/>
              <a:t>We begin building even before marriage.</a:t>
            </a:r>
          </a:p>
          <a:p>
            <a:r>
              <a:rPr lang="en-US" sz="3500" dirty="0"/>
              <a:t>What pleases God for husband/wife Eph. 5:21-25</a:t>
            </a:r>
          </a:p>
          <a:p>
            <a:r>
              <a:rPr lang="en-US" sz="3500" dirty="0"/>
              <a:t>How do parents please God?  “For I have known him, in order that he may command his children and his household after him, that they keep the way of the </a:t>
            </a:r>
            <a:r>
              <a:rPr lang="en-US" sz="3500" cap="small" dirty="0"/>
              <a:t>Lord</a:t>
            </a:r>
            <a:r>
              <a:rPr lang="en-US" sz="3500" dirty="0"/>
              <a:t>, to do righteousness and justice, that the </a:t>
            </a:r>
            <a:r>
              <a:rPr lang="en-US" sz="3500" cap="small" dirty="0"/>
              <a:t>Lord</a:t>
            </a:r>
            <a:r>
              <a:rPr lang="en-US" sz="3500" dirty="0"/>
              <a:t> may bring to Abraham what He has spoken to him.” (Gen. 18:19)</a:t>
            </a:r>
          </a:p>
          <a:p>
            <a:r>
              <a:rPr lang="en-US" sz="3500" dirty="0"/>
              <a:t>Judgment is the final test of the house we are building. </a:t>
            </a:r>
          </a:p>
          <a:p>
            <a:endParaRPr lang="en-US" sz="3200" dirty="0"/>
          </a:p>
          <a:p>
            <a:endParaRPr lang="en-US" sz="3200" dirty="0"/>
          </a:p>
        </p:txBody>
      </p:sp>
      <p:sp>
        <p:nvSpPr>
          <p:cNvPr id="4" name="TextBox 3">
            <a:extLst>
              <a:ext uri="{FF2B5EF4-FFF2-40B4-BE49-F238E27FC236}">
                <a16:creationId xmlns:a16="http://schemas.microsoft.com/office/drawing/2014/main" id="{307C1224-532D-4616-9C8D-CCC452274BB6}"/>
              </a:ext>
            </a:extLst>
          </p:cNvPr>
          <p:cNvSpPr txBox="1"/>
          <p:nvPr/>
        </p:nvSpPr>
        <p:spPr>
          <a:xfrm>
            <a:off x="7921996" y="596682"/>
            <a:ext cx="4257675" cy="646331"/>
          </a:xfrm>
          <a:prstGeom prst="rect">
            <a:avLst/>
          </a:prstGeom>
          <a:noFill/>
        </p:spPr>
        <p:txBody>
          <a:bodyPr wrap="square" rtlCol="0">
            <a:spAutoFit/>
          </a:bodyPr>
          <a:lstStyle/>
          <a:p>
            <a:r>
              <a:rPr lang="en-US" sz="3600" dirty="0"/>
              <a:t>(Psalm 127)</a:t>
            </a:r>
          </a:p>
        </p:txBody>
      </p:sp>
      <p:sp>
        <p:nvSpPr>
          <p:cNvPr id="5" name="TextBox 4">
            <a:extLst>
              <a:ext uri="{FF2B5EF4-FFF2-40B4-BE49-F238E27FC236}">
                <a16:creationId xmlns:a16="http://schemas.microsoft.com/office/drawing/2014/main" id="{1BC22EC0-E9BA-4FF7-8C79-03BC25EDDEAC}"/>
              </a:ext>
            </a:extLst>
          </p:cNvPr>
          <p:cNvSpPr txBox="1"/>
          <p:nvPr/>
        </p:nvSpPr>
        <p:spPr>
          <a:xfrm>
            <a:off x="307258" y="6054795"/>
            <a:ext cx="7636591"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Are we building with a purpose?</a:t>
            </a:r>
          </a:p>
        </p:txBody>
      </p:sp>
      <p:sp>
        <p:nvSpPr>
          <p:cNvPr id="6" name="TextBox 5">
            <a:extLst>
              <a:ext uri="{FF2B5EF4-FFF2-40B4-BE49-F238E27FC236}">
                <a16:creationId xmlns:a16="http://schemas.microsoft.com/office/drawing/2014/main" id="{41D83DB2-24D7-4F45-922A-6E158BD7345B}"/>
              </a:ext>
            </a:extLst>
          </p:cNvPr>
          <p:cNvSpPr txBox="1"/>
          <p:nvPr/>
        </p:nvSpPr>
        <p:spPr>
          <a:xfrm>
            <a:off x="7791450" y="6054795"/>
            <a:ext cx="3943350"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To please God?</a:t>
            </a:r>
          </a:p>
        </p:txBody>
      </p:sp>
    </p:spTree>
    <p:extLst>
      <p:ext uri="{BB962C8B-B14F-4D97-AF65-F5344CB8AC3E}">
        <p14:creationId xmlns:p14="http://schemas.microsoft.com/office/powerpoint/2010/main" val="254074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7B3E5-35E8-4128-B846-69BE38002DA7}"/>
              </a:ext>
            </a:extLst>
          </p:cNvPr>
          <p:cNvSpPr>
            <a:spLocks noGrp="1"/>
          </p:cNvSpPr>
          <p:nvPr>
            <p:ph type="title"/>
          </p:nvPr>
        </p:nvSpPr>
        <p:spPr>
          <a:xfrm>
            <a:off x="379411" y="414618"/>
            <a:ext cx="9404723" cy="804582"/>
          </a:xfrm>
        </p:spPr>
        <p:txBody>
          <a:bodyPr/>
          <a:lstStyle/>
          <a:p>
            <a:r>
              <a:rPr lang="en-US" sz="4400" b="1" dirty="0"/>
              <a:t>We are Building a Church</a:t>
            </a:r>
            <a:endParaRPr lang="en-US" dirty="0"/>
          </a:p>
        </p:txBody>
      </p:sp>
      <p:sp>
        <p:nvSpPr>
          <p:cNvPr id="4" name="TextBox 3">
            <a:extLst>
              <a:ext uri="{FF2B5EF4-FFF2-40B4-BE49-F238E27FC236}">
                <a16:creationId xmlns:a16="http://schemas.microsoft.com/office/drawing/2014/main" id="{60459837-8237-4D99-9551-2F347D3DDE32}"/>
              </a:ext>
            </a:extLst>
          </p:cNvPr>
          <p:cNvSpPr txBox="1"/>
          <p:nvPr/>
        </p:nvSpPr>
        <p:spPr>
          <a:xfrm>
            <a:off x="379411" y="1657350"/>
            <a:ext cx="11126789" cy="5016758"/>
          </a:xfrm>
          <a:prstGeom prst="rect">
            <a:avLst/>
          </a:prstGeom>
          <a:noFill/>
        </p:spPr>
        <p:txBody>
          <a:bodyPr wrap="square" rtlCol="0">
            <a:spAutoFit/>
          </a:bodyPr>
          <a:lstStyle/>
          <a:p>
            <a:r>
              <a:rPr lang="en-US" sz="3200" baseline="30000" dirty="0"/>
              <a:t>10 </a:t>
            </a:r>
            <a:r>
              <a:rPr lang="en-US" sz="3200" dirty="0"/>
              <a:t>According to the grace of God which was given to me, as a wise master builder I have laid the foundation, and another builds on it</a:t>
            </a:r>
            <a:r>
              <a:rPr lang="en-US" sz="3200"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But let each one take heed how he builds on it.</a:t>
            </a:r>
            <a:r>
              <a:rPr lang="en-US" sz="3200" dirty="0"/>
              <a:t> </a:t>
            </a:r>
            <a:r>
              <a:rPr lang="en-US" sz="3200" baseline="30000" dirty="0"/>
              <a:t>11 </a:t>
            </a:r>
            <a:r>
              <a:rPr lang="en-US" sz="3200" dirty="0"/>
              <a:t>For no other foundation can anyone lay than that which is laid, which is Jesus Christ. </a:t>
            </a:r>
            <a:r>
              <a:rPr lang="en-US" sz="3200" baseline="30000" dirty="0"/>
              <a:t>12 </a:t>
            </a:r>
            <a:r>
              <a:rPr lang="en-US" sz="3200" dirty="0"/>
              <a:t>Now if anyone builds on this foundation </a:t>
            </a:r>
            <a:r>
              <a:rPr lang="en-US" sz="3200" i="1" dirty="0"/>
              <a:t>with</a:t>
            </a:r>
            <a:r>
              <a:rPr lang="en-US" sz="3200" dirty="0"/>
              <a:t> gold, silver, precious stones, wood, hay, straw, </a:t>
            </a:r>
            <a:r>
              <a:rPr lang="en-US" sz="3200" baseline="30000" dirty="0"/>
              <a:t>13 </a:t>
            </a:r>
            <a:r>
              <a:rPr lang="en-US" sz="3200" dirty="0"/>
              <a:t>each one’s work will become clear; for the Day will declare it, because it will be revealed by fire; and the fire will test each one’s work, of what sort it is.</a:t>
            </a:r>
          </a:p>
        </p:txBody>
      </p:sp>
      <p:sp>
        <p:nvSpPr>
          <p:cNvPr id="5" name="TextBox 4">
            <a:extLst>
              <a:ext uri="{FF2B5EF4-FFF2-40B4-BE49-F238E27FC236}">
                <a16:creationId xmlns:a16="http://schemas.microsoft.com/office/drawing/2014/main" id="{586BEE6D-11FB-4BDF-9462-45A5AC23F637}"/>
              </a:ext>
            </a:extLst>
          </p:cNvPr>
          <p:cNvSpPr txBox="1"/>
          <p:nvPr/>
        </p:nvSpPr>
        <p:spPr>
          <a:xfrm>
            <a:off x="379411" y="1153210"/>
            <a:ext cx="5295900" cy="646331"/>
          </a:xfrm>
          <a:prstGeom prst="rect">
            <a:avLst/>
          </a:prstGeom>
          <a:noFill/>
        </p:spPr>
        <p:txBody>
          <a:bodyPr wrap="square" rtlCol="0">
            <a:spAutoFit/>
          </a:bodyPr>
          <a:lstStyle/>
          <a:p>
            <a:r>
              <a:rPr lang="en-US" sz="3600" b="1" dirty="0"/>
              <a:t>1 Corinthians 3:10-13</a:t>
            </a:r>
          </a:p>
        </p:txBody>
      </p:sp>
    </p:spTree>
    <p:extLst>
      <p:ext uri="{BB962C8B-B14F-4D97-AF65-F5344CB8AC3E}">
        <p14:creationId xmlns:p14="http://schemas.microsoft.com/office/powerpoint/2010/main" val="407311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169</TotalTime>
  <Words>475</Words>
  <Application>Microsoft Office PowerPoint</Application>
  <PresentationFormat>Widescreen</PresentationFormat>
  <Paragraphs>80</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vt:lpstr>
      <vt:lpstr>Building On The Rock</vt:lpstr>
      <vt:lpstr>Matthew 7:21-27 </vt:lpstr>
      <vt:lpstr>Paul’s Purpose in Building                        (2 Cor. 5:9-10) </vt:lpstr>
      <vt:lpstr>How do we know what is               “Well Pleasing to Him”?</vt:lpstr>
      <vt:lpstr>Legalism vs. Pleasing God</vt:lpstr>
      <vt:lpstr>Bible Identifies Three Houses             We are Building</vt:lpstr>
      <vt:lpstr>We are Building Our own Personal Character</vt:lpstr>
      <vt:lpstr>We are Building a Family</vt:lpstr>
      <vt:lpstr>We are Building a Church</vt:lpstr>
      <vt:lpstr>We are Building a Church</vt:lpstr>
      <vt:lpstr>“That Day” is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On The Rock</dc:title>
  <dc:creator>Sewell</dc:creator>
  <cp:lastModifiedBy>Embry</cp:lastModifiedBy>
  <cp:revision>24</cp:revision>
  <cp:lastPrinted>2018-01-21T21:51:52Z</cp:lastPrinted>
  <dcterms:created xsi:type="dcterms:W3CDTF">2018-01-21T00:27:00Z</dcterms:created>
  <dcterms:modified xsi:type="dcterms:W3CDTF">2018-01-21T22:56:43Z</dcterms:modified>
</cp:coreProperties>
</file>