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handoutMasterIdLst>
    <p:handoutMasterId r:id="rId27"/>
  </p:handoutMasterIdLst>
  <p:sldIdLst>
    <p:sldId id="257" r:id="rId2"/>
    <p:sldId id="317" r:id="rId3"/>
    <p:sldId id="318" r:id="rId4"/>
    <p:sldId id="293" r:id="rId5"/>
    <p:sldId id="338" r:id="rId6"/>
    <p:sldId id="332" r:id="rId7"/>
    <p:sldId id="322" r:id="rId8"/>
    <p:sldId id="337" r:id="rId9"/>
    <p:sldId id="333" r:id="rId10"/>
    <p:sldId id="334" r:id="rId11"/>
    <p:sldId id="335" r:id="rId12"/>
    <p:sldId id="336" r:id="rId13"/>
    <p:sldId id="321" r:id="rId14"/>
    <p:sldId id="326" r:id="rId15"/>
    <p:sldId id="327" r:id="rId16"/>
    <p:sldId id="328" r:id="rId17"/>
    <p:sldId id="329" r:id="rId18"/>
    <p:sldId id="330" r:id="rId19"/>
    <p:sldId id="331" r:id="rId20"/>
    <p:sldId id="315" r:id="rId21"/>
    <p:sldId id="323" r:id="rId22"/>
    <p:sldId id="324" r:id="rId23"/>
    <p:sldId id="325" r:id="rId24"/>
    <p:sldId id="320" r:id="rId25"/>
    <p:sldId id="309" r:id="rId2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8" d="100"/>
          <a:sy n="68" d="100"/>
        </p:scale>
        <p:origin x="174"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1/20/2018</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143000" y="2759612"/>
            <a:ext cx="10896600" cy="1066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ways that churches are led?</a:t>
            </a:r>
          </a:p>
          <a:p>
            <a:pPr marL="0" indent="0">
              <a:spcBef>
                <a:spcPts val="0"/>
              </a:spcBef>
              <a:buSzPct val="100000"/>
              <a:buNone/>
            </a:pPr>
            <a:endParaRPr lang="en-US" sz="4400" u="sng"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85800" y="721509"/>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27893" y="1552506"/>
            <a:ext cx="10744200" cy="5153094"/>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2"/>
            </a:pPr>
            <a:r>
              <a:rPr lang="en-US" sz="3200" dirty="0">
                <a:latin typeface="Calibri" pitchFamily="34" charset="0"/>
              </a:rPr>
              <a:t>Apostles claimed to have authority through this revealed message</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 Corinthians 2:12-13</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Ephesians 3:3-5</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II Peter 1:19-21</a:t>
            </a:r>
          </a:p>
          <a:p>
            <a:pPr marL="520700" indent="0">
              <a:lnSpc>
                <a:spcPct val="80000"/>
              </a:lnSpc>
              <a:buNone/>
            </a:pPr>
            <a:r>
              <a:rPr lang="en-US" sz="3200" dirty="0">
                <a:effectLst/>
                <a:latin typeface="Calibri" pitchFamily="34" charset="0"/>
              </a:rPr>
              <a:t>It was to be followed</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I Timothy 3:15</a:t>
            </a:r>
            <a:r>
              <a:rPr lang="en-US" sz="3000" dirty="0">
                <a:effectLst/>
                <a:latin typeface="Calibri" pitchFamily="34" charset="0"/>
              </a:rPr>
              <a:t>	</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II Thessalonians 2:15, 3:14</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 Corinthians 14:37	</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316128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7892">
                                            <p:txEl>
                                              <p:pRg st="4" end="4"/>
                                            </p:txEl>
                                          </p:spTgt>
                                        </p:tgtEl>
                                        <p:attrNameLst>
                                          <p:attrName>style.visibility</p:attrName>
                                        </p:attrNameLst>
                                      </p:cBhvr>
                                      <p:to>
                                        <p:strVal val="visible"/>
                                      </p:to>
                                    </p:set>
                                    <p:animEffect transition="in" filter="dissolve">
                                      <p:cBhvr>
                                        <p:cTn id="21" dur="500"/>
                                        <p:tgtEl>
                                          <p:spTgt spid="37892">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7892">
                                            <p:txEl>
                                              <p:pRg st="5" end="5"/>
                                            </p:txEl>
                                          </p:spTgt>
                                        </p:tgtEl>
                                        <p:attrNameLst>
                                          <p:attrName>style.visibility</p:attrName>
                                        </p:attrNameLst>
                                      </p:cBhvr>
                                      <p:to>
                                        <p:strVal val="visible"/>
                                      </p:to>
                                    </p:set>
                                    <p:animEffect transition="in" filter="dissolve">
                                      <p:cBhvr>
                                        <p:cTn id="24" dur="500"/>
                                        <p:tgtEl>
                                          <p:spTgt spid="37892">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7892">
                                            <p:txEl>
                                              <p:pRg st="6" end="6"/>
                                            </p:txEl>
                                          </p:spTgt>
                                        </p:tgtEl>
                                        <p:attrNameLst>
                                          <p:attrName>style.visibility</p:attrName>
                                        </p:attrNameLst>
                                      </p:cBhvr>
                                      <p:to>
                                        <p:strVal val="visible"/>
                                      </p:to>
                                    </p:set>
                                    <p:animEffect transition="in" filter="dissolve">
                                      <p:cBhvr>
                                        <p:cTn id="27" dur="500"/>
                                        <p:tgtEl>
                                          <p:spTgt spid="37892">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7892">
                                            <p:txEl>
                                              <p:pRg st="7" end="7"/>
                                            </p:txEl>
                                          </p:spTgt>
                                        </p:tgtEl>
                                        <p:attrNameLst>
                                          <p:attrName>style.visibility</p:attrName>
                                        </p:attrNameLst>
                                      </p:cBhvr>
                                      <p:to>
                                        <p:strVal val="visible"/>
                                      </p:to>
                                    </p:set>
                                    <p:animEffect transition="in" filter="dissolve">
                                      <p:cBhvr>
                                        <p:cTn id="30"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4145376"/>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3"/>
            </a:pPr>
            <a:r>
              <a:rPr lang="en-US" sz="3200" dirty="0">
                <a:latin typeface="Calibri" pitchFamily="34" charset="0"/>
              </a:rPr>
              <a:t>This message was a covenant that made the previous one obsolete</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8:6-13</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10:6-10</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9:15-17</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7:11-19</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
        <p:nvSpPr>
          <p:cNvPr id="2" name="Speech Bubble: Rectangle with Corners Rounded 1">
            <a:extLst>
              <a:ext uri="{FF2B5EF4-FFF2-40B4-BE49-F238E27FC236}">
                <a16:creationId xmlns:a16="http://schemas.microsoft.com/office/drawing/2014/main" id="{81F35309-15B9-412C-9590-C1ACBA9C06AC}"/>
              </a:ext>
            </a:extLst>
          </p:cNvPr>
          <p:cNvSpPr/>
          <p:nvPr/>
        </p:nvSpPr>
        <p:spPr>
          <a:xfrm>
            <a:off x="6095999" y="1981200"/>
            <a:ext cx="5766594" cy="3276600"/>
          </a:xfrm>
          <a:prstGeom prst="wedgeRoundRectCallout">
            <a:avLst>
              <a:gd name="adj1" fmla="val -78077"/>
              <a:gd name="adj2" fmla="val -21769"/>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6 </a:t>
            </a:r>
            <a:r>
              <a:rPr lang="en-US" dirty="0"/>
              <a:t>But as it is, Christ has obtained a ministry that is as much more excellent than the old as the covenant he mediates is better, since it is enacted on better promises. </a:t>
            </a:r>
            <a:r>
              <a:rPr lang="en-US" b="1" baseline="30000" dirty="0"/>
              <a:t>7 </a:t>
            </a:r>
            <a:r>
              <a:rPr lang="en-US" dirty="0"/>
              <a:t>For if that first covenant had been faultless, there would have been no occasion to look for a second.</a:t>
            </a:r>
          </a:p>
          <a:p>
            <a:r>
              <a:rPr lang="en-US" b="1" baseline="30000" dirty="0"/>
              <a:t>8 </a:t>
            </a:r>
            <a:r>
              <a:rPr lang="en-US" dirty="0"/>
              <a:t>For he finds fault with them when he says:</a:t>
            </a:r>
          </a:p>
          <a:p>
            <a:r>
              <a:rPr lang="en-US" b="1" baseline="30000" dirty="0"/>
              <a:t>13 </a:t>
            </a:r>
            <a:r>
              <a:rPr lang="en-US" dirty="0"/>
              <a:t>In speaking of a new covenant, he makes the first one obsolete. And what is becoming obsolete and growing old is ready to vanish away</a:t>
            </a:r>
          </a:p>
        </p:txBody>
      </p:sp>
      <p:sp>
        <p:nvSpPr>
          <p:cNvPr id="6" name="Speech Bubble: Rectangle with Corners Rounded 5">
            <a:extLst>
              <a:ext uri="{FF2B5EF4-FFF2-40B4-BE49-F238E27FC236}">
                <a16:creationId xmlns:a16="http://schemas.microsoft.com/office/drawing/2014/main" id="{DD357339-9A5A-4BD6-BAEB-F680A67A87E2}"/>
              </a:ext>
            </a:extLst>
          </p:cNvPr>
          <p:cNvSpPr/>
          <p:nvPr/>
        </p:nvSpPr>
        <p:spPr>
          <a:xfrm>
            <a:off x="6248399" y="2133600"/>
            <a:ext cx="5440106" cy="2133600"/>
          </a:xfrm>
          <a:prstGeom prst="wedgeRoundRectCallout">
            <a:avLst>
              <a:gd name="adj1" fmla="val -78536"/>
              <a:gd name="adj2" fmla="val -2004"/>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baseline="30000" dirty="0"/>
              <a:t>9 </a:t>
            </a:r>
            <a:r>
              <a:rPr lang="en-US" sz="2000" dirty="0"/>
              <a:t>then he added, “Behold, I have come to do your will.” He does away with the first in order to establish the second. </a:t>
            </a:r>
            <a:r>
              <a:rPr lang="en-US" sz="2000" b="1" baseline="30000" dirty="0"/>
              <a:t>10 </a:t>
            </a:r>
            <a:r>
              <a:rPr lang="en-US" sz="2000" dirty="0"/>
              <a:t>And by that will we have been sanctified through the offering of the body of Jesus Christ once for all.</a:t>
            </a:r>
          </a:p>
        </p:txBody>
      </p:sp>
      <p:sp>
        <p:nvSpPr>
          <p:cNvPr id="7" name="Speech Bubble: Rectangle with Corners Rounded 6">
            <a:extLst>
              <a:ext uri="{FF2B5EF4-FFF2-40B4-BE49-F238E27FC236}">
                <a16:creationId xmlns:a16="http://schemas.microsoft.com/office/drawing/2014/main" id="{8C405F07-CB90-4CEB-A4F0-832C6198EBB3}"/>
              </a:ext>
            </a:extLst>
          </p:cNvPr>
          <p:cNvSpPr/>
          <p:nvPr/>
        </p:nvSpPr>
        <p:spPr>
          <a:xfrm>
            <a:off x="6095999" y="2667000"/>
            <a:ext cx="5766593" cy="2849976"/>
          </a:xfrm>
          <a:prstGeom prst="wedgeRoundRectCallout">
            <a:avLst>
              <a:gd name="adj1" fmla="val -75394"/>
              <a:gd name="adj2" fmla="val -11400"/>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15 </a:t>
            </a:r>
            <a:r>
              <a:rPr lang="en-US" dirty="0"/>
              <a:t>Therefore he is the mediator of a new covenant, so that those who are called may receive the promised eternal inheritance, since a death has occurred that redeems them from the transgressions committed under the first covenant. </a:t>
            </a:r>
            <a:r>
              <a:rPr lang="en-US" b="1" baseline="30000" dirty="0"/>
              <a:t>16 </a:t>
            </a:r>
            <a:r>
              <a:rPr lang="en-US" dirty="0"/>
              <a:t>For where a will is involved, the death of the one who made it must be established. </a:t>
            </a:r>
            <a:r>
              <a:rPr lang="en-US" b="1" baseline="30000" dirty="0"/>
              <a:t>17 </a:t>
            </a:r>
            <a:r>
              <a:rPr lang="en-US" dirty="0"/>
              <a:t>For a will takes effect only at death, since it is not in force as long as the one who made it is alive.</a:t>
            </a:r>
            <a:endParaRPr lang="en-US" sz="2000" dirty="0"/>
          </a:p>
        </p:txBody>
      </p:sp>
      <p:sp>
        <p:nvSpPr>
          <p:cNvPr id="8" name="Speech Bubble: Rectangle with Corners Rounded 7">
            <a:extLst>
              <a:ext uri="{FF2B5EF4-FFF2-40B4-BE49-F238E27FC236}">
                <a16:creationId xmlns:a16="http://schemas.microsoft.com/office/drawing/2014/main" id="{2FEA6AA1-C402-4AFD-B5A2-C49C9130ACDA}"/>
              </a:ext>
            </a:extLst>
          </p:cNvPr>
          <p:cNvSpPr/>
          <p:nvPr/>
        </p:nvSpPr>
        <p:spPr>
          <a:xfrm>
            <a:off x="6095999" y="3276600"/>
            <a:ext cx="5592506" cy="2590800"/>
          </a:xfrm>
          <a:prstGeom prst="wedgeRoundRectCallout">
            <a:avLst>
              <a:gd name="adj1" fmla="val -74763"/>
              <a:gd name="adj2" fmla="val -10692"/>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12 </a:t>
            </a:r>
            <a:r>
              <a:rPr lang="en-US" dirty="0"/>
              <a:t>For when there is a change in the priesthood, there is necessarily a change in the law as well.</a:t>
            </a:r>
          </a:p>
          <a:p>
            <a:r>
              <a:rPr lang="en-US" b="1" baseline="30000" dirty="0"/>
              <a:t>18 </a:t>
            </a:r>
            <a:r>
              <a:rPr lang="en-US" dirty="0"/>
              <a:t>For on the one hand, a former commandment is set aside because of its weakness and uselessness </a:t>
            </a:r>
            <a:r>
              <a:rPr lang="en-US" b="1" baseline="30000" dirty="0"/>
              <a:t>19 </a:t>
            </a:r>
            <a:r>
              <a:rPr lang="en-US" dirty="0"/>
              <a:t>(for the law made nothing perfect); but on the other hand, a better hope is introduced, through which we draw near to God.</a:t>
            </a:r>
            <a:endParaRPr lang="en-US" sz="2000" dirty="0"/>
          </a:p>
        </p:txBody>
      </p:sp>
    </p:spTree>
    <p:extLst>
      <p:ext uri="{BB962C8B-B14F-4D97-AF65-F5344CB8AC3E}">
        <p14:creationId xmlns:p14="http://schemas.microsoft.com/office/powerpoint/2010/main" val="271560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7892">
                                            <p:txEl>
                                              <p:pRg st="4" end="4"/>
                                            </p:txEl>
                                          </p:spTgt>
                                        </p:tgtEl>
                                        <p:attrNameLst>
                                          <p:attrName>style.visibility</p:attrName>
                                        </p:attrNameLst>
                                      </p:cBhvr>
                                      <p:to>
                                        <p:strVal val="visible"/>
                                      </p:to>
                                    </p:set>
                                    <p:animEffect transition="in" filter="dissolve">
                                      <p:cBhvr>
                                        <p:cTn id="19" dur="500"/>
                                        <p:tgtEl>
                                          <p:spTgt spid="3789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ssolve">
                                      <p:cBhvr>
                                        <p:cTn id="29"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dissolve">
                                      <p:cBhvr>
                                        <p:cTn id="39"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2"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457200" y="1552506"/>
            <a:ext cx="11405393" cy="5076894"/>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4"/>
            </a:pPr>
            <a:r>
              <a:rPr lang="en-US" sz="3000" dirty="0">
                <a:latin typeface="Calibri" pitchFamily="34" charset="0"/>
              </a:rPr>
              <a:t>The message is sufficient for Christ to rule at all times in all places</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Taught everywhere:</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4:17</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16:1</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11:16</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14:33b</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Spoken of as complete and final:</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Hebrews 1:1-2</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Galatians 1:6-9</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No evidence of a succession plan or further revelation</a:t>
            </a:r>
          </a:p>
          <a:p>
            <a:pPr marL="520700" indent="0">
              <a:lnSpc>
                <a:spcPct val="80000"/>
              </a:lnSpc>
              <a:buNone/>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404906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892">
                                            <p:txEl>
                                              <p:pRg st="8" end="8"/>
                                            </p:txEl>
                                          </p:spTgt>
                                        </p:tgtEl>
                                        <p:attrNameLst>
                                          <p:attrName>style.visibility</p:attrName>
                                        </p:attrNameLst>
                                      </p:cBhvr>
                                      <p:to>
                                        <p:strVal val="visible"/>
                                      </p:to>
                                    </p:set>
                                    <p:animEffect transition="in" filter="dissolve">
                                      <p:cBhvr>
                                        <p:cTn id="47" dur="500"/>
                                        <p:tgtEl>
                                          <p:spTgt spid="3789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2">
                                            <p:txEl>
                                              <p:pRg st="9" end="9"/>
                                            </p:txEl>
                                          </p:spTgt>
                                        </p:tgtEl>
                                        <p:attrNameLst>
                                          <p:attrName>style.visibility</p:attrName>
                                        </p:attrNameLst>
                                      </p:cBhvr>
                                      <p:to>
                                        <p:strVal val="visible"/>
                                      </p:to>
                                    </p:set>
                                    <p:animEffect transition="in" filter="dissolve">
                                      <p:cBhvr>
                                        <p:cTn id="52" dur="500"/>
                                        <p:tgtEl>
                                          <p:spTgt spid="3789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10686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1907255416"/>
              </p:ext>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33400" y="25146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898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Submit our lives more fully to the kingship of Christ</a:t>
            </a:r>
            <a:endParaRPr lang="en-US" sz="2400" dirty="0">
              <a:solidFill>
                <a:srgbClr val="FFC000"/>
              </a:solidFill>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143000" y="2759612"/>
            <a:ext cx="10896600" cy="1066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ways that churches are led?</a:t>
            </a:r>
          </a:p>
          <a:p>
            <a:pPr marL="0" indent="0">
              <a:spcBef>
                <a:spcPts val="0"/>
              </a:spcBef>
              <a:buSzPct val="100000"/>
              <a:buNone/>
            </a:pPr>
            <a:endParaRPr lang="en-US" sz="4400" u="sng"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69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199" y="200184"/>
            <a:ext cx="9727809" cy="914400"/>
          </a:xfrm>
          <a:noFill/>
        </p:spPr>
        <p:txBody>
          <a:bodyPr/>
          <a:lstStyle/>
          <a:p>
            <a:pPr algn="ctr" eaLnBrk="1" hangingPunct="1"/>
            <a:r>
              <a:rPr lang="en-US" sz="5400" b="0" dirty="0">
                <a:solidFill>
                  <a:srgbClr val="FFFF99"/>
                </a:solidFill>
                <a:effectLst/>
                <a:latin typeface="Calibri" pitchFamily="34" charset="0"/>
              </a:rPr>
              <a:t>Jesus is the Ruler of the Church</a:t>
            </a:r>
            <a:endParaRPr lang="en-US" sz="5400" dirty="0">
              <a:solidFill>
                <a:srgbClr val="FFFF99"/>
              </a:solidFill>
              <a:latin typeface="Calibri" pitchFamily="34" charset="0"/>
            </a:endParaRPr>
          </a:p>
        </p:txBody>
      </p:sp>
      <p:sp>
        <p:nvSpPr>
          <p:cNvPr id="164867" name="Rectangle 3"/>
          <p:cNvSpPr>
            <a:spLocks noChangeArrowheads="1"/>
          </p:cNvSpPr>
          <p:nvPr/>
        </p:nvSpPr>
        <p:spPr bwMode="auto">
          <a:xfrm>
            <a:off x="583808" y="115598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I tell you, you are Peter, and on this rock I will build my church, and the gates of hell shall not prevail against it. </a:t>
            </a:r>
            <a:r>
              <a:rPr lang="en-US" sz="2800" dirty="0">
                <a:solidFill>
                  <a:srgbClr val="FFFF00"/>
                </a:solidFill>
                <a:latin typeface="Calibri" panose="020F0502020204030204" pitchFamily="34" charset="0"/>
                <a:cs typeface="Calibri" panose="020F0502020204030204" pitchFamily="34" charset="0"/>
              </a:rPr>
              <a:t>– Matthew 16:18</a:t>
            </a:r>
            <a:endParaRPr lang="en-US" sz="36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86678372-9650-415D-A823-60F0F8EE130F}"/>
              </a:ext>
            </a:extLst>
          </p:cNvPr>
          <p:cNvSpPr>
            <a:spLocks noChangeArrowheads="1"/>
          </p:cNvSpPr>
          <p:nvPr/>
        </p:nvSpPr>
        <p:spPr bwMode="auto">
          <a:xfrm>
            <a:off x="583808" y="2309941"/>
            <a:ext cx="11430000" cy="2677656"/>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that he worked in Christ when he raised him from the dead and seated him at his right hand in the heavenly places, </a:t>
            </a:r>
            <a:r>
              <a:rPr lang="en-US" sz="2800" b="1" i="1" baseline="30000" dirty="0">
                <a:latin typeface="Calibri" panose="020F0502020204030204" pitchFamily="34" charset="0"/>
                <a:cs typeface="Calibri" panose="020F0502020204030204" pitchFamily="34" charset="0"/>
              </a:rPr>
              <a:t>21 </a:t>
            </a:r>
            <a:r>
              <a:rPr lang="en-US" sz="2800" i="1" dirty="0">
                <a:latin typeface="Calibri" panose="020F0502020204030204" pitchFamily="34" charset="0"/>
                <a:cs typeface="Calibri" panose="020F0502020204030204" pitchFamily="34" charset="0"/>
              </a:rPr>
              <a:t>far above all rule and authority and power and dominion, and above every name that is named, not only in this age but also in the one to come. </a:t>
            </a:r>
            <a:r>
              <a:rPr lang="en-US" sz="2800" b="1" i="1" baseline="30000" dirty="0">
                <a:latin typeface="Calibri" panose="020F0502020204030204" pitchFamily="34" charset="0"/>
                <a:cs typeface="Calibri" panose="020F0502020204030204" pitchFamily="34" charset="0"/>
              </a:rPr>
              <a:t>22 </a:t>
            </a:r>
            <a:r>
              <a:rPr lang="en-US" sz="2800" i="1" dirty="0">
                <a:latin typeface="Calibri" panose="020F0502020204030204" pitchFamily="34" charset="0"/>
                <a:cs typeface="Calibri" panose="020F0502020204030204" pitchFamily="34" charset="0"/>
              </a:rPr>
              <a:t>And he put all things under his feet and gave him as head over all things to the church,</a:t>
            </a:r>
            <a:r>
              <a:rPr lang="en-US" sz="2800" b="1" i="1" baseline="30000" dirty="0">
                <a:latin typeface="Calibri" panose="020F0502020204030204" pitchFamily="34" charset="0"/>
                <a:cs typeface="Calibri" panose="020F0502020204030204" pitchFamily="34" charset="0"/>
              </a:rPr>
              <a:t>23 </a:t>
            </a:r>
            <a:r>
              <a:rPr lang="en-US" sz="2800" i="1" dirty="0">
                <a:latin typeface="Calibri" panose="020F0502020204030204" pitchFamily="34" charset="0"/>
                <a:cs typeface="Calibri" panose="020F0502020204030204" pitchFamily="34" charset="0"/>
              </a:rPr>
              <a:t>which is his body, the fullness of him who fills all in all. </a:t>
            </a:r>
            <a:r>
              <a:rPr lang="en-US" sz="2800" dirty="0">
                <a:solidFill>
                  <a:srgbClr val="FFFF00"/>
                </a:solidFill>
                <a:latin typeface="Calibri" panose="020F0502020204030204" pitchFamily="34" charset="0"/>
                <a:cs typeface="Calibri" panose="020F0502020204030204" pitchFamily="34" charset="0"/>
              </a:rPr>
              <a:t>– Ephesians 1:20-23</a:t>
            </a:r>
            <a:endParaRPr lang="en-US" sz="3600" dirty="0">
              <a:solidFill>
                <a:srgbClr val="FFFF00"/>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E17A754C-73FB-4DF5-A459-83C6127EF6D8}"/>
              </a:ext>
            </a:extLst>
          </p:cNvPr>
          <p:cNvSpPr>
            <a:spLocks noChangeArrowheads="1"/>
          </p:cNvSpPr>
          <p:nvPr/>
        </p:nvSpPr>
        <p:spPr bwMode="auto">
          <a:xfrm>
            <a:off x="583808" y="522496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Jesus came and said to them, “All authority in heaven and on earth has been given to me. </a:t>
            </a:r>
            <a:r>
              <a:rPr lang="en-US" sz="2800" dirty="0">
                <a:solidFill>
                  <a:srgbClr val="FFFF00"/>
                </a:solidFill>
                <a:latin typeface="Calibri" panose="020F0502020204030204" pitchFamily="34" charset="0"/>
                <a:cs typeface="Calibri" panose="020F0502020204030204" pitchFamily="34" charset="0"/>
              </a:rPr>
              <a:t>- Matthew 28:18</a:t>
            </a:r>
            <a:endParaRPr lang="en-US" sz="36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16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3502652"/>
          </a:xfrm>
          <a:noFill/>
        </p:spPr>
        <p:txBody>
          <a:bodyPr>
            <a:normAutofit lnSpcReduction="10000"/>
          </a:bodyPr>
          <a:lstStyle/>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Christ promised his apostles a message from God through the Spirit</a:t>
            </a:r>
            <a:endParaRPr lang="en-US" sz="3200" dirty="0">
              <a:solidFill>
                <a:srgbClr val="FFFF00"/>
              </a:solidFill>
              <a:effectLst/>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Apostles claimed to have authority through this revealed message</a:t>
            </a:r>
            <a:endParaRPr lang="en-US" sz="32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This message was a covenant that made the previous one obsolete</a:t>
            </a:r>
            <a:endParaRPr lang="en-US" sz="32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The message is sufficient for Christ to rule at all times in all places</a:t>
            </a:r>
            <a:endParaRPr lang="en-US" sz="3200" dirty="0">
              <a:solidFill>
                <a:srgbClr val="FFFF00"/>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
        <p:nvSpPr>
          <p:cNvPr id="6" name="TextBox 5">
            <a:extLst>
              <a:ext uri="{FF2B5EF4-FFF2-40B4-BE49-F238E27FC236}">
                <a16:creationId xmlns:a16="http://schemas.microsoft.com/office/drawing/2014/main" id="{E51DA0E0-858D-41EC-AEBF-B6E4F0CC4078}"/>
              </a:ext>
            </a:extLst>
          </p:cNvPr>
          <p:cNvSpPr txBox="1"/>
          <p:nvPr/>
        </p:nvSpPr>
        <p:spPr>
          <a:xfrm>
            <a:off x="519907" y="5039064"/>
            <a:ext cx="11152186" cy="584775"/>
          </a:xfrm>
          <a:prstGeom prst="rect">
            <a:avLst/>
          </a:prstGeom>
          <a:noFill/>
          <a:ln w="38100">
            <a:solidFill>
              <a:srgbClr val="FFFF00"/>
            </a:solidFill>
          </a:ln>
        </p:spPr>
        <p:txBody>
          <a:bodyPr wrap="square" rtlCol="0">
            <a:spAutoFit/>
          </a:bodyPr>
          <a:lstStyle/>
          <a:p>
            <a:pPr algn="ctr"/>
            <a:r>
              <a:rPr lang="en-US" sz="3200" i="1" dirty="0">
                <a:solidFill>
                  <a:srgbClr val="FFFF00"/>
                </a:solidFill>
                <a:latin typeface="Calibri" pitchFamily="34" charset="0"/>
              </a:rPr>
              <a:t>If all of these are true, what does it say about how Christ is ruling?</a:t>
            </a:r>
          </a:p>
        </p:txBody>
      </p:sp>
      <p:sp>
        <p:nvSpPr>
          <p:cNvPr id="7" name="TextBox 6">
            <a:extLst>
              <a:ext uri="{FF2B5EF4-FFF2-40B4-BE49-F238E27FC236}">
                <a16:creationId xmlns:a16="http://schemas.microsoft.com/office/drawing/2014/main" id="{1959839A-4478-4C62-A9A4-83FF47BE168E}"/>
              </a:ext>
            </a:extLst>
          </p:cNvPr>
          <p:cNvSpPr txBox="1"/>
          <p:nvPr/>
        </p:nvSpPr>
        <p:spPr>
          <a:xfrm>
            <a:off x="517562" y="5720992"/>
            <a:ext cx="11152186" cy="1077218"/>
          </a:xfrm>
          <a:prstGeom prst="rect">
            <a:avLst/>
          </a:prstGeom>
          <a:noFill/>
          <a:ln w="38100">
            <a:solidFill>
              <a:srgbClr val="FFFF00"/>
            </a:solidFill>
          </a:ln>
        </p:spPr>
        <p:txBody>
          <a:bodyPr wrap="square" rtlCol="0">
            <a:spAutoFit/>
          </a:bodyPr>
          <a:lstStyle/>
          <a:p>
            <a:pPr algn="ctr"/>
            <a:r>
              <a:rPr lang="en-US" sz="3200" i="1" dirty="0">
                <a:solidFill>
                  <a:srgbClr val="FFFF00"/>
                </a:solidFill>
                <a:latin typeface="Calibri" pitchFamily="34" charset="0"/>
              </a:rPr>
              <a:t>If Christ rules through the word, what does this say about the importance of the word and how we read it?</a:t>
            </a:r>
          </a:p>
        </p:txBody>
      </p:sp>
    </p:spTree>
    <p:extLst>
      <p:ext uri="{BB962C8B-B14F-4D97-AF65-F5344CB8AC3E}">
        <p14:creationId xmlns:p14="http://schemas.microsoft.com/office/powerpoint/2010/main" val="44954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How Does the Bible Reveal Christ’s Will</a:t>
            </a:r>
          </a:p>
        </p:txBody>
      </p:sp>
      <p:sp>
        <p:nvSpPr>
          <p:cNvPr id="37892" name="Rectangle 4"/>
          <p:cNvSpPr>
            <a:spLocks noGrp="1" noChangeArrowheads="1"/>
          </p:cNvSpPr>
          <p:nvPr>
            <p:ph type="body" sz="half" idx="4294967295"/>
          </p:nvPr>
        </p:nvSpPr>
        <p:spPr>
          <a:xfrm>
            <a:off x="737393" y="2209800"/>
            <a:ext cx="10972800" cy="3658383"/>
          </a:xfrm>
          <a:noFill/>
        </p:spPr>
        <p:txBody>
          <a:bodyPr>
            <a:normAutofit/>
          </a:bodyPr>
          <a:lstStyle/>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Not through a unique method of reading</a:t>
            </a:r>
          </a:p>
          <a:p>
            <a:pPr marL="533400" indent="-533400">
              <a:lnSpc>
                <a:spcPct val="80000"/>
              </a:lnSpc>
              <a:buClr>
                <a:schemeClr val="bg2">
                  <a:lumMod val="60000"/>
                  <a:lumOff val="40000"/>
                </a:schemeClr>
              </a:buClr>
              <a:buSzPct val="98000"/>
              <a:buFont typeface="+mj-lt"/>
              <a:buAutoNum type="arabicPeriod"/>
            </a:pPr>
            <a:r>
              <a:rPr lang="en-US" sz="3600" dirty="0">
                <a:effectLst/>
                <a:latin typeface="Calibri" pitchFamily="34" charset="0"/>
              </a:rPr>
              <a:t>Not merely through a series of stories or narratives</a:t>
            </a:r>
          </a:p>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Similar to how anyone conveys their will</a:t>
            </a:r>
          </a:p>
          <a:p>
            <a:pPr marL="533400" indent="-533400">
              <a:lnSpc>
                <a:spcPct val="80000"/>
              </a:lnSpc>
              <a:buClr>
                <a:schemeClr val="bg2">
                  <a:lumMod val="60000"/>
                  <a:lumOff val="40000"/>
                </a:schemeClr>
              </a:buClr>
              <a:buSzPct val="98000"/>
              <a:buFont typeface="+mj-lt"/>
              <a:buAutoNum type="arabicPeriod"/>
            </a:pPr>
            <a:r>
              <a:rPr lang="en-US" sz="3600" dirty="0">
                <a:effectLst/>
                <a:latin typeface="Calibri" pitchFamily="34" charset="0"/>
              </a:rPr>
              <a:t>More important question for us personally may be what is our motivation in searching for Christ’s will?</a:t>
            </a:r>
          </a:p>
          <a:p>
            <a:pPr marL="533400" indent="-533400">
              <a:lnSpc>
                <a:spcPct val="80000"/>
              </a:lnSpc>
              <a:buClr>
                <a:schemeClr val="bg2">
                  <a:lumMod val="60000"/>
                  <a:lumOff val="40000"/>
                </a:schemeClr>
              </a:buClr>
              <a:buSzPct val="98000"/>
              <a:buFont typeface="+mj-lt"/>
              <a:buAutoNum type="arabicPeriod"/>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356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4526376"/>
          </a:xfrm>
          <a:noFill/>
        </p:spPr>
        <p:txBody>
          <a:bodyPr>
            <a:normAutofit/>
          </a:bodyPr>
          <a:lstStyle/>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Christ promised his apostles a message from God through the Spirit</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Matthew 28:19-20</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John 14:26</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John 16:12-13</a:t>
            </a:r>
            <a:endParaRPr lang="en-US" sz="3000" dirty="0">
              <a:solidFill>
                <a:srgbClr val="FFFF00"/>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19768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7482</TotalTime>
  <Words>1711</Words>
  <Application>Microsoft Office PowerPoint</Application>
  <PresentationFormat>Widescreen</PresentationFormat>
  <Paragraphs>254</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What is the Church of Christ?</vt:lpstr>
      <vt:lpstr>Jesus is the Ruler of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What’s in a Label?</vt:lpstr>
      <vt:lpstr>PowerPoint Presentation</vt:lpstr>
      <vt:lpstr>What is the Church of Christ?</vt:lpstr>
      <vt:lpstr>PowerPoint Presentation</vt:lpstr>
      <vt:lpstr>PowerPoint Presentation</vt:lpstr>
      <vt:lpstr>PowerPoint Presentation</vt:lpstr>
      <vt:lpstr>Acts 19:32-41 Riot in Ephesus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102</cp:revision>
  <cp:lastPrinted>2018-01-17T13:16:33Z</cp:lastPrinted>
  <dcterms:created xsi:type="dcterms:W3CDTF">2011-07-22T15:56:03Z</dcterms:created>
  <dcterms:modified xsi:type="dcterms:W3CDTF">2018-01-21T12:49:57Z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