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35"/>
  </p:notesMasterIdLst>
  <p:handoutMasterIdLst>
    <p:handoutMasterId r:id="rId36"/>
  </p:handoutMasterIdLst>
  <p:sldIdLst>
    <p:sldId id="257" r:id="rId2"/>
    <p:sldId id="317" r:id="rId3"/>
    <p:sldId id="334" r:id="rId4"/>
    <p:sldId id="293" r:id="rId5"/>
    <p:sldId id="335" r:id="rId6"/>
    <p:sldId id="337" r:id="rId7"/>
    <p:sldId id="342" r:id="rId8"/>
    <p:sldId id="336" r:id="rId9"/>
    <p:sldId id="339" r:id="rId10"/>
    <p:sldId id="340" r:id="rId11"/>
    <p:sldId id="341" r:id="rId12"/>
    <p:sldId id="343" r:id="rId13"/>
    <p:sldId id="347" r:id="rId14"/>
    <p:sldId id="344" r:id="rId15"/>
    <p:sldId id="345" r:id="rId16"/>
    <p:sldId id="346" r:id="rId17"/>
    <p:sldId id="338" r:id="rId18"/>
    <p:sldId id="322" r:id="rId19"/>
    <p:sldId id="321" r:id="rId20"/>
    <p:sldId id="326" r:id="rId21"/>
    <p:sldId id="327" r:id="rId22"/>
    <p:sldId id="328" r:id="rId23"/>
    <p:sldId id="329" r:id="rId24"/>
    <p:sldId id="330" r:id="rId25"/>
    <p:sldId id="331" r:id="rId26"/>
    <p:sldId id="315" r:id="rId27"/>
    <p:sldId id="323" r:id="rId28"/>
    <p:sldId id="324" r:id="rId29"/>
    <p:sldId id="325" r:id="rId30"/>
    <p:sldId id="320" r:id="rId31"/>
    <p:sldId id="309" r:id="rId32"/>
    <p:sldId id="332" r:id="rId33"/>
    <p:sldId id="333" r:id="rId3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8" d="100"/>
          <a:sy n="68" d="100"/>
        </p:scale>
        <p:origin x="17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1/27/2018</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470D86B3-E801-4F6E-8598-E06BF7C6E8F9}" type="datetimeFigureOut">
              <a:rPr lang="en-US" smtClean="0"/>
              <a:t>1/27/2018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45DD6933-6A41-412C-9011-2B0F04C2B7C8}" type="slidenum">
              <a:rPr lang="en-US" smtClean="0"/>
              <a:t>‹#›</a:t>
            </a:fld>
            <a:endParaRPr lang="en-US"/>
          </a:p>
        </p:txBody>
      </p:sp>
    </p:spTree>
    <p:extLst>
      <p:ext uri="{BB962C8B-B14F-4D97-AF65-F5344CB8AC3E}">
        <p14:creationId xmlns:p14="http://schemas.microsoft.com/office/powerpoint/2010/main" val="880503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031"/>
          <p:cNvSpPr>
            <a:spLocks noGrp="1" noChangeArrowheads="1"/>
          </p:cNvSpPr>
          <p:nvPr>
            <p:ph type="sldNum" sz="quarter" idx="5"/>
          </p:nvPr>
        </p:nvSpPr>
        <p:spPr>
          <a:noFill/>
          <a:ln>
            <a:miter lim="800000"/>
            <a:headEnd/>
            <a:tailEnd/>
          </a:ln>
        </p:spPr>
        <p:txBody>
          <a:bodyPr/>
          <a:lstStyle/>
          <a:p>
            <a:fld id="{15E54D5F-C05F-4F26-989B-B0730A48145A}" type="slidenum">
              <a:rPr lang="en-US" smtClean="0">
                <a:latin typeface="Arial" charset="0"/>
              </a:rPr>
              <a:pPr/>
              <a:t>32</a:t>
            </a:fld>
            <a:endParaRPr lang="en-US">
              <a:latin typeface="Arial" charset="0"/>
            </a:endParaRPr>
          </a:p>
        </p:txBody>
      </p:sp>
      <p:sp>
        <p:nvSpPr>
          <p:cNvPr id="148483" name="Rectangle 2"/>
          <p:cNvSpPr>
            <a:spLocks noGrp="1" noRot="1" noChangeAspect="1" noChangeArrowheads="1" noTextEdit="1"/>
          </p:cNvSpPr>
          <p:nvPr>
            <p:ph type="sldImg"/>
          </p:nvPr>
        </p:nvSpPr>
        <p:spPr>
          <a:xfrm>
            <a:off x="554038" y="671513"/>
            <a:ext cx="5970587" cy="3359150"/>
          </a:xfrm>
          <a:ln/>
        </p:spPr>
      </p:sp>
      <p:sp>
        <p:nvSpPr>
          <p:cNvPr id="148484" name="Rectangle 3"/>
          <p:cNvSpPr>
            <a:spLocks noGrp="1" noChangeArrowheads="1"/>
          </p:cNvSpPr>
          <p:nvPr>
            <p:ph type="body" idx="1"/>
          </p:nvPr>
        </p:nvSpPr>
        <p:spPr>
          <a:xfrm>
            <a:off x="942996" y="4253964"/>
            <a:ext cx="5191084" cy="4030382"/>
          </a:xfrm>
          <a:noFill/>
        </p:spPr>
        <p:txBody>
          <a:bodyPr/>
          <a:lstStyle/>
          <a:p>
            <a:pPr eaLnBrk="1" hangingPunct="1"/>
            <a:endParaRPr lang="en-US"/>
          </a:p>
        </p:txBody>
      </p:sp>
    </p:spTree>
    <p:extLst>
      <p:ext uri="{BB962C8B-B14F-4D97-AF65-F5344CB8AC3E}">
        <p14:creationId xmlns:p14="http://schemas.microsoft.com/office/powerpoint/2010/main" val="166863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031"/>
          <p:cNvSpPr>
            <a:spLocks noGrp="1" noChangeArrowheads="1"/>
          </p:cNvSpPr>
          <p:nvPr>
            <p:ph type="sldNum" sz="quarter" idx="5"/>
          </p:nvPr>
        </p:nvSpPr>
        <p:spPr>
          <a:noFill/>
          <a:ln>
            <a:miter lim="800000"/>
            <a:headEnd/>
            <a:tailEnd/>
          </a:ln>
        </p:spPr>
        <p:txBody>
          <a:bodyPr/>
          <a:lstStyle/>
          <a:p>
            <a:fld id="{5082F08D-1C2E-4AD3-9975-C04F75A69417}" type="slidenum">
              <a:rPr lang="en-US" smtClean="0">
                <a:latin typeface="Arial" charset="0"/>
              </a:rPr>
              <a:pPr/>
              <a:t>33</a:t>
            </a:fld>
            <a:endParaRPr lang="en-US">
              <a:latin typeface="Arial" charset="0"/>
            </a:endParaRPr>
          </a:p>
        </p:txBody>
      </p:sp>
      <p:sp>
        <p:nvSpPr>
          <p:cNvPr id="149507" name="Rectangle 2"/>
          <p:cNvSpPr>
            <a:spLocks noGrp="1" noRot="1" noChangeAspect="1" noChangeArrowheads="1" noTextEdit="1"/>
          </p:cNvSpPr>
          <p:nvPr>
            <p:ph type="sldImg"/>
          </p:nvPr>
        </p:nvSpPr>
        <p:spPr>
          <a:xfrm>
            <a:off x="554038" y="671513"/>
            <a:ext cx="5970587" cy="3359150"/>
          </a:xfrm>
          <a:ln/>
        </p:spPr>
      </p:sp>
      <p:sp>
        <p:nvSpPr>
          <p:cNvPr id="149508" name="Rectangle 3"/>
          <p:cNvSpPr>
            <a:spLocks noGrp="1" noChangeArrowheads="1"/>
          </p:cNvSpPr>
          <p:nvPr>
            <p:ph type="body" idx="1"/>
          </p:nvPr>
        </p:nvSpPr>
        <p:spPr>
          <a:xfrm>
            <a:off x="942996" y="4253964"/>
            <a:ext cx="5191084" cy="4030382"/>
          </a:xfrm>
          <a:noFill/>
        </p:spPr>
        <p:txBody>
          <a:bodyPr/>
          <a:lstStyle/>
          <a:p>
            <a:pPr eaLnBrk="1" hangingPunct="1"/>
            <a:endParaRPr lang="en-US"/>
          </a:p>
        </p:txBody>
      </p:sp>
    </p:spTree>
    <p:extLst>
      <p:ext uri="{BB962C8B-B14F-4D97-AF65-F5344CB8AC3E}">
        <p14:creationId xmlns:p14="http://schemas.microsoft.com/office/powerpoint/2010/main" val="161937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170331"/>
            <a:ext cx="11277600" cy="4078069"/>
          </a:xfrm>
          <a:prstGeom prst="rect">
            <a:avLst/>
          </a:prstGeom>
        </p:spPr>
        <p:txBody>
          <a:bodyPr>
            <a:normAutofit fontScale="775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Who are the bishops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Is Barry Caudill a pastor?</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decisions elders make on behalf of the whole congregation?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Should elders make specific demands of individual members?</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228600"/>
            <a:ext cx="8637588" cy="762000"/>
          </a:xfrm>
        </p:spPr>
        <p:txBody>
          <a:bodyPr/>
          <a:lstStyle/>
          <a:p>
            <a:pPr algn="ctr" eaLnBrk="1" hangingPunct="1">
              <a:defRPr/>
            </a:pPr>
            <a:r>
              <a:rPr lang="en-US" sz="5400" i="1" dirty="0">
                <a:solidFill>
                  <a:srgbClr val="FFFF00"/>
                </a:solidFill>
                <a:latin typeface="Calibri" panose="020F0502020204030204" pitchFamily="34" charset="0"/>
              </a:rPr>
              <a:t>Apostles and Elders</a:t>
            </a:r>
          </a:p>
        </p:txBody>
      </p:sp>
      <p:pic>
        <p:nvPicPr>
          <p:cNvPr id="6" name="Picture 5">
            <a:extLst>
              <a:ext uri="{FF2B5EF4-FFF2-40B4-BE49-F238E27FC236}">
                <a16:creationId xmlns:a16="http://schemas.microsoft.com/office/drawing/2014/main" id="{7357C64D-C363-4F4E-BC8E-AED960C9D4E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676400"/>
            <a:ext cx="10439400" cy="4495800"/>
          </a:xfrm>
          <a:prstGeom prst="rect">
            <a:avLst/>
          </a:prstGeom>
          <a:noFill/>
        </p:spPr>
      </p:pic>
    </p:spTree>
    <p:extLst>
      <p:ext uri="{BB962C8B-B14F-4D97-AF65-F5344CB8AC3E}">
        <p14:creationId xmlns:p14="http://schemas.microsoft.com/office/powerpoint/2010/main" val="588820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eaLnBrk="1" hangingPunct="1">
              <a:defRPr/>
            </a:pPr>
            <a:r>
              <a:rPr lang="en-US" i="1" dirty="0">
                <a:solidFill>
                  <a:srgbClr val="FFFF66"/>
                </a:solidFill>
                <a:latin typeface="Calibri" panose="020F0502020204030204" pitchFamily="34" charset="0"/>
              </a:rPr>
              <a:t>Why Churches Need Elders</a:t>
            </a:r>
            <a:r>
              <a:rPr lang="en-US" i="1" dirty="0">
                <a:latin typeface="Calibri" panose="020F0502020204030204" pitchFamily="34" charset="0"/>
              </a:rPr>
              <a:t> </a:t>
            </a:r>
          </a:p>
        </p:txBody>
      </p:sp>
      <p:sp>
        <p:nvSpPr>
          <p:cNvPr id="47107" name="Rectangle 3"/>
          <p:cNvSpPr>
            <a:spLocks noGrp="1" noChangeArrowheads="1"/>
          </p:cNvSpPr>
          <p:nvPr>
            <p:ph type="body" sz="half" idx="1"/>
          </p:nvPr>
        </p:nvSpPr>
        <p:spPr>
          <a:xfrm>
            <a:off x="838200" y="2286000"/>
            <a:ext cx="10591800" cy="4114800"/>
          </a:xfrm>
        </p:spPr>
        <p:txBody>
          <a:bodyPr/>
          <a:lstStyle/>
          <a:p>
            <a:pPr marL="742950" indent="-742950" eaLnBrk="1" hangingPunct="1">
              <a:buFont typeface="+mj-lt"/>
              <a:buAutoNum type="arabicPeriod"/>
              <a:defRPr/>
            </a:pPr>
            <a:r>
              <a:rPr lang="en-US" sz="3600" dirty="0">
                <a:latin typeface="Calibri" pitchFamily="34" charset="0"/>
              </a:rPr>
              <a:t>The leadership of a body of people</a:t>
            </a:r>
          </a:p>
          <a:p>
            <a:pPr marL="457200" lvl="1" indent="0" eaLnBrk="1" hangingPunct="1">
              <a:buNone/>
              <a:defRPr/>
            </a:pPr>
            <a:r>
              <a:rPr lang="en-US" sz="3600" i="1" dirty="0">
                <a:solidFill>
                  <a:srgbClr val="FFFF00"/>
                </a:solidFill>
                <a:latin typeface="Calibri" pitchFamily="34" charset="0"/>
              </a:rPr>
              <a:t>	Flock Shepherding</a:t>
            </a:r>
          </a:p>
          <a:p>
            <a:pPr marL="1200150" lvl="1" indent="-742950" eaLnBrk="1" hangingPunct="1">
              <a:buFont typeface="+mj-lt"/>
              <a:buAutoNum type="arabicPeriod"/>
              <a:defRPr/>
            </a:pPr>
            <a:endParaRPr lang="en-US" sz="3600" i="1" dirty="0">
              <a:solidFill>
                <a:srgbClr val="FFFF00"/>
              </a:solidFill>
              <a:latin typeface="Calibri" pitchFamily="34" charset="0"/>
            </a:endParaRPr>
          </a:p>
          <a:p>
            <a:pPr marL="742950" indent="-742950" eaLnBrk="1" hangingPunct="1">
              <a:buFont typeface="+mj-lt"/>
              <a:buAutoNum type="arabicPeriod"/>
              <a:defRPr/>
            </a:pPr>
            <a:r>
              <a:rPr lang="en-US" sz="3600" dirty="0">
                <a:latin typeface="Calibri" pitchFamily="34" charset="0"/>
              </a:rPr>
              <a:t>The shepherding of every soul in the body</a:t>
            </a:r>
          </a:p>
          <a:p>
            <a:pPr marL="0" lvl="1" indent="0" eaLnBrk="1" hangingPunct="1">
              <a:buClr>
                <a:schemeClr val="hlink"/>
              </a:buClr>
              <a:buNone/>
              <a:defRPr/>
            </a:pPr>
            <a:r>
              <a:rPr lang="en-US" sz="3600" i="1" dirty="0">
                <a:solidFill>
                  <a:srgbClr val="FFFF00"/>
                </a:solidFill>
                <a:latin typeface="Calibri" pitchFamily="34" charset="0"/>
              </a:rPr>
              <a:t>		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852268" y="1407563"/>
            <a:ext cx="4938932" cy="646331"/>
          </a:xfrm>
          <a:prstGeom prst="rect">
            <a:avLst/>
          </a:prstGeom>
          <a:noFill/>
          <a:ln w="38100">
            <a:solidFill>
              <a:schemeClr val="hlink"/>
            </a:solidFill>
            <a:miter lim="800000"/>
            <a:headEnd/>
            <a:tailEnd/>
          </a:ln>
        </p:spPr>
        <p:txBody>
          <a:bodyPr wrap="square">
            <a:spAutoFit/>
          </a:bodyPr>
          <a:lstStyle/>
          <a:p>
            <a:pPr>
              <a:spcBef>
                <a:spcPct val="50000"/>
              </a:spcBef>
            </a:pPr>
            <a:r>
              <a:rPr lang="en-US" sz="3600" dirty="0">
                <a:latin typeface="Calibri" panose="020F0502020204030204" pitchFamily="34" charset="0"/>
              </a:rPr>
              <a:t>Two Aspects to the Work</a:t>
            </a:r>
          </a:p>
        </p:txBody>
      </p:sp>
    </p:spTree>
    <p:extLst>
      <p:ext uri="{BB962C8B-B14F-4D97-AF65-F5344CB8AC3E}">
        <p14:creationId xmlns:p14="http://schemas.microsoft.com/office/powerpoint/2010/main" val="1397788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7107">
                                            <p:txEl>
                                              <p:pRg st="1" end="1"/>
                                            </p:txEl>
                                          </p:spTgt>
                                        </p:tgtEl>
                                        <p:attrNameLst>
                                          <p:attrName>style.visibility</p:attrName>
                                        </p:attrNameLst>
                                      </p:cBhvr>
                                      <p:to>
                                        <p:strVal val="visible"/>
                                      </p:to>
                                    </p:set>
                                    <p:animEffect transition="in" filter="dissolve">
                                      <p:cBhvr>
                                        <p:cTn id="15" dur="500"/>
                                        <p:tgtEl>
                                          <p:spTgt spid="4710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7107">
                                            <p:txEl>
                                              <p:pRg st="3" end="3"/>
                                            </p:txEl>
                                          </p:spTgt>
                                        </p:tgtEl>
                                        <p:attrNameLst>
                                          <p:attrName>style.visibility</p:attrName>
                                        </p:attrNameLst>
                                      </p:cBhvr>
                                      <p:to>
                                        <p:strVal val="visible"/>
                                      </p:to>
                                    </p:set>
                                    <p:animEffect transition="in" filter="dissolve">
                                      <p:cBhvr>
                                        <p:cTn id="20" dur="500"/>
                                        <p:tgtEl>
                                          <p:spTgt spid="47107">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animEffect transition="in" filter="dissolve">
                                      <p:cBhvr>
                                        <p:cTn id="23"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170331"/>
            <a:ext cx="11277600" cy="4078069"/>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decisions elders make on behalf of the whole congregation?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6</a:t>
            </a:r>
          </a:p>
        </p:txBody>
      </p:sp>
    </p:spTree>
    <p:extLst>
      <p:ext uri="{BB962C8B-B14F-4D97-AF65-F5344CB8AC3E}">
        <p14:creationId xmlns:p14="http://schemas.microsoft.com/office/powerpoint/2010/main" val="279871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eaLnBrk="1" hangingPunct="1">
              <a:defRPr/>
            </a:pPr>
            <a:r>
              <a:rPr lang="en-US" i="1" dirty="0">
                <a:solidFill>
                  <a:srgbClr val="FFFF66"/>
                </a:solidFill>
                <a:latin typeface="Calibri" panose="020F0502020204030204" pitchFamily="34" charset="0"/>
              </a:rPr>
              <a:t>Why Churches Need Elders</a:t>
            </a:r>
            <a:r>
              <a:rPr lang="en-US" i="1" dirty="0">
                <a:latin typeface="Calibri" panose="020F0502020204030204" pitchFamily="34" charset="0"/>
              </a:rPr>
              <a:t> </a:t>
            </a:r>
          </a:p>
        </p:txBody>
      </p:sp>
      <p:sp>
        <p:nvSpPr>
          <p:cNvPr id="47107" name="Rectangle 3"/>
          <p:cNvSpPr>
            <a:spLocks noGrp="1" noChangeArrowheads="1"/>
          </p:cNvSpPr>
          <p:nvPr>
            <p:ph type="body" sz="half" idx="1"/>
          </p:nvPr>
        </p:nvSpPr>
        <p:spPr>
          <a:xfrm>
            <a:off x="838200" y="2286000"/>
            <a:ext cx="10591800" cy="4114800"/>
          </a:xfrm>
        </p:spPr>
        <p:txBody>
          <a:bodyPr/>
          <a:lstStyle/>
          <a:p>
            <a:pPr marL="742950" indent="-742950" eaLnBrk="1" hangingPunct="1">
              <a:buFont typeface="+mj-lt"/>
              <a:buAutoNum type="arabicPeriod"/>
              <a:defRPr/>
            </a:pPr>
            <a:r>
              <a:rPr lang="en-US" sz="3600" dirty="0">
                <a:latin typeface="Calibri" pitchFamily="34" charset="0"/>
              </a:rPr>
              <a:t>The leadership of a body of people</a:t>
            </a:r>
          </a:p>
          <a:p>
            <a:pPr marL="457200" lvl="1" indent="0" eaLnBrk="1" hangingPunct="1">
              <a:buNone/>
              <a:defRPr/>
            </a:pPr>
            <a:r>
              <a:rPr lang="en-US" sz="3600" i="1" dirty="0">
                <a:solidFill>
                  <a:srgbClr val="FFFF00"/>
                </a:solidFill>
                <a:latin typeface="Calibri" pitchFamily="34" charset="0"/>
              </a:rPr>
              <a:t>	Flock Shepherding</a:t>
            </a:r>
          </a:p>
          <a:p>
            <a:pPr marL="1200150" lvl="1" indent="-742950" eaLnBrk="1" hangingPunct="1">
              <a:buFont typeface="+mj-lt"/>
              <a:buAutoNum type="arabicPeriod"/>
              <a:defRPr/>
            </a:pPr>
            <a:endParaRPr lang="en-US" sz="3600" i="1" dirty="0">
              <a:solidFill>
                <a:srgbClr val="FFFF00"/>
              </a:solidFill>
              <a:latin typeface="Calibri" pitchFamily="34" charset="0"/>
            </a:endParaRPr>
          </a:p>
          <a:p>
            <a:pPr marL="742950" indent="-742950" eaLnBrk="1" hangingPunct="1">
              <a:buFont typeface="+mj-lt"/>
              <a:buAutoNum type="arabicPeriod"/>
              <a:defRPr/>
            </a:pPr>
            <a:r>
              <a:rPr lang="en-US" sz="3600" dirty="0">
                <a:latin typeface="Calibri" pitchFamily="34" charset="0"/>
              </a:rPr>
              <a:t>The shepherding of every soul in the body</a:t>
            </a:r>
          </a:p>
          <a:p>
            <a:pPr marL="0" lvl="1" indent="0" eaLnBrk="1" hangingPunct="1">
              <a:buClr>
                <a:schemeClr val="hlink"/>
              </a:buClr>
              <a:buNone/>
              <a:defRPr/>
            </a:pPr>
            <a:r>
              <a:rPr lang="en-US" sz="3600" i="1" dirty="0">
                <a:solidFill>
                  <a:srgbClr val="FFFF00"/>
                </a:solidFill>
                <a:latin typeface="Calibri" pitchFamily="34" charset="0"/>
              </a:rPr>
              <a:t>		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852268" y="1407563"/>
            <a:ext cx="4938932" cy="646331"/>
          </a:xfrm>
          <a:prstGeom prst="rect">
            <a:avLst/>
          </a:prstGeom>
          <a:noFill/>
          <a:ln w="38100">
            <a:solidFill>
              <a:schemeClr val="hlink"/>
            </a:solidFill>
            <a:miter lim="800000"/>
            <a:headEnd/>
            <a:tailEnd/>
          </a:ln>
        </p:spPr>
        <p:txBody>
          <a:bodyPr wrap="square">
            <a:spAutoFit/>
          </a:bodyPr>
          <a:lstStyle/>
          <a:p>
            <a:pPr>
              <a:spcBef>
                <a:spcPct val="50000"/>
              </a:spcBef>
            </a:pPr>
            <a:r>
              <a:rPr lang="en-US" sz="3600" dirty="0">
                <a:latin typeface="Calibri" panose="020F0502020204030204" pitchFamily="34" charset="0"/>
              </a:rPr>
              <a:t>Two Aspects to the Work</a:t>
            </a:r>
          </a:p>
        </p:txBody>
      </p:sp>
    </p:spTree>
    <p:extLst>
      <p:ext uri="{BB962C8B-B14F-4D97-AF65-F5344CB8AC3E}">
        <p14:creationId xmlns:p14="http://schemas.microsoft.com/office/powerpoint/2010/main" val="955661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1752600" y="381000"/>
            <a:ext cx="8637588" cy="914400"/>
          </a:xfrm>
        </p:spPr>
        <p:txBody>
          <a:bodyPr/>
          <a:lstStyle/>
          <a:p>
            <a:pPr algn="ctr" eaLnBrk="1" hangingPunct="1"/>
            <a:r>
              <a:rPr lang="en-US" sz="6600" dirty="0">
                <a:solidFill>
                  <a:srgbClr val="FFFF00"/>
                </a:solidFill>
                <a:effectLst/>
                <a:latin typeface="Calibri" panose="020F0502020204030204" pitchFamily="34" charset="0"/>
              </a:rPr>
              <a:t>Hebrews 13:17</a:t>
            </a:r>
          </a:p>
        </p:txBody>
      </p:sp>
      <p:sp>
        <p:nvSpPr>
          <p:cNvPr id="53251" name="Rectangle 3"/>
          <p:cNvSpPr>
            <a:spLocks noChangeArrowheads="1"/>
          </p:cNvSpPr>
          <p:nvPr/>
        </p:nvSpPr>
        <p:spPr bwMode="auto">
          <a:xfrm>
            <a:off x="1981200" y="1905001"/>
            <a:ext cx="8534400" cy="3387725"/>
          </a:xfrm>
          <a:prstGeom prst="rect">
            <a:avLst/>
          </a:prstGeom>
          <a:noFill/>
          <a:ln w="9525">
            <a:noFill/>
            <a:miter lim="800000"/>
            <a:headEnd/>
            <a:tailEnd/>
          </a:ln>
        </p:spPr>
        <p:txBody>
          <a:bodyPr anchor="ctr">
            <a:spAutoFit/>
          </a:bodyPr>
          <a:lstStyle/>
          <a:p>
            <a:pPr eaLnBrk="1" hangingPunct="1"/>
            <a:r>
              <a:rPr lang="en-US" dirty="0">
                <a:latin typeface="Tahoma" pitchFamily="34" charset="0"/>
              </a:rPr>
              <a:t> </a:t>
            </a:r>
            <a:r>
              <a:rPr lang="en-US" sz="3200" i="1" dirty="0"/>
              <a:t>    </a:t>
            </a:r>
            <a:r>
              <a:rPr lang="en-US" sz="3600" i="1" dirty="0">
                <a:latin typeface="Calibri" pitchFamily="34" charset="0"/>
              </a:rPr>
              <a:t>17 Obey your leaders and submit to them, for they are keeping watch over your souls, as those who will have to give an account. Let them do this with joy and not with groaning, for that would be of no advantage to you.</a:t>
            </a:r>
          </a:p>
        </p:txBody>
      </p:sp>
      <p:sp>
        <p:nvSpPr>
          <p:cNvPr id="53252" name="Line 4"/>
          <p:cNvSpPr>
            <a:spLocks noChangeShapeType="1"/>
          </p:cNvSpPr>
          <p:nvPr/>
        </p:nvSpPr>
        <p:spPr bwMode="auto">
          <a:xfrm>
            <a:off x="4343400" y="3048000"/>
            <a:ext cx="5562600" cy="0"/>
          </a:xfrm>
          <a:prstGeom prst="line">
            <a:avLst/>
          </a:prstGeom>
          <a:noFill/>
          <a:ln w="38100">
            <a:solidFill>
              <a:schemeClr val="hlink"/>
            </a:solidFill>
            <a:round/>
            <a:headEnd/>
            <a:tailEnd/>
          </a:ln>
        </p:spPr>
        <p:txBody>
          <a:bodyPr/>
          <a:lstStyle/>
          <a:p>
            <a:endParaRPr lang="en-US"/>
          </a:p>
        </p:txBody>
      </p:sp>
      <p:sp>
        <p:nvSpPr>
          <p:cNvPr id="53253" name="Line 5"/>
          <p:cNvSpPr>
            <a:spLocks noChangeShapeType="1"/>
          </p:cNvSpPr>
          <p:nvPr/>
        </p:nvSpPr>
        <p:spPr bwMode="auto">
          <a:xfrm>
            <a:off x="2133600" y="3581400"/>
            <a:ext cx="7543800" cy="0"/>
          </a:xfrm>
          <a:prstGeom prst="line">
            <a:avLst/>
          </a:prstGeom>
          <a:noFill/>
          <a:ln w="38100">
            <a:solidFill>
              <a:schemeClr val="hlink"/>
            </a:solidFill>
            <a:round/>
            <a:headEnd/>
            <a:tailEnd/>
          </a:ln>
        </p:spPr>
        <p:txBody>
          <a:bodyPr/>
          <a:lstStyle/>
          <a:p>
            <a:endParaRPr lang="en-US"/>
          </a:p>
        </p:txBody>
      </p:sp>
    </p:spTree>
    <p:extLst>
      <p:ext uri="{BB962C8B-B14F-4D97-AF65-F5344CB8AC3E}">
        <p14:creationId xmlns:p14="http://schemas.microsoft.com/office/powerpoint/2010/main" val="2445079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wipe(left)">
                                      <p:cBhvr>
                                        <p:cTn id="7" dur="500"/>
                                        <p:tgtEl>
                                          <p:spTgt spid="532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3"/>
                                        </p:tgtEl>
                                        <p:attrNameLst>
                                          <p:attrName>style.visibility</p:attrName>
                                        </p:attrNameLst>
                                      </p:cBhvr>
                                      <p:to>
                                        <p:strVal val="visible"/>
                                      </p:to>
                                    </p:set>
                                    <p:animEffect transition="in" filter="wipe(left)">
                                      <p:cBhvr>
                                        <p:cTn id="12" dur="500"/>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nimBg="1"/>
      <p:bldP spid="5325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1752600" y="381000"/>
            <a:ext cx="8637588" cy="914400"/>
          </a:xfrm>
        </p:spPr>
        <p:txBody>
          <a:bodyPr/>
          <a:lstStyle/>
          <a:p>
            <a:pPr algn="ctr" eaLnBrk="1" hangingPunct="1"/>
            <a:r>
              <a:rPr lang="en-US" sz="6600" dirty="0">
                <a:solidFill>
                  <a:srgbClr val="FFFF00"/>
                </a:solidFill>
                <a:effectLst/>
                <a:latin typeface="Calibri" panose="020F0502020204030204" pitchFamily="34" charset="0"/>
              </a:rPr>
              <a:t>Acts 20:20, 31, 35</a:t>
            </a:r>
          </a:p>
        </p:txBody>
      </p:sp>
      <p:sp>
        <p:nvSpPr>
          <p:cNvPr id="53251" name="Rectangle 3"/>
          <p:cNvSpPr>
            <a:spLocks noChangeArrowheads="1"/>
          </p:cNvSpPr>
          <p:nvPr/>
        </p:nvSpPr>
        <p:spPr bwMode="auto">
          <a:xfrm>
            <a:off x="1143000" y="2040285"/>
            <a:ext cx="10439400" cy="3539430"/>
          </a:xfrm>
          <a:prstGeom prst="rect">
            <a:avLst/>
          </a:prstGeom>
          <a:noFill/>
          <a:ln w="9525">
            <a:noFill/>
            <a:miter lim="800000"/>
            <a:headEnd/>
            <a:tailEnd/>
          </a:ln>
        </p:spPr>
        <p:txBody>
          <a:bodyPr wrap="square" anchor="ctr">
            <a:spAutoFit/>
          </a:bodyPr>
          <a:lstStyle/>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Times New Roman" panose="02020603050405020304" pitchFamily="18" charset="0"/>
                <a:cs typeface="Times New Roman" panose="02020603050405020304" pitchFamily="18" charset="0"/>
              </a:rPr>
              <a:t>for three years I did not cease night or day to admonish </a:t>
            </a:r>
            <a:r>
              <a:rPr lang="en-US" sz="2800" i="1" u="sng" dirty="0">
                <a:latin typeface="Calibri" panose="020F0502020204030204" pitchFamily="34" charset="0"/>
                <a:ea typeface="Times New Roman" panose="02020603050405020304" pitchFamily="18" charset="0"/>
                <a:cs typeface="Times New Roman" panose="02020603050405020304" pitchFamily="18" charset="0"/>
              </a:rPr>
              <a:t>every one</a:t>
            </a:r>
            <a:r>
              <a:rPr lang="en-US" sz="2800" i="1" dirty="0">
                <a:latin typeface="Calibri" panose="020F0502020204030204" pitchFamily="34" charset="0"/>
                <a:ea typeface="Times New Roman" panose="02020603050405020304" pitchFamily="18" charset="0"/>
                <a:cs typeface="Times New Roman" panose="02020603050405020304" pitchFamily="18" charset="0"/>
              </a:rPr>
              <a:t> with tears. </a:t>
            </a:r>
            <a:r>
              <a:rPr lang="en-US" sz="2800" dirty="0">
                <a:latin typeface="Calibri" panose="020F0502020204030204" pitchFamily="34" charset="0"/>
                <a:ea typeface="Times New Roman" panose="02020603050405020304" pitchFamily="18" charset="0"/>
                <a:cs typeface="Times New Roman" panose="02020603050405020304" pitchFamily="18" charset="0"/>
              </a:rPr>
              <a:t>– </a:t>
            </a:r>
            <a:r>
              <a:rPr lang="en-US" sz="28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Acts 20:31</a:t>
            </a:r>
            <a:endParaRPr lang="en-US" sz="3200" dirty="0">
              <a:solidFill>
                <a:srgbClr val="FFFF00"/>
              </a:solidFill>
              <a:latin typeface="AGaramond"/>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Times New Roman" panose="02020603050405020304" pitchFamily="18" charset="0"/>
                <a:cs typeface="Times New Roman" panose="02020603050405020304" pitchFamily="18" charset="0"/>
              </a:rPr>
              <a:t>I did not shrink from declaring to you anything that was profitable, and teaching you in public and </a:t>
            </a:r>
            <a:r>
              <a:rPr lang="en-US" sz="2800" i="1" u="sng" dirty="0">
                <a:latin typeface="Calibri" panose="020F0502020204030204" pitchFamily="34" charset="0"/>
                <a:ea typeface="Times New Roman" panose="02020603050405020304" pitchFamily="18" charset="0"/>
                <a:cs typeface="Times New Roman" panose="02020603050405020304" pitchFamily="18" charset="0"/>
              </a:rPr>
              <a:t>from house to house</a:t>
            </a:r>
            <a:r>
              <a:rPr lang="en-US" sz="2800" dirty="0">
                <a:latin typeface="Calibri" panose="020F0502020204030204" pitchFamily="34" charset="0"/>
                <a:ea typeface="Times New Roman" panose="02020603050405020304" pitchFamily="18" charset="0"/>
                <a:cs typeface="Times New Roman" panose="02020603050405020304" pitchFamily="18" charset="0"/>
              </a:rPr>
              <a:t> – </a:t>
            </a:r>
            <a:r>
              <a:rPr lang="en-US" sz="28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Acts 20:20</a:t>
            </a:r>
            <a:endParaRPr lang="en-US" sz="3200" dirty="0">
              <a:solidFill>
                <a:srgbClr val="FFFF00"/>
              </a:solidFill>
              <a:latin typeface="AGaramond"/>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Times New Roman" panose="02020603050405020304" pitchFamily="18" charset="0"/>
                <a:cs typeface="Times New Roman" panose="02020603050405020304" pitchFamily="18" charset="0"/>
              </a:rPr>
              <a:t>In all things I have shown you that by working hard in this way </a:t>
            </a:r>
            <a:r>
              <a:rPr lang="en-US" sz="2800" i="1" u="sng" dirty="0">
                <a:latin typeface="Calibri" panose="020F0502020204030204" pitchFamily="34" charset="0"/>
                <a:ea typeface="Times New Roman" panose="02020603050405020304" pitchFamily="18" charset="0"/>
                <a:cs typeface="Times New Roman" panose="02020603050405020304" pitchFamily="18" charset="0"/>
              </a:rPr>
              <a:t>we must help the weak</a:t>
            </a:r>
            <a:r>
              <a:rPr lang="en-US" sz="2800" i="1" dirty="0">
                <a:latin typeface="Calibri" panose="020F0502020204030204" pitchFamily="34" charset="0"/>
                <a:ea typeface="Times New Roman" panose="02020603050405020304" pitchFamily="18" charset="0"/>
                <a:cs typeface="Times New Roman" panose="02020603050405020304" pitchFamily="18" charset="0"/>
              </a:rPr>
              <a:t> and remember the words of the Lord Jesus, how he himself said, ‘It is more blessed to give than to receive.’”</a:t>
            </a:r>
            <a:r>
              <a:rPr lang="en-US" sz="2800" dirty="0">
                <a:latin typeface="Calibri" panose="020F0502020204030204" pitchFamily="34" charset="0"/>
                <a:ea typeface="Times New Roman" panose="02020603050405020304" pitchFamily="18" charset="0"/>
                <a:cs typeface="Times New Roman" panose="02020603050405020304" pitchFamily="18" charset="0"/>
              </a:rPr>
              <a:t> – </a:t>
            </a:r>
            <a:r>
              <a:rPr lang="en-US" sz="28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Acts 20:35</a:t>
            </a:r>
            <a:endParaRPr lang="en-US" sz="3200" dirty="0">
              <a:solidFill>
                <a:srgbClr val="FFFF00"/>
              </a:solidFill>
              <a:effectLst/>
              <a:latin typeface="AGaramond"/>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672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170331"/>
            <a:ext cx="11277600" cy="4078069"/>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lgn="ctr">
              <a:spcBef>
                <a:spcPts val="0"/>
              </a:spcBef>
              <a:buSzPct val="100000"/>
              <a:buNone/>
            </a:pPr>
            <a:r>
              <a:rPr lang="en-US" sz="4400" dirty="0">
                <a:latin typeface="Calibri" panose="020F0502020204030204" pitchFamily="34" charset="0"/>
                <a:ea typeface="Times New Roman" panose="02020603050405020304" pitchFamily="18" charset="0"/>
              </a:rPr>
              <a:t>Should elders make specific demands of individual members?</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6</a:t>
            </a:r>
          </a:p>
        </p:txBody>
      </p:sp>
    </p:spTree>
    <p:extLst>
      <p:ext uri="{BB962C8B-B14F-4D97-AF65-F5344CB8AC3E}">
        <p14:creationId xmlns:p14="http://schemas.microsoft.com/office/powerpoint/2010/main" val="2438968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228600"/>
            <a:ext cx="8382000" cy="1066800"/>
          </a:xfrm>
        </p:spPr>
        <p:txBody>
          <a:bodyPr/>
          <a:lstStyle/>
          <a:p>
            <a:pPr eaLnBrk="1" hangingPunct="1">
              <a:defRPr/>
            </a:pPr>
            <a:r>
              <a:rPr lang="en-US" i="1" dirty="0">
                <a:solidFill>
                  <a:srgbClr val="FFFF66"/>
                </a:solidFill>
                <a:latin typeface="Calibri" panose="020F0502020204030204" pitchFamily="34" charset="0"/>
              </a:rPr>
              <a:t>Who are Elders?</a:t>
            </a:r>
            <a:r>
              <a:rPr lang="en-US" i="1" dirty="0">
                <a:latin typeface="Calibri" panose="020F0502020204030204" pitchFamily="34" charset="0"/>
              </a:rPr>
              <a:t> </a:t>
            </a:r>
          </a:p>
        </p:txBody>
      </p:sp>
      <p:sp>
        <p:nvSpPr>
          <p:cNvPr id="47107" name="Rectangle 3"/>
          <p:cNvSpPr>
            <a:spLocks noGrp="1" noChangeArrowheads="1"/>
          </p:cNvSpPr>
          <p:nvPr>
            <p:ph type="body" sz="half" idx="1"/>
          </p:nvPr>
        </p:nvSpPr>
        <p:spPr>
          <a:xfrm>
            <a:off x="838200" y="1524000"/>
            <a:ext cx="10515600" cy="4648200"/>
          </a:xfrm>
        </p:spPr>
        <p:txBody>
          <a:bodyPr/>
          <a:lstStyle/>
          <a:p>
            <a:pPr marL="0" indent="0" eaLnBrk="1" hangingPunct="1">
              <a:buNone/>
              <a:defRPr/>
            </a:pPr>
            <a:r>
              <a:rPr lang="en-US" dirty="0">
                <a:latin typeface="Calibri" pitchFamily="34" charset="0"/>
              </a:rPr>
              <a:t>1. </a:t>
            </a:r>
            <a:r>
              <a:rPr lang="en-US" sz="3200" dirty="0">
                <a:solidFill>
                  <a:srgbClr val="FFC000"/>
                </a:solidFill>
                <a:latin typeface="Calibri" pitchFamily="34" charset="0"/>
              </a:rPr>
              <a:t>Presbytery (KJV) Eldership (NKJV) </a:t>
            </a:r>
            <a:r>
              <a:rPr lang="en-US" sz="2400" dirty="0">
                <a:latin typeface="Calibri" pitchFamily="34" charset="0"/>
              </a:rPr>
              <a:t>(I Tim 4:14 Timothy’s gift) </a:t>
            </a:r>
          </a:p>
          <a:p>
            <a:pPr marL="457200" lvl="1" indent="0" eaLnBrk="1" hangingPunct="1">
              <a:buNone/>
              <a:defRPr/>
            </a:pPr>
            <a:r>
              <a:rPr lang="en-US" sz="2800" dirty="0">
                <a:latin typeface="Calibri" pitchFamily="34" charset="0"/>
              </a:rPr>
              <a:t>a.	Acts 11:29, 14:23 Elders</a:t>
            </a:r>
          </a:p>
          <a:p>
            <a:pPr marL="457200" lvl="1" indent="0" eaLnBrk="1" hangingPunct="1">
              <a:buNone/>
              <a:defRPr/>
            </a:pPr>
            <a:r>
              <a:rPr lang="en-US" sz="2800" dirty="0">
                <a:latin typeface="Calibri" pitchFamily="34" charset="0"/>
              </a:rPr>
              <a:t>b.	Titus 1:5 Qualifications of Elders</a:t>
            </a:r>
          </a:p>
          <a:p>
            <a:pPr marL="0" indent="0" eaLnBrk="1" hangingPunct="1">
              <a:buNone/>
              <a:defRPr/>
            </a:pPr>
            <a:r>
              <a:rPr lang="en-US" sz="3200" dirty="0">
                <a:latin typeface="Calibri" pitchFamily="34" charset="0"/>
              </a:rPr>
              <a:t>2. </a:t>
            </a:r>
            <a:r>
              <a:rPr lang="en-US" sz="3200" dirty="0">
                <a:solidFill>
                  <a:srgbClr val="FFC000"/>
                </a:solidFill>
                <a:latin typeface="Calibri" pitchFamily="34" charset="0"/>
              </a:rPr>
              <a:t>Shepherds</a:t>
            </a:r>
            <a:r>
              <a:rPr lang="en-US" sz="3200" dirty="0">
                <a:latin typeface="Calibri" pitchFamily="34" charset="0"/>
              </a:rPr>
              <a:t> (Ephesians 4:11)</a:t>
            </a:r>
          </a:p>
          <a:p>
            <a:pPr marL="457200" lvl="1" indent="0" eaLnBrk="1" hangingPunct="1">
              <a:buNone/>
              <a:defRPr/>
            </a:pPr>
            <a:r>
              <a:rPr lang="en-US" sz="2800" dirty="0">
                <a:latin typeface="Calibri" pitchFamily="34" charset="0"/>
              </a:rPr>
              <a:t>a.	Elders (I Pet. 5:1) are to shepherd the flock (I Peter 5:2)</a:t>
            </a:r>
          </a:p>
          <a:p>
            <a:pPr marL="0" indent="0" eaLnBrk="1" hangingPunct="1">
              <a:buNone/>
              <a:defRPr/>
            </a:pPr>
            <a:r>
              <a:rPr lang="en-US" sz="3200" dirty="0">
                <a:latin typeface="Calibri" pitchFamily="34" charset="0"/>
              </a:rPr>
              <a:t>3. </a:t>
            </a:r>
            <a:r>
              <a:rPr lang="en-US" sz="3200" dirty="0">
                <a:solidFill>
                  <a:srgbClr val="FFC000"/>
                </a:solidFill>
                <a:latin typeface="Calibri" pitchFamily="34" charset="0"/>
              </a:rPr>
              <a:t>Overseer or Bishop</a:t>
            </a:r>
            <a:r>
              <a:rPr lang="en-US" dirty="0">
                <a:solidFill>
                  <a:srgbClr val="FFC000"/>
                </a:solidFill>
                <a:latin typeface="Calibri" pitchFamily="34" charset="0"/>
              </a:rPr>
              <a:t> </a:t>
            </a:r>
            <a:r>
              <a:rPr lang="en-US" dirty="0">
                <a:latin typeface="Calibri" pitchFamily="34" charset="0"/>
              </a:rPr>
              <a:t>(Acts 20:28, Titus 1:7, Philippians 1:1)</a:t>
            </a:r>
            <a:endParaRPr lang="en-US" sz="2400" dirty="0">
              <a:latin typeface="Calibri" pitchFamily="34" charset="0"/>
            </a:endParaRPr>
          </a:p>
          <a:p>
            <a:pPr marL="457200" lvl="1" indent="0" eaLnBrk="1" hangingPunct="1">
              <a:buNone/>
              <a:defRPr/>
            </a:pPr>
            <a:r>
              <a:rPr lang="en-US" sz="2800" dirty="0">
                <a:latin typeface="Calibri" pitchFamily="34" charset="0"/>
              </a:rPr>
              <a:t>a.	</a:t>
            </a:r>
            <a:r>
              <a:rPr lang="en-US" sz="2800" dirty="0" err="1">
                <a:latin typeface="Calibri" pitchFamily="34" charset="0"/>
              </a:rPr>
              <a:t>Episkopos</a:t>
            </a:r>
            <a:r>
              <a:rPr lang="en-US" sz="2800" dirty="0">
                <a:latin typeface="Calibri" pitchFamily="34" charset="0"/>
              </a:rPr>
              <a:t>:  Epi – over/on;  </a:t>
            </a:r>
            <a:r>
              <a:rPr lang="en-US" sz="2800" dirty="0" err="1">
                <a:latin typeface="Calibri" pitchFamily="34" charset="0"/>
              </a:rPr>
              <a:t>skopos</a:t>
            </a:r>
            <a:r>
              <a:rPr lang="en-US" sz="2800" dirty="0">
                <a:latin typeface="Calibri" pitchFamily="34" charset="0"/>
              </a:rPr>
              <a:t> – goal in view</a:t>
            </a:r>
          </a:p>
          <a:p>
            <a:pPr marL="457200" lvl="1" indent="0" eaLnBrk="1" hangingPunct="1">
              <a:buNone/>
              <a:defRPr/>
            </a:pPr>
            <a:r>
              <a:rPr lang="en-US" sz="2800" dirty="0">
                <a:latin typeface="Calibri" pitchFamily="34" charset="0"/>
              </a:rPr>
              <a:t>b.	I Timothy 3:1 - “Office of a bishop” (NKJV) “overseer” (ESV)</a:t>
            </a:r>
          </a:p>
          <a:p>
            <a:pPr eaLnBrk="1" hangingPunct="1">
              <a:defRPr/>
            </a:pPr>
            <a:endParaRPr lang="en-US" dirty="0">
              <a:latin typeface="Calibri" pitchFamily="34" charset="0"/>
            </a:endParaRPr>
          </a:p>
        </p:txBody>
      </p:sp>
    </p:spTree>
    <p:extLst>
      <p:ext uri="{BB962C8B-B14F-4D97-AF65-F5344CB8AC3E}">
        <p14:creationId xmlns:p14="http://schemas.microsoft.com/office/powerpoint/2010/main" val="287181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dissolve">
                                      <p:cBhvr>
                                        <p:cTn id="10" dur="500"/>
                                        <p:tgtEl>
                                          <p:spTgt spid="4710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Effect transition="in" filter="dissolve">
                                      <p:cBhvr>
                                        <p:cTn id="13" dur="500"/>
                                        <p:tgtEl>
                                          <p:spTgt spid="471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7107">
                                            <p:txEl>
                                              <p:pRg st="3" end="3"/>
                                            </p:txEl>
                                          </p:spTgt>
                                        </p:tgtEl>
                                        <p:attrNameLst>
                                          <p:attrName>style.visibility</p:attrName>
                                        </p:attrNameLst>
                                      </p:cBhvr>
                                      <p:to>
                                        <p:strVal val="visible"/>
                                      </p:to>
                                    </p:set>
                                    <p:animEffect transition="in" filter="dissolve">
                                      <p:cBhvr>
                                        <p:cTn id="18" dur="500"/>
                                        <p:tgtEl>
                                          <p:spTgt spid="47107">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7107">
                                            <p:txEl>
                                              <p:pRg st="4" end="4"/>
                                            </p:txEl>
                                          </p:spTgt>
                                        </p:tgtEl>
                                        <p:attrNameLst>
                                          <p:attrName>style.visibility</p:attrName>
                                        </p:attrNameLst>
                                      </p:cBhvr>
                                      <p:to>
                                        <p:strVal val="visible"/>
                                      </p:to>
                                    </p:set>
                                    <p:animEffect transition="in" filter="dissolve">
                                      <p:cBhvr>
                                        <p:cTn id="21" dur="500"/>
                                        <p:tgtEl>
                                          <p:spTgt spid="4710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47107">
                                            <p:txEl>
                                              <p:pRg st="5" end="5"/>
                                            </p:txEl>
                                          </p:spTgt>
                                        </p:tgtEl>
                                        <p:attrNameLst>
                                          <p:attrName>style.visibility</p:attrName>
                                        </p:attrNameLst>
                                      </p:cBhvr>
                                      <p:to>
                                        <p:strVal val="visible"/>
                                      </p:to>
                                    </p:set>
                                    <p:animEffect transition="in" filter="dissolve">
                                      <p:cBhvr>
                                        <p:cTn id="26" dur="500"/>
                                        <p:tgtEl>
                                          <p:spTgt spid="47107">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47107">
                                            <p:txEl>
                                              <p:pRg st="6" end="6"/>
                                            </p:txEl>
                                          </p:spTgt>
                                        </p:tgtEl>
                                        <p:attrNameLst>
                                          <p:attrName>style.visibility</p:attrName>
                                        </p:attrNameLst>
                                      </p:cBhvr>
                                      <p:to>
                                        <p:strVal val="visible"/>
                                      </p:to>
                                    </p:set>
                                    <p:animEffect transition="in" filter="dissolve">
                                      <p:cBhvr>
                                        <p:cTn id="29" dur="500"/>
                                        <p:tgtEl>
                                          <p:spTgt spid="47107">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47107">
                                            <p:txEl>
                                              <p:pRg st="7" end="7"/>
                                            </p:txEl>
                                          </p:spTgt>
                                        </p:tgtEl>
                                        <p:attrNameLst>
                                          <p:attrName>style.visibility</p:attrName>
                                        </p:attrNameLst>
                                      </p:cBhvr>
                                      <p:to>
                                        <p:strVal val="visible"/>
                                      </p:to>
                                    </p:set>
                                    <p:animEffect transition="in" filter="dissolve">
                                      <p:cBhvr>
                                        <p:cTn id="32" dur="500"/>
                                        <p:tgtEl>
                                          <p:spTgt spid="47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algn="ctr" eaLnBrk="1" hangingPunct="1">
              <a:defRPr/>
            </a:pPr>
            <a:r>
              <a:rPr lang="en-US" sz="6600" b="1" i="1" dirty="0">
                <a:solidFill>
                  <a:schemeClr val="tx1"/>
                </a:solidFill>
                <a:latin typeface="Calibri" pitchFamily="34" charset="0"/>
              </a:rPr>
              <a:t>What’s in a Label?</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271954" y="1828800"/>
            <a:ext cx="10896600" cy="4648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Institutional – Non-institutional</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Conservative – Liberal </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Cooperating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Anti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Mainstream or Mainline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Traditional – Innovative </a:t>
            </a:r>
          </a:p>
        </p:txBody>
      </p:sp>
    </p:spTree>
    <p:extLst>
      <p:ext uri="{BB962C8B-B14F-4D97-AF65-F5344CB8AC3E}">
        <p14:creationId xmlns:p14="http://schemas.microsoft.com/office/powerpoint/2010/main" val="10686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28,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18,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21,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457200" y="3163208"/>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0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p:cNvSpPr>
            <a:spLocks noGrp="1"/>
          </p:cNvSpPr>
          <p:nvPr>
            <p:ph type="sldNum" sz="quarter" idx="12"/>
          </p:nvPr>
        </p:nvSpPr>
        <p:spPr>
          <a:noFill/>
          <a:ln>
            <a:miter lim="800000"/>
            <a:headEnd/>
            <a:tailEnd/>
          </a:ln>
        </p:spPr>
        <p:txBody>
          <a:bodyPr/>
          <a:lstStyle/>
          <a:p>
            <a:fld id="{BCC20742-485C-4113-B1B3-53033988E8DC}" type="slidenum">
              <a:rPr lang="en-US" smtClean="0">
                <a:latin typeface="Arial" charset="0"/>
              </a:rPr>
              <a:pPr/>
              <a:t>32</a:t>
            </a:fld>
            <a:endParaRPr lang="en-US">
              <a:latin typeface="Arial" charset="0"/>
            </a:endParaRPr>
          </a:p>
        </p:txBody>
      </p:sp>
      <p:sp>
        <p:nvSpPr>
          <p:cNvPr id="80899" name="Rectangle 2"/>
          <p:cNvSpPr>
            <a:spLocks noGrp="1" noChangeArrowheads="1"/>
          </p:cNvSpPr>
          <p:nvPr>
            <p:ph type="title"/>
          </p:nvPr>
        </p:nvSpPr>
        <p:spPr>
          <a:xfrm>
            <a:off x="2057400" y="0"/>
            <a:ext cx="8229600" cy="762000"/>
          </a:xfrm>
        </p:spPr>
        <p:txBody>
          <a:bodyPr/>
          <a:lstStyle/>
          <a:p>
            <a:pPr eaLnBrk="1" hangingPunct="1"/>
            <a:r>
              <a:rPr lang="en-US" b="0" u="sng" dirty="0">
                <a:solidFill>
                  <a:srgbClr val="FFFF99"/>
                </a:solidFill>
                <a:latin typeface="Calibri" charset="0"/>
                <a:cs typeface="Calibri" charset="0"/>
              </a:rPr>
              <a:t>Flock</a:t>
            </a:r>
            <a:r>
              <a:rPr lang="en-US" b="0" dirty="0">
                <a:solidFill>
                  <a:srgbClr val="FFFF99"/>
                </a:solidFill>
                <a:latin typeface="Calibri" charset="0"/>
                <a:cs typeface="Calibri" charset="0"/>
              </a:rPr>
              <a:t>-Shepherding Tasks</a:t>
            </a:r>
          </a:p>
        </p:txBody>
      </p:sp>
      <p:sp>
        <p:nvSpPr>
          <p:cNvPr id="80900" name="Rectangle 3"/>
          <p:cNvSpPr>
            <a:spLocks noGrp="1" noChangeArrowheads="1"/>
          </p:cNvSpPr>
          <p:nvPr>
            <p:ph type="body" idx="1"/>
          </p:nvPr>
        </p:nvSpPr>
        <p:spPr>
          <a:xfrm>
            <a:off x="1524000" y="609600"/>
            <a:ext cx="4572000" cy="6248400"/>
          </a:xfrm>
        </p:spPr>
        <p:txBody>
          <a:bodyPr>
            <a:normAutofit fontScale="92500" lnSpcReduction="10000"/>
          </a:bodyPr>
          <a:lstStyle/>
          <a:p>
            <a:pPr marL="223838" indent="-223838">
              <a:lnSpc>
                <a:spcPct val="90000"/>
              </a:lnSpc>
            </a:pPr>
            <a:r>
              <a:rPr lang="en-US" dirty="0">
                <a:latin typeface="Calibri" charset="0"/>
                <a:cs typeface="Calibri" charset="0"/>
              </a:rPr>
              <a:t>Make Reactive Decisions</a:t>
            </a:r>
          </a:p>
          <a:p>
            <a:pPr marL="625475" lvl="1" indent="-287338">
              <a:lnSpc>
                <a:spcPct val="90000"/>
              </a:lnSpc>
            </a:pPr>
            <a:r>
              <a:rPr lang="en-US" dirty="0">
                <a:latin typeface="Calibri" charset="0"/>
                <a:cs typeface="Calibri" charset="0"/>
              </a:rPr>
              <a:t>Settle ‘arbitrary’ issues &amp; squabbles </a:t>
            </a:r>
          </a:p>
          <a:p>
            <a:pPr marL="625475" lvl="1" indent="-287338">
              <a:lnSpc>
                <a:spcPct val="90000"/>
              </a:lnSpc>
            </a:pPr>
            <a:r>
              <a:rPr lang="en-US" dirty="0">
                <a:latin typeface="Calibri" charset="0"/>
                <a:cs typeface="Calibri" charset="0"/>
              </a:rPr>
              <a:t>Service benevolence needs/requests</a:t>
            </a:r>
          </a:p>
          <a:p>
            <a:pPr marL="625475" lvl="1" indent="-287338">
              <a:lnSpc>
                <a:spcPct val="90000"/>
              </a:lnSpc>
            </a:pPr>
            <a:r>
              <a:rPr lang="en-US" dirty="0">
                <a:latin typeface="Calibri" charset="0"/>
                <a:cs typeface="Calibri" charset="0"/>
              </a:rPr>
              <a:t>Service evangelism needs/requests</a:t>
            </a:r>
          </a:p>
          <a:p>
            <a:pPr marL="625475" lvl="1" indent="-287338">
              <a:lnSpc>
                <a:spcPct val="90000"/>
              </a:lnSpc>
            </a:pPr>
            <a:r>
              <a:rPr lang="en-US" dirty="0">
                <a:latin typeface="Calibri" charset="0"/>
                <a:cs typeface="Calibri" charset="0"/>
              </a:rPr>
              <a:t>Unexpected ‘Events’ in Worship</a:t>
            </a:r>
          </a:p>
          <a:p>
            <a:pPr marL="223838" indent="-223838">
              <a:lnSpc>
                <a:spcPct val="90000"/>
              </a:lnSpc>
            </a:pPr>
            <a:r>
              <a:rPr lang="en-US" dirty="0">
                <a:latin typeface="Calibri" charset="0"/>
                <a:cs typeface="Calibri" charset="0"/>
              </a:rPr>
              <a:t>‘Take heed,’ to Flock in Order to Set Strategic Directions</a:t>
            </a:r>
          </a:p>
          <a:p>
            <a:pPr marL="625475" lvl="1" indent="-287338">
              <a:lnSpc>
                <a:spcPct val="90000"/>
              </a:lnSpc>
            </a:pPr>
            <a:r>
              <a:rPr lang="en-US" dirty="0">
                <a:latin typeface="Calibri" charset="0"/>
                <a:cs typeface="Calibri" charset="0"/>
              </a:rPr>
              <a:t>Solicit &amp; collect inputs/perceptions</a:t>
            </a:r>
          </a:p>
          <a:p>
            <a:pPr marL="625475" lvl="1" indent="-287338">
              <a:lnSpc>
                <a:spcPct val="90000"/>
              </a:lnSpc>
            </a:pPr>
            <a:r>
              <a:rPr lang="en-US" dirty="0">
                <a:latin typeface="Calibri" charset="0"/>
                <a:cs typeface="Calibri" charset="0"/>
              </a:rPr>
              <a:t>Sense current &amp; potential dangers &amp; difficulties (personal, moral, judgmental, doctrinal controversies)</a:t>
            </a:r>
          </a:p>
          <a:p>
            <a:pPr marL="625475" lvl="1" indent="-287338">
              <a:lnSpc>
                <a:spcPct val="90000"/>
              </a:lnSpc>
            </a:pPr>
            <a:r>
              <a:rPr lang="en-US" dirty="0">
                <a:latin typeface="Calibri" charset="0"/>
                <a:cs typeface="Calibri" charset="0"/>
              </a:rPr>
              <a:t>Predict likely events, resource changes, demographics, etc.</a:t>
            </a:r>
          </a:p>
          <a:p>
            <a:pPr marL="625475" lvl="1" indent="-287338">
              <a:lnSpc>
                <a:spcPct val="90000"/>
              </a:lnSpc>
            </a:pPr>
            <a:r>
              <a:rPr lang="en-US" dirty="0">
                <a:latin typeface="Calibri" charset="0"/>
                <a:cs typeface="Calibri" charset="0"/>
              </a:rPr>
              <a:t>Weigh value of uses of resources</a:t>
            </a:r>
          </a:p>
          <a:p>
            <a:pPr marL="223838" indent="-223838">
              <a:lnSpc>
                <a:spcPct val="90000"/>
              </a:lnSpc>
            </a:pPr>
            <a:r>
              <a:rPr lang="en-US" dirty="0">
                <a:latin typeface="Calibri" charset="0"/>
                <a:cs typeface="Calibri" charset="0"/>
              </a:rPr>
              <a:t>Make/Explain/Implement Plans</a:t>
            </a:r>
          </a:p>
          <a:p>
            <a:pPr marL="625475" lvl="1" indent="-287338">
              <a:lnSpc>
                <a:spcPct val="90000"/>
              </a:lnSpc>
            </a:pPr>
            <a:r>
              <a:rPr lang="en-US" dirty="0">
                <a:latin typeface="Calibri" charset="0"/>
                <a:cs typeface="Calibri" charset="0"/>
              </a:rPr>
              <a:t>Set guidelines &amp; priorities for use of resources (e.g. deacons, budgets)</a:t>
            </a:r>
          </a:p>
          <a:p>
            <a:pPr marL="625475" lvl="1" indent="-287338">
              <a:lnSpc>
                <a:spcPct val="90000"/>
              </a:lnSpc>
            </a:pPr>
            <a:r>
              <a:rPr lang="en-US" dirty="0">
                <a:latin typeface="Calibri" charset="0"/>
                <a:cs typeface="Calibri" charset="0"/>
              </a:rPr>
              <a:t>Direct &amp; approve activities &amp; expenditures</a:t>
            </a:r>
          </a:p>
          <a:p>
            <a:pPr marL="625475" lvl="1" indent="-287338">
              <a:lnSpc>
                <a:spcPct val="90000"/>
              </a:lnSpc>
            </a:pPr>
            <a:r>
              <a:rPr lang="en-US" dirty="0">
                <a:latin typeface="Calibri" charset="0"/>
                <a:cs typeface="Calibri" charset="0"/>
              </a:rPr>
              <a:t>Make preemptive decisions, esp. when possibly divisive</a:t>
            </a:r>
          </a:p>
        </p:txBody>
      </p:sp>
      <p:sp>
        <p:nvSpPr>
          <p:cNvPr id="80901" name="Rectangle 4"/>
          <p:cNvSpPr>
            <a:spLocks noChangeArrowheads="1"/>
          </p:cNvSpPr>
          <p:nvPr/>
        </p:nvSpPr>
        <p:spPr bwMode="auto">
          <a:xfrm>
            <a:off x="6096000" y="609601"/>
            <a:ext cx="4572000" cy="6170613"/>
          </a:xfrm>
          <a:prstGeom prst="rect">
            <a:avLst/>
          </a:prstGeom>
          <a:noFill/>
          <a:ln w="9525">
            <a:noFill/>
            <a:miter lim="800000"/>
            <a:headEnd/>
            <a:tailEnd/>
          </a:ln>
          <a:effectLst/>
        </p:spPr>
        <p:txBody>
          <a:bodyPr/>
          <a:lstStyle/>
          <a:p>
            <a:pPr marL="223838" indent="-223838">
              <a:lnSpc>
                <a:spcPct val="90000"/>
              </a:lnSpc>
              <a:spcBef>
                <a:spcPct val="20000"/>
              </a:spcBef>
              <a:buFontTx/>
              <a:buChar char="•"/>
            </a:pPr>
            <a:r>
              <a:rPr lang="en-US" sz="2000" b="1" dirty="0">
                <a:latin typeface="Calibri" pitchFamily="34" charset="0"/>
              </a:rPr>
              <a:t>Provide Spiritual Food</a:t>
            </a:r>
          </a:p>
          <a:p>
            <a:pPr marL="625475" lvl="1" indent="-287338">
              <a:lnSpc>
                <a:spcPct val="90000"/>
              </a:lnSpc>
              <a:spcBef>
                <a:spcPct val="20000"/>
              </a:spcBef>
              <a:buFontTx/>
              <a:buChar char="–"/>
            </a:pPr>
            <a:r>
              <a:rPr lang="en-US" dirty="0">
                <a:latin typeface="Calibri" pitchFamily="34" charset="0"/>
              </a:rPr>
              <a:t>Select &amp; Guide a Preacher</a:t>
            </a:r>
          </a:p>
          <a:p>
            <a:pPr marL="625475" lvl="1" indent="-287338">
              <a:lnSpc>
                <a:spcPct val="90000"/>
              </a:lnSpc>
              <a:spcBef>
                <a:spcPct val="20000"/>
              </a:spcBef>
              <a:buFontTx/>
              <a:buChar char="–"/>
            </a:pPr>
            <a:r>
              <a:rPr lang="en-US" dirty="0">
                <a:latin typeface="Calibri" pitchFamily="34" charset="0"/>
              </a:rPr>
              <a:t>Select &amp; Guide Teachers</a:t>
            </a:r>
          </a:p>
          <a:p>
            <a:pPr marL="625475" lvl="1" indent="-287338">
              <a:lnSpc>
                <a:spcPct val="90000"/>
              </a:lnSpc>
              <a:spcBef>
                <a:spcPct val="20000"/>
              </a:spcBef>
              <a:buFontTx/>
              <a:buChar char="–"/>
            </a:pPr>
            <a:r>
              <a:rPr lang="en-US" dirty="0">
                <a:latin typeface="Calibri" pitchFamily="34" charset="0"/>
              </a:rPr>
              <a:t>Select Topics &amp; Timing for Teaching</a:t>
            </a:r>
          </a:p>
          <a:p>
            <a:pPr marL="625475" lvl="1" indent="-287338">
              <a:lnSpc>
                <a:spcPct val="90000"/>
              </a:lnSpc>
              <a:spcBef>
                <a:spcPct val="20000"/>
              </a:spcBef>
              <a:buFontTx/>
              <a:buChar char="–"/>
            </a:pPr>
            <a:r>
              <a:rPr lang="en-US" dirty="0">
                <a:latin typeface="Calibri" pitchFamily="34" charset="0"/>
              </a:rPr>
              <a:t>Set/Guide Objectives for Teachers</a:t>
            </a:r>
          </a:p>
          <a:p>
            <a:pPr marL="625475" lvl="1" indent="-287338">
              <a:lnSpc>
                <a:spcPct val="90000"/>
              </a:lnSpc>
              <a:spcBef>
                <a:spcPct val="20000"/>
              </a:spcBef>
              <a:buFontTx/>
              <a:buChar char="–"/>
            </a:pPr>
            <a:r>
              <a:rPr lang="en-US" dirty="0">
                <a:latin typeface="Calibri" pitchFamily="34" charset="0"/>
              </a:rPr>
              <a:t>Plan or Approve Special Events (e.g. Meetings, Workshops)</a:t>
            </a:r>
          </a:p>
          <a:p>
            <a:pPr marL="223838" indent="-223838">
              <a:lnSpc>
                <a:spcPct val="90000"/>
              </a:lnSpc>
              <a:spcBef>
                <a:spcPct val="20000"/>
              </a:spcBef>
              <a:buFontTx/>
              <a:buChar char="•"/>
            </a:pPr>
            <a:r>
              <a:rPr lang="en-US" sz="2000" b="1" dirty="0">
                <a:latin typeface="Calibri" pitchFamily="34" charset="0"/>
              </a:rPr>
              <a:t>Provide Exhortation &amp; Motivation</a:t>
            </a:r>
          </a:p>
          <a:p>
            <a:pPr marL="625475" lvl="1" indent="-287338">
              <a:lnSpc>
                <a:spcPct val="90000"/>
              </a:lnSpc>
              <a:spcBef>
                <a:spcPct val="20000"/>
              </a:spcBef>
              <a:buFontTx/>
              <a:buChar char="–"/>
            </a:pPr>
            <a:r>
              <a:rPr lang="en-US" dirty="0">
                <a:latin typeface="Calibri" pitchFamily="34" charset="0"/>
              </a:rPr>
              <a:t>Plan or approve special events (e.g. special lessons or events)</a:t>
            </a:r>
          </a:p>
          <a:p>
            <a:pPr marL="625475" lvl="1" indent="-287338">
              <a:lnSpc>
                <a:spcPct val="90000"/>
              </a:lnSpc>
              <a:spcBef>
                <a:spcPct val="20000"/>
              </a:spcBef>
              <a:buFontTx/>
              <a:buChar char="–"/>
            </a:pPr>
            <a:r>
              <a:rPr lang="en-US" dirty="0">
                <a:latin typeface="Calibri" pitchFamily="34" charset="0"/>
              </a:rPr>
              <a:t>Express expectations, corrections, encouragements, endorsement, praise publicly (Tit 1:9)</a:t>
            </a:r>
          </a:p>
          <a:p>
            <a:pPr marL="223838" indent="-223838">
              <a:lnSpc>
                <a:spcPct val="90000"/>
              </a:lnSpc>
              <a:spcBef>
                <a:spcPct val="20000"/>
              </a:spcBef>
              <a:buFontTx/>
              <a:buChar char="•"/>
            </a:pPr>
            <a:r>
              <a:rPr lang="en-US" sz="2000" b="1" dirty="0">
                <a:latin typeface="Calibri" pitchFamily="34" charset="0"/>
              </a:rPr>
              <a:t>Provide for Edifying Worship</a:t>
            </a:r>
          </a:p>
          <a:p>
            <a:pPr marL="625475" lvl="1" indent="-287338">
              <a:lnSpc>
                <a:spcPct val="90000"/>
              </a:lnSpc>
              <a:spcBef>
                <a:spcPct val="20000"/>
              </a:spcBef>
              <a:buFontTx/>
              <a:buChar char="–"/>
            </a:pPr>
            <a:r>
              <a:rPr lang="en-US" dirty="0">
                <a:latin typeface="Calibri" pitchFamily="34" charset="0"/>
              </a:rPr>
              <a:t>Determine, explain mechanism, &amp; approve selection of leaders </a:t>
            </a:r>
          </a:p>
          <a:p>
            <a:pPr marL="625475" lvl="1" indent="-287338">
              <a:lnSpc>
                <a:spcPct val="90000"/>
              </a:lnSpc>
              <a:spcBef>
                <a:spcPct val="20000"/>
              </a:spcBef>
              <a:buFontTx/>
              <a:buChar char="–"/>
            </a:pPr>
            <a:r>
              <a:rPr lang="en-US" dirty="0">
                <a:latin typeface="Calibri" pitchFamily="34" charset="0"/>
              </a:rPr>
              <a:t>Set guidelines for worship</a:t>
            </a:r>
          </a:p>
          <a:p>
            <a:pPr marL="625475" lvl="1" indent="-287338">
              <a:lnSpc>
                <a:spcPct val="90000"/>
              </a:lnSpc>
              <a:spcBef>
                <a:spcPct val="20000"/>
              </a:spcBef>
              <a:buFontTx/>
              <a:buChar char="–"/>
            </a:pPr>
            <a:r>
              <a:rPr lang="en-US" dirty="0">
                <a:latin typeface="Calibri" pitchFamily="34" charset="0"/>
              </a:rPr>
              <a:t>Remedy unscriptural, non-edifying, or disorderly circumstances</a:t>
            </a:r>
          </a:p>
          <a:p>
            <a:pPr marL="223838" indent="-223838">
              <a:lnSpc>
                <a:spcPct val="90000"/>
              </a:lnSpc>
              <a:spcBef>
                <a:spcPct val="20000"/>
              </a:spcBef>
              <a:buFontTx/>
              <a:buChar char="•"/>
            </a:pPr>
            <a:r>
              <a:rPr lang="en-US" sz="2000" b="1" dirty="0">
                <a:latin typeface="Calibri" pitchFamily="34" charset="0"/>
              </a:rPr>
              <a:t>Correct Doctrinal Error (Tit 1:9)</a:t>
            </a:r>
          </a:p>
        </p:txBody>
      </p:sp>
    </p:spTree>
    <p:extLst>
      <p:ext uri="{BB962C8B-B14F-4D97-AF65-F5344CB8AC3E}">
        <p14:creationId xmlns:p14="http://schemas.microsoft.com/office/powerpoint/2010/main" val="1416559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5"/>
          <p:cNvSpPr>
            <a:spLocks noGrp="1"/>
          </p:cNvSpPr>
          <p:nvPr>
            <p:ph type="sldNum" sz="quarter" idx="12"/>
          </p:nvPr>
        </p:nvSpPr>
        <p:spPr>
          <a:noFill/>
          <a:ln>
            <a:miter lim="800000"/>
            <a:headEnd/>
            <a:tailEnd/>
          </a:ln>
        </p:spPr>
        <p:txBody>
          <a:bodyPr/>
          <a:lstStyle/>
          <a:p>
            <a:fld id="{ECA8BDE3-BC27-43F1-946A-C7137E3BA12F}" type="slidenum">
              <a:rPr lang="en-US" smtClean="0">
                <a:latin typeface="Arial" charset="0"/>
              </a:rPr>
              <a:pPr/>
              <a:t>33</a:t>
            </a:fld>
            <a:endParaRPr lang="en-US">
              <a:latin typeface="Arial" charset="0"/>
            </a:endParaRPr>
          </a:p>
        </p:txBody>
      </p:sp>
      <p:sp>
        <p:nvSpPr>
          <p:cNvPr id="81923" name="Rectangle 2"/>
          <p:cNvSpPr>
            <a:spLocks noGrp="1" noChangeArrowheads="1"/>
          </p:cNvSpPr>
          <p:nvPr>
            <p:ph type="title"/>
          </p:nvPr>
        </p:nvSpPr>
        <p:spPr>
          <a:xfrm>
            <a:off x="2057400" y="0"/>
            <a:ext cx="8229600" cy="762000"/>
          </a:xfrm>
        </p:spPr>
        <p:txBody>
          <a:bodyPr/>
          <a:lstStyle/>
          <a:p>
            <a:pPr eaLnBrk="1" hangingPunct="1"/>
            <a:r>
              <a:rPr lang="en-US" b="0" u="sng" dirty="0">
                <a:solidFill>
                  <a:srgbClr val="FFFF99"/>
                </a:solidFill>
                <a:latin typeface="Calibri" charset="0"/>
                <a:cs typeface="Calibri" charset="0"/>
              </a:rPr>
              <a:t>Sheep</a:t>
            </a:r>
            <a:r>
              <a:rPr lang="en-US" b="0" dirty="0">
                <a:solidFill>
                  <a:srgbClr val="FFFF99"/>
                </a:solidFill>
                <a:latin typeface="Calibri" charset="0"/>
                <a:cs typeface="Calibri" charset="0"/>
              </a:rPr>
              <a:t>-Shepherding Tasks</a:t>
            </a:r>
          </a:p>
        </p:txBody>
      </p:sp>
      <p:sp>
        <p:nvSpPr>
          <p:cNvPr id="81924" name="Rectangle 3"/>
          <p:cNvSpPr>
            <a:spLocks noGrp="1" noChangeArrowheads="1"/>
          </p:cNvSpPr>
          <p:nvPr>
            <p:ph type="body" idx="1"/>
          </p:nvPr>
        </p:nvSpPr>
        <p:spPr>
          <a:xfrm>
            <a:off x="1524000" y="762000"/>
            <a:ext cx="4572000" cy="6096000"/>
          </a:xfrm>
        </p:spPr>
        <p:txBody>
          <a:bodyPr>
            <a:normAutofit fontScale="92500" lnSpcReduction="20000"/>
          </a:bodyPr>
          <a:lstStyle/>
          <a:p>
            <a:pPr marL="223838" indent="-223838">
              <a:lnSpc>
                <a:spcPct val="90000"/>
              </a:lnSpc>
            </a:pPr>
            <a:r>
              <a:rPr lang="en-US" dirty="0">
                <a:latin typeface="Calibri" charset="0"/>
                <a:cs typeface="Calibri" charset="0"/>
              </a:rPr>
              <a:t>Address Immediate Problems</a:t>
            </a:r>
          </a:p>
          <a:p>
            <a:pPr marL="625475" lvl="1" indent="-287338">
              <a:lnSpc>
                <a:spcPct val="90000"/>
              </a:lnSpc>
            </a:pPr>
            <a:r>
              <a:rPr lang="en-US" dirty="0">
                <a:latin typeface="Calibri" charset="0"/>
                <a:cs typeface="Calibri" charset="0"/>
              </a:rPr>
              <a:t>Address personal crises (all sorts)</a:t>
            </a:r>
          </a:p>
          <a:p>
            <a:pPr marL="625475" lvl="1" indent="-287338">
              <a:lnSpc>
                <a:spcPct val="90000"/>
              </a:lnSpc>
            </a:pPr>
            <a:r>
              <a:rPr lang="en-US" dirty="0">
                <a:latin typeface="Calibri" charset="0"/>
                <a:cs typeface="Calibri" charset="0"/>
              </a:rPr>
              <a:t>Settle squabbles</a:t>
            </a:r>
          </a:p>
          <a:p>
            <a:pPr marL="625475" lvl="1" indent="-287338">
              <a:lnSpc>
                <a:spcPct val="90000"/>
              </a:lnSpc>
            </a:pPr>
            <a:r>
              <a:rPr lang="en-US" dirty="0">
                <a:latin typeface="Calibri" charset="0"/>
                <a:cs typeface="Calibri" charset="0"/>
              </a:rPr>
              <a:t>Address crises of faith &amp; doctrine</a:t>
            </a:r>
          </a:p>
          <a:p>
            <a:pPr marL="223838" indent="-223838">
              <a:lnSpc>
                <a:spcPct val="90000"/>
              </a:lnSpc>
            </a:pPr>
            <a:r>
              <a:rPr lang="en-US" dirty="0">
                <a:latin typeface="Calibri" charset="0"/>
                <a:cs typeface="Calibri" charset="0"/>
              </a:rPr>
              <a:t>‘Watch’ for Spiritual Dangers</a:t>
            </a:r>
            <a:r>
              <a:rPr lang="en-US" sz="1800" dirty="0">
                <a:latin typeface="Calibri" charset="0"/>
                <a:cs typeface="Calibri" charset="0"/>
              </a:rPr>
              <a:t> </a:t>
            </a:r>
          </a:p>
          <a:p>
            <a:pPr marL="625475" lvl="1" indent="-287338">
              <a:lnSpc>
                <a:spcPct val="90000"/>
              </a:lnSpc>
            </a:pPr>
            <a:r>
              <a:rPr lang="en-US" dirty="0">
                <a:latin typeface="Calibri" charset="0"/>
                <a:cs typeface="Calibri" charset="0"/>
              </a:rPr>
              <a:t>Know (seek to know) each member</a:t>
            </a:r>
          </a:p>
          <a:p>
            <a:pPr marL="625475" lvl="1" indent="-287338">
              <a:lnSpc>
                <a:spcPct val="90000"/>
              </a:lnSpc>
            </a:pPr>
            <a:r>
              <a:rPr lang="en-US" dirty="0">
                <a:latin typeface="Calibri" charset="0"/>
                <a:cs typeface="Calibri" charset="0"/>
              </a:rPr>
              <a:t>Determine background, weaknesses, liabilities, points of ignorance/error.</a:t>
            </a:r>
          </a:p>
          <a:p>
            <a:pPr marL="625475" lvl="1" indent="-287338">
              <a:lnSpc>
                <a:spcPct val="90000"/>
              </a:lnSpc>
            </a:pPr>
            <a:r>
              <a:rPr lang="en-US" dirty="0">
                <a:latin typeface="Calibri" charset="0"/>
                <a:cs typeface="Calibri" charset="0"/>
              </a:rPr>
              <a:t>Assess potential (gifts, etc.)</a:t>
            </a:r>
          </a:p>
          <a:p>
            <a:pPr marL="625475" lvl="1" indent="-287338">
              <a:lnSpc>
                <a:spcPct val="90000"/>
              </a:lnSpc>
            </a:pPr>
            <a:r>
              <a:rPr lang="en-US" dirty="0">
                <a:latin typeface="Calibri" charset="0"/>
                <a:cs typeface="Calibri" charset="0"/>
              </a:rPr>
              <a:t>Note poor decisions: ungodly habits, poor choice of companions, lack of growth, lack of self-discipline, &amp; slack attendance, of course…</a:t>
            </a:r>
          </a:p>
          <a:p>
            <a:pPr marL="223838" indent="-223838">
              <a:lnSpc>
                <a:spcPct val="90000"/>
              </a:lnSpc>
            </a:pPr>
            <a:r>
              <a:rPr lang="en-US" dirty="0">
                <a:latin typeface="Calibri" charset="0"/>
                <a:cs typeface="Calibri" charset="0"/>
              </a:rPr>
              <a:t>Provide teaching/counseling to encourage needed life changes</a:t>
            </a:r>
          </a:p>
          <a:p>
            <a:pPr marL="625475" lvl="1" indent="-287338">
              <a:lnSpc>
                <a:spcPct val="90000"/>
              </a:lnSpc>
            </a:pPr>
            <a:r>
              <a:rPr lang="en-US" dirty="0">
                <a:latin typeface="Calibri" charset="0"/>
                <a:cs typeface="Calibri" charset="0"/>
              </a:rPr>
              <a:t>Investigate reasons &amp; excuses</a:t>
            </a:r>
          </a:p>
          <a:p>
            <a:pPr marL="625475" lvl="1" indent="-287338">
              <a:lnSpc>
                <a:spcPct val="90000"/>
              </a:lnSpc>
            </a:pPr>
            <a:r>
              <a:rPr lang="en-US" dirty="0">
                <a:latin typeface="Calibri" charset="0"/>
                <a:cs typeface="Calibri" charset="0"/>
              </a:rPr>
              <a:t>Provide warnings &amp; advice </a:t>
            </a:r>
          </a:p>
          <a:p>
            <a:pPr marL="625475" lvl="1" indent="-287338">
              <a:lnSpc>
                <a:spcPct val="90000"/>
              </a:lnSpc>
            </a:pPr>
            <a:r>
              <a:rPr lang="en-US" dirty="0">
                <a:latin typeface="Calibri" charset="0"/>
                <a:cs typeface="Calibri" charset="0"/>
              </a:rPr>
              <a:t>Describe desired behavior</a:t>
            </a:r>
          </a:p>
          <a:p>
            <a:pPr marL="625475" lvl="1" indent="-287338">
              <a:lnSpc>
                <a:spcPct val="90000"/>
              </a:lnSpc>
            </a:pPr>
            <a:r>
              <a:rPr lang="en-US" dirty="0">
                <a:latin typeface="Calibri" charset="0"/>
                <a:cs typeface="Calibri" charset="0"/>
              </a:rPr>
              <a:t>Teach &amp; counsel for changes</a:t>
            </a:r>
          </a:p>
          <a:p>
            <a:pPr marL="625475" lvl="1" indent="-287338">
              <a:lnSpc>
                <a:spcPct val="90000"/>
              </a:lnSpc>
            </a:pPr>
            <a:r>
              <a:rPr lang="en-US" dirty="0">
                <a:latin typeface="Calibri" charset="0"/>
                <a:cs typeface="Calibri" charset="0"/>
              </a:rPr>
              <a:t>Set objectives &amp; monitor progress</a:t>
            </a:r>
          </a:p>
        </p:txBody>
      </p:sp>
      <p:sp>
        <p:nvSpPr>
          <p:cNvPr id="81925" name="Rectangle 4"/>
          <p:cNvSpPr>
            <a:spLocks noChangeArrowheads="1"/>
          </p:cNvSpPr>
          <p:nvPr/>
        </p:nvSpPr>
        <p:spPr bwMode="auto">
          <a:xfrm>
            <a:off x="6248400" y="838200"/>
            <a:ext cx="4419600" cy="5715000"/>
          </a:xfrm>
          <a:prstGeom prst="rect">
            <a:avLst/>
          </a:prstGeom>
          <a:noFill/>
          <a:ln w="9525">
            <a:noFill/>
            <a:miter lim="800000"/>
            <a:headEnd/>
            <a:tailEnd/>
          </a:ln>
          <a:effectLst/>
        </p:spPr>
        <p:txBody>
          <a:bodyPr/>
          <a:lstStyle/>
          <a:p>
            <a:pPr marL="223838" indent="-223838">
              <a:spcBef>
                <a:spcPct val="20000"/>
              </a:spcBef>
              <a:buFontTx/>
              <a:buChar char="•"/>
            </a:pPr>
            <a:r>
              <a:rPr lang="en-US" sz="2000" dirty="0">
                <a:effectLst>
                  <a:outerShdw blurRad="38100" dist="38100" dir="2700000" algn="tl">
                    <a:srgbClr val="000000">
                      <a:alpha val="43137"/>
                    </a:srgbClr>
                  </a:outerShdw>
                </a:effectLst>
                <a:latin typeface="Calibri" pitchFamily="34" charset="0"/>
              </a:rPr>
              <a:t>Organize Spiritual Support</a:t>
            </a:r>
          </a:p>
          <a:p>
            <a:pPr marL="625475" lvl="1" indent="-287338">
              <a:spcBef>
                <a:spcPct val="20000"/>
              </a:spcBef>
              <a:buFontTx/>
              <a:buChar char="–"/>
            </a:pPr>
            <a:r>
              <a:rPr lang="en-US" dirty="0">
                <a:effectLst>
                  <a:outerShdw blurRad="38100" dist="38100" dir="2700000" algn="tl">
                    <a:srgbClr val="000000">
                      <a:alpha val="43137"/>
                    </a:srgbClr>
                  </a:outerShdw>
                </a:effectLst>
                <a:latin typeface="Calibri" pitchFamily="34" charset="0"/>
              </a:rPr>
              <a:t>Inform others of needs, enlist help </a:t>
            </a:r>
          </a:p>
          <a:p>
            <a:pPr marL="625475" lvl="1" indent="-287338">
              <a:spcBef>
                <a:spcPct val="20000"/>
              </a:spcBef>
              <a:buFontTx/>
              <a:buChar char="–"/>
            </a:pPr>
            <a:r>
              <a:rPr lang="en-US" dirty="0">
                <a:effectLst>
                  <a:outerShdw blurRad="38100" dist="38100" dir="2700000" algn="tl">
                    <a:srgbClr val="000000">
                      <a:alpha val="43137"/>
                    </a:srgbClr>
                  </a:outerShdw>
                </a:effectLst>
                <a:latin typeface="Calibri" pitchFamily="34" charset="0"/>
              </a:rPr>
              <a:t>Arrange for personal teaching, checkups, companionship</a:t>
            </a:r>
            <a:br>
              <a:rPr lang="en-US" dirty="0">
                <a:effectLst>
                  <a:outerShdw blurRad="38100" dist="38100" dir="2700000" algn="tl">
                    <a:srgbClr val="000000">
                      <a:alpha val="43137"/>
                    </a:srgbClr>
                  </a:outerShdw>
                </a:effectLst>
                <a:latin typeface="Calibri" pitchFamily="34" charset="0"/>
              </a:rPr>
            </a:br>
            <a:endParaRPr lang="en-US" dirty="0">
              <a:effectLst>
                <a:outerShdw blurRad="38100" dist="38100" dir="2700000" algn="tl">
                  <a:srgbClr val="000000">
                    <a:alpha val="43137"/>
                  </a:srgbClr>
                </a:outerShdw>
              </a:effectLst>
              <a:latin typeface="Calibri" pitchFamily="34" charset="0"/>
            </a:endParaRP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Screen new members</a:t>
            </a: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Give attention to sick (Jas 6:14ff)</a:t>
            </a:r>
          </a:p>
          <a:p>
            <a:pPr marL="223838" indent="-223838">
              <a:spcBef>
                <a:spcPct val="20000"/>
              </a:spcBef>
              <a:buFontTx/>
              <a:buChar char="•"/>
            </a:pPr>
            <a:endParaRPr lang="en-US" sz="2000" dirty="0">
              <a:effectLst>
                <a:outerShdw blurRad="38100" dist="38100" dir="2700000" algn="tl">
                  <a:srgbClr val="000000">
                    <a:alpha val="43137"/>
                  </a:srgbClr>
                </a:outerShdw>
              </a:effectLst>
              <a:latin typeface="Calibri" pitchFamily="34" charset="0"/>
            </a:endParaRPr>
          </a:p>
          <a:p>
            <a:pPr marL="223838" indent="-223838">
              <a:spcBef>
                <a:spcPct val="20000"/>
              </a:spcBef>
              <a:buFontTx/>
              <a:buChar char="•"/>
            </a:pPr>
            <a:r>
              <a:rPr lang="en-US" sz="2000" dirty="0">
                <a:effectLst>
                  <a:outerShdw blurRad="38100" dist="38100" dir="2700000" algn="tl">
                    <a:srgbClr val="000000">
                      <a:alpha val="43137"/>
                    </a:srgbClr>
                  </a:outerShdw>
                </a:effectLst>
                <a:latin typeface="Calibri" pitchFamily="34" charset="0"/>
              </a:rPr>
              <a:t>Initiate &amp; lead congregational (negative) discipline processes.</a:t>
            </a:r>
          </a:p>
          <a:p>
            <a:pPr marL="223838" indent="-223838">
              <a:spcBef>
                <a:spcPct val="20000"/>
              </a:spcBef>
              <a:buFontTx/>
              <a:buChar char="•"/>
            </a:pPr>
            <a:r>
              <a:rPr lang="en-US" sz="2000" dirty="0">
                <a:effectLst>
                  <a:outerShdw blurRad="38100" dist="38100" dir="2700000" algn="tl">
                    <a:srgbClr val="000000">
                      <a:alpha val="43137"/>
                    </a:srgbClr>
                  </a:outerShdw>
                </a:effectLst>
                <a:latin typeface="Calibri" pitchFamily="34" charset="0"/>
              </a:rPr>
              <a:t>Publicly Express Disapproval of Individual’s Misbehavior (as teaching event)</a:t>
            </a: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Prepare others for leadership</a:t>
            </a:r>
          </a:p>
          <a:p>
            <a:pPr marL="223838" indent="-223838">
              <a:lnSpc>
                <a:spcPct val="90000"/>
              </a:lnSpc>
              <a:spcBef>
                <a:spcPct val="20000"/>
              </a:spcBef>
              <a:buFontTx/>
              <a:buChar char="•"/>
            </a:pPr>
            <a:endParaRPr lang="en-US" sz="2000" dirty="0">
              <a:effectLst>
                <a:outerShdw blurRad="38100" dist="38100" dir="2700000" algn="tl">
                  <a:srgbClr val="000000">
                    <a:alpha val="43137"/>
                  </a:srgbClr>
                </a:outerShdw>
              </a:effectLst>
              <a:latin typeface="Calibri" pitchFamily="34" charset="0"/>
            </a:endParaRP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Seek &amp; accept suggestions &amp; criticism</a:t>
            </a: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Strive in prayer for all.</a:t>
            </a:r>
          </a:p>
        </p:txBody>
      </p:sp>
    </p:spTree>
    <p:extLst>
      <p:ext uri="{BB962C8B-B14F-4D97-AF65-F5344CB8AC3E}">
        <p14:creationId xmlns:p14="http://schemas.microsoft.com/office/powerpoint/2010/main" val="205188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Be more determined to please God 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latin typeface="Calibri" panose="020F0502020204030204" pitchFamily="34" charset="0"/>
                <a:ea typeface="Times New Roman" panose="02020603050405020304" pitchFamily="18" charset="0"/>
              </a:rPr>
              <a:t>Be a more active and faithful member of the church in our efforts to stir up one another to love and good works,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Remember This?</a:t>
            </a:r>
          </a:p>
        </p:txBody>
      </p:sp>
      <p:sp>
        <p:nvSpPr>
          <p:cNvPr id="2" name="Rectangle: Rounded Corners 1">
            <a:extLst>
              <a:ext uri="{FF2B5EF4-FFF2-40B4-BE49-F238E27FC236}">
                <a16:creationId xmlns:a16="http://schemas.microsoft.com/office/drawing/2014/main" id="{CB2911BF-0AAD-4B8D-8C7B-55CAA757648F}"/>
              </a:ext>
            </a:extLst>
          </p:cNvPr>
          <p:cNvSpPr/>
          <p:nvPr/>
        </p:nvSpPr>
        <p:spPr>
          <a:xfrm>
            <a:off x="647700" y="5448326"/>
            <a:ext cx="10896600" cy="1066801"/>
          </a:xfrm>
          <a:prstGeom prst="roundRect">
            <a:avLst/>
          </a:prstGeom>
          <a:solidFill>
            <a:srgbClr val="007635"/>
          </a:solidFill>
          <a:ln w="28575">
            <a:solidFill>
              <a:schemeClr val="tx1"/>
            </a:solidFill>
          </a:ln>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Were these sound churches?  Was it enough to be a member in one of them?  What about being at every service?</a:t>
            </a:r>
          </a:p>
        </p:txBody>
      </p:sp>
    </p:spTree>
    <p:extLst>
      <p:ext uri="{BB962C8B-B14F-4D97-AF65-F5344CB8AC3E}">
        <p14:creationId xmlns:p14="http://schemas.microsoft.com/office/powerpoint/2010/main" val="2037394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228600"/>
            <a:ext cx="8637588" cy="762000"/>
          </a:xfrm>
        </p:spPr>
        <p:txBody>
          <a:bodyPr/>
          <a:lstStyle/>
          <a:p>
            <a:pPr algn="ctr" eaLnBrk="1" hangingPunct="1">
              <a:defRPr/>
            </a:pPr>
            <a:r>
              <a:rPr lang="en-US" sz="5400" i="1" dirty="0">
                <a:solidFill>
                  <a:srgbClr val="FFFF00"/>
                </a:solidFill>
                <a:latin typeface="Calibri" panose="020F0502020204030204" pitchFamily="34" charset="0"/>
              </a:rPr>
              <a:t>Who are the leaders? </a:t>
            </a:r>
          </a:p>
        </p:txBody>
      </p:sp>
      <p:sp>
        <p:nvSpPr>
          <p:cNvPr id="47107" name="Rectangle 3"/>
          <p:cNvSpPr>
            <a:spLocks noGrp="1" noChangeArrowheads="1"/>
          </p:cNvSpPr>
          <p:nvPr>
            <p:ph type="body" sz="half" idx="1"/>
          </p:nvPr>
        </p:nvSpPr>
        <p:spPr>
          <a:xfrm>
            <a:off x="546894" y="1295400"/>
            <a:ext cx="11201400" cy="2590800"/>
          </a:xfrm>
        </p:spPr>
        <p:txBody>
          <a:bodyPr>
            <a:normAutofit/>
          </a:bodyPr>
          <a:lstStyle/>
          <a:p>
            <a:pPr eaLnBrk="1" hangingPunct="1">
              <a:defRPr/>
            </a:pPr>
            <a:r>
              <a:rPr lang="en-US" sz="3800" dirty="0">
                <a:latin typeface="Calibri" pitchFamily="34" charset="0"/>
              </a:rPr>
              <a:t>Elders (ESV, NKJV)/Presbytery (KJV)– I Timothy 4:14 </a:t>
            </a:r>
          </a:p>
          <a:p>
            <a:pPr eaLnBrk="1" hangingPunct="1">
              <a:defRPr/>
            </a:pPr>
            <a:r>
              <a:rPr lang="en-US" sz="3800" dirty="0">
                <a:latin typeface="Calibri" pitchFamily="34" charset="0"/>
              </a:rPr>
              <a:t>Shepherd (ESV)/Pastor (NASB, NKJV) – Eph. 4:11</a:t>
            </a:r>
          </a:p>
          <a:p>
            <a:pPr eaLnBrk="1" hangingPunct="1">
              <a:defRPr/>
            </a:pPr>
            <a:r>
              <a:rPr lang="en-US" sz="3800" dirty="0">
                <a:latin typeface="Calibri" pitchFamily="34" charset="0"/>
              </a:rPr>
              <a:t>Bishop (NKJV, RSV)/Overseer (ESV, NASB) – I Tim. 3:1</a:t>
            </a:r>
          </a:p>
        </p:txBody>
      </p:sp>
      <p:sp>
        <p:nvSpPr>
          <p:cNvPr id="2" name="TextBox 1">
            <a:extLst>
              <a:ext uri="{FF2B5EF4-FFF2-40B4-BE49-F238E27FC236}">
                <a16:creationId xmlns:a16="http://schemas.microsoft.com/office/drawing/2014/main" id="{19E61E67-621A-4AC8-B626-134AACA3286E}"/>
              </a:ext>
            </a:extLst>
          </p:cNvPr>
          <p:cNvSpPr txBox="1"/>
          <p:nvPr/>
        </p:nvSpPr>
        <p:spPr>
          <a:xfrm>
            <a:off x="762000" y="3429000"/>
            <a:ext cx="10287000" cy="3323987"/>
          </a:xfrm>
          <a:prstGeom prst="rect">
            <a:avLst/>
          </a:prstGeom>
          <a:noFill/>
          <a:ln w="38100">
            <a:solidFill>
              <a:schemeClr val="tx1"/>
            </a:solidFill>
          </a:ln>
        </p:spPr>
        <p:txBody>
          <a:bodyPr wrap="square" rtlCol="0">
            <a:spAutoFit/>
          </a:bodyPr>
          <a:lstStyle/>
          <a:p>
            <a:r>
              <a:rPr lang="en-US" dirty="0"/>
              <a:t> </a:t>
            </a:r>
            <a:r>
              <a:rPr lang="en-US" sz="2400" b="1" u="sng" dirty="0">
                <a:solidFill>
                  <a:srgbClr val="FFFF00"/>
                </a:solidFill>
                <a:latin typeface="Calibri" panose="020F0502020204030204" pitchFamily="34" charset="0"/>
                <a:cs typeface="Calibri" panose="020F0502020204030204" pitchFamily="34" charset="0"/>
              </a:rPr>
              <a:t>The Same Office</a:t>
            </a:r>
          </a:p>
          <a:p>
            <a:pPr marL="800100" lvl="1" indent="-342900">
              <a:buFont typeface="+mj-lt"/>
              <a:buAutoNum type="arabicPeriod"/>
            </a:pPr>
            <a:r>
              <a:rPr lang="en-US" sz="2400" dirty="0">
                <a:latin typeface="Calibri" panose="020F0502020204030204" pitchFamily="34" charset="0"/>
                <a:cs typeface="Calibri" panose="020F0502020204030204" pitchFamily="34" charset="0"/>
              </a:rPr>
              <a:t>In Titus 1:5, Titus is charged with appointing </a:t>
            </a:r>
            <a:r>
              <a:rPr lang="en-US" sz="2400" u="sng" dirty="0">
                <a:latin typeface="Calibri" panose="020F0502020204030204" pitchFamily="34" charset="0"/>
                <a:cs typeface="Calibri" panose="020F0502020204030204" pitchFamily="34" charset="0"/>
              </a:rPr>
              <a:t>elders</a:t>
            </a:r>
            <a:r>
              <a:rPr lang="en-US" sz="2400" dirty="0">
                <a:latin typeface="Calibri" panose="020F0502020204030204" pitchFamily="34" charset="0"/>
                <a:cs typeface="Calibri" panose="020F0502020204030204" pitchFamily="34" charset="0"/>
              </a:rPr>
              <a:t>, who are referred to in Titus 1:7 as </a:t>
            </a:r>
            <a:r>
              <a:rPr lang="en-US" sz="2400" u="sng" dirty="0">
                <a:latin typeface="Calibri" panose="020F0502020204030204" pitchFamily="34" charset="0"/>
                <a:cs typeface="Calibri" panose="020F0502020204030204" pitchFamily="34" charset="0"/>
              </a:rPr>
              <a:t>overseers</a:t>
            </a:r>
            <a:r>
              <a:rPr lang="en-US" sz="2400"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800100" lvl="1" indent="-342900">
              <a:buFont typeface="+mj-lt"/>
              <a:buAutoNum type="arabicPeriod"/>
            </a:pPr>
            <a:r>
              <a:rPr lang="en-US" sz="2400" dirty="0">
                <a:latin typeface="Calibri" panose="020F0502020204030204" pitchFamily="34" charset="0"/>
                <a:cs typeface="Calibri" panose="020F0502020204030204" pitchFamily="34" charset="0"/>
              </a:rPr>
              <a:t>In I Peter 5:1 Peter speaks to </a:t>
            </a:r>
            <a:r>
              <a:rPr lang="en-US" sz="2400" u="sng" dirty="0">
                <a:latin typeface="Calibri" panose="020F0502020204030204" pitchFamily="34" charset="0"/>
                <a:cs typeface="Calibri" panose="020F0502020204030204" pitchFamily="34" charset="0"/>
              </a:rPr>
              <a:t>elders</a:t>
            </a:r>
            <a:r>
              <a:rPr lang="en-US" sz="2400" dirty="0">
                <a:latin typeface="Calibri" panose="020F0502020204030204" pitchFamily="34" charset="0"/>
                <a:cs typeface="Calibri" panose="020F0502020204030204" pitchFamily="34" charset="0"/>
              </a:rPr>
              <a:t> whom he commands to </a:t>
            </a:r>
            <a:r>
              <a:rPr lang="en-US" sz="2400" u="sng" dirty="0">
                <a:latin typeface="Calibri" panose="020F0502020204030204" pitchFamily="34" charset="0"/>
                <a:cs typeface="Calibri" panose="020F0502020204030204" pitchFamily="34" charset="0"/>
              </a:rPr>
              <a:t>shepherd</a:t>
            </a:r>
            <a:r>
              <a:rPr lang="en-US" sz="2400" dirty="0">
                <a:latin typeface="Calibri" panose="020F0502020204030204" pitchFamily="34" charset="0"/>
                <a:cs typeface="Calibri" panose="020F0502020204030204" pitchFamily="34" charset="0"/>
              </a:rPr>
              <a:t> (Gr. </a:t>
            </a:r>
            <a:r>
              <a:rPr lang="en-US" sz="2400" dirty="0" err="1">
                <a:latin typeface="Calibri" panose="020F0502020204030204" pitchFamily="34" charset="0"/>
                <a:cs typeface="Calibri" panose="020F0502020204030204" pitchFamily="34" charset="0"/>
              </a:rPr>
              <a:t>poimanate</a:t>
            </a:r>
            <a:r>
              <a:rPr lang="en-US" sz="2400" dirty="0">
                <a:latin typeface="Calibri" panose="020F0502020204030204" pitchFamily="34" charset="0"/>
                <a:cs typeface="Calibri" panose="020F0502020204030204" pitchFamily="34" charset="0"/>
              </a:rPr>
              <a:t>) the flock (I Peter 5:2).  The Greek word for a pastor or shepherd is </a:t>
            </a:r>
            <a:r>
              <a:rPr lang="en-US" sz="2400" dirty="0" err="1">
                <a:latin typeface="Calibri" panose="020F0502020204030204" pitchFamily="34" charset="0"/>
                <a:cs typeface="Calibri" panose="020F0502020204030204" pitchFamily="34" charset="0"/>
              </a:rPr>
              <a:t>poimena</a:t>
            </a:r>
            <a:r>
              <a:rPr lang="en-US" sz="2400"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800100" lvl="1" indent="-342900">
              <a:buFont typeface="+mj-lt"/>
              <a:buAutoNum type="arabicPeriod"/>
            </a:pPr>
            <a:r>
              <a:rPr lang="en-US" sz="2400" dirty="0">
                <a:latin typeface="Calibri" panose="020F0502020204030204" pitchFamily="34" charset="0"/>
                <a:cs typeface="Calibri" panose="020F0502020204030204" pitchFamily="34" charset="0"/>
              </a:rPr>
              <a:t>In Acts 20:17 Paul calls for the </a:t>
            </a:r>
            <a:r>
              <a:rPr lang="en-US" sz="2400" u="sng" dirty="0">
                <a:latin typeface="Calibri" panose="020F0502020204030204" pitchFamily="34" charset="0"/>
                <a:cs typeface="Calibri" panose="020F0502020204030204" pitchFamily="34" charset="0"/>
              </a:rPr>
              <a:t>elders</a:t>
            </a:r>
            <a:r>
              <a:rPr lang="en-US" sz="2400" dirty="0">
                <a:latin typeface="Calibri" panose="020F0502020204030204" pitchFamily="34" charset="0"/>
                <a:cs typeface="Calibri" panose="020F0502020204030204" pitchFamily="34" charset="0"/>
              </a:rPr>
              <a:t> of Ephesus to meet him. During that meeting, he says they have been made </a:t>
            </a:r>
            <a:r>
              <a:rPr lang="en-US" sz="2400" u="sng" dirty="0">
                <a:latin typeface="Calibri" panose="020F0502020204030204" pitchFamily="34" charset="0"/>
                <a:cs typeface="Calibri" panose="020F0502020204030204" pitchFamily="34" charset="0"/>
              </a:rPr>
              <a:t>overseers</a:t>
            </a:r>
            <a:r>
              <a:rPr lang="en-US" sz="2400" dirty="0">
                <a:latin typeface="Calibri" panose="020F0502020204030204" pitchFamily="34" charset="0"/>
                <a:cs typeface="Calibri" panose="020F0502020204030204" pitchFamily="34" charset="0"/>
              </a:rPr>
              <a:t> (Acts 20:28).</a:t>
            </a:r>
            <a:r>
              <a:rPr lang="en-US" dirty="0"/>
              <a:t> </a:t>
            </a:r>
            <a:endParaRPr lang="en-US" sz="1400" dirty="0"/>
          </a:p>
          <a:p>
            <a:endParaRPr lang="en-US" dirty="0"/>
          </a:p>
        </p:txBody>
      </p:sp>
    </p:spTree>
    <p:extLst>
      <p:ext uri="{BB962C8B-B14F-4D97-AF65-F5344CB8AC3E}">
        <p14:creationId xmlns:p14="http://schemas.microsoft.com/office/powerpoint/2010/main" val="841193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170331"/>
            <a:ext cx="11277600" cy="4078069"/>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Who are the bishops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Is Barry Caudill a pastor?</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6</a:t>
            </a:r>
          </a:p>
        </p:txBody>
      </p:sp>
    </p:spTree>
    <p:extLst>
      <p:ext uri="{BB962C8B-B14F-4D97-AF65-F5344CB8AC3E}">
        <p14:creationId xmlns:p14="http://schemas.microsoft.com/office/powerpoint/2010/main" val="29376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0"/>
            <a:ext cx="8637588" cy="685800"/>
          </a:xfrm>
        </p:spPr>
        <p:txBody>
          <a:bodyPr/>
          <a:lstStyle/>
          <a:p>
            <a:pPr algn="ctr" eaLnBrk="1" hangingPunct="1">
              <a:defRPr/>
            </a:pPr>
            <a:r>
              <a:rPr lang="en-US" sz="4400" i="1" dirty="0">
                <a:solidFill>
                  <a:srgbClr val="FFFF66"/>
                </a:solidFill>
                <a:latin typeface="Calibri" panose="020F0502020204030204" pitchFamily="34" charset="0"/>
              </a:rPr>
              <a:t>Elders – God’s Plan</a:t>
            </a:r>
            <a:endParaRPr lang="en-US" sz="4400" i="1" dirty="0">
              <a:latin typeface="Calibri" panose="020F0502020204030204" pitchFamily="34" charset="0"/>
            </a:endParaRPr>
          </a:p>
        </p:txBody>
      </p:sp>
      <p:sp>
        <p:nvSpPr>
          <p:cNvPr id="47107" name="Rectangle 3"/>
          <p:cNvSpPr>
            <a:spLocks noGrp="1" noChangeArrowheads="1"/>
          </p:cNvSpPr>
          <p:nvPr>
            <p:ph type="body" sz="half" idx="1"/>
          </p:nvPr>
        </p:nvSpPr>
        <p:spPr>
          <a:xfrm>
            <a:off x="533400" y="609600"/>
            <a:ext cx="10896600" cy="6248400"/>
          </a:xfrm>
        </p:spPr>
        <p:txBody>
          <a:bodyPr>
            <a:normAutofit fontScale="92500"/>
          </a:bodyPr>
          <a:lstStyle/>
          <a:p>
            <a:pPr eaLnBrk="1" hangingPunct="1">
              <a:defRPr/>
            </a:pPr>
            <a:r>
              <a:rPr lang="en-US" sz="2200" dirty="0">
                <a:solidFill>
                  <a:srgbClr val="FFC000"/>
                </a:solidFill>
                <a:latin typeface="Calibri" pitchFamily="34" charset="0"/>
              </a:rPr>
              <a:t>Acts 11:29-30</a:t>
            </a:r>
            <a:r>
              <a:rPr lang="en-US" sz="2200" dirty="0">
                <a:latin typeface="Calibri" pitchFamily="34" charset="0"/>
              </a:rPr>
              <a:t>	 	Elders distributed relief in Judea</a:t>
            </a:r>
          </a:p>
          <a:p>
            <a:pPr eaLnBrk="1" hangingPunct="1">
              <a:defRPr/>
            </a:pPr>
            <a:r>
              <a:rPr lang="en-US" sz="2200" dirty="0">
                <a:solidFill>
                  <a:srgbClr val="FFC000"/>
                </a:solidFill>
                <a:latin typeface="Calibri" pitchFamily="34" charset="0"/>
              </a:rPr>
              <a:t>Acts 14:23 </a:t>
            </a:r>
            <a:r>
              <a:rPr lang="en-US" sz="2200" dirty="0">
                <a:latin typeface="Calibri" pitchFamily="34" charset="0"/>
              </a:rPr>
              <a:t>		</a:t>
            </a:r>
            <a:r>
              <a:rPr lang="en-US" sz="2200" i="1" dirty="0">
                <a:latin typeface="Calibri" pitchFamily="34" charset="0"/>
              </a:rPr>
              <a:t>“when they had appointed elders for them in  every church”</a:t>
            </a:r>
          </a:p>
          <a:p>
            <a:pPr eaLnBrk="1" hangingPunct="1">
              <a:defRPr/>
            </a:pPr>
            <a:r>
              <a:rPr lang="en-US" sz="2200" dirty="0">
                <a:solidFill>
                  <a:srgbClr val="FFC000"/>
                </a:solidFill>
                <a:latin typeface="Calibri" pitchFamily="34" charset="0"/>
              </a:rPr>
              <a:t>Acts 15:2-6, 22-23</a:t>
            </a:r>
            <a:r>
              <a:rPr lang="en-US" sz="2200" dirty="0">
                <a:latin typeface="Calibri" pitchFamily="34" charset="0"/>
              </a:rPr>
              <a:t>	Elders in Jerusalem, deciding and communicating doctrinal matters</a:t>
            </a:r>
          </a:p>
          <a:p>
            <a:pPr eaLnBrk="1" hangingPunct="1">
              <a:defRPr/>
            </a:pPr>
            <a:r>
              <a:rPr lang="en-US" sz="2200" dirty="0">
                <a:solidFill>
                  <a:srgbClr val="FFC000"/>
                </a:solidFill>
                <a:latin typeface="Calibri" pitchFamily="34" charset="0"/>
              </a:rPr>
              <a:t>Acts 20:17, 28</a:t>
            </a:r>
            <a:r>
              <a:rPr lang="en-US" sz="2200" dirty="0">
                <a:latin typeface="Calibri" pitchFamily="34" charset="0"/>
              </a:rPr>
              <a:t>		Elders in Ephesus</a:t>
            </a:r>
          </a:p>
          <a:p>
            <a:pPr eaLnBrk="1" hangingPunct="1">
              <a:defRPr/>
            </a:pPr>
            <a:r>
              <a:rPr lang="en-US" sz="2200" dirty="0">
                <a:solidFill>
                  <a:srgbClr val="FFC000"/>
                </a:solidFill>
                <a:latin typeface="Calibri" pitchFamily="34" charset="0"/>
              </a:rPr>
              <a:t>Acts 21:18-25		</a:t>
            </a:r>
            <a:r>
              <a:rPr lang="en-US" sz="2200" dirty="0">
                <a:latin typeface="Calibri" pitchFamily="34" charset="0"/>
              </a:rPr>
              <a:t>Guarding the church’s unity</a:t>
            </a:r>
          </a:p>
          <a:p>
            <a:pPr eaLnBrk="1" hangingPunct="1">
              <a:defRPr/>
            </a:pPr>
            <a:r>
              <a:rPr lang="en-US" sz="2200" dirty="0">
                <a:solidFill>
                  <a:srgbClr val="FFC000"/>
                </a:solidFill>
                <a:latin typeface="Calibri" pitchFamily="34" charset="0"/>
              </a:rPr>
              <a:t>Ephesians 4:11</a:t>
            </a:r>
            <a:r>
              <a:rPr lang="en-US" sz="2200" dirty="0">
                <a:latin typeface="Calibri" pitchFamily="34" charset="0"/>
              </a:rPr>
              <a:t>	Listed as a gift from God</a:t>
            </a:r>
          </a:p>
          <a:p>
            <a:pPr eaLnBrk="1" hangingPunct="1">
              <a:defRPr/>
            </a:pPr>
            <a:r>
              <a:rPr lang="en-US" sz="2200" dirty="0">
                <a:solidFill>
                  <a:srgbClr val="FFC000"/>
                </a:solidFill>
                <a:latin typeface="Calibri" pitchFamily="34" charset="0"/>
              </a:rPr>
              <a:t>Philippians 1:1</a:t>
            </a:r>
            <a:r>
              <a:rPr lang="en-US" sz="2200" dirty="0">
                <a:latin typeface="Calibri" pitchFamily="34" charset="0"/>
              </a:rPr>
              <a:t>	Overseers and deacons</a:t>
            </a:r>
          </a:p>
          <a:p>
            <a:pPr eaLnBrk="1" hangingPunct="1">
              <a:defRPr/>
            </a:pPr>
            <a:r>
              <a:rPr lang="en-US" sz="2200" dirty="0">
                <a:solidFill>
                  <a:srgbClr val="FFC000"/>
                </a:solidFill>
                <a:latin typeface="Calibri" pitchFamily="34" charset="0"/>
              </a:rPr>
              <a:t>I Thess. 5:12-13</a:t>
            </a:r>
            <a:r>
              <a:rPr lang="en-US" sz="2200" dirty="0">
                <a:latin typeface="Calibri" pitchFamily="34" charset="0"/>
              </a:rPr>
              <a:t>	Esteem them very highly because of their work</a:t>
            </a:r>
          </a:p>
          <a:p>
            <a:pPr marL="339725" indent="-339725" eaLnBrk="1" hangingPunct="1">
              <a:defRPr/>
            </a:pPr>
            <a:r>
              <a:rPr lang="en-US" sz="2200" dirty="0">
                <a:solidFill>
                  <a:srgbClr val="FFC000"/>
                </a:solidFill>
                <a:latin typeface="Calibri" pitchFamily="34" charset="0"/>
              </a:rPr>
              <a:t>Titus 1:5 </a:t>
            </a:r>
            <a:r>
              <a:rPr lang="en-US" sz="2200" dirty="0">
                <a:latin typeface="Calibri" pitchFamily="34" charset="0"/>
              </a:rPr>
              <a:t>			“</a:t>
            </a:r>
            <a:r>
              <a:rPr lang="en-US" sz="2200" i="1" dirty="0">
                <a:latin typeface="Calibri" pitchFamily="34" charset="0"/>
              </a:rPr>
              <a:t>that you might put what remained into order, and appoint elders in every town”</a:t>
            </a:r>
          </a:p>
          <a:p>
            <a:pPr eaLnBrk="1" hangingPunct="1">
              <a:defRPr/>
            </a:pPr>
            <a:r>
              <a:rPr lang="en-US" sz="2200" dirty="0">
                <a:solidFill>
                  <a:srgbClr val="FFC000"/>
                </a:solidFill>
                <a:latin typeface="Calibri" pitchFamily="34" charset="0"/>
              </a:rPr>
              <a:t>Titus 1, I Tim. 3  </a:t>
            </a:r>
            <a:r>
              <a:rPr lang="en-US" sz="2200" dirty="0">
                <a:latin typeface="Calibri" pitchFamily="34" charset="0"/>
              </a:rPr>
              <a:t>	Qualifications</a:t>
            </a:r>
          </a:p>
          <a:p>
            <a:pPr eaLnBrk="1" hangingPunct="1">
              <a:defRPr/>
            </a:pPr>
            <a:r>
              <a:rPr lang="en-US" sz="2200" dirty="0">
                <a:solidFill>
                  <a:srgbClr val="FFC000"/>
                </a:solidFill>
                <a:latin typeface="Calibri" pitchFamily="34" charset="0"/>
              </a:rPr>
              <a:t>I Timothy 5:17</a:t>
            </a:r>
            <a:r>
              <a:rPr lang="en-US" sz="2200" dirty="0">
                <a:latin typeface="Calibri" pitchFamily="34" charset="0"/>
              </a:rPr>
              <a:t>		Elders teaching and being supported</a:t>
            </a:r>
          </a:p>
          <a:p>
            <a:pPr eaLnBrk="1" hangingPunct="1">
              <a:defRPr/>
            </a:pPr>
            <a:r>
              <a:rPr lang="en-US" sz="2200" dirty="0">
                <a:solidFill>
                  <a:srgbClr val="FFC000"/>
                </a:solidFill>
                <a:latin typeface="Calibri" pitchFamily="34" charset="0"/>
              </a:rPr>
              <a:t>I Peter 5:1-5</a:t>
            </a:r>
            <a:r>
              <a:rPr lang="en-US" sz="2200" dirty="0">
                <a:latin typeface="Calibri" pitchFamily="34" charset="0"/>
              </a:rPr>
              <a:t>		Instructions to elders and congregations</a:t>
            </a:r>
          </a:p>
          <a:p>
            <a:pPr eaLnBrk="1" hangingPunct="1">
              <a:defRPr/>
            </a:pPr>
            <a:r>
              <a:rPr lang="en-US" sz="2200" dirty="0">
                <a:solidFill>
                  <a:srgbClr val="FFC000"/>
                </a:solidFill>
                <a:latin typeface="Calibri" pitchFamily="34" charset="0"/>
              </a:rPr>
              <a:t>Hebrews 13:7, 17</a:t>
            </a:r>
            <a:r>
              <a:rPr lang="en-US" sz="2200" dirty="0">
                <a:latin typeface="Calibri" pitchFamily="34" charset="0"/>
              </a:rPr>
              <a:t>	Instructions to obey elders</a:t>
            </a:r>
          </a:p>
          <a:p>
            <a:pPr eaLnBrk="1" hangingPunct="1">
              <a:defRPr/>
            </a:pPr>
            <a:r>
              <a:rPr lang="en-US" sz="2200" dirty="0">
                <a:solidFill>
                  <a:srgbClr val="FFC000"/>
                </a:solidFill>
                <a:latin typeface="Calibri" pitchFamily="34" charset="0"/>
              </a:rPr>
              <a:t>James 5:14</a:t>
            </a:r>
            <a:r>
              <a:rPr lang="en-US" sz="2200" dirty="0">
                <a:latin typeface="Calibri" pitchFamily="34" charset="0"/>
              </a:rPr>
              <a:t>		Praying for the sick</a:t>
            </a:r>
          </a:p>
          <a:p>
            <a:pPr eaLnBrk="1" hangingPunct="1">
              <a:defRPr/>
            </a:pPr>
            <a:endParaRPr lang="en-US" sz="2400" dirty="0">
              <a:latin typeface="Calibri" pitchFamily="34" charset="0"/>
            </a:endParaRPr>
          </a:p>
          <a:p>
            <a:pPr eaLnBrk="1" hangingPunct="1">
              <a:defRPr/>
            </a:pPr>
            <a:endParaRPr lang="en-US" sz="2400" dirty="0">
              <a:latin typeface="Calibri" pitchFamily="34" charset="0"/>
            </a:endParaRPr>
          </a:p>
          <a:p>
            <a:pPr eaLnBrk="1" hangingPunct="1">
              <a:defRPr/>
            </a:pPr>
            <a:endParaRPr lang="en-US" sz="2400" dirty="0">
              <a:latin typeface="Calibri" pitchFamily="34" charset="0"/>
            </a:endParaRPr>
          </a:p>
        </p:txBody>
      </p:sp>
    </p:spTree>
    <p:extLst>
      <p:ext uri="{BB962C8B-B14F-4D97-AF65-F5344CB8AC3E}">
        <p14:creationId xmlns:p14="http://schemas.microsoft.com/office/powerpoint/2010/main" val="99434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dissolve">
                                      <p:cBhvr>
                                        <p:cTn id="37" dur="500"/>
                                        <p:tgtEl>
                                          <p:spTgt spid="47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dissolve">
                                      <p:cBhvr>
                                        <p:cTn id="42" dur="500"/>
                                        <p:tgtEl>
                                          <p:spTgt spid="471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dissolve">
                                      <p:cBhvr>
                                        <p:cTn id="47" dur="500"/>
                                        <p:tgtEl>
                                          <p:spTgt spid="4710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107">
                                            <p:txEl>
                                              <p:pRg st="9" end="9"/>
                                            </p:txEl>
                                          </p:spTgt>
                                        </p:tgtEl>
                                        <p:attrNameLst>
                                          <p:attrName>style.visibility</p:attrName>
                                        </p:attrNameLst>
                                      </p:cBhvr>
                                      <p:to>
                                        <p:strVal val="visible"/>
                                      </p:to>
                                    </p:set>
                                    <p:animEffect transition="in" filter="dissolve">
                                      <p:cBhvr>
                                        <p:cTn id="52" dur="500"/>
                                        <p:tgtEl>
                                          <p:spTgt spid="4710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7107">
                                            <p:txEl>
                                              <p:pRg st="10" end="10"/>
                                            </p:txEl>
                                          </p:spTgt>
                                        </p:tgtEl>
                                        <p:attrNameLst>
                                          <p:attrName>style.visibility</p:attrName>
                                        </p:attrNameLst>
                                      </p:cBhvr>
                                      <p:to>
                                        <p:strVal val="visible"/>
                                      </p:to>
                                    </p:set>
                                    <p:animEffect transition="in" filter="dissolve">
                                      <p:cBhvr>
                                        <p:cTn id="57" dur="500"/>
                                        <p:tgtEl>
                                          <p:spTgt spid="4710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7107">
                                            <p:txEl>
                                              <p:pRg st="11" end="11"/>
                                            </p:txEl>
                                          </p:spTgt>
                                        </p:tgtEl>
                                        <p:attrNameLst>
                                          <p:attrName>style.visibility</p:attrName>
                                        </p:attrNameLst>
                                      </p:cBhvr>
                                      <p:to>
                                        <p:strVal val="visible"/>
                                      </p:to>
                                    </p:set>
                                    <p:animEffect transition="in" filter="dissolve">
                                      <p:cBhvr>
                                        <p:cTn id="62" dur="500"/>
                                        <p:tgtEl>
                                          <p:spTgt spid="4710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7107">
                                            <p:txEl>
                                              <p:pRg st="12" end="12"/>
                                            </p:txEl>
                                          </p:spTgt>
                                        </p:tgtEl>
                                        <p:attrNameLst>
                                          <p:attrName>style.visibility</p:attrName>
                                        </p:attrNameLst>
                                      </p:cBhvr>
                                      <p:to>
                                        <p:strVal val="visible"/>
                                      </p:to>
                                    </p:set>
                                    <p:animEffect transition="in" filter="dissolve">
                                      <p:cBhvr>
                                        <p:cTn id="67" dur="500"/>
                                        <p:tgtEl>
                                          <p:spTgt spid="4710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7107">
                                            <p:txEl>
                                              <p:pRg st="13" end="13"/>
                                            </p:txEl>
                                          </p:spTgt>
                                        </p:tgtEl>
                                        <p:attrNameLst>
                                          <p:attrName>style.visibility</p:attrName>
                                        </p:attrNameLst>
                                      </p:cBhvr>
                                      <p:to>
                                        <p:strVal val="visible"/>
                                      </p:to>
                                    </p:set>
                                    <p:animEffect transition="in" filter="dissolve">
                                      <p:cBhvr>
                                        <p:cTn id="72" dur="500"/>
                                        <p:tgtEl>
                                          <p:spTgt spid="4710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228600"/>
            <a:ext cx="8458200" cy="914400"/>
          </a:xfrm>
        </p:spPr>
        <p:txBody>
          <a:bodyPr/>
          <a:lstStyle/>
          <a:p>
            <a:pPr algn="ctr" eaLnBrk="1" hangingPunct="1">
              <a:defRPr/>
            </a:pPr>
            <a:r>
              <a:rPr lang="en-US" sz="4800" i="1" dirty="0">
                <a:solidFill>
                  <a:srgbClr val="FFFF00"/>
                </a:solidFill>
                <a:latin typeface="Calibri" panose="020F0502020204030204" pitchFamily="34" charset="0"/>
              </a:rPr>
              <a:t>What are Elders to Do? </a:t>
            </a:r>
          </a:p>
        </p:txBody>
      </p:sp>
      <p:sp>
        <p:nvSpPr>
          <p:cNvPr id="47107" name="Rectangle 3"/>
          <p:cNvSpPr>
            <a:spLocks noGrp="1" noChangeArrowheads="1"/>
          </p:cNvSpPr>
          <p:nvPr>
            <p:ph type="body" sz="half" idx="1"/>
          </p:nvPr>
        </p:nvSpPr>
        <p:spPr>
          <a:xfrm>
            <a:off x="838200" y="1143000"/>
            <a:ext cx="10668000" cy="5486400"/>
          </a:xfrm>
        </p:spPr>
        <p:txBody>
          <a:bodyPr/>
          <a:lstStyle/>
          <a:p>
            <a:pPr marL="457200" indent="-457200" eaLnBrk="1" hangingPunct="1">
              <a:buSzPct val="90000"/>
              <a:buFont typeface="+mj-lt"/>
              <a:buAutoNum type="arabicPeriod"/>
              <a:tabLst>
                <a:tab pos="457200" algn="l"/>
              </a:tabLst>
              <a:defRPr/>
            </a:pPr>
            <a:r>
              <a:rPr lang="en-US" sz="3600" dirty="0">
                <a:latin typeface="Calibri" pitchFamily="34" charset="0"/>
              </a:rPr>
              <a:t>Rule – I Timothy 5:17</a:t>
            </a:r>
          </a:p>
          <a:p>
            <a:pPr marL="457200" indent="-457200" eaLnBrk="1" hangingPunct="1">
              <a:buSzPct val="90000"/>
              <a:buFont typeface="+mj-lt"/>
              <a:buAutoNum type="arabicPeriod"/>
              <a:tabLst>
                <a:tab pos="457200" algn="l"/>
              </a:tabLst>
              <a:defRPr/>
            </a:pPr>
            <a:r>
              <a:rPr lang="en-US" sz="3600" dirty="0">
                <a:latin typeface="Calibri" pitchFamily="34" charset="0"/>
              </a:rPr>
              <a:t>Activities implied in I Peter 5:2-3 </a:t>
            </a:r>
          </a:p>
          <a:p>
            <a:pPr marL="457200" indent="-457200" eaLnBrk="1" hangingPunct="1">
              <a:buSzPct val="90000"/>
              <a:buFont typeface="+mj-lt"/>
              <a:buAutoNum type="arabicPeriod"/>
              <a:tabLst>
                <a:tab pos="457200" algn="l"/>
              </a:tabLst>
              <a:defRPr/>
            </a:pPr>
            <a:r>
              <a:rPr lang="en-US" sz="3600" dirty="0">
                <a:latin typeface="Calibri" pitchFamily="34" charset="0"/>
              </a:rPr>
              <a:t>Equip the saints – Ephesians 4:11</a:t>
            </a:r>
          </a:p>
          <a:p>
            <a:pPr marL="457200" indent="-457200" eaLnBrk="1" hangingPunct="1">
              <a:buSzPct val="90000"/>
              <a:buFont typeface="+mj-lt"/>
              <a:buAutoNum type="arabicPeriod"/>
              <a:tabLst>
                <a:tab pos="457200" algn="l"/>
              </a:tabLst>
              <a:defRPr/>
            </a:pPr>
            <a:r>
              <a:rPr lang="en-US" sz="3600" dirty="0">
                <a:latin typeface="Calibri" pitchFamily="34" charset="0"/>
              </a:rPr>
              <a:t>Pray for the sick – James 5:14</a:t>
            </a:r>
          </a:p>
          <a:p>
            <a:pPr marL="457200" indent="-457200" eaLnBrk="1" hangingPunct="1">
              <a:buSzPct val="90000"/>
              <a:buFont typeface="+mj-lt"/>
              <a:buAutoNum type="arabicPeriod"/>
              <a:tabLst>
                <a:tab pos="457200" algn="l"/>
              </a:tabLst>
              <a:defRPr/>
            </a:pPr>
            <a:r>
              <a:rPr lang="en-US" sz="3600" dirty="0">
                <a:latin typeface="Calibri" pitchFamily="34" charset="0"/>
              </a:rPr>
              <a:t>Lead/make decisions in matters that affect a church </a:t>
            </a:r>
          </a:p>
          <a:p>
            <a:pPr marL="857250" lvl="1" indent="-457200" eaLnBrk="1" hangingPunct="1">
              <a:buClr>
                <a:srgbClr val="FFFF00"/>
              </a:buClr>
              <a:buSzPct val="90000"/>
              <a:buFont typeface="Wingdings" panose="05000000000000000000" pitchFamily="2" charset="2"/>
              <a:buChar char="§"/>
              <a:tabLst>
                <a:tab pos="457200" algn="l"/>
              </a:tabLst>
              <a:defRPr/>
            </a:pPr>
            <a:r>
              <a:rPr lang="en-US" sz="3200" dirty="0">
                <a:latin typeface="Calibri" pitchFamily="34" charset="0"/>
              </a:rPr>
              <a:t>Benevolence – Acts 11:29</a:t>
            </a:r>
          </a:p>
          <a:p>
            <a:pPr marL="857250" lvl="1" indent="-457200" eaLnBrk="1" hangingPunct="1">
              <a:buClr>
                <a:srgbClr val="FFFF00"/>
              </a:buClr>
              <a:buSzPct val="90000"/>
              <a:buFont typeface="Wingdings" panose="05000000000000000000" pitchFamily="2" charset="2"/>
              <a:buChar char="§"/>
              <a:tabLst>
                <a:tab pos="457200" algn="l"/>
              </a:tabLst>
              <a:defRPr/>
            </a:pPr>
            <a:r>
              <a:rPr lang="en-US" sz="3200" dirty="0">
                <a:latin typeface="Calibri" pitchFamily="34" charset="0"/>
              </a:rPr>
              <a:t>Doctrinal matters – Acts 15 </a:t>
            </a:r>
          </a:p>
          <a:p>
            <a:pPr marL="857250" lvl="1" indent="-457200" eaLnBrk="1" hangingPunct="1">
              <a:buClr>
                <a:srgbClr val="FFFF00"/>
              </a:buClr>
              <a:buSzPct val="90000"/>
              <a:buFont typeface="Wingdings" panose="05000000000000000000" pitchFamily="2" charset="2"/>
              <a:buChar char="§"/>
              <a:tabLst>
                <a:tab pos="457200" algn="l"/>
              </a:tabLst>
              <a:defRPr/>
            </a:pPr>
            <a:r>
              <a:rPr lang="en-US" sz="3200" dirty="0">
                <a:latin typeface="Calibri" pitchFamily="34" charset="0"/>
              </a:rPr>
              <a:t>Personality issues – Acts 21:18 </a:t>
            </a:r>
          </a:p>
        </p:txBody>
      </p:sp>
    </p:spTree>
    <p:extLst>
      <p:ext uri="{BB962C8B-B14F-4D97-AF65-F5344CB8AC3E}">
        <p14:creationId xmlns:p14="http://schemas.microsoft.com/office/powerpoint/2010/main" val="152739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7107">
                                            <p:txEl>
                                              <p:pRg st="5" end="5"/>
                                            </p:txEl>
                                          </p:spTgt>
                                        </p:tgtEl>
                                        <p:attrNameLst>
                                          <p:attrName>style.visibility</p:attrName>
                                        </p:attrNameLst>
                                      </p:cBhvr>
                                      <p:to>
                                        <p:strVal val="visible"/>
                                      </p:to>
                                    </p:set>
                                    <p:animEffect transition="in" filter="dissolve">
                                      <p:cBhvr>
                                        <p:cTn id="30" dur="500"/>
                                        <p:tgtEl>
                                          <p:spTgt spid="47107">
                                            <p:txEl>
                                              <p:pRg st="5" end="5"/>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7107">
                                            <p:txEl>
                                              <p:pRg st="6" end="6"/>
                                            </p:txEl>
                                          </p:spTgt>
                                        </p:tgtEl>
                                        <p:attrNameLst>
                                          <p:attrName>style.visibility</p:attrName>
                                        </p:attrNameLst>
                                      </p:cBhvr>
                                      <p:to>
                                        <p:strVal val="visible"/>
                                      </p:to>
                                    </p:set>
                                    <p:animEffect transition="in" filter="dissolve">
                                      <p:cBhvr>
                                        <p:cTn id="33" dur="500"/>
                                        <p:tgtEl>
                                          <p:spTgt spid="47107">
                                            <p:txEl>
                                              <p:pRg st="6" end="6"/>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47107">
                                            <p:txEl>
                                              <p:pRg st="7" end="7"/>
                                            </p:txEl>
                                          </p:spTgt>
                                        </p:tgtEl>
                                        <p:attrNameLst>
                                          <p:attrName>style.visibility</p:attrName>
                                        </p:attrNameLst>
                                      </p:cBhvr>
                                      <p:to>
                                        <p:strVal val="visible"/>
                                      </p:to>
                                    </p:set>
                                    <p:animEffect transition="in" filter="dissolve">
                                      <p:cBhvr>
                                        <p:cTn id="36" dur="500"/>
                                        <p:tgtEl>
                                          <p:spTgt spid="47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7445</TotalTime>
  <Words>2198</Words>
  <Application>Microsoft Office PowerPoint</Application>
  <PresentationFormat>Widescreen</PresentationFormat>
  <Paragraphs>343</Paragraphs>
  <Slides>33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AGaramond</vt:lpstr>
      <vt:lpstr>Arial</vt:lpstr>
      <vt:lpstr>Calibri</vt:lpstr>
      <vt:lpstr>Century Gothic</vt:lpstr>
      <vt:lpstr>Garamond</vt:lpstr>
      <vt:lpstr>Symbol</vt:lpstr>
      <vt:lpstr>Tahoma</vt:lpstr>
      <vt:lpstr>Times New Roman</vt:lpstr>
      <vt:lpstr>Wingdings</vt:lpstr>
      <vt:lpstr>Wingdings 3</vt:lpstr>
      <vt:lpstr>Ion</vt:lpstr>
      <vt:lpstr>What is the Church of Christ?</vt:lpstr>
      <vt:lpstr>What is the Church of Christ?</vt:lpstr>
      <vt:lpstr>PowerPoint Presentation</vt:lpstr>
      <vt:lpstr>PowerPoint Presentation</vt:lpstr>
      <vt:lpstr>PowerPoint Presentation</vt:lpstr>
      <vt:lpstr>Who are the leaders? </vt:lpstr>
      <vt:lpstr>What is the Church of Christ?</vt:lpstr>
      <vt:lpstr>Elders – God’s Plan</vt:lpstr>
      <vt:lpstr>What are Elders to Do? </vt:lpstr>
      <vt:lpstr>Apostles and Elders</vt:lpstr>
      <vt:lpstr>Why Churches Need Elders </vt:lpstr>
      <vt:lpstr>What is the Church of Christ?</vt:lpstr>
      <vt:lpstr>Why Churches Need Elders </vt:lpstr>
      <vt:lpstr>Hebrews 13:17</vt:lpstr>
      <vt:lpstr>Acts 20:20, 31, 35</vt:lpstr>
      <vt:lpstr>What is the Church of Christ?</vt:lpstr>
      <vt:lpstr>Who are Elders? </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What’s in a Label?</vt:lpstr>
      <vt:lpstr>PowerPoint Presentation</vt:lpstr>
      <vt:lpstr>What is the Church of Christ?</vt:lpstr>
      <vt:lpstr>PowerPoint Presentation</vt:lpstr>
      <vt:lpstr>PowerPoint Presentation</vt:lpstr>
      <vt:lpstr>PowerPoint Presentation</vt:lpstr>
      <vt:lpstr>Acts 19:32-41 Riot in Ephesus</vt:lpstr>
      <vt:lpstr>Flock-Shepherding Tasks</vt:lpstr>
      <vt:lpstr>Sheep-Shepherding Tasks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97</cp:revision>
  <cp:lastPrinted>2018-01-28T02:28:05Z</cp:lastPrinted>
  <dcterms:created xsi:type="dcterms:W3CDTF">2011-07-22T15:56:03Z</dcterms:created>
  <dcterms:modified xsi:type="dcterms:W3CDTF">2018-01-28T13:14:18Z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