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70" r:id="rId3"/>
    <p:sldId id="260" r:id="rId4"/>
    <p:sldId id="261" r:id="rId5"/>
    <p:sldId id="262" r:id="rId6"/>
    <p:sldId id="268" r:id="rId7"/>
    <p:sldId id="263" r:id="rId8"/>
    <p:sldId id="264" r:id="rId9"/>
    <p:sldId id="265" r:id="rId10"/>
    <p:sldId id="273" r:id="rId11"/>
    <p:sldId id="266" r:id="rId12"/>
    <p:sldId id="274" r:id="rId13"/>
    <p:sldId id="258" r:id="rId1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0000"/>
  </p:normalViewPr>
  <p:slideViewPr>
    <p:cSldViewPr snapToGrid="0" snapToObjects="1">
      <p:cViewPr varScale="1">
        <p:scale>
          <a:sx n="93" d="100"/>
          <a:sy n="93" d="100"/>
        </p:scale>
        <p:origin x="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E13A0-51DC-174E-B02D-675069F223C1}" type="datetimeFigureOut">
              <a:rPr lang="en-US" smtClean="0"/>
              <a:t>1/27/18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43073-EDA9-7748-8E6E-518D560FB49B}" type="slidenum">
              <a:rPr lang="en-US" smtClean="0"/>
              <a:t>‹#›</a:t>
            </a:fld>
            <a:endParaRPr lang="en-US"/>
          </a:p>
        </p:txBody>
      </p:sp>
    </p:spTree>
    <p:extLst>
      <p:ext uri="{BB962C8B-B14F-4D97-AF65-F5344CB8AC3E}">
        <p14:creationId xmlns:p14="http://schemas.microsoft.com/office/powerpoint/2010/main" val="57069558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49213"/>
            <a:ext cx="4267200" cy="2668587"/>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itchFamily="8" charset="0"/>
                <a:ea typeface="ＭＳ Ｐゴシック" pitchFamily="8" charset="-128"/>
                <a:cs typeface="ＭＳ Ｐゴシック" pitchFamily="8" charset="-128"/>
              </a:rPr>
              <a:t>God’s Nature:  It may be His wisdom, His love, His majesty, His creativity, His justice.</a:t>
            </a:r>
          </a:p>
          <a:p>
            <a:pPr eaLnBrk="1" hangingPunct="1"/>
            <a:endParaRPr lang="en-US" sz="1800" dirty="0" smtClean="0">
              <a:ea typeface="ＭＳ Ｐゴシック" pitchFamily="8" charset="-128"/>
              <a:cs typeface="ＭＳ Ｐゴシック" pitchFamily="8" charset="-128"/>
            </a:endParaRPr>
          </a:p>
          <a:p>
            <a:pPr eaLnBrk="1" hangingPunct="1"/>
            <a:endParaRPr lang="en-US" sz="1800" dirty="0" smtClean="0">
              <a:ea typeface="ＭＳ Ｐゴシック" pitchFamily="8" charset="-128"/>
              <a:cs typeface="ＭＳ Ｐゴシック" pitchFamily="8" charset="-128"/>
            </a:endParaRPr>
          </a:p>
          <a:p>
            <a:pPr eaLnBrk="1" hangingPunct="1"/>
            <a:r>
              <a:rPr lang="en-US" sz="1800" dirty="0" smtClean="0">
                <a:ea typeface="ＭＳ Ｐゴシック" pitchFamily="8" charset="-128"/>
                <a:cs typeface="ＭＳ Ｐゴシック" pitchFamily="8" charset="-128"/>
              </a:rPr>
              <a:t>Luke 10:21 </a:t>
            </a:r>
            <a:r>
              <a:rPr lang="en-US" sz="1800" b="0" dirty="0" smtClean="0">
                <a:ea typeface="ＭＳ Ｐゴシック" pitchFamily="8" charset="-128"/>
                <a:cs typeface="ＭＳ Ｐゴシック" pitchFamily="8" charset="-128"/>
              </a:rPr>
              <a:t>“I praise you…for this was well pleasing in your sight.”</a:t>
            </a:r>
          </a:p>
          <a:p>
            <a:pPr eaLnBrk="1" hangingPunct="1"/>
            <a:r>
              <a:rPr lang="en-US" sz="1800" dirty="0" smtClean="0">
                <a:ea typeface="ＭＳ Ｐゴシック" pitchFamily="8" charset="-128"/>
                <a:cs typeface="ＭＳ Ｐゴシック" pitchFamily="8" charset="-128"/>
              </a:rPr>
              <a:t>Luke 18:43 </a:t>
            </a:r>
            <a:r>
              <a:rPr lang="en-US" sz="1800" b="0" dirty="0" smtClean="0">
                <a:ea typeface="ＭＳ Ｐゴシック" pitchFamily="8" charset="-128"/>
                <a:cs typeface="ＭＳ Ｐゴシック" pitchFamily="8" charset="-128"/>
              </a:rPr>
              <a:t>“when all the people saw it, they gave praise to God</a:t>
            </a:r>
            <a:r>
              <a:rPr lang="en-US" sz="1800" b="0" dirty="0" smtClean="0">
                <a:ea typeface="ＭＳ Ｐゴシック" pitchFamily="8" charset="-128"/>
                <a:cs typeface="ＭＳ Ｐゴシック" pitchFamily="8" charset="-128"/>
              </a:rPr>
              <a:t>.”</a:t>
            </a:r>
          </a:p>
          <a:p>
            <a:pPr eaLnBrk="1" hangingPunct="1"/>
            <a:endParaRPr lang="en-US" sz="1800" b="0" dirty="0" smtClean="0">
              <a:ea typeface="ＭＳ Ｐゴシック" pitchFamily="8" charset="-128"/>
              <a:cs typeface="ＭＳ Ｐゴシック" pitchFamily="8" charset="-128"/>
            </a:endParaRPr>
          </a:p>
          <a:p>
            <a:pPr eaLnBrk="1" hangingPunct="1">
              <a:lnSpc>
                <a:spcPct val="90000"/>
              </a:lnSpc>
            </a:pPr>
            <a:r>
              <a:rPr lang="en-US" dirty="0" smtClean="0">
                <a:ea typeface="ＭＳ Ｐゴシック" pitchFamily="8" charset="-128"/>
                <a:cs typeface="ＭＳ Ｐゴシック" pitchFamily="8" charset="-128"/>
              </a:rPr>
              <a:t>To Glorify God </a:t>
            </a:r>
          </a:p>
          <a:p>
            <a:pPr lvl="1" eaLnBrk="1" hangingPunct="1">
              <a:lnSpc>
                <a:spcPct val="90000"/>
              </a:lnSpc>
            </a:pPr>
            <a:r>
              <a:rPr lang="en-US" dirty="0" smtClean="0"/>
              <a:t>Ephesians 1:6,12,14      </a:t>
            </a:r>
          </a:p>
          <a:p>
            <a:pPr lvl="1" eaLnBrk="1" hangingPunct="1">
              <a:lnSpc>
                <a:spcPct val="90000"/>
              </a:lnSpc>
            </a:pPr>
            <a:r>
              <a:rPr lang="en-US" dirty="0" smtClean="0"/>
              <a:t>Philippians 1:11      </a:t>
            </a:r>
          </a:p>
          <a:p>
            <a:pPr lvl="1" eaLnBrk="1" hangingPunct="1">
              <a:lnSpc>
                <a:spcPct val="90000"/>
              </a:lnSpc>
            </a:pPr>
            <a:r>
              <a:rPr lang="en-US" dirty="0" smtClean="0"/>
              <a:t>1 Peter 1:7</a:t>
            </a:r>
          </a:p>
          <a:p>
            <a:pPr eaLnBrk="1" hangingPunct="1">
              <a:lnSpc>
                <a:spcPct val="90000"/>
              </a:lnSpc>
            </a:pPr>
            <a:r>
              <a:rPr lang="en-US" dirty="0" err="1" smtClean="0">
                <a:ea typeface="Arial" pitchFamily="8" charset="0"/>
                <a:cs typeface="Arial" pitchFamily="8" charset="0"/>
              </a:rPr>
              <a:t>doxa</a:t>
            </a:r>
            <a:r>
              <a:rPr lang="en-US" dirty="0" smtClean="0">
                <a:ea typeface="Arial" pitchFamily="8" charset="0"/>
                <a:cs typeface="Arial" pitchFamily="8" charset="0"/>
              </a:rPr>
              <a:t>  </a:t>
            </a:r>
            <a:r>
              <a:rPr lang="en-US" dirty="0" err="1" smtClean="0">
                <a:ea typeface="Arial" pitchFamily="8" charset="0"/>
                <a:cs typeface="Arial" pitchFamily="8" charset="0"/>
              </a:rPr>
              <a:t>doxa</a:t>
            </a:r>
            <a:r>
              <a:rPr lang="en-US" dirty="0" smtClean="0">
                <a:ea typeface="Arial" pitchFamily="8" charset="0"/>
                <a:cs typeface="Arial" pitchFamily="8" charset="0"/>
              </a:rPr>
              <a:t>  (dox'-ah) – 1 Peter 4:11</a:t>
            </a:r>
          </a:p>
          <a:p>
            <a:pPr lvl="1" eaLnBrk="1" hangingPunct="1">
              <a:lnSpc>
                <a:spcPct val="90000"/>
              </a:lnSpc>
            </a:pPr>
            <a:r>
              <a:rPr lang="en-US" dirty="0" smtClean="0">
                <a:solidFill>
                  <a:srgbClr val="990000"/>
                </a:solidFill>
                <a:ea typeface="Arial" pitchFamily="8" charset="0"/>
                <a:cs typeface="Arial" pitchFamily="8" charset="0"/>
              </a:rPr>
              <a:t>glory (as very apparent), in a wide application</a:t>
            </a:r>
            <a:r>
              <a:rPr lang="en-US" dirty="0" smtClean="0">
                <a:ea typeface="Arial" pitchFamily="8" charset="0"/>
                <a:cs typeface="Arial" pitchFamily="8" charset="0"/>
              </a:rPr>
              <a:t> (literal or figurative, objective or subjective):--dignity, glory(-</a:t>
            </a:r>
            <a:r>
              <a:rPr lang="en-US" dirty="0" err="1" smtClean="0">
                <a:ea typeface="Arial" pitchFamily="8" charset="0"/>
                <a:cs typeface="Arial" pitchFamily="8" charset="0"/>
              </a:rPr>
              <a:t>ious</a:t>
            </a:r>
            <a:r>
              <a:rPr lang="en-US" dirty="0" smtClean="0">
                <a:ea typeface="Arial" pitchFamily="8" charset="0"/>
                <a:cs typeface="Arial" pitchFamily="8" charset="0"/>
              </a:rPr>
              <a:t>), </a:t>
            </a:r>
            <a:r>
              <a:rPr lang="en-US" dirty="0" err="1" smtClean="0">
                <a:ea typeface="Arial" pitchFamily="8" charset="0"/>
                <a:cs typeface="Arial" pitchFamily="8" charset="0"/>
              </a:rPr>
              <a:t>honour</a:t>
            </a:r>
            <a:r>
              <a:rPr lang="en-US" dirty="0" smtClean="0">
                <a:ea typeface="Arial" pitchFamily="8" charset="0"/>
                <a:cs typeface="Arial" pitchFamily="8" charset="0"/>
              </a:rPr>
              <a:t>, </a:t>
            </a:r>
            <a:r>
              <a:rPr lang="en-US" dirty="0" smtClean="0">
                <a:solidFill>
                  <a:srgbClr val="990000"/>
                </a:solidFill>
                <a:ea typeface="Arial" pitchFamily="8" charset="0"/>
                <a:cs typeface="Arial" pitchFamily="8" charset="0"/>
              </a:rPr>
              <a:t>praise,</a:t>
            </a:r>
            <a:r>
              <a:rPr lang="en-US" dirty="0" smtClean="0">
                <a:ea typeface="Arial" pitchFamily="8" charset="0"/>
                <a:cs typeface="Arial" pitchFamily="8" charset="0"/>
              </a:rPr>
              <a:t> worship.</a:t>
            </a:r>
          </a:p>
          <a:p>
            <a:pPr>
              <a:lnSpc>
                <a:spcPct val="90000"/>
              </a:lnSpc>
            </a:pPr>
            <a:r>
              <a:rPr lang="en-US" dirty="0" smtClean="0">
                <a:ea typeface="Arial" pitchFamily="8" charset="0"/>
                <a:cs typeface="Arial" pitchFamily="8" charset="0"/>
              </a:rPr>
              <a:t>This Requires Wisdom &amp; Preparation</a:t>
            </a:r>
          </a:p>
          <a:p>
            <a:pPr lvl="1">
              <a:lnSpc>
                <a:spcPct val="90000"/>
              </a:lnSpc>
            </a:pPr>
            <a:r>
              <a:rPr lang="en-US" dirty="0" smtClean="0">
                <a:ea typeface="Arial" pitchFamily="8" charset="0"/>
                <a:cs typeface="Arial" pitchFamily="8" charset="0"/>
              </a:rPr>
              <a:t>“with all wisdom…” Col. 3:16</a:t>
            </a:r>
          </a:p>
          <a:p>
            <a:pPr eaLnBrk="1" hangingPunct="1"/>
            <a:endParaRPr lang="en-US" sz="1800" b="0" dirty="0" smtClean="0">
              <a:ea typeface="ＭＳ Ｐゴシック" pitchFamily="8" charset="-128"/>
              <a:cs typeface="ＭＳ Ｐゴシック" pitchFamily="8" charset="-128"/>
            </a:endParaRPr>
          </a:p>
          <a:p>
            <a:pPr eaLnBrk="1" hangingPunct="1"/>
            <a:r>
              <a:rPr lang="en-US" sz="1800" dirty="0" smtClean="0">
                <a:latin typeface="Arial" pitchFamily="8" charset="0"/>
                <a:ea typeface="ＭＳ Ｐゴシック" pitchFamily="8" charset="-128"/>
                <a:cs typeface="ＭＳ Ｐゴシック" pitchFamily="8" charset="-128"/>
              </a:rPr>
              <a:t>It will be vitally critical to remember this goal when we begin to examine methods of praise for worship. </a:t>
            </a:r>
          </a:p>
          <a:p>
            <a:pPr eaLnBrk="1" hangingPunct="1"/>
            <a:endParaRPr lang="en-US" sz="1800" dirty="0" smtClean="0">
              <a:latin typeface="Arial" pitchFamily="8" charset="0"/>
              <a:ea typeface="ＭＳ Ｐゴシック" pitchFamily="8" charset="-128"/>
              <a:cs typeface="ＭＳ Ｐゴシック" pitchFamily="8" charset="-128"/>
            </a:endParaRPr>
          </a:p>
          <a:p>
            <a:pPr eaLnBrk="1" hangingPunct="1"/>
            <a:r>
              <a:rPr lang="en-US" sz="1800" dirty="0" smtClean="0">
                <a:latin typeface="Arial" pitchFamily="8" charset="0"/>
                <a:ea typeface="ＭＳ Ｐゴシック" pitchFamily="8" charset="-128"/>
                <a:cs typeface="ＭＳ Ｐゴシック" pitchFamily="8" charset="-128"/>
              </a:rPr>
              <a:t> Because some praise may glorify man rather than God, in which case it does not fit the New Testament pattern of giving praise.</a:t>
            </a:r>
          </a:p>
          <a:p>
            <a:pPr eaLnBrk="1" hangingPunct="1"/>
            <a:endParaRPr lang="en-US" sz="1800" dirty="0" smtClean="0">
              <a:latin typeface="Arial" pitchFamily="8" charset="0"/>
              <a:ea typeface="ＭＳ Ｐゴシック" pitchFamily="8" charset="-128"/>
              <a:cs typeface="ＭＳ Ｐゴシック" pitchFamily="8" charset="-128"/>
            </a:endParaRPr>
          </a:p>
          <a:p>
            <a:pPr eaLnBrk="1" hangingPunct="1"/>
            <a:endParaRPr lang="en-US" sz="1800" dirty="0" smtClean="0">
              <a:latin typeface="Arial" pitchFamily="8" charset="0"/>
              <a:ea typeface="ＭＳ Ｐゴシック" pitchFamily="8" charset="-128"/>
              <a:cs typeface="ＭＳ Ｐゴシック" pitchFamily="8" charset="-128"/>
            </a:endParaRPr>
          </a:p>
          <a:p>
            <a:pPr eaLnBrk="1" hangingPunct="1"/>
            <a:r>
              <a:rPr lang="en-US" sz="1800" dirty="0" smtClean="0">
                <a:latin typeface="Arial" pitchFamily="8" charset="0"/>
                <a:ea typeface="ＭＳ Ｐゴシック" pitchFamily="8" charset="-128"/>
                <a:cs typeface="ＭＳ Ｐゴシック" pitchFamily="8" charset="-128"/>
              </a:rPr>
              <a:t>***Now because we are</a:t>
            </a:r>
            <a:r>
              <a:rPr lang="en-US" sz="1800" baseline="0" dirty="0" smtClean="0">
                <a:latin typeface="Arial" pitchFamily="8" charset="0"/>
                <a:ea typeface="ＭＳ Ｐゴシック" pitchFamily="8" charset="-128"/>
                <a:cs typeface="ＭＳ Ｐゴシック" pitchFamily="8" charset="-128"/>
              </a:rPr>
              <a:t> talking about WORSHIP </a:t>
            </a:r>
            <a:r>
              <a:rPr lang="mr-IN" sz="1800" baseline="0" dirty="0" smtClean="0">
                <a:latin typeface="Arial" pitchFamily="8" charset="0"/>
                <a:ea typeface="ＭＳ Ｐゴシック" pitchFamily="8" charset="-128"/>
                <a:cs typeface="ＭＳ Ｐゴシック" pitchFamily="8" charset="-128"/>
              </a:rPr>
              <a:t>–</a:t>
            </a:r>
            <a:r>
              <a:rPr lang="en-US" sz="1800" baseline="0" dirty="0" smtClean="0">
                <a:latin typeface="Arial" pitchFamily="8" charset="0"/>
                <a:ea typeface="ＭＳ Ｐゴシック" pitchFamily="8" charset="-128"/>
                <a:cs typeface="ＭＳ Ｐゴシック" pitchFamily="8" charset="-128"/>
              </a:rPr>
              <a:t> It’s important to keep two principles in the back of our mind.  I’m not going to exhaust these ideas but I think it’s helpful to state the principles and at least cite 2 examples so we can move forward.</a:t>
            </a:r>
            <a:endParaRPr lang="en-US" sz="1800" dirty="0" smtClean="0">
              <a:latin typeface="Arial" pitchFamily="8" charset="0"/>
              <a:ea typeface="ＭＳ Ｐゴシック" pitchFamily="8" charset="-128"/>
              <a:cs typeface="ＭＳ Ｐゴシック" pitchFamily="8" charset="-128"/>
            </a:endParaRPr>
          </a:p>
          <a:p>
            <a:pPr eaLnBrk="1" hangingPunct="1"/>
            <a:endParaRPr lang="en-US" sz="1800" b="0" dirty="0" smtClean="0">
              <a:ea typeface="ＭＳ Ｐゴシック" pitchFamily="8" charset="-128"/>
              <a:cs typeface="ＭＳ Ｐゴシック" pitchFamily="8" charset="-128"/>
            </a:endParaRPr>
          </a:p>
          <a:p>
            <a:endParaRPr lang="en-US" sz="1800" dirty="0"/>
          </a:p>
        </p:txBody>
      </p:sp>
      <p:sp>
        <p:nvSpPr>
          <p:cNvPr id="4" name="Slide Number Placeholder 3"/>
          <p:cNvSpPr>
            <a:spLocks noGrp="1"/>
          </p:cNvSpPr>
          <p:nvPr>
            <p:ph type="sldNum" sz="quarter" idx="10"/>
          </p:nvPr>
        </p:nvSpPr>
        <p:spPr/>
        <p:txBody>
          <a:bodyPr/>
          <a:lstStyle/>
          <a:p>
            <a:fld id="{B720BE89-32D9-0745-A625-0B8798E4A84F}" type="slidenum">
              <a:rPr lang="en-US" smtClean="0"/>
              <a:pPr/>
              <a:t>2</a:t>
            </a:fld>
            <a:endParaRPr lang="en-US"/>
          </a:p>
        </p:txBody>
      </p:sp>
    </p:spTree>
    <p:extLst>
      <p:ext uri="{BB962C8B-B14F-4D97-AF65-F5344CB8AC3E}">
        <p14:creationId xmlns:p14="http://schemas.microsoft.com/office/powerpoint/2010/main" val="84519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Principle, that I hope you can see from this passage is very straight forward.</a:t>
            </a:r>
            <a:r>
              <a:rPr lang="en-US" baseline="0" dirty="0" smtClean="0"/>
              <a:t>  From the beginning of humanity, God has made this clear:  He must be worshipped as He prescribes.</a:t>
            </a:r>
            <a:endParaRPr lang="en-US" dirty="0" smtClean="0"/>
          </a:p>
          <a:p>
            <a:endParaRPr lang="en-US" dirty="0" smtClean="0"/>
          </a:p>
          <a:p>
            <a:r>
              <a:rPr lang="en-US" dirty="0" smtClean="0"/>
              <a:t>Of </a:t>
            </a:r>
            <a:r>
              <a:rPr lang="en-US" dirty="0" smtClean="0"/>
              <a:t>course God is only pleased with Righteous</a:t>
            </a:r>
            <a:r>
              <a:rPr lang="en-US" baseline="0" dirty="0" smtClean="0"/>
              <a:t> Worship!  God is not pleased with idolatry. God is not pleased with the pagan child sacrifices of the </a:t>
            </a:r>
            <a:r>
              <a:rPr lang="en-US" baseline="0" dirty="0" err="1" smtClean="0"/>
              <a:t>Canannites</a:t>
            </a:r>
            <a:r>
              <a:rPr lang="en-US" baseline="0" dirty="0" smtClean="0"/>
              <a:t>.  </a:t>
            </a:r>
          </a:p>
          <a:p>
            <a:endParaRPr lang="en-US" baseline="0" dirty="0" smtClean="0"/>
          </a:p>
          <a:p>
            <a:r>
              <a:rPr lang="en-US" baseline="0" dirty="0" smtClean="0"/>
              <a:t>GOD desires worship that is obedient to His commands and comes from an obedient heart.</a:t>
            </a:r>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3</a:t>
            </a:fld>
            <a:endParaRPr lang="en-US"/>
          </a:p>
        </p:txBody>
      </p:sp>
    </p:spTree>
    <p:extLst>
      <p:ext uri="{BB962C8B-B14F-4D97-AF65-F5344CB8AC3E}">
        <p14:creationId xmlns:p14="http://schemas.microsoft.com/office/powerpoint/2010/main" val="137049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an upgrade.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043073-EDA9-7748-8E6E-518D560FB49B}" type="slidenum">
              <a:rPr lang="en-US" smtClean="0"/>
              <a:t>5</a:t>
            </a:fld>
            <a:endParaRPr lang="en-US"/>
          </a:p>
        </p:txBody>
      </p:sp>
    </p:spTree>
    <p:extLst>
      <p:ext uri="{BB962C8B-B14F-4D97-AF65-F5344CB8AC3E}">
        <p14:creationId xmlns:p14="http://schemas.microsoft.com/office/powerpoint/2010/main" val="158748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 NOT because there is a Bible verse.  </a:t>
            </a:r>
          </a:p>
          <a:p>
            <a:endParaRPr lang="en-US" dirty="0" smtClean="0"/>
          </a:p>
          <a:p>
            <a:r>
              <a:rPr lang="en-US" dirty="0" smtClean="0"/>
              <a:t>There are 3 Reasons</a:t>
            </a:r>
            <a:r>
              <a:rPr lang="mr-IN" dirty="0" smtClean="0"/>
              <a:t>…</a:t>
            </a:r>
            <a:r>
              <a:rPr lang="en-US" dirty="0" smtClean="0"/>
              <a:t>. And I don’t want to be unfair,</a:t>
            </a:r>
            <a:r>
              <a:rPr lang="en-US" baseline="0" dirty="0" smtClean="0"/>
              <a:t> I don’t want to assume.  I will share for you exact quotes from the PUBLIC DOCUMENT released just a 45 </a:t>
            </a:r>
            <a:r>
              <a:rPr lang="en-US" baseline="0" dirty="0" err="1" smtClean="0"/>
              <a:t>mintue</a:t>
            </a:r>
            <a:r>
              <a:rPr lang="en-US" baseline="0" dirty="0" smtClean="0"/>
              <a:t> drive from where I grew up. </a:t>
            </a:r>
            <a:endParaRPr lang="en-US" dirty="0" smtClean="0"/>
          </a:p>
          <a:p>
            <a:endParaRPr lang="en-US" dirty="0" smtClean="0"/>
          </a:p>
          <a:p>
            <a:r>
              <a:rPr lang="en-US" dirty="0" smtClean="0"/>
              <a:t>****Doesn’t that quote</a:t>
            </a:r>
            <a:r>
              <a:rPr lang="en-US" baseline="0" dirty="0" smtClean="0"/>
              <a:t> break your heart?  Worship is not about pleasing people.  Worship is about expressing our Love and Devotion to GOD. Worship is about the KING OF KINGS.  It is not about pleasing a human majority at all.  It is about pleasing THE ONE TRUE GOD OF HEAVEN AND EARTH.</a:t>
            </a:r>
          </a:p>
          <a:p>
            <a:endParaRPr lang="en-US" baseline="0" dirty="0" smtClean="0"/>
          </a:p>
          <a:p>
            <a:r>
              <a:rPr lang="en-US" baseline="0" dirty="0" smtClean="0"/>
              <a:t>Friends, I’m sharing this quote so that WE recognize the error in this thinking.</a:t>
            </a:r>
            <a:endParaRPr lang="en-US" dirty="0" smtClean="0"/>
          </a:p>
          <a:p>
            <a:endParaRPr lang="en-US" dirty="0" smtClean="0"/>
          </a:p>
          <a:p>
            <a:r>
              <a:rPr lang="en-US" dirty="0" smtClean="0"/>
              <a:t>Otter </a:t>
            </a:r>
            <a:r>
              <a:rPr lang="en-US" dirty="0" smtClean="0"/>
              <a:t>Creek Church, Brentwood TN.</a:t>
            </a:r>
          </a:p>
          <a:p>
            <a:endParaRPr lang="en-US" dirty="0" smtClean="0"/>
          </a:p>
          <a:p>
            <a:r>
              <a:rPr lang="en-US" dirty="0" smtClean="0"/>
              <a:t>Instrumental Service</a:t>
            </a:r>
            <a:r>
              <a:rPr lang="en-US" baseline="0" dirty="0" smtClean="0"/>
              <a:t> Q &amp; A.</a:t>
            </a:r>
          </a:p>
          <a:p>
            <a:endParaRPr lang="en-US" baseline="0" dirty="0" smtClean="0"/>
          </a:p>
          <a:p>
            <a:endParaRPr lang="en-US" baseline="0" dirty="0" smtClean="0"/>
          </a:p>
          <a:p>
            <a:endParaRPr lang="en-US" baseline="0" dirty="0" smtClean="0"/>
          </a:p>
          <a:p>
            <a:r>
              <a:rPr lang="en-US" dirty="0" smtClean="0"/>
              <a:t>God Is More Concerned About Our Fellowship With HIM, Than Our Appearance Before The World.</a:t>
            </a:r>
          </a:p>
          <a:p>
            <a:pPr lvl="1"/>
            <a:r>
              <a:rPr lang="en-US" dirty="0" smtClean="0"/>
              <a:t>We are going to be accused of looking foolish.</a:t>
            </a:r>
          </a:p>
          <a:p>
            <a:pPr lvl="1"/>
            <a:r>
              <a:rPr lang="en-US" dirty="0" smtClean="0"/>
              <a:t>We are going to be different.</a:t>
            </a:r>
          </a:p>
          <a:p>
            <a:pPr lvl="1"/>
            <a:r>
              <a:rPr lang="en-US" dirty="0" smtClean="0"/>
              <a:t>We must choose between friendship with the world and with God.</a:t>
            </a:r>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7</a:t>
            </a:fld>
            <a:endParaRPr lang="en-US"/>
          </a:p>
        </p:txBody>
      </p:sp>
    </p:spTree>
    <p:extLst>
      <p:ext uri="{BB962C8B-B14F-4D97-AF65-F5344CB8AC3E}">
        <p14:creationId xmlns:p14="http://schemas.microsoft.com/office/powerpoint/2010/main" val="18380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second reason.  Because it was brought in slowly.</a:t>
            </a:r>
            <a:endParaRPr lang="en-US" dirty="0" smtClean="0"/>
          </a:p>
          <a:p>
            <a:endParaRPr lang="en-US" dirty="0" smtClean="0"/>
          </a:p>
          <a:p>
            <a:r>
              <a:rPr lang="en-US" dirty="0" smtClean="0"/>
              <a:t>Otter </a:t>
            </a:r>
            <a:r>
              <a:rPr lang="en-US" dirty="0" smtClean="0"/>
              <a:t>Creek Church, Brentwood TN.</a:t>
            </a:r>
          </a:p>
          <a:p>
            <a:endParaRPr lang="en-US" dirty="0" smtClean="0"/>
          </a:p>
          <a:p>
            <a:r>
              <a:rPr lang="en-US" dirty="0" smtClean="0"/>
              <a:t>Instrumental Service</a:t>
            </a:r>
            <a:r>
              <a:rPr lang="en-US" baseline="0" dirty="0" smtClean="0"/>
              <a:t> Q &amp; 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8</a:t>
            </a:fld>
            <a:endParaRPr lang="en-US"/>
          </a:p>
        </p:txBody>
      </p:sp>
    </p:spTree>
    <p:extLst>
      <p:ext uri="{BB962C8B-B14F-4D97-AF65-F5344CB8AC3E}">
        <p14:creationId xmlns:p14="http://schemas.microsoft.com/office/powerpoint/2010/main" val="210816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Otter Creek Church, Brentwood TN.</a:t>
            </a:r>
          </a:p>
          <a:p>
            <a:endParaRPr lang="en-US" dirty="0" smtClean="0"/>
          </a:p>
          <a:p>
            <a:r>
              <a:rPr lang="en-US" dirty="0" smtClean="0"/>
              <a:t>Instrumental Service</a:t>
            </a:r>
            <a:r>
              <a:rPr lang="en-US" baseline="0" dirty="0" smtClean="0"/>
              <a:t> Q &amp; A.</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Otter</a:t>
            </a:r>
            <a:r>
              <a:rPr lang="en-US" baseline="0" dirty="0" smtClean="0"/>
              <a:t> Creek Church (Added Instruments last year.) Making the announcement HILTON DEAN said “</a:t>
            </a:r>
            <a:r>
              <a:rPr lang="en-US" sz="1000" kern="1200" dirty="0" smtClean="0">
                <a:solidFill>
                  <a:schemeClr val="tx1"/>
                </a:solidFill>
                <a:latin typeface="+mn-lt"/>
                <a:ea typeface="+mn-ea"/>
                <a:cs typeface="+mn-cs"/>
              </a:rPr>
              <a:t>Let me just add a personal note – I am now 71 years old and have attended acapella Churches of Christ my entire life. I served as a song leader at many churches for more than 40 years – I led my !</a:t>
            </a:r>
            <a:r>
              <a:rPr lang="en-US" sz="1000" kern="1200" dirty="0" err="1" smtClean="0">
                <a:solidFill>
                  <a:schemeClr val="tx1"/>
                </a:solidFill>
                <a:latin typeface="+mn-lt"/>
                <a:ea typeface="+mn-ea"/>
                <a:cs typeface="+mn-cs"/>
              </a:rPr>
              <a:t>rst</a:t>
            </a:r>
            <a:r>
              <a:rPr lang="en-US" sz="1000" kern="1200" dirty="0" smtClean="0">
                <a:solidFill>
                  <a:schemeClr val="tx1"/>
                </a:solidFill>
                <a:latin typeface="+mn-lt"/>
                <a:ea typeface="+mn-ea"/>
                <a:cs typeface="+mn-cs"/>
              </a:rPr>
              <a:t> song during a singing school held at my home church during the summer when I was about 12 years old. I love our acapella tradition but accept that it is just that – a tradition. </a:t>
            </a:r>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9</a:t>
            </a:fld>
            <a:endParaRPr lang="en-US"/>
          </a:p>
        </p:txBody>
      </p:sp>
    </p:spTree>
    <p:extLst>
      <p:ext uri="{BB962C8B-B14F-4D97-AF65-F5344CB8AC3E}">
        <p14:creationId xmlns:p14="http://schemas.microsoft.com/office/powerpoint/2010/main" val="187741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Regulates Both The Method &amp; Purpose of Making Music.</a:t>
            </a:r>
          </a:p>
          <a:p>
            <a:pPr lvl="1"/>
            <a:r>
              <a:rPr lang="en-US" dirty="0" smtClean="0"/>
              <a:t>“Speaking…Singing…Making Melody In Your Heart”</a:t>
            </a:r>
          </a:p>
          <a:p>
            <a:r>
              <a:rPr lang="en-US" dirty="0" smtClean="0"/>
              <a:t>The Purpose of Our Music.</a:t>
            </a:r>
          </a:p>
          <a:p>
            <a:pPr lvl="1"/>
            <a:r>
              <a:rPr lang="en-US" dirty="0" smtClean="0"/>
              <a:t>“teaching and admonishing one another…”</a:t>
            </a:r>
          </a:p>
          <a:p>
            <a:pPr lvl="1"/>
            <a:r>
              <a:rPr lang="en-US" dirty="0" smtClean="0"/>
              <a:t>“singing with grace…to the Lord.”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HISTORY:  </a:t>
            </a:r>
            <a:r>
              <a:rPr lang="en-US" sz="1000" dirty="0" smtClean="0"/>
              <a:t>History:  It is hundreds of years before organ is first introduced.</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Early church fathers speak of how it was not suitable because of the way the instruments appealed to and were associated with man’s carnal nature.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We don’t see it brought in until at least the 800’s A.D. and slowly gaining popularity for a few hundred years until AGAIN in 1500’s – during the Reformation movement – it is AGAIN expelled and rejected because it is ABSENT from the practices of New Testament Christians!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God MUST Be Worshipped In His Way. He Doesn’t Have To Show Us Every Possible Wrong Choice, Just The Right Way &amp; Ask Us To Do It.</a:t>
            </a:r>
          </a:p>
          <a:p>
            <a:endParaRPr lang="en-US" dirty="0" smtClean="0"/>
          </a:p>
          <a:p>
            <a:r>
              <a:rPr lang="en-US" dirty="0" smtClean="0"/>
              <a:t>He Is Not Pleased When We Alter His Pattern.</a:t>
            </a:r>
          </a:p>
          <a:p>
            <a:pPr lvl="1"/>
            <a:r>
              <a:rPr lang="en-US" dirty="0" smtClean="0"/>
              <a:t>John 4</a:t>
            </a:r>
          </a:p>
          <a:p>
            <a:pPr lvl="1"/>
            <a:r>
              <a:rPr lang="en-US" dirty="0" smtClean="0"/>
              <a:t>Cain, Golden Calf, </a:t>
            </a:r>
            <a:r>
              <a:rPr lang="en-US" dirty="0" err="1" smtClean="0"/>
              <a:t>Nadab</a:t>
            </a:r>
            <a:r>
              <a:rPr lang="en-US" dirty="0" smtClean="0"/>
              <a:t> &amp; </a:t>
            </a:r>
            <a:r>
              <a:rPr lang="en-US" dirty="0" err="1" smtClean="0"/>
              <a:t>Abihu</a:t>
            </a:r>
            <a:r>
              <a:rPr lang="en-US" dirty="0" smtClean="0"/>
              <a:t>, Idols, Common Meals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Arial" pitchFamily="8" charset="0"/>
                <a:cs typeface="Arial" pitchFamily="8" charset="0"/>
              </a:rPr>
              <a:t>The Heart &amp; The Lips Are The God-Selected &amp; Best Instruments For God’s Purposes!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11</a:t>
            </a:fld>
            <a:endParaRPr lang="en-US"/>
          </a:p>
        </p:txBody>
      </p:sp>
    </p:spTree>
    <p:extLst>
      <p:ext uri="{BB962C8B-B14F-4D97-AF65-F5344CB8AC3E}">
        <p14:creationId xmlns:p14="http://schemas.microsoft.com/office/powerpoint/2010/main" val="14514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12</a:t>
            </a:fld>
            <a:endParaRPr lang="en-US"/>
          </a:p>
        </p:txBody>
      </p:sp>
    </p:spTree>
    <p:extLst>
      <p:ext uri="{BB962C8B-B14F-4D97-AF65-F5344CB8AC3E}">
        <p14:creationId xmlns:p14="http://schemas.microsoft.com/office/powerpoint/2010/main" val="70418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Be Careful Not To…</a:t>
            </a:r>
          </a:p>
          <a:p>
            <a:pPr lvl="1"/>
            <a:r>
              <a:rPr lang="en-US" dirty="0" smtClean="0">
                <a:ea typeface="Arial" pitchFamily="8" charset="0"/>
                <a:cs typeface="Arial" pitchFamily="8" charset="0"/>
              </a:rPr>
              <a:t>Forsake Christ for The Old Law of Moses</a:t>
            </a:r>
            <a:br>
              <a:rPr lang="en-US" dirty="0" smtClean="0">
                <a:ea typeface="Arial" pitchFamily="8" charset="0"/>
                <a:cs typeface="Arial" pitchFamily="8" charset="0"/>
              </a:rPr>
            </a:br>
            <a:r>
              <a:rPr lang="en-US" dirty="0" smtClean="0">
                <a:ea typeface="Arial" pitchFamily="8" charset="0"/>
                <a:cs typeface="Arial" pitchFamily="8" charset="0"/>
              </a:rPr>
              <a:t> (Galatians 3:24-25,  5:4) </a:t>
            </a:r>
          </a:p>
          <a:p>
            <a:pPr lvl="1"/>
            <a:r>
              <a:rPr lang="en-US" dirty="0" smtClean="0">
                <a:ea typeface="Arial" pitchFamily="8" charset="0"/>
                <a:cs typeface="Arial" pitchFamily="8" charset="0"/>
              </a:rPr>
              <a:t>Replace God’s Plans with Our Preferences (Jeroboam: 1 Kings 12:28-30)</a:t>
            </a:r>
          </a:p>
          <a:p>
            <a:pPr lvl="1"/>
            <a:r>
              <a:rPr lang="en-US" dirty="0" smtClean="0">
                <a:ea typeface="Arial" pitchFamily="8" charset="0"/>
                <a:cs typeface="Arial" pitchFamily="8" charset="0"/>
              </a:rPr>
              <a:t>Offer Worship That Is In Vain (Matt. 15:9)</a:t>
            </a:r>
          </a:p>
          <a:p>
            <a:endParaRPr lang="en-US" dirty="0"/>
          </a:p>
        </p:txBody>
      </p:sp>
      <p:sp>
        <p:nvSpPr>
          <p:cNvPr id="4" name="Slide Number Placeholder 3"/>
          <p:cNvSpPr>
            <a:spLocks noGrp="1"/>
          </p:cNvSpPr>
          <p:nvPr>
            <p:ph type="sldNum" sz="quarter" idx="10"/>
          </p:nvPr>
        </p:nvSpPr>
        <p:spPr/>
        <p:txBody>
          <a:bodyPr/>
          <a:lstStyle/>
          <a:p>
            <a:fld id="{F4043073-EDA9-7748-8E6E-518D560FB49B}" type="slidenum">
              <a:rPr lang="en-US" smtClean="0"/>
              <a:t>13</a:t>
            </a:fld>
            <a:endParaRPr lang="en-US"/>
          </a:p>
        </p:txBody>
      </p:sp>
    </p:spTree>
    <p:extLst>
      <p:ext uri="{BB962C8B-B14F-4D97-AF65-F5344CB8AC3E}">
        <p14:creationId xmlns:p14="http://schemas.microsoft.com/office/powerpoint/2010/main" val="62886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8F97C-C5A2-384D-BF40-2F353A297DBE}"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8F97C-C5A2-384D-BF40-2F353A297DBE}"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8F97C-C5A2-384D-BF40-2F353A297DBE}"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8F97C-C5A2-384D-BF40-2F353A297DBE}"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8F97C-C5A2-384D-BF40-2F353A297DBE}"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8F97C-C5A2-384D-BF40-2F353A297DBE}"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8F97C-C5A2-384D-BF40-2F353A297DBE}" type="datetimeFigureOut">
              <a:rPr lang="en-US" smtClean="0"/>
              <a:t>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8F97C-C5A2-384D-BF40-2F353A297DBE}" type="datetimeFigureOut">
              <a:rPr lang="en-US" smtClean="0"/>
              <a:t>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8F97C-C5A2-384D-BF40-2F353A297DBE}" type="datetimeFigureOut">
              <a:rPr lang="en-US" smtClean="0"/>
              <a:t>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8F97C-C5A2-384D-BF40-2F353A297DBE}"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8F97C-C5A2-384D-BF40-2F353A297DBE}"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0B06A-293A-EC41-BE16-E86CFE1D4C58}" type="slidenum">
              <a:rPr lang="en-US" smtClean="0"/>
              <a:t>‹#›</a:t>
            </a:fld>
            <a:endParaRPr lang="en-US"/>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E48F97C-C5A2-384D-BF40-2F353A297DBE}" type="datetimeFigureOut">
              <a:rPr lang="en-US" smtClean="0"/>
              <a:t>1/27/18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590B06A-293A-EC41-BE16-E86CFE1D4C58}" type="slidenum">
              <a:rPr lang="en-US" smtClean="0"/>
              <a:t>‹#›</a:t>
            </a:fld>
            <a:endParaRPr lang="en-US"/>
          </a:p>
        </p:txBody>
      </p:sp>
    </p:spTree>
    <p:extLst>
      <p:ext uri="{BB962C8B-B14F-4D97-AF65-F5344CB8AC3E}">
        <p14:creationId xmlns:p14="http://schemas.microsoft.com/office/powerpoint/2010/main" val="1779824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Praise That Pleases The Lord</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extLst>
      <p:ext uri="{BB962C8B-B14F-4D97-AF65-F5344CB8AC3E}">
        <p14:creationId xmlns:p14="http://schemas.microsoft.com/office/powerpoint/2010/main" val="842258853"/>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3" y="99060"/>
            <a:ext cx="8613912" cy="952500"/>
          </a:xfrm>
        </p:spPr>
        <p:txBody>
          <a:bodyPr>
            <a:normAutofit fontScale="90000"/>
          </a:bodyPr>
          <a:lstStyle/>
          <a:p>
            <a:r>
              <a:rPr lang="en-US" sz="4000" smtClean="0"/>
              <a:t>Singing Is Not </a:t>
            </a:r>
            <a:r>
              <a:rPr lang="en-US" sz="4000" dirty="0" smtClean="0"/>
              <a:t>A Tradition: This Is SCRIPTURE.</a:t>
            </a:r>
            <a:endParaRPr lang="en-US" sz="4000" dirty="0"/>
          </a:p>
        </p:txBody>
      </p:sp>
      <p:pic>
        <p:nvPicPr>
          <p:cNvPr id="5" name="Picture 4" descr="Screen Shot 2016-03-16 at 10.07.22 AM.png"/>
          <p:cNvPicPr>
            <a:picLocks noChangeAspect="1"/>
          </p:cNvPicPr>
          <p:nvPr/>
        </p:nvPicPr>
        <p:blipFill>
          <a:blip r:embed="rId2"/>
          <a:stretch>
            <a:fillRect/>
          </a:stretch>
        </p:blipFill>
        <p:spPr>
          <a:xfrm>
            <a:off x="1764828" y="915589"/>
            <a:ext cx="5704101" cy="4693395"/>
          </a:xfrm>
          <a:prstGeom prst="rect">
            <a:avLst/>
          </a:prstGeom>
        </p:spPr>
      </p:pic>
    </p:spTree>
    <p:extLst>
      <p:ext uri="{BB962C8B-B14F-4D97-AF65-F5344CB8AC3E}">
        <p14:creationId xmlns:p14="http://schemas.microsoft.com/office/powerpoint/2010/main" val="419243276"/>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05" y="1410514"/>
            <a:ext cx="7886700" cy="3743373"/>
          </a:xfrm>
        </p:spPr>
        <p:txBody>
          <a:bodyPr>
            <a:noAutofit/>
          </a:bodyPr>
          <a:lstStyle/>
          <a:p>
            <a:r>
              <a:rPr lang="en-US" sz="2600" dirty="0" smtClean="0"/>
              <a:t>It Is The Commanded Worship of the NT.</a:t>
            </a:r>
          </a:p>
          <a:p>
            <a:pPr lvl="1"/>
            <a:r>
              <a:rPr lang="en-US" sz="2400" dirty="0" smtClean="0"/>
              <a:t>Ephesians 5:19, Colossians 3:16</a:t>
            </a:r>
          </a:p>
          <a:p>
            <a:pPr lvl="1"/>
            <a:r>
              <a:rPr lang="en-US" sz="2400" dirty="0" smtClean="0"/>
              <a:t>“</a:t>
            </a:r>
            <a:r>
              <a:rPr lang="en-US" sz="2400" u="sng" dirty="0" smtClean="0"/>
              <a:t>speaking</a:t>
            </a:r>
            <a:r>
              <a:rPr lang="en-US" sz="2400" dirty="0" smtClean="0"/>
              <a:t> to one another…making melody </a:t>
            </a:r>
            <a:r>
              <a:rPr lang="en-US" sz="2400" u="sng" dirty="0" smtClean="0"/>
              <a:t>with your heart</a:t>
            </a:r>
            <a:r>
              <a:rPr lang="en-US" sz="2400" dirty="0" smtClean="0"/>
              <a:t> to the Lord”  </a:t>
            </a:r>
          </a:p>
          <a:p>
            <a:pPr lvl="1"/>
            <a:r>
              <a:rPr lang="en-US" sz="2400" dirty="0" smtClean="0"/>
              <a:t>“Let the </a:t>
            </a:r>
            <a:r>
              <a:rPr lang="en-US" sz="2400" u="sng" dirty="0" smtClean="0"/>
              <a:t>word of Christ</a:t>
            </a:r>
            <a:r>
              <a:rPr lang="en-US" sz="2400" dirty="0" smtClean="0"/>
              <a:t>…</a:t>
            </a:r>
            <a:r>
              <a:rPr lang="en-US" sz="2400" u="sng" dirty="0" smtClean="0"/>
              <a:t>teaching</a:t>
            </a:r>
            <a:r>
              <a:rPr lang="en-US" sz="2400" dirty="0" smtClean="0"/>
              <a:t>…one another</a:t>
            </a:r>
            <a:r>
              <a:rPr lang="en-US" sz="2400" dirty="0" smtClean="0"/>
              <a:t>”</a:t>
            </a:r>
          </a:p>
          <a:p>
            <a:r>
              <a:rPr lang="en-US" sz="2600" dirty="0" smtClean="0"/>
              <a:t>It </a:t>
            </a:r>
            <a:r>
              <a:rPr lang="en-US" sz="2600" dirty="0" smtClean="0"/>
              <a:t>Is The Verifiable Practice </a:t>
            </a:r>
            <a:r>
              <a:rPr lang="en-US" sz="2600" dirty="0" smtClean="0"/>
              <a:t>of</a:t>
            </a:r>
            <a:r>
              <a:rPr lang="en-US" sz="2600" dirty="0" smtClean="0"/>
              <a:t> </a:t>
            </a:r>
            <a:r>
              <a:rPr lang="en-US" sz="2600" dirty="0" smtClean="0"/>
              <a:t>NT Times</a:t>
            </a:r>
            <a:r>
              <a:rPr lang="en-US" sz="2600" dirty="0" smtClean="0"/>
              <a:t>.</a:t>
            </a:r>
          </a:p>
          <a:p>
            <a:r>
              <a:rPr lang="en-US" sz="2600" dirty="0" smtClean="0"/>
              <a:t>It Is The Practice of Christians Both Collectively &amp; Individually.</a:t>
            </a:r>
            <a:endParaRPr lang="en-US" sz="2600" dirty="0"/>
          </a:p>
          <a:p>
            <a:pPr lvl="1"/>
            <a:r>
              <a:rPr lang="en-US" sz="2400" dirty="0"/>
              <a:t>“in the midst of the assembly” </a:t>
            </a:r>
            <a:r>
              <a:rPr lang="en-US" sz="2400" dirty="0" err="1"/>
              <a:t>Heb</a:t>
            </a:r>
            <a:r>
              <a:rPr lang="en-US" sz="2400" dirty="0"/>
              <a:t> 2:12</a:t>
            </a:r>
          </a:p>
          <a:p>
            <a:pPr lvl="1"/>
            <a:r>
              <a:rPr lang="en-US" sz="2400" dirty="0"/>
              <a:t>“Let him sing psalms” James 5:13</a:t>
            </a:r>
          </a:p>
          <a:p>
            <a:endParaRPr lang="en-US" sz="2800" dirty="0"/>
          </a:p>
        </p:txBody>
      </p:sp>
      <p:sp>
        <p:nvSpPr>
          <p:cNvPr id="5" name="Title 1"/>
          <p:cNvSpPr>
            <a:spLocks noGrp="1"/>
          </p:cNvSpPr>
          <p:nvPr>
            <p:ph type="title"/>
          </p:nvPr>
        </p:nvSpPr>
        <p:spPr>
          <a:xfrm>
            <a:off x="715617" y="64414"/>
            <a:ext cx="7673009" cy="1427658"/>
          </a:xfrm>
        </p:spPr>
        <p:txBody>
          <a:bodyPr>
            <a:noAutofit/>
          </a:bodyPr>
          <a:lstStyle/>
          <a:p>
            <a:pPr algn="ctr"/>
            <a:r>
              <a:rPr lang="en-US" sz="4000" dirty="0" smtClean="0"/>
              <a:t>Singing From The Heart Is </a:t>
            </a:r>
            <a:br>
              <a:rPr lang="en-US" sz="4000" dirty="0" smtClean="0"/>
            </a:br>
            <a:r>
              <a:rPr lang="en-US" sz="4000" dirty="0" smtClean="0"/>
              <a:t>The Praise That Pleases The Lord.</a:t>
            </a:r>
            <a:endParaRPr lang="en-US" sz="3600" b="1" dirty="0"/>
          </a:p>
        </p:txBody>
      </p:sp>
    </p:spTree>
    <p:extLst>
      <p:ext uri="{BB962C8B-B14F-4D97-AF65-F5344CB8AC3E}">
        <p14:creationId xmlns:p14="http://schemas.microsoft.com/office/powerpoint/2010/main" val="67235105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05" y="1884218"/>
            <a:ext cx="7886700" cy="3269669"/>
          </a:xfrm>
        </p:spPr>
        <p:txBody>
          <a:bodyPr>
            <a:noAutofit/>
          </a:bodyPr>
          <a:lstStyle/>
          <a:p>
            <a:r>
              <a:rPr lang="en-US" sz="3200" dirty="0" smtClean="0"/>
              <a:t>“Through Him then, let us continually offer up a sacrifice of praise to God, that is, the </a:t>
            </a:r>
            <a:r>
              <a:rPr lang="en-US" sz="3200" u="sng" dirty="0" smtClean="0"/>
              <a:t>fruit of lips </a:t>
            </a:r>
            <a:r>
              <a:rPr lang="en-US" sz="3200" dirty="0" smtClean="0"/>
              <a:t>that </a:t>
            </a:r>
            <a:r>
              <a:rPr lang="en-US" sz="3200" u="sng" dirty="0" smtClean="0"/>
              <a:t>give thanks</a:t>
            </a:r>
            <a:r>
              <a:rPr lang="en-US" sz="3200" dirty="0" smtClean="0"/>
              <a:t> to </a:t>
            </a:r>
            <a:r>
              <a:rPr lang="en-US" sz="3200" u="sng" dirty="0" smtClean="0"/>
              <a:t>His name</a:t>
            </a:r>
            <a:r>
              <a:rPr lang="en-US" sz="3200" dirty="0" smtClean="0"/>
              <a:t>.”</a:t>
            </a:r>
            <a:endParaRPr lang="en-US" sz="3200" dirty="0" smtClean="0"/>
          </a:p>
          <a:p>
            <a:pPr lvl="1"/>
            <a:r>
              <a:rPr lang="en-US" sz="3200" dirty="0" smtClean="0"/>
              <a:t>Hebrews 13:15</a:t>
            </a:r>
            <a:endParaRPr lang="en-US" sz="3200" dirty="0" smtClean="0"/>
          </a:p>
        </p:txBody>
      </p:sp>
      <p:sp>
        <p:nvSpPr>
          <p:cNvPr id="5" name="Title 1"/>
          <p:cNvSpPr>
            <a:spLocks noGrp="1"/>
          </p:cNvSpPr>
          <p:nvPr>
            <p:ph type="title"/>
          </p:nvPr>
        </p:nvSpPr>
        <p:spPr>
          <a:xfrm>
            <a:off x="715617" y="64414"/>
            <a:ext cx="7673009" cy="1427658"/>
          </a:xfrm>
        </p:spPr>
        <p:txBody>
          <a:bodyPr>
            <a:noAutofit/>
          </a:bodyPr>
          <a:lstStyle/>
          <a:p>
            <a:pPr algn="ctr"/>
            <a:r>
              <a:rPr lang="en-US" sz="4000" dirty="0" smtClean="0"/>
              <a:t>Singing From The Heart Is </a:t>
            </a:r>
            <a:br>
              <a:rPr lang="en-US" sz="4000" dirty="0" smtClean="0"/>
            </a:br>
            <a:r>
              <a:rPr lang="en-US" sz="4000" dirty="0" smtClean="0"/>
              <a:t>The Praise That Pleases The Lord.</a:t>
            </a:r>
            <a:endParaRPr lang="en-US" sz="3600" b="1" dirty="0"/>
          </a:p>
        </p:txBody>
      </p:sp>
    </p:spTree>
    <p:extLst>
      <p:ext uri="{BB962C8B-B14F-4D97-AF65-F5344CB8AC3E}">
        <p14:creationId xmlns:p14="http://schemas.microsoft.com/office/powerpoint/2010/main" val="115548843"/>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Praise That Pleases The Lord</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extLst>
      <p:ext uri="{BB962C8B-B14F-4D97-AF65-F5344CB8AC3E}">
        <p14:creationId xmlns:p14="http://schemas.microsoft.com/office/powerpoint/2010/main" val="1018796821"/>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lgn="ctr" eaLnBrk="1" hangingPunct="1">
              <a:defRPr/>
            </a:pPr>
            <a:r>
              <a:rPr lang="en-US" sz="4000" dirty="0" smtClean="0"/>
              <a:t>We Are Perfectly Created </a:t>
            </a:r>
            <a:r>
              <a:rPr lang="en-US" sz="4000" dirty="0" smtClean="0"/>
              <a:t/>
            </a:r>
            <a:br>
              <a:rPr lang="en-US" sz="4000" dirty="0" smtClean="0"/>
            </a:br>
            <a:r>
              <a:rPr lang="en-US" sz="4000" dirty="0" smtClean="0"/>
              <a:t>To </a:t>
            </a:r>
            <a:r>
              <a:rPr lang="en-US" sz="4000" dirty="0" smtClean="0"/>
              <a:t>Give Praise To God</a:t>
            </a:r>
            <a:endParaRPr lang="en-US" sz="4000" dirty="0"/>
          </a:p>
        </p:txBody>
      </p:sp>
      <p:sp>
        <p:nvSpPr>
          <p:cNvPr id="17411" name="Rectangle 3"/>
          <p:cNvSpPr>
            <a:spLocks noGrp="1" noChangeArrowheads="1"/>
          </p:cNvSpPr>
          <p:nvPr>
            <p:ph type="body" idx="1"/>
          </p:nvPr>
        </p:nvSpPr>
        <p:spPr>
          <a:xfrm>
            <a:off x="628650" y="1590261"/>
            <a:ext cx="7886700" cy="3557208"/>
          </a:xfrm>
        </p:spPr>
        <p:txBody>
          <a:bodyPr>
            <a:noAutofit/>
          </a:bodyPr>
          <a:lstStyle/>
          <a:p>
            <a:r>
              <a:rPr lang="en-US" sz="2800" dirty="0" smtClean="0">
                <a:ea typeface="ＭＳ Ｐゴシック" pitchFamily="8" charset="-128"/>
                <a:cs typeface="ＭＳ Ｐゴシック" pitchFamily="8" charset="-128"/>
              </a:rPr>
              <a:t>In worship, praise </a:t>
            </a:r>
            <a:r>
              <a:rPr lang="en-US" sz="2800" dirty="0" smtClean="0">
                <a:ea typeface="ＭＳ Ｐゴシック" pitchFamily="8" charset="-128"/>
                <a:cs typeface="ＭＳ Ｐゴシック" pitchFamily="8" charset="-128"/>
              </a:rPr>
              <a:t>is the </a:t>
            </a:r>
            <a:r>
              <a:rPr lang="en-US" sz="2800" dirty="0" smtClean="0">
                <a:ea typeface="ＭＳ Ｐゴシック" pitchFamily="8" charset="-128"/>
                <a:cs typeface="ＭＳ Ｐゴシック" pitchFamily="8" charset="-128"/>
              </a:rPr>
              <a:t>heart’s </a:t>
            </a:r>
            <a:r>
              <a:rPr lang="en-US" sz="2800" dirty="0">
                <a:ea typeface="ＭＳ Ｐゴシック" pitchFamily="8" charset="-128"/>
                <a:cs typeface="ＭＳ Ｐゴシック" pitchFamily="8" charset="-128"/>
              </a:rPr>
              <a:t>n</a:t>
            </a:r>
            <a:r>
              <a:rPr lang="en-US" sz="2800" dirty="0" smtClean="0">
                <a:ea typeface="ＭＳ Ｐゴシック" pitchFamily="8" charset="-128"/>
                <a:cs typeface="ＭＳ Ｐゴシック" pitchFamily="8" charset="-128"/>
              </a:rPr>
              <a:t>atural </a:t>
            </a:r>
            <a:r>
              <a:rPr lang="en-US" sz="2800" dirty="0">
                <a:ea typeface="ＭＳ Ｐゴシック" pitchFamily="8" charset="-128"/>
                <a:cs typeface="ＭＳ Ｐゴシック" pitchFamily="8" charset="-128"/>
              </a:rPr>
              <a:t>r</a:t>
            </a:r>
            <a:r>
              <a:rPr lang="en-US" sz="2800" dirty="0" smtClean="0">
                <a:ea typeface="ＭＳ Ｐゴシック" pitchFamily="8" charset="-128"/>
                <a:cs typeface="ＭＳ Ｐゴシック" pitchFamily="8" charset="-128"/>
              </a:rPr>
              <a:t>eaction </a:t>
            </a:r>
            <a:r>
              <a:rPr lang="en-US" sz="2800" dirty="0" smtClean="0">
                <a:ea typeface="ＭＳ Ｐゴシック" pitchFamily="8" charset="-128"/>
                <a:cs typeface="ＭＳ Ｐゴシック" pitchFamily="8" charset="-128"/>
              </a:rPr>
              <a:t>to the </a:t>
            </a:r>
            <a:r>
              <a:rPr lang="en-US" sz="2800" dirty="0" smtClean="0">
                <a:ea typeface="ＭＳ Ｐゴシック" pitchFamily="8" charset="-128"/>
                <a:cs typeface="ＭＳ Ｐゴシック" pitchFamily="8" charset="-128"/>
              </a:rPr>
              <a:t>recognition </a:t>
            </a:r>
            <a:r>
              <a:rPr lang="en-US" sz="2800" dirty="0" smtClean="0">
                <a:ea typeface="ＭＳ Ｐゴシック" pitchFamily="8" charset="-128"/>
                <a:cs typeface="ＭＳ Ｐゴシック" pitchFamily="8" charset="-128"/>
              </a:rPr>
              <a:t>of God’s </a:t>
            </a:r>
            <a:r>
              <a:rPr lang="en-US" sz="2800" dirty="0">
                <a:ea typeface="ＭＳ Ｐゴシック" pitchFamily="8" charset="-128"/>
                <a:cs typeface="ＭＳ Ｐゴシック" pitchFamily="8" charset="-128"/>
              </a:rPr>
              <a:t>w</a:t>
            </a:r>
            <a:r>
              <a:rPr lang="en-US" sz="2800" dirty="0" smtClean="0">
                <a:ea typeface="ＭＳ Ｐゴシック" pitchFamily="8" charset="-128"/>
                <a:cs typeface="ＭＳ Ｐゴシック" pitchFamily="8" charset="-128"/>
              </a:rPr>
              <a:t>onderful nature.</a:t>
            </a:r>
            <a:endParaRPr lang="en-US" sz="2800" dirty="0" smtClean="0">
              <a:ea typeface="ＭＳ Ｐゴシック" pitchFamily="8" charset="-128"/>
              <a:cs typeface="ＭＳ Ｐゴシック" pitchFamily="8" charset="-128"/>
            </a:endParaRPr>
          </a:p>
          <a:p>
            <a:pPr lvl="1"/>
            <a:r>
              <a:rPr lang="en-US" sz="2400" dirty="0" smtClean="0">
                <a:ea typeface="ＭＳ Ｐゴシック" pitchFamily="8" charset="-128"/>
                <a:cs typeface="ＭＳ Ｐゴシック" pitchFamily="8" charset="-128"/>
              </a:rPr>
              <a:t>Luke 10:21, 18:43</a:t>
            </a:r>
          </a:p>
          <a:p>
            <a:pPr eaLnBrk="1" hangingPunct="1"/>
            <a:r>
              <a:rPr lang="en-US" sz="2800" dirty="0" smtClean="0">
                <a:ea typeface="ＭＳ Ｐゴシック" pitchFamily="8" charset="-128"/>
                <a:cs typeface="ＭＳ Ｐゴシック" pitchFamily="8" charset="-128"/>
              </a:rPr>
              <a:t>Praise </a:t>
            </a:r>
            <a:r>
              <a:rPr lang="en-US" sz="2800" dirty="0" smtClean="0">
                <a:ea typeface="ＭＳ Ｐゴシック" pitchFamily="8" charset="-128"/>
                <a:cs typeface="ＭＳ Ｐゴシック" pitchFamily="8" charset="-128"/>
              </a:rPr>
              <a:t>is </a:t>
            </a:r>
            <a:r>
              <a:rPr lang="en-US" sz="2800" dirty="0">
                <a:ea typeface="ＭＳ Ｐゴシック" pitchFamily="8" charset="-128"/>
                <a:cs typeface="ＭＳ Ｐゴシック" pitchFamily="8" charset="-128"/>
              </a:rPr>
              <a:t>o</a:t>
            </a:r>
            <a:r>
              <a:rPr lang="en-US" sz="2800" dirty="0" smtClean="0">
                <a:ea typeface="ＭＳ Ｐゴシック" pitchFamily="8" charset="-128"/>
                <a:cs typeface="ＭＳ Ｐゴシック" pitchFamily="8" charset="-128"/>
              </a:rPr>
              <a:t>ften </a:t>
            </a:r>
            <a:r>
              <a:rPr lang="en-US" sz="2800" dirty="0">
                <a:ea typeface="ＭＳ Ｐゴシック" pitchFamily="8" charset="-128"/>
                <a:cs typeface="ＭＳ Ｐゴシック" pitchFamily="8" charset="-128"/>
              </a:rPr>
              <a:t>p</a:t>
            </a:r>
            <a:r>
              <a:rPr lang="en-US" sz="2800" dirty="0" smtClean="0">
                <a:ea typeface="ＭＳ Ｐゴシック" pitchFamily="8" charset="-128"/>
                <a:cs typeface="ＭＳ Ｐゴシック" pitchFamily="8" charset="-128"/>
              </a:rPr>
              <a:t>ublic</a:t>
            </a:r>
            <a:r>
              <a:rPr lang="en-US" sz="2800" dirty="0">
                <a:ea typeface="ＭＳ Ｐゴシック" pitchFamily="8" charset="-128"/>
                <a:cs typeface="ＭＳ Ｐゴシック" pitchFamily="8" charset="-128"/>
              </a:rPr>
              <a:t>: </a:t>
            </a:r>
            <a:r>
              <a:rPr lang="en-US" sz="2800" b="0" dirty="0">
                <a:ea typeface="ＭＳ Ｐゴシック" pitchFamily="8" charset="-128"/>
                <a:cs typeface="ＭＳ Ｐゴシック" pitchFamily="8" charset="-128"/>
              </a:rPr>
              <a:t>Luke 19:37</a:t>
            </a:r>
          </a:p>
          <a:p>
            <a:pPr eaLnBrk="1" hangingPunct="1"/>
            <a:r>
              <a:rPr lang="en-US" sz="2800" dirty="0">
                <a:ea typeface="ＭＳ Ｐゴシック" pitchFamily="8" charset="-128"/>
                <a:cs typeface="ＭＳ Ｐゴシック" pitchFamily="8" charset="-128"/>
              </a:rPr>
              <a:t>Praise is </a:t>
            </a:r>
            <a:r>
              <a:rPr lang="en-US" sz="2800" dirty="0" smtClean="0">
                <a:ea typeface="ＭＳ Ｐゴシック" pitchFamily="8" charset="-128"/>
                <a:cs typeface="ＭＳ Ｐゴシック" pitchFamily="8" charset="-128"/>
              </a:rPr>
              <a:t>expressed in our </a:t>
            </a:r>
            <a:r>
              <a:rPr lang="en-US" sz="2800" dirty="0" smtClean="0">
                <a:ea typeface="ＭＳ Ｐゴシック" pitchFamily="8" charset="-128"/>
                <a:cs typeface="ＭＳ Ｐゴシック" pitchFamily="8" charset="-128"/>
              </a:rPr>
              <a:t>s</a:t>
            </a:r>
            <a:r>
              <a:rPr lang="en-US" sz="2800" dirty="0" smtClean="0">
                <a:ea typeface="ＭＳ Ｐゴシック" pitchFamily="8" charset="-128"/>
                <a:cs typeface="ＭＳ Ｐゴシック" pitchFamily="8" charset="-128"/>
              </a:rPr>
              <a:t>peech</a:t>
            </a:r>
            <a:r>
              <a:rPr lang="en-US" sz="2800" dirty="0" smtClean="0">
                <a:ea typeface="ＭＳ Ｐゴシック" pitchFamily="8" charset="-128"/>
                <a:cs typeface="ＭＳ Ｐゴシック" pitchFamily="8" charset="-128"/>
              </a:rPr>
              <a:t>:</a:t>
            </a:r>
          </a:p>
          <a:p>
            <a:pPr lvl="1" eaLnBrk="1" hangingPunct="1"/>
            <a:r>
              <a:rPr lang="en-US" sz="2400" dirty="0"/>
              <a:t>Spoken: Matthew 11:</a:t>
            </a:r>
            <a:r>
              <a:rPr lang="en-US" sz="2400" dirty="0" smtClean="0"/>
              <a:t>25, Luke 1:64</a:t>
            </a:r>
          </a:p>
          <a:p>
            <a:pPr lvl="1" eaLnBrk="1" hangingPunct="1"/>
            <a:r>
              <a:rPr lang="en-US" sz="2400" dirty="0"/>
              <a:t>Written: 1 Corinthians 11:2</a:t>
            </a:r>
          </a:p>
          <a:p>
            <a:pPr lvl="1" eaLnBrk="1" hangingPunct="1"/>
            <a:r>
              <a:rPr lang="en-US" sz="2400" dirty="0"/>
              <a:t>Sung: Hebrews </a:t>
            </a:r>
            <a:r>
              <a:rPr lang="en-US" sz="2400" dirty="0" smtClean="0"/>
              <a:t>2:12</a:t>
            </a:r>
            <a:endParaRPr lang="en-US" sz="2400" dirty="0" smtClean="0"/>
          </a:p>
        </p:txBody>
      </p:sp>
    </p:spTree>
    <p:extLst>
      <p:ext uri="{BB962C8B-B14F-4D97-AF65-F5344CB8AC3E}">
        <p14:creationId xmlns:p14="http://schemas.microsoft.com/office/powerpoint/2010/main" val="556502438"/>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7" y="424196"/>
            <a:ext cx="7832035" cy="952500"/>
          </a:xfrm>
        </p:spPr>
        <p:txBody>
          <a:bodyPr>
            <a:noAutofit/>
          </a:bodyPr>
          <a:lstStyle/>
          <a:p>
            <a:pPr algn="ctr"/>
            <a:r>
              <a:rPr lang="en-US" sz="4000" dirty="0" smtClean="0"/>
              <a:t>Like All Worship, God Is Only Pleased With Praise That He Approves.</a:t>
            </a:r>
            <a:endParaRPr lang="en-US" sz="4000" dirty="0"/>
          </a:p>
        </p:txBody>
      </p:sp>
      <p:sp>
        <p:nvSpPr>
          <p:cNvPr id="3" name="Content Placeholder 2"/>
          <p:cNvSpPr>
            <a:spLocks noGrp="1"/>
          </p:cNvSpPr>
          <p:nvPr>
            <p:ph idx="1"/>
          </p:nvPr>
        </p:nvSpPr>
        <p:spPr>
          <a:xfrm>
            <a:off x="596347" y="1643269"/>
            <a:ext cx="8017566" cy="3372001"/>
          </a:xfrm>
        </p:spPr>
        <p:txBody>
          <a:bodyPr>
            <a:noAutofit/>
          </a:bodyPr>
          <a:lstStyle/>
          <a:p>
            <a:r>
              <a:rPr lang="en-US" sz="2800" dirty="0" smtClean="0"/>
              <a:t>“So it came about in the course of time that Cain brought an offering to the Lord of the fruit of the ground. Abel, on his part also brought of the firstlings of his flock and of their fat portions. </a:t>
            </a:r>
            <a:r>
              <a:rPr lang="en-US" sz="2800" dirty="0" smtClean="0"/>
              <a:t/>
            </a:r>
            <a:br>
              <a:rPr lang="en-US" sz="2800" dirty="0" smtClean="0"/>
            </a:br>
            <a:r>
              <a:rPr lang="en-US" sz="2800" dirty="0" smtClean="0"/>
              <a:t>And the </a:t>
            </a:r>
            <a:r>
              <a:rPr lang="en-US" sz="2800" u="sng" dirty="0" smtClean="0"/>
              <a:t>Lord had regard for Abel and for his offering</a:t>
            </a:r>
            <a:r>
              <a:rPr lang="en-US" sz="2800" dirty="0" smtClean="0"/>
              <a:t>; </a:t>
            </a:r>
            <a:r>
              <a:rPr lang="en-US" sz="2800" dirty="0" smtClean="0"/>
              <a:t>but for Cain and for his offering </a:t>
            </a:r>
            <a:r>
              <a:rPr lang="en-US" sz="2800" u="sng" dirty="0" smtClean="0"/>
              <a:t>He </a:t>
            </a:r>
            <a:r>
              <a:rPr lang="en-US" sz="2800" u="sng" dirty="0" smtClean="0"/>
              <a:t>had </a:t>
            </a:r>
            <a:r>
              <a:rPr lang="en-US" sz="2800" u="sng" dirty="0" smtClean="0"/>
              <a:t>no regard</a:t>
            </a:r>
            <a:r>
              <a:rPr lang="en-US" sz="2800" dirty="0" smtClean="0"/>
              <a:t>…” </a:t>
            </a:r>
          </a:p>
          <a:p>
            <a:pPr lvl="1"/>
            <a:r>
              <a:rPr lang="en-US" sz="2400" dirty="0" smtClean="0"/>
              <a:t>Genesis 4:3-5</a:t>
            </a:r>
            <a:endParaRPr lang="en-US" sz="2400" dirty="0"/>
          </a:p>
        </p:txBody>
      </p:sp>
    </p:spTree>
    <p:extLst>
      <p:ext uri="{BB962C8B-B14F-4D97-AF65-F5344CB8AC3E}">
        <p14:creationId xmlns:p14="http://schemas.microsoft.com/office/powerpoint/2010/main" val="845173281"/>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God Requests Different Worship </a:t>
            </a:r>
            <a:br>
              <a:rPr lang="en-US" sz="4000" dirty="0" smtClean="0"/>
            </a:br>
            <a:r>
              <a:rPr lang="en-US" sz="4000" dirty="0" smtClean="0"/>
              <a:t>Under Different Covenants.</a:t>
            </a:r>
            <a:endParaRPr lang="en-US" sz="4000" dirty="0"/>
          </a:p>
        </p:txBody>
      </p:sp>
      <p:sp>
        <p:nvSpPr>
          <p:cNvPr id="3" name="Content Placeholder 2"/>
          <p:cNvSpPr>
            <a:spLocks noGrp="1"/>
          </p:cNvSpPr>
          <p:nvPr>
            <p:ph idx="1"/>
          </p:nvPr>
        </p:nvSpPr>
        <p:spPr>
          <a:xfrm>
            <a:off x="628650" y="1722781"/>
            <a:ext cx="7886700" cy="3142861"/>
          </a:xfrm>
        </p:spPr>
        <p:txBody>
          <a:bodyPr>
            <a:noAutofit/>
          </a:bodyPr>
          <a:lstStyle/>
          <a:p>
            <a:r>
              <a:rPr lang="en-US" sz="2800" dirty="0" smtClean="0"/>
              <a:t>“For it was fitting for us to have such a high priest, holy, innocent, undefiled, separated from sinners and exalted above the heavens; </a:t>
            </a:r>
            <a:r>
              <a:rPr lang="en-US" sz="2800" u="sng" dirty="0" smtClean="0"/>
              <a:t>who does not need daily</a:t>
            </a:r>
            <a:r>
              <a:rPr lang="en-US" sz="2800" dirty="0" smtClean="0"/>
              <a:t>, </a:t>
            </a:r>
            <a:r>
              <a:rPr lang="en-US" sz="2800" u="sng" dirty="0" smtClean="0"/>
              <a:t>like those high priests</a:t>
            </a:r>
            <a:r>
              <a:rPr lang="en-US" sz="2800" dirty="0" smtClean="0"/>
              <a:t>, </a:t>
            </a:r>
            <a:r>
              <a:rPr lang="en-US" sz="2800" u="sng" dirty="0" smtClean="0"/>
              <a:t>to offer up sacrifices</a:t>
            </a:r>
            <a:r>
              <a:rPr lang="en-US" sz="2800" dirty="0" smtClean="0"/>
              <a:t>, first for His own sins and then for the sins of the people, because this He did </a:t>
            </a:r>
            <a:r>
              <a:rPr lang="en-US" sz="2800" dirty="0" smtClean="0">
                <a:solidFill>
                  <a:schemeClr val="accent2">
                    <a:lumMod val="50000"/>
                  </a:schemeClr>
                </a:solidFill>
              </a:rPr>
              <a:t>once for all when He offered up Himself</a:t>
            </a:r>
            <a:r>
              <a:rPr lang="en-US" sz="2800" dirty="0" smtClean="0"/>
              <a:t>.”</a:t>
            </a:r>
          </a:p>
          <a:p>
            <a:pPr lvl="1"/>
            <a:r>
              <a:rPr lang="en-US" sz="2400" dirty="0" smtClean="0"/>
              <a:t>Heb. 7:26-27</a:t>
            </a:r>
            <a:endParaRPr lang="en-US" sz="2400" dirty="0"/>
          </a:p>
        </p:txBody>
      </p:sp>
    </p:spTree>
    <p:extLst>
      <p:ext uri="{BB962C8B-B14F-4D97-AF65-F5344CB8AC3E}">
        <p14:creationId xmlns:p14="http://schemas.microsoft.com/office/powerpoint/2010/main" val="2105484688"/>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Christian Worship That Pleases God</a:t>
            </a:r>
            <a:br>
              <a:rPr lang="en-US" sz="4000" dirty="0" smtClean="0"/>
            </a:br>
            <a:r>
              <a:rPr lang="en-US" sz="4000" dirty="0" smtClean="0"/>
              <a:t>Is Different From The Law of Moses</a:t>
            </a:r>
            <a:r>
              <a:rPr lang="en-US" sz="4000" dirty="0" smtClean="0"/>
              <a:t>...</a:t>
            </a:r>
            <a:endParaRPr lang="en-US" sz="4000" dirty="0"/>
          </a:p>
        </p:txBody>
      </p:sp>
      <p:sp>
        <p:nvSpPr>
          <p:cNvPr id="3" name="Content Placeholder 2"/>
          <p:cNvSpPr>
            <a:spLocks noGrp="1"/>
          </p:cNvSpPr>
          <p:nvPr>
            <p:ph idx="1"/>
          </p:nvPr>
        </p:nvSpPr>
        <p:spPr>
          <a:xfrm>
            <a:off x="628650" y="1775791"/>
            <a:ext cx="7886700" cy="3371678"/>
          </a:xfrm>
        </p:spPr>
        <p:txBody>
          <a:bodyPr>
            <a:normAutofit/>
          </a:bodyPr>
          <a:lstStyle/>
          <a:p>
            <a:r>
              <a:rPr lang="en-US" sz="2800" dirty="0" smtClean="0"/>
              <a:t>A Different Kind of Passover Meal: 1 Cor. 5:7</a:t>
            </a:r>
          </a:p>
          <a:p>
            <a:r>
              <a:rPr lang="en-US" sz="2800" dirty="0" smtClean="0"/>
              <a:t>A Different Kind of Tithe: 2 Corinthians 9:7</a:t>
            </a:r>
          </a:p>
          <a:p>
            <a:r>
              <a:rPr lang="en-US" sz="2800" dirty="0" smtClean="0"/>
              <a:t>A Different Kind of Teaching: Matthew 28:20</a:t>
            </a:r>
          </a:p>
          <a:p>
            <a:r>
              <a:rPr lang="en-US" sz="2800" dirty="0" smtClean="0"/>
              <a:t>A Different Mediator for Prayer: 1 Timothy 2:5</a:t>
            </a:r>
          </a:p>
          <a:p>
            <a:r>
              <a:rPr lang="en-US" sz="2800" dirty="0" smtClean="0"/>
              <a:t>A Different Kind of Music: Hebrews 13:15</a:t>
            </a:r>
            <a:endParaRPr lang="en-US" sz="2800" dirty="0"/>
          </a:p>
        </p:txBody>
      </p:sp>
    </p:spTree>
    <p:extLst>
      <p:ext uri="{BB962C8B-B14F-4D97-AF65-F5344CB8AC3E}">
        <p14:creationId xmlns:p14="http://schemas.microsoft.com/office/powerpoint/2010/main" val="645615950"/>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23" y="99060"/>
            <a:ext cx="7009377" cy="952500"/>
          </a:xfrm>
        </p:spPr>
        <p:txBody>
          <a:bodyPr>
            <a:normAutofit/>
          </a:bodyPr>
          <a:lstStyle/>
          <a:p>
            <a:r>
              <a:rPr lang="en-US" sz="4000" dirty="0" smtClean="0"/>
              <a:t>Christians Sing In Worship To God</a:t>
            </a:r>
            <a:endParaRPr lang="en-US" sz="4000" dirty="0"/>
          </a:p>
        </p:txBody>
      </p:sp>
      <p:pic>
        <p:nvPicPr>
          <p:cNvPr id="5" name="Picture 4" descr="Screen Shot 2016-03-16 at 10.07.22 AM.png"/>
          <p:cNvPicPr>
            <a:picLocks noChangeAspect="1"/>
          </p:cNvPicPr>
          <p:nvPr/>
        </p:nvPicPr>
        <p:blipFill>
          <a:blip r:embed="rId2"/>
          <a:stretch>
            <a:fillRect/>
          </a:stretch>
        </p:blipFill>
        <p:spPr>
          <a:xfrm>
            <a:off x="1764828" y="915589"/>
            <a:ext cx="5704101" cy="4693395"/>
          </a:xfrm>
          <a:prstGeom prst="rect">
            <a:avLst/>
          </a:prstGeom>
        </p:spPr>
      </p:pic>
    </p:spTree>
    <p:extLst>
      <p:ext uri="{BB962C8B-B14F-4D97-AF65-F5344CB8AC3E}">
        <p14:creationId xmlns:p14="http://schemas.microsoft.com/office/powerpoint/2010/main" val="1557939953"/>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09" y="344557"/>
            <a:ext cx="7805530" cy="1073426"/>
          </a:xfrm>
        </p:spPr>
        <p:txBody>
          <a:bodyPr>
            <a:noAutofit/>
          </a:bodyPr>
          <a:lstStyle/>
          <a:p>
            <a:pPr algn="ctr"/>
            <a:r>
              <a:rPr lang="en-US" sz="4000" dirty="0"/>
              <a:t>Why Are Some </a:t>
            </a:r>
            <a:r>
              <a:rPr lang="en-US" sz="4000" dirty="0" smtClean="0"/>
              <a:t>Christians Adding </a:t>
            </a:r>
            <a:r>
              <a:rPr lang="en-US" sz="4000" dirty="0"/>
              <a:t>Instruments Today?</a:t>
            </a:r>
          </a:p>
        </p:txBody>
      </p:sp>
      <p:sp>
        <p:nvSpPr>
          <p:cNvPr id="3" name="Content Placeholder 2"/>
          <p:cNvSpPr>
            <a:spLocks noGrp="1"/>
          </p:cNvSpPr>
          <p:nvPr>
            <p:ph idx="1"/>
          </p:nvPr>
        </p:nvSpPr>
        <p:spPr>
          <a:xfrm>
            <a:off x="636105" y="1556603"/>
            <a:ext cx="8150087" cy="3763691"/>
          </a:xfrm>
        </p:spPr>
        <p:txBody>
          <a:bodyPr>
            <a:normAutofit/>
          </a:bodyPr>
          <a:lstStyle/>
          <a:p>
            <a:r>
              <a:rPr lang="en-US" sz="2800" dirty="0"/>
              <a:t>Because They Are Seeking To </a:t>
            </a:r>
            <a:r>
              <a:rPr lang="en-US" sz="2800" u="sng" dirty="0"/>
              <a:t>Please People.</a:t>
            </a:r>
          </a:p>
          <a:p>
            <a:pPr>
              <a:buNone/>
            </a:pPr>
            <a:r>
              <a:rPr lang="en-US" sz="2800" b="1" i="1" dirty="0"/>
              <a:t>“Are we replacing the praise team with a rock band?”</a:t>
            </a:r>
          </a:p>
          <a:p>
            <a:pPr>
              <a:buNone/>
            </a:pPr>
            <a:r>
              <a:rPr lang="en-US" sz="2522" dirty="0"/>
              <a:t>     Until they’ve experienced the new service, many will have understandable concerns about musical style. Although there is no way to please everyone when it comes to musical preferences, </a:t>
            </a:r>
            <a:r>
              <a:rPr lang="en-US" sz="2522" b="1" u="sng" dirty="0"/>
              <a:t>our intent is to choose a musical style that will be accessible and pleasing to the majority of our members </a:t>
            </a:r>
            <a:r>
              <a:rPr lang="en-US" sz="2522" dirty="0"/>
              <a:t>while being appealing to those who will hopefully visit our church in the future. </a:t>
            </a:r>
          </a:p>
          <a:p>
            <a:endParaRPr lang="en-US" dirty="0"/>
          </a:p>
        </p:txBody>
      </p:sp>
    </p:spTree>
    <p:extLst>
      <p:ext uri="{BB962C8B-B14F-4D97-AF65-F5344CB8AC3E}">
        <p14:creationId xmlns:p14="http://schemas.microsoft.com/office/powerpoint/2010/main" val="208539682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3908"/>
            <a:ext cx="6858000" cy="783000"/>
          </a:xfrm>
        </p:spPr>
        <p:txBody>
          <a:bodyPr>
            <a:noAutofit/>
          </a:bodyPr>
          <a:lstStyle/>
          <a:p>
            <a:pPr algn="ctr"/>
            <a:r>
              <a:rPr lang="en-US" sz="4000" dirty="0"/>
              <a:t>Why Are Some Christians Adding Instruments Today?</a:t>
            </a:r>
            <a:endParaRPr lang="en-US" sz="4000" b="1" dirty="0"/>
          </a:p>
        </p:txBody>
      </p:sp>
      <p:sp>
        <p:nvSpPr>
          <p:cNvPr id="3" name="Content Placeholder 2"/>
          <p:cNvSpPr>
            <a:spLocks noGrp="1"/>
          </p:cNvSpPr>
          <p:nvPr>
            <p:ph idx="1"/>
          </p:nvPr>
        </p:nvSpPr>
        <p:spPr>
          <a:xfrm>
            <a:off x="649357" y="1656525"/>
            <a:ext cx="8070573" cy="3367322"/>
          </a:xfrm>
        </p:spPr>
        <p:txBody>
          <a:bodyPr>
            <a:noAutofit/>
          </a:bodyPr>
          <a:lstStyle/>
          <a:p>
            <a:r>
              <a:rPr lang="en-US" sz="2800" dirty="0" smtClean="0"/>
              <a:t>Because They Allowed It 1</a:t>
            </a:r>
            <a:r>
              <a:rPr lang="en-US" sz="2800" baseline="30000" dirty="0" smtClean="0"/>
              <a:t>st</a:t>
            </a:r>
            <a:r>
              <a:rPr lang="en-US" sz="2800" dirty="0" smtClean="0"/>
              <a:t> In Different Venues.</a:t>
            </a:r>
          </a:p>
          <a:p>
            <a:pPr lvl="1"/>
            <a:r>
              <a:rPr lang="en-US" sz="2400" dirty="0" smtClean="0"/>
              <a:t>“For many years we have had instrumental music in our Wednesday evening Vespers, special services at Christmas and Easter and our youth group has instrumental music in most of their activities.”</a:t>
            </a:r>
          </a:p>
          <a:p>
            <a:pPr lvl="1"/>
            <a:r>
              <a:rPr lang="en-US" sz="2400" dirty="0" smtClean="0"/>
              <a:t>“Some of us and you have seen some of our children leave our tradition because they have enjoyed instrumental services in their youth programs and as they become young adults they prefer that form of music.” </a:t>
            </a:r>
          </a:p>
        </p:txBody>
      </p:sp>
    </p:spTree>
    <p:extLst>
      <p:ext uri="{BB962C8B-B14F-4D97-AF65-F5344CB8AC3E}">
        <p14:creationId xmlns:p14="http://schemas.microsoft.com/office/powerpoint/2010/main" val="746065193"/>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189109"/>
            <a:ext cx="7673009" cy="1427658"/>
          </a:xfrm>
        </p:spPr>
        <p:txBody>
          <a:bodyPr>
            <a:noAutofit/>
          </a:bodyPr>
          <a:lstStyle/>
          <a:p>
            <a:pPr algn="ctr"/>
            <a:r>
              <a:rPr lang="en-US" sz="4000" dirty="0"/>
              <a:t>Why Are Some Christians Adding Instruments Today?</a:t>
            </a:r>
            <a:endParaRPr lang="en-US" sz="3600" b="1" dirty="0"/>
          </a:p>
        </p:txBody>
      </p:sp>
      <p:sp>
        <p:nvSpPr>
          <p:cNvPr id="3" name="Content Placeholder 2"/>
          <p:cNvSpPr>
            <a:spLocks noGrp="1"/>
          </p:cNvSpPr>
          <p:nvPr>
            <p:ph idx="1"/>
          </p:nvPr>
        </p:nvSpPr>
        <p:spPr>
          <a:xfrm>
            <a:off x="569844" y="1616767"/>
            <a:ext cx="8070574" cy="3578085"/>
          </a:xfrm>
        </p:spPr>
        <p:txBody>
          <a:bodyPr>
            <a:noAutofit/>
          </a:bodyPr>
          <a:lstStyle/>
          <a:p>
            <a:r>
              <a:rPr lang="en-US" sz="2800" dirty="0" smtClean="0"/>
              <a:t>Because The Shepherds Failed To Hold Fast To Sound Doctrine &amp; Refute False Teaching (Titus 1:9-11)</a:t>
            </a:r>
          </a:p>
          <a:p>
            <a:pPr lvl="1"/>
            <a:r>
              <a:rPr lang="en-US" sz="2400" dirty="0" smtClean="0"/>
              <a:t>“Let me just add a personal note – I am now 71 years old and have attended </a:t>
            </a:r>
            <a:r>
              <a:rPr lang="en-US" sz="2400" dirty="0" err="1" smtClean="0"/>
              <a:t>acapella</a:t>
            </a:r>
            <a:r>
              <a:rPr lang="en-US" sz="2400" dirty="0" smtClean="0"/>
              <a:t> Churches of Christ my entire life. I served as a song leader at many churches for more than 40 years – I led my first song during a singing school held at my home church during the summer when I was about 12 years old. </a:t>
            </a:r>
            <a:r>
              <a:rPr lang="en-US" sz="2400" b="1" i="1" u="sng" dirty="0" smtClean="0"/>
              <a:t>I love our </a:t>
            </a:r>
            <a:r>
              <a:rPr lang="en-US" sz="2400" b="1" i="1" u="sng" dirty="0" err="1" smtClean="0"/>
              <a:t>acapella</a:t>
            </a:r>
            <a:r>
              <a:rPr lang="en-US" sz="2400" b="1" i="1" u="sng" dirty="0" smtClean="0"/>
              <a:t> tradition but accept that it is just that – a tradition.” </a:t>
            </a:r>
            <a:endParaRPr lang="en-US" sz="2400" b="1" i="1" u="sng" dirty="0"/>
          </a:p>
        </p:txBody>
      </p:sp>
    </p:spTree>
    <p:extLst>
      <p:ext uri="{BB962C8B-B14F-4D97-AF65-F5344CB8AC3E}">
        <p14:creationId xmlns:p14="http://schemas.microsoft.com/office/powerpoint/2010/main" val="984348423"/>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1523</Words>
  <Application>Microsoft Macintosh PowerPoint</Application>
  <PresentationFormat>On-screen Show (16:10)</PresentationFormat>
  <Paragraphs>135</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Mangal</vt:lpstr>
      <vt:lpstr>ＭＳ Ｐゴシック</vt:lpstr>
      <vt:lpstr>Arial</vt:lpstr>
      <vt:lpstr>Office Theme</vt:lpstr>
      <vt:lpstr>Praise That Pleases The Lord</vt:lpstr>
      <vt:lpstr>We Are Perfectly Created  To Give Praise To God</vt:lpstr>
      <vt:lpstr>Like All Worship, God Is Only Pleased With Praise That He Approves.</vt:lpstr>
      <vt:lpstr>God Requests Different Worship  Under Different Covenants.</vt:lpstr>
      <vt:lpstr>Christian Worship That Pleases God Is Different From The Law of Moses...</vt:lpstr>
      <vt:lpstr>Christians Sing In Worship To God</vt:lpstr>
      <vt:lpstr>Why Are Some Christians Adding Instruments Today?</vt:lpstr>
      <vt:lpstr>Why Are Some Christians Adding Instruments Today?</vt:lpstr>
      <vt:lpstr>Why Are Some Christians Adding Instruments Today?</vt:lpstr>
      <vt:lpstr>Singing Is Not A Tradition: This Is SCRIPTURE.</vt:lpstr>
      <vt:lpstr>Singing From The Heart Is  The Praise That Pleases The Lord.</vt:lpstr>
      <vt:lpstr>Singing From The Heart Is  The Praise That Pleases The Lord.</vt:lpstr>
      <vt:lpstr>Praise That Pleases The Lord</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Praise That Pleases The Lord</dc:title>
  <dc:creator>Phillip Shumake</dc:creator>
  <cp:lastModifiedBy>Phillip Shumake</cp:lastModifiedBy>
  <cp:revision>25</cp:revision>
  <dcterms:created xsi:type="dcterms:W3CDTF">2018-01-27T21:54:29Z</dcterms:created>
  <dcterms:modified xsi:type="dcterms:W3CDTF">2018-01-28T00:25:40Z</dcterms:modified>
</cp:coreProperties>
</file>