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handoutMasterIdLst>
    <p:handoutMasterId r:id="rId15"/>
  </p:handoutMasterIdLst>
  <p:sldIdLst>
    <p:sldId id="444" r:id="rId2"/>
    <p:sldId id="460" r:id="rId3"/>
    <p:sldId id="461" r:id="rId4"/>
    <p:sldId id="462" r:id="rId5"/>
    <p:sldId id="463" r:id="rId6"/>
    <p:sldId id="465" r:id="rId7"/>
    <p:sldId id="464" r:id="rId8"/>
    <p:sldId id="466" r:id="rId9"/>
    <p:sldId id="467" r:id="rId10"/>
    <p:sldId id="468" r:id="rId11"/>
    <p:sldId id="470" r:id="rId12"/>
    <p:sldId id="469" r:id="rId13"/>
    <p:sldId id="471" r:id="rId14"/>
  </p:sldIdLst>
  <p:sldSz cx="12192000" cy="6858000"/>
  <p:notesSz cx="7077075" cy="9369425"/>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FFFF99"/>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8" autoAdjust="0"/>
  </p:normalViewPr>
  <p:slideViewPr>
    <p:cSldViewPr>
      <p:cViewPr varScale="1">
        <p:scale>
          <a:sx n="64" d="100"/>
          <a:sy n="64" d="100"/>
        </p:scale>
        <p:origin x="324"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68471"/>
          </a:xfrm>
          <a:prstGeom prst="rect">
            <a:avLst/>
          </a:prstGeom>
          <a:noFill/>
          <a:ln w="9525">
            <a:noFill/>
            <a:miter lim="800000"/>
            <a:headEnd/>
            <a:tailEnd/>
          </a:ln>
          <a:effectLst/>
        </p:spPr>
        <p:txBody>
          <a:bodyPr vert="horz" wrap="square" lIns="93607" tIns="46804" rIns="93607" bIns="46804"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68471"/>
          </a:xfrm>
          <a:prstGeom prst="rect">
            <a:avLst/>
          </a:prstGeom>
          <a:noFill/>
          <a:ln w="9525">
            <a:noFill/>
            <a:miter lim="800000"/>
            <a:headEnd/>
            <a:tailEnd/>
          </a:ln>
          <a:effectLst/>
        </p:spPr>
        <p:txBody>
          <a:bodyPr vert="horz" wrap="square" lIns="93607" tIns="46804" rIns="93607" bIns="46804"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900954"/>
            <a:ext cx="3066733" cy="468471"/>
          </a:xfrm>
          <a:prstGeom prst="rect">
            <a:avLst/>
          </a:prstGeom>
          <a:noFill/>
          <a:ln w="9525">
            <a:noFill/>
            <a:miter lim="800000"/>
            <a:headEnd/>
            <a:tailEnd/>
          </a:ln>
          <a:effectLst/>
        </p:spPr>
        <p:txBody>
          <a:bodyPr vert="horz" wrap="square" lIns="93607" tIns="46804" rIns="93607" bIns="46804"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900954"/>
            <a:ext cx="3066733" cy="468471"/>
          </a:xfrm>
          <a:prstGeom prst="rect">
            <a:avLst/>
          </a:prstGeom>
          <a:noFill/>
          <a:ln w="9525">
            <a:noFill/>
            <a:miter lim="800000"/>
            <a:headEnd/>
            <a:tailEnd/>
          </a:ln>
          <a:effectLst/>
        </p:spPr>
        <p:txBody>
          <a:bodyPr vert="horz" wrap="square" lIns="93607" tIns="46804" rIns="93607" bIns="46804" numCol="1" anchor="b" anchorCtr="0" compatLnSpc="1">
            <a:prstTxWarp prst="textNoShape">
              <a:avLst/>
            </a:prstTxWarp>
          </a:bodyPr>
          <a:lstStyle>
            <a:lvl1pPr algn="r" eaLnBrk="1" hangingPunct="1">
              <a:defRPr sz="1200">
                <a:latin typeface="Times New Roman" pitchFamily="18" charset="0"/>
              </a:defRPr>
            </a:lvl1pPr>
          </a:lstStyle>
          <a:p>
            <a:pPr>
              <a:defRPr/>
            </a:pPr>
            <a:fld id="{23755D90-8BC8-4561-8684-09563889AF9E}" type="slidenum">
              <a:rPr lang="en-US"/>
              <a:pPr>
                <a:defRPr/>
              </a:pPr>
              <a:t>‹#›</a:t>
            </a:fld>
            <a:endParaRPr lang="en-US"/>
          </a:p>
        </p:txBody>
      </p:sp>
    </p:spTree>
    <p:extLst>
      <p:ext uri="{BB962C8B-B14F-4D97-AF65-F5344CB8AC3E}">
        <p14:creationId xmlns:p14="http://schemas.microsoft.com/office/powerpoint/2010/main" val="10452722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38BC733-4BE4-4D2C-9EE9-5036C22003EF}"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44894F-2D26-4B9A-BC3C-8A693663E45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F99B101-B360-43A2-97F4-DA728955273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9AE14CE-D5E2-40F3-8DE4-98CE5C6635AC}" type="slidenum">
              <a:rPr lang="en-US" smtClean="0"/>
              <a:pPr>
                <a:defRPr/>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8012A19-7DEC-4DAC-B2F4-770A6FD2E024}" type="slidenum">
              <a:rPr lang="en-US" smtClean="0"/>
              <a:pPr>
                <a:defRPr/>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7753DA-34C7-4255-A447-2D5D9837B93B}" type="slidenum">
              <a:rPr lang="en-US" smtClean="0"/>
              <a:pPr>
                <a:defRPr/>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DCAEEC9-F976-455D-A485-0D1DD58C8B0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6FA768E-A441-42E0-834D-836592E75A11}" type="slidenum">
              <a:rPr lang="en-US" smtClean="0"/>
              <a:pPr>
                <a:defRPr/>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73F0C89-C58A-477C-A1AF-F042D4D23DD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79533F-2B57-40DA-92FA-A060A1E4803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67022845-4FCE-43A7-B27F-B31797BC0832}" type="slidenum">
              <a:rPr lang="en-US" smtClean="0"/>
              <a:pPr>
                <a:defRPr/>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04067F7-FDF9-4CE7-9E44-6F52B00E6BE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524000" y="228600"/>
            <a:ext cx="8637588" cy="914400"/>
          </a:xfrm>
          <a:noFill/>
        </p:spPr>
        <p:txBody>
          <a:bodyPr>
            <a:normAutofit/>
          </a:bodyPr>
          <a:lstStyle/>
          <a:p>
            <a:pPr algn="ctr" eaLnBrk="1" hangingPunct="1"/>
            <a:r>
              <a:rPr lang="en-US" sz="5400" dirty="0">
                <a:solidFill>
                  <a:schemeClr val="tx1"/>
                </a:solidFill>
                <a:effectLst/>
                <a:latin typeface="Calibri" pitchFamily="34" charset="0"/>
              </a:rPr>
              <a:t>II Timothy 2:19</a:t>
            </a:r>
          </a:p>
        </p:txBody>
      </p:sp>
      <p:sp>
        <p:nvSpPr>
          <p:cNvPr id="2" name="TextBox 1"/>
          <p:cNvSpPr txBox="1"/>
          <p:nvPr/>
        </p:nvSpPr>
        <p:spPr>
          <a:xfrm>
            <a:off x="1524000" y="2209800"/>
            <a:ext cx="9372600" cy="830997"/>
          </a:xfrm>
          <a:prstGeom prst="rect">
            <a:avLst/>
          </a:prstGeom>
          <a:noFill/>
        </p:spPr>
        <p:txBody>
          <a:bodyPr wrap="square" rtlCol="0">
            <a:spAutoFit/>
          </a:bodyPr>
          <a:lstStyle/>
          <a:p>
            <a:pPr algn="l"/>
            <a:r>
              <a:rPr lang="en-US" sz="4800" i="1" dirty="0">
                <a:latin typeface="Calibri" panose="020F0502020204030204" pitchFamily="34" charset="0"/>
                <a:ea typeface="Times New Roman" panose="02020603050405020304" pitchFamily="18" charset="0"/>
                <a:cs typeface="Times New Roman" panose="02020603050405020304" pitchFamily="18" charset="0"/>
              </a:rPr>
              <a:t>“The Lord knows those who are his” </a:t>
            </a:r>
            <a:endParaRPr lang="en-US" sz="4800" i="1" dirty="0">
              <a:latin typeface="Calibri" panose="020F0502020204030204" pitchFamily="34" charset="0"/>
            </a:endParaRPr>
          </a:p>
        </p:txBody>
      </p:sp>
    </p:spTree>
    <p:extLst>
      <p:ext uri="{BB962C8B-B14F-4D97-AF65-F5344CB8AC3E}">
        <p14:creationId xmlns:p14="http://schemas.microsoft.com/office/powerpoint/2010/main" val="1458619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524000" y="228600"/>
            <a:ext cx="8637588" cy="914400"/>
          </a:xfrm>
          <a:noFill/>
        </p:spPr>
        <p:txBody>
          <a:bodyPr>
            <a:normAutofit/>
          </a:bodyPr>
          <a:lstStyle/>
          <a:p>
            <a:pPr algn="ctr" eaLnBrk="1" hangingPunct="1"/>
            <a:r>
              <a:rPr lang="en-US" sz="5400" dirty="0">
                <a:solidFill>
                  <a:schemeClr val="tx1"/>
                </a:solidFill>
                <a:effectLst/>
                <a:latin typeface="Calibri" pitchFamily="34" charset="0"/>
              </a:rPr>
              <a:t>II Timothy 2:19</a:t>
            </a:r>
          </a:p>
        </p:txBody>
      </p:sp>
      <p:sp>
        <p:nvSpPr>
          <p:cNvPr id="2" name="TextBox 1"/>
          <p:cNvSpPr txBox="1"/>
          <p:nvPr/>
        </p:nvSpPr>
        <p:spPr>
          <a:xfrm>
            <a:off x="876300" y="2290863"/>
            <a:ext cx="9982200" cy="1323439"/>
          </a:xfrm>
          <a:prstGeom prst="rect">
            <a:avLst/>
          </a:prstGeom>
          <a:noFill/>
        </p:spPr>
        <p:txBody>
          <a:bodyPr wrap="square" rtlCol="0">
            <a:spAutoFit/>
          </a:bodyPr>
          <a:lstStyle/>
          <a:p>
            <a:pPr marL="342900" lvl="0" indent="-342900" algn="l">
              <a:buFont typeface="+mj-lt"/>
              <a:buAutoNum type="arabicPeriod" startAt="2"/>
            </a:pPr>
            <a:r>
              <a:rPr lang="en-US" sz="4000" i="1" dirty="0">
                <a:latin typeface="+mn-lt"/>
              </a:rPr>
              <a:t>“Let everyone who names the name of the Lord depart from iniquity.”</a:t>
            </a:r>
            <a:endParaRPr lang="en-US" sz="4000" dirty="0">
              <a:latin typeface="+mn-lt"/>
            </a:endParaRPr>
          </a:p>
        </p:txBody>
      </p:sp>
      <p:sp>
        <p:nvSpPr>
          <p:cNvPr id="4" name="Rectangle: Rounded Corners 3">
            <a:extLst>
              <a:ext uri="{FF2B5EF4-FFF2-40B4-BE49-F238E27FC236}">
                <a16:creationId xmlns:a16="http://schemas.microsoft.com/office/drawing/2014/main" id="{1A14EDA4-43FA-42C8-96B8-0D97DE346CC8}"/>
              </a:ext>
            </a:extLst>
          </p:cNvPr>
          <p:cNvSpPr/>
          <p:nvPr/>
        </p:nvSpPr>
        <p:spPr>
          <a:xfrm>
            <a:off x="1676400" y="1111769"/>
            <a:ext cx="8991600" cy="830997"/>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The Seal or Inscription on God’s Firm Foundation</a:t>
            </a:r>
          </a:p>
        </p:txBody>
      </p:sp>
      <p:sp>
        <p:nvSpPr>
          <p:cNvPr id="3" name="TextBox 2">
            <a:extLst>
              <a:ext uri="{FF2B5EF4-FFF2-40B4-BE49-F238E27FC236}">
                <a16:creationId xmlns:a16="http://schemas.microsoft.com/office/drawing/2014/main" id="{F6ED6E4C-C23E-4CC9-AF94-96755CE0B7F9}"/>
              </a:ext>
            </a:extLst>
          </p:cNvPr>
          <p:cNvSpPr txBox="1"/>
          <p:nvPr/>
        </p:nvSpPr>
        <p:spPr>
          <a:xfrm>
            <a:off x="1676400" y="3962400"/>
            <a:ext cx="8382000" cy="1846659"/>
          </a:xfrm>
          <a:prstGeom prst="rect">
            <a:avLst/>
          </a:prstGeom>
          <a:noFill/>
        </p:spPr>
        <p:txBody>
          <a:bodyPr wrap="square" rtlCol="0">
            <a:spAutoFit/>
          </a:bodyPr>
          <a:lstStyle/>
          <a:p>
            <a:pPr algn="l"/>
            <a:r>
              <a:rPr lang="en-US" sz="2400" i="1" dirty="0">
                <a:solidFill>
                  <a:srgbClr val="000000"/>
                </a:solidFill>
                <a:latin typeface="Calibri" panose="020F0502020204030204" pitchFamily="34" charset="0"/>
                <a:ea typeface="Times New Roman" panose="02020603050405020304" pitchFamily="18" charset="0"/>
              </a:rPr>
              <a:t>Do nothing from selfish ambition or conceit, but in humility count others more significant than yourselves. </a:t>
            </a:r>
            <a:r>
              <a:rPr lang="en-US" sz="2400" b="1" i="1" baseline="30000" dirty="0">
                <a:solidFill>
                  <a:srgbClr val="000000"/>
                </a:solidFill>
                <a:latin typeface="Calibri" panose="020F0502020204030204" pitchFamily="34" charset="0"/>
                <a:ea typeface="Times New Roman" panose="02020603050405020304" pitchFamily="18" charset="0"/>
              </a:rPr>
              <a:t>4 </a:t>
            </a:r>
            <a:r>
              <a:rPr lang="en-US" sz="2400" i="1" dirty="0">
                <a:solidFill>
                  <a:srgbClr val="000000"/>
                </a:solidFill>
                <a:latin typeface="Calibri" panose="020F0502020204030204" pitchFamily="34" charset="0"/>
                <a:ea typeface="Times New Roman" panose="02020603050405020304" pitchFamily="18" charset="0"/>
              </a:rPr>
              <a:t>Let each of you look not only to his own interests, but also to the interests of others.</a:t>
            </a:r>
            <a:r>
              <a:rPr lang="en-US" sz="2400" b="1" dirty="0">
                <a:solidFill>
                  <a:schemeClr val="accent1">
                    <a:lumMod val="50000"/>
                  </a:schemeClr>
                </a:solidFill>
                <a:latin typeface="+mn-lt"/>
              </a:rPr>
              <a:t>- Philippians 2:3-4</a:t>
            </a:r>
          </a:p>
          <a:p>
            <a:pPr algn="l"/>
            <a:endParaRPr lang="en-US" dirty="0">
              <a:latin typeface="+mn-lt"/>
            </a:endParaRPr>
          </a:p>
        </p:txBody>
      </p:sp>
    </p:spTree>
    <p:extLst>
      <p:ext uri="{BB962C8B-B14F-4D97-AF65-F5344CB8AC3E}">
        <p14:creationId xmlns:p14="http://schemas.microsoft.com/office/powerpoint/2010/main" val="101680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600200" y="39872"/>
            <a:ext cx="8637588" cy="914400"/>
          </a:xfrm>
          <a:noFill/>
        </p:spPr>
        <p:txBody>
          <a:bodyPr>
            <a:normAutofit/>
          </a:bodyPr>
          <a:lstStyle/>
          <a:p>
            <a:pPr algn="ctr" eaLnBrk="1" hangingPunct="1"/>
            <a:r>
              <a:rPr lang="en-US" sz="5400" dirty="0">
                <a:solidFill>
                  <a:schemeClr val="tx1"/>
                </a:solidFill>
                <a:effectLst/>
                <a:latin typeface="Calibri" pitchFamily="34" charset="0"/>
              </a:rPr>
              <a:t>II Timothy 2:20-26</a:t>
            </a:r>
          </a:p>
        </p:txBody>
      </p:sp>
      <p:sp>
        <p:nvSpPr>
          <p:cNvPr id="2" name="TextBox 1"/>
          <p:cNvSpPr txBox="1"/>
          <p:nvPr/>
        </p:nvSpPr>
        <p:spPr>
          <a:xfrm>
            <a:off x="152400" y="954272"/>
            <a:ext cx="11887200" cy="4493538"/>
          </a:xfrm>
          <a:prstGeom prst="rect">
            <a:avLst/>
          </a:prstGeom>
          <a:noFill/>
        </p:spPr>
        <p:txBody>
          <a:bodyPr wrap="square" rtlCol="0">
            <a:spAutoFit/>
          </a:bodyPr>
          <a:lstStyle/>
          <a:p>
            <a:pPr marR="0" algn="l">
              <a:spcBef>
                <a:spcPts val="0"/>
              </a:spcBef>
              <a:spcAft>
                <a:spcPts val="0"/>
              </a:spcAft>
            </a:pP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20 </a:t>
            </a:r>
            <a:r>
              <a:rPr lang="en-US" sz="2600" i="1" dirty="0">
                <a:latin typeface="Calibri" panose="020F0502020204030204" pitchFamily="34" charset="0"/>
                <a:ea typeface="Times New Roman" panose="02020603050405020304" pitchFamily="18" charset="0"/>
                <a:cs typeface="Times New Roman" panose="02020603050405020304" pitchFamily="18" charset="0"/>
              </a:rPr>
              <a:t>Now in a great house there are not only vessels of gold and silver but also of wood and clay, some for honorable use, some for dishonorable.</a:t>
            </a: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21 </a:t>
            </a:r>
            <a:r>
              <a:rPr lang="en-US" sz="2600" i="1" dirty="0">
                <a:latin typeface="Calibri" panose="020F0502020204030204" pitchFamily="34" charset="0"/>
                <a:ea typeface="Times New Roman" panose="02020603050405020304" pitchFamily="18" charset="0"/>
                <a:cs typeface="Times New Roman" panose="02020603050405020304" pitchFamily="18" charset="0"/>
              </a:rPr>
              <a:t>Therefore, if anyone cleanses himself from what is dishonorable, </a:t>
            </a:r>
            <a:r>
              <a:rPr lang="en-US" sz="2600" i="1" dirty="0">
                <a:highlight>
                  <a:srgbClr val="CCFF66"/>
                </a:highlight>
                <a:latin typeface="Calibri" panose="020F0502020204030204" pitchFamily="34" charset="0"/>
                <a:ea typeface="Times New Roman" panose="02020603050405020304" pitchFamily="18" charset="0"/>
                <a:cs typeface="Times New Roman" panose="02020603050405020304" pitchFamily="18" charset="0"/>
              </a:rPr>
              <a:t>he will be a vessel for honorable use, set apart as holy, useful to the master of the house, ready for every good work.</a:t>
            </a:r>
            <a:endParaRPr lang="en-US" sz="2600" dirty="0">
              <a:highlight>
                <a:srgbClr val="CCFF66"/>
              </a:highlight>
              <a:latin typeface="Times New Roman" panose="02020603050405020304" pitchFamily="18" charset="0"/>
              <a:ea typeface="Times New Roman" panose="02020603050405020304" pitchFamily="18" charset="0"/>
            </a:endParaRPr>
          </a:p>
          <a:p>
            <a:pPr algn="l"/>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22 </a:t>
            </a:r>
            <a:r>
              <a:rPr lang="en-US" sz="2600" i="1" dirty="0">
                <a:latin typeface="Calibri" panose="020F0502020204030204" pitchFamily="34" charset="0"/>
                <a:ea typeface="Times New Roman" panose="02020603050405020304" pitchFamily="18" charset="0"/>
                <a:cs typeface="Times New Roman" panose="02020603050405020304" pitchFamily="18" charset="0"/>
              </a:rPr>
              <a:t>So flee youthful passions and pursue righteousness, faith, love, and peace, along with those who call on the Lord from a pure heart. </a:t>
            </a: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23 </a:t>
            </a:r>
            <a:r>
              <a:rPr lang="en-US" sz="2600" i="1" dirty="0">
                <a:latin typeface="Calibri" panose="020F0502020204030204" pitchFamily="34" charset="0"/>
                <a:ea typeface="Times New Roman" panose="02020603050405020304" pitchFamily="18" charset="0"/>
                <a:cs typeface="Times New Roman" panose="02020603050405020304" pitchFamily="18" charset="0"/>
              </a:rPr>
              <a:t>Have nothing to do with foolish, ignorant controversies; you know that they breed quarrels. </a:t>
            </a: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24 </a:t>
            </a:r>
            <a:r>
              <a:rPr lang="en-US" sz="2600" i="1" dirty="0">
                <a:latin typeface="Calibri" panose="020F0502020204030204" pitchFamily="34" charset="0"/>
                <a:ea typeface="Times New Roman" panose="02020603050405020304" pitchFamily="18" charset="0"/>
                <a:cs typeface="Times New Roman" panose="02020603050405020304" pitchFamily="18" charset="0"/>
              </a:rPr>
              <a:t>And the Lord's servant must not be quarrelsome but kind to everyone, able to teach, patiently enduring evil, </a:t>
            </a: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25 </a:t>
            </a:r>
            <a:r>
              <a:rPr lang="en-US" sz="2600" i="1" dirty="0">
                <a:latin typeface="Calibri" panose="020F0502020204030204" pitchFamily="34" charset="0"/>
                <a:ea typeface="Times New Roman" panose="02020603050405020304" pitchFamily="18" charset="0"/>
                <a:cs typeface="Times New Roman" panose="02020603050405020304" pitchFamily="18" charset="0"/>
              </a:rPr>
              <a:t>correcting his opponents with gentleness. God may perhaps grant them repentance leading to a knowledge of the truth, </a:t>
            </a: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26 </a:t>
            </a:r>
            <a:r>
              <a:rPr lang="en-US" sz="2600" i="1" dirty="0">
                <a:latin typeface="Calibri" panose="020F0502020204030204" pitchFamily="34" charset="0"/>
                <a:ea typeface="Times New Roman" panose="02020603050405020304" pitchFamily="18" charset="0"/>
                <a:cs typeface="Times New Roman" panose="02020603050405020304" pitchFamily="18" charset="0"/>
              </a:rPr>
              <a:t>and they may come to their senses and escape from the snare of the devil, after being captured by him to do his will.</a:t>
            </a:r>
            <a:endParaRPr lang="en-US" sz="2600" i="1" dirty="0">
              <a:effectLst/>
              <a:latin typeface="+mn-lt"/>
              <a:ea typeface="Times New Roman" panose="02020603050405020304" pitchFamily="18" charset="0"/>
            </a:endParaRPr>
          </a:p>
        </p:txBody>
      </p:sp>
    </p:spTree>
    <p:extLst>
      <p:ext uri="{BB962C8B-B14F-4D97-AF65-F5344CB8AC3E}">
        <p14:creationId xmlns:p14="http://schemas.microsoft.com/office/powerpoint/2010/main" val="222335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600200" y="39872"/>
            <a:ext cx="8637588" cy="914400"/>
          </a:xfrm>
          <a:noFill/>
        </p:spPr>
        <p:txBody>
          <a:bodyPr>
            <a:normAutofit/>
          </a:bodyPr>
          <a:lstStyle/>
          <a:p>
            <a:pPr algn="ctr" eaLnBrk="1" hangingPunct="1"/>
            <a:r>
              <a:rPr lang="en-US" sz="5400" dirty="0">
                <a:solidFill>
                  <a:schemeClr val="tx1"/>
                </a:solidFill>
                <a:effectLst/>
                <a:latin typeface="Calibri" pitchFamily="34" charset="0"/>
              </a:rPr>
              <a:t>II Timothy 2:20-26</a:t>
            </a:r>
          </a:p>
        </p:txBody>
      </p:sp>
      <p:sp>
        <p:nvSpPr>
          <p:cNvPr id="2" name="TextBox 1"/>
          <p:cNvSpPr txBox="1"/>
          <p:nvPr/>
        </p:nvSpPr>
        <p:spPr>
          <a:xfrm>
            <a:off x="152400" y="954272"/>
            <a:ext cx="11887200" cy="4493538"/>
          </a:xfrm>
          <a:prstGeom prst="rect">
            <a:avLst/>
          </a:prstGeom>
          <a:noFill/>
        </p:spPr>
        <p:txBody>
          <a:bodyPr wrap="square" rtlCol="0">
            <a:spAutoFit/>
          </a:bodyPr>
          <a:lstStyle/>
          <a:p>
            <a:pPr marR="0" algn="l">
              <a:spcBef>
                <a:spcPts val="0"/>
              </a:spcBef>
              <a:spcAft>
                <a:spcPts val="0"/>
              </a:spcAft>
            </a:pP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20 </a:t>
            </a:r>
            <a:r>
              <a:rPr lang="en-US" sz="2600" i="1" dirty="0">
                <a:latin typeface="Calibri" panose="020F0502020204030204" pitchFamily="34" charset="0"/>
                <a:ea typeface="Times New Roman" panose="02020603050405020304" pitchFamily="18" charset="0"/>
                <a:cs typeface="Times New Roman" panose="02020603050405020304" pitchFamily="18" charset="0"/>
              </a:rPr>
              <a:t>Now in a great house there are not only vessels of gold and silver but also of wood and clay, some for honorable use, some for dishonorable.</a:t>
            </a: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21 </a:t>
            </a:r>
            <a:r>
              <a:rPr lang="en-US" sz="2600" i="1" dirty="0">
                <a:latin typeface="Calibri" panose="020F0502020204030204" pitchFamily="34" charset="0"/>
                <a:ea typeface="Times New Roman" panose="02020603050405020304" pitchFamily="18" charset="0"/>
                <a:cs typeface="Times New Roman" panose="02020603050405020304" pitchFamily="18" charset="0"/>
              </a:rPr>
              <a:t>Therefore, if anyone cleanses himself from what is dishonorable, he will be a vessel for honorable use, set apart as holy, useful to the master of the house, ready for every good work.</a:t>
            </a:r>
            <a:endParaRPr lang="en-US" sz="2600" dirty="0">
              <a:latin typeface="Times New Roman" panose="02020603050405020304" pitchFamily="18" charset="0"/>
              <a:ea typeface="Times New Roman" panose="02020603050405020304" pitchFamily="18" charset="0"/>
            </a:endParaRPr>
          </a:p>
          <a:p>
            <a:pPr algn="l"/>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22 </a:t>
            </a:r>
            <a:r>
              <a:rPr lang="en-US" sz="2600" i="1" dirty="0">
                <a:latin typeface="Calibri" panose="020F0502020204030204" pitchFamily="34" charset="0"/>
                <a:ea typeface="Times New Roman" panose="02020603050405020304" pitchFamily="18" charset="0"/>
                <a:cs typeface="Times New Roman" panose="02020603050405020304" pitchFamily="18" charset="0"/>
              </a:rPr>
              <a:t>So </a:t>
            </a:r>
            <a:r>
              <a:rPr lang="en-US" sz="2600" i="1" dirty="0">
                <a:highlight>
                  <a:srgbClr val="CCFF66"/>
                </a:highlight>
                <a:latin typeface="Calibri" panose="020F0502020204030204" pitchFamily="34" charset="0"/>
                <a:ea typeface="Times New Roman" panose="02020603050405020304" pitchFamily="18" charset="0"/>
                <a:cs typeface="Times New Roman" panose="02020603050405020304" pitchFamily="18" charset="0"/>
              </a:rPr>
              <a:t>flee youthful passions and pursue righteousness, faith, love, and peace</a:t>
            </a:r>
            <a:r>
              <a:rPr lang="en-US" sz="2600" i="1" dirty="0">
                <a:latin typeface="Calibri" panose="020F0502020204030204" pitchFamily="34" charset="0"/>
                <a:ea typeface="Times New Roman" panose="02020603050405020304" pitchFamily="18" charset="0"/>
                <a:cs typeface="Times New Roman" panose="02020603050405020304" pitchFamily="18" charset="0"/>
              </a:rPr>
              <a:t>, along with those who call on the Lord from a pure heart. </a:t>
            </a: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23 </a:t>
            </a:r>
            <a:r>
              <a:rPr lang="en-US" sz="2600" i="1" dirty="0">
                <a:latin typeface="Calibri" panose="020F0502020204030204" pitchFamily="34" charset="0"/>
                <a:ea typeface="Times New Roman" panose="02020603050405020304" pitchFamily="18" charset="0"/>
                <a:cs typeface="Times New Roman" panose="02020603050405020304" pitchFamily="18" charset="0"/>
              </a:rPr>
              <a:t>Have nothing to do with foolish, ignorant controversies; you know that they breed quarrels. </a:t>
            </a: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24 </a:t>
            </a:r>
            <a:r>
              <a:rPr lang="en-US" sz="2600" i="1" dirty="0">
                <a:latin typeface="Calibri" panose="020F0502020204030204" pitchFamily="34" charset="0"/>
                <a:ea typeface="Times New Roman" panose="02020603050405020304" pitchFamily="18" charset="0"/>
                <a:cs typeface="Times New Roman" panose="02020603050405020304" pitchFamily="18" charset="0"/>
              </a:rPr>
              <a:t>And the Lord's servant must </a:t>
            </a:r>
            <a:r>
              <a:rPr lang="en-US" sz="2600" i="1" dirty="0">
                <a:highlight>
                  <a:srgbClr val="CCFF66"/>
                </a:highlight>
                <a:latin typeface="Calibri" panose="020F0502020204030204" pitchFamily="34" charset="0"/>
                <a:ea typeface="Times New Roman" panose="02020603050405020304" pitchFamily="18" charset="0"/>
                <a:cs typeface="Times New Roman" panose="02020603050405020304" pitchFamily="18" charset="0"/>
              </a:rPr>
              <a:t>not be quarrelsome but kind to everyone, able to teach, patiently enduring evil, </a:t>
            </a:r>
            <a:r>
              <a:rPr lang="en-US" sz="2600" b="1" i="1" baseline="30000" dirty="0">
                <a:highlight>
                  <a:srgbClr val="CCFF66"/>
                </a:highlight>
                <a:latin typeface="Calibri" panose="020F0502020204030204" pitchFamily="34" charset="0"/>
                <a:ea typeface="Times New Roman" panose="02020603050405020304" pitchFamily="18" charset="0"/>
                <a:cs typeface="Times New Roman" panose="02020603050405020304" pitchFamily="18" charset="0"/>
              </a:rPr>
              <a:t>25 </a:t>
            </a:r>
            <a:r>
              <a:rPr lang="en-US" sz="2600" i="1" dirty="0">
                <a:highlight>
                  <a:srgbClr val="CCFF66"/>
                </a:highlight>
                <a:latin typeface="Calibri" panose="020F0502020204030204" pitchFamily="34" charset="0"/>
                <a:ea typeface="Times New Roman" panose="02020603050405020304" pitchFamily="18" charset="0"/>
                <a:cs typeface="Times New Roman" panose="02020603050405020304" pitchFamily="18" charset="0"/>
              </a:rPr>
              <a:t>correcting his opponents with gentleness</a:t>
            </a:r>
            <a:r>
              <a:rPr lang="en-US" sz="2600" i="1" dirty="0">
                <a:latin typeface="Calibri" panose="020F0502020204030204" pitchFamily="34" charset="0"/>
                <a:ea typeface="Times New Roman" panose="02020603050405020304" pitchFamily="18" charset="0"/>
                <a:cs typeface="Times New Roman" panose="02020603050405020304" pitchFamily="18" charset="0"/>
              </a:rPr>
              <a:t>. God may perhaps grant them repentance leading to a knowledge of the truth, </a:t>
            </a: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26 </a:t>
            </a:r>
            <a:r>
              <a:rPr lang="en-US" sz="2600" i="1" dirty="0">
                <a:latin typeface="Calibri" panose="020F0502020204030204" pitchFamily="34" charset="0"/>
                <a:ea typeface="Times New Roman" panose="02020603050405020304" pitchFamily="18" charset="0"/>
                <a:cs typeface="Times New Roman" panose="02020603050405020304" pitchFamily="18" charset="0"/>
              </a:rPr>
              <a:t>and they may come to their senses and escape from the snare of the devil, after being captured by him to do his will.</a:t>
            </a:r>
            <a:endParaRPr lang="en-US" sz="2600" i="1" dirty="0">
              <a:effectLst/>
              <a:latin typeface="+mn-lt"/>
              <a:ea typeface="Times New Roman" panose="02020603050405020304" pitchFamily="18" charset="0"/>
            </a:endParaRPr>
          </a:p>
        </p:txBody>
      </p:sp>
    </p:spTree>
    <p:extLst>
      <p:ext uri="{BB962C8B-B14F-4D97-AF65-F5344CB8AC3E}">
        <p14:creationId xmlns:p14="http://schemas.microsoft.com/office/powerpoint/2010/main" val="1064636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600200" y="39872"/>
            <a:ext cx="8637588" cy="914400"/>
          </a:xfrm>
          <a:noFill/>
        </p:spPr>
        <p:txBody>
          <a:bodyPr>
            <a:normAutofit/>
          </a:bodyPr>
          <a:lstStyle/>
          <a:p>
            <a:pPr algn="ctr" eaLnBrk="1" hangingPunct="1"/>
            <a:r>
              <a:rPr lang="en-US" sz="5400" dirty="0">
                <a:solidFill>
                  <a:schemeClr val="tx1"/>
                </a:solidFill>
                <a:effectLst/>
                <a:latin typeface="Calibri" pitchFamily="34" charset="0"/>
              </a:rPr>
              <a:t>II Timothy 2:20-26</a:t>
            </a:r>
          </a:p>
        </p:txBody>
      </p:sp>
      <p:sp>
        <p:nvSpPr>
          <p:cNvPr id="2" name="TextBox 1"/>
          <p:cNvSpPr txBox="1"/>
          <p:nvPr/>
        </p:nvSpPr>
        <p:spPr>
          <a:xfrm>
            <a:off x="152400" y="954272"/>
            <a:ext cx="11887200" cy="4493538"/>
          </a:xfrm>
          <a:prstGeom prst="rect">
            <a:avLst/>
          </a:prstGeom>
          <a:noFill/>
        </p:spPr>
        <p:txBody>
          <a:bodyPr wrap="square" rtlCol="0">
            <a:spAutoFit/>
          </a:bodyPr>
          <a:lstStyle/>
          <a:p>
            <a:pPr marR="0" algn="l">
              <a:spcBef>
                <a:spcPts val="0"/>
              </a:spcBef>
              <a:spcAft>
                <a:spcPts val="0"/>
              </a:spcAft>
            </a:pP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20 </a:t>
            </a:r>
            <a:r>
              <a:rPr lang="en-US" sz="2600" i="1" dirty="0">
                <a:latin typeface="Calibri" panose="020F0502020204030204" pitchFamily="34" charset="0"/>
                <a:ea typeface="Times New Roman" panose="02020603050405020304" pitchFamily="18" charset="0"/>
                <a:cs typeface="Times New Roman" panose="02020603050405020304" pitchFamily="18" charset="0"/>
              </a:rPr>
              <a:t>Now in a great house there are not only vessels of gold and silver but also of wood and clay, some for honorable use, some for dishonorable.</a:t>
            </a: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21 </a:t>
            </a:r>
            <a:r>
              <a:rPr lang="en-US" sz="2600" i="1" dirty="0">
                <a:latin typeface="Calibri" panose="020F0502020204030204" pitchFamily="34" charset="0"/>
                <a:ea typeface="Times New Roman" panose="02020603050405020304" pitchFamily="18" charset="0"/>
                <a:cs typeface="Times New Roman" panose="02020603050405020304" pitchFamily="18" charset="0"/>
              </a:rPr>
              <a:t>Therefore, if anyone cleanses himself from what is dishonorable, he will be a vessel for honorable use, set apart as holy, useful to the master of the house, ready for every good work.</a:t>
            </a:r>
            <a:endParaRPr lang="en-US" sz="2600" dirty="0">
              <a:latin typeface="Times New Roman" panose="02020603050405020304" pitchFamily="18" charset="0"/>
              <a:ea typeface="Times New Roman" panose="02020603050405020304" pitchFamily="18" charset="0"/>
            </a:endParaRPr>
          </a:p>
          <a:p>
            <a:pPr algn="l"/>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22 </a:t>
            </a:r>
            <a:r>
              <a:rPr lang="en-US" sz="2600" i="1" dirty="0">
                <a:latin typeface="Calibri" panose="020F0502020204030204" pitchFamily="34" charset="0"/>
                <a:ea typeface="Times New Roman" panose="02020603050405020304" pitchFamily="18" charset="0"/>
                <a:cs typeface="Times New Roman" panose="02020603050405020304" pitchFamily="18" charset="0"/>
              </a:rPr>
              <a:t>So flee youthful passions and pursue righteousness, faith, love, and peace, </a:t>
            </a:r>
            <a:r>
              <a:rPr lang="en-US" sz="2600" i="1" dirty="0">
                <a:highlight>
                  <a:srgbClr val="CCFF66"/>
                </a:highlight>
                <a:latin typeface="Calibri" panose="020F0502020204030204" pitchFamily="34" charset="0"/>
                <a:ea typeface="Times New Roman" panose="02020603050405020304" pitchFamily="18" charset="0"/>
                <a:cs typeface="Times New Roman" panose="02020603050405020304" pitchFamily="18" charset="0"/>
              </a:rPr>
              <a:t>along with those who call on the Lord from a pure heart. </a:t>
            </a: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23 </a:t>
            </a:r>
            <a:r>
              <a:rPr lang="en-US" sz="2600" i="1" dirty="0">
                <a:latin typeface="Calibri" panose="020F0502020204030204" pitchFamily="34" charset="0"/>
                <a:ea typeface="Times New Roman" panose="02020603050405020304" pitchFamily="18" charset="0"/>
                <a:cs typeface="Times New Roman" panose="02020603050405020304" pitchFamily="18" charset="0"/>
              </a:rPr>
              <a:t>Have nothing to do with foolish, ignorant controversies; you know that they breed quarrels. </a:t>
            </a: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24 </a:t>
            </a:r>
            <a:r>
              <a:rPr lang="en-US" sz="2600" i="1" dirty="0">
                <a:latin typeface="Calibri" panose="020F0502020204030204" pitchFamily="34" charset="0"/>
                <a:ea typeface="Times New Roman" panose="02020603050405020304" pitchFamily="18" charset="0"/>
                <a:cs typeface="Times New Roman" panose="02020603050405020304" pitchFamily="18" charset="0"/>
              </a:rPr>
              <a:t>And the Lord's servant must not be quarrelsome but kind to everyone, able to teach, patiently enduring evil, </a:t>
            </a: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25 </a:t>
            </a:r>
            <a:r>
              <a:rPr lang="en-US" sz="2600" i="1" dirty="0">
                <a:latin typeface="Calibri" panose="020F0502020204030204" pitchFamily="34" charset="0"/>
                <a:ea typeface="Times New Roman" panose="02020603050405020304" pitchFamily="18" charset="0"/>
                <a:cs typeface="Times New Roman" panose="02020603050405020304" pitchFamily="18" charset="0"/>
              </a:rPr>
              <a:t>correcting his opponents with gentleness. God may perhaps grant them repentance leading to a knowledge of the truth, </a:t>
            </a:r>
            <a:r>
              <a:rPr lang="en-US" sz="2600" b="1" i="1" baseline="30000" dirty="0">
                <a:latin typeface="Calibri" panose="020F0502020204030204" pitchFamily="34" charset="0"/>
                <a:ea typeface="Times New Roman" panose="02020603050405020304" pitchFamily="18" charset="0"/>
                <a:cs typeface="Times New Roman" panose="02020603050405020304" pitchFamily="18" charset="0"/>
              </a:rPr>
              <a:t>26 </a:t>
            </a:r>
            <a:r>
              <a:rPr lang="en-US" sz="2600" i="1" dirty="0">
                <a:latin typeface="Calibri" panose="020F0502020204030204" pitchFamily="34" charset="0"/>
                <a:ea typeface="Times New Roman" panose="02020603050405020304" pitchFamily="18" charset="0"/>
                <a:cs typeface="Times New Roman" panose="02020603050405020304" pitchFamily="18" charset="0"/>
              </a:rPr>
              <a:t>and they may come to their senses and escape from the snare of the devil, after being captured by him to do his will.</a:t>
            </a:r>
            <a:endParaRPr lang="en-US" sz="2600" i="1" dirty="0">
              <a:effectLst/>
              <a:latin typeface="+mn-lt"/>
              <a:ea typeface="Times New Roman" panose="02020603050405020304" pitchFamily="18" charset="0"/>
            </a:endParaRPr>
          </a:p>
        </p:txBody>
      </p:sp>
    </p:spTree>
    <p:extLst>
      <p:ext uri="{BB962C8B-B14F-4D97-AF65-F5344CB8AC3E}">
        <p14:creationId xmlns:p14="http://schemas.microsoft.com/office/powerpoint/2010/main" val="3469924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524000" y="228600"/>
            <a:ext cx="8637588" cy="914400"/>
          </a:xfrm>
          <a:noFill/>
        </p:spPr>
        <p:txBody>
          <a:bodyPr>
            <a:normAutofit/>
          </a:bodyPr>
          <a:lstStyle/>
          <a:p>
            <a:pPr algn="ctr" eaLnBrk="1" hangingPunct="1"/>
            <a:r>
              <a:rPr lang="en-US" sz="5400" dirty="0">
                <a:solidFill>
                  <a:schemeClr val="tx1"/>
                </a:solidFill>
                <a:effectLst/>
                <a:latin typeface="Calibri" pitchFamily="34" charset="0"/>
              </a:rPr>
              <a:t>II Timothy 2:19</a:t>
            </a:r>
          </a:p>
        </p:txBody>
      </p:sp>
      <p:sp>
        <p:nvSpPr>
          <p:cNvPr id="2" name="TextBox 1"/>
          <p:cNvSpPr txBox="1"/>
          <p:nvPr/>
        </p:nvSpPr>
        <p:spPr>
          <a:xfrm>
            <a:off x="1262296" y="1371600"/>
            <a:ext cx="9667407" cy="3785652"/>
          </a:xfrm>
          <a:prstGeom prst="rect">
            <a:avLst/>
          </a:prstGeom>
          <a:noFill/>
        </p:spPr>
        <p:txBody>
          <a:bodyPr wrap="square" rtlCol="0">
            <a:spAutoFit/>
          </a:bodyPr>
          <a:lstStyle/>
          <a:p>
            <a:pPr marL="457200" marR="0" algn="l">
              <a:spcBef>
                <a:spcPts val="0"/>
              </a:spcBef>
              <a:spcAft>
                <a:spcPts val="0"/>
              </a:spcAft>
            </a:pPr>
            <a:r>
              <a:rPr lang="en-US" sz="4800" b="1" i="1" baseline="30000" dirty="0">
                <a:latin typeface="Calibri" panose="020F0502020204030204" pitchFamily="34" charset="0"/>
                <a:ea typeface="Times New Roman" panose="02020603050405020304" pitchFamily="18" charset="0"/>
                <a:cs typeface="Times New Roman" panose="02020603050405020304" pitchFamily="18" charset="0"/>
              </a:rPr>
              <a:t>19 </a:t>
            </a:r>
            <a:r>
              <a:rPr lang="en-US" sz="4800" i="1" dirty="0">
                <a:latin typeface="Calibri" panose="020F0502020204030204" pitchFamily="34" charset="0"/>
                <a:ea typeface="Times New Roman" panose="02020603050405020304" pitchFamily="18" charset="0"/>
                <a:cs typeface="Times New Roman" panose="02020603050405020304" pitchFamily="18" charset="0"/>
              </a:rPr>
              <a:t>But God's firm foundation stands, bearing this seal: “The Lord knows those who are his,” and, “Let everyone who names the name of the Lord depart from iniquity.”</a:t>
            </a:r>
            <a:endParaRPr lang="en-US" sz="4800" dirty="0">
              <a:effectLst/>
              <a:latin typeface="Times New Roman" panose="02020603050405020304" pitchFamily="18" charset="0"/>
              <a:ea typeface="Times New Roman" panose="02020603050405020304" pitchFamily="18" charset="0"/>
            </a:endParaRPr>
          </a:p>
        </p:txBody>
      </p:sp>
      <p:sp>
        <p:nvSpPr>
          <p:cNvPr id="3" name="Rectangle: Rounded Corners 2">
            <a:extLst>
              <a:ext uri="{FF2B5EF4-FFF2-40B4-BE49-F238E27FC236}">
                <a16:creationId xmlns:a16="http://schemas.microsoft.com/office/drawing/2014/main" id="{CC9F7300-FCFA-4755-9B34-C7778BDF6A2F}"/>
              </a:ext>
            </a:extLst>
          </p:cNvPr>
          <p:cNvSpPr/>
          <p:nvPr/>
        </p:nvSpPr>
        <p:spPr>
          <a:xfrm>
            <a:off x="5715000" y="5427075"/>
            <a:ext cx="5791200" cy="10149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Three Puzzles or Questions stand out</a:t>
            </a:r>
          </a:p>
        </p:txBody>
      </p:sp>
    </p:spTree>
    <p:extLst>
      <p:ext uri="{BB962C8B-B14F-4D97-AF65-F5344CB8AC3E}">
        <p14:creationId xmlns:p14="http://schemas.microsoft.com/office/powerpoint/2010/main" val="334646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524000" y="228600"/>
            <a:ext cx="8637588" cy="914400"/>
          </a:xfrm>
          <a:noFill/>
        </p:spPr>
        <p:txBody>
          <a:bodyPr>
            <a:normAutofit/>
          </a:bodyPr>
          <a:lstStyle/>
          <a:p>
            <a:pPr algn="ctr" eaLnBrk="1" hangingPunct="1"/>
            <a:r>
              <a:rPr lang="en-US" sz="5400" dirty="0">
                <a:solidFill>
                  <a:schemeClr val="tx1"/>
                </a:solidFill>
                <a:effectLst/>
                <a:latin typeface="Calibri" pitchFamily="34" charset="0"/>
              </a:rPr>
              <a:t>II Timothy 2:19</a:t>
            </a:r>
          </a:p>
        </p:txBody>
      </p:sp>
      <p:sp>
        <p:nvSpPr>
          <p:cNvPr id="2" name="TextBox 1"/>
          <p:cNvSpPr txBox="1"/>
          <p:nvPr/>
        </p:nvSpPr>
        <p:spPr>
          <a:xfrm>
            <a:off x="1262296" y="1371600"/>
            <a:ext cx="9667407" cy="3785652"/>
          </a:xfrm>
          <a:prstGeom prst="rect">
            <a:avLst/>
          </a:prstGeom>
          <a:noFill/>
        </p:spPr>
        <p:txBody>
          <a:bodyPr wrap="square" rtlCol="0">
            <a:spAutoFit/>
          </a:bodyPr>
          <a:lstStyle/>
          <a:p>
            <a:pPr marL="457200" marR="0" algn="l">
              <a:spcBef>
                <a:spcPts val="0"/>
              </a:spcBef>
              <a:spcAft>
                <a:spcPts val="0"/>
              </a:spcAft>
            </a:pPr>
            <a:r>
              <a:rPr lang="en-US" sz="4800" b="1" i="1" baseline="30000" dirty="0">
                <a:latin typeface="Calibri" panose="020F0502020204030204" pitchFamily="34" charset="0"/>
                <a:ea typeface="Times New Roman" panose="02020603050405020304" pitchFamily="18" charset="0"/>
                <a:cs typeface="Times New Roman" panose="02020603050405020304" pitchFamily="18" charset="0"/>
              </a:rPr>
              <a:t>19 </a:t>
            </a:r>
            <a:r>
              <a:rPr lang="en-US" sz="4800" i="1" dirty="0">
                <a:highlight>
                  <a:srgbClr val="CCFF66"/>
                </a:highlight>
                <a:latin typeface="Calibri" panose="020F0502020204030204" pitchFamily="34" charset="0"/>
                <a:ea typeface="Times New Roman" panose="02020603050405020304" pitchFamily="18" charset="0"/>
                <a:cs typeface="Times New Roman" panose="02020603050405020304" pitchFamily="18" charset="0"/>
              </a:rPr>
              <a:t>But God's firm foundation stands, bearing this seal:</a:t>
            </a:r>
            <a:r>
              <a:rPr lang="en-US" sz="4800" i="1" dirty="0">
                <a:latin typeface="Calibri" panose="020F0502020204030204" pitchFamily="34" charset="0"/>
                <a:ea typeface="Times New Roman" panose="02020603050405020304" pitchFamily="18" charset="0"/>
                <a:cs typeface="Times New Roman" panose="02020603050405020304" pitchFamily="18" charset="0"/>
              </a:rPr>
              <a:t> “The Lord knows those who are his,” and, “Let everyone who names the name of the Lord depart from iniquity.”</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9881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524000" y="228600"/>
            <a:ext cx="8637588" cy="914400"/>
          </a:xfrm>
          <a:noFill/>
        </p:spPr>
        <p:txBody>
          <a:bodyPr>
            <a:normAutofit/>
          </a:bodyPr>
          <a:lstStyle/>
          <a:p>
            <a:pPr algn="ctr" eaLnBrk="1" hangingPunct="1"/>
            <a:r>
              <a:rPr lang="en-US" sz="5400" dirty="0">
                <a:solidFill>
                  <a:schemeClr val="tx1"/>
                </a:solidFill>
                <a:effectLst/>
                <a:latin typeface="Calibri" pitchFamily="34" charset="0"/>
              </a:rPr>
              <a:t>II Timothy 2:19</a:t>
            </a:r>
          </a:p>
        </p:txBody>
      </p:sp>
      <p:sp>
        <p:nvSpPr>
          <p:cNvPr id="2" name="TextBox 1"/>
          <p:cNvSpPr txBox="1"/>
          <p:nvPr/>
        </p:nvSpPr>
        <p:spPr>
          <a:xfrm>
            <a:off x="1262296" y="1371600"/>
            <a:ext cx="9667407" cy="3785652"/>
          </a:xfrm>
          <a:prstGeom prst="rect">
            <a:avLst/>
          </a:prstGeom>
          <a:noFill/>
        </p:spPr>
        <p:txBody>
          <a:bodyPr wrap="square" rtlCol="0">
            <a:spAutoFit/>
          </a:bodyPr>
          <a:lstStyle/>
          <a:p>
            <a:pPr marL="457200" marR="0" algn="l">
              <a:spcBef>
                <a:spcPts val="0"/>
              </a:spcBef>
              <a:spcAft>
                <a:spcPts val="0"/>
              </a:spcAft>
            </a:pPr>
            <a:r>
              <a:rPr lang="en-US" sz="4800" b="1" i="1" baseline="30000" dirty="0">
                <a:latin typeface="Calibri" panose="020F0502020204030204" pitchFamily="34" charset="0"/>
                <a:ea typeface="Times New Roman" panose="02020603050405020304" pitchFamily="18" charset="0"/>
                <a:cs typeface="Times New Roman" panose="02020603050405020304" pitchFamily="18" charset="0"/>
              </a:rPr>
              <a:t>19 </a:t>
            </a:r>
            <a:r>
              <a:rPr lang="en-US" sz="4800" i="1" dirty="0">
                <a:latin typeface="Calibri" panose="020F0502020204030204" pitchFamily="34" charset="0"/>
                <a:ea typeface="Times New Roman" panose="02020603050405020304" pitchFamily="18" charset="0"/>
                <a:cs typeface="Times New Roman" panose="02020603050405020304" pitchFamily="18" charset="0"/>
              </a:rPr>
              <a:t>But God's firm foundation stands, bearing this seal: </a:t>
            </a:r>
            <a:r>
              <a:rPr lang="en-US" sz="4800" i="1" dirty="0">
                <a:highlight>
                  <a:srgbClr val="CCFF66"/>
                </a:highlight>
                <a:latin typeface="Calibri" panose="020F0502020204030204" pitchFamily="34" charset="0"/>
                <a:ea typeface="Times New Roman" panose="02020603050405020304" pitchFamily="18" charset="0"/>
                <a:cs typeface="Times New Roman" panose="02020603050405020304" pitchFamily="18" charset="0"/>
              </a:rPr>
              <a:t>“The Lord knows those who are his,” </a:t>
            </a:r>
            <a:r>
              <a:rPr lang="en-US" sz="4800" i="1" dirty="0">
                <a:latin typeface="Calibri" panose="020F0502020204030204" pitchFamily="34" charset="0"/>
                <a:ea typeface="Times New Roman" panose="02020603050405020304" pitchFamily="18" charset="0"/>
                <a:cs typeface="Times New Roman" panose="02020603050405020304" pitchFamily="18" charset="0"/>
              </a:rPr>
              <a:t>and, “Let everyone who names the name of the Lord depart from iniquity.”</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60193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524000" y="228600"/>
            <a:ext cx="8637588" cy="914400"/>
          </a:xfrm>
          <a:noFill/>
        </p:spPr>
        <p:txBody>
          <a:bodyPr>
            <a:normAutofit/>
          </a:bodyPr>
          <a:lstStyle/>
          <a:p>
            <a:pPr algn="ctr" eaLnBrk="1" hangingPunct="1"/>
            <a:r>
              <a:rPr lang="en-US" sz="5400" dirty="0">
                <a:solidFill>
                  <a:schemeClr val="tx1"/>
                </a:solidFill>
                <a:effectLst/>
                <a:latin typeface="Calibri" pitchFamily="34" charset="0"/>
              </a:rPr>
              <a:t>II Timothy 2:19</a:t>
            </a:r>
          </a:p>
        </p:txBody>
      </p:sp>
      <p:sp>
        <p:nvSpPr>
          <p:cNvPr id="2" name="TextBox 1"/>
          <p:cNvSpPr txBox="1"/>
          <p:nvPr/>
        </p:nvSpPr>
        <p:spPr>
          <a:xfrm>
            <a:off x="1262296" y="1371600"/>
            <a:ext cx="9667407" cy="3785652"/>
          </a:xfrm>
          <a:prstGeom prst="rect">
            <a:avLst/>
          </a:prstGeom>
          <a:noFill/>
        </p:spPr>
        <p:txBody>
          <a:bodyPr wrap="square" rtlCol="0">
            <a:spAutoFit/>
          </a:bodyPr>
          <a:lstStyle/>
          <a:p>
            <a:pPr marL="457200" marR="0" algn="l">
              <a:spcBef>
                <a:spcPts val="0"/>
              </a:spcBef>
              <a:spcAft>
                <a:spcPts val="0"/>
              </a:spcAft>
            </a:pPr>
            <a:r>
              <a:rPr lang="en-US" sz="4800" b="1" i="1" baseline="30000" dirty="0">
                <a:latin typeface="Calibri" panose="020F0502020204030204" pitchFamily="34" charset="0"/>
                <a:ea typeface="Times New Roman" panose="02020603050405020304" pitchFamily="18" charset="0"/>
                <a:cs typeface="Times New Roman" panose="02020603050405020304" pitchFamily="18" charset="0"/>
              </a:rPr>
              <a:t>19 </a:t>
            </a:r>
            <a:r>
              <a:rPr lang="en-US" sz="4800" i="1" dirty="0">
                <a:latin typeface="Calibri" panose="020F0502020204030204" pitchFamily="34" charset="0"/>
                <a:ea typeface="Times New Roman" panose="02020603050405020304" pitchFamily="18" charset="0"/>
                <a:cs typeface="Times New Roman" panose="02020603050405020304" pitchFamily="18" charset="0"/>
              </a:rPr>
              <a:t>But God's firm foundation stands, bearing this seal: “The Lord knows those who are his,” and, “Let </a:t>
            </a:r>
            <a:r>
              <a:rPr lang="en-US" sz="4800" i="1" dirty="0">
                <a:highlight>
                  <a:srgbClr val="CCFF66"/>
                </a:highlight>
                <a:latin typeface="Calibri" panose="020F0502020204030204" pitchFamily="34" charset="0"/>
                <a:ea typeface="Times New Roman" panose="02020603050405020304" pitchFamily="18" charset="0"/>
                <a:cs typeface="Times New Roman" panose="02020603050405020304" pitchFamily="18" charset="0"/>
              </a:rPr>
              <a:t>everyone who names the name of the Lord </a:t>
            </a:r>
            <a:r>
              <a:rPr lang="en-US" sz="4800" i="1" dirty="0">
                <a:latin typeface="Calibri" panose="020F0502020204030204" pitchFamily="34" charset="0"/>
                <a:ea typeface="Times New Roman" panose="02020603050405020304" pitchFamily="18" charset="0"/>
                <a:cs typeface="Times New Roman" panose="02020603050405020304" pitchFamily="18" charset="0"/>
              </a:rPr>
              <a:t>depart from iniquity.”</a:t>
            </a:r>
            <a:endParaRPr lang="en-US" sz="4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50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524000" y="228600"/>
            <a:ext cx="8637588" cy="914400"/>
          </a:xfrm>
          <a:noFill/>
        </p:spPr>
        <p:txBody>
          <a:bodyPr>
            <a:normAutofit/>
          </a:bodyPr>
          <a:lstStyle/>
          <a:p>
            <a:pPr algn="ctr" eaLnBrk="1" hangingPunct="1"/>
            <a:r>
              <a:rPr lang="en-US" sz="5400" dirty="0">
                <a:solidFill>
                  <a:schemeClr val="tx1"/>
                </a:solidFill>
                <a:effectLst/>
                <a:latin typeface="Calibri" pitchFamily="34" charset="0"/>
              </a:rPr>
              <a:t>II Timothy 2:14-18</a:t>
            </a:r>
          </a:p>
        </p:txBody>
      </p:sp>
      <p:sp>
        <p:nvSpPr>
          <p:cNvPr id="2" name="TextBox 1"/>
          <p:cNvSpPr txBox="1"/>
          <p:nvPr/>
        </p:nvSpPr>
        <p:spPr>
          <a:xfrm>
            <a:off x="381000" y="1166842"/>
            <a:ext cx="11582400" cy="4524315"/>
          </a:xfrm>
          <a:prstGeom prst="rect">
            <a:avLst/>
          </a:prstGeom>
          <a:noFill/>
        </p:spPr>
        <p:txBody>
          <a:bodyPr wrap="square" rtlCol="0">
            <a:spAutoFit/>
          </a:bodyPr>
          <a:lstStyle/>
          <a:p>
            <a:pPr marR="0" algn="l">
              <a:spcBef>
                <a:spcPts val="0"/>
              </a:spcBef>
              <a:spcAft>
                <a:spcPts val="0"/>
              </a:spcAft>
            </a:pPr>
            <a:r>
              <a:rPr lang="en-US" sz="3200" b="1" i="1" baseline="30000" dirty="0">
                <a:latin typeface="+mn-lt"/>
              </a:rPr>
              <a:t>14 </a:t>
            </a:r>
            <a:r>
              <a:rPr lang="en-US" sz="3200" i="1" dirty="0">
                <a:highlight>
                  <a:srgbClr val="CCFF66"/>
                </a:highlight>
                <a:latin typeface="+mn-lt"/>
              </a:rPr>
              <a:t>Remind them of these things</a:t>
            </a:r>
            <a:r>
              <a:rPr lang="en-US" sz="3200" i="1" dirty="0">
                <a:latin typeface="+mn-lt"/>
              </a:rPr>
              <a:t>, and charge them before God not to quarrel about words, which does no good, but only ruins the hearers.</a:t>
            </a:r>
            <a:r>
              <a:rPr lang="en-US" sz="3200" b="1" i="1" baseline="30000" dirty="0">
                <a:latin typeface="+mn-lt"/>
              </a:rPr>
              <a:t>15 </a:t>
            </a:r>
            <a:r>
              <a:rPr lang="en-US" sz="3200" i="1" dirty="0">
                <a:latin typeface="+mn-lt"/>
              </a:rPr>
              <a:t>Do your best to present yourself to God as one approved, a worker who has no need to be ashamed, rightly handling the word of truth.</a:t>
            </a:r>
            <a:r>
              <a:rPr lang="en-US" sz="3200" b="1" i="1" baseline="30000" dirty="0">
                <a:latin typeface="+mn-lt"/>
              </a:rPr>
              <a:t>16 </a:t>
            </a:r>
            <a:r>
              <a:rPr lang="en-US" sz="3200" i="1" dirty="0">
                <a:latin typeface="+mn-lt"/>
              </a:rPr>
              <a:t>But avoid irreverent babble, for it will lead people into more and more ungodliness, </a:t>
            </a:r>
            <a:r>
              <a:rPr lang="en-US" sz="3200" b="1" i="1" baseline="30000" dirty="0">
                <a:latin typeface="+mn-lt"/>
              </a:rPr>
              <a:t>17 </a:t>
            </a:r>
            <a:r>
              <a:rPr lang="en-US" sz="3200" i="1" dirty="0">
                <a:latin typeface="+mn-lt"/>
              </a:rPr>
              <a:t>and their talk will spread like gangrene. Among them are </a:t>
            </a:r>
            <a:r>
              <a:rPr lang="en-US" sz="3200" i="1" dirty="0" err="1">
                <a:latin typeface="+mn-lt"/>
              </a:rPr>
              <a:t>Hymenaeus</a:t>
            </a:r>
            <a:r>
              <a:rPr lang="en-US" sz="3200" i="1" dirty="0">
                <a:latin typeface="+mn-lt"/>
              </a:rPr>
              <a:t> and </a:t>
            </a:r>
            <a:r>
              <a:rPr lang="en-US" sz="3200" i="1" dirty="0" err="1">
                <a:latin typeface="+mn-lt"/>
              </a:rPr>
              <a:t>Philetus</a:t>
            </a:r>
            <a:r>
              <a:rPr lang="en-US" sz="3200" i="1" dirty="0">
                <a:latin typeface="+mn-lt"/>
              </a:rPr>
              <a:t>, </a:t>
            </a:r>
            <a:r>
              <a:rPr lang="en-US" sz="3200" b="1" i="1" baseline="30000" dirty="0">
                <a:latin typeface="+mn-lt"/>
              </a:rPr>
              <a:t>18 </a:t>
            </a:r>
            <a:r>
              <a:rPr lang="en-US" sz="3200" i="1" dirty="0">
                <a:latin typeface="+mn-lt"/>
              </a:rPr>
              <a:t>who have swerved from the truth, saying that the resurrection has already happened. They are upsetting the faith of some.</a:t>
            </a:r>
            <a:endParaRPr lang="en-US" sz="3200" i="1" dirty="0">
              <a:effectLst/>
              <a:latin typeface="+mn-lt"/>
              <a:ea typeface="Times New Roman" panose="02020603050405020304" pitchFamily="18" charset="0"/>
            </a:endParaRPr>
          </a:p>
        </p:txBody>
      </p:sp>
    </p:spTree>
    <p:extLst>
      <p:ext uri="{BB962C8B-B14F-4D97-AF65-F5344CB8AC3E}">
        <p14:creationId xmlns:p14="http://schemas.microsoft.com/office/powerpoint/2010/main" val="236723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524000" y="228600"/>
            <a:ext cx="8637588" cy="914400"/>
          </a:xfrm>
          <a:noFill/>
        </p:spPr>
        <p:txBody>
          <a:bodyPr>
            <a:normAutofit/>
          </a:bodyPr>
          <a:lstStyle/>
          <a:p>
            <a:pPr algn="ctr" eaLnBrk="1" hangingPunct="1"/>
            <a:r>
              <a:rPr lang="en-US" sz="5400" dirty="0">
                <a:solidFill>
                  <a:schemeClr val="tx1"/>
                </a:solidFill>
                <a:effectLst/>
                <a:latin typeface="Calibri" pitchFamily="34" charset="0"/>
              </a:rPr>
              <a:t>II Timothy 2:14-18</a:t>
            </a:r>
          </a:p>
        </p:txBody>
      </p:sp>
      <p:sp>
        <p:nvSpPr>
          <p:cNvPr id="2" name="TextBox 1"/>
          <p:cNvSpPr txBox="1"/>
          <p:nvPr/>
        </p:nvSpPr>
        <p:spPr>
          <a:xfrm>
            <a:off x="381000" y="1166842"/>
            <a:ext cx="11582400" cy="4524315"/>
          </a:xfrm>
          <a:prstGeom prst="rect">
            <a:avLst/>
          </a:prstGeom>
          <a:noFill/>
        </p:spPr>
        <p:txBody>
          <a:bodyPr wrap="square" rtlCol="0">
            <a:spAutoFit/>
          </a:bodyPr>
          <a:lstStyle/>
          <a:p>
            <a:pPr marR="0" algn="l">
              <a:spcBef>
                <a:spcPts val="0"/>
              </a:spcBef>
              <a:spcAft>
                <a:spcPts val="0"/>
              </a:spcAft>
            </a:pPr>
            <a:r>
              <a:rPr lang="en-US" sz="3200" b="1" i="1" baseline="30000" dirty="0">
                <a:latin typeface="+mn-lt"/>
              </a:rPr>
              <a:t>14 </a:t>
            </a:r>
            <a:r>
              <a:rPr lang="en-US" sz="3200" i="1" dirty="0">
                <a:latin typeface="+mn-lt"/>
              </a:rPr>
              <a:t>Remind them of these things, and charge them before God not to quarrel about words, which does no good, but only ruins the hearers.</a:t>
            </a:r>
            <a:r>
              <a:rPr lang="en-US" sz="3200" b="1" i="1" baseline="30000" dirty="0">
                <a:latin typeface="+mn-lt"/>
              </a:rPr>
              <a:t>15 </a:t>
            </a:r>
            <a:r>
              <a:rPr lang="en-US" sz="3200" i="1" dirty="0">
                <a:latin typeface="+mn-lt"/>
              </a:rPr>
              <a:t>Do your best to present yourself to God as one approved, a worker who has no need to be ashamed, rightly handling the word of truth.</a:t>
            </a:r>
            <a:r>
              <a:rPr lang="en-US" sz="3200" b="1" i="1" baseline="30000" dirty="0">
                <a:latin typeface="+mn-lt"/>
              </a:rPr>
              <a:t>16 </a:t>
            </a:r>
            <a:r>
              <a:rPr lang="en-US" sz="3200" i="1" dirty="0">
                <a:latin typeface="+mn-lt"/>
              </a:rPr>
              <a:t>But </a:t>
            </a:r>
            <a:r>
              <a:rPr lang="en-US" sz="3200" i="1" dirty="0">
                <a:highlight>
                  <a:srgbClr val="CCFF66"/>
                </a:highlight>
                <a:latin typeface="+mn-lt"/>
              </a:rPr>
              <a:t>avoid irreverent babble</a:t>
            </a:r>
            <a:r>
              <a:rPr lang="en-US" sz="3200" i="1" dirty="0">
                <a:latin typeface="+mn-lt"/>
              </a:rPr>
              <a:t>, for it will lead people into more and more ungodliness, </a:t>
            </a:r>
            <a:r>
              <a:rPr lang="en-US" sz="3200" b="1" i="1" baseline="30000" dirty="0">
                <a:latin typeface="+mn-lt"/>
              </a:rPr>
              <a:t>17 </a:t>
            </a:r>
            <a:r>
              <a:rPr lang="en-US" sz="3200" i="1" dirty="0">
                <a:latin typeface="+mn-lt"/>
              </a:rPr>
              <a:t>and their talk will spread like gangrene. Among them are </a:t>
            </a:r>
            <a:r>
              <a:rPr lang="en-US" sz="3200" i="1" dirty="0" err="1">
                <a:latin typeface="+mn-lt"/>
              </a:rPr>
              <a:t>Hymenaeus</a:t>
            </a:r>
            <a:r>
              <a:rPr lang="en-US" sz="3200" i="1" dirty="0">
                <a:latin typeface="+mn-lt"/>
              </a:rPr>
              <a:t> and </a:t>
            </a:r>
            <a:r>
              <a:rPr lang="en-US" sz="3200" i="1" dirty="0" err="1">
                <a:latin typeface="+mn-lt"/>
              </a:rPr>
              <a:t>Philetus</a:t>
            </a:r>
            <a:r>
              <a:rPr lang="en-US" sz="3200" i="1" dirty="0">
                <a:latin typeface="+mn-lt"/>
              </a:rPr>
              <a:t>, </a:t>
            </a:r>
            <a:r>
              <a:rPr lang="en-US" sz="3200" b="1" i="1" baseline="30000" dirty="0">
                <a:latin typeface="+mn-lt"/>
              </a:rPr>
              <a:t>18 </a:t>
            </a:r>
            <a:r>
              <a:rPr lang="en-US" sz="3200" i="1" dirty="0">
                <a:latin typeface="+mn-lt"/>
              </a:rPr>
              <a:t>who have </a:t>
            </a:r>
            <a:r>
              <a:rPr lang="en-US" sz="3200" i="1" dirty="0">
                <a:highlight>
                  <a:srgbClr val="CCFF66"/>
                </a:highlight>
                <a:latin typeface="+mn-lt"/>
              </a:rPr>
              <a:t>swerved from the truth</a:t>
            </a:r>
            <a:r>
              <a:rPr lang="en-US" sz="3200" i="1" dirty="0">
                <a:latin typeface="+mn-lt"/>
              </a:rPr>
              <a:t>, saying that the resurrection has already happened. They are upsetting the faith of some.</a:t>
            </a:r>
            <a:endParaRPr lang="en-US" sz="3200" i="1" dirty="0">
              <a:effectLst/>
              <a:latin typeface="+mn-lt"/>
              <a:ea typeface="Times New Roman" panose="02020603050405020304" pitchFamily="18" charset="0"/>
            </a:endParaRPr>
          </a:p>
        </p:txBody>
      </p:sp>
    </p:spTree>
    <p:extLst>
      <p:ext uri="{BB962C8B-B14F-4D97-AF65-F5344CB8AC3E}">
        <p14:creationId xmlns:p14="http://schemas.microsoft.com/office/powerpoint/2010/main" val="1676884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524000" y="228600"/>
            <a:ext cx="8637588" cy="914400"/>
          </a:xfrm>
          <a:noFill/>
        </p:spPr>
        <p:txBody>
          <a:bodyPr>
            <a:normAutofit/>
          </a:bodyPr>
          <a:lstStyle/>
          <a:p>
            <a:pPr algn="ctr" eaLnBrk="1" hangingPunct="1"/>
            <a:r>
              <a:rPr lang="en-US" sz="5400" dirty="0">
                <a:solidFill>
                  <a:schemeClr val="tx1"/>
                </a:solidFill>
                <a:effectLst/>
                <a:latin typeface="Calibri" pitchFamily="34" charset="0"/>
              </a:rPr>
              <a:t>II Timothy 2:14-18</a:t>
            </a:r>
          </a:p>
        </p:txBody>
      </p:sp>
      <p:sp>
        <p:nvSpPr>
          <p:cNvPr id="2" name="TextBox 1"/>
          <p:cNvSpPr txBox="1"/>
          <p:nvPr/>
        </p:nvSpPr>
        <p:spPr>
          <a:xfrm>
            <a:off x="381000" y="1166842"/>
            <a:ext cx="11582400" cy="4524315"/>
          </a:xfrm>
          <a:prstGeom prst="rect">
            <a:avLst/>
          </a:prstGeom>
          <a:noFill/>
        </p:spPr>
        <p:txBody>
          <a:bodyPr wrap="square" rtlCol="0">
            <a:spAutoFit/>
          </a:bodyPr>
          <a:lstStyle/>
          <a:p>
            <a:pPr marR="0" algn="l">
              <a:spcBef>
                <a:spcPts val="0"/>
              </a:spcBef>
              <a:spcAft>
                <a:spcPts val="0"/>
              </a:spcAft>
            </a:pPr>
            <a:r>
              <a:rPr lang="en-US" sz="3200" b="1" i="1" baseline="30000" dirty="0">
                <a:latin typeface="+mn-lt"/>
              </a:rPr>
              <a:t>14 </a:t>
            </a:r>
            <a:r>
              <a:rPr lang="en-US" sz="3200" i="1" dirty="0">
                <a:latin typeface="+mn-lt"/>
              </a:rPr>
              <a:t>Remind them of these things, and charge them before God not to quarrel about words, which does no good, but only ruins the hearers.</a:t>
            </a:r>
            <a:r>
              <a:rPr lang="en-US" sz="3200" b="1" i="1" baseline="30000" dirty="0">
                <a:latin typeface="+mn-lt"/>
              </a:rPr>
              <a:t>15 </a:t>
            </a:r>
            <a:r>
              <a:rPr lang="en-US" sz="3200" i="1" dirty="0">
                <a:highlight>
                  <a:srgbClr val="CCFF66"/>
                </a:highlight>
                <a:latin typeface="+mn-lt"/>
              </a:rPr>
              <a:t>Do your best to present yourself to God as one approved, a worker who has no need to be ashamed, rightly handling the word of truth</a:t>
            </a:r>
            <a:r>
              <a:rPr lang="en-US" sz="3200" i="1" dirty="0">
                <a:latin typeface="+mn-lt"/>
              </a:rPr>
              <a:t>.</a:t>
            </a:r>
            <a:r>
              <a:rPr lang="en-US" sz="3200" b="1" i="1" baseline="30000" dirty="0">
                <a:latin typeface="+mn-lt"/>
              </a:rPr>
              <a:t>16 </a:t>
            </a:r>
            <a:r>
              <a:rPr lang="en-US" sz="3200" i="1" dirty="0">
                <a:latin typeface="+mn-lt"/>
              </a:rPr>
              <a:t>But avoid irreverent babble, for it will lead people into more and more ungodliness, </a:t>
            </a:r>
            <a:r>
              <a:rPr lang="en-US" sz="3200" b="1" i="1" baseline="30000" dirty="0">
                <a:latin typeface="+mn-lt"/>
              </a:rPr>
              <a:t>17 </a:t>
            </a:r>
            <a:r>
              <a:rPr lang="en-US" sz="3200" i="1" dirty="0">
                <a:latin typeface="+mn-lt"/>
              </a:rPr>
              <a:t>and their talk will spread like gangrene. Among them are </a:t>
            </a:r>
            <a:r>
              <a:rPr lang="en-US" sz="3200" i="1" dirty="0" err="1">
                <a:latin typeface="+mn-lt"/>
              </a:rPr>
              <a:t>Hymenaeus</a:t>
            </a:r>
            <a:r>
              <a:rPr lang="en-US" sz="3200" i="1" dirty="0">
                <a:latin typeface="+mn-lt"/>
              </a:rPr>
              <a:t> and </a:t>
            </a:r>
            <a:r>
              <a:rPr lang="en-US" sz="3200" i="1" dirty="0" err="1">
                <a:latin typeface="+mn-lt"/>
              </a:rPr>
              <a:t>Philetus</a:t>
            </a:r>
            <a:r>
              <a:rPr lang="en-US" sz="3200" i="1" dirty="0">
                <a:latin typeface="+mn-lt"/>
              </a:rPr>
              <a:t>, </a:t>
            </a:r>
            <a:r>
              <a:rPr lang="en-US" sz="3200" b="1" i="1" baseline="30000" dirty="0">
                <a:latin typeface="+mn-lt"/>
              </a:rPr>
              <a:t>18 </a:t>
            </a:r>
            <a:r>
              <a:rPr lang="en-US" sz="3200" i="1" dirty="0">
                <a:latin typeface="+mn-lt"/>
              </a:rPr>
              <a:t>who have swerved from the truth, saying that the resurrection has already happened. They are upsetting the faith of some.</a:t>
            </a:r>
            <a:endParaRPr lang="en-US" sz="3200" i="1" dirty="0">
              <a:effectLst/>
              <a:latin typeface="+mn-lt"/>
              <a:ea typeface="Times New Roman" panose="02020603050405020304" pitchFamily="18" charset="0"/>
            </a:endParaRPr>
          </a:p>
        </p:txBody>
      </p:sp>
    </p:spTree>
    <p:extLst>
      <p:ext uri="{BB962C8B-B14F-4D97-AF65-F5344CB8AC3E}">
        <p14:creationId xmlns:p14="http://schemas.microsoft.com/office/powerpoint/2010/main" val="1456827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524000" y="228600"/>
            <a:ext cx="8637588" cy="914400"/>
          </a:xfrm>
          <a:noFill/>
        </p:spPr>
        <p:txBody>
          <a:bodyPr>
            <a:normAutofit/>
          </a:bodyPr>
          <a:lstStyle/>
          <a:p>
            <a:pPr algn="ctr" eaLnBrk="1" hangingPunct="1"/>
            <a:r>
              <a:rPr lang="en-US" sz="5400" dirty="0">
                <a:solidFill>
                  <a:schemeClr val="tx1"/>
                </a:solidFill>
                <a:effectLst/>
                <a:latin typeface="Calibri" pitchFamily="34" charset="0"/>
              </a:rPr>
              <a:t>II Timothy 2:19</a:t>
            </a:r>
          </a:p>
        </p:txBody>
      </p:sp>
      <p:sp>
        <p:nvSpPr>
          <p:cNvPr id="2" name="TextBox 1"/>
          <p:cNvSpPr txBox="1"/>
          <p:nvPr/>
        </p:nvSpPr>
        <p:spPr>
          <a:xfrm>
            <a:off x="851694" y="2598003"/>
            <a:ext cx="9982200" cy="830997"/>
          </a:xfrm>
          <a:prstGeom prst="rect">
            <a:avLst/>
          </a:prstGeom>
          <a:noFill/>
        </p:spPr>
        <p:txBody>
          <a:bodyPr wrap="square" rtlCol="0">
            <a:spAutoFit/>
          </a:bodyPr>
          <a:lstStyle/>
          <a:p>
            <a:pPr marL="630238" indent="-630238" algn="l">
              <a:buFont typeface="+mj-lt"/>
              <a:buAutoNum type="arabicPeriod"/>
            </a:pPr>
            <a:r>
              <a:rPr lang="en-US" sz="4800" i="1" dirty="0">
                <a:latin typeface="Calibri" panose="020F0502020204030204" pitchFamily="34" charset="0"/>
                <a:ea typeface="Times New Roman" panose="02020603050405020304" pitchFamily="18" charset="0"/>
                <a:cs typeface="Times New Roman" panose="02020603050405020304" pitchFamily="18" charset="0"/>
              </a:rPr>
              <a:t>“The Lord knows those who are his” </a:t>
            </a:r>
            <a:endParaRPr lang="en-US" sz="4800" i="1" dirty="0">
              <a:latin typeface="Calibri" panose="020F0502020204030204" pitchFamily="34" charset="0"/>
            </a:endParaRPr>
          </a:p>
        </p:txBody>
      </p:sp>
      <p:sp>
        <p:nvSpPr>
          <p:cNvPr id="4" name="Rectangle: Rounded Corners 3">
            <a:extLst>
              <a:ext uri="{FF2B5EF4-FFF2-40B4-BE49-F238E27FC236}">
                <a16:creationId xmlns:a16="http://schemas.microsoft.com/office/drawing/2014/main" id="{1A14EDA4-43FA-42C8-96B8-0D97DE346CC8}"/>
              </a:ext>
            </a:extLst>
          </p:cNvPr>
          <p:cNvSpPr/>
          <p:nvPr/>
        </p:nvSpPr>
        <p:spPr>
          <a:xfrm>
            <a:off x="1676400" y="1111769"/>
            <a:ext cx="8991600" cy="830997"/>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The Seal or Inscription on God’s Firm Foundation</a:t>
            </a:r>
          </a:p>
        </p:txBody>
      </p:sp>
      <p:sp>
        <p:nvSpPr>
          <p:cNvPr id="3" name="TextBox 2">
            <a:extLst>
              <a:ext uri="{FF2B5EF4-FFF2-40B4-BE49-F238E27FC236}">
                <a16:creationId xmlns:a16="http://schemas.microsoft.com/office/drawing/2014/main" id="{F6ED6E4C-C23E-4CC9-AF94-96755CE0B7F9}"/>
              </a:ext>
            </a:extLst>
          </p:cNvPr>
          <p:cNvSpPr txBox="1"/>
          <p:nvPr/>
        </p:nvSpPr>
        <p:spPr>
          <a:xfrm>
            <a:off x="1676400" y="3962400"/>
            <a:ext cx="8382000" cy="1477328"/>
          </a:xfrm>
          <a:prstGeom prst="rect">
            <a:avLst/>
          </a:prstGeom>
          <a:noFill/>
        </p:spPr>
        <p:txBody>
          <a:bodyPr wrap="square" rtlCol="0">
            <a:spAutoFit/>
          </a:bodyPr>
          <a:lstStyle/>
          <a:p>
            <a:pPr algn="l"/>
            <a:r>
              <a:rPr lang="en-US" sz="2400" i="1" dirty="0">
                <a:latin typeface="+mn-lt"/>
              </a:rPr>
              <a:t>“You have gone too far! For all in the congregation are holy, every one of them, and the Lord is among them. Why then do you exalt yourselves above the assembly of the Lord?”  </a:t>
            </a:r>
            <a:r>
              <a:rPr lang="en-US" sz="2400" b="1" dirty="0">
                <a:solidFill>
                  <a:schemeClr val="accent1">
                    <a:lumMod val="50000"/>
                  </a:schemeClr>
                </a:solidFill>
                <a:latin typeface="+mn-lt"/>
              </a:rPr>
              <a:t>- Numbers 16:3</a:t>
            </a:r>
          </a:p>
          <a:p>
            <a:pPr algn="l"/>
            <a:endParaRPr lang="en-US" dirty="0">
              <a:latin typeface="+mn-lt"/>
            </a:endParaRPr>
          </a:p>
        </p:txBody>
      </p:sp>
      <p:sp>
        <p:nvSpPr>
          <p:cNvPr id="5" name="TextBox 4">
            <a:extLst>
              <a:ext uri="{FF2B5EF4-FFF2-40B4-BE49-F238E27FC236}">
                <a16:creationId xmlns:a16="http://schemas.microsoft.com/office/drawing/2014/main" id="{1EF11878-1D18-4D81-B579-C535C86DE83C}"/>
              </a:ext>
            </a:extLst>
          </p:cNvPr>
          <p:cNvSpPr txBox="1"/>
          <p:nvPr/>
        </p:nvSpPr>
        <p:spPr>
          <a:xfrm>
            <a:off x="1524000" y="3683674"/>
            <a:ext cx="10446648" cy="1200329"/>
          </a:xfrm>
          <a:prstGeom prst="rect">
            <a:avLst/>
          </a:prstGeom>
          <a:noFill/>
        </p:spPr>
        <p:txBody>
          <a:bodyPr wrap="square" rtlCol="0">
            <a:spAutoFit/>
          </a:bodyPr>
          <a:lstStyle/>
          <a:p>
            <a:pPr marL="285750" indent="-285750" algn="l">
              <a:buClr>
                <a:schemeClr val="accent1">
                  <a:lumMod val="50000"/>
                </a:schemeClr>
              </a:buClr>
              <a:buSzPct val="105000"/>
              <a:buFont typeface="Wingdings" panose="05000000000000000000" pitchFamily="2" charset="2"/>
              <a:buChar char="§"/>
            </a:pPr>
            <a:r>
              <a:rPr lang="en-US" sz="2400" dirty="0">
                <a:latin typeface="+mn-lt"/>
              </a:rPr>
              <a:t>We can know if we belong to the Lord</a:t>
            </a:r>
          </a:p>
          <a:p>
            <a:pPr marL="285750" indent="-285750" algn="l">
              <a:buClr>
                <a:schemeClr val="accent1">
                  <a:lumMod val="50000"/>
                </a:schemeClr>
              </a:buClr>
              <a:buSzPct val="105000"/>
              <a:buFont typeface="Wingdings" panose="05000000000000000000" pitchFamily="2" charset="2"/>
              <a:buChar char="§"/>
            </a:pPr>
            <a:r>
              <a:rPr lang="en-US" sz="2400" dirty="0">
                <a:latin typeface="+mn-lt"/>
              </a:rPr>
              <a:t>We should rely on the Lord, not on our wisdom, to reveal who pleases God</a:t>
            </a:r>
          </a:p>
          <a:p>
            <a:pPr marL="285750" indent="-285750" algn="l">
              <a:buClr>
                <a:schemeClr val="accent1">
                  <a:lumMod val="50000"/>
                </a:schemeClr>
              </a:buClr>
              <a:buSzPct val="105000"/>
              <a:buFont typeface="Wingdings" panose="05000000000000000000" pitchFamily="2" charset="2"/>
              <a:buChar char="§"/>
            </a:pPr>
            <a:r>
              <a:rPr lang="en-US" sz="2400" dirty="0">
                <a:latin typeface="+mn-lt"/>
              </a:rPr>
              <a:t>It’s not enough to be among God’s people</a:t>
            </a:r>
          </a:p>
        </p:txBody>
      </p:sp>
    </p:spTree>
    <p:extLst>
      <p:ext uri="{BB962C8B-B14F-4D97-AF65-F5344CB8AC3E}">
        <p14:creationId xmlns:p14="http://schemas.microsoft.com/office/powerpoint/2010/main" val="296246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dissolv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dissolve">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10116</TotalTime>
  <Words>137</Words>
  <Application>Microsoft Office PowerPoint</Application>
  <PresentationFormat>Widescreen</PresentationFormat>
  <Paragraphs>37</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Times New Roman</vt:lpstr>
      <vt:lpstr>Verdana</vt:lpstr>
      <vt:lpstr>Wingdings</vt:lpstr>
      <vt:lpstr>Wingdings 2</vt:lpstr>
      <vt:lpstr>Wingdings 3</vt:lpstr>
      <vt:lpstr>Concourse</vt:lpstr>
      <vt:lpstr>II Timothy 2:19</vt:lpstr>
      <vt:lpstr>II Timothy 2:19</vt:lpstr>
      <vt:lpstr>II Timothy 2:19</vt:lpstr>
      <vt:lpstr>II Timothy 2:19</vt:lpstr>
      <vt:lpstr>II Timothy 2:19</vt:lpstr>
      <vt:lpstr>II Timothy 2:14-18</vt:lpstr>
      <vt:lpstr>II Timothy 2:14-18</vt:lpstr>
      <vt:lpstr>II Timothy 2:14-18</vt:lpstr>
      <vt:lpstr>II Timothy 2:19</vt:lpstr>
      <vt:lpstr>II Timothy 2:19</vt:lpstr>
      <vt:lpstr>II Timothy 2:20-26</vt:lpstr>
      <vt:lpstr>II Timothy 2:20-26</vt:lpstr>
      <vt:lpstr>II Timothy 2:20-26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Russ LaGrone</cp:lastModifiedBy>
  <cp:revision>171</cp:revision>
  <cp:lastPrinted>2014-03-02T04:37:20Z</cp:lastPrinted>
  <dcterms:created xsi:type="dcterms:W3CDTF">2002-05-07T01:10:22Z</dcterms:created>
  <dcterms:modified xsi:type="dcterms:W3CDTF">2018-01-14T12:46:50Z</dcterms:modified>
</cp:coreProperties>
</file>