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notesMasterIdLst>
    <p:notesMasterId r:id="rId10"/>
  </p:notes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1" r:id="rId9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26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44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51CEA-17C0-4C7E-8468-2DB19A4AB5BF}" type="datetimeFigureOut">
              <a:rPr lang="en-US"/>
              <a:pPr/>
              <a:t>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5C3A2-0322-42B6-BC5D-7638A3A53A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3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5C3A2-0322-42B6-BC5D-7638A3A53AC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9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9D8E4-833F-6A47-A5E3-2DB704D4BB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2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8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1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1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1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2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125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039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6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5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1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6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1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0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4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9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5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2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49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519" y="560463"/>
            <a:ext cx="7028234" cy="40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503906" y="1060315"/>
            <a:ext cx="758758" cy="301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/>
              <a:t>Neighborhood Gospel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Approximately February 18 – March 30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477" y="1085850"/>
            <a:ext cx="8025319" cy="2497186"/>
          </a:xfrm>
        </p:spPr>
        <p:txBody>
          <a:bodyPr/>
          <a:lstStyle/>
          <a:p>
            <a:r>
              <a:rPr lang="en-US" sz="3200" dirty="0"/>
              <a:t>Three Passages on the </a:t>
            </a:r>
            <a:r>
              <a:rPr lang="en-US" sz="3200" i="1" dirty="0"/>
              <a:t>Priority</a:t>
            </a:r>
            <a:r>
              <a:rPr lang="en-US" sz="3200" dirty="0"/>
              <a:t> of </a:t>
            </a:r>
            <a:r>
              <a:rPr lang="en-US" sz="3200" b="1" dirty="0"/>
              <a:t>Prayer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099" y="3583035"/>
            <a:ext cx="6425144" cy="646065"/>
          </a:xfrm>
        </p:spPr>
        <p:txBody>
          <a:bodyPr>
            <a:normAutofit/>
          </a:bodyPr>
          <a:lstStyle/>
          <a:p>
            <a:r>
              <a:rPr lang="en-US" sz="1400" dirty="0"/>
              <a:t>(Acts 6:4, 1 Corinthians 7:5, Luke 22:46)</a:t>
            </a:r>
          </a:p>
        </p:txBody>
      </p:sp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Acts 6:4</a:t>
            </a:r>
            <a:br>
              <a:rPr lang="en-CA" dirty="0"/>
            </a:br>
            <a:r>
              <a:rPr lang="en-CA" sz="1400" i="1" dirty="0"/>
              <a:t>“But we will give ourselves continually to </a:t>
            </a:r>
            <a:r>
              <a:rPr lang="en-CA" sz="1400" b="1" i="1" dirty="0">
                <a:solidFill>
                  <a:srgbClr val="FFFF00"/>
                </a:solidFill>
              </a:rPr>
              <a:t>prayer</a:t>
            </a:r>
            <a:r>
              <a:rPr lang="en-CA" sz="1400" i="1" dirty="0"/>
              <a:t> and to the ministry of the word of God.”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3" y="1539689"/>
            <a:ext cx="7479938" cy="33338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CA" sz="1800" dirty="0"/>
              <a:t>Acts shows us that the apostles stayed </a:t>
            </a:r>
            <a:r>
              <a:rPr lang="en-CA" sz="1800" i="1" dirty="0"/>
              <a:t>very </a:t>
            </a:r>
            <a:r>
              <a:rPr lang="en-CA" sz="1800" dirty="0"/>
              <a:t>busy </a:t>
            </a:r>
            <a:r>
              <a:rPr lang="en-CA" sz="1800" u="sng" dirty="0"/>
              <a:t>preaching and teaching</a:t>
            </a:r>
            <a:r>
              <a:rPr lang="en-CA" sz="1800" dirty="0"/>
              <a:t> the gospel </a:t>
            </a:r>
            <a:r>
              <a:rPr lang="en-CA" sz="1600" dirty="0"/>
              <a:t>(2:42, 2:46, 4:12-16, 4:21, 5:42)</a:t>
            </a:r>
          </a:p>
          <a:p>
            <a:pPr>
              <a:spcAft>
                <a:spcPts val="1200"/>
              </a:spcAft>
            </a:pPr>
            <a:r>
              <a:rPr lang="en-CA" sz="1800" dirty="0"/>
              <a:t>Acts also shows us their great </a:t>
            </a:r>
            <a:r>
              <a:rPr lang="en-CA" sz="1800" u="sng" dirty="0"/>
              <a:t>prayerfulness</a:t>
            </a:r>
            <a:r>
              <a:rPr lang="en-CA" sz="1800" dirty="0"/>
              <a:t> </a:t>
            </a:r>
            <a:r>
              <a:rPr lang="en-CA" sz="1600" dirty="0"/>
              <a:t>(2:42, 3:1, 4:23-31, 8:15, 9:11, 10:9, etc.)</a:t>
            </a:r>
          </a:p>
          <a:p>
            <a:pPr>
              <a:spcAft>
                <a:spcPts val="1200"/>
              </a:spcAft>
            </a:pPr>
            <a:r>
              <a:rPr lang="en-CA" sz="1800" dirty="0"/>
              <a:t>If the apostles were to now take charge of this </a:t>
            </a:r>
            <a:r>
              <a:rPr lang="en-CA" sz="1800" b="1" dirty="0"/>
              <a:t>good work</a:t>
            </a:r>
            <a:r>
              <a:rPr lang="en-CA" sz="1800" dirty="0"/>
              <a:t> of distribution, </a:t>
            </a:r>
            <a:r>
              <a:rPr lang="en-CA" sz="1800" i="1" dirty="0"/>
              <a:t>something else would have to give</a:t>
            </a:r>
            <a:r>
              <a:rPr lang="en-CA" sz="1800" dirty="0"/>
              <a:t> (6:2,4).</a:t>
            </a:r>
          </a:p>
          <a:p>
            <a:pPr>
              <a:spcAft>
                <a:spcPts val="1200"/>
              </a:spcAft>
            </a:pPr>
            <a:r>
              <a:rPr lang="en-CA" sz="1800" dirty="0"/>
              <a:t>We can always do everything that God expects us to do, but we simply can’t do </a:t>
            </a:r>
            <a:r>
              <a:rPr lang="en-CA" sz="1800" i="1" dirty="0"/>
              <a:t>everything</a:t>
            </a:r>
            <a:r>
              <a:rPr lang="en-CA" sz="1800" dirty="0"/>
              <a:t> we might </a:t>
            </a:r>
            <a:r>
              <a:rPr lang="en-CA" sz="1800" i="1" dirty="0"/>
              <a:t>like </a:t>
            </a:r>
            <a:r>
              <a:rPr lang="en-CA" sz="1800" dirty="0"/>
              <a:t>to do.  Something has to give, but one thing that </a:t>
            </a:r>
            <a:r>
              <a:rPr lang="en-CA" sz="1800" i="1" dirty="0"/>
              <a:t>cannot</a:t>
            </a:r>
            <a:r>
              <a:rPr lang="en-CA" sz="1800" dirty="0"/>
              <a:t> give is </a:t>
            </a:r>
            <a:r>
              <a:rPr lang="en-CA" sz="1800" b="1" dirty="0">
                <a:solidFill>
                  <a:srgbClr val="FFFF00"/>
                </a:solidFill>
              </a:rPr>
              <a:t>prayer</a:t>
            </a:r>
            <a:r>
              <a:rPr lang="en-CA" sz="1800" dirty="0"/>
              <a:t> (1 Th. 5:17).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 Corinthians 7:5</a:t>
            </a:r>
            <a:br>
              <a:rPr lang="en-CA" dirty="0"/>
            </a:br>
            <a:r>
              <a:rPr lang="en-CA" sz="1400" i="1" dirty="0"/>
              <a:t>“Do not deprive one another except with consent for a time, that you may give yourselves to fasting and </a:t>
            </a:r>
            <a:r>
              <a:rPr lang="en-CA" sz="1400" b="1" i="1" dirty="0">
                <a:solidFill>
                  <a:srgbClr val="FFFF00"/>
                </a:solidFill>
              </a:rPr>
              <a:t>prayer</a:t>
            </a:r>
            <a:r>
              <a:rPr lang="en-CA" sz="1400" i="1" dirty="0"/>
              <a:t>.”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3" y="1539689"/>
            <a:ext cx="7625853" cy="33338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CA" sz="1800" dirty="0"/>
              <a:t>In marriage there is a complete giving of oneself – each belongs to the other, and no spouse is to </a:t>
            </a:r>
            <a:r>
              <a:rPr lang="en-CA" sz="1800" i="1" dirty="0"/>
              <a:t>“defraud” </a:t>
            </a:r>
            <a:r>
              <a:rPr lang="en-CA" sz="1800" dirty="0"/>
              <a:t>their mate.</a:t>
            </a:r>
          </a:p>
          <a:p>
            <a:r>
              <a:rPr lang="en-CA" sz="1800" dirty="0"/>
              <a:t>There is one exception given, with three elements:</a:t>
            </a:r>
          </a:p>
          <a:p>
            <a:pPr lvl="1"/>
            <a:r>
              <a:rPr lang="en-CA" sz="1700" dirty="0"/>
              <a:t>Mutual agreement</a:t>
            </a:r>
          </a:p>
          <a:p>
            <a:pPr lvl="1"/>
            <a:r>
              <a:rPr lang="en-CA" sz="1700" dirty="0"/>
              <a:t>Limited time</a:t>
            </a:r>
          </a:p>
          <a:p>
            <a:pPr lvl="1">
              <a:spcAft>
                <a:spcPts val="1200"/>
              </a:spcAft>
            </a:pPr>
            <a:r>
              <a:rPr lang="en-CA" sz="1700" dirty="0"/>
              <a:t>The proper motive: </a:t>
            </a:r>
            <a:r>
              <a:rPr lang="en-CA" sz="1700" b="1" i="1" dirty="0">
                <a:solidFill>
                  <a:srgbClr val="FFFF00"/>
                </a:solidFill>
              </a:rPr>
              <a:t>prayer</a:t>
            </a:r>
          </a:p>
          <a:p>
            <a:r>
              <a:rPr lang="en-CA" sz="1800" dirty="0"/>
              <a:t>The verse seems to assume that there are times that we will </a:t>
            </a:r>
            <a:r>
              <a:rPr lang="en-CA" sz="1800" i="1" dirty="0"/>
              <a:t>want</a:t>
            </a:r>
            <a:r>
              <a:rPr lang="en-CA" sz="1800" dirty="0"/>
              <a:t> to separate ourselves from the cares of this world </a:t>
            </a:r>
            <a:r>
              <a:rPr lang="en-CA" sz="1600" dirty="0"/>
              <a:t>(Matt. 13:22)</a:t>
            </a:r>
            <a:r>
              <a:rPr lang="en-CA" sz="1800" dirty="0"/>
              <a:t> and devote ourselves more fervently, uninterrupted, to prayer.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Luke 22:46</a:t>
            </a:r>
            <a:br>
              <a:rPr lang="en-CA" dirty="0"/>
            </a:br>
            <a:r>
              <a:rPr lang="en-CA" sz="1400" i="1" dirty="0"/>
              <a:t>“Then He said to them, ‘Why do you sleep? Rise and </a:t>
            </a:r>
            <a:r>
              <a:rPr lang="en-CA" sz="1400" b="1" i="1" dirty="0">
                <a:solidFill>
                  <a:srgbClr val="FFFF00"/>
                </a:solidFill>
              </a:rPr>
              <a:t>pray</a:t>
            </a:r>
            <a:r>
              <a:rPr lang="en-CA" sz="1400" i="1" dirty="0"/>
              <a:t>, lest you enter into temptation.”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3" y="1539689"/>
            <a:ext cx="7625853" cy="33338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CA" sz="1800" dirty="0"/>
              <a:t>We may want to sympathize with the apostles, but to Jesus, sleep was </a:t>
            </a:r>
            <a:r>
              <a:rPr lang="en-CA" sz="1800" i="1" dirty="0"/>
              <a:t>not justifiable</a:t>
            </a:r>
            <a:r>
              <a:rPr lang="en-CA" sz="1800" dirty="0"/>
              <a:t> under the circumstances!  Prayer is presented as key to Jesus’ success and key to the apostles’ failure.</a:t>
            </a:r>
          </a:p>
          <a:p>
            <a:r>
              <a:rPr lang="en-CA" sz="1800" dirty="0"/>
              <a:t>It was typical for Jesus to pray at times of bodily weakness when He might otherwise have been resting and recovering</a:t>
            </a:r>
          </a:p>
          <a:p>
            <a:pPr lvl="1"/>
            <a:r>
              <a:rPr lang="en-CA" sz="1700" dirty="0"/>
              <a:t>Matthew 14:23</a:t>
            </a:r>
          </a:p>
          <a:p>
            <a:pPr lvl="1"/>
            <a:r>
              <a:rPr lang="en-CA" sz="1700" dirty="0"/>
              <a:t>Mark 1:35</a:t>
            </a:r>
          </a:p>
          <a:p>
            <a:pPr lvl="1"/>
            <a:r>
              <a:rPr lang="en-CA" sz="1700" dirty="0"/>
              <a:t>Luke 5:16</a:t>
            </a:r>
          </a:p>
          <a:p>
            <a:pPr lvl="1"/>
            <a:r>
              <a:rPr lang="en-CA" sz="1700" dirty="0"/>
              <a:t>Luke 6:12</a:t>
            </a:r>
          </a:p>
          <a:p>
            <a:pPr>
              <a:spcAft>
                <a:spcPts val="1200"/>
              </a:spcAft>
            </a:pPr>
            <a:endParaRPr lang="en-CA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On The Rock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2" r="16491"/>
          <a:stretch/>
        </p:blipFill>
        <p:spPr>
          <a:xfrm>
            <a:off x="1800665" y="1"/>
            <a:ext cx="5584874" cy="484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60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5045</TotalTime>
  <Words>305</Words>
  <Application>Microsoft Office PowerPoint</Application>
  <PresentationFormat>On-screen Show (16:9)</PresentationFormat>
  <Paragraphs>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PowerPoint Presentation</vt:lpstr>
      <vt:lpstr>Neighborhood Gospel Groups</vt:lpstr>
      <vt:lpstr>PowerPoint Presentation</vt:lpstr>
      <vt:lpstr>Three Passages on the Priority of Prayer</vt:lpstr>
      <vt:lpstr>Acts 6:4 “But we will give ourselves continually to prayer and to the ministry of the word of God.”</vt:lpstr>
      <vt:lpstr>1 Corinthians 7:5 “Do not deprive one another except with consent for a time, that you may give yourselves to fasting and prayer.”</vt:lpstr>
      <vt:lpstr>Luke 22:46 “Then He said to them, ‘Why do you sleep? Rise and pray, lest you enter into temptation.”</vt:lpstr>
      <vt:lpstr>Building On The Rock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Embry</cp:lastModifiedBy>
  <cp:revision>43</cp:revision>
  <dcterms:created xsi:type="dcterms:W3CDTF">2014-09-12T17:24:29Z</dcterms:created>
  <dcterms:modified xsi:type="dcterms:W3CDTF">2018-01-08T00:44:30Z</dcterms:modified>
</cp:coreProperties>
</file>