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handoutMasterIdLst>
    <p:handoutMasterId r:id="rId16"/>
  </p:handoutMasterIdLst>
  <p:sldIdLst>
    <p:sldId id="257" r:id="rId2"/>
    <p:sldId id="268" r:id="rId3"/>
    <p:sldId id="273" r:id="rId4"/>
    <p:sldId id="270" r:id="rId5"/>
    <p:sldId id="274" r:id="rId6"/>
    <p:sldId id="275" r:id="rId7"/>
    <p:sldId id="276" r:id="rId8"/>
    <p:sldId id="277" r:id="rId9"/>
    <p:sldId id="272" r:id="rId10"/>
    <p:sldId id="271" r:id="rId11"/>
    <p:sldId id="278" r:id="rId12"/>
    <p:sldId id="269" r:id="rId13"/>
    <p:sldId id="279" r:id="rId14"/>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83" d="100"/>
          <a:sy n="83" d="100"/>
        </p:scale>
        <p:origin x="1008" y="78"/>
      </p:cViewPr>
      <p:guideLst>
        <p:guide orient="horz" pos="2160"/>
        <p:guide pos="3840"/>
      </p:guideLst>
    </p:cSldViewPr>
  </p:slideViewPr>
  <p:notesTextViewPr>
    <p:cViewPr>
      <p:scale>
        <a:sx n="1" d="1"/>
        <a:sy n="1" d="1"/>
      </p:scale>
      <p:origin x="0" y="0"/>
    </p:cViewPr>
  </p:notesTextViewPr>
  <p:sorterViewPr>
    <p:cViewPr>
      <p:scale>
        <a:sx n="100" d="100"/>
        <a:sy n="100" d="100"/>
      </p:scale>
      <p:origin x="0" y="-18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E6C86E9-44EB-4127-A9FA-A1F65587CF57}" type="datetimeFigureOut">
              <a:rPr lang="en-US" smtClean="0"/>
              <a:pPr/>
              <a:t>2/18/2018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215C8A7C-7084-43AD-B51A-0475826D441F}" type="slidenum">
              <a:rPr lang="en-US" smtClean="0"/>
              <a:pPr/>
              <a:t>‹#›</a:t>
            </a:fld>
            <a:endParaRPr lang="en-US"/>
          </a:p>
        </p:txBody>
      </p:sp>
    </p:spTree>
    <p:extLst>
      <p:ext uri="{BB962C8B-B14F-4D97-AF65-F5344CB8AC3E}">
        <p14:creationId xmlns:p14="http://schemas.microsoft.com/office/powerpoint/2010/main" val="130041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847ECC2-7E59-445E-A2FA-D5B40BC1DDA1}" type="datetimeFigureOut">
              <a:rPr lang="en-US" smtClean="0"/>
              <a:pPr/>
              <a:t>2/18/2018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C771418-DC59-4A4F-99EE-B4F1ABBB546F}" type="slidenum">
              <a:rPr lang="en-US" smtClean="0"/>
              <a:pPr/>
              <a:t>‹#›</a:t>
            </a:fld>
            <a:endParaRPr lang="en-US"/>
          </a:p>
        </p:txBody>
      </p:sp>
    </p:spTree>
    <p:extLst>
      <p:ext uri="{BB962C8B-B14F-4D97-AF65-F5344CB8AC3E}">
        <p14:creationId xmlns:p14="http://schemas.microsoft.com/office/powerpoint/2010/main" val="199595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26783">
              <a:defRPr/>
            </a:pPr>
            <a:fld id="{F729D8E4-833F-6A47-A5E3-2DB704D4BB69}" type="slidenum">
              <a:rPr lang="en-US">
                <a:solidFill>
                  <a:prstClr val="black"/>
                </a:solidFill>
                <a:latin typeface="Calibri" panose="020F0502020204030204"/>
              </a:rPr>
              <a:pPr defTabSz="726783">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2872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26783">
              <a:defRPr/>
            </a:pPr>
            <a:fld id="{F729D8E4-833F-6A47-A5E3-2DB704D4BB69}" type="slidenum">
              <a:rPr lang="en-US">
                <a:solidFill>
                  <a:prstClr val="black"/>
                </a:solidFill>
                <a:latin typeface="Calibri" panose="020F0502020204030204"/>
              </a:rPr>
              <a:pPr defTabSz="726783">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28724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215761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F889E8-8E9C-4D7E-B24F-89D493DBF19F}" type="datetimeFigureOut">
              <a:rPr lang="en-US" smtClean="0"/>
              <a:pPr/>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144965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310114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91009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391879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346960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48412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267130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125246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324840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415252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889E8-8E9C-4D7E-B24F-89D493DBF19F}" type="datetimeFigureOut">
              <a:rPr lang="en-US" smtClean="0"/>
              <a:pPr/>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186419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F889E8-8E9C-4D7E-B24F-89D493DBF19F}" type="datetimeFigureOut">
              <a:rPr lang="en-US" smtClean="0"/>
              <a:pPr/>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244757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28817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17937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5F889E8-8E9C-4D7E-B24F-89D493DBF19F}" type="datetimeFigureOut">
              <a:rPr lang="en-US" smtClean="0"/>
              <a:pPr/>
              <a:t>2/18/2018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251215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F889E8-8E9C-4D7E-B24F-89D493DBF19F}" type="datetimeFigureOut">
              <a:rPr lang="en-US" smtClean="0"/>
              <a:pPr/>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7E011-000B-4092-8108-1CE2A4F5BC65}" type="slidenum">
              <a:rPr lang="en-US" smtClean="0"/>
              <a:pPr/>
              <a:t>‹#›</a:t>
            </a:fld>
            <a:endParaRPr lang="en-US"/>
          </a:p>
        </p:txBody>
      </p:sp>
    </p:spTree>
    <p:extLst>
      <p:ext uri="{BB962C8B-B14F-4D97-AF65-F5344CB8AC3E}">
        <p14:creationId xmlns:p14="http://schemas.microsoft.com/office/powerpoint/2010/main" val="207613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F889E8-8E9C-4D7E-B24F-89D493DBF19F}" type="datetimeFigureOut">
              <a:rPr lang="en-US" smtClean="0"/>
              <a:pPr/>
              <a:t>2/18/2018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FB7E011-000B-4092-8108-1CE2A4F5BC65}" type="slidenum">
              <a:rPr lang="en-US" smtClean="0"/>
              <a:pPr/>
              <a:t>‹#›</a:t>
            </a:fld>
            <a:endParaRPr lang="en-US"/>
          </a:p>
        </p:txBody>
      </p:sp>
    </p:spTree>
    <p:extLst>
      <p:ext uri="{BB962C8B-B14F-4D97-AF65-F5344CB8AC3E}">
        <p14:creationId xmlns:p14="http://schemas.microsoft.com/office/powerpoint/2010/main" val="93373403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On The Rock</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432" r="16491"/>
          <a:stretch/>
        </p:blipFill>
        <p:spPr>
          <a:xfrm>
            <a:off x="2902237" y="9557"/>
            <a:ext cx="6701849" cy="6858000"/>
          </a:xfrm>
          <a:prstGeom prst="rect">
            <a:avLst/>
          </a:prstGeom>
        </p:spPr>
      </p:pic>
    </p:spTree>
    <p:extLst>
      <p:ext uri="{BB962C8B-B14F-4D97-AF65-F5344CB8AC3E}">
        <p14:creationId xmlns:p14="http://schemas.microsoft.com/office/powerpoint/2010/main" val="2018460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56617" y="1314865"/>
            <a:ext cx="3127521" cy="4942243"/>
          </a:xfrm>
        </p:spPr>
        <p:txBody>
          <a:bodyPr anchor="ctr"/>
          <a:lstStyle/>
          <a:p>
            <a:pPr algn="ctr"/>
            <a:r>
              <a:rPr lang="en-CA" sz="2200" i="1" dirty="0"/>
              <a:t>“These were more fair-minded than those in Thessalonica, in that they received the word with all readiness, and </a:t>
            </a:r>
            <a:r>
              <a:rPr lang="en-CA" sz="2200" i="1" dirty="0">
                <a:solidFill>
                  <a:srgbClr val="FFFF00"/>
                </a:solidFill>
              </a:rPr>
              <a:t>searched the Scriptures daily to find out whether these things were so</a:t>
            </a:r>
            <a:r>
              <a:rPr lang="en-CA" sz="2200" i="1" dirty="0"/>
              <a:t>.”</a:t>
            </a:r>
            <a:br>
              <a:rPr lang="en-CA" sz="2200" i="1" dirty="0"/>
            </a:br>
            <a:r>
              <a:rPr lang="en-CA" sz="2200" b="1" dirty="0"/>
              <a:t>(Acts 17:11)</a:t>
            </a:r>
            <a:br>
              <a:rPr lang="en-CA" sz="1600" b="1" dirty="0"/>
            </a:br>
            <a:endParaRPr lang="en-CA" sz="1600" dirty="0"/>
          </a:p>
        </p:txBody>
      </p:sp>
      <p:sp>
        <p:nvSpPr>
          <p:cNvPr id="4" name="Text Placeholder 3"/>
          <p:cNvSpPr>
            <a:spLocks noGrp="1"/>
          </p:cNvSpPr>
          <p:nvPr>
            <p:ph sz="half" idx="1"/>
          </p:nvPr>
        </p:nvSpPr>
        <p:spPr>
          <a:xfrm>
            <a:off x="365760" y="444138"/>
            <a:ext cx="4180114" cy="5838326"/>
          </a:xfrm>
        </p:spPr>
        <p:txBody>
          <a:bodyPr anchor="t">
            <a:normAutofit fontScale="92500" lnSpcReduction="10000"/>
          </a:bodyPr>
          <a:lstStyle/>
          <a:p>
            <a:r>
              <a:rPr lang="en-CA" dirty="0"/>
              <a:t>Is it necessary that the Christ had to suffer and rise from the dead?  Is Jesus the Christ?</a:t>
            </a:r>
          </a:p>
          <a:p>
            <a:r>
              <a:rPr lang="en-CA" dirty="0"/>
              <a:t>What is salvation, and what must I do to be saved?</a:t>
            </a:r>
          </a:p>
          <a:p>
            <a:r>
              <a:rPr lang="en-CA" dirty="0"/>
              <a:t>Must I follow the laws and teaching of the Old Testament?</a:t>
            </a:r>
          </a:p>
          <a:p>
            <a:r>
              <a:rPr lang="en-CA" dirty="0"/>
              <a:t>Am I born in sin?  Predestined? Can I lose my salvation?</a:t>
            </a:r>
          </a:p>
          <a:p>
            <a:r>
              <a:rPr lang="en-CA" dirty="0"/>
              <a:t>Does it matter how I worship God? If so, how should I and how shouldn’t I?</a:t>
            </a:r>
          </a:p>
          <a:p>
            <a:r>
              <a:rPr lang="en-CA" dirty="0"/>
              <a:t>How do I pray? Can I pray to the Father, Son, and Spirit? Must I wear a head covering when I pray or worship?</a:t>
            </a:r>
          </a:p>
          <a:p>
            <a:r>
              <a:rPr lang="en-CA" dirty="0"/>
              <a:t>How do I love my spouse? How do I raise my children?  How do I approach my occupation? My money? My time? My neighbor? My brother or sister in Christ?</a:t>
            </a:r>
          </a:p>
          <a:p>
            <a:endParaRPr lang="en-CA" dirty="0"/>
          </a:p>
          <a:p>
            <a:endParaRPr lang="en-CA" dirty="0"/>
          </a:p>
          <a:p>
            <a:endParaRPr lang="en-CA" dirty="0"/>
          </a:p>
        </p:txBody>
      </p:sp>
      <p:sp>
        <p:nvSpPr>
          <p:cNvPr id="6" name="Content Placeholder 5"/>
          <p:cNvSpPr>
            <a:spLocks noGrp="1"/>
          </p:cNvSpPr>
          <p:nvPr>
            <p:ph sz="half" idx="2"/>
          </p:nvPr>
        </p:nvSpPr>
        <p:spPr>
          <a:xfrm>
            <a:off x="4663439" y="431074"/>
            <a:ext cx="4284618" cy="5878286"/>
          </a:xfrm>
        </p:spPr>
        <p:txBody>
          <a:bodyPr>
            <a:normAutofit fontScale="92500" lnSpcReduction="10000"/>
          </a:bodyPr>
          <a:lstStyle/>
          <a:p>
            <a:r>
              <a:rPr lang="en-CA" dirty="0"/>
              <a:t>What do I do when I sin?  What do I do when someone sins against me?</a:t>
            </a:r>
          </a:p>
          <a:p>
            <a:r>
              <a:rPr lang="en-CA" dirty="0"/>
              <a:t>Does it matter if I belong to a local church? Does it matter what local church I join? How should I engage with the church?</a:t>
            </a:r>
          </a:p>
          <a:p>
            <a:r>
              <a:rPr lang="en-CA" dirty="0"/>
              <a:t>Why don’t we have bands, pianos, or choirs in our worship?</a:t>
            </a:r>
          </a:p>
          <a:p>
            <a:r>
              <a:rPr lang="en-CA" dirty="0"/>
              <a:t>Why do we observe the Lord’s Supper every week? Must I observe the Lord’s Supper in the evening if I’ve missed the morning assembly?</a:t>
            </a:r>
          </a:p>
          <a:p>
            <a:r>
              <a:rPr lang="en-CA" dirty="0"/>
              <a:t>Why don’t we have women preaching or serving as elders?</a:t>
            </a:r>
          </a:p>
          <a:p>
            <a:r>
              <a:rPr lang="en-CA" b="1" dirty="0"/>
              <a:t>What does this Biblical text mean and how does it apply to me? Am I interpreting correctly?</a:t>
            </a:r>
          </a:p>
          <a:p>
            <a:r>
              <a:rPr lang="en-CA" b="1" dirty="0"/>
              <a:t>Am I building any part of my house on the “sands of our time”, or am I building only on the Rock?</a:t>
            </a:r>
          </a:p>
          <a:p>
            <a:endParaRPr lang="en-CA" dirty="0"/>
          </a:p>
          <a:p>
            <a:endParaRPr lang="en-C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par>
                          <p:cTn id="24" fill="hold">
                            <p:stCondLst>
                              <p:cond delay="7500"/>
                            </p:stCondLst>
                            <p:childTnLst>
                              <p:par>
                                <p:cTn id="25" presetID="10" presetClass="entr" presetSubtype="0" fill="hold" grpId="0"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par>
                          <p:cTn id="28" fill="hold">
                            <p:stCondLst>
                              <p:cond delay="9000"/>
                            </p:stCondLst>
                            <p:childTnLst>
                              <p:par>
                                <p:cTn id="29" presetID="10" presetClass="entr" presetSubtype="0" fill="hold" grpId="0" nodeType="afterEffect">
                                  <p:stCondLst>
                                    <p:cond delay="5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childTnLst>
                          </p:cTn>
                        </p:par>
                        <p:par>
                          <p:cTn id="32" fill="hold">
                            <p:stCondLst>
                              <p:cond delay="10500"/>
                            </p:stCondLst>
                            <p:childTnLst>
                              <p:par>
                                <p:cTn id="33" presetID="10" presetClass="entr" presetSubtype="0" fill="hold" grpId="0" nodeType="afterEffect">
                                  <p:stCondLst>
                                    <p:cond delay="50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childTnLst>
                                </p:cTn>
                              </p:par>
                            </p:childTnLst>
                          </p:cTn>
                        </p:par>
                        <p:par>
                          <p:cTn id="36" fill="hold">
                            <p:stCondLst>
                              <p:cond delay="12000"/>
                            </p:stCondLst>
                            <p:childTnLst>
                              <p:par>
                                <p:cTn id="37" presetID="10" presetClass="entr" presetSubtype="0" fill="hold" grpId="0" nodeType="afterEffect">
                                  <p:stCondLst>
                                    <p:cond delay="50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childTnLst>
                                </p:cTn>
                              </p:par>
                            </p:childTnLst>
                          </p:cTn>
                        </p:par>
                        <p:par>
                          <p:cTn id="40" fill="hold">
                            <p:stCondLst>
                              <p:cond delay="13500"/>
                            </p:stCondLst>
                            <p:childTnLst>
                              <p:par>
                                <p:cTn id="41" presetID="10" presetClass="entr" presetSubtype="0" fill="hold" grpId="0" nodeType="afterEffect">
                                  <p:stCondLst>
                                    <p:cond delay="50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1000"/>
                                        <p:tgtEl>
                                          <p:spTgt spid="6">
                                            <p:txEl>
                                              <p:pRg st="2" end="2"/>
                                            </p:txEl>
                                          </p:spTgt>
                                        </p:tgtEl>
                                      </p:cBhvr>
                                    </p:animEffect>
                                  </p:childTnLst>
                                </p:cTn>
                              </p:par>
                            </p:childTnLst>
                          </p:cTn>
                        </p:par>
                        <p:par>
                          <p:cTn id="44" fill="hold">
                            <p:stCondLst>
                              <p:cond delay="15000"/>
                            </p:stCondLst>
                            <p:childTnLst>
                              <p:par>
                                <p:cTn id="45" presetID="10" presetClass="entr" presetSubtype="0" fill="hold" grpId="0" nodeType="afterEffect">
                                  <p:stCondLst>
                                    <p:cond delay="50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1000"/>
                                        <p:tgtEl>
                                          <p:spTgt spid="6">
                                            <p:txEl>
                                              <p:pRg st="3" end="3"/>
                                            </p:txEl>
                                          </p:spTgt>
                                        </p:tgtEl>
                                      </p:cBhvr>
                                    </p:animEffect>
                                  </p:childTnLst>
                                </p:cTn>
                              </p:par>
                            </p:childTnLst>
                          </p:cTn>
                        </p:par>
                        <p:par>
                          <p:cTn id="48" fill="hold">
                            <p:stCondLst>
                              <p:cond delay="16500"/>
                            </p:stCondLst>
                            <p:childTnLst>
                              <p:par>
                                <p:cTn id="49" presetID="10" presetClass="entr" presetSubtype="0" fill="hold" grpId="0" nodeType="afterEffect">
                                  <p:stCondLst>
                                    <p:cond delay="50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1000"/>
                                        <p:tgtEl>
                                          <p:spTgt spid="6">
                                            <p:txEl>
                                              <p:pRg st="4" end="4"/>
                                            </p:txEl>
                                          </p:spTgt>
                                        </p:tgtEl>
                                      </p:cBhvr>
                                    </p:animEffect>
                                  </p:childTnLst>
                                </p:cTn>
                              </p:par>
                            </p:childTnLst>
                          </p:cTn>
                        </p:par>
                        <p:par>
                          <p:cTn id="52" fill="hold">
                            <p:stCondLst>
                              <p:cond delay="18000"/>
                            </p:stCondLst>
                            <p:childTnLst>
                              <p:par>
                                <p:cTn id="53" presetID="10" presetClass="entr" presetSubtype="0" fill="hold" grpId="0" nodeType="afterEffect">
                                  <p:stCondLst>
                                    <p:cond delay="50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1000"/>
                                        <p:tgtEl>
                                          <p:spTgt spid="6">
                                            <p:txEl>
                                              <p:pRg st="5" end="5"/>
                                            </p:txEl>
                                          </p:spTgt>
                                        </p:tgtEl>
                                      </p:cBhvr>
                                    </p:animEffect>
                                  </p:childTnLst>
                                </p:cTn>
                              </p:par>
                            </p:childTnLst>
                          </p:cTn>
                        </p:par>
                        <p:par>
                          <p:cTn id="56" fill="hold">
                            <p:stCondLst>
                              <p:cond delay="19500"/>
                            </p:stCondLst>
                            <p:childTnLst>
                              <p:par>
                                <p:cTn id="57" presetID="10" presetClass="entr" presetSubtype="0" fill="hold" grpId="0" nodeType="afterEffect">
                                  <p:stCondLst>
                                    <p:cond delay="50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fade">
                                      <p:cBhvr>
                                        <p:cTn id="59"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753230"/>
          </a:xfrm>
        </p:spPr>
        <p:txBody>
          <a:bodyPr/>
          <a:lstStyle/>
          <a:p>
            <a:r>
              <a:rPr lang="en-CA" dirty="0"/>
              <a:t>Acts 17 and “Reasoning”</a:t>
            </a:r>
          </a:p>
        </p:txBody>
      </p:sp>
      <p:sp>
        <p:nvSpPr>
          <p:cNvPr id="5" name="Content Placeholder 4"/>
          <p:cNvSpPr>
            <a:spLocks noGrp="1"/>
          </p:cNvSpPr>
          <p:nvPr>
            <p:ph idx="1"/>
          </p:nvPr>
        </p:nvSpPr>
        <p:spPr>
          <a:xfrm>
            <a:off x="781878" y="1524000"/>
            <a:ext cx="10508974" cy="5022574"/>
          </a:xfrm>
        </p:spPr>
        <p:txBody>
          <a:bodyPr>
            <a:normAutofit/>
          </a:bodyPr>
          <a:lstStyle/>
          <a:p>
            <a:pPr>
              <a:spcBef>
                <a:spcPts val="0"/>
              </a:spcBef>
              <a:spcAft>
                <a:spcPts val="600"/>
              </a:spcAft>
            </a:pPr>
            <a:r>
              <a:rPr lang="en-CA" sz="2800" b="1" dirty="0"/>
              <a:t>V.1-4</a:t>
            </a:r>
            <a:r>
              <a:rPr lang="en-CA" sz="2800" dirty="0"/>
              <a:t>, Reasoning is required to </a:t>
            </a:r>
            <a:r>
              <a:rPr lang="en-CA" sz="2800" i="1" dirty="0"/>
              <a:t>“open”</a:t>
            </a:r>
            <a:r>
              <a:rPr lang="en-CA" sz="2800" dirty="0"/>
              <a:t> our understanding, even about the most fundamental truths of the gospel.</a:t>
            </a:r>
          </a:p>
          <a:p>
            <a:pPr lvl="1">
              <a:spcBef>
                <a:spcPts val="0"/>
              </a:spcBef>
              <a:spcAft>
                <a:spcPts val="600"/>
              </a:spcAft>
            </a:pPr>
            <a:r>
              <a:rPr lang="en-CA" sz="2000" i="1" dirty="0"/>
              <a:t>“explaining and demonstrating” </a:t>
            </a:r>
            <a:r>
              <a:rPr lang="en-CA" sz="2000" dirty="0"/>
              <a:t>(NKJV)</a:t>
            </a:r>
          </a:p>
          <a:p>
            <a:pPr lvl="1">
              <a:spcBef>
                <a:spcPts val="0"/>
              </a:spcBef>
              <a:spcAft>
                <a:spcPts val="600"/>
              </a:spcAft>
            </a:pPr>
            <a:r>
              <a:rPr lang="en-CA" sz="2000" i="1" dirty="0"/>
              <a:t>“explaining and proving” </a:t>
            </a:r>
            <a:r>
              <a:rPr lang="en-CA" sz="2000" dirty="0"/>
              <a:t>(NIV, ESV), </a:t>
            </a:r>
            <a:r>
              <a:rPr lang="en-CA" sz="2000" i="1" dirty="0"/>
              <a:t>“explaining and giving evidence” </a:t>
            </a:r>
            <a:r>
              <a:rPr lang="en-CA" sz="2000" dirty="0"/>
              <a:t>(NAS)</a:t>
            </a:r>
            <a:endParaRPr lang="en-CA" sz="2000" i="1" dirty="0"/>
          </a:p>
          <a:p>
            <a:pPr lvl="1">
              <a:spcBef>
                <a:spcPts val="0"/>
              </a:spcBef>
              <a:spcAft>
                <a:spcPts val="2400"/>
              </a:spcAft>
            </a:pPr>
            <a:r>
              <a:rPr lang="en-CA" sz="2000" i="1" dirty="0"/>
              <a:t>“opening and alleging”</a:t>
            </a:r>
            <a:r>
              <a:rPr lang="en-CA" sz="2000" dirty="0"/>
              <a:t> (KJV, ASV)</a:t>
            </a:r>
            <a:endParaRPr lang="en-CA" sz="2600" i="1" dirty="0"/>
          </a:p>
          <a:p>
            <a:pPr>
              <a:spcBef>
                <a:spcPts val="0"/>
              </a:spcBef>
              <a:spcAft>
                <a:spcPts val="2400"/>
              </a:spcAft>
            </a:pPr>
            <a:r>
              <a:rPr lang="en-CA" sz="2800" b="1" dirty="0"/>
              <a:t>V.10-12</a:t>
            </a:r>
            <a:r>
              <a:rPr lang="en-CA" sz="2800" dirty="0"/>
              <a:t>, Reasoning requires </a:t>
            </a:r>
            <a:r>
              <a:rPr lang="en-CA" sz="2800" i="1" dirty="0"/>
              <a:t>“readiness of mind” </a:t>
            </a:r>
            <a:r>
              <a:rPr lang="en-CA" sz="2800" dirty="0"/>
              <a:t>and diligent (even daily)</a:t>
            </a:r>
            <a:r>
              <a:rPr lang="en-CA" sz="2800" i="1" dirty="0"/>
              <a:t> “searching” </a:t>
            </a:r>
            <a:r>
              <a:rPr lang="en-CA" sz="2800" dirty="0"/>
              <a:t>of the Scriptures.</a:t>
            </a:r>
          </a:p>
          <a:p>
            <a:pPr>
              <a:spcBef>
                <a:spcPts val="0"/>
              </a:spcBef>
              <a:spcAft>
                <a:spcPts val="2400"/>
              </a:spcAft>
            </a:pPr>
            <a:r>
              <a:rPr lang="en-CA" sz="2800" b="1" dirty="0"/>
              <a:t>V.16-18,32</a:t>
            </a:r>
            <a:r>
              <a:rPr lang="en-CA" sz="2800" dirty="0"/>
              <a:t>, Reasoning is sometimes going to cause tensions; do not avoid reasoning to avoid tension.</a:t>
            </a:r>
            <a:endParaRPr lang="en-CA" sz="2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6002"/>
          </a:xfrm>
        </p:spPr>
        <p:txBody>
          <a:bodyPr/>
          <a:lstStyle/>
          <a:p>
            <a:r>
              <a:rPr lang="en-CA" dirty="0"/>
              <a:t>Matthew 7:24-27</a:t>
            </a:r>
          </a:p>
        </p:txBody>
      </p:sp>
      <p:sp>
        <p:nvSpPr>
          <p:cNvPr id="3" name="Content Placeholder 2"/>
          <p:cNvSpPr>
            <a:spLocks noGrp="1"/>
          </p:cNvSpPr>
          <p:nvPr>
            <p:ph idx="1"/>
          </p:nvPr>
        </p:nvSpPr>
        <p:spPr>
          <a:xfrm>
            <a:off x="705395" y="1515292"/>
            <a:ext cx="10685416" cy="5003074"/>
          </a:xfrm>
        </p:spPr>
        <p:txBody>
          <a:bodyPr>
            <a:normAutofit fontScale="92500" lnSpcReduction="20000"/>
          </a:bodyPr>
          <a:lstStyle/>
          <a:p>
            <a:pPr>
              <a:buNone/>
            </a:pPr>
            <a:r>
              <a:rPr lang="en-CA" sz="3200" i="1" dirty="0"/>
              <a:t>24 “Therefore whoever </a:t>
            </a:r>
            <a:r>
              <a:rPr lang="en-CA" sz="3200" b="1" i="1" u="sng" dirty="0">
                <a:solidFill>
                  <a:srgbClr val="FFFF00"/>
                </a:solidFill>
              </a:rPr>
              <a:t>hears these sayings of Mine</a:t>
            </a:r>
            <a:r>
              <a:rPr lang="en-CA" sz="3200" i="1" dirty="0"/>
              <a:t>, and </a:t>
            </a:r>
            <a:r>
              <a:rPr lang="en-CA" sz="3200" b="1" i="1" u="sng" dirty="0">
                <a:solidFill>
                  <a:srgbClr val="FFFF00"/>
                </a:solidFill>
              </a:rPr>
              <a:t>does them</a:t>
            </a:r>
            <a:r>
              <a:rPr lang="en-CA" sz="3200" i="1" dirty="0"/>
              <a:t>, I will liken him to a wise man who built his house on the rock: 25 and the rain descended, the floods came, and the winds blew and beat on that house; and it did not fall, for it was founded on the rock.</a:t>
            </a:r>
          </a:p>
          <a:p>
            <a:pPr>
              <a:buNone/>
            </a:pPr>
            <a:endParaRPr lang="en-CA" sz="3200" i="1" dirty="0"/>
          </a:p>
          <a:p>
            <a:pPr>
              <a:buNone/>
            </a:pPr>
            <a:r>
              <a:rPr lang="en-CA" sz="3200" i="1" dirty="0"/>
              <a:t>26 “But everyone who </a:t>
            </a:r>
            <a:r>
              <a:rPr lang="en-CA" sz="3200" b="1" i="1" u="sng" dirty="0">
                <a:solidFill>
                  <a:srgbClr val="FFFF00"/>
                </a:solidFill>
              </a:rPr>
              <a:t>hears these sayings of Mine</a:t>
            </a:r>
            <a:r>
              <a:rPr lang="en-CA" sz="3200" i="1" dirty="0"/>
              <a:t>, and </a:t>
            </a:r>
            <a:r>
              <a:rPr lang="en-CA" sz="3200" b="1" i="1" u="sng" dirty="0">
                <a:solidFill>
                  <a:srgbClr val="FFFF00"/>
                </a:solidFill>
              </a:rPr>
              <a:t>does not do them</a:t>
            </a:r>
            <a:r>
              <a:rPr lang="en-CA" sz="3200" i="1" dirty="0"/>
              <a:t>, will be like a foolish man who built his house on the sand: 27 and the rain descended, the floods came, and the winds blew and beat on that house; and it fell. And great was its fall.”</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On The Rock</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432" r="16491"/>
          <a:stretch/>
        </p:blipFill>
        <p:spPr>
          <a:xfrm>
            <a:off x="2902237" y="9557"/>
            <a:ext cx="6701849" cy="6858000"/>
          </a:xfrm>
          <a:prstGeom prst="rect">
            <a:avLst/>
          </a:prstGeom>
        </p:spPr>
      </p:pic>
    </p:spTree>
    <p:extLst>
      <p:ext uri="{BB962C8B-B14F-4D97-AF65-F5344CB8AC3E}">
        <p14:creationId xmlns:p14="http://schemas.microsoft.com/office/powerpoint/2010/main" val="2018460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6002"/>
          </a:xfrm>
        </p:spPr>
        <p:txBody>
          <a:bodyPr/>
          <a:lstStyle/>
          <a:p>
            <a:r>
              <a:rPr lang="en-CA" dirty="0"/>
              <a:t>Matthew 7:24-27</a:t>
            </a:r>
          </a:p>
        </p:txBody>
      </p:sp>
      <p:sp>
        <p:nvSpPr>
          <p:cNvPr id="3" name="Content Placeholder 2"/>
          <p:cNvSpPr>
            <a:spLocks noGrp="1"/>
          </p:cNvSpPr>
          <p:nvPr>
            <p:ph idx="1"/>
          </p:nvPr>
        </p:nvSpPr>
        <p:spPr>
          <a:xfrm>
            <a:off x="705395" y="1515292"/>
            <a:ext cx="10685416" cy="5003074"/>
          </a:xfrm>
        </p:spPr>
        <p:txBody>
          <a:bodyPr>
            <a:normAutofit fontScale="85000" lnSpcReduction="20000"/>
          </a:bodyPr>
          <a:lstStyle/>
          <a:p>
            <a:pPr>
              <a:lnSpc>
                <a:spcPct val="120000"/>
              </a:lnSpc>
              <a:buNone/>
            </a:pPr>
            <a:r>
              <a:rPr lang="en-CA" sz="3200" i="1" dirty="0"/>
              <a:t>24 “Therefore whoever </a:t>
            </a:r>
            <a:r>
              <a:rPr lang="en-CA" sz="3200" i="1" u="sng" dirty="0">
                <a:solidFill>
                  <a:srgbClr val="FFFF00"/>
                </a:solidFill>
              </a:rPr>
              <a:t>hears these sayings of Mine, and does them</a:t>
            </a:r>
            <a:r>
              <a:rPr lang="en-CA" sz="3200" i="1" dirty="0"/>
              <a:t>, I will liken him to a wise man who built his house on the rock: 25 and the rain descended, the floods came, and the winds blew and beat on that house; and it did not fall, for it was founded on the rock.</a:t>
            </a:r>
          </a:p>
          <a:p>
            <a:pPr>
              <a:lnSpc>
                <a:spcPct val="120000"/>
              </a:lnSpc>
              <a:buNone/>
            </a:pPr>
            <a:endParaRPr lang="en-CA" sz="3200" i="1" dirty="0"/>
          </a:p>
          <a:p>
            <a:pPr>
              <a:lnSpc>
                <a:spcPct val="120000"/>
              </a:lnSpc>
              <a:buNone/>
            </a:pPr>
            <a:r>
              <a:rPr lang="en-CA" sz="3200" i="1" dirty="0"/>
              <a:t>26 “But everyone who </a:t>
            </a:r>
            <a:r>
              <a:rPr lang="en-CA" sz="3200" i="1" u="sng" dirty="0">
                <a:solidFill>
                  <a:srgbClr val="FFFF00"/>
                </a:solidFill>
              </a:rPr>
              <a:t>hears these sayings of Mine, and does not do them</a:t>
            </a:r>
            <a:r>
              <a:rPr lang="en-CA" sz="3200" i="1" dirty="0"/>
              <a:t>, will be like a foolish man who built his house on the sand: 27 and the rain descended, the floods came, and the winds blew and beat on that house; and it fell. And great was its fall.”</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903" y="1175657"/>
            <a:ext cx="10110651" cy="1384995"/>
          </a:xfrm>
          <a:prstGeom prst="rect">
            <a:avLst/>
          </a:prstGeom>
          <a:noFill/>
        </p:spPr>
        <p:txBody>
          <a:bodyPr wrap="square" rtlCol="0">
            <a:spAutoFit/>
          </a:bodyPr>
          <a:lstStyle/>
          <a:p>
            <a:pPr marL="742950" indent="-742950"/>
            <a:r>
              <a:rPr lang="en-CA" sz="4200" dirty="0"/>
              <a:t>	To be built on the rock,</a:t>
            </a:r>
          </a:p>
          <a:p>
            <a:pPr marL="742950" indent="-742950"/>
            <a:r>
              <a:rPr lang="en-CA" sz="4200" dirty="0"/>
              <a:t>	I must </a:t>
            </a:r>
            <a:r>
              <a:rPr lang="en-CA" sz="4200" b="1" dirty="0"/>
              <a:t>hear</a:t>
            </a:r>
            <a:r>
              <a:rPr lang="en-CA" sz="4200" dirty="0"/>
              <a:t> the sayings of Jesus.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7" y="1219200"/>
            <a:ext cx="8817429" cy="5312229"/>
          </a:xfrm>
        </p:spPr>
        <p:txBody>
          <a:bodyPr anchor="ctr">
            <a:noAutofit/>
          </a:bodyPr>
          <a:lstStyle/>
          <a:p>
            <a:pPr>
              <a:spcBef>
                <a:spcPts val="0"/>
              </a:spcBef>
              <a:spcAft>
                <a:spcPts val="4200"/>
              </a:spcAft>
            </a:pPr>
            <a:r>
              <a:rPr lang="en-CA" dirty="0"/>
              <a:t>“Blessed are the meek, for they shall inherit the earth.” (5:5)</a:t>
            </a:r>
          </a:p>
          <a:p>
            <a:pPr>
              <a:spcBef>
                <a:spcPts val="0"/>
              </a:spcBef>
              <a:spcAft>
                <a:spcPts val="4200"/>
              </a:spcAft>
            </a:pPr>
            <a:r>
              <a:rPr lang="en-CA" dirty="0"/>
              <a:t> “But I tell you not to resist an evil person.  But whoever slaps you on your right cheek, turn the other to him also.  If anyone wants to sue you and take away your tunic, let him have your cloak also. And whoever compels you to go one mile, go with him two.” (5:39-40).</a:t>
            </a:r>
          </a:p>
          <a:p>
            <a:pPr>
              <a:spcBef>
                <a:spcPts val="0"/>
              </a:spcBef>
              <a:spcAft>
                <a:spcPts val="4200"/>
              </a:spcAft>
            </a:pPr>
            <a:r>
              <a:rPr lang="en-CA" dirty="0"/>
              <a:t>“Judge not, that you be not judged.  For with what judgment you judge, you will be judged; and with the measure you use, it will be measured back to you.” (7:1-2)</a:t>
            </a:r>
          </a:p>
          <a:p>
            <a:pPr>
              <a:spcBef>
                <a:spcPts val="0"/>
              </a:spcBef>
              <a:spcAft>
                <a:spcPts val="4200"/>
              </a:spcAft>
            </a:pPr>
            <a:r>
              <a:rPr lang="en-CA" dirty="0"/>
              <a:t>And more…</a:t>
            </a:r>
          </a:p>
        </p:txBody>
      </p:sp>
      <p:sp>
        <p:nvSpPr>
          <p:cNvPr id="4" name="Text Placeholder 3"/>
          <p:cNvSpPr>
            <a:spLocks noGrp="1"/>
          </p:cNvSpPr>
          <p:nvPr>
            <p:ph type="body" sz="half" idx="2"/>
          </p:nvPr>
        </p:nvSpPr>
        <p:spPr>
          <a:xfrm>
            <a:off x="9235434" y="1097277"/>
            <a:ext cx="2651760" cy="4574902"/>
          </a:xfrm>
        </p:spPr>
        <p:txBody>
          <a:bodyPr anchor="ctr">
            <a:normAutofit/>
          </a:bodyPr>
          <a:lstStyle/>
          <a:p>
            <a:pPr algn="ctr"/>
            <a:r>
              <a:rPr lang="en-CA" sz="2400" i="1" dirty="0"/>
              <a:t>“Therefore whoever </a:t>
            </a:r>
            <a:r>
              <a:rPr lang="en-CA" sz="2400" i="1" dirty="0">
                <a:solidFill>
                  <a:srgbClr val="FFFF00"/>
                </a:solidFill>
              </a:rPr>
              <a:t>hears these sayings of Mine, and does them</a:t>
            </a:r>
            <a:r>
              <a:rPr lang="en-CA" sz="2400" i="1" dirty="0"/>
              <a:t>,</a:t>
            </a:r>
          </a:p>
          <a:p>
            <a:pPr algn="ctr"/>
            <a:r>
              <a:rPr lang="en-CA" sz="2400" i="1" dirty="0"/>
              <a:t>I will liken him to a wise man who built his house on the rock:”</a:t>
            </a:r>
          </a:p>
          <a:p>
            <a:pPr algn="ctr"/>
            <a:r>
              <a:rPr lang="en-CA" sz="1600" b="1" dirty="0"/>
              <a:t>(Matthew 7:24)</a:t>
            </a:r>
          </a:p>
        </p:txBody>
      </p:sp>
      <p:sp>
        <p:nvSpPr>
          <p:cNvPr id="5" name="TextBox 4"/>
          <p:cNvSpPr txBox="1"/>
          <p:nvPr/>
        </p:nvSpPr>
        <p:spPr>
          <a:xfrm>
            <a:off x="404948" y="259933"/>
            <a:ext cx="8987245" cy="707886"/>
          </a:xfrm>
          <a:prstGeom prst="rect">
            <a:avLst/>
          </a:prstGeom>
          <a:noFill/>
        </p:spPr>
        <p:txBody>
          <a:bodyPr wrap="square" rtlCol="0">
            <a:spAutoFit/>
          </a:bodyPr>
          <a:lstStyle/>
          <a:p>
            <a:r>
              <a:rPr lang="en-CA" sz="4000" dirty="0"/>
              <a:t>Sermon on the Mount </a:t>
            </a:r>
            <a:r>
              <a:rPr lang="en-CA" sz="1600" dirty="0"/>
              <a:t>(Matthew 5-7)</a:t>
            </a:r>
            <a:endParaRPr lang="en-C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339" y="1175657"/>
            <a:ext cx="11237844" cy="3170099"/>
          </a:xfrm>
          <a:prstGeom prst="rect">
            <a:avLst/>
          </a:prstGeom>
          <a:noFill/>
        </p:spPr>
        <p:txBody>
          <a:bodyPr wrap="square" rtlCol="0">
            <a:spAutoFit/>
          </a:bodyPr>
          <a:lstStyle/>
          <a:p>
            <a:pPr marL="742950" indent="-742950"/>
            <a:r>
              <a:rPr lang="en-CA" sz="4000" dirty="0"/>
              <a:t>To be built on the rock,</a:t>
            </a:r>
          </a:p>
          <a:p>
            <a:pPr marL="742950" indent="-742950"/>
            <a:r>
              <a:rPr lang="en-CA" sz="4000" dirty="0"/>
              <a:t>I must </a:t>
            </a:r>
            <a:r>
              <a:rPr lang="en-CA" sz="4000" b="1" dirty="0"/>
              <a:t>hear</a:t>
            </a:r>
            <a:r>
              <a:rPr lang="en-CA" sz="4000" dirty="0"/>
              <a:t> the sayings of Jesus.</a:t>
            </a:r>
          </a:p>
          <a:p>
            <a:pPr marL="742950" indent="-742950"/>
            <a:endParaRPr lang="en-CA" sz="4000" dirty="0"/>
          </a:p>
          <a:p>
            <a:pPr marL="742950" indent="-742950"/>
            <a:r>
              <a:rPr lang="en-CA" sz="4000" b="1" dirty="0"/>
              <a:t>Reasoning</a:t>
            </a:r>
            <a:r>
              <a:rPr lang="en-CA" sz="4000" dirty="0"/>
              <a:t> is required to understand the</a:t>
            </a:r>
          </a:p>
          <a:p>
            <a:pPr marL="742950" indent="-742950"/>
            <a:r>
              <a:rPr lang="en-CA" sz="4000" dirty="0"/>
              <a:t>sayings of Jesus and how they apply to me.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6002"/>
          </a:xfrm>
        </p:spPr>
        <p:txBody>
          <a:bodyPr/>
          <a:lstStyle/>
          <a:p>
            <a:r>
              <a:rPr lang="en-CA" dirty="0"/>
              <a:t>Matthew 5:19-20</a:t>
            </a:r>
          </a:p>
        </p:txBody>
      </p:sp>
      <p:sp>
        <p:nvSpPr>
          <p:cNvPr id="3" name="Content Placeholder 2"/>
          <p:cNvSpPr>
            <a:spLocks noGrp="1"/>
          </p:cNvSpPr>
          <p:nvPr>
            <p:ph idx="1"/>
          </p:nvPr>
        </p:nvSpPr>
        <p:spPr>
          <a:xfrm>
            <a:off x="705395" y="1515292"/>
            <a:ext cx="10784240" cy="5003074"/>
          </a:xfrm>
        </p:spPr>
        <p:txBody>
          <a:bodyPr>
            <a:normAutofit/>
          </a:bodyPr>
          <a:lstStyle/>
          <a:p>
            <a:pPr>
              <a:lnSpc>
                <a:spcPct val="120000"/>
              </a:lnSpc>
              <a:buNone/>
            </a:pPr>
            <a:r>
              <a:rPr lang="en-CA" b="1" baseline="30000" dirty="0"/>
              <a:t>19 </a:t>
            </a:r>
            <a:r>
              <a:rPr lang="en-CA" dirty="0"/>
              <a:t>Whoever therefore breaks </a:t>
            </a:r>
            <a:r>
              <a:rPr lang="en-CA" sz="1600" i="1" dirty="0"/>
              <a:t>(sets aside, NIV; relaxes, ESV) </a:t>
            </a:r>
            <a:r>
              <a:rPr lang="en-CA" dirty="0"/>
              <a:t>one of the least of these commandments, and teaches men so, shall be called least in the kingdom of heaven; but whoever does and teaches </a:t>
            </a:r>
            <a:r>
              <a:rPr lang="en-CA" i="1" dirty="0"/>
              <a:t>them,</a:t>
            </a:r>
            <a:r>
              <a:rPr lang="en-CA" dirty="0"/>
              <a:t> he shall be called great in the kingdom of heaven. </a:t>
            </a:r>
            <a:r>
              <a:rPr lang="en-CA" b="1" baseline="30000" dirty="0"/>
              <a:t>20 </a:t>
            </a:r>
            <a:r>
              <a:rPr lang="en-CA" dirty="0"/>
              <a:t>For I say to you, that unless your righteousness exceeds </a:t>
            </a:r>
            <a:r>
              <a:rPr lang="en-CA" i="1" dirty="0"/>
              <a:t>the righteousness</a:t>
            </a:r>
            <a:r>
              <a:rPr lang="en-CA" dirty="0"/>
              <a:t> of the scribes and Pharisees, you will by no means enter the kingdom of heaven.</a:t>
            </a:r>
          </a:p>
          <a:p>
            <a:pPr>
              <a:lnSpc>
                <a:spcPct val="120000"/>
              </a:lnSpc>
            </a:pPr>
            <a:endParaRPr lang="en-CA" sz="2800" dirty="0"/>
          </a:p>
          <a:p>
            <a:pPr>
              <a:lnSpc>
                <a:spcPct val="120000"/>
              </a:lnSpc>
            </a:pPr>
            <a:r>
              <a:rPr lang="en-CA" sz="2800" i="1" dirty="0"/>
              <a:t>“You have heard that it was said…” </a:t>
            </a:r>
            <a:r>
              <a:rPr lang="en-CA" dirty="0"/>
              <a:t>(v. 21,27,31,33,38,43)</a:t>
            </a:r>
          </a:p>
          <a:p>
            <a:pPr>
              <a:lnSpc>
                <a:spcPct val="120000"/>
              </a:lnSpc>
            </a:pPr>
            <a:r>
              <a:rPr lang="en-CA" sz="2800" dirty="0"/>
              <a:t>“</a:t>
            </a:r>
            <a:r>
              <a:rPr lang="en-CA" sz="2800" i="1" dirty="0"/>
              <a:t>But I say unto you…” </a:t>
            </a:r>
            <a:r>
              <a:rPr lang="en-CA" dirty="0"/>
              <a:t>(v. 22,28,32,34,39,44)</a:t>
            </a:r>
          </a:p>
          <a:p>
            <a:pPr>
              <a:lnSpc>
                <a:spcPct val="120000"/>
              </a:lnSpc>
            </a:pPr>
            <a:r>
              <a:rPr lang="en-CA" sz="2800" dirty="0"/>
              <a:t>Kingdom citizens are not built on others, but on the Rock.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339" y="1175657"/>
            <a:ext cx="11237844" cy="5016758"/>
          </a:xfrm>
          <a:prstGeom prst="rect">
            <a:avLst/>
          </a:prstGeom>
          <a:noFill/>
        </p:spPr>
        <p:txBody>
          <a:bodyPr wrap="square" rtlCol="0">
            <a:spAutoFit/>
          </a:bodyPr>
          <a:lstStyle/>
          <a:p>
            <a:pPr marL="742950" indent="-742950"/>
            <a:r>
              <a:rPr lang="en-CA" sz="4000" dirty="0"/>
              <a:t>To be built on the rock,</a:t>
            </a:r>
          </a:p>
          <a:p>
            <a:pPr marL="742950" indent="-742950"/>
            <a:r>
              <a:rPr lang="en-CA" sz="4000" dirty="0"/>
              <a:t>I must </a:t>
            </a:r>
            <a:r>
              <a:rPr lang="en-CA" sz="4000" b="1" dirty="0"/>
              <a:t>hear</a:t>
            </a:r>
            <a:r>
              <a:rPr lang="en-CA" sz="4000" dirty="0"/>
              <a:t> the sayings of Jesus.</a:t>
            </a:r>
          </a:p>
          <a:p>
            <a:pPr marL="742950" indent="-742950"/>
            <a:endParaRPr lang="en-CA" sz="4000" dirty="0"/>
          </a:p>
          <a:p>
            <a:pPr marL="742950" indent="-742950"/>
            <a:r>
              <a:rPr lang="en-CA" sz="4000" b="1" dirty="0"/>
              <a:t>Reasoning</a:t>
            </a:r>
            <a:r>
              <a:rPr lang="en-CA" sz="4000" dirty="0"/>
              <a:t> is required to understand the</a:t>
            </a:r>
          </a:p>
          <a:p>
            <a:pPr marL="742950" indent="-742950"/>
            <a:r>
              <a:rPr lang="en-CA" sz="4000" dirty="0"/>
              <a:t>sayings of Jesus and how they apply.</a:t>
            </a:r>
          </a:p>
          <a:p>
            <a:pPr marL="742950" indent="-742950"/>
            <a:endParaRPr lang="en-CA" sz="4000" dirty="0"/>
          </a:p>
          <a:p>
            <a:pPr marL="742950" indent="-742950"/>
            <a:r>
              <a:rPr lang="en-CA" sz="4000" dirty="0"/>
              <a:t>I cannot rely on someone else’s </a:t>
            </a:r>
            <a:r>
              <a:rPr lang="en-CA" sz="4000" b="1" dirty="0"/>
              <a:t>reasoning</a:t>
            </a:r>
            <a:r>
              <a:rPr lang="en-CA" sz="4000" dirty="0"/>
              <a:t>.</a:t>
            </a:r>
          </a:p>
          <a:p>
            <a:pPr marL="742950" indent="-742950"/>
            <a:r>
              <a:rPr lang="en-CA" sz="4000" dirty="0"/>
              <a:t>I am responsible for </a:t>
            </a:r>
            <a:r>
              <a:rPr lang="en-CA" sz="4000" b="1" dirty="0"/>
              <a:t>reasoning</a:t>
            </a:r>
            <a:r>
              <a:rPr lang="en-CA" sz="4000" dirty="0"/>
              <a:t> for myself.</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36002"/>
          </a:xfrm>
        </p:spPr>
        <p:txBody>
          <a:bodyPr/>
          <a:lstStyle/>
          <a:p>
            <a:r>
              <a:rPr lang="en-CA" dirty="0"/>
              <a:t>Matthew 7:29 – 8:1</a:t>
            </a:r>
          </a:p>
        </p:txBody>
      </p:sp>
      <p:sp>
        <p:nvSpPr>
          <p:cNvPr id="3" name="Content Placeholder 2"/>
          <p:cNvSpPr>
            <a:spLocks noGrp="1"/>
          </p:cNvSpPr>
          <p:nvPr>
            <p:ph idx="1"/>
          </p:nvPr>
        </p:nvSpPr>
        <p:spPr>
          <a:xfrm>
            <a:off x="705395" y="1515292"/>
            <a:ext cx="10685416" cy="5003074"/>
          </a:xfrm>
        </p:spPr>
        <p:txBody>
          <a:bodyPr>
            <a:normAutofit/>
          </a:bodyPr>
          <a:lstStyle/>
          <a:p>
            <a:pPr>
              <a:lnSpc>
                <a:spcPct val="120000"/>
              </a:lnSpc>
              <a:buNone/>
            </a:pPr>
            <a:r>
              <a:rPr lang="en-CA" sz="2800" i="1" dirty="0"/>
              <a:t>28 And so it was, when Jesus had ended these sayings, that the people were astonished at His teaching, 29 for He taught them as one having authority, and not as the scribes.</a:t>
            </a:r>
          </a:p>
          <a:p>
            <a:pPr>
              <a:lnSpc>
                <a:spcPct val="120000"/>
              </a:lnSpc>
              <a:buNone/>
            </a:pPr>
            <a:r>
              <a:rPr lang="en-CA" sz="2800" i="1" dirty="0"/>
              <a:t>1 When He had come down from the mountain, </a:t>
            </a:r>
            <a:r>
              <a:rPr lang="en-CA" sz="2800" b="1" i="1" dirty="0"/>
              <a:t>great multitudes followed Him</a:t>
            </a:r>
            <a:r>
              <a:rPr lang="en-CA" sz="2800" i="1" dirty="0"/>
              <a:t>.</a:t>
            </a:r>
          </a:p>
          <a:p>
            <a:pPr algn="ctr">
              <a:lnSpc>
                <a:spcPct val="120000"/>
              </a:lnSpc>
              <a:buNone/>
            </a:pPr>
            <a:endParaRPr lang="en-CA" sz="3200" b="1" dirty="0">
              <a:solidFill>
                <a:srgbClr val="FFFF00"/>
              </a:solidFill>
            </a:endParaRPr>
          </a:p>
          <a:p>
            <a:pPr algn="ctr">
              <a:lnSpc>
                <a:spcPct val="120000"/>
              </a:lnSpc>
              <a:buNone/>
            </a:pPr>
            <a:r>
              <a:rPr lang="en-CA" sz="3200" b="1" dirty="0">
                <a:solidFill>
                  <a:srgbClr val="FFFF00"/>
                </a:solidFill>
              </a:rPr>
              <a:t>What kind of diligence do you give to His word?</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753230"/>
          </a:xfrm>
        </p:spPr>
        <p:txBody>
          <a:bodyPr/>
          <a:lstStyle/>
          <a:p>
            <a:r>
              <a:rPr lang="en-CA" dirty="0"/>
              <a:t>Acts 17 and “Reasoning”</a:t>
            </a:r>
          </a:p>
        </p:txBody>
      </p:sp>
      <p:sp>
        <p:nvSpPr>
          <p:cNvPr id="5" name="Content Placeholder 4"/>
          <p:cNvSpPr>
            <a:spLocks noGrp="1"/>
          </p:cNvSpPr>
          <p:nvPr>
            <p:ph idx="1"/>
          </p:nvPr>
        </p:nvSpPr>
        <p:spPr>
          <a:xfrm>
            <a:off x="781878" y="1524000"/>
            <a:ext cx="10508974" cy="4724399"/>
          </a:xfrm>
        </p:spPr>
        <p:txBody>
          <a:bodyPr>
            <a:normAutofit/>
          </a:bodyPr>
          <a:lstStyle/>
          <a:p>
            <a:pPr>
              <a:spcBef>
                <a:spcPts val="0"/>
              </a:spcBef>
              <a:spcAft>
                <a:spcPts val="600"/>
              </a:spcAft>
            </a:pPr>
            <a:r>
              <a:rPr lang="en-CA" sz="2800" b="1" dirty="0"/>
              <a:t>V.1-4</a:t>
            </a:r>
            <a:r>
              <a:rPr lang="en-CA" sz="2800" dirty="0"/>
              <a:t>, Reasoning is required to </a:t>
            </a:r>
            <a:r>
              <a:rPr lang="en-CA" sz="2800" i="1" dirty="0"/>
              <a:t>“open”</a:t>
            </a:r>
            <a:r>
              <a:rPr lang="en-CA" sz="2800" dirty="0"/>
              <a:t> our understanding, even about the most fundamental truths of the gospel.</a:t>
            </a:r>
          </a:p>
          <a:p>
            <a:pPr lvl="1">
              <a:spcBef>
                <a:spcPts val="0"/>
              </a:spcBef>
              <a:spcAft>
                <a:spcPts val="600"/>
              </a:spcAft>
            </a:pPr>
            <a:r>
              <a:rPr lang="en-CA" sz="2000" i="1" dirty="0"/>
              <a:t>“explaining and demonstrating” </a:t>
            </a:r>
            <a:r>
              <a:rPr lang="en-CA" sz="2000" dirty="0"/>
              <a:t>(NKJV)</a:t>
            </a:r>
          </a:p>
          <a:p>
            <a:pPr lvl="1">
              <a:spcBef>
                <a:spcPts val="0"/>
              </a:spcBef>
              <a:spcAft>
                <a:spcPts val="600"/>
              </a:spcAft>
            </a:pPr>
            <a:r>
              <a:rPr lang="en-CA" sz="2000" i="1" dirty="0"/>
              <a:t>“explaining and proving” </a:t>
            </a:r>
            <a:r>
              <a:rPr lang="en-CA" sz="2000" dirty="0"/>
              <a:t>(NIV, ESV), </a:t>
            </a:r>
            <a:r>
              <a:rPr lang="en-CA" sz="2000" i="1" dirty="0"/>
              <a:t>“explaining and giving evidence” </a:t>
            </a:r>
            <a:r>
              <a:rPr lang="en-CA" sz="2000" dirty="0"/>
              <a:t>(NAS)</a:t>
            </a:r>
            <a:endParaRPr lang="en-CA" sz="2000" i="1" dirty="0"/>
          </a:p>
          <a:p>
            <a:pPr lvl="1">
              <a:spcBef>
                <a:spcPts val="0"/>
              </a:spcBef>
              <a:spcAft>
                <a:spcPts val="2400"/>
              </a:spcAft>
            </a:pPr>
            <a:r>
              <a:rPr lang="en-CA" sz="2000" i="1" dirty="0"/>
              <a:t>“opening and alleging”</a:t>
            </a:r>
            <a:r>
              <a:rPr lang="en-CA" sz="2000" dirty="0"/>
              <a:t> (KJV, ASV)</a:t>
            </a:r>
            <a:endParaRPr lang="en-CA" sz="2600" i="1" dirty="0"/>
          </a:p>
          <a:p>
            <a:pPr>
              <a:spcBef>
                <a:spcPts val="0"/>
              </a:spcBef>
              <a:spcAft>
                <a:spcPts val="2400"/>
              </a:spcAft>
            </a:pPr>
            <a:r>
              <a:rPr lang="en-CA" sz="2800" b="1" dirty="0"/>
              <a:t>V.10-12</a:t>
            </a:r>
            <a:r>
              <a:rPr lang="en-CA" sz="2800" dirty="0"/>
              <a:t>, Reasoning requires </a:t>
            </a:r>
            <a:r>
              <a:rPr lang="en-CA" sz="2800" i="1" dirty="0"/>
              <a:t>“readiness of mind” </a:t>
            </a:r>
            <a:r>
              <a:rPr lang="en-CA" sz="2800" dirty="0"/>
              <a:t>and diligent (even daily)</a:t>
            </a:r>
            <a:r>
              <a:rPr lang="en-CA" sz="2800" i="1" dirty="0"/>
              <a:t> “searching” </a:t>
            </a:r>
            <a:r>
              <a:rPr lang="en-CA" sz="2800" dirty="0"/>
              <a:t>of the Scriptures.</a:t>
            </a:r>
          </a:p>
          <a:p>
            <a:pPr>
              <a:spcBef>
                <a:spcPts val="0"/>
              </a:spcBef>
              <a:spcAft>
                <a:spcPts val="2400"/>
              </a:spcAft>
            </a:pPr>
            <a:endParaRPr lang="en-CA" sz="28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1904</TotalTime>
  <Words>1097</Words>
  <Application>Microsoft Office PowerPoint</Application>
  <PresentationFormat>Widescreen</PresentationFormat>
  <Paragraphs>75</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Building On The Rock</vt:lpstr>
      <vt:lpstr>Matthew 7:24-27</vt:lpstr>
      <vt:lpstr>PowerPoint Presentation</vt:lpstr>
      <vt:lpstr>PowerPoint Presentation</vt:lpstr>
      <vt:lpstr>PowerPoint Presentation</vt:lpstr>
      <vt:lpstr>Matthew 5:19-20</vt:lpstr>
      <vt:lpstr>PowerPoint Presentation</vt:lpstr>
      <vt:lpstr>Matthew 7:29 – 8:1</vt:lpstr>
      <vt:lpstr>Acts 17 and “Reasoning”</vt:lpstr>
      <vt:lpstr>“These were more fair-minded than those in Thessalonica, in that they received the word with all readiness, and searched the Scriptures daily to find out whether these things were so.” (Acts 17:11) </vt:lpstr>
      <vt:lpstr>Acts 17 and “Reasoning”</vt:lpstr>
      <vt:lpstr>Matthew 7:24-27</vt:lpstr>
      <vt:lpstr>Building On The Rock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On The Rock</dc:title>
  <dc:creator>Sewell</dc:creator>
  <cp:lastModifiedBy>Embry</cp:lastModifiedBy>
  <cp:revision>34</cp:revision>
  <cp:lastPrinted>2018-01-21T21:51:52Z</cp:lastPrinted>
  <dcterms:created xsi:type="dcterms:W3CDTF">2018-01-21T00:27:00Z</dcterms:created>
  <dcterms:modified xsi:type="dcterms:W3CDTF">2018-02-18T22:53:44Z</dcterms:modified>
</cp:coreProperties>
</file>