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0"/>
  </p:notesMasterIdLst>
  <p:handoutMasterIdLst>
    <p:handoutMasterId r:id="rId41"/>
  </p:handoutMasterIdLst>
  <p:sldIdLst>
    <p:sldId id="257" r:id="rId2"/>
    <p:sldId id="317" r:id="rId3"/>
    <p:sldId id="342" r:id="rId4"/>
    <p:sldId id="293" r:id="rId5"/>
    <p:sldId id="349" r:id="rId6"/>
    <p:sldId id="309" r:id="rId7"/>
    <p:sldId id="343" r:id="rId8"/>
    <p:sldId id="350" r:id="rId9"/>
    <p:sldId id="351" r:id="rId10"/>
    <p:sldId id="352" r:id="rId11"/>
    <p:sldId id="344" r:id="rId12"/>
    <p:sldId id="346" r:id="rId13"/>
    <p:sldId id="347" r:id="rId14"/>
    <p:sldId id="331" r:id="rId15"/>
    <p:sldId id="345" r:id="rId16"/>
    <p:sldId id="348" r:id="rId17"/>
    <p:sldId id="321" r:id="rId18"/>
    <p:sldId id="322" r:id="rId19"/>
    <p:sldId id="326" r:id="rId20"/>
    <p:sldId id="327" r:id="rId21"/>
    <p:sldId id="328" r:id="rId22"/>
    <p:sldId id="329" r:id="rId23"/>
    <p:sldId id="330" r:id="rId24"/>
    <p:sldId id="315" r:id="rId25"/>
    <p:sldId id="323" r:id="rId26"/>
    <p:sldId id="324" r:id="rId27"/>
    <p:sldId id="325" r:id="rId28"/>
    <p:sldId id="320" r:id="rId29"/>
    <p:sldId id="332" r:id="rId30"/>
    <p:sldId id="333" r:id="rId31"/>
    <p:sldId id="334" r:id="rId32"/>
    <p:sldId id="335" r:id="rId33"/>
    <p:sldId id="336" r:id="rId34"/>
    <p:sldId id="337" r:id="rId35"/>
    <p:sldId id="338" r:id="rId36"/>
    <p:sldId id="339" r:id="rId37"/>
    <p:sldId id="340" r:id="rId38"/>
    <p:sldId id="341" r:id="rId3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4" d="100"/>
          <a:sy n="64" d="100"/>
        </p:scale>
        <p:origin x="116"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2/3/2018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2/3/2018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29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29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1127231476"/>
              </p:ext>
            </p:extLst>
          </p:nvPr>
        </p:nvGraphicFramePr>
        <p:xfrm>
          <a:off x="533400" y="565743"/>
          <a:ext cx="10896601" cy="6097870"/>
        </p:xfrm>
        <a:graphic>
          <a:graphicData uri="http://schemas.openxmlformats.org/drawingml/2006/table">
            <a:tbl>
              <a:tblPr>
                <a:tableStyleId>{5C22544A-7EE6-4342-B048-85BDC9FD1C3A}</a:tableStyleId>
              </a:tblPr>
              <a:tblGrid>
                <a:gridCol w="2126166">
                  <a:extLst>
                    <a:ext uri="{9D8B030D-6E8A-4147-A177-3AD203B41FA5}">
                      <a16:colId xmlns:a16="http://schemas.microsoft.com/office/drawing/2014/main" val="1887176851"/>
                    </a:ext>
                  </a:extLst>
                </a:gridCol>
                <a:gridCol w="2325494">
                  <a:extLst>
                    <a:ext uri="{9D8B030D-6E8A-4147-A177-3AD203B41FA5}">
                      <a16:colId xmlns:a16="http://schemas.microsoft.com/office/drawing/2014/main" val="1112334379"/>
                    </a:ext>
                  </a:extLst>
                </a:gridCol>
                <a:gridCol w="6444941">
                  <a:extLst>
                    <a:ext uri="{9D8B030D-6E8A-4147-A177-3AD203B41FA5}">
                      <a16:colId xmlns:a16="http://schemas.microsoft.com/office/drawing/2014/main" val="2885980534"/>
                    </a:ext>
                  </a:extLst>
                </a:gridCol>
              </a:tblGrid>
              <a:tr h="496762">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72483">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1</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Class Goals and Purpose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2</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10,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What is a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What’s in a Name?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4</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The Rule of Christ</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5</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6</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Role of Leaders – What Are Elders For?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427162">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7</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31,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396163">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Part One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9</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Part Two</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10</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11</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Outward Purpose of the Church </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12</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Upward Purpose of the Church – Part One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Upward Purpose of the Church – Part Two</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0" y="4419600"/>
            <a:ext cx="10896600" cy="457200"/>
          </a:xfrm>
          <a:prstGeom prst="roundRect">
            <a:avLst/>
          </a:prstGeom>
          <a:solidFill>
            <a:schemeClr val="accent4">
              <a:lumMod val="75000"/>
              <a:alpha val="23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all that we do personally and in our part as a member of the body of Christ</a:t>
            </a:r>
            <a:endParaRPr lang="en-US" sz="2400" dirty="0">
              <a:solidFill>
                <a:schemeClr val="accent3">
                  <a:lumMod val="20000"/>
                  <a:lumOff val="80000"/>
                </a:schemeClr>
              </a:solidFill>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our efforts to stir up one another to love and good works, telling others of Christ and honoring God in worship </a:t>
            </a:r>
            <a:endParaRPr lang="en-US" sz="3200" dirty="0">
              <a:solidFill>
                <a:schemeClr val="accent3">
                  <a:lumMod val="20000"/>
                  <a:lumOff val="80000"/>
                </a:schemeClr>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we all attain 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we may no longer be children,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joined and held together by every joint with which it is equipped, when each part is working properly,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2800" dirty="0">
                <a:solidFill>
                  <a:srgbClr val="FFFF00"/>
                </a:solidFill>
                <a:latin typeface="Calibri" panose="020F0502020204030204" pitchFamily="34" charset="0"/>
                <a:cs typeface="Calibri" panose="020F0502020204030204" pitchFamily="34" charset="0"/>
              </a:rPr>
              <a:t>The role and importance of leaders</a:t>
            </a:r>
            <a:r>
              <a:rPr lang="en-US" sz="2800" dirty="0">
                <a:latin typeface="Calibri" panose="020F0502020204030204" pitchFamily="34" charset="0"/>
                <a:cs typeface="Calibri" panose="020F0502020204030204" pitchFamily="34" charset="0"/>
              </a:rPr>
              <a:t> – vs. 11. </a:t>
            </a:r>
          </a:p>
          <a:p>
            <a:pPr lvl="0"/>
            <a:r>
              <a:rPr lang="en-US" sz="2800" dirty="0">
                <a:solidFill>
                  <a:srgbClr val="FFFF00"/>
                </a:solidFill>
                <a:latin typeface="Calibri" panose="020F0502020204030204" pitchFamily="34" charset="0"/>
                <a:cs typeface="Calibri" panose="020F0502020204030204" pitchFamily="34" charset="0"/>
              </a:rPr>
              <a:t>The purpose for the whole body</a:t>
            </a:r>
            <a:r>
              <a:rPr lang="en-US" sz="2800" dirty="0">
                <a:latin typeface="Calibri" panose="020F0502020204030204" pitchFamily="34" charset="0"/>
                <a:cs typeface="Calibri" panose="020F0502020204030204" pitchFamily="34" charset="0"/>
              </a:rPr>
              <a:t> – to be built up and to grow (vs. 12 and vs. 16). </a:t>
            </a:r>
          </a:p>
          <a:p>
            <a:pPr lvl="0"/>
            <a:r>
              <a:rPr lang="en-US" sz="2800" dirty="0">
                <a:solidFill>
                  <a:srgbClr val="FFFF00"/>
                </a:solidFill>
                <a:latin typeface="Calibri" panose="020F0502020204030204" pitchFamily="34" charset="0"/>
                <a:cs typeface="Calibri" panose="020F0502020204030204" pitchFamily="34" charset="0"/>
              </a:rPr>
              <a:t>The goal for each member</a:t>
            </a:r>
            <a:r>
              <a:rPr lang="en-US" sz="2800" dirty="0">
                <a:latin typeface="Calibri" panose="020F0502020204030204" pitchFamily="34" charset="0"/>
                <a:cs typeface="Calibri" panose="020F0502020204030204" pitchFamily="34" charset="0"/>
              </a:rPr>
              <a:t> – to no longer be children (vs. 14), to grow up into Christ (vs. 15), to attain </a:t>
            </a:r>
            <a:r>
              <a:rPr lang="en-US" sz="2800" i="1" dirty="0">
                <a:latin typeface="Calibri" panose="020F0502020204030204" pitchFamily="34" charset="0"/>
                <a:cs typeface="Calibri" panose="020F0502020204030204" pitchFamily="34" charset="0"/>
              </a:rPr>
              <a:t>to the measure of the stature of the fullness of Christ </a:t>
            </a:r>
            <a:r>
              <a:rPr lang="en-US" sz="2800" dirty="0">
                <a:latin typeface="Calibri" panose="020F0502020204030204" pitchFamily="34" charset="0"/>
                <a:cs typeface="Calibri" panose="020F0502020204030204" pitchFamily="34" charset="0"/>
              </a:rPr>
              <a:t>(vs. 13).  </a:t>
            </a:r>
          </a:p>
          <a:p>
            <a:pPr lvl="0"/>
            <a:r>
              <a:rPr lang="en-US" sz="2800" dirty="0">
                <a:solidFill>
                  <a:srgbClr val="FFFF00"/>
                </a:solidFill>
                <a:latin typeface="Calibri" panose="020F0502020204030204" pitchFamily="34" charset="0"/>
                <a:cs typeface="Calibri" panose="020F0502020204030204" pitchFamily="34" charset="0"/>
              </a:rPr>
              <a:t>How the goal is accomplished</a:t>
            </a:r>
            <a:r>
              <a:rPr lang="en-US" sz="2800" dirty="0">
                <a:latin typeface="Calibri" panose="020F0502020204030204" pitchFamily="34" charset="0"/>
                <a:cs typeface="Calibri" panose="020F0502020204030204" pitchFamily="34" charset="0"/>
              </a:rPr>
              <a:t> –the effort of every single member </a:t>
            </a:r>
            <a:r>
              <a:rPr lang="en-US" sz="2800" i="1" dirty="0">
                <a:latin typeface="Calibri" panose="020F0502020204030204" pitchFamily="34" charset="0"/>
                <a:cs typeface="Calibri" panose="020F0502020204030204" pitchFamily="34" charset="0"/>
              </a:rPr>
              <a:t>(when each part is working properly)</a:t>
            </a:r>
            <a:r>
              <a:rPr lang="en-US" sz="2800" dirty="0">
                <a:latin typeface="Calibri" panose="020F0502020204030204" pitchFamily="34" charset="0"/>
                <a:cs typeface="Calibri" panose="020F0502020204030204" pitchFamily="34" charset="0"/>
              </a:rPr>
              <a:t> vs. 16.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chemeClr val="accent3">
                    <a:lumMod val="20000"/>
                    <a:lumOff val="80000"/>
                  </a:schemeClr>
                </a:solidFill>
                <a:latin typeface="Calibri" pitchFamily="34" charset="0"/>
              </a:rPr>
              <a:t>Purpose of the Church</a:t>
            </a:r>
          </a:p>
          <a:p>
            <a:pPr algn="ctr" eaLnBrk="1" hangingPunct="1"/>
            <a:r>
              <a:rPr lang="en-US" sz="4400" dirty="0">
                <a:solidFill>
                  <a:schemeClr val="accent3">
                    <a:lumMod val="20000"/>
                    <a:lumOff val="80000"/>
                  </a:schemeClr>
                </a:solidFill>
                <a:latin typeface="Calibri" pitchFamily="34" charset="0"/>
              </a:rPr>
              <a:t>Lessons from Ephesians 4:11-16</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10:24-25</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76300" y="1981200"/>
            <a:ext cx="10439400" cy="2308324"/>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24 </a:t>
            </a:r>
            <a:r>
              <a:rPr lang="en-US" sz="3600" i="1" dirty="0">
                <a:latin typeface="Calibri" panose="020F0502020204030204" pitchFamily="34" charset="0"/>
                <a:cs typeface="Calibri" panose="020F0502020204030204" pitchFamily="34" charset="0"/>
              </a:rPr>
              <a:t>And let us consider how to stir up one another to love and good works, </a:t>
            </a:r>
            <a:r>
              <a:rPr lang="en-US" sz="3600" b="1" i="1" baseline="30000" dirty="0">
                <a:latin typeface="Calibri" panose="020F0502020204030204" pitchFamily="34" charset="0"/>
                <a:cs typeface="Calibri" panose="020F0502020204030204" pitchFamily="34" charset="0"/>
              </a:rPr>
              <a:t>25 </a:t>
            </a:r>
            <a:r>
              <a:rPr lang="en-US" sz="3600" i="1" dirty="0">
                <a:latin typeface="Calibri" panose="020F0502020204030204" pitchFamily="34" charset="0"/>
                <a:cs typeface="Calibri" panose="020F0502020204030204" pitchFamily="34" charset="0"/>
              </a:rPr>
              <a:t>not neglecting to meet together, as is the habit of some, but encouraging one another, and all the more as you see the Day drawing near.</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8068</TotalTime>
  <Words>2814</Words>
  <Application>Microsoft Office PowerPoint</Application>
  <PresentationFormat>Widescreen</PresentationFormat>
  <Paragraphs>407</Paragraphs>
  <Slides>38</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What is the Church of Christ?</vt:lpstr>
      <vt:lpstr>Ephesians 4:11-16</vt:lpstr>
      <vt:lpstr>PowerPoint Presentation</vt:lpstr>
      <vt:lpstr>Hebrews 10:24-25</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102</cp:revision>
  <cp:lastPrinted>2018-02-04T00:24:17Z</cp:lastPrinted>
  <dcterms:created xsi:type="dcterms:W3CDTF">2011-07-22T15:56:03Z</dcterms:created>
  <dcterms:modified xsi:type="dcterms:W3CDTF">2018-02-04T13:09:58Z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