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46"/>
  </p:notesMasterIdLst>
  <p:handoutMasterIdLst>
    <p:handoutMasterId r:id="rId47"/>
  </p:handoutMasterIdLst>
  <p:sldIdLst>
    <p:sldId id="257" r:id="rId2"/>
    <p:sldId id="317" r:id="rId3"/>
    <p:sldId id="342" r:id="rId4"/>
    <p:sldId id="293" r:id="rId5"/>
    <p:sldId id="309" r:id="rId6"/>
    <p:sldId id="350" r:id="rId7"/>
    <p:sldId id="356" r:id="rId8"/>
    <p:sldId id="354" r:id="rId9"/>
    <p:sldId id="353" r:id="rId10"/>
    <p:sldId id="343" r:id="rId11"/>
    <p:sldId id="357" r:id="rId12"/>
    <p:sldId id="355" r:id="rId13"/>
    <p:sldId id="358" r:id="rId14"/>
    <p:sldId id="349" r:id="rId15"/>
    <p:sldId id="351" r:id="rId16"/>
    <p:sldId id="352" r:id="rId17"/>
    <p:sldId id="344" r:id="rId18"/>
    <p:sldId id="346" r:id="rId19"/>
    <p:sldId id="347" r:id="rId20"/>
    <p:sldId id="331" r:id="rId21"/>
    <p:sldId id="345" r:id="rId22"/>
    <p:sldId id="348" r:id="rId23"/>
    <p:sldId id="321" r:id="rId24"/>
    <p:sldId id="322" r:id="rId25"/>
    <p:sldId id="326" r:id="rId26"/>
    <p:sldId id="327" r:id="rId27"/>
    <p:sldId id="328" r:id="rId28"/>
    <p:sldId id="329" r:id="rId29"/>
    <p:sldId id="330" r:id="rId30"/>
    <p:sldId id="315" r:id="rId31"/>
    <p:sldId id="323" r:id="rId32"/>
    <p:sldId id="324" r:id="rId33"/>
    <p:sldId id="325" r:id="rId34"/>
    <p:sldId id="320" r:id="rId35"/>
    <p:sldId id="332" r:id="rId36"/>
    <p:sldId id="333" r:id="rId37"/>
    <p:sldId id="334" r:id="rId38"/>
    <p:sldId id="335" r:id="rId39"/>
    <p:sldId id="336" r:id="rId40"/>
    <p:sldId id="337" r:id="rId41"/>
    <p:sldId id="338" r:id="rId42"/>
    <p:sldId id="339" r:id="rId43"/>
    <p:sldId id="340" r:id="rId44"/>
    <p:sldId id="341" r:id="rId45"/>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8" d="100"/>
          <a:sy n="78" d="100"/>
        </p:scale>
        <p:origin x="180" y="27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69423"/>
          </a:xfrm>
          <a:prstGeom prst="rect">
            <a:avLst/>
          </a:prstGeom>
        </p:spPr>
        <p:txBody>
          <a:bodyPr vert="horz" lIns="94055" tIns="47028" rIns="94055" bIns="47028" rtlCol="0"/>
          <a:lstStyle>
            <a:lvl1pPr algn="l">
              <a:defRPr sz="1200"/>
            </a:lvl1pPr>
          </a:lstStyle>
          <a:p>
            <a:endParaRPr lang="en-US"/>
          </a:p>
        </p:txBody>
      </p:sp>
      <p:sp>
        <p:nvSpPr>
          <p:cNvPr id="3" name="Date Placeholder 2"/>
          <p:cNvSpPr>
            <a:spLocks noGrp="1"/>
          </p:cNvSpPr>
          <p:nvPr>
            <p:ph type="dt" sz="quarter" idx="1"/>
          </p:nvPr>
        </p:nvSpPr>
        <p:spPr>
          <a:xfrm>
            <a:off x="4023093" y="0"/>
            <a:ext cx="3077740" cy="469423"/>
          </a:xfrm>
          <a:prstGeom prst="rect">
            <a:avLst/>
          </a:prstGeom>
        </p:spPr>
        <p:txBody>
          <a:bodyPr vert="horz" lIns="94055" tIns="47028" rIns="94055" bIns="47028" rtlCol="0"/>
          <a:lstStyle>
            <a:lvl1pPr algn="r">
              <a:defRPr sz="1200"/>
            </a:lvl1pPr>
          </a:lstStyle>
          <a:p>
            <a:fld id="{13491151-A4A8-4FCE-8548-5371B6CDCB7F}" type="datetimeFigureOut">
              <a:rPr lang="en-US" smtClean="0"/>
              <a:pPr/>
              <a:t>2/7/2018</a:t>
            </a:fld>
            <a:endParaRPr lang="en-US"/>
          </a:p>
        </p:txBody>
      </p:sp>
      <p:sp>
        <p:nvSpPr>
          <p:cNvPr id="4" name="Footer Placeholder 3"/>
          <p:cNvSpPr>
            <a:spLocks noGrp="1"/>
          </p:cNvSpPr>
          <p:nvPr>
            <p:ph type="ftr" sz="quarter" idx="2"/>
          </p:nvPr>
        </p:nvSpPr>
        <p:spPr>
          <a:xfrm>
            <a:off x="0" y="8917423"/>
            <a:ext cx="3077740" cy="469423"/>
          </a:xfrm>
          <a:prstGeom prst="rect">
            <a:avLst/>
          </a:prstGeom>
        </p:spPr>
        <p:txBody>
          <a:bodyPr vert="horz" lIns="94055" tIns="47028" rIns="94055" bIns="47028"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40" cy="469423"/>
          </a:xfrm>
          <a:prstGeom prst="rect">
            <a:avLst/>
          </a:prstGeom>
        </p:spPr>
        <p:txBody>
          <a:bodyPr vert="horz" lIns="94055" tIns="47028" rIns="94055" bIns="47028" rtlCol="0" anchor="b"/>
          <a:lstStyle>
            <a:lvl1pPr algn="r">
              <a:defRPr sz="1200"/>
            </a:lvl1pPr>
          </a:lstStyle>
          <a:p>
            <a:fld id="{34319CE5-BF4C-426F-835E-3ED87CB0776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BC863907-54C2-47C2-9B8D-00463F0A59FD}" type="datetimeFigureOut">
              <a:rPr lang="en-US" smtClean="0"/>
              <a:t>2/7/2018</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7A54B474-EFA7-42A9-9FA2-11AA9E510AD4}" type="slidenum">
              <a:rPr lang="en-US" smtClean="0"/>
              <a:t>‹#›</a:t>
            </a:fld>
            <a:endParaRPr lang="en-US"/>
          </a:p>
        </p:txBody>
      </p:sp>
    </p:spTree>
    <p:extLst>
      <p:ext uri="{BB962C8B-B14F-4D97-AF65-F5344CB8AC3E}">
        <p14:creationId xmlns:p14="http://schemas.microsoft.com/office/powerpoint/2010/main" val="4012154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35</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38407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44</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113948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36</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3016353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37</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528578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38</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905084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39</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2435350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40</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386109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41</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457596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42</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278734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43</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694576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BB7A7-3A6B-4816-B617-CE47999A7759}" type="slidenum">
              <a:rPr lang="en-US" smtClean="0"/>
              <a:pPr/>
              <a:t>‹#›</a:t>
            </a:fld>
            <a:endParaRPr lang="en-US"/>
          </a:p>
        </p:txBody>
      </p:sp>
    </p:spTree>
    <p:extLst>
      <p:ext uri="{BB962C8B-B14F-4D97-AF65-F5344CB8AC3E}">
        <p14:creationId xmlns:p14="http://schemas.microsoft.com/office/powerpoint/2010/main" val="128558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5282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472698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7694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820418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36985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00690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FBD8-233B-45F8-80E5-A5AF2FC51171}" type="slidenum">
              <a:rPr lang="en-US" smtClean="0"/>
              <a:pPr/>
              <a:t>‹#›</a:t>
            </a:fld>
            <a:endParaRPr lang="en-US"/>
          </a:p>
        </p:txBody>
      </p:sp>
    </p:spTree>
    <p:extLst>
      <p:ext uri="{BB962C8B-B14F-4D97-AF65-F5344CB8AC3E}">
        <p14:creationId xmlns:p14="http://schemas.microsoft.com/office/powerpoint/2010/main" val="3837820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281EA-AB67-4E66-9385-168179C78105}" type="slidenum">
              <a:rPr lang="en-US" smtClean="0"/>
              <a:pPr/>
              <a:t>‹#›</a:t>
            </a:fld>
            <a:endParaRPr lang="en-US"/>
          </a:p>
        </p:txBody>
      </p:sp>
    </p:spTree>
    <p:extLst>
      <p:ext uri="{BB962C8B-B14F-4D97-AF65-F5344CB8AC3E}">
        <p14:creationId xmlns:p14="http://schemas.microsoft.com/office/powerpoint/2010/main" val="302845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6FB57-5612-4035-B72C-509FA98D3715}" type="slidenum">
              <a:rPr lang="en-US" smtClean="0"/>
              <a:pPr/>
              <a:t>‹#›</a:t>
            </a:fld>
            <a:endParaRPr lang="en-US"/>
          </a:p>
        </p:txBody>
      </p:sp>
    </p:spTree>
    <p:extLst>
      <p:ext uri="{BB962C8B-B14F-4D97-AF65-F5344CB8AC3E}">
        <p14:creationId xmlns:p14="http://schemas.microsoft.com/office/powerpoint/2010/main" val="4123887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D278-920E-4A8E-BF7F-EBB64228B52E}" type="slidenum">
              <a:rPr lang="en-US" smtClean="0"/>
              <a:pPr/>
              <a:t>‹#›</a:t>
            </a:fld>
            <a:endParaRPr lang="en-US"/>
          </a:p>
        </p:txBody>
      </p:sp>
    </p:spTree>
    <p:extLst>
      <p:ext uri="{BB962C8B-B14F-4D97-AF65-F5344CB8AC3E}">
        <p14:creationId xmlns:p14="http://schemas.microsoft.com/office/powerpoint/2010/main" val="248923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124E1-5AF6-4D00-A8F7-E08475C16469}" type="slidenum">
              <a:rPr lang="en-US" smtClean="0"/>
              <a:pPr/>
              <a:t>‹#›</a:t>
            </a:fld>
            <a:endParaRPr lang="en-US"/>
          </a:p>
        </p:txBody>
      </p:sp>
    </p:spTree>
    <p:extLst>
      <p:ext uri="{BB962C8B-B14F-4D97-AF65-F5344CB8AC3E}">
        <p14:creationId xmlns:p14="http://schemas.microsoft.com/office/powerpoint/2010/main" val="323850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F24B7-ED40-4F94-8850-570B2F917D81}" type="slidenum">
              <a:rPr lang="en-US" smtClean="0"/>
              <a:pPr/>
              <a:t>‹#›</a:t>
            </a:fld>
            <a:endParaRPr lang="en-US"/>
          </a:p>
        </p:txBody>
      </p:sp>
    </p:spTree>
    <p:extLst>
      <p:ext uri="{BB962C8B-B14F-4D97-AF65-F5344CB8AC3E}">
        <p14:creationId xmlns:p14="http://schemas.microsoft.com/office/powerpoint/2010/main" val="215920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467789A-AD8E-4EDB-B520-FA443BEDD901}" type="slidenum">
              <a:rPr lang="en-US" smtClean="0"/>
              <a:pPr/>
              <a:t>‹#›</a:t>
            </a:fld>
            <a:endParaRPr lang="en-US"/>
          </a:p>
        </p:txBody>
      </p:sp>
    </p:spTree>
    <p:extLst>
      <p:ext uri="{BB962C8B-B14F-4D97-AF65-F5344CB8AC3E}">
        <p14:creationId xmlns:p14="http://schemas.microsoft.com/office/powerpoint/2010/main" val="2528457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BD82329-498D-42E2-8189-5478512164F9}" type="slidenum">
              <a:rPr lang="en-US" smtClean="0"/>
              <a:pPr/>
              <a:t>‹#›</a:t>
            </a:fld>
            <a:endParaRPr lang="en-US"/>
          </a:p>
        </p:txBody>
      </p:sp>
    </p:spTree>
    <p:extLst>
      <p:ext uri="{BB962C8B-B14F-4D97-AF65-F5344CB8AC3E}">
        <p14:creationId xmlns:p14="http://schemas.microsoft.com/office/powerpoint/2010/main" val="292311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7A43DD3-3DE6-489F-82CE-CBB72F2C6507}" type="slidenum">
              <a:rPr lang="en-US" smtClean="0"/>
              <a:pPr/>
              <a:t>‹#›</a:t>
            </a:fld>
            <a:endParaRPr lang="en-US"/>
          </a:p>
        </p:txBody>
      </p:sp>
    </p:spTree>
    <p:extLst>
      <p:ext uri="{BB962C8B-B14F-4D97-AF65-F5344CB8AC3E}">
        <p14:creationId xmlns:p14="http://schemas.microsoft.com/office/powerpoint/2010/main" val="255773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A15EF-5107-4D96-A549-2D88C6606856}" type="slidenum">
              <a:rPr lang="en-US" smtClean="0"/>
              <a:pPr/>
              <a:t>‹#›</a:t>
            </a:fld>
            <a:endParaRPr lang="en-US"/>
          </a:p>
        </p:txBody>
      </p:sp>
    </p:spTree>
    <p:extLst>
      <p:ext uri="{BB962C8B-B14F-4D97-AF65-F5344CB8AC3E}">
        <p14:creationId xmlns:p14="http://schemas.microsoft.com/office/powerpoint/2010/main" val="146996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C333CA2-C3E1-4876-9351-1FE197ED0F40}" type="slidenum">
              <a:rPr lang="en-US" smtClean="0"/>
              <a:pPr/>
              <a:t>‹#›</a:t>
            </a:fld>
            <a:endParaRPr lang="en-US"/>
          </a:p>
        </p:txBody>
      </p:sp>
    </p:spTree>
    <p:extLst>
      <p:ext uri="{BB962C8B-B14F-4D97-AF65-F5344CB8AC3E}">
        <p14:creationId xmlns:p14="http://schemas.microsoft.com/office/powerpoint/2010/main" val="1954168345"/>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strengthen our relationships with each other?</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help us address the physical needs of one other?</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deacon duties given to address the needs of members or assist in building our relationships?</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676400"/>
            <a:ext cx="11658600" cy="4648200"/>
          </a:xfrm>
          <a:noFill/>
        </p:spPr>
        <p:txBody>
          <a:bodyPr>
            <a:normAutofit/>
          </a:bodyPr>
          <a:lstStyle/>
          <a:p>
            <a:pPr lvl="0"/>
            <a:r>
              <a:rPr lang="en-US" sz="3200" i="1" dirty="0">
                <a:latin typeface="Calibri" panose="020F0502020204030204" pitchFamily="34" charset="0"/>
                <a:cs typeface="Calibri" panose="020F0502020204030204" pitchFamily="34" charset="0"/>
              </a:rPr>
              <a:t>Love one another with brotherly affection. Outdo one another in showing honor – </a:t>
            </a:r>
            <a:r>
              <a:rPr lang="en-US" sz="3200" dirty="0">
                <a:latin typeface="Calibri" panose="020F0502020204030204" pitchFamily="34" charset="0"/>
                <a:cs typeface="Calibri" panose="020F0502020204030204" pitchFamily="34" charset="0"/>
              </a:rPr>
              <a:t>vs. 10</a:t>
            </a:r>
          </a:p>
          <a:p>
            <a:pPr lvl="0"/>
            <a:r>
              <a:rPr lang="en-US" sz="3200" i="1" dirty="0">
                <a:latin typeface="Calibri" panose="020F0502020204030204" pitchFamily="34" charset="0"/>
                <a:cs typeface="Calibri" panose="020F0502020204030204" pitchFamily="34" charset="0"/>
              </a:rPr>
              <a:t>Contribute to the needs of the saints and seek to show hospitality – </a:t>
            </a:r>
            <a:r>
              <a:rPr lang="en-US" sz="3200" dirty="0">
                <a:latin typeface="Calibri" panose="020F0502020204030204" pitchFamily="34" charset="0"/>
                <a:cs typeface="Calibri" panose="020F0502020204030204" pitchFamily="34" charset="0"/>
              </a:rPr>
              <a:t>vs. 13</a:t>
            </a:r>
          </a:p>
          <a:p>
            <a:pPr lvl="0"/>
            <a:r>
              <a:rPr lang="en-US" sz="3200" b="1" i="1" baseline="30000" dirty="0">
                <a:latin typeface="Calibri" panose="020F0502020204030204" pitchFamily="34" charset="0"/>
                <a:cs typeface="Calibri" panose="020F0502020204030204" pitchFamily="34" charset="0"/>
              </a:rPr>
              <a:t> </a:t>
            </a:r>
            <a:r>
              <a:rPr lang="en-US" sz="3200" i="1" dirty="0">
                <a:latin typeface="Calibri" panose="020F0502020204030204" pitchFamily="34" charset="0"/>
                <a:cs typeface="Calibri" panose="020F0502020204030204" pitchFamily="34" charset="0"/>
              </a:rPr>
              <a:t>Rejoice with those who rejoice, weep with those who weep. Live in harmony with one another – </a:t>
            </a:r>
            <a:r>
              <a:rPr lang="en-US" sz="3200" dirty="0">
                <a:latin typeface="Calibri" panose="020F0502020204030204" pitchFamily="34" charset="0"/>
                <a:cs typeface="Calibri" panose="020F0502020204030204" pitchFamily="34" charset="0"/>
              </a:rPr>
              <a:t>vs. 15-16</a:t>
            </a:r>
          </a:p>
          <a:p>
            <a:r>
              <a:rPr lang="en-US" sz="3200" i="1" dirty="0">
                <a:latin typeface="Calibri" panose="020F0502020204030204" pitchFamily="34" charset="0"/>
                <a:cs typeface="Calibri" panose="020F0502020204030204" pitchFamily="34" charset="0"/>
              </a:rPr>
              <a:t>Associate with the lowly – </a:t>
            </a:r>
            <a:r>
              <a:rPr lang="en-US" sz="3200" dirty="0">
                <a:latin typeface="Calibri" panose="020F0502020204030204" pitchFamily="34" charset="0"/>
                <a:cs typeface="Calibri" panose="020F0502020204030204" pitchFamily="34" charset="0"/>
              </a:rPr>
              <a:t>vs. 16 </a:t>
            </a:r>
            <a:r>
              <a:rPr lang="en-US" sz="3200" i="1" dirty="0">
                <a:latin typeface="Calibri" panose="020F0502020204030204" pitchFamily="34" charset="0"/>
                <a:cs typeface="Calibri" panose="020F0502020204030204" pitchFamily="34" charset="0"/>
              </a:rPr>
              <a:t>So far as it depends on you, live peaceably with all – </a:t>
            </a:r>
            <a:r>
              <a:rPr lang="en-US" sz="3200" dirty="0">
                <a:latin typeface="Calibri" panose="020F0502020204030204" pitchFamily="34" charset="0"/>
                <a:cs typeface="Calibri" panose="020F0502020204030204" pitchFamily="34" charset="0"/>
              </a:rPr>
              <a:t>vs. 18</a:t>
            </a:r>
            <a:r>
              <a:rPr lang="en-US" sz="4000" dirty="0">
                <a:latin typeface="Calibri" panose="020F0502020204030204" pitchFamily="34" charset="0"/>
                <a:cs typeface="Calibri" panose="020F0502020204030204" pitchFamily="34" charset="0"/>
              </a:rPr>
              <a:t>  </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C000"/>
                </a:solidFill>
                <a:latin typeface="Calibri" pitchFamily="34" charset="0"/>
              </a:rPr>
              <a:t>Lessons from Romans 12</a:t>
            </a:r>
          </a:p>
          <a:p>
            <a:pPr algn="ctr"/>
            <a:r>
              <a:rPr lang="en-US" sz="4400" dirty="0">
                <a:solidFill>
                  <a:srgbClr val="FFC000"/>
                </a:solidFill>
                <a:latin typeface="Calibri" pitchFamily="34" charset="0"/>
              </a:rPr>
              <a:t>Strong Relationships</a:t>
            </a:r>
          </a:p>
        </p:txBody>
      </p:sp>
    </p:spTree>
    <p:extLst>
      <p:ext uri="{BB962C8B-B14F-4D97-AF65-F5344CB8AC3E}">
        <p14:creationId xmlns:p14="http://schemas.microsoft.com/office/powerpoint/2010/main" val="376656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strengthen our relationships with each other?</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9</a:t>
            </a:r>
          </a:p>
        </p:txBody>
      </p:sp>
    </p:spTree>
    <p:extLst>
      <p:ext uri="{BB962C8B-B14F-4D97-AF65-F5344CB8AC3E}">
        <p14:creationId xmlns:p14="http://schemas.microsoft.com/office/powerpoint/2010/main" val="1253032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152400" y="1295400"/>
            <a:ext cx="11772900" cy="5029200"/>
          </a:xfrm>
          <a:noFill/>
        </p:spPr>
        <p:txBody>
          <a:bodyPr>
            <a:normAutofit/>
          </a:bodyPr>
          <a:lstStyle/>
          <a:p>
            <a:pPr lvl="0"/>
            <a:r>
              <a:rPr lang="en-US" b="1" baseline="30000" dirty="0"/>
              <a:t> </a:t>
            </a:r>
            <a:r>
              <a:rPr lang="en-US" sz="2800" b="1" dirty="0">
                <a:solidFill>
                  <a:srgbClr val="FFFF00"/>
                </a:solidFill>
                <a:latin typeface="Calibri" panose="020F0502020204030204" pitchFamily="34" charset="0"/>
                <a:cs typeface="Calibri" panose="020F0502020204030204" pitchFamily="34" charset="0"/>
              </a:rPr>
              <a:t>Acts 4:34</a:t>
            </a:r>
            <a:r>
              <a:rPr lang="en-US" sz="2800" dirty="0">
                <a:latin typeface="Calibri" panose="020F0502020204030204" pitchFamily="34" charset="0"/>
                <a:cs typeface="Calibri" panose="020F0502020204030204" pitchFamily="34" charset="0"/>
              </a:rPr>
              <a:t> – </a:t>
            </a:r>
            <a:r>
              <a:rPr lang="en-US" sz="2800" i="1" dirty="0">
                <a:latin typeface="Calibri" panose="020F0502020204030204" pitchFamily="34" charset="0"/>
                <a:cs typeface="Calibri" panose="020F0502020204030204" pitchFamily="34" charset="0"/>
              </a:rPr>
              <a:t>There was not a needy person among them, for as many as were owners of lands or houses sold them and brought the proceeds of what was sold </a:t>
            </a:r>
            <a:r>
              <a:rPr lang="en-US" sz="2800" b="1" i="1" baseline="30000" dirty="0">
                <a:latin typeface="Calibri" panose="020F0502020204030204" pitchFamily="34" charset="0"/>
                <a:cs typeface="Calibri" panose="020F0502020204030204" pitchFamily="34" charset="0"/>
              </a:rPr>
              <a:t>35 </a:t>
            </a:r>
            <a:r>
              <a:rPr lang="en-US" sz="2800" i="1" dirty="0">
                <a:latin typeface="Calibri" panose="020F0502020204030204" pitchFamily="34" charset="0"/>
                <a:cs typeface="Calibri" panose="020F0502020204030204" pitchFamily="34" charset="0"/>
              </a:rPr>
              <a:t>and laid it at the apostles' feet, and it was distributed to each as any had need.</a:t>
            </a:r>
            <a:endParaRPr lang="en-US" sz="2800" dirty="0">
              <a:latin typeface="Calibri" panose="020F0502020204030204" pitchFamily="34" charset="0"/>
              <a:cs typeface="Calibri" panose="020F0502020204030204" pitchFamily="34" charset="0"/>
            </a:endParaRPr>
          </a:p>
          <a:p>
            <a:pPr lvl="0"/>
            <a:r>
              <a:rPr lang="en-US" sz="2800" b="1" dirty="0">
                <a:solidFill>
                  <a:srgbClr val="FFFF00"/>
                </a:solidFill>
                <a:latin typeface="Calibri" panose="020F0502020204030204" pitchFamily="34" charset="0"/>
                <a:cs typeface="Calibri" panose="020F0502020204030204" pitchFamily="34" charset="0"/>
              </a:rPr>
              <a:t>Acts 6:1</a:t>
            </a:r>
            <a:r>
              <a:rPr lang="en-US" sz="2800" dirty="0">
                <a:latin typeface="Calibri" panose="020F0502020204030204" pitchFamily="34" charset="0"/>
                <a:cs typeface="Calibri" panose="020F0502020204030204" pitchFamily="34" charset="0"/>
              </a:rPr>
              <a:t> – a daily distribution to the widows</a:t>
            </a:r>
          </a:p>
          <a:p>
            <a:pPr lvl="0"/>
            <a:r>
              <a:rPr lang="en-US" sz="2800" b="1" dirty="0">
                <a:solidFill>
                  <a:srgbClr val="FFFF00"/>
                </a:solidFill>
                <a:latin typeface="Calibri" panose="020F0502020204030204" pitchFamily="34" charset="0"/>
                <a:cs typeface="Calibri" panose="020F0502020204030204" pitchFamily="34" charset="0"/>
              </a:rPr>
              <a:t>Acts 11:29-30 </a:t>
            </a:r>
            <a:r>
              <a:rPr lang="en-US" sz="2800" dirty="0">
                <a:latin typeface="Calibri" panose="020F0502020204030204" pitchFamily="34" charset="0"/>
                <a:cs typeface="Calibri" panose="020F0502020204030204" pitchFamily="34" charset="0"/>
              </a:rPr>
              <a:t>– </a:t>
            </a:r>
            <a:r>
              <a:rPr lang="en-US" sz="2800" i="1" dirty="0">
                <a:latin typeface="Calibri" panose="020F0502020204030204" pitchFamily="34" charset="0"/>
                <a:cs typeface="Calibri" panose="020F0502020204030204" pitchFamily="34" charset="0"/>
              </a:rPr>
              <a:t>So the disciples determined, everyone according to his ability, to send relief to the brothers living in Judea. </a:t>
            </a:r>
            <a:r>
              <a:rPr lang="en-US" sz="2800" b="1" i="1" baseline="30000" dirty="0">
                <a:latin typeface="Calibri" panose="020F0502020204030204" pitchFamily="34" charset="0"/>
                <a:cs typeface="Calibri" panose="020F0502020204030204" pitchFamily="34" charset="0"/>
              </a:rPr>
              <a:t>30 </a:t>
            </a:r>
            <a:r>
              <a:rPr lang="en-US" sz="2800" i="1" dirty="0">
                <a:latin typeface="Calibri" panose="020F0502020204030204" pitchFamily="34" charset="0"/>
                <a:cs typeface="Calibri" panose="020F0502020204030204" pitchFamily="34" charset="0"/>
              </a:rPr>
              <a:t>And they did so, sending it to the elders by the hand of Barnabas and Saul.</a:t>
            </a:r>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Trip to Jerusalem (</a:t>
            </a:r>
            <a:r>
              <a:rPr lang="en-US" sz="2800" b="1" dirty="0">
                <a:solidFill>
                  <a:srgbClr val="FFFF00"/>
                </a:solidFill>
                <a:latin typeface="Calibri" panose="020F0502020204030204" pitchFamily="34" charset="0"/>
                <a:cs typeface="Calibri" panose="020F0502020204030204" pitchFamily="34" charset="0"/>
              </a:rPr>
              <a:t>I Cor. 16:3</a:t>
            </a:r>
            <a:r>
              <a:rPr lang="en-US" sz="2800" dirty="0">
                <a:latin typeface="Calibri" panose="020F0502020204030204" pitchFamily="34" charset="0"/>
                <a:cs typeface="Calibri" panose="020F0502020204030204" pitchFamily="34" charset="0"/>
              </a:rPr>
              <a:t>) to relieve needy saints – (cf. </a:t>
            </a:r>
            <a:r>
              <a:rPr lang="en-US" sz="2800" b="1" dirty="0">
                <a:solidFill>
                  <a:srgbClr val="FFFF00"/>
                </a:solidFill>
                <a:latin typeface="Calibri" panose="020F0502020204030204" pitchFamily="34" charset="0"/>
                <a:cs typeface="Calibri" panose="020F0502020204030204" pitchFamily="34" charset="0"/>
              </a:rPr>
              <a:t>I Corinthians 16:1-4, Romans 15:31, II Corinthians 8:1 – 9:15</a:t>
            </a:r>
            <a:r>
              <a:rPr lang="en-US" sz="2800" dirty="0">
                <a:latin typeface="Calibri" panose="020F0502020204030204" pitchFamily="34" charset="0"/>
                <a:cs typeface="Calibri" panose="020F0502020204030204" pitchFamily="34" charset="0"/>
              </a:rPr>
              <a:t>)</a:t>
            </a:r>
            <a:endParaRPr lang="en-US" sz="3600" dirty="0">
              <a:effectLst/>
              <a:latin typeface="Calibri" panose="020F0502020204030204" pitchFamily="34" charset="0"/>
              <a:cs typeface="Calibri" panose="020F0502020204030204" pitchFamily="34" charset="0"/>
            </a:endParaRPr>
          </a:p>
        </p:txBody>
      </p:sp>
      <p:sp>
        <p:nvSpPr>
          <p:cNvPr id="5" name="Rectangle 5"/>
          <p:cNvSpPr>
            <a:spLocks noChangeArrowheads="1"/>
          </p:cNvSpPr>
          <p:nvPr/>
        </p:nvSpPr>
        <p:spPr bwMode="auto">
          <a:xfrm>
            <a:off x="76200" y="148679"/>
            <a:ext cx="10401300" cy="769441"/>
          </a:xfrm>
          <a:prstGeom prst="rect">
            <a:avLst/>
          </a:prstGeom>
          <a:noFill/>
          <a:ln w="9525">
            <a:noFill/>
            <a:miter lim="800000"/>
            <a:headEnd/>
            <a:tailEnd/>
          </a:ln>
        </p:spPr>
        <p:txBody>
          <a:bodyPr wrap="square" anchor="b">
            <a:spAutoFit/>
          </a:bodyPr>
          <a:lstStyle/>
          <a:p>
            <a:pPr algn="ctr"/>
            <a:r>
              <a:rPr lang="en-US" sz="4400" dirty="0">
                <a:solidFill>
                  <a:srgbClr val="FFC000"/>
                </a:solidFill>
                <a:latin typeface="Calibri" pitchFamily="34" charset="0"/>
              </a:rPr>
              <a:t>Examples of Meeting the Needs of Christians</a:t>
            </a:r>
          </a:p>
        </p:txBody>
      </p:sp>
    </p:spTree>
    <p:extLst>
      <p:ext uri="{BB962C8B-B14F-4D97-AF65-F5344CB8AC3E}">
        <p14:creationId xmlns:p14="http://schemas.microsoft.com/office/powerpoint/2010/main" val="215099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help us address the physical needs of one other?</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deacon duties given to address the needs of members or assist in building our relationships?</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9</a:t>
            </a:r>
          </a:p>
        </p:txBody>
      </p:sp>
    </p:spTree>
    <p:extLst>
      <p:ext uri="{BB962C8B-B14F-4D97-AF65-F5344CB8AC3E}">
        <p14:creationId xmlns:p14="http://schemas.microsoft.com/office/powerpoint/2010/main" val="3667645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REVIEW QUESTIONS:</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How is the word church used in the New Testament?</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Who is a member of Christ’s church?</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Who rules the church? How does he rule?</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What are two aspects of an elder’s role?</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What is an evangelist to do?</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8</a:t>
            </a:r>
          </a:p>
        </p:txBody>
      </p:sp>
    </p:spTree>
    <p:extLst>
      <p:ext uri="{BB962C8B-B14F-4D97-AF65-F5344CB8AC3E}">
        <p14:creationId xmlns:p14="http://schemas.microsoft.com/office/powerpoint/2010/main" val="333450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762000" y="76200"/>
            <a:ext cx="9677400" cy="914400"/>
          </a:xfrm>
          <a:noFill/>
        </p:spPr>
        <p:txBody>
          <a:bodyPr/>
          <a:lstStyle/>
          <a:p>
            <a:pPr algn="ctr" eaLnBrk="1" hangingPunct="1"/>
            <a:r>
              <a:rPr lang="en-US" sz="6000" b="0" dirty="0">
                <a:solidFill>
                  <a:srgbClr val="FFFF99"/>
                </a:solidFill>
                <a:effectLst/>
                <a:latin typeface="Calibri" pitchFamily="34" charset="0"/>
              </a:rPr>
              <a:t>I Corinthians 12:12-31</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990600" y="1063080"/>
            <a:ext cx="10439400" cy="5170646"/>
          </a:xfrm>
          <a:prstGeom prst="rect">
            <a:avLst/>
          </a:prstGeom>
          <a:noFill/>
          <a:ln w="9525">
            <a:noFill/>
            <a:miter lim="800000"/>
            <a:headEnd/>
            <a:tailEnd/>
          </a:ln>
        </p:spPr>
        <p:txBody>
          <a:bodyPr wrap="square" anchor="ctr">
            <a:spAutoFit/>
          </a:bodyPr>
          <a:lstStyle/>
          <a:p>
            <a:pPr marL="576263" marR="0" indent="-576263">
              <a:spcBef>
                <a:spcPts val="0"/>
              </a:spcBef>
              <a:spcAft>
                <a:spcPts val="0"/>
              </a:spcAft>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One Body – Many Members </a:t>
            </a:r>
            <a:r>
              <a:rPr lang="en-US" sz="3000"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the body is one and has many members, and all the members of the body, though many, are one body,</a:t>
            </a:r>
          </a:p>
          <a:p>
            <a:pPr marR="0">
              <a:spcBef>
                <a:spcPts val="0"/>
              </a:spcBef>
              <a:spcAft>
                <a:spcPts val="0"/>
              </a:spcAft>
              <a:buClr>
                <a:srgbClr val="00B0F0"/>
              </a:buClr>
              <a:buSzPct val="110000"/>
            </a:pPr>
            <a:r>
              <a:rPr lang="en-US" sz="3000" i="1" dirty="0">
                <a:latin typeface="Calibri" panose="020F0502020204030204" pitchFamily="34" charset="0"/>
                <a:ea typeface="Times New Roman" panose="02020603050405020304" pitchFamily="18" charset="0"/>
              </a:rPr>
              <a:t>	 </a:t>
            </a:r>
            <a:r>
              <a:rPr lang="en-US" sz="3000" b="1" i="1" baseline="30000" dirty="0">
                <a:latin typeface="Calibri" panose="020F0502020204030204" pitchFamily="34" charset="0"/>
                <a:ea typeface="Times New Roman" panose="02020603050405020304" pitchFamily="18" charset="0"/>
              </a:rPr>
              <a:t>14 </a:t>
            </a:r>
            <a:r>
              <a:rPr lang="en-US" sz="3000" i="1" dirty="0">
                <a:latin typeface="Calibri" panose="020F0502020204030204" pitchFamily="34" charset="0"/>
                <a:ea typeface="Times New Roman" panose="02020603050405020304" pitchFamily="18" charset="0"/>
              </a:rPr>
              <a:t>For the body does not consist of one member but of many.</a:t>
            </a:r>
            <a:endParaRPr lang="en-US" sz="3000" dirty="0">
              <a:latin typeface="Calibri" panose="020F0502020204030204" pitchFamily="34" charset="0"/>
              <a:cs typeface="Calibri" panose="020F0502020204030204" pitchFamily="34" charset="0"/>
            </a:endParaRPr>
          </a:p>
          <a:p>
            <a:pPr marL="571500" indent="-571500">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Common Entry to the Body </a:t>
            </a:r>
            <a:r>
              <a:rPr lang="en-US" sz="3000" i="1"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For in one Spirit we were all baptized into one body—Jews or Greeks, slaves or free—and all were made to drink of one Spirit.</a:t>
            </a:r>
          </a:p>
          <a:p>
            <a:pPr marL="571500" indent="-571500">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Diversity of Gifts </a:t>
            </a:r>
            <a:r>
              <a:rPr lang="en-US" sz="3000" i="1"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first apostles, second prophets, third teachers, then miracles, then gifts of healing, helping, administrating, and various kinds of tongues. </a:t>
            </a:r>
            <a:r>
              <a:rPr lang="en-US" sz="3000" b="1" i="1" baseline="30000" dirty="0">
                <a:latin typeface="Calibri" panose="020F0502020204030204" pitchFamily="34" charset="0"/>
                <a:ea typeface="Times New Roman" panose="02020603050405020304" pitchFamily="18" charset="0"/>
              </a:rPr>
              <a:t>29 </a:t>
            </a:r>
            <a:r>
              <a:rPr lang="en-US" sz="3000" i="1" dirty="0">
                <a:latin typeface="Calibri" panose="020F0502020204030204" pitchFamily="34" charset="0"/>
                <a:ea typeface="Times New Roman" panose="02020603050405020304" pitchFamily="18" charset="0"/>
              </a:rPr>
              <a:t>Are all apostles? Are all prophets? Are all teachers? </a:t>
            </a:r>
            <a:endParaRPr lang="en-US"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675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Effect transition="in" filter="dissolve">
                                      <p:cBhvr>
                                        <p:cTn id="7" dur="500"/>
                                        <p:tgtEl>
                                          <p:spTgt spid="164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4867">
                                            <p:txEl>
                                              <p:pRg st="1" end="1"/>
                                            </p:txEl>
                                          </p:spTgt>
                                        </p:tgtEl>
                                        <p:attrNameLst>
                                          <p:attrName>style.visibility</p:attrName>
                                        </p:attrNameLst>
                                      </p:cBhvr>
                                      <p:to>
                                        <p:strVal val="visible"/>
                                      </p:to>
                                    </p:set>
                                    <p:animEffect transition="in" filter="dissolve">
                                      <p:cBhvr>
                                        <p:cTn id="12" dur="500"/>
                                        <p:tgtEl>
                                          <p:spTgt spid="164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4867">
                                            <p:txEl>
                                              <p:pRg st="2" end="2"/>
                                            </p:txEl>
                                          </p:spTgt>
                                        </p:tgtEl>
                                        <p:attrNameLst>
                                          <p:attrName>style.visibility</p:attrName>
                                        </p:attrNameLst>
                                      </p:cBhvr>
                                      <p:to>
                                        <p:strVal val="visible"/>
                                      </p:to>
                                    </p:set>
                                    <p:animEffect transition="in" filter="dissolve">
                                      <p:cBhvr>
                                        <p:cTn id="17" dur="500"/>
                                        <p:tgtEl>
                                          <p:spTgt spid="1648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4867">
                                            <p:txEl>
                                              <p:pRg st="3" end="3"/>
                                            </p:txEl>
                                          </p:spTgt>
                                        </p:tgtEl>
                                        <p:attrNameLst>
                                          <p:attrName>style.visibility</p:attrName>
                                        </p:attrNameLst>
                                      </p:cBhvr>
                                      <p:to>
                                        <p:strVal val="visible"/>
                                      </p:to>
                                    </p:set>
                                    <p:animEffect transition="in" filter="dissolve">
                                      <p:cBhvr>
                                        <p:cTn id="22" dur="500"/>
                                        <p:tgtEl>
                                          <p:spTgt spid="164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build us up spiritually?</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is the role of elders in edifying members?</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is the role of evangelists in edification?</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deacon duties related to the spiritual building up of members?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8</a:t>
            </a:r>
          </a:p>
        </p:txBody>
      </p:sp>
    </p:spTree>
    <p:extLst>
      <p:ext uri="{BB962C8B-B14F-4D97-AF65-F5344CB8AC3E}">
        <p14:creationId xmlns:p14="http://schemas.microsoft.com/office/powerpoint/2010/main" val="3733608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2209800" y="275699"/>
            <a:ext cx="8319294" cy="838200"/>
          </a:xfrm>
        </p:spPr>
        <p:txBody>
          <a:bodyPr/>
          <a:lstStyle/>
          <a:p>
            <a:pPr algn="ctr" eaLnBrk="1" hangingPunct="1">
              <a:defRPr/>
            </a:pPr>
            <a:r>
              <a:rPr lang="en-US" sz="4400" b="1" dirty="0">
                <a:solidFill>
                  <a:srgbClr val="FFFF00"/>
                </a:solidFill>
                <a:latin typeface="Calibri" panose="020F0502020204030204" pitchFamily="34" charset="0"/>
              </a:rPr>
              <a:t>Churches and Elders </a:t>
            </a:r>
          </a:p>
        </p:txBody>
      </p:sp>
      <p:sp>
        <p:nvSpPr>
          <p:cNvPr id="47107" name="Rectangle 3"/>
          <p:cNvSpPr>
            <a:spLocks noGrp="1" noChangeArrowheads="1"/>
          </p:cNvSpPr>
          <p:nvPr>
            <p:ph type="body" sz="half" idx="1"/>
          </p:nvPr>
        </p:nvSpPr>
        <p:spPr>
          <a:xfrm>
            <a:off x="228600" y="1963820"/>
            <a:ext cx="11734800" cy="1465180"/>
          </a:xfrm>
        </p:spPr>
        <p:txBody>
          <a:bodyPr/>
          <a:lstStyle/>
          <a:p>
            <a:pPr marL="520700" indent="-520700" eaLnBrk="1" hangingPunct="1">
              <a:buFont typeface="+mj-lt"/>
              <a:buAutoNum type="arabicPeriod"/>
              <a:defRPr/>
            </a:pPr>
            <a:r>
              <a:rPr lang="en-US" sz="3600" dirty="0">
                <a:latin typeface="Calibri" pitchFamily="34" charset="0"/>
              </a:rPr>
              <a:t>Leadership of a body of people - </a:t>
            </a:r>
            <a:r>
              <a:rPr lang="en-US" sz="3600" i="1" dirty="0">
                <a:solidFill>
                  <a:srgbClr val="FFFF00"/>
                </a:solidFill>
                <a:latin typeface="Calibri" pitchFamily="34" charset="0"/>
              </a:rPr>
              <a:t>Flock Shepherding</a:t>
            </a:r>
            <a:endParaRPr lang="en-US" sz="2000" i="1" dirty="0">
              <a:solidFill>
                <a:srgbClr val="FFFF00"/>
              </a:solidFill>
              <a:latin typeface="Calibri" pitchFamily="34" charset="0"/>
            </a:endParaRPr>
          </a:p>
          <a:p>
            <a:pPr marL="520700" indent="-520700" eaLnBrk="1" hangingPunct="1">
              <a:buFont typeface="+mj-lt"/>
              <a:buAutoNum type="arabicPeriod"/>
              <a:defRPr/>
            </a:pPr>
            <a:r>
              <a:rPr lang="en-US" sz="3600" dirty="0">
                <a:latin typeface="Calibri" pitchFamily="34" charset="0"/>
              </a:rPr>
              <a:t>Accountable for each soul in the body - </a:t>
            </a:r>
            <a:r>
              <a:rPr lang="en-US" sz="3600" i="1" dirty="0">
                <a:solidFill>
                  <a:srgbClr val="FFFF00"/>
                </a:solidFill>
                <a:latin typeface="Calibri" pitchFamily="34" charset="0"/>
              </a:rPr>
              <a:t>Sheep Shepherding</a:t>
            </a:r>
          </a:p>
          <a:p>
            <a:pPr marL="0" indent="0" eaLnBrk="1" hangingPunct="1">
              <a:buNone/>
              <a:defRPr/>
            </a:pPr>
            <a:endParaRPr lang="en-US" sz="3600" dirty="0">
              <a:latin typeface="Calibri" pitchFamily="34" charset="0"/>
            </a:endParaRPr>
          </a:p>
        </p:txBody>
      </p:sp>
      <p:sp>
        <p:nvSpPr>
          <p:cNvPr id="47108" name="Text Box 4"/>
          <p:cNvSpPr txBox="1">
            <a:spLocks noChangeArrowheads="1"/>
          </p:cNvSpPr>
          <p:nvPr/>
        </p:nvSpPr>
        <p:spPr bwMode="auto">
          <a:xfrm>
            <a:off x="417342" y="1215694"/>
            <a:ext cx="5700932" cy="646331"/>
          </a:xfrm>
          <a:prstGeom prst="rect">
            <a:avLst/>
          </a:prstGeom>
          <a:noFill/>
          <a:ln w="38100">
            <a:solidFill>
              <a:schemeClr val="hlink"/>
            </a:solidFill>
            <a:miter lim="800000"/>
            <a:headEnd/>
            <a:tailEnd/>
          </a:ln>
        </p:spPr>
        <p:txBody>
          <a:bodyPr wrap="square">
            <a:spAutoFit/>
          </a:bodyPr>
          <a:lstStyle/>
          <a:p>
            <a:pPr algn="ctr">
              <a:spcBef>
                <a:spcPct val="50000"/>
              </a:spcBef>
            </a:pPr>
            <a:r>
              <a:rPr lang="en-US" sz="3600" dirty="0">
                <a:latin typeface="Calibri" panose="020F0502020204030204" pitchFamily="34" charset="0"/>
              </a:rPr>
              <a:t>Two Aspects to the Work</a:t>
            </a:r>
          </a:p>
        </p:txBody>
      </p:sp>
      <p:sp>
        <p:nvSpPr>
          <p:cNvPr id="5" name="Text Box 4">
            <a:extLst>
              <a:ext uri="{FF2B5EF4-FFF2-40B4-BE49-F238E27FC236}">
                <a16:creationId xmlns:a16="http://schemas.microsoft.com/office/drawing/2014/main" id="{F1AABBCF-AEC2-4A8B-914F-F759B880A439}"/>
              </a:ext>
            </a:extLst>
          </p:cNvPr>
          <p:cNvSpPr txBox="1">
            <a:spLocks noChangeArrowheads="1"/>
          </p:cNvSpPr>
          <p:nvPr/>
        </p:nvSpPr>
        <p:spPr bwMode="auto">
          <a:xfrm>
            <a:off x="417342" y="3632590"/>
            <a:ext cx="5700932" cy="646331"/>
          </a:xfrm>
          <a:prstGeom prst="rect">
            <a:avLst/>
          </a:prstGeom>
          <a:noFill/>
          <a:ln w="38100">
            <a:solidFill>
              <a:schemeClr val="hlink"/>
            </a:solidFill>
            <a:miter lim="800000"/>
            <a:headEnd/>
            <a:tailEnd/>
          </a:ln>
        </p:spPr>
        <p:txBody>
          <a:bodyPr wrap="square">
            <a:spAutoFit/>
          </a:bodyPr>
          <a:lstStyle/>
          <a:p>
            <a:pPr algn="ctr">
              <a:spcBef>
                <a:spcPct val="50000"/>
              </a:spcBef>
            </a:pPr>
            <a:r>
              <a:rPr lang="en-US" sz="3600" dirty="0">
                <a:latin typeface="Calibri" panose="020F0502020204030204" pitchFamily="34" charset="0"/>
              </a:rPr>
              <a:t>Two Other Points</a:t>
            </a:r>
          </a:p>
        </p:txBody>
      </p:sp>
      <p:sp>
        <p:nvSpPr>
          <p:cNvPr id="6" name="Rectangle 3">
            <a:extLst>
              <a:ext uri="{FF2B5EF4-FFF2-40B4-BE49-F238E27FC236}">
                <a16:creationId xmlns:a16="http://schemas.microsoft.com/office/drawing/2014/main" id="{F2307CAE-9349-45D2-975E-E8C2062D58F0}"/>
              </a:ext>
            </a:extLst>
          </p:cNvPr>
          <p:cNvSpPr txBox="1">
            <a:spLocks noChangeArrowheads="1"/>
          </p:cNvSpPr>
          <p:nvPr/>
        </p:nvSpPr>
        <p:spPr>
          <a:xfrm>
            <a:off x="250874" y="4482511"/>
            <a:ext cx="11734800" cy="14651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a:lstStyle>
          <a:p>
            <a:pPr marL="520700" indent="-520700">
              <a:buFont typeface="+mj-lt"/>
              <a:buAutoNum type="arabicPeriod"/>
              <a:defRPr/>
            </a:pPr>
            <a:r>
              <a:rPr lang="en-US" sz="3600" dirty="0">
                <a:latin typeface="Calibri" pitchFamily="34" charset="0"/>
              </a:rPr>
              <a:t>Connection to the Rule of Christ – </a:t>
            </a:r>
            <a:r>
              <a:rPr lang="en-US" sz="3600" dirty="0">
                <a:solidFill>
                  <a:srgbClr val="FFFF00"/>
                </a:solidFill>
                <a:latin typeface="Calibri" pitchFamily="34" charset="0"/>
              </a:rPr>
              <a:t>Titus 1:9</a:t>
            </a:r>
            <a:endParaRPr lang="en-US" sz="2000" dirty="0">
              <a:solidFill>
                <a:srgbClr val="FFFF00"/>
              </a:solidFill>
              <a:latin typeface="Calibri" pitchFamily="34" charset="0"/>
            </a:endParaRPr>
          </a:p>
          <a:p>
            <a:pPr marL="520700" indent="-520700">
              <a:buFont typeface="+mj-lt"/>
              <a:buAutoNum type="arabicPeriod"/>
              <a:defRPr/>
            </a:pPr>
            <a:r>
              <a:rPr lang="en-US" sz="3600" dirty="0">
                <a:latin typeface="Calibri" pitchFamily="34" charset="0"/>
              </a:rPr>
              <a:t>Honor is in the work not the position – </a:t>
            </a:r>
            <a:r>
              <a:rPr lang="en-US" sz="3600" dirty="0">
                <a:solidFill>
                  <a:srgbClr val="FFFF00"/>
                </a:solidFill>
                <a:latin typeface="Calibri" pitchFamily="34" charset="0"/>
              </a:rPr>
              <a:t>I Thess. 5:12-13</a:t>
            </a:r>
          </a:p>
          <a:p>
            <a:pPr marL="0" indent="0">
              <a:buFont typeface="Wingdings 3" charset="2"/>
              <a:buNone/>
              <a:defRPr/>
            </a:pPr>
            <a:endParaRPr lang="en-US" sz="3600" dirty="0">
              <a:latin typeface="Calibri" pitchFamily="34" charset="0"/>
            </a:endParaRPr>
          </a:p>
        </p:txBody>
      </p:sp>
    </p:spTree>
    <p:extLst>
      <p:ext uri="{BB962C8B-B14F-4D97-AF65-F5344CB8AC3E}">
        <p14:creationId xmlns:p14="http://schemas.microsoft.com/office/powerpoint/2010/main" val="95566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dissolve">
                                      <p:cBhvr>
                                        <p:cTn id="7" dur="500"/>
                                        <p:tgtEl>
                                          <p:spTgt spid="4710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Effect transition="in" filter="dissolve">
                                      <p:cBhvr>
                                        <p:cTn id="12" dur="500"/>
                                        <p:tgtEl>
                                          <p:spTgt spid="471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1" end="1"/>
                                            </p:txEl>
                                          </p:spTgt>
                                        </p:tgtEl>
                                        <p:attrNameLst>
                                          <p:attrName>style.visibility</p:attrName>
                                        </p:attrNameLst>
                                      </p:cBhvr>
                                      <p:to>
                                        <p:strVal val="visible"/>
                                      </p:to>
                                    </p:set>
                                    <p:animEffect transition="in" filter="dissolve">
                                      <p:cBhvr>
                                        <p:cTn id="17" dur="500"/>
                                        <p:tgtEl>
                                          <p:spTgt spid="471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dissolve">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dissolve">
                                      <p:cBhvr>
                                        <p:cTn id="3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47108" grpId="0" animBg="1"/>
      <p:bldP spid="5" grpId="0" animBg="1"/>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676400"/>
            <a:ext cx="11658600" cy="4648200"/>
          </a:xfrm>
          <a:noFill/>
        </p:spPr>
        <p:txBody>
          <a:bodyPr>
            <a:normAutofit/>
          </a:bodyPr>
          <a:lstStyle/>
          <a:p>
            <a:pPr marL="533400" indent="-533400">
              <a:lnSpc>
                <a:spcPct val="80000"/>
              </a:lnSpc>
            </a:pPr>
            <a:r>
              <a:rPr lang="en-US" sz="3200" dirty="0">
                <a:latin typeface="Calibri" pitchFamily="34" charset="0"/>
              </a:rPr>
              <a:t>What is said about the character they must have?</a:t>
            </a:r>
          </a:p>
          <a:p>
            <a:pPr marL="533400" indent="-533400">
              <a:lnSpc>
                <a:spcPct val="80000"/>
              </a:lnSpc>
            </a:pPr>
            <a:r>
              <a:rPr lang="en-US" sz="3200" dirty="0">
                <a:latin typeface="Calibri" pitchFamily="34" charset="0"/>
              </a:rPr>
              <a:t>What is said of their spiritual nature? </a:t>
            </a:r>
          </a:p>
          <a:p>
            <a:pPr marL="533400" indent="-533400">
              <a:lnSpc>
                <a:spcPct val="80000"/>
              </a:lnSpc>
            </a:pPr>
            <a:r>
              <a:rPr lang="en-US" sz="3200" dirty="0">
                <a:latin typeface="Calibri" pitchFamily="34" charset="0"/>
              </a:rPr>
              <a:t>What is said about their past “accomplishments”?</a:t>
            </a:r>
          </a:p>
          <a:p>
            <a:pPr marL="533400" indent="-533400">
              <a:lnSpc>
                <a:spcPct val="80000"/>
              </a:lnSpc>
            </a:pPr>
            <a:r>
              <a:rPr lang="en-US" sz="3200" dirty="0">
                <a:latin typeface="Calibri" pitchFamily="34" charset="0"/>
              </a:rPr>
              <a:t>What is said of their wives?</a:t>
            </a:r>
          </a:p>
          <a:p>
            <a:pPr marL="533400" indent="-533400">
              <a:lnSpc>
                <a:spcPct val="80000"/>
              </a:lnSpc>
            </a:pPr>
            <a:r>
              <a:rPr lang="en-US" sz="3200" dirty="0">
                <a:latin typeface="Calibri" pitchFamily="34" charset="0"/>
              </a:rPr>
              <a:t>What happens when they serve well?</a:t>
            </a: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FF00"/>
                </a:solidFill>
                <a:latin typeface="Calibri" pitchFamily="34" charset="0"/>
              </a:rPr>
              <a:t>Deacons (</a:t>
            </a:r>
            <a:r>
              <a:rPr lang="en-US" sz="4400" dirty="0" err="1">
                <a:solidFill>
                  <a:srgbClr val="FFFF00"/>
                </a:solidFill>
                <a:latin typeface="Calibri" pitchFamily="34" charset="0"/>
              </a:rPr>
              <a:t>Diakonous</a:t>
            </a:r>
            <a:r>
              <a:rPr lang="en-US" sz="4400" dirty="0">
                <a:solidFill>
                  <a:srgbClr val="FFFF00"/>
                </a:solidFill>
                <a:latin typeface="Calibri" pitchFamily="34" charset="0"/>
              </a:rPr>
              <a:t>)</a:t>
            </a:r>
          </a:p>
          <a:p>
            <a:pPr algn="ctr" eaLnBrk="1" hangingPunct="1"/>
            <a:r>
              <a:rPr lang="en-US" sz="4400" dirty="0">
                <a:solidFill>
                  <a:srgbClr val="FFFF00"/>
                </a:solidFill>
                <a:latin typeface="Calibri" pitchFamily="34" charset="0"/>
              </a:rPr>
              <a:t>Qualifications – I Timothy 3:8-13</a:t>
            </a:r>
          </a:p>
        </p:txBody>
      </p:sp>
    </p:spTree>
    <p:extLst>
      <p:ext uri="{BB962C8B-B14F-4D97-AF65-F5344CB8AC3E}">
        <p14:creationId xmlns:p14="http://schemas.microsoft.com/office/powerpoint/2010/main" val="206135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838200" y="2590800"/>
            <a:ext cx="10896600" cy="20574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of the responsibilities of deacons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7</a:t>
            </a:r>
          </a:p>
        </p:txBody>
      </p:sp>
    </p:spTree>
    <p:extLst>
      <p:ext uri="{BB962C8B-B14F-4D97-AF65-F5344CB8AC3E}">
        <p14:creationId xmlns:p14="http://schemas.microsoft.com/office/powerpoint/2010/main" val="2788637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990601" y="25908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Tree>
    <p:extLst>
      <p:ext uri="{BB962C8B-B14F-4D97-AF65-F5344CB8AC3E}">
        <p14:creationId xmlns:p14="http://schemas.microsoft.com/office/powerpoint/2010/main" val="4129647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3CA508B2-F01B-4951-AB41-52FBDEF8671D}"/>
              </a:ext>
            </a:extLst>
          </p:cNvPr>
          <p:cNvGraphicFramePr>
            <a:graphicFrameLocks noGrp="1"/>
          </p:cNvGraphicFramePr>
          <p:nvPr>
            <p:extLst>
              <p:ext uri="{D42A27DB-BD31-4B8C-83A1-F6EECF244321}">
                <p14:modId xmlns:p14="http://schemas.microsoft.com/office/powerpoint/2010/main" val="2540458499"/>
              </p:ext>
            </p:extLst>
          </p:nvPr>
        </p:nvGraphicFramePr>
        <p:xfrm>
          <a:off x="685800" y="304800"/>
          <a:ext cx="10439400" cy="6304191"/>
        </p:xfrm>
        <a:graphic>
          <a:graphicData uri="http://schemas.openxmlformats.org/drawingml/2006/table">
            <a:tbl>
              <a:tblPr firstRow="1" firstCol="1" bandRow="1"/>
              <a:tblGrid>
                <a:gridCol w="1088702">
                  <a:extLst>
                    <a:ext uri="{9D8B030D-6E8A-4147-A177-3AD203B41FA5}">
                      <a16:colId xmlns:a16="http://schemas.microsoft.com/office/drawing/2014/main" val="279395183"/>
                    </a:ext>
                  </a:extLst>
                </a:gridCol>
                <a:gridCol w="9350698">
                  <a:extLst>
                    <a:ext uri="{9D8B030D-6E8A-4147-A177-3AD203B41FA5}">
                      <a16:colId xmlns:a16="http://schemas.microsoft.com/office/drawing/2014/main" val="1724898551"/>
                    </a:ext>
                  </a:extLst>
                </a:gridCol>
              </a:tblGrid>
              <a:tr h="266552">
                <a:tc>
                  <a:txBody>
                    <a:bodyPr/>
                    <a:lstStyle/>
                    <a:p>
                      <a:pPr marL="0" marR="0" algn="ctr">
                        <a:lnSpc>
                          <a:spcPct val="107000"/>
                        </a:lnSpc>
                        <a:spcBef>
                          <a:spcPts val="0"/>
                        </a:spcBef>
                        <a:spcAft>
                          <a:spcPts val="0"/>
                        </a:spcAft>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100330" algn="ctr">
                        <a:lnSpc>
                          <a:spcPct val="107000"/>
                        </a:lnSpc>
                        <a:spcBef>
                          <a:spcPts val="0"/>
                        </a:spcBef>
                        <a:spcAft>
                          <a:spcPts val="0"/>
                        </a:spcAft>
                      </a:pPr>
                      <a:r>
                        <a:rPr lang="en-US"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Deacon Job Description</a:t>
                      </a:r>
                      <a:endParaRPr lang="en-US"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284039537"/>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Worship Management:</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Prepare Duty Roster; Ensure leaders are present, informed, &amp; prepared; ensure worship is scriptural &amp; orderly; Provide guidelines on methods, dress, &amp; decorum; Implement changes to increase effectiveness. Ensure participation.  Staff AV room and manage AV software used during worship.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5896160"/>
                  </a:ext>
                </a:extLst>
              </a:tr>
              <a:tr h="696499">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Parking Lot &amp; Grounds Maintenance: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Organize lawn-maintenance duty schedule; oversee landscape and parking lot maintenance; ensure lawn equipment is in working order; Schedule, plan, organize, supervise congregational work days &amp; work lists; organize any materials purchase or equipment rental for work day; Compile "punch-list" for work day.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0727281"/>
                  </a:ext>
                </a:extLst>
              </a:tr>
              <a:tr h="724571">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3a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Building Maintenance:</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Inspect building for periodic &amp; other required maintenance; prepare &amp; maintain a task "punch-list" for building repair/maintenance, inside &amp; out; Call &amp; oversee contractors to accomplish required work.  Coordinate with Classroom maintenance (5c) and Building Security (6), and other Maintenance (2a &amp; 2c).  Provide inputs to Long-term site planning (28).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5567018"/>
                  </a:ext>
                </a:extLst>
              </a:tr>
              <a:tr h="541172">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3b</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Residence Maintenance: </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Serve as point of contact for residence for major requested/required repair/maintenance, both inside &amp; out; Inspect residence for periodic &amp; other required maintenance; Engage &amp; oversee contractors to accomplish major work.</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7340878"/>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Building Organization: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Maintain supplies for the copier room, keep visitor cards on hand, organize classroom material and communications (including tracts and flyers) held on foyer tables or other locations, ensure there are sufficient songbooks, determine a location and monitor the lost and found</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1739915"/>
                  </a:ext>
                </a:extLst>
              </a:tr>
              <a:tr h="564730">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Treasurer:</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Keep monthly financial records; project financial status to year end; prepare yearly budgets; write checks; verify checking &amp; loan balance; prepare W-2 &amp; 1099 forms; provide monthly written/oral report, advise elders on financial status.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7755154"/>
                  </a:ext>
                </a:extLst>
              </a:tr>
              <a:tr h="366517">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5b</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Contribution Deposit </a:t>
                      </a:r>
                      <a:r>
                        <a:rPr lang="en-US" sz="14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Ensure deposit of weekly contribution on each Monday; write &amp; distribute year-end statements for contributors' tax preparation.  (Do not count contribution.)</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3235779"/>
                  </a:ext>
                </a:extLst>
              </a:tr>
              <a:tr h="366517">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Contribution Counting</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Oversee counting of contribution each Sunday (Recruit 2 deacons with a 3rd person to help &amp; a 4th assigned as backup each month).  Ensure periodic rotation of counters.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9678816"/>
                  </a:ext>
                </a:extLst>
              </a:tr>
              <a:tr h="483409">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Financial Auditor</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Arrange for qualified, independent audit of treasurer's records every six months.   Provide report in monthly elders/deacons meeting, and produce written record of audit to Secretary (See Job #11a).</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5725389"/>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Adult Education: </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Assess requirements; plan yearly curriculum; recommend teachers; keep records of courses, teachers, materials; prepare map &amp; announce classes. Conduct annual teachers meeting.  Coordinate archiving on website &amp; resources center. Maintain four-year curriculum for the High School class.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8048962"/>
                  </a:ext>
                </a:extLst>
              </a:tr>
            </a:tbl>
          </a:graphicData>
        </a:graphic>
      </p:graphicFrame>
    </p:spTree>
    <p:extLst>
      <p:ext uri="{BB962C8B-B14F-4D97-AF65-F5344CB8AC3E}">
        <p14:creationId xmlns:p14="http://schemas.microsoft.com/office/powerpoint/2010/main" val="1068636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371600"/>
            <a:ext cx="11658600" cy="4648200"/>
          </a:xfrm>
          <a:noFill/>
        </p:spPr>
        <p:txBody>
          <a:bodyPr>
            <a:normAutofit/>
          </a:bodyPr>
          <a:lstStyle/>
          <a:p>
            <a:pPr marL="533400" indent="-533400">
              <a:lnSpc>
                <a:spcPct val="80000"/>
              </a:lnSpc>
            </a:pPr>
            <a:r>
              <a:rPr lang="en-US" sz="3600" dirty="0">
                <a:latin typeface="Calibri" pitchFamily="34" charset="0"/>
              </a:rPr>
              <a:t>Word used three times – Acts 21:8, Eph. 4:11, II Tim. 4:5</a:t>
            </a:r>
          </a:p>
          <a:p>
            <a:pPr marL="533400" indent="-533400">
              <a:lnSpc>
                <a:spcPct val="80000"/>
              </a:lnSpc>
            </a:pPr>
            <a:r>
              <a:rPr lang="en-US" sz="3600" dirty="0">
                <a:latin typeface="Calibri" pitchFamily="34" charset="0"/>
              </a:rPr>
              <a:t>Many more uses of preach or preaching </a:t>
            </a:r>
            <a:r>
              <a:rPr lang="en-US" sz="3600" dirty="0">
                <a:solidFill>
                  <a:srgbClr val="FFFF00"/>
                </a:solidFill>
                <a:latin typeface="Calibri" pitchFamily="34" charset="0"/>
              </a:rPr>
              <a:t>(</a:t>
            </a:r>
            <a:r>
              <a:rPr lang="en-US" sz="3600" dirty="0" err="1">
                <a:solidFill>
                  <a:srgbClr val="FFFF00"/>
                </a:solidFill>
                <a:latin typeface="Calibri" pitchFamily="34" charset="0"/>
              </a:rPr>
              <a:t>euangelizomeno</a:t>
            </a:r>
            <a:r>
              <a:rPr lang="en-US" sz="3600" dirty="0">
                <a:solidFill>
                  <a:srgbClr val="FFFF00"/>
                </a:solidFill>
                <a:latin typeface="Calibri" pitchFamily="34" charset="0"/>
              </a:rPr>
              <a:t>)</a:t>
            </a:r>
          </a:p>
          <a:p>
            <a:pPr marL="533400" indent="-533400">
              <a:lnSpc>
                <a:spcPct val="80000"/>
              </a:lnSpc>
            </a:pPr>
            <a:r>
              <a:rPr lang="en-US" sz="3600" dirty="0">
                <a:latin typeface="Calibri" pitchFamily="34" charset="0"/>
              </a:rPr>
              <a:t>A gift to the church – Ephesians 4:11</a:t>
            </a:r>
          </a:p>
          <a:p>
            <a:pPr marL="533400" indent="-533400">
              <a:lnSpc>
                <a:spcPct val="80000"/>
              </a:lnSpc>
            </a:pPr>
            <a:r>
              <a:rPr lang="en-US" sz="3600" dirty="0">
                <a:latin typeface="Calibri" pitchFamily="34" charset="0"/>
              </a:rPr>
              <a:t>The work of an evangelist – II Timothy 4:5</a:t>
            </a:r>
          </a:p>
          <a:p>
            <a:pPr marL="533400" indent="-533400">
              <a:lnSpc>
                <a:spcPct val="80000"/>
              </a:lnSpc>
            </a:pPr>
            <a:r>
              <a:rPr lang="en-US" sz="3600" dirty="0">
                <a:latin typeface="Calibri" pitchFamily="34" charset="0"/>
              </a:rPr>
              <a:t>The location of an evangelist</a:t>
            </a:r>
          </a:p>
          <a:p>
            <a:pPr marL="533400" indent="-533400">
              <a:lnSpc>
                <a:spcPct val="80000"/>
              </a:lnSpc>
            </a:pPr>
            <a:r>
              <a:rPr lang="en-US" sz="3600" dirty="0">
                <a:latin typeface="Calibri" pitchFamily="34" charset="0"/>
              </a:rPr>
              <a:t>Relationship of a church and an evangelist </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solidFill>
                  <a:srgbClr val="FFFF00"/>
                </a:solidFill>
                <a:latin typeface="Calibri" pitchFamily="34" charset="0"/>
              </a:rPr>
              <a:t>Evangelist (</a:t>
            </a:r>
            <a:r>
              <a:rPr lang="en-US" sz="4400" dirty="0" err="1">
                <a:solidFill>
                  <a:srgbClr val="FFFF00"/>
                </a:solidFill>
                <a:latin typeface="Calibri" pitchFamily="34" charset="0"/>
              </a:rPr>
              <a:t>Euangelistou</a:t>
            </a:r>
            <a:r>
              <a:rPr lang="en-US" sz="4400" dirty="0">
                <a:solidFill>
                  <a:srgbClr val="FFFF00"/>
                </a:solidFill>
                <a:latin typeface="Calibri" pitchFamily="34" charset="0"/>
              </a:rPr>
              <a:t>)</a:t>
            </a:r>
          </a:p>
        </p:txBody>
      </p:sp>
    </p:spTree>
    <p:extLst>
      <p:ext uri="{BB962C8B-B14F-4D97-AF65-F5344CB8AC3E}">
        <p14:creationId xmlns:p14="http://schemas.microsoft.com/office/powerpoint/2010/main" val="109396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533400" y="2590800"/>
            <a:ext cx="11201400" cy="3124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Does an evangelist have a position of authority?</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7</a:t>
            </a:r>
          </a:p>
        </p:txBody>
      </p:sp>
    </p:spTree>
    <p:extLst>
      <p:ext uri="{BB962C8B-B14F-4D97-AF65-F5344CB8AC3E}">
        <p14:creationId xmlns:p14="http://schemas.microsoft.com/office/powerpoint/2010/main" val="11138051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All saved individuals in every place of all times</a:t>
            </a:r>
          </a:p>
        </p:txBody>
      </p:sp>
      <p:sp>
        <p:nvSpPr>
          <p:cNvPr id="37892" name="Rectangle 4"/>
          <p:cNvSpPr>
            <a:spLocks noGrp="1" noChangeArrowheads="1"/>
          </p:cNvSpPr>
          <p:nvPr>
            <p:ph type="body" sz="half" idx="4294967295"/>
          </p:nvPr>
        </p:nvSpPr>
        <p:spPr>
          <a:xfrm>
            <a:off x="927893" y="2057400"/>
            <a:ext cx="10744200" cy="3502652"/>
          </a:xfrm>
          <a:noFill/>
        </p:spPr>
        <p:txBody>
          <a:bodyPr>
            <a:normAutofit fontScale="92500" lnSpcReduction="10000"/>
          </a:bodyPr>
          <a:lstStyle/>
          <a:p>
            <a:pPr marL="533400" indent="-533400">
              <a:lnSpc>
                <a:spcPct val="80000"/>
              </a:lnSpc>
            </a:pPr>
            <a:r>
              <a:rPr lang="en-US" sz="3200" dirty="0">
                <a:effectLst/>
                <a:latin typeface="Calibri" pitchFamily="34" charset="0"/>
              </a:rPr>
              <a:t>I will build </a:t>
            </a:r>
            <a:r>
              <a:rPr lang="en-US" sz="3200" u="sng" dirty="0">
                <a:effectLst/>
                <a:latin typeface="Calibri" pitchFamily="34" charset="0"/>
              </a:rPr>
              <a:t>my</a:t>
            </a:r>
            <a:r>
              <a:rPr lang="en-US" sz="3200" dirty="0">
                <a:effectLst/>
                <a:latin typeface="Calibri" pitchFamily="34" charset="0"/>
              </a:rPr>
              <a:t> church – </a:t>
            </a:r>
            <a:r>
              <a:rPr lang="en-US" sz="3200" dirty="0">
                <a:solidFill>
                  <a:srgbClr val="FFFF00"/>
                </a:solidFill>
                <a:effectLst/>
                <a:latin typeface="Calibri" pitchFamily="34" charset="0"/>
              </a:rPr>
              <a:t>Matthew 16:18</a:t>
            </a:r>
          </a:p>
          <a:p>
            <a:pPr marL="533400" indent="-533400">
              <a:lnSpc>
                <a:spcPct val="80000"/>
              </a:lnSpc>
            </a:pPr>
            <a:r>
              <a:rPr lang="en-US" sz="3200" dirty="0">
                <a:latin typeface="Calibri" pitchFamily="34" charset="0"/>
              </a:rPr>
              <a:t>The </a:t>
            </a:r>
            <a:r>
              <a:rPr lang="en-US" sz="3200" u="sng" dirty="0">
                <a:latin typeface="Calibri" pitchFamily="34" charset="0"/>
              </a:rPr>
              <a:t>Lord</a:t>
            </a:r>
            <a:r>
              <a:rPr lang="en-US" sz="3200" dirty="0">
                <a:latin typeface="Calibri" pitchFamily="34" charset="0"/>
              </a:rPr>
              <a:t> added to </a:t>
            </a:r>
            <a:r>
              <a:rPr lang="en-US" sz="3200" u="sng" dirty="0">
                <a:latin typeface="Calibri" pitchFamily="34" charset="0"/>
              </a:rPr>
              <a:t>their number</a:t>
            </a:r>
            <a:r>
              <a:rPr lang="en-US" sz="3200" dirty="0">
                <a:latin typeface="Calibri" pitchFamily="34" charset="0"/>
              </a:rPr>
              <a:t> day by day </a:t>
            </a:r>
            <a:r>
              <a:rPr lang="en-US" sz="3200" u="sng" dirty="0">
                <a:latin typeface="Calibri" pitchFamily="34" charset="0"/>
              </a:rPr>
              <a:t>those who were being saved</a:t>
            </a:r>
            <a:r>
              <a:rPr lang="en-US" sz="3200" dirty="0">
                <a:latin typeface="Calibri" pitchFamily="34" charset="0"/>
              </a:rPr>
              <a:t> – </a:t>
            </a:r>
            <a:r>
              <a:rPr lang="en-US" sz="3200" dirty="0">
                <a:solidFill>
                  <a:srgbClr val="FFFF00"/>
                </a:solidFill>
                <a:latin typeface="Calibri" pitchFamily="34" charset="0"/>
              </a:rPr>
              <a:t>Acts 2:47</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The assembly of the firstborn who are enrolled in heaven – </a:t>
            </a:r>
            <a:r>
              <a:rPr lang="en-US" sz="3200" dirty="0">
                <a:solidFill>
                  <a:srgbClr val="FFFF00"/>
                </a:solidFill>
                <a:latin typeface="Calibri" pitchFamily="34" charset="0"/>
              </a:rPr>
              <a:t>Hebrews 12:22-28</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he put all things under his feet and gave him as head over all things to the church </a:t>
            </a:r>
            <a:r>
              <a:rPr lang="en-US" sz="3200" dirty="0">
                <a:effectLst/>
                <a:latin typeface="Calibri" pitchFamily="34" charset="0"/>
              </a:rPr>
              <a:t>– </a:t>
            </a:r>
            <a:r>
              <a:rPr lang="en-US" sz="3200" dirty="0">
                <a:solidFill>
                  <a:srgbClr val="FFFF00"/>
                </a:solidFill>
                <a:effectLst/>
                <a:latin typeface="Calibri" pitchFamily="34" charset="0"/>
              </a:rPr>
              <a:t>Ephesians 1:20-23</a:t>
            </a:r>
          </a:p>
          <a:p>
            <a:pPr marL="533400" indent="-533400">
              <a:lnSpc>
                <a:spcPct val="80000"/>
              </a:lnSpc>
            </a:pPr>
            <a:r>
              <a:rPr lang="en-US" sz="3200" dirty="0">
                <a:latin typeface="Calibri" pitchFamily="34" charset="0"/>
              </a:rPr>
              <a:t>as Christ loved the church and gave himself up for her  – </a:t>
            </a:r>
            <a:r>
              <a:rPr lang="en-US" sz="3200" dirty="0">
                <a:solidFill>
                  <a:srgbClr val="FFFF00"/>
                </a:solidFill>
                <a:latin typeface="Calibri" pitchFamily="34" charset="0"/>
              </a:rPr>
              <a:t>Ephesians 5:25-27</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Universal Church</a:t>
            </a:r>
          </a:p>
        </p:txBody>
      </p:sp>
    </p:spTree>
    <p:extLst>
      <p:ext uri="{BB962C8B-B14F-4D97-AF65-F5344CB8AC3E}">
        <p14:creationId xmlns:p14="http://schemas.microsoft.com/office/powerpoint/2010/main" val="4215671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Groups of Christians in Specific Locations</a:t>
            </a:r>
          </a:p>
        </p:txBody>
      </p:sp>
      <p:sp>
        <p:nvSpPr>
          <p:cNvPr id="37892" name="Rectangle 4"/>
          <p:cNvSpPr>
            <a:spLocks noGrp="1" noChangeArrowheads="1"/>
          </p:cNvSpPr>
          <p:nvPr>
            <p:ph type="body" sz="half" idx="4294967295"/>
          </p:nvPr>
        </p:nvSpPr>
        <p:spPr>
          <a:xfrm>
            <a:off x="838200" y="2133600"/>
            <a:ext cx="10744200" cy="3502652"/>
          </a:xfrm>
          <a:noFill/>
        </p:spPr>
        <p:txBody>
          <a:bodyPr>
            <a:normAutofit/>
          </a:bodyPr>
          <a:lstStyle/>
          <a:p>
            <a:pPr marL="533400" indent="-533400">
              <a:lnSpc>
                <a:spcPct val="80000"/>
              </a:lnSpc>
            </a:pPr>
            <a:r>
              <a:rPr lang="en-US" sz="3200" dirty="0">
                <a:latin typeface="Calibri" pitchFamily="34" charset="0"/>
              </a:rPr>
              <a:t>the churches of Galatia </a:t>
            </a:r>
            <a:r>
              <a:rPr lang="en-US" sz="3200" dirty="0">
                <a:effectLst/>
                <a:latin typeface="Calibri" pitchFamily="34" charset="0"/>
              </a:rPr>
              <a:t>– </a:t>
            </a:r>
            <a:r>
              <a:rPr lang="en-US" sz="3200" dirty="0">
                <a:solidFill>
                  <a:srgbClr val="FFFF00"/>
                </a:solidFill>
                <a:effectLst/>
                <a:latin typeface="Calibri" pitchFamily="34" charset="0"/>
              </a:rPr>
              <a:t>Galatians 1:2</a:t>
            </a: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a:t>
            </a:r>
          </a:p>
          <a:p>
            <a:pPr marL="533400" indent="-533400">
              <a:lnSpc>
                <a:spcPct val="80000"/>
              </a:lnSpc>
            </a:pPr>
            <a:r>
              <a:rPr lang="en-US" sz="3200" dirty="0">
                <a:latin typeface="Calibri" pitchFamily="34" charset="0"/>
              </a:rPr>
              <a:t>All the churches of Christ greet you </a:t>
            </a:r>
            <a:r>
              <a:rPr lang="en-US" sz="3200" dirty="0">
                <a:effectLst/>
                <a:latin typeface="Calibri" pitchFamily="34" charset="0"/>
              </a:rPr>
              <a:t>– </a:t>
            </a:r>
            <a:r>
              <a:rPr lang="en-US" sz="3200" dirty="0">
                <a:solidFill>
                  <a:srgbClr val="FFFF00"/>
                </a:solidFill>
                <a:effectLst/>
                <a:latin typeface="Calibri" pitchFamily="34" charset="0"/>
              </a:rPr>
              <a:t>Romans 16:16</a:t>
            </a:r>
          </a:p>
          <a:p>
            <a:pPr marL="533400" indent="-533400">
              <a:lnSpc>
                <a:spcPct val="80000"/>
              </a:lnSpc>
            </a:pPr>
            <a:r>
              <a:rPr lang="en-US" sz="3200" dirty="0">
                <a:latin typeface="Calibri" pitchFamily="34" charset="0"/>
              </a:rPr>
              <a:t>To the saints and faithful brothers in Christ at Colossae  – </a:t>
            </a:r>
            <a:r>
              <a:rPr lang="en-US" sz="3200" dirty="0">
                <a:solidFill>
                  <a:srgbClr val="FFFF00"/>
                </a:solidFill>
                <a:latin typeface="Calibri" pitchFamily="34" charset="0"/>
              </a:rPr>
              <a:t>Colossians 1:2</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Local Churches</a:t>
            </a:r>
          </a:p>
        </p:txBody>
      </p:sp>
    </p:spTree>
    <p:extLst>
      <p:ext uri="{BB962C8B-B14F-4D97-AF65-F5344CB8AC3E}">
        <p14:creationId xmlns:p14="http://schemas.microsoft.com/office/powerpoint/2010/main" val="449540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876300" y="381000"/>
            <a:ext cx="10439399" cy="914400"/>
          </a:xfrm>
        </p:spPr>
        <p:txBody>
          <a:bodyPr/>
          <a:lstStyle/>
          <a:p>
            <a:pPr eaLnBrk="1" hangingPunct="1">
              <a:defRPr/>
            </a:pPr>
            <a:r>
              <a:rPr lang="en-US" sz="6000" i="1" dirty="0">
                <a:solidFill>
                  <a:srgbClr val="FFFF00"/>
                </a:solidFill>
                <a:latin typeface="Calibri" pitchFamily="34" charset="0"/>
              </a:rPr>
              <a:t>Additional Thought Questions</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699" y="1905000"/>
            <a:ext cx="10896600" cy="3886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93700" lvl="0" indent="-393700"/>
            <a:r>
              <a:rPr lang="en-US" sz="3200" dirty="0">
                <a:latin typeface="Calibri" panose="020F0502020204030204" pitchFamily="34" charset="0"/>
                <a:cs typeface="Calibri" panose="020F0502020204030204" pitchFamily="34" charset="0"/>
              </a:rPr>
              <a:t>Do you think there are some individuals who turn to Christ in faith and repentance, are baptized for the washing away of their sins, but who don’t know why they should participate with other Christians in a local church? </a:t>
            </a:r>
          </a:p>
          <a:p>
            <a:pPr marL="393700" lvl="0" indent="-393700"/>
            <a:endParaRPr lang="en-US" sz="3200" dirty="0">
              <a:latin typeface="Calibri" panose="020F0502020204030204" pitchFamily="34" charset="0"/>
              <a:cs typeface="Calibri" panose="020F0502020204030204" pitchFamily="34" charset="0"/>
            </a:endParaRPr>
          </a:p>
          <a:p>
            <a:pPr marL="393700" lvl="0" indent="-393700"/>
            <a:r>
              <a:rPr lang="en-US" sz="3200" dirty="0">
                <a:latin typeface="Calibri" panose="020F0502020204030204" pitchFamily="34" charset="0"/>
                <a:cs typeface="Calibri" panose="020F0502020204030204" pitchFamily="34" charset="0"/>
              </a:rPr>
              <a:t>Who should decide whether someone can join a local church?  On what basis should they make that decision?</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9442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533400" y="1066799"/>
            <a:ext cx="11201399" cy="5684369"/>
          </a:xfrm>
          <a:noFill/>
        </p:spPr>
        <p:txBody>
          <a:bodyPr>
            <a:normAutofit lnSpcReduction="10000"/>
          </a:bodyPr>
          <a:lstStyle/>
          <a:p>
            <a:pPr marL="533400" indent="-533400">
              <a:lnSpc>
                <a:spcPct val="80000"/>
              </a:lnSpc>
            </a:pPr>
            <a:r>
              <a:rPr lang="en-US" sz="3200" dirty="0">
                <a:latin typeface="Calibri" pitchFamily="34" charset="0"/>
              </a:rPr>
              <a:t>the church in Jerusalem – </a:t>
            </a:r>
            <a:r>
              <a:rPr lang="en-US" sz="3200" dirty="0">
                <a:solidFill>
                  <a:srgbClr val="FFFF00"/>
                </a:solidFill>
                <a:latin typeface="Calibri" pitchFamily="34" charset="0"/>
              </a:rPr>
              <a:t>Acts 11:22</a:t>
            </a:r>
          </a:p>
          <a:p>
            <a:pPr marL="533400" indent="-533400">
              <a:lnSpc>
                <a:spcPct val="80000"/>
              </a:lnSpc>
            </a:pPr>
            <a:r>
              <a:rPr lang="en-US" sz="3200" dirty="0">
                <a:latin typeface="Calibri" pitchFamily="34" charset="0"/>
              </a:rPr>
              <a:t>the church at Antioch – </a:t>
            </a:r>
            <a:r>
              <a:rPr lang="en-US" sz="3200" dirty="0">
                <a:solidFill>
                  <a:srgbClr val="FFFF00"/>
                </a:solidFill>
                <a:latin typeface="Calibri" pitchFamily="34" charset="0"/>
              </a:rPr>
              <a:t>Acts 13:1</a:t>
            </a:r>
          </a:p>
          <a:p>
            <a:pPr marL="533400" indent="-533400">
              <a:lnSpc>
                <a:spcPct val="80000"/>
              </a:lnSpc>
            </a:pPr>
            <a:r>
              <a:rPr lang="en-US" sz="3200" dirty="0">
                <a:latin typeface="Calibri" pitchFamily="34" charset="0"/>
              </a:rPr>
              <a:t>the church of God – </a:t>
            </a:r>
            <a:r>
              <a:rPr lang="en-US" sz="3200" dirty="0">
                <a:solidFill>
                  <a:srgbClr val="FFFF00"/>
                </a:solidFill>
                <a:latin typeface="Calibri" pitchFamily="34" charset="0"/>
              </a:rPr>
              <a:t>Acts 20:28 (cf. vs. 17)</a:t>
            </a:r>
            <a:endParaRPr lang="en-US" sz="3200" dirty="0">
              <a:latin typeface="Calibri" pitchFamily="34" charset="0"/>
            </a:endParaRPr>
          </a:p>
          <a:p>
            <a:pPr marL="533400" indent="-533400">
              <a:lnSpc>
                <a:spcPct val="80000"/>
              </a:lnSpc>
            </a:pPr>
            <a:r>
              <a:rPr lang="en-US" sz="3200" dirty="0">
                <a:latin typeface="Calibri" pitchFamily="34" charset="0"/>
              </a:rPr>
              <a:t>all the churches of Christ greet you – </a:t>
            </a:r>
            <a:r>
              <a:rPr lang="en-US" sz="3200" dirty="0">
                <a:solidFill>
                  <a:srgbClr val="FFFF00"/>
                </a:solidFill>
                <a:latin typeface="Calibri" pitchFamily="34" charset="0"/>
              </a:rPr>
              <a:t>Romans 16:16</a:t>
            </a:r>
            <a:endParaRPr lang="en-US" sz="3200" dirty="0">
              <a:latin typeface="Calibri" pitchFamily="34" charset="0"/>
            </a:endParaRP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churches of Galatia – </a:t>
            </a:r>
            <a:r>
              <a:rPr lang="en-US" sz="3200" dirty="0">
                <a:solidFill>
                  <a:srgbClr val="FFFF00"/>
                </a:solidFill>
                <a:latin typeface="Calibri" pitchFamily="34" charset="0"/>
              </a:rPr>
              <a:t>I Cor. 16:1, Galatians 1:2</a:t>
            </a:r>
          </a:p>
          <a:p>
            <a:pPr marL="533400" indent="-533400">
              <a:lnSpc>
                <a:spcPct val="80000"/>
              </a:lnSpc>
            </a:pPr>
            <a:r>
              <a:rPr lang="en-US" sz="3200" dirty="0">
                <a:latin typeface="Calibri" pitchFamily="34" charset="0"/>
              </a:rPr>
              <a:t>the church of God that is at Corinth – </a:t>
            </a:r>
            <a:r>
              <a:rPr lang="en-US" sz="3200" dirty="0">
                <a:solidFill>
                  <a:srgbClr val="FFFF00"/>
                </a:solidFill>
                <a:latin typeface="Calibri" pitchFamily="34" charset="0"/>
              </a:rPr>
              <a:t>II Corinthians 1:1</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 II Thess. 1:1</a:t>
            </a:r>
          </a:p>
          <a:p>
            <a:pPr marL="533400" indent="-533400">
              <a:lnSpc>
                <a:spcPct val="80000"/>
              </a:lnSpc>
            </a:pPr>
            <a:r>
              <a:rPr lang="en-US" sz="3200" dirty="0">
                <a:latin typeface="Calibri" pitchFamily="34" charset="0"/>
              </a:rPr>
              <a:t>the household of God which is the church of the living God  – </a:t>
            </a:r>
            <a:r>
              <a:rPr lang="en-US" sz="3200" dirty="0">
                <a:solidFill>
                  <a:srgbClr val="FFFF00"/>
                </a:solidFill>
                <a:latin typeface="Calibri" pitchFamily="34" charset="0"/>
              </a:rPr>
              <a:t>I Timothy 3:15</a:t>
            </a:r>
          </a:p>
          <a:p>
            <a:pPr marL="533400" indent="-533400">
              <a:lnSpc>
                <a:spcPct val="80000"/>
              </a:lnSpc>
            </a:pPr>
            <a:r>
              <a:rPr lang="en-US" sz="3200" dirty="0">
                <a:latin typeface="Calibri" pitchFamily="34" charset="0"/>
              </a:rPr>
              <a:t>the church in [city of Asia] – </a:t>
            </a:r>
            <a:r>
              <a:rPr lang="en-US" sz="3200" dirty="0">
                <a:solidFill>
                  <a:srgbClr val="FFFF00"/>
                </a:solidFill>
                <a:latin typeface="Calibri" pitchFamily="34" charset="0"/>
              </a:rPr>
              <a:t>Revelation 2:1,8,12,18; 3:1,7,14</a:t>
            </a: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Names of Local Churches</a:t>
            </a:r>
          </a:p>
        </p:txBody>
      </p:sp>
    </p:spTree>
    <p:extLst>
      <p:ext uri="{BB962C8B-B14F-4D97-AF65-F5344CB8AC3E}">
        <p14:creationId xmlns:p14="http://schemas.microsoft.com/office/powerpoint/2010/main" val="193905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dissolve">
                                      <p:cBhvr>
                                        <p:cTn id="7"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104900"/>
            <a:ext cx="11658600" cy="4648200"/>
          </a:xfrm>
          <a:noFill/>
        </p:spPr>
        <p:txBody>
          <a:bodyPr>
            <a:normAutofit fontScale="92500"/>
          </a:bodyPr>
          <a:lstStyle/>
          <a:p>
            <a:pPr marL="533400" indent="-533400">
              <a:lnSpc>
                <a:spcPct val="80000"/>
              </a:lnSpc>
            </a:pPr>
            <a:r>
              <a:rPr lang="en-US" sz="3600" dirty="0">
                <a:latin typeface="Calibri" pitchFamily="34" charset="0"/>
              </a:rPr>
              <a:t>In Antioch the disciples were first called Christians – </a:t>
            </a:r>
            <a:r>
              <a:rPr lang="en-US" sz="3600" dirty="0">
                <a:solidFill>
                  <a:srgbClr val="FFFF00"/>
                </a:solidFill>
                <a:latin typeface="Calibri" pitchFamily="34" charset="0"/>
              </a:rPr>
              <a:t>Acts 11:26</a:t>
            </a:r>
          </a:p>
          <a:p>
            <a:pPr marL="533400" indent="-533400">
              <a:lnSpc>
                <a:spcPct val="80000"/>
              </a:lnSpc>
            </a:pPr>
            <a:r>
              <a:rPr lang="en-US" sz="3600" dirty="0">
                <a:latin typeface="Calibri" pitchFamily="34" charset="0"/>
              </a:rPr>
              <a:t>the saints who are in Ephesus and are faithful in Christ Jesus – </a:t>
            </a:r>
            <a:r>
              <a:rPr lang="en-US" sz="3600" dirty="0">
                <a:solidFill>
                  <a:srgbClr val="FFFF00"/>
                </a:solidFill>
                <a:latin typeface="Calibri" pitchFamily="34" charset="0"/>
              </a:rPr>
              <a:t>Ephesians 1:1</a:t>
            </a:r>
          </a:p>
          <a:p>
            <a:pPr marL="533400" indent="-533400">
              <a:lnSpc>
                <a:spcPct val="80000"/>
              </a:lnSpc>
            </a:pPr>
            <a:r>
              <a:rPr lang="en-US" sz="3600" dirty="0">
                <a:latin typeface="Calibri" pitchFamily="34" charset="0"/>
              </a:rPr>
              <a:t>All the saints in Christ Jesus who are at Philippi – </a:t>
            </a:r>
            <a:r>
              <a:rPr lang="en-US" sz="3600" dirty="0">
                <a:solidFill>
                  <a:srgbClr val="FFFF00"/>
                </a:solidFill>
                <a:latin typeface="Calibri" pitchFamily="34" charset="0"/>
              </a:rPr>
              <a:t>Philippians 1:1</a:t>
            </a:r>
          </a:p>
          <a:p>
            <a:pPr marL="533400" indent="-533400">
              <a:lnSpc>
                <a:spcPct val="80000"/>
              </a:lnSpc>
            </a:pPr>
            <a:r>
              <a:rPr lang="en-US" sz="3600" dirty="0">
                <a:latin typeface="Calibri" pitchFamily="34" charset="0"/>
              </a:rPr>
              <a:t>Greet every saint in Christ Jesus – </a:t>
            </a:r>
            <a:r>
              <a:rPr lang="en-US" sz="3600" dirty="0">
                <a:solidFill>
                  <a:srgbClr val="FFFF00"/>
                </a:solidFill>
                <a:latin typeface="Calibri" pitchFamily="34" charset="0"/>
              </a:rPr>
              <a:t>Philippians 4:21-22</a:t>
            </a:r>
            <a:endParaRPr lang="en-US" sz="3600" dirty="0">
              <a:latin typeface="Calibri" pitchFamily="34" charset="0"/>
            </a:endParaRPr>
          </a:p>
          <a:p>
            <a:pPr marL="533400" indent="-533400">
              <a:lnSpc>
                <a:spcPct val="80000"/>
              </a:lnSpc>
            </a:pPr>
            <a:r>
              <a:rPr lang="en-US" sz="3600" dirty="0">
                <a:latin typeface="Calibri" pitchFamily="34" charset="0"/>
              </a:rPr>
              <a:t>The saints and faithful brothers in Christ at Colossae – </a:t>
            </a:r>
            <a:r>
              <a:rPr lang="en-US" sz="3600" dirty="0">
                <a:solidFill>
                  <a:srgbClr val="FFFF00"/>
                </a:solidFill>
                <a:latin typeface="Calibri" pitchFamily="34" charset="0"/>
              </a:rPr>
              <a:t>Colossians 1:2</a:t>
            </a:r>
            <a:endParaRPr lang="en-US" sz="3600" dirty="0">
              <a:latin typeface="Calibri" pitchFamily="34" charset="0"/>
            </a:endParaRPr>
          </a:p>
          <a:p>
            <a:pPr marL="533400" indent="-533400">
              <a:lnSpc>
                <a:spcPct val="80000"/>
              </a:lnSpc>
            </a:pPr>
            <a:r>
              <a:rPr lang="en-US" sz="3600" dirty="0">
                <a:latin typeface="Calibri" pitchFamily="34" charset="0"/>
              </a:rPr>
              <a:t>the brothers and sisters at Laodicea – </a:t>
            </a:r>
            <a:r>
              <a:rPr lang="en-US" sz="3600" dirty="0">
                <a:solidFill>
                  <a:srgbClr val="FFFF00"/>
                </a:solidFill>
                <a:latin typeface="Calibri" pitchFamily="34" charset="0"/>
              </a:rPr>
              <a:t>Colossians 4:15</a:t>
            </a:r>
          </a:p>
          <a:p>
            <a:pPr marL="533400" indent="-533400">
              <a:lnSpc>
                <a:spcPct val="80000"/>
              </a:lnSpc>
            </a:pPr>
            <a:r>
              <a:rPr lang="en-US" sz="3600" dirty="0">
                <a:latin typeface="Calibri" pitchFamily="34" charset="0"/>
              </a:rPr>
              <a:t>the flock of God – </a:t>
            </a:r>
            <a:r>
              <a:rPr lang="en-US" sz="3600" dirty="0">
                <a:solidFill>
                  <a:srgbClr val="FFFF00"/>
                </a:solidFill>
                <a:latin typeface="Calibri" pitchFamily="34" charset="0"/>
              </a:rPr>
              <a:t>I Peter 5:2</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Other Names of Groups of Christians</a:t>
            </a:r>
          </a:p>
        </p:txBody>
      </p:sp>
      <p:sp>
        <p:nvSpPr>
          <p:cNvPr id="4" name="TextBox 3">
            <a:extLst>
              <a:ext uri="{FF2B5EF4-FFF2-40B4-BE49-F238E27FC236}">
                <a16:creationId xmlns:a16="http://schemas.microsoft.com/office/drawing/2014/main" id="{A4470B75-F248-4594-B767-A4B757758BDC}"/>
              </a:ext>
            </a:extLst>
          </p:cNvPr>
          <p:cNvSpPr txBox="1"/>
          <p:nvPr/>
        </p:nvSpPr>
        <p:spPr>
          <a:xfrm>
            <a:off x="2115739" y="5867400"/>
            <a:ext cx="7606507" cy="584775"/>
          </a:xfrm>
          <a:prstGeom prst="rect">
            <a:avLst/>
          </a:prstGeom>
          <a:noFill/>
          <a:ln w="38100">
            <a:solidFill>
              <a:srgbClr val="FFFF00"/>
            </a:solidFill>
          </a:ln>
        </p:spPr>
        <p:txBody>
          <a:bodyPr wrap="square" rtlCol="0">
            <a:spAutoFit/>
          </a:bodyPr>
          <a:lstStyle/>
          <a:p>
            <a:pPr algn="ctr"/>
            <a:r>
              <a:rPr lang="en-US" sz="3200" i="1" dirty="0">
                <a:solidFill>
                  <a:srgbClr val="FFC000"/>
                </a:solidFill>
                <a:latin typeface="Calibri" pitchFamily="34" charset="0"/>
              </a:rPr>
              <a:t>What is consistent in most of these?</a:t>
            </a:r>
          </a:p>
        </p:txBody>
      </p:sp>
    </p:spTree>
    <p:extLst>
      <p:ext uri="{BB962C8B-B14F-4D97-AF65-F5344CB8AC3E}">
        <p14:creationId xmlns:p14="http://schemas.microsoft.com/office/powerpoint/2010/main" val="341256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dissolv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990600" y="2286000"/>
            <a:ext cx="10896600" cy="37338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advantages of using the name Church of Christ here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In what ways is Church of Christ a good or beneficial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39792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700" y="2286000"/>
            <a:ext cx="10896600" cy="36576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may be some drawbacks that result from using the name Church of Christ?</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misconceptions associated with the name Church of Christ or those who are called by this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83242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extLst>
              <p:ext uri="{D42A27DB-BD31-4B8C-83A1-F6EECF244321}">
                <p14:modId xmlns:p14="http://schemas.microsoft.com/office/powerpoint/2010/main" val="368243759"/>
              </p:ext>
            </p:extLst>
          </p:nvPr>
        </p:nvGraphicFramePr>
        <p:xfrm>
          <a:off x="533400" y="565743"/>
          <a:ext cx="10896601" cy="6097870"/>
        </p:xfrm>
        <a:graphic>
          <a:graphicData uri="http://schemas.openxmlformats.org/drawingml/2006/table">
            <a:tbl>
              <a:tblPr>
                <a:tableStyleId>{5C22544A-7EE6-4342-B048-85BDC9FD1C3A}</a:tableStyleId>
              </a:tblPr>
              <a:tblGrid>
                <a:gridCol w="1905000">
                  <a:extLst>
                    <a:ext uri="{9D8B030D-6E8A-4147-A177-3AD203B41FA5}">
                      <a16:colId xmlns:a16="http://schemas.microsoft.com/office/drawing/2014/main" val="1887176851"/>
                    </a:ext>
                  </a:extLst>
                </a:gridCol>
                <a:gridCol w="2362200">
                  <a:extLst>
                    <a:ext uri="{9D8B030D-6E8A-4147-A177-3AD203B41FA5}">
                      <a16:colId xmlns:a16="http://schemas.microsoft.com/office/drawing/2014/main" val="1112334379"/>
                    </a:ext>
                  </a:extLst>
                </a:gridCol>
                <a:gridCol w="6629401">
                  <a:extLst>
                    <a:ext uri="{9D8B030D-6E8A-4147-A177-3AD203B41FA5}">
                      <a16:colId xmlns:a16="http://schemas.microsoft.com/office/drawing/2014/main" val="3963727054"/>
                    </a:ext>
                  </a:extLst>
                </a:gridCol>
              </a:tblGrid>
              <a:tr h="496762">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72483">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330146">
                <a:tc>
                  <a:txBody>
                    <a:bodyPr/>
                    <a:lstStyle/>
                    <a:p>
                      <a:pPr marL="0" marR="0" algn="ctr">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Lesson 1</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7,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Class Goals and Purpose</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330146">
                <a:tc>
                  <a:txBody>
                    <a:bodyPr/>
                    <a:lstStyle/>
                    <a:p>
                      <a:pPr marL="0" marR="0" algn="ctr">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Lesson 2</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10,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What is a Church?</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3</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14,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What’s in a Name?</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330146">
                <a:tc>
                  <a:txBody>
                    <a:bodyPr/>
                    <a:lstStyle/>
                    <a:p>
                      <a:pPr marL="0" marR="0" algn="ctr">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Lesson 4</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21,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The Rule of Christ</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5</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24,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Citizens of the Kingdom – Members of the Church</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6</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28,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Role of Leaders – What Are Elders For?</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427162">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7</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31,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396163">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330146">
                <a:tc>
                  <a:txBody>
                    <a:bodyPr/>
                    <a:lstStyle/>
                    <a:p>
                      <a:pPr marL="0" marR="0" algn="ctr">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Lesson 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4,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Inward Purpose of the Church – Building Up One Another</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330146">
                <a:tc>
                  <a:txBody>
                    <a:bodyPr/>
                    <a:lstStyle/>
                    <a:p>
                      <a:pPr marL="0" marR="0" algn="ctr">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Lesson 9</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7,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Inward Purpose of the Church – Relationships and Needs</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10</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11,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Inward Purpose of the Church – When Things Go Wrong</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11</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14,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Outward Purpose of the Church </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12</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18,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Upward Purpose of the Church – Part One</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13</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21,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Upward Purpose of the Church – Part Two</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63218" y="4800600"/>
            <a:ext cx="10896600" cy="457200"/>
          </a:xfrm>
          <a:prstGeom prst="roundRect">
            <a:avLst/>
          </a:prstGeom>
          <a:solidFill>
            <a:schemeClr val="accent4">
              <a:lumMod val="75000"/>
              <a:alpha val="23000"/>
            </a:schemeClr>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50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04800" y="1020205"/>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Review of Lesson1</a:t>
            </a:r>
          </a:p>
        </p:txBody>
      </p:sp>
      <p:sp>
        <p:nvSpPr>
          <p:cNvPr id="37892" name="Rectangle 4"/>
          <p:cNvSpPr>
            <a:spLocks noGrp="1" noChangeArrowheads="1"/>
          </p:cNvSpPr>
          <p:nvPr>
            <p:ph type="body" sz="half" idx="4294967295"/>
          </p:nvPr>
        </p:nvSpPr>
        <p:spPr>
          <a:xfrm>
            <a:off x="304800" y="1728091"/>
            <a:ext cx="11353800" cy="3858158"/>
          </a:xfrm>
          <a:noFill/>
        </p:spPr>
        <p:txBody>
          <a:bodyPr>
            <a:normAutofit/>
          </a:bodyPr>
          <a:lstStyle/>
          <a:p>
            <a:pPr marL="533400" indent="-533400">
              <a:lnSpc>
                <a:spcPct val="80000"/>
              </a:lnSpc>
            </a:pPr>
            <a:r>
              <a:rPr lang="en-US" sz="3200" dirty="0">
                <a:effectLst/>
                <a:latin typeface="Calibri" pitchFamily="34" charset="0"/>
              </a:rPr>
              <a:t>Always used to refer to a group or assembly of people </a:t>
            </a:r>
            <a:r>
              <a:rPr lang="en-US" sz="3200" dirty="0">
                <a:solidFill>
                  <a:srgbClr val="FFFF00"/>
                </a:solidFill>
                <a:effectLst/>
                <a:latin typeface="Calibri" pitchFamily="34" charset="0"/>
              </a:rPr>
              <a:t>(Acts 5:11, 19:32, 39, 41)</a:t>
            </a:r>
          </a:p>
          <a:p>
            <a:pPr marL="533400" indent="-533400">
              <a:lnSpc>
                <a:spcPct val="80000"/>
              </a:lnSpc>
            </a:pPr>
            <a:r>
              <a:rPr lang="en-US" sz="3200" dirty="0">
                <a:latin typeface="Calibri" pitchFamily="34" charset="0"/>
              </a:rPr>
              <a:t>Ownership (allegiance to a king) is what holds a group of Christians (a church) together </a:t>
            </a:r>
            <a:r>
              <a:rPr lang="en-US" sz="3200" dirty="0">
                <a:solidFill>
                  <a:srgbClr val="FFFF00"/>
                </a:solidFill>
                <a:latin typeface="Calibri" pitchFamily="34" charset="0"/>
              </a:rPr>
              <a:t>(Matthew 16:18, I Thess. 1:1)</a:t>
            </a:r>
            <a:endParaRPr lang="en-US" sz="3200" dirty="0">
              <a:solidFill>
                <a:srgbClr val="FFFF00"/>
              </a:solidFill>
              <a:effectLst/>
              <a:latin typeface="Calibri" pitchFamily="34" charset="0"/>
            </a:endParaRPr>
          </a:p>
          <a:p>
            <a:pPr marL="533400" indent="-533400">
              <a:lnSpc>
                <a:spcPct val="80000"/>
              </a:lnSpc>
            </a:pPr>
            <a:r>
              <a:rPr lang="en-US" sz="3200" dirty="0">
                <a:effectLst/>
                <a:latin typeface="Calibri" pitchFamily="34" charset="0"/>
              </a:rPr>
              <a:t>The Church can mean the group or assembly of all Christians of all time </a:t>
            </a:r>
            <a:r>
              <a:rPr lang="en-US" sz="3200" dirty="0">
                <a:solidFill>
                  <a:srgbClr val="FFFF00"/>
                </a:solidFill>
                <a:effectLst/>
                <a:latin typeface="Calibri" pitchFamily="34" charset="0"/>
              </a:rPr>
              <a:t>(Matthew 16:18, Ephesians 5:25-27, Hebrews 12:23)</a:t>
            </a:r>
          </a:p>
          <a:p>
            <a:pPr marL="533400" indent="-533400">
              <a:lnSpc>
                <a:spcPct val="80000"/>
              </a:lnSpc>
            </a:pPr>
            <a:r>
              <a:rPr lang="en-US" sz="3200" dirty="0">
                <a:latin typeface="Calibri" pitchFamily="34" charset="0"/>
              </a:rPr>
              <a:t>Church can refer to a local group of Christians </a:t>
            </a:r>
            <a:r>
              <a:rPr lang="en-US" sz="3200" dirty="0">
                <a:solidFill>
                  <a:srgbClr val="FFFF00"/>
                </a:solidFill>
                <a:latin typeface="Calibri" pitchFamily="34" charset="0"/>
              </a:rPr>
              <a:t>(I Cor. 1:2, Rev. 2:1,8,12,18)</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548606" y="325799"/>
            <a:ext cx="8637587" cy="769441"/>
          </a:xfrm>
          <a:prstGeom prst="rect">
            <a:avLst/>
          </a:prstGeom>
          <a:noFill/>
          <a:ln w="9525">
            <a:noFill/>
            <a:miter lim="800000"/>
            <a:headEnd/>
            <a:tailEnd/>
          </a:ln>
        </p:spPr>
        <p:txBody>
          <a:bodyPr anchor="b">
            <a:spAutoFit/>
          </a:bodyPr>
          <a:lstStyle/>
          <a:p>
            <a:pPr algn="ctr" eaLnBrk="1" hangingPunct="1"/>
            <a:r>
              <a:rPr lang="en-US" sz="4400" dirty="0" err="1">
                <a:latin typeface="Calibri" pitchFamily="34" charset="0"/>
              </a:rPr>
              <a:t>Ekklesia</a:t>
            </a:r>
            <a:r>
              <a:rPr lang="en-US" sz="4400" dirty="0">
                <a:latin typeface="Calibri" pitchFamily="34" charset="0"/>
              </a:rPr>
              <a:t> (Church) </a:t>
            </a:r>
          </a:p>
        </p:txBody>
      </p:sp>
      <p:sp>
        <p:nvSpPr>
          <p:cNvPr id="6" name="TextBox 5">
            <a:extLst>
              <a:ext uri="{FF2B5EF4-FFF2-40B4-BE49-F238E27FC236}">
                <a16:creationId xmlns:a16="http://schemas.microsoft.com/office/drawing/2014/main" id="{42BDC160-7865-4854-8A1B-9FA58B69928F}"/>
              </a:ext>
            </a:extLst>
          </p:cNvPr>
          <p:cNvSpPr txBox="1"/>
          <p:nvPr/>
        </p:nvSpPr>
        <p:spPr>
          <a:xfrm>
            <a:off x="2030414" y="5586249"/>
            <a:ext cx="7696200" cy="954107"/>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Are these statements about a group of churches or a limited number of 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762000" y="2286000"/>
            <a:ext cx="10896600" cy="3886200"/>
          </a:xfrm>
          <a:prstGeom prst="rect">
            <a:avLst/>
          </a:prstGeom>
        </p:spPr>
        <p:txBody>
          <a:bodyPr>
            <a:normAutofit fontScale="850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ways the word church is used?</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ideas regarding what a church should be?</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How do these ways or ideas differ from or agree with the NT viewpoint?</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150471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647581"/>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the Church Christ Built</a:t>
            </a:r>
          </a:p>
        </p:txBody>
      </p:sp>
      <p:sp>
        <p:nvSpPr>
          <p:cNvPr id="37892" name="Rectangle 4"/>
          <p:cNvSpPr>
            <a:spLocks noGrp="1" noChangeArrowheads="1"/>
          </p:cNvSpPr>
          <p:nvPr>
            <p:ph type="body" sz="half" idx="4294967295"/>
          </p:nvPr>
        </p:nvSpPr>
        <p:spPr>
          <a:xfrm>
            <a:off x="329407" y="1219200"/>
            <a:ext cx="11134578" cy="4304026"/>
          </a:xfrm>
          <a:noFill/>
        </p:spPr>
        <p:txBody>
          <a:bodyPr>
            <a:normAutofit fontScale="62500" lnSpcReduction="20000"/>
          </a:bodyPr>
          <a:lstStyle/>
          <a:p>
            <a:pPr marL="533400" indent="-533400">
              <a:lnSpc>
                <a:spcPts val="3240"/>
              </a:lnSpc>
            </a:pPr>
            <a:r>
              <a:rPr lang="en-US" sz="3200" i="1" dirty="0">
                <a:latin typeface="Calibri" pitchFamily="34" charset="0"/>
              </a:rPr>
              <a:t> </a:t>
            </a:r>
            <a:r>
              <a:rPr lang="en-US" sz="3400" i="1" dirty="0">
                <a:latin typeface="Calibri" pitchFamily="34" charset="0"/>
              </a:rPr>
              <a:t>And the Lord added to their number day by day those who were being saved </a:t>
            </a:r>
            <a:r>
              <a:rPr lang="en-US" sz="3400" dirty="0">
                <a:effectLst/>
                <a:latin typeface="Calibri" pitchFamily="34" charset="0"/>
              </a:rPr>
              <a:t>– </a:t>
            </a:r>
            <a:r>
              <a:rPr lang="en-US" sz="3400" dirty="0">
                <a:solidFill>
                  <a:srgbClr val="FFFF00"/>
                </a:solidFill>
                <a:effectLst/>
                <a:latin typeface="Calibri" pitchFamily="34" charset="0"/>
              </a:rPr>
              <a:t>Acts 2:40-41, 47</a:t>
            </a:r>
          </a:p>
          <a:p>
            <a:pPr marL="533400" indent="-533400">
              <a:lnSpc>
                <a:spcPts val="2880"/>
              </a:lnSpc>
            </a:pPr>
            <a:r>
              <a:rPr lang="en-US" sz="3400" i="1" dirty="0">
                <a:latin typeface="Calibri" pitchFamily="34" charset="0"/>
              </a:rPr>
              <a:t>to those sanctified in Christ Jesus, called to be saints together with all those who in every place call upon the name of our Lord Jesus Christ, both their Lord and ours </a:t>
            </a:r>
            <a:r>
              <a:rPr lang="en-US" sz="3400" dirty="0">
                <a:latin typeface="Calibri" pitchFamily="34" charset="0"/>
              </a:rPr>
              <a:t>– </a:t>
            </a:r>
            <a:r>
              <a:rPr lang="en-US" sz="3400" dirty="0">
                <a:solidFill>
                  <a:srgbClr val="FFFF00"/>
                </a:solidFill>
                <a:latin typeface="Calibri" pitchFamily="34" charset="0"/>
              </a:rPr>
              <a:t>I Cor. 1:2</a:t>
            </a:r>
          </a:p>
          <a:p>
            <a:pPr marL="533400" indent="-533400">
              <a:lnSpc>
                <a:spcPct val="120000"/>
              </a:lnSpc>
              <a:spcAft>
                <a:spcPts val="600"/>
              </a:spcAft>
            </a:pPr>
            <a:r>
              <a:rPr lang="en-US" sz="3400" i="1" dirty="0">
                <a:latin typeface="Calibri" pitchFamily="34" charset="0"/>
              </a:rPr>
              <a:t>as Christ loved the church and gave himself up for her, 26 that he might sanctify her, having cleansed her by the washing of water with the word, 27 so that he might present the church to himself in splendor, without spot or wrinkle or any such thing, that she might be holy and without blemish – </a:t>
            </a:r>
            <a:r>
              <a:rPr lang="en-US" sz="3400" dirty="0">
                <a:solidFill>
                  <a:srgbClr val="FFFF00"/>
                </a:solidFill>
                <a:latin typeface="Calibri" pitchFamily="34" charset="0"/>
              </a:rPr>
              <a:t>Ephesians 5:23-27</a:t>
            </a:r>
          </a:p>
          <a:p>
            <a:pPr marL="533400" indent="-533400">
              <a:lnSpc>
                <a:spcPct val="120000"/>
              </a:lnSpc>
            </a:pPr>
            <a:r>
              <a:rPr lang="en-US" sz="3400" i="1" dirty="0">
                <a:latin typeface="Calibri" pitchFamily="34" charset="0"/>
              </a:rPr>
              <a:t>But you have come to Mount Zion and to the city of the living God, the heavenly Jerusalem, and to innumerable angels in festal gathering, 23 and to the assembly of the firstborn who are enrolled in heaven, and to God, the judge of all, and to the spirits of the righteous made perfect, </a:t>
            </a:r>
            <a:r>
              <a:rPr lang="en-US" sz="3400" dirty="0">
                <a:effectLst/>
                <a:latin typeface="Calibri" pitchFamily="34" charset="0"/>
              </a:rPr>
              <a:t>– </a:t>
            </a:r>
            <a:r>
              <a:rPr lang="en-US" sz="3400" dirty="0">
                <a:solidFill>
                  <a:srgbClr val="FFFF00"/>
                </a:solidFill>
                <a:effectLst/>
                <a:latin typeface="Calibri" pitchFamily="34" charset="0"/>
              </a:rPr>
              <a:t>Hebrews 12:22-23</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199" y="57986"/>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6F004082-AAA7-47FF-81D2-7ACC6DD9456A}"/>
              </a:ext>
            </a:extLst>
          </p:cNvPr>
          <p:cNvSpPr txBox="1"/>
          <p:nvPr/>
        </p:nvSpPr>
        <p:spPr>
          <a:xfrm>
            <a:off x="771378" y="5729774"/>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What is the common experience of the members in these verses?</a:t>
            </a:r>
          </a:p>
        </p:txBody>
      </p:sp>
      <p:sp>
        <p:nvSpPr>
          <p:cNvPr id="7" name="TextBox 6">
            <a:extLst>
              <a:ext uri="{FF2B5EF4-FFF2-40B4-BE49-F238E27FC236}">
                <a16:creationId xmlns:a16="http://schemas.microsoft.com/office/drawing/2014/main" id="{30A7AF14-C7F6-4D16-A7D2-FD8F24D5F07E}"/>
              </a:ext>
            </a:extLst>
          </p:cNvPr>
          <p:cNvSpPr txBox="1"/>
          <p:nvPr/>
        </p:nvSpPr>
        <p:spPr>
          <a:xfrm>
            <a:off x="550392" y="5718851"/>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How would you see this group in action?</a:t>
            </a:r>
          </a:p>
        </p:txBody>
      </p:sp>
    </p:spTree>
    <p:extLst>
      <p:ext uri="{BB962C8B-B14F-4D97-AF65-F5344CB8AC3E}">
        <p14:creationId xmlns:p14="http://schemas.microsoft.com/office/powerpoint/2010/main" val="117003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597296" y="727183"/>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a Local Church</a:t>
            </a:r>
          </a:p>
        </p:txBody>
      </p:sp>
      <p:sp>
        <p:nvSpPr>
          <p:cNvPr id="37892" name="Rectangle 4"/>
          <p:cNvSpPr>
            <a:spLocks noGrp="1" noChangeArrowheads="1"/>
          </p:cNvSpPr>
          <p:nvPr>
            <p:ph type="body" sz="half" idx="4294967295"/>
          </p:nvPr>
        </p:nvSpPr>
        <p:spPr>
          <a:xfrm>
            <a:off x="673496" y="1433433"/>
            <a:ext cx="10845007" cy="3991134"/>
          </a:xfrm>
          <a:noFill/>
        </p:spPr>
        <p:txBody>
          <a:bodyPr>
            <a:normAutofit/>
          </a:bodyPr>
          <a:lstStyle/>
          <a:p>
            <a:pPr marL="533400" indent="-533400">
              <a:lnSpc>
                <a:spcPct val="80000"/>
              </a:lnSpc>
            </a:pPr>
            <a:r>
              <a:rPr lang="en-US" sz="2800" b="1" i="1" baseline="30000" dirty="0">
                <a:latin typeface="Calibri" panose="020F0502020204030204" pitchFamily="34" charset="0"/>
                <a:cs typeface="Calibri" panose="020F0502020204030204" pitchFamily="34" charset="0"/>
              </a:rPr>
              <a:t>26 </a:t>
            </a:r>
            <a:r>
              <a:rPr lang="en-US" sz="2800" i="1" dirty="0">
                <a:latin typeface="Calibri" panose="020F0502020204030204" pitchFamily="34" charset="0"/>
                <a:cs typeface="Calibri" panose="020F0502020204030204" pitchFamily="34" charset="0"/>
              </a:rPr>
              <a:t>And when he had come to Jerusalem, he attempted to join the disciples. And they were all afraid of him, for they did not believe that he was a disciple. </a:t>
            </a:r>
            <a:r>
              <a:rPr lang="en-US" sz="2800" b="1" i="1" baseline="30000" dirty="0">
                <a:latin typeface="Calibri" panose="020F0502020204030204" pitchFamily="34" charset="0"/>
                <a:cs typeface="Calibri" panose="020F0502020204030204" pitchFamily="34" charset="0"/>
              </a:rPr>
              <a:t>27 </a:t>
            </a:r>
            <a:r>
              <a:rPr lang="en-US" sz="2800" i="1" dirty="0">
                <a:latin typeface="Calibri" panose="020F0502020204030204" pitchFamily="34" charset="0"/>
                <a:cs typeface="Calibri" panose="020F0502020204030204" pitchFamily="34" charset="0"/>
              </a:rPr>
              <a:t>But Barnabas took him and brought him to the apostles and declared to them how on the road he had seen the Lord, who spoke to him, and how at Damascus he had preached boldly in the name of Jesus. </a:t>
            </a:r>
            <a:r>
              <a:rPr lang="en-US" sz="2800" b="1" i="1" baseline="30000" dirty="0">
                <a:latin typeface="Calibri" panose="020F0502020204030204" pitchFamily="34" charset="0"/>
                <a:cs typeface="Calibri" panose="020F0502020204030204" pitchFamily="34" charset="0"/>
              </a:rPr>
              <a:t>28 </a:t>
            </a:r>
            <a:r>
              <a:rPr lang="en-US" sz="2800" i="1" dirty="0">
                <a:latin typeface="Calibri" panose="020F0502020204030204" pitchFamily="34" charset="0"/>
                <a:cs typeface="Calibri" panose="020F0502020204030204" pitchFamily="34" charset="0"/>
              </a:rPr>
              <a:t>So he went in and out among them at Jerusalem – </a:t>
            </a:r>
            <a:r>
              <a:rPr lang="en-US" sz="2800" dirty="0">
                <a:solidFill>
                  <a:srgbClr val="FFFF00"/>
                </a:solidFill>
                <a:latin typeface="Calibri" panose="020F0502020204030204" pitchFamily="34" charset="0"/>
                <a:cs typeface="Calibri" panose="020F0502020204030204" pitchFamily="34" charset="0"/>
              </a:rPr>
              <a:t>Acts 9:26-28</a:t>
            </a:r>
            <a:endParaRPr lang="en-US" sz="4000" dirty="0">
              <a:solidFill>
                <a:srgbClr val="FFFF00"/>
              </a:solidFill>
              <a:latin typeface="Calibri" panose="020F0502020204030204" pitchFamily="34" charset="0"/>
              <a:cs typeface="Calibri" panose="020F0502020204030204" pitchFamily="34" charset="0"/>
            </a:endParaRPr>
          </a:p>
          <a:p>
            <a:pPr marL="533400" indent="-533400">
              <a:lnSpc>
                <a:spcPct val="80000"/>
              </a:lnSpc>
            </a:pPr>
            <a:r>
              <a:rPr lang="en-US" sz="3200" dirty="0">
                <a:latin typeface="Calibri" pitchFamily="34" charset="0"/>
              </a:rPr>
              <a:t>Members who are lost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Christians who should be members– </a:t>
            </a:r>
            <a:r>
              <a:rPr lang="en-US" sz="3200" dirty="0">
                <a:solidFill>
                  <a:srgbClr val="FFFF00"/>
                </a:solidFill>
                <a:latin typeface="Calibri" pitchFamily="34" charset="0"/>
              </a:rPr>
              <a:t>III John 9-10</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F68C9F8D-ACE8-4E24-A9E3-19465FA128F4}"/>
              </a:ext>
            </a:extLst>
          </p:cNvPr>
          <p:cNvSpPr txBox="1"/>
          <p:nvPr/>
        </p:nvSpPr>
        <p:spPr>
          <a:xfrm>
            <a:off x="228601" y="5586249"/>
            <a:ext cx="11633992" cy="507831"/>
          </a:xfrm>
          <a:prstGeom prst="rect">
            <a:avLst/>
          </a:prstGeom>
          <a:noFill/>
          <a:ln w="38100">
            <a:solidFill>
              <a:srgbClr val="FFFF00"/>
            </a:solidFill>
          </a:ln>
        </p:spPr>
        <p:txBody>
          <a:bodyPr wrap="square" rtlCol="0">
            <a:spAutoFit/>
          </a:bodyPr>
          <a:lstStyle/>
          <a:p>
            <a:pPr algn="ctr"/>
            <a:r>
              <a:rPr lang="en-US" sz="2700" i="1" dirty="0">
                <a:latin typeface="Calibri" pitchFamily="34" charset="0"/>
              </a:rPr>
              <a:t>Is it ok to refer to the Christians of a local church as members?  Why or why not?</a:t>
            </a:r>
          </a:p>
        </p:txBody>
      </p:sp>
    </p:spTree>
    <p:extLst>
      <p:ext uri="{BB962C8B-B14F-4D97-AF65-F5344CB8AC3E}">
        <p14:creationId xmlns:p14="http://schemas.microsoft.com/office/powerpoint/2010/main" val="94404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extLst/>
          </p:nvPr>
        </p:nvGraphicFramePr>
        <p:xfrm>
          <a:off x="533400" y="565743"/>
          <a:ext cx="9829800" cy="5914727"/>
        </p:xfrm>
        <a:graphic>
          <a:graphicData uri="http://schemas.openxmlformats.org/drawingml/2006/table">
            <a:tbl>
              <a:tblPr>
                <a:tableStyleId>{5C22544A-7EE6-4342-B048-85BDC9FD1C3A}</a:tableStyleId>
              </a:tblPr>
              <a:tblGrid>
                <a:gridCol w="1918009">
                  <a:extLst>
                    <a:ext uri="{9D8B030D-6E8A-4147-A177-3AD203B41FA5}">
                      <a16:colId xmlns:a16="http://schemas.microsoft.com/office/drawing/2014/main" val="1887176851"/>
                    </a:ext>
                  </a:extLst>
                </a:gridCol>
                <a:gridCol w="2097824">
                  <a:extLst>
                    <a:ext uri="{9D8B030D-6E8A-4147-A177-3AD203B41FA5}">
                      <a16:colId xmlns:a16="http://schemas.microsoft.com/office/drawing/2014/main" val="1112334379"/>
                    </a:ext>
                  </a:extLst>
                </a:gridCol>
                <a:gridCol w="581396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10,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31,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7,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Three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47141" y="1447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2C28C347-D759-4DCA-95E2-299D514C3D5A}"/>
              </a:ext>
            </a:extLst>
          </p:cNvPr>
          <p:cNvSpPr/>
          <p:nvPr/>
        </p:nvSpPr>
        <p:spPr>
          <a:xfrm>
            <a:off x="533400" y="1828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3231FA20-7639-4A1C-840C-F25F719052DE}"/>
              </a:ext>
            </a:extLst>
          </p:cNvPr>
          <p:cNvSpPr/>
          <p:nvPr/>
        </p:nvSpPr>
        <p:spPr>
          <a:xfrm>
            <a:off x="568377" y="2117741"/>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B4EC09A5-D7C9-4310-AC46-8AE51F5120F9}"/>
              </a:ext>
            </a:extLst>
          </p:cNvPr>
          <p:cNvSpPr/>
          <p:nvPr/>
        </p:nvSpPr>
        <p:spPr>
          <a:xfrm>
            <a:off x="533400" y="244929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35F610D0-3345-45E7-B117-B32280D4C2EF}"/>
              </a:ext>
            </a:extLst>
          </p:cNvPr>
          <p:cNvSpPr/>
          <p:nvPr/>
        </p:nvSpPr>
        <p:spPr>
          <a:xfrm>
            <a:off x="533400" y="2787682"/>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B7441285-9A88-4EB6-B7D8-CE79FF9971BB}"/>
              </a:ext>
            </a:extLst>
          </p:cNvPr>
          <p:cNvSpPr/>
          <p:nvPr/>
        </p:nvSpPr>
        <p:spPr>
          <a:xfrm>
            <a:off x="535898" y="3076623"/>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E6E289A1-1D16-4181-B3A9-9BCE759043EE}"/>
              </a:ext>
            </a:extLst>
          </p:cNvPr>
          <p:cNvSpPr/>
          <p:nvPr/>
        </p:nvSpPr>
        <p:spPr>
          <a:xfrm>
            <a:off x="533400" y="3484694"/>
            <a:ext cx="10017177" cy="669165"/>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62F79D7C-AC25-4071-8CFC-C33FA3957B78}"/>
              </a:ext>
            </a:extLst>
          </p:cNvPr>
          <p:cNvSpPr/>
          <p:nvPr/>
        </p:nvSpPr>
        <p:spPr>
          <a:xfrm>
            <a:off x="533400" y="4492250"/>
            <a:ext cx="10017177" cy="1070349"/>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4C635452-C928-4FDE-861F-508888EB3DB5}"/>
              </a:ext>
            </a:extLst>
          </p:cNvPr>
          <p:cNvSpPr/>
          <p:nvPr/>
        </p:nvSpPr>
        <p:spPr>
          <a:xfrm>
            <a:off x="533400" y="54102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0AF349F2-5CBB-429B-83B2-0D7607C816FA}"/>
              </a:ext>
            </a:extLst>
          </p:cNvPr>
          <p:cNvSpPr/>
          <p:nvPr/>
        </p:nvSpPr>
        <p:spPr>
          <a:xfrm>
            <a:off x="498423" y="5785439"/>
            <a:ext cx="9982200" cy="722101"/>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745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35</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2514600" y="1143000"/>
            <a:ext cx="6934200" cy="4419600"/>
          </a:xfrm>
        </p:spPr>
        <p:txBody>
          <a:bodyPr/>
          <a:lstStyle/>
          <a:p>
            <a:pPr lvl="0">
              <a:buNone/>
            </a:pPr>
            <a:r>
              <a:rPr lang="en-US" i="1" baseline="30000" dirty="0">
                <a:latin typeface="Calibri" pitchFamily="34" charset="0"/>
              </a:rPr>
              <a:t>3 </a:t>
            </a:r>
            <a:r>
              <a:rPr lang="en-US" i="1" dirty="0">
                <a:latin typeface="Calibri" pitchFamily="34" charset="0"/>
              </a:rPr>
              <a:t>Therefore, brethren, seek out from among you seven men of good reputation, full of the Holy Spirit and wisdom, whom we may appoint over this business; </a:t>
            </a:r>
            <a:r>
              <a:rPr lang="en-US" i="1" baseline="30000" dirty="0">
                <a:latin typeface="Calibri" pitchFamily="34" charset="0"/>
              </a:rPr>
              <a:t>4 </a:t>
            </a:r>
            <a:r>
              <a:rPr lang="en-US" i="1" dirty="0">
                <a:latin typeface="Calibri" pitchFamily="34" charset="0"/>
              </a:rPr>
              <a:t>but we will give ourselves continually to prayer and to the ministry of the word.”</a:t>
            </a:r>
            <a:r>
              <a:rPr lang="en-US" i="1" dirty="0">
                <a:effectLst>
                  <a:outerShdw blurRad="38100" dist="38100" dir="2700000" algn="tl">
                    <a:srgbClr val="000000">
                      <a:alpha val="43137"/>
                    </a:srgbClr>
                  </a:outerShdw>
                </a:effectLst>
                <a:latin typeface="Calibri" pitchFamily="34" charset="0"/>
              </a:rPr>
              <a:t>	</a:t>
            </a:r>
            <a:r>
              <a:rPr lang="en-US" sz="2400" dirty="0">
                <a:latin typeface="Calibri" pitchFamily="34" charset="0"/>
              </a:rPr>
              <a:t>	</a:t>
            </a:r>
            <a:r>
              <a:rPr lang="en-US" sz="2400" dirty="0"/>
              <a:t>	</a:t>
            </a:r>
          </a:p>
        </p:txBody>
      </p:sp>
    </p:spTree>
    <p:extLst>
      <p:ext uri="{BB962C8B-B14F-4D97-AF65-F5344CB8AC3E}">
        <p14:creationId xmlns:p14="http://schemas.microsoft.com/office/powerpoint/2010/main" val="292718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36</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828800" y="10668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Tree>
    <p:extLst>
      <p:ext uri="{BB962C8B-B14F-4D97-AF65-F5344CB8AC3E}">
        <p14:creationId xmlns:p14="http://schemas.microsoft.com/office/powerpoint/2010/main" val="66619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9636">
                                            <p:txEl>
                                              <p:pRg st="1" end="1"/>
                                            </p:txEl>
                                          </p:spTgt>
                                        </p:tgtEl>
                                        <p:attrNameLst>
                                          <p:attrName>style.visibility</p:attrName>
                                        </p:attrNameLst>
                                      </p:cBhvr>
                                      <p:to>
                                        <p:strVal val="visible"/>
                                      </p:to>
                                    </p:set>
                                    <p:animEffect transition="in" filter="dissolve">
                                      <p:cBhvr>
                                        <p:cTn id="10" dur="500"/>
                                        <p:tgtEl>
                                          <p:spTgt spid="69636">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9636">
                                            <p:txEl>
                                              <p:pRg st="2" end="2"/>
                                            </p:txEl>
                                          </p:spTgt>
                                        </p:tgtEl>
                                        <p:attrNameLst>
                                          <p:attrName>style.visibility</p:attrName>
                                        </p:attrNameLst>
                                      </p:cBhvr>
                                      <p:to>
                                        <p:strVal val="visible"/>
                                      </p:to>
                                    </p:set>
                                    <p:animEffect transition="in" filter="dissolve">
                                      <p:cBhvr>
                                        <p:cTn id="13" dur="500"/>
                                        <p:tgtEl>
                                          <p:spTgt spid="69636">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9636">
                                            <p:txEl>
                                              <p:pRg st="3" end="3"/>
                                            </p:txEl>
                                          </p:spTgt>
                                        </p:tgtEl>
                                        <p:attrNameLst>
                                          <p:attrName>style.visibility</p:attrName>
                                        </p:attrNameLst>
                                      </p:cBhvr>
                                      <p:to>
                                        <p:strVal val="visible"/>
                                      </p:to>
                                    </p:set>
                                    <p:animEffect transition="in" filter="dissolve">
                                      <p:cBhvr>
                                        <p:cTn id="16" dur="500"/>
                                        <p:tgtEl>
                                          <p:spTgt spid="696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37</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828800" y="1066800"/>
            <a:ext cx="8077200" cy="4267200"/>
          </a:xfrm>
        </p:spPr>
        <p:txBody>
          <a:bodyPr/>
          <a:lstStyle/>
          <a:p>
            <a:pPr lvl="0">
              <a:buNone/>
            </a:pPr>
            <a:r>
              <a:rPr lang="en-US" sz="2800" i="1" baseline="30000" dirty="0">
                <a:latin typeface="Calibri" pitchFamily="34" charset="0"/>
              </a:rPr>
              <a:t>8 </a:t>
            </a:r>
            <a:r>
              <a:rPr lang="en-US" sz="2800" i="1" dirty="0">
                <a:latin typeface="Calibri" pitchFamily="34" charset="0"/>
              </a:rPr>
              <a:t>Likewise deacons must be reverent, not double-tongued, not given to much wine, not greedy for money, </a:t>
            </a:r>
            <a:r>
              <a:rPr lang="en-US" sz="2800" i="1" baseline="30000" dirty="0">
                <a:latin typeface="Calibri" pitchFamily="34" charset="0"/>
              </a:rPr>
              <a:t>9 </a:t>
            </a:r>
            <a:r>
              <a:rPr lang="en-US" sz="2800" i="1" dirty="0">
                <a:latin typeface="Calibri" pitchFamily="34" charset="0"/>
              </a:rPr>
              <a:t>holding the mystery of the faith with a pure conscience. </a:t>
            </a:r>
            <a:r>
              <a:rPr lang="en-US" sz="2800" i="1" baseline="30000" dirty="0">
                <a:latin typeface="Calibri" pitchFamily="34" charset="0"/>
              </a:rPr>
              <a:t>10 </a:t>
            </a:r>
            <a:r>
              <a:rPr lang="en-US" sz="2800" i="1" dirty="0">
                <a:latin typeface="Calibri" pitchFamily="34" charset="0"/>
              </a:rPr>
              <a:t>But let these also first be tested; then let them serve as deacons, being found blameless. </a:t>
            </a:r>
            <a:r>
              <a:rPr lang="en-US" sz="2800" i="1" baseline="30000" dirty="0">
                <a:latin typeface="Calibri" pitchFamily="34" charset="0"/>
              </a:rPr>
              <a:t>11 </a:t>
            </a:r>
            <a:r>
              <a:rPr lang="en-US" sz="2800" i="1" dirty="0">
                <a:latin typeface="Calibri" pitchFamily="34" charset="0"/>
              </a:rPr>
              <a:t>Likewise, their wives must be reverent, not slanderers, temperate, faithful in all things. </a:t>
            </a:r>
            <a:r>
              <a:rPr lang="en-US" sz="2800" i="1" baseline="30000" dirty="0">
                <a:latin typeface="Calibri" pitchFamily="34" charset="0"/>
              </a:rPr>
              <a:t>12 </a:t>
            </a:r>
            <a:r>
              <a:rPr lang="en-US" sz="2800" i="1" dirty="0">
                <a:latin typeface="Calibri" pitchFamily="34" charset="0"/>
              </a:rPr>
              <a:t>Let deacons be the husbands of one wife, ruling their children and their own houses well	</a:t>
            </a:r>
          </a:p>
        </p:txBody>
      </p:sp>
    </p:spTree>
    <p:extLst>
      <p:ext uri="{BB962C8B-B14F-4D97-AF65-F5344CB8AC3E}">
        <p14:creationId xmlns:p14="http://schemas.microsoft.com/office/powerpoint/2010/main" val="183311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38</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4000" dirty="0">
                <a:solidFill>
                  <a:srgbClr val="FFFF99"/>
                </a:solidFill>
                <a:latin typeface="Calibri" charset="0"/>
                <a:cs typeface="Calibri" charset="0"/>
              </a:rPr>
              <a:t>Elder’s Qualifications (Titus 1; I Tim 3)</a:t>
            </a:r>
          </a:p>
        </p:txBody>
      </p:sp>
      <p:sp>
        <p:nvSpPr>
          <p:cNvPr id="69636" name="Rectangle 3"/>
          <p:cNvSpPr>
            <a:spLocks noGrp="1" noChangeArrowheads="1"/>
          </p:cNvSpPr>
          <p:nvPr>
            <p:ph type="body" idx="1"/>
          </p:nvPr>
        </p:nvSpPr>
        <p:spPr>
          <a:xfrm>
            <a:off x="1752600" y="914400"/>
            <a:ext cx="4267200" cy="5791200"/>
          </a:xfrm>
        </p:spPr>
        <p:txBody>
          <a:bodyPr>
            <a:normAutofit lnSpcReduction="10000"/>
          </a:bodyPr>
          <a:lstStyle/>
          <a:p>
            <a:pPr eaLnBrk="1" hangingPunct="1">
              <a:lnSpc>
                <a:spcPct val="90000"/>
              </a:lnSpc>
            </a:pPr>
            <a:r>
              <a:rPr lang="en-US" sz="2400" dirty="0">
                <a:latin typeface="Calibri" charset="0"/>
                <a:cs typeface="Calibri" charset="0"/>
              </a:rPr>
              <a:t>Blameless </a:t>
            </a:r>
          </a:p>
          <a:p>
            <a:pPr eaLnBrk="1" hangingPunct="1">
              <a:lnSpc>
                <a:spcPct val="90000"/>
              </a:lnSpc>
            </a:pPr>
            <a:r>
              <a:rPr lang="en-US" sz="2400" dirty="0">
                <a:latin typeface="Calibri" charset="0"/>
                <a:cs typeface="Calibri" charset="0"/>
              </a:rPr>
              <a:t>Husband of One Wife</a:t>
            </a:r>
          </a:p>
          <a:p>
            <a:pPr eaLnBrk="1" hangingPunct="1">
              <a:lnSpc>
                <a:spcPct val="90000"/>
              </a:lnSpc>
            </a:pPr>
            <a:r>
              <a:rPr lang="en-US" sz="2400" dirty="0">
                <a:latin typeface="Calibri" charset="0"/>
                <a:cs typeface="Calibri" charset="0"/>
              </a:rPr>
              <a:t>Faithful Children</a:t>
            </a:r>
          </a:p>
          <a:p>
            <a:pPr eaLnBrk="1" hangingPunct="1">
              <a:lnSpc>
                <a:spcPct val="90000"/>
              </a:lnSpc>
            </a:pPr>
            <a:r>
              <a:rPr lang="en-US" sz="2400" dirty="0">
                <a:latin typeface="Calibri" charset="0"/>
                <a:cs typeface="Calibri" charset="0"/>
              </a:rPr>
              <a:t>Not Accused of Dissipation or Insubordination</a:t>
            </a:r>
          </a:p>
          <a:p>
            <a:pPr eaLnBrk="1" hangingPunct="1">
              <a:lnSpc>
                <a:spcPct val="90000"/>
              </a:lnSpc>
            </a:pPr>
            <a:r>
              <a:rPr lang="en-US" sz="2400" dirty="0">
                <a:latin typeface="Calibri" charset="0"/>
                <a:cs typeface="Calibri" charset="0"/>
              </a:rPr>
              <a:t>Not Self-Willed</a:t>
            </a:r>
          </a:p>
          <a:p>
            <a:pPr eaLnBrk="1" hangingPunct="1">
              <a:lnSpc>
                <a:spcPct val="90000"/>
              </a:lnSpc>
            </a:pPr>
            <a:r>
              <a:rPr lang="en-US" sz="2400" dirty="0">
                <a:latin typeface="Calibri" charset="0"/>
                <a:cs typeface="Calibri" charset="0"/>
              </a:rPr>
              <a:t>Not Quick Tempered</a:t>
            </a:r>
          </a:p>
          <a:p>
            <a:pPr eaLnBrk="1" hangingPunct="1">
              <a:lnSpc>
                <a:spcPct val="90000"/>
              </a:lnSpc>
            </a:pPr>
            <a:r>
              <a:rPr lang="en-US" sz="2400" dirty="0">
                <a:latin typeface="Calibri" charset="0"/>
                <a:cs typeface="Calibri" charset="0"/>
              </a:rPr>
              <a:t>Not Given to Wine</a:t>
            </a:r>
          </a:p>
          <a:p>
            <a:pPr eaLnBrk="1" hangingPunct="1">
              <a:lnSpc>
                <a:spcPct val="90000"/>
              </a:lnSpc>
            </a:pPr>
            <a:r>
              <a:rPr lang="en-US" sz="2400" dirty="0">
                <a:latin typeface="Calibri" charset="0"/>
                <a:cs typeface="Calibri" charset="0"/>
              </a:rPr>
              <a:t>Not Violent</a:t>
            </a:r>
          </a:p>
          <a:p>
            <a:pPr eaLnBrk="1" hangingPunct="1">
              <a:lnSpc>
                <a:spcPct val="90000"/>
              </a:lnSpc>
            </a:pPr>
            <a:r>
              <a:rPr lang="en-US" sz="2400" dirty="0">
                <a:latin typeface="Calibri" charset="0"/>
                <a:cs typeface="Calibri" charset="0"/>
              </a:rPr>
              <a:t>Not Greedy for Money</a:t>
            </a:r>
          </a:p>
          <a:p>
            <a:pPr eaLnBrk="1" hangingPunct="1">
              <a:lnSpc>
                <a:spcPct val="90000"/>
              </a:lnSpc>
            </a:pPr>
            <a:r>
              <a:rPr lang="en-US" sz="2400" dirty="0">
                <a:latin typeface="Calibri" charset="0"/>
                <a:cs typeface="Calibri" charset="0"/>
              </a:rPr>
              <a:t>Hospitable</a:t>
            </a:r>
          </a:p>
          <a:p>
            <a:pPr eaLnBrk="1" hangingPunct="1">
              <a:lnSpc>
                <a:spcPct val="90000"/>
              </a:lnSpc>
            </a:pPr>
            <a:r>
              <a:rPr lang="en-US" sz="2400" dirty="0">
                <a:latin typeface="Calibri" charset="0"/>
                <a:cs typeface="Calibri" charset="0"/>
              </a:rPr>
              <a:t>Lover of What is Good</a:t>
            </a:r>
          </a:p>
          <a:p>
            <a:pPr eaLnBrk="1" hangingPunct="1">
              <a:lnSpc>
                <a:spcPct val="90000"/>
              </a:lnSpc>
            </a:pPr>
            <a:r>
              <a:rPr lang="en-US" sz="2400" dirty="0">
                <a:latin typeface="Calibri" charset="0"/>
                <a:cs typeface="Calibri" charset="0"/>
              </a:rPr>
              <a:t>Sober-Minded</a:t>
            </a:r>
          </a:p>
          <a:p>
            <a:pPr eaLnBrk="1" hangingPunct="1">
              <a:lnSpc>
                <a:spcPct val="90000"/>
              </a:lnSpc>
            </a:pPr>
            <a:r>
              <a:rPr lang="en-US" sz="2400" dirty="0">
                <a:latin typeface="Calibri" charset="0"/>
                <a:cs typeface="Calibri" charset="0"/>
              </a:rPr>
              <a:t>Just</a:t>
            </a:r>
          </a:p>
        </p:txBody>
      </p:sp>
      <p:sp>
        <p:nvSpPr>
          <p:cNvPr id="69637" name="Rectangle 4"/>
          <p:cNvSpPr>
            <a:spLocks noChangeArrowheads="1"/>
          </p:cNvSpPr>
          <p:nvPr/>
        </p:nvSpPr>
        <p:spPr bwMode="auto">
          <a:xfrm>
            <a:off x="6248400" y="762000"/>
            <a:ext cx="4267200" cy="5791200"/>
          </a:xfrm>
          <a:prstGeom prst="rect">
            <a:avLst/>
          </a:prstGeom>
          <a:noFill/>
          <a:ln w="9525">
            <a:noFill/>
            <a:miter lim="800000"/>
            <a:headEnd/>
            <a:tailEnd/>
          </a:ln>
          <a:effectLst/>
        </p:spPr>
        <p:txBody>
          <a:bodyPr/>
          <a:lstStyle/>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Holy</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Self-Controlled</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Holding Fast the Faith</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Good Behavior</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Able to Teach</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Gentle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Quarrelsome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Covetous</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Rules Own House Well</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Children in Submission</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a Novice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Good Testimony from Those who are Without</a:t>
            </a:r>
          </a:p>
        </p:txBody>
      </p:sp>
    </p:spTree>
    <p:extLst>
      <p:ext uri="{BB962C8B-B14F-4D97-AF65-F5344CB8AC3E}">
        <p14:creationId xmlns:p14="http://schemas.microsoft.com/office/powerpoint/2010/main" val="28706914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39</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299316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7"/>
                                        </p:tgtEl>
                                        <p:attrNameLst>
                                          <p:attrName>style.visibility</p:attrName>
                                        </p:attrNameLst>
                                      </p:cBhvr>
                                      <p:to>
                                        <p:strVal val="visible"/>
                                      </p:to>
                                    </p:set>
                                    <p:animEffect transition="in" filter="dissolve">
                                      <p:cBhvr>
                                        <p:cTn id="7" dur="500"/>
                                        <p:tgtEl>
                                          <p:spTgt spid="69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7"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433714" y="1144249"/>
            <a:ext cx="115824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i="1" dirty="0">
                <a:solidFill>
                  <a:srgbClr val="FFFF00"/>
                </a:solidFill>
                <a:latin typeface="Calibri" panose="020F0502020204030204" pitchFamily="34" charset="0"/>
                <a:cs typeface="Calibri" panose="020F0502020204030204" pitchFamily="34" charset="0"/>
              </a:rPr>
              <a:t>Class Goals (by the end of our study, each of us will . . .)</a:t>
            </a:r>
          </a:p>
        </p:txBody>
      </p:sp>
      <p:sp>
        <p:nvSpPr>
          <p:cNvPr id="4099" name="Rectangle 4"/>
          <p:cNvSpPr>
            <a:spLocks noGrp="1" noChangeArrowheads="1"/>
          </p:cNvSpPr>
          <p:nvPr>
            <p:ph sz="half" idx="1"/>
          </p:nvPr>
        </p:nvSpPr>
        <p:spPr>
          <a:xfrm>
            <a:off x="433714" y="1852135"/>
            <a:ext cx="11324572" cy="4876800"/>
          </a:xfrm>
        </p:spPr>
        <p:txBody>
          <a:bodyPr>
            <a:normAutofit/>
          </a:bodyPr>
          <a:lstStyle/>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Submit our lives more fully to the kingship of Christ</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Have a more accurate view of what Christ’s church is and what it is not </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Be more determined to please God </a:t>
            </a:r>
            <a:r>
              <a:rPr lang="en-US" sz="3200" dirty="0">
                <a:solidFill>
                  <a:schemeClr val="accent3">
                    <a:lumMod val="20000"/>
                    <a:lumOff val="80000"/>
                  </a:schemeClr>
                </a:solidFill>
                <a:latin typeface="Calibri" panose="020F0502020204030204" pitchFamily="34" charset="0"/>
                <a:ea typeface="Times New Roman" panose="02020603050405020304" pitchFamily="18" charset="0"/>
              </a:rPr>
              <a:t>in all that we do personally and in our part as a member of the body of Christ</a:t>
            </a:r>
            <a:endParaRPr lang="en-US" sz="2400" dirty="0">
              <a:solidFill>
                <a:schemeClr val="accent3">
                  <a:lumMod val="20000"/>
                  <a:lumOff val="80000"/>
                </a:schemeClr>
              </a:solidFill>
              <a:latin typeface="Times New Roman" panose="02020603050405020304" pitchFamily="18" charset="0"/>
              <a:ea typeface="Times New Roman" panose="02020603050405020304" pitchFamily="18" charset="0"/>
            </a:endParaRPr>
          </a:p>
          <a:p>
            <a:pPr marL="514350" indent="-514350">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Be a more active and faithful member of the church </a:t>
            </a:r>
            <a:r>
              <a:rPr lang="en-US" sz="3200" dirty="0">
                <a:solidFill>
                  <a:schemeClr val="accent3">
                    <a:lumMod val="20000"/>
                    <a:lumOff val="80000"/>
                  </a:schemeClr>
                </a:solidFill>
                <a:latin typeface="Calibri" panose="020F0502020204030204" pitchFamily="34" charset="0"/>
                <a:ea typeface="Times New Roman" panose="02020603050405020304" pitchFamily="18" charset="0"/>
              </a:rPr>
              <a:t>in our efforts to stir up one another to love and good works, telling others of Christ and honoring God in worship </a:t>
            </a:r>
            <a:endParaRPr lang="en-US" sz="3200" dirty="0">
              <a:solidFill>
                <a:schemeClr val="accent3">
                  <a:lumMod val="20000"/>
                  <a:lumOff val="80000"/>
                </a:schemeClr>
              </a:solidFill>
              <a:effectLst/>
              <a:latin typeface="Garamond" pitchFamily="18" charset="0"/>
            </a:endParaRPr>
          </a:p>
        </p:txBody>
      </p:sp>
      <p:sp>
        <p:nvSpPr>
          <p:cNvPr id="4100" name="Rectangle 5"/>
          <p:cNvSpPr>
            <a:spLocks noChangeArrowheads="1"/>
          </p:cNvSpPr>
          <p:nvPr/>
        </p:nvSpPr>
        <p:spPr bwMode="auto">
          <a:xfrm>
            <a:off x="1777206" y="229849"/>
            <a:ext cx="8637587" cy="914400"/>
          </a:xfrm>
          <a:prstGeom prst="rect">
            <a:avLst/>
          </a:prstGeom>
          <a:noFill/>
          <a:ln w="9525">
            <a:noFill/>
            <a:miter lim="800000"/>
            <a:headEnd/>
            <a:tailEnd/>
          </a:ln>
        </p:spPr>
        <p:txBody>
          <a:bodyPr anchor="b">
            <a:spAutoFit/>
          </a:bodyPr>
          <a:lstStyle/>
          <a:p>
            <a:pPr algn="ctr" eaLnBrk="1" hangingPunct="1"/>
            <a:r>
              <a:rPr lang="en-US" sz="5400" b="1" dirty="0">
                <a:latin typeface="Calibri" pitchFamily="34" charset="0"/>
              </a:rPr>
              <a:t>What is the Church of Christ?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40</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Spirituality</a:t>
            </a:r>
          </a:p>
        </p:txBody>
      </p:sp>
      <p:sp>
        <p:nvSpPr>
          <p:cNvPr id="69636" name="Rectangle 3"/>
          <p:cNvSpPr>
            <a:spLocks noGrp="1" noChangeArrowheads="1"/>
          </p:cNvSpPr>
          <p:nvPr>
            <p:ph type="body" idx="1"/>
          </p:nvPr>
        </p:nvSpPr>
        <p:spPr>
          <a:xfrm>
            <a:off x="1752600" y="10668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p:txBody>
      </p:sp>
    </p:spTree>
    <p:extLst>
      <p:ext uri="{BB962C8B-B14F-4D97-AF65-F5344CB8AC3E}">
        <p14:creationId xmlns:p14="http://schemas.microsoft.com/office/powerpoint/2010/main" val="18850170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41</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35231288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42</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Selflessness - Sacrifice</a:t>
            </a:r>
          </a:p>
        </p:txBody>
      </p:sp>
      <p:sp>
        <p:nvSpPr>
          <p:cNvPr id="69636" name="Rectangle 3"/>
          <p:cNvSpPr>
            <a:spLocks noGrp="1" noChangeArrowheads="1"/>
          </p:cNvSpPr>
          <p:nvPr>
            <p:ph type="body" idx="1"/>
          </p:nvPr>
        </p:nvSpPr>
        <p:spPr>
          <a:xfrm>
            <a:off x="1752600" y="1066800"/>
            <a:ext cx="4267200" cy="5791200"/>
          </a:xfrm>
        </p:spPr>
        <p:txBody>
          <a:bodyPr/>
          <a:lstStyle/>
          <a:p>
            <a:pPr lvl="0"/>
            <a:endParaRPr lang="en-US" sz="2400" dirty="0"/>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10229589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43</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9557922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44</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Skill - Strength</a:t>
            </a:r>
          </a:p>
        </p:txBody>
      </p:sp>
      <p:sp>
        <p:nvSpPr>
          <p:cNvPr id="69636" name="Rectangle 3"/>
          <p:cNvSpPr>
            <a:spLocks noGrp="1" noChangeArrowheads="1"/>
          </p:cNvSpPr>
          <p:nvPr>
            <p:ph type="body" idx="1"/>
          </p:nvPr>
        </p:nvSpPr>
        <p:spPr>
          <a:xfrm>
            <a:off x="1752600" y="1066800"/>
            <a:ext cx="4267200" cy="5791200"/>
          </a:xfrm>
        </p:spPr>
        <p:txBody>
          <a:bodyPr/>
          <a:lstStyle/>
          <a:p>
            <a:pPr lvl="0"/>
            <a:endParaRPr lang="en-US" sz="2400" dirty="0">
              <a:effectLst>
                <a:outerShdw blurRad="38100" dist="38100" dir="2700000" algn="tl">
                  <a:srgbClr val="000000">
                    <a:alpha val="43137"/>
                  </a:srgbClr>
                </a:outerShdw>
              </a:effectLst>
              <a:latin typeface="Calibri" pitchFamily="34" charset="0"/>
            </a:endParaRP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a:t>
            </a:r>
          </a:p>
        </p:txBody>
      </p:sp>
    </p:spTree>
    <p:extLst>
      <p:ext uri="{BB962C8B-B14F-4D97-AF65-F5344CB8AC3E}">
        <p14:creationId xmlns:p14="http://schemas.microsoft.com/office/powerpoint/2010/main" val="3402185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Ephesians 4:11-16</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685800" y="1207298"/>
            <a:ext cx="10820400" cy="5262979"/>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11 </a:t>
            </a:r>
            <a:r>
              <a:rPr lang="en-US" sz="2800" i="1" dirty="0">
                <a:latin typeface="Calibri" panose="020F0502020204030204" pitchFamily="34" charset="0"/>
                <a:cs typeface="Calibri" panose="020F0502020204030204" pitchFamily="34" charset="0"/>
              </a:rPr>
              <a:t>And he gave the apostles, the prophets, the evangelists, the shepherds and teachers, </a:t>
            </a:r>
            <a:r>
              <a:rPr lang="en-US" sz="2800" b="1" i="1" baseline="30000" dirty="0">
                <a:latin typeface="Calibri" panose="020F0502020204030204" pitchFamily="34" charset="0"/>
                <a:cs typeface="Calibri" panose="020F0502020204030204" pitchFamily="34" charset="0"/>
              </a:rPr>
              <a:t>12 </a:t>
            </a:r>
            <a:r>
              <a:rPr lang="en-US" sz="2800" i="1" dirty="0">
                <a:latin typeface="Calibri" panose="020F0502020204030204" pitchFamily="34" charset="0"/>
                <a:cs typeface="Calibri" panose="020F0502020204030204" pitchFamily="34" charset="0"/>
              </a:rPr>
              <a:t>to equip the saints for the work of ministry, for building up the body of Christ, </a:t>
            </a:r>
            <a:r>
              <a:rPr lang="en-US" sz="2800" b="1" i="1" baseline="30000" dirty="0">
                <a:latin typeface="Calibri" panose="020F0502020204030204" pitchFamily="34" charset="0"/>
                <a:cs typeface="Calibri" panose="020F0502020204030204" pitchFamily="34" charset="0"/>
              </a:rPr>
              <a:t>13 </a:t>
            </a:r>
            <a:r>
              <a:rPr lang="en-US" sz="2800" i="1" dirty="0">
                <a:solidFill>
                  <a:srgbClr val="FFFF00"/>
                </a:solidFill>
                <a:latin typeface="Calibri" panose="020F0502020204030204" pitchFamily="34" charset="0"/>
                <a:cs typeface="Calibri" panose="020F0502020204030204" pitchFamily="34" charset="0"/>
              </a:rPr>
              <a:t>until we all attain </a:t>
            </a:r>
            <a:r>
              <a:rPr lang="en-US" sz="2800" i="1" dirty="0">
                <a:latin typeface="Calibri" panose="020F0502020204030204" pitchFamily="34" charset="0"/>
                <a:cs typeface="Calibri" panose="020F0502020204030204" pitchFamily="34" charset="0"/>
              </a:rPr>
              <a:t>to the unity of the faith and of the knowledge of the Son of God, to mature manhood, to the measure of the stature of the fullness of Christ, </a:t>
            </a:r>
            <a:r>
              <a:rPr lang="en-US" sz="2800" b="1" i="1" baseline="30000" dirty="0">
                <a:latin typeface="Calibri" panose="020F0502020204030204" pitchFamily="34" charset="0"/>
                <a:cs typeface="Calibri" panose="020F0502020204030204" pitchFamily="34" charset="0"/>
              </a:rPr>
              <a:t>14 </a:t>
            </a:r>
            <a:r>
              <a:rPr lang="en-US" sz="2800" i="1" dirty="0">
                <a:latin typeface="Calibri" panose="020F0502020204030204" pitchFamily="34" charset="0"/>
                <a:cs typeface="Calibri" panose="020F0502020204030204" pitchFamily="34" charset="0"/>
              </a:rPr>
              <a:t>so </a:t>
            </a:r>
            <a:r>
              <a:rPr lang="en-US" sz="2800" i="1" dirty="0">
                <a:solidFill>
                  <a:srgbClr val="FFFF00"/>
                </a:solidFill>
                <a:latin typeface="Calibri" panose="020F0502020204030204" pitchFamily="34" charset="0"/>
                <a:cs typeface="Calibri" panose="020F0502020204030204" pitchFamily="34" charset="0"/>
              </a:rPr>
              <a:t>that we may no longer be children</a:t>
            </a:r>
            <a:r>
              <a:rPr lang="en-US" sz="2800" i="1" dirty="0">
                <a:latin typeface="Calibri" panose="020F0502020204030204" pitchFamily="34" charset="0"/>
                <a:cs typeface="Calibri" panose="020F0502020204030204" pitchFamily="34" charset="0"/>
              </a:rPr>
              <a:t>, tossed to and </a:t>
            </a:r>
            <a:r>
              <a:rPr lang="en-US" sz="2800" i="1" dirty="0" err="1">
                <a:latin typeface="Calibri" panose="020F0502020204030204" pitchFamily="34" charset="0"/>
                <a:cs typeface="Calibri" panose="020F0502020204030204" pitchFamily="34" charset="0"/>
              </a:rPr>
              <a:t>fro</a:t>
            </a:r>
            <a:r>
              <a:rPr lang="en-US" sz="2800" i="1" dirty="0">
                <a:latin typeface="Calibri" panose="020F0502020204030204" pitchFamily="34" charset="0"/>
                <a:cs typeface="Calibri" panose="020F0502020204030204" pitchFamily="34" charset="0"/>
              </a:rPr>
              <a:t> by the waves and carried about by every wind of doctrine, by human cunning, by craftiness in deceitful     schemes. </a:t>
            </a:r>
            <a:r>
              <a:rPr lang="en-US" sz="2800" b="1" i="1" baseline="30000" dirty="0">
                <a:latin typeface="Calibri" panose="020F0502020204030204" pitchFamily="34" charset="0"/>
                <a:cs typeface="Calibri" panose="020F0502020204030204" pitchFamily="34" charset="0"/>
              </a:rPr>
              <a:t>15 </a:t>
            </a:r>
            <a:r>
              <a:rPr lang="en-US" sz="2800" i="1" dirty="0">
                <a:latin typeface="Calibri" panose="020F0502020204030204" pitchFamily="34" charset="0"/>
                <a:cs typeface="Calibri" panose="020F0502020204030204" pitchFamily="34" charset="0"/>
              </a:rPr>
              <a:t>Rather, speaking the truth in love, we are to grow up in every way into him who is the head, into Christ, </a:t>
            </a:r>
            <a:r>
              <a:rPr lang="en-US" sz="2800" b="1" i="1" baseline="30000" dirty="0">
                <a:latin typeface="Calibri" panose="020F0502020204030204" pitchFamily="34" charset="0"/>
                <a:cs typeface="Calibri" panose="020F0502020204030204" pitchFamily="34" charset="0"/>
              </a:rPr>
              <a:t>16 </a:t>
            </a:r>
            <a:r>
              <a:rPr lang="en-US" sz="2800" i="1" dirty="0">
                <a:latin typeface="Calibri" panose="020F0502020204030204" pitchFamily="34" charset="0"/>
                <a:cs typeface="Calibri" panose="020F0502020204030204" pitchFamily="34" charset="0"/>
              </a:rPr>
              <a:t>from whom the whole body, </a:t>
            </a:r>
            <a:r>
              <a:rPr lang="en-US" sz="2800" i="1" dirty="0">
                <a:solidFill>
                  <a:srgbClr val="FFFF00"/>
                </a:solidFill>
                <a:latin typeface="Calibri" panose="020F0502020204030204" pitchFamily="34" charset="0"/>
                <a:cs typeface="Calibri" panose="020F0502020204030204" pitchFamily="34" charset="0"/>
              </a:rPr>
              <a:t>joined and held together by every joint with which it is equipped, when each part is working properly</a:t>
            </a:r>
            <a:r>
              <a:rPr lang="en-US" sz="2800" i="1" dirty="0">
                <a:latin typeface="Calibri" panose="020F0502020204030204" pitchFamily="34" charset="0"/>
                <a:cs typeface="Calibri" panose="020F0502020204030204" pitchFamily="34" charset="0"/>
              </a:rPr>
              <a:t>, makes the body grow so that it builds itself up in love.</a:t>
            </a:r>
            <a:endParaRPr lang="en-US" sz="2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Hebrews 10:24-25</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876300" y="1981200"/>
            <a:ext cx="10439400" cy="2308324"/>
          </a:xfrm>
          <a:prstGeom prst="rect">
            <a:avLst/>
          </a:prstGeom>
          <a:noFill/>
          <a:ln w="9525">
            <a:noFill/>
            <a:miter lim="800000"/>
            <a:headEnd/>
            <a:tailEnd/>
          </a:ln>
        </p:spPr>
        <p:txBody>
          <a:bodyPr wrap="square" anchor="ctr">
            <a:spAutoFit/>
          </a:bodyPr>
          <a:lstStyle/>
          <a:p>
            <a:r>
              <a:rPr lang="en-US" sz="3600" b="1" i="1" baseline="30000" dirty="0">
                <a:latin typeface="Calibri" panose="020F0502020204030204" pitchFamily="34" charset="0"/>
                <a:cs typeface="Calibri" panose="020F0502020204030204" pitchFamily="34" charset="0"/>
              </a:rPr>
              <a:t>24 </a:t>
            </a:r>
            <a:r>
              <a:rPr lang="en-US" sz="3600" i="1" dirty="0">
                <a:latin typeface="Calibri" panose="020F0502020204030204" pitchFamily="34" charset="0"/>
                <a:cs typeface="Calibri" panose="020F0502020204030204" pitchFamily="34" charset="0"/>
              </a:rPr>
              <a:t>And let us consider how to stir up one another to love and good works, </a:t>
            </a:r>
            <a:r>
              <a:rPr lang="en-US" sz="3600" b="1" i="1" baseline="30000" dirty="0">
                <a:latin typeface="Calibri" panose="020F0502020204030204" pitchFamily="34" charset="0"/>
                <a:cs typeface="Calibri" panose="020F0502020204030204" pitchFamily="34" charset="0"/>
              </a:rPr>
              <a:t>25 </a:t>
            </a:r>
            <a:r>
              <a:rPr lang="en-US" sz="3600" i="1" dirty="0">
                <a:latin typeface="Calibri" panose="020F0502020204030204" pitchFamily="34" charset="0"/>
                <a:cs typeface="Calibri" panose="020F0502020204030204" pitchFamily="34" charset="0"/>
              </a:rPr>
              <a:t>not neglecting to meet together, as is the habit of some, but encouraging one another, and all the more as you see the Day drawing near.</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4615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676400"/>
            <a:ext cx="11658600" cy="4648200"/>
          </a:xfrm>
          <a:noFill/>
        </p:spPr>
        <p:txBody>
          <a:bodyPr>
            <a:normAutofit/>
          </a:bodyPr>
          <a:lstStyle/>
          <a:p>
            <a:pPr marL="0" lvl="0" indent="0">
              <a:buNone/>
            </a:pPr>
            <a:r>
              <a:rPr lang="en-US" sz="3200" b="1" i="1" baseline="30000" dirty="0">
                <a:latin typeface="Calibri" panose="020F0502020204030204" pitchFamily="34" charset="0"/>
                <a:cs typeface="Calibri" panose="020F0502020204030204" pitchFamily="34" charset="0"/>
              </a:rPr>
              <a:t>4 </a:t>
            </a:r>
            <a:r>
              <a:rPr lang="en-US" sz="3200" i="1" dirty="0">
                <a:latin typeface="Calibri" panose="020F0502020204030204" pitchFamily="34" charset="0"/>
                <a:cs typeface="Calibri" panose="020F0502020204030204" pitchFamily="34" charset="0"/>
              </a:rPr>
              <a:t>For as in one body we have many members, and the members do not all have the same function, </a:t>
            </a:r>
            <a:r>
              <a:rPr lang="en-US" sz="3200" b="1" i="1" baseline="30000" dirty="0">
                <a:latin typeface="Calibri" panose="020F0502020204030204" pitchFamily="34" charset="0"/>
                <a:cs typeface="Calibri" panose="020F0502020204030204" pitchFamily="34" charset="0"/>
              </a:rPr>
              <a:t>5 </a:t>
            </a:r>
            <a:r>
              <a:rPr lang="en-US" sz="3200" i="1" dirty="0">
                <a:latin typeface="Calibri" panose="020F0502020204030204" pitchFamily="34" charset="0"/>
                <a:cs typeface="Calibri" panose="020F0502020204030204" pitchFamily="34" charset="0"/>
              </a:rPr>
              <a:t>so we, though many, are one body in Christ, and individually members one of another. </a:t>
            </a:r>
            <a:r>
              <a:rPr lang="en-US" sz="3200" b="1" i="1" baseline="30000" dirty="0">
                <a:latin typeface="Calibri" panose="020F0502020204030204" pitchFamily="34" charset="0"/>
                <a:cs typeface="Calibri" panose="020F0502020204030204" pitchFamily="34" charset="0"/>
              </a:rPr>
              <a:t>6 </a:t>
            </a:r>
            <a:r>
              <a:rPr lang="en-US" sz="3200" i="1" dirty="0">
                <a:latin typeface="Calibri" panose="020F0502020204030204" pitchFamily="34" charset="0"/>
                <a:cs typeface="Calibri" panose="020F0502020204030204" pitchFamily="34" charset="0"/>
              </a:rPr>
              <a:t>Having gifts that differ according to the grace given to us, let us use them: if prophecy, in proportion to our faith; </a:t>
            </a:r>
            <a:r>
              <a:rPr lang="en-US" sz="3200" b="1" i="1" baseline="30000" dirty="0">
                <a:latin typeface="Calibri" panose="020F0502020204030204" pitchFamily="34" charset="0"/>
                <a:cs typeface="Calibri" panose="020F0502020204030204" pitchFamily="34" charset="0"/>
              </a:rPr>
              <a:t>7 </a:t>
            </a:r>
            <a:r>
              <a:rPr lang="en-US" sz="3200" i="1" dirty="0">
                <a:latin typeface="Calibri" panose="020F0502020204030204" pitchFamily="34" charset="0"/>
                <a:cs typeface="Calibri" panose="020F0502020204030204" pitchFamily="34" charset="0"/>
              </a:rPr>
              <a:t>if service, in our serving; the one who teaches, in his teaching; </a:t>
            </a:r>
            <a:r>
              <a:rPr lang="en-US" sz="3200" b="1" i="1" baseline="30000" dirty="0">
                <a:latin typeface="Calibri" panose="020F0502020204030204" pitchFamily="34" charset="0"/>
                <a:cs typeface="Calibri" panose="020F0502020204030204" pitchFamily="34" charset="0"/>
              </a:rPr>
              <a:t>8 </a:t>
            </a:r>
            <a:r>
              <a:rPr lang="en-US" sz="3200" i="1" dirty="0">
                <a:latin typeface="Calibri" panose="020F0502020204030204" pitchFamily="34" charset="0"/>
                <a:cs typeface="Calibri" panose="020F0502020204030204" pitchFamily="34" charset="0"/>
              </a:rPr>
              <a:t>the one who exhorts, in his exhortation; the one who contributes, in generosity; the one who leads, with zeal; the one who does acts of mercy, with cheerfulness.</a:t>
            </a:r>
            <a:endParaRPr lang="en-US" sz="3200" i="1" dirty="0">
              <a:effectLst/>
              <a:latin typeface="Calibri" panose="020F0502020204030204" pitchFamily="34" charset="0"/>
              <a:cs typeface="Calibri" panose="020F0502020204030204"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C000"/>
                </a:solidFill>
                <a:latin typeface="Calibri" pitchFamily="34" charset="0"/>
              </a:rPr>
              <a:t>Lessons from Romans 12</a:t>
            </a:r>
          </a:p>
          <a:p>
            <a:pPr algn="ctr"/>
            <a:r>
              <a:rPr lang="en-US" sz="4400" dirty="0">
                <a:solidFill>
                  <a:srgbClr val="FFC000"/>
                </a:solidFill>
                <a:latin typeface="Calibri" pitchFamily="34" charset="0"/>
              </a:rPr>
              <a:t>Diversity of Gifts and Abilities</a:t>
            </a:r>
          </a:p>
        </p:txBody>
      </p:sp>
    </p:spTree>
    <p:extLst>
      <p:ext uri="{BB962C8B-B14F-4D97-AF65-F5344CB8AC3E}">
        <p14:creationId xmlns:p14="http://schemas.microsoft.com/office/powerpoint/2010/main" val="398430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Acts 2:44-46</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1066800" y="1524000"/>
            <a:ext cx="10439400" cy="3970318"/>
          </a:xfrm>
          <a:prstGeom prst="rect">
            <a:avLst/>
          </a:prstGeom>
          <a:noFill/>
          <a:ln w="9525">
            <a:noFill/>
            <a:miter lim="800000"/>
            <a:headEnd/>
            <a:tailEnd/>
          </a:ln>
        </p:spPr>
        <p:txBody>
          <a:bodyPr wrap="square" anchor="ctr">
            <a:spAutoFit/>
          </a:bodyPr>
          <a:lstStyle/>
          <a:p>
            <a:r>
              <a:rPr lang="en-US" sz="3600" b="1" i="1" baseline="30000" dirty="0">
                <a:latin typeface="Calibri" panose="020F0502020204030204" pitchFamily="34" charset="0"/>
                <a:cs typeface="Calibri" panose="020F0502020204030204" pitchFamily="34" charset="0"/>
              </a:rPr>
              <a:t>44 </a:t>
            </a:r>
            <a:r>
              <a:rPr lang="en-US" sz="3600" i="1" dirty="0">
                <a:latin typeface="Calibri" panose="020F0502020204030204" pitchFamily="34" charset="0"/>
                <a:cs typeface="Calibri" panose="020F0502020204030204" pitchFamily="34" charset="0"/>
              </a:rPr>
              <a:t>And all who believed were together and had all things in common.</a:t>
            </a:r>
            <a:r>
              <a:rPr lang="en-US" sz="3600" b="1" i="1" baseline="30000" dirty="0">
                <a:latin typeface="Calibri" panose="020F0502020204030204" pitchFamily="34" charset="0"/>
                <a:cs typeface="Calibri" panose="020F0502020204030204" pitchFamily="34" charset="0"/>
              </a:rPr>
              <a:t>45 </a:t>
            </a:r>
            <a:r>
              <a:rPr lang="en-US" sz="3600" i="1" dirty="0">
                <a:latin typeface="Calibri" panose="020F0502020204030204" pitchFamily="34" charset="0"/>
                <a:cs typeface="Calibri" panose="020F0502020204030204" pitchFamily="34" charset="0"/>
              </a:rPr>
              <a:t>And they were selling their possessions and belongings and distributing the proceeds to all, as any had need. </a:t>
            </a:r>
            <a:r>
              <a:rPr lang="en-US" sz="3600" b="1" i="1" baseline="30000" dirty="0">
                <a:latin typeface="Calibri" panose="020F0502020204030204" pitchFamily="34" charset="0"/>
                <a:cs typeface="Calibri" panose="020F0502020204030204" pitchFamily="34" charset="0"/>
              </a:rPr>
              <a:t>46 </a:t>
            </a:r>
            <a:r>
              <a:rPr lang="en-US" sz="3600" i="1" dirty="0">
                <a:latin typeface="Calibri" panose="020F0502020204030204" pitchFamily="34" charset="0"/>
                <a:cs typeface="Calibri" panose="020F0502020204030204" pitchFamily="34" charset="0"/>
              </a:rPr>
              <a:t>And day by day, attending the temple together and breaking bread in their homes, they received their food with glad and generous hearts,</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8051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1066800" y="1676400"/>
            <a:ext cx="7353300" cy="4648200"/>
          </a:xfrm>
          <a:noFill/>
        </p:spPr>
        <p:txBody>
          <a:bodyPr>
            <a:normAutofit lnSpcReduction="10000"/>
          </a:bodyPr>
          <a:lstStyle/>
          <a:p>
            <a:pPr lvl="0"/>
            <a:r>
              <a:rPr lang="en-US" sz="3600" i="1" dirty="0">
                <a:latin typeface="Calibri" panose="020F0502020204030204" pitchFamily="34" charset="0"/>
                <a:cs typeface="Calibri" panose="020F0502020204030204" pitchFamily="34" charset="0"/>
              </a:rPr>
              <a:t>abhor what is evil</a:t>
            </a:r>
          </a:p>
          <a:p>
            <a:pPr lvl="0"/>
            <a:r>
              <a:rPr lang="en-US" sz="3600" i="1" dirty="0">
                <a:latin typeface="Calibri" panose="020F0502020204030204" pitchFamily="34" charset="0"/>
                <a:cs typeface="Calibri" panose="020F0502020204030204" pitchFamily="34" charset="0"/>
              </a:rPr>
              <a:t>hold fast to what is good</a:t>
            </a:r>
            <a:endParaRPr lang="en-US" sz="3600" dirty="0">
              <a:latin typeface="Calibri" panose="020F0502020204030204" pitchFamily="34" charset="0"/>
              <a:cs typeface="Calibri" panose="020F0502020204030204" pitchFamily="34" charset="0"/>
            </a:endParaRPr>
          </a:p>
          <a:p>
            <a:pPr lvl="0"/>
            <a:r>
              <a:rPr lang="en-US" sz="3600" i="1" dirty="0">
                <a:latin typeface="Calibri" panose="020F0502020204030204" pitchFamily="34" charset="0"/>
                <a:cs typeface="Calibri" panose="020F0502020204030204" pitchFamily="34" charset="0"/>
              </a:rPr>
              <a:t>be fervent in spirit</a:t>
            </a:r>
          </a:p>
          <a:p>
            <a:pPr lvl="0"/>
            <a:r>
              <a:rPr lang="en-US" sz="3600" i="1" dirty="0">
                <a:latin typeface="Calibri" panose="020F0502020204030204" pitchFamily="34" charset="0"/>
                <a:cs typeface="Calibri" panose="020F0502020204030204" pitchFamily="34" charset="0"/>
              </a:rPr>
              <a:t>serve the Lord.</a:t>
            </a:r>
          </a:p>
          <a:p>
            <a:pPr lvl="0"/>
            <a:r>
              <a:rPr lang="en-US" sz="3600" i="1" dirty="0">
                <a:latin typeface="Calibri" panose="020F0502020204030204" pitchFamily="34" charset="0"/>
                <a:cs typeface="Calibri" panose="020F0502020204030204" pitchFamily="34" charset="0"/>
              </a:rPr>
              <a:t>Rejoice in hope</a:t>
            </a:r>
          </a:p>
          <a:p>
            <a:pPr lvl="0"/>
            <a:r>
              <a:rPr lang="en-US" sz="3600" i="1" dirty="0">
                <a:latin typeface="Calibri" panose="020F0502020204030204" pitchFamily="34" charset="0"/>
                <a:cs typeface="Calibri" panose="020F0502020204030204" pitchFamily="34" charset="0"/>
              </a:rPr>
              <a:t>Be patient in tribulation </a:t>
            </a:r>
          </a:p>
          <a:p>
            <a:pPr lvl="0"/>
            <a:r>
              <a:rPr lang="en-US" sz="3600" i="1" dirty="0">
                <a:latin typeface="Calibri" panose="020F0502020204030204" pitchFamily="34" charset="0"/>
                <a:cs typeface="Calibri" panose="020F0502020204030204" pitchFamily="34" charset="0"/>
              </a:rPr>
              <a:t>be constant in prayer</a:t>
            </a:r>
            <a:endParaRPr lang="en-US" sz="4800" i="1" dirty="0">
              <a:latin typeface="Calibri" panose="020F0502020204030204" pitchFamily="34" charset="0"/>
              <a:cs typeface="Calibri" panose="020F0502020204030204" pitchFamily="34" charset="0"/>
            </a:endParaRP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C000"/>
                </a:solidFill>
                <a:latin typeface="Calibri" pitchFamily="34" charset="0"/>
              </a:rPr>
              <a:t>Lessons from Romans 12</a:t>
            </a:r>
          </a:p>
          <a:p>
            <a:pPr algn="ctr"/>
            <a:r>
              <a:rPr lang="en-US" sz="4400" dirty="0">
                <a:solidFill>
                  <a:srgbClr val="FFC000"/>
                </a:solidFill>
                <a:latin typeface="Calibri" pitchFamily="34" charset="0"/>
              </a:rPr>
              <a:t>Personal Morality (think lesson 5)</a:t>
            </a:r>
          </a:p>
        </p:txBody>
      </p:sp>
    </p:spTree>
    <p:extLst>
      <p:ext uri="{BB962C8B-B14F-4D97-AF65-F5344CB8AC3E}">
        <p14:creationId xmlns:p14="http://schemas.microsoft.com/office/powerpoint/2010/main" val="301597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8697</TotalTime>
  <Words>2890</Words>
  <Application>Microsoft Office PowerPoint</Application>
  <PresentationFormat>Widescreen</PresentationFormat>
  <Paragraphs>434</Paragraphs>
  <Slides>44</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Arial</vt:lpstr>
      <vt:lpstr>Calibri</vt:lpstr>
      <vt:lpstr>Century Gothic</vt:lpstr>
      <vt:lpstr>Garamond</vt:lpstr>
      <vt:lpstr>Times New Roman</vt:lpstr>
      <vt:lpstr>Wingdings</vt:lpstr>
      <vt:lpstr>Wingdings 3</vt:lpstr>
      <vt:lpstr>Ion</vt:lpstr>
      <vt:lpstr>What is the Church of Christ?</vt:lpstr>
      <vt:lpstr>What is the Church of Christ?</vt:lpstr>
      <vt:lpstr>PowerPoint Presentation</vt:lpstr>
      <vt:lpstr>PowerPoint Presentation</vt:lpstr>
      <vt:lpstr>Ephesians 4:11-16</vt:lpstr>
      <vt:lpstr>Hebrews 10:24-25</vt:lpstr>
      <vt:lpstr>PowerPoint Presentation</vt:lpstr>
      <vt:lpstr>Acts 2:44-46</vt:lpstr>
      <vt:lpstr>PowerPoint Presentation</vt:lpstr>
      <vt:lpstr>PowerPoint Presentation</vt:lpstr>
      <vt:lpstr>What is the Church of Christ?</vt:lpstr>
      <vt:lpstr>PowerPoint Presentation</vt:lpstr>
      <vt:lpstr>What is the Church of Christ?</vt:lpstr>
      <vt:lpstr>What is the Church of Christ?</vt:lpstr>
      <vt:lpstr>I Corinthians 12:12-31</vt:lpstr>
      <vt:lpstr>What is the Church of Christ?</vt:lpstr>
      <vt:lpstr>Churches and Elders </vt:lpstr>
      <vt:lpstr>PowerPoint Presentation</vt:lpstr>
      <vt:lpstr>What is the Church of Christ?</vt:lpstr>
      <vt:lpstr>PowerPoint Presentation</vt:lpstr>
      <vt:lpstr>PowerPoint Presentation</vt:lpstr>
      <vt:lpstr>What is the Church of Christ?</vt:lpstr>
      <vt:lpstr>PowerPoint Presentation</vt:lpstr>
      <vt:lpstr>PowerPoint Presentation</vt:lpstr>
      <vt:lpstr>Additional Thought Questions</vt:lpstr>
      <vt:lpstr>PowerPoint Presentation</vt:lpstr>
      <vt:lpstr>PowerPoint Presentation</vt:lpstr>
      <vt:lpstr>What is the Church of Christ?</vt:lpstr>
      <vt:lpstr>What is the Church of Christ?</vt:lpstr>
      <vt:lpstr>PowerPoint Presentation</vt:lpstr>
      <vt:lpstr>What is the Church of Christ?</vt:lpstr>
      <vt:lpstr>PowerPoint Presentation</vt:lpstr>
      <vt:lpstr>PowerPoint Presentation</vt:lpstr>
      <vt:lpstr>PowerPoint Presentation</vt:lpstr>
      <vt:lpstr>Deacon’s Qualifications ( Acts 6; I Tim 3)</vt:lpstr>
      <vt:lpstr>Deacon’s Qualifications ( Acts 6; I Tim 3)</vt:lpstr>
      <vt:lpstr>Deacon’s Qualifications ( Acts 6; I Tim 3)</vt:lpstr>
      <vt:lpstr>Elder’s Qualifications (Titus 1; I Tim 3)</vt:lpstr>
      <vt:lpstr>Deacon’s Qualifications ( Acts 6; I Tim 3)</vt:lpstr>
      <vt:lpstr>Spirituality</vt:lpstr>
      <vt:lpstr>Deacon’s Qualifications ( Acts 6; I Tim 3)</vt:lpstr>
      <vt:lpstr>Selflessness - Sacrifice</vt:lpstr>
      <vt:lpstr>Deacon’s Qualifications ( Acts 6; I Tim 3)</vt:lpstr>
      <vt:lpstr>Skill - Strength</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Russ LaGrone</dc:creator>
  <cp:keywords/>
  <dc:description/>
  <cp:lastModifiedBy>Russ LaGrone</cp:lastModifiedBy>
  <cp:revision>101</cp:revision>
  <cp:lastPrinted>2018-02-07T13:34:23Z</cp:lastPrinted>
  <dcterms:created xsi:type="dcterms:W3CDTF">2011-07-22T15:56:03Z</dcterms:created>
  <dcterms:modified xsi:type="dcterms:W3CDTF">2018-02-07T21:53:08Z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TC102037961033</vt:lpwstr>
  </property>
</Properties>
</file>