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sldIdLst>
    <p:sldId id="265" r:id="rId3"/>
    <p:sldId id="266" r:id="rId4"/>
    <p:sldId id="256" r:id="rId5"/>
    <p:sldId id="257" r:id="rId6"/>
    <p:sldId id="259" r:id="rId7"/>
    <p:sldId id="260" r:id="rId8"/>
    <p:sldId id="263" r:id="rId9"/>
    <p:sldId id="258" r:id="rId1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58435" autoAdjust="0"/>
  </p:normalViewPr>
  <p:slideViewPr>
    <p:cSldViewPr snapToGrid="0" snapToObjects="1">
      <p:cViewPr varScale="1">
        <p:scale>
          <a:sx n="65" d="100"/>
          <a:sy n="65" d="100"/>
        </p:scale>
        <p:origin x="2464" y="19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3504" y="1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813BA-07A2-D44B-8D1C-0E8C0650B3F6}" type="datetimeFigureOut">
              <a:rPr lang="en-US" smtClean="0"/>
              <a:pPr/>
              <a:t>2/11/18</a:t>
            </a:fld>
            <a:endParaRPr lang="en-US"/>
          </a:p>
        </p:txBody>
      </p:sp>
      <p:sp>
        <p:nvSpPr>
          <p:cNvPr id="4" name="Slide Image Placeholder 3"/>
          <p:cNvSpPr>
            <a:spLocks noGrp="1" noRot="1" noChangeAspect="1"/>
          </p:cNvSpPr>
          <p:nvPr>
            <p:ph type="sldImg" idx="2"/>
          </p:nvPr>
        </p:nvSpPr>
        <p:spPr>
          <a:xfrm>
            <a:off x="1409700" y="90488"/>
            <a:ext cx="4052888" cy="2533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72128" y="2812375"/>
            <a:ext cx="6349650" cy="61388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971695" y="457200"/>
            <a:ext cx="884718" cy="457200"/>
          </a:xfrm>
          <a:prstGeom prst="rect">
            <a:avLst/>
          </a:prstGeom>
        </p:spPr>
        <p:txBody>
          <a:bodyPr vert="horz" lIns="91440" tIns="45720" rIns="91440" bIns="45720" rtlCol="0" anchor="b"/>
          <a:lstStyle>
            <a:lvl1pPr algn="r">
              <a:defRPr sz="1200"/>
            </a:lvl1pPr>
          </a:lstStyle>
          <a:p>
            <a:fld id="{1C7BC540-5BE1-D744-B344-1FB7246901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90488"/>
            <a:ext cx="4052888" cy="2533650"/>
          </a:xfrm>
        </p:spPr>
      </p:sp>
      <p:sp>
        <p:nvSpPr>
          <p:cNvPr id="3" name="Notes Placeholder 2"/>
          <p:cNvSpPr>
            <a:spLocks noGrp="1"/>
          </p:cNvSpPr>
          <p:nvPr>
            <p:ph type="body" idx="1"/>
          </p:nvPr>
        </p:nvSpPr>
        <p:spPr/>
        <p:txBody>
          <a:bodyPr>
            <a:normAutofit/>
          </a:bodyPr>
          <a:lstStyle/>
          <a:p>
            <a:r>
              <a:rPr lang="en-US" sz="2000" dirty="0" smtClean="0"/>
              <a:t>Apostle means: A delegate,</a:t>
            </a:r>
            <a:r>
              <a:rPr lang="en-US" sz="2000" baseline="0" dirty="0" smtClean="0"/>
              <a:t> a messenger sent forth with orders.</a:t>
            </a:r>
          </a:p>
          <a:p>
            <a:endParaRPr lang="en-US" sz="2000" baseline="0" dirty="0" smtClean="0"/>
          </a:p>
          <a:p>
            <a:r>
              <a:rPr lang="en-US" sz="2000" baseline="0" dirty="0" smtClean="0"/>
              <a:t>We see here in Mark 3:13-14 that Jesus selected these 12 men to send out to preach. He had a mission for them.  We see in Mark 6:30 they reported back to Jesus about their work.</a:t>
            </a:r>
          </a:p>
          <a:p>
            <a:endParaRPr lang="en-US" sz="2000" baseline="0" dirty="0" smtClean="0"/>
          </a:p>
          <a:p>
            <a:r>
              <a:rPr lang="en-US" sz="2000" baseline="0" dirty="0" smtClean="0"/>
              <a:t>These men’s faith grew over time just like the rest of us…and their responsibility grew as well – ultimately with Jesus giving them orders (Acts 1:2) for the establishment of the church at Pentecost.</a:t>
            </a:r>
          </a:p>
          <a:p>
            <a:endParaRPr lang="en-US" sz="2000" baseline="0" dirty="0" smtClean="0"/>
          </a:p>
          <a:p>
            <a:r>
              <a:rPr lang="en-US" sz="2000" baseline="0" dirty="0" smtClean="0"/>
              <a:t>Today I want to divide these men into 3 simple groups so we can learn more about them along with some lessons from their examples.</a:t>
            </a:r>
            <a:endParaRPr lang="en-US" sz="2000" dirty="0"/>
          </a:p>
        </p:txBody>
      </p:sp>
      <p:sp>
        <p:nvSpPr>
          <p:cNvPr id="4" name="Slide Number Placeholder 3"/>
          <p:cNvSpPr>
            <a:spLocks noGrp="1"/>
          </p:cNvSpPr>
          <p:nvPr>
            <p:ph type="sldNum" sz="quarter" idx="10"/>
          </p:nvPr>
        </p:nvSpPr>
        <p:spPr/>
        <p:txBody>
          <a:bodyPr/>
          <a:lstStyle/>
          <a:p>
            <a:fld id="{1C7BC540-5BE1-D744-B344-1FB7246901F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90488"/>
            <a:ext cx="4052888" cy="2533650"/>
          </a:xfrm>
        </p:spPr>
      </p:sp>
      <p:sp>
        <p:nvSpPr>
          <p:cNvPr id="3" name="Notes Placeholder 2"/>
          <p:cNvSpPr>
            <a:spLocks noGrp="1"/>
          </p:cNvSpPr>
          <p:nvPr>
            <p:ph type="body" idx="1"/>
          </p:nvPr>
        </p:nvSpPr>
        <p:spPr/>
        <p:txBody>
          <a:bodyPr>
            <a:normAutofit/>
          </a:bodyPr>
          <a:lstStyle/>
          <a:p>
            <a:r>
              <a:rPr lang="en-US" sz="1800" dirty="0" smtClean="0"/>
              <a:t>Peter: As</a:t>
            </a:r>
            <a:r>
              <a:rPr lang="en-US" sz="1800" baseline="0" dirty="0" smtClean="0"/>
              <a:t> he grows, he takes on a leadership role among the apostles that is very evident in Acts 2.  But he had a lot of growing to get there. He was quick to act and courageous, but it took Jesus teaching and moments of personal failure for him to learn WHEN to ACT, and HOW to be Courageous.</a:t>
            </a:r>
          </a:p>
          <a:p>
            <a:endParaRPr lang="en-US" sz="1800" baseline="0" dirty="0" smtClean="0"/>
          </a:p>
          <a:p>
            <a:r>
              <a:rPr lang="en-US" sz="1800" baseline="0" dirty="0" smtClean="0"/>
              <a:t>James: (Mark 10:35-37 – ambition)</a:t>
            </a:r>
          </a:p>
          <a:p>
            <a:endParaRPr lang="en-US" sz="1800" baseline="0" dirty="0" smtClean="0"/>
          </a:p>
          <a:p>
            <a:r>
              <a:rPr lang="en-US" sz="1800" baseline="0" dirty="0" smtClean="0"/>
              <a:t>John: John was thunderous and </a:t>
            </a:r>
            <a:r>
              <a:rPr lang="en-US" sz="1800" baseline="0" dirty="0" err="1" smtClean="0"/>
              <a:t>firey</a:t>
            </a:r>
            <a:r>
              <a:rPr lang="en-US" sz="1800" baseline="0" dirty="0" smtClean="0"/>
              <a:t> like his brother. He powerfully writes about the importance of the TRUTH using the term 45 times in his writing, but as his faith grows this passion for Truth is combined with COMPASSION for people. I love this quote:  “He knows the truth, and upholds it with love.”</a:t>
            </a:r>
          </a:p>
          <a:p>
            <a:endParaRPr lang="en-US" sz="1800" baseline="0" dirty="0" smtClean="0"/>
          </a:p>
          <a:p>
            <a:r>
              <a:rPr lang="en-US" sz="1800" baseline="0" dirty="0" smtClean="0"/>
              <a:t>Andrew: The Lord did great things, with what Andrew started in the background…Bringing Peter, Bringing the 5 Loaves and 2 Fish.. He didn’t have to be out </a:t>
            </a:r>
            <a:r>
              <a:rPr lang="en-US" sz="1800" baseline="0" dirty="0" err="1" smtClean="0"/>
              <a:t>front..but</a:t>
            </a:r>
            <a:r>
              <a:rPr lang="en-US" sz="1800" baseline="0" dirty="0" smtClean="0"/>
              <a:t> was able to do the inconspicuous work that God multiplied.  (*Perhaps he had an eye to appreciate the potential in what others overlooked because he was in his brother’s shadow?)</a:t>
            </a:r>
            <a:endParaRPr lang="en-US" sz="1800" dirty="0"/>
          </a:p>
        </p:txBody>
      </p:sp>
      <p:sp>
        <p:nvSpPr>
          <p:cNvPr id="4" name="Slide Number Placeholder 3"/>
          <p:cNvSpPr>
            <a:spLocks noGrp="1"/>
          </p:cNvSpPr>
          <p:nvPr>
            <p:ph type="sldNum" sz="quarter" idx="10"/>
          </p:nvPr>
        </p:nvSpPr>
        <p:spPr/>
        <p:txBody>
          <a:bodyPr/>
          <a:lstStyle/>
          <a:p>
            <a:fld id="{1C7BC540-5BE1-D744-B344-1FB7246901F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90488"/>
            <a:ext cx="4052888" cy="2533650"/>
          </a:xfrm>
        </p:spPr>
      </p:sp>
      <p:sp>
        <p:nvSpPr>
          <p:cNvPr id="3" name="Notes Placeholder 2"/>
          <p:cNvSpPr>
            <a:spLocks noGrp="1"/>
          </p:cNvSpPr>
          <p:nvPr>
            <p:ph type="body" idx="1"/>
          </p:nvPr>
        </p:nvSpPr>
        <p:spPr/>
        <p:txBody>
          <a:bodyPr>
            <a:normAutofit/>
          </a:bodyPr>
          <a:lstStyle/>
          <a:p>
            <a:r>
              <a:rPr lang="en-US" sz="1400" dirty="0" smtClean="0"/>
              <a:t>Philip: Open hearted man. He was ready to follow</a:t>
            </a:r>
            <a:r>
              <a:rPr lang="en-US" sz="1400" baseline="0" dirty="0" smtClean="0"/>
              <a:t> Jesus immediately. He was also the kind of guy ready to take care of business.  Need to Feed a bunch of people – ask Philip. Want to set up an appointment to meet Jesus – check with Philip.  But his grasp of managing tangible responsibilities caused him to overlook the intangible. The spiritual.  Jesus worked with Philip to open his eyes to the TRUE POWER AND GREATNESS OF GOD.</a:t>
            </a:r>
          </a:p>
          <a:p>
            <a:endParaRPr lang="en-US" sz="1400" baseline="0" dirty="0" smtClean="0"/>
          </a:p>
          <a:p>
            <a:r>
              <a:rPr lang="en-US" sz="1400" baseline="0" dirty="0" smtClean="0"/>
              <a:t>Nathaniel: a Friend of Philip’s.  (Interesting to imagine the dynamics in the group – So far we’ve got 3 groups of 2. 2 brother, 2 more brothers, and now 2 friends… )</a:t>
            </a:r>
          </a:p>
          <a:p>
            <a:endParaRPr lang="en-US" sz="1400" baseline="0" dirty="0" smtClean="0"/>
          </a:p>
          <a:p>
            <a:r>
              <a:rPr lang="en-US" sz="1400" baseline="0" dirty="0" smtClean="0"/>
              <a:t>Matthew: as a tax-collector he would be hated by his fellow Jews – but as an apostle – his gospel does more to teach and reach a Jewish audience than any other. Quoting the OT 99 times (he uses more OT scripture than mark, </a:t>
            </a:r>
            <a:r>
              <a:rPr lang="en-US" sz="1400" baseline="0" dirty="0" err="1" smtClean="0"/>
              <a:t>luke</a:t>
            </a:r>
            <a:r>
              <a:rPr lang="en-US" sz="1400" baseline="0" dirty="0" smtClean="0"/>
              <a:t> and john combined.)   Today, plenty of people can relate to Matthew – waking up in a profession that could be lucrative but doesn’t really satisfy – Matthew walks away from it to follow Jesus.  Matthew shows us the way God gives people a NEW HEART and uses them in remarkable ways.</a:t>
            </a:r>
          </a:p>
          <a:p>
            <a:endParaRPr lang="en-US" sz="1400" baseline="0" dirty="0" smtClean="0"/>
          </a:p>
          <a:p>
            <a:r>
              <a:rPr lang="en-US" sz="1400" baseline="0" dirty="0" smtClean="0"/>
              <a:t>Thomas:  Have you heard the old phrase “Hope for the best, but prepare for the worst.”  Somehow, Thomas only focused on that last part. He was the guy who could </a:t>
            </a:r>
            <a:r>
              <a:rPr lang="en-US" sz="1400" baseline="0" dirty="0" err="1" smtClean="0"/>
              <a:t>forsee</a:t>
            </a:r>
            <a:r>
              <a:rPr lang="en-US" sz="1400" baseline="0" dirty="0" smtClean="0"/>
              <a:t> and prepared for the worst…  We have two major snapshots of his life:  One courageous and the other Doubting. We are wrong to emphasize one or the other of these two snapshots.  Thomas was both, and that is actually really impressive. A man so honest, he readily </a:t>
            </a:r>
            <a:r>
              <a:rPr lang="en-US" sz="1400" baseline="0" dirty="0" err="1" smtClean="0"/>
              <a:t>forsees</a:t>
            </a:r>
            <a:r>
              <a:rPr lang="en-US" sz="1400" baseline="0" dirty="0" smtClean="0"/>
              <a:t> the worst possible outcomes – but so COMMITTED TO CHRIST – that no matter how bad the outlook was – He was ready to follow the Lord.</a:t>
            </a:r>
          </a:p>
          <a:p>
            <a:endParaRPr lang="en-US" sz="1400" dirty="0"/>
          </a:p>
        </p:txBody>
      </p:sp>
      <p:sp>
        <p:nvSpPr>
          <p:cNvPr id="4" name="Slide Number Placeholder 3"/>
          <p:cNvSpPr>
            <a:spLocks noGrp="1"/>
          </p:cNvSpPr>
          <p:nvPr>
            <p:ph type="sldNum" sz="quarter" idx="10"/>
          </p:nvPr>
        </p:nvSpPr>
        <p:spPr/>
        <p:txBody>
          <a:bodyPr/>
          <a:lstStyle/>
          <a:p>
            <a:fld id="{1C7BC540-5BE1-D744-B344-1FB7246901FD}"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90488"/>
            <a:ext cx="4052888" cy="2533650"/>
          </a:xfrm>
        </p:spPr>
      </p:sp>
      <p:sp>
        <p:nvSpPr>
          <p:cNvPr id="3" name="Notes Placeholder 2"/>
          <p:cNvSpPr>
            <a:spLocks noGrp="1"/>
          </p:cNvSpPr>
          <p:nvPr>
            <p:ph type="body" idx="1"/>
          </p:nvPr>
        </p:nvSpPr>
        <p:spPr>
          <a:xfrm>
            <a:off x="272128" y="2623731"/>
            <a:ext cx="6349650" cy="6327486"/>
          </a:xfrm>
        </p:spPr>
        <p:txBody>
          <a:bodyPr>
            <a:noAutofit/>
          </a:bodyPr>
          <a:lstStyle/>
          <a:p>
            <a:r>
              <a:rPr lang="en-US" sz="1600" dirty="0" smtClean="0"/>
              <a:t>James: less may refer to his height, age, or personality – may refer</a:t>
            </a:r>
            <a:r>
              <a:rPr lang="en-US" sz="1600" baseline="0" dirty="0" smtClean="0"/>
              <a:t> to all 3.  No matter how he earned this nickname, it is a reminder that little seeds GROW!  Over and over, Jesus talked about growing seeds and humble hearts.  James reminds us that there are people all around who do not have a well-known reputation, but whose unknown good works are fully seen by GOD and will be rewarded in heaven!</a:t>
            </a:r>
          </a:p>
          <a:p>
            <a:endParaRPr lang="en-US" sz="1600" baseline="0" dirty="0" smtClean="0"/>
          </a:p>
          <a:p>
            <a:r>
              <a:rPr lang="en-US" sz="1600" baseline="0" dirty="0" smtClean="0"/>
              <a:t>Simon the Zealot:  Imagine Matthew and Simon hanging out – HOW COULD YOU EVER…?  Reminds us that Christians all have different backgrounds, but a common love for God. Simon doesn’t turn and run when the kingdom proves to be spiritual rather than physical. Simon is side by side with the other </a:t>
            </a:r>
            <a:r>
              <a:rPr lang="en-US" sz="1600" baseline="0" dirty="0" err="1" smtClean="0"/>
              <a:t>apostels</a:t>
            </a:r>
            <a:r>
              <a:rPr lang="en-US" sz="1600" baseline="0" dirty="0" smtClean="0"/>
              <a:t> and with the earthly family of Jesus – praying for Peter’s safety.  The world needs more people zealous for prayer instead of politics.</a:t>
            </a:r>
          </a:p>
          <a:p>
            <a:endParaRPr lang="en-US" sz="1600" baseline="0" dirty="0" smtClean="0"/>
          </a:p>
          <a:p>
            <a:r>
              <a:rPr lang="en-US" sz="1600" baseline="0" dirty="0" err="1" smtClean="0"/>
              <a:t>Thaddaeus</a:t>
            </a:r>
            <a:r>
              <a:rPr lang="en-US" sz="1600" baseline="0" dirty="0" smtClean="0"/>
              <a:t>:  He recognized that KNOWING Jesus was an amazing blessing – so much so that He asked what made these ordinary apostles so special that they would have the </a:t>
            </a:r>
            <a:r>
              <a:rPr lang="en-US" sz="1600" baseline="0" dirty="0" err="1" smtClean="0"/>
              <a:t>priviledge</a:t>
            </a:r>
            <a:r>
              <a:rPr lang="en-US" sz="1600" baseline="0" dirty="0" smtClean="0"/>
              <a:t> to see the Son of God? </a:t>
            </a:r>
          </a:p>
          <a:p>
            <a:endParaRPr lang="en-US" sz="1600" baseline="0" dirty="0" smtClean="0"/>
          </a:p>
          <a:p>
            <a:r>
              <a:rPr lang="en-US" sz="1600" baseline="0" dirty="0" err="1" smtClean="0"/>
              <a:t>Thaddaeus</a:t>
            </a:r>
            <a:r>
              <a:rPr lang="en-US" sz="1600" baseline="0" dirty="0" smtClean="0"/>
              <a:t> has a Global View…He wants everyone in the world to see WHO he’s seen, to know WHO he knows…  This is a young man who get’s it.  Jesus assures </a:t>
            </a:r>
            <a:r>
              <a:rPr lang="en-US" sz="1600" baseline="0" dirty="0" err="1" smtClean="0"/>
              <a:t>Thaddaeus</a:t>
            </a:r>
            <a:r>
              <a:rPr lang="en-US" sz="1600" baseline="0" dirty="0" smtClean="0"/>
              <a:t>, that ANYONE – will ultimately be able to see Jesus face to face – because GOD is willing to come to them. God is willing to take the initiative. All we have to do is begin by loving him, the way Thaddeus loved our Lord. (Name means: breast child or heart child) the idea being he was a sweet person.</a:t>
            </a:r>
            <a:endParaRPr lang="en-US" sz="1600" dirty="0"/>
          </a:p>
        </p:txBody>
      </p:sp>
      <p:sp>
        <p:nvSpPr>
          <p:cNvPr id="4" name="Slide Number Placeholder 3"/>
          <p:cNvSpPr>
            <a:spLocks noGrp="1"/>
          </p:cNvSpPr>
          <p:nvPr>
            <p:ph type="sldNum" sz="quarter" idx="10"/>
          </p:nvPr>
        </p:nvSpPr>
        <p:spPr/>
        <p:txBody>
          <a:bodyPr/>
          <a:lstStyle/>
          <a:p>
            <a:fld id="{1C7BC540-5BE1-D744-B344-1FB7246901F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Ephesians 2:20</a:t>
            </a:r>
            <a:r>
              <a:rPr lang="mr-IN" sz="1600" dirty="0" smtClean="0"/>
              <a:t>…</a:t>
            </a:r>
            <a:r>
              <a:rPr lang="en-US" sz="1600" dirty="0" smtClean="0"/>
              <a:t>. They are our foundation. </a:t>
            </a:r>
            <a:r>
              <a:rPr lang="en-US" sz="1600" baseline="0" dirty="0" smtClean="0"/>
              <a:t>  </a:t>
            </a:r>
            <a:r>
              <a:rPr lang="en-US" sz="1600" dirty="0" smtClean="0"/>
              <a:t>These Are The Hand-Picked Ambassadors of Jesus</a:t>
            </a:r>
            <a:r>
              <a:rPr lang="mr-IN" sz="1600" baseline="0" dirty="0" smtClean="0"/>
              <a:t>…</a:t>
            </a:r>
            <a:r>
              <a:rPr lang="en-US" sz="1600" dirty="0" smtClean="0"/>
              <a:t>We Must Not Dismiss Their Instructions. </a:t>
            </a:r>
          </a:p>
          <a:p>
            <a:endParaRPr lang="en-US" sz="1600" dirty="0"/>
          </a:p>
          <a:p>
            <a:r>
              <a:rPr lang="en-US" sz="1600" dirty="0" smtClean="0"/>
              <a:t>Jesus </a:t>
            </a:r>
            <a:r>
              <a:rPr lang="en-US" sz="1600" dirty="0"/>
              <a:t>brought them together and equipped them to boldly declare salvation from sin through His blood. The world still needs us to spread this good news.</a:t>
            </a:r>
          </a:p>
          <a:p>
            <a:endParaRPr lang="en-US" sz="1600" dirty="0"/>
          </a:p>
          <a:p>
            <a:r>
              <a:rPr lang="en-US" sz="1600" dirty="0"/>
              <a:t>Jesus asked them to leave family, friends, homes and jobs, but what they gained is infinitely greater than what they left behind.</a:t>
            </a:r>
          </a:p>
          <a:p>
            <a:endParaRPr lang="en-US" sz="1600" dirty="0" smtClean="0"/>
          </a:p>
          <a:p>
            <a:r>
              <a:rPr lang="en-US" sz="1600" dirty="0" smtClean="0"/>
              <a:t> </a:t>
            </a:r>
            <a:r>
              <a:rPr lang="en-US" sz="1600" dirty="0"/>
              <a:t>Like the apostles, we only thrive when immersed in the words of Jesus.</a:t>
            </a:r>
          </a:p>
          <a:p>
            <a:r>
              <a:rPr lang="en-US" sz="1600" dirty="0"/>
              <a:t>Like the apostles, we only save others when we tell them about Jesus.</a:t>
            </a:r>
          </a:p>
          <a:p>
            <a:r>
              <a:rPr lang="en-US" sz="1600" dirty="0"/>
              <a:t>Like the apostles, we only please God when we are following Jesus.</a:t>
            </a:r>
          </a:p>
          <a:p>
            <a:pPr marL="0" indent="0">
              <a:buNone/>
            </a:pPr>
            <a:endParaRPr lang="en-US" sz="1600" dirty="0" smtClean="0"/>
          </a:p>
          <a:p>
            <a:r>
              <a:rPr lang="en-US" sz="1600" dirty="0" smtClean="0"/>
              <a:t>I want to live like</a:t>
            </a:r>
            <a:r>
              <a:rPr lang="en-US" sz="1600" baseline="0" dirty="0" smtClean="0"/>
              <a:t> the apostles</a:t>
            </a:r>
            <a:r>
              <a:rPr lang="mr-IN" sz="1600" baseline="0" dirty="0" smtClean="0"/>
              <a:t>…</a:t>
            </a:r>
            <a:endParaRPr lang="en-US" sz="1600" baseline="0" dirty="0" smtClean="0"/>
          </a:p>
          <a:p>
            <a:r>
              <a:rPr lang="en-US" sz="1600" dirty="0" smtClean="0"/>
              <a:t>&gt; </a:t>
            </a:r>
            <a:r>
              <a:rPr lang="en-US" sz="1600" baseline="0" dirty="0" smtClean="0"/>
              <a:t>With Ever-Growing Faith: ”Lord Increase Our Faith” Luke 17:5</a:t>
            </a:r>
          </a:p>
          <a:p>
            <a:endParaRPr lang="en-US" sz="1600" baseline="0" dirty="0" smtClean="0"/>
          </a:p>
          <a:p>
            <a:r>
              <a:rPr lang="en-US" sz="1600" baseline="0" dirty="0" smtClean="0"/>
              <a:t>&gt; With Life-Changing Focus: Every personal ambition is eclipsed by the empty tomb.  (Kingdom-Driven Service)</a:t>
            </a:r>
          </a:p>
          <a:p>
            <a:endParaRPr lang="en-US" sz="1600" baseline="0" dirty="0" smtClean="0"/>
          </a:p>
          <a:p>
            <a:r>
              <a:rPr lang="en-US" sz="1600" baseline="0" dirty="0" smtClean="0"/>
              <a:t>&gt; With Christ-Centered Boldness:  Telling others that He is the Son of God.</a:t>
            </a:r>
          </a:p>
          <a:p>
            <a:endParaRPr lang="en-US" sz="1600" dirty="0" smtClean="0"/>
          </a:p>
          <a:p>
            <a:r>
              <a:rPr lang="en-US" sz="1600" dirty="0" smtClean="0"/>
              <a:t>&gt; With my heart fixed on the hope of heaven</a:t>
            </a:r>
            <a:r>
              <a:rPr lang="mr-IN" sz="1600" dirty="0" smtClean="0"/>
              <a:t>…</a:t>
            </a:r>
            <a:r>
              <a:rPr lang="en-US" sz="1600" dirty="0" smtClean="0"/>
              <a:t>.they wanted to see JESUS (again).</a:t>
            </a:r>
          </a:p>
          <a:p>
            <a:endParaRPr lang="en-US" sz="1600" dirty="0" smtClean="0"/>
          </a:p>
          <a:p>
            <a:r>
              <a:rPr lang="en-US" sz="1600" dirty="0"/>
              <a:t>CHRIST is the cornerstone </a:t>
            </a:r>
            <a:r>
              <a:rPr lang="mr-IN" sz="1600" dirty="0"/>
              <a:t>–</a:t>
            </a:r>
            <a:r>
              <a:rPr lang="en-US" sz="1600" dirty="0"/>
              <a:t> and all the apostles did is in alignment with HIM!</a:t>
            </a:r>
          </a:p>
          <a:p>
            <a:r>
              <a:rPr lang="en-US" sz="1600" dirty="0" smtClean="0"/>
              <a:t> Alignment:  At our first house we put</a:t>
            </a:r>
            <a:r>
              <a:rPr lang="en-US" sz="1600" baseline="0" dirty="0" smtClean="0"/>
              <a:t> down new floors in the kitchen</a:t>
            </a:r>
            <a:r>
              <a:rPr lang="mr-IN" sz="1600" baseline="0" dirty="0" smtClean="0"/>
              <a:t>…</a:t>
            </a:r>
            <a:r>
              <a:rPr lang="en-US" sz="1600" baseline="0" dirty="0" smtClean="0"/>
              <a:t>it wasn’t fancy</a:t>
            </a:r>
            <a:r>
              <a:rPr lang="mr-IN" sz="1600" baseline="0" dirty="0" smtClean="0"/>
              <a:t>…</a:t>
            </a:r>
            <a:r>
              <a:rPr lang="en-US" sz="1600" baseline="0" dirty="0" smtClean="0"/>
              <a:t>just peel and stick tiles </a:t>
            </a:r>
            <a:r>
              <a:rPr lang="mr-IN" sz="1600" baseline="0" dirty="0" smtClean="0"/>
              <a:t>–</a:t>
            </a:r>
            <a:r>
              <a:rPr lang="en-US" sz="1600" baseline="0" dirty="0" smtClean="0"/>
              <a:t> but we knew EVERY SINGLE TILE in the kitchen would be determined by the first one.  We measured, chalked lines, everything we could to get it square.  Knowing each following tile would match up corner, for corner</a:t>
            </a:r>
            <a:r>
              <a:rPr lang="mr-IN" sz="1600" baseline="0" dirty="0" smtClean="0"/>
              <a:t>…</a:t>
            </a:r>
            <a:r>
              <a:rPr lang="en-US" sz="1600" baseline="0" dirty="0" smtClean="0"/>
              <a:t>and edge for edge.  A little off now </a:t>
            </a:r>
            <a:r>
              <a:rPr lang="mr-IN" sz="1600" baseline="0" dirty="0" smtClean="0"/>
              <a:t>–</a:t>
            </a:r>
            <a:r>
              <a:rPr lang="en-US" sz="1600" baseline="0" dirty="0" smtClean="0"/>
              <a:t> would be very obvious 6 or 7 tiles further.</a:t>
            </a:r>
          </a:p>
          <a:p>
            <a:endParaRPr lang="en-US" sz="1600" baseline="0" dirty="0" smtClean="0"/>
          </a:p>
          <a:p>
            <a:endParaRPr lang="en-US" sz="1600" baseline="0" dirty="0" smtClean="0"/>
          </a:p>
          <a:p>
            <a:endParaRPr lang="en-US" sz="1600" baseline="0" dirty="0" smtClean="0"/>
          </a:p>
          <a:p>
            <a:endParaRPr lang="en-US" sz="1600" baseline="0" dirty="0" smtClean="0"/>
          </a:p>
          <a:p>
            <a:endParaRPr lang="en-US" sz="1600" baseline="0" dirty="0" smtClean="0"/>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1C7BC540-5BE1-D744-B344-1FB7246901FD}" type="slidenum">
              <a:rPr lang="en-US" smtClean="0"/>
              <a:pPr/>
              <a:t>7</a:t>
            </a:fld>
            <a:endParaRPr lang="en-US"/>
          </a:p>
        </p:txBody>
      </p:sp>
    </p:spTree>
    <p:extLst>
      <p:ext uri="{BB962C8B-B14F-4D97-AF65-F5344CB8AC3E}">
        <p14:creationId xmlns:p14="http://schemas.microsoft.com/office/powerpoint/2010/main" val="132100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90488"/>
            <a:ext cx="4052888" cy="2533650"/>
          </a:xfrm>
        </p:spPr>
      </p:sp>
      <p:sp>
        <p:nvSpPr>
          <p:cNvPr id="3" name="Notes Placeholder 2"/>
          <p:cNvSpPr>
            <a:spLocks noGrp="1"/>
          </p:cNvSpPr>
          <p:nvPr>
            <p:ph type="body" idx="1"/>
          </p:nvPr>
        </p:nvSpPr>
        <p:spPr/>
        <p:txBody>
          <a:bodyPr>
            <a:noAutofit/>
          </a:bodyPr>
          <a:lstStyle/>
          <a:p>
            <a:r>
              <a:rPr lang="en-US" sz="1600" dirty="0" smtClean="0"/>
              <a:t>*What do we know about these men? That Jesus sent them.  Imagine the task it must have been to teach thousands of new converts in Jerusalem, to appoint elders in Jerusalem, to deliberate over divisive issues as Gentiles were converted, and then to determine the appropriate amount of benevolence for the saints… When we consider a church easily over 10,000 in Jerusalem – there is no lack of work to be done by Meek, Kingdom Centered, Kind-Hearted men!!  The Lord still uses Meek, Kingdom Centered, Kind-Hearted men all over the world to lead, serve, and love His people!!!</a:t>
            </a:r>
          </a:p>
          <a:p>
            <a:endParaRPr lang="en-US" sz="1600" dirty="0" smtClean="0"/>
          </a:p>
          <a:p>
            <a:r>
              <a:rPr lang="en-US" sz="1600" dirty="0" smtClean="0"/>
              <a:t>Judas: A Thief, A Deceiver, Greedy, And </a:t>
            </a:r>
            <a:r>
              <a:rPr lang="en-US" sz="1600" dirty="0" err="1" smtClean="0"/>
              <a:t>Devestated</a:t>
            </a:r>
            <a:r>
              <a:rPr lang="en-US" sz="1600" dirty="0" smtClean="0"/>
              <a:t> – The Betrayer.  He spent years surrounded by Jesus and the rest of the apostles, but rejected all he was given.  * I can’t help but take a serious warning: How many years will we waste? How long will we know the LOVE of God, the Identity of Jesus as the Son and Savior – but </a:t>
            </a:r>
            <a:r>
              <a:rPr lang="en-US" sz="1600" dirty="0" err="1" smtClean="0"/>
              <a:t>rebell</a:t>
            </a:r>
            <a:r>
              <a:rPr lang="en-US" sz="1600" dirty="0" smtClean="0"/>
              <a:t> and reject his call for obedience.</a:t>
            </a:r>
          </a:p>
          <a:p>
            <a:endParaRPr lang="en-US" sz="1600" dirty="0" smtClean="0"/>
          </a:p>
          <a:p>
            <a:r>
              <a:rPr lang="en-US" sz="1600" dirty="0" smtClean="0"/>
              <a:t>Don’t waste all that you’ve been given – if you are not following Christ – it’s time to COMMIT your life to HIM today… I hope you see yourself, your personality, your strengths and weaknesses in these twelve men – but by all means – if you realize your heart is in danger of being like JUDAS…turn around before it’s too late!!!</a:t>
            </a:r>
          </a:p>
          <a:p>
            <a:endParaRPr lang="en-US" sz="1600" dirty="0" smtClean="0"/>
          </a:p>
        </p:txBody>
      </p:sp>
      <p:sp>
        <p:nvSpPr>
          <p:cNvPr id="4" name="Slide Number Placeholder 3"/>
          <p:cNvSpPr>
            <a:spLocks noGrp="1"/>
          </p:cNvSpPr>
          <p:nvPr>
            <p:ph type="sldNum" sz="quarter" idx="10"/>
          </p:nvPr>
        </p:nvSpPr>
        <p:spPr/>
        <p:txBody>
          <a:bodyPr/>
          <a:lstStyle/>
          <a:p>
            <a:fld id="{1C7BC540-5BE1-D744-B344-1FB7246901FD}"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F1851-A9DA-DB49-BB2B-A3EBBD564F8D}" type="datetimeFigureOut">
              <a:rPr lang="en-US" smtClean="0">
                <a:solidFill>
                  <a:prstClr val="black">
                    <a:tint val="75000"/>
                  </a:prstClr>
                </a:solidFill>
              </a:rPr>
              <a:pPr/>
              <a:t>2/11/18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2404E3-D79F-F84C-8BB0-7D4B31D26A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CF1851-A9DA-DB49-BB2B-A3EBBD564F8D}" type="datetimeFigureOut">
              <a:rPr lang="en-US" smtClean="0">
                <a:solidFill>
                  <a:prstClr val="black">
                    <a:tint val="75000"/>
                  </a:prstClr>
                </a:solidFill>
              </a:rPr>
              <a:pPr/>
              <a:t>2/11/18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2404E3-D79F-F84C-8BB0-7D4B31D26A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F1851-A9DA-DB49-BB2B-A3EBBD564F8D}" type="datetimeFigureOut">
              <a:rPr lang="en-US" smtClean="0">
                <a:solidFill>
                  <a:prstClr val="black">
                    <a:tint val="75000"/>
                  </a:prstClr>
                </a:solidFill>
              </a:rPr>
              <a:pPr/>
              <a:t>2/11/18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2404E3-D79F-F84C-8BB0-7D4B31D26A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CF1851-A9DA-DB49-BB2B-A3EBBD564F8D}" type="datetimeFigureOut">
              <a:rPr lang="en-US" smtClean="0">
                <a:solidFill>
                  <a:prstClr val="black">
                    <a:tint val="75000"/>
                  </a:prstClr>
                </a:solidFill>
              </a:rPr>
              <a:pPr/>
              <a:t>2/11/18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2404E3-D79F-F84C-8BB0-7D4B31D26A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CF1851-A9DA-DB49-BB2B-A3EBBD564F8D}" type="datetimeFigureOut">
              <a:rPr lang="en-US" smtClean="0">
                <a:solidFill>
                  <a:prstClr val="black">
                    <a:tint val="75000"/>
                  </a:prstClr>
                </a:solidFill>
              </a:rPr>
              <a:pPr/>
              <a:t>2/11/18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2404E3-D79F-F84C-8BB0-7D4B31D26A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CF1851-A9DA-DB49-BB2B-A3EBBD564F8D}" type="datetimeFigureOut">
              <a:rPr lang="en-US" smtClean="0">
                <a:solidFill>
                  <a:prstClr val="black">
                    <a:tint val="75000"/>
                  </a:prstClr>
                </a:solidFill>
              </a:rPr>
              <a:pPr/>
              <a:t>2/11/18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2404E3-D79F-F84C-8BB0-7D4B31D26A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F1851-A9DA-DB49-BB2B-A3EBBD564F8D}" type="datetimeFigureOut">
              <a:rPr lang="en-US" smtClean="0">
                <a:solidFill>
                  <a:prstClr val="black">
                    <a:tint val="75000"/>
                  </a:prstClr>
                </a:solidFill>
              </a:rPr>
              <a:pPr/>
              <a:t>2/11/18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2404E3-D79F-F84C-8BB0-7D4B31D26A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F1851-A9DA-DB49-BB2B-A3EBBD564F8D}" type="datetimeFigureOut">
              <a:rPr lang="en-US" smtClean="0">
                <a:solidFill>
                  <a:prstClr val="black">
                    <a:tint val="75000"/>
                  </a:prstClr>
                </a:solidFill>
              </a:rPr>
              <a:pPr/>
              <a:t>2/11/18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2404E3-D79F-F84C-8BB0-7D4B31D26A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F1851-A9DA-DB49-BB2B-A3EBBD564F8D}" type="datetimeFigureOut">
              <a:rPr lang="en-US" smtClean="0">
                <a:solidFill>
                  <a:prstClr val="black">
                    <a:tint val="75000"/>
                  </a:prstClr>
                </a:solidFill>
              </a:rPr>
              <a:pPr/>
              <a:t>2/11/18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2404E3-D79F-F84C-8BB0-7D4B31D26A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CF1851-A9DA-DB49-BB2B-A3EBBD564F8D}" type="datetimeFigureOut">
              <a:rPr lang="en-US" smtClean="0">
                <a:solidFill>
                  <a:prstClr val="black">
                    <a:tint val="75000"/>
                  </a:prstClr>
                </a:solidFill>
              </a:rPr>
              <a:pPr/>
              <a:t>2/11/18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2404E3-D79F-F84C-8BB0-7D4B31D26A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CF1851-A9DA-DB49-BB2B-A3EBBD564F8D}" type="datetimeFigureOut">
              <a:rPr lang="en-US" smtClean="0">
                <a:solidFill>
                  <a:prstClr val="black">
                    <a:tint val="75000"/>
                  </a:prstClr>
                </a:solidFill>
              </a:rPr>
              <a:pPr/>
              <a:t>2/11/18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2404E3-D79F-F84C-8BB0-7D4B31D26A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2/11/18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2/11/18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2/11/18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2/11/18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2/11/18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F4DE2248-6F52-1147-B0F4-9518474F28CC}" type="datetimeFigureOut">
              <a:rPr lang="en-US" smtClean="0"/>
              <a:pPr/>
              <a:t>2/11/18</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380985"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380985" rtl="0" eaLnBrk="1" latinLnBrk="0" hangingPunct="1">
        <a:spcBef>
          <a:spcPct val="20000"/>
        </a:spcBef>
        <a:buFont typeface="Arial"/>
        <a:buChar char="•"/>
        <a:defRPr sz="2667" kern="1200">
          <a:solidFill>
            <a:schemeClr val="tx1"/>
          </a:solidFill>
          <a:latin typeface="+mn-lt"/>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713232"/>
            <a:fld id="{8ACF1851-A9DA-DB49-BB2B-A3EBBD564F8D}" type="datetimeFigureOut">
              <a:rPr lang="en-US" smtClean="0">
                <a:solidFill>
                  <a:prstClr val="black">
                    <a:tint val="75000"/>
                  </a:prstClr>
                </a:solidFill>
              </a:rPr>
              <a:pPr defTabSz="713232"/>
              <a:t>2/11/18</a:t>
            </a:fld>
            <a:endParaRPr lang="en-US">
              <a:solidFill>
                <a:prstClr val="black">
                  <a:tint val="75000"/>
                </a:prstClr>
              </a:solidFill>
            </a:endParaRPr>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713232"/>
            <a:endParaRPr lang="en-US">
              <a:solidFill>
                <a:prstClr val="black">
                  <a:tint val="75000"/>
                </a:prstClr>
              </a:solidFill>
            </a:endParaRP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713232"/>
            <a:fld id="{A32404E3-D79F-F84C-8BB0-7D4B31D26A73}" type="slidenum">
              <a:rPr lang="en-US" smtClean="0">
                <a:solidFill>
                  <a:prstClr val="black">
                    <a:tint val="75000"/>
                  </a:prstClr>
                </a:solidFill>
              </a:rPr>
              <a:pPr defTabSz="713232"/>
              <a:t>‹#›</a:t>
            </a:fld>
            <a:endParaRPr lang="en-US">
              <a:solidFill>
                <a:prstClr val="black">
                  <a:tint val="75000"/>
                </a:prstClr>
              </a:solidFill>
            </a:endParaRPr>
          </a:p>
        </p:txBody>
      </p:sp>
    </p:spTree>
    <p:extLst>
      <p:ext uri="{BB962C8B-B14F-4D97-AF65-F5344CB8AC3E}">
        <p14:creationId xmlns:p14="http://schemas.microsoft.com/office/powerpoint/2010/main" val="260697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13.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2500"/>
          <a:stretch/>
        </p:blipFill>
        <p:spPr>
          <a:xfrm>
            <a:off x="0" y="0"/>
            <a:ext cx="9144000" cy="5715000"/>
          </a:xfrm>
          <a:prstGeom prst="rect">
            <a:avLst/>
          </a:prstGeom>
        </p:spPr>
      </p:pic>
    </p:spTree>
    <p:extLst>
      <p:ext uri="{BB962C8B-B14F-4D97-AF65-F5344CB8AC3E}">
        <p14:creationId xmlns:p14="http://schemas.microsoft.com/office/powerpoint/2010/main" val="671889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746"/>
            <a:ext cx="6400800" cy="4572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73" y="456640"/>
            <a:ext cx="6400800" cy="4572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998" y="1042792"/>
            <a:ext cx="6400800" cy="4572000"/>
          </a:xfrm>
          <a:prstGeom prst="rect">
            <a:avLst/>
          </a:prstGeom>
        </p:spPr>
      </p:pic>
    </p:spTree>
    <p:extLst>
      <p:ext uri="{BB962C8B-B14F-4D97-AF65-F5344CB8AC3E}">
        <p14:creationId xmlns:p14="http://schemas.microsoft.com/office/powerpoint/2010/main" val="979608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Twelve</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Inner Circle</a:t>
            </a:r>
            <a:endParaRPr lang="en-US" dirty="0"/>
          </a:p>
        </p:txBody>
      </p:sp>
      <p:sp>
        <p:nvSpPr>
          <p:cNvPr id="3" name="Content Placeholder 2"/>
          <p:cNvSpPr>
            <a:spLocks noGrp="1"/>
          </p:cNvSpPr>
          <p:nvPr>
            <p:ph idx="1"/>
          </p:nvPr>
        </p:nvSpPr>
        <p:spPr>
          <a:xfrm>
            <a:off x="636104" y="1333500"/>
            <a:ext cx="8050696" cy="3771636"/>
          </a:xfrm>
        </p:spPr>
        <p:txBody>
          <a:bodyPr/>
          <a:lstStyle/>
          <a:p>
            <a:r>
              <a:rPr lang="en-US" dirty="0" smtClean="0"/>
              <a:t>Simon Peter: An Outspoken Rock</a:t>
            </a:r>
          </a:p>
          <a:p>
            <a:pPr lvl="1"/>
            <a:r>
              <a:rPr lang="en-US" dirty="0" smtClean="0"/>
              <a:t>Matthew 16:18</a:t>
            </a:r>
          </a:p>
          <a:p>
            <a:r>
              <a:rPr lang="en-US" dirty="0" smtClean="0"/>
              <a:t>James: A Thunderous Martyr</a:t>
            </a:r>
          </a:p>
          <a:p>
            <a:pPr lvl="1"/>
            <a:r>
              <a:rPr lang="en-US" dirty="0" smtClean="0"/>
              <a:t>Acts 12:1-2</a:t>
            </a:r>
          </a:p>
          <a:p>
            <a:r>
              <a:rPr lang="en-US" dirty="0" smtClean="0"/>
              <a:t>John: An Apostle of Love </a:t>
            </a:r>
          </a:p>
          <a:p>
            <a:pPr lvl="1"/>
            <a:r>
              <a:rPr lang="en-US" dirty="0" smtClean="0"/>
              <a:t>3 John 4</a:t>
            </a:r>
          </a:p>
          <a:p>
            <a:r>
              <a:rPr lang="en-US" dirty="0" smtClean="0"/>
              <a:t>Andrew: A Background Builder</a:t>
            </a:r>
          </a:p>
          <a:p>
            <a:pPr lvl="1"/>
            <a:r>
              <a:rPr lang="en-US" dirty="0" smtClean="0"/>
              <a:t>John 6:9</a:t>
            </a: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Loyal Followers</a:t>
            </a:r>
            <a:endParaRPr lang="en-US" dirty="0"/>
          </a:p>
        </p:txBody>
      </p:sp>
      <p:sp>
        <p:nvSpPr>
          <p:cNvPr id="3" name="Content Placeholder 2"/>
          <p:cNvSpPr>
            <a:spLocks noGrp="1"/>
          </p:cNvSpPr>
          <p:nvPr>
            <p:ph idx="1"/>
          </p:nvPr>
        </p:nvSpPr>
        <p:spPr>
          <a:xfrm>
            <a:off x="755373" y="1271967"/>
            <a:ext cx="7553739" cy="4143054"/>
          </a:xfrm>
        </p:spPr>
        <p:txBody>
          <a:bodyPr>
            <a:normAutofit/>
          </a:bodyPr>
          <a:lstStyle/>
          <a:p>
            <a:r>
              <a:rPr lang="en-US" dirty="0" smtClean="0"/>
              <a:t>Philip: A Realistic Manager</a:t>
            </a:r>
          </a:p>
          <a:p>
            <a:pPr lvl="1"/>
            <a:r>
              <a:rPr lang="en-US" dirty="0" smtClean="0"/>
              <a:t>John 1:43-44, 6:4-7, 12:21-22, 14:7</a:t>
            </a:r>
          </a:p>
          <a:p>
            <a:r>
              <a:rPr lang="en-US" dirty="0" smtClean="0"/>
              <a:t>Nathaniel (Bartholomew): A Straight-Talking, Pure-Hearted Friend</a:t>
            </a:r>
          </a:p>
          <a:p>
            <a:pPr lvl="1"/>
            <a:r>
              <a:rPr lang="en-US" dirty="0" smtClean="0"/>
              <a:t>John 1:45-51</a:t>
            </a:r>
          </a:p>
          <a:p>
            <a:r>
              <a:rPr lang="en-US" dirty="0" smtClean="0"/>
              <a:t>Matthew: A Transformed Tax-Collector</a:t>
            </a:r>
          </a:p>
          <a:p>
            <a:pPr lvl="1"/>
            <a:r>
              <a:rPr lang="en-US" dirty="0" smtClean="0"/>
              <a:t>Matthew 9:9</a:t>
            </a:r>
          </a:p>
          <a:p>
            <a:r>
              <a:rPr lang="en-US" dirty="0" smtClean="0"/>
              <a:t>Thomas: A Devoted Doubter</a:t>
            </a:r>
          </a:p>
          <a:p>
            <a:pPr lvl="1"/>
            <a:r>
              <a:rPr lang="en-US" dirty="0" smtClean="0"/>
              <a:t>John 11:16</a:t>
            </a:r>
          </a:p>
          <a:p>
            <a:endParaRPr lang="en-US"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Humble Servants</a:t>
            </a:r>
            <a:endParaRPr lang="en-US" dirty="0"/>
          </a:p>
        </p:txBody>
      </p:sp>
      <p:sp>
        <p:nvSpPr>
          <p:cNvPr id="3" name="Content Placeholder 2"/>
          <p:cNvSpPr>
            <a:spLocks noGrp="1"/>
          </p:cNvSpPr>
          <p:nvPr>
            <p:ph idx="1"/>
          </p:nvPr>
        </p:nvSpPr>
        <p:spPr>
          <a:xfrm>
            <a:off x="735496" y="1333500"/>
            <a:ext cx="7951304" cy="3771636"/>
          </a:xfrm>
        </p:spPr>
        <p:txBody>
          <a:bodyPr/>
          <a:lstStyle/>
          <a:p>
            <a:r>
              <a:rPr lang="en-US" dirty="0" smtClean="0"/>
              <a:t>James The Less: A Meek Messenger</a:t>
            </a:r>
          </a:p>
          <a:p>
            <a:pPr lvl="1"/>
            <a:r>
              <a:rPr lang="en-US" dirty="0" smtClean="0"/>
              <a:t>Mark 15:40</a:t>
            </a:r>
          </a:p>
          <a:p>
            <a:r>
              <a:rPr lang="en-US" dirty="0" smtClean="0"/>
              <a:t>Simon The Zealot: A Kingdom Citizen</a:t>
            </a:r>
          </a:p>
          <a:p>
            <a:pPr lvl="1"/>
            <a:r>
              <a:rPr lang="en-US" dirty="0" smtClean="0"/>
              <a:t>Matthew 10:4, Acts 1:13-14</a:t>
            </a:r>
          </a:p>
          <a:p>
            <a:r>
              <a:rPr lang="en-US" dirty="0" err="1" smtClean="0"/>
              <a:t>Thaddaeus</a:t>
            </a:r>
            <a:r>
              <a:rPr lang="en-US" dirty="0" smtClean="0"/>
              <a:t> (Judas, not Iscariot): A Wide-Eyed, Global Ambassador</a:t>
            </a:r>
          </a:p>
          <a:p>
            <a:pPr lvl="1"/>
            <a:r>
              <a:rPr lang="en-US" dirty="0" smtClean="0"/>
              <a:t>John 14:22</a:t>
            </a:r>
          </a:p>
          <a:p>
            <a:r>
              <a:rPr lang="en-US" dirty="0" smtClean="0"/>
              <a:t>Judas: A Betrayer</a:t>
            </a:r>
          </a:p>
          <a:p>
            <a:endParaRPr lang="en-US" dirty="0"/>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 Want To Live Like The Apostles</a:t>
            </a:r>
            <a:r>
              <a:rPr lang="mr-IN" dirty="0" smtClean="0"/>
              <a:t>…</a:t>
            </a:r>
            <a:endParaRPr lang="en-US" dirty="0"/>
          </a:p>
        </p:txBody>
      </p:sp>
      <p:sp>
        <p:nvSpPr>
          <p:cNvPr id="3" name="Content Placeholder 2"/>
          <p:cNvSpPr>
            <a:spLocks noGrp="1"/>
          </p:cNvSpPr>
          <p:nvPr>
            <p:ph idx="1"/>
          </p:nvPr>
        </p:nvSpPr>
        <p:spPr>
          <a:xfrm>
            <a:off x="457200" y="1333500"/>
            <a:ext cx="8229600" cy="3771636"/>
          </a:xfrm>
        </p:spPr>
        <p:txBody>
          <a:bodyPr/>
          <a:lstStyle/>
          <a:p>
            <a:r>
              <a:rPr lang="en-US" dirty="0" smtClean="0"/>
              <a:t>With Ever-Growing Faith (Luke 17:5)</a:t>
            </a:r>
          </a:p>
          <a:p>
            <a:pPr lvl="1"/>
            <a:r>
              <a:rPr lang="en-US" dirty="0" smtClean="0"/>
              <a:t>“Lord, increase our faith.”</a:t>
            </a:r>
          </a:p>
          <a:p>
            <a:r>
              <a:rPr lang="en-US" dirty="0" smtClean="0"/>
              <a:t>With Life-Changing Focus (Luke 22:24)</a:t>
            </a:r>
          </a:p>
          <a:p>
            <a:pPr lvl="1"/>
            <a:r>
              <a:rPr lang="en-US" dirty="0" smtClean="0"/>
              <a:t>Every personal ambition is eclipsed by the empty tomb.</a:t>
            </a:r>
          </a:p>
          <a:p>
            <a:r>
              <a:rPr lang="en-US" dirty="0" smtClean="0"/>
              <a:t>With Christ-Centered Boldness </a:t>
            </a:r>
          </a:p>
          <a:p>
            <a:pPr lvl="1"/>
            <a:r>
              <a:rPr lang="en-US" dirty="0" smtClean="0"/>
              <a:t>Acts 4:33, 5:29</a:t>
            </a:r>
          </a:p>
          <a:p>
            <a:r>
              <a:rPr lang="en-US" dirty="0" smtClean="0"/>
              <a:t>With My Hope Fixed On A Heavenly Home.</a:t>
            </a:r>
          </a:p>
          <a:p>
            <a:pPr lvl="1"/>
            <a:endParaRPr lang="en-US" dirty="0"/>
          </a:p>
        </p:txBody>
      </p:sp>
    </p:spTree>
    <p:extLst>
      <p:ext uri="{BB962C8B-B14F-4D97-AF65-F5344CB8AC3E}">
        <p14:creationId xmlns:p14="http://schemas.microsoft.com/office/powerpoint/2010/main" val="1287579277"/>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Twelve</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650</TotalTime>
  <Words>1721</Words>
  <Application>Microsoft Macintosh PowerPoint</Application>
  <PresentationFormat>On-screen Show (16:10)</PresentationFormat>
  <Paragraphs>101</Paragraphs>
  <Slides>8</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Calibri</vt:lpstr>
      <vt:lpstr>Calibri Light</vt:lpstr>
      <vt:lpstr>Mangal</vt:lpstr>
      <vt:lpstr>Arial</vt:lpstr>
      <vt:lpstr>Default Theme</vt:lpstr>
      <vt:lpstr>Office Theme</vt:lpstr>
      <vt:lpstr>PowerPoint Presentation</vt:lpstr>
      <vt:lpstr>PowerPoint Presentation</vt:lpstr>
      <vt:lpstr>The Twelve</vt:lpstr>
      <vt:lpstr>The Inner Circle</vt:lpstr>
      <vt:lpstr>The Loyal Followers</vt:lpstr>
      <vt:lpstr>The Humble Servants</vt:lpstr>
      <vt:lpstr>I Want To Live Like The Apostles…</vt:lpstr>
      <vt:lpstr>The Twelve</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Twelve</dc:title>
  <dc:creator>Phillip Shumake</dc:creator>
  <cp:lastModifiedBy>Phillip Shumake</cp:lastModifiedBy>
  <cp:revision>43</cp:revision>
  <cp:lastPrinted>2015-08-22T01:20:37Z</cp:lastPrinted>
  <dcterms:created xsi:type="dcterms:W3CDTF">2015-08-22T01:17:55Z</dcterms:created>
  <dcterms:modified xsi:type="dcterms:W3CDTF">2018-02-11T13:44:54Z</dcterms:modified>
</cp:coreProperties>
</file>