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6" r:id="rId3"/>
    <p:sldId id="279" r:id="rId4"/>
    <p:sldId id="278" r:id="rId5"/>
    <p:sldId id="261" r:id="rId6"/>
    <p:sldId id="262" r:id="rId7"/>
    <p:sldId id="263" r:id="rId8"/>
    <p:sldId id="264" r:id="rId9"/>
    <p:sldId id="266" r:id="rId10"/>
    <p:sldId id="273" r:id="rId11"/>
    <p:sldId id="274" r:id="rId12"/>
    <p:sldId id="271" r:id="rId13"/>
    <p:sldId id="28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3C40-CDFE-49BB-8E9B-0447EE65B9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God Create the World?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D304B-7D15-4077-8412-0E4250E4C3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64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727ACA-50CE-4108-AF2D-D43E9A077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26" y="112541"/>
            <a:ext cx="9404723" cy="675250"/>
          </a:xfrm>
        </p:spPr>
        <p:txBody>
          <a:bodyPr/>
          <a:lstStyle/>
          <a:p>
            <a:r>
              <a:rPr lang="en-US" b="1" dirty="0"/>
              <a:t>Diversity Greatly Valued</a:t>
            </a:r>
            <a:br>
              <a:rPr lang="en-US" b="1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047B0-0C45-4346-9309-45CFDEEE0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325" y="1553065"/>
            <a:ext cx="5305241" cy="576262"/>
          </a:xfrm>
        </p:spPr>
        <p:txBody>
          <a:bodyPr/>
          <a:lstStyle/>
          <a:p>
            <a:r>
              <a:rPr lang="en-US" sz="3200" b="1" dirty="0"/>
              <a:t>Earthly, Sensual, Demonic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5DFA27-F977-4860-9C99-2C01F2689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325" y="2178283"/>
            <a:ext cx="5614730" cy="456717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if you have bitter envy and self-seeking in your hearts, do not boast and lie against the truth. 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wisdom does not descend from above, but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earthly, sensual, demonic.</a:t>
            </a:r>
          </a:p>
          <a:p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where envy and self-seeking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exist,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confusion and every evil thing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there. (James 3:14-16)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4C85735-5EDA-4709-AB4C-8EDA642AB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51775" y="1527139"/>
            <a:ext cx="4396339" cy="576262"/>
          </a:xfrm>
        </p:spPr>
        <p:txBody>
          <a:bodyPr/>
          <a:lstStyle/>
          <a:p>
            <a:r>
              <a:rPr lang="en-US" sz="3200" b="1" dirty="0"/>
              <a:t>Wisdom from Above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3FADF7E-AC34-4916-A9C7-73868264B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97030" y="2220487"/>
            <a:ext cx="4963645" cy="4461668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the wisdom that is from above is first pure, then peaceable, gentle, willing to yield, full of mercy and good fruits, without partiality and without hypocrisy. (James 3:17)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“…you are in Christ Jesus, who became for us wisdom from God”  						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(1 Cor. 1:30)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3FC8B6-D3C6-4F6D-9466-E47DADCEA127}"/>
              </a:ext>
            </a:extLst>
          </p:cNvPr>
          <p:cNvSpPr txBox="1"/>
          <p:nvPr/>
        </p:nvSpPr>
        <p:spPr>
          <a:xfrm>
            <a:off x="1455145" y="849143"/>
            <a:ext cx="9581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/>
              <a:t>Polarization Passionately Promoted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AC367C-C42B-401A-B970-F372C9030F46}"/>
              </a:ext>
            </a:extLst>
          </p:cNvPr>
          <p:cNvSpPr txBox="1"/>
          <p:nvPr/>
        </p:nvSpPr>
        <p:spPr>
          <a:xfrm>
            <a:off x="4347275" y="836747"/>
            <a:ext cx="3797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/>
              <a:t>Two Wisdoms</a:t>
            </a:r>
          </a:p>
        </p:txBody>
      </p:sp>
    </p:spTree>
    <p:extLst>
      <p:ext uri="{BB962C8B-B14F-4D97-AF65-F5344CB8AC3E}">
        <p14:creationId xmlns:p14="http://schemas.microsoft.com/office/powerpoint/2010/main" val="71459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8" grpId="0" build="p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D5A82F-32B4-4FD3-BDAC-EC2AB3DEB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57" y="103748"/>
            <a:ext cx="9404723" cy="1400530"/>
          </a:xfrm>
        </p:spPr>
        <p:txBody>
          <a:bodyPr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3E6229-CA71-4F61-AEC4-6F0DB0F4F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65" y="1120244"/>
            <a:ext cx="10890378" cy="5634008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shall judge between the nations, And rebuke many people;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shall beat their swords into plowshares,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their spears into pruning hooks;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Nation shall not lift up sword against nation,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Neither shall they learn war anymore. (Isaiah 2:4)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unto us a Child is born,  Unto us a Son is given;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the government will be upon His shoulder.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His name will be called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Wonderful, Counselor, Mighty God,                                                Everlasting Father,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Prince of Peace.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(Isaiah 9:6)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“Glory to God in the highest,</a:t>
            </a:r>
            <a:b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And on earth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among men with whom He is pleased.”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(Luke 2:14)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6AA061-8C80-409A-882F-717E27877E90}"/>
              </a:ext>
            </a:extLst>
          </p:cNvPr>
          <p:cNvCxnSpPr/>
          <p:nvPr/>
        </p:nvCxnSpPr>
        <p:spPr>
          <a:xfrm>
            <a:off x="1032387" y="6445045"/>
            <a:ext cx="585511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8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C7E260-7273-4C4F-89EE-BCD902416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00" y="161486"/>
            <a:ext cx="10330334" cy="976032"/>
          </a:xfrm>
        </p:spPr>
        <p:txBody>
          <a:bodyPr/>
          <a:lstStyle/>
          <a:p>
            <a:pPr algn="ctr"/>
            <a:r>
              <a:rPr lang="en-US" b="1" dirty="0"/>
              <a:t>How Jesus Brings Peace                     “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among men with whom He is pleased.”</a:t>
            </a:r>
            <a:r>
              <a:rPr lang="en-US" b="1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CEEDAF-D512-412E-9659-8BA7C8928CA0}"/>
              </a:ext>
            </a:extLst>
          </p:cNvPr>
          <p:cNvSpPr txBox="1"/>
          <p:nvPr/>
        </p:nvSpPr>
        <p:spPr>
          <a:xfrm>
            <a:off x="6482707" y="5487080"/>
            <a:ext cx="4934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Any brother I offend is one “for whom Christ died.”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(Rom. 14:15)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83E9-059C-458C-A301-8E53C0735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285" y="1520816"/>
            <a:ext cx="11350507" cy="5034671"/>
          </a:xfrm>
        </p:spPr>
        <p:txBody>
          <a:bodyPr>
            <a:norm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By His Teaching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-- Sermon on Mount (Matthew 5:5, 7, 9, 21-22, 25;  7:1-5, 12)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-- Matthew 18:15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-- Matthew 22:36-40</a:t>
            </a:r>
          </a:p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 His Example</a:t>
            </a: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-- Avoided involvement in Disputes: Family (Luke 12:14)                 			Political (Luke 13:1-3; 20:25) Personal (Luke 22:24)</a:t>
            </a: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-- He respected all people</a:t>
            </a: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-- He died for all (2 Cor. 5:15)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6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743F1D-6216-4D8C-B559-B178376D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17806"/>
            <a:ext cx="9241071" cy="1981200"/>
          </a:xfrm>
        </p:spPr>
        <p:txBody>
          <a:bodyPr/>
          <a:lstStyle/>
          <a:p>
            <a:pPr algn="ctr"/>
            <a:r>
              <a:rPr lang="en-US" sz="4400" b="1" dirty="0"/>
              <a:t>The Solution:                                             To so focus on Jesus that nothing else matters.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5395A3-7BBF-4DD1-9B47-6704E53D5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897945"/>
            <a:ext cx="9986658" cy="3960055"/>
          </a:xfrm>
        </p:spPr>
        <p:txBody>
          <a:bodyPr>
            <a:normAutofit fontScale="92500"/>
          </a:bodyPr>
          <a:lstStyle/>
          <a:p>
            <a:r>
              <a:rPr lang="en-US" sz="3500" i="1" dirty="0">
                <a:latin typeface="Arial" panose="020B0604020202020204" pitchFamily="34" charset="0"/>
                <a:cs typeface="Arial" panose="020B0604020202020204" pitchFamily="34" charset="0"/>
              </a:rPr>
              <a:t>“circumcised the eighth day, of the stock of Israel, of the tribe of Benjamin, a Hebrew of the Hebrews; concerning the law, a Pharisee; </a:t>
            </a:r>
            <a:r>
              <a:rPr lang="en-US" sz="35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3500" i="1" dirty="0">
                <a:latin typeface="Arial" panose="020B0604020202020204" pitchFamily="34" charset="0"/>
                <a:cs typeface="Arial" panose="020B0604020202020204" pitchFamily="34" charset="0"/>
              </a:rPr>
              <a:t>concerning zeal, persecuting the church; concerning the righteousness which is in the law, blameless.</a:t>
            </a:r>
          </a:p>
          <a:p>
            <a:r>
              <a:rPr lang="en-US" sz="35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3500" i="1" dirty="0">
                <a:latin typeface="Arial" panose="020B0604020202020204" pitchFamily="34" charset="0"/>
                <a:cs typeface="Arial" panose="020B0604020202020204" pitchFamily="34" charset="0"/>
              </a:rPr>
              <a:t>But what things were gain to me</a:t>
            </a:r>
            <a:r>
              <a:rPr lang="en-US" sz="35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these I have counted loss for Christ.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(Philippians 3:5-7)</a:t>
            </a:r>
            <a:endParaRPr lang="en-US" sz="3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99759-EFE4-4A28-915F-AFA247DB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Personal Application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0F91F-E7F9-4C27-B7D4-8AC1FA3C0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5154" y="3048000"/>
            <a:ext cx="8825659" cy="2362200"/>
          </a:xfrm>
        </p:spPr>
        <p:txBody>
          <a:bodyPr>
            <a:no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“Therefore if you bring your gift to the altar, and there remember that </a:t>
            </a:r>
            <a:r>
              <a:rPr lang="en-US" sz="3200" i="1" u="sng" dirty="0">
                <a:latin typeface="Arial" panose="020B0604020202020204" pitchFamily="34" charset="0"/>
                <a:cs typeface="Arial" panose="020B0604020202020204" pitchFamily="34" charset="0"/>
              </a:rPr>
              <a:t>your brother has something against you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leave your gift there before the altar, and go your way. First be reconciled to your brother, and then come and offer your gift.”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(Matthew 5:23-24)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3B2AE751-8F3B-484E-A4FC-A1ABE3ADD04E}"/>
              </a:ext>
            </a:extLst>
          </p:cNvPr>
          <p:cNvSpPr/>
          <p:nvPr/>
        </p:nvSpPr>
        <p:spPr>
          <a:xfrm>
            <a:off x="6414868" y="808435"/>
            <a:ext cx="4459457" cy="434691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One Great United Family Including all of His Children in Heaven and on earth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C33ADD-7D2E-483A-BA33-E6CEF7CCEBDE}"/>
              </a:ext>
            </a:extLst>
          </p:cNvPr>
          <p:cNvSpPr txBox="1"/>
          <p:nvPr/>
        </p:nvSpPr>
        <p:spPr>
          <a:xfrm>
            <a:off x="7638758" y="4487595"/>
            <a:ext cx="225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Ephesians 3:14-15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69D05C-5558-4CDF-992A-C402AE7C80BA}"/>
              </a:ext>
            </a:extLst>
          </p:cNvPr>
          <p:cNvSpPr txBox="1"/>
          <p:nvPr/>
        </p:nvSpPr>
        <p:spPr>
          <a:xfrm>
            <a:off x="576775" y="633046"/>
            <a:ext cx="56974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“…God who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 all things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through Jesus Christ; </a:t>
            </a:r>
            <a:r>
              <a:rPr lang="en-US" sz="3200" b="1" baseline="30000" dirty="0"/>
              <a:t>10 </a:t>
            </a:r>
            <a:r>
              <a:rPr lang="en-US" sz="3200" dirty="0"/>
              <a:t>to the intent that now the manifold wisdom of God might be made known by the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  <a:r>
              <a:rPr lang="en-US" sz="3200" dirty="0"/>
              <a:t> to the principalities and powers in the heavenly </a:t>
            </a:r>
            <a:r>
              <a:rPr lang="en-US" sz="3200" i="1" dirty="0"/>
              <a:t>places,</a:t>
            </a:r>
            <a:r>
              <a:rPr lang="en-US" sz="3200" dirty="0"/>
              <a:t> </a:t>
            </a:r>
            <a:r>
              <a:rPr lang="en-US" sz="3200" b="1" baseline="30000" dirty="0"/>
              <a:t>11 </a:t>
            </a:r>
            <a:r>
              <a:rPr lang="en-US" sz="3200" dirty="0"/>
              <a:t>according to the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purpose </a:t>
            </a:r>
            <a:r>
              <a:rPr lang="en-US" sz="3200" dirty="0"/>
              <a:t>which He accomplished in Christ Jesus our Lord.”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C70153-A194-4030-855B-C9EC82676857}"/>
              </a:ext>
            </a:extLst>
          </p:cNvPr>
          <p:cNvSpPr txBox="1"/>
          <p:nvPr/>
        </p:nvSpPr>
        <p:spPr>
          <a:xfrm>
            <a:off x="3910818" y="5977078"/>
            <a:ext cx="3727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Ephesians 3:9-11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DCE35B-C338-49FB-BF62-32CFDF184701}"/>
              </a:ext>
            </a:extLst>
          </p:cNvPr>
          <p:cNvSpPr txBox="1"/>
          <p:nvPr/>
        </p:nvSpPr>
        <p:spPr>
          <a:xfrm>
            <a:off x="7026812" y="5245018"/>
            <a:ext cx="3235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Obstacles to Unity</a:t>
            </a:r>
          </a:p>
        </p:txBody>
      </p:sp>
    </p:spTree>
    <p:extLst>
      <p:ext uri="{BB962C8B-B14F-4D97-AF65-F5344CB8AC3E}">
        <p14:creationId xmlns:p14="http://schemas.microsoft.com/office/powerpoint/2010/main" val="229278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55362C6-9429-4A70-A9D8-B7BE10AC2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3076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          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3C9AF9-90AD-4C3F-9C3D-3E876862EE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b="1" dirty="0"/>
              <a:t>Jew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06946C-3199-4335-AB52-8EF0AEF0B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4956" y="2505870"/>
            <a:ext cx="4853540" cy="3741738"/>
          </a:xfrm>
        </p:spPr>
        <p:txBody>
          <a:bodyPr>
            <a:normAutofit/>
          </a:bodyPr>
          <a:lstStyle/>
          <a:p>
            <a:r>
              <a:rPr lang="en-US" sz="3200" dirty="0"/>
              <a:t>Forbidden Food</a:t>
            </a:r>
          </a:p>
          <a:p>
            <a:r>
              <a:rPr lang="en-US" sz="3200" dirty="0"/>
              <a:t>Passover</a:t>
            </a:r>
          </a:p>
          <a:p>
            <a:r>
              <a:rPr lang="en-US" sz="3200" dirty="0"/>
              <a:t>Circumcision</a:t>
            </a:r>
          </a:p>
          <a:p>
            <a:r>
              <a:rPr lang="en-US" sz="3200" dirty="0"/>
              <a:t>Temple</a:t>
            </a:r>
          </a:p>
          <a:p>
            <a:r>
              <a:rPr lang="en-US" sz="3200" dirty="0"/>
              <a:t>Law of Moses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FD3EDDC-A51D-4620-9E08-E8619FE4C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92348" y="1933820"/>
            <a:ext cx="4396339" cy="576262"/>
          </a:xfrm>
        </p:spPr>
        <p:txBody>
          <a:bodyPr/>
          <a:lstStyle/>
          <a:p>
            <a:pPr algn="ctr"/>
            <a:r>
              <a:rPr lang="en-US" sz="3600" b="1" dirty="0"/>
              <a:t>Gentile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3E1AAFF-B219-470D-BA83-8F55813C4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99424" y="2505870"/>
            <a:ext cx="4657620" cy="3741738"/>
          </a:xfrm>
        </p:spPr>
        <p:txBody>
          <a:bodyPr>
            <a:normAutofit/>
          </a:bodyPr>
          <a:lstStyle/>
          <a:p>
            <a:r>
              <a:rPr lang="en-US" sz="3200" dirty="0"/>
              <a:t>Meat of all kinds</a:t>
            </a:r>
          </a:p>
          <a:p>
            <a:r>
              <a:rPr lang="en-US" sz="3200" dirty="0"/>
              <a:t>No Holy Days</a:t>
            </a:r>
          </a:p>
          <a:p>
            <a:r>
              <a:rPr lang="en-US" sz="3200" dirty="0"/>
              <a:t>Uncircumcision</a:t>
            </a:r>
          </a:p>
          <a:p>
            <a:r>
              <a:rPr lang="en-US" sz="3200" dirty="0"/>
              <a:t>Barred from Temple</a:t>
            </a:r>
          </a:p>
          <a:p>
            <a:r>
              <a:rPr lang="en-US" sz="3200" dirty="0"/>
              <a:t>“Have not the Law”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FCFC99-C241-4CCC-9DA3-727BA025DBDD}"/>
              </a:ext>
            </a:extLst>
          </p:cNvPr>
          <p:cNvSpPr txBox="1"/>
          <p:nvPr/>
        </p:nvSpPr>
        <p:spPr>
          <a:xfrm>
            <a:off x="5983649" y="1270707"/>
            <a:ext cx="619854" cy="411546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6B4E42-599E-47A9-9C9F-602DCB26FD4E}"/>
              </a:ext>
            </a:extLst>
          </p:cNvPr>
          <p:cNvSpPr txBox="1"/>
          <p:nvPr/>
        </p:nvSpPr>
        <p:spPr>
          <a:xfrm>
            <a:off x="5983649" y="1282750"/>
            <a:ext cx="3497942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         Sin </a:t>
            </a:r>
            <a:r>
              <a:rPr lang="en-US" sz="2800" dirty="0"/>
              <a:t>(Eph.2:2)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6BC224-B2E7-4615-B672-DFA1B081810C}"/>
              </a:ext>
            </a:extLst>
          </p:cNvPr>
          <p:cNvSpPr txBox="1"/>
          <p:nvPr/>
        </p:nvSpPr>
        <p:spPr>
          <a:xfrm>
            <a:off x="2838602" y="1268236"/>
            <a:ext cx="3145046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    Sin </a:t>
            </a:r>
            <a:r>
              <a:rPr lang="en-US" sz="2800" dirty="0"/>
              <a:t>(Eph.2:3)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457DA1-BD42-4D67-A9C1-F5C1B2517D05}"/>
              </a:ext>
            </a:extLst>
          </p:cNvPr>
          <p:cNvSpPr txBox="1"/>
          <p:nvPr/>
        </p:nvSpPr>
        <p:spPr>
          <a:xfrm>
            <a:off x="4157906" y="5655573"/>
            <a:ext cx="6020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Ephesians 2:11-15</a:t>
            </a:r>
          </a:p>
        </p:txBody>
      </p:sp>
    </p:spTree>
    <p:extLst>
      <p:ext uri="{BB962C8B-B14F-4D97-AF65-F5344CB8AC3E}">
        <p14:creationId xmlns:p14="http://schemas.microsoft.com/office/powerpoint/2010/main" val="158913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55362C6-9429-4A70-A9D8-B7BE10AC2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3076"/>
            <a:ext cx="9404723" cy="1400530"/>
          </a:xfrm>
        </p:spPr>
        <p:txBody>
          <a:bodyPr/>
          <a:lstStyle/>
          <a:p>
            <a:pPr algn="ctr"/>
            <a:r>
              <a:rPr lang="en-US" b="1" dirty="0"/>
              <a:t>          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3C9AF9-90AD-4C3F-9C3D-3E876862EE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b="1" dirty="0"/>
              <a:t>Jew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06946C-3199-4335-AB52-8EF0AEF0B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4956" y="2505870"/>
            <a:ext cx="4853540" cy="3741738"/>
          </a:xfrm>
        </p:spPr>
        <p:txBody>
          <a:bodyPr>
            <a:normAutofit/>
          </a:bodyPr>
          <a:lstStyle/>
          <a:p>
            <a:r>
              <a:rPr lang="en-US" sz="3200" dirty="0"/>
              <a:t>Forbidden Food</a:t>
            </a:r>
          </a:p>
          <a:p>
            <a:r>
              <a:rPr lang="en-US" sz="3200" dirty="0"/>
              <a:t>Holy Days</a:t>
            </a:r>
          </a:p>
          <a:p>
            <a:r>
              <a:rPr lang="en-US" sz="3200" dirty="0"/>
              <a:t>Circumcision</a:t>
            </a:r>
          </a:p>
          <a:p>
            <a:r>
              <a:rPr lang="en-US" sz="3200" dirty="0"/>
              <a:t>Temple</a:t>
            </a:r>
          </a:p>
          <a:p>
            <a:r>
              <a:rPr lang="en-US" sz="3200" dirty="0"/>
              <a:t>Law of Moses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FD3EDDC-A51D-4620-9E08-E8619FE4C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92348" y="1933820"/>
            <a:ext cx="4396339" cy="576262"/>
          </a:xfrm>
        </p:spPr>
        <p:txBody>
          <a:bodyPr/>
          <a:lstStyle/>
          <a:p>
            <a:pPr algn="ctr"/>
            <a:r>
              <a:rPr lang="en-US" sz="3600" b="1" dirty="0"/>
              <a:t>Gentile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3E1AAFF-B219-470D-BA83-8F55813C4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99424" y="2505870"/>
            <a:ext cx="4657620" cy="3741738"/>
          </a:xfrm>
        </p:spPr>
        <p:txBody>
          <a:bodyPr>
            <a:normAutofit/>
          </a:bodyPr>
          <a:lstStyle/>
          <a:p>
            <a:r>
              <a:rPr lang="en-US" sz="3200" dirty="0"/>
              <a:t>Meat of all kinds</a:t>
            </a:r>
          </a:p>
          <a:p>
            <a:r>
              <a:rPr lang="en-US" sz="3200" dirty="0"/>
              <a:t>No Holy Days</a:t>
            </a:r>
          </a:p>
          <a:p>
            <a:r>
              <a:rPr lang="en-US" sz="3200" dirty="0"/>
              <a:t>Uncircumcision</a:t>
            </a:r>
          </a:p>
          <a:p>
            <a:r>
              <a:rPr lang="en-US" sz="3200" dirty="0"/>
              <a:t>Barred from Temple</a:t>
            </a:r>
          </a:p>
          <a:p>
            <a:r>
              <a:rPr lang="en-US" sz="3200" dirty="0"/>
              <a:t>“Have not the Law”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6B4E42-599E-47A9-9C9F-602DCB26FD4E}"/>
              </a:ext>
            </a:extLst>
          </p:cNvPr>
          <p:cNvSpPr txBox="1"/>
          <p:nvPr/>
        </p:nvSpPr>
        <p:spPr>
          <a:xfrm>
            <a:off x="5983649" y="1282750"/>
            <a:ext cx="3497942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         Sin </a:t>
            </a:r>
            <a:r>
              <a:rPr lang="en-US" sz="2800" dirty="0"/>
              <a:t>(Eph.2:2)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6BC224-B2E7-4615-B672-DFA1B081810C}"/>
              </a:ext>
            </a:extLst>
          </p:cNvPr>
          <p:cNvSpPr txBox="1"/>
          <p:nvPr/>
        </p:nvSpPr>
        <p:spPr>
          <a:xfrm>
            <a:off x="2838602" y="1268236"/>
            <a:ext cx="3145046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    Sin </a:t>
            </a:r>
            <a:r>
              <a:rPr lang="en-US" sz="2800" dirty="0"/>
              <a:t>(Eph.2:3)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D0BC8E-1512-4DFC-B1C6-505D9F598FE6}"/>
              </a:ext>
            </a:extLst>
          </p:cNvPr>
          <p:cNvSpPr txBox="1"/>
          <p:nvPr/>
        </p:nvSpPr>
        <p:spPr>
          <a:xfrm>
            <a:off x="4157906" y="5655573"/>
            <a:ext cx="6020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Ephesians 2:11-15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913DF2-8B51-471B-BADB-40D933FCF53A}"/>
              </a:ext>
            </a:extLst>
          </p:cNvPr>
          <p:cNvSpPr txBox="1"/>
          <p:nvPr/>
        </p:nvSpPr>
        <p:spPr>
          <a:xfrm>
            <a:off x="5983650" y="1945955"/>
            <a:ext cx="4593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Peace</a:t>
            </a:r>
          </a:p>
        </p:txBody>
      </p:sp>
    </p:spTree>
    <p:extLst>
      <p:ext uri="{BB962C8B-B14F-4D97-AF65-F5344CB8AC3E}">
        <p14:creationId xmlns:p14="http://schemas.microsoft.com/office/powerpoint/2010/main" val="316345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9D60ECAF-3FA6-436C-A472-BADEB60E9BE2}"/>
              </a:ext>
            </a:extLst>
          </p:cNvPr>
          <p:cNvSpPr/>
          <p:nvPr/>
        </p:nvSpPr>
        <p:spPr>
          <a:xfrm>
            <a:off x="239485" y="206828"/>
            <a:ext cx="6291944" cy="6444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CC66F7-8868-4241-8948-B42D9AD472B0}"/>
              </a:ext>
            </a:extLst>
          </p:cNvPr>
          <p:cNvSpPr txBox="1"/>
          <p:nvPr/>
        </p:nvSpPr>
        <p:spPr>
          <a:xfrm>
            <a:off x="1016002" y="972456"/>
            <a:ext cx="497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“…that He might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reconcile them both to God </a:t>
            </a:r>
            <a:r>
              <a:rPr lang="en-US" sz="4000" dirty="0"/>
              <a:t>in one body through the cross, thereby putting to death the enmity.”</a:t>
            </a:r>
          </a:p>
          <a:p>
            <a:pPr algn="ctr"/>
            <a:r>
              <a:rPr lang="en-US" sz="4000" dirty="0"/>
              <a:t>(</a:t>
            </a:r>
            <a:r>
              <a:rPr lang="en-US" sz="4000" b="1" dirty="0"/>
              <a:t>Ephesians 2:16</a:t>
            </a:r>
            <a:r>
              <a:rPr lang="en-US" sz="4000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C9D10A-3661-4D3D-8684-6816BA4C282B}"/>
              </a:ext>
            </a:extLst>
          </p:cNvPr>
          <p:cNvSpPr txBox="1"/>
          <p:nvPr/>
        </p:nvSpPr>
        <p:spPr>
          <a:xfrm>
            <a:off x="7184571" y="1218677"/>
            <a:ext cx="39914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17 </a:t>
            </a:r>
            <a:r>
              <a:rPr lang="en-US" sz="3200" dirty="0"/>
              <a:t>”And He came and preached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  <a:r>
              <a:rPr lang="en-US" sz="3200" dirty="0"/>
              <a:t> to you who were afar off and to those who were near. </a:t>
            </a:r>
            <a:r>
              <a:rPr lang="en-US" sz="3200" b="1" baseline="30000" dirty="0"/>
              <a:t>18 </a:t>
            </a:r>
            <a:r>
              <a:rPr lang="en-US" sz="3200" b="1" dirty="0">
                <a:solidFill>
                  <a:srgbClr val="FFFF00"/>
                </a:solidFill>
              </a:rPr>
              <a:t>For through Him we both have access by one Spirit to the Father</a:t>
            </a:r>
            <a:r>
              <a:rPr lang="en-US" dirty="0">
                <a:solidFill>
                  <a:srgbClr val="FFFF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3324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1F504-E545-4466-88E5-3E0F5D02F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But there was a problem: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03DB4-803A-48E4-B140-721B5D612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111" y="1762300"/>
            <a:ext cx="4853540" cy="576262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Jews were proud of their Distinctiveness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D691C-A887-45EF-B08E-D9B26D38E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12" y="2514600"/>
            <a:ext cx="4853540" cy="3741738"/>
          </a:xfrm>
        </p:spPr>
        <p:txBody>
          <a:bodyPr/>
          <a:lstStyle/>
          <a:p>
            <a:r>
              <a:rPr lang="en-US" sz="3200" dirty="0"/>
              <a:t>Forbidden Food</a:t>
            </a:r>
          </a:p>
          <a:p>
            <a:r>
              <a:rPr lang="en-US" sz="3200" dirty="0"/>
              <a:t>Passover</a:t>
            </a:r>
          </a:p>
          <a:p>
            <a:r>
              <a:rPr lang="en-US" sz="3200" dirty="0"/>
              <a:t>Circumcision</a:t>
            </a:r>
          </a:p>
          <a:p>
            <a:r>
              <a:rPr lang="en-US" sz="3200" dirty="0"/>
              <a:t>Temple</a:t>
            </a:r>
          </a:p>
          <a:p>
            <a:r>
              <a:rPr lang="en-US" sz="3200" dirty="0"/>
              <a:t>Law of Moses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F6FED-550D-41B8-843A-7AF428783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509" y="1742208"/>
            <a:ext cx="5255661" cy="576262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Gentiles were disdainful of Jewish observances.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8E198-BBDB-4526-BF06-65C712E1C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9" y="2467474"/>
            <a:ext cx="5849257" cy="3741738"/>
          </a:xfrm>
        </p:spPr>
        <p:txBody>
          <a:bodyPr>
            <a:normAutofit/>
          </a:bodyPr>
          <a:lstStyle/>
          <a:p>
            <a:r>
              <a:rPr lang="en-US" sz="3200" dirty="0"/>
              <a:t>Not ready to give up pork</a:t>
            </a:r>
          </a:p>
          <a:p>
            <a:r>
              <a:rPr lang="en-US" sz="3200" dirty="0"/>
              <a:t>No interest in Holy Days</a:t>
            </a:r>
          </a:p>
          <a:p>
            <a:r>
              <a:rPr lang="en-US" sz="3200" dirty="0"/>
              <a:t>Rejected Circumcision</a:t>
            </a:r>
          </a:p>
          <a:p>
            <a:r>
              <a:rPr lang="en-US" sz="3200" dirty="0"/>
              <a:t>No interest in the temple</a:t>
            </a:r>
          </a:p>
          <a:p>
            <a:r>
              <a:rPr lang="en-US" sz="3200" dirty="0"/>
              <a:t>Not willing to be bound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D785106-4D36-43ED-A16D-12D514BF39B0}"/>
              </a:ext>
            </a:extLst>
          </p:cNvPr>
          <p:cNvSpPr txBox="1">
            <a:spLocks/>
          </p:cNvSpPr>
          <p:nvPr/>
        </p:nvSpPr>
        <p:spPr>
          <a:xfrm>
            <a:off x="646111" y="5990539"/>
            <a:ext cx="485354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400" b="0" i="0" kern="120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3200" b="1" dirty="0">
                <a:solidFill>
                  <a:schemeClr val="tx1"/>
                </a:solidFill>
              </a:rPr>
              <a:t>Insisted the Gentiles should adopt Judaism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BEFF3AD-2CA2-4697-862B-AB3439CC9EA4}"/>
              </a:ext>
            </a:extLst>
          </p:cNvPr>
          <p:cNvSpPr txBox="1">
            <a:spLocks/>
          </p:cNvSpPr>
          <p:nvPr/>
        </p:nvSpPr>
        <p:spPr>
          <a:xfrm>
            <a:off x="6094508" y="5968031"/>
            <a:ext cx="568015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400" b="0" i="0" kern="120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1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3200" b="1" dirty="0">
                <a:solidFill>
                  <a:schemeClr val="tx1"/>
                </a:solidFill>
              </a:rPr>
              <a:t>Can imagine possible Ridicule of Jewish scruples.  </a:t>
            </a:r>
          </a:p>
        </p:txBody>
      </p:sp>
    </p:spTree>
    <p:extLst>
      <p:ext uri="{BB962C8B-B14F-4D97-AF65-F5344CB8AC3E}">
        <p14:creationId xmlns:p14="http://schemas.microsoft.com/office/powerpoint/2010/main" val="28198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8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3D001C3-5863-49AC-BF04-D58C9B7E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Important Observation: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6FFD945-FA85-4B03-92C3-7ED20CDA1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31259"/>
            <a:ext cx="10797297" cy="4195481"/>
          </a:xfrm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000" dirty="0"/>
              <a:t>These were </a:t>
            </a:r>
            <a:r>
              <a:rPr lang="en-US" sz="3000" b="1" u="sng" dirty="0"/>
              <a:t>not commanded </a:t>
            </a:r>
            <a:r>
              <a:rPr lang="en-US" sz="3000" dirty="0"/>
              <a:t>for Christians.</a:t>
            </a:r>
          </a:p>
          <a:p>
            <a:r>
              <a:rPr lang="en-US" sz="3000" dirty="0"/>
              <a:t> They were </a:t>
            </a:r>
            <a:r>
              <a:rPr lang="en-US" sz="3000" b="1" u="sng" dirty="0"/>
              <a:t>not forbidden</a:t>
            </a:r>
            <a:r>
              <a:rPr lang="en-US" sz="3000" b="1" dirty="0"/>
              <a:t> </a:t>
            </a:r>
            <a:r>
              <a:rPr lang="en-US" sz="3000" dirty="0"/>
              <a:t>to Christians </a:t>
            </a:r>
          </a:p>
          <a:p>
            <a:r>
              <a:rPr lang="en-US" sz="3000" dirty="0"/>
              <a:t> They were neither right nor wrong.</a:t>
            </a:r>
          </a:p>
          <a:p>
            <a:r>
              <a:rPr lang="en-US" sz="3000" dirty="0"/>
              <a:t> They were </a:t>
            </a:r>
            <a:r>
              <a:rPr lang="en-US" sz="3000" b="1" dirty="0"/>
              <a:t>innocent, indifferent.</a:t>
            </a:r>
          </a:p>
          <a:p>
            <a:endParaRPr lang="en-US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88E7EC-FD03-46E6-B7AF-A34D9E326579}"/>
              </a:ext>
            </a:extLst>
          </p:cNvPr>
          <p:cNvSpPr txBox="1"/>
          <p:nvPr/>
        </p:nvSpPr>
        <p:spPr>
          <a:xfrm>
            <a:off x="304800" y="3898153"/>
            <a:ext cx="1158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“…to the Jews I became as a Jew, that I might win Jews; to those </a:t>
            </a:r>
            <a:r>
              <a:rPr lang="en-US" sz="2800" i="1" dirty="0">
                <a:latin typeface="Arial Narrow" panose="020B0606020202030204" pitchFamily="34" charset="0"/>
                <a:cs typeface="Arial" panose="020B0604020202020204" pitchFamily="34" charset="0"/>
              </a:rPr>
              <a:t>who are</a:t>
            </a:r>
            <a:r>
              <a:rPr 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 under the law, as under the law, that I might win those </a:t>
            </a:r>
            <a:r>
              <a:rPr lang="en-US" sz="2800" i="1" dirty="0">
                <a:latin typeface="Arial Narrow" panose="020B0606020202030204" pitchFamily="34" charset="0"/>
                <a:cs typeface="Arial" panose="020B0604020202020204" pitchFamily="34" charset="0"/>
              </a:rPr>
              <a:t>who are</a:t>
            </a:r>
            <a:r>
              <a:rPr 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 under the law; </a:t>
            </a:r>
            <a:r>
              <a:rPr lang="en-US" sz="2800" b="1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21 </a:t>
            </a:r>
            <a:r>
              <a:rPr 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to those </a:t>
            </a:r>
            <a:r>
              <a:rPr lang="en-US" sz="2800" i="1" dirty="0">
                <a:latin typeface="Arial Narrow" panose="020B0606020202030204" pitchFamily="34" charset="0"/>
                <a:cs typeface="Arial" panose="020B0604020202020204" pitchFamily="34" charset="0"/>
              </a:rPr>
              <a:t>who are</a:t>
            </a:r>
            <a:r>
              <a:rPr 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 without law, as without law (not being without law toward God, but under law toward Christ), that I might win those </a:t>
            </a:r>
            <a:r>
              <a:rPr lang="en-US" sz="2800" i="1" dirty="0">
                <a:latin typeface="Arial Narrow" panose="020B0606020202030204" pitchFamily="34" charset="0"/>
                <a:cs typeface="Arial" panose="020B0604020202020204" pitchFamily="34" charset="0"/>
              </a:rPr>
              <a:t>who are</a:t>
            </a:r>
            <a:r>
              <a:rPr 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 without law; </a:t>
            </a:r>
            <a:r>
              <a:rPr lang="en-US" sz="2800" b="1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22 </a:t>
            </a:r>
            <a:r>
              <a:rPr 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to the weak I became as weak, that I might win the weak. I have become all things to all </a:t>
            </a:r>
            <a:r>
              <a:rPr lang="en-US" sz="2800" i="1" dirty="0">
                <a:latin typeface="Arial Narrow" panose="020B0606020202030204" pitchFamily="34" charset="0"/>
                <a:cs typeface="Arial" panose="020B0604020202020204" pitchFamily="34" charset="0"/>
              </a:rPr>
              <a:t>men,</a:t>
            </a:r>
            <a:r>
              <a:rPr lang="en-US" sz="2800" dirty="0">
                <a:latin typeface="Arial Narrow" panose="020B0606020202030204" pitchFamily="34" charset="0"/>
                <a:cs typeface="Arial" panose="020B0604020202020204" pitchFamily="34" charset="0"/>
              </a:rPr>
              <a:t> that I might by all means save some.” (1 Corinthians 9:20-22)</a:t>
            </a:r>
          </a:p>
        </p:txBody>
      </p:sp>
    </p:spTree>
    <p:extLst>
      <p:ext uri="{BB962C8B-B14F-4D97-AF65-F5344CB8AC3E}">
        <p14:creationId xmlns:p14="http://schemas.microsoft.com/office/powerpoint/2010/main" val="313461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4323D-C304-45BF-96A2-6F4DE732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Differences Caused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88D32-797D-4CCD-8853-B6110755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974" y="1434525"/>
            <a:ext cx="11648051" cy="5156775"/>
          </a:xfrm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Jerusalem (Hebrews and Grecians) – Acts 6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Reluctance to preach to Gentiles – Acts 10:28-29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Reluctance to accept Gentiles in fellowship – Acts 11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Jewish insistence on Gentile circumcision – Acts 15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Reluctance to eat together – Galatians 2:11-13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Differences re: eating meat vs. vegetarians – Romans 14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Differences re: meat sacrificed to idols – 1 Corinthians 8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Jewish efforts to discredit Paul – 2 Corinthians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038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4A094-1F4F-4EBB-A3A7-1E1BB7A8A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Differences Among Us: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82C29D4-48D0-4E6D-B144-0C2AA3AE0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728811" cy="4195481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These differences involve nothing particularly virtuous or evil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Good-natured teasing Is not wrong.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It is easy to cross a line and offend without intending to do 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7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641</TotalTime>
  <Words>571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Century Gothic</vt:lpstr>
      <vt:lpstr>Wingdings 3</vt:lpstr>
      <vt:lpstr>Ion</vt:lpstr>
      <vt:lpstr>Why did God Create the World?</vt:lpstr>
      <vt:lpstr>PowerPoint Presentation</vt:lpstr>
      <vt:lpstr>           God</vt:lpstr>
      <vt:lpstr>           God</vt:lpstr>
      <vt:lpstr>PowerPoint Presentation</vt:lpstr>
      <vt:lpstr>But there was a problem:</vt:lpstr>
      <vt:lpstr>Important Observation:</vt:lpstr>
      <vt:lpstr>Differences Caused Problems</vt:lpstr>
      <vt:lpstr>Some Differences Among Us:</vt:lpstr>
      <vt:lpstr>Diversity Greatly Valued </vt:lpstr>
      <vt:lpstr>Jesus</vt:lpstr>
      <vt:lpstr>How Jesus Brings Peace                     “among men with whom He is pleased.” </vt:lpstr>
      <vt:lpstr>The Solution:                                             To so focus on Jesus that nothing else matters.</vt:lpstr>
      <vt:lpstr>Personal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Sewell</dc:creator>
  <cp:lastModifiedBy>Sewell</cp:lastModifiedBy>
  <cp:revision>73</cp:revision>
  <dcterms:created xsi:type="dcterms:W3CDTF">2018-03-11T19:31:11Z</dcterms:created>
  <dcterms:modified xsi:type="dcterms:W3CDTF">2018-03-18T12:37:42Z</dcterms:modified>
</cp:coreProperties>
</file>