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5" r:id="rId2"/>
    <p:sldId id="294" r:id="rId3"/>
    <p:sldId id="295" r:id="rId4"/>
    <p:sldId id="287" r:id="rId5"/>
    <p:sldId id="286" r:id="rId6"/>
    <p:sldId id="296" r:id="rId7"/>
    <p:sldId id="290" r:id="rId8"/>
    <p:sldId id="277" r:id="rId9"/>
    <p:sldId id="297" r:id="rId10"/>
    <p:sldId id="293" r:id="rId11"/>
    <p:sldId id="285" r:id="rId12"/>
    <p:sldId id="292" r:id="rId13"/>
    <p:sldId id="256" r:id="rId1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DD8"/>
    <a:srgbClr val="2D7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p:restoredTop sz="70435"/>
  </p:normalViewPr>
  <p:slideViewPr>
    <p:cSldViewPr snapToGrid="0" snapToObjects="1">
      <p:cViewPr varScale="1">
        <p:scale>
          <a:sx n="81" d="100"/>
          <a:sy n="81" d="100"/>
        </p:scale>
        <p:origin x="18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55DFF-0442-1449-8806-9E0098B95787}" type="doc">
      <dgm:prSet loTypeId="urn:microsoft.com/office/officeart/2005/8/layout/chevron1" loCatId="" qsTypeId="urn:microsoft.com/office/officeart/2005/8/quickstyle/simple4" qsCatId="simple" csTypeId="urn:microsoft.com/office/officeart/2005/8/colors/colorful5" csCatId="colorful" phldr="1"/>
      <dgm:spPr/>
    </dgm:pt>
    <dgm:pt modelId="{814B1BB0-663D-624E-ADF0-624282086798}">
      <dgm:prSet phldrT="[Text]"/>
      <dgm:spPr>
        <a:gradFill rotWithShape="0">
          <a:gsLst>
            <a:gs pos="0">
              <a:schemeClr val="accent2">
                <a:lumMod val="75000"/>
              </a:schemeClr>
            </a:gs>
            <a:gs pos="50000">
              <a:schemeClr val="accent2">
                <a:lumMod val="75000"/>
              </a:schemeClr>
            </a:gs>
            <a:gs pos="100000">
              <a:schemeClr val="accent2">
                <a:lumMod val="75000"/>
              </a:schemeClr>
            </a:gs>
          </a:gsLst>
        </a:gradFill>
      </dgm:spPr>
      <dgm:t>
        <a:bodyPr/>
        <a:lstStyle/>
        <a:p>
          <a:r>
            <a:rPr lang="en-US" dirty="0" smtClean="0"/>
            <a:t>Rich Poetic Language in the Old Test.</a:t>
          </a:r>
          <a:endParaRPr lang="en-US" dirty="0"/>
        </a:p>
      </dgm:t>
    </dgm:pt>
    <dgm:pt modelId="{BD592E92-80FE-3C47-B5AC-81F9DDE92529}" type="parTrans" cxnId="{14AC72A3-C476-9441-A561-C9B56B87F7F2}">
      <dgm:prSet/>
      <dgm:spPr/>
      <dgm:t>
        <a:bodyPr/>
        <a:lstStyle/>
        <a:p>
          <a:endParaRPr lang="en-US"/>
        </a:p>
      </dgm:t>
    </dgm:pt>
    <dgm:pt modelId="{782AD60F-A1E4-3C45-A81F-CC1938DBE7F6}" type="sibTrans" cxnId="{14AC72A3-C476-9441-A561-C9B56B87F7F2}">
      <dgm:prSet/>
      <dgm:spPr/>
      <dgm:t>
        <a:bodyPr/>
        <a:lstStyle/>
        <a:p>
          <a:endParaRPr lang="en-US"/>
        </a:p>
      </dgm:t>
    </dgm:pt>
    <dgm:pt modelId="{59F929E4-ABDF-6D4E-9F35-43B344E5C7A0}">
      <dgm:prSet phldrT="[Text]"/>
      <dgm:spPr/>
      <dgm:t>
        <a:bodyPr/>
        <a:lstStyle/>
        <a:p>
          <a:r>
            <a:rPr lang="en-US" dirty="0" smtClean="0"/>
            <a:t>The Fulfillment</a:t>
          </a:r>
          <a:br>
            <a:rPr lang="en-US" dirty="0" smtClean="0"/>
          </a:br>
          <a:r>
            <a:rPr lang="en-US" dirty="0" smtClean="0"/>
            <a:t>in Jesus</a:t>
          </a:r>
          <a:endParaRPr lang="en-US" dirty="0"/>
        </a:p>
      </dgm:t>
    </dgm:pt>
    <dgm:pt modelId="{5B1DDF81-76AF-CC49-A420-7C0B0863B6B2}" type="parTrans" cxnId="{2364F128-1A98-7740-8AA6-DE27C27C882F}">
      <dgm:prSet/>
      <dgm:spPr/>
      <dgm:t>
        <a:bodyPr/>
        <a:lstStyle/>
        <a:p>
          <a:endParaRPr lang="en-US"/>
        </a:p>
      </dgm:t>
    </dgm:pt>
    <dgm:pt modelId="{26EE950A-01F4-D644-8246-35D8EE3AAC11}" type="sibTrans" cxnId="{2364F128-1A98-7740-8AA6-DE27C27C882F}">
      <dgm:prSet/>
      <dgm:spPr/>
      <dgm:t>
        <a:bodyPr/>
        <a:lstStyle/>
        <a:p>
          <a:endParaRPr lang="en-US"/>
        </a:p>
      </dgm:t>
    </dgm:pt>
    <dgm:pt modelId="{E6050934-0609-C84F-AE37-21622F69AF68}">
      <dgm:prSet phldrT="[Text]"/>
      <dgm:spPr>
        <a:gradFill rotWithShape="0">
          <a:gsLst>
            <a:gs pos="0">
              <a:schemeClr val="accent5">
                <a:lumMod val="75000"/>
              </a:schemeClr>
            </a:gs>
            <a:gs pos="50000">
              <a:schemeClr val="accent5">
                <a:lumMod val="75000"/>
              </a:schemeClr>
            </a:gs>
            <a:gs pos="100000">
              <a:schemeClr val="accent5">
                <a:lumMod val="75000"/>
              </a:schemeClr>
            </a:gs>
          </a:gsLst>
        </a:gradFill>
      </dgm:spPr>
      <dgm:t>
        <a:bodyPr/>
        <a:lstStyle/>
        <a:p>
          <a:r>
            <a:rPr lang="en-US" dirty="0" smtClean="0"/>
            <a:t>Hearing &amp; Doing To Build On The Rock</a:t>
          </a:r>
          <a:endParaRPr lang="en-US" dirty="0"/>
        </a:p>
      </dgm:t>
    </dgm:pt>
    <dgm:pt modelId="{DF0BF531-14C8-C842-A5C3-EB22C3A54BC2}" type="parTrans" cxnId="{8DBA7225-C5B4-4142-B524-1A061C1837C2}">
      <dgm:prSet/>
      <dgm:spPr/>
      <dgm:t>
        <a:bodyPr/>
        <a:lstStyle/>
        <a:p>
          <a:endParaRPr lang="en-US"/>
        </a:p>
      </dgm:t>
    </dgm:pt>
    <dgm:pt modelId="{8285DB04-E815-BC46-8E0D-981F4576BD47}" type="sibTrans" cxnId="{8DBA7225-C5B4-4142-B524-1A061C1837C2}">
      <dgm:prSet/>
      <dgm:spPr/>
      <dgm:t>
        <a:bodyPr/>
        <a:lstStyle/>
        <a:p>
          <a:endParaRPr lang="en-US"/>
        </a:p>
      </dgm:t>
    </dgm:pt>
    <dgm:pt modelId="{D5E9E35F-7473-6447-B79E-0D72F7FC4B5A}" type="pres">
      <dgm:prSet presAssocID="{15D55DFF-0442-1449-8806-9E0098B95787}" presName="Name0" presStyleCnt="0">
        <dgm:presLayoutVars>
          <dgm:dir/>
          <dgm:animLvl val="lvl"/>
          <dgm:resizeHandles val="exact"/>
        </dgm:presLayoutVars>
      </dgm:prSet>
      <dgm:spPr/>
    </dgm:pt>
    <dgm:pt modelId="{422C4D6F-9783-4C42-8517-4CDDD493E0E5}" type="pres">
      <dgm:prSet presAssocID="{814B1BB0-663D-624E-ADF0-624282086798}" presName="parTxOnly" presStyleLbl="node1" presStyleIdx="0" presStyleCnt="3">
        <dgm:presLayoutVars>
          <dgm:chMax val="0"/>
          <dgm:chPref val="0"/>
          <dgm:bulletEnabled val="1"/>
        </dgm:presLayoutVars>
      </dgm:prSet>
      <dgm:spPr/>
      <dgm:t>
        <a:bodyPr/>
        <a:lstStyle/>
        <a:p>
          <a:endParaRPr lang="en-US"/>
        </a:p>
      </dgm:t>
    </dgm:pt>
    <dgm:pt modelId="{5C39CAE0-A709-7041-8B53-95676BEDBB52}" type="pres">
      <dgm:prSet presAssocID="{782AD60F-A1E4-3C45-A81F-CC1938DBE7F6}" presName="parTxOnlySpace" presStyleCnt="0"/>
      <dgm:spPr/>
    </dgm:pt>
    <dgm:pt modelId="{636BC21F-3611-FF45-AC5F-A309FB5C1B24}" type="pres">
      <dgm:prSet presAssocID="{59F929E4-ABDF-6D4E-9F35-43B344E5C7A0}" presName="parTxOnly" presStyleLbl="node1" presStyleIdx="1" presStyleCnt="3" custLinFactNeighborX="0">
        <dgm:presLayoutVars>
          <dgm:chMax val="0"/>
          <dgm:chPref val="0"/>
          <dgm:bulletEnabled val="1"/>
        </dgm:presLayoutVars>
      </dgm:prSet>
      <dgm:spPr/>
      <dgm:t>
        <a:bodyPr/>
        <a:lstStyle/>
        <a:p>
          <a:endParaRPr lang="en-US"/>
        </a:p>
      </dgm:t>
    </dgm:pt>
    <dgm:pt modelId="{38B06CF2-A380-0540-B3EE-AA49EEC50179}" type="pres">
      <dgm:prSet presAssocID="{26EE950A-01F4-D644-8246-35D8EE3AAC11}" presName="parTxOnlySpace" presStyleCnt="0"/>
      <dgm:spPr/>
    </dgm:pt>
    <dgm:pt modelId="{C1CB6092-7EE9-4842-B207-2C76CABE3E2D}" type="pres">
      <dgm:prSet presAssocID="{E6050934-0609-C84F-AE37-21622F69AF68}" presName="parTxOnly" presStyleLbl="node1" presStyleIdx="2" presStyleCnt="3">
        <dgm:presLayoutVars>
          <dgm:chMax val="0"/>
          <dgm:chPref val="0"/>
          <dgm:bulletEnabled val="1"/>
        </dgm:presLayoutVars>
      </dgm:prSet>
      <dgm:spPr/>
      <dgm:t>
        <a:bodyPr/>
        <a:lstStyle/>
        <a:p>
          <a:endParaRPr lang="en-US"/>
        </a:p>
      </dgm:t>
    </dgm:pt>
  </dgm:ptLst>
  <dgm:cxnLst>
    <dgm:cxn modelId="{14AC72A3-C476-9441-A561-C9B56B87F7F2}" srcId="{15D55DFF-0442-1449-8806-9E0098B95787}" destId="{814B1BB0-663D-624E-ADF0-624282086798}" srcOrd="0" destOrd="0" parTransId="{BD592E92-80FE-3C47-B5AC-81F9DDE92529}" sibTransId="{782AD60F-A1E4-3C45-A81F-CC1938DBE7F6}"/>
    <dgm:cxn modelId="{2364F128-1A98-7740-8AA6-DE27C27C882F}" srcId="{15D55DFF-0442-1449-8806-9E0098B95787}" destId="{59F929E4-ABDF-6D4E-9F35-43B344E5C7A0}" srcOrd="1" destOrd="0" parTransId="{5B1DDF81-76AF-CC49-A420-7C0B0863B6B2}" sibTransId="{26EE950A-01F4-D644-8246-35D8EE3AAC11}"/>
    <dgm:cxn modelId="{8DBA7225-C5B4-4142-B524-1A061C1837C2}" srcId="{15D55DFF-0442-1449-8806-9E0098B95787}" destId="{E6050934-0609-C84F-AE37-21622F69AF68}" srcOrd="2" destOrd="0" parTransId="{DF0BF531-14C8-C842-A5C3-EB22C3A54BC2}" sibTransId="{8285DB04-E815-BC46-8E0D-981F4576BD47}"/>
    <dgm:cxn modelId="{38FBCE1B-5A85-E94A-8B98-E8C9790A9519}" type="presOf" srcId="{814B1BB0-663D-624E-ADF0-624282086798}" destId="{422C4D6F-9783-4C42-8517-4CDDD493E0E5}" srcOrd="0" destOrd="0" presId="urn:microsoft.com/office/officeart/2005/8/layout/chevron1"/>
    <dgm:cxn modelId="{94FF18C2-AF6A-774B-B5F8-DC5975CC43DA}" type="presOf" srcId="{59F929E4-ABDF-6D4E-9F35-43B344E5C7A0}" destId="{636BC21F-3611-FF45-AC5F-A309FB5C1B24}" srcOrd="0" destOrd="0" presId="urn:microsoft.com/office/officeart/2005/8/layout/chevron1"/>
    <dgm:cxn modelId="{9C7F2474-20E2-6745-BDC7-FB3F400EE9A1}" type="presOf" srcId="{15D55DFF-0442-1449-8806-9E0098B95787}" destId="{D5E9E35F-7473-6447-B79E-0D72F7FC4B5A}" srcOrd="0" destOrd="0" presId="urn:microsoft.com/office/officeart/2005/8/layout/chevron1"/>
    <dgm:cxn modelId="{EE349CE4-D9EB-AE48-B70D-4448A18D8179}" type="presOf" srcId="{E6050934-0609-C84F-AE37-21622F69AF68}" destId="{C1CB6092-7EE9-4842-B207-2C76CABE3E2D}" srcOrd="0" destOrd="0" presId="urn:microsoft.com/office/officeart/2005/8/layout/chevron1"/>
    <dgm:cxn modelId="{A9EF6EF9-32EC-944D-B631-AB1562D505DE}" type="presParOf" srcId="{D5E9E35F-7473-6447-B79E-0D72F7FC4B5A}" destId="{422C4D6F-9783-4C42-8517-4CDDD493E0E5}" srcOrd="0" destOrd="0" presId="urn:microsoft.com/office/officeart/2005/8/layout/chevron1"/>
    <dgm:cxn modelId="{B6DE66C3-E0B2-E849-8063-0509ECD519EF}" type="presParOf" srcId="{D5E9E35F-7473-6447-B79E-0D72F7FC4B5A}" destId="{5C39CAE0-A709-7041-8B53-95676BEDBB52}" srcOrd="1" destOrd="0" presId="urn:microsoft.com/office/officeart/2005/8/layout/chevron1"/>
    <dgm:cxn modelId="{F7A54445-4E1D-DA48-BC28-9379B4110DD0}" type="presParOf" srcId="{D5E9E35F-7473-6447-B79E-0D72F7FC4B5A}" destId="{636BC21F-3611-FF45-AC5F-A309FB5C1B24}" srcOrd="2" destOrd="0" presId="urn:microsoft.com/office/officeart/2005/8/layout/chevron1"/>
    <dgm:cxn modelId="{C2D8C644-E54E-0544-82A5-F2C9230ACFB2}" type="presParOf" srcId="{D5E9E35F-7473-6447-B79E-0D72F7FC4B5A}" destId="{38B06CF2-A380-0540-B3EE-AA49EEC50179}" srcOrd="3" destOrd="0" presId="urn:microsoft.com/office/officeart/2005/8/layout/chevron1"/>
    <dgm:cxn modelId="{9164B64B-0060-2E47-9BA6-07D525DDECC9}" type="presParOf" srcId="{D5E9E35F-7473-6447-B79E-0D72F7FC4B5A}" destId="{C1CB6092-7EE9-4842-B207-2C76CABE3E2D}"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C4D6F-9783-4C42-8517-4CDDD493E0E5}">
      <dsp:nvSpPr>
        <dsp:cNvPr id="0" name=""/>
        <dsp:cNvSpPr/>
      </dsp:nvSpPr>
      <dsp:spPr>
        <a:xfrm>
          <a:off x="2310" y="427796"/>
          <a:ext cx="2815028" cy="1126011"/>
        </a:xfrm>
        <a:prstGeom prst="chevron">
          <a:avLst/>
        </a:prstGeom>
        <a:gradFill rotWithShape="0">
          <a:gsLst>
            <a:gs pos="0">
              <a:schemeClr val="accent2">
                <a:lumMod val="75000"/>
              </a:schemeClr>
            </a:gs>
            <a:gs pos="50000">
              <a:schemeClr val="accent2">
                <a:lumMod val="75000"/>
              </a:schemeClr>
            </a:gs>
            <a:gs pos="100000">
              <a:schemeClr val="accent2">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Rich Poetic Language in the Old Test.</a:t>
          </a:r>
          <a:endParaRPr lang="en-US" sz="2100" kern="1200" dirty="0"/>
        </a:p>
      </dsp:txBody>
      <dsp:txXfrm>
        <a:off x="565316" y="427796"/>
        <a:ext cx="1689017" cy="1126011"/>
      </dsp:txXfrm>
    </dsp:sp>
    <dsp:sp modelId="{636BC21F-3611-FF45-AC5F-A309FB5C1B24}">
      <dsp:nvSpPr>
        <dsp:cNvPr id="0" name=""/>
        <dsp:cNvSpPr/>
      </dsp:nvSpPr>
      <dsp:spPr>
        <a:xfrm>
          <a:off x="2535835" y="427796"/>
          <a:ext cx="2815028" cy="1126011"/>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The Fulfillment</a:t>
          </a:r>
          <a:br>
            <a:rPr lang="en-US" sz="2100" kern="1200" dirty="0" smtClean="0"/>
          </a:br>
          <a:r>
            <a:rPr lang="en-US" sz="2100" kern="1200" dirty="0" smtClean="0"/>
            <a:t>in Jesus</a:t>
          </a:r>
          <a:endParaRPr lang="en-US" sz="2100" kern="1200" dirty="0"/>
        </a:p>
      </dsp:txBody>
      <dsp:txXfrm>
        <a:off x="3098841" y="427796"/>
        <a:ext cx="1689017" cy="1126011"/>
      </dsp:txXfrm>
    </dsp:sp>
    <dsp:sp modelId="{C1CB6092-7EE9-4842-B207-2C76CABE3E2D}">
      <dsp:nvSpPr>
        <dsp:cNvPr id="0" name=""/>
        <dsp:cNvSpPr/>
      </dsp:nvSpPr>
      <dsp:spPr>
        <a:xfrm>
          <a:off x="5069361" y="427796"/>
          <a:ext cx="2815028" cy="1126011"/>
        </a:xfrm>
        <a:prstGeom prst="chevron">
          <a:avLst/>
        </a:prstGeom>
        <a:gradFill rotWithShape="0">
          <a:gsLst>
            <a:gs pos="0">
              <a:schemeClr val="accent5">
                <a:lumMod val="75000"/>
              </a:schemeClr>
            </a:gs>
            <a:gs pos="50000">
              <a:schemeClr val="accent5">
                <a:lumMod val="75000"/>
              </a:schemeClr>
            </a:gs>
            <a:gs pos="100000">
              <a:schemeClr val="accent5">
                <a:lumMod val="75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Hearing &amp; Doing To Build On The Rock</a:t>
          </a:r>
          <a:endParaRPr lang="en-US" sz="2100" kern="1200" dirty="0"/>
        </a:p>
      </dsp:txBody>
      <dsp:txXfrm>
        <a:off x="5632367" y="427796"/>
        <a:ext cx="1689017" cy="11260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1FE5-30A3-CF4E-8732-71F10435AA9B}" type="datetimeFigureOut">
              <a:rPr lang="en-US" smtClean="0"/>
              <a:t>3/17/18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9D8E4-833F-6A47-A5E3-2DB704D4BB69}" type="slidenum">
              <a:rPr lang="en-US" smtClean="0"/>
              <a:t>‹#›</a:t>
            </a:fld>
            <a:endParaRPr lang="en-US"/>
          </a:p>
        </p:txBody>
      </p:sp>
    </p:spTree>
    <p:extLst>
      <p:ext uri="{BB962C8B-B14F-4D97-AF65-F5344CB8AC3E}">
        <p14:creationId xmlns:p14="http://schemas.microsoft.com/office/powerpoint/2010/main" val="121741507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a:t>
            </a:fld>
            <a:endParaRPr lang="en-US"/>
          </a:p>
        </p:txBody>
      </p:sp>
    </p:spTree>
    <p:extLst>
      <p:ext uri="{BB962C8B-B14F-4D97-AF65-F5344CB8AC3E}">
        <p14:creationId xmlns:p14="http://schemas.microsoft.com/office/powerpoint/2010/main" val="96108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smtClean="0">
                <a:solidFill>
                  <a:schemeClr val="tx1"/>
                </a:solidFill>
                <a:effectLst/>
                <a:latin typeface="+mn-lt"/>
                <a:ea typeface="+mn-ea"/>
                <a:cs typeface="+mn-cs"/>
              </a:rPr>
              <a:t>THE PROBLEM:</a:t>
            </a:r>
            <a:r>
              <a:rPr lang="en-US" sz="936" b="0" i="0" kern="1200" baseline="0" dirty="0" smtClean="0">
                <a:solidFill>
                  <a:schemeClr val="tx1"/>
                </a:solidFill>
                <a:effectLst/>
                <a:latin typeface="+mn-lt"/>
                <a:ea typeface="+mn-ea"/>
                <a:cs typeface="+mn-cs"/>
              </a:rPr>
              <a:t>  </a:t>
            </a:r>
            <a:r>
              <a:rPr lang="en-US" dirty="0" smtClean="0"/>
              <a:t>People who haven’t seen it all lined out before.</a:t>
            </a:r>
          </a:p>
          <a:p>
            <a:r>
              <a:rPr lang="en-US" dirty="0" smtClean="0"/>
              <a:t>People who think they don’t need this rock right now.</a:t>
            </a:r>
          </a:p>
          <a:p>
            <a:r>
              <a:rPr lang="en-US" dirty="0" smtClean="0"/>
              <a:t>People who are trusting in other rocks.</a:t>
            </a:r>
          </a:p>
          <a:p>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r>
              <a:rPr lang="en-US" sz="936" b="0" i="0" kern="1200" dirty="0" smtClean="0">
                <a:solidFill>
                  <a:schemeClr val="tx1"/>
                </a:solidFill>
                <a:effectLst/>
                <a:latin typeface="+mn-lt"/>
                <a:ea typeface="+mn-ea"/>
                <a:cs typeface="+mn-cs"/>
              </a:rPr>
              <a:t>Like Joseph...you need to decide now: who is your rock going to be.</a:t>
            </a:r>
            <a:r>
              <a:rPr lang="en-US" dirty="0" smtClean="0"/>
              <a:t/>
            </a:r>
            <a:br>
              <a:rPr lang="en-US" dirty="0" smtClean="0"/>
            </a:br>
            <a:r>
              <a:rPr lang="en-US" dirty="0" smtClean="0"/>
              <a:t/>
            </a:r>
            <a:br>
              <a:rPr lang="en-US" dirty="0" smtClean="0"/>
            </a:br>
            <a:r>
              <a:rPr lang="en-US" sz="936" b="0" i="0" kern="1200" dirty="0" smtClean="0">
                <a:solidFill>
                  <a:schemeClr val="tx1"/>
                </a:solidFill>
                <a:effectLst/>
                <a:latin typeface="+mn-lt"/>
                <a:ea typeface="+mn-ea"/>
                <a:cs typeface="+mn-cs"/>
              </a:rPr>
              <a:t>NEED.</a:t>
            </a:r>
            <a:r>
              <a:rPr lang="en-US" dirty="0" smtClean="0"/>
              <a:t/>
            </a:r>
            <a:br>
              <a:rPr lang="en-US" dirty="0" smtClean="0"/>
            </a:br>
            <a:r>
              <a:rPr lang="en-US" dirty="0" smtClean="0"/>
              <a:t>I you are young </a:t>
            </a:r>
            <a:r>
              <a:rPr lang="en-US" sz="936" b="0" i="0" kern="1200" dirty="0" smtClean="0">
                <a:solidFill>
                  <a:schemeClr val="tx1"/>
                </a:solidFill>
                <a:effectLst/>
                <a:latin typeface="+mn-lt"/>
                <a:ea typeface="+mn-ea"/>
                <a:cs typeface="+mn-cs"/>
              </a:rPr>
              <a:t>Like </a:t>
            </a:r>
            <a:r>
              <a:rPr lang="en-US" sz="936" b="0" i="0" kern="1200" dirty="0" smtClean="0">
                <a:solidFill>
                  <a:schemeClr val="tx1"/>
                </a:solidFill>
                <a:effectLst/>
                <a:latin typeface="+mn-lt"/>
                <a:ea typeface="+mn-ea"/>
                <a:cs typeface="+mn-cs"/>
              </a:rPr>
              <a:t>Joseph: If things are just getting started in your life. You need a rock to lean on and hope in for the future. Joseph would tell you: There will be storms!</a:t>
            </a:r>
            <a:r>
              <a:rPr lang="en-US" dirty="0" smtClean="0"/>
              <a:t/>
            </a:r>
            <a:br>
              <a:rPr lang="en-US" dirty="0" smtClean="0"/>
            </a:br>
            <a:r>
              <a:rPr lang="en-US" dirty="0" smtClean="0"/>
              <a:t/>
            </a:r>
            <a:br>
              <a:rPr lang="en-US" dirty="0" smtClean="0"/>
            </a:br>
            <a:r>
              <a:rPr lang="en-US" dirty="0" smtClean="0"/>
              <a:t>If you are in the prime of your life, </a:t>
            </a:r>
            <a:r>
              <a:rPr lang="en-US" sz="936" b="0" i="0" kern="1200" dirty="0" smtClean="0">
                <a:solidFill>
                  <a:schemeClr val="tx1"/>
                </a:solidFill>
                <a:effectLst/>
                <a:latin typeface="+mn-lt"/>
                <a:ea typeface="+mn-ea"/>
                <a:cs typeface="+mn-cs"/>
              </a:rPr>
              <a:t>Like </a:t>
            </a:r>
            <a:r>
              <a:rPr lang="en-US" sz="936" b="0" i="0" kern="1200" dirty="0" smtClean="0">
                <a:solidFill>
                  <a:schemeClr val="tx1"/>
                </a:solidFill>
                <a:effectLst/>
                <a:latin typeface="+mn-lt"/>
                <a:ea typeface="+mn-ea"/>
                <a:cs typeface="+mn-cs"/>
              </a:rPr>
              <a:t>David: If you’re on the move. You need a rock. Giants fall, but friends betray. You may be running, hiding, attacked on every side. You need a rock.</a:t>
            </a:r>
            <a:r>
              <a:rPr lang="en-US" dirty="0" smtClean="0"/>
              <a:t/>
            </a:r>
            <a:br>
              <a:rPr lang="en-US" dirty="0" smtClean="0"/>
            </a:br>
            <a:r>
              <a:rPr lang="en-US" dirty="0" smtClean="0"/>
              <a:t/>
            </a:r>
            <a:br>
              <a:rPr lang="en-US" dirty="0" smtClean="0"/>
            </a:br>
            <a:r>
              <a:rPr lang="en-US" dirty="0" smtClean="0"/>
              <a:t>If</a:t>
            </a:r>
            <a:r>
              <a:rPr lang="en-US" baseline="0" dirty="0" smtClean="0"/>
              <a:t> you are getting older and reflecting </a:t>
            </a:r>
            <a:r>
              <a:rPr lang="en-US" sz="936" b="0" i="0" kern="1200" dirty="0" smtClean="0">
                <a:solidFill>
                  <a:schemeClr val="tx1"/>
                </a:solidFill>
                <a:effectLst/>
                <a:latin typeface="+mn-lt"/>
                <a:ea typeface="+mn-ea"/>
                <a:cs typeface="+mn-cs"/>
              </a:rPr>
              <a:t>Like </a:t>
            </a:r>
            <a:r>
              <a:rPr lang="en-US" sz="936" b="0" i="0" kern="1200" dirty="0" smtClean="0">
                <a:solidFill>
                  <a:schemeClr val="tx1"/>
                </a:solidFill>
                <a:effectLst/>
                <a:latin typeface="+mn-lt"/>
                <a:ea typeface="+mn-ea"/>
                <a:cs typeface="+mn-cs"/>
              </a:rPr>
              <a:t>Moses: if you are getting older and finishing your race. You need a rock.</a:t>
            </a:r>
            <a:r>
              <a:rPr lang="en-US" dirty="0" smtClean="0"/>
              <a:t/>
            </a:r>
            <a:br>
              <a:rPr lang="en-US" dirty="0" smtClean="0"/>
            </a:br>
            <a:r>
              <a:rPr lang="en-US" dirty="0" smtClean="0"/>
              <a:t/>
            </a:r>
            <a:br>
              <a:rPr lang="en-US" dirty="0" smtClean="0"/>
            </a:br>
            <a:r>
              <a:rPr lang="en-US" sz="936" b="0" i="0" kern="1200" dirty="0" smtClean="0">
                <a:solidFill>
                  <a:schemeClr val="tx1"/>
                </a:solidFill>
                <a:effectLst/>
                <a:latin typeface="+mn-lt"/>
                <a:ea typeface="+mn-ea"/>
                <a:cs typeface="+mn-cs"/>
              </a:rPr>
              <a:t>Please don’t try to do this on your own. Don’t try to do this building on the sand. You need a rock. You need to rock more than you need a car need a rock more than you need a degree you need a rock with and you even need your parents.</a:t>
            </a:r>
            <a:r>
              <a:rPr lang="en-US" dirty="0" smtClean="0"/>
              <a:t/>
            </a:r>
            <a:br>
              <a:rPr lang="en-US" dirty="0" smtClean="0"/>
            </a:br>
            <a:r>
              <a:rPr lang="en-US" dirty="0" smtClean="0"/>
              <a:t/>
            </a:r>
            <a:br>
              <a:rPr lang="en-US" dirty="0" smtClean="0"/>
            </a:br>
            <a:r>
              <a:rPr lang="en-US" sz="936" b="0" i="0" kern="1200" dirty="0" smtClean="0">
                <a:solidFill>
                  <a:schemeClr val="tx1"/>
                </a:solidFill>
                <a:effectLst/>
                <a:latin typeface="+mn-lt"/>
                <a:ea typeface="+mn-ea"/>
                <a:cs typeface="+mn-cs"/>
              </a:rPr>
              <a:t>Not only are the storms of this life coming, but so was the day of judgment and in that day of judgment Jesus is our rock. He is our shelter; he is our security; He is our salvation.</a:t>
            </a:r>
            <a:r>
              <a:rPr lang="en-US" dirty="0" smtClean="0"/>
              <a:t/>
            </a:r>
            <a:br>
              <a:rPr lang="en-US" dirty="0" smtClean="0"/>
            </a:br>
            <a:r>
              <a:rPr lang="en-US" dirty="0" smtClean="0"/>
              <a:t/>
            </a:r>
            <a:br>
              <a:rPr lang="en-US" dirty="0" smtClean="0"/>
            </a:br>
            <a:r>
              <a:rPr lang="en-US" sz="936" b="0" i="0" kern="1200" dirty="0" smtClean="0">
                <a:solidFill>
                  <a:schemeClr val="tx1"/>
                </a:solidFill>
                <a:effectLst/>
                <a:latin typeface="+mn-lt"/>
                <a:ea typeface="+mn-ea"/>
                <a:cs typeface="+mn-cs"/>
              </a:rPr>
              <a:t>Friends, you’ve got to decide. Is Jesus an ideal moral role model or is Jesus the rock of my salvation. It is not enough to admire him or even to imitate him in his kindness and compassion. He died on the cross to offer us salvation.</a:t>
            </a:r>
            <a:r>
              <a:rPr lang="en-US" dirty="0" smtClean="0"/>
              <a:t/>
            </a:r>
            <a:br>
              <a:rPr lang="en-US" dirty="0" smtClean="0"/>
            </a:br>
            <a:r>
              <a:rPr lang="en-US" dirty="0" smtClean="0"/>
              <a:t/>
            </a:r>
            <a:br>
              <a:rPr lang="en-US" dirty="0" smtClean="0"/>
            </a:br>
            <a:r>
              <a:rPr lang="en-US" sz="936" b="0" i="0" kern="1200" dirty="0" smtClean="0">
                <a:solidFill>
                  <a:schemeClr val="tx1"/>
                </a:solidFill>
                <a:effectLst/>
                <a:latin typeface="+mn-lt"/>
                <a:ea typeface="+mn-ea"/>
                <a:cs typeface="+mn-cs"/>
              </a:rPr>
              <a:t>No threat faced by Joseph by Moses or by David compares to the punishment for those who live in rejection and rebellion against their Creator.</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10</a:t>
            </a:fld>
            <a:endParaRPr lang="en-US"/>
          </a:p>
        </p:txBody>
      </p:sp>
    </p:spTree>
    <p:extLst>
      <p:ext uri="{BB962C8B-B14F-4D97-AF65-F5344CB8AC3E}">
        <p14:creationId xmlns:p14="http://schemas.microsoft.com/office/powerpoint/2010/main" val="96027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Acts 2:</a:t>
            </a:r>
            <a:r>
              <a:rPr lang="mr-IN" dirty="0" smtClean="0"/>
              <a:t>…</a:t>
            </a:r>
            <a:r>
              <a:rPr lang="en-US" dirty="0" smtClean="0"/>
              <a:t>. “Save yourself from this </a:t>
            </a:r>
            <a:r>
              <a:rPr lang="en-US" dirty="0" err="1" smtClean="0"/>
              <a:t>preverse</a:t>
            </a:r>
            <a:r>
              <a:rPr lang="en-US" dirty="0" smtClean="0"/>
              <a:t> generation.”</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11</a:t>
            </a:fld>
            <a:endParaRPr lang="en-US"/>
          </a:p>
        </p:txBody>
      </p:sp>
    </p:spTree>
    <p:extLst>
      <p:ext uri="{BB962C8B-B14F-4D97-AF65-F5344CB8AC3E}">
        <p14:creationId xmlns:p14="http://schemas.microsoft.com/office/powerpoint/2010/main" val="160063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The Battle Intensifies, The Storm Rages</a:t>
            </a:r>
            <a:r>
              <a:rPr lang="mr-IN" dirty="0" smtClean="0"/>
              <a:t>…</a:t>
            </a:r>
            <a:r>
              <a:rPr lang="en-US" dirty="0" smtClean="0"/>
              <a:t> TODAY Is The Day of Salvation! Take Refuge In GOD OUR ROCK.</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12</a:t>
            </a:fld>
            <a:endParaRPr lang="en-US"/>
          </a:p>
        </p:txBody>
      </p:sp>
    </p:spTree>
    <p:extLst>
      <p:ext uri="{BB962C8B-B14F-4D97-AF65-F5344CB8AC3E}">
        <p14:creationId xmlns:p14="http://schemas.microsoft.com/office/powerpoint/2010/main" val="156202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29D8E4-833F-6A47-A5E3-2DB704D4BB69}" type="slidenum">
              <a:rPr lang="en-US" smtClean="0"/>
              <a:t>13</a:t>
            </a:fld>
            <a:endParaRPr lang="en-US"/>
          </a:p>
        </p:txBody>
      </p:sp>
    </p:spTree>
    <p:extLst>
      <p:ext uri="{BB962C8B-B14F-4D97-AF65-F5344CB8AC3E}">
        <p14:creationId xmlns:p14="http://schemas.microsoft.com/office/powerpoint/2010/main" val="52720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Faith</a:t>
            </a:r>
          </a:p>
          <a:p>
            <a:r>
              <a:rPr lang="en-US" dirty="0" smtClean="0"/>
              <a:t>Not Just 10 or 15 Assorted Facts &amp; Conclusions.  We Are Building Life-Defining Faith That Is Walking With God Everyday &amp; In Every Choice.</a:t>
            </a:r>
          </a:p>
          <a:p>
            <a:endParaRPr lang="en-US" dirty="0" smtClean="0"/>
          </a:p>
          <a:p>
            <a:r>
              <a:rPr lang="en-US" dirty="0" smtClean="0"/>
              <a:t>MARRIAGE:</a:t>
            </a:r>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Not Just 2 People living under the same roof. We are building relationships that shine with the selfless and humble love of Jesus.</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WE CARE ABOUT THE SPECIFICATIONS, BECAUSE THEY ARE GIVEN BY GOD’S WISDOM TO HELP US ACHIEVE THESE HIGHER PURPOSES.</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2</a:t>
            </a:fld>
            <a:endParaRPr lang="en-US"/>
          </a:p>
        </p:txBody>
      </p:sp>
    </p:spTree>
    <p:extLst>
      <p:ext uri="{BB962C8B-B14F-4D97-AF65-F5344CB8AC3E}">
        <p14:creationId xmlns:p14="http://schemas.microsoft.com/office/powerpoint/2010/main" val="179895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KIND of building</a:t>
            </a:r>
            <a:r>
              <a:rPr lang="en-US" baseline="0" dirty="0" smtClean="0"/>
              <a:t> that JESUS makes possible in the Sermon on the Mount.  He </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3</a:t>
            </a:fld>
            <a:endParaRPr lang="en-US"/>
          </a:p>
        </p:txBody>
      </p:sp>
    </p:spTree>
    <p:extLst>
      <p:ext uri="{BB962C8B-B14F-4D97-AF65-F5344CB8AC3E}">
        <p14:creationId xmlns:p14="http://schemas.microsoft.com/office/powerpoint/2010/main" val="29450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Jacob describes</a:t>
            </a:r>
            <a:r>
              <a:rPr lang="en-US" baseline="0" dirty="0" smtClean="0"/>
              <a:t> the troubles Joseph has faced (vs. 23-24) but shows that GOD HAS BEEN Joseph’s rock during all of it</a:t>
            </a:r>
            <a:r>
              <a:rPr lang="en-US" baseline="0" dirty="0" smtClean="0"/>
              <a:t>.</a:t>
            </a:r>
          </a:p>
          <a:p>
            <a:endParaRPr lang="en-US" baseline="0" dirty="0" smtClean="0"/>
          </a:p>
          <a:p>
            <a:r>
              <a:rPr lang="en-US" baseline="0" dirty="0" smtClean="0"/>
              <a:t>You’ve trusted in the God who has made His covenant with our family.</a:t>
            </a:r>
            <a:endParaRPr lang="en-US" baseline="0" dirty="0" smtClean="0"/>
          </a:p>
          <a:p>
            <a:endParaRPr lang="en-US" baseline="0" dirty="0" smtClean="0"/>
          </a:p>
          <a:p>
            <a:endParaRPr lang="en-US" baseline="0" dirty="0" smtClean="0"/>
          </a:p>
          <a:p>
            <a:r>
              <a:rPr lang="en-US" baseline="0" dirty="0" smtClean="0"/>
              <a:t>Moses:  He is their creator, their benefactor, </a:t>
            </a:r>
            <a:r>
              <a:rPr lang="en-US" baseline="0" dirty="0" err="1" smtClean="0"/>
              <a:t>etc</a:t>
            </a:r>
            <a:r>
              <a:rPr lang="mr-IN" baseline="0" dirty="0" smtClean="0"/>
              <a:t>…</a:t>
            </a:r>
            <a:r>
              <a:rPr lang="en-US" baseline="0" dirty="0" smtClean="0"/>
              <a:t> He is like no other gods.  He can be counted on.</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4</a:t>
            </a:fld>
            <a:endParaRPr lang="en-US"/>
          </a:p>
        </p:txBody>
      </p:sp>
    </p:spTree>
    <p:extLst>
      <p:ext uri="{BB962C8B-B14F-4D97-AF65-F5344CB8AC3E}">
        <p14:creationId xmlns:p14="http://schemas.microsoft.com/office/powerpoint/2010/main" val="87187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a:t>
            </a:r>
            <a:r>
              <a:rPr lang="mr-IN" dirty="0" smtClean="0"/>
              <a:t>–</a:t>
            </a:r>
            <a:r>
              <a:rPr lang="en-US" dirty="0" smtClean="0"/>
              <a:t> incorporates</a:t>
            </a:r>
            <a:r>
              <a:rPr lang="en-US" baseline="0" dirty="0" smtClean="0"/>
              <a:t> the language of Jacob and Moses and uses it to express the MANY WAYS that God has been a rock for Him.</a:t>
            </a:r>
          </a:p>
          <a:p>
            <a:endParaRPr lang="en-US" baseline="0" dirty="0" smtClean="0"/>
          </a:p>
          <a:p>
            <a:r>
              <a:rPr lang="en-US" baseline="0" dirty="0" smtClean="0"/>
              <a:t>Like Joseph </a:t>
            </a:r>
            <a:r>
              <a:rPr lang="mr-IN" baseline="0" dirty="0" smtClean="0"/>
              <a:t>–</a:t>
            </a:r>
            <a:r>
              <a:rPr lang="en-US" baseline="0" dirty="0" smtClean="0"/>
              <a:t> David faces attacks and betrayal</a:t>
            </a:r>
            <a:r>
              <a:rPr lang="mr-IN" baseline="0" dirty="0" smtClean="0"/>
              <a:t>…</a:t>
            </a:r>
            <a:r>
              <a:rPr lang="en-US" baseline="0" dirty="0" smtClean="0"/>
              <a:t>and through it all, God is his rock.</a:t>
            </a:r>
          </a:p>
          <a:p>
            <a:r>
              <a:rPr lang="en-US" baseline="0" dirty="0" smtClean="0"/>
              <a:t>Like Moses </a:t>
            </a:r>
            <a:r>
              <a:rPr lang="mr-IN" baseline="0" dirty="0" smtClean="0"/>
              <a:t>–</a:t>
            </a:r>
            <a:r>
              <a:rPr lang="en-US" baseline="0" dirty="0" smtClean="0"/>
              <a:t> David leads and witnesses God’s blessings upon the people when they are faithful and punishment when they are unfaithful</a:t>
            </a:r>
            <a:r>
              <a:rPr lang="mr-IN" baseline="0" dirty="0" smtClean="0"/>
              <a:t>…</a:t>
            </a:r>
            <a:r>
              <a:rPr lang="en-US" baseline="0" dirty="0" smtClean="0"/>
              <a:t>and through it all, God is his rock.</a:t>
            </a:r>
          </a:p>
          <a:p>
            <a:endParaRPr lang="en-US" baseline="0" dirty="0" smtClean="0"/>
          </a:p>
          <a:p>
            <a:r>
              <a:rPr lang="en-US" dirty="0" smtClean="0"/>
              <a:t>And so it is in David’s writing that we see the idea of GOD AS OUR ROCK is developed extensively.</a:t>
            </a:r>
          </a:p>
          <a:p>
            <a:endParaRPr lang="en-US" dirty="0" smtClean="0"/>
          </a:p>
          <a:p>
            <a:r>
              <a:rPr lang="en-US" dirty="0" smtClean="0"/>
              <a:t>More</a:t>
            </a:r>
            <a:r>
              <a:rPr lang="en-US" baseline="0" dirty="0" smtClean="0"/>
              <a:t> than any other Bible writer: David explains just how significant it is to have God as our Rock.</a:t>
            </a:r>
            <a:endParaRPr lang="en-US" dirty="0" smtClean="0"/>
          </a:p>
          <a:p>
            <a:endParaRPr lang="en-US" dirty="0" smtClean="0"/>
          </a:p>
          <a:p>
            <a:r>
              <a:rPr lang="en-US" dirty="0" smtClean="0"/>
              <a:t>Four Primary Psalms</a:t>
            </a:r>
            <a:r>
              <a:rPr lang="mr-IN" dirty="0" smtClean="0"/>
              <a:t>…</a:t>
            </a:r>
            <a:endParaRPr lang="en-US" dirty="0" smtClean="0"/>
          </a:p>
          <a:p>
            <a:endParaRPr lang="en-US" dirty="0" smtClean="0"/>
          </a:p>
          <a:p>
            <a:r>
              <a:rPr lang="en-US" dirty="0" smtClean="0"/>
              <a:t>PSALM</a:t>
            </a:r>
            <a:r>
              <a:rPr lang="en-US" baseline="0" dirty="0" smtClean="0"/>
              <a:t> 18:  </a:t>
            </a:r>
            <a:r>
              <a:rPr lang="en-US" dirty="0" smtClean="0"/>
              <a:t>Salvation Was Used To Describe Deliverance from Enemies.  Primary Focus is Physical Safety</a:t>
            </a:r>
            <a:r>
              <a:rPr lang="mr-IN" dirty="0" smtClean="0"/>
              <a:t>…</a:t>
            </a:r>
            <a:r>
              <a:rPr lang="en-US" dirty="0" smtClean="0"/>
              <a:t>.</a:t>
            </a:r>
          </a:p>
          <a:p>
            <a:r>
              <a:rPr lang="en-US" dirty="0" smtClean="0"/>
              <a:t>He Doesn’t Immediately Remove All Trouble, He Provides Safety In-spite of The Trouble.</a:t>
            </a:r>
          </a:p>
          <a:p>
            <a:r>
              <a:rPr lang="en-US" dirty="0" smtClean="0"/>
              <a:t>He Does Provide Victory Over The Trouble, But In His Time.</a:t>
            </a:r>
          </a:p>
          <a:p>
            <a:endParaRPr lang="en-US" dirty="0" smtClean="0"/>
          </a:p>
          <a:p>
            <a:endParaRPr lang="en-US" dirty="0" smtClean="0"/>
          </a:p>
          <a:p>
            <a:endParaRPr lang="en-US" dirty="0" smtClean="0"/>
          </a:p>
          <a:p>
            <a:r>
              <a:rPr lang="en-US" dirty="0" smtClean="0"/>
              <a:t>God Is Looking For People Who Will Turn To Him With All of Their Hearts.</a:t>
            </a:r>
          </a:p>
          <a:p>
            <a:pPr lvl="1"/>
            <a:r>
              <a:rPr lang="en-US" dirty="0" smtClean="0"/>
              <a:t>Ps. 89:20,26-37</a:t>
            </a:r>
          </a:p>
          <a:p>
            <a:r>
              <a:rPr lang="en-US" dirty="0" smtClean="0"/>
              <a:t>Deut. 32:4</a:t>
            </a:r>
            <a:r>
              <a:rPr lang="en-US" baseline="0" dirty="0" smtClean="0"/>
              <a:t> </a:t>
            </a:r>
            <a:r>
              <a:rPr lang="mr-IN" baseline="0" dirty="0" smtClean="0"/>
              <a:t>–</a:t>
            </a:r>
            <a:r>
              <a:rPr lang="en-US" baseline="0" dirty="0" smtClean="0"/>
              <a:t> God is our Rock</a:t>
            </a:r>
          </a:p>
          <a:p>
            <a:r>
              <a:rPr lang="en-US" baseline="0" dirty="0" smtClean="0"/>
              <a:t>32:15 </a:t>
            </a:r>
            <a:r>
              <a:rPr lang="mr-IN" baseline="0" dirty="0" smtClean="0"/>
              <a:t>–</a:t>
            </a:r>
            <a:r>
              <a:rPr lang="en-US" baseline="0" dirty="0" smtClean="0"/>
              <a:t> God is our Savior</a:t>
            </a:r>
          </a:p>
          <a:p>
            <a:r>
              <a:rPr lang="en-US" baseline="0" dirty="0" smtClean="0"/>
              <a:t>32:18: God Is our Father.</a:t>
            </a:r>
          </a:p>
          <a:p>
            <a:endParaRPr lang="en-US" baseline="0" dirty="0" smtClean="0"/>
          </a:p>
          <a:p>
            <a:endParaRPr lang="en-US" baseline="0" dirty="0" smtClean="0"/>
          </a:p>
          <a:p>
            <a:r>
              <a:rPr lang="en-US" baseline="0" dirty="0" smtClean="0"/>
              <a:t>In Ps. 89 </a:t>
            </a:r>
            <a:r>
              <a:rPr lang="mr-IN" baseline="0" dirty="0" smtClean="0"/>
              <a:t>–</a:t>
            </a:r>
            <a:r>
              <a:rPr lang="en-US" baseline="0" dirty="0" smtClean="0"/>
              <a:t> David affirms all 3 qualities.  They are interconnected.  We haven’t really made God our Rock until we see that he is our loving father and perfect savior.</a:t>
            </a:r>
          </a:p>
          <a:p>
            <a:endParaRPr lang="en-US" baseline="0" dirty="0" smtClean="0"/>
          </a:p>
          <a:p>
            <a:r>
              <a:rPr lang="en-US" baseline="0" dirty="0" smtClean="0"/>
              <a:t>Yet, in verse 30-31</a:t>
            </a:r>
            <a:r>
              <a:rPr lang="mr-IN" baseline="0" dirty="0" smtClean="0"/>
              <a:t>…</a:t>
            </a:r>
            <a:r>
              <a:rPr lang="en-US" baseline="0" dirty="0" smtClean="0"/>
              <a:t>we face the heartbreak that God’s people have disobeyed and rebelled against their Rock.</a:t>
            </a:r>
          </a:p>
          <a:p>
            <a:endParaRPr lang="en-US" baseline="0" dirty="0" smtClean="0"/>
          </a:p>
          <a:p>
            <a:r>
              <a:rPr lang="en-US" baseline="0" dirty="0" smtClean="0"/>
              <a:t>And how amazing to see that Deut. 32 is itself a song of praise and instruction.  Now David, is giving praise and instruction to us: TRUST IN THE ROCK!</a:t>
            </a:r>
            <a:endParaRPr lang="en-US" dirty="0" smtClean="0"/>
          </a:p>
          <a:p>
            <a:endParaRPr lang="en-US" dirty="0" smtClean="0"/>
          </a:p>
          <a:p>
            <a:endParaRPr lang="en-US" dirty="0" smtClean="0"/>
          </a:p>
          <a:p>
            <a:r>
              <a:rPr lang="en-US" dirty="0" smtClean="0"/>
              <a:t>PSALM 95:  Rock of Praise.  In ps. 62, there was patient silence. Now praise for deliverance.</a:t>
            </a:r>
          </a:p>
          <a:p>
            <a:r>
              <a:rPr lang="en-US" dirty="0" smtClean="0"/>
              <a:t>We Need A Rock, Because Enemies Conspire.</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5</a:t>
            </a:fld>
            <a:endParaRPr lang="en-US"/>
          </a:p>
        </p:txBody>
      </p:sp>
    </p:spTree>
    <p:extLst>
      <p:ext uri="{BB962C8B-B14F-4D97-AF65-F5344CB8AC3E}">
        <p14:creationId xmlns:p14="http://schemas.microsoft.com/office/powerpoint/2010/main" val="74228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Call On Him To Save My Life.</a:t>
            </a:r>
          </a:p>
          <a:p>
            <a:r>
              <a:rPr lang="en-US" dirty="0" smtClean="0"/>
              <a:t>I Will Depend On Him, More Than I Depend On The Blessings He Provides.</a:t>
            </a:r>
          </a:p>
          <a:p>
            <a:r>
              <a:rPr lang="en-US" dirty="0" smtClean="0"/>
              <a:t>I Will Wait On Him As My Singular Hope.</a:t>
            </a:r>
          </a:p>
          <a:p>
            <a:r>
              <a:rPr lang="en-US" dirty="0" smtClean="0"/>
              <a:t>I Will Praise His Righteousness &amp; Love.</a:t>
            </a:r>
          </a:p>
          <a:p>
            <a:r>
              <a:rPr lang="en-US" dirty="0" smtClean="0"/>
              <a:t>I Will Glorify Him For Lifting Me Up, Far Beyond What I Deserve.</a:t>
            </a:r>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Like David, When I Turn To God </a:t>
            </a:r>
            <a:r>
              <a:rPr lang="en-US" baseline="0" dirty="0" smtClean="0"/>
              <a:t> </a:t>
            </a:r>
            <a:r>
              <a:rPr lang="en-US" dirty="0" smtClean="0"/>
              <a:t>To Be The Rock of My Salvation</a:t>
            </a:r>
            <a:r>
              <a:rPr lang="mr-IN" dirty="0" smtClean="0"/>
              <a:t>…</a:t>
            </a:r>
            <a:r>
              <a:rPr lang="en-US" dirty="0" smtClean="0"/>
              <a:t>If</a:t>
            </a:r>
            <a:r>
              <a:rPr lang="en-US" baseline="0" dirty="0" smtClean="0"/>
              <a:t> we are not responding to God in these ways </a:t>
            </a:r>
            <a:r>
              <a:rPr lang="mr-IN" baseline="0" dirty="0" smtClean="0"/>
              <a:t>–</a:t>
            </a:r>
            <a:r>
              <a:rPr lang="en-US" baseline="0" dirty="0" smtClean="0"/>
              <a:t> Then we haven’t really made God the rock of our Salvation.  We haven’t really put Him at the center of our life.</a:t>
            </a:r>
            <a:endParaRPr lang="en-US" dirty="0" smtClean="0"/>
          </a:p>
          <a:p>
            <a:endParaRPr lang="en-US" dirty="0" smtClean="0"/>
          </a:p>
          <a:p>
            <a:r>
              <a:rPr lang="en-US" dirty="0" smtClean="0"/>
              <a:t>Psalm 62:2</a:t>
            </a:r>
          </a:p>
          <a:p>
            <a:endParaRPr lang="en-US" dirty="0" smtClean="0"/>
          </a:p>
          <a:p>
            <a:r>
              <a:rPr lang="en-US" dirty="0" smtClean="0"/>
              <a:t>Safety from My Enemies</a:t>
            </a:r>
          </a:p>
          <a:p>
            <a:r>
              <a:rPr lang="en-US" dirty="0" smtClean="0"/>
              <a:t>A Hiding Place</a:t>
            </a:r>
          </a:p>
          <a:p>
            <a:r>
              <a:rPr lang="en-US" dirty="0" smtClean="0"/>
              <a:t>A Place of Waiting For The Lord’s Will</a:t>
            </a:r>
          </a:p>
          <a:p>
            <a:endParaRPr lang="en-US" dirty="0" smtClean="0"/>
          </a:p>
          <a:p>
            <a:r>
              <a:rPr lang="en-US" dirty="0" smtClean="0"/>
              <a:t>A Rock Who I Will Wait On</a:t>
            </a:r>
            <a:r>
              <a:rPr lang="mr-IN" dirty="0" smtClean="0"/>
              <a:t>…</a:t>
            </a:r>
            <a:endParaRPr lang="en-US" dirty="0" smtClean="0"/>
          </a:p>
          <a:p>
            <a:pPr lvl="1"/>
            <a:r>
              <a:rPr lang="en-US" dirty="0" smtClean="0"/>
              <a:t>David is in silence because God is his SINGULAR source of hope. He does not turn to Egypt or idols for help. He does not turn to riches or fame. He turns to God!  </a:t>
            </a:r>
          </a:p>
          <a:p>
            <a:r>
              <a:rPr lang="en-US" dirty="0" smtClean="0"/>
              <a:t>A Rock Who I Will Call On</a:t>
            </a:r>
            <a:r>
              <a:rPr lang="mr-IN" dirty="0" smtClean="0"/>
              <a:t>…</a:t>
            </a:r>
            <a:endParaRPr lang="en-US" dirty="0" smtClean="0"/>
          </a:p>
          <a:p>
            <a:pPr lvl="1"/>
            <a:r>
              <a:rPr lang="en-US" dirty="0" smtClean="0"/>
              <a:t>David’s silence is broken with supplication. Seeking God’s help in trouble.</a:t>
            </a:r>
          </a:p>
          <a:p>
            <a:r>
              <a:rPr lang="en-US" dirty="0" smtClean="0"/>
              <a:t>A Rock Who I Will Depend On</a:t>
            </a:r>
            <a:r>
              <a:rPr lang="mr-IN" dirty="0" smtClean="0"/>
              <a:t>…</a:t>
            </a:r>
            <a:endParaRPr lang="en-US" dirty="0" smtClean="0"/>
          </a:p>
          <a:p>
            <a:pPr lvl="1"/>
            <a:r>
              <a:rPr lang="en-US" dirty="0" smtClean="0"/>
              <a:t>No matter who the enemy is: low and underhanded, or rich and powerful.  God  protects me from the plans of any man.</a:t>
            </a:r>
          </a:p>
          <a:p>
            <a:r>
              <a:rPr lang="en-US" dirty="0" smtClean="0"/>
              <a:t>A Rock Who Alone Is Loving &amp; Powerful</a:t>
            </a:r>
            <a:r>
              <a:rPr lang="mr-IN" dirty="0" smtClean="0"/>
              <a:t>…</a:t>
            </a:r>
            <a:endParaRPr lang="en-US" dirty="0" smtClean="0"/>
          </a:p>
          <a:p>
            <a:pPr lvl="1"/>
            <a:r>
              <a:rPr lang="en-US" dirty="0" smtClean="0"/>
              <a:t>He takes notice of our deeds and rewards righteousness.</a:t>
            </a:r>
          </a:p>
          <a:p>
            <a:pPr lvl="1"/>
            <a:endParaRPr lang="en-US" dirty="0" smtClean="0"/>
          </a:p>
          <a:p>
            <a:r>
              <a:rPr lang="en-US" dirty="0" smtClean="0"/>
              <a:t>The Rock I Call Upon To Save My Life.</a:t>
            </a:r>
          </a:p>
          <a:p>
            <a:r>
              <a:rPr lang="en-US" dirty="0" smtClean="0"/>
              <a:t>The Rock I Depend On, Over And Above The Physical Rock He Provides.</a:t>
            </a:r>
          </a:p>
          <a:p>
            <a:r>
              <a:rPr lang="en-US" dirty="0" smtClean="0"/>
              <a:t>This is Not A Life Hiding In A Cave: This Is A Rock Who MOVES ME To A Position Better Than I Deserve. </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My Prayer</a:t>
            </a:r>
            <a:r>
              <a:rPr lang="mr-IN" dirty="0" smtClean="0"/>
              <a:t>…</a:t>
            </a:r>
            <a:r>
              <a:rPr lang="en-US" dirty="0" smtClean="0"/>
              <a:t>..Dear Lord, please fill every part of my heart and every part of my life.  May no part of my marriage, my parenting, my friendships, or my work be built on the sand. Lord, help me to hear and to do all that you command.  God,</a:t>
            </a:r>
            <a:r>
              <a:rPr lang="en-US" baseline="0" dirty="0" smtClean="0"/>
              <a:t> you alone provide SALVATION. You protect and provide for us each day, and YOU ALONE can forgive us of our sins, and raise us up to eternal life with you in Heaven.  We turn to you as the TRUE ROCK of our Salvation.</a:t>
            </a:r>
            <a:endParaRPr lang="en-US" dirty="0" smtClean="0"/>
          </a:p>
          <a:p>
            <a:endParaRPr lang="en-US" dirty="0" smtClean="0"/>
          </a:p>
          <a:p>
            <a:pPr lvl="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6</a:t>
            </a:fld>
            <a:endParaRPr lang="en-US"/>
          </a:p>
        </p:txBody>
      </p:sp>
    </p:spTree>
    <p:extLst>
      <p:ext uri="{BB962C8B-B14F-4D97-AF65-F5344CB8AC3E}">
        <p14:creationId xmlns:p14="http://schemas.microsoft.com/office/powerpoint/2010/main" val="213552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David’s Psalms Are Extensive, &amp; They Teach</a:t>
            </a:r>
            <a:r>
              <a:rPr lang="en-US" baseline="0" dirty="0" smtClean="0"/>
              <a:t> us A lot</a:t>
            </a:r>
            <a:r>
              <a:rPr lang="mr-IN" baseline="0" dirty="0" smtClean="0"/>
              <a:t>…</a:t>
            </a:r>
            <a:r>
              <a:rPr lang="en-US" dirty="0" smtClean="0"/>
              <a:t>But They Are Not The Pinnacle of This Terminology</a:t>
            </a:r>
            <a:r>
              <a:rPr lang="mr-IN" dirty="0" smtClean="0"/>
              <a:t>…</a:t>
            </a:r>
            <a:endParaRPr lang="en-US" dirty="0" smtClean="0"/>
          </a:p>
          <a:p>
            <a:endParaRPr lang="en-US" dirty="0" smtClean="0"/>
          </a:p>
          <a:p>
            <a:r>
              <a:rPr lang="en-US" dirty="0" smtClean="0"/>
              <a:t>Where the usage of the term in the OT was predominantly PHYSICAL.  One is coming who will be</a:t>
            </a:r>
            <a:r>
              <a:rPr lang="en-US" baseline="0" dirty="0" smtClean="0"/>
              <a:t> a Rock of Salvation that is SPIRITUAL.</a:t>
            </a:r>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7</a:t>
            </a:fld>
            <a:endParaRPr lang="en-US"/>
          </a:p>
        </p:txBody>
      </p:sp>
    </p:spTree>
    <p:extLst>
      <p:ext uri="{BB962C8B-B14F-4D97-AF65-F5344CB8AC3E}">
        <p14:creationId xmlns:p14="http://schemas.microsoft.com/office/powerpoint/2010/main" val="92619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dirty="0" smtClean="0"/>
              <a:t>I must listen carefully to the gospel of Christ.</a:t>
            </a:r>
          </a:p>
          <a:p>
            <a:pPr marL="0" marR="0" lvl="1"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713232" rtl="0" eaLnBrk="1" fontAlgn="auto" latinLnBrk="0" hangingPunct="1">
              <a:lnSpc>
                <a:spcPct val="100000"/>
              </a:lnSpc>
              <a:spcBef>
                <a:spcPts val="0"/>
              </a:spcBef>
              <a:spcAft>
                <a:spcPts val="0"/>
              </a:spcAft>
              <a:buClrTx/>
              <a:buSzTx/>
              <a:buFontTx/>
              <a:buNone/>
              <a:tabLst/>
              <a:defRPr/>
            </a:pPr>
            <a:r>
              <a:rPr lang="en-US" dirty="0" smtClean="0"/>
              <a:t>Stop </a:t>
            </a:r>
            <a:r>
              <a:rPr lang="en-US" dirty="0" smtClean="0"/>
              <a:t>Listening To The Foolishness of Human Wisdom. Experts Who Reject God, Are Not Experts!</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OBEY:  God is not my rock when I’m When I’m Crooked or Prideful.</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How Are You Answering Jesus’ Invitation To Hear His Teachings? Is He Your Rock?</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8</a:t>
            </a:fld>
            <a:endParaRPr lang="en-US"/>
          </a:p>
        </p:txBody>
      </p:sp>
    </p:spTree>
    <p:extLst>
      <p:ext uri="{BB962C8B-B14F-4D97-AF65-F5344CB8AC3E}">
        <p14:creationId xmlns:p14="http://schemas.microsoft.com/office/powerpoint/2010/main" val="185999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dirty="0" smtClean="0"/>
              <a:t>Stop </a:t>
            </a:r>
            <a:r>
              <a:rPr lang="en-US" dirty="0" smtClean="0"/>
              <a:t>Listening To The Foolishness of Human Wisdom. Experts Who Reject God, Are Not Experts!</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OBEY:  God is not my rock when I’m When I’m Crooked or Prideful.</a:t>
            </a:r>
          </a:p>
          <a:p>
            <a:endParaRPr lang="en-US" dirty="0" smtClean="0"/>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How Are You Answering Jesus’ Invitation To Hear His Teachings? Is He Your Rock?</a:t>
            </a:r>
          </a:p>
          <a:p>
            <a:endParaRPr lang="en-US" dirty="0"/>
          </a:p>
        </p:txBody>
      </p:sp>
      <p:sp>
        <p:nvSpPr>
          <p:cNvPr id="4" name="Slide Number Placeholder 3"/>
          <p:cNvSpPr>
            <a:spLocks noGrp="1"/>
          </p:cNvSpPr>
          <p:nvPr>
            <p:ph type="sldNum" sz="quarter" idx="10"/>
          </p:nvPr>
        </p:nvSpPr>
        <p:spPr/>
        <p:txBody>
          <a:bodyPr/>
          <a:lstStyle/>
          <a:p>
            <a:fld id="{F729D8E4-833F-6A47-A5E3-2DB704D4BB69}" type="slidenum">
              <a:rPr lang="en-US" smtClean="0"/>
              <a:t>9</a:t>
            </a:fld>
            <a:endParaRPr lang="en-US"/>
          </a:p>
        </p:txBody>
      </p:sp>
    </p:spTree>
    <p:extLst>
      <p:ext uri="{BB962C8B-B14F-4D97-AF65-F5344CB8AC3E}">
        <p14:creationId xmlns:p14="http://schemas.microsoft.com/office/powerpoint/2010/main" val="184003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rgbClr val="9BCDD8"/>
                </a:solidFill>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B8B1DF5-8ADE-0F4D-BE68-EB48E1310899}"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B1DF5-8ADE-0F4D-BE68-EB48E1310899}" type="datetimeFigureOut">
              <a:rPr lang="en-US" smtClean="0"/>
              <a:t>3/17/18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8B1DF5-8ADE-0F4D-BE68-EB48E1310899}"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8B1DF5-8ADE-0F4D-BE68-EB48E1310899}" type="datetimeFigureOut">
              <a:rPr lang="en-US" smtClean="0"/>
              <a:t>3/17/18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8B1DF5-8ADE-0F4D-BE68-EB48E1310899}" type="datetimeFigureOut">
              <a:rPr lang="en-US" smtClean="0"/>
              <a:t>3/17/18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B1DF5-8ADE-0F4D-BE68-EB48E1310899}" type="datetimeFigureOut">
              <a:rPr lang="en-US" smtClean="0"/>
              <a:t>3/17/18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B1DF5-8ADE-0F4D-BE68-EB48E1310899}" type="datetimeFigureOut">
              <a:rPr lang="en-US" smtClean="0"/>
              <a:t>3/17/18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9EC47-5A84-924E-984D-3340C88CC434}" type="slidenum">
              <a:rPr lang="en-US" smtClean="0"/>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B8B1DF5-8ADE-0F4D-BE68-EB48E1310899}" type="datetimeFigureOut">
              <a:rPr lang="en-US" smtClean="0"/>
              <a:t>3/17/18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4F9EC47-5A84-924E-984D-3340C88CC434}" type="slidenum">
              <a:rPr lang="en-US" smtClean="0"/>
              <a:t>‹#›</a:t>
            </a:fld>
            <a:endParaRPr lang="en-US"/>
          </a:p>
        </p:txBody>
      </p:sp>
    </p:spTree>
    <p:extLst>
      <p:ext uri="{BB962C8B-B14F-4D97-AF65-F5344CB8AC3E}">
        <p14:creationId xmlns:p14="http://schemas.microsoft.com/office/powerpoint/2010/main" val="1082309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On The Rock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432" r="16491"/>
          <a:stretch/>
        </p:blipFill>
        <p:spPr>
          <a:xfrm>
            <a:off x="1800665" y="0"/>
            <a:ext cx="5584874" cy="5715000"/>
          </a:xfrm>
          <a:prstGeom prst="rect">
            <a:avLst/>
          </a:prstGeom>
        </p:spPr>
      </p:pic>
    </p:spTree>
    <p:extLst>
      <p:ext uri="{BB962C8B-B14F-4D97-AF65-F5344CB8AC3E}">
        <p14:creationId xmlns:p14="http://schemas.microsoft.com/office/powerpoint/2010/main" val="20184605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Rock of My Salvation</a:t>
            </a:r>
            <a:endParaRPr lang="en-US" dirty="0"/>
          </a:p>
        </p:txBody>
      </p:sp>
      <p:sp>
        <p:nvSpPr>
          <p:cNvPr id="3" name="Content Placeholder 2"/>
          <p:cNvSpPr>
            <a:spLocks noGrp="1"/>
          </p:cNvSpPr>
          <p:nvPr>
            <p:ph idx="1"/>
          </p:nvPr>
        </p:nvSpPr>
        <p:spPr/>
        <p:txBody>
          <a:bodyPr/>
          <a:lstStyle/>
          <a:p>
            <a:r>
              <a:rPr lang="en-US" dirty="0" smtClean="0"/>
              <a:t>Like </a:t>
            </a:r>
            <a:r>
              <a:rPr lang="en-US" dirty="0" smtClean="0"/>
              <a:t>Joseph, You Need A Rock For Your Future.</a:t>
            </a:r>
          </a:p>
          <a:p>
            <a:r>
              <a:rPr lang="en-US" dirty="0" smtClean="0"/>
              <a:t>Like </a:t>
            </a:r>
            <a:r>
              <a:rPr lang="en-US" dirty="0" smtClean="0"/>
              <a:t>David, You Need A Rock For The Challenges That Surround You.</a:t>
            </a:r>
          </a:p>
          <a:p>
            <a:r>
              <a:rPr lang="en-US" dirty="0" smtClean="0"/>
              <a:t>Like </a:t>
            </a:r>
            <a:r>
              <a:rPr lang="en-US" dirty="0" smtClean="0"/>
              <a:t>Moses, You Need A Rock That Is Truly Secure.</a:t>
            </a:r>
            <a:endParaRPr lang="en-US" dirty="0"/>
          </a:p>
        </p:txBody>
      </p:sp>
    </p:spTree>
    <p:extLst>
      <p:ext uri="{BB962C8B-B14F-4D97-AF65-F5344CB8AC3E}">
        <p14:creationId xmlns:p14="http://schemas.microsoft.com/office/powerpoint/2010/main" val="717453613"/>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Upon The Lord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“I love You, O Lord, my strength.”</a:t>
            </a:r>
            <a:r>
              <a:rPr lang="en-US" dirty="0"/>
              <a:t/>
            </a:r>
            <a:br>
              <a:rPr lang="en-US" dirty="0"/>
            </a:br>
            <a:r>
              <a:rPr lang="en-US" dirty="0" smtClean="0"/>
              <a:t>The</a:t>
            </a:r>
            <a:r>
              <a:rPr lang="en-US" dirty="0"/>
              <a:t> Lord is my </a:t>
            </a:r>
            <a:r>
              <a:rPr lang="en-US" dirty="0" smtClean="0"/>
              <a:t>rock </a:t>
            </a:r>
            <a:r>
              <a:rPr lang="en-US" dirty="0"/>
              <a:t>and my fortress and my deliverer,</a:t>
            </a:r>
            <a:r>
              <a:rPr lang="en-US" dirty="0"/>
              <a:t/>
            </a:r>
            <a:br>
              <a:rPr lang="en-US" dirty="0"/>
            </a:br>
            <a:r>
              <a:rPr lang="en-US" dirty="0"/>
              <a:t>My God, my rock, in whom I take refuge;</a:t>
            </a:r>
            <a:r>
              <a:rPr lang="en-US" dirty="0"/>
              <a:t/>
            </a:r>
            <a:br>
              <a:rPr lang="en-US" dirty="0"/>
            </a:br>
            <a:r>
              <a:rPr lang="en-US" dirty="0"/>
              <a:t>My shield and the horn of my salvation, my stronghold.</a:t>
            </a:r>
            <a:r>
              <a:rPr lang="en-US" dirty="0"/>
              <a:t/>
            </a:r>
            <a:br>
              <a:rPr lang="en-US" dirty="0"/>
            </a:br>
            <a:r>
              <a:rPr lang="en-US" dirty="0" smtClean="0"/>
              <a:t>I </a:t>
            </a:r>
            <a:r>
              <a:rPr lang="en-US" dirty="0"/>
              <a:t>call upon the Lord, who is worthy to be praised,</a:t>
            </a:r>
            <a:r>
              <a:rPr lang="en-US" dirty="0"/>
              <a:t/>
            </a:r>
            <a:br>
              <a:rPr lang="en-US" dirty="0"/>
            </a:br>
            <a:r>
              <a:rPr lang="en-US" dirty="0"/>
              <a:t>And I am saved from my enemies</a:t>
            </a:r>
            <a:r>
              <a:rPr lang="en-US" dirty="0" smtClean="0"/>
              <a:t>.” Ps. 18:1-3</a:t>
            </a:r>
            <a:br>
              <a:rPr lang="en-US" dirty="0" smtClean="0"/>
            </a:br>
            <a:endParaRPr lang="en-US" dirty="0" smtClean="0"/>
          </a:p>
          <a:p>
            <a:r>
              <a:rPr lang="en-US" dirty="0" smtClean="0"/>
              <a:t>Call </a:t>
            </a:r>
            <a:r>
              <a:rPr lang="en-US" dirty="0" smtClean="0"/>
              <a:t>Upon Him For </a:t>
            </a:r>
            <a:r>
              <a:rPr lang="en-US" dirty="0" smtClean="0"/>
              <a:t>Salvation </a:t>
            </a:r>
            <a:r>
              <a:rPr lang="mr-IN" dirty="0"/>
              <a:t>– </a:t>
            </a:r>
            <a:r>
              <a:rPr lang="en-US" dirty="0" smtClean="0"/>
              <a:t>Acts </a:t>
            </a:r>
            <a:r>
              <a:rPr lang="en-US" dirty="0" smtClean="0"/>
              <a:t>2:21</a:t>
            </a:r>
          </a:p>
          <a:p>
            <a:r>
              <a:rPr lang="en-US" dirty="0" smtClean="0"/>
              <a:t>Call Upon Him In Baptism </a:t>
            </a:r>
            <a:r>
              <a:rPr lang="mr-IN" dirty="0" smtClean="0"/>
              <a:t>–</a:t>
            </a:r>
            <a:r>
              <a:rPr lang="en-US" dirty="0" smtClean="0"/>
              <a:t> Acts </a:t>
            </a:r>
            <a:r>
              <a:rPr lang="en-US" dirty="0" smtClean="0"/>
              <a:t>22:16</a:t>
            </a:r>
          </a:p>
          <a:p>
            <a:endParaRPr lang="en-US" dirty="0"/>
          </a:p>
        </p:txBody>
      </p:sp>
    </p:spTree>
    <p:extLst>
      <p:ext uri="{BB962C8B-B14F-4D97-AF65-F5344CB8AC3E}">
        <p14:creationId xmlns:p14="http://schemas.microsoft.com/office/powerpoint/2010/main" val="609499545"/>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4270"/>
            <a:ext cx="8010853" cy="4204667"/>
          </a:xfrm>
        </p:spPr>
        <p:txBody>
          <a:bodyPr>
            <a:normAutofit/>
          </a:bodyPr>
          <a:lstStyle/>
          <a:p>
            <a:r>
              <a:rPr lang="en-US" sz="4400" dirty="0" smtClean="0">
                <a:solidFill>
                  <a:schemeClr val="bg1"/>
                </a:solidFill>
              </a:rPr>
              <a:t>There Is NO BETTER ROCK,</a:t>
            </a:r>
            <a:br>
              <a:rPr lang="en-US" sz="4400" dirty="0" smtClean="0">
                <a:solidFill>
                  <a:schemeClr val="bg1"/>
                </a:solidFill>
              </a:rPr>
            </a:br>
            <a:r>
              <a:rPr lang="en-US" sz="4400" dirty="0" smtClean="0">
                <a:solidFill>
                  <a:schemeClr val="bg1"/>
                </a:solidFill>
              </a:rPr>
              <a:t>And There Is NO BETTER TIME</a:t>
            </a:r>
            <a:br>
              <a:rPr lang="en-US" sz="4400" dirty="0" smtClean="0">
                <a:solidFill>
                  <a:schemeClr val="bg1"/>
                </a:solidFill>
              </a:rPr>
            </a:br>
            <a:r>
              <a:rPr lang="en-US" sz="4400" dirty="0" smtClean="0">
                <a:solidFill>
                  <a:schemeClr val="bg1"/>
                </a:solidFill>
              </a:rPr>
              <a:t>To Call Upon </a:t>
            </a:r>
            <a:r>
              <a:rPr lang="en-US" sz="4400" dirty="0" smtClean="0">
                <a:solidFill>
                  <a:schemeClr val="bg1"/>
                </a:solidFill>
              </a:rPr>
              <a:t>Jesus As The Rock of Your Salvation</a:t>
            </a:r>
            <a:r>
              <a:rPr lang="en-US" sz="4400"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466517980"/>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On The Rock</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738848858"/>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8959628"/>
              </p:ext>
            </p:extLst>
          </p:nvPr>
        </p:nvGraphicFramePr>
        <p:xfrm>
          <a:off x="514350" y="214539"/>
          <a:ext cx="7886700" cy="5278032"/>
        </p:xfrm>
        <a:graphic>
          <a:graphicData uri="http://schemas.openxmlformats.org/drawingml/2006/table">
            <a:tbl>
              <a:tblPr firstRow="1" bandRow="1">
                <a:tableStyleId>{0505E3EF-67EA-436B-97B2-0124C06EBD24}</a:tableStyleId>
              </a:tblPr>
              <a:tblGrid>
                <a:gridCol w="1494064"/>
                <a:gridCol w="2661557"/>
                <a:gridCol w="3731079"/>
              </a:tblGrid>
              <a:tr h="421632">
                <a:tc>
                  <a:txBody>
                    <a:bodyPr/>
                    <a:lstStyle/>
                    <a:p>
                      <a:r>
                        <a:rPr lang="en-US" sz="1800" b="0" dirty="0" smtClean="0"/>
                        <a:t>September</a:t>
                      </a:r>
                      <a:endParaRPr lang="en-US" sz="1800" b="0" dirty="0"/>
                    </a:p>
                  </a:txBody>
                  <a:tcPr/>
                </a:tc>
                <a:tc>
                  <a:txBody>
                    <a:bodyPr/>
                    <a:lstStyle/>
                    <a:p>
                      <a:r>
                        <a:rPr lang="en-US" sz="1800" b="0" dirty="0" smtClean="0"/>
                        <a:t>Overview</a:t>
                      </a:r>
                      <a:endParaRPr lang="en-US" sz="1800" b="0" dirty="0"/>
                    </a:p>
                  </a:txBody>
                  <a:tcPr/>
                </a:tc>
                <a:tc>
                  <a:txBody>
                    <a:bodyPr/>
                    <a:lstStyle/>
                    <a:p>
                      <a:r>
                        <a:rPr lang="en-US" sz="1800" b="0" dirty="0" smtClean="0"/>
                        <a:t>Building On The Rock</a:t>
                      </a:r>
                      <a:endParaRPr lang="en-US" sz="1800" b="0" dirty="0"/>
                    </a:p>
                  </a:txBody>
                  <a:tcPr/>
                </a:tc>
              </a:tr>
              <a:tr h="421632">
                <a:tc>
                  <a:txBody>
                    <a:bodyPr/>
                    <a:lstStyle/>
                    <a:p>
                      <a:r>
                        <a:rPr lang="en-US" sz="1800" dirty="0" smtClean="0"/>
                        <a:t>October</a:t>
                      </a:r>
                      <a:endParaRPr lang="en-US" sz="1800" dirty="0"/>
                    </a:p>
                  </a:txBody>
                  <a:tcPr/>
                </a:tc>
                <a:tc>
                  <a:txBody>
                    <a:bodyPr/>
                    <a:lstStyle/>
                    <a:p>
                      <a:r>
                        <a:rPr lang="en-US" sz="1800" dirty="0" smtClean="0"/>
                        <a:t>Choose Your Foundation</a:t>
                      </a:r>
                      <a:endParaRPr lang="en-US" sz="1800" dirty="0"/>
                    </a:p>
                  </a:txBody>
                  <a:tcPr/>
                </a:tc>
                <a:tc>
                  <a:txBody>
                    <a:bodyPr/>
                    <a:lstStyle/>
                    <a:p>
                      <a:r>
                        <a:rPr lang="en-US" sz="1800" dirty="0" smtClean="0"/>
                        <a:t>Solid Rock: He Is</a:t>
                      </a:r>
                      <a:endParaRPr lang="en-US" sz="1800" dirty="0"/>
                    </a:p>
                  </a:txBody>
                  <a:tcPr/>
                </a:tc>
              </a:tr>
              <a:tr h="421632">
                <a:tc>
                  <a:txBody>
                    <a:bodyPr/>
                    <a:lstStyle/>
                    <a:p>
                      <a:r>
                        <a:rPr lang="en-US" sz="1800" dirty="0" smtClean="0"/>
                        <a:t>November</a:t>
                      </a:r>
                      <a:endParaRPr lang="en-US" sz="1800" dirty="0"/>
                    </a:p>
                  </a:txBody>
                  <a:tcPr/>
                </a:tc>
                <a:tc>
                  <a:txBody>
                    <a:bodyPr/>
                    <a:lstStyle/>
                    <a:p>
                      <a:endParaRPr lang="en-US" sz="1800"/>
                    </a:p>
                  </a:txBody>
                  <a:tcPr/>
                </a:tc>
                <a:tc>
                  <a:txBody>
                    <a:bodyPr/>
                    <a:lstStyle/>
                    <a:p>
                      <a:r>
                        <a:rPr lang="en-US" sz="1800" dirty="0" smtClean="0"/>
                        <a:t>Solid Rock: He Speaks</a:t>
                      </a:r>
                      <a:endParaRPr lang="en-US" sz="1800" dirty="0"/>
                    </a:p>
                  </a:txBody>
                  <a:tcPr/>
                </a:tc>
              </a:tr>
              <a:tr h="421632">
                <a:tc>
                  <a:txBody>
                    <a:bodyPr/>
                    <a:lstStyle/>
                    <a:p>
                      <a:r>
                        <a:rPr lang="en-US" sz="1800" dirty="0" smtClean="0"/>
                        <a:t>December</a:t>
                      </a:r>
                      <a:endParaRPr lang="en-US" sz="1800" dirty="0"/>
                    </a:p>
                  </a:txBody>
                  <a:tcPr/>
                </a:tc>
                <a:tc>
                  <a:txBody>
                    <a:bodyPr/>
                    <a:lstStyle/>
                    <a:p>
                      <a:endParaRPr lang="en-US" sz="1800" dirty="0"/>
                    </a:p>
                  </a:txBody>
                  <a:tcPr/>
                </a:tc>
                <a:tc>
                  <a:txBody>
                    <a:bodyPr/>
                    <a:lstStyle/>
                    <a:p>
                      <a:r>
                        <a:rPr lang="en-US" sz="1800" dirty="0" smtClean="0"/>
                        <a:t>Solid Rock: He Arose</a:t>
                      </a:r>
                      <a:endParaRPr lang="en-US" sz="1800" dirty="0"/>
                    </a:p>
                  </a:txBody>
                  <a:tcPr/>
                </a:tc>
              </a:tr>
              <a:tr h="421632">
                <a:tc>
                  <a:txBody>
                    <a:bodyPr/>
                    <a:lstStyle/>
                    <a:p>
                      <a:r>
                        <a:rPr lang="en-US" sz="1800" dirty="0" smtClean="0"/>
                        <a:t>January</a:t>
                      </a:r>
                      <a:endParaRPr lang="en-US" sz="1800" dirty="0"/>
                    </a:p>
                  </a:txBody>
                  <a:tcPr/>
                </a:tc>
                <a:tc>
                  <a:txBody>
                    <a:bodyPr/>
                    <a:lstStyle/>
                    <a:p>
                      <a:r>
                        <a:rPr lang="en-US" sz="1800" dirty="0" smtClean="0"/>
                        <a:t>Take Up Your Tools</a:t>
                      </a:r>
                      <a:endParaRPr lang="en-US" sz="1800" dirty="0"/>
                    </a:p>
                  </a:txBody>
                  <a:tcPr/>
                </a:tc>
                <a:tc>
                  <a:txBody>
                    <a:bodyPr/>
                    <a:lstStyle/>
                    <a:p>
                      <a:r>
                        <a:rPr lang="en-US" sz="1800" dirty="0" smtClean="0"/>
                        <a:t>Building with Purpose: Pleasing God</a:t>
                      </a:r>
                      <a:endParaRPr lang="en-US" sz="1800" dirty="0"/>
                    </a:p>
                  </a:txBody>
                  <a:tcPr/>
                </a:tc>
              </a:tr>
              <a:tr h="421632">
                <a:tc>
                  <a:txBody>
                    <a:bodyPr/>
                    <a:lstStyle/>
                    <a:p>
                      <a:r>
                        <a:rPr lang="en-US" sz="1800" dirty="0" smtClean="0"/>
                        <a:t>February</a:t>
                      </a:r>
                      <a:endParaRPr lang="en-US" sz="1800" dirty="0"/>
                    </a:p>
                  </a:txBody>
                  <a:tcPr/>
                </a:tc>
                <a:tc>
                  <a:txBody>
                    <a:bodyPr/>
                    <a:lstStyle/>
                    <a:p>
                      <a:endParaRPr lang="en-US" sz="1800"/>
                    </a:p>
                  </a:txBody>
                  <a:tcPr/>
                </a:tc>
                <a:tc>
                  <a:txBody>
                    <a:bodyPr/>
                    <a:lstStyle/>
                    <a:p>
                      <a:r>
                        <a:rPr lang="en-US" sz="1800" dirty="0" smtClean="0"/>
                        <a:t>Building with Understanding:</a:t>
                      </a:r>
                      <a:r>
                        <a:rPr lang="en-US" sz="1800" baseline="0" dirty="0" smtClean="0"/>
                        <a:t> Reasoning from The Word of God</a:t>
                      </a:r>
                      <a:endParaRPr lang="en-US" sz="1800" dirty="0"/>
                    </a:p>
                  </a:txBody>
                  <a:tcPr/>
                </a:tc>
              </a:tr>
              <a:tr h="421632">
                <a:tc>
                  <a:txBody>
                    <a:bodyPr/>
                    <a:lstStyle/>
                    <a:p>
                      <a:r>
                        <a:rPr lang="en-US" sz="1800" b="1" dirty="0" smtClean="0">
                          <a:solidFill>
                            <a:schemeClr val="accent2">
                              <a:lumMod val="75000"/>
                            </a:schemeClr>
                          </a:solidFill>
                        </a:rPr>
                        <a:t>March</a:t>
                      </a:r>
                      <a:endParaRPr lang="en-US" sz="1800" b="1" dirty="0">
                        <a:solidFill>
                          <a:schemeClr val="accent2">
                            <a:lumMod val="75000"/>
                          </a:schemeClr>
                        </a:solidFill>
                      </a:endParaRPr>
                    </a:p>
                  </a:txBody>
                  <a:tcPr/>
                </a:tc>
                <a:tc>
                  <a:txBody>
                    <a:bodyPr/>
                    <a:lstStyle/>
                    <a:p>
                      <a:r>
                        <a:rPr lang="en-US" sz="1800" b="1" dirty="0" smtClean="0">
                          <a:solidFill>
                            <a:schemeClr val="accent2">
                              <a:lumMod val="75000"/>
                            </a:schemeClr>
                          </a:solidFill>
                        </a:rPr>
                        <a:t>Build</a:t>
                      </a:r>
                      <a:r>
                        <a:rPr lang="en-US" sz="1800" b="1" baseline="0" dirty="0" smtClean="0">
                          <a:solidFill>
                            <a:schemeClr val="accent2">
                              <a:lumMod val="75000"/>
                            </a:schemeClr>
                          </a:solidFill>
                        </a:rPr>
                        <a:t> on The Rock</a:t>
                      </a:r>
                      <a:endParaRPr lang="en-US" sz="1800" b="1" dirty="0">
                        <a:solidFill>
                          <a:schemeClr val="accent2">
                            <a:lumMod val="75000"/>
                          </a:schemeClr>
                        </a:solidFill>
                      </a:endParaRPr>
                    </a:p>
                  </a:txBody>
                  <a:tcPr/>
                </a:tc>
                <a:tc>
                  <a:txBody>
                    <a:bodyPr/>
                    <a:lstStyle/>
                    <a:p>
                      <a:r>
                        <a:rPr lang="en-US" sz="1800" b="1" dirty="0" smtClean="0">
                          <a:solidFill>
                            <a:schemeClr val="accent2">
                              <a:lumMod val="75000"/>
                            </a:schemeClr>
                          </a:solidFill>
                        </a:rPr>
                        <a:t>Jesus,</a:t>
                      </a:r>
                      <a:r>
                        <a:rPr lang="en-US" sz="1800" b="1" baseline="0" dirty="0" smtClean="0">
                          <a:solidFill>
                            <a:schemeClr val="accent2">
                              <a:lumMod val="75000"/>
                            </a:schemeClr>
                          </a:solidFill>
                        </a:rPr>
                        <a:t> Rock </a:t>
                      </a:r>
                      <a:r>
                        <a:rPr lang="en-US" sz="1800" b="1" dirty="0" smtClean="0">
                          <a:solidFill>
                            <a:schemeClr val="accent2">
                              <a:lumMod val="75000"/>
                            </a:schemeClr>
                          </a:solidFill>
                        </a:rPr>
                        <a:t>of our Salvation</a:t>
                      </a:r>
                      <a:endParaRPr lang="en-US" sz="1800" b="1" dirty="0">
                        <a:solidFill>
                          <a:schemeClr val="accent2">
                            <a:lumMod val="75000"/>
                          </a:schemeClr>
                        </a:solidFill>
                      </a:endParaRPr>
                    </a:p>
                  </a:txBody>
                  <a:tcPr/>
                </a:tc>
              </a:tr>
              <a:tr h="421632">
                <a:tc>
                  <a:txBody>
                    <a:bodyPr/>
                    <a:lstStyle/>
                    <a:p>
                      <a:r>
                        <a:rPr lang="en-US" sz="1800" dirty="0" smtClean="0"/>
                        <a:t>April</a:t>
                      </a:r>
                      <a:endParaRPr lang="en-US" sz="1800" dirty="0"/>
                    </a:p>
                  </a:txBody>
                  <a:tcPr/>
                </a:tc>
                <a:tc>
                  <a:txBody>
                    <a:bodyPr/>
                    <a:lstStyle/>
                    <a:p>
                      <a:endParaRPr lang="en-US" sz="1800"/>
                    </a:p>
                  </a:txBody>
                  <a:tcPr/>
                </a:tc>
                <a:tc>
                  <a:txBody>
                    <a:bodyPr/>
                    <a:lstStyle/>
                    <a:p>
                      <a:r>
                        <a:rPr lang="en-US" sz="1800" dirty="0" smtClean="0"/>
                        <a:t>Jesus,</a:t>
                      </a:r>
                      <a:r>
                        <a:rPr lang="en-US" sz="1800" baseline="0" dirty="0" smtClean="0"/>
                        <a:t> Rock of o</a:t>
                      </a:r>
                      <a:r>
                        <a:rPr lang="en-US" sz="1800" dirty="0" smtClean="0"/>
                        <a:t>ur</a:t>
                      </a:r>
                      <a:r>
                        <a:rPr lang="en-US" sz="1800" baseline="0" dirty="0" smtClean="0"/>
                        <a:t> Sanctification</a:t>
                      </a:r>
                      <a:endParaRPr lang="en-US" sz="1800" dirty="0"/>
                    </a:p>
                  </a:txBody>
                  <a:tcPr/>
                </a:tc>
              </a:tr>
              <a:tr h="421632">
                <a:tc>
                  <a:txBody>
                    <a:bodyPr/>
                    <a:lstStyle/>
                    <a:p>
                      <a:r>
                        <a:rPr lang="en-US" sz="1800" dirty="0" smtClean="0"/>
                        <a:t>May</a:t>
                      </a:r>
                      <a:endParaRPr lang="en-US" sz="1800" dirty="0"/>
                    </a:p>
                  </a:txBody>
                  <a:tcPr/>
                </a:tc>
                <a:tc>
                  <a:txBody>
                    <a:bodyPr/>
                    <a:lstStyle/>
                    <a:p>
                      <a:endParaRPr lang="en-US" sz="1800"/>
                    </a:p>
                  </a:txBody>
                  <a:tcPr/>
                </a:tc>
                <a:tc>
                  <a:txBody>
                    <a:bodyPr/>
                    <a:lstStyle/>
                    <a:p>
                      <a:r>
                        <a:rPr lang="en-US" sz="1800" dirty="0" smtClean="0"/>
                        <a:t>Jesus, Rock of our Families</a:t>
                      </a:r>
                      <a:endParaRPr lang="en-US" sz="1800" dirty="0"/>
                    </a:p>
                  </a:txBody>
                  <a:tcPr/>
                </a:tc>
              </a:tr>
              <a:tr h="421632">
                <a:tc>
                  <a:txBody>
                    <a:bodyPr/>
                    <a:lstStyle/>
                    <a:p>
                      <a:r>
                        <a:rPr lang="en-US" sz="1800" dirty="0" smtClean="0"/>
                        <a:t>June</a:t>
                      </a:r>
                      <a:endParaRPr lang="en-US" sz="1800" dirty="0"/>
                    </a:p>
                  </a:txBody>
                  <a:tcPr/>
                </a:tc>
                <a:tc>
                  <a:txBody>
                    <a:bodyPr/>
                    <a:lstStyle/>
                    <a:p>
                      <a:endParaRPr lang="en-US" sz="1800"/>
                    </a:p>
                  </a:txBody>
                  <a:tcPr/>
                </a:tc>
                <a:tc>
                  <a:txBody>
                    <a:bodyPr/>
                    <a:lstStyle/>
                    <a:p>
                      <a:r>
                        <a:rPr lang="en-US" sz="1800" dirty="0" smtClean="0"/>
                        <a:t>Jesus, Rock of His</a:t>
                      </a:r>
                      <a:r>
                        <a:rPr lang="en-US" sz="1800" baseline="0" dirty="0" smtClean="0"/>
                        <a:t> Church, Part 1</a:t>
                      </a:r>
                      <a:endParaRPr lang="en-US" sz="1800" dirty="0"/>
                    </a:p>
                  </a:txBody>
                  <a:tcPr/>
                </a:tc>
              </a:tr>
              <a:tr h="421632">
                <a:tc>
                  <a:txBody>
                    <a:bodyPr/>
                    <a:lstStyle/>
                    <a:p>
                      <a:r>
                        <a:rPr lang="en-US" sz="1800" dirty="0" smtClean="0"/>
                        <a:t>July</a:t>
                      </a:r>
                      <a:endParaRPr lang="en-US" sz="1800" dirty="0"/>
                    </a:p>
                  </a:txBody>
                  <a:tcPr/>
                </a:tc>
                <a:tc>
                  <a:txBody>
                    <a:bodyPr/>
                    <a:lstStyle/>
                    <a:p>
                      <a:endParaRPr lang="en-US" sz="1800"/>
                    </a:p>
                  </a:txBody>
                  <a:tcPr/>
                </a:tc>
                <a:tc>
                  <a:txBody>
                    <a:bodyPr/>
                    <a:lstStyle/>
                    <a:p>
                      <a:r>
                        <a:rPr lang="en-US" sz="1800" dirty="0" smtClean="0"/>
                        <a:t>Jesus,</a:t>
                      </a:r>
                      <a:r>
                        <a:rPr lang="en-US" sz="1800" baseline="0" dirty="0" smtClean="0"/>
                        <a:t> Rock of His Church, Part 2</a:t>
                      </a:r>
                      <a:endParaRPr lang="en-US" sz="1800" dirty="0"/>
                    </a:p>
                  </a:txBody>
                  <a:tcPr/>
                </a:tc>
              </a:tr>
              <a:tr h="421632">
                <a:tc>
                  <a:txBody>
                    <a:bodyPr/>
                    <a:lstStyle/>
                    <a:p>
                      <a:r>
                        <a:rPr lang="en-US" sz="1800" dirty="0" smtClean="0"/>
                        <a:t>August</a:t>
                      </a:r>
                      <a:endParaRPr lang="en-US" sz="1800" dirty="0"/>
                    </a:p>
                  </a:txBody>
                  <a:tcPr/>
                </a:tc>
                <a:tc>
                  <a:txBody>
                    <a:bodyPr/>
                    <a:lstStyle/>
                    <a:p>
                      <a:r>
                        <a:rPr lang="en-US" sz="1800" dirty="0" smtClean="0"/>
                        <a:t>Build For Eternity</a:t>
                      </a:r>
                      <a:endParaRPr lang="en-US" sz="1800" dirty="0"/>
                    </a:p>
                  </a:txBody>
                  <a:tcPr/>
                </a:tc>
                <a:tc>
                  <a:txBody>
                    <a:bodyPr/>
                    <a:lstStyle/>
                    <a:p>
                      <a:r>
                        <a:rPr lang="en-US" sz="1800" dirty="0" smtClean="0"/>
                        <a:t>”It Did Not Fall” Mt. 7:25</a:t>
                      </a:r>
                      <a:endParaRPr lang="en-US" sz="1800" dirty="0"/>
                    </a:p>
                  </a:txBody>
                  <a:tcPr/>
                </a:tc>
              </a:tr>
            </a:tbl>
          </a:graphicData>
        </a:graphic>
      </p:graphicFrame>
    </p:spTree>
    <p:extLst>
      <p:ext uri="{BB962C8B-B14F-4D97-AF65-F5344CB8AC3E}">
        <p14:creationId xmlns:p14="http://schemas.microsoft.com/office/powerpoint/2010/main" val="1204241378"/>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432" t="3556" r="16491" b="60300"/>
          <a:stretch/>
        </p:blipFill>
        <p:spPr>
          <a:xfrm>
            <a:off x="2594006" y="0"/>
            <a:ext cx="4031877" cy="1491175"/>
          </a:xfrm>
          <a:prstGeom prst="rect">
            <a:avLst/>
          </a:prstGeom>
        </p:spPr>
      </p:pic>
      <p:graphicFrame>
        <p:nvGraphicFramePr>
          <p:cNvPr id="9" name="Diagram 8"/>
          <p:cNvGraphicFramePr/>
          <p:nvPr>
            <p:extLst>
              <p:ext uri="{D42A27DB-BD31-4B8C-83A1-F6EECF244321}">
                <p14:modId xmlns:p14="http://schemas.microsoft.com/office/powerpoint/2010/main" val="248016669"/>
              </p:ext>
            </p:extLst>
          </p:nvPr>
        </p:nvGraphicFramePr>
        <p:xfrm>
          <a:off x="653702" y="1266093"/>
          <a:ext cx="7886700" cy="1981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p:cNvSpPr txBox="1">
            <a:spLocks/>
          </p:cNvSpPr>
          <p:nvPr/>
        </p:nvSpPr>
        <p:spPr>
          <a:xfrm>
            <a:off x="3276894" y="2916621"/>
            <a:ext cx="2322047" cy="26541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smtClean="0">
                <a:solidFill>
                  <a:schemeClr val="bg1">
                    <a:lumMod val="95000"/>
                  </a:schemeClr>
                </a:solidFill>
              </a:rPr>
              <a:t>Isaiah 28</a:t>
            </a:r>
            <a:br>
              <a:rPr lang="en-US" sz="2400" i="1" dirty="0" smtClean="0">
                <a:solidFill>
                  <a:schemeClr val="bg1">
                    <a:lumMod val="95000"/>
                  </a:schemeClr>
                </a:solidFill>
              </a:rPr>
            </a:br>
            <a:r>
              <a:rPr lang="en-US" sz="2400" i="1" dirty="0" smtClean="0">
                <a:solidFill>
                  <a:schemeClr val="bg1">
                    <a:lumMod val="95000"/>
                  </a:schemeClr>
                </a:solidFill>
              </a:rPr>
              <a:t>Zechariah 10</a:t>
            </a:r>
            <a:endParaRPr lang="en-US" sz="2400" i="1" dirty="0">
              <a:solidFill>
                <a:schemeClr val="bg1">
                  <a:lumMod val="95000"/>
                </a:schemeClr>
              </a:solidFill>
            </a:endParaRPr>
          </a:p>
        </p:txBody>
      </p:sp>
      <p:sp>
        <p:nvSpPr>
          <p:cNvPr id="11" name="Content Placeholder 2"/>
          <p:cNvSpPr txBox="1">
            <a:spLocks/>
          </p:cNvSpPr>
          <p:nvPr/>
        </p:nvSpPr>
        <p:spPr>
          <a:xfrm>
            <a:off x="5836336" y="2916621"/>
            <a:ext cx="2322047" cy="25368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smtClean="0">
                <a:solidFill>
                  <a:schemeClr val="bg1">
                    <a:lumMod val="95000"/>
                  </a:schemeClr>
                </a:solidFill>
              </a:rPr>
              <a:t>Matthew 7</a:t>
            </a:r>
          </a:p>
          <a:p>
            <a:pPr marL="0" indent="0" algn="ctr">
              <a:buFont typeface="Arial" panose="020B0604020202020204" pitchFamily="34" charset="0"/>
              <a:buNone/>
            </a:pPr>
            <a:r>
              <a:rPr lang="en-US" sz="2400" i="1" dirty="0" smtClean="0">
                <a:solidFill>
                  <a:schemeClr val="bg1">
                    <a:lumMod val="95000"/>
                  </a:schemeClr>
                </a:solidFill>
              </a:rPr>
              <a:t>Acts 2</a:t>
            </a:r>
          </a:p>
          <a:p>
            <a:pPr marL="0" indent="0" algn="ctr">
              <a:buFont typeface="Arial" panose="020B0604020202020204" pitchFamily="34" charset="0"/>
              <a:buNone/>
            </a:pPr>
            <a:r>
              <a:rPr lang="en-US" sz="2400" i="1" dirty="0" smtClean="0">
                <a:solidFill>
                  <a:schemeClr val="bg1">
                    <a:lumMod val="95000"/>
                  </a:schemeClr>
                </a:solidFill>
              </a:rPr>
              <a:t>Acts 22</a:t>
            </a:r>
            <a:endParaRPr lang="en-US" sz="2400" i="1" dirty="0">
              <a:solidFill>
                <a:schemeClr val="bg1">
                  <a:lumMod val="95000"/>
                </a:schemeClr>
              </a:solidFill>
            </a:endParaRPr>
          </a:p>
        </p:txBody>
      </p:sp>
      <p:sp>
        <p:nvSpPr>
          <p:cNvPr id="8" name="Content Placeholder 2"/>
          <p:cNvSpPr txBox="1">
            <a:spLocks/>
          </p:cNvSpPr>
          <p:nvPr/>
        </p:nvSpPr>
        <p:spPr>
          <a:xfrm>
            <a:off x="664791" y="2916621"/>
            <a:ext cx="2322047" cy="20583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smtClean="0">
                <a:solidFill>
                  <a:schemeClr val="bg1">
                    <a:lumMod val="95000"/>
                  </a:schemeClr>
                </a:solidFill>
              </a:rPr>
              <a:t>Genesis 49</a:t>
            </a:r>
          </a:p>
          <a:p>
            <a:pPr marL="0" indent="0" algn="ctr">
              <a:buFont typeface="Arial" panose="020B0604020202020204" pitchFamily="34" charset="0"/>
              <a:buNone/>
            </a:pPr>
            <a:r>
              <a:rPr lang="en-US" sz="2400" i="1" dirty="0" smtClean="0">
                <a:solidFill>
                  <a:schemeClr val="bg1">
                    <a:lumMod val="95000"/>
                  </a:schemeClr>
                </a:solidFill>
              </a:rPr>
              <a:t>Deuteronomy 32</a:t>
            </a:r>
          </a:p>
          <a:p>
            <a:pPr marL="0" indent="0" algn="ctr">
              <a:buFont typeface="Arial" panose="020B0604020202020204" pitchFamily="34" charset="0"/>
              <a:buNone/>
            </a:pPr>
            <a:r>
              <a:rPr lang="en-US" sz="2400" i="1" dirty="0" smtClean="0">
                <a:solidFill>
                  <a:schemeClr val="bg1">
                    <a:lumMod val="95000"/>
                  </a:schemeClr>
                </a:solidFill>
              </a:rPr>
              <a:t>Psalms</a:t>
            </a:r>
          </a:p>
          <a:p>
            <a:pPr marL="0" indent="0" algn="ctr">
              <a:buFont typeface="Arial" panose="020B0604020202020204" pitchFamily="34" charset="0"/>
              <a:buNone/>
            </a:pPr>
            <a:endParaRPr lang="en-US" sz="2400" i="1" dirty="0">
              <a:solidFill>
                <a:schemeClr val="bg1">
                  <a:lumMod val="95000"/>
                </a:schemeClr>
              </a:solidFill>
            </a:endParaRPr>
          </a:p>
        </p:txBody>
      </p:sp>
    </p:spTree>
    <p:extLst>
      <p:ext uri="{BB962C8B-B14F-4D97-AF65-F5344CB8AC3E}">
        <p14:creationId xmlns:p14="http://schemas.microsoft.com/office/powerpoint/2010/main" val="16734627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Poetic Language</a:t>
            </a:r>
            <a:endParaRPr lang="en-US" dirty="0"/>
          </a:p>
        </p:txBody>
      </p:sp>
      <p:sp>
        <p:nvSpPr>
          <p:cNvPr id="3" name="Content Placeholder 2"/>
          <p:cNvSpPr>
            <a:spLocks noGrp="1"/>
          </p:cNvSpPr>
          <p:nvPr>
            <p:ph idx="1"/>
          </p:nvPr>
        </p:nvSpPr>
        <p:spPr/>
        <p:txBody>
          <a:bodyPr>
            <a:normAutofit lnSpcReduction="10000"/>
          </a:bodyPr>
          <a:lstStyle/>
          <a:p>
            <a:r>
              <a:rPr lang="en-US" dirty="0" smtClean="0"/>
              <a:t>In A Blessing Upon Joseph, Jacob Describes God As A Mighty Shepherd Who Is </a:t>
            </a:r>
            <a:r>
              <a:rPr lang="en-US" dirty="0" smtClean="0">
                <a:solidFill>
                  <a:schemeClr val="accent2">
                    <a:lumMod val="60000"/>
                    <a:lumOff val="40000"/>
                  </a:schemeClr>
                </a:solidFill>
              </a:rPr>
              <a:t>Strong &amp; Reliable</a:t>
            </a:r>
            <a:r>
              <a:rPr lang="en-US" dirty="0" smtClean="0"/>
              <a:t> Like A Stone.</a:t>
            </a:r>
          </a:p>
          <a:p>
            <a:pPr lvl="1"/>
            <a:r>
              <a:rPr lang="en-US" dirty="0" smtClean="0"/>
              <a:t>“</a:t>
            </a:r>
            <a:r>
              <a:rPr lang="mr-IN" dirty="0" smtClean="0"/>
              <a:t>…</a:t>
            </a:r>
            <a:r>
              <a:rPr lang="en-US" dirty="0" smtClean="0"/>
              <a:t>the Shepherd, the Stone of Israel</a:t>
            </a:r>
            <a:r>
              <a:rPr lang="mr-IN" dirty="0" smtClean="0"/>
              <a:t>…</a:t>
            </a:r>
            <a:r>
              <a:rPr lang="en-US" dirty="0" smtClean="0"/>
              <a:t>” </a:t>
            </a:r>
            <a:br>
              <a:rPr lang="en-US" dirty="0" smtClean="0"/>
            </a:br>
            <a:r>
              <a:rPr lang="en-US" dirty="0" smtClean="0"/>
              <a:t>Genesis 49:24</a:t>
            </a:r>
          </a:p>
          <a:p>
            <a:r>
              <a:rPr lang="en-US" dirty="0" smtClean="0"/>
              <a:t>In A Song of Instruction, Moses Teaches the People That God Is </a:t>
            </a:r>
            <a:r>
              <a:rPr lang="en-US" dirty="0" smtClean="0">
                <a:solidFill>
                  <a:schemeClr val="accent2">
                    <a:lumMod val="60000"/>
                    <a:lumOff val="40000"/>
                  </a:schemeClr>
                </a:solidFill>
              </a:rPr>
              <a:t>A Rock Like No Other</a:t>
            </a:r>
            <a:r>
              <a:rPr lang="en-US" dirty="0" smtClean="0"/>
              <a:t>.</a:t>
            </a:r>
          </a:p>
          <a:p>
            <a:pPr lvl="1"/>
            <a:r>
              <a:rPr lang="en-US" dirty="0"/>
              <a:t>Deuteronomy 32:4, 15, 18, 30-31</a:t>
            </a:r>
          </a:p>
          <a:p>
            <a:pPr lvl="1"/>
            <a:endParaRPr lang="en-US" dirty="0" smtClean="0"/>
          </a:p>
          <a:p>
            <a:endParaRPr lang="en-US" dirty="0"/>
          </a:p>
        </p:txBody>
      </p:sp>
    </p:spTree>
    <p:extLst>
      <p:ext uri="{BB962C8B-B14F-4D97-AF65-F5344CB8AC3E}">
        <p14:creationId xmlns:p14="http://schemas.microsoft.com/office/powerpoint/2010/main" val="1407469169"/>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Rock of </a:t>
            </a:r>
            <a:r>
              <a:rPr lang="en-US" dirty="0" smtClean="0"/>
              <a:t>Salvation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accent2">
                    <a:lumMod val="60000"/>
                    <a:lumOff val="40000"/>
                  </a:schemeClr>
                </a:solidFill>
              </a:rPr>
              <a:t>Theme of Deliverance: </a:t>
            </a:r>
            <a:r>
              <a:rPr lang="en-US" dirty="0" smtClean="0"/>
              <a:t>“</a:t>
            </a:r>
            <a:r>
              <a:rPr lang="mr-IN" dirty="0" smtClean="0"/>
              <a:t>…</a:t>
            </a:r>
            <a:r>
              <a:rPr lang="en-US" dirty="0" smtClean="0"/>
              <a:t>My God, my rock, in whom I take refuge.” (</a:t>
            </a:r>
            <a:r>
              <a:rPr lang="en-US" dirty="0"/>
              <a:t>Psalm </a:t>
            </a:r>
            <a:r>
              <a:rPr lang="en-US" dirty="0" smtClean="0"/>
              <a:t>18:2)</a:t>
            </a:r>
          </a:p>
          <a:p>
            <a:r>
              <a:rPr lang="en-US" dirty="0" smtClean="0">
                <a:solidFill>
                  <a:schemeClr val="accent2">
                    <a:lumMod val="60000"/>
                    <a:lumOff val="40000"/>
                  </a:schemeClr>
                </a:solidFill>
              </a:rPr>
              <a:t>Theme of Waiting On The Lord: </a:t>
            </a:r>
            <a:r>
              <a:rPr lang="en-US" dirty="0" smtClean="0"/>
              <a:t>“</a:t>
            </a:r>
            <a:r>
              <a:rPr lang="mr-IN" dirty="0" smtClean="0"/>
              <a:t>…</a:t>
            </a:r>
            <a:r>
              <a:rPr lang="en-US" dirty="0" smtClean="0"/>
              <a:t>He only is my rock and my salvation, My stronghold</a:t>
            </a:r>
            <a:r>
              <a:rPr lang="mr-IN" dirty="0" smtClean="0"/>
              <a:t>…</a:t>
            </a:r>
            <a:r>
              <a:rPr lang="en-US" dirty="0" smtClean="0"/>
              <a:t>” (</a:t>
            </a:r>
            <a:r>
              <a:rPr lang="en-US" dirty="0"/>
              <a:t>Psalm 62:2 </a:t>
            </a:r>
            <a:r>
              <a:rPr lang="en-US" dirty="0" smtClean="0"/>
              <a:t>)</a:t>
            </a:r>
          </a:p>
          <a:p>
            <a:r>
              <a:rPr lang="en-US" dirty="0" smtClean="0">
                <a:solidFill>
                  <a:schemeClr val="accent2">
                    <a:lumMod val="60000"/>
                    <a:lumOff val="40000"/>
                  </a:schemeClr>
                </a:solidFill>
              </a:rPr>
              <a:t>Theme of Faithfulness: </a:t>
            </a:r>
            <a:r>
              <a:rPr lang="en-US" dirty="0" smtClean="0"/>
              <a:t>“</a:t>
            </a:r>
            <a:r>
              <a:rPr lang="mr-IN" dirty="0" smtClean="0"/>
              <a:t>…</a:t>
            </a:r>
            <a:r>
              <a:rPr lang="en-US" dirty="0" smtClean="0"/>
              <a:t>You are my Father, My God, and the rock of my salvation.” (Psalm 89:26)</a:t>
            </a:r>
          </a:p>
          <a:p>
            <a:r>
              <a:rPr lang="en-US" dirty="0" smtClean="0">
                <a:solidFill>
                  <a:schemeClr val="accent2">
                    <a:lumMod val="60000"/>
                    <a:lumOff val="40000"/>
                  </a:schemeClr>
                </a:solidFill>
              </a:rPr>
              <a:t>Theme of Praise &amp; Worship: </a:t>
            </a:r>
            <a:r>
              <a:rPr lang="en-US" dirty="0" smtClean="0"/>
              <a:t>“</a:t>
            </a:r>
            <a:r>
              <a:rPr lang="mr-IN" dirty="0" smtClean="0"/>
              <a:t>…</a:t>
            </a:r>
            <a:r>
              <a:rPr lang="en-US" dirty="0" smtClean="0"/>
              <a:t>Let us shout joyfully to the rock of our salvation.” (Psalm </a:t>
            </a:r>
            <a:r>
              <a:rPr lang="en-US" dirty="0"/>
              <a:t>95:1 </a:t>
            </a:r>
            <a:r>
              <a:rPr lang="en-US" dirty="0" smtClean="0"/>
              <a:t>)</a:t>
            </a:r>
          </a:p>
          <a:p>
            <a:endParaRPr lang="en-US" dirty="0"/>
          </a:p>
        </p:txBody>
      </p:sp>
    </p:spTree>
    <p:extLst>
      <p:ext uri="{BB962C8B-B14F-4D97-AF65-F5344CB8AC3E}">
        <p14:creationId xmlns:p14="http://schemas.microsoft.com/office/powerpoint/2010/main" val="1104375990"/>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 of Salvation</a:t>
            </a:r>
            <a:endParaRPr lang="en-US" dirty="0"/>
          </a:p>
        </p:txBody>
      </p:sp>
      <p:sp>
        <p:nvSpPr>
          <p:cNvPr id="3" name="Content Placeholder 2"/>
          <p:cNvSpPr>
            <a:spLocks noGrp="1"/>
          </p:cNvSpPr>
          <p:nvPr>
            <p:ph idx="1"/>
          </p:nvPr>
        </p:nvSpPr>
        <p:spPr/>
        <p:txBody>
          <a:bodyPr/>
          <a:lstStyle/>
          <a:p>
            <a:r>
              <a:rPr lang="en-US" dirty="0"/>
              <a:t>A</a:t>
            </a:r>
            <a:r>
              <a:rPr lang="en-US" dirty="0" smtClean="0"/>
              <a:t> Rock I Will </a:t>
            </a:r>
            <a:r>
              <a:rPr lang="en-US" dirty="0" smtClean="0">
                <a:solidFill>
                  <a:schemeClr val="accent2">
                    <a:lumMod val="60000"/>
                    <a:lumOff val="40000"/>
                  </a:schemeClr>
                </a:solidFill>
              </a:rPr>
              <a:t>Call On </a:t>
            </a:r>
            <a:r>
              <a:rPr lang="en-US" dirty="0" smtClean="0"/>
              <a:t>For Safety.</a:t>
            </a:r>
          </a:p>
          <a:p>
            <a:r>
              <a:rPr lang="en-US" dirty="0" smtClean="0"/>
              <a:t>A Rock I Will </a:t>
            </a:r>
            <a:r>
              <a:rPr lang="en-US" dirty="0" smtClean="0">
                <a:solidFill>
                  <a:schemeClr val="accent2">
                    <a:lumMod val="60000"/>
                    <a:lumOff val="40000"/>
                  </a:schemeClr>
                </a:solidFill>
              </a:rPr>
              <a:t>Depend On</a:t>
            </a:r>
            <a:r>
              <a:rPr lang="en-US" dirty="0" smtClean="0"/>
              <a:t>, More Than The Varying Instruments He Uses.</a:t>
            </a:r>
          </a:p>
          <a:p>
            <a:r>
              <a:rPr lang="en-US" dirty="0" smtClean="0"/>
              <a:t>A Rock I Will </a:t>
            </a:r>
            <a:r>
              <a:rPr lang="en-US" dirty="0" smtClean="0">
                <a:solidFill>
                  <a:schemeClr val="accent2">
                    <a:lumMod val="60000"/>
                    <a:lumOff val="40000"/>
                  </a:schemeClr>
                </a:solidFill>
              </a:rPr>
              <a:t>Wait On </a:t>
            </a:r>
            <a:r>
              <a:rPr lang="en-US" dirty="0" smtClean="0"/>
              <a:t>As My Singular Hope.</a:t>
            </a:r>
          </a:p>
          <a:p>
            <a:r>
              <a:rPr lang="en-US" dirty="0" smtClean="0"/>
              <a:t>A Rock I Will </a:t>
            </a:r>
            <a:r>
              <a:rPr lang="en-US" dirty="0" smtClean="0">
                <a:solidFill>
                  <a:schemeClr val="accent2">
                    <a:lumMod val="60000"/>
                    <a:lumOff val="40000"/>
                  </a:schemeClr>
                </a:solidFill>
              </a:rPr>
              <a:t>Praise</a:t>
            </a:r>
            <a:r>
              <a:rPr lang="en-US" dirty="0" smtClean="0"/>
              <a:t> For His Character.</a:t>
            </a:r>
          </a:p>
          <a:p>
            <a:r>
              <a:rPr lang="en-US" dirty="0" smtClean="0"/>
              <a:t>A Rock I Will </a:t>
            </a:r>
            <a:r>
              <a:rPr lang="en-US" dirty="0" smtClean="0">
                <a:solidFill>
                  <a:schemeClr val="accent2">
                    <a:lumMod val="60000"/>
                    <a:lumOff val="40000"/>
                  </a:schemeClr>
                </a:solidFill>
              </a:rPr>
              <a:t>Glorify</a:t>
            </a:r>
            <a:r>
              <a:rPr lang="en-US" dirty="0" smtClean="0"/>
              <a:t> For Providing More Than I Deserve.</a:t>
            </a:r>
          </a:p>
          <a:p>
            <a:endParaRPr lang="en-US" dirty="0"/>
          </a:p>
        </p:txBody>
      </p:sp>
    </p:spTree>
    <p:extLst>
      <p:ext uri="{BB962C8B-B14F-4D97-AF65-F5344CB8AC3E}">
        <p14:creationId xmlns:p14="http://schemas.microsoft.com/office/powerpoint/2010/main" val="150397056"/>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Prophets Point Towards</a:t>
            </a:r>
            <a:br>
              <a:rPr lang="en-US" dirty="0" smtClean="0"/>
            </a:br>
            <a:r>
              <a:rPr lang="en-US" dirty="0" smtClean="0"/>
              <a:t> </a:t>
            </a:r>
            <a:r>
              <a:rPr lang="en-US" dirty="0" smtClean="0"/>
              <a:t>Jesus As The </a:t>
            </a:r>
            <a:r>
              <a:rPr lang="en-US" dirty="0" smtClean="0"/>
              <a:t>Rock of </a:t>
            </a:r>
            <a:r>
              <a:rPr lang="en-US" dirty="0" smtClean="0"/>
              <a:t>Our </a:t>
            </a:r>
            <a:r>
              <a:rPr lang="en-US" dirty="0" smtClean="0"/>
              <a:t>Salvation</a:t>
            </a:r>
            <a:endParaRPr lang="en-US" dirty="0"/>
          </a:p>
        </p:txBody>
      </p:sp>
      <p:sp>
        <p:nvSpPr>
          <p:cNvPr id="3" name="Content Placeholder 2"/>
          <p:cNvSpPr>
            <a:spLocks noGrp="1"/>
          </p:cNvSpPr>
          <p:nvPr>
            <p:ph idx="1"/>
          </p:nvPr>
        </p:nvSpPr>
        <p:spPr>
          <a:xfrm>
            <a:off x="628650" y="1442527"/>
            <a:ext cx="7729040" cy="3854687"/>
          </a:xfrm>
        </p:spPr>
        <p:txBody>
          <a:bodyPr>
            <a:normAutofit lnSpcReduction="10000"/>
          </a:bodyPr>
          <a:lstStyle/>
          <a:p>
            <a:r>
              <a:rPr lang="en-US" dirty="0" smtClean="0"/>
              <a:t>David &amp; Isaiah Speak of Another Rock:</a:t>
            </a:r>
          </a:p>
          <a:p>
            <a:pPr lvl="1"/>
            <a:r>
              <a:rPr lang="en-US" dirty="0" smtClean="0"/>
              <a:t>Psalm 118:21-23</a:t>
            </a:r>
          </a:p>
          <a:p>
            <a:pPr lvl="1"/>
            <a:r>
              <a:rPr lang="en-US" dirty="0" smtClean="0"/>
              <a:t>Isaiah 28:16</a:t>
            </a:r>
          </a:p>
          <a:p>
            <a:pPr lvl="1"/>
            <a:r>
              <a:rPr lang="en-US" dirty="0" smtClean="0"/>
              <a:t>Zechariah 10:4</a:t>
            </a:r>
          </a:p>
          <a:p>
            <a:r>
              <a:rPr lang="en-US" dirty="0" smtClean="0"/>
              <a:t>Jesus Fulfills These Prophecies To Become Our Chief Cornerstone. (1 Peter 2:6)</a:t>
            </a:r>
          </a:p>
          <a:p>
            <a:pPr lvl="1"/>
            <a:r>
              <a:rPr lang="en-US" dirty="0" smtClean="0"/>
              <a:t>Now we call on Him, depend on Him, wait on Him, praise Him and glorify Him because He provides Spiritual Salvation.</a:t>
            </a:r>
          </a:p>
        </p:txBody>
      </p:sp>
    </p:spTree>
    <p:extLst>
      <p:ext uri="{BB962C8B-B14F-4D97-AF65-F5344CB8AC3E}">
        <p14:creationId xmlns:p14="http://schemas.microsoft.com/office/powerpoint/2010/main" val="129458488"/>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015"/>
            <a:ext cx="7886700" cy="1104636"/>
          </a:xfrm>
        </p:spPr>
        <p:txBody>
          <a:bodyPr/>
          <a:lstStyle/>
          <a:p>
            <a:r>
              <a:rPr lang="en-US" dirty="0" smtClean="0"/>
              <a:t>David’s Psalms &amp; Jesus’ Sermon</a:t>
            </a:r>
            <a:endParaRPr lang="en-US" dirty="0"/>
          </a:p>
        </p:txBody>
      </p:sp>
      <p:sp>
        <p:nvSpPr>
          <p:cNvPr id="3" name="Content Placeholder 2"/>
          <p:cNvSpPr>
            <a:spLocks noGrp="1"/>
          </p:cNvSpPr>
          <p:nvPr>
            <p:ph idx="1"/>
          </p:nvPr>
        </p:nvSpPr>
        <p:spPr>
          <a:xfrm>
            <a:off x="628649" y="1016850"/>
            <a:ext cx="8089681" cy="4193646"/>
          </a:xfrm>
        </p:spPr>
        <p:txBody>
          <a:bodyPr>
            <a:normAutofit fontScale="77500" lnSpcReduction="20000"/>
          </a:bodyPr>
          <a:lstStyle/>
          <a:p>
            <a:pPr marL="0" indent="0">
              <a:buNone/>
            </a:pPr>
            <a:r>
              <a:rPr lang="en-US" dirty="0" smtClean="0"/>
              <a:t>Both Teach Us To “Hear” </a:t>
            </a:r>
            <a:r>
              <a:rPr lang="en-US" dirty="0" smtClean="0"/>
              <a:t>Carefully. </a:t>
            </a:r>
          </a:p>
          <a:p>
            <a:r>
              <a:rPr lang="en-US" dirty="0" smtClean="0"/>
              <a:t>“But </a:t>
            </a:r>
            <a:r>
              <a:rPr lang="en-US" dirty="0"/>
              <a:t>many of those who had </a:t>
            </a:r>
            <a:r>
              <a:rPr lang="en-US" dirty="0">
                <a:solidFill>
                  <a:schemeClr val="accent2">
                    <a:lumMod val="60000"/>
                    <a:lumOff val="40000"/>
                  </a:schemeClr>
                </a:solidFill>
              </a:rPr>
              <a:t>heard the message believed</a:t>
            </a:r>
            <a:r>
              <a:rPr lang="en-US" dirty="0"/>
              <a:t>; and the number of the men came to be about five thousand</a:t>
            </a:r>
            <a:r>
              <a:rPr lang="en-US" dirty="0" smtClean="0"/>
              <a:t>.” Acts 4:4</a:t>
            </a:r>
            <a:endParaRPr lang="en-US" dirty="0" smtClean="0"/>
          </a:p>
          <a:p>
            <a:r>
              <a:rPr lang="en-US" dirty="0" smtClean="0"/>
              <a:t>“</a:t>
            </a:r>
            <a:r>
              <a:rPr lang="en-US" dirty="0"/>
              <a:t>So I sent for you immediately, and you have been kind enough to come. Now then, we are all here present before God </a:t>
            </a:r>
            <a:r>
              <a:rPr lang="en-US" dirty="0">
                <a:solidFill>
                  <a:schemeClr val="accent2">
                    <a:lumMod val="60000"/>
                    <a:lumOff val="40000"/>
                  </a:schemeClr>
                </a:solidFill>
              </a:rPr>
              <a:t>to </a:t>
            </a:r>
            <a:r>
              <a:rPr lang="en-US" dirty="0" smtClean="0">
                <a:solidFill>
                  <a:schemeClr val="accent2">
                    <a:lumMod val="60000"/>
                    <a:lumOff val="40000"/>
                  </a:schemeClr>
                </a:solidFill>
              </a:rPr>
              <a:t>hear</a:t>
            </a:r>
            <a:r>
              <a:rPr lang="en-US" b="1" dirty="0" smtClean="0">
                <a:solidFill>
                  <a:schemeClr val="accent2">
                    <a:lumMod val="60000"/>
                    <a:lumOff val="40000"/>
                  </a:schemeClr>
                </a:solidFill>
              </a:rPr>
              <a:t> </a:t>
            </a:r>
            <a:r>
              <a:rPr lang="en-US" dirty="0" smtClean="0">
                <a:solidFill>
                  <a:schemeClr val="accent2">
                    <a:lumMod val="60000"/>
                    <a:lumOff val="40000"/>
                  </a:schemeClr>
                </a:solidFill>
              </a:rPr>
              <a:t>all </a:t>
            </a:r>
            <a:r>
              <a:rPr lang="en-US" dirty="0">
                <a:solidFill>
                  <a:schemeClr val="accent2">
                    <a:lumMod val="60000"/>
                    <a:lumOff val="40000"/>
                  </a:schemeClr>
                </a:solidFill>
              </a:rPr>
              <a:t>that you have been commanded by the Lord</a:t>
            </a:r>
            <a:r>
              <a:rPr lang="en-US" dirty="0" smtClean="0"/>
              <a:t>.” Acts 10:33</a:t>
            </a:r>
          </a:p>
          <a:p>
            <a:r>
              <a:rPr lang="en-US" dirty="0" smtClean="0"/>
              <a:t>“The </a:t>
            </a:r>
            <a:r>
              <a:rPr lang="en-US" dirty="0"/>
              <a:t>next Sabbath nearly the whole city assembled </a:t>
            </a:r>
            <a:r>
              <a:rPr lang="en-US" dirty="0">
                <a:solidFill>
                  <a:schemeClr val="accent2">
                    <a:lumMod val="60000"/>
                    <a:lumOff val="40000"/>
                  </a:schemeClr>
                </a:solidFill>
              </a:rPr>
              <a:t>to hear the word of the Lord</a:t>
            </a:r>
            <a:r>
              <a:rPr lang="en-US" dirty="0" smtClean="0"/>
              <a:t>.” Acts 13:44</a:t>
            </a:r>
          </a:p>
          <a:p>
            <a:r>
              <a:rPr lang="en-US" dirty="0" smtClean="0"/>
              <a:t>“</a:t>
            </a:r>
            <a:r>
              <a:rPr lang="en-US" dirty="0" err="1" smtClean="0"/>
              <a:t>Crispus</a:t>
            </a:r>
            <a:r>
              <a:rPr lang="en-US" dirty="0"/>
              <a:t>, the leader of the synagogue, believed in the Lord with all his household, and many of the Corinthians </a:t>
            </a:r>
            <a:r>
              <a:rPr lang="en-US" dirty="0">
                <a:solidFill>
                  <a:schemeClr val="accent2">
                    <a:lumMod val="60000"/>
                    <a:lumOff val="40000"/>
                  </a:schemeClr>
                </a:solidFill>
              </a:rPr>
              <a:t>when they heard were believing and being baptized</a:t>
            </a:r>
            <a:r>
              <a:rPr lang="en-US" dirty="0" smtClean="0">
                <a:solidFill>
                  <a:schemeClr val="accent2">
                    <a:lumMod val="60000"/>
                    <a:lumOff val="40000"/>
                  </a:schemeClr>
                </a:solidFill>
              </a:rPr>
              <a:t>.</a:t>
            </a:r>
            <a:r>
              <a:rPr lang="en-US" dirty="0" smtClean="0"/>
              <a:t>” Acts 18:8</a:t>
            </a:r>
            <a:endParaRPr lang="en-US" dirty="0" smtClean="0"/>
          </a:p>
        </p:txBody>
      </p:sp>
    </p:spTree>
    <p:extLst>
      <p:ext uri="{BB962C8B-B14F-4D97-AF65-F5344CB8AC3E}">
        <p14:creationId xmlns:p14="http://schemas.microsoft.com/office/powerpoint/2010/main" val="884539703"/>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David’s Psalms &amp; Jesus’ Sermon</a:t>
            </a:r>
            <a:endParaRPr lang="en-US" dirty="0"/>
          </a:p>
        </p:txBody>
      </p:sp>
      <p:sp>
        <p:nvSpPr>
          <p:cNvPr id="3" name="Content Placeholder 2"/>
          <p:cNvSpPr>
            <a:spLocks noGrp="1"/>
          </p:cNvSpPr>
          <p:nvPr>
            <p:ph idx="1"/>
          </p:nvPr>
        </p:nvSpPr>
        <p:spPr/>
        <p:txBody>
          <a:bodyPr/>
          <a:lstStyle/>
          <a:p>
            <a:r>
              <a:rPr lang="en-US" dirty="0" smtClean="0"/>
              <a:t>Both Teach Us To “Hear” Carefully.</a:t>
            </a:r>
          </a:p>
          <a:p>
            <a:pPr lvl="1"/>
            <a:r>
              <a:rPr lang="en-US" dirty="0" smtClean="0"/>
              <a:t>Acts 2:37, 4:4, 8:6, 10:22, 33, 13:44, 18:8</a:t>
            </a:r>
            <a:endParaRPr lang="en-US" dirty="0" smtClean="0"/>
          </a:p>
          <a:p>
            <a:r>
              <a:rPr lang="en-US" dirty="0" smtClean="0"/>
              <a:t>Both Teach Us To “Do” Faithfully.</a:t>
            </a:r>
          </a:p>
          <a:p>
            <a:pPr lvl="1"/>
            <a:r>
              <a:rPr lang="en-US" dirty="0" smtClean="0"/>
              <a:t>We don’t object, modify, or accommodate: we obey! And we obey in every area of our lives.</a:t>
            </a:r>
            <a:endParaRPr lang="en-US" dirty="0"/>
          </a:p>
        </p:txBody>
      </p:sp>
    </p:spTree>
    <p:extLst>
      <p:ext uri="{BB962C8B-B14F-4D97-AF65-F5344CB8AC3E}">
        <p14:creationId xmlns:p14="http://schemas.microsoft.com/office/powerpoint/2010/main" val="1917856970"/>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4529</TotalTime>
  <Words>1691</Words>
  <Application>Microsoft Macintosh PowerPoint</Application>
  <PresentationFormat>On-screen Show (16:10)</PresentationFormat>
  <Paragraphs>205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Mangal</vt:lpstr>
      <vt:lpstr>Times New Roman</vt:lpstr>
      <vt:lpstr>Arial</vt:lpstr>
      <vt:lpstr>Office Theme</vt:lpstr>
      <vt:lpstr>Building On The Rock</vt:lpstr>
      <vt:lpstr>PowerPoint Presentation</vt:lpstr>
      <vt:lpstr>PowerPoint Presentation</vt:lpstr>
      <vt:lpstr>Rich Poetic Language</vt:lpstr>
      <vt:lpstr>The Rock of Salvation</vt:lpstr>
      <vt:lpstr>The Rock of Salvation</vt:lpstr>
      <vt:lpstr>The Prophets Point Towards  Jesus As The Rock of Our Salvation</vt:lpstr>
      <vt:lpstr>David’s Psalms &amp; Jesus’ Sermon</vt:lpstr>
      <vt:lpstr>David’s Psalms &amp; Jesus’ Sermon</vt:lpstr>
      <vt:lpstr>Jesus: Rock of My Salvation</vt:lpstr>
      <vt:lpstr>Call Upon The Lord</vt:lpstr>
      <vt:lpstr>There Is NO BETTER ROCK, And There Is NO BETTER TIME To Call Upon Jesus As The Rock of Your Salvation.</vt:lpstr>
      <vt:lpstr>Building On The Rock</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123</cp:revision>
  <cp:lastPrinted>2017-09-17T20:04:09Z</cp:lastPrinted>
  <dcterms:created xsi:type="dcterms:W3CDTF">2017-09-13T16:15:16Z</dcterms:created>
  <dcterms:modified xsi:type="dcterms:W3CDTF">2018-03-18T11:58:21Z</dcterms:modified>
</cp:coreProperties>
</file>