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24"/>
  </p:notesMasterIdLst>
  <p:sldIdLst>
    <p:sldId id="287" r:id="rId2"/>
    <p:sldId id="288" r:id="rId3"/>
    <p:sldId id="261" r:id="rId4"/>
    <p:sldId id="268" r:id="rId5"/>
    <p:sldId id="262" r:id="rId6"/>
    <p:sldId id="290" r:id="rId7"/>
    <p:sldId id="276" r:id="rId8"/>
    <p:sldId id="289" r:id="rId9"/>
    <p:sldId id="291" r:id="rId10"/>
    <p:sldId id="292" r:id="rId11"/>
    <p:sldId id="296" r:id="rId12"/>
    <p:sldId id="277" r:id="rId13"/>
    <p:sldId id="278" r:id="rId14"/>
    <p:sldId id="279" r:id="rId15"/>
    <p:sldId id="295" r:id="rId16"/>
    <p:sldId id="281" r:id="rId17"/>
    <p:sldId id="282" r:id="rId18"/>
    <p:sldId id="283" r:id="rId19"/>
    <p:sldId id="285" r:id="rId20"/>
    <p:sldId id="293" r:id="rId21"/>
    <p:sldId id="286" r:id="rId22"/>
    <p:sldId id="280" r:id="rId23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BAD2D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30" autoAdjust="0"/>
    <p:restoredTop sz="94660"/>
  </p:normalViewPr>
  <p:slideViewPr>
    <p:cSldViewPr>
      <p:cViewPr>
        <p:scale>
          <a:sx n="100" d="100"/>
          <a:sy n="100" d="100"/>
        </p:scale>
        <p:origin x="-1950" y="-3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Calibri" pitchFamily="34" charset="0"/>
              </a:defRPr>
            </a:lvl1pPr>
          </a:lstStyle>
          <a:p>
            <a:pPr>
              <a:defRPr/>
            </a:pPr>
            <a:fld id="{F577FD9E-FDBB-4BB1-A246-7302A085DB85}" type="datetimeFigureOut">
              <a:rPr lang="en-US"/>
              <a:pPr>
                <a:defRPr/>
              </a:pPr>
              <a:t>4/21/2018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Calibri" pitchFamily="34" charset="0"/>
              </a:defRPr>
            </a:lvl1pPr>
          </a:lstStyle>
          <a:p>
            <a:pPr>
              <a:defRPr/>
            </a:pPr>
            <a:fld id="{AE3C75CA-1E07-4150-9939-14580C5DD7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21963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AB2537D-C812-4EC8-8B49-BE7F92114BB3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5603" name="Slide Number Placeholder 3"/>
          <p:cNvSpPr txBox="1">
            <a:spLocks noGrp="1"/>
          </p:cNvSpPr>
          <p:nvPr/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661" tIns="48331" rIns="96661" bIns="48331" anchor="b"/>
          <a:lstStyle/>
          <a:p>
            <a:pPr algn="r" defTabSz="966788"/>
            <a:fld id="{79C501BF-CA56-43AA-AB6A-933EE3512F0B}" type="slidenum">
              <a:rPr lang="en-US" sz="1300">
                <a:latin typeface="Calibri" pitchFamily="34" charset="0"/>
              </a:rPr>
              <a:pPr algn="r" defTabSz="966788"/>
              <a:t>10</a:t>
            </a:fld>
            <a:endParaRPr lang="en-US" sz="13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5603" name="Slide Number Placeholder 3"/>
          <p:cNvSpPr txBox="1">
            <a:spLocks noGrp="1"/>
          </p:cNvSpPr>
          <p:nvPr/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661" tIns="48331" rIns="96661" bIns="48331" anchor="b"/>
          <a:lstStyle/>
          <a:p>
            <a:pPr algn="r" defTabSz="966788"/>
            <a:fld id="{79C501BF-CA56-43AA-AB6A-933EE3512F0B}" type="slidenum">
              <a:rPr lang="en-US" sz="1300">
                <a:latin typeface="Calibri" pitchFamily="34" charset="0"/>
              </a:rPr>
              <a:pPr algn="r" defTabSz="966788"/>
              <a:t>11</a:t>
            </a:fld>
            <a:endParaRPr lang="en-US" sz="13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7651" name="Slide Number Placeholder 3"/>
          <p:cNvSpPr txBox="1">
            <a:spLocks noGrp="1"/>
          </p:cNvSpPr>
          <p:nvPr/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661" tIns="48331" rIns="96661" bIns="48331" anchor="b"/>
          <a:lstStyle/>
          <a:p>
            <a:pPr algn="r" defTabSz="966788"/>
            <a:fld id="{601E5F75-B383-49E1-9413-D2628A3ED985}" type="slidenum">
              <a:rPr lang="en-US" sz="1300">
                <a:latin typeface="Calibri" pitchFamily="34" charset="0"/>
              </a:rPr>
              <a:pPr algn="r" defTabSz="966788"/>
              <a:t>12</a:t>
            </a:fld>
            <a:endParaRPr lang="en-US" sz="13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9699" name="Slide Number Placeholder 3"/>
          <p:cNvSpPr txBox="1">
            <a:spLocks noGrp="1"/>
          </p:cNvSpPr>
          <p:nvPr/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661" tIns="48331" rIns="96661" bIns="48331" anchor="b"/>
          <a:lstStyle/>
          <a:p>
            <a:pPr algn="r" defTabSz="966788"/>
            <a:fld id="{E7936C9A-C9C1-4027-91B2-F7ADB6C68373}" type="slidenum">
              <a:rPr lang="en-US" sz="1300">
                <a:latin typeface="Calibri" pitchFamily="34" charset="0"/>
              </a:rPr>
              <a:pPr algn="r" defTabSz="966788"/>
              <a:t>13</a:t>
            </a:fld>
            <a:endParaRPr lang="en-US" sz="13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1747" name="Slide Number Placeholder 3"/>
          <p:cNvSpPr txBox="1">
            <a:spLocks noGrp="1"/>
          </p:cNvSpPr>
          <p:nvPr/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661" tIns="48331" rIns="96661" bIns="48331" anchor="b"/>
          <a:lstStyle/>
          <a:p>
            <a:pPr algn="r" defTabSz="966788"/>
            <a:fld id="{D8189E3D-F625-4AD9-8A76-B86E9487E525}" type="slidenum">
              <a:rPr lang="en-US" sz="1300">
                <a:latin typeface="Calibri" pitchFamily="34" charset="0"/>
              </a:rPr>
              <a:pPr algn="r" defTabSz="966788"/>
              <a:t>14</a:t>
            </a:fld>
            <a:endParaRPr lang="en-US" sz="13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3795" name="Slide Number Placeholder 3"/>
          <p:cNvSpPr txBox="1">
            <a:spLocks noGrp="1"/>
          </p:cNvSpPr>
          <p:nvPr/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661" tIns="48331" rIns="96661" bIns="48331" anchor="b"/>
          <a:lstStyle/>
          <a:p>
            <a:pPr algn="r" defTabSz="966788"/>
            <a:fld id="{E4242E4E-1C6A-4D97-A18C-B35284E01309}" type="slidenum">
              <a:rPr lang="en-US" sz="1300">
                <a:latin typeface="Calibri" pitchFamily="34" charset="0"/>
              </a:rPr>
              <a:pPr algn="r" defTabSz="966788"/>
              <a:t>16</a:t>
            </a:fld>
            <a:endParaRPr lang="en-US" sz="13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5843" name="Slide Number Placeholder 3"/>
          <p:cNvSpPr txBox="1">
            <a:spLocks noGrp="1"/>
          </p:cNvSpPr>
          <p:nvPr/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661" tIns="48331" rIns="96661" bIns="48331" anchor="b"/>
          <a:lstStyle/>
          <a:p>
            <a:pPr algn="r" defTabSz="966788"/>
            <a:fld id="{916989DD-9E87-4FB4-82B9-96BF086207C3}" type="slidenum">
              <a:rPr lang="en-US" sz="1300">
                <a:latin typeface="Calibri" pitchFamily="34" charset="0"/>
              </a:rPr>
              <a:pPr algn="r" defTabSz="966788"/>
              <a:t>17</a:t>
            </a:fld>
            <a:endParaRPr lang="en-US" sz="13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7891" name="Slide Number Placeholder 3"/>
          <p:cNvSpPr txBox="1">
            <a:spLocks noGrp="1"/>
          </p:cNvSpPr>
          <p:nvPr/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661" tIns="48331" rIns="96661" bIns="48331" anchor="b"/>
          <a:lstStyle/>
          <a:p>
            <a:pPr algn="r" defTabSz="966788"/>
            <a:fld id="{8BEE6328-B6D2-4CED-8AAB-17BCF4C74744}" type="slidenum">
              <a:rPr lang="en-US" sz="1300">
                <a:latin typeface="Calibri" pitchFamily="34" charset="0"/>
              </a:rPr>
              <a:pPr algn="r" defTabSz="966788"/>
              <a:t>18</a:t>
            </a:fld>
            <a:endParaRPr lang="en-US" sz="13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8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9939" name="Slide Number Placeholder 3"/>
          <p:cNvSpPr txBox="1">
            <a:spLocks noGrp="1"/>
          </p:cNvSpPr>
          <p:nvPr/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661" tIns="48331" rIns="96661" bIns="48331" anchor="b"/>
          <a:lstStyle/>
          <a:p>
            <a:pPr algn="r" defTabSz="966788"/>
            <a:fld id="{8E10D39B-F999-433C-BBEA-06C8B17E6526}" type="slidenum">
              <a:rPr lang="en-US" sz="1300">
                <a:latin typeface="Calibri" pitchFamily="34" charset="0"/>
              </a:rPr>
              <a:pPr algn="r" defTabSz="966788"/>
              <a:t>19</a:t>
            </a:fld>
            <a:endParaRPr lang="en-US" sz="13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6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1987" name="Slide Number Placeholder 3"/>
          <p:cNvSpPr txBox="1">
            <a:spLocks noGrp="1"/>
          </p:cNvSpPr>
          <p:nvPr/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661" tIns="48331" rIns="96661" bIns="48331" anchor="b"/>
          <a:lstStyle/>
          <a:p>
            <a:pPr algn="r" defTabSz="966788"/>
            <a:fld id="{A061C8AA-BFAC-4979-A647-E5A7908B91C1}" type="slidenum">
              <a:rPr lang="en-US" sz="1300">
                <a:latin typeface="Calibri" pitchFamily="34" charset="0"/>
              </a:rPr>
              <a:pPr algn="r" defTabSz="966788"/>
              <a:t>21</a:t>
            </a:fld>
            <a:endParaRPr lang="en-US" sz="13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C8DFEF-1FF2-4769-B984-3B5D1F46DFDA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4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4035" name="Slide Number Placeholder 3"/>
          <p:cNvSpPr txBox="1">
            <a:spLocks noGrp="1"/>
          </p:cNvSpPr>
          <p:nvPr/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661" tIns="48331" rIns="96661" bIns="48331" anchor="b"/>
          <a:lstStyle/>
          <a:p>
            <a:pPr algn="r" defTabSz="966788"/>
            <a:fld id="{F209F07C-A415-403A-9DC7-B3754F51D7D5}" type="slidenum">
              <a:rPr lang="en-US" sz="1300">
                <a:latin typeface="Calibri" pitchFamily="34" charset="0"/>
              </a:rPr>
              <a:pPr algn="r" defTabSz="966788"/>
              <a:t>22</a:t>
            </a:fld>
            <a:endParaRPr lang="en-US" sz="13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BDC00F0-0880-4475-B1A8-E0EC1455BBDA}" type="slidenum">
              <a:rPr lang="en-US" smtClean="0"/>
              <a:pPr/>
              <a:t>3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522178F-3E9C-4123-9795-D2D92406CE03}" type="slidenum">
              <a:rPr lang="en-US" smtClean="0"/>
              <a:pPr/>
              <a:t>4</a:t>
            </a:fld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A889844-9FA3-479B-96D8-FF2E41A0563A}" type="slidenum">
              <a:rPr lang="en-US" smtClean="0"/>
              <a:pPr/>
              <a:t>5</a:t>
            </a:fld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A889844-9FA3-479B-96D8-FF2E41A0563A}" type="slidenum">
              <a:rPr lang="en-US" smtClean="0"/>
              <a:pPr/>
              <a:t>6</a:t>
            </a:fld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5603" name="Slide Number Placeholder 3"/>
          <p:cNvSpPr txBox="1">
            <a:spLocks noGrp="1"/>
          </p:cNvSpPr>
          <p:nvPr/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661" tIns="48331" rIns="96661" bIns="48331" anchor="b"/>
          <a:lstStyle/>
          <a:p>
            <a:pPr algn="r" defTabSz="966788"/>
            <a:fld id="{79C501BF-CA56-43AA-AB6A-933EE3512F0B}" type="slidenum">
              <a:rPr lang="en-US" sz="1300">
                <a:latin typeface="Calibri" pitchFamily="34" charset="0"/>
              </a:rPr>
              <a:pPr algn="r" defTabSz="966788"/>
              <a:t>7</a:t>
            </a:fld>
            <a:endParaRPr lang="en-US" sz="13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5603" name="Slide Number Placeholder 3"/>
          <p:cNvSpPr txBox="1">
            <a:spLocks noGrp="1"/>
          </p:cNvSpPr>
          <p:nvPr/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661" tIns="48331" rIns="96661" bIns="48331" anchor="b"/>
          <a:lstStyle/>
          <a:p>
            <a:pPr algn="r" defTabSz="966788"/>
            <a:fld id="{79C501BF-CA56-43AA-AB6A-933EE3512F0B}" type="slidenum">
              <a:rPr lang="en-US" sz="1300">
                <a:latin typeface="Calibri" pitchFamily="34" charset="0"/>
              </a:rPr>
              <a:pPr algn="r" defTabSz="966788"/>
              <a:t>8</a:t>
            </a:fld>
            <a:endParaRPr lang="en-US" sz="13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5603" name="Slide Number Placeholder 3"/>
          <p:cNvSpPr txBox="1">
            <a:spLocks noGrp="1"/>
          </p:cNvSpPr>
          <p:nvPr/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661" tIns="48331" rIns="96661" bIns="48331" anchor="b"/>
          <a:lstStyle/>
          <a:p>
            <a:pPr algn="r" defTabSz="966788"/>
            <a:fld id="{79C501BF-CA56-43AA-AB6A-933EE3512F0B}" type="slidenum">
              <a:rPr lang="en-US" sz="1300">
                <a:latin typeface="Calibri" pitchFamily="34" charset="0"/>
              </a:rPr>
              <a:pPr algn="r" defTabSz="966788"/>
              <a:t>9</a:t>
            </a:fld>
            <a:endParaRPr lang="en-US" sz="1300">
              <a:latin typeface="Calibri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0"/>
          <p:cNvSpPr/>
          <p:nvPr/>
        </p:nvSpPr>
        <p:spPr>
          <a:xfrm>
            <a:off x="904875" y="3648075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21"/>
          <p:cNvSpPr/>
          <p:nvPr/>
        </p:nvSpPr>
        <p:spPr>
          <a:xfrm>
            <a:off x="904875" y="3648075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0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fld id="{D1EDD247-8DC5-4581-B06F-524C62FBFD91}" type="datetimeFigureOut">
              <a:rPr lang="en-US"/>
              <a:pPr>
                <a:defRPr/>
              </a:pPr>
              <a:t>4/21/2018</a:t>
            </a:fld>
            <a:endParaRPr lang="en-US"/>
          </a:p>
        </p:txBody>
      </p:sp>
      <p:sp>
        <p:nvSpPr>
          <p:cNvPr id="11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025" y="6354763"/>
            <a:ext cx="12192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DA4332-0D3F-4226-9E3A-311FA1C8E2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Straight Connector 8"/>
          <p:cNvSpPr>
            <a:spLocks noChangeShapeType="1"/>
          </p:cNvSpPr>
          <p:nvPr/>
        </p:nvSpPr>
        <p:spPr bwMode="auto">
          <a:xfrm rot="5400000">
            <a:off x="3630612" y="3201988"/>
            <a:ext cx="585152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B53A48-D6C7-4910-9AC5-77CEEA0395A9}" type="datetimeFigureOut">
              <a:rPr lang="en-US"/>
              <a:pPr>
                <a:defRPr/>
              </a:pPr>
              <a:t>4/21/2018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19B5BE-1C86-4333-94BA-19CDF3646D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83B023-630F-46FE-BFBE-70D0EDB77D64}" type="datetimeFigureOut">
              <a:rPr lang="en-US"/>
              <a:pPr>
                <a:defRPr/>
              </a:pPr>
              <a:t>4/21/2018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720B1D-EADA-44AC-8F36-B7B98731B7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A31CC2-7982-4E31-B4A5-3AF21A81EB22}" type="datetimeFigureOut">
              <a:rPr lang="en-US"/>
              <a:pPr>
                <a:defRPr/>
              </a:pPr>
              <a:t>4/21/2018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82FC3C-BFDB-42EB-AAF9-7E3F8091B2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914400" y="2819400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7"/>
          <p:cNvSpPr/>
          <p:nvPr/>
        </p:nvSpPr>
        <p:spPr>
          <a:xfrm>
            <a:off x="914400" y="2819400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/>
          <a:lstStyle>
            <a:lvl1pPr algn="r">
              <a:buNone/>
              <a:defRPr sz="32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9F3A53-5CE3-4A25-9455-D7935744E0DB}" type="datetimeFigureOut">
              <a:rPr lang="en-US"/>
              <a:pPr>
                <a:defRPr/>
              </a:pPr>
              <a:t>4/21/2018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975" y="6354763"/>
            <a:ext cx="1520825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58037F-9EA6-4965-98A6-3CD9FCA8DA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A2ACB7-5EB3-43D8-B10B-3895059DFF01}" type="datetimeFigureOut">
              <a:rPr lang="en-US"/>
              <a:pPr>
                <a:defRPr/>
              </a:pPr>
              <a:t>4/21/2018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8D4829-0DCF-4786-9ED0-3C11E4B7F7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anchor="b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2BA725-AE80-4236-896A-E82AD5C705D6}" type="datetimeFigureOut">
              <a:rPr lang="en-US"/>
              <a:pPr>
                <a:defRPr/>
              </a:pPr>
              <a:t>4/21/2018</a:t>
            </a:fld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03EDA6-AE8D-4D22-9818-7B4988F69C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5F76E0-6379-4BBA-B5EA-D0E390F156A7}" type="datetimeFigureOut">
              <a:rPr lang="en-US"/>
              <a:pPr>
                <a:defRPr/>
              </a:pPr>
              <a:t>4/21/2018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795A02-1BC3-4AE8-8ECE-19F49135FE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Straight Connector 9"/>
          <p:cNvSpPr>
            <a:spLocks noChangeShapeType="1"/>
          </p:cNvSpPr>
          <p:nvPr/>
        </p:nvSpPr>
        <p:spPr bwMode="auto">
          <a:xfrm rot="5400000">
            <a:off x="3160712" y="3324226"/>
            <a:ext cx="603567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7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F1BD5D-0CA6-4B71-9D5B-49C39F07CB4D}" type="datetimeFigureOut">
              <a:rPr lang="en-US"/>
              <a:pPr>
                <a:defRPr/>
              </a:pPr>
              <a:t>4/21/2018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1B92E0-CAEB-4621-AD20-E5E9B04431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9"/>
          <p:cNvSpPr/>
          <p:nvPr/>
        </p:nvSpPr>
        <p:spPr>
          <a:xfrm>
            <a:off x="457200" y="500063"/>
            <a:ext cx="182563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C596C4-C6CE-446B-8433-55EC09431B22}" type="datetimeFigureOut">
              <a:rPr lang="en-US"/>
              <a:pPr>
                <a:defRPr/>
              </a:pPr>
              <a:t>4/21/2018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5E205E-36E5-4F96-A369-0F5E7EE473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2F83D4-D3E2-479A-9631-737183DFA1A1}" type="datetimeFigureOut">
              <a:rPr lang="en-US"/>
              <a:pPr>
                <a:defRPr/>
              </a:pPr>
              <a:t>4/21/2018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6C392D-D211-4FA6-ABF8-AF636B1F06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1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229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219200"/>
            <a:ext cx="8229600" cy="4910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175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0940CE5D-D28A-4696-846D-6F566F806C02}" type="datetimeFigureOut">
              <a:rPr lang="en-US"/>
              <a:pPr>
                <a:defRPr/>
              </a:pPr>
              <a:t>4/21/2018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775" y="6356350"/>
            <a:ext cx="3505200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775" y="6356350"/>
            <a:ext cx="1981200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2B927EA5-C292-448D-A3B9-686B6A16EB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31" r:id="rId2"/>
    <p:sldLayoutId id="2147483733" r:id="rId3"/>
    <p:sldLayoutId id="2147483730" r:id="rId4"/>
    <p:sldLayoutId id="2147483729" r:id="rId5"/>
    <p:sldLayoutId id="2147483734" r:id="rId6"/>
    <p:sldLayoutId id="2147483735" r:id="rId7"/>
    <p:sldLayoutId id="2147483736" r:id="rId8"/>
    <p:sldLayoutId id="2147483728" r:id="rId9"/>
    <p:sldLayoutId id="2147483737" r:id="rId10"/>
    <p:sldLayoutId id="2147483727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6000"/>
        <a:buFont typeface="Wingdings 3" pitchFamily="18" charset="2"/>
        <a:buChar char="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6000"/>
        <a:buFont typeface="Wingdings 3" pitchFamily="18" charset="2"/>
        <a:buChar char=""/>
        <a:defRPr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ts val="500"/>
        </a:spcBef>
        <a:spcAft>
          <a:spcPct val="0"/>
        </a:spcAft>
        <a:buClr>
          <a:srgbClr val="BCBCBC"/>
        </a:buClr>
        <a:buSzPct val="76000"/>
        <a:buFont typeface="Wingdings 3" pitchFamily="18" charset="2"/>
        <a:buChar char="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ts val="400"/>
        </a:spcBef>
        <a:spcAft>
          <a:spcPct val="0"/>
        </a:spcAft>
        <a:buClr>
          <a:srgbClr val="8BA2B4"/>
        </a:buClr>
        <a:buSzPct val="70000"/>
        <a:buFont typeface="Wingdings" pitchFamily="2" charset="2"/>
        <a:buChar char="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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Timothy and Titus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>
                <a:solidFill>
                  <a:schemeClr val="tx1"/>
                </a:solidFill>
              </a:rPr>
              <a:t>Lesson 3  Paul’s Charges to Timothy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685800" y="76200"/>
            <a:ext cx="8077200" cy="3429000"/>
          </a:xfrm>
          <a:prstGeom prst="roundRect">
            <a:avLst/>
          </a:prstGeom>
          <a:noFill/>
          <a:ln w="349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971550" y="76200"/>
            <a:ext cx="7064829" cy="21336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0" indent="0" algn="r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None/>
              <a:defRPr kumimoji="0" sz="2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 rtl="0" eaLnBrk="1" latinLnBrk="0" hangingPunct="1">
              <a:spcBef>
                <a:spcPts val="500"/>
              </a:spcBef>
              <a:buClr>
                <a:schemeClr val="accent2"/>
              </a:buClr>
              <a:buSzPct val="76000"/>
              <a:buFont typeface="Wingdings 3"/>
              <a:buNone/>
              <a:defRPr kumimoji="0" sz="23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500"/>
              </a:spcBef>
              <a:buClr>
                <a:schemeClr val="bg1">
                  <a:shade val="50000"/>
                </a:schemeClr>
              </a:buClr>
              <a:buSzPct val="76000"/>
              <a:buFont typeface="Wingdings 3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400"/>
              </a:spcBef>
              <a:buClr>
                <a:schemeClr val="accent2">
                  <a:shade val="75000"/>
                </a:schemeClr>
              </a:buClr>
              <a:buSzPct val="70000"/>
              <a:buFont typeface="Wingdings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300"/>
              </a:spcBef>
              <a:buClr>
                <a:schemeClr val="accent2"/>
              </a:buClr>
              <a:buSzPct val="70000"/>
              <a:buFont typeface="Wingdings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None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None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None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None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en-US" u="sng" dirty="0" smtClean="0"/>
              <a:t>Pre-Class Reading:</a:t>
            </a:r>
          </a:p>
          <a:p>
            <a:pPr lvl="1" algn="l"/>
            <a:r>
              <a:rPr lang="nn-NO" b="1" dirty="0"/>
              <a:t>II Tim 4:1-5</a:t>
            </a:r>
          </a:p>
          <a:p>
            <a:pPr lvl="1" algn="l"/>
            <a:r>
              <a:rPr lang="nn-NO" b="1" dirty="0" smtClean="0"/>
              <a:t>I </a:t>
            </a:r>
            <a:r>
              <a:rPr lang="nn-NO" b="1" dirty="0"/>
              <a:t>Tim 1:3-7; 18-20;  3:14-16;  </a:t>
            </a:r>
            <a:endParaRPr lang="nn-NO" b="1" dirty="0" smtClean="0"/>
          </a:p>
          <a:p>
            <a:pPr lvl="1" algn="l"/>
            <a:r>
              <a:rPr lang="nn-NO" b="1" dirty="0" smtClean="0"/>
              <a:t>1 Tim 4:1-6</a:t>
            </a:r>
            <a:r>
              <a:rPr lang="nn-NO" b="1" dirty="0"/>
              <a:t>, 11-16; 5:21; 6:13,14</a:t>
            </a:r>
          </a:p>
          <a:p>
            <a:pPr lvl="1" algn="l"/>
            <a:endParaRPr lang="en-US" dirty="0"/>
          </a:p>
          <a:p>
            <a:pPr lvl="1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42975" y="1886634"/>
            <a:ext cx="7772400" cy="17235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u="sng" dirty="0"/>
              <a:t>Memory Verse</a:t>
            </a:r>
            <a:r>
              <a:rPr lang="en-US" b="1" dirty="0"/>
              <a:t>:  II Tim </a:t>
            </a:r>
            <a:r>
              <a:rPr lang="en-US" b="1" dirty="0" smtClean="0"/>
              <a:t>4:2-4 </a:t>
            </a:r>
            <a:r>
              <a:rPr lang="en-US" sz="1400" dirty="0"/>
              <a:t>Preach the word! Be ready in season and out of season. Convince, rebuke, exhort, with all longsuffering and teaching. 3 For the time will come when they will not endure sound doctrine, but according to their own desires, because they have itching ears, they will heap up for themselves teachers; 4 and they will turn their ears away from the truth, and be turned aside to fables. 5 But you be watchful in all things, endure afflictions, do the work of an evangelist, fulfill your ministry. </a:t>
            </a:r>
            <a:endParaRPr lang="en-US" sz="1400" dirty="0" smtClean="0"/>
          </a:p>
          <a:p>
            <a:pPr marL="342900" indent="-342900">
              <a:buAutoNum type="arabicPeriod" startAt="6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1407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Paul’s Charge:</a:t>
            </a:r>
          </a:p>
        </p:txBody>
      </p:sp>
      <p:sp>
        <p:nvSpPr>
          <p:cNvPr id="24578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 eaLnBrk="1" hangingPunct="1"/>
            <a:r>
              <a:rPr lang="en-US" smtClean="0"/>
              <a:t>II Tim 4:2-4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838200" y="1905000"/>
            <a:ext cx="7010400" cy="3505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1400" dirty="0">
                <a:solidFill>
                  <a:srgbClr val="BAD2D8"/>
                </a:solidFill>
                <a:latin typeface="Arial" charset="0"/>
              </a:rPr>
              <a:t>2 Preach the word! Be ready in season </a:t>
            </a:r>
            <a:r>
              <a:rPr lang="en-US" sz="1400" i="1" dirty="0">
                <a:solidFill>
                  <a:srgbClr val="BAD2D8"/>
                </a:solidFill>
                <a:latin typeface="Arial" charset="0"/>
              </a:rPr>
              <a:t>and</a:t>
            </a:r>
            <a:r>
              <a:rPr lang="en-US" sz="1400" dirty="0">
                <a:solidFill>
                  <a:srgbClr val="BAD2D8"/>
                </a:solidFill>
                <a:latin typeface="Arial" charset="0"/>
              </a:rPr>
              <a:t> out of season.</a:t>
            </a:r>
            <a:r>
              <a:rPr lang="en-US" dirty="0">
                <a:solidFill>
                  <a:schemeClr val="bg1"/>
                </a:solidFill>
                <a:latin typeface="Arial" charset="0"/>
              </a:rPr>
              <a:t> </a:t>
            </a:r>
          </a:p>
          <a:p>
            <a:pPr>
              <a:defRPr/>
            </a:pPr>
            <a:endParaRPr lang="en-US" dirty="0">
              <a:solidFill>
                <a:schemeClr val="bg1"/>
              </a:solidFill>
              <a:latin typeface="Arial" charset="0"/>
            </a:endParaRPr>
          </a:p>
          <a:p>
            <a:pPr>
              <a:defRPr/>
            </a:pPr>
            <a:r>
              <a:rPr lang="en-US" u="sng" dirty="0">
                <a:solidFill>
                  <a:schemeClr val="bg1"/>
                </a:solidFill>
                <a:latin typeface="Arial" charset="0"/>
              </a:rPr>
              <a:t>Convince, rebuke, exhort, with all </a:t>
            </a:r>
            <a:r>
              <a:rPr lang="en-US" u="sng" dirty="0">
                <a:solidFill>
                  <a:srgbClr val="FFFF00"/>
                </a:solidFill>
                <a:latin typeface="Arial" charset="0"/>
              </a:rPr>
              <a:t>longsuffering</a:t>
            </a:r>
            <a:r>
              <a:rPr lang="en-US" u="sng" dirty="0">
                <a:solidFill>
                  <a:schemeClr val="bg1"/>
                </a:solidFill>
                <a:latin typeface="Arial" charset="0"/>
              </a:rPr>
              <a:t> and teaching.</a:t>
            </a:r>
            <a:r>
              <a:rPr lang="en-US" dirty="0">
                <a:solidFill>
                  <a:schemeClr val="bg1"/>
                </a:solidFill>
                <a:latin typeface="Arial" charset="0"/>
              </a:rPr>
              <a:t> </a:t>
            </a:r>
          </a:p>
          <a:p>
            <a:pPr>
              <a:defRPr/>
            </a:pPr>
            <a:endParaRPr lang="en-US" dirty="0">
              <a:solidFill>
                <a:schemeClr val="bg1"/>
              </a:solidFill>
              <a:latin typeface="Arial" charset="0"/>
            </a:endParaRPr>
          </a:p>
          <a:p>
            <a:pPr>
              <a:defRPr/>
            </a:pPr>
            <a:r>
              <a:rPr lang="en-US" dirty="0">
                <a:solidFill>
                  <a:srgbClr val="BAD2D8"/>
                </a:solidFill>
                <a:latin typeface="Arial" charset="0"/>
              </a:rPr>
              <a:t>3 For the time will come when they will not endure sound doctrine, </a:t>
            </a:r>
          </a:p>
          <a:p>
            <a:pPr>
              <a:defRPr/>
            </a:pPr>
            <a:endParaRPr lang="en-US" dirty="0">
              <a:solidFill>
                <a:srgbClr val="BAD2D8"/>
              </a:solidFill>
              <a:latin typeface="Arial" charset="0"/>
            </a:endParaRPr>
          </a:p>
          <a:p>
            <a:pPr>
              <a:defRPr/>
            </a:pPr>
            <a:r>
              <a:rPr lang="en-US" dirty="0">
                <a:solidFill>
                  <a:srgbClr val="BAD2D8"/>
                </a:solidFill>
                <a:latin typeface="Arial" charset="0"/>
              </a:rPr>
              <a:t>but according to their own desires, </a:t>
            </a:r>
            <a:r>
              <a:rPr lang="en-US" i="1" dirty="0">
                <a:solidFill>
                  <a:srgbClr val="BAD2D8"/>
                </a:solidFill>
                <a:latin typeface="Arial" charset="0"/>
              </a:rPr>
              <a:t>because</a:t>
            </a:r>
            <a:r>
              <a:rPr lang="en-US" dirty="0">
                <a:solidFill>
                  <a:srgbClr val="BAD2D8"/>
                </a:solidFill>
                <a:latin typeface="Arial" charset="0"/>
              </a:rPr>
              <a:t> they have itching ears, they will heap up for themselves teachers; </a:t>
            </a:r>
          </a:p>
          <a:p>
            <a:pPr>
              <a:defRPr/>
            </a:pPr>
            <a:endParaRPr lang="en-US" dirty="0">
              <a:solidFill>
                <a:srgbClr val="BAD2D8"/>
              </a:solidFill>
              <a:latin typeface="Arial" charset="0"/>
            </a:endParaRPr>
          </a:p>
          <a:p>
            <a:pPr>
              <a:defRPr/>
            </a:pPr>
            <a:r>
              <a:rPr lang="en-US" dirty="0">
                <a:solidFill>
                  <a:srgbClr val="BAD2D8"/>
                </a:solidFill>
                <a:latin typeface="Arial" charset="0"/>
              </a:rPr>
              <a:t>4 and they will turn </a:t>
            </a:r>
            <a:r>
              <a:rPr lang="en-US" i="1" dirty="0">
                <a:solidFill>
                  <a:srgbClr val="BAD2D8"/>
                </a:solidFill>
                <a:latin typeface="Arial" charset="0"/>
              </a:rPr>
              <a:t>their</a:t>
            </a:r>
            <a:r>
              <a:rPr lang="en-US" dirty="0">
                <a:solidFill>
                  <a:srgbClr val="BAD2D8"/>
                </a:solidFill>
                <a:latin typeface="Arial" charset="0"/>
              </a:rPr>
              <a:t> ears away from the truth, and be turned aside to fables. </a:t>
            </a:r>
          </a:p>
        </p:txBody>
      </p:sp>
      <p:sp>
        <p:nvSpPr>
          <p:cNvPr id="17" name="Rounded Rectangle 16"/>
          <p:cNvSpPr/>
          <p:nvPr/>
        </p:nvSpPr>
        <p:spPr>
          <a:xfrm>
            <a:off x="990600" y="2971800"/>
            <a:ext cx="6400800" cy="2438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 dirty="0" smtClean="0">
              <a:solidFill>
                <a:schemeClr val="bg1">
                  <a:lumMod val="65000"/>
                </a:schemeClr>
              </a:solidFill>
            </a:endParaRPr>
          </a:p>
          <a:p>
            <a:pPr>
              <a:defRPr/>
            </a:pPr>
            <a:endParaRPr lang="en-US" dirty="0">
              <a:solidFill>
                <a:schemeClr val="bg1">
                  <a:lumMod val="65000"/>
                </a:schemeClr>
              </a:solidFill>
            </a:endParaRPr>
          </a:p>
          <a:p>
            <a:pPr>
              <a:defRPr/>
            </a:pP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Rebuke 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--“chide or reprimand the guilty”</a:t>
            </a:r>
          </a:p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  <a:p>
            <a:pPr>
              <a:defRPr/>
            </a:pP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Exhort -- “to call on a person / entreat / admonish”</a:t>
            </a:r>
          </a:p>
          <a:p>
            <a:pPr>
              <a:defRPr/>
            </a:pPr>
            <a:endParaRPr lang="en-US" dirty="0" smtClean="0">
              <a:solidFill>
                <a:srgbClr val="FFFFFF"/>
              </a:solidFill>
            </a:endParaRPr>
          </a:p>
          <a:p>
            <a:pPr>
              <a:defRPr/>
            </a:pPr>
            <a:r>
              <a:rPr lang="en-US" dirty="0">
                <a:solidFill>
                  <a:srgbClr val="FFFF00"/>
                </a:solidFill>
              </a:rPr>
              <a:t>Longsuffering</a:t>
            </a:r>
            <a:r>
              <a:rPr lang="en-US" dirty="0">
                <a:solidFill>
                  <a:srgbClr val="FFFFFF"/>
                </a:solidFill>
              </a:rPr>
              <a:t> -- “a temper that does not over take the speaker while teaching certain hears” </a:t>
            </a:r>
            <a:endParaRPr lang="en-US" dirty="0" smtClean="0">
              <a:solidFill>
                <a:srgbClr val="FFFFFF"/>
              </a:solidFill>
            </a:endParaRPr>
          </a:p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  <a:p>
            <a:pPr>
              <a:defRPr/>
            </a:pPr>
            <a:r>
              <a:rPr lang="en-US" dirty="0" smtClean="0">
                <a:solidFill>
                  <a:srgbClr val="FFFFFF"/>
                </a:solidFill>
              </a:rPr>
              <a:t>How </a:t>
            </a:r>
            <a:r>
              <a:rPr lang="en-US" dirty="0">
                <a:solidFill>
                  <a:srgbClr val="FFFFFF"/>
                </a:solidFill>
              </a:rPr>
              <a:t>would one prepare for this?</a:t>
            </a:r>
          </a:p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49761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Paul’s Charge:</a:t>
            </a:r>
          </a:p>
        </p:txBody>
      </p:sp>
      <p:sp>
        <p:nvSpPr>
          <p:cNvPr id="24578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 eaLnBrk="1" hangingPunct="1"/>
            <a:r>
              <a:rPr lang="en-US" smtClean="0"/>
              <a:t>II Tim 4:2-4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838200" y="1905000"/>
            <a:ext cx="7010400" cy="3505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1400" dirty="0">
                <a:solidFill>
                  <a:srgbClr val="BAD2D8"/>
                </a:solidFill>
                <a:latin typeface="Arial" charset="0"/>
              </a:rPr>
              <a:t>2 Preach the word! Be ready in season </a:t>
            </a:r>
            <a:r>
              <a:rPr lang="en-US" sz="1400" i="1" dirty="0">
                <a:solidFill>
                  <a:srgbClr val="BAD2D8"/>
                </a:solidFill>
                <a:latin typeface="Arial" charset="0"/>
              </a:rPr>
              <a:t>and</a:t>
            </a:r>
            <a:r>
              <a:rPr lang="en-US" sz="1400" dirty="0">
                <a:solidFill>
                  <a:srgbClr val="BAD2D8"/>
                </a:solidFill>
                <a:latin typeface="Arial" charset="0"/>
              </a:rPr>
              <a:t> out of season.</a:t>
            </a:r>
            <a:r>
              <a:rPr lang="en-US" dirty="0">
                <a:solidFill>
                  <a:schemeClr val="bg1"/>
                </a:solidFill>
                <a:latin typeface="Arial" charset="0"/>
              </a:rPr>
              <a:t> </a:t>
            </a:r>
          </a:p>
          <a:p>
            <a:pPr>
              <a:defRPr/>
            </a:pPr>
            <a:endParaRPr lang="en-US" dirty="0">
              <a:solidFill>
                <a:schemeClr val="bg1"/>
              </a:solidFill>
              <a:latin typeface="Arial" charset="0"/>
            </a:endParaRPr>
          </a:p>
          <a:p>
            <a:pPr>
              <a:defRPr/>
            </a:pPr>
            <a:r>
              <a:rPr lang="en-US" u="sng" dirty="0">
                <a:solidFill>
                  <a:schemeClr val="bg1"/>
                </a:solidFill>
                <a:latin typeface="Arial" charset="0"/>
              </a:rPr>
              <a:t>Convince, rebuke, exhort, with all longsuffering and </a:t>
            </a:r>
            <a:r>
              <a:rPr lang="en-US" u="sng" dirty="0">
                <a:solidFill>
                  <a:srgbClr val="FFFF00"/>
                </a:solidFill>
                <a:latin typeface="Arial" charset="0"/>
              </a:rPr>
              <a:t>teaching</a:t>
            </a:r>
            <a:r>
              <a:rPr lang="en-US" u="sng" dirty="0">
                <a:solidFill>
                  <a:schemeClr val="bg1"/>
                </a:solidFill>
                <a:latin typeface="Arial" charset="0"/>
              </a:rPr>
              <a:t>.</a:t>
            </a:r>
            <a:r>
              <a:rPr lang="en-US" dirty="0">
                <a:solidFill>
                  <a:schemeClr val="bg1"/>
                </a:solidFill>
                <a:latin typeface="Arial" charset="0"/>
              </a:rPr>
              <a:t> </a:t>
            </a:r>
          </a:p>
          <a:p>
            <a:pPr>
              <a:defRPr/>
            </a:pPr>
            <a:endParaRPr lang="en-US" dirty="0">
              <a:solidFill>
                <a:schemeClr val="bg1"/>
              </a:solidFill>
              <a:latin typeface="Arial" charset="0"/>
            </a:endParaRPr>
          </a:p>
          <a:p>
            <a:pPr>
              <a:defRPr/>
            </a:pPr>
            <a:r>
              <a:rPr lang="en-US" dirty="0">
                <a:solidFill>
                  <a:srgbClr val="BAD2D8"/>
                </a:solidFill>
                <a:latin typeface="Arial" charset="0"/>
              </a:rPr>
              <a:t>3 For the time will come when they will not endure sound doctrine, </a:t>
            </a:r>
          </a:p>
          <a:p>
            <a:pPr>
              <a:defRPr/>
            </a:pPr>
            <a:endParaRPr lang="en-US" dirty="0">
              <a:solidFill>
                <a:srgbClr val="BAD2D8"/>
              </a:solidFill>
              <a:latin typeface="Arial" charset="0"/>
            </a:endParaRPr>
          </a:p>
          <a:p>
            <a:pPr>
              <a:defRPr/>
            </a:pPr>
            <a:r>
              <a:rPr lang="en-US" dirty="0">
                <a:solidFill>
                  <a:srgbClr val="BAD2D8"/>
                </a:solidFill>
                <a:latin typeface="Arial" charset="0"/>
              </a:rPr>
              <a:t>but according to their own desires, </a:t>
            </a:r>
            <a:r>
              <a:rPr lang="en-US" i="1" dirty="0">
                <a:solidFill>
                  <a:srgbClr val="BAD2D8"/>
                </a:solidFill>
                <a:latin typeface="Arial" charset="0"/>
              </a:rPr>
              <a:t>because</a:t>
            </a:r>
            <a:r>
              <a:rPr lang="en-US" dirty="0">
                <a:solidFill>
                  <a:srgbClr val="BAD2D8"/>
                </a:solidFill>
                <a:latin typeface="Arial" charset="0"/>
              </a:rPr>
              <a:t> they have itching ears, they will heap up for themselves teachers; </a:t>
            </a:r>
          </a:p>
          <a:p>
            <a:pPr>
              <a:defRPr/>
            </a:pPr>
            <a:endParaRPr lang="en-US" dirty="0">
              <a:solidFill>
                <a:srgbClr val="BAD2D8"/>
              </a:solidFill>
              <a:latin typeface="Arial" charset="0"/>
            </a:endParaRPr>
          </a:p>
          <a:p>
            <a:pPr>
              <a:defRPr/>
            </a:pPr>
            <a:r>
              <a:rPr lang="en-US" dirty="0">
                <a:solidFill>
                  <a:srgbClr val="BAD2D8"/>
                </a:solidFill>
                <a:latin typeface="Arial" charset="0"/>
              </a:rPr>
              <a:t>4 and they will turn </a:t>
            </a:r>
            <a:r>
              <a:rPr lang="en-US" i="1" dirty="0">
                <a:solidFill>
                  <a:srgbClr val="BAD2D8"/>
                </a:solidFill>
                <a:latin typeface="Arial" charset="0"/>
              </a:rPr>
              <a:t>their</a:t>
            </a:r>
            <a:r>
              <a:rPr lang="en-US" dirty="0">
                <a:solidFill>
                  <a:srgbClr val="BAD2D8"/>
                </a:solidFill>
                <a:latin typeface="Arial" charset="0"/>
              </a:rPr>
              <a:t> ears away from the truth, and be turned aside to fables. </a:t>
            </a:r>
          </a:p>
        </p:txBody>
      </p:sp>
    </p:spTree>
    <p:extLst>
      <p:ext uri="{BB962C8B-B14F-4D97-AF65-F5344CB8AC3E}">
        <p14:creationId xmlns:p14="http://schemas.microsoft.com/office/powerpoint/2010/main" val="358026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Paul’s Charge:</a:t>
            </a:r>
          </a:p>
        </p:txBody>
      </p:sp>
      <p:sp>
        <p:nvSpPr>
          <p:cNvPr id="26626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 eaLnBrk="1" hangingPunct="1"/>
            <a:r>
              <a:rPr lang="en-US" smtClean="0"/>
              <a:t>II Tim 4:2-4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838200" y="1905000"/>
            <a:ext cx="7010400" cy="3505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1400" dirty="0">
                <a:solidFill>
                  <a:srgbClr val="BAD2D8"/>
                </a:solidFill>
                <a:latin typeface="Arial" charset="0"/>
              </a:rPr>
              <a:t>2 Preach the word! Be ready in season </a:t>
            </a:r>
            <a:r>
              <a:rPr lang="en-US" sz="1400" i="1" dirty="0">
                <a:solidFill>
                  <a:srgbClr val="BAD2D8"/>
                </a:solidFill>
                <a:latin typeface="Arial" charset="0"/>
              </a:rPr>
              <a:t>and</a:t>
            </a:r>
            <a:r>
              <a:rPr lang="en-US" sz="1400" dirty="0">
                <a:solidFill>
                  <a:srgbClr val="BAD2D8"/>
                </a:solidFill>
                <a:latin typeface="Arial" charset="0"/>
              </a:rPr>
              <a:t> out of season.</a:t>
            </a:r>
            <a:r>
              <a:rPr lang="en-US" sz="1400" dirty="0">
                <a:solidFill>
                  <a:schemeClr val="bg1"/>
                </a:solidFill>
                <a:latin typeface="Arial" charset="0"/>
              </a:rPr>
              <a:t> </a:t>
            </a:r>
          </a:p>
          <a:p>
            <a:pPr>
              <a:defRPr/>
            </a:pPr>
            <a:endParaRPr lang="en-US" sz="1400" dirty="0">
              <a:solidFill>
                <a:schemeClr val="bg1"/>
              </a:solidFill>
              <a:latin typeface="Arial" charset="0"/>
            </a:endParaRPr>
          </a:p>
          <a:p>
            <a:pPr>
              <a:defRPr/>
            </a:pPr>
            <a:r>
              <a:rPr lang="en-US" sz="1400" dirty="0">
                <a:solidFill>
                  <a:srgbClr val="BAD2D8"/>
                </a:solidFill>
                <a:latin typeface="Arial" charset="0"/>
              </a:rPr>
              <a:t>Convince, rebuke, exhort, with all longsuffering and teaching.</a:t>
            </a:r>
            <a:r>
              <a:rPr lang="en-US" dirty="0">
                <a:solidFill>
                  <a:schemeClr val="bg1"/>
                </a:solidFill>
                <a:latin typeface="Arial" charset="0"/>
              </a:rPr>
              <a:t> </a:t>
            </a:r>
          </a:p>
          <a:p>
            <a:pPr>
              <a:defRPr/>
            </a:pPr>
            <a:endParaRPr lang="en-US" dirty="0">
              <a:solidFill>
                <a:schemeClr val="bg1"/>
              </a:solidFill>
              <a:latin typeface="Arial" charset="0"/>
            </a:endParaRPr>
          </a:p>
          <a:p>
            <a:pPr>
              <a:defRPr/>
            </a:pPr>
            <a:r>
              <a:rPr lang="en-US" u="sng" dirty="0">
                <a:solidFill>
                  <a:schemeClr val="bg1"/>
                </a:solidFill>
                <a:latin typeface="Arial" charset="0"/>
              </a:rPr>
              <a:t>3 For the time will come when they will not endure </a:t>
            </a:r>
            <a:r>
              <a:rPr lang="en-US" u="sng" dirty="0">
                <a:solidFill>
                  <a:srgbClr val="FFFF00"/>
                </a:solidFill>
                <a:latin typeface="Arial" charset="0"/>
              </a:rPr>
              <a:t>sound doctrine, </a:t>
            </a:r>
          </a:p>
          <a:p>
            <a:pPr>
              <a:defRPr/>
            </a:pPr>
            <a:endParaRPr lang="en-US" u="sng" dirty="0">
              <a:solidFill>
                <a:schemeClr val="bg1"/>
              </a:solidFill>
              <a:latin typeface="Arial" charset="0"/>
            </a:endParaRPr>
          </a:p>
          <a:p>
            <a:pPr>
              <a:defRPr/>
            </a:pPr>
            <a:r>
              <a:rPr lang="en-US" dirty="0">
                <a:solidFill>
                  <a:srgbClr val="BAD2D8"/>
                </a:solidFill>
                <a:latin typeface="Arial" charset="0"/>
              </a:rPr>
              <a:t>but according to their own desires, </a:t>
            </a:r>
            <a:r>
              <a:rPr lang="en-US" i="1" dirty="0">
                <a:solidFill>
                  <a:srgbClr val="BAD2D8"/>
                </a:solidFill>
                <a:latin typeface="Arial" charset="0"/>
              </a:rPr>
              <a:t>because</a:t>
            </a:r>
            <a:r>
              <a:rPr lang="en-US" dirty="0">
                <a:solidFill>
                  <a:srgbClr val="BAD2D8"/>
                </a:solidFill>
                <a:latin typeface="Arial" charset="0"/>
              </a:rPr>
              <a:t> they have itching ears, they will heap up for themselves teachers; </a:t>
            </a:r>
          </a:p>
          <a:p>
            <a:pPr>
              <a:defRPr/>
            </a:pPr>
            <a:endParaRPr lang="en-US" dirty="0">
              <a:solidFill>
                <a:srgbClr val="BAD2D8"/>
              </a:solidFill>
              <a:latin typeface="Arial" charset="0"/>
            </a:endParaRPr>
          </a:p>
          <a:p>
            <a:pPr>
              <a:defRPr/>
            </a:pPr>
            <a:r>
              <a:rPr lang="en-US" dirty="0">
                <a:solidFill>
                  <a:srgbClr val="BAD2D8"/>
                </a:solidFill>
                <a:latin typeface="Arial" charset="0"/>
              </a:rPr>
              <a:t>4 and they will turn </a:t>
            </a:r>
            <a:r>
              <a:rPr lang="en-US" i="1" dirty="0">
                <a:solidFill>
                  <a:srgbClr val="BAD2D8"/>
                </a:solidFill>
                <a:latin typeface="Arial" charset="0"/>
              </a:rPr>
              <a:t>their</a:t>
            </a:r>
            <a:r>
              <a:rPr lang="en-US" dirty="0">
                <a:solidFill>
                  <a:srgbClr val="BAD2D8"/>
                </a:solidFill>
                <a:latin typeface="Arial" charset="0"/>
              </a:rPr>
              <a:t> ears away from the truth, and be turned aside to fables. </a:t>
            </a:r>
          </a:p>
        </p:txBody>
      </p:sp>
      <p:sp>
        <p:nvSpPr>
          <p:cNvPr id="17" name="Rounded Rectangle 16"/>
          <p:cNvSpPr/>
          <p:nvPr/>
        </p:nvSpPr>
        <p:spPr>
          <a:xfrm>
            <a:off x="990600" y="3733800"/>
            <a:ext cx="6400800" cy="1676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dirty="0">
                <a:solidFill>
                  <a:srgbClr val="FFFF00"/>
                </a:solidFill>
              </a:rPr>
              <a:t>Sound </a:t>
            </a:r>
            <a:r>
              <a:rPr lang="en-US" dirty="0">
                <a:solidFill>
                  <a:srgbClr val="FFFFFF"/>
                </a:solidFill>
              </a:rPr>
              <a:t>-- “healthy or wholesome”</a:t>
            </a:r>
          </a:p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Paul’s Charge:</a:t>
            </a:r>
          </a:p>
        </p:txBody>
      </p:sp>
      <p:sp>
        <p:nvSpPr>
          <p:cNvPr id="28674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 eaLnBrk="1" hangingPunct="1"/>
            <a:r>
              <a:rPr lang="en-US" dirty="0" smtClean="0"/>
              <a:t>II Tim 4:2-4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838200" y="1905000"/>
            <a:ext cx="7010400" cy="3505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1400" dirty="0">
                <a:solidFill>
                  <a:srgbClr val="BAD2D8"/>
                </a:solidFill>
                <a:latin typeface="Arial" charset="0"/>
              </a:rPr>
              <a:t>2 Preach the word! Be ready in season </a:t>
            </a:r>
            <a:r>
              <a:rPr lang="en-US" sz="1400" i="1" dirty="0">
                <a:solidFill>
                  <a:srgbClr val="BAD2D8"/>
                </a:solidFill>
                <a:latin typeface="Arial" charset="0"/>
              </a:rPr>
              <a:t>and</a:t>
            </a:r>
            <a:r>
              <a:rPr lang="en-US" sz="1400" dirty="0">
                <a:solidFill>
                  <a:srgbClr val="BAD2D8"/>
                </a:solidFill>
                <a:latin typeface="Arial" charset="0"/>
              </a:rPr>
              <a:t> out of season.</a:t>
            </a:r>
            <a:r>
              <a:rPr lang="en-US" sz="1400" dirty="0">
                <a:solidFill>
                  <a:schemeClr val="bg1"/>
                </a:solidFill>
                <a:latin typeface="Arial" charset="0"/>
              </a:rPr>
              <a:t> </a:t>
            </a:r>
          </a:p>
          <a:p>
            <a:pPr>
              <a:defRPr/>
            </a:pPr>
            <a:endParaRPr lang="en-US" sz="1400" dirty="0">
              <a:solidFill>
                <a:schemeClr val="bg1"/>
              </a:solidFill>
              <a:latin typeface="Arial" charset="0"/>
            </a:endParaRPr>
          </a:p>
          <a:p>
            <a:pPr>
              <a:defRPr/>
            </a:pPr>
            <a:r>
              <a:rPr lang="en-US" sz="1400" dirty="0">
                <a:solidFill>
                  <a:srgbClr val="BAD2D8"/>
                </a:solidFill>
                <a:latin typeface="Arial" charset="0"/>
              </a:rPr>
              <a:t>Convince, rebuke, exhort, with all longsuffering and teaching.</a:t>
            </a:r>
            <a:r>
              <a:rPr lang="en-US" sz="1400" dirty="0">
                <a:solidFill>
                  <a:schemeClr val="bg1"/>
                </a:solidFill>
                <a:latin typeface="Arial" charset="0"/>
              </a:rPr>
              <a:t> </a:t>
            </a:r>
          </a:p>
          <a:p>
            <a:pPr>
              <a:defRPr/>
            </a:pPr>
            <a:endParaRPr lang="en-US" sz="1400" dirty="0">
              <a:solidFill>
                <a:schemeClr val="bg1"/>
              </a:solidFill>
              <a:latin typeface="Arial" charset="0"/>
            </a:endParaRPr>
          </a:p>
          <a:p>
            <a:pPr>
              <a:defRPr/>
            </a:pPr>
            <a:r>
              <a:rPr lang="en-US" sz="1400" dirty="0">
                <a:solidFill>
                  <a:srgbClr val="BAD2D8"/>
                </a:solidFill>
                <a:latin typeface="Arial" charset="0"/>
              </a:rPr>
              <a:t>3 For the time will come when they will not endure sound doctrine,</a:t>
            </a:r>
            <a:r>
              <a:rPr lang="en-US" sz="1400" u="sng" dirty="0">
                <a:solidFill>
                  <a:schemeClr val="bg1"/>
                </a:solidFill>
                <a:latin typeface="Arial" charset="0"/>
              </a:rPr>
              <a:t> </a:t>
            </a:r>
          </a:p>
          <a:p>
            <a:pPr>
              <a:defRPr/>
            </a:pPr>
            <a:endParaRPr lang="en-US" sz="1400" u="sng" dirty="0">
              <a:solidFill>
                <a:schemeClr val="bg1"/>
              </a:solidFill>
              <a:latin typeface="Arial" charset="0"/>
            </a:endParaRPr>
          </a:p>
          <a:p>
            <a:pPr>
              <a:defRPr/>
            </a:pPr>
            <a:r>
              <a:rPr lang="en-US" u="sng" dirty="0">
                <a:solidFill>
                  <a:schemeClr val="bg1"/>
                </a:solidFill>
                <a:latin typeface="Arial" charset="0"/>
              </a:rPr>
              <a:t>but according to their own </a:t>
            </a:r>
            <a:r>
              <a:rPr lang="en-US" u="sng" dirty="0">
                <a:solidFill>
                  <a:srgbClr val="FFFF00"/>
                </a:solidFill>
                <a:latin typeface="Arial" charset="0"/>
              </a:rPr>
              <a:t>desires</a:t>
            </a:r>
            <a:r>
              <a:rPr lang="en-US" u="sng" dirty="0">
                <a:solidFill>
                  <a:schemeClr val="bg1"/>
                </a:solidFill>
                <a:latin typeface="Arial" charset="0"/>
              </a:rPr>
              <a:t>, </a:t>
            </a:r>
            <a:r>
              <a:rPr lang="en-US" i="1" u="sng" dirty="0">
                <a:solidFill>
                  <a:schemeClr val="bg1"/>
                </a:solidFill>
                <a:latin typeface="Arial" charset="0"/>
              </a:rPr>
              <a:t>because</a:t>
            </a:r>
            <a:r>
              <a:rPr lang="en-US" u="sng" dirty="0">
                <a:solidFill>
                  <a:schemeClr val="bg1"/>
                </a:solidFill>
                <a:latin typeface="Arial" charset="0"/>
              </a:rPr>
              <a:t> they have </a:t>
            </a:r>
            <a:r>
              <a:rPr lang="en-US" u="sng" dirty="0">
                <a:solidFill>
                  <a:srgbClr val="FFFF00"/>
                </a:solidFill>
                <a:latin typeface="Arial" charset="0"/>
              </a:rPr>
              <a:t>itching ears</a:t>
            </a:r>
            <a:r>
              <a:rPr lang="en-US" u="sng" dirty="0">
                <a:solidFill>
                  <a:schemeClr val="bg1"/>
                </a:solidFill>
                <a:latin typeface="Arial" charset="0"/>
              </a:rPr>
              <a:t>, they will heap up for themselves teachers;</a:t>
            </a:r>
            <a:r>
              <a:rPr lang="en-US" dirty="0">
                <a:solidFill>
                  <a:srgbClr val="BAD2D8"/>
                </a:solidFill>
                <a:latin typeface="Arial" charset="0"/>
              </a:rPr>
              <a:t> </a:t>
            </a:r>
          </a:p>
          <a:p>
            <a:pPr>
              <a:defRPr/>
            </a:pPr>
            <a:endParaRPr lang="en-US" dirty="0">
              <a:solidFill>
                <a:srgbClr val="BAD2D8"/>
              </a:solidFill>
              <a:latin typeface="Arial" charset="0"/>
            </a:endParaRPr>
          </a:p>
          <a:p>
            <a:pPr>
              <a:defRPr/>
            </a:pPr>
            <a:r>
              <a:rPr lang="en-US" dirty="0">
                <a:solidFill>
                  <a:srgbClr val="BAD2D8"/>
                </a:solidFill>
                <a:latin typeface="Arial" charset="0"/>
              </a:rPr>
              <a:t>4 and they will turn </a:t>
            </a:r>
            <a:r>
              <a:rPr lang="en-US" i="1" dirty="0">
                <a:solidFill>
                  <a:srgbClr val="BAD2D8"/>
                </a:solidFill>
                <a:latin typeface="Arial" charset="0"/>
              </a:rPr>
              <a:t>their</a:t>
            </a:r>
            <a:r>
              <a:rPr lang="en-US" dirty="0">
                <a:solidFill>
                  <a:srgbClr val="BAD2D8"/>
                </a:solidFill>
                <a:latin typeface="Arial" charset="0"/>
              </a:rPr>
              <a:t> ears away from the truth, and be turned aside to fables. </a:t>
            </a:r>
          </a:p>
        </p:txBody>
      </p:sp>
      <p:sp>
        <p:nvSpPr>
          <p:cNvPr id="17" name="Rounded Rectangle 16"/>
          <p:cNvSpPr/>
          <p:nvPr/>
        </p:nvSpPr>
        <p:spPr>
          <a:xfrm>
            <a:off x="990600" y="4343400"/>
            <a:ext cx="6400800" cy="1143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dirty="0">
                <a:solidFill>
                  <a:srgbClr val="FFFF00"/>
                </a:solidFill>
              </a:rPr>
              <a:t>desires -- </a:t>
            </a:r>
            <a:r>
              <a:rPr lang="en-US" dirty="0">
                <a:solidFill>
                  <a:srgbClr val="FFFFFF"/>
                </a:solidFill>
              </a:rPr>
              <a:t>“Inordinate desire or lust”</a:t>
            </a:r>
          </a:p>
          <a:p>
            <a:pPr>
              <a:defRPr/>
            </a:pPr>
            <a:r>
              <a:rPr lang="en-US" dirty="0">
                <a:solidFill>
                  <a:srgbClr val="FFFF00"/>
                </a:solidFill>
              </a:rPr>
              <a:t>Itching ears -- </a:t>
            </a:r>
            <a:r>
              <a:rPr lang="en-US" dirty="0">
                <a:solidFill>
                  <a:srgbClr val="FFFFFF"/>
                </a:solidFill>
              </a:rPr>
              <a:t>“ ‘scratch the place that hurts’ by providing themselves a different message”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Paul’s Charge:</a:t>
            </a:r>
          </a:p>
        </p:txBody>
      </p:sp>
      <p:sp>
        <p:nvSpPr>
          <p:cNvPr id="30722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 eaLnBrk="1" hangingPunct="1"/>
            <a:r>
              <a:rPr lang="en-US" smtClean="0"/>
              <a:t>II Tim 4:2-4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838200" y="1905000"/>
            <a:ext cx="7010400" cy="3505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1400" dirty="0">
                <a:solidFill>
                  <a:srgbClr val="BAD2D8"/>
                </a:solidFill>
                <a:latin typeface="Arial" charset="0"/>
              </a:rPr>
              <a:t>2 Preach the word! Be ready in season </a:t>
            </a:r>
            <a:r>
              <a:rPr lang="en-US" sz="1400" i="1" dirty="0">
                <a:solidFill>
                  <a:srgbClr val="BAD2D8"/>
                </a:solidFill>
                <a:latin typeface="Arial" charset="0"/>
              </a:rPr>
              <a:t>and</a:t>
            </a:r>
            <a:r>
              <a:rPr lang="en-US" sz="1400" dirty="0">
                <a:solidFill>
                  <a:srgbClr val="BAD2D8"/>
                </a:solidFill>
                <a:latin typeface="Arial" charset="0"/>
              </a:rPr>
              <a:t> out of season.</a:t>
            </a:r>
            <a:r>
              <a:rPr lang="en-US" sz="1400" dirty="0">
                <a:solidFill>
                  <a:schemeClr val="bg1"/>
                </a:solidFill>
                <a:latin typeface="Arial" charset="0"/>
              </a:rPr>
              <a:t> </a:t>
            </a:r>
          </a:p>
          <a:p>
            <a:pPr>
              <a:defRPr/>
            </a:pPr>
            <a:endParaRPr lang="en-US" sz="1400" dirty="0">
              <a:solidFill>
                <a:schemeClr val="bg1"/>
              </a:solidFill>
              <a:latin typeface="Arial" charset="0"/>
            </a:endParaRPr>
          </a:p>
          <a:p>
            <a:pPr>
              <a:defRPr/>
            </a:pPr>
            <a:r>
              <a:rPr lang="en-US" sz="1400" dirty="0">
                <a:solidFill>
                  <a:srgbClr val="BAD2D8"/>
                </a:solidFill>
                <a:latin typeface="Arial" charset="0"/>
              </a:rPr>
              <a:t>Convince, rebuke, exhort, with all longsuffering and teaching.</a:t>
            </a:r>
            <a:r>
              <a:rPr lang="en-US" sz="1400" dirty="0">
                <a:solidFill>
                  <a:schemeClr val="bg1"/>
                </a:solidFill>
                <a:latin typeface="Arial" charset="0"/>
              </a:rPr>
              <a:t> </a:t>
            </a:r>
          </a:p>
          <a:p>
            <a:pPr>
              <a:defRPr/>
            </a:pPr>
            <a:endParaRPr lang="en-US" sz="1400" dirty="0">
              <a:solidFill>
                <a:schemeClr val="bg1"/>
              </a:solidFill>
              <a:latin typeface="Arial" charset="0"/>
            </a:endParaRPr>
          </a:p>
          <a:p>
            <a:pPr>
              <a:defRPr/>
            </a:pPr>
            <a:r>
              <a:rPr lang="en-US" sz="1400" dirty="0">
                <a:solidFill>
                  <a:srgbClr val="BAD2D8"/>
                </a:solidFill>
                <a:latin typeface="Arial" charset="0"/>
              </a:rPr>
              <a:t>3 For the time will come when they will not endure sound doctrine,</a:t>
            </a:r>
            <a:r>
              <a:rPr lang="en-US" sz="1400" u="sng" dirty="0">
                <a:solidFill>
                  <a:schemeClr val="bg1"/>
                </a:solidFill>
                <a:latin typeface="Arial" charset="0"/>
              </a:rPr>
              <a:t> </a:t>
            </a:r>
          </a:p>
          <a:p>
            <a:pPr>
              <a:defRPr/>
            </a:pPr>
            <a:endParaRPr lang="en-US" sz="1400" u="sng" dirty="0">
              <a:solidFill>
                <a:schemeClr val="bg1"/>
              </a:solidFill>
              <a:latin typeface="Arial" charset="0"/>
            </a:endParaRPr>
          </a:p>
          <a:p>
            <a:pPr>
              <a:defRPr/>
            </a:pPr>
            <a:r>
              <a:rPr lang="en-US" sz="1400" dirty="0">
                <a:solidFill>
                  <a:srgbClr val="BAD2D8"/>
                </a:solidFill>
                <a:latin typeface="Arial" charset="0"/>
              </a:rPr>
              <a:t>but according to their own desires, </a:t>
            </a:r>
            <a:r>
              <a:rPr lang="en-US" sz="1400" i="1" dirty="0">
                <a:solidFill>
                  <a:srgbClr val="BAD2D8"/>
                </a:solidFill>
                <a:latin typeface="Arial" charset="0"/>
              </a:rPr>
              <a:t>because</a:t>
            </a:r>
            <a:r>
              <a:rPr lang="en-US" sz="1400" dirty="0">
                <a:solidFill>
                  <a:srgbClr val="BAD2D8"/>
                </a:solidFill>
                <a:latin typeface="Arial" charset="0"/>
              </a:rPr>
              <a:t> they have itching ears, they will heap up for themselves teachers; </a:t>
            </a:r>
          </a:p>
          <a:p>
            <a:pPr>
              <a:defRPr/>
            </a:pPr>
            <a:endParaRPr lang="en-US" sz="1400" u="sng" dirty="0">
              <a:solidFill>
                <a:srgbClr val="BAD2D8"/>
              </a:solidFill>
              <a:latin typeface="Arial" charset="0"/>
            </a:endParaRPr>
          </a:p>
          <a:p>
            <a:pPr>
              <a:defRPr/>
            </a:pPr>
            <a:r>
              <a:rPr lang="en-US" u="sng" dirty="0">
                <a:solidFill>
                  <a:schemeClr val="bg1"/>
                </a:solidFill>
                <a:latin typeface="Arial" charset="0"/>
              </a:rPr>
              <a:t>4 and they will </a:t>
            </a:r>
            <a:r>
              <a:rPr lang="en-US" u="sng" dirty="0">
                <a:solidFill>
                  <a:srgbClr val="FFFF66"/>
                </a:solidFill>
                <a:latin typeface="Arial" charset="0"/>
              </a:rPr>
              <a:t>turn </a:t>
            </a:r>
            <a:r>
              <a:rPr lang="en-US" i="1" u="sng" dirty="0">
                <a:solidFill>
                  <a:srgbClr val="FFFF66"/>
                </a:solidFill>
                <a:latin typeface="Arial" charset="0"/>
              </a:rPr>
              <a:t>their</a:t>
            </a:r>
            <a:r>
              <a:rPr lang="en-US" u="sng" dirty="0">
                <a:solidFill>
                  <a:srgbClr val="FFFF66"/>
                </a:solidFill>
                <a:latin typeface="Arial" charset="0"/>
              </a:rPr>
              <a:t> ears away </a:t>
            </a:r>
            <a:r>
              <a:rPr lang="en-US" u="sng" dirty="0">
                <a:solidFill>
                  <a:schemeClr val="bg1"/>
                </a:solidFill>
                <a:latin typeface="Arial" charset="0"/>
              </a:rPr>
              <a:t>from the truth, and be turned aside to fables. </a:t>
            </a:r>
          </a:p>
        </p:txBody>
      </p:sp>
      <p:sp>
        <p:nvSpPr>
          <p:cNvPr id="17" name="Rounded Rectangle 16"/>
          <p:cNvSpPr/>
          <p:nvPr/>
        </p:nvSpPr>
        <p:spPr>
          <a:xfrm>
            <a:off x="1066800" y="5029200"/>
            <a:ext cx="6400800" cy="1219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Turn away -- “Avert their hearing to false doctrine and see to it that the truth doesn’t come in contact with them again”</a:t>
            </a:r>
          </a:p>
        </p:txBody>
      </p:sp>
      <p:sp>
        <p:nvSpPr>
          <p:cNvPr id="2" name="Rounded Rectangle 16"/>
          <p:cNvSpPr/>
          <p:nvPr/>
        </p:nvSpPr>
        <p:spPr>
          <a:xfrm>
            <a:off x="1066800" y="5029200"/>
            <a:ext cx="6400800" cy="1219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dirty="0">
                <a:solidFill>
                  <a:srgbClr val="FFFF00"/>
                </a:solidFill>
                <a:latin typeface="Arial" charset="0"/>
              </a:rPr>
              <a:t>Galatians 1</a:t>
            </a:r>
          </a:p>
          <a:p>
            <a:pPr>
              <a:defRPr/>
            </a:pPr>
            <a:r>
              <a:rPr lang="en-US" dirty="0">
                <a:solidFill>
                  <a:schemeClr val="bg1"/>
                </a:solidFill>
                <a:latin typeface="Arial" charset="0"/>
              </a:rPr>
              <a:t>10 For do I now persuade men, or God? </a:t>
            </a:r>
            <a:r>
              <a:rPr lang="en-US" dirty="0">
                <a:solidFill>
                  <a:srgbClr val="FFFF00"/>
                </a:solidFill>
                <a:latin typeface="Arial" charset="0"/>
              </a:rPr>
              <a:t>Or do I seek to please men? </a:t>
            </a:r>
            <a:r>
              <a:rPr lang="en-US" dirty="0">
                <a:solidFill>
                  <a:schemeClr val="bg1"/>
                </a:solidFill>
                <a:latin typeface="Arial" charset="0"/>
              </a:rPr>
              <a:t>For if I still pleased men, I would not be a bondservant of Christ.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609600" y="1295400"/>
            <a:ext cx="8229600" cy="4495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2800" dirty="0" smtClean="0">
                <a:solidFill>
                  <a:srgbClr val="FFFFFF"/>
                </a:solidFill>
              </a:rPr>
              <a:t>As </a:t>
            </a:r>
            <a:r>
              <a:rPr lang="en-US" sz="2800" dirty="0">
                <a:solidFill>
                  <a:srgbClr val="FFFFFF"/>
                </a:solidFill>
              </a:rPr>
              <a:t>a person matures in the faith, should responsibilities increase or decrease?  </a:t>
            </a:r>
            <a:endParaRPr lang="en-US" sz="2800" dirty="0" smtClean="0">
              <a:solidFill>
                <a:srgbClr val="FFFFFF"/>
              </a:solidFill>
            </a:endParaRPr>
          </a:p>
          <a:p>
            <a:pPr>
              <a:defRPr/>
            </a:pPr>
            <a:endParaRPr lang="en-US" sz="2800" dirty="0">
              <a:solidFill>
                <a:srgbClr val="FFFFFF"/>
              </a:solidFill>
            </a:endParaRPr>
          </a:p>
          <a:p>
            <a:pPr>
              <a:defRPr/>
            </a:pPr>
            <a:r>
              <a:rPr lang="en-US" sz="2800" dirty="0" smtClean="0">
                <a:solidFill>
                  <a:srgbClr val="FFFFFF"/>
                </a:solidFill>
              </a:rPr>
              <a:t>What </a:t>
            </a:r>
            <a:r>
              <a:rPr lang="en-US" sz="2800" dirty="0">
                <a:solidFill>
                  <a:srgbClr val="FFFFFF"/>
                </a:solidFill>
              </a:rPr>
              <a:t>additional responsibilities in church work could you take on?  How could you improve your use of time to add these extra responsibilities?</a:t>
            </a:r>
          </a:p>
          <a:p>
            <a:pPr>
              <a:defRPr/>
            </a:pPr>
            <a:r>
              <a:rPr lang="en-US" sz="2800" dirty="0" smtClean="0">
                <a:solidFill>
                  <a:srgbClr val="FFFFFF"/>
                </a:solidFill>
              </a:rPr>
              <a:t> </a:t>
            </a:r>
            <a:endParaRPr lang="en-US" sz="28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56595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Paul’s Charge:</a:t>
            </a:r>
          </a:p>
        </p:txBody>
      </p:sp>
      <p:sp>
        <p:nvSpPr>
          <p:cNvPr id="32770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 eaLnBrk="1" hangingPunct="1"/>
            <a:r>
              <a:rPr lang="en-US" smtClean="0"/>
              <a:t>II Tim 4:5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838200" y="1905000"/>
            <a:ext cx="7010400" cy="1447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>
                <a:solidFill>
                  <a:schemeClr val="bg1"/>
                </a:solidFill>
                <a:latin typeface="Arial" charset="0"/>
              </a:rPr>
              <a:t>But you be watchful in all things, endure afflictions, </a:t>
            </a:r>
            <a:r>
              <a:rPr lang="en-US" u="sng">
                <a:solidFill>
                  <a:srgbClr val="FFFF66"/>
                </a:solidFill>
                <a:latin typeface="Arial" charset="0"/>
              </a:rPr>
              <a:t>do the work of an evangelist</a:t>
            </a:r>
            <a:r>
              <a:rPr lang="en-US">
                <a:solidFill>
                  <a:schemeClr val="bg1"/>
                </a:solidFill>
                <a:latin typeface="Arial" charset="0"/>
              </a:rPr>
              <a:t>, fulfill your ministry.</a:t>
            </a:r>
          </a:p>
        </p:txBody>
      </p:sp>
      <p:sp>
        <p:nvSpPr>
          <p:cNvPr id="17" name="Rounded Rectangle 16"/>
          <p:cNvSpPr/>
          <p:nvPr/>
        </p:nvSpPr>
        <p:spPr>
          <a:xfrm>
            <a:off x="1066800" y="3352800"/>
            <a:ext cx="6400800" cy="1219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Evangelist -- “one who brings good news”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itle 1"/>
          <p:cNvSpPr>
            <a:spLocks noGrp="1"/>
          </p:cNvSpPr>
          <p:nvPr>
            <p:ph type="title" idx="4294967295"/>
          </p:nvPr>
        </p:nvSpPr>
        <p:spPr>
          <a:xfrm>
            <a:off x="457200" y="152400"/>
            <a:ext cx="8229600" cy="685800"/>
          </a:xfrm>
        </p:spPr>
        <p:txBody>
          <a:bodyPr/>
          <a:lstStyle/>
          <a:p>
            <a:pPr eaLnBrk="1" hangingPunct="1"/>
            <a:r>
              <a:rPr lang="en-US" smtClean="0"/>
              <a:t>Paul’s Instructions: </a:t>
            </a:r>
          </a:p>
        </p:txBody>
      </p:sp>
      <p:sp>
        <p:nvSpPr>
          <p:cNvPr id="34818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457200" y="1219200"/>
            <a:ext cx="8229600" cy="5181600"/>
          </a:xfrm>
        </p:spPr>
        <p:txBody>
          <a:bodyPr/>
          <a:lstStyle/>
          <a:p>
            <a:pPr eaLnBrk="1" hangingPunct="1">
              <a:buFont typeface="Wingdings 3" pitchFamily="18" charset="2"/>
              <a:buNone/>
            </a:pPr>
            <a:endParaRPr lang="en-US" smtClean="0"/>
          </a:p>
        </p:txBody>
      </p:sp>
      <p:sp>
        <p:nvSpPr>
          <p:cNvPr id="4" name="Rounded Rectangle 3"/>
          <p:cNvSpPr/>
          <p:nvPr/>
        </p:nvSpPr>
        <p:spPr>
          <a:xfrm>
            <a:off x="838200" y="1600200"/>
            <a:ext cx="7010400" cy="472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1700">
                <a:solidFill>
                  <a:schemeClr val="bg1"/>
                </a:solidFill>
                <a:latin typeface="Arial" charset="0"/>
              </a:rPr>
              <a:t>1 Timothy 1:3 As I urged you when I went into Macedonia—remain in Ephesus that you may </a:t>
            </a:r>
            <a:r>
              <a:rPr lang="en-US" sz="1700" u="sng">
                <a:solidFill>
                  <a:srgbClr val="FFFF66"/>
                </a:solidFill>
                <a:latin typeface="Arial" charset="0"/>
              </a:rPr>
              <a:t>charge some that they teach no other doctrine</a:t>
            </a:r>
            <a:r>
              <a:rPr lang="en-US" sz="1700">
                <a:solidFill>
                  <a:schemeClr val="bg1"/>
                </a:solidFill>
                <a:latin typeface="Arial" charset="0"/>
              </a:rPr>
              <a:t>, 4 </a:t>
            </a:r>
            <a:r>
              <a:rPr lang="en-US" sz="1700" u="sng">
                <a:solidFill>
                  <a:srgbClr val="FFFF66"/>
                </a:solidFill>
                <a:latin typeface="Arial" charset="0"/>
              </a:rPr>
              <a:t>nor give heed to fables</a:t>
            </a:r>
            <a:r>
              <a:rPr lang="en-US" sz="1700">
                <a:solidFill>
                  <a:schemeClr val="bg1"/>
                </a:solidFill>
                <a:latin typeface="Arial" charset="0"/>
              </a:rPr>
              <a:t> and </a:t>
            </a:r>
            <a:r>
              <a:rPr lang="en-US" sz="1700" u="sng">
                <a:solidFill>
                  <a:srgbClr val="FFFF66"/>
                </a:solidFill>
                <a:latin typeface="Arial" charset="0"/>
              </a:rPr>
              <a:t>endless genealogies</a:t>
            </a:r>
            <a:r>
              <a:rPr lang="en-US" sz="1700">
                <a:solidFill>
                  <a:schemeClr val="bg1"/>
                </a:solidFill>
                <a:latin typeface="Arial" charset="0"/>
              </a:rPr>
              <a:t>, which cause disputes rather than godly edification which is in faith.</a:t>
            </a:r>
            <a:r>
              <a:rPr lang="en-US" sz="1700">
                <a:solidFill>
                  <a:schemeClr val="tx1"/>
                </a:solidFill>
                <a:latin typeface="Arial" charset="0"/>
              </a:rPr>
              <a:t> </a:t>
            </a:r>
          </a:p>
          <a:p>
            <a:pPr>
              <a:defRPr/>
            </a:pPr>
            <a:r>
              <a:rPr lang="en-US" sz="1700" b="1">
                <a:solidFill>
                  <a:schemeClr val="bg1"/>
                </a:solidFill>
                <a:latin typeface="Arial" charset="0"/>
              </a:rPr>
              <a:t>18</a:t>
            </a:r>
            <a:r>
              <a:rPr lang="en-US" sz="1700">
                <a:solidFill>
                  <a:schemeClr val="bg1"/>
                </a:solidFill>
                <a:latin typeface="Arial" charset="0"/>
              </a:rPr>
              <a:t> This charge I commit to you, son Timothy, according to the prophecies previously made concerning you, that by them you may wage the good warfare, </a:t>
            </a:r>
            <a:r>
              <a:rPr lang="en-US" sz="1700" b="1">
                <a:solidFill>
                  <a:schemeClr val="bg1"/>
                </a:solidFill>
                <a:latin typeface="Arial" charset="0"/>
              </a:rPr>
              <a:t>19</a:t>
            </a:r>
            <a:r>
              <a:rPr lang="en-US" sz="170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1700" u="sng">
                <a:solidFill>
                  <a:srgbClr val="FFFF66"/>
                </a:solidFill>
                <a:latin typeface="Arial" charset="0"/>
              </a:rPr>
              <a:t>having faith and a good conscience </a:t>
            </a:r>
          </a:p>
          <a:p>
            <a:pPr>
              <a:defRPr/>
            </a:pPr>
            <a:r>
              <a:rPr lang="en-US" sz="1700">
                <a:solidFill>
                  <a:schemeClr val="bg1"/>
                </a:solidFill>
                <a:latin typeface="Arial" charset="0"/>
              </a:rPr>
              <a:t>1 Timothy 4:6 If you </a:t>
            </a:r>
            <a:r>
              <a:rPr lang="en-US" sz="1700" u="sng">
                <a:solidFill>
                  <a:srgbClr val="FFFF66"/>
                </a:solidFill>
                <a:latin typeface="Arial" charset="0"/>
              </a:rPr>
              <a:t>instruct the brethren</a:t>
            </a:r>
            <a:r>
              <a:rPr lang="en-US" sz="1700">
                <a:solidFill>
                  <a:schemeClr val="bg1"/>
                </a:solidFill>
                <a:latin typeface="Arial" charset="0"/>
              </a:rPr>
              <a:t> in these things, you will be a </a:t>
            </a:r>
            <a:r>
              <a:rPr lang="en-US" sz="1700" u="sng">
                <a:solidFill>
                  <a:srgbClr val="FFFF66"/>
                </a:solidFill>
                <a:latin typeface="Arial" charset="0"/>
              </a:rPr>
              <a:t>good minister of Jesus Christ</a:t>
            </a:r>
            <a:r>
              <a:rPr lang="en-US" sz="1700">
                <a:solidFill>
                  <a:schemeClr val="bg1"/>
                </a:solidFill>
                <a:latin typeface="Arial" charset="0"/>
              </a:rPr>
              <a:t>, </a:t>
            </a:r>
            <a:r>
              <a:rPr lang="en-US" sz="1700" u="sng">
                <a:solidFill>
                  <a:srgbClr val="FFFF66"/>
                </a:solidFill>
                <a:latin typeface="Arial" charset="0"/>
              </a:rPr>
              <a:t>nourished in the words of faith and of the good doctrine</a:t>
            </a:r>
            <a:r>
              <a:rPr lang="en-US" sz="1700">
                <a:solidFill>
                  <a:schemeClr val="bg1"/>
                </a:solidFill>
                <a:latin typeface="Arial" charset="0"/>
              </a:rPr>
              <a:t> which </a:t>
            </a:r>
            <a:r>
              <a:rPr lang="en-US" sz="1700" u="sng">
                <a:solidFill>
                  <a:srgbClr val="FFFF66"/>
                </a:solidFill>
                <a:latin typeface="Arial" charset="0"/>
              </a:rPr>
              <a:t>you have carefully followed. </a:t>
            </a:r>
          </a:p>
          <a:p>
            <a:pPr>
              <a:defRPr/>
            </a:pPr>
            <a:r>
              <a:rPr lang="en-US" sz="1700" b="1">
                <a:solidFill>
                  <a:schemeClr val="bg1"/>
                </a:solidFill>
                <a:latin typeface="Arial" charset="0"/>
              </a:rPr>
              <a:t>12</a:t>
            </a:r>
            <a:r>
              <a:rPr lang="en-US" sz="1700">
                <a:solidFill>
                  <a:schemeClr val="bg1"/>
                </a:solidFill>
                <a:latin typeface="Arial" charset="0"/>
              </a:rPr>
              <a:t> Let no one despise your youth, but </a:t>
            </a:r>
            <a:r>
              <a:rPr lang="en-US" sz="1700" u="sng">
                <a:solidFill>
                  <a:srgbClr val="FFFF66"/>
                </a:solidFill>
                <a:latin typeface="Arial" charset="0"/>
              </a:rPr>
              <a:t>be an example to the believers in word</a:t>
            </a:r>
            <a:r>
              <a:rPr lang="en-US" sz="1700">
                <a:solidFill>
                  <a:schemeClr val="bg1"/>
                </a:solidFill>
                <a:latin typeface="Arial" charset="0"/>
              </a:rPr>
              <a:t>, </a:t>
            </a:r>
            <a:r>
              <a:rPr lang="en-US" sz="1700" u="sng">
                <a:solidFill>
                  <a:srgbClr val="FFFF66"/>
                </a:solidFill>
                <a:latin typeface="Arial" charset="0"/>
              </a:rPr>
              <a:t>in conduct, in love, in spirit, in faith, in purity</a:t>
            </a:r>
            <a:r>
              <a:rPr lang="en-US" sz="1700">
                <a:solidFill>
                  <a:schemeClr val="bg1"/>
                </a:solidFill>
                <a:latin typeface="Arial" charset="0"/>
              </a:rPr>
              <a:t>. </a:t>
            </a:r>
            <a:r>
              <a:rPr lang="en-US" sz="1700" b="1">
                <a:solidFill>
                  <a:schemeClr val="bg1"/>
                </a:solidFill>
                <a:latin typeface="Arial" charset="0"/>
              </a:rPr>
              <a:t>13</a:t>
            </a:r>
            <a:r>
              <a:rPr lang="en-US" sz="1700">
                <a:solidFill>
                  <a:schemeClr val="bg1"/>
                </a:solidFill>
                <a:latin typeface="Arial" charset="0"/>
              </a:rPr>
              <a:t> Till I come, give attention to reading, to exhortation, to doctrine.</a:t>
            </a:r>
            <a:r>
              <a:rPr lang="en-US">
                <a:solidFill>
                  <a:schemeClr val="bg1"/>
                </a:solidFill>
                <a:latin typeface="Arial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Title 1"/>
          <p:cNvSpPr>
            <a:spLocks noGrp="1"/>
          </p:cNvSpPr>
          <p:nvPr>
            <p:ph type="title" idx="4294967295"/>
          </p:nvPr>
        </p:nvSpPr>
        <p:spPr>
          <a:xfrm>
            <a:off x="457200" y="152400"/>
            <a:ext cx="8229600" cy="685800"/>
          </a:xfrm>
        </p:spPr>
        <p:txBody>
          <a:bodyPr/>
          <a:lstStyle/>
          <a:p>
            <a:pPr eaLnBrk="1" hangingPunct="1"/>
            <a:r>
              <a:rPr lang="en-US" smtClean="0"/>
              <a:t>Paul’s Instruction on Motives: </a:t>
            </a:r>
          </a:p>
        </p:txBody>
      </p:sp>
      <p:sp>
        <p:nvSpPr>
          <p:cNvPr id="36866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457200" y="1219200"/>
            <a:ext cx="8229600" cy="5181600"/>
          </a:xfrm>
        </p:spPr>
        <p:txBody>
          <a:bodyPr/>
          <a:lstStyle/>
          <a:p>
            <a:pPr eaLnBrk="1" hangingPunct="1">
              <a:buFont typeface="Wingdings 3" pitchFamily="18" charset="2"/>
              <a:buNone/>
            </a:pPr>
            <a:endParaRPr lang="en-US" smtClean="0"/>
          </a:p>
        </p:txBody>
      </p:sp>
      <p:sp>
        <p:nvSpPr>
          <p:cNvPr id="4" name="Rounded Rectangle 3"/>
          <p:cNvSpPr/>
          <p:nvPr/>
        </p:nvSpPr>
        <p:spPr>
          <a:xfrm>
            <a:off x="838200" y="914400"/>
            <a:ext cx="7010400" cy="5638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>
                <a:solidFill>
                  <a:schemeClr val="bg1"/>
                </a:solidFill>
                <a:latin typeface="Arial" charset="0"/>
              </a:rPr>
              <a:t>1 Timothy 1:5 Now the purpose of the commandment </a:t>
            </a:r>
            <a:r>
              <a:rPr lang="en-US" u="sng">
                <a:solidFill>
                  <a:srgbClr val="FFFF66"/>
                </a:solidFill>
                <a:latin typeface="Arial" charset="0"/>
              </a:rPr>
              <a:t>is love from a pure heart, </a:t>
            </a:r>
            <a:r>
              <a:rPr lang="en-US" i="1" u="sng">
                <a:solidFill>
                  <a:srgbClr val="FFFF66"/>
                </a:solidFill>
                <a:latin typeface="Arial" charset="0"/>
              </a:rPr>
              <a:t>from</a:t>
            </a:r>
            <a:r>
              <a:rPr lang="en-US" u="sng">
                <a:solidFill>
                  <a:srgbClr val="FFFF66"/>
                </a:solidFill>
                <a:latin typeface="Arial" charset="0"/>
              </a:rPr>
              <a:t> a good conscience, and </a:t>
            </a:r>
            <a:r>
              <a:rPr lang="en-US" i="1" u="sng">
                <a:solidFill>
                  <a:srgbClr val="FFFF66"/>
                </a:solidFill>
                <a:latin typeface="Arial" charset="0"/>
              </a:rPr>
              <a:t>from</a:t>
            </a:r>
            <a:r>
              <a:rPr lang="en-US" u="sng">
                <a:solidFill>
                  <a:srgbClr val="FFFF66"/>
                </a:solidFill>
                <a:latin typeface="Arial" charset="0"/>
              </a:rPr>
              <a:t> sincere faith, </a:t>
            </a:r>
          </a:p>
          <a:p>
            <a:pPr>
              <a:defRPr/>
            </a:pPr>
            <a:endParaRPr lang="en-US" b="1">
              <a:solidFill>
                <a:schemeClr val="bg1"/>
              </a:solidFill>
              <a:latin typeface="Arial" charset="0"/>
            </a:endParaRPr>
          </a:p>
          <a:p>
            <a:pPr>
              <a:defRPr/>
            </a:pPr>
            <a:r>
              <a:rPr lang="en-US" b="1">
                <a:solidFill>
                  <a:schemeClr val="bg1"/>
                </a:solidFill>
                <a:latin typeface="Arial" charset="0"/>
              </a:rPr>
              <a:t>18</a:t>
            </a:r>
            <a:r>
              <a:rPr lang="en-US">
                <a:solidFill>
                  <a:schemeClr val="bg1"/>
                </a:solidFill>
                <a:latin typeface="Arial" charset="0"/>
              </a:rPr>
              <a:t> This charge I commit to you, son Timothy, according to the prophecies previously made concerning you, that by them you may </a:t>
            </a:r>
            <a:r>
              <a:rPr lang="en-US" u="sng">
                <a:solidFill>
                  <a:srgbClr val="FFFF66"/>
                </a:solidFill>
                <a:latin typeface="Arial" charset="0"/>
              </a:rPr>
              <a:t>wage the good warfare, </a:t>
            </a:r>
            <a:r>
              <a:rPr lang="en-US" b="1" u="sng">
                <a:solidFill>
                  <a:srgbClr val="FFFF66"/>
                </a:solidFill>
                <a:latin typeface="Arial" charset="0"/>
              </a:rPr>
              <a:t>19</a:t>
            </a:r>
            <a:r>
              <a:rPr lang="en-US" u="sng">
                <a:solidFill>
                  <a:srgbClr val="FFFF66"/>
                </a:solidFill>
                <a:latin typeface="Arial" charset="0"/>
              </a:rPr>
              <a:t> having faith and a good conscience </a:t>
            </a:r>
          </a:p>
          <a:p>
            <a:pPr>
              <a:defRPr/>
            </a:pPr>
            <a:endParaRPr lang="en-US" u="sng">
              <a:solidFill>
                <a:srgbClr val="FFFF66"/>
              </a:solidFill>
              <a:latin typeface="Arial" charset="0"/>
            </a:endParaRPr>
          </a:p>
          <a:p>
            <a:pPr>
              <a:defRPr/>
            </a:pPr>
            <a:r>
              <a:rPr lang="en-US" b="1">
                <a:solidFill>
                  <a:schemeClr val="bg1"/>
                </a:solidFill>
                <a:latin typeface="Arial" charset="0"/>
              </a:rPr>
              <a:t>16</a:t>
            </a:r>
            <a:r>
              <a:rPr lang="en-US">
                <a:solidFill>
                  <a:schemeClr val="bg1"/>
                </a:solidFill>
                <a:latin typeface="Arial" charset="0"/>
              </a:rPr>
              <a:t> Take </a:t>
            </a:r>
            <a:r>
              <a:rPr lang="en-US" u="sng">
                <a:solidFill>
                  <a:srgbClr val="FFFF66"/>
                </a:solidFill>
                <a:latin typeface="Arial" charset="0"/>
              </a:rPr>
              <a:t>heed to yourself and to the doctrine</a:t>
            </a:r>
            <a:r>
              <a:rPr lang="en-US">
                <a:solidFill>
                  <a:schemeClr val="bg1"/>
                </a:solidFill>
                <a:latin typeface="Arial" charset="0"/>
              </a:rPr>
              <a:t>. Continue in them, for in doing this you will </a:t>
            </a:r>
            <a:r>
              <a:rPr lang="en-US" u="sng">
                <a:solidFill>
                  <a:srgbClr val="FFFF66"/>
                </a:solidFill>
                <a:latin typeface="Arial" charset="0"/>
              </a:rPr>
              <a:t>save both yourself and those who hear you.</a:t>
            </a:r>
          </a:p>
          <a:p>
            <a:pPr>
              <a:defRPr/>
            </a:pPr>
            <a:endParaRPr lang="en-US" u="sng">
              <a:solidFill>
                <a:srgbClr val="FFFF66"/>
              </a:solidFill>
              <a:latin typeface="Arial" charset="0"/>
            </a:endParaRPr>
          </a:p>
          <a:p>
            <a:pPr>
              <a:defRPr/>
            </a:pPr>
            <a:r>
              <a:rPr lang="en-US">
                <a:solidFill>
                  <a:schemeClr val="bg1"/>
                </a:solidFill>
                <a:latin typeface="Arial" charset="0"/>
              </a:rPr>
              <a:t>2 Timothy 4:2 Preach the word! Be ready in season </a:t>
            </a:r>
            <a:r>
              <a:rPr lang="en-US" i="1">
                <a:solidFill>
                  <a:schemeClr val="bg1"/>
                </a:solidFill>
                <a:latin typeface="Arial" charset="0"/>
              </a:rPr>
              <a:t>and</a:t>
            </a:r>
            <a:r>
              <a:rPr lang="en-US">
                <a:solidFill>
                  <a:schemeClr val="bg1"/>
                </a:solidFill>
                <a:latin typeface="Arial" charset="0"/>
              </a:rPr>
              <a:t> out of season. Convince, rebuke, exhort, </a:t>
            </a:r>
            <a:r>
              <a:rPr lang="en-US" u="sng">
                <a:solidFill>
                  <a:srgbClr val="FFFF66"/>
                </a:solidFill>
                <a:latin typeface="Arial" charset="0"/>
              </a:rPr>
              <a:t>with all longsuffering</a:t>
            </a:r>
            <a:r>
              <a:rPr lang="en-US">
                <a:solidFill>
                  <a:schemeClr val="bg1"/>
                </a:solidFill>
                <a:latin typeface="Arial" charset="0"/>
              </a:rPr>
              <a:t> and teaching </a:t>
            </a:r>
          </a:p>
          <a:p>
            <a:pPr>
              <a:defRPr/>
            </a:pPr>
            <a:endParaRPr lang="en-US">
              <a:solidFill>
                <a:schemeClr val="bg1"/>
              </a:solidFill>
              <a:latin typeface="Arial" charset="0"/>
            </a:endParaRPr>
          </a:p>
          <a:p>
            <a:pPr>
              <a:defRPr/>
            </a:pPr>
            <a:r>
              <a:rPr lang="en-US">
                <a:solidFill>
                  <a:schemeClr val="bg1"/>
                </a:solidFill>
                <a:latin typeface="Arial" charset="0"/>
              </a:rPr>
              <a:t>1 Timothy 5:21 …observe these things </a:t>
            </a:r>
            <a:r>
              <a:rPr lang="en-US" u="sng">
                <a:solidFill>
                  <a:srgbClr val="FFFF66"/>
                </a:solidFill>
                <a:latin typeface="Arial" charset="0"/>
              </a:rPr>
              <a:t>without prejudice</a:t>
            </a:r>
            <a:r>
              <a:rPr lang="en-US">
                <a:solidFill>
                  <a:schemeClr val="bg1"/>
                </a:solidFill>
                <a:latin typeface="Arial" charset="0"/>
              </a:rPr>
              <a:t>, </a:t>
            </a:r>
            <a:r>
              <a:rPr lang="en-US" u="sng">
                <a:solidFill>
                  <a:srgbClr val="FFFF66"/>
                </a:solidFill>
                <a:latin typeface="Arial" charset="0"/>
              </a:rPr>
              <a:t>doing nothing with partiality</a:t>
            </a:r>
            <a:r>
              <a:rPr lang="en-US">
                <a:solidFill>
                  <a:schemeClr val="bg1"/>
                </a:solidFill>
                <a:latin typeface="Arial" charset="0"/>
              </a:rPr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Preparing for Paul’s Instruction:</a:t>
            </a:r>
          </a:p>
        </p:txBody>
      </p:sp>
      <p:sp>
        <p:nvSpPr>
          <p:cNvPr id="38914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 eaLnBrk="1" hangingPunct="1"/>
            <a:r>
              <a:rPr lang="en-US" sz="2000" smtClean="0"/>
              <a:t>2 Timothy 4:2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685800" y="1676400"/>
            <a:ext cx="7010400" cy="1219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>
              <a:solidFill>
                <a:schemeClr val="bg1"/>
              </a:solidFill>
              <a:latin typeface="Arial" charset="0"/>
            </a:endParaRPr>
          </a:p>
          <a:p>
            <a:pPr>
              <a:defRPr/>
            </a:pPr>
            <a:r>
              <a:rPr lang="en-US">
                <a:solidFill>
                  <a:srgbClr val="FFFF66"/>
                </a:solidFill>
                <a:latin typeface="Arial" charset="0"/>
              </a:rPr>
              <a:t>Preach</a:t>
            </a:r>
            <a:r>
              <a:rPr lang="en-US">
                <a:solidFill>
                  <a:schemeClr val="bg1"/>
                </a:solidFill>
                <a:latin typeface="Arial" charset="0"/>
              </a:rPr>
              <a:t> the word! Be ready in season </a:t>
            </a:r>
            <a:r>
              <a:rPr lang="en-US" i="1">
                <a:solidFill>
                  <a:schemeClr val="bg1"/>
                </a:solidFill>
                <a:latin typeface="Arial" charset="0"/>
              </a:rPr>
              <a:t>and</a:t>
            </a:r>
            <a:r>
              <a:rPr lang="en-US">
                <a:solidFill>
                  <a:schemeClr val="bg1"/>
                </a:solidFill>
                <a:latin typeface="Arial" charset="0"/>
              </a:rPr>
              <a:t> out of season.</a:t>
            </a:r>
            <a:r>
              <a:rPr lang="en-US">
                <a:solidFill>
                  <a:schemeClr val="tx1"/>
                </a:solidFill>
                <a:latin typeface="Arial" charset="0"/>
              </a:rPr>
              <a:t> </a:t>
            </a:r>
            <a:r>
              <a:rPr lang="en-US">
                <a:solidFill>
                  <a:srgbClr val="FFFF66"/>
                </a:solidFill>
                <a:latin typeface="Arial" charset="0"/>
              </a:rPr>
              <a:t>Convince, rebuke, exhort, with all longsuffering</a:t>
            </a:r>
            <a:r>
              <a:rPr lang="en-US">
                <a:solidFill>
                  <a:schemeClr val="bg1"/>
                </a:solidFill>
                <a:latin typeface="Arial" charset="0"/>
              </a:rPr>
              <a:t> and teaching. </a:t>
            </a:r>
          </a:p>
          <a:p>
            <a:pPr>
              <a:defRPr/>
            </a:pPr>
            <a:endParaRPr lang="en-US">
              <a:solidFill>
                <a:schemeClr val="bg1"/>
              </a:solidFill>
              <a:latin typeface="Arial" charset="0"/>
            </a:endParaRPr>
          </a:p>
          <a:p>
            <a:pPr>
              <a:defRPr/>
            </a:pPr>
            <a:endParaRPr lang="en-US">
              <a:solidFill>
                <a:srgbClr val="BAD2D8"/>
              </a:solidFill>
              <a:latin typeface="Arial" charset="0"/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990600" y="2895600"/>
            <a:ext cx="6400800" cy="3276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>
                <a:solidFill>
                  <a:srgbClr val="FFFFFF"/>
                </a:solidFill>
                <a:latin typeface="Arial" charset="0"/>
              </a:rPr>
              <a:t>Preach:-- “to herald or proclaim”</a:t>
            </a:r>
          </a:p>
          <a:p>
            <a:pPr algn="ctr">
              <a:defRPr/>
            </a:pPr>
            <a:endParaRPr lang="en-US">
              <a:solidFill>
                <a:srgbClr val="FFFFFF"/>
              </a:solidFill>
              <a:latin typeface="Arial" charset="0"/>
            </a:endParaRPr>
          </a:p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Convince:-- “to convict, to be made conscious of guilt”</a:t>
            </a:r>
          </a:p>
          <a:p>
            <a:pPr>
              <a:defRPr/>
            </a:pPr>
            <a:endParaRPr lang="en-US">
              <a:solidFill>
                <a:srgbClr val="FFFFFF"/>
              </a:solidFill>
            </a:endParaRPr>
          </a:p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Rebuke --“chide or reprimand the guilty”</a:t>
            </a:r>
          </a:p>
          <a:p>
            <a:pPr>
              <a:defRPr/>
            </a:pPr>
            <a:endParaRPr lang="en-US">
              <a:solidFill>
                <a:srgbClr val="FFFFFF"/>
              </a:solidFill>
            </a:endParaRPr>
          </a:p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Exhort -- “to call on a person / entreat / admonish”</a:t>
            </a:r>
          </a:p>
          <a:p>
            <a:pPr>
              <a:defRPr/>
            </a:pPr>
            <a:endParaRPr lang="en-US">
              <a:solidFill>
                <a:srgbClr val="FFFFFF"/>
              </a:solidFill>
            </a:endParaRPr>
          </a:p>
          <a:p>
            <a:pPr>
              <a:defRPr/>
            </a:pPr>
            <a:r>
              <a:rPr lang="en-US">
                <a:solidFill>
                  <a:srgbClr val="FFFFFF"/>
                </a:solidFill>
                <a:latin typeface="Arial" charset="0"/>
              </a:rPr>
              <a:t>Longsuffering -- “a temper that does not over take the speaker while teaching certain hears”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Syllabus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Introduction							4/15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Paul’s Service as an Example					4/18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Paul’s “Charges” to Timothy					</a:t>
            </a:r>
            <a:r>
              <a:rPr lang="en-US" dirty="0"/>
              <a:t>4</a:t>
            </a:r>
            <a:r>
              <a:rPr lang="en-US" dirty="0" smtClean="0"/>
              <a:t>/22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Personal Admonition: Purity					</a:t>
            </a:r>
            <a:r>
              <a:rPr lang="en-US" dirty="0"/>
              <a:t>4</a:t>
            </a:r>
            <a:r>
              <a:rPr lang="en-US" dirty="0" smtClean="0"/>
              <a:t>/25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Personal Admonition: Development				</a:t>
            </a:r>
            <a:r>
              <a:rPr lang="en-US" dirty="0"/>
              <a:t>4</a:t>
            </a:r>
            <a:r>
              <a:rPr lang="en-US" dirty="0" smtClean="0"/>
              <a:t>/29</a:t>
            </a:r>
          </a:p>
          <a:p>
            <a:pPr marL="0" indent="0">
              <a:buNone/>
            </a:pPr>
            <a:r>
              <a:rPr lang="en-US" dirty="0" smtClean="0"/>
              <a:t>				Special Meeting Wednesday       May 2nd</a:t>
            </a:r>
          </a:p>
          <a:p>
            <a:pPr marL="514350" indent="-514350">
              <a:buFont typeface="+mj-lt"/>
              <a:buAutoNum type="arabicPeriod" startAt="6"/>
            </a:pPr>
            <a:r>
              <a:rPr lang="en-US" dirty="0" smtClean="0"/>
              <a:t>Roles in the Church: Men &amp; Women				5/6</a:t>
            </a:r>
          </a:p>
          <a:p>
            <a:pPr marL="514350" indent="-514350">
              <a:buFont typeface="+mj-lt"/>
              <a:buAutoNum type="arabicPeriod" startAt="6"/>
            </a:pPr>
            <a:r>
              <a:rPr lang="en-US" dirty="0" smtClean="0"/>
              <a:t>Roles in the Church: Old &amp; Young				5/9</a:t>
            </a:r>
          </a:p>
          <a:p>
            <a:pPr marL="514350" indent="-514350">
              <a:buFont typeface="+mj-lt"/>
              <a:buAutoNum type="arabicPeriod" startAt="6"/>
            </a:pPr>
            <a:r>
              <a:rPr lang="en-US" dirty="0" smtClean="0"/>
              <a:t>Roles in the Church: Elders and Deacons			5/13</a:t>
            </a:r>
          </a:p>
          <a:p>
            <a:pPr marL="514350" indent="-514350">
              <a:buFont typeface="+mj-lt"/>
              <a:buAutoNum type="arabicPeriod" startAt="6"/>
            </a:pPr>
            <a:r>
              <a:rPr lang="en-US" dirty="0" smtClean="0"/>
              <a:t>Lessons to Servants and Rich					5/16</a:t>
            </a:r>
          </a:p>
          <a:p>
            <a:pPr marL="514350" indent="-514350">
              <a:buFont typeface="+mj-lt"/>
              <a:buAutoNum type="arabicPeriod" startAt="6"/>
            </a:pPr>
            <a:r>
              <a:rPr lang="en-US" dirty="0" smtClean="0"/>
              <a:t>Living in a World of Sinners					5/20</a:t>
            </a:r>
          </a:p>
          <a:p>
            <a:pPr marL="514350" indent="-514350">
              <a:buFont typeface="+mj-lt"/>
              <a:buAutoNum type="arabicPeriod" startAt="6"/>
            </a:pPr>
            <a:r>
              <a:rPr lang="en-US" dirty="0" smtClean="0"/>
              <a:t>Dealing with Sinful Men in the church				5/23</a:t>
            </a:r>
          </a:p>
          <a:p>
            <a:pPr marL="514350" indent="-514350">
              <a:buFont typeface="+mj-lt"/>
              <a:buAutoNum type="arabicPeriod" startAt="6"/>
            </a:pPr>
            <a:r>
              <a:rPr lang="en-US" dirty="0" smtClean="0"/>
              <a:t>Responsibility for Good Works				5/27</a:t>
            </a:r>
          </a:p>
          <a:p>
            <a:pPr marL="514350" indent="-514350">
              <a:buFont typeface="+mj-lt"/>
              <a:buAutoNum type="arabicPeriod" startAt="6"/>
            </a:pPr>
            <a:r>
              <a:rPr lang="en-US" dirty="0" smtClean="0"/>
              <a:t>Review							5/30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81000" y="3091543"/>
            <a:ext cx="8610600" cy="3200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7"/>
          <p:cNvSpPr>
            <a:spLocks noChangeArrowheads="1"/>
          </p:cNvSpPr>
          <p:nvPr/>
        </p:nvSpPr>
        <p:spPr bwMode="auto">
          <a:xfrm>
            <a:off x="609599" y="1752600"/>
            <a:ext cx="7858125" cy="609600"/>
          </a:xfrm>
          <a:prstGeom prst="ellipse">
            <a:avLst/>
          </a:prstGeom>
          <a:noFill/>
          <a:ln w="127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486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609600" y="1295400"/>
            <a:ext cx="8229600" cy="4495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514350" indent="-514350">
              <a:buFont typeface="+mj-lt"/>
              <a:buAutoNum type="arabicPeriod"/>
              <a:defRPr/>
            </a:pPr>
            <a:r>
              <a:rPr lang="en-US" sz="2800" dirty="0">
                <a:solidFill>
                  <a:srgbClr val="FFFFFF"/>
                </a:solidFill>
              </a:rPr>
              <a:t>What might create stress for a local Evangelist?  </a:t>
            </a:r>
            <a:endParaRPr lang="en-US" sz="2800" dirty="0" smtClean="0">
              <a:solidFill>
                <a:srgbClr val="FFFFFF"/>
              </a:solidFill>
            </a:endParaRPr>
          </a:p>
          <a:p>
            <a:pPr marL="514350" indent="-514350">
              <a:buFont typeface="+mj-lt"/>
              <a:buAutoNum type="arabicPeriod"/>
              <a:defRPr/>
            </a:pPr>
            <a:r>
              <a:rPr lang="en-US" sz="2800" dirty="0" smtClean="0">
                <a:solidFill>
                  <a:srgbClr val="FFFFFF"/>
                </a:solidFill>
              </a:rPr>
              <a:t>How </a:t>
            </a:r>
            <a:r>
              <a:rPr lang="en-US" sz="2800" dirty="0">
                <a:solidFill>
                  <a:srgbClr val="FFFFFF"/>
                </a:solidFill>
              </a:rPr>
              <a:t>might members undermine his work, which is intended influence their behavior (I Tim 3:15)? </a:t>
            </a:r>
          </a:p>
        </p:txBody>
      </p:sp>
    </p:spTree>
    <p:extLst>
      <p:ext uri="{BB962C8B-B14F-4D97-AF65-F5344CB8AC3E}">
        <p14:creationId xmlns:p14="http://schemas.microsoft.com/office/powerpoint/2010/main" val="35451990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Dealing with Adversity in the Work:</a:t>
            </a:r>
          </a:p>
        </p:txBody>
      </p:sp>
      <p:sp>
        <p:nvSpPr>
          <p:cNvPr id="40962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 eaLnBrk="1" hangingPunct="1"/>
            <a:r>
              <a:rPr lang="en-US" sz="2000" smtClean="0"/>
              <a:t>1 Timothy 4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685800" y="1676400"/>
            <a:ext cx="7010400" cy="1219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>
              <a:solidFill>
                <a:schemeClr val="bg1"/>
              </a:solidFill>
              <a:latin typeface="Arial" charset="0"/>
            </a:endParaRPr>
          </a:p>
          <a:p>
            <a:pPr>
              <a:defRPr/>
            </a:pPr>
            <a:r>
              <a:rPr lang="en-US">
                <a:solidFill>
                  <a:srgbClr val="FFFF66"/>
                </a:solidFill>
                <a:latin typeface="Arial" charset="0"/>
              </a:rPr>
              <a:t>12 Let no one despise your youth,</a:t>
            </a:r>
            <a:r>
              <a:rPr lang="en-US">
                <a:solidFill>
                  <a:schemeClr val="tx1"/>
                </a:solidFill>
                <a:latin typeface="Arial" charset="0"/>
              </a:rPr>
              <a:t> </a:t>
            </a:r>
          </a:p>
          <a:p>
            <a:pPr>
              <a:defRPr/>
            </a:pPr>
            <a:endParaRPr lang="en-US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685800" y="3048000"/>
            <a:ext cx="7010400" cy="1295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u="sng">
                <a:solidFill>
                  <a:srgbClr val="FFFF66"/>
                </a:solidFill>
                <a:latin typeface="Arial" charset="0"/>
              </a:rPr>
              <a:t>but be an example to the believers in word, in conduct, in love, in spirit, in faith, in purity.</a:t>
            </a:r>
            <a:r>
              <a:rPr lang="en-US">
                <a:solidFill>
                  <a:schemeClr val="tx1"/>
                </a:solidFill>
                <a:latin typeface="Arial" charset="0"/>
              </a:rPr>
              <a:t> </a:t>
            </a:r>
          </a:p>
          <a:p>
            <a:pPr>
              <a:defRPr/>
            </a:pPr>
            <a:r>
              <a:rPr lang="en-US" b="1" u="sng">
                <a:solidFill>
                  <a:srgbClr val="FFFF66"/>
                </a:solidFill>
                <a:latin typeface="Arial" charset="0"/>
              </a:rPr>
              <a:t>13</a:t>
            </a:r>
            <a:r>
              <a:rPr lang="en-US" u="sng">
                <a:solidFill>
                  <a:srgbClr val="FFFF66"/>
                </a:solidFill>
                <a:latin typeface="Arial" charset="0"/>
              </a:rPr>
              <a:t> Till I come, give attention to reading, to exhortation, to doctrine.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457200" y="1600200"/>
            <a:ext cx="8229600" cy="449580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/>
              <a:t>John 13:15-17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800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/>
              <a:t>For I have given you an example, that you also should do just as I have done to you. </a:t>
            </a:r>
            <a:r>
              <a:rPr lang="en-US" sz="2800" baseline="30000" dirty="0"/>
              <a:t>16</a:t>
            </a:r>
            <a:r>
              <a:rPr lang="en-US" sz="2800" dirty="0"/>
              <a:t>Truly, truly, I say to you, a </a:t>
            </a:r>
            <a:r>
              <a:rPr lang="en-US" sz="2800" b="1" dirty="0"/>
              <a:t>slave</a:t>
            </a:r>
            <a:r>
              <a:rPr lang="en-US" sz="2800" dirty="0"/>
              <a:t> is not greater than his master,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/>
              <a:t>nor is a messenger greater than the one who sent him. </a:t>
            </a:r>
            <a:r>
              <a:rPr lang="en-US" sz="2800" baseline="30000" dirty="0"/>
              <a:t>17</a:t>
            </a:r>
            <a:r>
              <a:rPr lang="en-US" sz="2800" dirty="0"/>
              <a:t>If you know these things, blessed are you if you do them.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457200" y="1600200"/>
            <a:ext cx="8229600" cy="4495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buFont typeface="Wingdings" pitchFamily="2" charset="2"/>
              <a:buChar char="ü"/>
              <a:defRPr/>
            </a:pPr>
            <a:r>
              <a:rPr lang="en-US" sz="2800" dirty="0">
                <a:solidFill>
                  <a:srgbClr val="FFFFFF"/>
                </a:solidFill>
              </a:rPr>
              <a:t>Assignments Timothy has as an evangelist</a:t>
            </a:r>
          </a:p>
          <a:p>
            <a:pPr>
              <a:buFont typeface="Wingdings" pitchFamily="2" charset="2"/>
              <a:buNone/>
              <a:defRPr/>
            </a:pPr>
            <a:endParaRPr lang="en-US" sz="2800" dirty="0">
              <a:solidFill>
                <a:srgbClr val="FFFFFF"/>
              </a:solidFill>
            </a:endParaRPr>
          </a:p>
          <a:p>
            <a:pPr>
              <a:buFont typeface="Wingdings" pitchFamily="2" charset="2"/>
              <a:buChar char="ü"/>
              <a:defRPr/>
            </a:pPr>
            <a:r>
              <a:rPr lang="en-US" sz="2800" dirty="0">
                <a:solidFill>
                  <a:srgbClr val="FFFFFF"/>
                </a:solidFill>
              </a:rPr>
              <a:t>Problems that did or would exist in the church</a:t>
            </a:r>
          </a:p>
          <a:p>
            <a:pPr>
              <a:buFont typeface="Wingdings" pitchFamily="2" charset="2"/>
              <a:buNone/>
              <a:defRPr/>
            </a:pPr>
            <a:endParaRPr lang="en-US" sz="2800" dirty="0">
              <a:solidFill>
                <a:srgbClr val="FFFFFF"/>
              </a:solidFill>
            </a:endParaRPr>
          </a:p>
          <a:p>
            <a:pPr>
              <a:buFont typeface="Wingdings" pitchFamily="2" charset="2"/>
              <a:buChar char="ü"/>
              <a:defRPr/>
            </a:pPr>
            <a:r>
              <a:rPr lang="en-US" sz="2800" dirty="0">
                <a:solidFill>
                  <a:srgbClr val="FFFFFF"/>
                </a:solidFill>
              </a:rPr>
              <a:t>Specific activates evangelists should perform</a:t>
            </a:r>
          </a:p>
        </p:txBody>
      </p:sp>
      <p:sp>
        <p:nvSpPr>
          <p:cNvPr id="43011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Facts to remember: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Service in Timothy and Titus</a:t>
            </a:r>
          </a:p>
        </p:txBody>
      </p:sp>
      <p:sp>
        <p:nvSpPr>
          <p:cNvPr id="18434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 eaLnBrk="1" hangingPunct="1">
              <a:buFont typeface="Wingdings 3" pitchFamily="18" charset="2"/>
              <a:buNone/>
            </a:pPr>
            <a:r>
              <a:rPr lang="en-US" smtClean="0"/>
              <a:t>Jesus Served</a:t>
            </a:r>
          </a:p>
          <a:p>
            <a:pPr marL="273050" lvl="1" eaLnBrk="1" hangingPunct="1">
              <a:spcBef>
                <a:spcPts val="600"/>
              </a:spcBef>
              <a:buClr>
                <a:schemeClr val="accent1"/>
              </a:buClr>
              <a:buFont typeface="Wingdings 3" pitchFamily="18" charset="2"/>
              <a:buNone/>
            </a:pPr>
            <a:r>
              <a:rPr lang="en-US" sz="2600" smtClean="0">
                <a:solidFill>
                  <a:schemeClr val="tx1"/>
                </a:solidFill>
              </a:rPr>
              <a:t>		Paul is Serving  / has Served</a:t>
            </a:r>
          </a:p>
          <a:p>
            <a:pPr marL="273050" lvl="2" indent="-273050" eaLnBrk="1" hangingPunct="1">
              <a:spcBef>
                <a:spcPts val="600"/>
              </a:spcBef>
              <a:buClr>
                <a:schemeClr val="accent1"/>
              </a:buClr>
              <a:buFont typeface="Wingdings 3" pitchFamily="18" charset="2"/>
              <a:buNone/>
            </a:pPr>
            <a:r>
              <a:rPr lang="en-US" sz="2600" smtClean="0"/>
              <a:t>			Timothy and Titus are to serve</a:t>
            </a:r>
          </a:p>
          <a:p>
            <a:pPr marL="273050" lvl="3" indent="-273050" eaLnBrk="1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" pitchFamily="2" charset="2"/>
              <a:buNone/>
            </a:pPr>
            <a:r>
              <a:rPr lang="en-US" sz="2600" smtClean="0"/>
              <a:t>				Teach others to serve also</a:t>
            </a:r>
          </a:p>
        </p:txBody>
      </p:sp>
      <p:sp>
        <p:nvSpPr>
          <p:cNvPr id="4" name="Bent-Up Arrow 3"/>
          <p:cNvSpPr/>
          <p:nvPr/>
        </p:nvSpPr>
        <p:spPr>
          <a:xfrm rot="5400000">
            <a:off x="914400" y="1676400"/>
            <a:ext cx="381000" cy="381000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Bent-Up Arrow 4"/>
          <p:cNvSpPr/>
          <p:nvPr/>
        </p:nvSpPr>
        <p:spPr>
          <a:xfrm rot="5400000">
            <a:off x="1905000" y="2133600"/>
            <a:ext cx="381000" cy="381000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Bent-Up Arrow 5"/>
          <p:cNvSpPr/>
          <p:nvPr/>
        </p:nvSpPr>
        <p:spPr>
          <a:xfrm rot="5400000">
            <a:off x="2819400" y="2590800"/>
            <a:ext cx="381000" cy="381000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0487" name="Oval 7"/>
          <p:cNvSpPr>
            <a:spLocks noChangeArrowheads="1"/>
          </p:cNvSpPr>
          <p:nvPr/>
        </p:nvSpPr>
        <p:spPr bwMode="auto">
          <a:xfrm>
            <a:off x="1143000" y="1600200"/>
            <a:ext cx="5105400" cy="609600"/>
          </a:xfrm>
          <a:prstGeom prst="ellipse">
            <a:avLst/>
          </a:prstGeom>
          <a:noFill/>
          <a:ln w="127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Oval 7"/>
          <p:cNvSpPr>
            <a:spLocks noChangeArrowheads="1"/>
          </p:cNvSpPr>
          <p:nvPr/>
        </p:nvSpPr>
        <p:spPr bwMode="auto">
          <a:xfrm>
            <a:off x="1752600" y="2133600"/>
            <a:ext cx="5105400" cy="609600"/>
          </a:xfrm>
          <a:prstGeom prst="ellipse">
            <a:avLst/>
          </a:prstGeom>
          <a:noFill/>
          <a:ln w="127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457200" y="3733800"/>
            <a:ext cx="82296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273050" indent="-273050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3" pitchFamily="18" charset="2"/>
              <a:buChar char="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7688" indent="-273050" algn="l" rtl="0" eaLnBrk="0" fontAlgn="base" hangingPunct="0">
              <a:spcBef>
                <a:spcPts val="500"/>
              </a:spcBef>
              <a:spcAft>
                <a:spcPct val="0"/>
              </a:spcAft>
              <a:buClr>
                <a:schemeClr val="accent2"/>
              </a:buClr>
              <a:buSzPct val="76000"/>
              <a:buFont typeface="Wingdings 3" pitchFamily="18" charset="2"/>
              <a:buChar char=""/>
              <a:defRPr sz="23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325" indent="-228600" algn="l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BCBCBC"/>
              </a:buClr>
              <a:buSzPct val="76000"/>
              <a:buFont typeface="Wingdings 3" pitchFamily="18" charset="2"/>
              <a:buChar char="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6963" indent="-228600" algn="l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BA2B4"/>
              </a:buClr>
              <a:buSzPct val="70000"/>
              <a:buFont typeface="Wingdings" pitchFamily="2" charset="2"/>
              <a:buChar char="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 3" pitchFamily="18" charset="2"/>
              <a:buNone/>
            </a:pPr>
            <a:r>
              <a:rPr lang="en-US" dirty="0" smtClean="0"/>
              <a:t>Jesus Served</a:t>
            </a:r>
          </a:p>
          <a:p>
            <a:pPr marL="274320" lvl="1">
              <a:spcBef>
                <a:spcPts val="600"/>
              </a:spcBef>
              <a:buClr>
                <a:schemeClr val="accent1"/>
              </a:buClr>
              <a:buFont typeface="Wingdings 3" pitchFamily="18" charset="2"/>
              <a:buNone/>
            </a:pPr>
            <a:r>
              <a:rPr lang="en-US" sz="2600" dirty="0" smtClean="0">
                <a:solidFill>
                  <a:schemeClr val="tx1"/>
                </a:solidFill>
              </a:rPr>
              <a:t>		Paul is Serving  / has Served</a:t>
            </a:r>
          </a:p>
          <a:p>
            <a:pPr marL="274320" lvl="2" indent="-274320">
              <a:spcBef>
                <a:spcPts val="600"/>
              </a:spcBef>
              <a:buClr>
                <a:schemeClr val="accent1"/>
              </a:buClr>
              <a:buFont typeface="Wingdings 3" pitchFamily="18" charset="2"/>
              <a:buNone/>
            </a:pPr>
            <a:r>
              <a:rPr lang="en-US" sz="2600" dirty="0" smtClean="0"/>
              <a:t>			You  and  I  are to serve</a:t>
            </a:r>
          </a:p>
          <a:p>
            <a:pPr marL="274320" lvl="3" indent="-274320">
              <a:spcBef>
                <a:spcPts val="600"/>
              </a:spcBef>
              <a:buClr>
                <a:schemeClr val="accent1"/>
              </a:buClr>
              <a:buSzPct val="76000"/>
              <a:buFont typeface="Wingdings" pitchFamily="2" charset="2"/>
              <a:buNone/>
            </a:pPr>
            <a:r>
              <a:rPr lang="en-US" sz="2600" dirty="0" smtClean="0"/>
              <a:t>				Teach others to serve also</a:t>
            </a:r>
            <a:endParaRPr lang="en-US" sz="2600" dirty="0"/>
          </a:p>
        </p:txBody>
      </p:sp>
      <p:sp>
        <p:nvSpPr>
          <p:cNvPr id="10" name="Rounded Rectangle 9"/>
          <p:cNvSpPr/>
          <p:nvPr/>
        </p:nvSpPr>
        <p:spPr>
          <a:xfrm>
            <a:off x="2295525" y="4724400"/>
            <a:ext cx="647700" cy="395968"/>
          </a:xfrm>
          <a:prstGeom prst="roundRect">
            <a:avLst/>
          </a:prstGeom>
          <a:solidFill>
            <a:srgbClr val="FFFF00">
              <a:alpha val="4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>
            <a:off x="3575957" y="4800600"/>
            <a:ext cx="419100" cy="319768"/>
          </a:xfrm>
          <a:prstGeom prst="roundRect">
            <a:avLst/>
          </a:prstGeom>
          <a:solidFill>
            <a:srgbClr val="FFFF00">
              <a:alpha val="4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204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7" grpId="1" animBg="1"/>
      <p:bldP spid="2" grpId="0" animBg="1"/>
      <p:bldP spid="10" grpId="0" animBg="1"/>
      <p:bldP spid="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Timothy and Titus: Lesson 3</a:t>
            </a:r>
          </a:p>
        </p:txBody>
      </p:sp>
      <p:sp>
        <p:nvSpPr>
          <p:cNvPr id="20482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FFFFFF"/>
                </a:solidFill>
              </a:rPr>
              <a:t>Paul’s Charges to Timothy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Paul’s Charge:</a:t>
            </a:r>
          </a:p>
        </p:txBody>
      </p:sp>
      <p:sp>
        <p:nvSpPr>
          <p:cNvPr id="22530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 eaLnBrk="1" hangingPunct="1"/>
            <a:r>
              <a:rPr lang="en-US" smtClean="0"/>
              <a:t>II Tim 4:2-4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838200" y="1905000"/>
            <a:ext cx="7010400" cy="3505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>
                <a:solidFill>
                  <a:schemeClr val="bg1"/>
                </a:solidFill>
                <a:latin typeface="Arial" charset="0"/>
              </a:rPr>
              <a:t>2 Preach the word! Be ready in season </a:t>
            </a:r>
            <a:r>
              <a:rPr lang="en-US" i="1">
                <a:solidFill>
                  <a:schemeClr val="bg1"/>
                </a:solidFill>
                <a:latin typeface="Arial" charset="0"/>
              </a:rPr>
              <a:t>and</a:t>
            </a:r>
            <a:r>
              <a:rPr lang="en-US">
                <a:solidFill>
                  <a:schemeClr val="bg1"/>
                </a:solidFill>
                <a:latin typeface="Arial" charset="0"/>
              </a:rPr>
              <a:t> out of season. </a:t>
            </a:r>
          </a:p>
          <a:p>
            <a:pPr>
              <a:defRPr/>
            </a:pPr>
            <a:endParaRPr lang="en-US">
              <a:solidFill>
                <a:schemeClr val="bg1"/>
              </a:solidFill>
              <a:latin typeface="Arial" charset="0"/>
            </a:endParaRPr>
          </a:p>
          <a:p>
            <a:pPr>
              <a:defRPr/>
            </a:pPr>
            <a:r>
              <a:rPr lang="en-US">
                <a:solidFill>
                  <a:schemeClr val="bg1"/>
                </a:solidFill>
                <a:latin typeface="Arial" charset="0"/>
              </a:rPr>
              <a:t>Convince, rebuke, exhort, with all longsuffering and teaching. </a:t>
            </a:r>
          </a:p>
          <a:p>
            <a:pPr>
              <a:defRPr/>
            </a:pPr>
            <a:endParaRPr lang="en-US">
              <a:solidFill>
                <a:schemeClr val="bg1"/>
              </a:solidFill>
              <a:latin typeface="Arial" charset="0"/>
            </a:endParaRPr>
          </a:p>
          <a:p>
            <a:pPr>
              <a:defRPr/>
            </a:pPr>
            <a:r>
              <a:rPr lang="en-US">
                <a:solidFill>
                  <a:schemeClr val="bg1"/>
                </a:solidFill>
                <a:latin typeface="Arial" charset="0"/>
              </a:rPr>
              <a:t>3 For the time will come when they will not endure sound doctrine, </a:t>
            </a:r>
          </a:p>
          <a:p>
            <a:pPr>
              <a:defRPr/>
            </a:pPr>
            <a:endParaRPr lang="en-US">
              <a:solidFill>
                <a:schemeClr val="bg1"/>
              </a:solidFill>
              <a:latin typeface="Arial" charset="0"/>
            </a:endParaRPr>
          </a:p>
          <a:p>
            <a:pPr>
              <a:defRPr/>
            </a:pPr>
            <a:r>
              <a:rPr lang="en-US">
                <a:solidFill>
                  <a:schemeClr val="bg1"/>
                </a:solidFill>
                <a:latin typeface="Arial" charset="0"/>
              </a:rPr>
              <a:t>but according to their own desires, </a:t>
            </a:r>
            <a:r>
              <a:rPr lang="en-US" i="1">
                <a:solidFill>
                  <a:schemeClr val="bg1"/>
                </a:solidFill>
                <a:latin typeface="Arial" charset="0"/>
              </a:rPr>
              <a:t>because</a:t>
            </a:r>
            <a:r>
              <a:rPr lang="en-US">
                <a:solidFill>
                  <a:schemeClr val="bg1"/>
                </a:solidFill>
                <a:latin typeface="Arial" charset="0"/>
              </a:rPr>
              <a:t> they have itching ears, they will heap up for themselves teachers; </a:t>
            </a:r>
          </a:p>
          <a:p>
            <a:pPr>
              <a:defRPr/>
            </a:pPr>
            <a:endParaRPr lang="en-US">
              <a:solidFill>
                <a:schemeClr val="bg1"/>
              </a:solidFill>
              <a:latin typeface="Arial" charset="0"/>
            </a:endParaRPr>
          </a:p>
          <a:p>
            <a:pPr>
              <a:defRPr/>
            </a:pPr>
            <a:r>
              <a:rPr lang="en-US">
                <a:solidFill>
                  <a:schemeClr val="bg1"/>
                </a:solidFill>
                <a:latin typeface="Arial" charset="0"/>
              </a:rPr>
              <a:t>4 and they will turn </a:t>
            </a:r>
            <a:r>
              <a:rPr lang="en-US" i="1">
                <a:solidFill>
                  <a:schemeClr val="bg1"/>
                </a:solidFill>
                <a:latin typeface="Arial" charset="0"/>
              </a:rPr>
              <a:t>their</a:t>
            </a:r>
            <a:r>
              <a:rPr lang="en-US">
                <a:solidFill>
                  <a:schemeClr val="bg1"/>
                </a:solidFill>
                <a:latin typeface="Arial" charset="0"/>
              </a:rPr>
              <a:t> ears away from the truth, and be turned aside to fables.</a:t>
            </a:r>
            <a:r>
              <a:rPr lang="en-US">
                <a:solidFill>
                  <a:schemeClr val="tx1"/>
                </a:solidFill>
                <a:latin typeface="Arial" charset="0"/>
              </a:rPr>
              <a:t> </a:t>
            </a:r>
          </a:p>
        </p:txBody>
      </p:sp>
      <p:sp>
        <p:nvSpPr>
          <p:cNvPr id="17" name="Rounded Rectangle 16"/>
          <p:cNvSpPr/>
          <p:nvPr/>
        </p:nvSpPr>
        <p:spPr>
          <a:xfrm>
            <a:off x="990600" y="2362200"/>
            <a:ext cx="6400800" cy="3048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dirty="0">
                <a:solidFill>
                  <a:srgbClr val="FFFF00"/>
                </a:solidFill>
              </a:rPr>
              <a:t>Preach:</a:t>
            </a:r>
            <a:r>
              <a:rPr lang="en-US" dirty="0">
                <a:solidFill>
                  <a:srgbClr val="FFFFFF"/>
                </a:solidFill>
              </a:rPr>
              <a:t>-- “to herald or proclaim</a:t>
            </a:r>
            <a:r>
              <a:rPr lang="en-US" dirty="0" smtClean="0">
                <a:solidFill>
                  <a:srgbClr val="FFFFFF"/>
                </a:solidFill>
              </a:rPr>
              <a:t>”</a:t>
            </a:r>
          </a:p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  <a:p>
            <a:pPr>
              <a:defRPr/>
            </a:pPr>
            <a:endParaRPr lang="en-US" dirty="0" smtClean="0">
              <a:solidFill>
                <a:srgbClr val="FFFFFF"/>
              </a:solidFill>
            </a:endParaRPr>
          </a:p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  <a:p>
            <a:pPr algn="ctr">
              <a:defRPr/>
            </a:pPr>
            <a:endParaRPr lang="en-US" dirty="0">
              <a:solidFill>
                <a:srgbClr val="FFFFFF"/>
              </a:solidFill>
            </a:endParaRPr>
          </a:p>
          <a:p>
            <a:pPr algn="ctr">
              <a:defRPr/>
            </a:pPr>
            <a:endParaRPr lang="en-US" dirty="0">
              <a:solidFill>
                <a:srgbClr val="FFFFFF"/>
              </a:solidFill>
            </a:endParaRPr>
          </a:p>
          <a:p>
            <a:pPr algn="ctr"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7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Paul’s Charge:</a:t>
            </a:r>
          </a:p>
        </p:txBody>
      </p:sp>
      <p:sp>
        <p:nvSpPr>
          <p:cNvPr id="22530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 eaLnBrk="1" hangingPunct="1"/>
            <a:r>
              <a:rPr lang="en-US" smtClean="0"/>
              <a:t>II Tim 4:2-4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838200" y="1905000"/>
            <a:ext cx="7010400" cy="3505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dirty="0">
                <a:solidFill>
                  <a:schemeClr val="bg1"/>
                </a:solidFill>
                <a:latin typeface="Arial" charset="0"/>
              </a:rPr>
              <a:t>2 Preach the word! Be </a:t>
            </a:r>
            <a:r>
              <a:rPr lang="en-US" dirty="0">
                <a:solidFill>
                  <a:srgbClr val="FFFF00"/>
                </a:solidFill>
                <a:latin typeface="Arial" charset="0"/>
              </a:rPr>
              <a:t>ready</a:t>
            </a:r>
            <a:r>
              <a:rPr lang="en-US" dirty="0">
                <a:solidFill>
                  <a:schemeClr val="bg1"/>
                </a:solidFill>
                <a:latin typeface="Arial" charset="0"/>
              </a:rPr>
              <a:t> in season </a:t>
            </a:r>
            <a:r>
              <a:rPr lang="en-US" i="1" dirty="0">
                <a:solidFill>
                  <a:schemeClr val="bg1"/>
                </a:solidFill>
                <a:latin typeface="Arial" charset="0"/>
              </a:rPr>
              <a:t>and</a:t>
            </a:r>
            <a:r>
              <a:rPr lang="en-US" dirty="0">
                <a:solidFill>
                  <a:schemeClr val="bg1"/>
                </a:solidFill>
                <a:latin typeface="Arial" charset="0"/>
              </a:rPr>
              <a:t> out of season. </a:t>
            </a:r>
          </a:p>
          <a:p>
            <a:pPr>
              <a:defRPr/>
            </a:pPr>
            <a:endParaRPr lang="en-US" dirty="0">
              <a:solidFill>
                <a:schemeClr val="bg1"/>
              </a:solidFill>
              <a:latin typeface="Arial" charset="0"/>
            </a:endParaRPr>
          </a:p>
          <a:p>
            <a:pPr>
              <a:defRPr/>
            </a:pPr>
            <a:r>
              <a:rPr lang="en-US" dirty="0">
                <a:solidFill>
                  <a:schemeClr val="bg1"/>
                </a:solidFill>
                <a:latin typeface="Arial" charset="0"/>
              </a:rPr>
              <a:t>Convince, rebuke, exhort, with all longsuffering and teaching. </a:t>
            </a:r>
          </a:p>
          <a:p>
            <a:pPr>
              <a:defRPr/>
            </a:pPr>
            <a:endParaRPr lang="en-US" dirty="0">
              <a:solidFill>
                <a:schemeClr val="bg1"/>
              </a:solidFill>
              <a:latin typeface="Arial" charset="0"/>
            </a:endParaRPr>
          </a:p>
          <a:p>
            <a:pPr>
              <a:defRPr/>
            </a:pPr>
            <a:r>
              <a:rPr lang="en-US" dirty="0">
                <a:solidFill>
                  <a:schemeClr val="bg1"/>
                </a:solidFill>
                <a:latin typeface="Arial" charset="0"/>
              </a:rPr>
              <a:t>3 For the time will come when they will not endure sound doctrine, </a:t>
            </a:r>
          </a:p>
          <a:p>
            <a:pPr>
              <a:defRPr/>
            </a:pPr>
            <a:endParaRPr lang="en-US" dirty="0">
              <a:solidFill>
                <a:schemeClr val="bg1"/>
              </a:solidFill>
              <a:latin typeface="Arial" charset="0"/>
            </a:endParaRPr>
          </a:p>
          <a:p>
            <a:pPr>
              <a:defRPr/>
            </a:pPr>
            <a:r>
              <a:rPr lang="en-US" dirty="0">
                <a:solidFill>
                  <a:schemeClr val="bg1"/>
                </a:solidFill>
                <a:latin typeface="Arial" charset="0"/>
              </a:rPr>
              <a:t>but according to their own desires, </a:t>
            </a:r>
            <a:r>
              <a:rPr lang="en-US" i="1" dirty="0">
                <a:solidFill>
                  <a:schemeClr val="bg1"/>
                </a:solidFill>
                <a:latin typeface="Arial" charset="0"/>
              </a:rPr>
              <a:t>because</a:t>
            </a:r>
            <a:r>
              <a:rPr lang="en-US" dirty="0">
                <a:solidFill>
                  <a:schemeClr val="bg1"/>
                </a:solidFill>
                <a:latin typeface="Arial" charset="0"/>
              </a:rPr>
              <a:t> they have itching ears, they will heap up for themselves teachers; </a:t>
            </a:r>
          </a:p>
          <a:p>
            <a:pPr>
              <a:defRPr/>
            </a:pPr>
            <a:endParaRPr lang="en-US" dirty="0">
              <a:solidFill>
                <a:schemeClr val="bg1"/>
              </a:solidFill>
              <a:latin typeface="Arial" charset="0"/>
            </a:endParaRPr>
          </a:p>
          <a:p>
            <a:pPr>
              <a:defRPr/>
            </a:pPr>
            <a:r>
              <a:rPr lang="en-US" dirty="0">
                <a:solidFill>
                  <a:schemeClr val="bg1"/>
                </a:solidFill>
                <a:latin typeface="Arial" charset="0"/>
              </a:rPr>
              <a:t>4 and they will turn </a:t>
            </a:r>
            <a:r>
              <a:rPr lang="en-US" i="1" dirty="0">
                <a:solidFill>
                  <a:schemeClr val="bg1"/>
                </a:solidFill>
                <a:latin typeface="Arial" charset="0"/>
              </a:rPr>
              <a:t>their</a:t>
            </a:r>
            <a:r>
              <a:rPr lang="en-US" dirty="0">
                <a:solidFill>
                  <a:schemeClr val="bg1"/>
                </a:solidFill>
                <a:latin typeface="Arial" charset="0"/>
              </a:rPr>
              <a:t> ears away from the truth, and be turned aside to fables.</a:t>
            </a:r>
            <a:r>
              <a:rPr lang="en-US" dirty="0">
                <a:solidFill>
                  <a:schemeClr val="tx1"/>
                </a:solidFill>
                <a:latin typeface="Arial" charset="0"/>
              </a:rPr>
              <a:t> </a:t>
            </a:r>
          </a:p>
        </p:txBody>
      </p:sp>
      <p:sp>
        <p:nvSpPr>
          <p:cNvPr id="17" name="Rounded Rectangle 16"/>
          <p:cNvSpPr/>
          <p:nvPr/>
        </p:nvSpPr>
        <p:spPr>
          <a:xfrm>
            <a:off x="990600" y="2362200"/>
            <a:ext cx="6400800" cy="3048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Preach:-- “to herald or proclaim”</a:t>
            </a:r>
          </a:p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  <a:p>
            <a:pPr>
              <a:defRPr/>
            </a:pPr>
            <a:r>
              <a:rPr lang="en-US" dirty="0">
                <a:solidFill>
                  <a:srgbClr val="FFFF00"/>
                </a:solidFill>
              </a:rPr>
              <a:t>Be Ready </a:t>
            </a:r>
            <a:r>
              <a:rPr lang="en-US" dirty="0">
                <a:solidFill>
                  <a:srgbClr val="FFFFFF"/>
                </a:solidFill>
              </a:rPr>
              <a:t>--“standby, be present, be at hand”</a:t>
            </a:r>
          </a:p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  <a:p>
            <a:pPr>
              <a:defRPr/>
            </a:pPr>
            <a:r>
              <a:rPr lang="en-US" dirty="0">
                <a:solidFill>
                  <a:srgbClr val="FFFFFF"/>
                </a:solidFill>
              </a:rPr>
              <a:t>In Season or out – “opportune / inopportune”</a:t>
            </a:r>
          </a:p>
          <a:p>
            <a:pPr algn="ctr">
              <a:defRPr/>
            </a:pPr>
            <a:endParaRPr lang="en-US" dirty="0">
              <a:solidFill>
                <a:srgbClr val="FFFFFF"/>
              </a:solidFill>
            </a:endParaRPr>
          </a:p>
          <a:p>
            <a:pPr algn="ctr">
              <a:defRPr/>
            </a:pPr>
            <a:endParaRPr lang="en-US" dirty="0">
              <a:solidFill>
                <a:srgbClr val="FFFFFF"/>
              </a:solidFill>
            </a:endParaRPr>
          </a:p>
          <a:p>
            <a:pPr algn="ctr"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1327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Paul’s Charge:</a:t>
            </a:r>
          </a:p>
        </p:txBody>
      </p:sp>
      <p:sp>
        <p:nvSpPr>
          <p:cNvPr id="24578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 eaLnBrk="1" hangingPunct="1"/>
            <a:r>
              <a:rPr lang="en-US" smtClean="0"/>
              <a:t>II Tim 4:2-4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838200" y="1905000"/>
            <a:ext cx="7010400" cy="3505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1400" dirty="0">
                <a:solidFill>
                  <a:srgbClr val="BAD2D8"/>
                </a:solidFill>
                <a:latin typeface="Arial" charset="0"/>
              </a:rPr>
              <a:t>2 Preach the word! Be ready in season </a:t>
            </a:r>
            <a:r>
              <a:rPr lang="en-US" sz="1400" i="1" dirty="0">
                <a:solidFill>
                  <a:srgbClr val="BAD2D8"/>
                </a:solidFill>
                <a:latin typeface="Arial" charset="0"/>
              </a:rPr>
              <a:t>and</a:t>
            </a:r>
            <a:r>
              <a:rPr lang="en-US" sz="1400" dirty="0">
                <a:solidFill>
                  <a:srgbClr val="BAD2D8"/>
                </a:solidFill>
                <a:latin typeface="Arial" charset="0"/>
              </a:rPr>
              <a:t> out of season.</a:t>
            </a:r>
            <a:r>
              <a:rPr lang="en-US" dirty="0">
                <a:solidFill>
                  <a:schemeClr val="bg1"/>
                </a:solidFill>
                <a:latin typeface="Arial" charset="0"/>
              </a:rPr>
              <a:t> </a:t>
            </a:r>
          </a:p>
          <a:p>
            <a:pPr>
              <a:defRPr/>
            </a:pPr>
            <a:endParaRPr lang="en-US" dirty="0">
              <a:solidFill>
                <a:schemeClr val="bg1"/>
              </a:solidFill>
              <a:latin typeface="Arial" charset="0"/>
            </a:endParaRPr>
          </a:p>
          <a:p>
            <a:pPr>
              <a:defRPr/>
            </a:pPr>
            <a:r>
              <a:rPr lang="en-US" u="sng" dirty="0">
                <a:solidFill>
                  <a:srgbClr val="FFFF00"/>
                </a:solidFill>
                <a:latin typeface="Arial" charset="0"/>
              </a:rPr>
              <a:t>Convince</a:t>
            </a:r>
            <a:r>
              <a:rPr lang="en-US" u="sng" dirty="0">
                <a:solidFill>
                  <a:schemeClr val="bg1"/>
                </a:solidFill>
                <a:latin typeface="Arial" charset="0"/>
              </a:rPr>
              <a:t>, rebuke, exhort, with all longsuffering and teaching.</a:t>
            </a:r>
            <a:r>
              <a:rPr lang="en-US" dirty="0">
                <a:solidFill>
                  <a:schemeClr val="bg1"/>
                </a:solidFill>
                <a:latin typeface="Arial" charset="0"/>
              </a:rPr>
              <a:t> </a:t>
            </a:r>
          </a:p>
          <a:p>
            <a:pPr>
              <a:defRPr/>
            </a:pPr>
            <a:endParaRPr lang="en-US" dirty="0">
              <a:solidFill>
                <a:schemeClr val="bg1"/>
              </a:solidFill>
              <a:latin typeface="Arial" charset="0"/>
            </a:endParaRPr>
          </a:p>
          <a:p>
            <a:pPr>
              <a:defRPr/>
            </a:pPr>
            <a:r>
              <a:rPr lang="en-US" dirty="0">
                <a:solidFill>
                  <a:srgbClr val="BAD2D8"/>
                </a:solidFill>
                <a:latin typeface="Arial" charset="0"/>
              </a:rPr>
              <a:t>3 For the time will come when they will not endure sound doctrine, </a:t>
            </a:r>
          </a:p>
          <a:p>
            <a:pPr>
              <a:defRPr/>
            </a:pPr>
            <a:endParaRPr lang="en-US" dirty="0">
              <a:solidFill>
                <a:srgbClr val="BAD2D8"/>
              </a:solidFill>
              <a:latin typeface="Arial" charset="0"/>
            </a:endParaRPr>
          </a:p>
          <a:p>
            <a:pPr>
              <a:defRPr/>
            </a:pPr>
            <a:r>
              <a:rPr lang="en-US" dirty="0">
                <a:solidFill>
                  <a:srgbClr val="BAD2D8"/>
                </a:solidFill>
                <a:latin typeface="Arial" charset="0"/>
              </a:rPr>
              <a:t>but according to their own desires, </a:t>
            </a:r>
            <a:r>
              <a:rPr lang="en-US" i="1" dirty="0">
                <a:solidFill>
                  <a:srgbClr val="BAD2D8"/>
                </a:solidFill>
                <a:latin typeface="Arial" charset="0"/>
              </a:rPr>
              <a:t>because</a:t>
            </a:r>
            <a:r>
              <a:rPr lang="en-US" dirty="0">
                <a:solidFill>
                  <a:srgbClr val="BAD2D8"/>
                </a:solidFill>
                <a:latin typeface="Arial" charset="0"/>
              </a:rPr>
              <a:t> they have itching ears, they will heap up for themselves teachers; </a:t>
            </a:r>
          </a:p>
          <a:p>
            <a:pPr>
              <a:defRPr/>
            </a:pPr>
            <a:endParaRPr lang="en-US" dirty="0">
              <a:solidFill>
                <a:srgbClr val="BAD2D8"/>
              </a:solidFill>
              <a:latin typeface="Arial" charset="0"/>
            </a:endParaRPr>
          </a:p>
          <a:p>
            <a:pPr>
              <a:defRPr/>
            </a:pPr>
            <a:r>
              <a:rPr lang="en-US" dirty="0">
                <a:solidFill>
                  <a:srgbClr val="BAD2D8"/>
                </a:solidFill>
                <a:latin typeface="Arial" charset="0"/>
              </a:rPr>
              <a:t>4 and they will turn </a:t>
            </a:r>
            <a:r>
              <a:rPr lang="en-US" i="1" dirty="0">
                <a:solidFill>
                  <a:srgbClr val="BAD2D8"/>
                </a:solidFill>
                <a:latin typeface="Arial" charset="0"/>
              </a:rPr>
              <a:t>their</a:t>
            </a:r>
            <a:r>
              <a:rPr lang="en-US" dirty="0">
                <a:solidFill>
                  <a:srgbClr val="BAD2D8"/>
                </a:solidFill>
                <a:latin typeface="Arial" charset="0"/>
              </a:rPr>
              <a:t> ears away from the truth, and be turned aside to fables. </a:t>
            </a:r>
          </a:p>
        </p:txBody>
      </p:sp>
      <p:sp>
        <p:nvSpPr>
          <p:cNvPr id="17" name="Rounded Rectangle 16"/>
          <p:cNvSpPr/>
          <p:nvPr/>
        </p:nvSpPr>
        <p:spPr>
          <a:xfrm>
            <a:off x="990600" y="2971800"/>
            <a:ext cx="6400800" cy="2438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 dirty="0" smtClean="0">
              <a:solidFill>
                <a:srgbClr val="FFFF00"/>
              </a:solidFill>
            </a:endParaRPr>
          </a:p>
          <a:p>
            <a:pPr>
              <a:defRPr/>
            </a:pPr>
            <a:endParaRPr lang="en-US" dirty="0">
              <a:solidFill>
                <a:srgbClr val="FFFF00"/>
              </a:solidFill>
            </a:endParaRPr>
          </a:p>
          <a:p>
            <a:pPr>
              <a:defRPr/>
            </a:pPr>
            <a:r>
              <a:rPr lang="en-US" dirty="0" smtClean="0">
                <a:solidFill>
                  <a:srgbClr val="FFFF00"/>
                </a:solidFill>
              </a:rPr>
              <a:t>Convince</a:t>
            </a:r>
            <a:r>
              <a:rPr lang="en-US" dirty="0">
                <a:solidFill>
                  <a:srgbClr val="FFFFFF"/>
                </a:solidFill>
              </a:rPr>
              <a:t>:-- “to convict, to be made conscious of guilt</a:t>
            </a:r>
            <a:r>
              <a:rPr lang="en-US" dirty="0" smtClean="0">
                <a:solidFill>
                  <a:srgbClr val="FFFFFF"/>
                </a:solidFill>
              </a:rPr>
              <a:t>”</a:t>
            </a:r>
          </a:p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  <a:p>
            <a:pPr>
              <a:defRPr/>
            </a:pPr>
            <a:r>
              <a:rPr lang="en-US" dirty="0" smtClean="0">
                <a:solidFill>
                  <a:srgbClr val="FFFFFF"/>
                </a:solidFill>
              </a:rPr>
              <a:t>How would one prepare for this?</a:t>
            </a:r>
            <a:endParaRPr lang="en-US" dirty="0">
              <a:solidFill>
                <a:srgbClr val="FFFFFF"/>
              </a:solidFill>
            </a:endParaRPr>
          </a:p>
          <a:p>
            <a:pPr>
              <a:defRPr/>
            </a:pPr>
            <a:endParaRPr lang="en-US" dirty="0" smtClean="0">
              <a:solidFill>
                <a:srgbClr val="FFFFFF"/>
              </a:solidFill>
            </a:endParaRPr>
          </a:p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  <a:p>
            <a:pPr>
              <a:defRPr/>
            </a:pPr>
            <a:endParaRPr lang="en-US" dirty="0" smtClean="0">
              <a:solidFill>
                <a:srgbClr val="FFFFFF"/>
              </a:solidFill>
            </a:endParaRPr>
          </a:p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  <a:p>
            <a:pPr>
              <a:defRPr/>
            </a:pPr>
            <a:endParaRPr lang="en-US" dirty="0" smtClean="0">
              <a:solidFill>
                <a:srgbClr val="FFFFFF"/>
              </a:solidFill>
            </a:endParaRPr>
          </a:p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Paul’s Charge:</a:t>
            </a:r>
          </a:p>
        </p:txBody>
      </p:sp>
      <p:sp>
        <p:nvSpPr>
          <p:cNvPr id="24578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 eaLnBrk="1" hangingPunct="1"/>
            <a:r>
              <a:rPr lang="en-US" smtClean="0"/>
              <a:t>II Tim 4:2-4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838200" y="1905000"/>
            <a:ext cx="7010400" cy="3505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1400" dirty="0">
                <a:solidFill>
                  <a:srgbClr val="BAD2D8"/>
                </a:solidFill>
                <a:latin typeface="Arial" charset="0"/>
              </a:rPr>
              <a:t>2 Preach the word! Be ready in season </a:t>
            </a:r>
            <a:r>
              <a:rPr lang="en-US" sz="1400" i="1" dirty="0">
                <a:solidFill>
                  <a:srgbClr val="BAD2D8"/>
                </a:solidFill>
                <a:latin typeface="Arial" charset="0"/>
              </a:rPr>
              <a:t>and</a:t>
            </a:r>
            <a:r>
              <a:rPr lang="en-US" sz="1400" dirty="0">
                <a:solidFill>
                  <a:srgbClr val="BAD2D8"/>
                </a:solidFill>
                <a:latin typeface="Arial" charset="0"/>
              </a:rPr>
              <a:t> out of season.</a:t>
            </a:r>
            <a:r>
              <a:rPr lang="en-US" dirty="0">
                <a:solidFill>
                  <a:schemeClr val="bg1"/>
                </a:solidFill>
                <a:latin typeface="Arial" charset="0"/>
              </a:rPr>
              <a:t> </a:t>
            </a:r>
          </a:p>
          <a:p>
            <a:pPr>
              <a:defRPr/>
            </a:pPr>
            <a:endParaRPr lang="en-US" dirty="0">
              <a:solidFill>
                <a:schemeClr val="bg1"/>
              </a:solidFill>
              <a:latin typeface="Arial" charset="0"/>
            </a:endParaRPr>
          </a:p>
          <a:p>
            <a:pPr>
              <a:defRPr/>
            </a:pPr>
            <a:r>
              <a:rPr lang="en-US" u="sng" dirty="0">
                <a:solidFill>
                  <a:schemeClr val="bg1"/>
                </a:solidFill>
                <a:latin typeface="Arial" charset="0"/>
              </a:rPr>
              <a:t>Convince, </a:t>
            </a:r>
            <a:r>
              <a:rPr lang="en-US" u="sng" dirty="0">
                <a:solidFill>
                  <a:srgbClr val="FFFF00"/>
                </a:solidFill>
                <a:latin typeface="Arial" charset="0"/>
              </a:rPr>
              <a:t>rebuke</a:t>
            </a:r>
            <a:r>
              <a:rPr lang="en-US" u="sng" dirty="0">
                <a:solidFill>
                  <a:schemeClr val="bg1"/>
                </a:solidFill>
                <a:latin typeface="Arial" charset="0"/>
              </a:rPr>
              <a:t>, exhort, with all longsuffering and teaching.</a:t>
            </a:r>
            <a:r>
              <a:rPr lang="en-US" dirty="0">
                <a:solidFill>
                  <a:schemeClr val="bg1"/>
                </a:solidFill>
                <a:latin typeface="Arial" charset="0"/>
              </a:rPr>
              <a:t> </a:t>
            </a:r>
          </a:p>
          <a:p>
            <a:pPr>
              <a:defRPr/>
            </a:pPr>
            <a:endParaRPr lang="en-US" dirty="0">
              <a:solidFill>
                <a:schemeClr val="bg1"/>
              </a:solidFill>
              <a:latin typeface="Arial" charset="0"/>
            </a:endParaRPr>
          </a:p>
          <a:p>
            <a:pPr>
              <a:defRPr/>
            </a:pPr>
            <a:r>
              <a:rPr lang="en-US" dirty="0">
                <a:solidFill>
                  <a:srgbClr val="BAD2D8"/>
                </a:solidFill>
                <a:latin typeface="Arial" charset="0"/>
              </a:rPr>
              <a:t>3 For the time will come when they will not endure sound doctrine, </a:t>
            </a:r>
          </a:p>
          <a:p>
            <a:pPr>
              <a:defRPr/>
            </a:pPr>
            <a:endParaRPr lang="en-US" dirty="0">
              <a:solidFill>
                <a:srgbClr val="BAD2D8"/>
              </a:solidFill>
              <a:latin typeface="Arial" charset="0"/>
            </a:endParaRPr>
          </a:p>
          <a:p>
            <a:pPr>
              <a:defRPr/>
            </a:pPr>
            <a:r>
              <a:rPr lang="en-US" dirty="0">
                <a:solidFill>
                  <a:srgbClr val="BAD2D8"/>
                </a:solidFill>
                <a:latin typeface="Arial" charset="0"/>
              </a:rPr>
              <a:t>but according to their own desires, </a:t>
            </a:r>
            <a:r>
              <a:rPr lang="en-US" i="1" dirty="0">
                <a:solidFill>
                  <a:srgbClr val="BAD2D8"/>
                </a:solidFill>
                <a:latin typeface="Arial" charset="0"/>
              </a:rPr>
              <a:t>because</a:t>
            </a:r>
            <a:r>
              <a:rPr lang="en-US" dirty="0">
                <a:solidFill>
                  <a:srgbClr val="BAD2D8"/>
                </a:solidFill>
                <a:latin typeface="Arial" charset="0"/>
              </a:rPr>
              <a:t> they have itching ears, they will heap up for themselves teachers; </a:t>
            </a:r>
          </a:p>
          <a:p>
            <a:pPr>
              <a:defRPr/>
            </a:pPr>
            <a:endParaRPr lang="en-US" dirty="0">
              <a:solidFill>
                <a:srgbClr val="BAD2D8"/>
              </a:solidFill>
              <a:latin typeface="Arial" charset="0"/>
            </a:endParaRPr>
          </a:p>
          <a:p>
            <a:pPr>
              <a:defRPr/>
            </a:pPr>
            <a:r>
              <a:rPr lang="en-US" dirty="0">
                <a:solidFill>
                  <a:srgbClr val="BAD2D8"/>
                </a:solidFill>
                <a:latin typeface="Arial" charset="0"/>
              </a:rPr>
              <a:t>4 and they will turn </a:t>
            </a:r>
            <a:r>
              <a:rPr lang="en-US" i="1" dirty="0">
                <a:solidFill>
                  <a:srgbClr val="BAD2D8"/>
                </a:solidFill>
                <a:latin typeface="Arial" charset="0"/>
              </a:rPr>
              <a:t>their</a:t>
            </a:r>
            <a:r>
              <a:rPr lang="en-US" dirty="0">
                <a:solidFill>
                  <a:srgbClr val="BAD2D8"/>
                </a:solidFill>
                <a:latin typeface="Arial" charset="0"/>
              </a:rPr>
              <a:t> ears away from the truth, and be turned aside to fables. </a:t>
            </a:r>
          </a:p>
        </p:txBody>
      </p:sp>
      <p:sp>
        <p:nvSpPr>
          <p:cNvPr id="17" name="Rounded Rectangle 16"/>
          <p:cNvSpPr/>
          <p:nvPr/>
        </p:nvSpPr>
        <p:spPr>
          <a:xfrm>
            <a:off x="990600" y="2971800"/>
            <a:ext cx="6400800" cy="2438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 dirty="0" smtClean="0">
              <a:solidFill>
                <a:schemeClr val="bg1">
                  <a:lumMod val="65000"/>
                </a:schemeClr>
              </a:solidFill>
            </a:endParaRPr>
          </a:p>
          <a:p>
            <a:pPr>
              <a:defRPr/>
            </a:pPr>
            <a:endParaRPr lang="en-US" dirty="0">
              <a:solidFill>
                <a:schemeClr val="bg1">
                  <a:lumMod val="65000"/>
                </a:schemeClr>
              </a:solidFill>
            </a:endParaRPr>
          </a:p>
          <a:p>
            <a:pPr>
              <a:defRPr/>
            </a:pPr>
            <a:endParaRPr lang="en-US" dirty="0" smtClean="0">
              <a:solidFill>
                <a:schemeClr val="bg1">
                  <a:lumMod val="65000"/>
                </a:schemeClr>
              </a:solidFill>
            </a:endParaRPr>
          </a:p>
          <a:p>
            <a:pPr>
              <a:defRPr/>
            </a:pPr>
            <a:endParaRPr lang="en-US" dirty="0">
              <a:solidFill>
                <a:schemeClr val="bg1">
                  <a:lumMod val="65000"/>
                </a:schemeClr>
              </a:solidFill>
            </a:endParaRPr>
          </a:p>
          <a:p>
            <a:pPr>
              <a:defRPr/>
            </a:pPr>
            <a:endParaRPr lang="en-US" dirty="0" smtClean="0">
              <a:solidFill>
                <a:schemeClr val="bg1">
                  <a:lumMod val="65000"/>
                </a:schemeClr>
              </a:solidFill>
            </a:endParaRPr>
          </a:p>
          <a:p>
            <a:pPr>
              <a:defRPr/>
            </a:pP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Convince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:-- “to convict, to be made conscious of guilt”</a:t>
            </a:r>
          </a:p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  <a:p>
            <a:pPr>
              <a:defRPr/>
            </a:pPr>
            <a:r>
              <a:rPr lang="en-US" dirty="0">
                <a:solidFill>
                  <a:srgbClr val="FFFF00"/>
                </a:solidFill>
              </a:rPr>
              <a:t>Rebuke</a:t>
            </a:r>
            <a:r>
              <a:rPr lang="en-US" dirty="0">
                <a:solidFill>
                  <a:srgbClr val="FFFFFF"/>
                </a:solidFill>
              </a:rPr>
              <a:t> --“chide or reprimand the guilty</a:t>
            </a:r>
            <a:r>
              <a:rPr lang="en-US" dirty="0" smtClean="0">
                <a:solidFill>
                  <a:srgbClr val="FFFFFF"/>
                </a:solidFill>
              </a:rPr>
              <a:t>”</a:t>
            </a:r>
          </a:p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  <a:p>
            <a:pPr>
              <a:defRPr/>
            </a:pPr>
            <a:r>
              <a:rPr lang="en-US" dirty="0">
                <a:solidFill>
                  <a:srgbClr val="FFFFFF"/>
                </a:solidFill>
              </a:rPr>
              <a:t>How would one prepare for this?</a:t>
            </a:r>
          </a:p>
          <a:p>
            <a:pPr>
              <a:defRPr/>
            </a:pPr>
            <a:endParaRPr lang="en-US" dirty="0" smtClean="0">
              <a:solidFill>
                <a:srgbClr val="FFFFFF"/>
              </a:solidFill>
            </a:endParaRPr>
          </a:p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  <a:p>
            <a:pPr>
              <a:defRPr/>
            </a:pPr>
            <a:endParaRPr lang="en-US" dirty="0" smtClean="0">
              <a:solidFill>
                <a:srgbClr val="FFFFFF"/>
              </a:solidFill>
            </a:endParaRPr>
          </a:p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  <a:p>
            <a:pPr>
              <a:defRPr/>
            </a:pPr>
            <a:endParaRPr lang="en-US" dirty="0" smtClean="0">
              <a:solidFill>
                <a:srgbClr val="FFFFFF"/>
              </a:solidFill>
            </a:endParaRPr>
          </a:p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630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Paul’s Charge:</a:t>
            </a:r>
          </a:p>
        </p:txBody>
      </p:sp>
      <p:sp>
        <p:nvSpPr>
          <p:cNvPr id="24578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 eaLnBrk="1" hangingPunct="1"/>
            <a:r>
              <a:rPr lang="en-US" smtClean="0"/>
              <a:t>II Tim 4:2-4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838200" y="1905000"/>
            <a:ext cx="7010400" cy="3505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1400" dirty="0">
                <a:solidFill>
                  <a:srgbClr val="BAD2D8"/>
                </a:solidFill>
                <a:latin typeface="Arial" charset="0"/>
              </a:rPr>
              <a:t>2 Preach the word! Be ready in season </a:t>
            </a:r>
            <a:r>
              <a:rPr lang="en-US" sz="1400" i="1" dirty="0">
                <a:solidFill>
                  <a:srgbClr val="BAD2D8"/>
                </a:solidFill>
                <a:latin typeface="Arial" charset="0"/>
              </a:rPr>
              <a:t>and</a:t>
            </a:r>
            <a:r>
              <a:rPr lang="en-US" sz="1400" dirty="0">
                <a:solidFill>
                  <a:srgbClr val="BAD2D8"/>
                </a:solidFill>
                <a:latin typeface="Arial" charset="0"/>
              </a:rPr>
              <a:t> out of season.</a:t>
            </a:r>
            <a:r>
              <a:rPr lang="en-US" dirty="0">
                <a:solidFill>
                  <a:schemeClr val="bg1"/>
                </a:solidFill>
                <a:latin typeface="Arial" charset="0"/>
              </a:rPr>
              <a:t> </a:t>
            </a:r>
          </a:p>
          <a:p>
            <a:pPr>
              <a:defRPr/>
            </a:pPr>
            <a:endParaRPr lang="en-US" dirty="0">
              <a:solidFill>
                <a:schemeClr val="bg1"/>
              </a:solidFill>
              <a:latin typeface="Arial" charset="0"/>
            </a:endParaRPr>
          </a:p>
          <a:p>
            <a:pPr>
              <a:defRPr/>
            </a:pPr>
            <a:r>
              <a:rPr lang="en-US" u="sng" dirty="0">
                <a:solidFill>
                  <a:schemeClr val="bg1"/>
                </a:solidFill>
                <a:latin typeface="Arial" charset="0"/>
              </a:rPr>
              <a:t>Convince, rebuke, </a:t>
            </a:r>
            <a:r>
              <a:rPr lang="en-US" u="sng" dirty="0">
                <a:solidFill>
                  <a:srgbClr val="FFFF00"/>
                </a:solidFill>
                <a:latin typeface="Arial" charset="0"/>
              </a:rPr>
              <a:t>exhort</a:t>
            </a:r>
            <a:r>
              <a:rPr lang="en-US" u="sng" dirty="0">
                <a:solidFill>
                  <a:schemeClr val="bg1"/>
                </a:solidFill>
                <a:latin typeface="Arial" charset="0"/>
              </a:rPr>
              <a:t>, with all longsuffering and teaching.</a:t>
            </a:r>
            <a:r>
              <a:rPr lang="en-US" dirty="0">
                <a:solidFill>
                  <a:schemeClr val="bg1"/>
                </a:solidFill>
                <a:latin typeface="Arial" charset="0"/>
              </a:rPr>
              <a:t> </a:t>
            </a:r>
          </a:p>
          <a:p>
            <a:pPr>
              <a:defRPr/>
            </a:pPr>
            <a:endParaRPr lang="en-US" dirty="0">
              <a:solidFill>
                <a:schemeClr val="bg1"/>
              </a:solidFill>
              <a:latin typeface="Arial" charset="0"/>
            </a:endParaRPr>
          </a:p>
          <a:p>
            <a:pPr>
              <a:defRPr/>
            </a:pPr>
            <a:r>
              <a:rPr lang="en-US" dirty="0">
                <a:solidFill>
                  <a:srgbClr val="BAD2D8"/>
                </a:solidFill>
                <a:latin typeface="Arial" charset="0"/>
              </a:rPr>
              <a:t>3 For the time will come when they will not endure sound doctrine, </a:t>
            </a:r>
          </a:p>
          <a:p>
            <a:pPr>
              <a:defRPr/>
            </a:pPr>
            <a:endParaRPr lang="en-US" dirty="0">
              <a:solidFill>
                <a:srgbClr val="BAD2D8"/>
              </a:solidFill>
              <a:latin typeface="Arial" charset="0"/>
            </a:endParaRPr>
          </a:p>
          <a:p>
            <a:pPr>
              <a:defRPr/>
            </a:pPr>
            <a:r>
              <a:rPr lang="en-US" dirty="0">
                <a:solidFill>
                  <a:srgbClr val="BAD2D8"/>
                </a:solidFill>
                <a:latin typeface="Arial" charset="0"/>
              </a:rPr>
              <a:t>but according to their own desires, </a:t>
            </a:r>
            <a:r>
              <a:rPr lang="en-US" i="1" dirty="0">
                <a:solidFill>
                  <a:srgbClr val="BAD2D8"/>
                </a:solidFill>
                <a:latin typeface="Arial" charset="0"/>
              </a:rPr>
              <a:t>because</a:t>
            </a:r>
            <a:r>
              <a:rPr lang="en-US" dirty="0">
                <a:solidFill>
                  <a:srgbClr val="BAD2D8"/>
                </a:solidFill>
                <a:latin typeface="Arial" charset="0"/>
              </a:rPr>
              <a:t> they have itching ears, they will heap up for themselves teachers; </a:t>
            </a:r>
          </a:p>
          <a:p>
            <a:pPr>
              <a:defRPr/>
            </a:pPr>
            <a:endParaRPr lang="en-US" dirty="0">
              <a:solidFill>
                <a:srgbClr val="BAD2D8"/>
              </a:solidFill>
              <a:latin typeface="Arial" charset="0"/>
            </a:endParaRPr>
          </a:p>
          <a:p>
            <a:pPr>
              <a:defRPr/>
            </a:pPr>
            <a:r>
              <a:rPr lang="en-US" dirty="0">
                <a:solidFill>
                  <a:srgbClr val="BAD2D8"/>
                </a:solidFill>
                <a:latin typeface="Arial" charset="0"/>
              </a:rPr>
              <a:t>4 and they will turn </a:t>
            </a:r>
            <a:r>
              <a:rPr lang="en-US" i="1" dirty="0">
                <a:solidFill>
                  <a:srgbClr val="BAD2D8"/>
                </a:solidFill>
                <a:latin typeface="Arial" charset="0"/>
              </a:rPr>
              <a:t>their</a:t>
            </a:r>
            <a:r>
              <a:rPr lang="en-US" dirty="0">
                <a:solidFill>
                  <a:srgbClr val="BAD2D8"/>
                </a:solidFill>
                <a:latin typeface="Arial" charset="0"/>
              </a:rPr>
              <a:t> ears away from the truth, and be turned aside to fables. </a:t>
            </a:r>
          </a:p>
        </p:txBody>
      </p:sp>
      <p:sp>
        <p:nvSpPr>
          <p:cNvPr id="17" name="Rounded Rectangle 16"/>
          <p:cNvSpPr/>
          <p:nvPr/>
        </p:nvSpPr>
        <p:spPr>
          <a:xfrm>
            <a:off x="990600" y="2971800"/>
            <a:ext cx="6400800" cy="2438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 dirty="0" smtClean="0">
              <a:solidFill>
                <a:schemeClr val="bg1">
                  <a:lumMod val="65000"/>
                </a:schemeClr>
              </a:solidFill>
            </a:endParaRPr>
          </a:p>
          <a:p>
            <a:pPr>
              <a:defRPr/>
            </a:pP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Convince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:-- “to convict, to be made conscious of guilt”</a:t>
            </a:r>
          </a:p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  <a:p>
            <a:pPr>
              <a:defRPr/>
            </a:pP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Rebuke --“chide or reprimand the guilty”</a:t>
            </a:r>
          </a:p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  <a:p>
            <a:pPr>
              <a:defRPr/>
            </a:pPr>
            <a:r>
              <a:rPr lang="en-US" dirty="0">
                <a:solidFill>
                  <a:srgbClr val="FFFF00"/>
                </a:solidFill>
              </a:rPr>
              <a:t>Exhort</a:t>
            </a:r>
            <a:r>
              <a:rPr lang="en-US" dirty="0">
                <a:solidFill>
                  <a:srgbClr val="FFFFFF"/>
                </a:solidFill>
              </a:rPr>
              <a:t> -- “to call on a person / entreat / admonish</a:t>
            </a:r>
            <a:r>
              <a:rPr lang="en-US" dirty="0" smtClean="0">
                <a:solidFill>
                  <a:srgbClr val="FFFFFF"/>
                </a:solidFill>
              </a:rPr>
              <a:t>”</a:t>
            </a:r>
          </a:p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  <a:p>
            <a:pPr>
              <a:defRPr/>
            </a:pPr>
            <a:r>
              <a:rPr lang="en-US" dirty="0">
                <a:solidFill>
                  <a:srgbClr val="FFFFFF"/>
                </a:solidFill>
              </a:rPr>
              <a:t>How would one prepare for this</a:t>
            </a:r>
            <a:r>
              <a:rPr lang="en-US" dirty="0" smtClean="0">
                <a:solidFill>
                  <a:srgbClr val="FFFFFF"/>
                </a:solidFill>
              </a:rPr>
              <a:t>?</a:t>
            </a:r>
          </a:p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5155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rigin">
    <a:dk1>
      <a:sysClr val="windowText" lastClr="000000"/>
    </a:dk1>
    <a:lt1>
      <a:sysClr val="window" lastClr="FFFFFF"/>
    </a:lt1>
    <a:dk2>
      <a:srgbClr val="464653"/>
    </a:dk2>
    <a:lt2>
      <a:srgbClr val="DDE9EC"/>
    </a:lt2>
    <a:accent1>
      <a:srgbClr val="727CA3"/>
    </a:accent1>
    <a:accent2>
      <a:srgbClr val="9FB8CD"/>
    </a:accent2>
    <a:accent3>
      <a:srgbClr val="D2DA7A"/>
    </a:accent3>
    <a:accent4>
      <a:srgbClr val="FADA7A"/>
    </a:accent4>
    <a:accent5>
      <a:srgbClr val="B88472"/>
    </a:accent5>
    <a:accent6>
      <a:srgbClr val="8E736A"/>
    </a:accent6>
    <a:hlink>
      <a:srgbClr val="B292CA"/>
    </a:hlink>
    <a:folHlink>
      <a:srgbClr val="6B5680"/>
    </a:folHlink>
  </a:clrScheme>
</a:themeOverride>
</file>

<file path=ppt/theme/themeOverride2.xml><?xml version="1.0" encoding="utf-8"?>
<a:themeOverride xmlns:a="http://schemas.openxmlformats.org/drawingml/2006/main">
  <a:clrScheme name="Origin">
    <a:dk1>
      <a:sysClr val="windowText" lastClr="000000"/>
    </a:dk1>
    <a:lt1>
      <a:sysClr val="window" lastClr="FFFFFF"/>
    </a:lt1>
    <a:dk2>
      <a:srgbClr val="464653"/>
    </a:dk2>
    <a:lt2>
      <a:srgbClr val="DDE9EC"/>
    </a:lt2>
    <a:accent1>
      <a:srgbClr val="727CA3"/>
    </a:accent1>
    <a:accent2>
      <a:srgbClr val="9FB8CD"/>
    </a:accent2>
    <a:accent3>
      <a:srgbClr val="D2DA7A"/>
    </a:accent3>
    <a:accent4>
      <a:srgbClr val="FADA7A"/>
    </a:accent4>
    <a:accent5>
      <a:srgbClr val="B88472"/>
    </a:accent5>
    <a:accent6>
      <a:srgbClr val="8E736A"/>
    </a:accent6>
    <a:hlink>
      <a:srgbClr val="B292CA"/>
    </a:hlink>
    <a:folHlink>
      <a:srgbClr val="6B56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2539</TotalTime>
  <Words>1969</Words>
  <Application>Microsoft Office PowerPoint</Application>
  <PresentationFormat>On-screen Show (4:3)</PresentationFormat>
  <Paragraphs>278</Paragraphs>
  <Slides>22</Slides>
  <Notes>20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Origin</vt:lpstr>
      <vt:lpstr>Timothy and Titus</vt:lpstr>
      <vt:lpstr>Syllabus</vt:lpstr>
      <vt:lpstr>Service in Timothy and Titus</vt:lpstr>
      <vt:lpstr>Timothy and Titus: Lesson 3</vt:lpstr>
      <vt:lpstr>Paul’s Charge:</vt:lpstr>
      <vt:lpstr>Paul’s Charge:</vt:lpstr>
      <vt:lpstr>Paul’s Charge:</vt:lpstr>
      <vt:lpstr>Paul’s Charge:</vt:lpstr>
      <vt:lpstr>Paul’s Charge:</vt:lpstr>
      <vt:lpstr>Paul’s Charge:</vt:lpstr>
      <vt:lpstr>Paul’s Charge:</vt:lpstr>
      <vt:lpstr>Paul’s Charge:</vt:lpstr>
      <vt:lpstr>Paul’s Charge:</vt:lpstr>
      <vt:lpstr>Paul’s Charge:</vt:lpstr>
      <vt:lpstr>PowerPoint Presentation</vt:lpstr>
      <vt:lpstr>Paul’s Charge:</vt:lpstr>
      <vt:lpstr>Paul’s Instructions: </vt:lpstr>
      <vt:lpstr>Paul’s Instruction on Motives: </vt:lpstr>
      <vt:lpstr>Preparing for Paul’s Instruction:</vt:lpstr>
      <vt:lpstr>PowerPoint Presentation</vt:lpstr>
      <vt:lpstr>Dealing with Adversity in the Work:</vt:lpstr>
      <vt:lpstr>Facts to remember: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Timothy and Titus</dc:title>
  <dc:creator>Blaine Mellor</dc:creator>
  <cp:lastModifiedBy>Blaine Mellor</cp:lastModifiedBy>
  <cp:revision>125</cp:revision>
  <dcterms:created xsi:type="dcterms:W3CDTF">2010-02-20T21:16:04Z</dcterms:created>
  <dcterms:modified xsi:type="dcterms:W3CDTF">2018-04-21T12:56:56Z</dcterms:modified>
</cp:coreProperties>
</file>