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handoutMasterIdLst>
    <p:handoutMasterId r:id="rId15"/>
  </p:handoutMasterIdLst>
  <p:sldIdLst>
    <p:sldId id="264" r:id="rId2"/>
    <p:sldId id="270" r:id="rId3"/>
    <p:sldId id="271" r:id="rId4"/>
    <p:sldId id="272" r:id="rId5"/>
    <p:sldId id="273" r:id="rId6"/>
    <p:sldId id="274" r:id="rId7"/>
    <p:sldId id="268" r:id="rId8"/>
    <p:sldId id="269" r:id="rId9"/>
    <p:sldId id="275" r:id="rId10"/>
    <p:sldId id="276" r:id="rId11"/>
    <p:sldId id="277"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8" userDrawn="1">
          <p15:clr>
            <a:srgbClr val="A4A3A4"/>
          </p15:clr>
        </p15:guide>
        <p15:guide id="3" orient="horz" pos="3888" userDrawn="1">
          <p15:clr>
            <a:srgbClr val="A4A3A4"/>
          </p15:clr>
        </p15:guide>
        <p15:guide id="4" orient="horz" pos="321" userDrawn="1">
          <p15:clr>
            <a:srgbClr val="A4A3A4"/>
          </p15:clr>
        </p15:guide>
        <p15:guide id="5" pos="3840" userDrawn="1">
          <p15:clr>
            <a:srgbClr val="A4A3A4"/>
          </p15:clr>
        </p15:guide>
        <p15:guide id="6" pos="1007" userDrawn="1">
          <p15:clr>
            <a:srgbClr val="A4A3A4"/>
          </p15:clr>
        </p15:guide>
        <p15:guide id="7" pos="717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varScale="1">
        <p:scale>
          <a:sx n="106" d="100"/>
          <a:sy n="106" d="100"/>
        </p:scale>
        <p:origin x="708" y="102"/>
      </p:cViewPr>
      <p:guideLst>
        <p:guide orient="horz" pos="2160"/>
        <p:guide orient="horz" pos="1008"/>
        <p:guide orient="horz" pos="3888"/>
        <p:guide orient="horz" pos="321"/>
        <p:guide pos="3840"/>
        <p:guide pos="1007"/>
        <p:guide pos="7175"/>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4/1/2018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4/1/2018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302" y="1600201"/>
            <a:ext cx="833120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9302" y="4344916"/>
            <a:ext cx="7518400"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700249" y="6356352"/>
            <a:ext cx="1219201" cy="365125"/>
          </a:xfrm>
        </p:spPr>
        <p:txBody>
          <a:bodyPr/>
          <a:lstStyle>
            <a:lvl1pPr>
              <a:defRPr>
                <a:solidFill>
                  <a:schemeClr val="tx1"/>
                </a:solidFill>
              </a:defRPr>
            </a:lvl1pPr>
          </a:lstStyle>
          <a:p>
            <a:fld id="{8F81D24A-EF38-4949-81EA-C39AA50871C5}" type="datetime1">
              <a:rPr lang="en-US" smtClean="0"/>
              <a:t>4/1/2018</a:t>
            </a:fld>
            <a:endParaRPr lang="en-US" dirty="0"/>
          </a:p>
        </p:txBody>
      </p:sp>
      <p:sp>
        <p:nvSpPr>
          <p:cNvPr id="5" name="Footer Placeholder 4"/>
          <p:cNvSpPr>
            <a:spLocks noGrp="1"/>
          </p:cNvSpPr>
          <p:nvPr>
            <p:ph type="ftr" sz="quarter" idx="11"/>
          </p:nvPr>
        </p:nvSpPr>
        <p:spPr>
          <a:xfrm>
            <a:off x="6116301" y="6356352"/>
            <a:ext cx="3975100"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8251" y="6356352"/>
            <a:ext cx="609600"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4/1/2018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02112" y="685800"/>
            <a:ext cx="1787992"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9030" y="685800"/>
            <a:ext cx="7850643"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4/1/2018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4/1/2018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9029" y="1600201"/>
            <a:ext cx="8285430"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9030" y="4259997"/>
            <a:ext cx="7266515"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4/1/2018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3360" y="1600200"/>
            <a:ext cx="4815840"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851" y="1600200"/>
            <a:ext cx="481584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4/1/2018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852" y="177801"/>
            <a:ext cx="9785349"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851" y="1499616"/>
            <a:ext cx="4820143"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851" y="2514707"/>
            <a:ext cx="4815840"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9057" y="1499616"/>
            <a:ext cx="4820143"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9057" y="2514600"/>
            <a:ext cx="4820143"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4/1/2018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4/1/2018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4/1/2018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818" y="381000"/>
            <a:ext cx="3294280"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3801" y="482600"/>
            <a:ext cx="6045399"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818" y="1828800"/>
            <a:ext cx="329428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6799" y="0"/>
            <a:ext cx="7315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sp>
        <p:nvSpPr>
          <p:cNvPr id="2" name="Title 1"/>
          <p:cNvSpPr>
            <a:spLocks noGrp="1"/>
          </p:cNvSpPr>
          <p:nvPr>
            <p:ph type="title"/>
          </p:nvPr>
        </p:nvSpPr>
        <p:spPr>
          <a:xfrm>
            <a:off x="1074520" y="381000"/>
            <a:ext cx="3294280"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1600" y="482600"/>
            <a:ext cx="6197600"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520" y="1828800"/>
            <a:ext cx="329428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4/1/2018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7" y="-9144"/>
            <a:ext cx="12181393"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grpSp>
      </p:grpSp>
      <p:sp>
        <p:nvSpPr>
          <p:cNvPr id="2" name="Title Placeholder 1"/>
          <p:cNvSpPr>
            <a:spLocks noGrp="1"/>
          </p:cNvSpPr>
          <p:nvPr>
            <p:ph type="title"/>
          </p:nvPr>
        </p:nvSpPr>
        <p:spPr>
          <a:xfrm>
            <a:off x="1593852" y="177801"/>
            <a:ext cx="9785349"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852" y="1600200"/>
            <a:ext cx="9785349"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1600" y="6356352"/>
            <a:ext cx="1219201"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4/1/2018</a:t>
            </a:fld>
            <a:endParaRPr lang="en-US" dirty="0"/>
          </a:p>
        </p:txBody>
      </p:sp>
      <p:sp>
        <p:nvSpPr>
          <p:cNvPr id="5" name="Footer Placeholder 4"/>
          <p:cNvSpPr>
            <a:spLocks noGrp="1"/>
          </p:cNvSpPr>
          <p:nvPr>
            <p:ph type="ftr" sz="quarter" idx="3"/>
          </p:nvPr>
        </p:nvSpPr>
        <p:spPr>
          <a:xfrm>
            <a:off x="6597652" y="6356352"/>
            <a:ext cx="3975100"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9601" y="6356352"/>
            <a:ext cx="609600"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D47290ED-0086-4F81-8DDF-A7D507FF1D22}"/>
              </a:ext>
            </a:extLst>
          </p:cNvPr>
          <p:cNvSpPr>
            <a:spLocks noChangeArrowheads="1"/>
          </p:cNvSpPr>
          <p:nvPr/>
        </p:nvSpPr>
        <p:spPr bwMode="auto">
          <a:xfrm>
            <a:off x="1600200" y="2344379"/>
            <a:ext cx="9906000" cy="1015663"/>
          </a:xfrm>
          <a:prstGeom prst="rect">
            <a:avLst/>
          </a:prstGeom>
          <a:noFill/>
          <a:ln w="9525">
            <a:noFill/>
            <a:miter lim="800000"/>
            <a:headEnd/>
            <a:tailEnd/>
          </a:ln>
        </p:spPr>
        <p:txBody>
          <a:bodyPr wrap="square" anchor="b">
            <a:spAutoFit/>
          </a:bodyPr>
          <a:lstStyle/>
          <a:p>
            <a:pPr algn="ctr" eaLnBrk="1" hangingPunct="1"/>
            <a:r>
              <a:rPr lang="en-US" sz="6000" dirty="0">
                <a:latin typeface="Calibri" pitchFamily="34" charset="0"/>
              </a:rPr>
              <a:t>Why did Christ Build a Church?</a:t>
            </a:r>
          </a:p>
        </p:txBody>
      </p:sp>
    </p:spTree>
    <p:extLst>
      <p:ext uri="{BB962C8B-B14F-4D97-AF65-F5344CB8AC3E}">
        <p14:creationId xmlns:p14="http://schemas.microsoft.com/office/powerpoint/2010/main" val="334771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601370" y="107626"/>
            <a:ext cx="10209629" cy="769313"/>
          </a:xfrm>
          <a:prstGeom prst="rect">
            <a:avLst/>
          </a:prstGeom>
          <a:noFill/>
          <a:ln w="9525">
            <a:noFill/>
            <a:miter lim="800000"/>
            <a:headEnd/>
            <a:tailEnd/>
          </a:ln>
        </p:spPr>
        <p:txBody>
          <a:bodyPr wrap="square" anchor="b">
            <a:spAutoFit/>
          </a:bodyPr>
          <a:lstStyle/>
          <a:p>
            <a:pPr algn="ctr" eaLnBrk="1" hangingPunct="1"/>
            <a:r>
              <a:rPr lang="en-US" sz="4399" dirty="0">
                <a:solidFill>
                  <a:schemeClr val="accent3">
                    <a:lumMod val="40000"/>
                    <a:lumOff val="60000"/>
                  </a:schemeClr>
                </a:solidFill>
                <a:latin typeface="Calibri" pitchFamily="34" charset="0"/>
              </a:rPr>
              <a:t>Three Purposes for Local Churches</a:t>
            </a:r>
          </a:p>
        </p:txBody>
      </p:sp>
      <p:sp>
        <p:nvSpPr>
          <p:cNvPr id="2" name="Oval 1">
            <a:extLst>
              <a:ext uri="{FF2B5EF4-FFF2-40B4-BE49-F238E27FC236}">
                <a16:creationId xmlns:a16="http://schemas.microsoft.com/office/drawing/2014/main" id="{6EA7CB7E-6AEF-45E9-BC85-098827451299}"/>
              </a:ext>
            </a:extLst>
          </p:cNvPr>
          <p:cNvSpPr/>
          <p:nvPr/>
        </p:nvSpPr>
        <p:spPr>
          <a:xfrm>
            <a:off x="4800600" y="2590800"/>
            <a:ext cx="3276600" cy="1600200"/>
          </a:xfrm>
          <a:prstGeom prst="ellipse">
            <a:avLst/>
          </a:prstGeom>
          <a:solidFill>
            <a:schemeClr val="accent4">
              <a:lumMod val="5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libri" panose="020F0502020204030204" pitchFamily="34" charset="0"/>
                <a:cs typeface="Calibri" panose="020F0502020204030204" pitchFamily="34" charset="0"/>
              </a:rPr>
              <a:t>The Church at Embry Hills</a:t>
            </a:r>
          </a:p>
        </p:txBody>
      </p:sp>
      <p:sp>
        <p:nvSpPr>
          <p:cNvPr id="3" name="Arrow: Up 2">
            <a:extLst>
              <a:ext uri="{FF2B5EF4-FFF2-40B4-BE49-F238E27FC236}">
                <a16:creationId xmlns:a16="http://schemas.microsoft.com/office/drawing/2014/main" id="{7EEAE392-85F0-4802-AE6B-0B1BCF80CDD6}"/>
              </a:ext>
            </a:extLst>
          </p:cNvPr>
          <p:cNvSpPr/>
          <p:nvPr/>
        </p:nvSpPr>
        <p:spPr>
          <a:xfrm>
            <a:off x="6324600" y="1295400"/>
            <a:ext cx="228600" cy="12954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4572722-504E-4CD8-81FD-4F4DC955A525}"/>
              </a:ext>
            </a:extLst>
          </p:cNvPr>
          <p:cNvSpPr txBox="1"/>
          <p:nvPr/>
        </p:nvSpPr>
        <p:spPr>
          <a:xfrm>
            <a:off x="6725849" y="1485107"/>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Upward</a:t>
            </a:r>
          </a:p>
        </p:txBody>
      </p:sp>
    </p:spTree>
    <p:extLst>
      <p:ext uri="{BB962C8B-B14F-4D97-AF65-F5344CB8AC3E}">
        <p14:creationId xmlns:p14="http://schemas.microsoft.com/office/powerpoint/2010/main" val="239554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601370" y="107626"/>
            <a:ext cx="10209629" cy="769313"/>
          </a:xfrm>
          <a:prstGeom prst="rect">
            <a:avLst/>
          </a:prstGeom>
          <a:noFill/>
          <a:ln w="9525">
            <a:noFill/>
            <a:miter lim="800000"/>
            <a:headEnd/>
            <a:tailEnd/>
          </a:ln>
        </p:spPr>
        <p:txBody>
          <a:bodyPr wrap="square" anchor="b">
            <a:spAutoFit/>
          </a:bodyPr>
          <a:lstStyle/>
          <a:p>
            <a:pPr algn="ctr" eaLnBrk="1" hangingPunct="1"/>
            <a:r>
              <a:rPr lang="en-US" sz="4399" dirty="0">
                <a:solidFill>
                  <a:schemeClr val="accent3">
                    <a:lumMod val="40000"/>
                    <a:lumOff val="60000"/>
                  </a:schemeClr>
                </a:solidFill>
                <a:latin typeface="Calibri" pitchFamily="34" charset="0"/>
              </a:rPr>
              <a:t>Three Purposes for Local Churches</a:t>
            </a:r>
          </a:p>
        </p:txBody>
      </p:sp>
      <p:sp>
        <p:nvSpPr>
          <p:cNvPr id="2" name="Oval 1">
            <a:extLst>
              <a:ext uri="{FF2B5EF4-FFF2-40B4-BE49-F238E27FC236}">
                <a16:creationId xmlns:a16="http://schemas.microsoft.com/office/drawing/2014/main" id="{6EA7CB7E-6AEF-45E9-BC85-098827451299}"/>
              </a:ext>
            </a:extLst>
          </p:cNvPr>
          <p:cNvSpPr/>
          <p:nvPr/>
        </p:nvSpPr>
        <p:spPr>
          <a:xfrm>
            <a:off x="4800600" y="2590800"/>
            <a:ext cx="3276600" cy="1600200"/>
          </a:xfrm>
          <a:prstGeom prst="ellipse">
            <a:avLst/>
          </a:prstGeom>
          <a:solidFill>
            <a:schemeClr val="accent4">
              <a:lumMod val="5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libri" panose="020F0502020204030204" pitchFamily="34" charset="0"/>
                <a:cs typeface="Calibri" panose="020F0502020204030204" pitchFamily="34" charset="0"/>
              </a:rPr>
              <a:t>The Church at Embry Hills</a:t>
            </a:r>
          </a:p>
        </p:txBody>
      </p:sp>
      <p:sp>
        <p:nvSpPr>
          <p:cNvPr id="6" name="Arrow: Right 5">
            <a:extLst>
              <a:ext uri="{FF2B5EF4-FFF2-40B4-BE49-F238E27FC236}">
                <a16:creationId xmlns:a16="http://schemas.microsoft.com/office/drawing/2014/main" id="{C2692610-295F-48B2-924A-0D56721868BB}"/>
              </a:ext>
            </a:extLst>
          </p:cNvPr>
          <p:cNvSpPr/>
          <p:nvPr/>
        </p:nvSpPr>
        <p:spPr>
          <a:xfrm>
            <a:off x="8077200" y="3286125"/>
            <a:ext cx="1676400" cy="209550"/>
          </a:xfrm>
          <a:prstGeom prst="righ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Left 6">
            <a:extLst>
              <a:ext uri="{FF2B5EF4-FFF2-40B4-BE49-F238E27FC236}">
                <a16:creationId xmlns:a16="http://schemas.microsoft.com/office/drawing/2014/main" id="{F0253C3F-3F57-4D27-B1C1-86CFE9B2BC6D}"/>
              </a:ext>
            </a:extLst>
          </p:cNvPr>
          <p:cNvSpPr/>
          <p:nvPr/>
        </p:nvSpPr>
        <p:spPr>
          <a:xfrm>
            <a:off x="2895600" y="3228975"/>
            <a:ext cx="1905000" cy="200025"/>
          </a:xfrm>
          <a:prstGeom prst="lef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5323E24-06D2-4D41-9AD8-1FDD445A7EB0}"/>
              </a:ext>
            </a:extLst>
          </p:cNvPr>
          <p:cNvSpPr txBox="1"/>
          <p:nvPr/>
        </p:nvSpPr>
        <p:spPr>
          <a:xfrm>
            <a:off x="9067800" y="2695194"/>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Outward</a:t>
            </a:r>
          </a:p>
        </p:txBody>
      </p:sp>
    </p:spTree>
    <p:extLst>
      <p:ext uri="{BB962C8B-B14F-4D97-AF65-F5344CB8AC3E}">
        <p14:creationId xmlns:p14="http://schemas.microsoft.com/office/powerpoint/2010/main" val="59487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601370" y="107626"/>
            <a:ext cx="10209629" cy="769313"/>
          </a:xfrm>
          <a:prstGeom prst="rect">
            <a:avLst/>
          </a:prstGeom>
          <a:noFill/>
          <a:ln w="9525">
            <a:noFill/>
            <a:miter lim="800000"/>
            <a:headEnd/>
            <a:tailEnd/>
          </a:ln>
        </p:spPr>
        <p:txBody>
          <a:bodyPr wrap="square" anchor="b">
            <a:spAutoFit/>
          </a:bodyPr>
          <a:lstStyle/>
          <a:p>
            <a:pPr algn="ctr" eaLnBrk="1" hangingPunct="1"/>
            <a:r>
              <a:rPr lang="en-US" sz="4399" dirty="0">
                <a:solidFill>
                  <a:schemeClr val="accent3">
                    <a:lumMod val="40000"/>
                    <a:lumOff val="60000"/>
                  </a:schemeClr>
                </a:solidFill>
                <a:latin typeface="Calibri" pitchFamily="34" charset="0"/>
              </a:rPr>
              <a:t>Three Purposes for Local Churches</a:t>
            </a:r>
          </a:p>
        </p:txBody>
      </p:sp>
      <p:sp>
        <p:nvSpPr>
          <p:cNvPr id="2" name="Oval 1">
            <a:extLst>
              <a:ext uri="{FF2B5EF4-FFF2-40B4-BE49-F238E27FC236}">
                <a16:creationId xmlns:a16="http://schemas.microsoft.com/office/drawing/2014/main" id="{6EA7CB7E-6AEF-45E9-BC85-098827451299}"/>
              </a:ext>
            </a:extLst>
          </p:cNvPr>
          <p:cNvSpPr/>
          <p:nvPr/>
        </p:nvSpPr>
        <p:spPr>
          <a:xfrm>
            <a:off x="4800600" y="2590800"/>
            <a:ext cx="3276600" cy="1600200"/>
          </a:xfrm>
          <a:prstGeom prst="ellipse">
            <a:avLst/>
          </a:prstGeom>
          <a:solidFill>
            <a:schemeClr val="accent4">
              <a:lumMod val="5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libri" panose="020F0502020204030204" pitchFamily="34" charset="0"/>
                <a:cs typeface="Calibri" panose="020F0502020204030204" pitchFamily="34" charset="0"/>
              </a:rPr>
              <a:t>The Church at Embry Hills</a:t>
            </a:r>
          </a:p>
        </p:txBody>
      </p:sp>
      <p:sp>
        <p:nvSpPr>
          <p:cNvPr id="8" name="Arrow: Up 7">
            <a:extLst>
              <a:ext uri="{FF2B5EF4-FFF2-40B4-BE49-F238E27FC236}">
                <a16:creationId xmlns:a16="http://schemas.microsoft.com/office/drawing/2014/main" id="{3DAF8AE5-01BE-4853-AFC7-95E500011C6E}"/>
              </a:ext>
            </a:extLst>
          </p:cNvPr>
          <p:cNvSpPr/>
          <p:nvPr/>
        </p:nvSpPr>
        <p:spPr>
          <a:xfrm rot="19902171">
            <a:off x="7617810" y="3974336"/>
            <a:ext cx="260559" cy="12192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9494F428-9C88-4868-8040-A2F7352DAA7C}"/>
              </a:ext>
            </a:extLst>
          </p:cNvPr>
          <p:cNvSpPr/>
          <p:nvPr/>
        </p:nvSpPr>
        <p:spPr>
          <a:xfrm rot="2263628">
            <a:off x="4990708" y="3956754"/>
            <a:ext cx="291839" cy="12192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935D387-B540-45F1-9715-1024F732E673}"/>
              </a:ext>
            </a:extLst>
          </p:cNvPr>
          <p:cNvSpPr txBox="1"/>
          <p:nvPr/>
        </p:nvSpPr>
        <p:spPr>
          <a:xfrm>
            <a:off x="5715584" y="5137796"/>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Inward</a:t>
            </a:r>
          </a:p>
        </p:txBody>
      </p:sp>
      <p:sp>
        <p:nvSpPr>
          <p:cNvPr id="10" name="TextBox 9">
            <a:extLst>
              <a:ext uri="{FF2B5EF4-FFF2-40B4-BE49-F238E27FC236}">
                <a16:creationId xmlns:a16="http://schemas.microsoft.com/office/drawing/2014/main" id="{24F7BC92-C92E-4C8C-8AC0-CED22C5F177F}"/>
              </a:ext>
            </a:extLst>
          </p:cNvPr>
          <p:cNvSpPr txBox="1"/>
          <p:nvPr/>
        </p:nvSpPr>
        <p:spPr>
          <a:xfrm>
            <a:off x="2119856" y="1150476"/>
            <a:ext cx="8167144" cy="1421928"/>
          </a:xfrm>
          <a:prstGeom prst="rect">
            <a:avLst/>
          </a:prstGeom>
          <a:noFill/>
        </p:spPr>
        <p:txBody>
          <a:bodyPr wrap="square" rtlCol="0">
            <a:spAutoFit/>
          </a:bodyPr>
          <a:lstStyle/>
          <a:p>
            <a:pPr>
              <a:lnSpc>
                <a:spcPct val="90000"/>
              </a:lnSpc>
            </a:pPr>
            <a:r>
              <a:rPr lang="en-US" sz="2400" b="1" i="1" baseline="30000" dirty="0">
                <a:latin typeface="Calibri" panose="020F0502020204030204" pitchFamily="34" charset="0"/>
                <a:cs typeface="Calibri" panose="020F0502020204030204" pitchFamily="34" charset="0"/>
              </a:rPr>
              <a:t>24 </a:t>
            </a:r>
            <a:r>
              <a:rPr lang="en-US" sz="2400" i="1" dirty="0">
                <a:latin typeface="Calibri" panose="020F0502020204030204" pitchFamily="34" charset="0"/>
                <a:cs typeface="Calibri" panose="020F0502020204030204" pitchFamily="34" charset="0"/>
              </a:rPr>
              <a:t>And let us consider how to stir up one another to love and good works, </a:t>
            </a:r>
            <a:r>
              <a:rPr lang="en-US" sz="2400" b="1" i="1" baseline="30000" dirty="0">
                <a:latin typeface="Calibri" panose="020F0502020204030204" pitchFamily="34" charset="0"/>
                <a:cs typeface="Calibri" panose="020F0502020204030204" pitchFamily="34" charset="0"/>
              </a:rPr>
              <a:t>25 </a:t>
            </a:r>
            <a:r>
              <a:rPr lang="en-US" sz="2400" i="1" dirty="0">
                <a:latin typeface="Calibri" panose="020F0502020204030204" pitchFamily="34" charset="0"/>
                <a:cs typeface="Calibri" panose="020F0502020204030204" pitchFamily="34" charset="0"/>
              </a:rPr>
              <a:t>not neglecting to meet together, as is the habit of some, but encouraging one another, and all the more as you see the Day drawing near. </a:t>
            </a:r>
            <a:r>
              <a:rPr lang="en-US" sz="2400" dirty="0">
                <a:solidFill>
                  <a:srgbClr val="FFFF00"/>
                </a:solidFill>
                <a:latin typeface="Calibri" panose="020F0502020204030204" pitchFamily="34" charset="0"/>
                <a:cs typeface="Calibri" panose="020F0502020204030204" pitchFamily="34" charset="0"/>
              </a:rPr>
              <a:t>Hebrews 10:24-25</a:t>
            </a:r>
            <a:endParaRPr lang="en-US" sz="3600"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405F506C-718F-4D95-8EC6-AF6E3576864C}"/>
              </a:ext>
            </a:extLst>
          </p:cNvPr>
          <p:cNvSpPr txBox="1"/>
          <p:nvPr/>
        </p:nvSpPr>
        <p:spPr>
          <a:xfrm>
            <a:off x="1752599" y="818077"/>
            <a:ext cx="10058399" cy="1754326"/>
          </a:xfrm>
          <a:prstGeom prst="rect">
            <a:avLst/>
          </a:prstGeom>
          <a:noFill/>
        </p:spPr>
        <p:txBody>
          <a:bodyPr wrap="square" rtlCol="0">
            <a:spAutoFit/>
          </a:bodyPr>
          <a:lstStyle/>
          <a:p>
            <a:pPr>
              <a:lnSpc>
                <a:spcPct val="90000"/>
              </a:lnSpc>
            </a:pPr>
            <a:r>
              <a:rPr lang="en-US" sz="2400" i="1" dirty="0">
                <a:latin typeface="Calibri" panose="020F0502020204030204" pitchFamily="34" charset="0"/>
                <a:ea typeface="Times New Roman" panose="02020603050405020304" pitchFamily="18" charset="0"/>
                <a:cs typeface="Times New Roman" panose="02020603050405020304" pitchFamily="18" charset="0"/>
              </a:rPr>
              <a:t>we all attain to the unity of the faith and of the knowledge of the Son of God, to mature manhood, to the measure of the stature of the fullness of Christ. </a:t>
            </a:r>
          </a:p>
          <a:p>
            <a:pPr>
              <a:lnSpc>
                <a:spcPct val="90000"/>
              </a:lnSpc>
            </a:pPr>
            <a:r>
              <a:rPr lang="en-US" sz="2400" i="1" dirty="0">
                <a:latin typeface="Calibri" panose="020F0502020204030204" pitchFamily="34" charset="0"/>
                <a:ea typeface="Times New Roman" panose="02020603050405020304" pitchFamily="18" charset="0"/>
                <a:cs typeface="Times New Roman" panose="02020603050405020304" pitchFamily="18" charset="0"/>
              </a:rPr>
              <a:t>no longer be children, tossed to and </a:t>
            </a:r>
            <a:r>
              <a:rPr lang="en-US" sz="2400" i="1" dirty="0" err="1">
                <a:latin typeface="Calibri" panose="020F0502020204030204" pitchFamily="34" charset="0"/>
                <a:ea typeface="Times New Roman" panose="02020603050405020304" pitchFamily="18" charset="0"/>
                <a:cs typeface="Times New Roman" panose="02020603050405020304" pitchFamily="18" charset="0"/>
              </a:rPr>
              <a:t>fro</a:t>
            </a:r>
            <a:r>
              <a:rPr lang="en-US" sz="2400" i="1" dirty="0">
                <a:latin typeface="Calibri" panose="020F0502020204030204" pitchFamily="34" charset="0"/>
                <a:ea typeface="Times New Roman" panose="02020603050405020304" pitchFamily="18" charset="0"/>
                <a:cs typeface="Times New Roman" panose="02020603050405020304" pitchFamily="18" charset="0"/>
              </a:rPr>
              <a:t> by the waves and carried about by every wind of doctrine, by human cunning, by craftiness in deceitful schemes. </a:t>
            </a:r>
            <a:r>
              <a:rPr lang="en-US" sz="2400" i="1" dirty="0">
                <a:latin typeface="Calibri" panose="020F0502020204030204" pitchFamily="34" charset="0"/>
                <a:cs typeface="Calibri" panose="020F0502020204030204" pitchFamily="34" charset="0"/>
              </a:rPr>
              <a:t>. . </a:t>
            </a:r>
            <a:r>
              <a:rPr lang="en-US" sz="2400" dirty="0">
                <a:solidFill>
                  <a:srgbClr val="FFFF00"/>
                </a:solidFill>
                <a:latin typeface="Calibri" panose="020F0502020204030204" pitchFamily="34" charset="0"/>
                <a:cs typeface="Calibri" panose="020F0502020204030204" pitchFamily="34" charset="0"/>
              </a:rPr>
              <a:t>Ephesians 4:11-16</a:t>
            </a:r>
            <a:endParaRPr lang="en-US" sz="36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824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676400" y="905820"/>
            <a:ext cx="10363200" cy="5647381"/>
          </a:xfrm>
          <a:prstGeom prst="rect">
            <a:avLst/>
          </a:prstGeom>
          <a:noFill/>
          <a:ln w="9525">
            <a:noFill/>
            <a:miter lim="800000"/>
            <a:headEnd/>
            <a:tailEnd/>
          </a:ln>
        </p:spPr>
        <p:txBody>
          <a:bodyPr wrap="square" anchor="ctr">
            <a:spAutoFit/>
          </a:bodyPr>
          <a:lstStyle/>
          <a:p>
            <a:r>
              <a:rPr lang="en-US" sz="2800" b="1" baseline="30000" dirty="0">
                <a:latin typeface="Calibri" panose="020F0502020204030204" pitchFamily="34" charset="0"/>
                <a:cs typeface="Calibri" panose="020F0502020204030204" pitchFamily="34" charset="0"/>
              </a:rPr>
              <a:t>32 </a:t>
            </a:r>
            <a:r>
              <a:rPr lang="en-US" sz="2800" dirty="0">
                <a:latin typeface="Calibri" panose="020F0502020204030204" pitchFamily="34" charset="0"/>
                <a:cs typeface="Calibri" panose="020F0502020204030204" pitchFamily="34" charset="0"/>
              </a:rPr>
              <a:t>Now some cried out one thing, some another, for the assembly </a:t>
            </a:r>
            <a:r>
              <a:rPr lang="en-US" sz="2800" b="1" dirty="0">
                <a:solidFill>
                  <a:srgbClr val="FFFF00"/>
                </a:solidFill>
                <a:latin typeface="Calibri" panose="020F0502020204030204" pitchFamily="34" charset="0"/>
                <a:cs typeface="Calibri" panose="020F0502020204030204" pitchFamily="34" charset="0"/>
              </a:rPr>
              <a:t>(</a:t>
            </a:r>
            <a:r>
              <a:rPr lang="en-US" sz="2800" b="1" dirty="0" err="1">
                <a:solidFill>
                  <a:srgbClr val="FFFF00"/>
                </a:solidFill>
                <a:latin typeface="Calibri" panose="020F0502020204030204" pitchFamily="34" charset="0"/>
                <a:cs typeface="Calibri" panose="020F0502020204030204" pitchFamily="34" charset="0"/>
              </a:rPr>
              <a:t>ekklesia</a:t>
            </a:r>
            <a:r>
              <a:rPr lang="en-US" sz="2800" b="1" dirty="0">
                <a:solidFill>
                  <a:srgbClr val="FFFF00"/>
                </a:solidFill>
                <a:latin typeface="Calibri" panose="020F0502020204030204" pitchFamily="34" charset="0"/>
                <a:cs typeface="Calibri" panose="020F0502020204030204" pitchFamily="34" charset="0"/>
              </a:rPr>
              <a:t> - </a:t>
            </a:r>
            <a:r>
              <a:rPr lang="el-GR" sz="2800" b="1" dirty="0">
                <a:solidFill>
                  <a:srgbClr val="FFFF00"/>
                </a:solidFill>
                <a:latin typeface="Calibri" panose="020F0502020204030204" pitchFamily="34" charset="0"/>
                <a:cs typeface="Calibri" panose="020F0502020204030204" pitchFamily="34" charset="0"/>
              </a:rPr>
              <a:t>εκκλησια</a:t>
            </a:r>
            <a:r>
              <a:rPr lang="en-US" sz="2800" b="1" dirty="0">
                <a:solidFill>
                  <a:srgbClr val="FFFF00"/>
                </a:solidFill>
                <a:latin typeface="Calibri" panose="020F0502020204030204" pitchFamily="34" charset="0"/>
                <a:cs typeface="Calibri" panose="020F0502020204030204" pitchFamily="34" charset="0"/>
              </a:rPr>
              <a:t>)</a:t>
            </a:r>
            <a:r>
              <a:rPr lang="en-US" sz="2000" b="1" dirty="0">
                <a:solidFill>
                  <a:srgbClr val="FFFF00"/>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was in confusion, and most of them did not know why they had come together. .  . .  for about two hours they all cried out with one voice, “Great is Artemis of the Ephesians!”</a:t>
            </a:r>
          </a:p>
          <a:p>
            <a:r>
              <a:rPr lang="en-US" sz="2800" b="1" baseline="30000" dirty="0">
                <a:latin typeface="Calibri" panose="020F0502020204030204" pitchFamily="34" charset="0"/>
                <a:cs typeface="Calibri" panose="020F0502020204030204" pitchFamily="34" charset="0"/>
              </a:rPr>
              <a:t>35 </a:t>
            </a:r>
            <a:r>
              <a:rPr lang="en-US" sz="2800" dirty="0">
                <a:latin typeface="Calibri" panose="020F0502020204030204" pitchFamily="34" charset="0"/>
                <a:cs typeface="Calibri" panose="020F0502020204030204" pitchFamily="34" charset="0"/>
              </a:rPr>
              <a:t>And when the town clerk had quieted the crowd, he said, . . . </a:t>
            </a:r>
            <a:r>
              <a:rPr lang="en-US" sz="2800" b="1" baseline="30000" dirty="0">
                <a:latin typeface="Calibri" panose="020F0502020204030204" pitchFamily="34" charset="0"/>
                <a:cs typeface="Calibri" panose="020F0502020204030204" pitchFamily="34" charset="0"/>
              </a:rPr>
              <a:t>38 </a:t>
            </a:r>
            <a:r>
              <a:rPr lang="en-US" sz="28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800" b="1" baseline="30000" dirty="0">
                <a:latin typeface="Calibri" panose="020F0502020204030204" pitchFamily="34" charset="0"/>
                <a:cs typeface="Calibri" panose="020F0502020204030204" pitchFamily="34" charset="0"/>
              </a:rPr>
              <a:t>39 </a:t>
            </a:r>
            <a:r>
              <a:rPr lang="en-US" sz="2800" dirty="0">
                <a:latin typeface="Calibri" panose="020F0502020204030204" pitchFamily="34" charset="0"/>
                <a:cs typeface="Calibri" panose="020F0502020204030204" pitchFamily="34" charset="0"/>
              </a:rPr>
              <a:t>But if you seek anything further, it shall be settled in the regular assembly </a:t>
            </a:r>
            <a:r>
              <a:rPr lang="en-US" sz="2800" b="1" dirty="0">
                <a:solidFill>
                  <a:srgbClr val="FFFF00"/>
                </a:solidFill>
                <a:latin typeface="Calibri" panose="020F0502020204030204" pitchFamily="34" charset="0"/>
                <a:cs typeface="Calibri" panose="020F0502020204030204" pitchFamily="34" charset="0"/>
              </a:rPr>
              <a:t>(</a:t>
            </a:r>
            <a:r>
              <a:rPr lang="en-US" sz="2800" b="1" dirty="0" err="1">
                <a:solidFill>
                  <a:srgbClr val="FFFF00"/>
                </a:solidFill>
                <a:latin typeface="Calibri" panose="020F0502020204030204" pitchFamily="34" charset="0"/>
                <a:cs typeface="Calibri" panose="020F0502020204030204" pitchFamily="34" charset="0"/>
              </a:rPr>
              <a:t>ekklesia</a:t>
            </a:r>
            <a:r>
              <a:rPr lang="en-US" sz="2800" b="1" dirty="0">
                <a:solidFill>
                  <a:srgbClr val="FFFF00"/>
                </a:solidFill>
                <a:latin typeface="Calibri" panose="020F0502020204030204" pitchFamily="34" charset="0"/>
                <a:cs typeface="Calibri" panose="020F0502020204030204" pitchFamily="34" charset="0"/>
              </a:rPr>
              <a:t> - </a:t>
            </a:r>
            <a:r>
              <a:rPr lang="el-GR" sz="2800" b="1" dirty="0">
                <a:solidFill>
                  <a:srgbClr val="FFFF00"/>
                </a:solidFill>
                <a:latin typeface="Calibri" panose="020F0502020204030204" pitchFamily="34" charset="0"/>
                <a:cs typeface="Calibri" panose="020F0502020204030204" pitchFamily="34" charset="0"/>
              </a:rPr>
              <a:t>εκκλησια</a:t>
            </a:r>
            <a:r>
              <a:rPr lang="en-US" sz="2800" b="1" dirty="0">
                <a:solidFill>
                  <a:srgbClr val="FFFF00"/>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 </a:t>
            </a:r>
            <a:r>
              <a:rPr lang="en-US" sz="2800" b="1" baseline="30000" dirty="0">
                <a:latin typeface="Calibri" panose="020F0502020204030204" pitchFamily="34" charset="0"/>
                <a:cs typeface="Calibri" panose="020F0502020204030204" pitchFamily="34" charset="0"/>
              </a:rPr>
              <a:t>40 </a:t>
            </a:r>
            <a:r>
              <a:rPr lang="en-US" sz="28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800" b="1" baseline="30000" dirty="0">
                <a:latin typeface="Calibri" panose="020F0502020204030204" pitchFamily="34" charset="0"/>
                <a:cs typeface="Calibri" panose="020F0502020204030204" pitchFamily="34" charset="0"/>
              </a:rPr>
              <a:t>41 </a:t>
            </a:r>
            <a:r>
              <a:rPr lang="en-US" sz="2800" dirty="0">
                <a:latin typeface="Calibri" panose="020F0502020204030204" pitchFamily="34" charset="0"/>
                <a:cs typeface="Calibri" panose="020F0502020204030204" pitchFamily="34" charset="0"/>
              </a:rPr>
              <a:t>And when he had said these things, he dismissed the assembly </a:t>
            </a:r>
            <a:r>
              <a:rPr lang="en-US" sz="2800" b="1" dirty="0">
                <a:solidFill>
                  <a:srgbClr val="FFFF00"/>
                </a:solidFill>
                <a:latin typeface="Calibri" panose="020F0502020204030204" pitchFamily="34" charset="0"/>
                <a:cs typeface="Calibri" panose="020F0502020204030204" pitchFamily="34" charset="0"/>
              </a:rPr>
              <a:t>(</a:t>
            </a:r>
            <a:r>
              <a:rPr lang="en-US" sz="2800" b="1" dirty="0" err="1">
                <a:solidFill>
                  <a:srgbClr val="FFFF00"/>
                </a:solidFill>
                <a:latin typeface="Calibri" panose="020F0502020204030204" pitchFamily="34" charset="0"/>
                <a:cs typeface="Calibri" panose="020F0502020204030204" pitchFamily="34" charset="0"/>
              </a:rPr>
              <a:t>ekklesia</a:t>
            </a:r>
            <a:r>
              <a:rPr lang="en-US" sz="2800" b="1" dirty="0">
                <a:solidFill>
                  <a:srgbClr val="FFFF00"/>
                </a:solidFill>
                <a:latin typeface="Calibri" panose="020F0502020204030204" pitchFamily="34" charset="0"/>
                <a:cs typeface="Calibri" panose="020F0502020204030204" pitchFamily="34" charset="0"/>
              </a:rPr>
              <a:t> - </a:t>
            </a:r>
            <a:r>
              <a:rPr lang="el-GR" sz="2800" b="1" dirty="0">
                <a:solidFill>
                  <a:srgbClr val="FFFF00"/>
                </a:solidFill>
                <a:latin typeface="Calibri" panose="020F0502020204030204" pitchFamily="34" charset="0"/>
                <a:cs typeface="Calibri" panose="020F0502020204030204" pitchFamily="34" charset="0"/>
              </a:rPr>
              <a:t>εκκλησια</a:t>
            </a:r>
            <a:r>
              <a:rPr lang="en-US" sz="2800" b="1" dirty="0">
                <a:solidFill>
                  <a:srgbClr val="FFFF00"/>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a:t>
            </a: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1982272" y="45941"/>
            <a:ext cx="8635338" cy="830997"/>
          </a:xfrm>
          <a:prstGeom prst="rect">
            <a:avLst/>
          </a:prstGeom>
          <a:noFill/>
          <a:ln w="9525">
            <a:noFill/>
            <a:miter lim="800000"/>
            <a:headEnd/>
            <a:tailEnd/>
          </a:ln>
        </p:spPr>
        <p:txBody>
          <a:bodyPr anchor="b">
            <a:spAutoFit/>
          </a:bodyPr>
          <a:lstStyle/>
          <a:p>
            <a:pPr algn="ctr" eaLnBrk="1" hangingPunct="1"/>
            <a:r>
              <a:rPr lang="en-US" sz="4800" dirty="0">
                <a:solidFill>
                  <a:schemeClr val="accent3">
                    <a:lumMod val="40000"/>
                    <a:lumOff val="60000"/>
                  </a:schemeClr>
                </a:solidFill>
                <a:latin typeface="Calibri" pitchFamily="34" charset="0"/>
              </a:rPr>
              <a:t>Acts 19:32-41 - </a:t>
            </a:r>
            <a:r>
              <a:rPr lang="en-US" sz="4800" dirty="0" err="1">
                <a:solidFill>
                  <a:schemeClr val="accent3">
                    <a:lumMod val="40000"/>
                    <a:lumOff val="60000"/>
                  </a:schemeClr>
                </a:solidFill>
                <a:latin typeface="Calibri" pitchFamily="34" charset="0"/>
              </a:rPr>
              <a:t>Ekklesia</a:t>
            </a:r>
            <a:endParaRPr lang="en-US" sz="4800" dirty="0">
              <a:solidFill>
                <a:schemeClr val="accent3">
                  <a:lumMod val="40000"/>
                  <a:lumOff val="60000"/>
                </a:schemeClr>
              </a:solidFill>
              <a:latin typeface="Calibri" pitchFamily="34" charset="0"/>
            </a:endParaRPr>
          </a:p>
        </p:txBody>
      </p:sp>
    </p:spTree>
    <p:extLst>
      <p:ext uri="{BB962C8B-B14F-4D97-AF65-F5344CB8AC3E}">
        <p14:creationId xmlns:p14="http://schemas.microsoft.com/office/powerpoint/2010/main" val="1215073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752600" y="990773"/>
            <a:ext cx="10210800" cy="646331"/>
          </a:xfrm>
          <a:prstGeom prst="rect">
            <a:avLst/>
          </a:prstGeom>
          <a:noFill/>
          <a:ln w="9525">
            <a:noFill/>
            <a:miter lim="800000"/>
            <a:headEnd/>
            <a:tailEnd/>
          </a:ln>
        </p:spPr>
        <p:txBody>
          <a:bodyPr wrap="square" anchor="ctr">
            <a:spAutoFit/>
          </a:bodyPr>
          <a:lstStyle/>
          <a:p>
            <a:r>
              <a:rPr lang="en-US" sz="3600" i="1" dirty="0">
                <a:latin typeface="Calibri" panose="020F0502020204030204" pitchFamily="34" charset="0"/>
                <a:ea typeface="Times New Roman" panose="02020603050405020304" pitchFamily="18" charset="0"/>
                <a:cs typeface="Times New Roman" panose="02020603050405020304" pitchFamily="18" charset="0"/>
              </a:rPr>
              <a:t>“You are the Christ, the Son of the living God.”</a:t>
            </a:r>
            <a:endParaRPr lang="en-US" sz="3600" dirty="0">
              <a:latin typeface="Calibri" panose="020F0502020204030204" pitchFamily="34" charset="0"/>
              <a:cs typeface="Calibri" panose="020F0502020204030204" pitchFamily="34" charset="0"/>
            </a:endParaRP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1981200" y="-52189"/>
            <a:ext cx="8635338" cy="923330"/>
          </a:xfrm>
          <a:prstGeom prst="rect">
            <a:avLst/>
          </a:prstGeom>
          <a:noFill/>
          <a:ln w="9525">
            <a:noFill/>
            <a:miter lim="800000"/>
            <a:headEnd/>
            <a:tailEnd/>
          </a:ln>
        </p:spPr>
        <p:txBody>
          <a:bodyPr anchor="b">
            <a:spAutoFit/>
          </a:bodyPr>
          <a:lstStyle/>
          <a:p>
            <a:pPr algn="ctr" eaLnBrk="1" hangingPunct="1"/>
            <a:r>
              <a:rPr lang="en-US" sz="5400" dirty="0">
                <a:solidFill>
                  <a:schemeClr val="accent3">
                    <a:lumMod val="40000"/>
                    <a:lumOff val="60000"/>
                  </a:schemeClr>
                </a:solidFill>
                <a:latin typeface="Calibri" pitchFamily="34" charset="0"/>
              </a:rPr>
              <a:t>Matthew 16</a:t>
            </a:r>
          </a:p>
        </p:txBody>
      </p:sp>
      <p:sp>
        <p:nvSpPr>
          <p:cNvPr id="5" name="Rectangle 3">
            <a:extLst>
              <a:ext uri="{FF2B5EF4-FFF2-40B4-BE49-F238E27FC236}">
                <a16:creationId xmlns:a16="http://schemas.microsoft.com/office/drawing/2014/main" id="{14B524A0-F845-4625-8486-A75F3F1DA0A4}"/>
              </a:ext>
            </a:extLst>
          </p:cNvPr>
          <p:cNvSpPr>
            <a:spLocks noChangeArrowheads="1"/>
          </p:cNvSpPr>
          <p:nvPr/>
        </p:nvSpPr>
        <p:spPr bwMode="auto">
          <a:xfrm>
            <a:off x="1752599" y="2093602"/>
            <a:ext cx="10134601" cy="1200329"/>
          </a:xfrm>
          <a:prstGeom prst="rect">
            <a:avLst/>
          </a:prstGeom>
          <a:noFill/>
          <a:ln w="9525">
            <a:noFill/>
            <a:miter lim="800000"/>
            <a:headEnd/>
            <a:tailEnd/>
          </a:ln>
        </p:spPr>
        <p:txBody>
          <a:bodyPr wrap="square" anchor="ctr">
            <a:spAutoFit/>
          </a:bodyPr>
          <a:lstStyle/>
          <a:p>
            <a:r>
              <a:rPr lang="en-US" sz="3600" i="1" dirty="0">
                <a:latin typeface="Calibri" panose="020F0502020204030204" pitchFamily="34" charset="0"/>
                <a:ea typeface="Times New Roman" panose="02020603050405020304" pitchFamily="18" charset="0"/>
                <a:cs typeface="Times New Roman" panose="02020603050405020304" pitchFamily="18" charset="0"/>
              </a:rPr>
              <a:t>on this rock </a:t>
            </a:r>
            <a:r>
              <a:rPr lang="en-US" sz="3600"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I will build my church</a:t>
            </a:r>
            <a:r>
              <a:rPr lang="en-US" sz="3600" i="1" dirty="0">
                <a:latin typeface="Calibri" panose="020F0502020204030204" pitchFamily="34" charset="0"/>
                <a:ea typeface="Times New Roman" panose="02020603050405020304" pitchFamily="18" charset="0"/>
                <a:cs typeface="Times New Roman" panose="02020603050405020304" pitchFamily="18" charset="0"/>
              </a:rPr>
              <a:t>, and the gates of hell shall not prevail against it.</a:t>
            </a:r>
            <a:endParaRPr lang="en-US" sz="3600" dirty="0">
              <a:latin typeface="Calibri" panose="020F0502020204030204" pitchFamily="34" charset="0"/>
              <a:cs typeface="Calibri" panose="020F0502020204030204" pitchFamily="34" charset="0"/>
            </a:endParaRPr>
          </a:p>
        </p:txBody>
      </p:sp>
      <p:sp>
        <p:nvSpPr>
          <p:cNvPr id="6" name="Rectangle 3">
            <a:extLst>
              <a:ext uri="{FF2B5EF4-FFF2-40B4-BE49-F238E27FC236}">
                <a16:creationId xmlns:a16="http://schemas.microsoft.com/office/drawing/2014/main" id="{08EFFA9D-0D0D-44CA-BFBC-9CB106DD06CB}"/>
              </a:ext>
            </a:extLst>
          </p:cNvPr>
          <p:cNvSpPr>
            <a:spLocks noChangeArrowheads="1"/>
          </p:cNvSpPr>
          <p:nvPr/>
        </p:nvSpPr>
        <p:spPr bwMode="auto">
          <a:xfrm>
            <a:off x="1752598" y="3774077"/>
            <a:ext cx="10134601" cy="2308324"/>
          </a:xfrm>
          <a:prstGeom prst="rect">
            <a:avLst/>
          </a:prstGeom>
          <a:noFill/>
          <a:ln w="9525">
            <a:noFill/>
            <a:miter lim="800000"/>
            <a:headEnd/>
            <a:tailEnd/>
          </a:ln>
        </p:spPr>
        <p:txBody>
          <a:bodyPr wrap="square" anchor="ctr">
            <a:spAutoFit/>
          </a:bodyPr>
          <a:lstStyle/>
          <a:p>
            <a:r>
              <a:rPr lang="en-US" sz="3600" i="1" dirty="0">
                <a:latin typeface="Calibri" panose="020F0502020204030204" pitchFamily="34" charset="0"/>
                <a:ea typeface="Times New Roman" panose="02020603050405020304" pitchFamily="18" charset="0"/>
                <a:cs typeface="Times New Roman" panose="02020603050405020304" pitchFamily="18" charset="0"/>
              </a:rPr>
              <a:t>From that time Jesus began to show his disciples that he must go to Jerusalem and suffer many things from the elders and chief priests and scribes, </a:t>
            </a:r>
            <a:r>
              <a:rPr lang="en-US" sz="3600"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and be killed, and on the third day be raised.</a:t>
            </a:r>
            <a:endParaRPr lang="en-US" sz="36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559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790699" y="884279"/>
            <a:ext cx="10210800" cy="1815882"/>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46 </a:t>
            </a:r>
            <a:r>
              <a:rPr lang="en-US" sz="2800"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I have come into the world </a:t>
            </a:r>
            <a:r>
              <a:rPr lang="en-US" sz="2800" i="1" dirty="0">
                <a:latin typeface="Calibri" panose="020F0502020204030204" pitchFamily="34" charset="0"/>
                <a:ea typeface="Times New Roman" panose="02020603050405020304" pitchFamily="18" charset="0"/>
                <a:cs typeface="Times New Roman" panose="02020603050405020304" pitchFamily="18" charset="0"/>
              </a:rPr>
              <a:t>as light, so that whoever believes in me may not remain in darkness.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47 </a:t>
            </a:r>
            <a:r>
              <a:rPr lang="en-US" sz="2800" i="1" dirty="0">
                <a:latin typeface="Calibri" panose="020F0502020204030204" pitchFamily="34" charset="0"/>
                <a:ea typeface="Times New Roman" panose="02020603050405020304" pitchFamily="18" charset="0"/>
                <a:cs typeface="Times New Roman" panose="02020603050405020304" pitchFamily="18" charset="0"/>
              </a:rPr>
              <a:t>If anyone hears my words and does not keep them, I do not judge him; for I did not come to judge the world but </a:t>
            </a:r>
            <a:r>
              <a:rPr lang="en-US" sz="2800"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to save the world</a:t>
            </a:r>
            <a:r>
              <a:rPr lang="en-US" sz="2800" i="1" dirty="0">
                <a:latin typeface="Calibri" panose="020F0502020204030204" pitchFamily="34" charset="0"/>
                <a:ea typeface="Times New Roman" panose="02020603050405020304" pitchFamily="18" charset="0"/>
                <a:cs typeface="Times New Roman" panose="02020603050405020304" pitchFamily="18" charset="0"/>
              </a:rPr>
              <a:t>.</a:t>
            </a:r>
            <a:endParaRPr lang="en-US" sz="2800" dirty="0">
              <a:latin typeface="Calibri" panose="020F0502020204030204" pitchFamily="34" charset="0"/>
              <a:cs typeface="Calibri" panose="020F0502020204030204" pitchFamily="34" charset="0"/>
            </a:endParaRP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1981200" y="40144"/>
            <a:ext cx="8635338" cy="830997"/>
          </a:xfrm>
          <a:prstGeom prst="rect">
            <a:avLst/>
          </a:prstGeom>
          <a:noFill/>
          <a:ln w="9525">
            <a:noFill/>
            <a:miter lim="800000"/>
            <a:headEnd/>
            <a:tailEnd/>
          </a:ln>
        </p:spPr>
        <p:txBody>
          <a:bodyPr anchor="b">
            <a:spAutoFit/>
          </a:bodyPr>
          <a:lstStyle/>
          <a:p>
            <a:pPr algn="ctr" eaLnBrk="1" hangingPunct="1"/>
            <a:r>
              <a:rPr lang="en-US" sz="4800" dirty="0">
                <a:solidFill>
                  <a:schemeClr val="accent3">
                    <a:lumMod val="40000"/>
                    <a:lumOff val="60000"/>
                  </a:schemeClr>
                </a:solidFill>
                <a:latin typeface="Calibri" pitchFamily="34" charset="0"/>
              </a:rPr>
              <a:t>John 12</a:t>
            </a:r>
          </a:p>
        </p:txBody>
      </p:sp>
      <p:sp>
        <p:nvSpPr>
          <p:cNvPr id="5" name="Rectangle 3">
            <a:extLst>
              <a:ext uri="{FF2B5EF4-FFF2-40B4-BE49-F238E27FC236}">
                <a16:creationId xmlns:a16="http://schemas.microsoft.com/office/drawing/2014/main" id="{14B524A0-F845-4625-8486-A75F3F1DA0A4}"/>
              </a:ext>
            </a:extLst>
          </p:cNvPr>
          <p:cNvSpPr>
            <a:spLocks noChangeArrowheads="1"/>
          </p:cNvSpPr>
          <p:nvPr/>
        </p:nvSpPr>
        <p:spPr bwMode="auto">
          <a:xfrm>
            <a:off x="1767050" y="2895600"/>
            <a:ext cx="10134601" cy="1815882"/>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23 </a:t>
            </a:r>
            <a:r>
              <a:rPr lang="en-US" sz="2800" i="1" dirty="0">
                <a:latin typeface="Calibri" panose="020F0502020204030204" pitchFamily="34" charset="0"/>
                <a:ea typeface="Times New Roman" panose="02020603050405020304" pitchFamily="18" charset="0"/>
                <a:cs typeface="Times New Roman" panose="02020603050405020304" pitchFamily="18" charset="0"/>
              </a:rPr>
              <a:t>And Jesus answered them, “</a:t>
            </a:r>
            <a:r>
              <a:rPr lang="en-US" sz="2800"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The hour has come</a:t>
            </a:r>
            <a:r>
              <a:rPr lang="en-US" sz="2800" i="1" dirty="0">
                <a:latin typeface="Calibri" panose="020F0502020204030204" pitchFamily="34" charset="0"/>
                <a:ea typeface="Times New Roman" panose="02020603050405020304" pitchFamily="18" charset="0"/>
                <a:cs typeface="Times New Roman" panose="02020603050405020304" pitchFamily="18" charset="0"/>
              </a:rPr>
              <a:t> for the Son of Man to be glorified.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27 </a:t>
            </a:r>
            <a:r>
              <a:rPr lang="en-US" sz="2800" i="1" dirty="0">
                <a:latin typeface="Calibri" panose="020F0502020204030204" pitchFamily="34" charset="0"/>
                <a:ea typeface="Times New Roman" panose="02020603050405020304" pitchFamily="18" charset="0"/>
                <a:cs typeface="Times New Roman" panose="02020603050405020304" pitchFamily="18" charset="0"/>
              </a:rPr>
              <a:t>“Now is my soul troubled. And what shall I say? ‘Father, save me from this hour’? But </a:t>
            </a:r>
            <a:r>
              <a:rPr lang="en-US" sz="2800"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for this purpose I have come to this hour.</a:t>
            </a:r>
            <a:endParaRPr lang="en-US" sz="2800" dirty="0">
              <a:solidFill>
                <a:srgbClr val="FFFF00"/>
              </a:solidFill>
              <a:latin typeface="Calibri" panose="020F0502020204030204" pitchFamily="34" charset="0"/>
              <a:cs typeface="Calibri" panose="020F0502020204030204" pitchFamily="34" charset="0"/>
            </a:endParaRPr>
          </a:p>
        </p:txBody>
      </p:sp>
      <p:sp>
        <p:nvSpPr>
          <p:cNvPr id="6" name="Rectangle 3">
            <a:extLst>
              <a:ext uri="{FF2B5EF4-FFF2-40B4-BE49-F238E27FC236}">
                <a16:creationId xmlns:a16="http://schemas.microsoft.com/office/drawing/2014/main" id="{08EFFA9D-0D0D-44CA-BFBC-9CB106DD06CB}"/>
              </a:ext>
            </a:extLst>
          </p:cNvPr>
          <p:cNvSpPr>
            <a:spLocks noChangeArrowheads="1"/>
          </p:cNvSpPr>
          <p:nvPr/>
        </p:nvSpPr>
        <p:spPr bwMode="auto">
          <a:xfrm>
            <a:off x="1767051" y="5147335"/>
            <a:ext cx="10134601" cy="1384995"/>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32 </a:t>
            </a:r>
            <a:r>
              <a:rPr lang="en-US" sz="2800" i="1" dirty="0">
                <a:latin typeface="Calibri" panose="020F0502020204030204" pitchFamily="34" charset="0"/>
                <a:ea typeface="Times New Roman" panose="02020603050405020304" pitchFamily="18" charset="0"/>
                <a:cs typeface="Times New Roman" panose="02020603050405020304" pitchFamily="18" charset="0"/>
              </a:rPr>
              <a:t>And I, when I am lifted up from the earth, </a:t>
            </a:r>
            <a:r>
              <a:rPr lang="en-US" sz="2800"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will draw all people to myself.</a:t>
            </a:r>
            <a:r>
              <a:rPr lang="en-US" sz="2800" i="1" dirty="0">
                <a:latin typeface="Calibri" panose="020F0502020204030204" pitchFamily="34" charset="0"/>
                <a:ea typeface="Times New Roman" panose="02020603050405020304" pitchFamily="18" charset="0"/>
                <a:cs typeface="Times New Roman" panose="02020603050405020304" pitchFamily="18" charset="0"/>
              </a:rPr>
              <a:t>”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33 </a:t>
            </a:r>
            <a:r>
              <a:rPr lang="en-US" sz="2800" i="1" dirty="0">
                <a:latin typeface="Calibri" panose="020F0502020204030204" pitchFamily="34" charset="0"/>
                <a:ea typeface="Times New Roman" panose="02020603050405020304" pitchFamily="18" charset="0"/>
                <a:cs typeface="Times New Roman" panose="02020603050405020304" pitchFamily="18" charset="0"/>
              </a:rPr>
              <a:t>He said this to show by what kind of death he was going to die.</a:t>
            </a:r>
            <a:endParaRPr lang="en-US" sz="28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8722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752600" y="1447800"/>
            <a:ext cx="9753600" cy="3170099"/>
          </a:xfrm>
          <a:prstGeom prst="rect">
            <a:avLst/>
          </a:prstGeom>
          <a:noFill/>
          <a:ln w="9525">
            <a:noFill/>
            <a:miter lim="800000"/>
            <a:headEnd/>
            <a:tailEnd/>
          </a:ln>
        </p:spPr>
        <p:txBody>
          <a:bodyPr wrap="square" anchor="ctr">
            <a:spAutoFit/>
          </a:bodyPr>
          <a:lstStyle/>
          <a:p>
            <a:r>
              <a:rPr lang="en-US" sz="4000" i="1" dirty="0">
                <a:latin typeface="Calibri" panose="020F0502020204030204" pitchFamily="34" charset="0"/>
                <a:ea typeface="Times New Roman" panose="02020603050405020304" pitchFamily="18" charset="0"/>
                <a:cs typeface="Times New Roman" panose="02020603050405020304" pitchFamily="18" charset="0"/>
              </a:rPr>
              <a:t>“If anyone would come after me, let him deny himself and take up his cross and follow me. </a:t>
            </a:r>
            <a:r>
              <a:rPr lang="en-US" sz="4000" b="1" i="1" baseline="30000" dirty="0">
                <a:latin typeface="Calibri" panose="020F0502020204030204" pitchFamily="34" charset="0"/>
                <a:ea typeface="Times New Roman" panose="02020603050405020304" pitchFamily="18" charset="0"/>
                <a:cs typeface="Times New Roman" panose="02020603050405020304" pitchFamily="18" charset="0"/>
              </a:rPr>
              <a:t>25 </a:t>
            </a:r>
            <a:r>
              <a:rPr lang="en-US" sz="4000" i="1" dirty="0">
                <a:latin typeface="Calibri" panose="020F0502020204030204" pitchFamily="34" charset="0"/>
                <a:ea typeface="Times New Roman" panose="02020603050405020304" pitchFamily="18" charset="0"/>
                <a:cs typeface="Times New Roman" panose="02020603050405020304" pitchFamily="18" charset="0"/>
              </a:rPr>
              <a:t>For whoever would save his life will lose it, but whoever loses his life for my sake will find it.</a:t>
            </a:r>
            <a:endParaRPr lang="en-US" sz="4000" dirty="0">
              <a:latin typeface="Calibri" panose="020F0502020204030204" pitchFamily="34" charset="0"/>
              <a:cs typeface="Calibri" panose="020F0502020204030204" pitchFamily="34" charset="0"/>
            </a:endParaRP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2057400" y="136267"/>
            <a:ext cx="8635338" cy="1015663"/>
          </a:xfrm>
          <a:prstGeom prst="rect">
            <a:avLst/>
          </a:prstGeom>
          <a:noFill/>
          <a:ln w="9525">
            <a:noFill/>
            <a:miter lim="800000"/>
            <a:headEnd/>
            <a:tailEnd/>
          </a:ln>
        </p:spPr>
        <p:txBody>
          <a:bodyPr anchor="b">
            <a:spAutoFit/>
          </a:bodyPr>
          <a:lstStyle/>
          <a:p>
            <a:pPr algn="ctr" eaLnBrk="1" hangingPunct="1"/>
            <a:r>
              <a:rPr lang="en-US" sz="6000" dirty="0">
                <a:solidFill>
                  <a:schemeClr val="accent3">
                    <a:lumMod val="40000"/>
                    <a:lumOff val="60000"/>
                  </a:schemeClr>
                </a:solidFill>
                <a:latin typeface="Calibri" pitchFamily="34" charset="0"/>
              </a:rPr>
              <a:t>Matthew 16:24-26</a:t>
            </a:r>
          </a:p>
        </p:txBody>
      </p:sp>
    </p:spTree>
    <p:extLst>
      <p:ext uri="{BB962C8B-B14F-4D97-AF65-F5344CB8AC3E}">
        <p14:creationId xmlns:p14="http://schemas.microsoft.com/office/powerpoint/2010/main" val="219657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905000" y="1371600"/>
            <a:ext cx="9753600" cy="4401205"/>
          </a:xfrm>
          <a:prstGeom prst="rect">
            <a:avLst/>
          </a:prstGeom>
          <a:noFill/>
          <a:ln w="9525">
            <a:noFill/>
            <a:miter lim="800000"/>
            <a:headEnd/>
            <a:tailEnd/>
          </a:ln>
        </p:spPr>
        <p:txBody>
          <a:bodyPr wrap="square" anchor="ctr">
            <a:spAutoFit/>
          </a:bodyPr>
          <a:lstStyle/>
          <a:p>
            <a:r>
              <a:rPr lang="en-US" sz="4000" b="1" i="1" baseline="30000" dirty="0">
                <a:latin typeface="Calibri" panose="020F0502020204030204" pitchFamily="34" charset="0"/>
                <a:ea typeface="Times New Roman" panose="02020603050405020304" pitchFamily="18" charset="0"/>
                <a:cs typeface="Times New Roman" panose="02020603050405020304" pitchFamily="18" charset="0"/>
              </a:rPr>
              <a:t>22 </a:t>
            </a:r>
            <a:r>
              <a:rPr lang="en-US" sz="4000" i="1" dirty="0">
                <a:latin typeface="Calibri" panose="020F0502020204030204" pitchFamily="34" charset="0"/>
                <a:ea typeface="Times New Roman" panose="02020603050405020304" pitchFamily="18" charset="0"/>
                <a:cs typeface="Times New Roman" panose="02020603050405020304" pitchFamily="18" charset="0"/>
              </a:rPr>
              <a:t>But you have come to Mount Zion and to the city of the living God, the heavenly Jerusalem, and to innumerable angels in festal gathering, </a:t>
            </a:r>
            <a:r>
              <a:rPr lang="en-US" sz="4000" b="1" i="1" baseline="30000" dirty="0">
                <a:latin typeface="Calibri" panose="020F0502020204030204" pitchFamily="34" charset="0"/>
                <a:ea typeface="Times New Roman" panose="02020603050405020304" pitchFamily="18" charset="0"/>
                <a:cs typeface="Times New Roman" panose="02020603050405020304" pitchFamily="18" charset="0"/>
              </a:rPr>
              <a:t>23 </a:t>
            </a:r>
            <a:r>
              <a:rPr lang="en-US" sz="4000" i="1" dirty="0">
                <a:latin typeface="Calibri" panose="020F0502020204030204" pitchFamily="34" charset="0"/>
                <a:ea typeface="Times New Roman" panose="02020603050405020304" pitchFamily="18" charset="0"/>
                <a:cs typeface="Times New Roman" panose="02020603050405020304" pitchFamily="18" charset="0"/>
              </a:rPr>
              <a:t>and to the assembly </a:t>
            </a:r>
            <a:r>
              <a:rPr lang="en-US" sz="4000" b="1" dirty="0">
                <a:solidFill>
                  <a:srgbClr val="FFFF00"/>
                </a:solidFill>
                <a:latin typeface="Calibri" panose="020F0502020204030204" pitchFamily="34" charset="0"/>
                <a:cs typeface="Calibri" panose="020F0502020204030204" pitchFamily="34" charset="0"/>
              </a:rPr>
              <a:t> (</a:t>
            </a:r>
            <a:r>
              <a:rPr lang="en-US" sz="4000" b="1" dirty="0" err="1">
                <a:solidFill>
                  <a:srgbClr val="FFFF00"/>
                </a:solidFill>
                <a:latin typeface="Calibri" panose="020F0502020204030204" pitchFamily="34" charset="0"/>
                <a:cs typeface="Calibri" panose="020F0502020204030204" pitchFamily="34" charset="0"/>
              </a:rPr>
              <a:t>ekklesia</a:t>
            </a:r>
            <a:r>
              <a:rPr lang="en-US" sz="4000" b="1" dirty="0">
                <a:solidFill>
                  <a:srgbClr val="FFFF00"/>
                </a:solidFill>
                <a:latin typeface="Calibri" panose="020F0502020204030204" pitchFamily="34" charset="0"/>
                <a:cs typeface="Calibri" panose="020F0502020204030204" pitchFamily="34" charset="0"/>
              </a:rPr>
              <a:t> - </a:t>
            </a:r>
            <a:r>
              <a:rPr lang="el-GR" sz="4000" b="1" dirty="0">
                <a:solidFill>
                  <a:srgbClr val="FFFF00"/>
                </a:solidFill>
                <a:latin typeface="Calibri" panose="020F0502020204030204" pitchFamily="34" charset="0"/>
                <a:cs typeface="Calibri" panose="020F0502020204030204" pitchFamily="34" charset="0"/>
              </a:rPr>
              <a:t>εκκλησια</a:t>
            </a:r>
            <a:r>
              <a:rPr lang="en-US" sz="4000" b="1" dirty="0">
                <a:solidFill>
                  <a:srgbClr val="FFFF00"/>
                </a:solidFill>
                <a:latin typeface="Calibri" panose="020F0502020204030204" pitchFamily="34" charset="0"/>
                <a:cs typeface="Calibri" panose="020F0502020204030204" pitchFamily="34" charset="0"/>
              </a:rPr>
              <a:t>)</a:t>
            </a:r>
            <a:r>
              <a:rPr lang="en-US" sz="3200" b="1" dirty="0">
                <a:solidFill>
                  <a:srgbClr val="FFFF00"/>
                </a:solidFill>
                <a:latin typeface="Calibri" panose="020F0502020204030204" pitchFamily="34" charset="0"/>
                <a:cs typeface="Calibri" panose="020F0502020204030204" pitchFamily="34" charset="0"/>
              </a:rPr>
              <a:t> </a:t>
            </a:r>
            <a:r>
              <a:rPr lang="en-US" sz="4000" i="1" dirty="0">
                <a:latin typeface="Calibri" panose="020F0502020204030204" pitchFamily="34" charset="0"/>
                <a:ea typeface="Times New Roman" panose="02020603050405020304" pitchFamily="18" charset="0"/>
                <a:cs typeface="Times New Roman" panose="02020603050405020304" pitchFamily="18" charset="0"/>
              </a:rPr>
              <a:t>of the firstborn who are enrolled in heaven, and to God, the judge of all, and to the spirits of the righteous made perfect,</a:t>
            </a:r>
            <a:endParaRPr lang="en-US" sz="4000" dirty="0">
              <a:latin typeface="Calibri" panose="020F0502020204030204" pitchFamily="34" charset="0"/>
              <a:cs typeface="Calibri" panose="020F0502020204030204" pitchFamily="34" charset="0"/>
            </a:endParaRP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2057400" y="136267"/>
            <a:ext cx="8635338" cy="1015663"/>
          </a:xfrm>
          <a:prstGeom prst="rect">
            <a:avLst/>
          </a:prstGeom>
          <a:noFill/>
          <a:ln w="9525">
            <a:noFill/>
            <a:miter lim="800000"/>
            <a:headEnd/>
            <a:tailEnd/>
          </a:ln>
        </p:spPr>
        <p:txBody>
          <a:bodyPr anchor="b">
            <a:spAutoFit/>
          </a:bodyPr>
          <a:lstStyle/>
          <a:p>
            <a:pPr algn="ctr" eaLnBrk="1" hangingPunct="1"/>
            <a:r>
              <a:rPr lang="en-US" sz="6000" dirty="0">
                <a:solidFill>
                  <a:schemeClr val="accent3">
                    <a:lumMod val="40000"/>
                    <a:lumOff val="60000"/>
                  </a:schemeClr>
                </a:solidFill>
                <a:latin typeface="Calibri" pitchFamily="34" charset="0"/>
              </a:rPr>
              <a:t>Hebrews 12:22-24</a:t>
            </a:r>
          </a:p>
        </p:txBody>
      </p:sp>
      <p:cxnSp>
        <p:nvCxnSpPr>
          <p:cNvPr id="3" name="Straight Connector 2">
            <a:extLst>
              <a:ext uri="{FF2B5EF4-FFF2-40B4-BE49-F238E27FC236}">
                <a16:creationId xmlns:a16="http://schemas.microsoft.com/office/drawing/2014/main" id="{B39300BA-E100-4473-80D2-CAA283A60E92}"/>
              </a:ext>
            </a:extLst>
          </p:cNvPr>
          <p:cNvCxnSpPr>
            <a:cxnSpLocks/>
          </p:cNvCxnSpPr>
          <p:nvPr/>
        </p:nvCxnSpPr>
        <p:spPr>
          <a:xfrm>
            <a:off x="7467600" y="4419600"/>
            <a:ext cx="3962400" cy="0"/>
          </a:xfrm>
          <a:prstGeom prst="line">
            <a:avLst/>
          </a:prstGeom>
          <a:ln w="38100">
            <a:solidFill>
              <a:schemeClr val="accent3">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AA2673D-6241-4917-87A2-D0B60FB1EAC6}"/>
              </a:ext>
            </a:extLst>
          </p:cNvPr>
          <p:cNvCxnSpPr/>
          <p:nvPr/>
        </p:nvCxnSpPr>
        <p:spPr>
          <a:xfrm>
            <a:off x="2057400" y="5638800"/>
            <a:ext cx="8382000" cy="0"/>
          </a:xfrm>
          <a:prstGeom prst="line">
            <a:avLst/>
          </a:prstGeom>
          <a:ln w="38100">
            <a:solidFill>
              <a:schemeClr val="accent3">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CEA39DA-26A8-4E1D-A334-983E495C8179}"/>
              </a:ext>
            </a:extLst>
          </p:cNvPr>
          <p:cNvCxnSpPr>
            <a:cxnSpLocks/>
          </p:cNvCxnSpPr>
          <p:nvPr/>
        </p:nvCxnSpPr>
        <p:spPr>
          <a:xfrm>
            <a:off x="1905000" y="5029200"/>
            <a:ext cx="1752600" cy="0"/>
          </a:xfrm>
          <a:prstGeom prst="line">
            <a:avLst/>
          </a:prstGeom>
          <a:ln w="38100">
            <a:solidFill>
              <a:schemeClr val="accent3">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08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par>
                                <p:cTn id="15" presetID="22" presetClass="entr" presetSubtype="8"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524000" y="1524000"/>
            <a:ext cx="10209331" cy="3886200"/>
          </a:xfrm>
          <a:noFill/>
        </p:spPr>
        <p:txBody>
          <a:bodyPr>
            <a:normAutofit fontScale="92500" lnSpcReduction="20000"/>
          </a:bodyPr>
          <a:lstStyle/>
          <a:p>
            <a:pPr marL="344488" indent="-344488">
              <a:lnSpc>
                <a:spcPct val="80000"/>
              </a:lnSpc>
              <a:buFont typeface="Wingdings" panose="05000000000000000000" pitchFamily="2" charset="2"/>
              <a:buChar char="§"/>
            </a:pPr>
            <a:r>
              <a:rPr lang="en-US" sz="4000" dirty="0">
                <a:latin typeface="Calibri" pitchFamily="34" charset="0"/>
              </a:rPr>
              <a:t>the church in Jerusalem – </a:t>
            </a:r>
            <a:r>
              <a:rPr lang="en-US" sz="4000" dirty="0">
                <a:solidFill>
                  <a:srgbClr val="FFFF00"/>
                </a:solidFill>
                <a:latin typeface="Calibri" pitchFamily="34" charset="0"/>
              </a:rPr>
              <a:t>Acts 11:22</a:t>
            </a:r>
          </a:p>
          <a:p>
            <a:pPr marL="0" indent="0">
              <a:lnSpc>
                <a:spcPct val="80000"/>
              </a:lnSpc>
              <a:buNone/>
            </a:pPr>
            <a:endParaRPr lang="en-US" sz="4000" dirty="0">
              <a:solidFill>
                <a:srgbClr val="FFFF00"/>
              </a:solidFill>
              <a:latin typeface="Calibri" pitchFamily="34" charset="0"/>
            </a:endParaRPr>
          </a:p>
          <a:p>
            <a:pPr marL="344488" indent="-344488">
              <a:lnSpc>
                <a:spcPct val="80000"/>
              </a:lnSpc>
              <a:buFont typeface="Wingdings" panose="05000000000000000000" pitchFamily="2" charset="2"/>
              <a:buChar char="§"/>
            </a:pPr>
            <a:r>
              <a:rPr lang="en-US" sz="4000" dirty="0">
                <a:latin typeface="Calibri" pitchFamily="34" charset="0"/>
              </a:rPr>
              <a:t>the church at Antioch – </a:t>
            </a:r>
            <a:r>
              <a:rPr lang="en-US" sz="4000" dirty="0">
                <a:solidFill>
                  <a:srgbClr val="FFFF00"/>
                </a:solidFill>
                <a:latin typeface="Calibri" pitchFamily="34" charset="0"/>
              </a:rPr>
              <a:t>Acts 13:1</a:t>
            </a:r>
          </a:p>
          <a:p>
            <a:pPr marL="0" indent="0">
              <a:lnSpc>
                <a:spcPct val="80000"/>
              </a:lnSpc>
              <a:buNone/>
            </a:pPr>
            <a:endParaRPr lang="en-US" sz="4000" dirty="0">
              <a:solidFill>
                <a:srgbClr val="FFFF00"/>
              </a:solidFill>
              <a:latin typeface="Calibri" pitchFamily="34" charset="0"/>
            </a:endParaRPr>
          </a:p>
          <a:p>
            <a:pPr marL="344488" indent="-344488">
              <a:lnSpc>
                <a:spcPct val="80000"/>
              </a:lnSpc>
              <a:buFont typeface="Wingdings" panose="05000000000000000000" pitchFamily="2" charset="2"/>
              <a:buChar char="§"/>
            </a:pPr>
            <a:r>
              <a:rPr lang="en-US" sz="4000" dirty="0">
                <a:latin typeface="Calibri" pitchFamily="34" charset="0"/>
              </a:rPr>
              <a:t>the church of God that is in Corinth – </a:t>
            </a:r>
            <a:r>
              <a:rPr lang="en-US" sz="4000" dirty="0">
                <a:solidFill>
                  <a:srgbClr val="FFFF00"/>
                </a:solidFill>
                <a:latin typeface="Calibri" pitchFamily="34" charset="0"/>
              </a:rPr>
              <a:t>I Cor. 1:2</a:t>
            </a:r>
          </a:p>
          <a:p>
            <a:pPr marL="0" indent="0">
              <a:lnSpc>
                <a:spcPct val="80000"/>
              </a:lnSpc>
              <a:buNone/>
            </a:pPr>
            <a:endParaRPr lang="en-US" sz="4000" dirty="0">
              <a:solidFill>
                <a:srgbClr val="FFFF00"/>
              </a:solidFill>
              <a:latin typeface="Calibri" pitchFamily="34" charset="0"/>
            </a:endParaRPr>
          </a:p>
          <a:p>
            <a:pPr marL="344488" indent="-344488">
              <a:lnSpc>
                <a:spcPct val="80000"/>
              </a:lnSpc>
              <a:buFont typeface="Wingdings" panose="05000000000000000000" pitchFamily="2" charset="2"/>
              <a:buChar char="§"/>
            </a:pPr>
            <a:r>
              <a:rPr lang="en-US" sz="4000" dirty="0">
                <a:latin typeface="Calibri" pitchFamily="34" charset="0"/>
              </a:rPr>
              <a:t>the churches of Galatia – </a:t>
            </a:r>
            <a:r>
              <a:rPr lang="en-US" sz="4000" dirty="0">
                <a:solidFill>
                  <a:srgbClr val="FFFF00"/>
                </a:solidFill>
                <a:latin typeface="Calibri" pitchFamily="34" charset="0"/>
              </a:rPr>
              <a:t>I Cor. 16:1, Galatians 1:2</a:t>
            </a:r>
          </a:p>
          <a:p>
            <a:pPr marL="533240" indent="-533240">
              <a:lnSpc>
                <a:spcPct val="80000"/>
              </a:lnSpc>
            </a:pPr>
            <a:endParaRPr lang="en-US" sz="2999" dirty="0">
              <a:latin typeface="Calibri" pitchFamily="34" charset="0"/>
            </a:endParaRPr>
          </a:p>
          <a:p>
            <a:pPr marL="533240" indent="-533240">
              <a:lnSpc>
                <a:spcPct val="80000"/>
              </a:lnSpc>
            </a:pPr>
            <a:endParaRPr lang="en-US" sz="2999" dirty="0">
              <a:latin typeface="Calibri" pitchFamily="34" charset="0"/>
            </a:endParaRPr>
          </a:p>
        </p:txBody>
      </p:sp>
      <p:sp>
        <p:nvSpPr>
          <p:cNvPr id="5" name="Rectangle 5"/>
          <p:cNvSpPr>
            <a:spLocks noChangeArrowheads="1"/>
          </p:cNvSpPr>
          <p:nvPr/>
        </p:nvSpPr>
        <p:spPr bwMode="auto">
          <a:xfrm>
            <a:off x="1982272" y="45941"/>
            <a:ext cx="8635338" cy="830997"/>
          </a:xfrm>
          <a:prstGeom prst="rect">
            <a:avLst/>
          </a:prstGeom>
          <a:noFill/>
          <a:ln w="9525">
            <a:noFill/>
            <a:miter lim="800000"/>
            <a:headEnd/>
            <a:tailEnd/>
          </a:ln>
        </p:spPr>
        <p:txBody>
          <a:bodyPr anchor="b">
            <a:spAutoFit/>
          </a:bodyPr>
          <a:lstStyle/>
          <a:p>
            <a:pPr algn="ctr" eaLnBrk="1" hangingPunct="1"/>
            <a:r>
              <a:rPr lang="en-US" sz="4800" dirty="0">
                <a:solidFill>
                  <a:schemeClr val="accent3">
                    <a:lumMod val="40000"/>
                    <a:lumOff val="60000"/>
                  </a:schemeClr>
                </a:solidFill>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752600" y="1105505"/>
            <a:ext cx="10171182" cy="4646990"/>
          </a:xfrm>
          <a:noFill/>
        </p:spPr>
        <p:txBody>
          <a:bodyPr>
            <a:normAutofit/>
          </a:bodyPr>
          <a:lstStyle/>
          <a:p>
            <a:pPr marL="403225" indent="-403225">
              <a:lnSpc>
                <a:spcPct val="80000"/>
              </a:lnSpc>
              <a:buFont typeface="Wingdings" panose="05000000000000000000" pitchFamily="2" charset="2"/>
              <a:buChar char="§"/>
            </a:pPr>
            <a:r>
              <a:rPr lang="en-US" sz="3599" dirty="0">
                <a:latin typeface="Calibri" pitchFamily="34" charset="0"/>
              </a:rPr>
              <a:t>All the saints in Christ Jesus who are at Philippi – </a:t>
            </a:r>
            <a:r>
              <a:rPr lang="en-US" sz="3599" dirty="0">
                <a:solidFill>
                  <a:srgbClr val="FFFF00"/>
                </a:solidFill>
                <a:latin typeface="Calibri" pitchFamily="34" charset="0"/>
              </a:rPr>
              <a:t>Philippians 1:1 (cf. Philippians 4:15)</a:t>
            </a:r>
          </a:p>
          <a:p>
            <a:pPr marL="403225" indent="-403225">
              <a:lnSpc>
                <a:spcPct val="80000"/>
              </a:lnSpc>
              <a:buFont typeface="Wingdings" panose="05000000000000000000" pitchFamily="2" charset="2"/>
              <a:buChar char="§"/>
            </a:pPr>
            <a:endParaRPr lang="en-US" sz="3599" dirty="0">
              <a:solidFill>
                <a:srgbClr val="FFFF00"/>
              </a:solidFill>
              <a:latin typeface="Calibri" pitchFamily="34" charset="0"/>
            </a:endParaRPr>
          </a:p>
          <a:p>
            <a:pPr marL="403225" indent="-403225">
              <a:lnSpc>
                <a:spcPct val="80000"/>
              </a:lnSpc>
              <a:buFont typeface="Wingdings" panose="05000000000000000000" pitchFamily="2" charset="2"/>
              <a:buChar char="§"/>
            </a:pPr>
            <a:r>
              <a:rPr lang="en-US" sz="3599" dirty="0">
                <a:latin typeface="Calibri" pitchFamily="34" charset="0"/>
              </a:rPr>
              <a:t>The saints and faithful brothers in Christ at Colossae – </a:t>
            </a:r>
            <a:r>
              <a:rPr lang="en-US" sz="3599" dirty="0">
                <a:solidFill>
                  <a:srgbClr val="FFFF00"/>
                </a:solidFill>
                <a:latin typeface="Calibri" pitchFamily="34" charset="0"/>
              </a:rPr>
              <a:t>Colossians 1:2</a:t>
            </a:r>
          </a:p>
          <a:p>
            <a:pPr marL="403225" indent="-403225">
              <a:lnSpc>
                <a:spcPct val="80000"/>
              </a:lnSpc>
              <a:buFont typeface="Wingdings" panose="05000000000000000000" pitchFamily="2" charset="2"/>
              <a:buChar char="§"/>
            </a:pPr>
            <a:endParaRPr lang="en-US" sz="3599" dirty="0">
              <a:solidFill>
                <a:srgbClr val="FFFF00"/>
              </a:solidFill>
              <a:latin typeface="Calibri" pitchFamily="34" charset="0"/>
            </a:endParaRPr>
          </a:p>
          <a:p>
            <a:pPr marL="403225" indent="-403225">
              <a:lnSpc>
                <a:spcPct val="80000"/>
              </a:lnSpc>
              <a:buFont typeface="Wingdings" panose="05000000000000000000" pitchFamily="2" charset="2"/>
              <a:buChar char="§"/>
            </a:pPr>
            <a:r>
              <a:rPr lang="en-US" sz="3599" dirty="0">
                <a:latin typeface="Calibri" pitchFamily="34" charset="0"/>
              </a:rPr>
              <a:t>the saints who are in Ephesus and are faithful in Christ Jesus – </a:t>
            </a:r>
            <a:r>
              <a:rPr lang="en-US" sz="3599" dirty="0">
                <a:solidFill>
                  <a:srgbClr val="FFFF00"/>
                </a:solidFill>
                <a:latin typeface="Calibri" pitchFamily="34" charset="0"/>
              </a:rPr>
              <a:t>Ephesians 1:1 (cf. Rev. 2:1)</a:t>
            </a:r>
          </a:p>
          <a:p>
            <a:pPr marL="533240" indent="-533240">
              <a:lnSpc>
                <a:spcPct val="80000"/>
              </a:lnSpc>
            </a:pPr>
            <a:endParaRPr lang="en-US" sz="3599" dirty="0">
              <a:latin typeface="Calibri" pitchFamily="34" charset="0"/>
            </a:endParaRPr>
          </a:p>
          <a:p>
            <a:pPr marL="533240" indent="-533240">
              <a:lnSpc>
                <a:spcPct val="80000"/>
              </a:lnSpc>
            </a:pPr>
            <a:endParaRPr lang="en-US" sz="3199" dirty="0">
              <a:latin typeface="Calibri" pitchFamily="34" charset="0"/>
            </a:endParaRPr>
          </a:p>
          <a:p>
            <a:pPr marL="533240" indent="-533240">
              <a:lnSpc>
                <a:spcPct val="80000"/>
              </a:lnSpc>
            </a:pPr>
            <a:endParaRPr lang="en-US" sz="2999" dirty="0">
              <a:latin typeface="Calibri" pitchFamily="34" charset="0"/>
            </a:endParaRPr>
          </a:p>
        </p:txBody>
      </p:sp>
      <p:sp>
        <p:nvSpPr>
          <p:cNvPr id="5" name="Rectangle 5"/>
          <p:cNvSpPr>
            <a:spLocks noChangeArrowheads="1"/>
          </p:cNvSpPr>
          <p:nvPr/>
        </p:nvSpPr>
        <p:spPr bwMode="auto">
          <a:xfrm>
            <a:off x="1601370" y="107626"/>
            <a:ext cx="10209629" cy="769313"/>
          </a:xfrm>
          <a:prstGeom prst="rect">
            <a:avLst/>
          </a:prstGeom>
          <a:noFill/>
          <a:ln w="9525">
            <a:noFill/>
            <a:miter lim="800000"/>
            <a:headEnd/>
            <a:tailEnd/>
          </a:ln>
        </p:spPr>
        <p:txBody>
          <a:bodyPr wrap="square" anchor="b">
            <a:spAutoFit/>
          </a:bodyPr>
          <a:lstStyle/>
          <a:p>
            <a:pPr algn="ctr" eaLnBrk="1" hangingPunct="1"/>
            <a:r>
              <a:rPr lang="en-US" sz="4399" dirty="0">
                <a:solidFill>
                  <a:schemeClr val="accent3">
                    <a:lumMod val="40000"/>
                    <a:lumOff val="60000"/>
                  </a:schemeClr>
                </a:solidFill>
                <a:latin typeface="Calibri" pitchFamily="34" charset="0"/>
              </a:rPr>
              <a:t>Other Descriptions of Groups of Believers</a:t>
            </a:r>
          </a:p>
        </p:txBody>
      </p:sp>
    </p:spTree>
    <p:extLst>
      <p:ext uri="{BB962C8B-B14F-4D97-AF65-F5344CB8AC3E}">
        <p14:creationId xmlns:p14="http://schemas.microsoft.com/office/powerpoint/2010/main" val="3412568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2" end="2"/>
                                            </p:txEl>
                                          </p:spTgt>
                                        </p:tgtEl>
                                        <p:attrNameLst>
                                          <p:attrName>style.visibility</p:attrName>
                                        </p:attrNameLst>
                                      </p:cBhvr>
                                      <p:to>
                                        <p:strVal val="visible"/>
                                      </p:to>
                                    </p:set>
                                    <p:animEffect transition="in" filter="dissolve">
                                      <p:cBhvr>
                                        <p:cTn id="12" dur="500"/>
                                        <p:tgtEl>
                                          <p:spTgt spid="3789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4" end="4"/>
                                            </p:txEl>
                                          </p:spTgt>
                                        </p:tgtEl>
                                        <p:attrNameLst>
                                          <p:attrName>style.visibility</p:attrName>
                                        </p:attrNameLst>
                                      </p:cBhvr>
                                      <p:to>
                                        <p:strVal val="visible"/>
                                      </p:to>
                                    </p:set>
                                    <p:animEffect transition="in" filter="dissolve">
                                      <p:cBhvr>
                                        <p:cTn id="1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601370" y="107626"/>
            <a:ext cx="10209629" cy="769313"/>
          </a:xfrm>
          <a:prstGeom prst="rect">
            <a:avLst/>
          </a:prstGeom>
          <a:noFill/>
          <a:ln w="9525">
            <a:noFill/>
            <a:miter lim="800000"/>
            <a:headEnd/>
            <a:tailEnd/>
          </a:ln>
        </p:spPr>
        <p:txBody>
          <a:bodyPr wrap="square" anchor="b">
            <a:spAutoFit/>
          </a:bodyPr>
          <a:lstStyle/>
          <a:p>
            <a:pPr algn="ctr" eaLnBrk="1" hangingPunct="1"/>
            <a:r>
              <a:rPr lang="en-US" sz="4399" dirty="0">
                <a:solidFill>
                  <a:schemeClr val="accent3">
                    <a:lumMod val="40000"/>
                    <a:lumOff val="60000"/>
                  </a:schemeClr>
                </a:solidFill>
                <a:latin typeface="Calibri" pitchFamily="34" charset="0"/>
              </a:rPr>
              <a:t>Three Purposes for Local Churches</a:t>
            </a:r>
          </a:p>
        </p:txBody>
      </p:sp>
      <p:sp>
        <p:nvSpPr>
          <p:cNvPr id="2" name="Oval 1">
            <a:extLst>
              <a:ext uri="{FF2B5EF4-FFF2-40B4-BE49-F238E27FC236}">
                <a16:creationId xmlns:a16="http://schemas.microsoft.com/office/drawing/2014/main" id="{6EA7CB7E-6AEF-45E9-BC85-098827451299}"/>
              </a:ext>
            </a:extLst>
          </p:cNvPr>
          <p:cNvSpPr/>
          <p:nvPr/>
        </p:nvSpPr>
        <p:spPr>
          <a:xfrm>
            <a:off x="4800600" y="2590800"/>
            <a:ext cx="3276600" cy="1600200"/>
          </a:xfrm>
          <a:prstGeom prst="ellipse">
            <a:avLst/>
          </a:prstGeom>
          <a:solidFill>
            <a:schemeClr val="accent4">
              <a:lumMod val="5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libri" panose="020F0502020204030204" pitchFamily="34" charset="0"/>
                <a:cs typeface="Calibri" panose="020F0502020204030204" pitchFamily="34" charset="0"/>
              </a:rPr>
              <a:t>The Church at Embry Hills</a:t>
            </a:r>
          </a:p>
        </p:txBody>
      </p:sp>
      <p:sp>
        <p:nvSpPr>
          <p:cNvPr id="3" name="Arrow: Up 2">
            <a:extLst>
              <a:ext uri="{FF2B5EF4-FFF2-40B4-BE49-F238E27FC236}">
                <a16:creationId xmlns:a16="http://schemas.microsoft.com/office/drawing/2014/main" id="{7EEAE392-85F0-4802-AE6B-0B1BCF80CDD6}"/>
              </a:ext>
            </a:extLst>
          </p:cNvPr>
          <p:cNvSpPr/>
          <p:nvPr/>
        </p:nvSpPr>
        <p:spPr>
          <a:xfrm>
            <a:off x="6324600" y="1295400"/>
            <a:ext cx="228600" cy="12954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4572722-504E-4CD8-81FD-4F4DC955A525}"/>
              </a:ext>
            </a:extLst>
          </p:cNvPr>
          <p:cNvSpPr txBox="1"/>
          <p:nvPr/>
        </p:nvSpPr>
        <p:spPr>
          <a:xfrm>
            <a:off x="6725849" y="1485107"/>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Upward</a:t>
            </a:r>
          </a:p>
        </p:txBody>
      </p:sp>
      <p:sp>
        <p:nvSpPr>
          <p:cNvPr id="6" name="Arrow: Right 5">
            <a:extLst>
              <a:ext uri="{FF2B5EF4-FFF2-40B4-BE49-F238E27FC236}">
                <a16:creationId xmlns:a16="http://schemas.microsoft.com/office/drawing/2014/main" id="{C2692610-295F-48B2-924A-0D56721868BB}"/>
              </a:ext>
            </a:extLst>
          </p:cNvPr>
          <p:cNvSpPr/>
          <p:nvPr/>
        </p:nvSpPr>
        <p:spPr>
          <a:xfrm>
            <a:off x="8077200" y="3286125"/>
            <a:ext cx="1676400" cy="209550"/>
          </a:xfrm>
          <a:prstGeom prst="righ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Left 6">
            <a:extLst>
              <a:ext uri="{FF2B5EF4-FFF2-40B4-BE49-F238E27FC236}">
                <a16:creationId xmlns:a16="http://schemas.microsoft.com/office/drawing/2014/main" id="{F0253C3F-3F57-4D27-B1C1-86CFE9B2BC6D}"/>
              </a:ext>
            </a:extLst>
          </p:cNvPr>
          <p:cNvSpPr/>
          <p:nvPr/>
        </p:nvSpPr>
        <p:spPr>
          <a:xfrm>
            <a:off x="2895600" y="3228975"/>
            <a:ext cx="1905000" cy="200025"/>
          </a:xfrm>
          <a:prstGeom prst="lef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5323E24-06D2-4D41-9AD8-1FDD445A7EB0}"/>
              </a:ext>
            </a:extLst>
          </p:cNvPr>
          <p:cNvSpPr txBox="1"/>
          <p:nvPr/>
        </p:nvSpPr>
        <p:spPr>
          <a:xfrm>
            <a:off x="9067800" y="2695194"/>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Outward</a:t>
            </a:r>
          </a:p>
        </p:txBody>
      </p:sp>
      <p:sp>
        <p:nvSpPr>
          <p:cNvPr id="8" name="Arrow: Up 7">
            <a:extLst>
              <a:ext uri="{FF2B5EF4-FFF2-40B4-BE49-F238E27FC236}">
                <a16:creationId xmlns:a16="http://schemas.microsoft.com/office/drawing/2014/main" id="{3DAF8AE5-01BE-4853-AFC7-95E500011C6E}"/>
              </a:ext>
            </a:extLst>
          </p:cNvPr>
          <p:cNvSpPr/>
          <p:nvPr/>
        </p:nvSpPr>
        <p:spPr>
          <a:xfrm rot="19902171">
            <a:off x="7617810" y="3974336"/>
            <a:ext cx="260559" cy="12192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9494F428-9C88-4868-8040-A2F7352DAA7C}"/>
              </a:ext>
            </a:extLst>
          </p:cNvPr>
          <p:cNvSpPr/>
          <p:nvPr/>
        </p:nvSpPr>
        <p:spPr>
          <a:xfrm rot="2263628">
            <a:off x="4990708" y="3956754"/>
            <a:ext cx="291839" cy="12192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935D387-B540-45F1-9715-1024F732E673}"/>
              </a:ext>
            </a:extLst>
          </p:cNvPr>
          <p:cNvSpPr txBox="1"/>
          <p:nvPr/>
        </p:nvSpPr>
        <p:spPr>
          <a:xfrm>
            <a:off x="5715584" y="5137796"/>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Inward</a:t>
            </a:r>
          </a:p>
        </p:txBody>
      </p:sp>
    </p:spTree>
    <p:extLst>
      <p:ext uri="{BB962C8B-B14F-4D97-AF65-F5344CB8AC3E}">
        <p14:creationId xmlns:p14="http://schemas.microsoft.com/office/powerpoint/2010/main" val="194670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down)">
                                      <p:cBhvr>
                                        <p:cTn id="28" dur="500"/>
                                        <p:tgtEl>
                                          <p:spTgt spid="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P spid="7" grpId="0" animBg="1"/>
      <p:bldP spid="9" grpId="0"/>
      <p:bldP spid="8" grpId="0" animBg="1"/>
      <p:bldP spid="11" grpId="0" animBg="1"/>
      <p:bldP spid="12" grpId="0"/>
    </p:bldLst>
  </p:timing>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803</TotalTime>
  <Words>233</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Euphemia</vt:lpstr>
      <vt:lpstr>Times New Roman</vt:lpstr>
      <vt:lpstr>Wingdings</vt:lpstr>
      <vt:lpstr>Jigsaw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Russ LaGrone</dc:creator>
  <cp:lastModifiedBy>Brad Beutjer</cp:lastModifiedBy>
  <cp:revision>15</cp:revision>
  <dcterms:created xsi:type="dcterms:W3CDTF">2018-03-31T14:29:53Z</dcterms:created>
  <dcterms:modified xsi:type="dcterms:W3CDTF">2018-04-01T12:58:26Z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