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56" r:id="rId2"/>
    <p:sldId id="258" r:id="rId3"/>
    <p:sldId id="257" r:id="rId4"/>
    <p:sldId id="259" r:id="rId5"/>
    <p:sldId id="268" r:id="rId6"/>
    <p:sldId id="261" r:id="rId7"/>
    <p:sldId id="262" r:id="rId8"/>
    <p:sldId id="263" r:id="rId9"/>
    <p:sldId id="277" r:id="rId10"/>
    <p:sldId id="265" r:id="rId11"/>
    <p:sldId id="266" r:id="rId12"/>
    <p:sldId id="26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6" d="100"/>
          <a:sy n="106" d="100"/>
        </p:scale>
        <p:origin x="70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034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5/27/2018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173247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528102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3769330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472340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B482E8-6E0E-1B4F-B1FD-C69DB9E858D9}" type="datetimeFigureOut">
              <a:rPr lang="en-US" smtClean="0"/>
              <a:pPr/>
              <a:t>5/27/2018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467332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B482E8-6E0E-1B4F-B1FD-C69DB9E858D9}" type="datetimeFigureOut">
              <a:rPr lang="en-US" smtClean="0"/>
              <a:pPr/>
              <a:t>5/27/2018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095519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4379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871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9B3A1323-8D79-1946-B0D7-40001CF92E9D}" type="datetimeFigureOut">
              <a:rPr lang="en-US" smtClean="0"/>
              <a:pPr/>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249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214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5/27/2018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4987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5/27/2018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481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13A34C8-038E-2045-AF43-DF7DBB8E0E9E}" type="datetimeFigureOut">
              <a:rPr lang="en-US" smtClean="0"/>
              <a:pPr/>
              <a:t>5/27/2018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3157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818C68F-D26B-8F47-958C-23B49CF8A634}" type="datetimeFigureOut">
              <a:rPr lang="en-US" smtClean="0"/>
              <a:pPr/>
              <a:t>5/27/2018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787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D0DF5E60-9974-AC48-9591-99C2BB44B7CF}" type="datetimeFigureOut">
              <a:rPr lang="en-US" smtClean="0"/>
              <a:pPr/>
              <a:t>5/27/2018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2653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5/27/2018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969304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9B482E8-6E0E-1B4F-B1FD-C69DB9E858D9}" type="datetimeFigureOut">
              <a:rPr lang="en-US" smtClean="0"/>
              <a:pPr/>
              <a:t>5/27/2018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038027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8C4AF-CA77-458F-B45B-520B8884A891}"/>
              </a:ext>
            </a:extLst>
          </p:cNvPr>
          <p:cNvSpPr>
            <a:spLocks noGrp="1"/>
          </p:cNvSpPr>
          <p:nvPr>
            <p:ph type="ctrTitle"/>
          </p:nvPr>
        </p:nvSpPr>
        <p:spPr>
          <a:xfrm>
            <a:off x="810001" y="0"/>
            <a:ext cx="8825658" cy="3329581"/>
          </a:xfrm>
        </p:spPr>
        <p:txBody>
          <a:bodyPr/>
          <a:lstStyle/>
          <a:p>
            <a:r>
              <a:rPr lang="en-US" b="1" dirty="0">
                <a:effectLst>
                  <a:outerShdw blurRad="38100" dist="38100" dir="2700000" algn="tl">
                    <a:srgbClr val="000000">
                      <a:alpha val="43137"/>
                    </a:srgbClr>
                  </a:outerShdw>
                </a:effectLst>
              </a:rPr>
              <a:t>Are You Sober?</a:t>
            </a:r>
          </a:p>
        </p:txBody>
      </p:sp>
      <p:sp>
        <p:nvSpPr>
          <p:cNvPr id="3" name="Subtitle 2">
            <a:extLst>
              <a:ext uri="{FF2B5EF4-FFF2-40B4-BE49-F238E27FC236}">
                <a16:creationId xmlns:a16="http://schemas.microsoft.com/office/drawing/2014/main" id="{44303DA8-80EA-42BF-8F83-9E8D82CA3029}"/>
              </a:ext>
            </a:extLst>
          </p:cNvPr>
          <p:cNvSpPr>
            <a:spLocks noGrp="1"/>
          </p:cNvSpPr>
          <p:nvPr>
            <p:ph type="subTitle" idx="1"/>
          </p:nvPr>
        </p:nvSpPr>
        <p:spPr>
          <a:xfrm>
            <a:off x="810000" y="3528420"/>
            <a:ext cx="10572000" cy="2520128"/>
          </a:xfrm>
        </p:spPr>
        <p:txBody>
          <a:bodyPr>
            <a:normAutofit lnSpcReduction="10000"/>
          </a:bodyPr>
          <a:lstStyle/>
          <a:p>
            <a:r>
              <a:rPr lang="en-US" sz="3200" b="1" i="1" dirty="0"/>
              <a:t>“Therefore let us not sleep, as others do, but let us watch and </a:t>
            </a:r>
            <a:r>
              <a:rPr lang="en-US" sz="3200" b="1" i="1" dirty="0">
                <a:solidFill>
                  <a:srgbClr val="FFFF00"/>
                </a:solidFill>
                <a:effectLst>
                  <a:outerShdw blurRad="38100" dist="38100" dir="2700000" algn="tl">
                    <a:srgbClr val="000000">
                      <a:alpha val="43137"/>
                    </a:srgbClr>
                  </a:outerShdw>
                </a:effectLst>
              </a:rPr>
              <a:t>be sober</a:t>
            </a:r>
            <a:r>
              <a:rPr lang="en-US" sz="3200" b="1" i="1" dirty="0"/>
              <a:t>. </a:t>
            </a:r>
            <a:r>
              <a:rPr lang="en-US" sz="3200" b="1" i="1" baseline="30000" dirty="0"/>
              <a:t> </a:t>
            </a:r>
            <a:r>
              <a:rPr lang="en-US" sz="3200" b="1" i="1" dirty="0"/>
              <a:t>For those who sleep, sleep at night, and those who get drunk are drunk at night. </a:t>
            </a:r>
            <a:r>
              <a:rPr lang="en-US" sz="3200" b="1" i="1" baseline="30000" dirty="0"/>
              <a:t>8 </a:t>
            </a:r>
            <a:r>
              <a:rPr lang="en-US" sz="3200" b="1" i="1" dirty="0"/>
              <a:t>But let us who are of the day </a:t>
            </a:r>
            <a:r>
              <a:rPr lang="en-US" sz="3200" b="1" i="1" dirty="0">
                <a:solidFill>
                  <a:srgbClr val="FFFF00"/>
                </a:solidFill>
                <a:effectLst>
                  <a:outerShdw blurRad="38100" dist="38100" dir="2700000" algn="tl">
                    <a:srgbClr val="000000">
                      <a:alpha val="43137"/>
                    </a:srgbClr>
                  </a:outerShdw>
                </a:effectLst>
              </a:rPr>
              <a:t>be sober</a:t>
            </a:r>
            <a:r>
              <a:rPr lang="en-US" sz="3200" b="1" i="1" dirty="0"/>
              <a:t>.”</a:t>
            </a:r>
            <a:r>
              <a:rPr lang="en-US" b="1" i="1" dirty="0"/>
              <a:t> </a:t>
            </a:r>
            <a:r>
              <a:rPr lang="en-US" dirty="0"/>
              <a:t>(1 Thessalonians 5:6-8) </a:t>
            </a:r>
          </a:p>
        </p:txBody>
      </p:sp>
    </p:spTree>
    <p:extLst>
      <p:ext uri="{BB962C8B-B14F-4D97-AF65-F5344CB8AC3E}">
        <p14:creationId xmlns:p14="http://schemas.microsoft.com/office/powerpoint/2010/main" val="286337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29C65B-C27F-476B-A57F-E324BBB6C4C2}"/>
              </a:ext>
            </a:extLst>
          </p:cNvPr>
          <p:cNvSpPr>
            <a:spLocks noGrp="1"/>
          </p:cNvSpPr>
          <p:nvPr>
            <p:ph type="title"/>
          </p:nvPr>
        </p:nvSpPr>
        <p:spPr>
          <a:xfrm>
            <a:off x="646111" y="423690"/>
            <a:ext cx="9404723" cy="1400530"/>
          </a:xfrm>
        </p:spPr>
        <p:txBody>
          <a:bodyPr/>
          <a:lstStyle/>
          <a:p>
            <a:r>
              <a:rPr lang="en-US" sz="3200" dirty="0"/>
              <a:t>Enemies of Sobriety</a:t>
            </a:r>
            <a:br>
              <a:rPr lang="en-US" sz="3200" dirty="0"/>
            </a:br>
            <a:r>
              <a:rPr lang="en-US" sz="4400" b="1" dirty="0"/>
              <a:t>	</a:t>
            </a:r>
            <a:r>
              <a:rPr lang="en-US" sz="4800" b="1" dirty="0">
                <a:effectLst>
                  <a:outerShdw blurRad="38100" dist="38100" dir="2700000" algn="tl">
                    <a:srgbClr val="000000">
                      <a:alpha val="43137"/>
                    </a:srgbClr>
                  </a:outerShdw>
                </a:effectLst>
              </a:rPr>
              <a:t>2. Mind-altering substances</a:t>
            </a:r>
          </a:p>
        </p:txBody>
      </p:sp>
      <p:sp>
        <p:nvSpPr>
          <p:cNvPr id="3" name="Content Placeholder 2">
            <a:extLst>
              <a:ext uri="{FF2B5EF4-FFF2-40B4-BE49-F238E27FC236}">
                <a16:creationId xmlns:a16="http://schemas.microsoft.com/office/drawing/2014/main" id="{20864FDC-B958-49B9-B832-9DE8AB48304F}"/>
              </a:ext>
            </a:extLst>
          </p:cNvPr>
          <p:cNvSpPr>
            <a:spLocks noGrp="1"/>
          </p:cNvSpPr>
          <p:nvPr>
            <p:ph idx="1"/>
          </p:nvPr>
        </p:nvSpPr>
        <p:spPr>
          <a:xfrm>
            <a:off x="646111" y="1824220"/>
            <a:ext cx="10955339" cy="4662207"/>
          </a:xfrm>
        </p:spPr>
        <p:txBody>
          <a:bodyPr>
            <a:noAutofit/>
          </a:bodyPr>
          <a:lstStyle/>
          <a:p>
            <a:r>
              <a:rPr lang="en-US" sz="3200" dirty="0"/>
              <a:t>The very name should raise questions.</a:t>
            </a:r>
          </a:p>
          <a:p>
            <a:r>
              <a:rPr lang="en-US" sz="3200" dirty="0"/>
              <a:t>Legalization does not make a thing morally right.</a:t>
            </a:r>
          </a:p>
          <a:p>
            <a:r>
              <a:rPr lang="en-US" sz="3200" dirty="0"/>
              <a:t>Passages condemning drunkenness apply to these.</a:t>
            </a:r>
          </a:p>
          <a:p>
            <a:r>
              <a:rPr lang="en-US" sz="3200" dirty="0"/>
              <a:t>Recreational use is a misguided search for heaven.</a:t>
            </a:r>
          </a:p>
          <a:p>
            <a:r>
              <a:rPr lang="en-US" sz="3200" dirty="0"/>
              <a:t>Prescription drugs may be justified by 1 Timothy 5:23.</a:t>
            </a:r>
          </a:p>
          <a:p>
            <a:r>
              <a:rPr lang="en-US" sz="3200" dirty="0"/>
              <a:t>“All things are lawful for me, but I will not be brought under the power of any” (1 Corinthians 6:12).</a:t>
            </a:r>
          </a:p>
          <a:p>
            <a:r>
              <a:rPr lang="en-US" sz="3200" dirty="0"/>
              <a:t>Addictions can be broken. </a:t>
            </a:r>
          </a:p>
        </p:txBody>
      </p:sp>
    </p:spTree>
    <p:extLst>
      <p:ext uri="{BB962C8B-B14F-4D97-AF65-F5344CB8AC3E}">
        <p14:creationId xmlns:p14="http://schemas.microsoft.com/office/powerpoint/2010/main" val="25723045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29C65B-C27F-476B-A57F-E324BBB6C4C2}"/>
              </a:ext>
            </a:extLst>
          </p:cNvPr>
          <p:cNvSpPr>
            <a:spLocks noGrp="1"/>
          </p:cNvSpPr>
          <p:nvPr>
            <p:ph type="title"/>
          </p:nvPr>
        </p:nvSpPr>
        <p:spPr>
          <a:xfrm>
            <a:off x="660399" y="423695"/>
            <a:ext cx="9404723" cy="1400530"/>
          </a:xfrm>
        </p:spPr>
        <p:txBody>
          <a:bodyPr/>
          <a:lstStyle/>
          <a:p>
            <a:r>
              <a:rPr lang="en-US" sz="3200" dirty="0"/>
              <a:t>Enemies of Sobriety</a:t>
            </a:r>
            <a:br>
              <a:rPr lang="en-US" sz="3200" dirty="0"/>
            </a:br>
            <a:r>
              <a:rPr lang="en-US" sz="4400" b="1" dirty="0"/>
              <a:t>	</a:t>
            </a:r>
            <a:r>
              <a:rPr lang="en-US" sz="4800" b="1" dirty="0">
                <a:effectLst>
                  <a:outerShdw blurRad="38100" dist="38100" dir="2700000" algn="tl">
                    <a:srgbClr val="000000">
                      <a:alpha val="43137"/>
                    </a:srgbClr>
                  </a:outerShdw>
                </a:effectLst>
              </a:rPr>
              <a:t>3. Sexual Passion</a:t>
            </a:r>
          </a:p>
        </p:txBody>
      </p:sp>
      <p:sp>
        <p:nvSpPr>
          <p:cNvPr id="3" name="Content Placeholder 2">
            <a:extLst>
              <a:ext uri="{FF2B5EF4-FFF2-40B4-BE49-F238E27FC236}">
                <a16:creationId xmlns:a16="http://schemas.microsoft.com/office/drawing/2014/main" id="{20864FDC-B958-49B9-B832-9DE8AB48304F}"/>
              </a:ext>
            </a:extLst>
          </p:cNvPr>
          <p:cNvSpPr>
            <a:spLocks noGrp="1"/>
          </p:cNvSpPr>
          <p:nvPr>
            <p:ph idx="1"/>
          </p:nvPr>
        </p:nvSpPr>
        <p:spPr>
          <a:xfrm>
            <a:off x="1157287" y="1952906"/>
            <a:ext cx="10526714" cy="4719357"/>
          </a:xfrm>
        </p:spPr>
        <p:txBody>
          <a:bodyPr>
            <a:normAutofit/>
          </a:bodyPr>
          <a:lstStyle/>
          <a:p>
            <a:r>
              <a:rPr lang="en-US" sz="3200" dirty="0"/>
              <a:t>Prov. 7:21-23 describes an intoxicated young man.</a:t>
            </a:r>
          </a:p>
          <a:p>
            <a:r>
              <a:rPr lang="en-US" sz="3200" dirty="0"/>
              <a:t>Samson, a perfect example.</a:t>
            </a:r>
          </a:p>
          <a:p>
            <a:r>
              <a:rPr lang="en-US" sz="3200" dirty="0"/>
              <a:t>Many modern examples.</a:t>
            </a:r>
          </a:p>
          <a:p>
            <a:r>
              <a:rPr lang="en-US" sz="3200" dirty="0"/>
              <a:t>Matthew 5:28</a:t>
            </a:r>
          </a:p>
          <a:p>
            <a:r>
              <a:rPr lang="en-US" sz="3200" dirty="0"/>
              <a:t>Song of Solomon 2:7; 3:5; 8:4                                             		“</a:t>
            </a:r>
            <a:r>
              <a:rPr lang="en-US" sz="3200" i="1" dirty="0"/>
              <a:t>Do not stir up nor awaken love</a:t>
            </a:r>
            <a:br>
              <a:rPr lang="en-US" sz="3200" i="1" dirty="0"/>
            </a:br>
            <a:r>
              <a:rPr lang="en-US" sz="3200" i="1" dirty="0"/>
              <a:t>		Until it pleases.”</a:t>
            </a:r>
          </a:p>
          <a:p>
            <a:r>
              <a:rPr lang="en-US" sz="3200" dirty="0"/>
              <a:t>Proverbs 4:23-27</a:t>
            </a:r>
          </a:p>
          <a:p>
            <a:endParaRPr lang="en-US" sz="3000" dirty="0"/>
          </a:p>
        </p:txBody>
      </p:sp>
    </p:spTree>
    <p:extLst>
      <p:ext uri="{BB962C8B-B14F-4D97-AF65-F5344CB8AC3E}">
        <p14:creationId xmlns:p14="http://schemas.microsoft.com/office/powerpoint/2010/main" val="42087900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29C65B-C27F-476B-A57F-E324BBB6C4C2}"/>
              </a:ext>
            </a:extLst>
          </p:cNvPr>
          <p:cNvSpPr>
            <a:spLocks noGrp="1"/>
          </p:cNvSpPr>
          <p:nvPr>
            <p:ph type="title"/>
          </p:nvPr>
        </p:nvSpPr>
        <p:spPr>
          <a:xfrm>
            <a:off x="646111" y="423690"/>
            <a:ext cx="9404723" cy="1400530"/>
          </a:xfrm>
        </p:spPr>
        <p:txBody>
          <a:bodyPr/>
          <a:lstStyle/>
          <a:p>
            <a:r>
              <a:rPr lang="en-US" sz="3200" dirty="0"/>
              <a:t>Enemies of Sobriety</a:t>
            </a:r>
            <a:br>
              <a:rPr lang="en-US" sz="3200" dirty="0"/>
            </a:br>
            <a:r>
              <a:rPr lang="en-US" sz="4400" b="1" dirty="0"/>
              <a:t>	</a:t>
            </a:r>
            <a:r>
              <a:rPr lang="en-US" sz="4800" b="1" dirty="0">
                <a:effectLst>
                  <a:outerShdw blurRad="38100" dist="38100" dir="2700000" algn="tl">
                    <a:srgbClr val="000000">
                      <a:alpha val="43137"/>
                    </a:srgbClr>
                  </a:outerShdw>
                </a:effectLst>
              </a:rPr>
              <a:t>Many others</a:t>
            </a:r>
          </a:p>
        </p:txBody>
      </p:sp>
      <p:sp>
        <p:nvSpPr>
          <p:cNvPr id="3" name="Content Placeholder 2">
            <a:extLst>
              <a:ext uri="{FF2B5EF4-FFF2-40B4-BE49-F238E27FC236}">
                <a16:creationId xmlns:a16="http://schemas.microsoft.com/office/drawing/2014/main" id="{20864FDC-B958-49B9-B832-9DE8AB48304F}"/>
              </a:ext>
            </a:extLst>
          </p:cNvPr>
          <p:cNvSpPr>
            <a:spLocks noGrp="1"/>
          </p:cNvSpPr>
          <p:nvPr>
            <p:ph idx="1"/>
          </p:nvPr>
        </p:nvSpPr>
        <p:spPr>
          <a:xfrm>
            <a:off x="646111" y="2052918"/>
            <a:ext cx="10526714" cy="4381392"/>
          </a:xfrm>
        </p:spPr>
        <p:txBody>
          <a:bodyPr>
            <a:normAutofit/>
          </a:bodyPr>
          <a:lstStyle/>
          <a:p>
            <a:r>
              <a:rPr lang="en-US" sz="3200" b="1" i="1" baseline="30000" dirty="0"/>
              <a:t>“ </a:t>
            </a:r>
            <a:r>
              <a:rPr lang="en-US" sz="3200" i="1" dirty="0"/>
              <a:t>For I say, through the grace given to me, to everyone who is among you, </a:t>
            </a:r>
            <a:r>
              <a:rPr lang="en-US" sz="3200" b="1" i="1" dirty="0">
                <a:solidFill>
                  <a:srgbClr val="FFFF00"/>
                </a:solidFill>
                <a:effectLst>
                  <a:outerShdw blurRad="38100" dist="38100" dir="2700000" algn="tl">
                    <a:srgbClr val="000000">
                      <a:alpha val="43137"/>
                    </a:srgbClr>
                  </a:outerShdw>
                </a:effectLst>
              </a:rPr>
              <a:t>not to think of himself more highly than he ought to think</a:t>
            </a:r>
            <a:r>
              <a:rPr lang="en-US" sz="3200" i="1" dirty="0"/>
              <a:t>, but to </a:t>
            </a:r>
            <a:r>
              <a:rPr lang="en-US" sz="3200" b="1" i="1" dirty="0">
                <a:solidFill>
                  <a:srgbClr val="FFFF00"/>
                </a:solidFill>
                <a:effectLst>
                  <a:outerShdw blurRad="38100" dist="38100" dir="2700000" algn="tl">
                    <a:srgbClr val="000000">
                      <a:alpha val="43137"/>
                    </a:srgbClr>
                  </a:outerShdw>
                </a:effectLst>
              </a:rPr>
              <a:t>think soberly, </a:t>
            </a:r>
            <a:r>
              <a:rPr lang="en-US" sz="3200" i="1" dirty="0"/>
              <a:t>as God has dealt to each one a measure of faith” </a:t>
            </a:r>
            <a:r>
              <a:rPr lang="en-US" sz="3200" dirty="0"/>
              <a:t>(Romans 12:3). </a:t>
            </a:r>
          </a:p>
          <a:p>
            <a:r>
              <a:rPr lang="en-US" sz="3200" dirty="0"/>
              <a:t>Prodigal Son intoxicated with self.</a:t>
            </a:r>
          </a:p>
          <a:p>
            <a:r>
              <a:rPr lang="en-US" sz="3200" dirty="0"/>
              <a:t>“</a:t>
            </a:r>
            <a:r>
              <a:rPr lang="en-US" sz="3200" i="1" dirty="0"/>
              <a:t>When he came to himself</a:t>
            </a:r>
            <a:r>
              <a:rPr lang="en-US" sz="3200" dirty="0"/>
              <a:t>”= He “sobered up.”</a:t>
            </a:r>
          </a:p>
          <a:p>
            <a:r>
              <a:rPr lang="en-US" sz="3200" dirty="0"/>
              <a:t>Returned to his father saying, “I have sinned.”</a:t>
            </a:r>
          </a:p>
        </p:txBody>
      </p:sp>
      <p:sp>
        <p:nvSpPr>
          <p:cNvPr id="5" name="Title 3">
            <a:extLst>
              <a:ext uri="{FF2B5EF4-FFF2-40B4-BE49-F238E27FC236}">
                <a16:creationId xmlns:a16="http://schemas.microsoft.com/office/drawing/2014/main" id="{A9B449B9-1058-427A-8BEA-77005BFB0BA9}"/>
              </a:ext>
            </a:extLst>
          </p:cNvPr>
          <p:cNvSpPr txBox="1">
            <a:spLocks/>
          </p:cNvSpPr>
          <p:nvPr/>
        </p:nvSpPr>
        <p:spPr>
          <a:xfrm>
            <a:off x="646110" y="423690"/>
            <a:ext cx="9404723"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t>Enemies of Sobriety</a:t>
            </a:r>
            <a:br>
              <a:rPr lang="en-US" sz="3200" dirty="0"/>
            </a:br>
            <a:r>
              <a:rPr lang="en-US" sz="4400" b="1" dirty="0"/>
              <a:t>	</a:t>
            </a:r>
            <a:r>
              <a:rPr lang="en-US" sz="4800" b="1" dirty="0">
                <a:effectLst>
                  <a:outerShdw blurRad="38100" dist="38100" dir="2700000" algn="tl">
                    <a:srgbClr val="000000">
                      <a:alpha val="43137"/>
                    </a:srgbClr>
                  </a:outerShdw>
                </a:effectLst>
              </a:rPr>
              <a:t>4. Pride and Conceit</a:t>
            </a:r>
          </a:p>
        </p:txBody>
      </p:sp>
    </p:spTree>
    <p:extLst>
      <p:ext uri="{BB962C8B-B14F-4D97-AF65-F5344CB8AC3E}">
        <p14:creationId xmlns:p14="http://schemas.microsoft.com/office/powerpoint/2010/main" val="24005913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7F4F6-08A1-4B18-A2FA-7B8BC3929BCE}"/>
              </a:ext>
            </a:extLst>
          </p:cNvPr>
          <p:cNvSpPr>
            <a:spLocks noGrp="1"/>
          </p:cNvSpPr>
          <p:nvPr>
            <p:ph type="title"/>
          </p:nvPr>
        </p:nvSpPr>
        <p:spPr>
          <a:xfrm>
            <a:off x="1414171" y="4941053"/>
            <a:ext cx="8825657" cy="566738"/>
          </a:xfrm>
        </p:spPr>
        <p:txBody>
          <a:bodyPr/>
          <a:lstStyle/>
          <a:p>
            <a:pPr algn="r"/>
            <a:r>
              <a:rPr lang="en-US" dirty="0"/>
              <a:t>1 Peter 1:13-14</a:t>
            </a:r>
          </a:p>
        </p:txBody>
      </p:sp>
      <p:sp>
        <p:nvSpPr>
          <p:cNvPr id="5" name="Rectangle 4">
            <a:extLst>
              <a:ext uri="{FF2B5EF4-FFF2-40B4-BE49-F238E27FC236}">
                <a16:creationId xmlns:a16="http://schemas.microsoft.com/office/drawing/2014/main" id="{2C954934-8A84-444F-B7AD-A6FE3248A91E}"/>
              </a:ext>
            </a:extLst>
          </p:cNvPr>
          <p:cNvSpPr/>
          <p:nvPr/>
        </p:nvSpPr>
        <p:spPr>
          <a:xfrm>
            <a:off x="1778455" y="1443841"/>
            <a:ext cx="9217089" cy="3970318"/>
          </a:xfrm>
          <a:prstGeom prst="rect">
            <a:avLst/>
          </a:prstGeom>
        </p:spPr>
        <p:txBody>
          <a:bodyPr wrap="square">
            <a:spAutoFit/>
          </a:bodyPr>
          <a:lstStyle/>
          <a:p>
            <a:r>
              <a:rPr lang="en-US" sz="3600" b="1" i="1" dirty="0">
                <a:latin typeface="+mj-lt"/>
              </a:rPr>
              <a:t>“Therefore gird up the loins of your mind,  be sober, and rest your hope fully upon the grace that is to be brought to you at the revelation of Jesus Christ; </a:t>
            </a:r>
            <a:r>
              <a:rPr lang="en-US" sz="3600" b="1" i="1" baseline="30000" dirty="0">
                <a:latin typeface="+mj-lt"/>
              </a:rPr>
              <a:t>14 </a:t>
            </a:r>
            <a:r>
              <a:rPr lang="en-US" sz="3600" b="1" i="1" dirty="0">
                <a:latin typeface="+mj-lt"/>
              </a:rPr>
              <a:t>as obedient children, not conforming yourselves to the former lusts, as in your ignorance.”</a:t>
            </a:r>
          </a:p>
        </p:txBody>
      </p:sp>
      <p:cxnSp>
        <p:nvCxnSpPr>
          <p:cNvPr id="7" name="Straight Connector 6">
            <a:extLst>
              <a:ext uri="{FF2B5EF4-FFF2-40B4-BE49-F238E27FC236}">
                <a16:creationId xmlns:a16="http://schemas.microsoft.com/office/drawing/2014/main" id="{095D2A93-AF00-4758-9B99-D5B0110F4125}"/>
              </a:ext>
            </a:extLst>
          </p:cNvPr>
          <p:cNvCxnSpPr>
            <a:cxnSpLocks/>
          </p:cNvCxnSpPr>
          <p:nvPr/>
        </p:nvCxnSpPr>
        <p:spPr>
          <a:xfrm>
            <a:off x="4310743" y="2020168"/>
            <a:ext cx="641531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C0A4CAB-4F4E-4C41-B384-E0D7F286FD5E}"/>
              </a:ext>
            </a:extLst>
          </p:cNvPr>
          <p:cNvCxnSpPr>
            <a:cxnSpLocks/>
          </p:cNvCxnSpPr>
          <p:nvPr/>
        </p:nvCxnSpPr>
        <p:spPr>
          <a:xfrm>
            <a:off x="2690812" y="3156591"/>
            <a:ext cx="12881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92DED9E-5041-4FD1-8465-F25177416BF6}"/>
              </a:ext>
            </a:extLst>
          </p:cNvPr>
          <p:cNvCxnSpPr>
            <a:cxnSpLocks/>
          </p:cNvCxnSpPr>
          <p:nvPr/>
        </p:nvCxnSpPr>
        <p:spPr>
          <a:xfrm>
            <a:off x="2018619" y="4232689"/>
            <a:ext cx="1824038"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1216C9C-D99B-4D97-B99C-1B44680CF5A5}"/>
              </a:ext>
            </a:extLst>
          </p:cNvPr>
          <p:cNvCxnSpPr>
            <a:cxnSpLocks/>
          </p:cNvCxnSpPr>
          <p:nvPr/>
        </p:nvCxnSpPr>
        <p:spPr>
          <a:xfrm>
            <a:off x="6096000" y="4232689"/>
            <a:ext cx="3236686"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F02A7B9-0009-4CDA-AD9F-3616E3EE010B}"/>
              </a:ext>
            </a:extLst>
          </p:cNvPr>
          <p:cNvCxnSpPr>
            <a:cxnSpLocks/>
          </p:cNvCxnSpPr>
          <p:nvPr/>
        </p:nvCxnSpPr>
        <p:spPr>
          <a:xfrm>
            <a:off x="2018619" y="4821009"/>
            <a:ext cx="621098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CB188A28-20F8-4BA7-A94E-23B2C54A8ACE}"/>
              </a:ext>
            </a:extLst>
          </p:cNvPr>
          <p:cNvSpPr/>
          <p:nvPr/>
        </p:nvSpPr>
        <p:spPr>
          <a:xfrm>
            <a:off x="1581150" y="2038209"/>
            <a:ext cx="2526393" cy="624111"/>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419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left)">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044BA1-234C-4755-A3A1-0CE12B8950FD}"/>
              </a:ext>
            </a:extLst>
          </p:cNvPr>
          <p:cNvSpPr>
            <a:spLocks noGrp="1"/>
          </p:cNvSpPr>
          <p:nvPr>
            <p:ph type="title"/>
          </p:nvPr>
        </p:nvSpPr>
        <p:spPr>
          <a:xfrm>
            <a:off x="2254670" y="994207"/>
            <a:ext cx="8825657" cy="1915647"/>
          </a:xfrm>
        </p:spPr>
        <p:txBody>
          <a:bodyPr/>
          <a:lstStyle/>
          <a:p>
            <a:r>
              <a:rPr lang="en-US" sz="5400" b="1" dirty="0"/>
              <a:t>Sobriety</a:t>
            </a:r>
            <a:r>
              <a:rPr lang="en-US" sz="5400" dirty="0"/>
              <a:t> = Sound Mind</a:t>
            </a:r>
          </a:p>
        </p:txBody>
      </p:sp>
      <p:sp>
        <p:nvSpPr>
          <p:cNvPr id="5" name="Text Placeholder 4">
            <a:extLst>
              <a:ext uri="{FF2B5EF4-FFF2-40B4-BE49-F238E27FC236}">
                <a16:creationId xmlns:a16="http://schemas.microsoft.com/office/drawing/2014/main" id="{56EAB85D-4022-4CF1-A2ED-4454E66A6822}"/>
              </a:ext>
            </a:extLst>
          </p:cNvPr>
          <p:cNvSpPr>
            <a:spLocks noGrp="1"/>
          </p:cNvSpPr>
          <p:nvPr>
            <p:ph type="body" idx="1"/>
          </p:nvPr>
        </p:nvSpPr>
        <p:spPr>
          <a:xfrm>
            <a:off x="1340692" y="3429000"/>
            <a:ext cx="9460658" cy="860400"/>
          </a:xfrm>
        </p:spPr>
        <p:txBody>
          <a:bodyPr>
            <a:noAutofit/>
          </a:bodyPr>
          <a:lstStyle/>
          <a:p>
            <a:pPr algn="ctr"/>
            <a:r>
              <a:rPr lang="en-US" sz="3600" i="1" dirty="0">
                <a:latin typeface="Arial" panose="020B0604020202020204" pitchFamily="34" charset="0"/>
                <a:cs typeface="Arial" panose="020B0604020202020204" pitchFamily="34" charset="0"/>
              </a:rPr>
              <a:t>Sound Judgement </a:t>
            </a:r>
          </a:p>
          <a:p>
            <a:pPr algn="ctr"/>
            <a:r>
              <a:rPr lang="en-US" sz="3600" i="1" dirty="0">
                <a:latin typeface="Arial" panose="020B0604020202020204" pitchFamily="34" charset="0"/>
                <a:cs typeface="Arial" panose="020B0604020202020204" pitchFamily="34" charset="0"/>
              </a:rPr>
              <a:t>SELF-CONTROLLED                         TEMPERATE                                             DISCREET</a:t>
            </a:r>
          </a:p>
        </p:txBody>
      </p:sp>
    </p:spTree>
    <p:extLst>
      <p:ext uri="{BB962C8B-B14F-4D97-AF65-F5344CB8AC3E}">
        <p14:creationId xmlns:p14="http://schemas.microsoft.com/office/powerpoint/2010/main" val="3000329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19E98-DD29-48E6-B777-54B0CE598E99}"/>
              </a:ext>
            </a:extLst>
          </p:cNvPr>
          <p:cNvSpPr>
            <a:spLocks noGrp="1"/>
          </p:cNvSpPr>
          <p:nvPr>
            <p:ph type="title"/>
          </p:nvPr>
        </p:nvSpPr>
        <p:spPr/>
        <p:txBody>
          <a:bodyPr/>
          <a:lstStyle/>
          <a:p>
            <a:r>
              <a:rPr lang="en-US" sz="4800" b="1" dirty="0">
                <a:effectLst>
                  <a:outerShdw blurRad="38100" dist="38100" dir="2700000" algn="tl">
                    <a:srgbClr val="000000">
                      <a:alpha val="43137"/>
                    </a:srgbClr>
                  </a:outerShdw>
                </a:effectLst>
              </a:rPr>
              <a:t>Sobriety is Specifically Commanded for:</a:t>
            </a:r>
          </a:p>
        </p:txBody>
      </p:sp>
      <p:sp>
        <p:nvSpPr>
          <p:cNvPr id="3" name="Content Placeholder 2">
            <a:extLst>
              <a:ext uri="{FF2B5EF4-FFF2-40B4-BE49-F238E27FC236}">
                <a16:creationId xmlns:a16="http://schemas.microsoft.com/office/drawing/2014/main" id="{31E6DB89-043F-451C-B431-8725FB54AEA9}"/>
              </a:ext>
            </a:extLst>
          </p:cNvPr>
          <p:cNvSpPr>
            <a:spLocks noGrp="1"/>
          </p:cNvSpPr>
          <p:nvPr>
            <p:ph idx="1"/>
          </p:nvPr>
        </p:nvSpPr>
        <p:spPr>
          <a:xfrm>
            <a:off x="1103311" y="2052918"/>
            <a:ext cx="10026651" cy="4195481"/>
          </a:xfrm>
        </p:spPr>
        <p:txBody>
          <a:bodyPr>
            <a:noAutofit/>
          </a:bodyPr>
          <a:lstStyle/>
          <a:p>
            <a:r>
              <a:rPr lang="en-US" sz="3200" b="1" dirty="0"/>
              <a:t>Elders </a:t>
            </a:r>
            <a:r>
              <a:rPr lang="en-US" sz="3200" dirty="0"/>
              <a:t>(1 Timothy 3:2)</a:t>
            </a:r>
          </a:p>
          <a:p>
            <a:r>
              <a:rPr lang="en-US" sz="3200" b="1" dirty="0"/>
              <a:t>Deacons’ wives </a:t>
            </a:r>
            <a:r>
              <a:rPr lang="en-US" sz="3200" dirty="0"/>
              <a:t>(1 Timothy 3:11)</a:t>
            </a:r>
          </a:p>
          <a:p>
            <a:r>
              <a:rPr lang="en-US" sz="3200" b="1" dirty="0"/>
              <a:t>All women </a:t>
            </a:r>
            <a:r>
              <a:rPr lang="en-US" sz="3200" dirty="0"/>
              <a:t>(1 Timothy 2:9,15)</a:t>
            </a:r>
          </a:p>
          <a:p>
            <a:r>
              <a:rPr lang="en-US" sz="3200" b="1" dirty="0"/>
              <a:t>Aged men </a:t>
            </a:r>
            <a:r>
              <a:rPr lang="en-US" sz="3200" dirty="0"/>
              <a:t>(Titus 2:2)</a:t>
            </a:r>
          </a:p>
          <a:p>
            <a:r>
              <a:rPr lang="en-US" sz="3200" b="1" dirty="0"/>
              <a:t>Young women </a:t>
            </a:r>
            <a:r>
              <a:rPr lang="en-US" sz="3200" dirty="0"/>
              <a:t>(Titus 2:4)</a:t>
            </a:r>
          </a:p>
          <a:p>
            <a:r>
              <a:rPr lang="en-US" sz="3200" b="1" dirty="0"/>
              <a:t>Young men </a:t>
            </a:r>
            <a:r>
              <a:rPr lang="en-US" sz="3200" dirty="0"/>
              <a:t>(Titus 2:6)</a:t>
            </a:r>
          </a:p>
          <a:p>
            <a:r>
              <a:rPr lang="en-US" sz="3200" b="1" dirty="0"/>
              <a:t>All Christians </a:t>
            </a:r>
            <a:r>
              <a:rPr lang="en-US" sz="3200" dirty="0"/>
              <a:t>(1 Thessalonians 5:6,8) </a:t>
            </a:r>
          </a:p>
        </p:txBody>
      </p:sp>
    </p:spTree>
    <p:extLst>
      <p:ext uri="{BB962C8B-B14F-4D97-AF65-F5344CB8AC3E}">
        <p14:creationId xmlns:p14="http://schemas.microsoft.com/office/powerpoint/2010/main" val="2906720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F9C36-FA3E-4B86-BEF2-7AA7017AFD77}"/>
              </a:ext>
            </a:extLst>
          </p:cNvPr>
          <p:cNvSpPr>
            <a:spLocks noGrp="1"/>
          </p:cNvSpPr>
          <p:nvPr>
            <p:ph type="title"/>
          </p:nvPr>
        </p:nvSpPr>
        <p:spPr/>
        <p:txBody>
          <a:bodyPr/>
          <a:lstStyle/>
          <a:p>
            <a:r>
              <a:rPr lang="en-US" sz="4800" b="1" dirty="0">
                <a:effectLst>
                  <a:outerShdw blurRad="38100" dist="38100" dir="2700000" algn="tl">
                    <a:srgbClr val="000000">
                      <a:alpha val="43137"/>
                    </a:srgbClr>
                  </a:outerShdw>
                </a:effectLst>
              </a:rPr>
              <a:t>Why is Sobriety so Important</a:t>
            </a:r>
            <a:r>
              <a:rPr lang="en-US" sz="4800" dirty="0">
                <a:effectLst>
                  <a:outerShdw blurRad="38100" dist="38100" dir="2700000" algn="tl">
                    <a:srgbClr val="000000">
                      <a:alpha val="43137"/>
                    </a:srgbClr>
                  </a:outerShdw>
                </a:effectLst>
              </a:rPr>
              <a:t>?</a:t>
            </a:r>
          </a:p>
        </p:txBody>
      </p:sp>
      <p:sp>
        <p:nvSpPr>
          <p:cNvPr id="17" name="Content Placeholder 16">
            <a:extLst>
              <a:ext uri="{FF2B5EF4-FFF2-40B4-BE49-F238E27FC236}">
                <a16:creationId xmlns:a16="http://schemas.microsoft.com/office/drawing/2014/main" id="{4BA074DB-92E9-47A6-9C8F-95A5C13A1961}"/>
              </a:ext>
            </a:extLst>
          </p:cNvPr>
          <p:cNvSpPr>
            <a:spLocks noGrp="1"/>
          </p:cNvSpPr>
          <p:nvPr>
            <p:ph idx="1"/>
          </p:nvPr>
        </p:nvSpPr>
        <p:spPr>
          <a:xfrm>
            <a:off x="461964" y="1853248"/>
            <a:ext cx="11730036" cy="4195481"/>
          </a:xfrm>
        </p:spPr>
        <p:txBody>
          <a:bodyPr>
            <a:normAutofit/>
          </a:bodyPr>
          <a:lstStyle/>
          <a:p>
            <a:pPr marL="457200" indent="-457200">
              <a:buFont typeface="+mj-lt"/>
              <a:buAutoNum type="arabicPeriod"/>
            </a:pPr>
            <a:r>
              <a:rPr lang="en-US" sz="4000" b="1" dirty="0">
                <a:effectLst>
                  <a:outerShdw blurRad="38100" dist="38100" dir="2700000" algn="tl">
                    <a:srgbClr val="000000">
                      <a:alpha val="43137"/>
                    </a:srgbClr>
                  </a:outerShdw>
                </a:effectLst>
              </a:rPr>
              <a:t>It is essential to defense against the Devil.               </a:t>
            </a:r>
            <a:r>
              <a:rPr lang="en-US" sz="3600" i="1" dirty="0">
                <a:effectLst>
                  <a:outerShdw blurRad="38100" dist="38100" dir="2700000" algn="tl">
                    <a:srgbClr val="000000">
                      <a:alpha val="43137"/>
                    </a:srgbClr>
                  </a:outerShdw>
                </a:effectLst>
              </a:rPr>
              <a:t>“</a:t>
            </a:r>
            <a:r>
              <a:rPr lang="en-US" sz="3600" b="1" i="1" dirty="0">
                <a:solidFill>
                  <a:srgbClr val="FFFF00"/>
                </a:solidFill>
                <a:effectLst>
                  <a:outerShdw blurRad="38100" dist="38100" dir="2700000" algn="tl">
                    <a:srgbClr val="000000">
                      <a:alpha val="43137"/>
                    </a:srgbClr>
                  </a:outerShdw>
                </a:effectLst>
              </a:rPr>
              <a:t>Be sober</a:t>
            </a:r>
            <a:r>
              <a:rPr lang="en-US" sz="3600" i="1" dirty="0">
                <a:effectLst>
                  <a:outerShdw blurRad="38100" dist="38100" dir="2700000" algn="tl">
                    <a:srgbClr val="000000">
                      <a:alpha val="43137"/>
                    </a:srgbClr>
                  </a:outerShdw>
                </a:effectLst>
              </a:rPr>
              <a:t>, be vigilant; because your adversary the devil walks about like a roaring lion, seeking whom he may devour</a:t>
            </a:r>
            <a:r>
              <a:rPr lang="en-US" sz="3600" i="1" dirty="0"/>
              <a:t>.”   </a:t>
            </a:r>
            <a:r>
              <a:rPr lang="en-US" sz="3600" b="1" i="1" dirty="0"/>
              <a:t>	</a:t>
            </a:r>
            <a:r>
              <a:rPr lang="en-US" sz="2800" dirty="0"/>
              <a:t>(1 Peter 5:8)</a:t>
            </a:r>
          </a:p>
          <a:p>
            <a:pPr marL="457200" indent="-457200">
              <a:buFont typeface="+mj-lt"/>
              <a:buAutoNum type="arabicPeriod"/>
            </a:pPr>
            <a:r>
              <a:rPr lang="en-US" sz="3600" dirty="0"/>
              <a:t> </a:t>
            </a:r>
            <a:r>
              <a:rPr lang="en-US" sz="4000" b="1" dirty="0">
                <a:effectLst>
                  <a:outerShdw blurRad="38100" dist="38100" dir="2700000" algn="tl">
                    <a:srgbClr val="000000">
                      <a:alpha val="43137"/>
                    </a:srgbClr>
                  </a:outerShdw>
                </a:effectLst>
              </a:rPr>
              <a:t>It is the means by which we determine who we really are!</a:t>
            </a:r>
          </a:p>
          <a:p>
            <a:pPr marL="457200" indent="-457200">
              <a:buFont typeface="+mj-lt"/>
              <a:buAutoNum type="arabicPeriod"/>
            </a:pPr>
            <a:endParaRPr lang="en-US" sz="3600" dirty="0"/>
          </a:p>
        </p:txBody>
      </p:sp>
    </p:spTree>
    <p:extLst>
      <p:ext uri="{BB962C8B-B14F-4D97-AF65-F5344CB8AC3E}">
        <p14:creationId xmlns:p14="http://schemas.microsoft.com/office/powerpoint/2010/main" val="348161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F9C36-FA3E-4B86-BEF2-7AA7017AFD77}"/>
              </a:ext>
            </a:extLst>
          </p:cNvPr>
          <p:cNvSpPr>
            <a:spLocks noGrp="1"/>
          </p:cNvSpPr>
          <p:nvPr>
            <p:ph type="title"/>
          </p:nvPr>
        </p:nvSpPr>
        <p:spPr/>
        <p:txBody>
          <a:bodyPr/>
          <a:lstStyle/>
          <a:p>
            <a:r>
              <a:rPr lang="en-US" sz="4800" b="1" dirty="0">
                <a:effectLst>
                  <a:outerShdw blurRad="38100" dist="38100" dir="2700000" algn="tl">
                    <a:srgbClr val="000000">
                      <a:alpha val="43137"/>
                    </a:srgbClr>
                  </a:outerShdw>
                </a:effectLst>
              </a:rPr>
              <a:t>Why is Sobriety so Important</a:t>
            </a:r>
            <a:r>
              <a:rPr lang="en-US" sz="4800" dirty="0">
                <a:effectLst>
                  <a:outerShdw blurRad="38100" dist="38100" dir="2700000" algn="tl">
                    <a:srgbClr val="000000">
                      <a:alpha val="43137"/>
                    </a:srgbClr>
                  </a:outerShdw>
                </a:effectLst>
              </a:rPr>
              <a:t>?</a:t>
            </a:r>
          </a:p>
        </p:txBody>
      </p:sp>
      <p:sp>
        <p:nvSpPr>
          <p:cNvPr id="11" name="Text Placeholder 10">
            <a:extLst>
              <a:ext uri="{FF2B5EF4-FFF2-40B4-BE49-F238E27FC236}">
                <a16:creationId xmlns:a16="http://schemas.microsoft.com/office/drawing/2014/main" id="{39C18037-6A43-4DDA-B481-89A69D007C26}"/>
              </a:ext>
            </a:extLst>
          </p:cNvPr>
          <p:cNvSpPr>
            <a:spLocks noGrp="1"/>
          </p:cNvSpPr>
          <p:nvPr>
            <p:ph type="body" idx="1"/>
          </p:nvPr>
        </p:nvSpPr>
        <p:spPr/>
        <p:txBody>
          <a:bodyPr/>
          <a:lstStyle/>
          <a:p>
            <a:pPr algn="ctr"/>
            <a:r>
              <a:rPr lang="en-US" sz="3200" b="1" dirty="0"/>
              <a:t>Mark 7:21-23</a:t>
            </a:r>
          </a:p>
        </p:txBody>
      </p:sp>
      <p:sp>
        <p:nvSpPr>
          <p:cNvPr id="12" name="Content Placeholder 11">
            <a:extLst>
              <a:ext uri="{FF2B5EF4-FFF2-40B4-BE49-F238E27FC236}">
                <a16:creationId xmlns:a16="http://schemas.microsoft.com/office/drawing/2014/main" id="{6F6801F4-A11F-46E6-907E-701ACE2EE9BD}"/>
              </a:ext>
            </a:extLst>
          </p:cNvPr>
          <p:cNvSpPr>
            <a:spLocks noGrp="1"/>
          </p:cNvSpPr>
          <p:nvPr>
            <p:ph sz="half" idx="2"/>
          </p:nvPr>
        </p:nvSpPr>
        <p:spPr>
          <a:xfrm>
            <a:off x="879718" y="2471101"/>
            <a:ext cx="4956726" cy="3741738"/>
          </a:xfrm>
        </p:spPr>
        <p:txBody>
          <a:bodyPr>
            <a:noAutofit/>
          </a:bodyPr>
          <a:lstStyle/>
          <a:p>
            <a:pPr marL="0" indent="0">
              <a:buNone/>
            </a:pPr>
            <a:r>
              <a:rPr lang="en-US" sz="2400" dirty="0"/>
              <a:t>“For from within, </a:t>
            </a:r>
            <a:r>
              <a:rPr lang="en-US" sz="2400" b="1" dirty="0">
                <a:solidFill>
                  <a:srgbClr val="FFFF00"/>
                </a:solidFill>
                <a:effectLst>
                  <a:outerShdw blurRad="38100" dist="38100" dir="2700000" algn="tl">
                    <a:srgbClr val="000000">
                      <a:alpha val="43137"/>
                    </a:srgbClr>
                  </a:outerShdw>
                </a:effectLst>
              </a:rPr>
              <a:t>out of the heart </a:t>
            </a:r>
            <a:r>
              <a:rPr lang="en-US" sz="2400" dirty="0"/>
              <a:t>of men, proceed evil thoughts, adulteries, fornications, murders, </a:t>
            </a:r>
            <a:r>
              <a:rPr lang="en-US" sz="2400" b="1" baseline="30000" dirty="0"/>
              <a:t>22 </a:t>
            </a:r>
            <a:r>
              <a:rPr lang="en-US" sz="2400" dirty="0"/>
              <a:t>thefts, covetousness, wickedness, deceit, lewdness, an evil eye, blasphemy, pride, foolishness. </a:t>
            </a:r>
            <a:r>
              <a:rPr lang="en-US" sz="2400" b="1" baseline="30000" dirty="0"/>
              <a:t>23 </a:t>
            </a:r>
            <a:r>
              <a:rPr lang="en-US" sz="2400" dirty="0"/>
              <a:t>All these evil things come from within and defile a man.”</a:t>
            </a:r>
          </a:p>
        </p:txBody>
      </p:sp>
      <p:sp>
        <p:nvSpPr>
          <p:cNvPr id="13" name="Text Placeholder 12">
            <a:extLst>
              <a:ext uri="{FF2B5EF4-FFF2-40B4-BE49-F238E27FC236}">
                <a16:creationId xmlns:a16="http://schemas.microsoft.com/office/drawing/2014/main" id="{4781AB1C-0A6D-4612-8E89-459D70A6F6A6}"/>
              </a:ext>
            </a:extLst>
          </p:cNvPr>
          <p:cNvSpPr>
            <a:spLocks noGrp="1"/>
          </p:cNvSpPr>
          <p:nvPr>
            <p:ph type="body" sz="quarter" idx="3"/>
          </p:nvPr>
        </p:nvSpPr>
        <p:spPr>
          <a:xfrm>
            <a:off x="6433586" y="1872298"/>
            <a:ext cx="4396339" cy="576262"/>
          </a:xfrm>
        </p:spPr>
        <p:txBody>
          <a:bodyPr/>
          <a:lstStyle/>
          <a:p>
            <a:pPr algn="ctr"/>
            <a:r>
              <a:rPr lang="en-US" sz="3200" b="1" dirty="0"/>
              <a:t>Philippians 4:8</a:t>
            </a:r>
          </a:p>
        </p:txBody>
      </p:sp>
      <p:sp>
        <p:nvSpPr>
          <p:cNvPr id="14" name="Content Placeholder 13">
            <a:extLst>
              <a:ext uri="{FF2B5EF4-FFF2-40B4-BE49-F238E27FC236}">
                <a16:creationId xmlns:a16="http://schemas.microsoft.com/office/drawing/2014/main" id="{FCDD7603-1385-4DA8-AB79-2EE9511CBB1F}"/>
              </a:ext>
            </a:extLst>
          </p:cNvPr>
          <p:cNvSpPr>
            <a:spLocks noGrp="1"/>
          </p:cNvSpPr>
          <p:nvPr>
            <p:ph sz="quarter" idx="4"/>
          </p:nvPr>
        </p:nvSpPr>
        <p:spPr>
          <a:xfrm>
            <a:off x="6096001" y="2471736"/>
            <a:ext cx="5397500" cy="3741738"/>
          </a:xfrm>
        </p:spPr>
        <p:txBody>
          <a:bodyPr>
            <a:noAutofit/>
          </a:bodyPr>
          <a:lstStyle/>
          <a:p>
            <a:pPr marL="0" indent="0">
              <a:buNone/>
            </a:pPr>
            <a:r>
              <a:rPr lang="en-US" sz="2400" dirty="0"/>
              <a:t>“Finally, brethren, whatever things are true, whatever things </a:t>
            </a:r>
            <a:r>
              <a:rPr lang="en-US" sz="2400" i="1" dirty="0"/>
              <a:t>are</a:t>
            </a:r>
            <a:r>
              <a:rPr lang="en-US" sz="2400" dirty="0"/>
              <a:t> noble, whatever things </a:t>
            </a:r>
            <a:r>
              <a:rPr lang="en-US" sz="2400" i="1" dirty="0"/>
              <a:t>are</a:t>
            </a:r>
            <a:r>
              <a:rPr lang="en-US" sz="2400" dirty="0"/>
              <a:t> just, whatever things </a:t>
            </a:r>
            <a:r>
              <a:rPr lang="en-US" sz="2400" i="1" dirty="0"/>
              <a:t>are</a:t>
            </a:r>
            <a:r>
              <a:rPr lang="en-US" sz="2400" dirty="0"/>
              <a:t> pure, whatever things </a:t>
            </a:r>
            <a:r>
              <a:rPr lang="en-US" sz="2400" i="1" dirty="0"/>
              <a:t>are</a:t>
            </a:r>
            <a:r>
              <a:rPr lang="en-US" sz="2400" dirty="0"/>
              <a:t> lovely, whatever things </a:t>
            </a:r>
            <a:r>
              <a:rPr lang="en-US" sz="2400" i="1" dirty="0"/>
              <a:t>are</a:t>
            </a:r>
            <a:r>
              <a:rPr lang="en-US" sz="2400" dirty="0"/>
              <a:t> of good report, if </a:t>
            </a:r>
            <a:r>
              <a:rPr lang="en-US" sz="2400" i="1" dirty="0"/>
              <a:t>there is</a:t>
            </a:r>
            <a:r>
              <a:rPr lang="en-US" sz="2400" dirty="0"/>
              <a:t> any virtue and if </a:t>
            </a:r>
            <a:r>
              <a:rPr lang="en-US" sz="2400" i="1" dirty="0"/>
              <a:t>there is</a:t>
            </a:r>
            <a:r>
              <a:rPr lang="en-US" sz="2400" dirty="0"/>
              <a:t> anything praiseworthy—</a:t>
            </a:r>
            <a:r>
              <a:rPr lang="en-US" sz="2400" b="1" dirty="0">
                <a:solidFill>
                  <a:srgbClr val="FFFF00"/>
                </a:solidFill>
                <a:effectLst>
                  <a:outerShdw blurRad="38100" dist="38100" dir="2700000" algn="tl">
                    <a:srgbClr val="000000">
                      <a:alpha val="43137"/>
                    </a:srgbClr>
                  </a:outerShdw>
                </a:effectLst>
              </a:rPr>
              <a:t>meditate on these things</a:t>
            </a:r>
            <a:r>
              <a:rPr lang="en-US" sz="2400" dirty="0"/>
              <a:t>.” </a:t>
            </a:r>
          </a:p>
        </p:txBody>
      </p:sp>
      <p:sp>
        <p:nvSpPr>
          <p:cNvPr id="10" name="TextBox 9">
            <a:extLst>
              <a:ext uri="{FF2B5EF4-FFF2-40B4-BE49-F238E27FC236}">
                <a16:creationId xmlns:a16="http://schemas.microsoft.com/office/drawing/2014/main" id="{F50D8ABE-7486-4010-A378-3E015CC289F5}"/>
              </a:ext>
            </a:extLst>
          </p:cNvPr>
          <p:cNvSpPr txBox="1"/>
          <p:nvPr/>
        </p:nvSpPr>
        <p:spPr>
          <a:xfrm>
            <a:off x="842963" y="1343025"/>
            <a:ext cx="9986962" cy="584775"/>
          </a:xfrm>
          <a:prstGeom prst="rect">
            <a:avLst/>
          </a:prstGeom>
          <a:noFill/>
        </p:spPr>
        <p:txBody>
          <a:bodyPr wrap="square" rtlCol="0">
            <a:spAutoFit/>
          </a:bodyPr>
          <a:lstStyle/>
          <a:p>
            <a:r>
              <a:rPr lang="en-US" sz="3200" b="1" i="1" dirty="0">
                <a:effectLst>
                  <a:outerShdw blurRad="38100" dist="38100" dir="2700000" algn="tl">
                    <a:srgbClr val="000000">
                      <a:alpha val="43137"/>
                    </a:srgbClr>
                  </a:outerShdw>
                </a:effectLst>
              </a:rPr>
              <a:t>“As he thinks in his heart, so is he.” </a:t>
            </a:r>
            <a:r>
              <a:rPr lang="en-US" sz="3200" dirty="0"/>
              <a:t>(Proverbs 23:7)</a:t>
            </a:r>
          </a:p>
        </p:txBody>
      </p:sp>
      <p:sp>
        <p:nvSpPr>
          <p:cNvPr id="15" name="TextBox 14">
            <a:extLst>
              <a:ext uri="{FF2B5EF4-FFF2-40B4-BE49-F238E27FC236}">
                <a16:creationId xmlns:a16="http://schemas.microsoft.com/office/drawing/2014/main" id="{260839E8-98CB-4316-8DFE-990182A7C2FB}"/>
              </a:ext>
            </a:extLst>
          </p:cNvPr>
          <p:cNvSpPr txBox="1"/>
          <p:nvPr/>
        </p:nvSpPr>
        <p:spPr>
          <a:xfrm>
            <a:off x="1126694" y="5912849"/>
            <a:ext cx="10613783" cy="646331"/>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Can we determine what will fill our hearts?</a:t>
            </a:r>
          </a:p>
        </p:txBody>
      </p:sp>
    </p:spTree>
    <p:extLst>
      <p:ext uri="{BB962C8B-B14F-4D97-AF65-F5344CB8AC3E}">
        <p14:creationId xmlns:p14="http://schemas.microsoft.com/office/powerpoint/2010/main" val="17848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12">
                                            <p:txEl>
                                              <p:pRg st="0" end="0"/>
                                            </p:txEl>
                                          </p:spTgt>
                                        </p:tgtEl>
                                        <p:attrNameLst>
                                          <p:attrName>style.visibility</p:attrName>
                                        </p:attrNameLst>
                                      </p:cBhvr>
                                      <p:to>
                                        <p:strVal val="visible"/>
                                      </p:to>
                                    </p:set>
                                    <p:anim calcmode="lin" valueType="num">
                                      <p:cBhvr>
                                        <p:cTn id="16"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18" dur="500"/>
                                        <p:tgtEl>
                                          <p:spTgt spid="1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anim calcmode="lin" valueType="num">
                                      <p:cBhvr>
                                        <p:cTn id="2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29" dur="500"/>
                                        <p:tgtEl>
                                          <p:spTgt spid="14">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p:cTn id="34" dur="500" fill="hold"/>
                                        <p:tgtEl>
                                          <p:spTgt spid="15"/>
                                        </p:tgtEl>
                                        <p:attrNameLst>
                                          <p:attrName>ppt_w</p:attrName>
                                        </p:attrNameLst>
                                      </p:cBhvr>
                                      <p:tavLst>
                                        <p:tav tm="0">
                                          <p:val>
                                            <p:fltVal val="0"/>
                                          </p:val>
                                        </p:tav>
                                        <p:tav tm="100000">
                                          <p:val>
                                            <p:strVal val="#ppt_w"/>
                                          </p:val>
                                        </p:tav>
                                      </p:tavLst>
                                    </p:anim>
                                    <p:anim calcmode="lin" valueType="num">
                                      <p:cBhvr>
                                        <p:cTn id="35" dur="500" fill="hold"/>
                                        <p:tgtEl>
                                          <p:spTgt spid="15"/>
                                        </p:tgtEl>
                                        <p:attrNameLst>
                                          <p:attrName>ppt_h</p:attrName>
                                        </p:attrNameLst>
                                      </p:cBhvr>
                                      <p:tavLst>
                                        <p:tav tm="0">
                                          <p:val>
                                            <p:fltVal val="0"/>
                                          </p:val>
                                        </p:tav>
                                        <p:tav tm="100000">
                                          <p:val>
                                            <p:strVal val="#ppt_h"/>
                                          </p:val>
                                        </p:tav>
                                      </p:tavLst>
                                    </p:anim>
                                    <p:animEffect transition="in" filter="fade">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build="p"/>
      <p:bldP spid="13" grpId="0" build="p"/>
      <p:bldP spid="14" grpId="0" build="p"/>
      <p:bldP spid="10"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0102D75-9C65-4E0E-84E3-180DEE940A30}"/>
              </a:ext>
            </a:extLst>
          </p:cNvPr>
          <p:cNvSpPr>
            <a:spLocks noGrp="1"/>
          </p:cNvSpPr>
          <p:nvPr>
            <p:ph type="title"/>
          </p:nvPr>
        </p:nvSpPr>
        <p:spPr>
          <a:xfrm>
            <a:off x="646111" y="452718"/>
            <a:ext cx="9726614" cy="1400530"/>
          </a:xfrm>
        </p:spPr>
        <p:txBody>
          <a:bodyPr/>
          <a:lstStyle/>
          <a:p>
            <a:pPr algn="ctr"/>
            <a:r>
              <a:rPr lang="en-US" sz="5400" b="1" dirty="0">
                <a:effectLst>
                  <a:outerShdw blurRad="38100" dist="38100" dir="2700000" algn="tl">
                    <a:srgbClr val="000000">
                      <a:alpha val="43137"/>
                    </a:srgbClr>
                  </a:outerShdw>
                </a:effectLst>
              </a:rPr>
              <a:t>We Can!</a:t>
            </a:r>
          </a:p>
        </p:txBody>
      </p:sp>
      <p:sp>
        <p:nvSpPr>
          <p:cNvPr id="4" name="Content Placeholder 3">
            <a:extLst>
              <a:ext uri="{FF2B5EF4-FFF2-40B4-BE49-F238E27FC236}">
                <a16:creationId xmlns:a16="http://schemas.microsoft.com/office/drawing/2014/main" id="{DD7A637D-0646-4F02-BEC9-6383B59E7882}"/>
              </a:ext>
            </a:extLst>
          </p:cNvPr>
          <p:cNvSpPr>
            <a:spLocks noGrp="1"/>
          </p:cNvSpPr>
          <p:nvPr>
            <p:ph idx="1"/>
          </p:nvPr>
        </p:nvSpPr>
        <p:spPr>
          <a:xfrm>
            <a:off x="646110" y="1457325"/>
            <a:ext cx="10102851" cy="5286375"/>
          </a:xfrm>
        </p:spPr>
        <p:txBody>
          <a:bodyPr>
            <a:normAutofit/>
          </a:bodyPr>
          <a:lstStyle/>
          <a:p>
            <a:r>
              <a:rPr lang="en-US" sz="3200" b="1" dirty="0">
                <a:solidFill>
                  <a:srgbClr val="FFFF00"/>
                </a:solidFill>
                <a:effectLst>
                  <a:outerShdw blurRad="38100" dist="38100" dir="2700000" algn="tl">
                    <a:srgbClr val="000000">
                      <a:alpha val="43137"/>
                    </a:srgbClr>
                  </a:outerShdw>
                </a:effectLst>
              </a:rPr>
              <a:t>“Keep your heart </a:t>
            </a:r>
            <a:r>
              <a:rPr lang="en-US" sz="3200" b="1" dirty="0">
                <a:effectLst>
                  <a:outerShdw blurRad="38100" dist="38100" dir="2700000" algn="tl">
                    <a:srgbClr val="000000">
                      <a:alpha val="43137"/>
                    </a:srgbClr>
                  </a:outerShdw>
                </a:effectLst>
              </a:rPr>
              <a:t>with all diligence,</a:t>
            </a:r>
            <a:br>
              <a:rPr lang="en-US" sz="3200" b="1" dirty="0">
                <a:effectLst>
                  <a:outerShdw blurRad="38100" dist="38100" dir="2700000" algn="tl">
                    <a:srgbClr val="000000">
                      <a:alpha val="43137"/>
                    </a:srgbClr>
                  </a:outerShdw>
                </a:effectLst>
              </a:rPr>
            </a:br>
            <a:r>
              <a:rPr lang="en-US" sz="3200" b="1" dirty="0">
                <a:effectLst>
                  <a:outerShdw blurRad="38100" dist="38100" dir="2700000" algn="tl">
                    <a:srgbClr val="000000">
                      <a:alpha val="43137"/>
                    </a:srgbClr>
                  </a:outerShdw>
                </a:effectLst>
              </a:rPr>
              <a:t>For out of it </a:t>
            </a:r>
            <a:r>
              <a:rPr lang="en-US" sz="3200" b="1" i="1" dirty="0">
                <a:effectLst>
                  <a:outerShdw blurRad="38100" dist="38100" dir="2700000" algn="tl">
                    <a:srgbClr val="000000">
                      <a:alpha val="43137"/>
                    </a:srgbClr>
                  </a:outerShdw>
                </a:effectLst>
              </a:rPr>
              <a:t>spring</a:t>
            </a:r>
            <a:r>
              <a:rPr lang="en-US" sz="3200" b="1" dirty="0">
                <a:effectLst>
                  <a:outerShdw blurRad="38100" dist="38100" dir="2700000" algn="tl">
                    <a:srgbClr val="000000">
                      <a:alpha val="43137"/>
                    </a:srgbClr>
                  </a:outerShdw>
                </a:effectLst>
              </a:rPr>
              <a:t> the issues of life.” </a:t>
            </a:r>
            <a:r>
              <a:rPr lang="en-US" sz="3200" dirty="0">
                <a:effectLst>
                  <a:outerShdw blurRad="38100" dist="38100" dir="2700000" algn="tl">
                    <a:srgbClr val="000000">
                      <a:alpha val="43137"/>
                    </a:srgbClr>
                  </a:outerShdw>
                </a:effectLst>
              </a:rPr>
              <a:t>(Prov. 4:23)</a:t>
            </a:r>
            <a:endParaRPr lang="en-US" sz="3200" b="1" dirty="0">
              <a:effectLst>
                <a:outerShdw blurRad="38100" dist="38100" dir="2700000" algn="tl">
                  <a:srgbClr val="000000">
                    <a:alpha val="43137"/>
                  </a:srgbClr>
                </a:outerShdw>
              </a:effectLst>
            </a:endParaRPr>
          </a:p>
          <a:p>
            <a:r>
              <a:rPr lang="en-US" sz="2800" b="1" baseline="30000" dirty="0">
                <a:effectLst>
                  <a:outerShdw blurRad="38100" dist="38100" dir="2700000" algn="tl">
                    <a:srgbClr val="000000">
                      <a:alpha val="43137"/>
                    </a:srgbClr>
                  </a:outerShdw>
                </a:effectLst>
              </a:rPr>
              <a:t>24 </a:t>
            </a:r>
            <a:r>
              <a:rPr lang="en-US" sz="2800" dirty="0">
                <a:effectLst>
                  <a:outerShdw blurRad="38100" dist="38100" dir="2700000" algn="tl">
                    <a:srgbClr val="000000">
                      <a:alpha val="43137"/>
                    </a:srgbClr>
                  </a:outerShdw>
                </a:effectLst>
              </a:rPr>
              <a:t>Put away from you a deceitful mouth,</a:t>
            </a:r>
            <a:br>
              <a:rPr lang="en-US" sz="2800" dirty="0">
                <a:effectLst>
                  <a:outerShdw blurRad="38100" dist="38100" dir="2700000" algn="tl">
                    <a:srgbClr val="000000">
                      <a:alpha val="43137"/>
                    </a:srgbClr>
                  </a:outerShdw>
                </a:effectLst>
              </a:rPr>
            </a:br>
            <a:r>
              <a:rPr lang="en-US" sz="2800" dirty="0">
                <a:effectLst>
                  <a:outerShdw blurRad="38100" dist="38100" dir="2700000" algn="tl">
                    <a:srgbClr val="000000">
                      <a:alpha val="43137"/>
                    </a:srgbClr>
                  </a:outerShdw>
                </a:effectLst>
              </a:rPr>
              <a:t>And put perverse lips far from you.</a:t>
            </a:r>
          </a:p>
          <a:p>
            <a:r>
              <a:rPr lang="en-US" sz="2800" b="1" baseline="30000" dirty="0">
                <a:effectLst>
                  <a:outerShdw blurRad="38100" dist="38100" dir="2700000" algn="tl">
                    <a:srgbClr val="000000">
                      <a:alpha val="43137"/>
                    </a:srgbClr>
                  </a:outerShdw>
                </a:effectLst>
              </a:rPr>
              <a:t>25 </a:t>
            </a:r>
            <a:r>
              <a:rPr lang="en-US" sz="2800" dirty="0">
                <a:effectLst>
                  <a:outerShdw blurRad="38100" dist="38100" dir="2700000" algn="tl">
                    <a:srgbClr val="000000">
                      <a:alpha val="43137"/>
                    </a:srgbClr>
                  </a:outerShdw>
                </a:effectLst>
              </a:rPr>
              <a:t>Let your eyes look straight ahead,</a:t>
            </a:r>
            <a:br>
              <a:rPr lang="en-US" sz="2800" dirty="0">
                <a:effectLst>
                  <a:outerShdw blurRad="38100" dist="38100" dir="2700000" algn="tl">
                    <a:srgbClr val="000000">
                      <a:alpha val="43137"/>
                    </a:srgbClr>
                  </a:outerShdw>
                </a:effectLst>
              </a:rPr>
            </a:br>
            <a:r>
              <a:rPr lang="en-US" sz="2800" dirty="0">
                <a:effectLst>
                  <a:outerShdw blurRad="38100" dist="38100" dir="2700000" algn="tl">
                    <a:srgbClr val="000000">
                      <a:alpha val="43137"/>
                    </a:srgbClr>
                  </a:outerShdw>
                </a:effectLst>
              </a:rPr>
              <a:t>And your eyelids look right before you.</a:t>
            </a:r>
          </a:p>
          <a:p>
            <a:r>
              <a:rPr lang="en-US" sz="2800" b="1" baseline="30000" dirty="0">
                <a:effectLst>
                  <a:outerShdw blurRad="38100" dist="38100" dir="2700000" algn="tl">
                    <a:srgbClr val="000000">
                      <a:alpha val="43137"/>
                    </a:srgbClr>
                  </a:outerShdw>
                </a:effectLst>
              </a:rPr>
              <a:t>26 </a:t>
            </a:r>
            <a:r>
              <a:rPr lang="en-US" sz="2800" dirty="0">
                <a:effectLst>
                  <a:outerShdw blurRad="38100" dist="38100" dir="2700000" algn="tl">
                    <a:srgbClr val="000000">
                      <a:alpha val="43137"/>
                    </a:srgbClr>
                  </a:outerShdw>
                </a:effectLst>
              </a:rPr>
              <a:t>Ponder the path of your feet,</a:t>
            </a:r>
            <a:br>
              <a:rPr lang="en-US" sz="2800" dirty="0">
                <a:effectLst>
                  <a:outerShdw blurRad="38100" dist="38100" dir="2700000" algn="tl">
                    <a:srgbClr val="000000">
                      <a:alpha val="43137"/>
                    </a:srgbClr>
                  </a:outerShdw>
                </a:effectLst>
              </a:rPr>
            </a:br>
            <a:r>
              <a:rPr lang="en-US" sz="2800" dirty="0">
                <a:effectLst>
                  <a:outerShdw blurRad="38100" dist="38100" dir="2700000" algn="tl">
                    <a:srgbClr val="000000">
                      <a:alpha val="43137"/>
                    </a:srgbClr>
                  </a:outerShdw>
                </a:effectLst>
              </a:rPr>
              <a:t>And let all your ways be established.</a:t>
            </a:r>
          </a:p>
          <a:p>
            <a:r>
              <a:rPr lang="en-US" sz="2800" b="1" baseline="30000" dirty="0">
                <a:effectLst>
                  <a:outerShdw blurRad="38100" dist="38100" dir="2700000" algn="tl">
                    <a:srgbClr val="000000">
                      <a:alpha val="43137"/>
                    </a:srgbClr>
                  </a:outerShdw>
                </a:effectLst>
              </a:rPr>
              <a:t>27 </a:t>
            </a:r>
            <a:r>
              <a:rPr lang="en-US" sz="2800" dirty="0">
                <a:effectLst>
                  <a:outerShdw blurRad="38100" dist="38100" dir="2700000" algn="tl">
                    <a:srgbClr val="000000">
                      <a:alpha val="43137"/>
                    </a:srgbClr>
                  </a:outerShdw>
                </a:effectLst>
              </a:rPr>
              <a:t>Do not turn to the right or the left;</a:t>
            </a:r>
            <a:br>
              <a:rPr lang="en-US" sz="2800" dirty="0">
                <a:effectLst>
                  <a:outerShdw blurRad="38100" dist="38100" dir="2700000" algn="tl">
                    <a:srgbClr val="000000">
                      <a:alpha val="43137"/>
                    </a:srgbClr>
                  </a:outerShdw>
                </a:effectLst>
              </a:rPr>
            </a:br>
            <a:r>
              <a:rPr lang="en-US" sz="2800" dirty="0">
                <a:effectLst>
                  <a:outerShdw blurRad="38100" dist="38100" dir="2700000" algn="tl">
                    <a:srgbClr val="000000">
                      <a:alpha val="43137"/>
                    </a:srgbClr>
                  </a:outerShdw>
                </a:effectLst>
              </a:rPr>
              <a:t>Remove your foot from evil.</a:t>
            </a:r>
          </a:p>
          <a:p>
            <a:endParaRPr lang="en-US"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509830F0-540B-4185-85B4-27BAF35B15CB}"/>
              </a:ext>
            </a:extLst>
          </p:cNvPr>
          <p:cNvSpPr txBox="1"/>
          <p:nvPr/>
        </p:nvSpPr>
        <p:spPr>
          <a:xfrm>
            <a:off x="8458200" y="2650608"/>
            <a:ext cx="3336555" cy="2062103"/>
          </a:xfrm>
          <a:prstGeom prst="rect">
            <a:avLst/>
          </a:prstGeom>
          <a:noFill/>
        </p:spPr>
        <p:txBody>
          <a:bodyPr wrap="square" rtlCol="0">
            <a:spAutoFit/>
          </a:bodyPr>
          <a:lstStyle/>
          <a:p>
            <a:pPr algn="ctr"/>
            <a:r>
              <a:rPr lang="en-US" sz="3200" dirty="0"/>
              <a:t>One has to have a             </a:t>
            </a:r>
            <a:r>
              <a:rPr lang="en-US" sz="3200" b="1" dirty="0">
                <a:solidFill>
                  <a:srgbClr val="FFFF00"/>
                </a:solidFill>
                <a:effectLst>
                  <a:outerShdw blurRad="38100" dist="38100" dir="2700000" algn="tl">
                    <a:srgbClr val="000000">
                      <a:alpha val="43137"/>
                    </a:srgbClr>
                  </a:outerShdw>
                </a:effectLst>
              </a:rPr>
              <a:t>sound mind</a:t>
            </a:r>
            <a:r>
              <a:rPr lang="en-US" sz="3200" dirty="0"/>
              <a:t> to do this.</a:t>
            </a:r>
          </a:p>
        </p:txBody>
      </p:sp>
      <p:sp>
        <p:nvSpPr>
          <p:cNvPr id="6" name="TextBox 5">
            <a:extLst>
              <a:ext uri="{FF2B5EF4-FFF2-40B4-BE49-F238E27FC236}">
                <a16:creationId xmlns:a16="http://schemas.microsoft.com/office/drawing/2014/main" id="{36F36A6D-4498-483E-9E48-FC5DD07B7676}"/>
              </a:ext>
            </a:extLst>
          </p:cNvPr>
          <p:cNvSpPr txBox="1"/>
          <p:nvPr/>
        </p:nvSpPr>
        <p:spPr>
          <a:xfrm>
            <a:off x="8458200" y="4712711"/>
            <a:ext cx="3336555" cy="1569660"/>
          </a:xfrm>
          <a:prstGeom prst="rect">
            <a:avLst/>
          </a:prstGeom>
          <a:noFill/>
        </p:spPr>
        <p:txBody>
          <a:bodyPr wrap="square" rtlCol="0">
            <a:spAutoFit/>
          </a:bodyPr>
          <a:lstStyle/>
          <a:p>
            <a:pPr algn="ctr"/>
            <a:r>
              <a:rPr lang="en-US" sz="3200" dirty="0"/>
              <a:t>One has to be </a:t>
            </a:r>
            <a:r>
              <a:rPr lang="en-US" sz="3200" b="1" dirty="0">
                <a:solidFill>
                  <a:srgbClr val="FFFF00"/>
                </a:solidFill>
                <a:effectLst>
                  <a:outerShdw blurRad="38100" dist="38100" dir="2700000" algn="tl">
                    <a:srgbClr val="000000">
                      <a:alpha val="43137"/>
                    </a:srgbClr>
                  </a:outerShdw>
                </a:effectLst>
              </a:rPr>
              <a:t>sober</a:t>
            </a:r>
            <a:r>
              <a:rPr lang="en-US" sz="3200" dirty="0"/>
              <a:t>                     to do this.</a:t>
            </a:r>
          </a:p>
        </p:txBody>
      </p:sp>
      <p:cxnSp>
        <p:nvCxnSpPr>
          <p:cNvPr id="7" name="Straight Connector 6">
            <a:extLst>
              <a:ext uri="{FF2B5EF4-FFF2-40B4-BE49-F238E27FC236}">
                <a16:creationId xmlns:a16="http://schemas.microsoft.com/office/drawing/2014/main" id="{F0E5EA8E-F148-46AE-ADF1-D9F93980F25D}"/>
              </a:ext>
            </a:extLst>
          </p:cNvPr>
          <p:cNvCxnSpPr>
            <a:cxnSpLocks/>
          </p:cNvCxnSpPr>
          <p:nvPr/>
        </p:nvCxnSpPr>
        <p:spPr>
          <a:xfrm>
            <a:off x="1443038" y="5029201"/>
            <a:ext cx="485775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65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322174-C6EF-4469-9B60-9839EAC0063E}"/>
              </a:ext>
            </a:extLst>
          </p:cNvPr>
          <p:cNvSpPr>
            <a:spLocks noGrp="1"/>
          </p:cNvSpPr>
          <p:nvPr>
            <p:ph type="title"/>
          </p:nvPr>
        </p:nvSpPr>
        <p:spPr>
          <a:xfrm>
            <a:off x="2512267" y="2438400"/>
            <a:ext cx="8825659" cy="1981200"/>
          </a:xfrm>
        </p:spPr>
        <p:txBody>
          <a:bodyPr/>
          <a:lstStyle/>
          <a:p>
            <a:r>
              <a:rPr lang="en-US" sz="5400" b="1" dirty="0">
                <a:effectLst>
                  <a:outerShdw blurRad="38100" dist="38100" dir="2700000" algn="tl">
                    <a:srgbClr val="000000">
                      <a:alpha val="43137"/>
                    </a:srgbClr>
                  </a:outerShdw>
                </a:effectLst>
              </a:rPr>
              <a:t>Enemies of Sobriety</a:t>
            </a:r>
          </a:p>
        </p:txBody>
      </p:sp>
    </p:spTree>
    <p:extLst>
      <p:ext uri="{BB962C8B-B14F-4D97-AF65-F5344CB8AC3E}">
        <p14:creationId xmlns:p14="http://schemas.microsoft.com/office/powerpoint/2010/main" val="1417816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29C65B-C27F-476B-A57F-E324BBB6C4C2}"/>
              </a:ext>
            </a:extLst>
          </p:cNvPr>
          <p:cNvSpPr>
            <a:spLocks noGrp="1"/>
          </p:cNvSpPr>
          <p:nvPr>
            <p:ph type="title"/>
          </p:nvPr>
        </p:nvSpPr>
        <p:spPr/>
        <p:txBody>
          <a:bodyPr/>
          <a:lstStyle/>
          <a:p>
            <a:r>
              <a:rPr lang="en-US" sz="3200" dirty="0"/>
              <a:t>Enemies of Sobriety</a:t>
            </a:r>
            <a:br>
              <a:rPr lang="en-US" sz="3200" dirty="0"/>
            </a:br>
            <a:r>
              <a:rPr lang="en-US" sz="4400" b="1" dirty="0"/>
              <a:t>	</a:t>
            </a:r>
            <a:r>
              <a:rPr lang="en-US" sz="4800" b="1" dirty="0">
                <a:effectLst>
                  <a:outerShdw blurRad="38100" dist="38100" dir="2700000" algn="tl">
                    <a:srgbClr val="000000">
                      <a:alpha val="43137"/>
                    </a:srgbClr>
                  </a:outerShdw>
                </a:effectLst>
              </a:rPr>
              <a:t>1. Alcohol</a:t>
            </a:r>
          </a:p>
        </p:txBody>
      </p:sp>
      <p:sp>
        <p:nvSpPr>
          <p:cNvPr id="6" name="Text Placeholder 5">
            <a:extLst>
              <a:ext uri="{FF2B5EF4-FFF2-40B4-BE49-F238E27FC236}">
                <a16:creationId xmlns:a16="http://schemas.microsoft.com/office/drawing/2014/main" id="{1BC53630-C700-434F-B895-CF2D833C6151}"/>
              </a:ext>
            </a:extLst>
          </p:cNvPr>
          <p:cNvSpPr>
            <a:spLocks noGrp="1"/>
          </p:cNvSpPr>
          <p:nvPr>
            <p:ph type="body" idx="1"/>
          </p:nvPr>
        </p:nvSpPr>
        <p:spPr>
          <a:xfrm>
            <a:off x="406366" y="1853248"/>
            <a:ext cx="4396338" cy="576262"/>
          </a:xfrm>
        </p:spPr>
        <p:txBody>
          <a:bodyPr/>
          <a:lstStyle/>
          <a:p>
            <a:pPr algn="ctr"/>
            <a:r>
              <a:rPr lang="en-US" sz="3600" b="1" dirty="0">
                <a:effectLst>
                  <a:outerShdw blurRad="38100" dist="38100" dir="2700000" algn="tl">
                    <a:srgbClr val="000000">
                      <a:alpha val="43137"/>
                    </a:srgbClr>
                  </a:outerShdw>
                </a:effectLst>
              </a:rPr>
              <a:t>Effects of Alcohol</a:t>
            </a:r>
          </a:p>
        </p:txBody>
      </p:sp>
      <p:sp>
        <p:nvSpPr>
          <p:cNvPr id="7" name="Content Placeholder 6">
            <a:extLst>
              <a:ext uri="{FF2B5EF4-FFF2-40B4-BE49-F238E27FC236}">
                <a16:creationId xmlns:a16="http://schemas.microsoft.com/office/drawing/2014/main" id="{7B738EC2-214E-42C5-B096-BCDCFD5CBB09}"/>
              </a:ext>
            </a:extLst>
          </p:cNvPr>
          <p:cNvSpPr>
            <a:spLocks noGrp="1"/>
          </p:cNvSpPr>
          <p:nvPr>
            <p:ph sz="half" idx="2"/>
          </p:nvPr>
        </p:nvSpPr>
        <p:spPr>
          <a:xfrm>
            <a:off x="332823" y="2418680"/>
            <a:ext cx="4853540" cy="3741738"/>
          </a:xfrm>
        </p:spPr>
        <p:txBody>
          <a:bodyPr>
            <a:noAutofit/>
          </a:bodyPr>
          <a:lstStyle/>
          <a:p>
            <a:r>
              <a:rPr lang="en-US" sz="2600" b="1" dirty="0">
                <a:solidFill>
                  <a:srgbClr val="FFFF00"/>
                </a:solidFill>
                <a:effectLst>
                  <a:outerShdw blurRad="38100" dist="38100" dir="2700000" algn="tl">
                    <a:srgbClr val="000000">
                      <a:alpha val="43137"/>
                    </a:srgbClr>
                  </a:outerShdw>
                </a:effectLst>
              </a:rPr>
              <a:t>First: Lowered Inhibitions</a:t>
            </a:r>
          </a:p>
          <a:p>
            <a:r>
              <a:rPr lang="en-US" sz="2400" dirty="0"/>
              <a:t>Becoming loud </a:t>
            </a:r>
          </a:p>
          <a:p>
            <a:r>
              <a:rPr lang="en-US" sz="2400" dirty="0"/>
              <a:t>Becoming argumentative</a:t>
            </a:r>
          </a:p>
          <a:p>
            <a:r>
              <a:rPr lang="en-US" sz="2400" dirty="0"/>
              <a:t>Annoying others</a:t>
            </a:r>
          </a:p>
          <a:p>
            <a:r>
              <a:rPr lang="en-US" sz="2400" dirty="0"/>
              <a:t>Becoming aggressive</a:t>
            </a:r>
          </a:p>
          <a:p>
            <a:r>
              <a:rPr lang="en-US" sz="2400" dirty="0"/>
              <a:t>Using offensive language</a:t>
            </a:r>
          </a:p>
          <a:p>
            <a:r>
              <a:rPr lang="en-US" sz="2400" dirty="0"/>
              <a:t>Inappropriate sexual behavior</a:t>
            </a:r>
          </a:p>
        </p:txBody>
      </p:sp>
      <p:sp>
        <p:nvSpPr>
          <p:cNvPr id="8" name="Text Placeholder 7">
            <a:extLst>
              <a:ext uri="{FF2B5EF4-FFF2-40B4-BE49-F238E27FC236}">
                <a16:creationId xmlns:a16="http://schemas.microsoft.com/office/drawing/2014/main" id="{97BA9BDF-2EBE-406A-AC23-0A69AE8AE95D}"/>
              </a:ext>
            </a:extLst>
          </p:cNvPr>
          <p:cNvSpPr>
            <a:spLocks noGrp="1"/>
          </p:cNvSpPr>
          <p:nvPr>
            <p:ph type="body" sz="quarter" idx="3"/>
          </p:nvPr>
        </p:nvSpPr>
        <p:spPr>
          <a:xfrm>
            <a:off x="6640332" y="1820545"/>
            <a:ext cx="4396339" cy="576262"/>
          </a:xfrm>
        </p:spPr>
        <p:txBody>
          <a:bodyPr/>
          <a:lstStyle/>
          <a:p>
            <a:r>
              <a:rPr lang="en-US" sz="3600" b="1" dirty="0">
                <a:effectLst>
                  <a:outerShdw blurRad="38100" dist="38100" dir="2700000" algn="tl">
                    <a:srgbClr val="000000">
                      <a:alpha val="43137"/>
                    </a:srgbClr>
                  </a:outerShdw>
                </a:effectLst>
              </a:rPr>
              <a:t>Christian Graces</a:t>
            </a:r>
          </a:p>
        </p:txBody>
      </p:sp>
      <p:sp>
        <p:nvSpPr>
          <p:cNvPr id="9" name="Content Placeholder 8">
            <a:extLst>
              <a:ext uri="{FF2B5EF4-FFF2-40B4-BE49-F238E27FC236}">
                <a16:creationId xmlns:a16="http://schemas.microsoft.com/office/drawing/2014/main" id="{E7C60C3E-D9D7-4DCE-BB48-6A4CEA5D6636}"/>
              </a:ext>
            </a:extLst>
          </p:cNvPr>
          <p:cNvSpPr>
            <a:spLocks noGrp="1"/>
          </p:cNvSpPr>
          <p:nvPr>
            <p:ph sz="quarter" idx="4"/>
          </p:nvPr>
        </p:nvSpPr>
        <p:spPr>
          <a:xfrm>
            <a:off x="4802704" y="2402161"/>
            <a:ext cx="7389295" cy="4280825"/>
          </a:xfrm>
        </p:spPr>
        <p:txBody>
          <a:bodyPr>
            <a:normAutofit fontScale="92500"/>
          </a:bodyPr>
          <a:lstStyle/>
          <a:p>
            <a:r>
              <a:rPr lang="en-US" sz="2800" dirty="0"/>
              <a:t>“Fruit of the Spirit is…</a:t>
            </a:r>
            <a:r>
              <a:rPr lang="en-US" sz="2800" b="1" dirty="0">
                <a:solidFill>
                  <a:srgbClr val="FFFF00"/>
                </a:solidFill>
                <a:effectLst>
                  <a:outerShdw blurRad="38100" dist="38100" dir="2700000" algn="tl">
                    <a:srgbClr val="000000">
                      <a:alpha val="43137"/>
                    </a:srgbClr>
                  </a:outerShdw>
                </a:effectLst>
              </a:rPr>
              <a:t>self-control</a:t>
            </a:r>
            <a:r>
              <a:rPr lang="en-US" sz="2800" b="1" dirty="0"/>
              <a:t>.</a:t>
            </a:r>
            <a:r>
              <a:rPr lang="en-US" sz="2800" dirty="0"/>
              <a:t>” </a:t>
            </a:r>
            <a:r>
              <a:rPr lang="en-US" sz="2400" dirty="0"/>
              <a:t>Gal.5:23</a:t>
            </a:r>
            <a:endParaRPr lang="en-US" sz="2400" b="1" dirty="0"/>
          </a:p>
          <a:p>
            <a:r>
              <a:rPr lang="en-US" sz="2600" dirty="0"/>
              <a:t>“Aspire to lead a quiet life” 1 Th. 4:11</a:t>
            </a:r>
          </a:p>
          <a:p>
            <a:r>
              <a:rPr lang="en-US" sz="2600" dirty="0"/>
              <a:t>“Agree with your adversary quickly.” Mt. 5:25</a:t>
            </a:r>
          </a:p>
          <a:p>
            <a:r>
              <a:rPr lang="en-US" sz="2600" dirty="0"/>
              <a:t>“Live peaceably with all men.” Rom. 12:18</a:t>
            </a:r>
          </a:p>
          <a:p>
            <a:r>
              <a:rPr lang="en-US" sz="2600" dirty="0"/>
              <a:t>“Put on… meekness.”  Col. 3:12</a:t>
            </a:r>
          </a:p>
          <a:p>
            <a:r>
              <a:rPr lang="en-US" sz="2600" i="1" dirty="0"/>
              <a:t>“S</a:t>
            </a:r>
            <a:r>
              <a:rPr lang="en-US" sz="2600" dirty="0"/>
              <a:t>peech always </a:t>
            </a:r>
            <a:r>
              <a:rPr lang="en-US" sz="2600" i="1" dirty="0"/>
              <a:t>be</a:t>
            </a:r>
            <a:r>
              <a:rPr lang="en-US" sz="2600" dirty="0"/>
              <a:t> with grace.”      Col. 4:6</a:t>
            </a:r>
          </a:p>
          <a:p>
            <a:r>
              <a:rPr lang="en-US" sz="2600" dirty="0"/>
              <a:t>“...younger women as sisters, with all purity.”           1 Timothy 5:1</a:t>
            </a:r>
          </a:p>
          <a:p>
            <a:endParaRPr lang="en-US" sz="2400" dirty="0"/>
          </a:p>
          <a:p>
            <a:endParaRPr lang="en-US" sz="2400" dirty="0"/>
          </a:p>
        </p:txBody>
      </p:sp>
      <p:sp>
        <p:nvSpPr>
          <p:cNvPr id="10" name="TextBox 9">
            <a:extLst>
              <a:ext uri="{FF2B5EF4-FFF2-40B4-BE49-F238E27FC236}">
                <a16:creationId xmlns:a16="http://schemas.microsoft.com/office/drawing/2014/main" id="{549E4E97-B908-4AE5-A811-62BD94363151}"/>
              </a:ext>
            </a:extLst>
          </p:cNvPr>
          <p:cNvSpPr txBox="1"/>
          <p:nvPr/>
        </p:nvSpPr>
        <p:spPr>
          <a:xfrm>
            <a:off x="646111" y="6204331"/>
            <a:ext cx="4469881" cy="584775"/>
          </a:xfrm>
          <a:prstGeom prst="rect">
            <a:avLst/>
          </a:prstGeom>
          <a:noFill/>
        </p:spPr>
        <p:txBody>
          <a:bodyPr wrap="square" rtlCol="0">
            <a:spAutoFit/>
          </a:bodyPr>
          <a:lstStyle/>
          <a:p>
            <a:r>
              <a:rPr lang="en-US" sz="3200" b="1" dirty="0"/>
              <a:t>Still Not Staggering!</a:t>
            </a:r>
          </a:p>
        </p:txBody>
      </p:sp>
    </p:spTree>
    <p:extLst>
      <p:ext uri="{BB962C8B-B14F-4D97-AF65-F5344CB8AC3E}">
        <p14:creationId xmlns:p14="http://schemas.microsoft.com/office/powerpoint/2010/main" val="15744383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p:cTn id="63" dur="500" fill="hold"/>
                                        <p:tgtEl>
                                          <p:spTgt spid="10"/>
                                        </p:tgtEl>
                                        <p:attrNameLst>
                                          <p:attrName>ppt_w</p:attrName>
                                        </p:attrNameLst>
                                      </p:cBhvr>
                                      <p:tavLst>
                                        <p:tav tm="0">
                                          <p:val>
                                            <p:fltVal val="0"/>
                                          </p:val>
                                        </p:tav>
                                        <p:tav tm="100000">
                                          <p:val>
                                            <p:strVal val="#ppt_w"/>
                                          </p:val>
                                        </p:tav>
                                      </p:tavLst>
                                    </p:anim>
                                    <p:anim calcmode="lin" valueType="num">
                                      <p:cBhvr>
                                        <p:cTn id="64" dur="500" fill="hold"/>
                                        <p:tgtEl>
                                          <p:spTgt spid="10"/>
                                        </p:tgtEl>
                                        <p:attrNameLst>
                                          <p:attrName>ppt_h</p:attrName>
                                        </p:attrNameLst>
                                      </p:cBhvr>
                                      <p:tavLst>
                                        <p:tav tm="0">
                                          <p:val>
                                            <p:fltVal val="0"/>
                                          </p:val>
                                        </p:tav>
                                        <p:tav tm="100000">
                                          <p:val>
                                            <p:strVal val="#ppt_h"/>
                                          </p:val>
                                        </p:tav>
                                      </p:tavLst>
                                    </p:anim>
                                    <p:animEffect transition="in" filter="fade">
                                      <p:cBhvr>
                                        <p:cTn id="65" dur="500"/>
                                        <p:tgtEl>
                                          <p:spTgt spid="10"/>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7">
                                            <p:txEl>
                                              <p:pRg st="0" end="0"/>
                                            </p:txEl>
                                          </p:spTgt>
                                        </p:tgtEl>
                                        <p:attrNameLst>
                                          <p:attrName>style.visibility</p:attrName>
                                        </p:attrNameLst>
                                      </p:cBhvr>
                                      <p:to>
                                        <p:strVal val="visible"/>
                                      </p:to>
                                    </p:set>
                                    <p:anim calcmode="lin" valueType="num">
                                      <p:cBhvr>
                                        <p:cTn id="70"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71"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72" dur="500"/>
                                        <p:tgtEl>
                                          <p:spTgt spid="7">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9">
                                            <p:txEl>
                                              <p:pRg st="0" end="0"/>
                                            </p:txEl>
                                          </p:spTgt>
                                        </p:tgtEl>
                                        <p:attrNameLst>
                                          <p:attrName>style.visibility</p:attrName>
                                        </p:attrNameLst>
                                      </p:cBhvr>
                                      <p:to>
                                        <p:strVal val="visible"/>
                                      </p:to>
                                    </p:set>
                                    <p:anim calcmode="lin" valueType="num">
                                      <p:cBhvr>
                                        <p:cTn id="7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7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79"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0038" y="181957"/>
            <a:ext cx="11315700" cy="6494085"/>
          </a:xfrm>
          <a:prstGeom prst="rect">
            <a:avLst/>
          </a:prstGeom>
          <a:noFill/>
        </p:spPr>
        <p:txBody>
          <a:bodyPr wrap="square" rtlCol="0">
            <a:spAutoFit/>
          </a:bodyPr>
          <a:lstStyle/>
          <a:p>
            <a:r>
              <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 other words: </a:t>
            </a:r>
          </a:p>
          <a:p>
            <a:r>
              <a:rPr lang="en-US" sz="28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“The very first effect of alcohol is to make one feel a            little freer to do things he would not otherwise do and a little less able to say “No” to things he would normally refuse; to make it a little harder to stand for what is right or even to know what is right.                        	</a:t>
            </a:r>
          </a:p>
          <a:p>
            <a:r>
              <a:rPr lang="en-US" sz="3200" dirty="0">
                <a:latin typeface="Arial" panose="020B0604020202020204" pitchFamily="34" charset="0"/>
                <a:cs typeface="Arial" panose="020B0604020202020204" pitchFamily="34" charset="0"/>
              </a:rPr>
              <a:t>	Under the least influence, vulgarity seems a little less vulgar, obscenity a little less obscene, sin a little less sinful and morality a little less urgent. The temper is a little harder to control, lust is more difficult to avoid and one feels he is a little more capable of resisting temptation than he really is.             	</a:t>
            </a:r>
            <a:r>
              <a:rPr lang="en-US" sz="3200" b="1" dirty="0">
                <a:latin typeface="Arial" panose="020B0604020202020204" pitchFamily="34" charset="0"/>
                <a:cs typeface="Arial" panose="020B0604020202020204" pitchFamily="34" charset="0"/>
              </a:rPr>
              <a:t>Yet, at this point, neither the State nor society would consider him drunk.”</a:t>
            </a:r>
          </a:p>
        </p:txBody>
      </p:sp>
      <p:sp>
        <p:nvSpPr>
          <p:cNvPr id="2" name="TextBox 1">
            <a:extLst>
              <a:ext uri="{FF2B5EF4-FFF2-40B4-BE49-F238E27FC236}">
                <a16:creationId xmlns:a16="http://schemas.microsoft.com/office/drawing/2014/main" id="{C0C80D48-E73B-414C-9C8A-C1C3352F2605}"/>
              </a:ext>
            </a:extLst>
          </p:cNvPr>
          <p:cNvSpPr txBox="1"/>
          <p:nvPr/>
        </p:nvSpPr>
        <p:spPr>
          <a:xfrm>
            <a:off x="5443538" y="6029711"/>
            <a:ext cx="5357811" cy="646331"/>
          </a:xfrm>
          <a:prstGeom prst="rect">
            <a:avLst/>
          </a:prstGeom>
          <a:noFill/>
        </p:spPr>
        <p:txBody>
          <a:bodyPr wrap="square" rtlCol="0">
            <a:spAutoFit/>
          </a:bodyPr>
          <a:lstStyle/>
          <a:p>
            <a:r>
              <a:rPr lang="en-US" sz="3600" b="1" dirty="0">
                <a:solidFill>
                  <a:srgbClr val="FFFF00"/>
                </a:solidFill>
                <a:effectLst>
                  <a:outerShdw blurRad="38100" dist="38100" dir="2700000" algn="tl">
                    <a:srgbClr val="000000">
                      <a:alpha val="43137"/>
                    </a:srgbClr>
                  </a:outerShdw>
                </a:effectLst>
              </a:rPr>
              <a:t>But is he really SOBER?</a:t>
            </a:r>
          </a:p>
        </p:txBody>
      </p:sp>
    </p:spTree>
    <p:extLst>
      <p:ext uri="{BB962C8B-B14F-4D97-AF65-F5344CB8AC3E}">
        <p14:creationId xmlns:p14="http://schemas.microsoft.com/office/powerpoint/2010/main" val="202395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1580</TotalTime>
  <Words>539</Words>
  <Application>Microsoft Office PowerPoint</Application>
  <PresentationFormat>Widescreen</PresentationFormat>
  <Paragraphs>77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Are You Sober?</vt:lpstr>
      <vt:lpstr>Sobriety = Sound Mind</vt:lpstr>
      <vt:lpstr>Sobriety is Specifically Commanded for:</vt:lpstr>
      <vt:lpstr>Why is Sobriety so Important?</vt:lpstr>
      <vt:lpstr>Why is Sobriety so Important?</vt:lpstr>
      <vt:lpstr>We Can!</vt:lpstr>
      <vt:lpstr>Enemies of Sobriety</vt:lpstr>
      <vt:lpstr>Enemies of Sobriety  1. Alcohol</vt:lpstr>
      <vt:lpstr>PowerPoint Presentation</vt:lpstr>
      <vt:lpstr>Enemies of Sobriety  2. Mind-altering substances</vt:lpstr>
      <vt:lpstr>Enemies of Sobriety  3. Sexual Passion</vt:lpstr>
      <vt:lpstr>Enemies of Sobriety  Many others</vt:lpstr>
      <vt:lpstr>1 Peter 1:13-14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Sober?</dc:title>
  <dc:creator>Sewell</dc:creator>
  <cp:lastModifiedBy>Brad Beutjer</cp:lastModifiedBy>
  <cp:revision>42</cp:revision>
  <dcterms:created xsi:type="dcterms:W3CDTF">2018-05-18T13:05:13Z</dcterms:created>
  <dcterms:modified xsi:type="dcterms:W3CDTF">2018-05-27T21:46:59Z</dcterms:modified>
</cp:coreProperties>
</file>