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70" r:id="rId2"/>
    <p:sldId id="275" r:id="rId3"/>
    <p:sldId id="264" r:id="rId4"/>
    <p:sldId id="279" r:id="rId5"/>
    <p:sldId id="283" r:id="rId6"/>
    <p:sldId id="280" r:id="rId7"/>
    <p:sldId id="281" r:id="rId8"/>
    <p:sldId id="284" r:id="rId9"/>
    <p:sldId id="285" r:id="rId10"/>
    <p:sldId id="282"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40" userDrawn="1">
          <p15:clr>
            <a:srgbClr val="A4A3A4"/>
          </p15:clr>
        </p15:guide>
        <p15:guide id="6" pos="1007" userDrawn="1">
          <p15:clr>
            <a:srgbClr val="A4A3A4"/>
          </p15:clr>
        </p15:guide>
        <p15:guide id="7" pos="7175"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65" d="100"/>
          <a:sy n="65" d="100"/>
        </p:scale>
        <p:origin x="92" y="44"/>
      </p:cViewPr>
      <p:guideLst>
        <p:guide orient="horz" pos="2160"/>
        <p:guide orient="horz" pos="1008"/>
        <p:guide orient="horz" pos="3888"/>
        <p:guide orient="horz" pos="321"/>
        <p:guide pos="3840"/>
        <p:guide pos="1007"/>
        <p:guide pos="717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DB7646E-8811-423A-9C42-2CBFADA00A96}" type="datetimeFigureOut">
              <a:rPr lang="en-US" smtClean="0"/>
              <a:t>6/3/2018</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solidFill>
                  <a:schemeClr val="tx1"/>
                </a:solidFill>
              </a:defRPr>
            </a:lvl1pPr>
          </a:lstStyle>
          <a:p>
            <a:fld id="{D677E230-58DD-43ED-96A1-552DDAB53532}" type="datetimeFigureOut">
              <a:rPr lang="en-US" smtClean="0"/>
              <a:pPr/>
              <a:t>6/3/2018</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302" y="1600201"/>
            <a:ext cx="833120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9302" y="4344916"/>
            <a:ext cx="7518400"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700249" y="6356352"/>
            <a:ext cx="1219201" cy="365125"/>
          </a:xfrm>
        </p:spPr>
        <p:txBody>
          <a:bodyPr/>
          <a:lstStyle>
            <a:lvl1pPr>
              <a:defRPr>
                <a:solidFill>
                  <a:schemeClr val="tx1"/>
                </a:solidFill>
              </a:defRPr>
            </a:lvl1pPr>
          </a:lstStyle>
          <a:p>
            <a:fld id="{8F81D24A-EF38-4949-81EA-C39AA50871C5}" type="datetime1">
              <a:rPr lang="en-US" smtClean="0"/>
              <a:t>6/3/2018</a:t>
            </a:fld>
            <a:endParaRPr lang="en-US" dirty="0"/>
          </a:p>
        </p:txBody>
      </p:sp>
      <p:sp>
        <p:nvSpPr>
          <p:cNvPr id="5" name="Footer Placeholder 4"/>
          <p:cNvSpPr>
            <a:spLocks noGrp="1"/>
          </p:cNvSpPr>
          <p:nvPr>
            <p:ph type="ftr" sz="quarter" idx="11"/>
          </p:nvPr>
        </p:nvSpPr>
        <p:spPr>
          <a:xfrm>
            <a:off x="6116301" y="6356352"/>
            <a:ext cx="3975100"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8251" y="6356352"/>
            <a:ext cx="609600"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6/3/2018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2112" y="685800"/>
            <a:ext cx="178799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9030" y="685800"/>
            <a:ext cx="7850643"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6/3/2018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6/3/2018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9029" y="1600201"/>
            <a:ext cx="8285430"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9030" y="4259997"/>
            <a:ext cx="7266515"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6/3/2018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3360" y="1600200"/>
            <a:ext cx="4815840"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851" y="1600200"/>
            <a:ext cx="481584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6/3/2018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852" y="177801"/>
            <a:ext cx="9785349"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851"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851" y="2514707"/>
            <a:ext cx="4815840"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9057"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9057" y="2514600"/>
            <a:ext cx="4820143"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6/3/2018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6/3/2018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6/3/2018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818" y="381000"/>
            <a:ext cx="3294280"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3801" y="482600"/>
            <a:ext cx="6045399"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818"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6799" y="0"/>
            <a:ext cx="7315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sp>
        <p:nvSpPr>
          <p:cNvPr id="2" name="Title 1"/>
          <p:cNvSpPr>
            <a:spLocks noGrp="1"/>
          </p:cNvSpPr>
          <p:nvPr>
            <p:ph type="title"/>
          </p:nvPr>
        </p:nvSpPr>
        <p:spPr>
          <a:xfrm>
            <a:off x="1074520" y="381000"/>
            <a:ext cx="3294280"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1600" y="482600"/>
            <a:ext cx="6197600"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520"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6/3/2018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7" y="-9144"/>
            <a:ext cx="12181393"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grpSp>
      </p:grpSp>
      <p:sp>
        <p:nvSpPr>
          <p:cNvPr id="2" name="Title Placeholder 1"/>
          <p:cNvSpPr>
            <a:spLocks noGrp="1"/>
          </p:cNvSpPr>
          <p:nvPr>
            <p:ph type="title"/>
          </p:nvPr>
        </p:nvSpPr>
        <p:spPr>
          <a:xfrm>
            <a:off x="1593852" y="177801"/>
            <a:ext cx="9785349"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852" y="1600200"/>
            <a:ext cx="9785349"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1600" y="6356352"/>
            <a:ext cx="1219201"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6/3/2018</a:t>
            </a:fld>
            <a:endParaRPr lang="en-US" dirty="0"/>
          </a:p>
        </p:txBody>
      </p:sp>
      <p:sp>
        <p:nvSpPr>
          <p:cNvPr id="5" name="Footer Placeholder 4"/>
          <p:cNvSpPr>
            <a:spLocks noGrp="1"/>
          </p:cNvSpPr>
          <p:nvPr>
            <p:ph type="ftr" sz="quarter" idx="3"/>
          </p:nvPr>
        </p:nvSpPr>
        <p:spPr>
          <a:xfrm>
            <a:off x="6597652" y="6356352"/>
            <a:ext cx="3975100"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9601" y="6356352"/>
            <a:ext cx="609600"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1752600" y="1812667"/>
            <a:ext cx="8635338" cy="923330"/>
          </a:xfrm>
          <a:prstGeom prst="rect">
            <a:avLst/>
          </a:prstGeom>
          <a:noFill/>
          <a:ln w="9525">
            <a:noFill/>
            <a:miter lim="800000"/>
            <a:headEnd/>
            <a:tailEnd/>
          </a:ln>
        </p:spPr>
        <p:txBody>
          <a:bodyPr anchor="b">
            <a:spAutoFit/>
          </a:bodyPr>
          <a:lstStyle/>
          <a:p>
            <a:pPr algn="ctr"/>
            <a:r>
              <a:rPr lang="en-US" sz="5400" dirty="0" err="1">
                <a:solidFill>
                  <a:schemeClr val="accent3">
                    <a:lumMod val="40000"/>
                    <a:lumOff val="60000"/>
                  </a:schemeClr>
                </a:solidFill>
                <a:latin typeface="Calibri" pitchFamily="34" charset="0"/>
              </a:rPr>
              <a:t>Ekklesia</a:t>
            </a:r>
            <a:r>
              <a:rPr lang="en-US" sz="5400" dirty="0">
                <a:solidFill>
                  <a:schemeClr val="accent3">
                    <a:lumMod val="40000"/>
                    <a:lumOff val="60000"/>
                  </a:schemeClr>
                </a:solidFill>
                <a:latin typeface="Calibri" pitchFamily="34" charset="0"/>
              </a:rPr>
              <a:t> (</a:t>
            </a:r>
            <a:r>
              <a:rPr lang="el-GR" sz="5400" dirty="0">
                <a:solidFill>
                  <a:schemeClr val="accent3">
                    <a:lumMod val="40000"/>
                    <a:lumOff val="60000"/>
                  </a:schemeClr>
                </a:solidFill>
                <a:latin typeface="Calibri" panose="020F0502020204030204" pitchFamily="34" charset="0"/>
                <a:cs typeface="Calibri" panose="020F0502020204030204" pitchFamily="34" charset="0"/>
              </a:rPr>
              <a:t>εκκλησια</a:t>
            </a:r>
            <a:r>
              <a:rPr lang="en-US" sz="5400" dirty="0">
                <a:solidFill>
                  <a:schemeClr val="accent3">
                    <a:lumMod val="40000"/>
                    <a:lumOff val="60000"/>
                  </a:schemeClr>
                </a:solidFill>
                <a:latin typeface="Calibri" panose="020F0502020204030204" pitchFamily="34" charset="0"/>
                <a:cs typeface="Calibri" panose="020F0502020204030204" pitchFamily="34" charset="0"/>
              </a:rPr>
              <a:t>)</a:t>
            </a:r>
            <a:endParaRPr lang="en-US" sz="5400" dirty="0">
              <a:solidFill>
                <a:schemeClr val="accent3">
                  <a:lumMod val="40000"/>
                  <a:lumOff val="60000"/>
                </a:schemeClr>
              </a:solidFill>
              <a:latin typeface="Calibri" pitchFamily="34" charset="0"/>
            </a:endParaRPr>
          </a:p>
        </p:txBody>
      </p:sp>
      <p:sp>
        <p:nvSpPr>
          <p:cNvPr id="5" name="Rectangle 5">
            <a:extLst>
              <a:ext uri="{FF2B5EF4-FFF2-40B4-BE49-F238E27FC236}">
                <a16:creationId xmlns:a16="http://schemas.microsoft.com/office/drawing/2014/main" id="{B56648E7-DC25-46A4-9D0A-175D9065E249}"/>
              </a:ext>
            </a:extLst>
          </p:cNvPr>
          <p:cNvSpPr>
            <a:spLocks noChangeArrowheads="1"/>
          </p:cNvSpPr>
          <p:nvPr/>
        </p:nvSpPr>
        <p:spPr bwMode="auto">
          <a:xfrm>
            <a:off x="1782097" y="3733800"/>
            <a:ext cx="8635338" cy="923330"/>
          </a:xfrm>
          <a:prstGeom prst="rect">
            <a:avLst/>
          </a:prstGeom>
          <a:noFill/>
          <a:ln w="9525">
            <a:noFill/>
            <a:miter lim="800000"/>
            <a:headEnd/>
            <a:tailEnd/>
          </a:ln>
        </p:spPr>
        <p:txBody>
          <a:bodyPr anchor="b">
            <a:spAutoFit/>
          </a:bodyPr>
          <a:lstStyle/>
          <a:p>
            <a:pPr algn="ctr"/>
            <a:r>
              <a:rPr lang="en-US" sz="5400" dirty="0">
                <a:solidFill>
                  <a:schemeClr val="accent3">
                    <a:lumMod val="40000"/>
                    <a:lumOff val="60000"/>
                  </a:schemeClr>
                </a:solidFill>
                <a:latin typeface="Calibri" pitchFamily="34" charset="0"/>
              </a:rPr>
              <a:t>Church</a:t>
            </a:r>
          </a:p>
        </p:txBody>
      </p:sp>
      <p:cxnSp>
        <p:nvCxnSpPr>
          <p:cNvPr id="3" name="Straight Arrow Connector 2">
            <a:extLst>
              <a:ext uri="{FF2B5EF4-FFF2-40B4-BE49-F238E27FC236}">
                <a16:creationId xmlns:a16="http://schemas.microsoft.com/office/drawing/2014/main" id="{2D3BC555-AC41-40C1-AA61-0DB3B5A19DBB}"/>
              </a:ext>
            </a:extLst>
          </p:cNvPr>
          <p:cNvCxnSpPr>
            <a:cxnSpLocks/>
            <a:stCxn id="4" idx="2"/>
          </p:cNvCxnSpPr>
          <p:nvPr/>
        </p:nvCxnSpPr>
        <p:spPr>
          <a:xfrm>
            <a:off x="6070269" y="2735997"/>
            <a:ext cx="29497" cy="1226403"/>
          </a:xfrm>
          <a:prstGeom prst="straightConnector1">
            <a:avLst/>
          </a:prstGeom>
          <a:ln w="57150">
            <a:solidFill>
              <a:schemeClr val="accent3">
                <a:lumMod val="60000"/>
                <a:lumOff val="40000"/>
              </a:schemeClr>
            </a:solidFill>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07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00200" y="2436712"/>
            <a:ext cx="9906000" cy="923330"/>
          </a:xfrm>
          <a:prstGeom prst="rect">
            <a:avLst/>
          </a:prstGeom>
          <a:noFill/>
          <a:ln w="9525">
            <a:noFill/>
            <a:miter lim="800000"/>
            <a:headEnd/>
            <a:tailEnd/>
          </a:ln>
        </p:spPr>
        <p:txBody>
          <a:bodyPr wrap="square" anchor="b">
            <a:spAutoFit/>
          </a:bodyPr>
          <a:lstStyle/>
          <a:p>
            <a:pPr algn="ctr" eaLnBrk="1" hangingPunct="1"/>
            <a:r>
              <a:rPr lang="en-US" sz="5400" dirty="0">
                <a:latin typeface="Calibri" pitchFamily="34" charset="0"/>
              </a:rPr>
              <a:t>Are we a church led by Christ?</a:t>
            </a:r>
          </a:p>
        </p:txBody>
      </p:sp>
    </p:spTree>
    <p:extLst>
      <p:ext uri="{BB962C8B-B14F-4D97-AF65-F5344CB8AC3E}">
        <p14:creationId xmlns:p14="http://schemas.microsoft.com/office/powerpoint/2010/main" val="88090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76600"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6324600" y="1295400"/>
            <a:ext cx="228600" cy="12954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725849" y="1485107"/>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Upward</a:t>
            </a:r>
          </a:p>
        </p:txBody>
      </p:sp>
      <p:sp>
        <p:nvSpPr>
          <p:cNvPr id="6" name="Arrow: Right 5">
            <a:extLst>
              <a:ext uri="{FF2B5EF4-FFF2-40B4-BE49-F238E27FC236}">
                <a16:creationId xmlns:a16="http://schemas.microsoft.com/office/drawing/2014/main" id="{C2692610-295F-48B2-924A-0D56721868BB}"/>
              </a:ext>
            </a:extLst>
          </p:cNvPr>
          <p:cNvSpPr/>
          <p:nvPr/>
        </p:nvSpPr>
        <p:spPr>
          <a:xfrm>
            <a:off x="8077200" y="3286125"/>
            <a:ext cx="1676400" cy="20955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895600" y="3228975"/>
            <a:ext cx="1905000" cy="200025"/>
          </a:xfrm>
          <a:prstGeom prst="lef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9067800" y="2695194"/>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Outward</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617810" y="3974336"/>
            <a:ext cx="26055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990708" y="3956754"/>
            <a:ext cx="29183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5715584" y="5137796"/>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Inward</a:t>
            </a:r>
          </a:p>
        </p:txBody>
      </p:sp>
    </p:spTree>
    <p:extLst>
      <p:ext uri="{BB962C8B-B14F-4D97-AF65-F5344CB8AC3E}">
        <p14:creationId xmlns:p14="http://schemas.microsoft.com/office/powerpoint/2010/main" val="194670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00"/>
                                        <p:tgtEl>
                                          <p:spTgt spid="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animBg="1"/>
      <p:bldP spid="9" grpId="0"/>
      <p:bldP spid="8" grpId="0" animBg="1"/>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00200" y="2436712"/>
            <a:ext cx="9906000" cy="923330"/>
          </a:xfrm>
          <a:prstGeom prst="rect">
            <a:avLst/>
          </a:prstGeom>
          <a:noFill/>
          <a:ln w="9525">
            <a:noFill/>
            <a:miter lim="800000"/>
            <a:headEnd/>
            <a:tailEnd/>
          </a:ln>
        </p:spPr>
        <p:txBody>
          <a:bodyPr wrap="square" anchor="b">
            <a:spAutoFit/>
          </a:bodyPr>
          <a:lstStyle/>
          <a:p>
            <a:pPr algn="ctr" eaLnBrk="1" hangingPunct="1"/>
            <a:r>
              <a:rPr lang="en-US" sz="5400" dirty="0">
                <a:latin typeface="Calibri" pitchFamily="34" charset="0"/>
              </a:rPr>
              <a:t>How Does Christ Lead a Church?</a:t>
            </a:r>
          </a:p>
        </p:txBody>
      </p:sp>
    </p:spTree>
    <p:extLst>
      <p:ext uri="{BB962C8B-B14F-4D97-AF65-F5344CB8AC3E}">
        <p14:creationId xmlns:p14="http://schemas.microsoft.com/office/powerpoint/2010/main" val="334771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583808" y="115598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I tell you, you are Peter, and on this rock I will build my church, and the gates of hell shall not prevail against it. </a:t>
            </a:r>
            <a:r>
              <a:rPr lang="en-US" sz="2800" dirty="0">
                <a:solidFill>
                  <a:srgbClr val="FFFF00"/>
                </a:solidFill>
                <a:latin typeface="Calibri" panose="020F0502020204030204" pitchFamily="34" charset="0"/>
                <a:cs typeface="Calibri" panose="020F0502020204030204" pitchFamily="34" charset="0"/>
              </a:rPr>
              <a:t>– Matthew 16:18</a:t>
            </a:r>
            <a:endParaRPr lang="en-US" sz="36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86678372-9650-415D-A823-60F0F8EE130F}"/>
              </a:ext>
            </a:extLst>
          </p:cNvPr>
          <p:cNvSpPr>
            <a:spLocks noChangeArrowheads="1"/>
          </p:cNvSpPr>
          <p:nvPr/>
        </p:nvSpPr>
        <p:spPr bwMode="auto">
          <a:xfrm>
            <a:off x="583808" y="2309941"/>
            <a:ext cx="11430000" cy="2677656"/>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that he worked in Christ when he raised him from the dead and seated him at his right hand in the heavenly places, </a:t>
            </a:r>
            <a:r>
              <a:rPr lang="en-US" sz="2800" b="1" i="1" baseline="30000" dirty="0">
                <a:latin typeface="Calibri" panose="020F0502020204030204" pitchFamily="34" charset="0"/>
                <a:cs typeface="Calibri" panose="020F0502020204030204" pitchFamily="34" charset="0"/>
              </a:rPr>
              <a:t>21 </a:t>
            </a:r>
            <a:r>
              <a:rPr lang="en-US" sz="2800" i="1" dirty="0">
                <a:latin typeface="Calibri" panose="020F0502020204030204" pitchFamily="34" charset="0"/>
                <a:cs typeface="Calibri" panose="020F0502020204030204" pitchFamily="34" charset="0"/>
              </a:rPr>
              <a:t>far above all rule and authority and power and dominion, and above every name that is named, not only in this age but also in the one to come. </a:t>
            </a:r>
            <a:r>
              <a:rPr lang="en-US" sz="2800" b="1" i="1" baseline="30000" dirty="0">
                <a:latin typeface="Calibri" panose="020F0502020204030204" pitchFamily="34" charset="0"/>
                <a:cs typeface="Calibri" panose="020F0502020204030204" pitchFamily="34" charset="0"/>
              </a:rPr>
              <a:t>22 </a:t>
            </a:r>
            <a:r>
              <a:rPr lang="en-US" sz="2800" i="1" dirty="0">
                <a:latin typeface="Calibri" panose="020F0502020204030204" pitchFamily="34" charset="0"/>
                <a:cs typeface="Calibri" panose="020F0502020204030204" pitchFamily="34" charset="0"/>
              </a:rPr>
              <a:t>And he put all things under his feet and gave him as head over all things to the church,</a:t>
            </a:r>
            <a:r>
              <a:rPr lang="en-US" sz="2800" b="1" i="1" baseline="30000" dirty="0">
                <a:latin typeface="Calibri" panose="020F0502020204030204" pitchFamily="34" charset="0"/>
                <a:cs typeface="Calibri" panose="020F0502020204030204" pitchFamily="34" charset="0"/>
              </a:rPr>
              <a:t>23 </a:t>
            </a:r>
            <a:r>
              <a:rPr lang="en-US" sz="2800" i="1" dirty="0">
                <a:latin typeface="Calibri" panose="020F0502020204030204" pitchFamily="34" charset="0"/>
                <a:cs typeface="Calibri" panose="020F0502020204030204" pitchFamily="34" charset="0"/>
              </a:rPr>
              <a:t>which is his body, the fullness of him who fills all in all. </a:t>
            </a:r>
            <a:r>
              <a:rPr lang="en-US" sz="2800" dirty="0">
                <a:solidFill>
                  <a:srgbClr val="FFFF00"/>
                </a:solidFill>
                <a:latin typeface="Calibri" panose="020F0502020204030204" pitchFamily="34" charset="0"/>
                <a:cs typeface="Calibri" panose="020F0502020204030204" pitchFamily="34" charset="0"/>
              </a:rPr>
              <a:t>– Ephesians 1:20-23</a:t>
            </a:r>
            <a:endParaRPr lang="en-US" sz="3600" dirty="0">
              <a:solidFill>
                <a:srgbClr val="FFFF00"/>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E17A754C-73FB-4DF5-A459-83C6127EF6D8}"/>
              </a:ext>
            </a:extLst>
          </p:cNvPr>
          <p:cNvSpPr>
            <a:spLocks noChangeArrowheads="1"/>
          </p:cNvSpPr>
          <p:nvPr/>
        </p:nvSpPr>
        <p:spPr bwMode="auto">
          <a:xfrm>
            <a:off x="583808" y="522496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Jesus came and said to them, “All authority in heaven and on earth has been given to me. </a:t>
            </a:r>
            <a:r>
              <a:rPr lang="en-US" sz="2800" dirty="0">
                <a:solidFill>
                  <a:srgbClr val="FFFF00"/>
                </a:solidFill>
                <a:latin typeface="Calibri" panose="020F0502020204030204" pitchFamily="34" charset="0"/>
                <a:cs typeface="Calibri" panose="020F0502020204030204" pitchFamily="34" charset="0"/>
              </a:rPr>
              <a:t>- Matthew 28:18</a:t>
            </a:r>
            <a:endParaRPr lang="en-US" sz="3600" dirty="0">
              <a:solidFill>
                <a:srgbClr val="FFFF00"/>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C4D170F5-8D50-4226-B9A7-94CA9D40472D}"/>
              </a:ext>
            </a:extLst>
          </p:cNvPr>
          <p:cNvSpPr>
            <a:spLocks noChangeArrowheads="1"/>
          </p:cNvSpPr>
          <p:nvPr/>
        </p:nvSpPr>
        <p:spPr bwMode="auto">
          <a:xfrm>
            <a:off x="1905000" y="40176"/>
            <a:ext cx="9601200" cy="923330"/>
          </a:xfrm>
          <a:prstGeom prst="rect">
            <a:avLst/>
          </a:prstGeom>
          <a:noFill/>
          <a:ln w="9525">
            <a:noFill/>
            <a:miter lim="800000"/>
            <a:headEnd/>
            <a:tailEnd/>
          </a:ln>
        </p:spPr>
        <p:txBody>
          <a:bodyPr wrap="square" anchor="b">
            <a:spAutoFit/>
          </a:bodyPr>
          <a:lstStyle/>
          <a:p>
            <a:pPr algn="ctr" eaLnBrk="1" hangingPunct="1"/>
            <a:r>
              <a:rPr lang="en-US" sz="5400" b="1" dirty="0">
                <a:solidFill>
                  <a:schemeClr val="accent3">
                    <a:lumMod val="40000"/>
                    <a:lumOff val="60000"/>
                  </a:schemeClr>
                </a:solidFill>
                <a:latin typeface="Calibri" pitchFamily="34" charset="0"/>
              </a:rPr>
              <a:t>Jesus is the Ruler of the Church</a:t>
            </a:r>
          </a:p>
        </p:txBody>
      </p:sp>
    </p:spTree>
    <p:extLst>
      <p:ext uri="{BB962C8B-B14F-4D97-AF65-F5344CB8AC3E}">
        <p14:creationId xmlns:p14="http://schemas.microsoft.com/office/powerpoint/2010/main" val="406916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828800" y="1447800"/>
            <a:ext cx="10134600" cy="4526376"/>
          </a:xfrm>
          <a:noFill/>
        </p:spPr>
        <p:txBody>
          <a:bodyPr>
            <a:normAutofit/>
          </a:bodyPr>
          <a:lstStyle/>
          <a:p>
            <a:pPr>
              <a:lnSpc>
                <a:spcPct val="80000"/>
              </a:lnSpc>
              <a:buClr>
                <a:schemeClr val="tx2">
                  <a:lumMod val="75000"/>
                </a:schemeClr>
              </a:buClr>
              <a:buSzPct val="107000"/>
              <a:buFont typeface="Wingdings" panose="05000000000000000000" pitchFamily="2" charset="2"/>
              <a:buChar char="§"/>
            </a:pPr>
            <a:r>
              <a:rPr lang="en-US" sz="3000" b="1" dirty="0">
                <a:solidFill>
                  <a:schemeClr val="accent3">
                    <a:lumMod val="40000"/>
                    <a:lumOff val="60000"/>
                  </a:schemeClr>
                </a:solidFill>
                <a:effectLst/>
                <a:latin typeface="Calibri" pitchFamily="34" charset="0"/>
              </a:rPr>
              <a:t>General Rules</a:t>
            </a:r>
            <a:r>
              <a:rPr lang="en-US" sz="3000" b="1" dirty="0">
                <a:effectLst/>
                <a:latin typeface="Calibri" pitchFamily="34" charset="0"/>
              </a:rPr>
              <a:t> </a:t>
            </a:r>
            <a:r>
              <a:rPr lang="en-US" sz="3000" dirty="0">
                <a:effectLst/>
                <a:latin typeface="Calibri" pitchFamily="34" charset="0"/>
              </a:rPr>
              <a:t>and a </a:t>
            </a:r>
            <a:r>
              <a:rPr lang="en-US" sz="3000" b="1" dirty="0">
                <a:solidFill>
                  <a:schemeClr val="accent3">
                    <a:lumMod val="40000"/>
                    <a:lumOff val="60000"/>
                  </a:schemeClr>
                </a:solidFill>
                <a:effectLst/>
                <a:latin typeface="Calibri" pitchFamily="34" charset="0"/>
              </a:rPr>
              <a:t>Church Constitution</a:t>
            </a:r>
          </a:p>
          <a:p>
            <a:pPr>
              <a:lnSpc>
                <a:spcPct val="80000"/>
              </a:lnSpc>
              <a:buClr>
                <a:schemeClr val="tx2">
                  <a:lumMod val="75000"/>
                </a:schemeClr>
              </a:buClr>
              <a:buSzPct val="107000"/>
              <a:buFont typeface="Wingdings" panose="05000000000000000000" pitchFamily="2" charset="2"/>
              <a:buChar char="§"/>
            </a:pPr>
            <a:r>
              <a:rPr lang="en-US" sz="3000" b="1" dirty="0">
                <a:solidFill>
                  <a:schemeClr val="accent3">
                    <a:lumMod val="40000"/>
                    <a:lumOff val="60000"/>
                  </a:schemeClr>
                </a:solidFill>
                <a:latin typeface="Calibri" pitchFamily="34" charset="0"/>
              </a:rPr>
              <a:t>General Conference </a:t>
            </a:r>
            <a:r>
              <a:rPr lang="en-US" sz="3000" dirty="0">
                <a:latin typeface="Calibri" pitchFamily="34" charset="0"/>
              </a:rPr>
              <a:t>– primary legislative body that speaks officially for the church</a:t>
            </a:r>
          </a:p>
          <a:p>
            <a:pPr lvl="1">
              <a:lnSpc>
                <a:spcPct val="80000"/>
              </a:lnSpc>
              <a:buClr>
                <a:schemeClr val="tx2">
                  <a:lumMod val="75000"/>
                </a:schemeClr>
              </a:buClr>
              <a:buSzPct val="107000"/>
              <a:buFont typeface="Wingdings" panose="05000000000000000000" pitchFamily="2" charset="2"/>
              <a:buChar char="ü"/>
            </a:pPr>
            <a:r>
              <a:rPr lang="en-US" sz="2600" dirty="0">
                <a:latin typeface="Calibri" pitchFamily="34" charset="0"/>
              </a:rPr>
              <a:t>Meets every four years </a:t>
            </a:r>
          </a:p>
          <a:p>
            <a:pPr lvl="1">
              <a:lnSpc>
                <a:spcPct val="80000"/>
              </a:lnSpc>
              <a:buClr>
                <a:schemeClr val="tx2">
                  <a:lumMod val="75000"/>
                </a:schemeClr>
              </a:buClr>
              <a:buSzPct val="107000"/>
              <a:buFont typeface="Wingdings" panose="05000000000000000000" pitchFamily="2" charset="2"/>
              <a:buChar char="ü"/>
            </a:pPr>
            <a:r>
              <a:rPr lang="en-US" sz="2600" dirty="0">
                <a:effectLst/>
                <a:latin typeface="Calibri" pitchFamily="34" charset="0"/>
              </a:rPr>
              <a:t>600 – 1,000 delega</a:t>
            </a:r>
            <a:r>
              <a:rPr lang="en-US" sz="2600" dirty="0">
                <a:latin typeface="Calibri" pitchFamily="34" charset="0"/>
              </a:rPr>
              <a:t>tes</a:t>
            </a:r>
            <a:endParaRPr lang="en-US" sz="2600" dirty="0">
              <a:effectLst/>
              <a:latin typeface="Calibri" pitchFamily="34" charset="0"/>
            </a:endParaRPr>
          </a:p>
          <a:p>
            <a:pPr marL="225425" lvl="1" indent="-225425">
              <a:lnSpc>
                <a:spcPct val="80000"/>
              </a:lnSpc>
              <a:buClr>
                <a:schemeClr val="tx2">
                  <a:lumMod val="75000"/>
                </a:schemeClr>
              </a:buClr>
              <a:buSzPct val="107000"/>
              <a:buFont typeface="Wingdings" panose="05000000000000000000" pitchFamily="2" charset="2"/>
              <a:buChar char="§"/>
            </a:pPr>
            <a:r>
              <a:rPr lang="en-US" sz="3000" b="1" dirty="0">
                <a:solidFill>
                  <a:schemeClr val="accent3">
                    <a:lumMod val="40000"/>
                    <a:lumOff val="60000"/>
                  </a:schemeClr>
                </a:solidFill>
                <a:latin typeface="Calibri" pitchFamily="34" charset="0"/>
              </a:rPr>
              <a:t>Council of Bishops </a:t>
            </a:r>
            <a:r>
              <a:rPr lang="en-US" sz="3000" dirty="0">
                <a:latin typeface="Calibri" pitchFamily="34" charset="0"/>
              </a:rPr>
              <a:t>– elected by the clergy.  Each bishop is assigned an area with oversight of the area’s annual conference </a:t>
            </a:r>
          </a:p>
          <a:p>
            <a:pPr marL="225425" lvl="1" indent="-225425">
              <a:lnSpc>
                <a:spcPct val="80000"/>
              </a:lnSpc>
              <a:buClr>
                <a:schemeClr val="tx2">
                  <a:lumMod val="75000"/>
                </a:schemeClr>
              </a:buClr>
              <a:buSzPct val="107000"/>
              <a:buFont typeface="Wingdings" panose="05000000000000000000" pitchFamily="2" charset="2"/>
              <a:buChar char="§"/>
            </a:pPr>
            <a:r>
              <a:rPr lang="en-US" sz="3000" b="1" dirty="0">
                <a:solidFill>
                  <a:schemeClr val="accent3">
                    <a:lumMod val="40000"/>
                    <a:lumOff val="60000"/>
                  </a:schemeClr>
                </a:solidFill>
                <a:effectLst/>
                <a:latin typeface="Calibri" pitchFamily="34" charset="0"/>
              </a:rPr>
              <a:t>Judicial Council </a:t>
            </a:r>
            <a:r>
              <a:rPr lang="en-US" sz="3000" dirty="0">
                <a:effectLst/>
                <a:latin typeface="Calibri" pitchFamily="34" charset="0"/>
              </a:rPr>
              <a:t>– the denomination’s highest judicial court</a:t>
            </a: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68386"/>
            <a:ext cx="9677400" cy="707886"/>
          </a:xfrm>
          <a:prstGeom prst="rect">
            <a:avLst/>
          </a:prstGeom>
          <a:noFill/>
          <a:ln w="9525">
            <a:noFill/>
            <a:miter lim="800000"/>
            <a:headEnd/>
            <a:tailEnd/>
          </a:ln>
        </p:spPr>
        <p:txBody>
          <a:bodyPr wrap="square" anchor="b">
            <a:spAutoFit/>
          </a:bodyPr>
          <a:lstStyle/>
          <a:p>
            <a:pPr algn="ctr" eaLnBrk="1" hangingPunct="1"/>
            <a:r>
              <a:rPr lang="en-US" sz="4000" dirty="0">
                <a:latin typeface="Calibri" pitchFamily="34" charset="0"/>
              </a:rPr>
              <a:t>Forms of Church Leadership – One Example</a:t>
            </a:r>
          </a:p>
        </p:txBody>
      </p:sp>
      <p:sp>
        <p:nvSpPr>
          <p:cNvPr id="2" name="Speech Bubble: Rectangle with Corners Rounded 1">
            <a:extLst>
              <a:ext uri="{FF2B5EF4-FFF2-40B4-BE49-F238E27FC236}">
                <a16:creationId xmlns:a16="http://schemas.microsoft.com/office/drawing/2014/main" id="{75936183-91B6-479C-8D06-0CF7B6333433}"/>
              </a:ext>
            </a:extLst>
          </p:cNvPr>
          <p:cNvSpPr/>
          <p:nvPr/>
        </p:nvSpPr>
        <p:spPr>
          <a:xfrm>
            <a:off x="2133600" y="2819400"/>
            <a:ext cx="9144000" cy="3657600"/>
          </a:xfrm>
          <a:prstGeom prst="wedgeRoundRectCallout">
            <a:avLst>
              <a:gd name="adj1" fmla="val -39842"/>
              <a:gd name="adj2" fmla="val -61962"/>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the General Conference defines and fixes the conditions, privileges and duties of church membership; the powers and duties of elders, deacons, diaconal ministers and local pastors; and the powers and duties of annual conferences, . . . and congregational meetings. It authorizes the organization, promotion and administrative work of the church. It also defines the powers and duties of the episcopacy, authorizes the official hymnal and book of worship, provides a judicial system and procedures, initiates and directs all connectional enterprises of the church and enacts other legislation for the operation of the church.</a:t>
            </a:r>
          </a:p>
        </p:txBody>
      </p:sp>
      <p:sp>
        <p:nvSpPr>
          <p:cNvPr id="6" name="Speech Bubble: Rectangle with Corners Rounded 5">
            <a:extLst>
              <a:ext uri="{FF2B5EF4-FFF2-40B4-BE49-F238E27FC236}">
                <a16:creationId xmlns:a16="http://schemas.microsoft.com/office/drawing/2014/main" id="{B5C08692-3802-4A05-B432-35476EE49F37}"/>
              </a:ext>
            </a:extLst>
          </p:cNvPr>
          <p:cNvSpPr/>
          <p:nvPr/>
        </p:nvSpPr>
        <p:spPr>
          <a:xfrm>
            <a:off x="2476500" y="2632587"/>
            <a:ext cx="8839200" cy="2015613"/>
          </a:xfrm>
          <a:prstGeom prst="wedgeRoundRectCallout">
            <a:avLst>
              <a:gd name="adj1" fmla="val -31833"/>
              <a:gd name="adj2" fmla="val 61941"/>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As the denomination’s highest judicial body or "court," the Judicial Council's nine members, made up of laity and clergy, are elected by the General Conference and normally meet twice a year to consider whether actions of the various church bodies adhere to the constitution and follow the rules outlined in the Book of Discipline.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347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bldLvl="2"/>
      <p:bldP spid="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828800" y="1447800"/>
            <a:ext cx="10134600" cy="4526376"/>
          </a:xfrm>
          <a:noFill/>
        </p:spPr>
        <p:txBody>
          <a:bodyPr>
            <a:normAutofit/>
          </a:bodyPr>
          <a:lstStyle/>
          <a:p>
            <a:pPr marL="0" indent="0">
              <a:lnSpc>
                <a:spcPct val="80000"/>
              </a:lnSpc>
              <a:buClr>
                <a:srgbClr val="FFFF00"/>
              </a:buClr>
              <a:buSzPct val="98000"/>
              <a:buNone/>
            </a:pPr>
            <a:r>
              <a:rPr lang="en-US" sz="3200" dirty="0">
                <a:latin typeface="Calibri" pitchFamily="34" charset="0"/>
              </a:rPr>
              <a:t>Christ promised his apostles a message from God through the Spirit</a:t>
            </a:r>
          </a:p>
          <a:p>
            <a:pPr marL="933450" lvl="1" indent="-533400">
              <a:lnSpc>
                <a:spcPct val="80000"/>
              </a:lnSpc>
              <a:buClr>
                <a:schemeClr val="accent3">
                  <a:lumMod val="20000"/>
                  <a:lumOff val="80000"/>
                </a:schemeClr>
              </a:buClr>
              <a:buSzPct val="110000"/>
              <a:buFont typeface="Wingdings" panose="05000000000000000000" pitchFamily="2" charset="2"/>
              <a:buChar char="§"/>
            </a:pPr>
            <a:r>
              <a:rPr lang="en-US" sz="3000" dirty="0">
                <a:solidFill>
                  <a:schemeClr val="accent3">
                    <a:lumMod val="40000"/>
                    <a:lumOff val="60000"/>
                  </a:schemeClr>
                </a:solidFill>
                <a:effectLst/>
                <a:latin typeface="Calibri" pitchFamily="34" charset="0"/>
              </a:rPr>
              <a:t>Matthew 28:19-20</a:t>
            </a:r>
          </a:p>
          <a:p>
            <a:pPr marL="933450" lvl="1" indent="-533400">
              <a:lnSpc>
                <a:spcPct val="80000"/>
              </a:lnSpc>
              <a:buClr>
                <a:schemeClr val="accent3">
                  <a:lumMod val="20000"/>
                  <a:lumOff val="80000"/>
                </a:schemeClr>
              </a:buClr>
              <a:buSzPct val="110000"/>
              <a:buFont typeface="Wingdings" panose="05000000000000000000" pitchFamily="2" charset="2"/>
              <a:buChar char="§"/>
            </a:pPr>
            <a:r>
              <a:rPr lang="en-US" sz="3000" dirty="0">
                <a:solidFill>
                  <a:schemeClr val="accent3">
                    <a:lumMod val="40000"/>
                    <a:lumOff val="60000"/>
                  </a:schemeClr>
                </a:solidFill>
                <a:effectLst/>
                <a:latin typeface="Calibri" pitchFamily="34" charset="0"/>
              </a:rPr>
              <a:t>John 14:26</a:t>
            </a:r>
          </a:p>
          <a:p>
            <a:pPr marL="933450" lvl="1" indent="-533400">
              <a:lnSpc>
                <a:spcPct val="80000"/>
              </a:lnSpc>
              <a:buClr>
                <a:schemeClr val="accent3">
                  <a:lumMod val="20000"/>
                  <a:lumOff val="8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John 16:12-13</a:t>
            </a:r>
            <a:endParaRPr lang="en-US" sz="3000" dirty="0">
              <a:solidFill>
                <a:schemeClr val="accent3">
                  <a:lumMod val="40000"/>
                  <a:lumOff val="60000"/>
                </a:schemeClr>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b="1" dirty="0">
                <a:solidFill>
                  <a:schemeClr val="accent3">
                    <a:lumMod val="40000"/>
                    <a:lumOff val="60000"/>
                  </a:schemeClr>
                </a:solidFill>
                <a:latin typeface="Calibri" pitchFamily="34" charset="0"/>
              </a:rPr>
              <a:t>How Christ Said He Would Rule</a:t>
            </a:r>
          </a:p>
        </p:txBody>
      </p:sp>
      <p:sp>
        <p:nvSpPr>
          <p:cNvPr id="4" name="Speech Bubble: Rectangle with Corners Rounded 3">
            <a:extLst>
              <a:ext uri="{FF2B5EF4-FFF2-40B4-BE49-F238E27FC236}">
                <a16:creationId xmlns:a16="http://schemas.microsoft.com/office/drawing/2014/main" id="{2C37A76F-FAB0-4C8B-B1E4-61068AD19BFB}"/>
              </a:ext>
            </a:extLst>
          </p:cNvPr>
          <p:cNvSpPr/>
          <p:nvPr/>
        </p:nvSpPr>
        <p:spPr>
          <a:xfrm>
            <a:off x="2895600" y="1295400"/>
            <a:ext cx="8686800" cy="1013411"/>
          </a:xfrm>
          <a:prstGeom prst="wedgeRoundRectCallout">
            <a:avLst>
              <a:gd name="adj1" fmla="val -34663"/>
              <a:gd name="adj2" fmla="val 95898"/>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latin typeface="Calibri" panose="020F0502020204030204" pitchFamily="34" charset="0"/>
                <a:cs typeface="Calibri" panose="020F0502020204030204" pitchFamily="34" charset="0"/>
              </a:rPr>
              <a:t>The Holy Spirit . . . he will teach you all things and bring to your remembrance all that I have said to you </a:t>
            </a:r>
            <a:endParaRPr lang="en-US" sz="4400" dirty="0">
              <a:latin typeface="Calibri" panose="020F0502020204030204" pitchFamily="34" charset="0"/>
              <a:cs typeface="Calibri" panose="020F0502020204030204" pitchFamily="34" charset="0"/>
            </a:endParaRPr>
          </a:p>
        </p:txBody>
      </p:sp>
      <p:sp>
        <p:nvSpPr>
          <p:cNvPr id="6" name="Speech Bubble: Rectangle with Corners Rounded 5">
            <a:extLst>
              <a:ext uri="{FF2B5EF4-FFF2-40B4-BE49-F238E27FC236}">
                <a16:creationId xmlns:a16="http://schemas.microsoft.com/office/drawing/2014/main" id="{DD446BE9-7A62-4C2C-B927-A7337F93ED21}"/>
              </a:ext>
            </a:extLst>
          </p:cNvPr>
          <p:cNvSpPr/>
          <p:nvPr/>
        </p:nvSpPr>
        <p:spPr>
          <a:xfrm>
            <a:off x="1143000" y="4156290"/>
            <a:ext cx="9168607" cy="1828799"/>
          </a:xfrm>
          <a:prstGeom prst="wedgeRoundRectCallout">
            <a:avLst>
              <a:gd name="adj1" fmla="val -29580"/>
              <a:gd name="adj2" fmla="val -81070"/>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baseline="30000" dirty="0">
                <a:latin typeface="Calibri" panose="020F0502020204030204" pitchFamily="34" charset="0"/>
                <a:cs typeface="Calibri" panose="020F0502020204030204" pitchFamily="34" charset="0"/>
              </a:rPr>
              <a:t>12 </a:t>
            </a:r>
            <a:r>
              <a:rPr lang="en-US" sz="2400" i="1" dirty="0">
                <a:latin typeface="Calibri" panose="020F0502020204030204" pitchFamily="34" charset="0"/>
                <a:cs typeface="Calibri" panose="020F0502020204030204" pitchFamily="34" charset="0"/>
              </a:rPr>
              <a:t>“I still have many things to say to you, but you cannot bear them now.</a:t>
            </a:r>
            <a:r>
              <a:rPr lang="en-US" sz="2400" b="1" i="1" baseline="30000" dirty="0">
                <a:latin typeface="Calibri" panose="020F0502020204030204" pitchFamily="34" charset="0"/>
                <a:cs typeface="Calibri" panose="020F0502020204030204" pitchFamily="34" charset="0"/>
              </a:rPr>
              <a:t>13 </a:t>
            </a:r>
            <a:r>
              <a:rPr lang="en-US" sz="2400" i="1" dirty="0">
                <a:latin typeface="Calibri" panose="020F0502020204030204" pitchFamily="34" charset="0"/>
                <a:cs typeface="Calibri" panose="020F0502020204030204" pitchFamily="34" charset="0"/>
              </a:rPr>
              <a:t>When the Spirit of truth comes, he will guide you into all the truth, for he will not speak on his own authority, but whatever he hears he will speak, and he will declare to you the things that are to come.</a:t>
            </a:r>
            <a:endParaRPr lang="en-US"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688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3" end="3"/>
                                            </p:txEl>
                                          </p:spTgt>
                                        </p:tgtEl>
                                        <p:attrNameLst>
                                          <p:attrName>style.visibility</p:attrName>
                                        </p:attrNameLst>
                                      </p:cBhvr>
                                      <p:to>
                                        <p:strVal val="visible"/>
                                      </p:to>
                                    </p:set>
                                    <p:animEffect transition="in" filter="dissolve">
                                      <p:cBhvr>
                                        <p:cTn id="27" dur="500"/>
                                        <p:tgtEl>
                                          <p:spTgt spid="3789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bldLvl="2"/>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467465" y="1295400"/>
            <a:ext cx="10744200" cy="5153094"/>
          </a:xfrm>
          <a:noFill/>
        </p:spPr>
        <p:txBody>
          <a:bodyPr>
            <a:normAutofit/>
          </a:bodyPr>
          <a:lstStyle/>
          <a:p>
            <a:pPr marL="0" indent="0">
              <a:lnSpc>
                <a:spcPct val="80000"/>
              </a:lnSpc>
              <a:buClr>
                <a:srgbClr val="FFFF00"/>
              </a:buClr>
              <a:buSzPct val="98000"/>
              <a:buNone/>
            </a:pPr>
            <a:r>
              <a:rPr lang="en-US" sz="3200" dirty="0">
                <a:latin typeface="Calibri" pitchFamily="34" charset="0"/>
              </a:rPr>
              <a:t>Apostles claimed to have authority through this revealed message</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I Corinthians 2:12-13</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Ephesians 3:3-5</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II Peter 1:19-21</a:t>
            </a:r>
          </a:p>
          <a:p>
            <a:pPr marL="0" indent="0">
              <a:lnSpc>
                <a:spcPct val="80000"/>
              </a:lnSpc>
              <a:buNone/>
            </a:pPr>
            <a:r>
              <a:rPr lang="en-US" sz="3200" dirty="0">
                <a:effectLst/>
                <a:latin typeface="Calibri" pitchFamily="34" charset="0"/>
              </a:rPr>
              <a:t>They expected what they taught to be followed and obeyed</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I Timothy 3:15	</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II Thessalonians 2:15, 3:14</a:t>
            </a:r>
          </a:p>
          <a:p>
            <a:pPr marL="933450" lvl="1" indent="-533400">
              <a:lnSpc>
                <a:spcPct val="80000"/>
              </a:lnSpc>
              <a:buClr>
                <a:schemeClr val="accent3">
                  <a:lumMod val="40000"/>
                  <a:lumOff val="60000"/>
                </a:schemeClr>
              </a:buClr>
              <a:buSzPct val="110000"/>
              <a:buFont typeface="Wingdings" panose="05000000000000000000" pitchFamily="2" charset="2"/>
              <a:buChar char="§"/>
            </a:pPr>
            <a:r>
              <a:rPr lang="en-US" sz="3000" dirty="0">
                <a:solidFill>
                  <a:schemeClr val="accent3">
                    <a:lumMod val="40000"/>
                    <a:lumOff val="60000"/>
                  </a:schemeClr>
                </a:solidFill>
                <a:latin typeface="Calibri" pitchFamily="34" charset="0"/>
              </a:rPr>
              <a:t>I Corinthians 14:37</a:t>
            </a:r>
            <a:r>
              <a:rPr lang="en-US" sz="3000" dirty="0">
                <a:solidFill>
                  <a:srgbClr val="FFFF00"/>
                </a:solidFill>
                <a:latin typeface="Calibri" pitchFamily="34" charset="0"/>
              </a:rPr>
              <a:t>	</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How Christ Said He Would Rule</a:t>
            </a:r>
          </a:p>
        </p:txBody>
      </p:sp>
      <p:sp>
        <p:nvSpPr>
          <p:cNvPr id="4" name="Speech Bubble: Rectangle with Corners Rounded 3">
            <a:extLst>
              <a:ext uri="{FF2B5EF4-FFF2-40B4-BE49-F238E27FC236}">
                <a16:creationId xmlns:a16="http://schemas.microsoft.com/office/drawing/2014/main" id="{3EEE261B-549D-45AC-8093-A0AFDC69C753}"/>
              </a:ext>
            </a:extLst>
          </p:cNvPr>
          <p:cNvSpPr/>
          <p:nvPr/>
        </p:nvSpPr>
        <p:spPr>
          <a:xfrm>
            <a:off x="5410200" y="1600200"/>
            <a:ext cx="6324600" cy="1470611"/>
          </a:xfrm>
          <a:prstGeom prst="wedgeRoundRectCallout">
            <a:avLst>
              <a:gd name="adj1" fmla="val -57671"/>
              <a:gd name="adj2" fmla="val 119298"/>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Calibri" panose="020F0502020204030204" pitchFamily="34" charset="0"/>
                <a:cs typeface="Calibri" panose="020F0502020204030204" pitchFamily="34" charset="0"/>
              </a:rPr>
              <a:t>I write so that you may know how you ought to conduct yourself in the house of God, which is the church of the living God, the pillar and ground of the truth</a:t>
            </a:r>
            <a:endParaRPr lang="en-US" sz="5400" dirty="0">
              <a:latin typeface="Calibri" panose="020F0502020204030204" pitchFamily="34" charset="0"/>
              <a:cs typeface="Calibri" panose="020F0502020204030204" pitchFamily="34" charset="0"/>
            </a:endParaRPr>
          </a:p>
        </p:txBody>
      </p:sp>
      <p:sp>
        <p:nvSpPr>
          <p:cNvPr id="6" name="Speech Bubble: Rectangle with Corners Rounded 5">
            <a:extLst>
              <a:ext uri="{FF2B5EF4-FFF2-40B4-BE49-F238E27FC236}">
                <a16:creationId xmlns:a16="http://schemas.microsoft.com/office/drawing/2014/main" id="{4A2AA72F-0358-425D-A544-7F1F5C757E51}"/>
              </a:ext>
            </a:extLst>
          </p:cNvPr>
          <p:cNvSpPr/>
          <p:nvPr/>
        </p:nvSpPr>
        <p:spPr>
          <a:xfrm>
            <a:off x="228600" y="533400"/>
            <a:ext cx="3810000" cy="2133600"/>
          </a:xfrm>
          <a:prstGeom prst="wedgeRoundRectCallout">
            <a:avLst>
              <a:gd name="adj1" fmla="val -6534"/>
              <a:gd name="adj2" fmla="val 141416"/>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Calibri" panose="020F0502020204030204" pitchFamily="34" charset="0"/>
                <a:cs typeface="Calibri" panose="020F0502020204030204" pitchFamily="34" charset="0"/>
              </a:rPr>
              <a:t>Therefore, brethren, stand fast and hold the traditions which you were taught, whether by word or our epistle</a:t>
            </a:r>
            <a:endParaRPr lang="en-US" sz="6600" dirty="0">
              <a:latin typeface="Calibri" panose="020F0502020204030204" pitchFamily="34" charset="0"/>
              <a:cs typeface="Calibri" panose="020F0502020204030204" pitchFamily="34" charset="0"/>
            </a:endParaRPr>
          </a:p>
        </p:txBody>
      </p:sp>
      <p:sp>
        <p:nvSpPr>
          <p:cNvPr id="7" name="Speech Bubble: Rectangle with Corners Rounded 6">
            <a:extLst>
              <a:ext uri="{FF2B5EF4-FFF2-40B4-BE49-F238E27FC236}">
                <a16:creationId xmlns:a16="http://schemas.microsoft.com/office/drawing/2014/main" id="{AA841A3F-117E-473A-B609-35598B54FB23}"/>
              </a:ext>
            </a:extLst>
          </p:cNvPr>
          <p:cNvSpPr/>
          <p:nvPr/>
        </p:nvSpPr>
        <p:spPr>
          <a:xfrm>
            <a:off x="7543800" y="3962400"/>
            <a:ext cx="4267200" cy="2133600"/>
          </a:xfrm>
          <a:prstGeom prst="wedgeRoundRectCallout">
            <a:avLst>
              <a:gd name="adj1" fmla="val -70645"/>
              <a:gd name="adj2" fmla="val -18031"/>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Calibri" panose="020F0502020204030204" pitchFamily="34" charset="0"/>
                <a:cs typeface="Calibri" panose="020F0502020204030204" pitchFamily="34" charset="0"/>
              </a:rPr>
              <a:t>And if anyone does not obey our word in this epistle, note that person and do not keep company with him, that he may be ashamed</a:t>
            </a:r>
            <a:endParaRPr lang="en-US" sz="8000" dirty="0">
              <a:latin typeface="Calibri" panose="020F0502020204030204" pitchFamily="34" charset="0"/>
              <a:cs typeface="Calibri" panose="020F0502020204030204" pitchFamily="34" charset="0"/>
            </a:endParaRPr>
          </a:p>
        </p:txBody>
      </p:sp>
      <p:sp>
        <p:nvSpPr>
          <p:cNvPr id="8" name="Speech Bubble: Rectangle with Corners Rounded 7">
            <a:extLst>
              <a:ext uri="{FF2B5EF4-FFF2-40B4-BE49-F238E27FC236}">
                <a16:creationId xmlns:a16="http://schemas.microsoft.com/office/drawing/2014/main" id="{2932CF37-8081-48BF-AD9F-F2C4702EFAF4}"/>
              </a:ext>
            </a:extLst>
          </p:cNvPr>
          <p:cNvSpPr/>
          <p:nvPr/>
        </p:nvSpPr>
        <p:spPr>
          <a:xfrm>
            <a:off x="457200" y="5486400"/>
            <a:ext cx="6934200" cy="1219200"/>
          </a:xfrm>
          <a:prstGeom prst="wedgeRoundRectCallout">
            <a:avLst>
              <a:gd name="adj1" fmla="val 4385"/>
              <a:gd name="adj2" fmla="val -64805"/>
              <a:gd name="adj3" fmla="val 16667"/>
            </a:avLst>
          </a:prstGeom>
          <a:solidFill>
            <a:schemeClr val="accent4">
              <a:lumMod val="75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Calibri" panose="020F0502020204030204" pitchFamily="34" charset="0"/>
                <a:cs typeface="Calibri" panose="020F0502020204030204" pitchFamily="34" charset="0"/>
              </a:rPr>
              <a:t>If</a:t>
            </a:r>
            <a:r>
              <a:rPr lang="en-US" sz="2400" dirty="0">
                <a:latin typeface="Calibri" panose="020F0502020204030204" pitchFamily="34" charset="0"/>
                <a:cs typeface="Calibri" panose="020F0502020204030204" pitchFamily="34" charset="0"/>
              </a:rPr>
              <a:t> </a:t>
            </a:r>
            <a:r>
              <a:rPr lang="en-US" sz="2400" i="1" dirty="0">
                <a:latin typeface="Calibri" panose="020F0502020204030204" pitchFamily="34" charset="0"/>
                <a:cs typeface="Calibri" panose="020F0502020204030204" pitchFamily="34" charset="0"/>
              </a:rPr>
              <a:t>anyone thinks himself to be a prophet or spiritual, let him acknowledge that the things which I write to you are the commandments of the Lord.</a:t>
            </a:r>
            <a:endParaRPr lang="en-US" sz="9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128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6" end="6"/>
                                            </p:txEl>
                                          </p:spTgt>
                                        </p:tgtEl>
                                        <p:attrNameLst>
                                          <p:attrName>style.visibility</p:attrName>
                                        </p:attrNameLst>
                                      </p:cBhvr>
                                      <p:to>
                                        <p:strVal val="visible"/>
                                      </p:to>
                                    </p:set>
                                    <p:animEffect transition="in" filter="dissolve">
                                      <p:cBhvr>
                                        <p:cTn id="42" dur="500"/>
                                        <p:tgtEl>
                                          <p:spTgt spid="3789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892">
                                            <p:txEl>
                                              <p:pRg st="7" end="7"/>
                                            </p:txEl>
                                          </p:spTgt>
                                        </p:tgtEl>
                                        <p:attrNameLst>
                                          <p:attrName>style.visibility</p:attrName>
                                        </p:attrNameLst>
                                      </p:cBhvr>
                                      <p:to>
                                        <p:strVal val="visible"/>
                                      </p:to>
                                    </p:set>
                                    <p:animEffect transition="in" filter="dissolve">
                                      <p:cBhvr>
                                        <p:cTn id="57" dur="500"/>
                                        <p:tgtEl>
                                          <p:spTgt spid="37892">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bldLvl="2"/>
      <p:bldP spid="4"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00200" y="2436712"/>
            <a:ext cx="9906000" cy="923330"/>
          </a:xfrm>
          <a:prstGeom prst="rect">
            <a:avLst/>
          </a:prstGeom>
          <a:noFill/>
          <a:ln w="9525">
            <a:noFill/>
            <a:miter lim="800000"/>
            <a:headEnd/>
            <a:tailEnd/>
          </a:ln>
        </p:spPr>
        <p:txBody>
          <a:bodyPr wrap="square" anchor="b">
            <a:spAutoFit/>
          </a:bodyPr>
          <a:lstStyle/>
          <a:p>
            <a:pPr algn="ctr" eaLnBrk="1" hangingPunct="1"/>
            <a:r>
              <a:rPr lang="en-US" sz="5400" dirty="0">
                <a:latin typeface="Calibri" pitchFamily="34" charset="0"/>
              </a:rPr>
              <a:t>Are the Scriptures final?</a:t>
            </a:r>
          </a:p>
        </p:txBody>
      </p:sp>
    </p:spTree>
    <p:extLst>
      <p:ext uri="{BB962C8B-B14F-4D97-AF65-F5344CB8AC3E}">
        <p14:creationId xmlns:p14="http://schemas.microsoft.com/office/powerpoint/2010/main" val="1921677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00200" y="1905000"/>
            <a:ext cx="9906000" cy="3416320"/>
          </a:xfrm>
          <a:prstGeom prst="rect">
            <a:avLst/>
          </a:prstGeom>
          <a:noFill/>
          <a:ln w="9525">
            <a:noFill/>
            <a:miter lim="800000"/>
            <a:headEnd/>
            <a:tailEnd/>
          </a:ln>
        </p:spPr>
        <p:txBody>
          <a:bodyPr wrap="square" anchor="b">
            <a:spAutoFit/>
          </a:bodyPr>
          <a:lstStyle/>
          <a:p>
            <a:pPr algn="ctr" eaLnBrk="1" hangingPunct="1"/>
            <a:r>
              <a:rPr lang="en-US" sz="5400" dirty="0">
                <a:latin typeface="Calibri" pitchFamily="34" charset="0"/>
              </a:rPr>
              <a:t>Why are there models of leadership so different from what is described in the New Testament?</a:t>
            </a:r>
          </a:p>
        </p:txBody>
      </p:sp>
    </p:spTree>
    <p:extLst>
      <p:ext uri="{BB962C8B-B14F-4D97-AF65-F5344CB8AC3E}">
        <p14:creationId xmlns:p14="http://schemas.microsoft.com/office/powerpoint/2010/main" val="284203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1359</TotalTime>
  <Words>431</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Euphemia</vt:lpstr>
      <vt:lpstr>Wingdings</vt:lpstr>
      <vt:lpstr>Jigsaw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Russ LaGrone</dc:creator>
  <cp:lastModifiedBy>Russ LaGrone</cp:lastModifiedBy>
  <cp:revision>36</cp:revision>
  <cp:lastPrinted>2018-06-03T18:34:59Z</cp:lastPrinted>
  <dcterms:created xsi:type="dcterms:W3CDTF">2018-03-31T14:29:53Z</dcterms:created>
  <dcterms:modified xsi:type="dcterms:W3CDTF">2018-06-03T21:24:50Z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