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493" r:id="rId2"/>
    <p:sldMasterId id="2147484505" r:id="rId3"/>
    <p:sldMasterId id="2147484542" r:id="rId4"/>
    <p:sldMasterId id="2147484555" r:id="rId5"/>
    <p:sldMasterId id="2147484567" r:id="rId6"/>
    <p:sldMasterId id="2147484579" r:id="rId7"/>
    <p:sldMasterId id="2147484591" r:id="rId8"/>
  </p:sldMasterIdLst>
  <p:notesMasterIdLst>
    <p:notesMasterId r:id="rId57"/>
  </p:notesMasterIdLst>
  <p:handoutMasterIdLst>
    <p:handoutMasterId r:id="rId58"/>
  </p:handoutMasterIdLst>
  <p:sldIdLst>
    <p:sldId id="697" r:id="rId9"/>
    <p:sldId id="649" r:id="rId10"/>
    <p:sldId id="650" r:id="rId11"/>
    <p:sldId id="780" r:id="rId12"/>
    <p:sldId id="766" r:id="rId13"/>
    <p:sldId id="768" r:id="rId14"/>
    <p:sldId id="793" r:id="rId15"/>
    <p:sldId id="795" r:id="rId16"/>
    <p:sldId id="794" r:id="rId17"/>
    <p:sldId id="799" r:id="rId18"/>
    <p:sldId id="800" r:id="rId19"/>
    <p:sldId id="830" r:id="rId20"/>
    <p:sldId id="801" r:id="rId21"/>
    <p:sldId id="802" r:id="rId22"/>
    <p:sldId id="806" r:id="rId23"/>
    <p:sldId id="811" r:id="rId24"/>
    <p:sldId id="812" r:id="rId25"/>
    <p:sldId id="813" r:id="rId26"/>
    <p:sldId id="814" r:id="rId27"/>
    <p:sldId id="815" r:id="rId28"/>
    <p:sldId id="816" r:id="rId29"/>
    <p:sldId id="817" r:id="rId30"/>
    <p:sldId id="818" r:id="rId31"/>
    <p:sldId id="819" r:id="rId32"/>
    <p:sldId id="820" r:id="rId33"/>
    <p:sldId id="831" r:id="rId34"/>
    <p:sldId id="822" r:id="rId35"/>
    <p:sldId id="823" r:id="rId36"/>
    <p:sldId id="824" r:id="rId37"/>
    <p:sldId id="846" r:id="rId38"/>
    <p:sldId id="847" r:id="rId39"/>
    <p:sldId id="832" r:id="rId40"/>
    <p:sldId id="835" r:id="rId41"/>
    <p:sldId id="836" r:id="rId42"/>
    <p:sldId id="837" r:id="rId43"/>
    <p:sldId id="838" r:id="rId44"/>
    <p:sldId id="839" r:id="rId45"/>
    <p:sldId id="833" r:id="rId46"/>
    <p:sldId id="834" r:id="rId47"/>
    <p:sldId id="848" r:id="rId48"/>
    <p:sldId id="850" r:id="rId49"/>
    <p:sldId id="849" r:id="rId50"/>
    <p:sldId id="840" r:id="rId51"/>
    <p:sldId id="841" r:id="rId52"/>
    <p:sldId id="842" r:id="rId53"/>
    <p:sldId id="843" r:id="rId54"/>
    <p:sldId id="844" r:id="rId55"/>
    <p:sldId id="845" r:id="rId5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0BCD"/>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8784" autoAdjust="0"/>
    <p:restoredTop sz="91055" autoAdjust="0"/>
  </p:normalViewPr>
  <p:slideViewPr>
    <p:cSldViewPr snapToGrid="0" showGuides="1">
      <p:cViewPr>
        <p:scale>
          <a:sx n="100" d="100"/>
          <a:sy n="100" d="100"/>
        </p:scale>
        <p:origin x="-1086" y="-426"/>
      </p:cViewPr>
      <p:guideLst>
        <p:guide orient="horz" pos="3508"/>
        <p:guide pos="1726"/>
      </p:guideLst>
    </p:cSldViewPr>
  </p:slideViewPr>
  <p:notesTextViewPr>
    <p:cViewPr>
      <p:scale>
        <a:sx n="100" d="100"/>
        <a:sy n="100" d="100"/>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pPr>
              <a:defRPr/>
            </a:pPr>
            <a:endParaRPr lang="en-US"/>
          </a:p>
        </p:txBody>
      </p:sp>
      <p:sp>
        <p:nvSpPr>
          <p:cNvPr id="4505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B178BBF9-7F6C-45D4-BBE0-7F25B35D9318}" type="datetimeFigureOut">
              <a:rPr lang="en-US"/>
              <a:pPr>
                <a:defRPr/>
              </a:pPr>
              <a:t>5/19/2018</a:t>
            </a:fld>
            <a:endParaRPr lang="en-US"/>
          </a:p>
        </p:txBody>
      </p:sp>
      <p:sp>
        <p:nvSpPr>
          <p:cNvPr id="4506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pPr>
              <a:defRPr/>
            </a:pPr>
            <a:endParaRPr lang="en-US"/>
          </a:p>
        </p:txBody>
      </p:sp>
      <p:sp>
        <p:nvSpPr>
          <p:cNvPr id="4506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359F9BE4-2BBE-41DA-B604-2658F0932E98}" type="slidenum">
              <a:rPr lang="en-US"/>
              <a:pPr>
                <a:defRPr/>
              </a:pPr>
              <a:t>‹#›</a:t>
            </a:fld>
            <a:endParaRPr lang="en-US"/>
          </a:p>
        </p:txBody>
      </p:sp>
    </p:spTree>
    <p:extLst>
      <p:ext uri="{BB962C8B-B14F-4D97-AF65-F5344CB8AC3E}">
        <p14:creationId xmlns:p14="http://schemas.microsoft.com/office/powerpoint/2010/main" val="17524019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FD24C3E0-5C0F-4816-803A-0CD726B39DBA}" type="datetimeFigureOut">
              <a:rPr lang="en-US"/>
              <a:pPr>
                <a:defRPr/>
              </a:pPr>
              <a:t>5/19/2018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3317FB1-46C9-480A-87F4-A5D9205E9F5C}" type="slidenum">
              <a:rPr lang="en-US"/>
              <a:pPr>
                <a:defRPr/>
              </a:pPr>
              <a:t>‹#›</a:t>
            </a:fld>
            <a:endParaRPr lang="en-US"/>
          </a:p>
        </p:txBody>
      </p:sp>
    </p:spTree>
    <p:extLst>
      <p:ext uri="{BB962C8B-B14F-4D97-AF65-F5344CB8AC3E}">
        <p14:creationId xmlns:p14="http://schemas.microsoft.com/office/powerpoint/2010/main" val="39084056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bible.cc/2_kings/18-14.htm" TargetMode="External"/><Relationship Id="rId13" Type="http://schemas.openxmlformats.org/officeDocument/2006/relationships/hyperlink" Target="http://bible.cc/micah/1-13.htm" TargetMode="External"/><Relationship Id="rId3" Type="http://schemas.openxmlformats.org/officeDocument/2006/relationships/hyperlink" Target="http://bible.cc/joshua/15-39.htm" TargetMode="External"/><Relationship Id="rId7" Type="http://schemas.openxmlformats.org/officeDocument/2006/relationships/hyperlink" Target="http://bible.cc/2_kings/18-13.htm" TargetMode="External"/><Relationship Id="rId12" Type="http://schemas.openxmlformats.org/officeDocument/2006/relationships/hyperlink" Target="http://bible.cc/isaiah/37-8.htm" TargetMode="External"/><Relationship Id="rId2" Type="http://schemas.openxmlformats.org/officeDocument/2006/relationships/slide" Target="../slides/slide21.xml"/><Relationship Id="rId16" Type="http://schemas.openxmlformats.org/officeDocument/2006/relationships/hyperlink" Target="http://bible.cc/jeremiah/34-7.htm" TargetMode="External"/><Relationship Id="rId1" Type="http://schemas.openxmlformats.org/officeDocument/2006/relationships/notesMaster" Target="../notesMasters/notesMaster1.xml"/><Relationship Id="rId6" Type="http://schemas.openxmlformats.org/officeDocument/2006/relationships/hyperlink" Target="http://bible.cc/2_chronicles/11-5.htm" TargetMode="External"/><Relationship Id="rId11" Type="http://schemas.openxmlformats.org/officeDocument/2006/relationships/hyperlink" Target="http://bible.cc/isaiah/36-2.htm" TargetMode="External"/><Relationship Id="rId5" Type="http://schemas.openxmlformats.org/officeDocument/2006/relationships/hyperlink" Target="http://bible.cc/joshua/12-11.htm" TargetMode="External"/><Relationship Id="rId15" Type="http://schemas.openxmlformats.org/officeDocument/2006/relationships/hyperlink" Target="http://bible.cc/isaiah/30-1.htm" TargetMode="External"/><Relationship Id="rId10" Type="http://schemas.openxmlformats.org/officeDocument/2006/relationships/hyperlink" Target="http://bible.cc/2_chronicles/32-9.htm" TargetMode="External"/><Relationship Id="rId4" Type="http://schemas.openxmlformats.org/officeDocument/2006/relationships/hyperlink" Target="http://nasb.scripturetext.com/joshua/10.htm" TargetMode="External"/><Relationship Id="rId9" Type="http://schemas.openxmlformats.org/officeDocument/2006/relationships/hyperlink" Target="http://bible.cc/2_kings/19-8.htm" TargetMode="External"/><Relationship Id="rId14" Type="http://schemas.openxmlformats.org/officeDocument/2006/relationships/hyperlink" Target="http://bible.cc/isaiah/20-5.htm"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bible.cc/micah/1-14.htm"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bible.cc/micah/1-15.htm" TargetMode="External"/><Relationship Id="rId5" Type="http://schemas.openxmlformats.org/officeDocument/2006/relationships/hyperlink" Target="http://bible.cc/jeremiah/26-18.htm" TargetMode="External"/><Relationship Id="rId4" Type="http://schemas.openxmlformats.org/officeDocument/2006/relationships/hyperlink" Target="http://bible.cc/micah/1-1.htm"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bible.cc/joshua/15-44.htm"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bible.cc/1_chronicles/4-22.htm" TargetMode="External"/><Relationship Id="rId4" Type="http://schemas.openxmlformats.org/officeDocument/2006/relationships/hyperlink" Target="http://bible.cc/genesis/38-5.htm"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bible.cc/1_chronicles/2-42.htm" TargetMode="External"/><Relationship Id="rId3" Type="http://schemas.openxmlformats.org/officeDocument/2006/relationships/hyperlink" Target="http://bible.cc/joshua/15-44.htm" TargetMode="External"/><Relationship Id="rId7" Type="http://schemas.openxmlformats.org/officeDocument/2006/relationships/hyperlink" Target="http://bible.cc/2_chronicles/1-15.htm"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bible.cc/2_chronicles/20-37.htm" TargetMode="External"/><Relationship Id="rId5" Type="http://schemas.openxmlformats.org/officeDocument/2006/relationships/hyperlink" Target="http://bible.cc/2_chronicles/14-9.htm" TargetMode="External"/><Relationship Id="rId4" Type="http://schemas.openxmlformats.org/officeDocument/2006/relationships/hyperlink" Target="http://bible.cc/2_chronicles/11-8.htm" TargetMode="Externa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bible.cc/genesis/38-1.htm" TargetMode="External"/><Relationship Id="rId13" Type="http://schemas.openxmlformats.org/officeDocument/2006/relationships/hyperlink" Target="http://bible.cc/1_samuel/23-3.htm" TargetMode="External"/><Relationship Id="rId3" Type="http://schemas.openxmlformats.org/officeDocument/2006/relationships/hyperlink" Target="http://bible.cc/joshua/12-15.htm" TargetMode="External"/><Relationship Id="rId7" Type="http://schemas.openxmlformats.org/officeDocument/2006/relationships/hyperlink" Target="http://bible.cc/nehemiah/11-30.htm" TargetMode="External"/><Relationship Id="rId12" Type="http://schemas.openxmlformats.org/officeDocument/2006/relationships/hyperlink" Target="http://bible.cc/2_samuel/5-18.htm"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bible.cc/micah/1-15.htm" TargetMode="External"/><Relationship Id="rId11" Type="http://schemas.openxmlformats.org/officeDocument/2006/relationships/hyperlink" Target="http://bible.cc/1_chronicles/11-15.htm" TargetMode="External"/><Relationship Id="rId5" Type="http://schemas.openxmlformats.org/officeDocument/2006/relationships/hyperlink" Target="http://bible.cc/2_chronicles/11-7.htm" TargetMode="External"/><Relationship Id="rId10" Type="http://schemas.openxmlformats.org/officeDocument/2006/relationships/hyperlink" Target="http://bible.cc/2_samuel/23-13.htm" TargetMode="External"/><Relationship Id="rId4" Type="http://schemas.openxmlformats.org/officeDocument/2006/relationships/hyperlink" Target="http://bible.cc/joshua/15-35.htm" TargetMode="External"/><Relationship Id="rId9" Type="http://schemas.openxmlformats.org/officeDocument/2006/relationships/hyperlink" Target="http://bible.cc/1_samuel/22-1.htm" TargetMode="External"/><Relationship Id="rId14" Type="http://schemas.openxmlformats.org/officeDocument/2006/relationships/hyperlink" Target="http://bible.cc/1_samuel/22-3.htm"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esvstudybible.org/search?q=Ps+122:3"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bible.cc/micah/1-10.ht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bible.cc/micah/1-10.htm"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bible.cc/joshua/15-48.htm"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bible.cc/micah/1-11.htm"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bible.cc/zechariah/14-5.ht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6F63350B-85CD-401E-A449-A79907679F51}" type="slidenum">
              <a:rPr lang="en-US" altLang="en-US" sz="1200" smtClean="0"/>
              <a:pPr eaLnBrk="1" hangingPunct="1"/>
              <a:t>2</a:t>
            </a:fld>
            <a:endParaRPr lang="en-US" altLang="en-US" sz="1200" smtClean="0"/>
          </a:p>
        </p:txBody>
      </p:sp>
      <p:sp>
        <p:nvSpPr>
          <p:cNvPr id="115715"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15716"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mtClean="0">
                <a:latin typeface="Tahoma" pitchFamily="34" charset="0"/>
                <a:cs typeface="Tahoma" pitchFamily="34" charset="0"/>
              </a:rPr>
              <a:t>1.</a:t>
            </a:r>
            <a:r>
              <a:rPr lang="en-US" altLang="en-US" smtClean="0">
                <a:cs typeface="Times New Roman" pitchFamily="18" charset="0"/>
              </a:rPr>
              <a:t>       </a:t>
            </a:r>
            <a:r>
              <a:rPr lang="en-US" altLang="en-US" smtClean="0">
                <a:latin typeface="Tahoma" pitchFamily="34" charset="0"/>
                <a:cs typeface="Tahoma" pitchFamily="34" charset="0"/>
              </a:rPr>
              <a:t>The purpose of the prophets was threefold:</a:t>
            </a:r>
            <a:endParaRPr lang="en-US" altLang="en-US" smtClean="0">
              <a:cs typeface="Times New Roman" pitchFamily="18" charset="0"/>
            </a:endParaRPr>
          </a:p>
          <a:p>
            <a:r>
              <a:rPr lang="en-US" altLang="en-US" smtClean="0">
                <a:latin typeface="Tahoma" pitchFamily="34" charset="0"/>
                <a:cs typeface="Tahoma" pitchFamily="34" charset="0"/>
              </a:rPr>
              <a:t>a.</a:t>
            </a:r>
            <a:r>
              <a:rPr lang="en-US" altLang="en-US" smtClean="0">
                <a:cs typeface="Times New Roman" pitchFamily="18" charset="0"/>
              </a:rPr>
              <a:t>       </a:t>
            </a:r>
            <a:r>
              <a:rPr lang="en-US" altLang="en-US" smtClean="0">
                <a:latin typeface="Tahoma" pitchFamily="34" charset="0"/>
                <a:cs typeface="Tahoma" pitchFamily="34" charset="0"/>
              </a:rPr>
              <a:t>To warn the nations of the coming judgment.</a:t>
            </a:r>
            <a:endParaRPr lang="en-US" altLang="en-US" smtClean="0">
              <a:cs typeface="Times New Roman" pitchFamily="18" charset="0"/>
            </a:endParaRPr>
          </a:p>
          <a:p>
            <a:r>
              <a:rPr lang="en-US" altLang="en-US" smtClean="0">
                <a:latin typeface="Tahoma" pitchFamily="34" charset="0"/>
                <a:cs typeface="Tahoma" pitchFamily="34" charset="0"/>
              </a:rPr>
              <a:t>b.</a:t>
            </a:r>
            <a:r>
              <a:rPr lang="en-US" altLang="en-US" smtClean="0">
                <a:cs typeface="Times New Roman" pitchFamily="18" charset="0"/>
              </a:rPr>
              <a:t>       </a:t>
            </a:r>
            <a:r>
              <a:rPr lang="en-US" altLang="en-US" smtClean="0">
                <a:latin typeface="Tahoma" pitchFamily="34" charset="0"/>
                <a:cs typeface="Tahoma" pitchFamily="34" charset="0"/>
              </a:rPr>
              <a:t>To explain why the judgment had come upon them.</a:t>
            </a:r>
            <a:endParaRPr lang="en-US" altLang="en-US" smtClean="0">
              <a:cs typeface="Times New Roman" pitchFamily="18" charset="0"/>
            </a:endParaRPr>
          </a:p>
          <a:p>
            <a:r>
              <a:rPr lang="en-US" altLang="en-US" smtClean="0">
                <a:latin typeface="Tahoma" pitchFamily="34" charset="0"/>
                <a:cs typeface="Tahoma" pitchFamily="34" charset="0"/>
              </a:rPr>
              <a:t>To give assurance, at least to a remnant, of a hope that lay beyond the judgment.</a:t>
            </a:r>
            <a:r>
              <a:rPr lang="en-US" altLang="en-US" smtClean="0"/>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ACA54A84-9B26-46B6-AB65-80FAA53A9C3C}" type="slidenum">
              <a:rPr lang="en-US" altLang="en-US" sz="1200" smtClean="0"/>
              <a:pPr eaLnBrk="1" hangingPunct="1"/>
              <a:t>20</a:t>
            </a:fld>
            <a:endParaRPr lang="en-US" altLang="en-US" sz="1200" smtClean="0"/>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lgn="just"/>
            <a:r>
              <a:rPr lang="en-US" altLang="en-US" b="1" smtClean="0"/>
              <a:t>MAROTH</a:t>
            </a:r>
            <a:r>
              <a:rPr lang="en-US" altLang="en-US" smtClean="0"/>
              <a:t> ma'-roth, ma'-roth (maroth; (katoikousa) (odunas): An unknown town probably in the Philistine plain, named by Micah (1:12).</a:t>
            </a:r>
          </a:p>
          <a:p>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1AB1BDD6-6D53-48BA-961C-878DAC7E59CA}" type="slidenum">
              <a:rPr lang="en-US" altLang="en-US" sz="1200" smtClean="0"/>
              <a:pPr eaLnBrk="1" hangingPunct="1"/>
              <a:t>21</a:t>
            </a:fld>
            <a:endParaRPr lang="en-US" altLang="en-US" sz="1200" smtClean="0"/>
          </a:p>
        </p:txBody>
      </p:sp>
      <p:sp>
        <p:nvSpPr>
          <p:cNvPr id="72707" name="Rectangle 2"/>
          <p:cNvSpPr>
            <a:spLocks noGrp="1" noRot="1" noChangeAspect="1" noChangeArrowheads="1" noTextEdit="1"/>
          </p:cNvSpPr>
          <p:nvPr>
            <p:ph type="sldImg"/>
          </p:nvPr>
        </p:nvSpPr>
        <p:spPr>
          <a:solidFill>
            <a:srgbClr val="FFFFFF"/>
          </a:solidFill>
          <a:ln/>
        </p:spPr>
      </p:sp>
      <p:sp>
        <p:nvSpPr>
          <p:cNvPr id="72708"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lnSpc>
                <a:spcPct val="80000"/>
              </a:lnSpc>
            </a:pPr>
            <a:r>
              <a:rPr lang="en-US" altLang="en-US" sz="800" b="1" smtClean="0"/>
              <a:t>LACHISH</a:t>
            </a:r>
            <a:r>
              <a:rPr lang="en-US" altLang="en-US" sz="800" smtClean="0"/>
              <a:t> la'-kish (lakhish; Septuagint Lachis (</a:t>
            </a:r>
            <a:r>
              <a:rPr lang="en-US" altLang="en-US" sz="800" smtClean="0">
                <a:hlinkClick r:id="rId3"/>
              </a:rPr>
              <a:t>Joshua 15:39</a:t>
            </a:r>
            <a:r>
              <a:rPr lang="en-US" altLang="en-US" sz="800" smtClean="0"/>
              <a:t>), Maches):</a:t>
            </a:r>
            <a:br>
              <a:rPr lang="en-US" altLang="en-US" sz="800" smtClean="0"/>
            </a:br>
            <a:r>
              <a:rPr lang="en-US" altLang="en-US" sz="800" smtClean="0"/>
              <a:t/>
            </a:r>
            <a:br>
              <a:rPr lang="en-US" altLang="en-US" sz="800" smtClean="0"/>
            </a:br>
            <a:r>
              <a:rPr lang="en-US" altLang="en-US" sz="800" smtClean="0"/>
              <a:t>1. Location:</a:t>
            </a:r>
            <a:br>
              <a:rPr lang="en-US" altLang="en-US" sz="800" smtClean="0"/>
            </a:br>
            <a:r>
              <a:rPr lang="en-US" altLang="en-US" sz="800" smtClean="0"/>
              <a:t/>
            </a:r>
            <a:br>
              <a:rPr lang="en-US" altLang="en-US" sz="800" smtClean="0"/>
            </a:br>
            <a:r>
              <a:rPr lang="en-US" altLang="en-US" sz="800" smtClean="0"/>
              <a:t>A town in the foothills of the Shephelah on the border of the Philistine plain, belonging to Judah, and, from the mention of Eglon in connection with it, evidently in the southwestern portion of Judah's territory. Eusebius, Onomasticon locates it 7 miles from Eleutheropolis (Beit Jibrin) toward Daroma, but as the latter place is uncertain, the indication does not help in fixing the site of Lachish. The city seems to have been abandoned about 400 B.C., and this circumstance has rendered the identification of the site difficult. It was formerly fixed at Umm Lakis, from the similarity of the name and because it was in the region that the Biblical references to Lachish seem to indicate, but the mound called Tell el-Hesy is now generally accepted as the site. This was first suggested by Conder in 1877 (PEFS, 1878, 20), and the excavations carried on at the Tell by the Palestine Exploration Fund in 1890-93 confirmed his identification. Tell el-Hesy is situated on a wady, or valley, of the same name (Wady el Hesy), which runs from a point about 6 miles West of Hebron to the sea between Gaza and Askelon. It is a mound on the very edge of the wady, rising some 120 ft. above it and composed of debris to the depth of about 60 ft., in which the excavations revealed the remains of distinct cities which had been built, one upon the ruins of another. The earliest of these was evidently Amorite, and could not have been later than 1700 B.C., and was perhaps two or three centuries earlier (Bliss, Mound of Many Cities). The identification rests upon the fact that the site corresponds with the Biblical and other historical notices of Lachish, and especially upon the discovery of a cuneiform tablet in the ruins of the same character as the Tell el-Amarna Letters, and containing the name of Zimridi, who is known from these tablets to have been at one time Egyptian governor of Lachish. The tablets, which date from the latter part of the 15th or early part of the 14th century B.C., give us the earliest information in regard to Lachish, and it was then an Egyptian dependency, but it seems to have revolted and joined with other towns in an attack upon Jerusalem, which was also an Egyptian dependency. It was perhaps compelled to do so by the Khabiri who were then raiding this region. The place was, like Gaza, an important one for Egypt, being on the frontier and on the route to Jerusalem, and the importance is seen in the fact that it was taken and destroyed and rebuilt so many times.</a:t>
            </a:r>
            <a:br>
              <a:rPr lang="en-US" altLang="en-US" sz="800" smtClean="0"/>
            </a:br>
            <a:r>
              <a:rPr lang="en-US" altLang="en-US" sz="800" smtClean="0"/>
              <a:t/>
            </a:r>
            <a:br>
              <a:rPr lang="en-US" altLang="en-US" sz="800" smtClean="0"/>
            </a:br>
            <a:r>
              <a:rPr lang="en-US" altLang="en-US" sz="800" smtClean="0"/>
              <a:t>2. History:</a:t>
            </a:r>
            <a:br>
              <a:rPr lang="en-US" altLang="en-US" sz="800" smtClean="0"/>
            </a:br>
            <a:r>
              <a:rPr lang="en-US" altLang="en-US" sz="800" smtClean="0"/>
              <a:t/>
            </a:r>
            <a:br>
              <a:rPr lang="en-US" altLang="en-US" sz="800" smtClean="0"/>
            </a:br>
            <a:r>
              <a:rPr lang="en-US" altLang="en-US" sz="800" smtClean="0"/>
              <a:t>We first hear of it in the history of Israel when Joshua invaded the land. It was then an Amorite city, and its king, Japhia, joined the confederacy formed by Adonizedek, king of Jerusalem, to resist Joshua. They were defeated in the remarkable battle at Gibeon, and the five confederate kings were captured and put to death at Makkedah (</a:t>
            </a:r>
            <a:r>
              <a:rPr lang="en-US" altLang="en-US" sz="800" smtClean="0">
                <a:hlinkClick r:id="rId4"/>
              </a:rPr>
              <a:t>Joshua 10</a:t>
            </a:r>
            <a:r>
              <a:rPr lang="en-US" altLang="en-US" sz="800" smtClean="0"/>
              <a:t> passim; </a:t>
            </a:r>
            <a:r>
              <a:rPr lang="en-US" altLang="en-US" sz="800" smtClean="0">
                <a:hlinkClick r:id="rId5"/>
              </a:rPr>
              <a:t>Joshua 12:11</a:t>
            </a:r>
            <a:r>
              <a:rPr lang="en-US" altLang="en-US" sz="800" smtClean="0"/>
              <a:t>). Lachish was included in the lot of Judah (15:39), and it was rebuilt, or fortified, by Rehoboam (</a:t>
            </a:r>
            <a:r>
              <a:rPr lang="en-US" altLang="en-US" sz="800" smtClean="0">
                <a:hlinkClick r:id="rId6"/>
              </a:rPr>
              <a:t>2 Chronicles 11:5, 9</a:t>
            </a:r>
            <a:r>
              <a:rPr lang="en-US" altLang="en-US" sz="800" smtClean="0"/>
              <a:t>). It was besieged by Sennacherib in the reign of Hezekiah and probably taken (</a:t>
            </a:r>
            <a:r>
              <a:rPr lang="en-US" altLang="en-US" sz="800" smtClean="0">
                <a:hlinkClick r:id="rId7"/>
              </a:rPr>
              <a:t>2 Kings 18:13</a:t>
            </a:r>
            <a:r>
              <a:rPr lang="en-US" altLang="en-US" sz="800" smtClean="0"/>
              <a:t>) when he invaded Judah and besieged Jerusalem, but the other references to the siege leave it doubtful (</a:t>
            </a:r>
            <a:r>
              <a:rPr lang="en-US" altLang="en-US" sz="800" smtClean="0">
                <a:hlinkClick r:id="rId8"/>
              </a:rPr>
              <a:t>2 Kings 18:14, 17</a:t>
            </a:r>
            <a:r>
              <a:rPr lang="en-US" altLang="en-US" sz="800" smtClean="0"/>
              <a:t>; </a:t>
            </a:r>
            <a:r>
              <a:rPr lang="en-US" altLang="en-US" sz="800" smtClean="0">
                <a:hlinkClick r:id="rId9"/>
              </a:rPr>
              <a:t>2 Kings 19:8</a:t>
            </a:r>
            <a:r>
              <a:rPr lang="en-US" altLang="en-US" sz="800" smtClean="0"/>
              <a:t> </a:t>
            </a:r>
            <a:r>
              <a:rPr lang="en-US" altLang="en-US" sz="800" smtClean="0">
                <a:hlinkClick r:id="rId10"/>
              </a:rPr>
              <a:t>2 Chronicles 32:9</a:t>
            </a:r>
            <a:r>
              <a:rPr lang="en-US" altLang="en-US" sz="800" smtClean="0"/>
              <a:t> </a:t>
            </a:r>
            <a:r>
              <a:rPr lang="en-US" altLang="en-US" sz="800" smtClean="0">
                <a:hlinkClick r:id="rId11"/>
              </a:rPr>
              <a:t>Isaiah 36:2</a:t>
            </a:r>
            <a:r>
              <a:rPr lang="en-US" altLang="en-US" sz="800" smtClean="0"/>
              <a:t>; </a:t>
            </a:r>
            <a:r>
              <a:rPr lang="en-US" altLang="en-US" sz="800" smtClean="0">
                <a:hlinkClick r:id="rId12"/>
              </a:rPr>
              <a:t>Isaiah 37:8</a:t>
            </a:r>
            <a:r>
              <a:rPr lang="en-US" altLang="en-US" sz="800" smtClean="0"/>
              <a:t>). The Assyrian monuments, however, render it certain that the place was captured. The sculptures on the walls of Sennacherib's palace picture the storming of Lachish and the king on his throne receiving the submission of the captives (Ball, Light from the East, 190-91). This was in 701 B.C., and to this period we may assign the enigmatical reference to Lachish in </a:t>
            </a:r>
            <a:r>
              <a:rPr lang="en-US" altLang="en-US" sz="800" smtClean="0">
                <a:hlinkClick r:id="rId13"/>
              </a:rPr>
              <a:t>Micah 1:13</a:t>
            </a:r>
            <a:r>
              <a:rPr lang="en-US" altLang="en-US" sz="800" smtClean="0"/>
              <a:t>, "Bind the chariot to the swift steed, O inhabitant of Lachish: she was the beginning of sin to the daughter of Zion." The cause of the invasion of Sennacherib was a general revolt in Phoenicia, Palestine, and Philistia, Hezekiah joining in it and all asking Egypt for aid (Rawlinson, Five Great Monarchies of the Ancient Eastern World, chapter ix). Isaiah had warned Judah not to trust in Egypt (</a:t>
            </a:r>
            <a:r>
              <a:rPr lang="en-US" altLang="en-US" sz="800" smtClean="0">
                <a:hlinkClick r:id="rId14"/>
              </a:rPr>
              <a:t>Isaiah 20:5, 6</a:t>
            </a:r>
            <a:r>
              <a:rPr lang="en-US" altLang="en-US" sz="800" smtClean="0"/>
              <a:t>; </a:t>
            </a:r>
            <a:r>
              <a:rPr lang="en-US" altLang="en-US" sz="800" smtClean="0">
                <a:hlinkClick r:id="rId15"/>
              </a:rPr>
              <a:t>Isaiah 30:1-5</a:t>
            </a:r>
            <a:r>
              <a:rPr lang="en-US" altLang="en-US" sz="800" smtClean="0"/>
              <a:t>; 31:1), and as Lachish was the place where communication was held with Egypt, being a frontier fortress, perhaps even having an Egyptian garrison, it would be associated with the "sin" of the Egyptian alliance (HGHL, 234).</a:t>
            </a:r>
            <a:br>
              <a:rPr lang="en-US" altLang="en-US" sz="800" smtClean="0"/>
            </a:br>
            <a:r>
              <a:rPr lang="en-US" altLang="en-US" sz="800" smtClean="0"/>
              <a:t/>
            </a:r>
            <a:br>
              <a:rPr lang="en-US" altLang="en-US" sz="800" smtClean="0"/>
            </a:br>
            <a:r>
              <a:rPr lang="en-US" altLang="en-US" sz="800" smtClean="0"/>
              <a:t>The city was evidently rebuilt after its destruction by Sennacherib, for we find Nebuchadnezzar fighting against it during his siege of Jerusalem (</a:t>
            </a:r>
            <a:r>
              <a:rPr lang="en-US" altLang="en-US" sz="800" smtClean="0">
                <a:hlinkClick r:id="rId16"/>
              </a:rPr>
              <a:t>Jeremiah 34:7</a:t>
            </a:r>
            <a:r>
              <a:rPr lang="en-US" altLang="en-US" sz="800" smtClean="0"/>
              <a:t>). It was doubtless destroyed by him, but we are informed by Nehemiah (11:30) that some of the returned Jews settled there after the captivity. It is very likely that they did not reoccupy the site of the ruined city, but settled as peasants in the territory, and this may account for the transference of the name to Umm Lakis, 3 or 4 miles from Tell el-Hesy, where some ruins exist, but not of a kind to suggest Lachish (Bliss, op. cit). No remains of any importance were found on the Tell indicating its occupation as a fortress or city later than that destroyed by the king of Babylon, but it was occupied in some form during the crusades, Umm Lakis being held for a time by the Hospitallers, and King Richard is said to have made it a base of operations in his war with Saladin (HGHL). The Tell itself, if occupied, was probably only the site of his camp, and it has apparently remained since that time without inhabitants, being used for agricultural purposes only.</a:t>
            </a:r>
            <a:br>
              <a:rPr lang="en-US" altLang="en-US" sz="800" smtClean="0"/>
            </a:br>
            <a:r>
              <a:rPr lang="en-US" altLang="en-US" sz="800" smtClean="0"/>
              <a:t/>
            </a:r>
            <a:br>
              <a:rPr lang="en-US" altLang="en-US" sz="800" smtClean="0"/>
            </a:br>
            <a:r>
              <a:rPr lang="en-US" altLang="en-US" sz="800" smtClean="0"/>
              <a:t>See further, PALESTINE EXPLORATION, III, 1.</a:t>
            </a:r>
            <a:br>
              <a:rPr lang="en-US" altLang="en-US" sz="800" smtClean="0"/>
            </a:br>
            <a:r>
              <a:rPr lang="en-US" altLang="en-US" sz="800" smtClean="0"/>
              <a:t/>
            </a:r>
            <a:br>
              <a:rPr lang="en-US" altLang="en-US" sz="800" smtClean="0"/>
            </a:br>
            <a:r>
              <a:rPr lang="en-US" altLang="en-US" sz="800" smtClean="0"/>
              <a:t>H. Porter </a:t>
            </a:r>
          </a:p>
          <a:p>
            <a:pPr>
              <a:lnSpc>
                <a:spcPct val="80000"/>
              </a:lnSpc>
            </a:pPr>
            <a:endParaRPr lang="en-US" altLang="en-US" sz="80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A903B690-5873-491E-901F-E889C3D45E3D}" type="slidenum">
              <a:rPr lang="en-US" altLang="en-US" sz="1200" smtClean="0"/>
              <a:pPr eaLnBrk="1" hangingPunct="1"/>
              <a:t>22</a:t>
            </a:fld>
            <a:endParaRPr lang="en-US" altLang="en-US" sz="1200" smtClean="0"/>
          </a:p>
        </p:txBody>
      </p:sp>
      <p:sp>
        <p:nvSpPr>
          <p:cNvPr id="73731" name="Rectangle 2"/>
          <p:cNvSpPr>
            <a:spLocks noGrp="1" noRot="1" noChangeAspect="1" noChangeArrowheads="1" noTextEdit="1"/>
          </p:cNvSpPr>
          <p:nvPr>
            <p:ph type="sldImg"/>
          </p:nvPr>
        </p:nvSpPr>
        <p:spPr>
          <a:solidFill>
            <a:srgbClr val="FFFFFF"/>
          </a:solidFill>
          <a:ln/>
        </p:spPr>
      </p:sp>
      <p:sp>
        <p:nvSpPr>
          <p:cNvPr id="73732"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lgn="just"/>
            <a:r>
              <a:rPr lang="en-US" altLang="en-US" b="1" smtClean="0"/>
              <a:t>MORESHETH-GATH</a:t>
            </a:r>
            <a:r>
              <a:rPr lang="en-US" altLang="en-US" smtClean="0"/>
              <a:t> mo'-resh-eth-gath, mo-resh'-eth-gath (moresheth gath, "inheritance or possession of Gath"; Septuagint kleronomias Geth): A place mentioned only in </a:t>
            </a:r>
            <a:r>
              <a:rPr lang="en-US" altLang="en-US" smtClean="0">
                <a:hlinkClick r:id="rId3"/>
              </a:rPr>
              <a:t>Micah 1:14</a:t>
            </a:r>
            <a:r>
              <a:rPr lang="en-US" altLang="en-US" smtClean="0"/>
              <a:t>. It must have been in the vicinity of Gath as the meaning of the name would indicate, and was the home of the prophet Micah (</a:t>
            </a:r>
            <a:r>
              <a:rPr lang="en-US" altLang="en-US" smtClean="0">
                <a:hlinkClick r:id="rId4"/>
              </a:rPr>
              <a:t>Micah 1:1</a:t>
            </a:r>
            <a:r>
              <a:rPr lang="en-US" altLang="en-US" smtClean="0"/>
              <a:t> </a:t>
            </a:r>
            <a:r>
              <a:rPr lang="en-US" altLang="en-US" smtClean="0">
                <a:hlinkClick r:id="rId5"/>
              </a:rPr>
              <a:t>Jeremiah 26:18</a:t>
            </a:r>
            <a:r>
              <a:rPr lang="en-US" altLang="en-US" smtClean="0"/>
              <a:t>). It was probably in the vicinity of Mareshah (</a:t>
            </a:r>
            <a:r>
              <a:rPr lang="en-US" altLang="en-US" smtClean="0">
                <a:hlinkClick r:id="rId6"/>
              </a:rPr>
              <a:t>Micah 1:15</a:t>
            </a:r>
            <a:r>
              <a:rPr lang="en-US" altLang="en-US" smtClean="0"/>
              <a:t>). Jerome, in his preface to his work on Micah, places it a little to the East of Eleutheropolis (Beit Jibrin), and it would be natural to find it there if the latter place was Gath as some think. Robinson (BR, II, 68) found ruins of a village between one and two miles East of Beit Jibrin. It must have been among the foot-hills of Judah between the hill country and the Philistine plain on the route from Jerusalem to Lachish, Gaza and Egypt. Mareshah was certainly in that region, and the prophecy of Micah mentions towns and villages in the Shephelah and the Philistine country as though they were familiar to him (see HGHL and G. A. Smith, "Micah," in his Minor Prophets).</a:t>
            </a:r>
            <a:br>
              <a:rPr lang="en-US" altLang="en-US" smtClean="0"/>
            </a:br>
            <a:r>
              <a:rPr lang="en-US" altLang="en-US" smtClean="0"/>
              <a:t/>
            </a:r>
            <a:br>
              <a:rPr lang="en-US" altLang="en-US" smtClean="0"/>
            </a:br>
            <a:r>
              <a:rPr lang="en-US" altLang="en-US" smtClean="0"/>
              <a:t>H. Porter </a:t>
            </a:r>
          </a:p>
          <a:p>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6C0E37B1-C881-418F-AC61-CA9EB9269DC5}" type="slidenum">
              <a:rPr lang="en-US" altLang="en-US" sz="1200" smtClean="0"/>
              <a:pPr eaLnBrk="1" hangingPunct="1"/>
              <a:t>23</a:t>
            </a:fld>
            <a:endParaRPr lang="en-US" altLang="en-US" sz="1200" smtClean="0"/>
          </a:p>
        </p:txBody>
      </p:sp>
      <p:sp>
        <p:nvSpPr>
          <p:cNvPr id="74755" name="Rectangle 2"/>
          <p:cNvSpPr>
            <a:spLocks noGrp="1" noRot="1" noChangeAspect="1" noChangeArrowheads="1" noTextEdit="1"/>
          </p:cNvSpPr>
          <p:nvPr>
            <p:ph type="sldImg"/>
          </p:nvPr>
        </p:nvSpPr>
        <p:spPr>
          <a:solidFill>
            <a:srgbClr val="FFFFFF"/>
          </a:solidFill>
          <a:ln/>
        </p:spPr>
      </p:sp>
      <p:sp>
        <p:nvSpPr>
          <p:cNvPr id="74756"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lgn="just"/>
            <a:r>
              <a:rPr lang="en-US" altLang="en-US" b="1" smtClean="0"/>
              <a:t>ACHZIB</a:t>
            </a:r>
            <a:r>
              <a:rPr lang="en-US" altLang="en-US" smtClean="0"/>
              <a:t> ak'-zib ('akhzibh, "lying" or "disappointing"): The name of two towns in Palestine:</a:t>
            </a:r>
            <a:br>
              <a:rPr lang="en-US" altLang="en-US" smtClean="0"/>
            </a:br>
            <a:r>
              <a:rPr lang="en-US" altLang="en-US" smtClean="0"/>
              <a:t/>
            </a:r>
            <a:br>
              <a:rPr lang="en-US" altLang="en-US" smtClean="0"/>
            </a:br>
            <a:r>
              <a:rPr lang="en-US" altLang="en-US" smtClean="0"/>
              <a:t>(1) A town in western Judah in the lowlands, mentioned in connection with Mareshah and Keilah as one of the cities allotted to Judah (</a:t>
            </a:r>
            <a:r>
              <a:rPr lang="en-US" altLang="en-US" smtClean="0">
                <a:hlinkClick r:id="rId3"/>
              </a:rPr>
              <a:t>Joshua 15:44</a:t>
            </a:r>
            <a:r>
              <a:rPr lang="en-US" altLang="en-US" smtClean="0"/>
              <a:t>), and in Micah (1:14), where it suggests play upon its meaning, "deceptive" or "failing," possibly the place having received its name from a winter spring or brook, which failed in summer. It is also called Chezib (kezibh (</a:t>
            </a:r>
            <a:r>
              <a:rPr lang="en-US" altLang="en-US" smtClean="0">
                <a:hlinkClick r:id="rId4"/>
              </a:rPr>
              <a:t>Genesis 38:5</a:t>
            </a:r>
            <a:r>
              <a:rPr lang="en-US" altLang="en-US" smtClean="0"/>
              <a:t>)), where Judah was at the time of the birth of his son Shelah. In </a:t>
            </a:r>
            <a:r>
              <a:rPr lang="en-US" altLang="en-US" smtClean="0">
                <a:hlinkClick r:id="rId5"/>
              </a:rPr>
              <a:t>1 Chronicles 4:22</a:t>
            </a:r>
            <a:r>
              <a:rPr lang="en-US" altLang="en-US" smtClean="0"/>
              <a:t> it is called Cozeba, the King James Version "Chozeba" (kozebha'), clearly seen to be the same as Achzib, from the places with which it is grouped.</a:t>
            </a:r>
            <a:br>
              <a:rPr lang="en-US" altLang="en-US" smtClean="0"/>
            </a:br>
            <a:r>
              <a:rPr lang="en-US" altLang="en-US" smtClean="0"/>
              <a:t/>
            </a:r>
            <a:br>
              <a:rPr lang="en-US" altLang="en-US" smtClean="0"/>
            </a:br>
            <a:r>
              <a:rPr lang="en-US" altLang="en-US" smtClean="0"/>
              <a:t>(2) It has been identified with the modern `Ayin-Kezbeh in the valley of Elah, and north of Adullam.</a:t>
            </a:r>
            <a:br>
              <a:rPr lang="en-US" altLang="en-US" smtClean="0"/>
            </a:br>
            <a:r>
              <a:rPr lang="en-US" altLang="en-US" smtClean="0"/>
              <a:t/>
            </a:r>
            <a:br>
              <a:rPr lang="en-US" altLang="en-US" smtClean="0"/>
            </a:br>
            <a:r>
              <a:rPr lang="en-US" altLang="en-US" smtClean="0"/>
              <a:t>Edward Mack</a:t>
            </a:r>
            <a:br>
              <a:rPr lang="en-US" altLang="en-US" smtClean="0"/>
            </a:br>
            <a:endParaRPr lang="en-US" altLang="en-US" smtClean="0"/>
          </a:p>
          <a:p>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E9DB6CBD-76BE-474D-839D-55F17D67EBE0}" type="slidenum">
              <a:rPr lang="en-US" altLang="en-US" sz="1200" smtClean="0"/>
              <a:pPr eaLnBrk="1" hangingPunct="1"/>
              <a:t>24</a:t>
            </a:fld>
            <a:endParaRPr lang="en-US" altLang="en-US" sz="1200" smtClean="0"/>
          </a:p>
        </p:txBody>
      </p:sp>
      <p:sp>
        <p:nvSpPr>
          <p:cNvPr id="75779" name="Rectangle 2"/>
          <p:cNvSpPr>
            <a:spLocks noGrp="1" noRot="1" noChangeAspect="1" noChangeArrowheads="1" noTextEdit="1"/>
          </p:cNvSpPr>
          <p:nvPr>
            <p:ph type="sldImg"/>
          </p:nvPr>
        </p:nvSpPr>
        <p:spPr>
          <a:solidFill>
            <a:srgbClr val="FFFFFF"/>
          </a:solidFill>
          <a:ln/>
        </p:spPr>
      </p:sp>
      <p:sp>
        <p:nvSpPr>
          <p:cNvPr id="75780"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en-US" altLang="en-US" sz="1000" b="1" smtClean="0"/>
              <a:t>MARESHAH</a:t>
            </a:r>
            <a:r>
              <a:rPr lang="en-US" altLang="en-US" sz="1000" smtClean="0"/>
              <a:t> ma-re'-sha (mareshah; Septuagint: Codex Vaticanus Bathesar; Codex Alexandrinus Maresa): A town in the Shephelah of Judah named with Keilah and Achzib (</a:t>
            </a:r>
            <a:r>
              <a:rPr lang="en-US" altLang="en-US" sz="1000" smtClean="0">
                <a:hlinkClick r:id="rId3"/>
              </a:rPr>
              <a:t>Joshua 15:44</a:t>
            </a:r>
            <a:r>
              <a:rPr lang="en-US" altLang="en-US" sz="1000" smtClean="0"/>
              <a:t>). It occupied such a position that Rehoboam thought well to fortify it for the protection of Jerusalem (</a:t>
            </a:r>
            <a:r>
              <a:rPr lang="en-US" altLang="en-US" sz="1000" smtClean="0">
                <a:hlinkClick r:id="rId4"/>
              </a:rPr>
              <a:t>2 Chronicles 11:8</a:t>
            </a:r>
            <a:r>
              <a:rPr lang="en-US" altLang="en-US" sz="1000" smtClean="0"/>
              <a:t>). In the valley of Zephathah at Mareshah, Asa overwhelmed Zerah the Ethiopian and his army, pursuing them as far as Gezer (</a:t>
            </a:r>
            <a:r>
              <a:rPr lang="en-US" altLang="en-US" sz="1000" smtClean="0">
                <a:hlinkClick r:id="rId5"/>
              </a:rPr>
              <a:t>2 Chronicles 14:9</a:t>
            </a:r>
            <a:r>
              <a:rPr lang="en-US" altLang="en-US" sz="1000" smtClean="0"/>
              <a:t>). From Mareshah came Eliezer the prophet who denounced disaster upon the commercial copartnery of Jehoshaphat and Ahaziah (</a:t>
            </a:r>
            <a:r>
              <a:rPr lang="en-US" altLang="en-US" sz="1000" smtClean="0">
                <a:hlinkClick r:id="rId6"/>
              </a:rPr>
              <a:t>2 Chronicles 20:37</a:t>
            </a:r>
            <a:r>
              <a:rPr lang="en-US" altLang="en-US" sz="1000" smtClean="0"/>
              <a:t>). The place is mentioned in Micah (</a:t>
            </a:r>
            <a:r>
              <a:rPr lang="en-US" altLang="en-US" sz="1000" smtClean="0">
                <a:hlinkClick r:id="rId7"/>
              </a:rPr>
              <a:t>2 Chronicles 1:15</a:t>
            </a:r>
            <a:r>
              <a:rPr lang="en-US" altLang="en-US" sz="1000" smtClean="0"/>
              <a:t>). Mareshah was plundered and burned by Judas Maccabeus (Ant., XII, viii, 6; 1 Maccabees 5:66 the Revised Version margin). Hither Gorgias escaped, having been rescued from the hands of Dositheus by a Thracian horseman (2 Maccabees 12:35). It was taken by John Hyrcanus, who allowed the inhabitants to remain on condition that they adopt circumcision and submit to the Jewish law. This they did; and later John avenged an injustice done to Mareshah by the Samaritans. It is then described as "a colony of Jews" (Ant., XIII, ix, 1; x, 2). The city was treated with favor by Pompey (XIV, iv, 4). When the Parthians invaded Judea in support of Antigonus they demolished Mareshah (xiii, 9).</a:t>
            </a:r>
            <a:br>
              <a:rPr lang="en-US" altLang="en-US" sz="1000" smtClean="0"/>
            </a:br>
            <a:r>
              <a:rPr lang="en-US" altLang="en-US" sz="1000" smtClean="0"/>
              <a:t/>
            </a:r>
            <a:br>
              <a:rPr lang="en-US" altLang="en-US" sz="1000" smtClean="0"/>
            </a:br>
            <a:r>
              <a:rPr lang="en-US" altLang="en-US" sz="1000" smtClean="0"/>
              <a:t>According to Eusebius, Onomasticon, Mareshah was 2 Roman miles from Eleutheropolis (Beit Jibrin). Until recently it was thought that Khirbet Mir`ash, where the old name lingers, not far Southwest of Beit Jibrin, represented the ancient city. The work of Dr. Bliss, however ("Excavations in Palestine," PEF), shows that it must be located at Tell Sandachannah, about a mile South of Beit Jibrin. A series of remarkable tombs was discovered here. From </a:t>
            </a:r>
            <a:r>
              <a:rPr lang="en-US" altLang="en-US" sz="1000" smtClean="0">
                <a:hlinkClick r:id="rId8"/>
              </a:rPr>
              <a:t>1 Chronicles 2:42</a:t>
            </a:r>
            <a:r>
              <a:rPr lang="en-US" altLang="en-US" sz="1000" smtClean="0"/>
              <a:t> we may perhaps gather that Hebron was colonized by the men of Mareshah.</a:t>
            </a:r>
            <a:br>
              <a:rPr lang="en-US" altLang="en-US" sz="1000" smtClean="0"/>
            </a:br>
            <a:r>
              <a:rPr lang="en-US" altLang="en-US" sz="1000" smtClean="0"/>
              <a:t/>
            </a:r>
            <a:br>
              <a:rPr lang="en-US" altLang="en-US" sz="1000" smtClean="0"/>
            </a:br>
            <a:r>
              <a:rPr lang="en-US" altLang="en-US" sz="1000" smtClean="0"/>
              <a:t>W. Ewing </a:t>
            </a:r>
          </a:p>
          <a:p>
            <a:endParaRPr lang="en-US" altLang="en-US" sz="10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F269D462-C50D-4FFA-BAFC-08B913C9D95A}" type="slidenum">
              <a:rPr lang="en-US" altLang="en-US" sz="1200" smtClean="0"/>
              <a:pPr eaLnBrk="1" hangingPunct="1"/>
              <a:t>25</a:t>
            </a:fld>
            <a:endParaRPr lang="en-US" altLang="en-US" sz="1200" smtClean="0"/>
          </a:p>
        </p:txBody>
      </p:sp>
      <p:sp>
        <p:nvSpPr>
          <p:cNvPr id="76803" name="Rectangle 2"/>
          <p:cNvSpPr>
            <a:spLocks noGrp="1" noRot="1" noChangeAspect="1" noChangeArrowheads="1" noTextEdit="1"/>
          </p:cNvSpPr>
          <p:nvPr>
            <p:ph type="sldImg"/>
          </p:nvPr>
        </p:nvSpPr>
        <p:spPr>
          <a:solidFill>
            <a:srgbClr val="FFFFFF"/>
          </a:solidFill>
          <a:ln/>
        </p:spPr>
      </p:sp>
      <p:sp>
        <p:nvSpPr>
          <p:cNvPr id="76804"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lgn="just">
              <a:lnSpc>
                <a:spcPct val="80000"/>
              </a:lnSpc>
            </a:pPr>
            <a:r>
              <a:rPr lang="en-US" altLang="en-US" sz="800" b="1" smtClean="0"/>
              <a:t>ADULLAM</a:t>
            </a:r>
            <a:r>
              <a:rPr lang="en-US" altLang="en-US" sz="800" smtClean="0"/>
              <a:t> a-dul'-am (`adhullam):</a:t>
            </a:r>
            <a:br>
              <a:rPr lang="en-US" altLang="en-US" sz="800" smtClean="0"/>
            </a:br>
            <a:r>
              <a:rPr lang="en-US" altLang="en-US" sz="800" smtClean="0"/>
              <a:t/>
            </a:r>
            <a:br>
              <a:rPr lang="en-US" altLang="en-US" sz="800" smtClean="0"/>
            </a:br>
            <a:r>
              <a:rPr lang="en-US" altLang="en-US" sz="800" smtClean="0"/>
              <a:t>(1) A city, with dependencies, and in ancient times having a king, mentioned five times in the Old Testament, each time in a list with other cities (</a:t>
            </a:r>
            <a:r>
              <a:rPr lang="en-US" altLang="en-US" sz="800" smtClean="0">
                <a:hlinkClick r:id="rId3"/>
              </a:rPr>
              <a:t>Joshua 12:15</a:t>
            </a:r>
            <a:r>
              <a:rPr lang="en-US" altLang="en-US" sz="800" smtClean="0"/>
              <a:t>; </a:t>
            </a:r>
            <a:r>
              <a:rPr lang="en-US" altLang="en-US" sz="800" smtClean="0">
                <a:hlinkClick r:id="rId4"/>
              </a:rPr>
              <a:t>Joshua 15:35</a:t>
            </a:r>
            <a:r>
              <a:rPr lang="en-US" altLang="en-US" sz="800" smtClean="0"/>
              <a:t> </a:t>
            </a:r>
            <a:r>
              <a:rPr lang="en-US" altLang="en-US" sz="800" smtClean="0">
                <a:hlinkClick r:id="rId5"/>
              </a:rPr>
              <a:t>2 Chronicles 11:7</a:t>
            </a:r>
            <a:r>
              <a:rPr lang="en-US" altLang="en-US" sz="800" smtClean="0"/>
              <a:t> </a:t>
            </a:r>
            <a:r>
              <a:rPr lang="en-US" altLang="en-US" sz="800" smtClean="0">
                <a:hlinkClick r:id="rId6"/>
              </a:rPr>
              <a:t>Micah 1:15</a:t>
            </a:r>
            <a:r>
              <a:rPr lang="en-US" altLang="en-US" sz="800" smtClean="0"/>
              <a:t> </a:t>
            </a:r>
            <a:r>
              <a:rPr lang="en-US" altLang="en-US" sz="800" smtClean="0">
                <a:hlinkClick r:id="rId7"/>
              </a:rPr>
              <a:t>Nehemiah 11:30</a:t>
            </a:r>
            <a:r>
              <a:rPr lang="en-US" altLang="en-US" sz="800" smtClean="0"/>
              <a:t>). In the list of 31 kings whom Joshua smote, Adullam follows Hormah, Arad, Libnah, and precedes Makkedah. Among the 14 Judahite cities of the first group in "the lowland" Adullam is mentioned between Jarmuth and Socoh. In the list of 15 cities fortified by Rehoboam it appears between Socoh and Gath. Micah gives what may be a list of cities concerned in some Assyrian approach to Jerusalem; it begins with Gath, includes Lachish, and ends with Mareshah and Adullam. And Adullam is still in the same company in the list in Nehemiah of the cities "and their villages" where the men of Judah then dwelt. In the time of the patriarchs it was a place to which men "went down" from the central mountain ridge (</a:t>
            </a:r>
            <a:r>
              <a:rPr lang="en-US" altLang="en-US" sz="800" smtClean="0">
                <a:hlinkClick r:id="rId8"/>
              </a:rPr>
              <a:t>Genesis 38:1</a:t>
            </a:r>
            <a:r>
              <a:rPr lang="en-US" altLang="en-US" sz="800" smtClean="0"/>
              <a:t>). Judas Maccabeus found it still existing as a city (2 Maccabees 12:38). Common opinion identifies Adullam with the ruin `Aid-el-Ma, 13 miles West-Southwest from Bethlehem (see HGHL, 229). This is in spite of the testimony of the Onomasticon, which, it is alleged, confuses Adullam with Eglon. Presumably the city gave its name to the cave of Adullam, the cave being near the city.</a:t>
            </a:r>
            <a:br>
              <a:rPr lang="en-US" altLang="en-US" sz="800" smtClean="0"/>
            </a:br>
            <a:r>
              <a:rPr lang="en-US" altLang="en-US" sz="800" smtClean="0"/>
              <a:t/>
            </a:r>
            <a:br>
              <a:rPr lang="en-US" altLang="en-US" sz="800" smtClean="0"/>
            </a:br>
            <a:r>
              <a:rPr lang="en-US" altLang="en-US" sz="800" smtClean="0"/>
              <a:t>(2) The cave of Adullam, David's headquarters during a part of the time when he was a fugitive from Saul (</a:t>
            </a:r>
            <a:r>
              <a:rPr lang="en-US" altLang="en-US" sz="800" smtClean="0">
                <a:hlinkClick r:id="rId9"/>
              </a:rPr>
              <a:t>1 Samuel 22:1</a:t>
            </a:r>
            <a:r>
              <a:rPr lang="en-US" altLang="en-US" sz="800" smtClean="0"/>
              <a:t> </a:t>
            </a:r>
            <a:r>
              <a:rPr lang="en-US" altLang="en-US" sz="800" smtClean="0">
                <a:hlinkClick r:id="rId10"/>
              </a:rPr>
              <a:t>2 Samuel 23:13</a:t>
            </a:r>
            <a:r>
              <a:rPr lang="en-US" altLang="en-US" sz="800" smtClean="0"/>
              <a:t> </a:t>
            </a:r>
            <a:r>
              <a:rPr lang="en-US" altLang="en-US" sz="800" smtClean="0">
                <a:hlinkClick r:id="rId11"/>
              </a:rPr>
              <a:t>1 Chronicles 11:15</a:t>
            </a:r>
            <a:r>
              <a:rPr lang="en-US" altLang="en-US" sz="800" smtClean="0"/>
              <a:t>). Sufficient care has not been exercised in reading the Bible statements on this subject. To begin with, Hebrew syntax permits of the use of the word "cave" collectively; it may denote a group or a region of caves; it is not shut up to the meaning that there was one immense cave in which David and his 400 men all found accommodations at once. All reasonings based on this notion are futile.</a:t>
            </a:r>
            <a:br>
              <a:rPr lang="en-US" altLang="en-US" sz="800" smtClean="0"/>
            </a:br>
            <a:r>
              <a:rPr lang="en-US" altLang="en-US" sz="800" smtClean="0"/>
              <a:t/>
            </a:r>
            <a:br>
              <a:rPr lang="en-US" altLang="en-US" sz="800" smtClean="0"/>
            </a:br>
            <a:r>
              <a:rPr lang="en-US" altLang="en-US" sz="800" smtClean="0"/>
              <a:t>Further, by the most natural syntax of </a:t>
            </a:r>
            <a:r>
              <a:rPr lang="en-US" altLang="en-US" sz="800" smtClean="0">
                <a:hlinkClick r:id="rId10"/>
              </a:rPr>
              <a:t>2 Samuel 23:13-17</a:t>
            </a:r>
            <a:r>
              <a:rPr lang="en-US" altLang="en-US" sz="800" smtClean="0"/>
              <a:t> (duplicated with unimportant variations in </a:t>
            </a:r>
            <a:r>
              <a:rPr lang="en-US" altLang="en-US" sz="800" smtClean="0">
                <a:hlinkClick r:id="rId11"/>
              </a:rPr>
              <a:t>1 Chronicles 11:15-19</a:t>
            </a:r>
            <a:r>
              <a:rPr lang="en-US" altLang="en-US" sz="800" smtClean="0"/>
              <a:t>), that passage describes two different events, and does not connect the cave of Adullam with the second of these. "And three of the thirty chief men went down, and came to David in the harvest time unto the cave of Adullam; and the troop of the Philistines was encamped in the valley of Rephaim. And David was then in the stronghold; and the garrison of the Philistines was then in Beth-lehem. And David longed, and said, Oh that one would give me water," etc. Concerning these three seniors among David's "mighty men" it is narrated, first, that they were David's comrades in a certain battle, a battle which the Chronicler identifies with Pas-dammim, where David slew Goliath; second, that they joined David at the cave of Adullam, presumably during the time when he was hiding from Saul; third, that at a later time, when the Philistines were in the valley of Rephaim (compare </a:t>
            </a:r>
            <a:r>
              <a:rPr lang="en-US" altLang="en-US" sz="800" smtClean="0">
                <a:hlinkClick r:id="rId12"/>
              </a:rPr>
              <a:t>2 Samuel 5:18</a:t>
            </a:r>
            <a:r>
              <a:rPr lang="en-US" altLang="en-US" sz="800" smtClean="0"/>
              <a:t>), and David was "in the stronghold" (Josephus says "at Jerusalem," Ant, VII, xii, 4), these men broke through the Philistine lines and brought him water from the home well of Bethlehem.</a:t>
            </a:r>
            <a:br>
              <a:rPr lang="en-US" altLang="en-US" sz="800" smtClean="0"/>
            </a:br>
            <a:r>
              <a:rPr lang="en-US" altLang="en-US" sz="800" smtClean="0"/>
              <a:t/>
            </a:r>
            <a:br>
              <a:rPr lang="en-US" altLang="en-US" sz="800" smtClean="0"/>
            </a:br>
            <a:r>
              <a:rPr lang="en-US" altLang="en-US" sz="800" smtClean="0"/>
              <a:t>The cave of Adullam, like the city, was "down" from the central ridge (</a:t>
            </a:r>
            <a:r>
              <a:rPr lang="en-US" altLang="en-US" sz="800" smtClean="0">
                <a:hlinkClick r:id="rId9"/>
              </a:rPr>
              <a:t>1 Samuel 22:1</a:t>
            </a:r>
            <a:r>
              <a:rPr lang="en-US" altLang="en-US" sz="800" smtClean="0"/>
              <a:t> </a:t>
            </a:r>
            <a:r>
              <a:rPr lang="en-US" altLang="en-US" sz="800" smtClean="0">
                <a:hlinkClick r:id="rId10"/>
              </a:rPr>
              <a:t>2 Samuel 23:13</a:t>
            </a:r>
            <a:r>
              <a:rPr lang="en-US" altLang="en-US" sz="800" smtClean="0"/>
              <a:t>). The city was in Judah; and David and his men were in Judah (</a:t>
            </a:r>
            <a:r>
              <a:rPr lang="en-US" altLang="en-US" sz="800" smtClean="0">
                <a:hlinkClick r:id="rId13"/>
              </a:rPr>
              <a:t>1 Samuel 23:3</a:t>
            </a:r>
            <a:r>
              <a:rPr lang="en-US" altLang="en-US" sz="800" smtClean="0"/>
              <a:t>) at a time when, apparently, the cave was their headquarters. Gad's advice to David to return to Judah (</a:t>
            </a:r>
            <a:r>
              <a:rPr lang="en-US" altLang="en-US" sz="800" smtClean="0">
                <a:hlinkClick r:id="rId14"/>
              </a:rPr>
              <a:t>1 Samuel 22:3, 5</a:t>
            </a:r>
            <a:r>
              <a:rPr lang="en-US" altLang="en-US" sz="800" smtClean="0"/>
              <a:t>) was given at a time when he had left the cave of Adullam. If the current identification of `Aid-el-Ma as Adullam is correct, the cave of Adullam is probably the cave region which has been found in that vicinity.</a:t>
            </a:r>
            <a:br>
              <a:rPr lang="en-US" altLang="en-US" sz="800" smtClean="0"/>
            </a:br>
            <a:r>
              <a:rPr lang="en-US" altLang="en-US" sz="800" smtClean="0"/>
              <a:t/>
            </a:r>
            <a:br>
              <a:rPr lang="en-US" altLang="en-US" sz="800" smtClean="0"/>
            </a:br>
            <a:r>
              <a:rPr lang="en-US" altLang="en-US" sz="800" smtClean="0"/>
              <a:t>It has been objected that this location is too far from Bethlehem for David's men to have brought the water from there. To this it is replied that thirteen or fourteen miles is not an excessive distance for three exceptionally vigorous men to go and return; and a yet stronger reply is found in the consideration just mentioned, that the place from which the men went for the water was not the cave of Adullam. The one argument for the tradition to the effect that Chariton's cave, a few miles Southeast of Bethlehem, is Adullam, is the larger size of this cave, as compared with those near `Aid-el-Ma We have already seen that this has no force.</a:t>
            </a:r>
            <a:br>
              <a:rPr lang="en-US" altLang="en-US" sz="800" smtClean="0"/>
            </a:br>
            <a:r>
              <a:rPr lang="en-US" altLang="en-US" sz="800" smtClean="0"/>
              <a:t/>
            </a:r>
            <a:br>
              <a:rPr lang="en-US" altLang="en-US" sz="800" smtClean="0"/>
            </a:br>
            <a:r>
              <a:rPr lang="en-US" altLang="en-US" sz="800" smtClean="0"/>
              <a:t>In our current speech "cave of Adullam" suggests an aggregation of ill-assorted and disreputable men. This is not justified by the Bible record. David's men included his numerous and respectable kinsmen, and the representative of the priesthood, and some of David's military companions, and some men who afterward held high office in Israel. Even those who are described as being in distress and debt and bitter of soul were doubtless, many of them, persons who had suffered at the hands of Saul on account of their friendship for David. Doubtless they included mere adventurers in their number; but the Scriptural details and the circumstances alike indicate that they were mainly homogeneous, and that most of them were worthy citizens.</a:t>
            </a:r>
            <a:br>
              <a:rPr lang="en-US" altLang="en-US" sz="800" smtClean="0"/>
            </a:br>
            <a:r>
              <a:rPr lang="en-US" altLang="en-US" sz="800" smtClean="0"/>
              <a:t/>
            </a:r>
            <a:br>
              <a:rPr lang="en-US" altLang="en-US" sz="800" smtClean="0"/>
            </a:br>
            <a:r>
              <a:rPr lang="en-US" altLang="en-US" sz="800" smtClean="0"/>
              <a:t>Willis J. Beecher </a:t>
            </a:r>
          </a:p>
          <a:p>
            <a:pPr>
              <a:lnSpc>
                <a:spcPct val="80000"/>
              </a:lnSpc>
            </a:pPr>
            <a:endParaRPr lang="en-US" altLang="en-US" sz="80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5AAC97C8-2E19-4EE7-9CA4-398EE25F8F0D}" type="slidenum">
              <a:rPr lang="en-US" sz="1200">
                <a:solidFill>
                  <a:prstClr val="black"/>
                </a:solidFill>
              </a:rPr>
              <a:pPr eaLnBrk="1" hangingPunct="1"/>
              <a:t>32</a:t>
            </a:fld>
            <a:endParaRPr lang="en-US" sz="1200">
              <a:solidFill>
                <a:prstClr val="black"/>
              </a:solidFill>
            </a:endParaRPr>
          </a:p>
        </p:txBody>
      </p:sp>
      <p:sp>
        <p:nvSpPr>
          <p:cNvPr id="57347" name="Rectangle 2"/>
          <p:cNvSpPr>
            <a:spLocks noGrp="1" noRot="1" noChangeAspect="1" noChangeArrowheads="1" noTextEdit="1"/>
          </p:cNvSpPr>
          <p:nvPr>
            <p:ph type="sldImg"/>
          </p:nvPr>
        </p:nvSpPr>
        <p:spPr>
          <a:solidFill>
            <a:srgbClr val="FFFFFF"/>
          </a:solidFill>
          <a:ln/>
        </p:spPr>
      </p:sp>
      <p:sp>
        <p:nvSpPr>
          <p:cNvPr id="57348"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marL="228600" indent="-228600">
              <a:lnSpc>
                <a:spcPct val="80000"/>
              </a:lnSpc>
            </a:pPr>
            <a:r>
              <a:rPr lang="en-US" b="1" smtClean="0"/>
              <a:t>Samaria: Introduction</a:t>
            </a:r>
          </a:p>
          <a:p>
            <a:pPr marL="228600" indent="-228600">
              <a:lnSpc>
                <a:spcPct val="80000"/>
              </a:lnSpc>
              <a:buFontTx/>
              <a:buAutoNum type="arabicPeriod"/>
            </a:pPr>
            <a:r>
              <a:rPr lang="en-US" smtClean="0"/>
              <a:t>The site may have been as large as 150 acres (as large as Hezekiah’s Jerusalem).  At 100 people per acre, the population would equal 15,000.</a:t>
            </a:r>
          </a:p>
          <a:p>
            <a:pPr marL="228600" indent="-228600">
              <a:lnSpc>
                <a:spcPct val="80000"/>
              </a:lnSpc>
              <a:buFontTx/>
              <a:buAutoNum type="arabicPeriod"/>
            </a:pPr>
            <a:r>
              <a:rPr lang="en-US" smtClean="0"/>
              <a:t>The importance of the site diminished with non-westward-looking rulers.  “For as long as there ruled in the land a power with no interests towards the coast and sea, Samaria was forced to yield again to central Shechem the supremacy which Ahab and Herod, with their western obligations, had taken from Shechem to give her” (G. A. Smith 1931: 229).</a:t>
            </a:r>
          </a:p>
          <a:p>
            <a:pPr marL="228600" indent="-228600">
              <a:lnSpc>
                <a:spcPct val="80000"/>
              </a:lnSpc>
              <a:buFontTx/>
              <a:buAutoNum type="arabicPeriod"/>
            </a:pPr>
            <a:r>
              <a:rPr lang="en-US" smtClean="0"/>
              <a:t>Isaiah 28:1 (NIV)  “Woe to that wreath, the pride of Ephraim’s drunkards, to the fading flower, his glorious beauty, set on the head of a fertile valley–to that city, the pride of those laid low by wine!”</a:t>
            </a:r>
          </a:p>
          <a:p>
            <a:pPr marL="228600" indent="-228600">
              <a:lnSpc>
                <a:spcPct val="80000"/>
              </a:lnSpc>
            </a:pPr>
            <a:endParaRPr lang="en-US" smtClean="0"/>
          </a:p>
          <a:p>
            <a:pPr marL="228600" indent="-228600">
              <a:lnSpc>
                <a:spcPct val="80000"/>
              </a:lnSpc>
            </a:pPr>
            <a:r>
              <a:rPr lang="en-US" b="1" smtClean="0"/>
              <a:t>Geographical Situation</a:t>
            </a:r>
          </a:p>
          <a:p>
            <a:pPr marL="228600" indent="-228600">
              <a:lnSpc>
                <a:spcPct val="80000"/>
              </a:lnSpc>
              <a:buFontTx/>
              <a:buAutoNum type="arabicPeriod"/>
            </a:pPr>
            <a:r>
              <a:rPr lang="en-US" smtClean="0"/>
              <a:t>Samaria was in the tribal territory of the sons of Joseph (Josh 16-17).</a:t>
            </a:r>
          </a:p>
          <a:p>
            <a:pPr marL="228600" indent="-228600">
              <a:lnSpc>
                <a:spcPct val="80000"/>
              </a:lnSpc>
              <a:buFontTx/>
              <a:buAutoNum type="arabicPeriod"/>
            </a:pPr>
            <a:r>
              <a:rPr lang="en-US" smtClean="0"/>
              <a:t>It was in a good position for defense, as illustrated by history.  The summit sits 300 ft above the valleys below.</a:t>
            </a:r>
          </a:p>
          <a:p>
            <a:pPr marL="228600" indent="-228600">
              <a:lnSpc>
                <a:spcPct val="80000"/>
              </a:lnSpc>
              <a:buFontTx/>
              <a:buAutoNum type="arabicPeriod"/>
            </a:pPr>
            <a:r>
              <a:rPr lang="en-US" smtClean="0"/>
              <a:t>It withstood lengthy sieges:</a:t>
            </a:r>
          </a:p>
          <a:p>
            <a:pPr marL="685800" lvl="1" indent="-228600">
              <a:lnSpc>
                <a:spcPct val="80000"/>
              </a:lnSpc>
              <a:buFontTx/>
              <a:buAutoNum type="alphaLcPeriod"/>
            </a:pPr>
            <a:r>
              <a:rPr lang="en-US" smtClean="0"/>
              <a:t>By the Syrians (2 Kings 6).</a:t>
            </a:r>
          </a:p>
          <a:p>
            <a:pPr marL="685800" lvl="1" indent="-228600">
              <a:lnSpc>
                <a:spcPct val="80000"/>
              </a:lnSpc>
              <a:buFontTx/>
              <a:buAutoNum type="alphaLcPeriod"/>
            </a:pPr>
            <a:r>
              <a:rPr lang="en-US" smtClean="0"/>
              <a:t>By the Assyrians–it withstood a 3 year Assyrian siege before capture (2 Ki 17:5).</a:t>
            </a:r>
          </a:p>
          <a:p>
            <a:pPr marL="685800" lvl="1" indent="-228600">
              <a:lnSpc>
                <a:spcPct val="80000"/>
              </a:lnSpc>
              <a:buFontTx/>
              <a:buAutoNum type="alphaLcPeriod"/>
            </a:pPr>
            <a:r>
              <a:rPr lang="en-US" smtClean="0"/>
              <a:t>By the Hasmoneans–it resisted Hasmonean capture for one year.</a:t>
            </a:r>
          </a:p>
          <a:p>
            <a:pPr marL="685800" lvl="1" indent="-228600">
              <a:lnSpc>
                <a:spcPct val="80000"/>
              </a:lnSpc>
              <a:buFontTx/>
              <a:buAutoNum type="alphaLcPeriod"/>
            </a:pPr>
            <a:r>
              <a:rPr lang="en-US" smtClean="0"/>
              <a:t>“‘It must before the invention of gun-powder have been almost impregnable’ (Conder).  The sieges of Samaria were always prolonged” (G. A. Smith 1931: 228).</a:t>
            </a:r>
          </a:p>
          <a:p>
            <a:pPr marL="228600" indent="-228600">
              <a:lnSpc>
                <a:spcPct val="80000"/>
              </a:lnSpc>
              <a:buFontTx/>
              <a:buAutoNum type="arabicPeriod"/>
            </a:pPr>
            <a:r>
              <a:rPr lang="en-US" smtClean="0"/>
              <a:t>It was centrally located on the Trans-Samaria highway, looking towards the west.  Samaria was the capital of the northern kingdom from the time of Omri (880 B.C.) to the final conquest of the nation (722 B.C.).  In this period of time, the two powerful dynasties of Omri and Jehu dominated the city and country, followed only by a quick succession of weak and short-lived rulers.</a:t>
            </a:r>
          </a:p>
          <a:p>
            <a:pPr marL="228600" indent="-228600">
              <a:lnSpc>
                <a:spcPct val="80000"/>
              </a:lnSpc>
              <a:buFontTx/>
              <a:buAutoNum type="arabicPeriod"/>
            </a:pPr>
            <a:r>
              <a:rPr lang="en-US" smtClean="0"/>
              <a:t>Mountains surround and overlook Samaria on three sides, but Samaria has a view to the west.  Thus the city faced toward Phoenicia, with easy access by a gentle valley to the coastal plain or through Dothan Valley to Jezreel Valley.  It was 23 mi from the coast.</a:t>
            </a:r>
          </a:p>
          <a:p>
            <a:pPr marL="685800" lvl="1" indent="-228600">
              <a:lnSpc>
                <a:spcPct val="80000"/>
              </a:lnSpc>
              <a:buFontTx/>
              <a:buAutoNum type="alphaLcPeriod"/>
            </a:pPr>
            <a:r>
              <a:rPr lang="en-US" smtClean="0"/>
              <a:t>Omri made a treaty with the king of Tyre, marrying his son Ahab to Jezebel. </a:t>
            </a:r>
          </a:p>
          <a:p>
            <a:pPr marL="685800" lvl="1" indent="-228600">
              <a:lnSpc>
                <a:spcPct val="80000"/>
              </a:lnSpc>
              <a:buFontTx/>
              <a:buAutoNum type="alphaLcPeriod"/>
            </a:pPr>
            <a:r>
              <a:rPr lang="en-US" smtClean="0"/>
              <a:t>A temple was built to Baal in Samaria. </a:t>
            </a:r>
          </a:p>
          <a:p>
            <a:pPr marL="685800" lvl="1" indent="-228600">
              <a:lnSpc>
                <a:spcPct val="80000"/>
              </a:lnSpc>
              <a:buFontTx/>
              <a:buAutoNum type="alphaLcPeriod"/>
            </a:pPr>
            <a:r>
              <a:rPr lang="en-US" smtClean="0"/>
              <a:t>Omri recognized that he needed this link to Tyre.  It gave him a good market for selling his grain, gave him a link to sea, and further facilitated the international relations which prospered his kingdom economically. </a:t>
            </a:r>
          </a:p>
          <a:p>
            <a:pPr marL="228600" indent="-228600">
              <a:lnSpc>
                <a:spcPct val="80000"/>
              </a:lnSpc>
              <a:buFontTx/>
              <a:buAutoNum type="arabicPeriod"/>
            </a:pPr>
            <a:r>
              <a:rPr lang="en-US" smtClean="0"/>
              <a:t>“Forts and isolated defensive towers protected important strategic points and roads in the kingdom.  About a dozen fortresses, discovered in a survey of the vicinity of Samaria, created a defensive belt around the capital and protected all its access roads” (Mazar 1990: 416).</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B3812C-1F3D-4913-97E4-4603AE53C5BC}" type="slidenum">
              <a:rPr lang="en-US"/>
              <a:pPr/>
              <a:t>33</a:t>
            </a:fld>
            <a:endParaRPr lang="en-US"/>
          </a:p>
        </p:txBody>
      </p:sp>
      <p:sp>
        <p:nvSpPr>
          <p:cNvPr id="20480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48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solidFill>
                  <a:srgbClr val="000000"/>
                </a:solidFill>
              </a:rPr>
              <a:t>Proud of his deeds, Ashurbanipal (668–627 B.C.) preserved for posterity this ghastly record of how he dealt with his Elamite enemies, who lived to the southeast of Assyria. The upper register of the relief shows two naked men lying supine, fastened to the ground with ropes and stakes, while two Assyrians, bending over them with knives, flay them. To the right of this scene, an Assyrian probably uses strings to carry away a head. In the lower register, at the bottom edge, an Assyrian steadies the head of an Elamite prisoner, while another Assyrian tears out the man’s tongue. Above them, two Assyrians throw down the next victim, whose arms are tied behind his back.</a:t>
            </a:r>
            <a:r>
              <a:rPr lang="en-US"/>
              <a:t>Editor, H. S. (2004; 2004). </a:t>
            </a:r>
            <a:r>
              <a:rPr lang="en-US" i="1"/>
              <a:t>BAR 17:01 (Jan/Feb 1991)</a:t>
            </a:r>
            <a:r>
              <a:rPr lang="en-US"/>
              <a:t>. Biblical Archaeology Society.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CCC595-7028-4221-91FF-C4E64C0F8E6D}" type="slidenum">
              <a:rPr lang="en-US"/>
              <a:pPr/>
              <a:t>34</a:t>
            </a:fld>
            <a:endParaRPr lang="en-US"/>
          </a:p>
        </p:txBody>
      </p:sp>
      <p:sp>
        <p:nvSpPr>
          <p:cNvPr id="20685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68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solidFill>
                  <a:srgbClr val="000000"/>
                </a:solidFill>
              </a:rPr>
              <a:t>Dismembered and displayed, the victims of Shalmaneser III (858–824 B.C.) become grisly ornaments, as shown in this detail from a bronze relief that once decorated the wooden gates of a temple or palace at Balawat, near modern Mosul. Severed heads hang from the walls of Kulisi, at right, as flames (represented by parallel vertical lines) consume this ancient city near the source of the Tigris River. Beside the city we see a prisoner, bereft of hands and feet, impaled on a stake. At left, an Assyrian soldier grasps the hand of a captive whose other hand and feet have been cut off. Dismembered hands and feet litter the ground.</a:t>
            </a:r>
            <a:r>
              <a:rPr lang="en-US"/>
              <a:t>Editor, H. S. (2004; 2004). </a:t>
            </a:r>
            <a:r>
              <a:rPr lang="en-US" i="1"/>
              <a:t>BAR 17:01 (Jan/Feb 1991)</a:t>
            </a:r>
            <a:r>
              <a:rPr lang="en-US"/>
              <a:t>. Biblical Archaeology Society.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Christian Peasants from the Bethlehem region.</a:t>
            </a:r>
          </a:p>
          <a:p>
            <a:r>
              <a:rPr lang="en-US" dirty="0" smtClean="0"/>
              <a:t>This is a </a:t>
            </a:r>
            <a:r>
              <a:rPr lang="en-US" dirty="0" err="1" smtClean="0"/>
              <a:t>photochrome</a:t>
            </a:r>
            <a:r>
              <a:rPr lang="en-US" dirty="0" smtClean="0"/>
              <a:t> print made by the </a:t>
            </a:r>
            <a:r>
              <a:rPr lang="en-US" dirty="0" err="1" smtClean="0"/>
              <a:t>Photochrom</a:t>
            </a:r>
            <a:r>
              <a:rPr lang="en-US" dirty="0" smtClean="0"/>
              <a:t> Co., Zurich (sometimes also known as the </a:t>
            </a:r>
            <a:r>
              <a:rPr lang="en-US" dirty="0" err="1" smtClean="0"/>
              <a:t>Photoglob</a:t>
            </a:r>
            <a:r>
              <a:rPr lang="en-US" dirty="0" smtClean="0"/>
              <a:t> Co.).</a:t>
            </a:r>
            <a:br>
              <a:rPr lang="en-US" dirty="0" smtClean="0"/>
            </a:br>
            <a:r>
              <a:rPr lang="en-US" dirty="0" smtClean="0"/>
              <a:t>It shows a group of 5 men and one boy from the Bethlehem region. Written on back: “Christian peasants from Villages near Bethlehem. Gift of (1957) Miss Estelle Blythe, 70 Woodstock Road Bedford... (?)” Written in gold letters on front “15138 PZ </a:t>
            </a:r>
            <a:r>
              <a:rPr lang="en-US" dirty="0" err="1" smtClean="0"/>
              <a:t>Paussans</a:t>
            </a:r>
            <a:r>
              <a:rPr lang="en-US" smtClean="0"/>
              <a:t> des Environs de Bethlehem”</a:t>
            </a:r>
          </a:p>
          <a:p>
            <a:endParaRPr lang="en-US"/>
          </a:p>
        </p:txBody>
      </p:sp>
      <p:sp>
        <p:nvSpPr>
          <p:cNvPr id="4" name="Slide Number Placeholder 3"/>
          <p:cNvSpPr>
            <a:spLocks noGrp="1"/>
          </p:cNvSpPr>
          <p:nvPr>
            <p:ph type="sldNum" sz="quarter" idx="10"/>
          </p:nvPr>
        </p:nvSpPr>
        <p:spPr/>
        <p:txBody>
          <a:bodyPr/>
          <a:lstStyle/>
          <a:p>
            <a:fld id="{D48EFDA6-57C6-4890-87DC-7162C864553F}" type="slidenum">
              <a:rPr lang="en-US" smtClean="0">
                <a:solidFill>
                  <a:prstClr val="black"/>
                </a:solidFill>
              </a:rPr>
              <a:pPr/>
              <a:t>36</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D66406AB-42A2-4AE1-A2AE-426DC8761610}" type="slidenum">
              <a:rPr lang="en-US" altLang="en-US" sz="1200" smtClean="0"/>
              <a:pPr eaLnBrk="1" hangingPunct="1"/>
              <a:t>11</a:t>
            </a:fld>
            <a:endParaRPr lang="en-US" altLang="en-US" sz="1200" smtClean="0"/>
          </a:p>
        </p:txBody>
      </p:sp>
      <p:sp>
        <p:nvSpPr>
          <p:cNvPr id="61443" name="Rectangle 2"/>
          <p:cNvSpPr>
            <a:spLocks noGrp="1" noRot="1" noChangeAspect="1" noChangeArrowheads="1" noTextEdit="1"/>
          </p:cNvSpPr>
          <p:nvPr>
            <p:ph type="sldImg"/>
          </p:nvPr>
        </p:nvSpPr>
        <p:spPr>
          <a:solidFill>
            <a:srgbClr val="FFFFFF"/>
          </a:solidFill>
          <a:ln/>
        </p:spPr>
      </p:sp>
      <p:sp>
        <p:nvSpPr>
          <p:cNvPr id="61444"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marL="228600" indent="-228600">
              <a:lnSpc>
                <a:spcPct val="80000"/>
              </a:lnSpc>
            </a:pPr>
            <a:r>
              <a:rPr lang="en-US" altLang="en-US" b="1" smtClean="0"/>
              <a:t>Samaria: Introduction</a:t>
            </a:r>
          </a:p>
          <a:p>
            <a:pPr marL="228600" indent="-228600">
              <a:lnSpc>
                <a:spcPct val="80000"/>
              </a:lnSpc>
              <a:buFontTx/>
              <a:buAutoNum type="arabicPeriod"/>
            </a:pPr>
            <a:r>
              <a:rPr lang="en-US" altLang="en-US" smtClean="0"/>
              <a:t>The site may have been as large as 150 acres (as large as Hezekiah’s Jerusalem).  At 100 people per acre, the population would equal 15,000.</a:t>
            </a:r>
          </a:p>
          <a:p>
            <a:pPr marL="228600" indent="-228600">
              <a:lnSpc>
                <a:spcPct val="80000"/>
              </a:lnSpc>
              <a:buFontTx/>
              <a:buAutoNum type="arabicPeriod"/>
            </a:pPr>
            <a:r>
              <a:rPr lang="en-US" altLang="en-US" smtClean="0"/>
              <a:t>The importance of the site diminished with non-westward-looking rulers.  “For as long as there ruled in the land a power with no interests towards the coast and sea, Samaria was forced to yield again to central Shechem the supremacy which Ahab and Herod, with their western obligations, had taken from Shechem to give her” (G. A. Smith 1931: 229).</a:t>
            </a:r>
          </a:p>
          <a:p>
            <a:pPr marL="228600" indent="-228600">
              <a:lnSpc>
                <a:spcPct val="80000"/>
              </a:lnSpc>
              <a:buFontTx/>
              <a:buAutoNum type="arabicPeriod"/>
            </a:pPr>
            <a:r>
              <a:rPr lang="en-US" altLang="en-US" smtClean="0"/>
              <a:t>Isaiah 28:1 (NIV)  “Woe to that wreath, the pride of Ephraim’s drunkards, to the fading flower, his glorious beauty, set on the head of a fertile valley–to that city, the pride of those laid low by wine!”</a:t>
            </a:r>
          </a:p>
          <a:p>
            <a:pPr marL="228600" indent="-228600">
              <a:lnSpc>
                <a:spcPct val="80000"/>
              </a:lnSpc>
            </a:pPr>
            <a:endParaRPr lang="en-US" altLang="en-US" smtClean="0"/>
          </a:p>
          <a:p>
            <a:pPr marL="228600" indent="-228600">
              <a:lnSpc>
                <a:spcPct val="80000"/>
              </a:lnSpc>
            </a:pPr>
            <a:r>
              <a:rPr lang="en-US" altLang="en-US" b="1" smtClean="0"/>
              <a:t>Geographical Situation</a:t>
            </a:r>
          </a:p>
          <a:p>
            <a:pPr marL="228600" indent="-228600">
              <a:lnSpc>
                <a:spcPct val="80000"/>
              </a:lnSpc>
              <a:buFontTx/>
              <a:buAutoNum type="arabicPeriod"/>
            </a:pPr>
            <a:r>
              <a:rPr lang="en-US" altLang="en-US" smtClean="0"/>
              <a:t>Samaria was in the tribal territory of the sons of Joseph (Josh 16-17).</a:t>
            </a:r>
          </a:p>
          <a:p>
            <a:pPr marL="228600" indent="-228600">
              <a:lnSpc>
                <a:spcPct val="80000"/>
              </a:lnSpc>
              <a:buFontTx/>
              <a:buAutoNum type="arabicPeriod"/>
            </a:pPr>
            <a:r>
              <a:rPr lang="en-US" altLang="en-US" smtClean="0"/>
              <a:t>It was in a good position for defense, as illustrated by history.  The summit sits 300 ft above the valleys below.</a:t>
            </a:r>
          </a:p>
          <a:p>
            <a:pPr marL="228600" indent="-228600">
              <a:lnSpc>
                <a:spcPct val="80000"/>
              </a:lnSpc>
              <a:buFontTx/>
              <a:buAutoNum type="arabicPeriod"/>
            </a:pPr>
            <a:r>
              <a:rPr lang="en-US" altLang="en-US" smtClean="0"/>
              <a:t>It withstood lengthy sieges:</a:t>
            </a:r>
          </a:p>
          <a:p>
            <a:pPr marL="685800" lvl="1" indent="-228600">
              <a:lnSpc>
                <a:spcPct val="80000"/>
              </a:lnSpc>
              <a:buFontTx/>
              <a:buAutoNum type="alphaLcPeriod"/>
            </a:pPr>
            <a:r>
              <a:rPr lang="en-US" altLang="en-US" smtClean="0"/>
              <a:t>By the Syrians (2 Kings 6).</a:t>
            </a:r>
          </a:p>
          <a:p>
            <a:pPr marL="685800" lvl="1" indent="-228600">
              <a:lnSpc>
                <a:spcPct val="80000"/>
              </a:lnSpc>
              <a:buFontTx/>
              <a:buAutoNum type="alphaLcPeriod"/>
            </a:pPr>
            <a:r>
              <a:rPr lang="en-US" altLang="en-US" smtClean="0"/>
              <a:t>By the Assyrians–it withstood a 3 year Assyrian siege before capture (2 Ki 17:5).</a:t>
            </a:r>
          </a:p>
          <a:p>
            <a:pPr marL="685800" lvl="1" indent="-228600">
              <a:lnSpc>
                <a:spcPct val="80000"/>
              </a:lnSpc>
              <a:buFontTx/>
              <a:buAutoNum type="alphaLcPeriod"/>
            </a:pPr>
            <a:r>
              <a:rPr lang="en-US" altLang="en-US" smtClean="0"/>
              <a:t>By the Hasmoneans–it resisted Hasmonean capture for one year.</a:t>
            </a:r>
          </a:p>
          <a:p>
            <a:pPr marL="685800" lvl="1" indent="-228600">
              <a:lnSpc>
                <a:spcPct val="80000"/>
              </a:lnSpc>
              <a:buFontTx/>
              <a:buAutoNum type="alphaLcPeriod"/>
            </a:pPr>
            <a:r>
              <a:rPr lang="en-US" altLang="en-US" smtClean="0"/>
              <a:t>“‘It must before the invention of gun-powder have been almost impregnable’ (Conder).  The sieges of Samaria were always prolonged” (G. A. Smith 1931: 228).</a:t>
            </a:r>
          </a:p>
          <a:p>
            <a:pPr marL="228600" indent="-228600">
              <a:lnSpc>
                <a:spcPct val="80000"/>
              </a:lnSpc>
              <a:buFontTx/>
              <a:buAutoNum type="arabicPeriod"/>
            </a:pPr>
            <a:r>
              <a:rPr lang="en-US" altLang="en-US" smtClean="0"/>
              <a:t>It was centrally located on the Trans-Samaria highway, looking towards the west.  Samaria was the capital of the northern kingdom from the time of Omri (880 B.C.) to the final conquest of the nation (722 B.C.).  In this period of time, the two powerful dynasties of Omri and Jehu dominated the city and country, followed only by a quick succession of weak and short-lived rulers.</a:t>
            </a:r>
          </a:p>
          <a:p>
            <a:pPr marL="228600" indent="-228600">
              <a:lnSpc>
                <a:spcPct val="80000"/>
              </a:lnSpc>
              <a:buFontTx/>
              <a:buAutoNum type="arabicPeriod"/>
            </a:pPr>
            <a:r>
              <a:rPr lang="en-US" altLang="en-US" smtClean="0"/>
              <a:t>Mountains surround and overlook Samaria on three sides, but Samaria has a view to the west.  Thus the city faced toward Phoenicia, with easy access by a gentle valley to the coastal plain or through Dothan Valley to Jezreel Valley.  It was 23 mi from the coast.</a:t>
            </a:r>
          </a:p>
          <a:p>
            <a:pPr marL="685800" lvl="1" indent="-228600">
              <a:lnSpc>
                <a:spcPct val="80000"/>
              </a:lnSpc>
              <a:buFontTx/>
              <a:buAutoNum type="alphaLcPeriod"/>
            </a:pPr>
            <a:r>
              <a:rPr lang="en-US" altLang="en-US" smtClean="0"/>
              <a:t>Omri made a treaty with the king of Tyre, marrying his son Ahab to Jezebel. </a:t>
            </a:r>
          </a:p>
          <a:p>
            <a:pPr marL="685800" lvl="1" indent="-228600">
              <a:lnSpc>
                <a:spcPct val="80000"/>
              </a:lnSpc>
              <a:buFontTx/>
              <a:buAutoNum type="alphaLcPeriod"/>
            </a:pPr>
            <a:r>
              <a:rPr lang="en-US" altLang="en-US" smtClean="0"/>
              <a:t>A temple was built to Baal in Samaria. </a:t>
            </a:r>
          </a:p>
          <a:p>
            <a:pPr marL="685800" lvl="1" indent="-228600">
              <a:lnSpc>
                <a:spcPct val="80000"/>
              </a:lnSpc>
              <a:buFontTx/>
              <a:buAutoNum type="alphaLcPeriod"/>
            </a:pPr>
            <a:r>
              <a:rPr lang="en-US" altLang="en-US" smtClean="0"/>
              <a:t>Omri recognized that he needed this link to Tyre.  It gave him a good market for selling his grain, gave him a link to sea, and further facilitated the international relations which prospered his kingdom economically. </a:t>
            </a:r>
          </a:p>
          <a:p>
            <a:pPr marL="228600" indent="-228600">
              <a:lnSpc>
                <a:spcPct val="80000"/>
              </a:lnSpc>
              <a:buFontTx/>
              <a:buAutoNum type="arabicPeriod"/>
            </a:pPr>
            <a:r>
              <a:rPr lang="en-US" altLang="en-US" smtClean="0"/>
              <a:t>“Forts and isolated defensive towers protected important strategic points and roads in the kingdom.  About a dozen fortresses, discovered in a survey of the vicinity of Samaria, created a defensive belt around the capital and protected all its access roads” (Mazar 1990: 416).</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CE91487-6ADB-48A1-BDB2-6372B5739E74}" type="slidenum">
              <a:rPr lang="en-US" sz="1200">
                <a:solidFill>
                  <a:prstClr val="black"/>
                </a:solidFill>
              </a:rPr>
              <a:pPr eaLnBrk="1" hangingPunct="1"/>
              <a:t>39</a:t>
            </a:fld>
            <a:endParaRPr lang="en-US" sz="1200">
              <a:solidFill>
                <a:prstClr val="black"/>
              </a:solidFill>
            </a:endParaRPr>
          </a:p>
        </p:txBody>
      </p:sp>
      <p:sp>
        <p:nvSpPr>
          <p:cNvPr id="60419" name="Slide Image Placeholder 1"/>
          <p:cNvSpPr>
            <a:spLocks noGrp="1" noRot="1" noChangeAspect="1" noTextEdit="1"/>
          </p:cNvSpPr>
          <p:nvPr>
            <p:ph type="sldImg"/>
          </p:nvPr>
        </p:nvSpPr>
        <p:spPr>
          <a:solidFill>
            <a:srgbClr val="FFFFFF"/>
          </a:solidFill>
          <a:ln/>
        </p:spPr>
      </p:sp>
      <p:sp>
        <p:nvSpPr>
          <p:cNvPr id="60420" name="Notes Placeholder 2"/>
          <p:cNvSpPr>
            <a:spLocks noGrp="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r>
              <a:rPr lang="en-US" b="1" smtClean="0"/>
              <a:t>Jerusalem in the Time of Hezekiah (c. 725–686 b.c.)</a:t>
            </a:r>
          </a:p>
          <a:p>
            <a:pPr eaLnBrk="1" hangingPunct="1"/>
            <a:r>
              <a:rPr lang="en-US" smtClean="0"/>
              <a:t>During the reign of King Hezekiah, the city of Jerusalem expanded more than ever before. Many refugees from the Assyrian invasion settled on the Western Hill, as the ancient city built by King Solomon on the Eastern Hill was not able to absorb them. New city walls encircled both hills, and thus Jerusalem became a city that was “bound firmly together” (</a:t>
            </a:r>
            <a:r>
              <a:rPr lang="en-US" smtClean="0">
                <a:hlinkClick r:id="rId3" action="ppaction://hlinkfile"/>
              </a:rPr>
              <a:t>Ps. 122:3</a:t>
            </a:r>
            <a:r>
              <a:rPr lang="en-US" smtClean="0"/>
              <a:t>).</a:t>
            </a:r>
          </a:p>
          <a:p>
            <a:pPr eaLnBrk="1" hangingPunct="1"/>
            <a:endParaRPr lang="en-US" smtClean="0"/>
          </a:p>
        </p:txBody>
      </p:sp>
      <p:sp>
        <p:nvSpPr>
          <p:cNvPr id="6042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eaLnBrk="1" hangingPunct="1"/>
            <a:fld id="{9A7DB42F-5F5F-4FD7-B1EB-D4B466F3095E}" type="slidenum">
              <a:rPr lang="en-US" sz="1200" smtClean="0">
                <a:solidFill>
                  <a:prstClr val="black"/>
                </a:solidFill>
                <a:latin typeface="Arial" pitchFamily="34" charset="0"/>
              </a:rPr>
              <a:pPr algn="r" eaLnBrk="1" hangingPunct="1"/>
              <a:t>39</a:t>
            </a:fld>
            <a:endParaRPr lang="en-US" sz="1200" smtClean="0">
              <a:solidFill>
                <a:prstClr val="black"/>
              </a:solidFill>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3317FB1-46C9-480A-87F4-A5D9205E9F5C}" type="slidenum">
              <a:rPr lang="en-US" smtClean="0"/>
              <a:pPr>
                <a:defRPr/>
              </a:pPr>
              <a:t>40</a:t>
            </a:fld>
            <a:endParaRPr lang="en-US"/>
          </a:p>
        </p:txBody>
      </p:sp>
    </p:spTree>
    <p:extLst>
      <p:ext uri="{BB962C8B-B14F-4D97-AF65-F5344CB8AC3E}">
        <p14:creationId xmlns:p14="http://schemas.microsoft.com/office/powerpoint/2010/main" val="1706461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a:ln/>
        </p:spPr>
      </p:sp>
      <p:sp>
        <p:nvSpPr>
          <p:cNvPr id="68610" name="Notes Placeholder 2"/>
          <p:cNvSpPr>
            <a:spLocks noGrp="1"/>
          </p:cNvSpPr>
          <p:nvPr>
            <p:ph type="body" idx="1"/>
          </p:nvPr>
        </p:nvSpPr>
        <p:spPr>
          <a:noFill/>
          <a:ln/>
        </p:spPr>
        <p:txBody>
          <a:bodyPr/>
          <a:lstStyle/>
          <a:p>
            <a:r>
              <a:rPr lang="en-US" dirty="0" smtClean="0">
                <a:ea typeface="ＭＳ Ｐゴシック" pitchFamily="34" charset="-128"/>
              </a:rPr>
              <a:t>tb070507730</a:t>
            </a:r>
          </a:p>
        </p:txBody>
      </p:sp>
      <p:sp>
        <p:nvSpPr>
          <p:cNvPr id="68611" name="Slide Number Placeholder 3"/>
          <p:cNvSpPr>
            <a:spLocks noGrp="1"/>
          </p:cNvSpPr>
          <p:nvPr>
            <p:ph type="sldNum" sz="quarter" idx="5"/>
          </p:nvPr>
        </p:nvSpPr>
        <p:spPr>
          <a:noFill/>
        </p:spPr>
        <p:txBody>
          <a:bodyPr/>
          <a:lstStyle/>
          <a:p>
            <a:fld id="{D4B102DF-EA6F-4B03-A3B0-F489AC7166A8}" type="slidenum">
              <a:rPr lang="en-US" smtClean="0">
                <a:solidFill>
                  <a:prstClr val="black"/>
                </a:solidFill>
                <a:latin typeface="Times New Roman" pitchFamily="18" charset="0"/>
              </a:rPr>
              <a:pPr/>
              <a:t>12</a:t>
            </a:fld>
            <a:endParaRPr lang="en-US" smtClean="0">
              <a:solidFill>
                <a:prstClr val="black"/>
              </a:solidFill>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14691D10-7E6E-479D-9218-17831F20EEF9}" type="slidenum">
              <a:rPr lang="en-US" altLang="en-US" sz="1200" smtClean="0"/>
              <a:pPr eaLnBrk="1" hangingPunct="1"/>
              <a:t>13</a:t>
            </a:fld>
            <a:endParaRPr lang="en-US" altLang="en-US" sz="1200" smtClean="0"/>
          </a:p>
        </p:txBody>
      </p:sp>
      <p:sp>
        <p:nvSpPr>
          <p:cNvPr id="62467" name="Rectangle 2"/>
          <p:cNvSpPr>
            <a:spLocks noGrp="1" noRot="1" noChangeAspect="1" noChangeArrowheads="1" noTextEdit="1"/>
          </p:cNvSpPr>
          <p:nvPr>
            <p:ph type="sldImg"/>
          </p:nvPr>
        </p:nvSpPr>
        <p:spPr>
          <a:solidFill>
            <a:srgbClr val="FFFFFF"/>
          </a:solidFill>
          <a:ln/>
        </p:spPr>
      </p:sp>
      <p:sp>
        <p:nvSpPr>
          <p:cNvPr id="62468"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marL="228600" indent="-228600"/>
            <a:r>
              <a:rPr lang="en-US" altLang="en-US" b="1" smtClean="0"/>
              <a:t>Acropolis</a:t>
            </a:r>
          </a:p>
          <a:p>
            <a:pPr marL="228600" indent="-228600">
              <a:buFontTx/>
              <a:buAutoNum type="arabicPeriod"/>
            </a:pPr>
            <a:r>
              <a:rPr lang="en-US" altLang="en-US" smtClean="0"/>
              <a:t>“The extent of the planning and building operations on the acropolis of Samaria was unprecedented in the architectural history of the country, except perhaps in Solomon’s buildings in Jerusalem” (Mazar 1990: 406).</a:t>
            </a:r>
          </a:p>
          <a:p>
            <a:pPr marL="228600" indent="-228600">
              <a:buFontTx/>
              <a:buAutoNum type="arabicPeriod"/>
            </a:pPr>
            <a:r>
              <a:rPr lang="en-US" altLang="en-US" smtClean="0"/>
              <a:t>The royal enclosures at Samaria and Jerusalem were well-planned and equaled the size of an average town (the acropolis of Samaria was about 6.5 acres; the acropolis in Jerusalem may have been larger).  </a:t>
            </a:r>
          </a:p>
          <a:p>
            <a:pPr marL="685800" lvl="1" indent="-228600">
              <a:buFontTx/>
              <a:buAutoNum type="alphaLcPeriod"/>
            </a:pPr>
            <a:r>
              <a:rPr lang="en-US" altLang="en-US" smtClean="0"/>
              <a:t>Royal enclosures were fortified and often built on a leveled, raised platform.  </a:t>
            </a:r>
          </a:p>
          <a:p>
            <a:pPr marL="685800" lvl="1" indent="-228600">
              <a:buFontTx/>
              <a:buAutoNum type="alphaLcPeriod"/>
            </a:pPr>
            <a:r>
              <a:rPr lang="en-US" altLang="en-US" smtClean="0"/>
              <a:t>Royal compounds with large, lime-paved courtyards were common.  </a:t>
            </a:r>
          </a:p>
          <a:p>
            <a:pPr marL="228600" indent="-228600">
              <a:buFontTx/>
              <a:buAutoNum type="arabicPeriod"/>
            </a:pPr>
            <a:r>
              <a:rPr lang="en-US" altLang="en-US" smtClean="0"/>
              <a:t>The royal palace at Samaria was the lodging place of the kings of Israel (1 Ki 20:43; 21:1, 2; 22:39; 2 Ki 1:2; 15:25).</a:t>
            </a:r>
          </a:p>
          <a:p>
            <a:pPr marL="228600" indent="-228600">
              <a:buFontTx/>
              <a:buAutoNum type="arabicPeriod"/>
            </a:pPr>
            <a:r>
              <a:rPr lang="en-US" altLang="en-US" smtClean="0"/>
              <a:t>“A smaller structure on the acropolis contained a hoard of carved ivories–the most important collection of such artwork from Iron Age Israel...Furthermore, only in this structure at Samaria was it possible to discern various building phases and to determine the internal development of pottery” (Mazar 1990: 408).</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MS PGothic" pitchFamily="34" charset="-128"/>
              </a:rPr>
              <a:t>tb070507812</a:t>
            </a:r>
          </a:p>
        </p:txBody>
      </p:sp>
      <p:sp>
        <p:nvSpPr>
          <p:cNvPr id="634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68DC79F8-368F-4E50-9B1A-6A6A9D58A1AD}" type="slidenum">
              <a:rPr lang="en-US" altLang="en-US" sz="1200" smtClean="0">
                <a:solidFill>
                  <a:srgbClr val="000000"/>
                </a:solidFill>
              </a:rPr>
              <a:pPr eaLnBrk="1" hangingPunct="1"/>
              <a:t>14</a:t>
            </a:fld>
            <a:endParaRPr lang="en-US" altLang="en-US" sz="1200" smtClean="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05D6D0BA-95B0-4232-B3C6-6CDE2F1698A7}" type="slidenum">
              <a:rPr lang="en-US" altLang="en-US" sz="1200" smtClean="0"/>
              <a:pPr eaLnBrk="1" hangingPunct="1"/>
              <a:t>16</a:t>
            </a:fld>
            <a:endParaRPr lang="en-US" altLang="en-US" sz="1200" smtClean="0"/>
          </a:p>
        </p:txBody>
      </p:sp>
      <p:sp>
        <p:nvSpPr>
          <p:cNvPr id="67587" name="Rectangle 2"/>
          <p:cNvSpPr>
            <a:spLocks noGrp="1" noRot="1" noChangeAspect="1" noChangeArrowheads="1" noTextEdit="1"/>
          </p:cNvSpPr>
          <p:nvPr>
            <p:ph type="sldImg"/>
          </p:nvPr>
        </p:nvSpPr>
        <p:spPr>
          <a:solidFill>
            <a:srgbClr val="FFFFFF"/>
          </a:solidFill>
          <a:ln/>
        </p:spPr>
      </p:sp>
      <p:sp>
        <p:nvSpPr>
          <p:cNvPr id="67588"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lgn="just"/>
            <a:r>
              <a:rPr lang="en-US" altLang="en-US" b="1" smtClean="0"/>
              <a:t>BETH-LEAPHRAH</a:t>
            </a:r>
            <a:r>
              <a:rPr lang="en-US" altLang="en-US" smtClean="0"/>
              <a:t> beth-le-af'-ra (beth le`aphrah; Septuagint ex oikou kata gelota, "house of dust"): The name of a place found only in </a:t>
            </a:r>
            <a:r>
              <a:rPr lang="en-US" altLang="en-US" smtClean="0">
                <a:hlinkClick r:id="rId3"/>
              </a:rPr>
              <a:t>Micah 1:10</a:t>
            </a:r>
            <a:r>
              <a:rPr lang="en-US" altLang="en-US" smtClean="0"/>
              <a:t>. From the connection in which it is used it was probably in the Philistine plain. There seems to be a play upon the name in the sentence, "at Beth le-`apharah have I rolled myself in the dust," `aphrah meaning "dust," and possibly another on Philistine in rolled, hith-palldshithi (see G. A. Smith, The Book of the Twelve Prophets, called Minor, in the place cited.). </a:t>
            </a:r>
          </a:p>
          <a:p>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CF2AAD96-EAE4-4990-B8EF-0D3184B17441}" type="slidenum">
              <a:rPr lang="en-US" altLang="en-US" sz="1200" smtClean="0"/>
              <a:pPr eaLnBrk="1" hangingPunct="1"/>
              <a:t>17</a:t>
            </a:fld>
            <a:endParaRPr lang="en-US" altLang="en-US" sz="1200" smtClean="0"/>
          </a:p>
        </p:txBody>
      </p:sp>
      <p:sp>
        <p:nvSpPr>
          <p:cNvPr id="68611" name="Rectangle 2"/>
          <p:cNvSpPr>
            <a:spLocks noGrp="1" noRot="1" noChangeAspect="1" noChangeArrowheads="1" noTextEdit="1"/>
          </p:cNvSpPr>
          <p:nvPr>
            <p:ph type="sldImg"/>
          </p:nvPr>
        </p:nvSpPr>
        <p:spPr>
          <a:solidFill>
            <a:srgbClr val="FFFFFF"/>
          </a:solidFill>
          <a:ln/>
        </p:spPr>
      </p:sp>
      <p:sp>
        <p:nvSpPr>
          <p:cNvPr id="68612"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en-US" altLang="en-US" b="1" smtClean="0"/>
              <a:t>SHAPHIR</a:t>
            </a:r>
            <a:r>
              <a:rPr lang="en-US" altLang="en-US" smtClean="0"/>
              <a:t> sha'-fer (shaphir, "glittering"; kalos; the King James Version Saphir): One of a group of towns mentioned in </a:t>
            </a:r>
            <a:r>
              <a:rPr lang="en-US" altLang="en-US" smtClean="0">
                <a:hlinkClick r:id="rId3"/>
              </a:rPr>
              <a:t>Micah 1:10-15</a:t>
            </a:r>
            <a:r>
              <a:rPr lang="en-US" altLang="en-US" smtClean="0"/>
              <a:t>. From the association with Gath, Achzib (of Judah) and Mareshah, it would seem that the places mentioned were in Southwestern Palestine. According to Eusebius, in Onomasticon, there was a Sapheir, "in the hill country" (from a confusion with Shamir (</a:t>
            </a:r>
            <a:r>
              <a:rPr lang="en-US" altLang="en-US" smtClean="0">
                <a:hlinkClick r:id="rId4"/>
              </a:rPr>
              <a:t>Joshua 15:48</a:t>
            </a:r>
            <a:r>
              <a:rPr lang="en-US" altLang="en-US" smtClean="0"/>
              <a:t>), where Septuagint A has Sapheir) between Eleutheropolis and Ascalon. The name probably survives in that of three villages called es-Suafir, in the plain, some 3 1/2 miles Southeast of Ashdod (PEF, II, 413, Sh XV). Cheyne (EB, col. 4282) suggests the white "glittering" hill Tell ec-Cafi, at the entrance to the Wady ec-Sunt, which was known to the Crusaders as Blanchegarde, but this site seems a more probable one for GATH (which see).</a:t>
            </a:r>
            <a:br>
              <a:rPr lang="en-US" altLang="en-US" smtClean="0"/>
            </a:br>
            <a:r>
              <a:rPr lang="en-US" altLang="en-US" smtClean="0"/>
              <a:t/>
            </a:r>
            <a:br>
              <a:rPr lang="en-US" altLang="en-US" smtClean="0"/>
            </a:br>
            <a:r>
              <a:rPr lang="en-US" altLang="en-US" smtClean="0"/>
              <a:t>E. W. G. Masterman</a:t>
            </a:r>
          </a:p>
          <a:p>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A5C159D4-19A7-4B75-911B-93B9BA46084D}" type="slidenum">
              <a:rPr lang="en-US" altLang="en-US" sz="1200" smtClean="0"/>
              <a:pPr eaLnBrk="1" hangingPunct="1"/>
              <a:t>18</a:t>
            </a:fld>
            <a:endParaRPr lang="en-US" altLang="en-US" sz="1200" smtClean="0"/>
          </a:p>
        </p:txBody>
      </p:sp>
      <p:sp>
        <p:nvSpPr>
          <p:cNvPr id="69635" name="Rectangle 2"/>
          <p:cNvSpPr>
            <a:spLocks noGrp="1" noRot="1" noChangeAspect="1" noChangeArrowheads="1" noTextEdit="1"/>
          </p:cNvSpPr>
          <p:nvPr>
            <p:ph type="sldImg"/>
          </p:nvPr>
        </p:nvSpPr>
        <p:spPr>
          <a:solidFill>
            <a:srgbClr val="FFFFFF"/>
          </a:solidFill>
          <a:ln/>
        </p:spPr>
      </p:sp>
      <p:sp>
        <p:nvSpPr>
          <p:cNvPr id="69636"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lgn="just"/>
            <a:r>
              <a:rPr lang="en-US" altLang="en-US" b="1" smtClean="0"/>
              <a:t>ZAANAN</a:t>
            </a:r>
            <a:r>
              <a:rPr lang="en-US" altLang="en-US" smtClean="0"/>
              <a:t> za'-a-nan (tsa`anan; Sennaar): A place named by Micah in the Shephelah of Judah (1:11). In this sentence the prophet makes verbal play with the name, as if it were derived from yatsa', "to go forth": "The inhabitant (margin "inhabitress") of tsa'anan is not come forth" (yatse'ah). The place is not identical. It is probably the same as ZENAN. </a:t>
            </a:r>
          </a:p>
          <a:p>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024BA04E-3FF6-45F8-84E8-87354AB2A33B}" type="slidenum">
              <a:rPr lang="en-US" altLang="en-US" sz="1200" smtClean="0"/>
              <a:pPr eaLnBrk="1" hangingPunct="1"/>
              <a:t>19</a:t>
            </a:fld>
            <a:endParaRPr lang="en-US" altLang="en-US" sz="1200" smtClean="0"/>
          </a:p>
        </p:txBody>
      </p:sp>
      <p:sp>
        <p:nvSpPr>
          <p:cNvPr id="70659" name="Rectangle 2"/>
          <p:cNvSpPr>
            <a:spLocks noGrp="1" noRot="1" noChangeAspect="1" noChangeArrowheads="1" noTextEdit="1"/>
          </p:cNvSpPr>
          <p:nvPr>
            <p:ph type="sldImg"/>
          </p:nvPr>
        </p:nvSpPr>
        <p:spPr>
          <a:solidFill>
            <a:srgbClr val="FFFFFF"/>
          </a:solidFill>
          <a:ln/>
        </p:spPr>
      </p:sp>
      <p:sp>
        <p:nvSpPr>
          <p:cNvPr id="70660"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lgn="just"/>
            <a:r>
              <a:rPr lang="en-US" altLang="en-US" b="1" smtClean="0"/>
              <a:t>BETH-EZEL</a:t>
            </a:r>
            <a:r>
              <a:rPr lang="en-US" altLang="en-US" smtClean="0"/>
              <a:t> beth-e'-zel (beth ha-'etsel; oikos echomenous autes; literally, "adjoining house"): A place named along with other cities in the Philistine plain (</a:t>
            </a:r>
            <a:r>
              <a:rPr lang="en-US" altLang="en-US" smtClean="0">
                <a:hlinkClick r:id="rId3"/>
              </a:rPr>
              <a:t>Micah 1:11</a:t>
            </a:r>
            <a:r>
              <a:rPr lang="en-US" altLang="en-US" smtClean="0"/>
              <a:t>). The site has not been identified. By some it is thought to be the same as Azel of </a:t>
            </a:r>
            <a:r>
              <a:rPr lang="en-US" altLang="en-US" smtClean="0">
                <a:hlinkClick r:id="rId4"/>
              </a:rPr>
              <a:t>Zechariah 14:5</a:t>
            </a:r>
            <a:r>
              <a:rPr lang="en-US" altLang="en-US" smtClean="0"/>
              <a:t>; but see AZEL. </a:t>
            </a:r>
          </a:p>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Master" Target="../slideMasters/slideMaster8.xml"/><Relationship Id="rId4" Type="http://schemas.openxmlformats.org/officeDocument/2006/relationships/image" Target="../media/image1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84B45C-E805-4399-91A9-037F74955295}" type="slidenum">
              <a:rPr lang="en-US"/>
              <a:pPr>
                <a:defRPr/>
              </a:pPr>
              <a:t>‹#›</a:t>
            </a:fld>
            <a:endParaRPr lang="en-US"/>
          </a:p>
        </p:txBody>
      </p:sp>
    </p:spTree>
    <p:extLst>
      <p:ext uri="{BB962C8B-B14F-4D97-AF65-F5344CB8AC3E}">
        <p14:creationId xmlns:p14="http://schemas.microsoft.com/office/powerpoint/2010/main" val="1360299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D8D1F7-2ABC-4EAD-8FFB-BB8E1E841759}" type="slidenum">
              <a:rPr lang="en-US"/>
              <a:pPr>
                <a:defRPr/>
              </a:pPr>
              <a:t>‹#›</a:t>
            </a:fld>
            <a:endParaRPr lang="en-US"/>
          </a:p>
        </p:txBody>
      </p:sp>
    </p:spTree>
    <p:extLst>
      <p:ext uri="{BB962C8B-B14F-4D97-AF65-F5344CB8AC3E}">
        <p14:creationId xmlns:p14="http://schemas.microsoft.com/office/powerpoint/2010/main" val="2403012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E21E30-BBB2-4E7D-86A0-FEFC14CD6E1B}" type="slidenum">
              <a:rPr lang="en-US"/>
              <a:pPr>
                <a:defRPr/>
              </a:pPr>
              <a:t>‹#›</a:t>
            </a:fld>
            <a:endParaRPr lang="en-US"/>
          </a:p>
        </p:txBody>
      </p:sp>
    </p:spTree>
    <p:extLst>
      <p:ext uri="{BB962C8B-B14F-4D97-AF65-F5344CB8AC3E}">
        <p14:creationId xmlns:p14="http://schemas.microsoft.com/office/powerpoint/2010/main" val="394410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50" y="5813426"/>
            <a:ext cx="2963863" cy="106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96" y="5614990"/>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4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40"/>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7" y="4914907"/>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3"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BB9A6B2E-4F87-4082-8CDD-D33965B1FFB8}" type="slidenum">
              <a:rPr lang="en-US"/>
              <a:pPr>
                <a:defRPr/>
              </a:pPr>
              <a:t>‹#›</a:t>
            </a:fld>
            <a:endParaRPr lang="en-US"/>
          </a:p>
        </p:txBody>
      </p:sp>
    </p:spTree>
    <p:extLst>
      <p:ext uri="{BB962C8B-B14F-4D97-AF65-F5344CB8AC3E}">
        <p14:creationId xmlns:p14="http://schemas.microsoft.com/office/powerpoint/2010/main" val="181250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41" y="637382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6" name="Slide Number Placeholder 5"/>
          <p:cNvSpPr txBox="1">
            <a:spLocks/>
          </p:cNvSpPr>
          <p:nvPr userDrawn="1"/>
        </p:nvSpPr>
        <p:spPr bwMode="auto">
          <a:xfrm>
            <a:off x="8553465" y="6383349"/>
            <a:ext cx="590551"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FBF5D56D-6F17-4AD4-98FE-9FE34087355E}" type="slidenum">
              <a:rPr lang="en-US" sz="1400" smtClean="0">
                <a:solidFill>
                  <a:srgbClr val="898989"/>
                </a:solidFill>
                <a:latin typeface="Calibri" pitchFamily="34" charset="0"/>
                <a:sym typeface="Arial"/>
                <a:rtl val="0"/>
              </a:rPr>
              <a:pPr algn="r" eaLnBrk="1" hangingPunct="1">
                <a:defRPr/>
              </a:pPr>
              <a:t>‹#›</a:t>
            </a:fld>
            <a:endParaRPr lang="en-US" sz="1400" smtClean="0">
              <a:solidFill>
                <a:srgbClr val="898989"/>
              </a:solidFill>
              <a:latin typeface="Calibri" pitchFamily="34" charset="0"/>
              <a:sym typeface="Arial"/>
              <a:rtl val="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 y="341313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 y="1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smtClean="0">
                <a:solidFill>
                  <a:prstClr val="white"/>
                </a:solidFill>
                <a:latin typeface="David" pitchFamily="34" charset="-79"/>
                <a:cs typeface="David" pitchFamily="34" charset="-79"/>
                <a:sym typeface="Arial"/>
                <a:rtl val="0"/>
              </a:rPr>
              <a:t>K&amp;P</a:t>
            </a:r>
          </a:p>
        </p:txBody>
      </p:sp>
      <p:sp>
        <p:nvSpPr>
          <p:cNvPr id="2" name="Title 1"/>
          <p:cNvSpPr>
            <a:spLocks noGrp="1"/>
          </p:cNvSpPr>
          <p:nvPr>
            <p:ph type="title"/>
          </p:nvPr>
        </p:nvSpPr>
        <p:spPr>
          <a:xfrm>
            <a:off x="1314451"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6"/>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1977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911327-BDF4-4C0E-AEFB-84824B121EB8}" type="slidenum">
              <a:rPr lang="en-US"/>
              <a:pPr>
                <a:defRPr/>
              </a:pPr>
              <a:t>‹#›</a:t>
            </a:fld>
            <a:endParaRPr lang="en-US"/>
          </a:p>
        </p:txBody>
      </p:sp>
    </p:spTree>
    <p:extLst>
      <p:ext uri="{BB962C8B-B14F-4D97-AF65-F5344CB8AC3E}">
        <p14:creationId xmlns:p14="http://schemas.microsoft.com/office/powerpoint/2010/main" val="4072348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8CB320C-87D6-4AF6-BA17-88EFEA4D61F4}" type="slidenum">
              <a:rPr lang="en-US"/>
              <a:pPr>
                <a:defRPr/>
              </a:pPr>
              <a:t>‹#›</a:t>
            </a:fld>
            <a:endParaRPr lang="en-US"/>
          </a:p>
        </p:txBody>
      </p:sp>
    </p:spTree>
    <p:extLst>
      <p:ext uri="{BB962C8B-B14F-4D97-AF65-F5344CB8AC3E}">
        <p14:creationId xmlns:p14="http://schemas.microsoft.com/office/powerpoint/2010/main" val="4111074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F1311DC-AD62-4792-95E2-B5A1E508B682}" type="slidenum">
              <a:rPr lang="en-US"/>
              <a:pPr>
                <a:defRPr/>
              </a:pPr>
              <a:t>‹#›</a:t>
            </a:fld>
            <a:endParaRPr lang="en-US"/>
          </a:p>
        </p:txBody>
      </p:sp>
    </p:spTree>
    <p:extLst>
      <p:ext uri="{BB962C8B-B14F-4D97-AF65-F5344CB8AC3E}">
        <p14:creationId xmlns:p14="http://schemas.microsoft.com/office/powerpoint/2010/main" val="1961062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41" y="637382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bwMode="auto">
          <a:xfrm>
            <a:off x="8553465" y="6383349"/>
            <a:ext cx="590551"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343289DA-70CC-4708-9C83-76947003EB47}" type="slidenum">
              <a:rPr lang="en-US" sz="1400" smtClean="0">
                <a:solidFill>
                  <a:srgbClr val="898989"/>
                </a:solidFill>
                <a:latin typeface="Calibri" pitchFamily="34" charset="0"/>
                <a:sym typeface="Arial"/>
                <a:rtl val="0"/>
              </a:rPr>
              <a:pPr algn="r" eaLnBrk="1" hangingPunct="1">
                <a:defRPr/>
              </a:pPr>
              <a:t>‹#›</a:t>
            </a:fld>
            <a:endParaRPr lang="en-US" sz="1400" smtClean="0">
              <a:solidFill>
                <a:srgbClr val="898989"/>
              </a:solidFill>
              <a:latin typeface="Calibri" pitchFamily="34" charset="0"/>
              <a:sym typeface="Arial"/>
              <a:rtl val="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smtClean="0">
                <a:solidFill>
                  <a:prstClr val="white"/>
                </a:solidFill>
                <a:latin typeface="David" pitchFamily="34" charset="-79"/>
                <a:cs typeface="David" pitchFamily="34" charset="-79"/>
                <a:sym typeface="Arial"/>
                <a:rtl val="0"/>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2" y="6373823"/>
            <a:ext cx="2700339"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42" y="6373819"/>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4" y="6365877"/>
            <a:ext cx="2076451"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82"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6" y="1128721"/>
            <a:ext cx="896939"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9"/>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1"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9243043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41" y="637382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 y="341313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 y="1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smtClean="0">
                <a:solidFill>
                  <a:prstClr val="white"/>
                </a:solidFill>
                <a:latin typeface="David" pitchFamily="34" charset="-79"/>
                <a:cs typeface="David" pitchFamily="34" charset="-79"/>
                <a:sym typeface="Arial"/>
                <a:rtl val="0"/>
              </a:rPr>
              <a:t>K&amp;P</a:t>
            </a:r>
          </a:p>
        </p:txBody>
      </p:sp>
      <p:sp>
        <p:nvSpPr>
          <p:cNvPr id="8" name="Slide Number Placeholder 5"/>
          <p:cNvSpPr>
            <a:spLocks noGrp="1"/>
          </p:cNvSpPr>
          <p:nvPr userDrawn="1">
            <p:ph type="sldNum" sz="quarter" idx="10"/>
          </p:nvPr>
        </p:nvSpPr>
        <p:spPr>
          <a:xfrm>
            <a:off x="8553465" y="6383349"/>
            <a:ext cx="590551" cy="365125"/>
          </a:xfrm>
        </p:spPr>
        <p:txBody>
          <a:bodyPr/>
          <a:lstStyle>
            <a:lvl1pPr>
              <a:defRPr sz="1400"/>
            </a:lvl1pPr>
          </a:lstStyle>
          <a:p>
            <a:pPr>
              <a:defRPr/>
            </a:pPr>
            <a:fld id="{AE6C1B70-A076-4329-9045-3DF75F6337C9}" type="slidenum">
              <a:rPr lang="en-US"/>
              <a:pPr>
                <a:defRPr/>
              </a:pPr>
              <a:t>‹#›</a:t>
            </a:fld>
            <a:endParaRPr lang="en-US"/>
          </a:p>
        </p:txBody>
      </p:sp>
    </p:spTree>
    <p:extLst>
      <p:ext uri="{BB962C8B-B14F-4D97-AF65-F5344CB8AC3E}">
        <p14:creationId xmlns:p14="http://schemas.microsoft.com/office/powerpoint/2010/main" val="2153408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6"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5" y="273056"/>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6" y="143511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B30AB0-9F23-441C-9B8A-3D6D5FB57015}" type="slidenum">
              <a:rPr lang="en-US"/>
              <a:pPr>
                <a:defRPr/>
              </a:pPr>
              <a:t>‹#›</a:t>
            </a:fld>
            <a:endParaRPr lang="en-US"/>
          </a:p>
        </p:txBody>
      </p:sp>
    </p:spTree>
    <p:extLst>
      <p:ext uri="{BB962C8B-B14F-4D97-AF65-F5344CB8AC3E}">
        <p14:creationId xmlns:p14="http://schemas.microsoft.com/office/powerpoint/2010/main" val="1326072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33" y="6373817"/>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43"/>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407556A7-2BFC-467A-8134-06D698D536FF}"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userDrawn="1"/>
        </p:nvSpPr>
        <p:spPr bwMode="auto">
          <a:xfrm>
            <a:off x="8270883" y="219080"/>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800">
                <a:solidFill>
                  <a:schemeClr val="bg1"/>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 y="3413129"/>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4"/>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638117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A8DE01-F7E1-4183-97EC-AEAFE451F1BA}" type="slidenum">
              <a:rPr lang="en-US"/>
              <a:pPr>
                <a:defRPr/>
              </a:pPr>
              <a:t>‹#›</a:t>
            </a:fld>
            <a:endParaRPr lang="en-US"/>
          </a:p>
        </p:txBody>
      </p:sp>
    </p:spTree>
    <p:extLst>
      <p:ext uri="{BB962C8B-B14F-4D97-AF65-F5344CB8AC3E}">
        <p14:creationId xmlns:p14="http://schemas.microsoft.com/office/powerpoint/2010/main" val="1164201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A65963-D8D1-4111-BDF3-5102F7817A25}" type="slidenum">
              <a:rPr lang="en-US"/>
              <a:pPr>
                <a:defRPr/>
              </a:pPr>
              <a:t>‹#›</a:t>
            </a:fld>
            <a:endParaRPr lang="en-US"/>
          </a:p>
        </p:txBody>
      </p:sp>
    </p:spTree>
    <p:extLst>
      <p:ext uri="{BB962C8B-B14F-4D97-AF65-F5344CB8AC3E}">
        <p14:creationId xmlns:p14="http://schemas.microsoft.com/office/powerpoint/2010/main" val="2920464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5D915A-117E-449A-B9FA-BDA3D909A149}" type="slidenum">
              <a:rPr lang="en-US"/>
              <a:pPr>
                <a:defRPr/>
              </a:pPr>
              <a:t>‹#›</a:t>
            </a:fld>
            <a:endParaRPr lang="en-US"/>
          </a:p>
        </p:txBody>
      </p:sp>
    </p:spTree>
    <p:extLst>
      <p:ext uri="{BB962C8B-B14F-4D97-AF65-F5344CB8AC3E}">
        <p14:creationId xmlns:p14="http://schemas.microsoft.com/office/powerpoint/2010/main" val="30722499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67111A97-B515-449E-9DF5-C6868585B936}" type="slidenum">
              <a:rPr lang="en-US"/>
              <a:pPr>
                <a:defRPr/>
              </a:pPr>
              <a:t>‹#›</a:t>
            </a:fld>
            <a:endParaRPr lang="en-US"/>
          </a:p>
        </p:txBody>
      </p:sp>
    </p:spTree>
    <p:extLst>
      <p:ext uri="{BB962C8B-B14F-4D97-AF65-F5344CB8AC3E}">
        <p14:creationId xmlns:p14="http://schemas.microsoft.com/office/powerpoint/2010/main" val="936662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545E9F4C-5BB2-4080-94C7-CBA6B58032A1}" type="slidenum">
              <a:rPr lang="en-US" sz="1400" smtClean="0">
                <a:solidFill>
                  <a:srgbClr val="898989"/>
                </a:solidFill>
                <a:latin typeface="Calibri" pitchFamily="34" charset="0"/>
              </a:rPr>
              <a:pPr algn="r" eaLnBrk="1" hangingPunct="1">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09863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4271B5-0721-418C-BB00-3B05F3E5EC88}" type="slidenum">
              <a:rPr lang="en-US"/>
              <a:pPr>
                <a:defRPr/>
              </a:pPr>
              <a:t>‹#›</a:t>
            </a:fld>
            <a:endParaRPr lang="en-US"/>
          </a:p>
        </p:txBody>
      </p:sp>
    </p:spTree>
    <p:extLst>
      <p:ext uri="{BB962C8B-B14F-4D97-AF65-F5344CB8AC3E}">
        <p14:creationId xmlns:p14="http://schemas.microsoft.com/office/powerpoint/2010/main" val="13681864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52F00B8-D7A1-4210-87EB-893C42A44335}" type="slidenum">
              <a:rPr lang="en-US"/>
              <a:pPr>
                <a:defRPr/>
              </a:pPr>
              <a:t>‹#›</a:t>
            </a:fld>
            <a:endParaRPr lang="en-US"/>
          </a:p>
        </p:txBody>
      </p:sp>
    </p:spTree>
    <p:extLst>
      <p:ext uri="{BB962C8B-B14F-4D97-AF65-F5344CB8AC3E}">
        <p14:creationId xmlns:p14="http://schemas.microsoft.com/office/powerpoint/2010/main" val="2119971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6670055-DCC1-432E-8DE6-8AB87ECAC052}" type="slidenum">
              <a:rPr lang="en-US"/>
              <a:pPr>
                <a:defRPr/>
              </a:pPr>
              <a:t>‹#›</a:t>
            </a:fld>
            <a:endParaRPr lang="en-US"/>
          </a:p>
        </p:txBody>
      </p:sp>
    </p:spTree>
    <p:extLst>
      <p:ext uri="{BB962C8B-B14F-4D97-AF65-F5344CB8AC3E}">
        <p14:creationId xmlns:p14="http://schemas.microsoft.com/office/powerpoint/2010/main" val="3596004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0D8C0E6E-749F-4DC2-A881-4292CA5FDA48}" type="slidenum">
              <a:rPr lang="en-US" sz="1400" smtClean="0">
                <a:solidFill>
                  <a:srgbClr val="898989"/>
                </a:solidFill>
                <a:latin typeface="Calibri" pitchFamily="34" charset="0"/>
              </a:rPr>
              <a:pPr algn="r" eaLnBrk="1" hangingPunct="1">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8841013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8D9C8247-1AA1-4212-91C1-3469C5E735B9}" type="slidenum">
              <a:rPr lang="en-US" sz="1400" smtClean="0">
                <a:solidFill>
                  <a:srgbClr val="898989"/>
                </a:solidFill>
                <a:latin typeface="Calibri" pitchFamily="34" charset="0"/>
              </a:rPr>
              <a:pPr algn="r" eaLnBrk="1" hangingPunct="1">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smtClean="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21958215-1D0E-49E8-89C3-6584CF0BDB2E}" type="slidenum">
              <a:rPr lang="en-US"/>
              <a:pPr>
                <a:defRPr/>
              </a:pPr>
              <a:t>‹#›</a:t>
            </a:fld>
            <a:endParaRPr lang="en-US"/>
          </a:p>
        </p:txBody>
      </p:sp>
    </p:spTree>
    <p:extLst>
      <p:ext uri="{BB962C8B-B14F-4D97-AF65-F5344CB8AC3E}">
        <p14:creationId xmlns:p14="http://schemas.microsoft.com/office/powerpoint/2010/main" val="2080591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F79272-E8EB-4B33-818A-52ED494D4F1C}" type="slidenum">
              <a:rPr lang="en-US"/>
              <a:pPr>
                <a:defRPr/>
              </a:pPr>
              <a:t>‹#›</a:t>
            </a:fld>
            <a:endParaRPr lang="en-US"/>
          </a:p>
        </p:txBody>
      </p:sp>
    </p:spTree>
    <p:extLst>
      <p:ext uri="{BB962C8B-B14F-4D97-AF65-F5344CB8AC3E}">
        <p14:creationId xmlns:p14="http://schemas.microsoft.com/office/powerpoint/2010/main" val="200628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F8F85381-3A34-489F-B677-2535E78484A5}" type="slidenum">
              <a:rPr lang="en-US"/>
              <a:pPr>
                <a:defRPr/>
              </a:pPr>
              <a:t>‹#›</a:t>
            </a:fld>
            <a:endParaRPr lang="en-US"/>
          </a:p>
        </p:txBody>
      </p:sp>
    </p:spTree>
    <p:extLst>
      <p:ext uri="{BB962C8B-B14F-4D97-AF65-F5344CB8AC3E}">
        <p14:creationId xmlns:p14="http://schemas.microsoft.com/office/powerpoint/2010/main" val="5785877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C1DA0BE-57DB-44A7-BFFE-CD00A04D73F5}" type="slidenum">
              <a:rPr lang="en-US"/>
              <a:pPr>
                <a:defRPr/>
              </a:pPr>
              <a:t>‹#›</a:t>
            </a:fld>
            <a:endParaRPr lang="en-US"/>
          </a:p>
        </p:txBody>
      </p:sp>
    </p:spTree>
    <p:extLst>
      <p:ext uri="{BB962C8B-B14F-4D97-AF65-F5344CB8AC3E}">
        <p14:creationId xmlns:p14="http://schemas.microsoft.com/office/powerpoint/2010/main" val="3447551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5C8A537-DC05-4A35-B872-6FE9180886D3}" type="slidenum">
              <a:rPr lang="en-US"/>
              <a:pPr>
                <a:defRPr/>
              </a:pPr>
              <a:t>‹#›</a:t>
            </a:fld>
            <a:endParaRPr lang="en-US"/>
          </a:p>
        </p:txBody>
      </p:sp>
    </p:spTree>
    <p:extLst>
      <p:ext uri="{BB962C8B-B14F-4D97-AF65-F5344CB8AC3E}">
        <p14:creationId xmlns:p14="http://schemas.microsoft.com/office/powerpoint/2010/main" val="35621723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5DB477B-3A1F-49CF-93BC-7F99C04CCBBE}" type="slidenum">
              <a:rPr lang="en-US"/>
              <a:pPr>
                <a:defRPr/>
              </a:pPr>
              <a:t>‹#›</a:t>
            </a:fld>
            <a:endParaRPr lang="en-US"/>
          </a:p>
        </p:txBody>
      </p:sp>
    </p:spTree>
    <p:extLst>
      <p:ext uri="{BB962C8B-B14F-4D97-AF65-F5344CB8AC3E}">
        <p14:creationId xmlns:p14="http://schemas.microsoft.com/office/powerpoint/2010/main" val="14003277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5FC293-285B-4740-AE7C-CB9A14AFB829}" type="slidenum">
              <a:rPr lang="en-US"/>
              <a:pPr>
                <a:defRPr/>
              </a:pPr>
              <a:t>‹#›</a:t>
            </a:fld>
            <a:endParaRPr lang="en-US"/>
          </a:p>
        </p:txBody>
      </p:sp>
    </p:spTree>
    <p:extLst>
      <p:ext uri="{BB962C8B-B14F-4D97-AF65-F5344CB8AC3E}">
        <p14:creationId xmlns:p14="http://schemas.microsoft.com/office/powerpoint/2010/main" val="40543027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1545" y="5813426"/>
            <a:ext cx="2963863"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11440"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10375" y="4795840"/>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7" y="4914906"/>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3"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BCADEB61-CFEE-4F87-ACD6-F3F8A90A11C8}" type="slidenum">
              <a:rPr lang="en-US"/>
              <a:pPr>
                <a:defRPr/>
              </a:pPr>
              <a:t>‹#›</a:t>
            </a:fld>
            <a:endParaRPr lang="en-US"/>
          </a:p>
        </p:txBody>
      </p:sp>
    </p:spTree>
    <p:extLst>
      <p:ext uri="{BB962C8B-B14F-4D97-AF65-F5344CB8AC3E}">
        <p14:creationId xmlns:p14="http://schemas.microsoft.com/office/powerpoint/2010/main" val="34219396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6" name="Slide Number Placeholder 5"/>
          <p:cNvSpPr txBox="1">
            <a:spLocks/>
          </p:cNvSpPr>
          <p:nvPr userDrawn="1"/>
        </p:nvSpPr>
        <p:spPr bwMode="auto">
          <a:xfrm>
            <a:off x="8553457" y="6383344"/>
            <a:ext cx="590551"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42208483-5CF2-4B61-911B-AA37C60F3DA1}" type="slidenum">
              <a:rPr lang="en-US" sz="1400" smtClean="0">
                <a:solidFill>
                  <a:srgbClr val="898989"/>
                </a:solidFill>
                <a:latin typeface="Calibri" pitchFamily="34" charset="0"/>
                <a:sym typeface="Arial"/>
                <a:rtl val="0"/>
              </a:rPr>
              <a:pPr algn="r" eaLnBrk="1" hangingPunct="1">
                <a:defRPr/>
              </a:pPr>
              <a:t>‹#›</a:t>
            </a:fld>
            <a:endParaRPr lang="en-US" sz="1400" smtClean="0">
              <a:solidFill>
                <a:srgbClr val="898989"/>
              </a:solidFill>
              <a:latin typeface="Calibri" pitchFamily="34" charset="0"/>
              <a:sym typeface="Arial"/>
              <a:rtl val="0"/>
            </a:endParaRPr>
          </a:p>
        </p:txBody>
      </p:sp>
      <p:pic>
        <p:nvPicPr>
          <p:cNvPr id="7"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 y="3413131"/>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 y="6"/>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smtClean="0">
                <a:solidFill>
                  <a:prstClr val="white"/>
                </a:solidFill>
                <a:latin typeface="David" pitchFamily="34" charset="-79"/>
                <a:cs typeface="David" pitchFamily="34" charset="-79"/>
                <a:sym typeface="Arial"/>
                <a:rtl val="0"/>
              </a:rPr>
              <a:t>K&amp;P</a:t>
            </a:r>
          </a:p>
        </p:txBody>
      </p:sp>
      <p:sp>
        <p:nvSpPr>
          <p:cNvPr id="2" name="Title 1"/>
          <p:cNvSpPr>
            <a:spLocks noGrp="1"/>
          </p:cNvSpPr>
          <p:nvPr>
            <p:ph type="title"/>
          </p:nvPr>
        </p:nvSpPr>
        <p:spPr>
          <a:xfrm>
            <a:off x="1314451"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6"/>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586088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7E8C83-3F8D-4F73-AB21-CAFC81D591D2}" type="slidenum">
              <a:rPr lang="en-US"/>
              <a:pPr>
                <a:defRPr/>
              </a:pPr>
              <a:t>‹#›</a:t>
            </a:fld>
            <a:endParaRPr lang="en-US"/>
          </a:p>
        </p:txBody>
      </p:sp>
    </p:spTree>
    <p:extLst>
      <p:ext uri="{BB962C8B-B14F-4D97-AF65-F5344CB8AC3E}">
        <p14:creationId xmlns:p14="http://schemas.microsoft.com/office/powerpoint/2010/main" val="31315121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179479-E415-4A2D-8D54-F42FF31DF49F}" type="slidenum">
              <a:rPr lang="en-US"/>
              <a:pPr>
                <a:defRPr/>
              </a:pPr>
              <a:t>‹#›</a:t>
            </a:fld>
            <a:endParaRPr lang="en-US"/>
          </a:p>
        </p:txBody>
      </p:sp>
    </p:spTree>
    <p:extLst>
      <p:ext uri="{BB962C8B-B14F-4D97-AF65-F5344CB8AC3E}">
        <p14:creationId xmlns:p14="http://schemas.microsoft.com/office/powerpoint/2010/main" val="12982735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92E68E-AA35-4562-845D-0434BF4FB56C}" type="slidenum">
              <a:rPr lang="en-US"/>
              <a:pPr>
                <a:defRPr/>
              </a:pPr>
              <a:t>‹#›</a:t>
            </a:fld>
            <a:endParaRPr lang="en-US"/>
          </a:p>
        </p:txBody>
      </p:sp>
    </p:spTree>
    <p:extLst>
      <p:ext uri="{BB962C8B-B14F-4D97-AF65-F5344CB8AC3E}">
        <p14:creationId xmlns:p14="http://schemas.microsoft.com/office/powerpoint/2010/main" val="4131540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E1CE0B9-83E0-42FD-BCDA-655D7ACEFB10}" type="slidenum">
              <a:rPr lang="en-US"/>
              <a:pPr>
                <a:defRPr/>
              </a:pPr>
              <a:t>‹#›</a:t>
            </a:fld>
            <a:endParaRPr lang="en-US"/>
          </a:p>
        </p:txBody>
      </p:sp>
    </p:spTree>
    <p:extLst>
      <p:ext uri="{BB962C8B-B14F-4D97-AF65-F5344CB8AC3E}">
        <p14:creationId xmlns:p14="http://schemas.microsoft.com/office/powerpoint/2010/main" val="36814670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bwMode="auto">
          <a:xfrm>
            <a:off x="8553457" y="6383344"/>
            <a:ext cx="590551"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B7F16454-7187-46BF-B71A-5D4970A30634}" type="slidenum">
              <a:rPr lang="en-US" sz="1400" smtClean="0">
                <a:solidFill>
                  <a:srgbClr val="898989"/>
                </a:solidFill>
                <a:latin typeface="Calibri" pitchFamily="34" charset="0"/>
                <a:sym typeface="Arial"/>
                <a:rtl val="0"/>
              </a:rPr>
              <a:pPr algn="r" eaLnBrk="1" hangingPunct="1">
                <a:defRPr/>
              </a:pPr>
              <a:t>‹#›</a:t>
            </a:fld>
            <a:endParaRPr lang="en-US" sz="1400" smtClean="0">
              <a:solidFill>
                <a:srgbClr val="898989"/>
              </a:solidFill>
              <a:latin typeface="Calibri" pitchFamily="34" charset="0"/>
              <a:sym typeface="Arial"/>
              <a:rtl val="0"/>
            </a:endParaRPr>
          </a:p>
        </p:txBody>
      </p:sp>
      <p:pic>
        <p:nvPicPr>
          <p:cNvPr id="6"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smtClean="0">
                <a:solidFill>
                  <a:prstClr val="white"/>
                </a:solidFill>
                <a:latin typeface="David" pitchFamily="34" charset="-79"/>
                <a:cs typeface="David" pitchFamily="34" charset="-79"/>
                <a:sym typeface="Arial"/>
                <a:rtl val="0"/>
              </a:rPr>
              <a:t>K&amp;P</a:t>
            </a:r>
          </a:p>
        </p:txBody>
      </p:sp>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07101" y="6373819"/>
            <a:ext cx="2700339"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313240" y="6373819"/>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495549" y="6365875"/>
            <a:ext cx="2076451"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6277"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26" y="1128719"/>
            <a:ext cx="896939"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11119"/>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1" y="274638"/>
            <a:ext cx="6477000" cy="1143000"/>
          </a:xfrm>
        </p:spPr>
        <p:txBody>
          <a:bodyPr/>
          <a:lstStyle/>
          <a:p>
            <a:r>
              <a:rPr lang="en-US" dirty="0" smtClean="0"/>
              <a:t>Click to edit Master title style</a:t>
            </a:r>
            <a:endParaRPr lang="en-US" dirty="0"/>
          </a:p>
        </p:txBody>
      </p:sp>
      <p:grpSp>
        <p:nvGrpSpPr>
          <p:cNvPr id="15" name="Group 14"/>
          <p:cNvGrpSpPr/>
          <p:nvPr userDrawn="1"/>
        </p:nvGrpSpPr>
        <p:grpSpPr>
          <a:xfrm>
            <a:off x="8153385" y="378773"/>
            <a:ext cx="795410" cy="461665"/>
            <a:chOff x="8153406" y="378767"/>
            <a:chExt cx="795409" cy="461665"/>
          </a:xfrm>
        </p:grpSpPr>
        <p:pic>
          <p:nvPicPr>
            <p:cNvPr id="1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153406" y="378767"/>
              <a:ext cx="795409" cy="461665"/>
            </a:xfrm>
            <a:prstGeom prst="rect">
              <a:avLst/>
            </a:prstGeom>
            <a:noFill/>
          </p:spPr>
          <p:txBody>
            <a:bodyPr wrap="none" rtlCol="0">
              <a:spAutoFit/>
            </a:bodyPr>
            <a:lstStyle/>
            <a:p>
              <a:pPr algn="ctr" fontAlgn="auto">
                <a:spcBef>
                  <a:spcPts val="0"/>
                </a:spcBef>
                <a:spcAft>
                  <a:spcPts val="0"/>
                </a:spcAft>
              </a:pPr>
              <a:r>
                <a:rPr lang="en-US" sz="1200" kern="0" dirty="0" smtClean="0">
                  <a:solidFill>
                    <a:prstClr val="white"/>
                  </a:solidFill>
                  <a:latin typeface="Britannic Bold" panose="020B0903060703020204" pitchFamily="34" charset="0"/>
                  <a:cs typeface="Arial"/>
                  <a:sym typeface="Arial"/>
                  <a:rtl val="0"/>
                </a:rPr>
                <a:t>Minor </a:t>
              </a:r>
            </a:p>
            <a:p>
              <a:pPr algn="ctr" fontAlgn="auto">
                <a:spcBef>
                  <a:spcPts val="0"/>
                </a:spcBef>
                <a:spcAft>
                  <a:spcPts val="0"/>
                </a:spcAft>
              </a:pPr>
              <a:r>
                <a:rPr lang="en-US" sz="1200" kern="0" dirty="0" smtClean="0">
                  <a:solidFill>
                    <a:prstClr val="white"/>
                  </a:solidFill>
                  <a:latin typeface="Britannic Bold" panose="020B0903060703020204" pitchFamily="34" charset="0"/>
                  <a:cs typeface="Arial"/>
                  <a:sym typeface="Arial"/>
                  <a:rtl val="0"/>
                </a:rPr>
                <a:t>Prophets</a:t>
              </a:r>
              <a:endParaRPr lang="en-US" sz="1200" kern="0" dirty="0">
                <a:solidFill>
                  <a:prstClr val="white"/>
                </a:solidFill>
                <a:latin typeface="Britannic Bold" panose="020B0903060703020204" pitchFamily="34" charset="0"/>
                <a:cs typeface="Arial"/>
                <a:sym typeface="Arial"/>
                <a:rtl val="0"/>
              </a:endParaRPr>
            </a:p>
          </p:txBody>
        </p:sp>
      </p:grpSp>
    </p:spTree>
    <p:extLst>
      <p:ext uri="{BB962C8B-B14F-4D97-AF65-F5344CB8AC3E}">
        <p14:creationId xmlns:p14="http://schemas.microsoft.com/office/powerpoint/2010/main" val="33487332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pic>
        <p:nvPicPr>
          <p:cNvPr id="4" name="Picture 8"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 y="3413131"/>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 y="6"/>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smtClean="0">
                <a:solidFill>
                  <a:prstClr val="white"/>
                </a:solidFill>
                <a:latin typeface="David" pitchFamily="34" charset="-79"/>
                <a:cs typeface="David" pitchFamily="34" charset="-79"/>
                <a:sym typeface="Arial"/>
                <a:rtl val="0"/>
              </a:rPr>
              <a:t>K&amp;P</a:t>
            </a:r>
          </a:p>
        </p:txBody>
      </p:sp>
      <p:sp>
        <p:nvSpPr>
          <p:cNvPr id="8" name="Slide Number Placeholder 5"/>
          <p:cNvSpPr>
            <a:spLocks noGrp="1"/>
          </p:cNvSpPr>
          <p:nvPr userDrawn="1">
            <p:ph type="sldNum" sz="quarter" idx="10"/>
          </p:nvPr>
        </p:nvSpPr>
        <p:spPr>
          <a:xfrm>
            <a:off x="8553457" y="6383344"/>
            <a:ext cx="590551" cy="365125"/>
          </a:xfrm>
        </p:spPr>
        <p:txBody>
          <a:bodyPr/>
          <a:lstStyle>
            <a:lvl1pPr>
              <a:defRPr sz="1400" smtClean="0"/>
            </a:lvl1pPr>
          </a:lstStyle>
          <a:p>
            <a:pPr>
              <a:defRPr/>
            </a:pPr>
            <a:fld id="{F9A33782-5E77-4A45-9A3C-733E26E74894}" type="slidenum">
              <a:rPr lang="en-US"/>
              <a:pPr>
                <a:defRPr/>
              </a:pPr>
              <a:t>‹#›</a:t>
            </a:fld>
            <a:endParaRPr lang="en-US"/>
          </a:p>
        </p:txBody>
      </p:sp>
    </p:spTree>
    <p:extLst>
      <p:ext uri="{BB962C8B-B14F-4D97-AF65-F5344CB8AC3E}">
        <p14:creationId xmlns:p14="http://schemas.microsoft.com/office/powerpoint/2010/main" val="16143237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7" y="273056"/>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6"/>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200925-BC52-4849-BCE1-3F8F7839F9F1}" type="slidenum">
              <a:rPr lang="en-US"/>
              <a:pPr>
                <a:defRPr/>
              </a:pPr>
              <a:t>‹#›</a:t>
            </a:fld>
            <a:endParaRPr lang="en-US"/>
          </a:p>
        </p:txBody>
      </p:sp>
    </p:spTree>
    <p:extLst>
      <p:ext uri="{BB962C8B-B14F-4D97-AF65-F5344CB8AC3E}">
        <p14:creationId xmlns:p14="http://schemas.microsoft.com/office/powerpoint/2010/main" val="39453397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AE1516-DB7A-4253-BD8D-22BC98E3965B}" type="slidenum">
              <a:rPr lang="en-US"/>
              <a:pPr>
                <a:defRPr/>
              </a:pPr>
              <a:t>‹#›</a:t>
            </a:fld>
            <a:endParaRPr lang="en-US"/>
          </a:p>
        </p:txBody>
      </p:sp>
    </p:spTree>
    <p:extLst>
      <p:ext uri="{BB962C8B-B14F-4D97-AF65-F5344CB8AC3E}">
        <p14:creationId xmlns:p14="http://schemas.microsoft.com/office/powerpoint/2010/main" val="42010026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D6E603-990A-4899-B6C2-EF9E0BD4C506}" type="slidenum">
              <a:rPr lang="en-US"/>
              <a:pPr>
                <a:defRPr/>
              </a:pPr>
              <a:t>‹#›</a:t>
            </a:fld>
            <a:endParaRPr lang="en-US"/>
          </a:p>
        </p:txBody>
      </p:sp>
    </p:spTree>
    <p:extLst>
      <p:ext uri="{BB962C8B-B14F-4D97-AF65-F5344CB8AC3E}">
        <p14:creationId xmlns:p14="http://schemas.microsoft.com/office/powerpoint/2010/main" val="3471513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732331-0F2C-4757-AE68-9D2F0A9F03CC}" type="slidenum">
              <a:rPr lang="en-US"/>
              <a:pPr>
                <a:defRPr/>
              </a:pPr>
              <a:t>‹#›</a:t>
            </a:fld>
            <a:endParaRPr lang="en-US"/>
          </a:p>
        </p:txBody>
      </p:sp>
    </p:spTree>
    <p:extLst>
      <p:ext uri="{BB962C8B-B14F-4D97-AF65-F5344CB8AC3E}">
        <p14:creationId xmlns:p14="http://schemas.microsoft.com/office/powerpoint/2010/main" val="11055317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sz="2400" dirty="0">
              <a:solidFill>
                <a:srgbClr val="000000"/>
              </a:solidFill>
              <a:latin typeface="Calibri" pitchFamily="34" charset="0"/>
              <a:cs typeface="Arial" charset="0"/>
            </a:endParaRPr>
          </a:p>
        </p:txBody>
      </p:sp>
      <p:sp>
        <p:nvSpPr>
          <p:cNvPr id="5" name="Rectangle 4"/>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cs typeface="Arial" charset="0"/>
            </a:endParaRPr>
          </a:p>
        </p:txBody>
      </p:sp>
      <p:sp>
        <p:nvSpPr>
          <p:cNvPr id="6" name="Freeform 5"/>
          <p:cNvSpPr>
            <a:spLocks/>
          </p:cNvSpPr>
          <p:nvPr/>
        </p:nvSpPr>
        <p:spPr bwMode="auto">
          <a:xfrm rot="5400000">
            <a:off x="1282700" y="1193800"/>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Arial" charset="0"/>
            </a:endParaRPr>
          </a:p>
        </p:txBody>
      </p:sp>
      <p:sp>
        <p:nvSpPr>
          <p:cNvPr id="7" name="Freeform 6"/>
          <p:cNvSpPr>
            <a:spLocks/>
          </p:cNvSpPr>
          <p:nvPr/>
        </p:nvSpPr>
        <p:spPr bwMode="auto">
          <a:xfrm rot="5400000">
            <a:off x="1479550" y="1090613"/>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Arial" charset="0"/>
            </a:endParaRPr>
          </a:p>
        </p:txBody>
      </p:sp>
      <p:sp>
        <p:nvSpPr>
          <p:cNvPr id="8"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Arial" charset="0"/>
            </a:endParaRPr>
          </a:p>
        </p:txBody>
      </p:sp>
      <p:sp>
        <p:nvSpPr>
          <p:cNvPr id="9" name="Freeform 8"/>
          <p:cNvSpPr>
            <a:spLocks/>
          </p:cNvSpPr>
          <p:nvPr/>
        </p:nvSpPr>
        <p:spPr bwMode="auto">
          <a:xfrm rot="16200000" flipH="1">
            <a:off x="7413625" y="1193800"/>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Arial" charset="0"/>
            </a:endParaRPr>
          </a:p>
        </p:txBody>
      </p:sp>
      <p:sp>
        <p:nvSpPr>
          <p:cNvPr id="10" name="Freeform 9"/>
          <p:cNvSpPr>
            <a:spLocks/>
          </p:cNvSpPr>
          <p:nvPr/>
        </p:nvSpPr>
        <p:spPr bwMode="auto">
          <a:xfrm rot="10800000">
            <a:off x="7818438" y="1225550"/>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Arial" charset="0"/>
            </a:endParaRPr>
          </a:p>
        </p:txBody>
      </p:sp>
      <p:sp>
        <p:nvSpPr>
          <p:cNvPr id="11"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Arial" charset="0"/>
            </a:endParaRPr>
          </a:p>
        </p:txBody>
      </p:sp>
      <p:sp>
        <p:nvSpPr>
          <p:cNvPr id="12" name="Freeform 11"/>
          <p:cNvSpPr>
            <a:spLocks/>
          </p:cNvSpPr>
          <p:nvPr/>
        </p:nvSpPr>
        <p:spPr bwMode="auto">
          <a:xfrm flipH="1">
            <a:off x="7434263" y="4752975"/>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Arial" charset="0"/>
            </a:endParaRPr>
          </a:p>
        </p:txBody>
      </p:sp>
      <p:sp>
        <p:nvSpPr>
          <p:cNvPr id="13" name="Freeform 12"/>
          <p:cNvSpPr>
            <a:spLocks/>
          </p:cNvSpPr>
          <p:nvPr/>
        </p:nvSpPr>
        <p:spPr bwMode="auto">
          <a:xfrm rot="16200000">
            <a:off x="7705725" y="4989513"/>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Arial" charset="0"/>
            </a:endParaRPr>
          </a:p>
        </p:txBody>
      </p:sp>
      <p:sp>
        <p:nvSpPr>
          <p:cNvPr id="14"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Arial" charset="0"/>
            </a:endParaRPr>
          </a:p>
        </p:txBody>
      </p:sp>
      <p:sp>
        <p:nvSpPr>
          <p:cNvPr id="15" name="Freeform 14"/>
          <p:cNvSpPr>
            <a:spLocks/>
          </p:cNvSpPr>
          <p:nvPr/>
        </p:nvSpPr>
        <p:spPr bwMode="auto">
          <a:xfrm>
            <a:off x="1282700" y="4746625"/>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Arial" charset="0"/>
            </a:endParaRPr>
          </a:p>
        </p:txBody>
      </p:sp>
      <p:sp>
        <p:nvSpPr>
          <p:cNvPr id="16" name="Freeform 15"/>
          <p:cNvSpPr>
            <a:spLocks/>
          </p:cNvSpPr>
          <p:nvPr/>
        </p:nvSpPr>
        <p:spPr bwMode="auto">
          <a:xfrm>
            <a:off x="1346200" y="4846638"/>
            <a:ext cx="1588" cy="331787"/>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Arial" charset="0"/>
            </a:endParaRPr>
          </a:p>
        </p:txBody>
      </p:sp>
      <p:sp>
        <p:nvSpPr>
          <p:cNvPr id="17"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Arial" charset="0"/>
            </a:endParaRPr>
          </a:p>
        </p:txBody>
      </p:sp>
      <p:sp>
        <p:nvSpPr>
          <p:cNvPr id="3075" name="Rectangle 3"/>
          <p:cNvSpPr>
            <a:spLocks noGrp="1" noChangeArrowheads="1"/>
          </p:cNvSpPr>
          <p:nvPr>
            <p:ph type="ctrTitle"/>
          </p:nvPr>
        </p:nvSpPr>
        <p:spPr>
          <a:xfrm>
            <a:off x="1609725" y="1698625"/>
            <a:ext cx="5924550" cy="1704975"/>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F8E39F67-7D13-443F-83F7-D9695C2490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556318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D7720D-9AF3-4D0B-AC5F-F866572C39E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9641181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50F44E-89B6-4DBB-8846-27FBADEBDCF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8948793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8D1EF0-C2CA-47C2-A96A-1FBBA3ECF2B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4906459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5DE9D0-2747-48D3-9C0E-4F617026001D}" type="slidenum">
              <a:rPr lang="en-US"/>
              <a:pPr>
                <a:defRPr/>
              </a:pPr>
              <a:t>‹#›</a:t>
            </a:fld>
            <a:endParaRPr lang="en-US"/>
          </a:p>
        </p:txBody>
      </p:sp>
    </p:spTree>
    <p:extLst>
      <p:ext uri="{BB962C8B-B14F-4D97-AF65-F5344CB8AC3E}">
        <p14:creationId xmlns:p14="http://schemas.microsoft.com/office/powerpoint/2010/main" val="42883049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545781D-74CE-403F-847F-62FE1DE6B62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4907712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116A76F-086C-4CC3-B360-90B9212250F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2991369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842A307-F2C7-4BF5-9DE1-7621CFE255D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9228832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BEE9D2-0E79-4C73-B1D9-4F3610BD0DF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406862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74CBB6-6211-47AD-9FF3-67E8AB8E9F3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1658149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DE131B-D5C6-429C-8E2A-80DD91B388A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0418322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F68352-DFBC-44C3-8049-28D76301C95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8142897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5EC411D6-2929-454B-B595-6CE0F4531B9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178220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D6CECD-EDD8-4E31-B450-9B2B6B47CD9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9506204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204D1A-C095-4905-87A7-8936C45997F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895287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33" y="6373817"/>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43"/>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223AAB64-2B82-415E-9E65-B3D413434D68}"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userDrawn="1"/>
        </p:nvSpPr>
        <p:spPr bwMode="auto">
          <a:xfrm>
            <a:off x="8270883" y="219080"/>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800">
                <a:solidFill>
                  <a:schemeClr val="bg1"/>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 y="3413129"/>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4"/>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7168433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28DDB8-2737-4722-92E1-B5535583602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9539428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3B0CBD-44CB-4299-9E1D-5DF57943495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9594300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6EF2045-15DC-465E-A436-A517B628673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3301518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690F10D-C822-49A2-BB13-F21A0BD787D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3650060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1039A4-DF50-4408-8A0E-1433C9F625CF}"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2378350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062EDE-EADF-42F3-88A1-3DC22CD895F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82612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6343E7-8779-4FE6-9934-F012D80E395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2006901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64E52A-4B32-496F-838D-CE836002E68A}"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5116190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BF8D4BE4-9A2F-4549-985E-43B6FEF4FDA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719496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816DF6-A682-48D6-97D1-E7AE931DC27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9289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33" y="6373817"/>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8270883" y="219080"/>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800">
                <a:solidFill>
                  <a:schemeClr val="bg1"/>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 y="3413129"/>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4"/>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343"/>
            <a:ext cx="590550" cy="365125"/>
          </a:xfrm>
        </p:spPr>
        <p:txBody>
          <a:bodyPr/>
          <a:lstStyle>
            <a:lvl1pPr>
              <a:defRPr sz="1400"/>
            </a:lvl1pPr>
          </a:lstStyle>
          <a:p>
            <a:pPr>
              <a:defRPr/>
            </a:pPr>
            <a:fld id="{E38484A0-37BA-4A68-A550-584E265EBB23}" type="slidenum">
              <a:rPr lang="en-US"/>
              <a:pPr>
                <a:defRPr/>
              </a:pPr>
              <a:t>‹#›</a:t>
            </a:fld>
            <a:endParaRPr lang="en-US"/>
          </a:p>
        </p:txBody>
      </p:sp>
    </p:spTree>
    <p:extLst>
      <p:ext uri="{BB962C8B-B14F-4D97-AF65-F5344CB8AC3E}">
        <p14:creationId xmlns:p14="http://schemas.microsoft.com/office/powerpoint/2010/main" val="11302239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3603BB-85B4-43CB-B572-0B5445F57EA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9149068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4F2D74-BC0F-43B2-AE18-CF1C84AE7AE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8797941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8DBE716-8746-4B52-98E7-1ED83B5691D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1309850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D60C804-272E-46EF-B8E0-5213B7E8BC0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911994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D8232F2-9985-4E00-9018-81C733F39C3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8931279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4AE38B-CC39-47AA-B2F4-A7726F57183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312838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C69C53-63BF-436B-A9A8-7E4CF2910FA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5980233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6A1503-9BAB-450A-B0BE-BAFF467D319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5134206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52E047-044E-4402-BFB8-F95F61DDB0B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5006409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BF8D4BE4-9A2F-4549-985E-43B6FEF4FDA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22553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ECA512-619A-4D05-A00A-53525E1F447A}" type="slidenum">
              <a:rPr lang="en-US"/>
              <a:pPr>
                <a:defRPr/>
              </a:pPr>
              <a:t>‹#›</a:t>
            </a:fld>
            <a:endParaRPr lang="en-US"/>
          </a:p>
        </p:txBody>
      </p:sp>
    </p:spTree>
    <p:extLst>
      <p:ext uri="{BB962C8B-B14F-4D97-AF65-F5344CB8AC3E}">
        <p14:creationId xmlns:p14="http://schemas.microsoft.com/office/powerpoint/2010/main" val="17724977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816DF6-A682-48D6-97D1-E7AE931DC27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8786817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3603BB-85B4-43CB-B572-0B5445F57EA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22240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4F2D74-BC0F-43B2-AE18-CF1C84AE7AE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3767521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8DBE716-8746-4B52-98E7-1ED83B5691D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89595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D60C804-272E-46EF-B8E0-5213B7E8BC0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2677729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D8232F2-9985-4E00-9018-81C733F39C3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5066293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4AE38B-CC39-47AA-B2F4-A7726F57183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7096623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C69C53-63BF-436B-A9A8-7E4CF2910FA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2742570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6A1503-9BAB-450A-B0BE-BAFF467D319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695501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52E047-044E-4402-BFB8-F95F61DDB0B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810320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6843F9-9175-45B0-B7FB-507A7EE4CC04}" type="slidenum">
              <a:rPr lang="en-US"/>
              <a:pPr>
                <a:defRPr/>
              </a:pPr>
              <a:t>‹#›</a:t>
            </a:fld>
            <a:endParaRPr lang="en-US"/>
          </a:p>
        </p:txBody>
      </p:sp>
    </p:spTree>
    <p:extLst>
      <p:ext uri="{BB962C8B-B14F-4D97-AF65-F5344CB8AC3E}">
        <p14:creationId xmlns:p14="http://schemas.microsoft.com/office/powerpoint/2010/main" val="318216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8.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6" Type="http://schemas.openxmlformats.org/officeDocument/2006/relationships/image" Target="../media/image21.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20.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8.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6" Type="http://schemas.openxmlformats.org/officeDocument/2006/relationships/image" Target="../media/image21.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20.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19.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8.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6" Type="http://schemas.openxmlformats.org/officeDocument/2006/relationships/image" Target="../media/image21.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20.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1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endParaRPr lang="en-US"/>
          </a:p>
        </p:txBody>
      </p:sp>
      <p:sp>
        <p:nvSpPr>
          <p:cNvPr id="5" name="Footer Placeholder 4"/>
          <p:cNvSpPr>
            <a:spLocks noGrp="1"/>
          </p:cNvSpPr>
          <p:nvPr>
            <p:ph type="ftr" sz="quarter" idx="3"/>
          </p:nvPr>
        </p:nvSpPr>
        <p:spPr>
          <a:xfrm>
            <a:off x="3124200" y="6356355"/>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FC142435-22EA-4032-9CC2-676008C485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93" r:id="rId1"/>
    <p:sldLayoutId id="2147484309" r:id="rId2"/>
    <p:sldLayoutId id="2147484294" r:id="rId3"/>
    <p:sldLayoutId id="2147484295" r:id="rId4"/>
    <p:sldLayoutId id="2147484296" r:id="rId5"/>
    <p:sldLayoutId id="2147484310" r:id="rId6"/>
    <p:sldLayoutId id="2147484311" r:id="rId7"/>
    <p:sldLayoutId id="2147484297" r:id="rId8"/>
    <p:sldLayoutId id="2147484298" r:id="rId9"/>
    <p:sldLayoutId id="2147484299" r:id="rId10"/>
    <p:sldLayoutId id="2147484300"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61"/>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endParaRPr lang="en-US">
              <a:sym typeface="Arial"/>
              <a:rtl val="0"/>
            </a:endParaRPr>
          </a:p>
        </p:txBody>
      </p:sp>
      <p:sp>
        <p:nvSpPr>
          <p:cNvPr id="5" name="Footer Placeholder 4"/>
          <p:cNvSpPr>
            <a:spLocks noGrp="1"/>
          </p:cNvSpPr>
          <p:nvPr>
            <p:ph type="ftr" sz="quarter" idx="3"/>
          </p:nvPr>
        </p:nvSpPr>
        <p:spPr>
          <a:xfrm>
            <a:off x="3124200" y="6356361"/>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sym typeface="Arial"/>
              <a:rtl val="0"/>
            </a:endParaRPr>
          </a:p>
        </p:txBody>
      </p:sp>
      <p:sp>
        <p:nvSpPr>
          <p:cNvPr id="6" name="Slide Number Placeholder 5"/>
          <p:cNvSpPr>
            <a:spLocks noGrp="1"/>
          </p:cNvSpPr>
          <p:nvPr>
            <p:ph type="sldNum" sz="quarter" idx="4"/>
          </p:nvPr>
        </p:nvSpPr>
        <p:spPr>
          <a:xfrm>
            <a:off x="6553200" y="6356361"/>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2D9C3AEE-4B61-42AC-BD53-808642877AAF}" type="slidenum">
              <a:rPr lang="en-US">
                <a:sym typeface="Arial"/>
                <a:rtl val="0"/>
              </a:rPr>
              <a:pPr>
                <a:defRPr/>
              </a:pPr>
              <a:t>‹#›</a:t>
            </a:fld>
            <a:endParaRPr lang="en-US">
              <a:sym typeface="Arial"/>
              <a:rtl val="0"/>
            </a:endParaRPr>
          </a:p>
        </p:txBody>
      </p:sp>
    </p:spTree>
    <p:extLst>
      <p:ext uri="{BB962C8B-B14F-4D97-AF65-F5344CB8AC3E}">
        <p14:creationId xmlns:p14="http://schemas.microsoft.com/office/powerpoint/2010/main" val="1602444112"/>
      </p:ext>
    </p:extLst>
  </p:cSld>
  <p:clrMap bg1="lt1" tx1="dk1" bg2="lt2" tx2="dk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a:defRPr/>
            </a:pPr>
            <a:fld id="{A743AE8B-CF29-4FFF-8304-12B0CA38823C}" type="slidenum">
              <a:rPr lang="en-US"/>
              <a:pPr>
                <a:defRPr/>
              </a:pPr>
              <a:t>‹#›</a:t>
            </a:fld>
            <a:endParaRPr lang="en-US"/>
          </a:p>
        </p:txBody>
      </p:sp>
    </p:spTree>
    <p:extLst>
      <p:ext uri="{BB962C8B-B14F-4D97-AF65-F5344CB8AC3E}">
        <p14:creationId xmlns:p14="http://schemas.microsoft.com/office/powerpoint/2010/main" val="852338466"/>
      </p:ext>
    </p:extLst>
  </p:cSld>
  <p:clrMap bg1="lt1" tx1="dk1" bg2="lt2" tx2="dk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 id="2147484517"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endParaRPr lang="en-US">
              <a:sym typeface="Arial"/>
              <a:rtl val="0"/>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lang="en-US">
              <a:sym typeface="Arial"/>
              <a:rtl val="0"/>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9F0E8F9A-AEBF-436B-990B-526F6E5BD9E3}" type="slidenum">
              <a:rPr lang="en-US">
                <a:sym typeface="Arial"/>
                <a:rtl val="0"/>
              </a:rPr>
              <a:pPr>
                <a:defRPr/>
              </a:pPr>
              <a:t>‹#›</a:t>
            </a:fld>
            <a:endParaRPr lang="en-US">
              <a:sym typeface="Arial"/>
              <a:rtl val="0"/>
            </a:endParaRPr>
          </a:p>
        </p:txBody>
      </p:sp>
    </p:spTree>
    <p:extLst>
      <p:ext uri="{BB962C8B-B14F-4D97-AF65-F5344CB8AC3E}">
        <p14:creationId xmlns:p14="http://schemas.microsoft.com/office/powerpoint/2010/main" val="3720423385"/>
      </p:ext>
    </p:extLst>
  </p:cSld>
  <p:clrMap bg1="lt1" tx1="dk1" bg2="lt2" tx2="dk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15888"/>
            <a:ext cx="777240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977900"/>
            <a:ext cx="7772400" cy="5118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a:defRPr/>
            </a:pPr>
            <a:fld id="{0ACB7C2E-C084-4B02-A6F7-B0E2F53F72E8}" type="slidenum">
              <a:rPr lang="en-US">
                <a:solidFill>
                  <a:srgbClr val="000000"/>
                </a:solidFill>
              </a:rPr>
              <a:pPr>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cs typeface="Arial" charset="0"/>
            </a:endParaRPr>
          </a:p>
        </p:txBody>
      </p:sp>
    </p:spTree>
    <p:extLst>
      <p:ext uri="{BB962C8B-B14F-4D97-AF65-F5344CB8AC3E}">
        <p14:creationId xmlns:p14="http://schemas.microsoft.com/office/powerpoint/2010/main" val="1853017844"/>
      </p:ext>
    </p:extLst>
  </p:cSld>
  <p:clrMap bg1="lt1" tx1="dk1" bg2="lt2" tx2="dk2" accent1="accent1" accent2="accent2" accent3="accent3" accent4="accent4" accent5="accent5" accent6="accent6" hlink="hlink" folHlink="folHlink"/>
  <p:sldLayoutIdLst>
    <p:sldLayoutId id="2147484556" r:id="rId1"/>
    <p:sldLayoutId id="2147484557" r:id="rId2"/>
    <p:sldLayoutId id="2147484558" r:id="rId3"/>
    <p:sldLayoutId id="2147484559" r:id="rId4"/>
    <p:sldLayoutId id="2147484560" r:id="rId5"/>
    <p:sldLayoutId id="2147484561" r:id="rId6"/>
    <p:sldLayoutId id="2147484562" r:id="rId7"/>
    <p:sldLayoutId id="2147484563" r:id="rId8"/>
    <p:sldLayoutId id="2147484564" r:id="rId9"/>
    <p:sldLayoutId id="2147484565" r:id="rId10"/>
    <p:sldLayoutId id="2147484566"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2050"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34" charset="0"/>
              </a:defRPr>
            </a:lvl1pPr>
          </a:lstStyle>
          <a:p>
            <a:pPr>
              <a:defRPr/>
            </a:pPr>
            <a:endParaRPr lang="en-US">
              <a:solidFill>
                <a:srgbClr val="482400"/>
              </a:solidFill>
              <a:cs typeface="+mn-cs"/>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pitchFamily="34" charset="0"/>
              </a:defRPr>
            </a:lvl1pPr>
          </a:lstStyle>
          <a:p>
            <a:pPr algn="ctr">
              <a:defRPr/>
            </a:pPr>
            <a:endParaRPr lang="en-US">
              <a:solidFill>
                <a:srgbClr val="482400"/>
              </a:solidFill>
              <a:cs typeface="+mn-cs"/>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pitchFamily="34" charset="0"/>
              </a:defRPr>
            </a:lvl1pPr>
          </a:lstStyle>
          <a:p>
            <a:pPr>
              <a:defRPr/>
            </a:pPr>
            <a:fld id="{5EE1E135-63FA-4DF5-8137-0E402BF5D238}" type="slidenum">
              <a:rPr lang="en-US">
                <a:solidFill>
                  <a:srgbClr val="482400"/>
                </a:solidFill>
                <a:cs typeface="+mn-cs"/>
              </a:rPr>
              <a:pPr>
                <a:defRPr/>
              </a:pPr>
              <a:t>‹#›</a:t>
            </a:fld>
            <a:endParaRPr lang="en-US">
              <a:solidFill>
                <a:srgbClr val="482400"/>
              </a:solidFill>
              <a:cs typeface="+mn-cs"/>
            </a:endParaRPr>
          </a:p>
        </p:txBody>
      </p:sp>
      <p:pic>
        <p:nvPicPr>
          <p:cNvPr id="2055"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975037294"/>
      </p:ext>
    </p:extLst>
  </p:cSld>
  <p:clrMap bg1="lt1" tx1="dk1" bg2="lt2" tx2="dk2" accent1="accent1" accent2="accent2" accent3="accent3" accent4="accent4" accent5="accent5" accent6="accent6" hlink="hlink" folHlink="folHlink"/>
  <p:sldLayoutIdLst>
    <p:sldLayoutId id="2147484568" r:id="rId1"/>
    <p:sldLayoutId id="2147484569" r:id="rId2"/>
    <p:sldLayoutId id="2147484570" r:id="rId3"/>
    <p:sldLayoutId id="2147484571" r:id="rId4"/>
    <p:sldLayoutId id="2147484572" r:id="rId5"/>
    <p:sldLayoutId id="2147484573" r:id="rId6"/>
    <p:sldLayoutId id="2147484574" r:id="rId7"/>
    <p:sldLayoutId id="2147484575" r:id="rId8"/>
    <p:sldLayoutId id="2147484576" r:id="rId9"/>
    <p:sldLayoutId id="2147484577" r:id="rId10"/>
    <p:sldLayoutId id="2147484578"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34" charset="0"/>
              </a:defRPr>
            </a:lvl1pPr>
          </a:lstStyle>
          <a:p>
            <a:pPr>
              <a:defRPr/>
            </a:pPr>
            <a:endParaRPr lang="en-US">
              <a:solidFill>
                <a:srgbClr val="482400"/>
              </a:solidFill>
              <a:cs typeface="+mn-cs"/>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pitchFamily="34" charset="0"/>
              </a:defRPr>
            </a:lvl1pPr>
          </a:lstStyle>
          <a:p>
            <a:pPr algn="ctr">
              <a:defRPr/>
            </a:pPr>
            <a:endParaRPr lang="en-US">
              <a:solidFill>
                <a:srgbClr val="482400"/>
              </a:solidFill>
              <a:cs typeface="+mn-cs"/>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pitchFamily="34" charset="0"/>
              </a:defRPr>
            </a:lvl1pPr>
          </a:lstStyle>
          <a:p>
            <a:pPr>
              <a:defRPr/>
            </a:pPr>
            <a:fld id="{CA49EFA2-4032-4C87-BDF1-12650775A650}" type="slidenum">
              <a:rPr lang="en-US">
                <a:solidFill>
                  <a:srgbClr val="482400"/>
                </a:solidFill>
                <a:cs typeface="+mn-cs"/>
              </a:rPr>
              <a:pPr>
                <a:defRPr/>
              </a:pPr>
              <a:t>‹#›</a:t>
            </a:fld>
            <a:endParaRPr lang="en-US">
              <a:solidFill>
                <a:srgbClr val="482400"/>
              </a:solidFill>
              <a:cs typeface="+mn-cs"/>
            </a:endParaRPr>
          </a:p>
        </p:txBody>
      </p:sp>
      <p:pic>
        <p:nvPicPr>
          <p:cNvPr id="1031"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434783272"/>
      </p:ext>
    </p:extLst>
  </p:cSld>
  <p:clrMap bg1="lt1" tx1="dk1" bg2="lt2" tx2="dk2" accent1="accent1" accent2="accent2" accent3="accent3" accent4="accent4" accent5="accent5" accent6="accent6" hlink="hlink" folHlink="folHlink"/>
  <p:sldLayoutIdLst>
    <p:sldLayoutId id="2147484580" r:id="rId1"/>
    <p:sldLayoutId id="2147484581" r:id="rId2"/>
    <p:sldLayoutId id="2147484582" r:id="rId3"/>
    <p:sldLayoutId id="2147484583" r:id="rId4"/>
    <p:sldLayoutId id="2147484584" r:id="rId5"/>
    <p:sldLayoutId id="2147484585" r:id="rId6"/>
    <p:sldLayoutId id="2147484586" r:id="rId7"/>
    <p:sldLayoutId id="2147484587" r:id="rId8"/>
    <p:sldLayoutId id="2147484588" r:id="rId9"/>
    <p:sldLayoutId id="2147484589" r:id="rId10"/>
    <p:sldLayoutId id="2147484590"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34" charset="0"/>
              </a:defRPr>
            </a:lvl1pPr>
          </a:lstStyle>
          <a:p>
            <a:pPr>
              <a:defRPr/>
            </a:pPr>
            <a:endParaRPr lang="en-US">
              <a:solidFill>
                <a:srgbClr val="482400"/>
              </a:solidFill>
              <a:cs typeface="+mn-cs"/>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pitchFamily="34" charset="0"/>
              </a:defRPr>
            </a:lvl1pPr>
          </a:lstStyle>
          <a:p>
            <a:pPr algn="ctr">
              <a:defRPr/>
            </a:pPr>
            <a:endParaRPr lang="en-US">
              <a:solidFill>
                <a:srgbClr val="482400"/>
              </a:solidFill>
              <a:cs typeface="+mn-cs"/>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pitchFamily="34" charset="0"/>
              </a:defRPr>
            </a:lvl1pPr>
          </a:lstStyle>
          <a:p>
            <a:pPr>
              <a:defRPr/>
            </a:pPr>
            <a:fld id="{CA49EFA2-4032-4C87-BDF1-12650775A650}" type="slidenum">
              <a:rPr lang="en-US">
                <a:solidFill>
                  <a:srgbClr val="482400"/>
                </a:solidFill>
                <a:cs typeface="+mn-cs"/>
              </a:rPr>
              <a:pPr>
                <a:defRPr/>
              </a:pPr>
              <a:t>‹#›</a:t>
            </a:fld>
            <a:endParaRPr lang="en-US">
              <a:solidFill>
                <a:srgbClr val="482400"/>
              </a:solidFill>
              <a:cs typeface="+mn-cs"/>
            </a:endParaRPr>
          </a:p>
        </p:txBody>
      </p:sp>
      <p:pic>
        <p:nvPicPr>
          <p:cNvPr id="1031"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864122973"/>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Layout" Target="../slideLayouts/slideLayout17.xml"/><Relationship Id="rId4" Type="http://schemas.openxmlformats.org/officeDocument/2006/relationships/image" Target="../media/image24.jpg"/></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0.xml"/><Relationship Id="rId1" Type="http://schemas.openxmlformats.org/officeDocument/2006/relationships/tags" Target="../tags/tag1.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0.xml"/><Relationship Id="rId1" Type="http://schemas.openxmlformats.org/officeDocument/2006/relationships/tags" Target="../tags/tag2.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hyperlink" Target="http://bibleatlas.org/beth-le-aphrah.htm" TargetMode="External"/><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hyperlink" Target="http://bibleatlas.org/shaphir.htm" TargetMode="External"/><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hyperlink" Target="http://bibleatlas.org/zaanan.htm" TargetMode="External"/><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hyperlink" Target="http://bibleatlas.org/beth-ezel.htm" TargetMode="External"/><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bibleatlas.org/maroth.htm" TargetMode="External"/><Relationship Id="rId2" Type="http://schemas.openxmlformats.org/officeDocument/2006/relationships/notesSlide" Target="../notesSlides/notesSlide10.xml"/><Relationship Id="rId1" Type="http://schemas.openxmlformats.org/officeDocument/2006/relationships/slideLayout" Target="../slideLayouts/slideLayout40.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hyperlink" Target="http://bibleatlas.org/lachish.htm" TargetMode="External"/><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hyperlink" Target="http://bible.cc/micah/1-14.htm" TargetMode="External"/><Relationship Id="rId2" Type="http://schemas.openxmlformats.org/officeDocument/2006/relationships/notesSlide" Target="../notesSlides/notesSlide12.xml"/><Relationship Id="rId1" Type="http://schemas.openxmlformats.org/officeDocument/2006/relationships/slideLayout" Target="../slideLayouts/slideLayout40.xml"/><Relationship Id="rId5" Type="http://schemas.openxmlformats.org/officeDocument/2006/relationships/image" Target="../media/image38.jpeg"/><Relationship Id="rId4" Type="http://schemas.openxmlformats.org/officeDocument/2006/relationships/hyperlink" Target="http://bibleatlas.org/full/moresheth-gath.htm"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bible.cc/micah/1-14.htm" TargetMode="External"/><Relationship Id="rId2" Type="http://schemas.openxmlformats.org/officeDocument/2006/relationships/notesSlide" Target="../notesSlides/notesSlide13.xml"/><Relationship Id="rId1" Type="http://schemas.openxmlformats.org/officeDocument/2006/relationships/slideLayout" Target="../slideLayouts/slideLayout40.xml"/><Relationship Id="rId5" Type="http://schemas.openxmlformats.org/officeDocument/2006/relationships/image" Target="../media/image39.jpeg"/><Relationship Id="rId4" Type="http://schemas.openxmlformats.org/officeDocument/2006/relationships/hyperlink" Target="http://bibleatlas.org/full/achzib.htm"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bible.cc/jeremiah/26-18.htm" TargetMode="External"/><Relationship Id="rId7"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hyperlink" Target="http://bibleatlas.org/full/moresheth.htm" TargetMode="External"/><Relationship Id="rId5" Type="http://schemas.openxmlformats.org/officeDocument/2006/relationships/hyperlink" Target="http://bible.cc/micah/1-14.htm" TargetMode="External"/><Relationship Id="rId4" Type="http://schemas.openxmlformats.org/officeDocument/2006/relationships/hyperlink" Target="http://bible.cc/micah/1-1.htm"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bible.cc/jeremiah/26-18.htm" TargetMode="External"/><Relationship Id="rId7"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40.xml"/><Relationship Id="rId6" Type="http://schemas.openxmlformats.org/officeDocument/2006/relationships/hyperlink" Target="http://bibleatlas.org/adullam.htm" TargetMode="External"/><Relationship Id="rId5" Type="http://schemas.openxmlformats.org/officeDocument/2006/relationships/hyperlink" Target="http://bible.cc/micah/1-14.htm" TargetMode="External"/><Relationship Id="rId4" Type="http://schemas.openxmlformats.org/officeDocument/2006/relationships/hyperlink" Target="http://bible.cc/micah/1-1.htm"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4.pn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0.xml"/><Relationship Id="rId1" Type="http://schemas.openxmlformats.org/officeDocument/2006/relationships/tags" Target="../tags/tag3.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40.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hyperlink" Target="https://www.google.com/url?sa=i&amp;source=images&amp;cd=&amp;cad=rja&amp;uact=8&amp;ved=2ahUKEwjtqryI0YHbAhVHI6wKHQPyCFoQjRx6BAgBEAU&amp;url=https://st-takla.org/bible/commentary/en/ot/matthew-henry/micah/ch1.html&amp;psig=AOvVaw20JisjaIEgCKI08m8ztiTp&amp;ust=1526264545478357" TargetMode="External"/><Relationship Id="rId2" Type="http://schemas.openxmlformats.org/officeDocument/2006/relationships/image" Target="../media/image25.png"/><Relationship Id="rId1" Type="http://schemas.openxmlformats.org/officeDocument/2006/relationships/slideLayout" Target="../slideLayouts/slideLayout28.xml"/><Relationship Id="rId4" Type="http://schemas.openxmlformats.org/officeDocument/2006/relationships/image" Target="../media/image26.jpe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4.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3.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40.xml"/><Relationship Id="rId1" Type="http://schemas.openxmlformats.org/officeDocument/2006/relationships/tags" Target="../tags/tag4.xml"/><Relationship Id="rId5" Type="http://schemas.openxmlformats.org/officeDocument/2006/relationships/image" Target="../media/image60.jpeg"/><Relationship Id="rId4" Type="http://schemas.openxmlformats.org/officeDocument/2006/relationships/image" Target="../media/image59.jpeg"/></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2750" y="2074490"/>
            <a:ext cx="2842146" cy="2842146"/>
          </a:xfrm>
          <a:prstGeom prst="rect">
            <a:avLst/>
          </a:prstGeom>
        </p:spPr>
      </p:pic>
      <p:sp>
        <p:nvSpPr>
          <p:cNvPr id="2" name="Title 1"/>
          <p:cNvSpPr>
            <a:spLocks noGrp="1"/>
          </p:cNvSpPr>
          <p:nvPr>
            <p:ph type="title"/>
          </p:nvPr>
        </p:nvSpPr>
        <p:spPr>
          <a:xfrm>
            <a:off x="4694829" y="274638"/>
            <a:ext cx="3172821" cy="1143000"/>
          </a:xfrm>
        </p:spPr>
        <p:txBody>
          <a:bodyPr/>
          <a:lstStyle/>
          <a:p>
            <a:r>
              <a:rPr lang="en-US" dirty="0" smtClean="0"/>
              <a:t>Lesson </a:t>
            </a:r>
            <a:r>
              <a:rPr lang="en-US" dirty="0" smtClean="0"/>
              <a:t>10</a:t>
            </a:r>
            <a:endParaRPr lang="en-US" dirty="0"/>
          </a:p>
        </p:txBody>
      </p:sp>
      <p:grpSp>
        <p:nvGrpSpPr>
          <p:cNvPr id="8" name="Group 7"/>
          <p:cNvGrpSpPr/>
          <p:nvPr/>
        </p:nvGrpSpPr>
        <p:grpSpPr>
          <a:xfrm>
            <a:off x="8153392" y="378778"/>
            <a:ext cx="795411" cy="461665"/>
            <a:chOff x="8153406" y="378767"/>
            <a:chExt cx="795410" cy="461665"/>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153406" y="378767"/>
              <a:ext cx="795410" cy="461665"/>
            </a:xfrm>
            <a:prstGeom prst="rect">
              <a:avLst/>
            </a:prstGeom>
            <a:noFill/>
          </p:spPr>
          <p:txBody>
            <a:bodyPr wrap="none" rtlCol="0">
              <a:spAutoFit/>
            </a:bodyPr>
            <a:lstStyle/>
            <a:p>
              <a:pPr algn="ctr" fontAlgn="auto">
                <a:spcBef>
                  <a:spcPts val="0"/>
                </a:spcBef>
                <a:spcAft>
                  <a:spcPts val="0"/>
                </a:spcAft>
              </a:pPr>
              <a:r>
                <a:rPr lang="en-US" sz="1200" kern="0" dirty="0" smtClean="0">
                  <a:solidFill>
                    <a:prstClr val="white"/>
                  </a:solidFill>
                  <a:latin typeface="Britannic Bold" panose="020B0903060703020204" pitchFamily="34" charset="0"/>
                  <a:cs typeface="Arial"/>
                  <a:sym typeface="Arial"/>
                  <a:rtl val="0"/>
                </a:rPr>
                <a:t>Minor </a:t>
              </a:r>
            </a:p>
            <a:p>
              <a:pPr algn="ctr" fontAlgn="auto">
                <a:spcBef>
                  <a:spcPts val="0"/>
                </a:spcBef>
                <a:spcAft>
                  <a:spcPts val="0"/>
                </a:spcAft>
              </a:pPr>
              <a:r>
                <a:rPr lang="en-US" sz="1200" kern="0" dirty="0" smtClean="0">
                  <a:solidFill>
                    <a:prstClr val="white"/>
                  </a:solidFill>
                  <a:latin typeface="Britannic Bold" panose="020B0903060703020204" pitchFamily="34" charset="0"/>
                  <a:cs typeface="Arial"/>
                  <a:sym typeface="Arial"/>
                  <a:rtl val="0"/>
                </a:rPr>
                <a:t>Prophets</a:t>
              </a:r>
              <a:endParaRPr lang="en-US" sz="1200" kern="0" dirty="0">
                <a:solidFill>
                  <a:prstClr val="white"/>
                </a:solidFill>
                <a:latin typeface="Britannic Bold" panose="020B0903060703020204" pitchFamily="34" charset="0"/>
                <a:cs typeface="Arial"/>
                <a:sym typeface="Arial"/>
                <a:rtl val="0"/>
              </a:endParaRPr>
            </a:p>
          </p:txBody>
        </p:sp>
      </p:grpSp>
      <p:sp>
        <p:nvSpPr>
          <p:cNvPr id="5" name="Rectangle 4"/>
          <p:cNvSpPr/>
          <p:nvPr/>
        </p:nvSpPr>
        <p:spPr>
          <a:xfrm>
            <a:off x="4571999" y="1310610"/>
            <a:ext cx="4586257" cy="1569660"/>
          </a:xfrm>
          <a:prstGeom prst="rect">
            <a:avLst/>
          </a:prstGeom>
        </p:spPr>
        <p:txBody>
          <a:bodyPr wrap="square">
            <a:spAutoFit/>
          </a:bodyPr>
          <a:lstStyle/>
          <a:p>
            <a:pPr algn="ctr" fontAlgn="auto">
              <a:spcBef>
                <a:spcPts val="0"/>
              </a:spcBef>
              <a:spcAft>
                <a:spcPts val="0"/>
              </a:spcAft>
            </a:pPr>
            <a:r>
              <a:rPr lang="en-US" sz="4800" kern="0" dirty="0" smtClean="0">
                <a:solidFill>
                  <a:srgbClr val="000000"/>
                </a:solidFill>
                <a:latin typeface="Arial"/>
                <a:cs typeface="Arial"/>
                <a:sym typeface="Arial"/>
                <a:rtl val="0"/>
              </a:rPr>
              <a:t>Micah </a:t>
            </a:r>
            <a:r>
              <a:rPr lang="en-US" sz="4800" kern="0" dirty="0" smtClean="0">
                <a:solidFill>
                  <a:srgbClr val="000000"/>
                </a:solidFill>
                <a:latin typeface="Arial"/>
                <a:cs typeface="Arial"/>
                <a:sym typeface="Arial"/>
                <a:rtl val="0"/>
              </a:rPr>
              <a:t>Chap 3</a:t>
            </a:r>
            <a:endParaRPr lang="en-US" sz="4800" dirty="0"/>
          </a:p>
          <a:p>
            <a:pPr algn="ctr" fontAlgn="auto">
              <a:spcBef>
                <a:spcPts val="0"/>
              </a:spcBef>
              <a:spcAft>
                <a:spcPts val="0"/>
              </a:spcAft>
            </a:pPr>
            <a:endParaRPr lang="en-US" sz="4800" kern="0" dirty="0" smtClean="0">
              <a:solidFill>
                <a:srgbClr val="000000"/>
              </a:solidFill>
              <a:latin typeface="Arial"/>
              <a:cs typeface="Arial"/>
              <a:sym typeface="Arial"/>
              <a:rtl val="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476" y="0"/>
            <a:ext cx="3616523" cy="6858000"/>
          </a:xfrm>
          <a:prstGeom prst="rect">
            <a:avLst/>
          </a:prstGeom>
        </p:spPr>
      </p:pic>
      <p:sp>
        <p:nvSpPr>
          <p:cNvPr id="9" name="Rectangle 8"/>
          <p:cNvSpPr/>
          <p:nvPr/>
        </p:nvSpPr>
        <p:spPr>
          <a:xfrm>
            <a:off x="5980435" y="2288974"/>
            <a:ext cx="2954720" cy="369332"/>
          </a:xfrm>
          <a:prstGeom prst="rect">
            <a:avLst/>
          </a:prstGeom>
        </p:spPr>
        <p:txBody>
          <a:bodyPr wrap="none">
            <a:spAutoFit/>
          </a:bodyPr>
          <a:lstStyle/>
          <a:p>
            <a:r>
              <a:rPr lang="en-US" b="1" dirty="0" smtClean="0">
                <a:solidFill>
                  <a:srgbClr val="7030A0"/>
                </a:solidFill>
              </a:rPr>
              <a:t>2:1 Hear</a:t>
            </a:r>
            <a:r>
              <a:rPr lang="en-US" b="1" dirty="0">
                <a:solidFill>
                  <a:srgbClr val="7030A0"/>
                </a:solidFill>
              </a:rPr>
              <a:t>, all you peoples!</a:t>
            </a:r>
          </a:p>
        </p:txBody>
      </p:sp>
      <p:sp>
        <p:nvSpPr>
          <p:cNvPr id="10" name="Rectangle 9"/>
          <p:cNvSpPr/>
          <p:nvPr/>
        </p:nvSpPr>
        <p:spPr>
          <a:xfrm>
            <a:off x="5980435" y="2721407"/>
            <a:ext cx="1864613" cy="369332"/>
          </a:xfrm>
          <a:prstGeom prst="rect">
            <a:avLst/>
          </a:prstGeom>
        </p:spPr>
        <p:txBody>
          <a:bodyPr wrap="none">
            <a:spAutoFit/>
          </a:bodyPr>
          <a:lstStyle/>
          <a:p>
            <a:r>
              <a:rPr lang="en-US" b="1" dirty="0" smtClean="0">
                <a:solidFill>
                  <a:srgbClr val="7030A0"/>
                </a:solidFill>
              </a:rPr>
              <a:t>3:1 “Hear </a:t>
            </a:r>
            <a:r>
              <a:rPr lang="en-US" b="1" dirty="0">
                <a:solidFill>
                  <a:srgbClr val="7030A0"/>
                </a:solidFill>
              </a:rPr>
              <a:t>now</a:t>
            </a:r>
            <a:r>
              <a:rPr lang="en-US" dirty="0">
                <a:solidFill>
                  <a:schemeClr val="tx1">
                    <a:lumMod val="10000"/>
                  </a:schemeClr>
                </a:solidFill>
              </a:rPr>
              <a:t>, </a:t>
            </a:r>
            <a:endParaRPr lang="en-US" dirty="0"/>
          </a:p>
        </p:txBody>
      </p:sp>
      <p:sp>
        <p:nvSpPr>
          <p:cNvPr id="11" name="Rectangle 10"/>
          <p:cNvSpPr/>
          <p:nvPr/>
        </p:nvSpPr>
        <p:spPr>
          <a:xfrm>
            <a:off x="5689638" y="3128145"/>
            <a:ext cx="3544560" cy="369332"/>
          </a:xfrm>
          <a:prstGeom prst="rect">
            <a:avLst/>
          </a:prstGeom>
        </p:spPr>
        <p:txBody>
          <a:bodyPr wrap="none">
            <a:spAutoFit/>
          </a:bodyPr>
          <a:lstStyle/>
          <a:p>
            <a:r>
              <a:rPr lang="en-US" dirty="0">
                <a:solidFill>
                  <a:schemeClr val="tx1">
                    <a:lumMod val="10000"/>
                  </a:schemeClr>
                </a:solidFill>
              </a:rPr>
              <a:t> </a:t>
            </a:r>
            <a:r>
              <a:rPr lang="en-US" b="1" dirty="0">
                <a:solidFill>
                  <a:srgbClr val="7030A0"/>
                </a:solidFill>
              </a:rPr>
              <a:t> 3:4 </a:t>
            </a:r>
            <a:r>
              <a:rPr lang="en-US" b="1" dirty="0" smtClean="0">
                <a:solidFill>
                  <a:srgbClr val="7030A0"/>
                </a:solidFill>
              </a:rPr>
              <a:t> But </a:t>
            </a:r>
            <a:r>
              <a:rPr lang="en-US" b="1" dirty="0">
                <a:solidFill>
                  <a:srgbClr val="7030A0"/>
                </a:solidFill>
              </a:rPr>
              <a:t>He will not hear </a:t>
            </a:r>
            <a:r>
              <a:rPr lang="en-US" b="1" dirty="0" smtClean="0">
                <a:solidFill>
                  <a:srgbClr val="7030A0"/>
                </a:solidFill>
              </a:rPr>
              <a:t>them</a:t>
            </a:r>
            <a:endParaRPr lang="en-US" b="1" dirty="0">
              <a:solidFill>
                <a:schemeClr val="tx1">
                  <a:lumMod val="10000"/>
                </a:schemeClr>
              </a:solidFill>
            </a:endParaRPr>
          </a:p>
        </p:txBody>
      </p:sp>
      <p:sp>
        <p:nvSpPr>
          <p:cNvPr id="12" name="Rectangle 11"/>
          <p:cNvSpPr/>
          <p:nvPr/>
        </p:nvSpPr>
        <p:spPr>
          <a:xfrm>
            <a:off x="5771696" y="3500046"/>
            <a:ext cx="2159566" cy="369332"/>
          </a:xfrm>
          <a:prstGeom prst="rect">
            <a:avLst/>
          </a:prstGeom>
        </p:spPr>
        <p:txBody>
          <a:bodyPr wrap="none">
            <a:spAutoFit/>
          </a:bodyPr>
          <a:lstStyle/>
          <a:p>
            <a:r>
              <a:rPr lang="en-US" b="1" dirty="0" smtClean="0">
                <a:solidFill>
                  <a:srgbClr val="7030A0"/>
                </a:solidFill>
              </a:rPr>
              <a:t>3:9 Now </a:t>
            </a:r>
            <a:r>
              <a:rPr lang="en-US" b="1" dirty="0">
                <a:solidFill>
                  <a:srgbClr val="7030A0"/>
                </a:solidFill>
              </a:rPr>
              <a:t>hear this</a:t>
            </a:r>
            <a:r>
              <a:rPr lang="en-US" dirty="0">
                <a:solidFill>
                  <a:schemeClr val="tx1">
                    <a:lumMod val="10000"/>
                  </a:schemeClr>
                </a:solidFill>
              </a:rPr>
              <a:t>,</a:t>
            </a:r>
          </a:p>
        </p:txBody>
      </p:sp>
      <p:sp>
        <p:nvSpPr>
          <p:cNvPr id="13" name="Rectangle 12"/>
          <p:cNvSpPr/>
          <p:nvPr/>
        </p:nvSpPr>
        <p:spPr>
          <a:xfrm>
            <a:off x="5625371" y="3865545"/>
            <a:ext cx="3245517" cy="646331"/>
          </a:xfrm>
          <a:prstGeom prst="rect">
            <a:avLst/>
          </a:prstGeom>
        </p:spPr>
        <p:txBody>
          <a:bodyPr wrap="square">
            <a:spAutoFit/>
          </a:bodyPr>
          <a:lstStyle/>
          <a:p>
            <a:r>
              <a:rPr lang="en-US" b="1" dirty="0" smtClean="0">
                <a:solidFill>
                  <a:srgbClr val="7030A0"/>
                </a:solidFill>
              </a:rPr>
              <a:t>5:15 On </a:t>
            </a:r>
            <a:r>
              <a:rPr lang="en-US" b="1" dirty="0">
                <a:solidFill>
                  <a:srgbClr val="7030A0"/>
                </a:solidFill>
              </a:rPr>
              <a:t>the nations that have not heard.”</a:t>
            </a:r>
          </a:p>
        </p:txBody>
      </p:sp>
      <p:sp>
        <p:nvSpPr>
          <p:cNvPr id="14" name="Rectangle 13"/>
          <p:cNvSpPr/>
          <p:nvPr/>
        </p:nvSpPr>
        <p:spPr>
          <a:xfrm>
            <a:off x="5253799" y="4492712"/>
            <a:ext cx="3890809" cy="369332"/>
          </a:xfrm>
          <a:prstGeom prst="rect">
            <a:avLst/>
          </a:prstGeom>
        </p:spPr>
        <p:txBody>
          <a:bodyPr wrap="none">
            <a:spAutoFit/>
          </a:bodyPr>
          <a:lstStyle/>
          <a:p>
            <a:r>
              <a:rPr lang="en-US" b="1" dirty="0" smtClean="0">
                <a:solidFill>
                  <a:srgbClr val="7030A0"/>
                </a:solidFill>
              </a:rPr>
              <a:t>6:1 Hear </a:t>
            </a:r>
            <a:r>
              <a:rPr lang="en-US" b="1" dirty="0">
                <a:solidFill>
                  <a:srgbClr val="7030A0"/>
                </a:solidFill>
              </a:rPr>
              <a:t>now what the </a:t>
            </a:r>
            <a:r>
              <a:rPr lang="en-US" b="1" cap="small" dirty="0">
                <a:solidFill>
                  <a:srgbClr val="7030A0"/>
                </a:solidFill>
              </a:rPr>
              <a:t>Lord</a:t>
            </a:r>
            <a:r>
              <a:rPr lang="en-US" b="1" dirty="0">
                <a:solidFill>
                  <a:srgbClr val="7030A0"/>
                </a:solidFill>
              </a:rPr>
              <a:t> </a:t>
            </a:r>
            <a:r>
              <a:rPr lang="en-US" b="1" dirty="0" smtClean="0">
                <a:solidFill>
                  <a:srgbClr val="7030A0"/>
                </a:solidFill>
              </a:rPr>
              <a:t>says:</a:t>
            </a:r>
            <a:endParaRPr lang="en-US" b="1" dirty="0">
              <a:solidFill>
                <a:srgbClr val="7030A0"/>
              </a:solidFill>
            </a:endParaRPr>
          </a:p>
        </p:txBody>
      </p:sp>
      <p:sp>
        <p:nvSpPr>
          <p:cNvPr id="15" name="Rectangle 14"/>
          <p:cNvSpPr/>
          <p:nvPr/>
        </p:nvSpPr>
        <p:spPr>
          <a:xfrm>
            <a:off x="4572608" y="4899270"/>
            <a:ext cx="4572000" cy="646331"/>
          </a:xfrm>
          <a:prstGeom prst="rect">
            <a:avLst/>
          </a:prstGeom>
        </p:spPr>
        <p:txBody>
          <a:bodyPr>
            <a:spAutoFit/>
          </a:bodyPr>
          <a:lstStyle/>
          <a:p>
            <a:r>
              <a:rPr lang="en-US" b="1" dirty="0">
                <a:solidFill>
                  <a:srgbClr val="7030A0"/>
                </a:solidFill>
              </a:rPr>
              <a:t>6:2 Hear, O you mountains, the </a:t>
            </a:r>
            <a:r>
              <a:rPr lang="en-US" b="1" dirty="0" smtClean="0">
                <a:solidFill>
                  <a:srgbClr val="7030A0"/>
                </a:solidFill>
              </a:rPr>
              <a:t>Lord’s </a:t>
            </a:r>
            <a:r>
              <a:rPr lang="en-US" b="1" dirty="0">
                <a:solidFill>
                  <a:srgbClr val="7030A0"/>
                </a:solidFill>
              </a:rPr>
              <a:t>complaint,</a:t>
            </a:r>
          </a:p>
        </p:txBody>
      </p:sp>
      <p:sp>
        <p:nvSpPr>
          <p:cNvPr id="16" name="Rectangle 15"/>
          <p:cNvSpPr/>
          <p:nvPr/>
        </p:nvSpPr>
        <p:spPr>
          <a:xfrm>
            <a:off x="4572608" y="5559912"/>
            <a:ext cx="2133918" cy="369332"/>
          </a:xfrm>
          <a:prstGeom prst="rect">
            <a:avLst/>
          </a:prstGeom>
        </p:spPr>
        <p:txBody>
          <a:bodyPr wrap="none">
            <a:spAutoFit/>
          </a:bodyPr>
          <a:lstStyle/>
          <a:p>
            <a:r>
              <a:rPr lang="en-US" b="1" dirty="0" smtClean="0">
                <a:solidFill>
                  <a:srgbClr val="7030A0"/>
                </a:solidFill>
              </a:rPr>
              <a:t>6:9 “Hear </a:t>
            </a:r>
            <a:r>
              <a:rPr lang="en-US" b="1" dirty="0">
                <a:solidFill>
                  <a:srgbClr val="7030A0"/>
                </a:solidFill>
              </a:rPr>
              <a:t>the rod!</a:t>
            </a:r>
          </a:p>
        </p:txBody>
      </p:sp>
      <p:sp>
        <p:nvSpPr>
          <p:cNvPr id="17" name="Rectangle 16"/>
          <p:cNvSpPr/>
          <p:nvPr/>
        </p:nvSpPr>
        <p:spPr>
          <a:xfrm>
            <a:off x="4572608" y="5929244"/>
            <a:ext cx="2877711" cy="369332"/>
          </a:xfrm>
          <a:prstGeom prst="rect">
            <a:avLst/>
          </a:prstGeom>
        </p:spPr>
        <p:txBody>
          <a:bodyPr wrap="none">
            <a:spAutoFit/>
          </a:bodyPr>
          <a:lstStyle/>
          <a:p>
            <a:r>
              <a:rPr lang="en-US" b="1" dirty="0" smtClean="0">
                <a:solidFill>
                  <a:srgbClr val="7030A0"/>
                </a:solidFill>
              </a:rPr>
              <a:t>7:7 My </a:t>
            </a:r>
            <a:r>
              <a:rPr lang="en-US" b="1" dirty="0">
                <a:solidFill>
                  <a:srgbClr val="7030A0"/>
                </a:solidFill>
              </a:rPr>
              <a:t>God will hear me.</a:t>
            </a:r>
          </a:p>
        </p:txBody>
      </p:sp>
    </p:spTree>
    <p:extLst>
      <p:ext uri="{BB962C8B-B14F-4D97-AF65-F5344CB8AC3E}">
        <p14:creationId xmlns:p14="http://schemas.microsoft.com/office/powerpoint/2010/main" val="39392602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hidden="1"/>
          <p:cNvSpPr>
            <a:spLocks noGrp="1" noChangeArrowheads="1"/>
          </p:cNvSpPr>
          <p:nvPr>
            <p:ph type="title"/>
          </p:nvPr>
        </p:nvSpPr>
        <p:spPr/>
        <p:txBody>
          <a:bodyPr/>
          <a:lstStyle/>
          <a:p>
            <a:pPr eaLnBrk="1" hangingPunct="1"/>
            <a:endParaRPr lang="en-US" altLang="en-US" smtClean="0"/>
          </a:p>
        </p:txBody>
      </p:sp>
      <p:sp>
        <p:nvSpPr>
          <p:cNvPr id="30723" name="Rectangle 3" descr="DSC00812"/>
          <p:cNvSpPr>
            <a:spLocks noGrp="1" noChangeAspect="1" noChangeArrowheads="1"/>
          </p:cNvSpPr>
          <p:nvPr/>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30724" name="Text Box 4"/>
          <p:cNvSpPr txBox="1">
            <a:spLocks noChangeArrowheads="1"/>
          </p:cNvSpPr>
          <p:nvPr/>
        </p:nvSpPr>
        <p:spPr bwMode="ltGray">
          <a:xfrm>
            <a:off x="3886199" y="199788"/>
            <a:ext cx="5229225" cy="2785378"/>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400" b="1"/>
              <a:t>Micah 1:3 - 4 (NKJV)</a:t>
            </a:r>
          </a:p>
          <a:p>
            <a:pPr algn="l" eaLnBrk="1" hangingPunct="1">
              <a:spcBef>
                <a:spcPct val="50000"/>
              </a:spcBef>
            </a:pPr>
            <a:r>
              <a:rPr lang="en-US" altLang="en-US" sz="1400" b="1"/>
              <a:t> </a:t>
            </a:r>
            <a:r>
              <a:rPr lang="en-US" altLang="en-US" sz="1400" baseline="30000">
                <a:latin typeface="Default"/>
              </a:rPr>
              <a:t>3</a:t>
            </a:r>
            <a:r>
              <a:rPr lang="en-US" altLang="en-US" sz="1400">
                <a:latin typeface="Default"/>
              </a:rPr>
              <a:t>    For behold, the Lord is coming out of His place;</a:t>
            </a:r>
            <a:endParaRPr lang="en-US" altLang="en-US" sz="1400"/>
          </a:p>
          <a:p>
            <a:pPr algn="l" eaLnBrk="1" hangingPunct="1">
              <a:spcBef>
                <a:spcPct val="50000"/>
              </a:spcBef>
            </a:pPr>
            <a:r>
              <a:rPr lang="en-US" altLang="en-US" sz="1400"/>
              <a:t>       </a:t>
            </a:r>
            <a:r>
              <a:rPr lang="en-US" altLang="en-US" sz="1400">
                <a:latin typeface="Default"/>
              </a:rPr>
              <a:t>He will come down</a:t>
            </a:r>
            <a:r>
              <a:rPr lang="en-US" altLang="en-US" sz="1400"/>
              <a:t> </a:t>
            </a:r>
          </a:p>
          <a:p>
            <a:pPr algn="l" eaLnBrk="1" hangingPunct="1">
              <a:spcBef>
                <a:spcPct val="50000"/>
              </a:spcBef>
            </a:pPr>
            <a:r>
              <a:rPr lang="en-US" altLang="en-US" sz="1400"/>
              <a:t>	</a:t>
            </a:r>
            <a:r>
              <a:rPr lang="en-US" altLang="en-US" sz="1400">
                <a:latin typeface="Default"/>
              </a:rPr>
              <a:t>And tread on the high places of the earth.</a:t>
            </a:r>
            <a:r>
              <a:rPr lang="en-US" altLang="en-US" sz="1400"/>
              <a:t> </a:t>
            </a:r>
          </a:p>
          <a:p>
            <a:pPr algn="l" eaLnBrk="1" hangingPunct="1">
              <a:spcBef>
                <a:spcPct val="50000"/>
              </a:spcBef>
            </a:pPr>
            <a:r>
              <a:rPr lang="en-US" altLang="en-US" sz="1400" baseline="30000">
                <a:latin typeface="Default"/>
              </a:rPr>
              <a:t>4</a:t>
            </a:r>
            <a:r>
              <a:rPr lang="en-US" altLang="en-US" sz="1400">
                <a:latin typeface="Default"/>
              </a:rPr>
              <a:t>    The mountains will melt under Him,</a:t>
            </a:r>
            <a:r>
              <a:rPr lang="en-US" altLang="en-US" sz="1400"/>
              <a:t> </a:t>
            </a:r>
          </a:p>
          <a:p>
            <a:pPr algn="l" eaLnBrk="1" hangingPunct="1">
              <a:spcBef>
                <a:spcPct val="50000"/>
              </a:spcBef>
            </a:pPr>
            <a:r>
              <a:rPr lang="en-US" altLang="en-US" sz="1400"/>
              <a:t>	</a:t>
            </a:r>
            <a:r>
              <a:rPr lang="en-US" altLang="en-US" sz="1400">
                <a:latin typeface="Default"/>
              </a:rPr>
              <a:t>And the valleys will split</a:t>
            </a:r>
            <a:endParaRPr lang="en-US" altLang="en-US" sz="1400"/>
          </a:p>
          <a:p>
            <a:pPr algn="l" eaLnBrk="1" hangingPunct="1">
              <a:spcBef>
                <a:spcPct val="50000"/>
              </a:spcBef>
            </a:pPr>
            <a:r>
              <a:rPr lang="en-US" altLang="en-US" sz="1400"/>
              <a:t>	</a:t>
            </a:r>
            <a:r>
              <a:rPr lang="en-US" altLang="en-US" sz="1400">
                <a:latin typeface="Default"/>
              </a:rPr>
              <a:t>Like wax before the fire,</a:t>
            </a:r>
            <a:endParaRPr lang="en-US" altLang="en-US" sz="1400"/>
          </a:p>
          <a:p>
            <a:pPr algn="l" eaLnBrk="1" hangingPunct="1">
              <a:spcBef>
                <a:spcPct val="50000"/>
              </a:spcBef>
            </a:pPr>
            <a:r>
              <a:rPr lang="en-US" altLang="en-US" sz="1400"/>
              <a:t>	</a:t>
            </a:r>
            <a:r>
              <a:rPr lang="en-US" altLang="en-US" sz="1400" b="1" u="sng">
                <a:latin typeface="Default"/>
              </a:rPr>
              <a:t>Like waters poured down a steep place.</a:t>
            </a:r>
            <a:r>
              <a:rPr lang="en-US" altLang="en-US" sz="1400"/>
              <a:t> </a:t>
            </a:r>
            <a:br>
              <a:rPr lang="en-US" altLang="en-US" sz="1400"/>
            </a:br>
            <a:endParaRPr lang="en-US" altLang="en-US" sz="1400"/>
          </a:p>
        </p:txBody>
      </p:sp>
    </p:spTree>
    <p:extLst>
      <p:ext uri="{BB962C8B-B14F-4D97-AF65-F5344CB8AC3E}">
        <p14:creationId xmlns:p14="http://schemas.microsoft.com/office/powerpoint/2010/main" val="7701500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hidden="1"/>
          <p:cNvSpPr>
            <a:spLocks noGrp="1" noChangeArrowheads="1"/>
          </p:cNvSpPr>
          <p:nvPr>
            <p:ph type="title"/>
          </p:nvPr>
        </p:nvSpPr>
        <p:spPr/>
        <p:txBody>
          <a:bodyPr/>
          <a:lstStyle/>
          <a:p>
            <a:pPr eaLnBrk="1" hangingPunct="1"/>
            <a:r>
              <a:rPr lang="en-US" altLang="en-US" sz="2800" smtClean="0">
                <a:solidFill>
                  <a:schemeClr val="bg1"/>
                </a:solidFill>
              </a:rPr>
              <a:t>Tell Samaria from south</a:t>
            </a:r>
            <a:endParaRPr lang="en-US" altLang="en-US" smtClean="0"/>
          </a:p>
        </p:txBody>
      </p:sp>
      <p:pic>
        <p:nvPicPr>
          <p:cNvPr id="31747" name="Picture 3" descr="Samaria tell from south, tb n0508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1750" y="-23813"/>
            <a:ext cx="9207500"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31748" name="Text Box 4"/>
          <p:cNvSpPr txBox="1">
            <a:spLocks noChangeArrowheads="1"/>
          </p:cNvSpPr>
          <p:nvPr/>
        </p:nvSpPr>
        <p:spPr bwMode="auto">
          <a:xfrm>
            <a:off x="685800" y="622935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solidFill>
                  <a:schemeClr val="bg1"/>
                </a:solidFill>
                <a:latin typeface="Arial" pitchFamily="34" charset="0"/>
              </a:rPr>
              <a:t>Tell Samaria from south</a:t>
            </a:r>
          </a:p>
        </p:txBody>
      </p:sp>
      <p:sp>
        <p:nvSpPr>
          <p:cNvPr id="31749" name="Text Box 5"/>
          <p:cNvSpPr txBox="1">
            <a:spLocks noChangeArrowheads="1"/>
          </p:cNvSpPr>
          <p:nvPr/>
        </p:nvSpPr>
        <p:spPr bwMode="ltGray">
          <a:xfrm>
            <a:off x="3743325" y="206375"/>
            <a:ext cx="5400675" cy="2308324"/>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600" b="1"/>
              <a:t>Micah 1:6 (NKJV) </a:t>
            </a:r>
          </a:p>
          <a:p>
            <a:pPr algn="l" eaLnBrk="1" hangingPunct="1">
              <a:spcBef>
                <a:spcPct val="50000"/>
              </a:spcBef>
            </a:pPr>
            <a:r>
              <a:rPr lang="en-US" altLang="en-US" sz="1600" baseline="30000">
                <a:latin typeface="Default"/>
              </a:rPr>
              <a:t>6</a:t>
            </a:r>
            <a:r>
              <a:rPr lang="en-US" altLang="en-US" sz="1600">
                <a:latin typeface="Default"/>
              </a:rPr>
              <a:t>    “Therefore I will make Samaria a heap of ruins in the field,</a:t>
            </a:r>
            <a:endParaRPr lang="en-US" altLang="en-US" sz="1600"/>
          </a:p>
          <a:p>
            <a:pPr algn="l" eaLnBrk="1" hangingPunct="1">
              <a:spcBef>
                <a:spcPct val="50000"/>
              </a:spcBef>
            </a:pPr>
            <a:r>
              <a:rPr lang="en-US" altLang="en-US" sz="1600"/>
              <a:t>       </a:t>
            </a:r>
            <a:r>
              <a:rPr lang="en-US" altLang="en-US" sz="1600">
                <a:latin typeface="Default"/>
              </a:rPr>
              <a:t>Places for planting a vineyard;</a:t>
            </a:r>
            <a:endParaRPr lang="en-US" altLang="en-US" sz="1600"/>
          </a:p>
          <a:p>
            <a:pPr algn="l" eaLnBrk="1" hangingPunct="1">
              <a:spcBef>
                <a:spcPct val="50000"/>
              </a:spcBef>
            </a:pPr>
            <a:r>
              <a:rPr lang="en-US" altLang="en-US" sz="1600"/>
              <a:t>      </a:t>
            </a:r>
            <a:r>
              <a:rPr lang="en-US" altLang="en-US" sz="1600">
                <a:latin typeface="Default"/>
              </a:rPr>
              <a:t>I will pour down her stones into the valley,</a:t>
            </a:r>
            <a:endParaRPr lang="en-US" altLang="en-US" sz="1600"/>
          </a:p>
          <a:p>
            <a:pPr algn="l" eaLnBrk="1" hangingPunct="1">
              <a:spcBef>
                <a:spcPct val="50000"/>
              </a:spcBef>
            </a:pPr>
            <a:r>
              <a:rPr lang="en-US" altLang="en-US" sz="1600"/>
              <a:t>      </a:t>
            </a:r>
            <a:r>
              <a:rPr lang="en-US" altLang="en-US" sz="1600">
                <a:latin typeface="Default"/>
              </a:rPr>
              <a:t>And I will uncover her foundations.</a:t>
            </a:r>
            <a:r>
              <a:rPr lang="en-US" altLang="en-US" sz="1600"/>
              <a:t> </a:t>
            </a:r>
            <a:br>
              <a:rPr lang="en-US" altLang="en-US" sz="1600"/>
            </a:br>
            <a:endParaRPr lang="en-US" altLang="en-US" sz="1600"/>
          </a:p>
        </p:txBody>
      </p:sp>
    </p:spTree>
    <p:extLst>
      <p:ext uri="{BB962C8B-B14F-4D97-AF65-F5344CB8AC3E}">
        <p14:creationId xmlns:p14="http://schemas.microsoft.com/office/powerpoint/2010/main" val="82991377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5" name="Group 3"/>
          <p:cNvGrpSpPr>
            <a:grpSpLocks noGrp="1" noUngrp="1" noChangeAspect="1"/>
          </p:cNvGrpSpPr>
          <p:nvPr/>
        </p:nvGrpSpPr>
        <p:grpSpPr bwMode="auto">
          <a:xfrm>
            <a:off x="0" y="0"/>
            <a:ext cx="9144000" cy="6564313"/>
            <a:chOff x="685800" y="828675"/>
            <a:chExt cx="7772400" cy="5580063"/>
          </a:xfrm>
        </p:grpSpPr>
        <p:pic>
          <p:nvPicPr>
            <p:cNvPr id="67586" name="Picture 1" descr="Samaria Israelite wall, tb070507730"/>
            <p:cNvPicPr>
              <a:picLocks noRot="1" noChangeAspect="1" noMove="1" noResize="1"/>
            </p:cNvPicPr>
            <p:nvPr isPhoto="1"/>
          </p:nvPicPr>
          <p:blipFill>
            <a:blip r:embed="rId3" cstate="print"/>
            <a:srcRect/>
            <a:stretch>
              <a:fillRect/>
            </a:stretch>
          </p:blipFill>
          <p:spPr bwMode="auto">
            <a:xfrm>
              <a:off x="685800" y="828675"/>
              <a:ext cx="7772400" cy="5199063"/>
            </a:xfrm>
            <a:prstGeom prst="rect">
              <a:avLst/>
            </a:prstGeom>
            <a:noFill/>
            <a:ln w="9525">
              <a:noFill/>
              <a:miter lim="800000"/>
              <a:headEnd/>
              <a:tailEnd/>
            </a:ln>
          </p:spPr>
        </p:pic>
        <p:sp>
          <p:nvSpPr>
            <p:cNvPr id="3" name="Rectangle 2"/>
            <p:cNvSpPr/>
            <p:nvPr/>
          </p:nvSpPr>
          <p:spPr>
            <a:xfrm>
              <a:off x="685800" y="6065972"/>
              <a:ext cx="7772400" cy="342766"/>
            </a:xfrm>
            <a:prstGeom prst="rect">
              <a:avLst/>
            </a:prstGeom>
            <a:noFill/>
            <a:ln>
              <a:noFill/>
            </a:ln>
          </p:spPr>
          <p:txBody>
            <a:bodyPr anchor="ctr">
              <a:normAutofit fontScale="92500" lnSpcReduction="10000"/>
            </a:bodyPr>
            <a:lstStyle/>
            <a:p>
              <a:pPr algn="ctr">
                <a:defRPr/>
              </a:pPr>
              <a:r>
                <a:rPr lang="en-US" sz="2400" dirty="0">
                  <a:solidFill>
                    <a:srgbClr val="000000"/>
                  </a:solidFill>
                  <a:latin typeface="Calibri" pitchFamily="34" charset="0"/>
                  <a:cs typeface="Arial" charset="0"/>
                </a:rPr>
                <a:t>Samaria Israelite wall</a:t>
              </a:r>
            </a:p>
          </p:txBody>
        </p:sp>
      </p:grpSp>
    </p:spTree>
    <p:extLst>
      <p:ext uri="{BB962C8B-B14F-4D97-AF65-F5344CB8AC3E}">
        <p14:creationId xmlns:p14="http://schemas.microsoft.com/office/powerpoint/2010/main" val="3614529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Samaria ruins of Iron Age acropolis, 56-11tb"/>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2700" y="0"/>
            <a:ext cx="9167813" cy="599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hidden="1"/>
          <p:cNvSpPr>
            <a:spLocks noGrp="1" noChangeArrowheads="1"/>
          </p:cNvSpPr>
          <p:nvPr>
            <p:ph type="title"/>
          </p:nvPr>
        </p:nvSpPr>
        <p:spPr/>
        <p:txBody>
          <a:bodyPr/>
          <a:lstStyle/>
          <a:p>
            <a:pPr eaLnBrk="1" hangingPunct="1"/>
            <a:r>
              <a:rPr lang="en-US" altLang="en-US" sz="2800" smtClean="0"/>
              <a:t>Samaria ruins of Iron Age acropolis</a:t>
            </a:r>
            <a:endParaRPr lang="en-US" altLang="en-US" smtClean="0"/>
          </a:p>
        </p:txBody>
      </p:sp>
      <p:sp>
        <p:nvSpPr>
          <p:cNvPr id="32772" name="Text Box 4"/>
          <p:cNvSpPr txBox="1">
            <a:spLocks noChangeArrowheads="1"/>
          </p:cNvSpPr>
          <p:nvPr/>
        </p:nvSpPr>
        <p:spPr bwMode="auto">
          <a:xfrm>
            <a:off x="846160" y="6026150"/>
            <a:ext cx="7612039" cy="457200"/>
          </a:xfrm>
          <a:prstGeom prst="rect">
            <a:avLst/>
          </a:prstGeom>
          <a:solidFill>
            <a:schemeClr val="bg1"/>
          </a:solidFill>
          <a:ln>
            <a:noFill/>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dirty="0">
                <a:latin typeface="Arial" pitchFamily="34" charset="0"/>
              </a:rPr>
              <a:t>Samaria ruins of Iron Age acropolis</a:t>
            </a:r>
          </a:p>
        </p:txBody>
      </p:sp>
      <p:sp>
        <p:nvSpPr>
          <p:cNvPr id="32773" name="Text Box 5"/>
          <p:cNvSpPr txBox="1">
            <a:spLocks noChangeArrowheads="1"/>
          </p:cNvSpPr>
          <p:nvPr/>
        </p:nvSpPr>
        <p:spPr bwMode="ltGray">
          <a:xfrm>
            <a:off x="3743325" y="206375"/>
            <a:ext cx="5400675" cy="2308324"/>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600" b="1"/>
              <a:t>Micah 1:6 (NKJV) </a:t>
            </a:r>
          </a:p>
          <a:p>
            <a:pPr algn="l" eaLnBrk="1" hangingPunct="1">
              <a:spcBef>
                <a:spcPct val="50000"/>
              </a:spcBef>
            </a:pPr>
            <a:r>
              <a:rPr lang="en-US" altLang="en-US" sz="1600" baseline="30000">
                <a:latin typeface="Default"/>
              </a:rPr>
              <a:t>6</a:t>
            </a:r>
            <a:r>
              <a:rPr lang="en-US" altLang="en-US" sz="1600">
                <a:latin typeface="Default"/>
              </a:rPr>
              <a:t>    “Therefore I will make Samaria a heap of ruins in the field,</a:t>
            </a:r>
            <a:endParaRPr lang="en-US" altLang="en-US" sz="1600"/>
          </a:p>
          <a:p>
            <a:pPr algn="l" eaLnBrk="1" hangingPunct="1">
              <a:spcBef>
                <a:spcPct val="50000"/>
              </a:spcBef>
            </a:pPr>
            <a:r>
              <a:rPr lang="en-US" altLang="en-US" sz="1600"/>
              <a:t>       </a:t>
            </a:r>
            <a:r>
              <a:rPr lang="en-US" altLang="en-US" sz="1600">
                <a:latin typeface="Default"/>
              </a:rPr>
              <a:t>Places for planting a vineyard;</a:t>
            </a:r>
            <a:endParaRPr lang="en-US" altLang="en-US" sz="1600"/>
          </a:p>
          <a:p>
            <a:pPr algn="l" eaLnBrk="1" hangingPunct="1">
              <a:spcBef>
                <a:spcPct val="50000"/>
              </a:spcBef>
            </a:pPr>
            <a:r>
              <a:rPr lang="en-US" altLang="en-US" sz="1600"/>
              <a:t>      </a:t>
            </a:r>
            <a:r>
              <a:rPr lang="en-US" altLang="en-US" sz="1600">
                <a:latin typeface="Default"/>
              </a:rPr>
              <a:t>I will pour down her stones into the valley,</a:t>
            </a:r>
            <a:endParaRPr lang="en-US" altLang="en-US" sz="1600"/>
          </a:p>
          <a:p>
            <a:pPr algn="l" eaLnBrk="1" hangingPunct="1">
              <a:spcBef>
                <a:spcPct val="50000"/>
              </a:spcBef>
            </a:pPr>
            <a:r>
              <a:rPr lang="en-US" altLang="en-US" sz="1600"/>
              <a:t>      </a:t>
            </a:r>
            <a:r>
              <a:rPr lang="en-US" altLang="en-US" sz="1600">
                <a:latin typeface="Default"/>
              </a:rPr>
              <a:t>And I will uncover her foundations.</a:t>
            </a:r>
            <a:r>
              <a:rPr lang="en-US" altLang="en-US" sz="1600"/>
              <a:t> </a:t>
            </a:r>
            <a:br>
              <a:rPr lang="en-US" altLang="en-US" sz="1600"/>
            </a:br>
            <a:endParaRPr lang="en-US" altLang="en-US" sz="1600"/>
          </a:p>
        </p:txBody>
      </p:sp>
    </p:spTree>
    <p:extLst>
      <p:ext uri="{BB962C8B-B14F-4D97-AF65-F5344CB8AC3E}">
        <p14:creationId xmlns:p14="http://schemas.microsoft.com/office/powerpoint/2010/main" val="131953579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3"/>
          <p:cNvGrpSpPr>
            <a:grpSpLocks noGrp="1" noUngrp="1" noChangeAspect="1"/>
          </p:cNvGrpSpPr>
          <p:nvPr/>
        </p:nvGrpSpPr>
        <p:grpSpPr bwMode="auto">
          <a:xfrm>
            <a:off x="0" y="0"/>
            <a:ext cx="9144000" cy="6564313"/>
            <a:chOff x="685800" y="828675"/>
            <a:chExt cx="7772400" cy="5580063"/>
          </a:xfrm>
          <a:solidFill>
            <a:schemeClr val="bg1"/>
          </a:solidFill>
        </p:grpSpPr>
        <p:pic>
          <p:nvPicPr>
            <p:cNvPr id="33804" name="Picture 1" descr="Samaria acropolis, area of possible royal tombs, tb070507812"/>
            <p:cNvPicPr>
              <a:picLocks noRot="1" noChangeAspect="1" noMove="1" noResize="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685800" y="828675"/>
              <a:ext cx="7772400" cy="5199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85800" y="6065972"/>
              <a:ext cx="7772400" cy="342766"/>
            </a:xfrm>
            <a:prstGeom prst="rect">
              <a:avLst/>
            </a:prstGeom>
            <a:grpFill/>
            <a:ln>
              <a:noFill/>
            </a:ln>
          </p:spPr>
          <p:txBody>
            <a:bodyPr anchor="ctr">
              <a:normAutofit/>
            </a:bodyPr>
            <a:lstStyle/>
            <a:p>
              <a:pPr>
                <a:defRPr/>
              </a:pPr>
              <a:r>
                <a:rPr lang="en-US" dirty="0">
                  <a:solidFill>
                    <a:srgbClr val="000000"/>
                  </a:solidFill>
                  <a:latin typeface="Calibri" pitchFamily="34" charset="0"/>
                  <a:cs typeface="Arial" charset="0"/>
                </a:rPr>
                <a:t>Samaria acropolis, area of possible royal tombs</a:t>
              </a:r>
            </a:p>
          </p:txBody>
        </p:sp>
      </p:grpSp>
      <p:sp>
        <p:nvSpPr>
          <p:cNvPr id="8" name="Text Box 16"/>
          <p:cNvSpPr txBox="1">
            <a:spLocks noChangeArrowheads="1"/>
          </p:cNvSpPr>
          <p:nvPr/>
        </p:nvSpPr>
        <p:spPr bwMode="auto">
          <a:xfrm>
            <a:off x="3227097" y="2209800"/>
            <a:ext cx="753732" cy="400110"/>
          </a:xfrm>
          <a:prstGeom prst="rect">
            <a:avLst/>
          </a:prstGeom>
          <a:noFill/>
          <a:ln w="9525">
            <a:noFill/>
            <a:miter lim="800000"/>
            <a:headEnd/>
            <a:tailEnd/>
          </a:ln>
          <a:effectLst/>
        </p:spPr>
        <p:txBody>
          <a:bodyPr wrap="none">
            <a:spAutoFit/>
          </a:bodyPr>
          <a:lstStyle/>
          <a:p>
            <a:pPr>
              <a:defRPr/>
            </a:pPr>
            <a:r>
              <a:rPr lang="en-US" sz="2000" dirty="0">
                <a:solidFill>
                  <a:srgbClr val="FFFFFF"/>
                </a:solidFill>
                <a:effectLst>
                  <a:glow rad="76200">
                    <a:srgbClr val="000000">
                      <a:alpha val="60000"/>
                    </a:srgbClr>
                  </a:glow>
                </a:effectLst>
                <a:latin typeface="Calibri" pitchFamily="34" charset="0"/>
                <a:cs typeface="Calibri" pitchFamily="34" charset="0"/>
              </a:rPr>
              <a:t>tomb</a:t>
            </a:r>
          </a:p>
        </p:txBody>
      </p:sp>
      <p:sp>
        <p:nvSpPr>
          <p:cNvPr id="7" name="Text Box 16"/>
          <p:cNvSpPr txBox="1">
            <a:spLocks noChangeArrowheads="1"/>
          </p:cNvSpPr>
          <p:nvPr/>
        </p:nvSpPr>
        <p:spPr bwMode="auto">
          <a:xfrm>
            <a:off x="4351668" y="2495730"/>
            <a:ext cx="753732" cy="400110"/>
          </a:xfrm>
          <a:prstGeom prst="rect">
            <a:avLst/>
          </a:prstGeom>
          <a:noFill/>
          <a:ln w="9525">
            <a:noFill/>
            <a:miter lim="800000"/>
            <a:headEnd/>
            <a:tailEnd/>
          </a:ln>
          <a:effectLst/>
        </p:spPr>
        <p:txBody>
          <a:bodyPr wrap="none">
            <a:spAutoFit/>
          </a:bodyPr>
          <a:lstStyle/>
          <a:p>
            <a:pPr>
              <a:defRPr/>
            </a:pPr>
            <a:r>
              <a:rPr lang="en-US" sz="2000" dirty="0">
                <a:solidFill>
                  <a:srgbClr val="FFFFFF"/>
                </a:solidFill>
                <a:effectLst>
                  <a:glow rad="76200">
                    <a:srgbClr val="000000">
                      <a:alpha val="60000"/>
                    </a:srgbClr>
                  </a:glow>
                </a:effectLst>
                <a:latin typeface="Calibri" pitchFamily="34" charset="0"/>
                <a:cs typeface="Calibri" pitchFamily="34" charset="0"/>
              </a:rPr>
              <a:t>tomb</a:t>
            </a:r>
          </a:p>
        </p:txBody>
      </p:sp>
      <p:sp>
        <p:nvSpPr>
          <p:cNvPr id="9" name="Line 9"/>
          <p:cNvSpPr>
            <a:spLocks noChangeShapeType="1"/>
          </p:cNvSpPr>
          <p:nvPr/>
        </p:nvSpPr>
        <p:spPr bwMode="auto">
          <a:xfrm flipH="1">
            <a:off x="2767806" y="2619585"/>
            <a:ext cx="0" cy="352215"/>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defRPr/>
            </a:pPr>
            <a:endParaRPr lang="en-US" smtClean="0">
              <a:solidFill>
                <a:srgbClr val="000000"/>
              </a:solidFill>
              <a:latin typeface="Calibri" pitchFamily="34" charset="0"/>
            </a:endParaRPr>
          </a:p>
        </p:txBody>
      </p:sp>
      <p:sp>
        <p:nvSpPr>
          <p:cNvPr id="10" name="Line 9"/>
          <p:cNvSpPr>
            <a:spLocks noChangeShapeType="1"/>
          </p:cNvSpPr>
          <p:nvPr/>
        </p:nvSpPr>
        <p:spPr bwMode="auto">
          <a:xfrm flipH="1">
            <a:off x="3767931" y="2848185"/>
            <a:ext cx="0" cy="352215"/>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defRPr/>
            </a:pPr>
            <a:endParaRPr lang="en-US" smtClean="0">
              <a:solidFill>
                <a:srgbClr val="000000"/>
              </a:solidFill>
              <a:latin typeface="Calibri" pitchFamily="34" charset="0"/>
            </a:endParaRPr>
          </a:p>
        </p:txBody>
      </p:sp>
      <p:sp>
        <p:nvSpPr>
          <p:cNvPr id="33803" name="Text Box 5"/>
          <p:cNvSpPr txBox="1">
            <a:spLocks noChangeArrowheads="1"/>
          </p:cNvSpPr>
          <p:nvPr/>
        </p:nvSpPr>
        <p:spPr bwMode="ltGray">
          <a:xfrm>
            <a:off x="55563" y="31750"/>
            <a:ext cx="5400675" cy="2062163"/>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600" b="1">
                <a:solidFill>
                  <a:srgbClr val="000000"/>
                </a:solidFill>
              </a:rPr>
              <a:t>Micah 1:6 (NKJV) </a:t>
            </a:r>
          </a:p>
          <a:p>
            <a:pPr algn="l" eaLnBrk="1" hangingPunct="1">
              <a:spcBef>
                <a:spcPct val="50000"/>
              </a:spcBef>
            </a:pPr>
            <a:r>
              <a:rPr lang="en-US" altLang="en-US" sz="1600" baseline="30000">
                <a:solidFill>
                  <a:srgbClr val="000000"/>
                </a:solidFill>
                <a:latin typeface="Default"/>
              </a:rPr>
              <a:t>6</a:t>
            </a:r>
            <a:r>
              <a:rPr lang="en-US" altLang="en-US" sz="1600">
                <a:solidFill>
                  <a:srgbClr val="000000"/>
                </a:solidFill>
                <a:latin typeface="Default"/>
              </a:rPr>
              <a:t>    “Therefore I will make Samaria a heap of ruins in the field,</a:t>
            </a:r>
            <a:endParaRPr lang="en-US" altLang="en-US" sz="1600">
              <a:solidFill>
                <a:srgbClr val="000000"/>
              </a:solidFill>
            </a:endParaRPr>
          </a:p>
          <a:p>
            <a:pPr algn="l" eaLnBrk="1" hangingPunct="1">
              <a:spcBef>
                <a:spcPct val="50000"/>
              </a:spcBef>
            </a:pPr>
            <a:r>
              <a:rPr lang="en-US" altLang="en-US" sz="1600">
                <a:solidFill>
                  <a:srgbClr val="000000"/>
                </a:solidFill>
              </a:rPr>
              <a:t>       </a:t>
            </a:r>
            <a:r>
              <a:rPr lang="en-US" altLang="en-US" sz="1600">
                <a:solidFill>
                  <a:srgbClr val="000000"/>
                </a:solidFill>
                <a:latin typeface="Default"/>
              </a:rPr>
              <a:t>Places for planting a vineyard;</a:t>
            </a:r>
            <a:endParaRPr lang="en-US" altLang="en-US" sz="1600">
              <a:solidFill>
                <a:srgbClr val="000000"/>
              </a:solidFill>
            </a:endParaRPr>
          </a:p>
          <a:p>
            <a:pPr algn="l" eaLnBrk="1" hangingPunct="1">
              <a:spcBef>
                <a:spcPct val="50000"/>
              </a:spcBef>
            </a:pPr>
            <a:r>
              <a:rPr lang="en-US" altLang="en-US" sz="1600">
                <a:solidFill>
                  <a:srgbClr val="000000"/>
                </a:solidFill>
              </a:rPr>
              <a:t>      </a:t>
            </a:r>
            <a:r>
              <a:rPr lang="en-US" altLang="en-US" sz="1600">
                <a:solidFill>
                  <a:srgbClr val="000000"/>
                </a:solidFill>
                <a:latin typeface="Default"/>
              </a:rPr>
              <a:t>I will pour down her stones into the valley,</a:t>
            </a:r>
            <a:endParaRPr lang="en-US" altLang="en-US" sz="1600">
              <a:solidFill>
                <a:srgbClr val="000000"/>
              </a:solidFill>
            </a:endParaRPr>
          </a:p>
          <a:p>
            <a:pPr algn="l" eaLnBrk="1" hangingPunct="1">
              <a:spcBef>
                <a:spcPct val="50000"/>
              </a:spcBef>
            </a:pPr>
            <a:r>
              <a:rPr lang="en-US" altLang="en-US" sz="1600">
                <a:solidFill>
                  <a:srgbClr val="000000"/>
                </a:solidFill>
              </a:rPr>
              <a:t>      </a:t>
            </a:r>
            <a:r>
              <a:rPr lang="en-US" altLang="en-US" sz="1600">
                <a:solidFill>
                  <a:srgbClr val="000000"/>
                </a:solidFill>
                <a:latin typeface="Default"/>
              </a:rPr>
              <a:t>And I will uncover her foundations.</a:t>
            </a:r>
            <a:r>
              <a:rPr lang="en-US" altLang="en-US" sz="1600">
                <a:solidFill>
                  <a:srgbClr val="000000"/>
                </a:solidFill>
              </a:rPr>
              <a:t> </a:t>
            </a:r>
          </a:p>
        </p:txBody>
      </p:sp>
    </p:spTree>
    <p:extLst>
      <p:ext uri="{BB962C8B-B14F-4D97-AF65-F5344CB8AC3E}">
        <p14:creationId xmlns:p14="http://schemas.microsoft.com/office/powerpoint/2010/main" val="25990318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52425" y="285750"/>
            <a:ext cx="8496300" cy="1143000"/>
          </a:xfrm>
          <a:solidFill>
            <a:schemeClr val="accent1"/>
          </a:solidFill>
        </p:spPr>
        <p:txBody>
          <a:bodyPr/>
          <a:lstStyle/>
          <a:p>
            <a:pPr eaLnBrk="1" hangingPunct="1"/>
            <a:r>
              <a:rPr lang="en-US" altLang="en-US" sz="3600" smtClean="0">
                <a:solidFill>
                  <a:schemeClr val="bg2"/>
                </a:solidFill>
              </a:rPr>
              <a:t>Sennacherib  in Philistia </a:t>
            </a:r>
            <a:br>
              <a:rPr lang="en-US" altLang="en-US" sz="3600" smtClean="0">
                <a:solidFill>
                  <a:schemeClr val="bg2"/>
                </a:solidFill>
              </a:rPr>
            </a:br>
            <a:r>
              <a:rPr lang="en-US" altLang="en-US" sz="3600" smtClean="0">
                <a:solidFill>
                  <a:schemeClr val="bg2"/>
                </a:solidFill>
              </a:rPr>
              <a:t>&amp; Judah 701 BC</a:t>
            </a:r>
          </a:p>
        </p:txBody>
      </p:sp>
      <p:pic>
        <p:nvPicPr>
          <p:cNvPr id="37891" name="Picture 3" descr="G:\Jonah-Joel-Micah\Reference Material\Micah\Sennacherib in Philistia - 701BC map 154-closeup.ps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704975"/>
            <a:ext cx="88011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4"/>
          <p:cNvSpPr>
            <a:spLocks noChangeArrowheads="1"/>
          </p:cNvSpPr>
          <p:nvPr/>
        </p:nvSpPr>
        <p:spPr bwMode="ltGray">
          <a:xfrm>
            <a:off x="2476500" y="4025900"/>
            <a:ext cx="419100" cy="3048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37893" name="Rectangle 5"/>
          <p:cNvSpPr>
            <a:spLocks noChangeArrowheads="1"/>
          </p:cNvSpPr>
          <p:nvPr/>
        </p:nvSpPr>
        <p:spPr bwMode="ltGray">
          <a:xfrm>
            <a:off x="2781300" y="6146800"/>
            <a:ext cx="5334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37894" name="Rectangle 6"/>
          <p:cNvSpPr>
            <a:spLocks noChangeArrowheads="1"/>
          </p:cNvSpPr>
          <p:nvPr/>
        </p:nvSpPr>
        <p:spPr bwMode="ltGray">
          <a:xfrm>
            <a:off x="3378200" y="5486400"/>
            <a:ext cx="774700" cy="2921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37895" name="Rectangle 7"/>
          <p:cNvSpPr>
            <a:spLocks noChangeArrowheads="1"/>
          </p:cNvSpPr>
          <p:nvPr/>
        </p:nvSpPr>
        <p:spPr bwMode="ltGray">
          <a:xfrm>
            <a:off x="5168900" y="6083300"/>
            <a:ext cx="1130300" cy="2921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37896" name="Rectangle 8"/>
          <p:cNvSpPr>
            <a:spLocks noChangeArrowheads="1"/>
          </p:cNvSpPr>
          <p:nvPr/>
        </p:nvSpPr>
        <p:spPr bwMode="ltGray">
          <a:xfrm>
            <a:off x="3416300" y="5181600"/>
            <a:ext cx="1219200" cy="203200"/>
          </a:xfrm>
          <a:prstGeom prst="rect">
            <a:avLst/>
          </a:prstGeom>
          <a:noFill/>
          <a:ln w="38100">
            <a:solidFill>
              <a:srgbClr val="66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37897" name="Rectangle 9"/>
          <p:cNvSpPr>
            <a:spLocks noChangeArrowheads="1"/>
          </p:cNvSpPr>
          <p:nvPr/>
        </p:nvSpPr>
        <p:spPr bwMode="ltGray">
          <a:xfrm>
            <a:off x="4241800" y="4648200"/>
            <a:ext cx="5842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37898" name="Rectangle 10"/>
          <p:cNvSpPr>
            <a:spLocks noChangeArrowheads="1"/>
          </p:cNvSpPr>
          <p:nvPr/>
        </p:nvSpPr>
        <p:spPr bwMode="ltGray">
          <a:xfrm>
            <a:off x="4064000" y="4965700"/>
            <a:ext cx="5842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37899" name="Line 11"/>
          <p:cNvSpPr>
            <a:spLocks noChangeShapeType="1"/>
          </p:cNvSpPr>
          <p:nvPr/>
        </p:nvSpPr>
        <p:spPr bwMode="ltGray">
          <a:xfrm flipV="1">
            <a:off x="4629150" y="5195888"/>
            <a:ext cx="479425" cy="101600"/>
          </a:xfrm>
          <a:prstGeom prst="line">
            <a:avLst/>
          </a:prstGeom>
          <a:noFill/>
          <a:ln w="38100">
            <a:solidFill>
              <a:srgbClr val="66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00" name="Text Box 12"/>
          <p:cNvSpPr txBox="1">
            <a:spLocks noChangeArrowheads="1"/>
          </p:cNvSpPr>
          <p:nvPr/>
        </p:nvSpPr>
        <p:spPr bwMode="ltGray">
          <a:xfrm>
            <a:off x="5081588" y="4962525"/>
            <a:ext cx="947737" cy="457200"/>
          </a:xfrm>
          <a:prstGeom prst="rect">
            <a:avLst/>
          </a:prstGeom>
          <a:noFill/>
          <a:ln w="38100">
            <a:solidFill>
              <a:srgbClr val="66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1200" b="1">
                <a:latin typeface="Arial" pitchFamily="34" charset="0"/>
              </a:rPr>
              <a:t>Micah’s </a:t>
            </a:r>
          </a:p>
          <a:p>
            <a:pPr algn="l" eaLnBrk="1" hangingPunct="1"/>
            <a:r>
              <a:rPr lang="en-US" altLang="en-US" sz="1200" b="1">
                <a:latin typeface="Arial" pitchFamily="34" charset="0"/>
              </a:rPr>
              <a:t>hometown</a:t>
            </a:r>
          </a:p>
        </p:txBody>
      </p:sp>
      <p:sp>
        <p:nvSpPr>
          <p:cNvPr id="37901" name="Text Box 13"/>
          <p:cNvSpPr txBox="1">
            <a:spLocks noChangeArrowheads="1"/>
          </p:cNvSpPr>
          <p:nvPr/>
        </p:nvSpPr>
        <p:spPr bwMode="auto">
          <a:xfrm>
            <a:off x="5791200" y="1458913"/>
            <a:ext cx="1955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1400">
                <a:latin typeface="Arial" pitchFamily="34" charset="0"/>
              </a:rPr>
              <a:t>Beth-le-aphrah/ophrah</a:t>
            </a:r>
          </a:p>
        </p:txBody>
      </p:sp>
    </p:spTree>
    <p:extLst>
      <p:ext uri="{BB962C8B-B14F-4D97-AF65-F5344CB8AC3E}">
        <p14:creationId xmlns:p14="http://schemas.microsoft.com/office/powerpoint/2010/main" val="33652725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0" name="Picture 2" descr="ophrah">
            <a:hlinkClick r:id="rId3" tooltip="Beth-le-aphrah (Ophrah) region map. Click for atlas view."/>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76200"/>
            <a:ext cx="67818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p:cNvSpPr>
            <a:spLocks noGrp="1" noChangeArrowheads="1"/>
          </p:cNvSpPr>
          <p:nvPr>
            <p:ph type="title"/>
          </p:nvPr>
        </p:nvSpPr>
        <p:spPr>
          <a:xfrm>
            <a:off x="3829050" y="0"/>
            <a:ext cx="4667250" cy="1143000"/>
          </a:xfrm>
          <a:solidFill>
            <a:schemeClr val="tx1"/>
          </a:solidFill>
        </p:spPr>
        <p:txBody>
          <a:bodyPr/>
          <a:lstStyle/>
          <a:p>
            <a:pPr eaLnBrk="1" hangingPunct="1"/>
            <a:r>
              <a:rPr lang="en-US" altLang="en-US" sz="3200" b="1" smtClean="0">
                <a:solidFill>
                  <a:schemeClr val="bg1"/>
                </a:solidFill>
              </a:rPr>
              <a:t>BETH-LE-APHRAH/OPHRAH</a:t>
            </a:r>
          </a:p>
        </p:txBody>
      </p:sp>
      <p:sp>
        <p:nvSpPr>
          <p:cNvPr id="43012" name="Rectangle 4"/>
          <p:cNvSpPr>
            <a:spLocks noChangeArrowheads="1"/>
          </p:cNvSpPr>
          <p:nvPr/>
        </p:nvSpPr>
        <p:spPr bwMode="ltGray">
          <a:xfrm>
            <a:off x="8013700" y="1644650"/>
            <a:ext cx="1130300" cy="4064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43013" name="Rectangle 5"/>
          <p:cNvSpPr>
            <a:spLocks noChangeArrowheads="1"/>
          </p:cNvSpPr>
          <p:nvPr/>
        </p:nvSpPr>
        <p:spPr bwMode="ltGray">
          <a:xfrm>
            <a:off x="5156200" y="5911850"/>
            <a:ext cx="901700" cy="4064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43014" name="Rectangle 6"/>
          <p:cNvSpPr>
            <a:spLocks noChangeArrowheads="1"/>
          </p:cNvSpPr>
          <p:nvPr/>
        </p:nvSpPr>
        <p:spPr bwMode="auto">
          <a:xfrm>
            <a:off x="0" y="0"/>
            <a:ext cx="280035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43015" name="Text Box 7"/>
          <p:cNvSpPr txBox="1">
            <a:spLocks noChangeArrowheads="1"/>
          </p:cNvSpPr>
          <p:nvPr/>
        </p:nvSpPr>
        <p:spPr bwMode="ltGray">
          <a:xfrm>
            <a:off x="114300" y="2844800"/>
            <a:ext cx="2571750" cy="46672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b="1">
                <a:latin typeface="Tahoma" pitchFamily="34" charset="0"/>
              </a:rPr>
              <a:t>Beth-le-aphrah</a:t>
            </a:r>
          </a:p>
        </p:txBody>
      </p:sp>
      <p:sp>
        <p:nvSpPr>
          <p:cNvPr id="43016" name="Text Box 8"/>
          <p:cNvSpPr txBox="1">
            <a:spLocks noChangeArrowheads="1"/>
          </p:cNvSpPr>
          <p:nvPr/>
        </p:nvSpPr>
        <p:spPr bwMode="ltGray">
          <a:xfrm>
            <a:off x="306388" y="3429000"/>
            <a:ext cx="2268537" cy="831850"/>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latin typeface="Tahoma" pitchFamily="34" charset="0"/>
              </a:rPr>
              <a:t>"house of dust"</a:t>
            </a:r>
          </a:p>
          <a:p>
            <a:pPr eaLnBrk="1" hangingPunct="1"/>
            <a:r>
              <a:rPr lang="en-US" altLang="en-US">
                <a:latin typeface="Tahoma" pitchFamily="34" charset="0"/>
              </a:rPr>
              <a:t>Dust Town</a:t>
            </a:r>
          </a:p>
        </p:txBody>
      </p:sp>
      <p:sp>
        <p:nvSpPr>
          <p:cNvPr id="154633" name="Text Box 9"/>
          <p:cNvSpPr txBox="1">
            <a:spLocks noChangeArrowheads="1"/>
          </p:cNvSpPr>
          <p:nvPr/>
        </p:nvSpPr>
        <p:spPr bwMode="ltGray">
          <a:xfrm>
            <a:off x="239713" y="4486275"/>
            <a:ext cx="2252662" cy="958850"/>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ts val="500"/>
              </a:spcBef>
              <a:spcAft>
                <a:spcPts val="500"/>
              </a:spcAft>
            </a:pPr>
            <a:r>
              <a:rPr lang="en-US" altLang="en-US">
                <a:latin typeface="Tahoma" pitchFamily="34" charset="0"/>
              </a:rPr>
              <a:t>Roll yourself in</a:t>
            </a:r>
          </a:p>
          <a:p>
            <a:pPr algn="r" eaLnBrk="1" hangingPunct="1">
              <a:spcBef>
                <a:spcPts val="500"/>
              </a:spcBef>
              <a:spcAft>
                <a:spcPts val="500"/>
              </a:spcAft>
            </a:pPr>
            <a:r>
              <a:rPr lang="en-US" altLang="en-US">
                <a:latin typeface="Tahoma" pitchFamily="34" charset="0"/>
              </a:rPr>
              <a:t>the dust.</a:t>
            </a:r>
          </a:p>
        </p:txBody>
      </p:sp>
      <p:sp>
        <p:nvSpPr>
          <p:cNvPr id="43018" name="Title 1"/>
          <p:cNvSpPr>
            <a:spLocks/>
          </p:cNvSpPr>
          <p:nvPr/>
        </p:nvSpPr>
        <p:spPr bwMode="auto">
          <a:xfrm>
            <a:off x="0" y="652463"/>
            <a:ext cx="28575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tx2"/>
                </a:solidFill>
                <a:latin typeface="Arial" pitchFamily="34" charset="0"/>
              </a:rPr>
              <a:t>Micah Prophesies of Destruction</a:t>
            </a:r>
            <a:br>
              <a:rPr lang="en-US" altLang="en-US" sz="3200" b="1">
                <a:solidFill>
                  <a:schemeClr val="tx2"/>
                </a:solidFill>
                <a:latin typeface="Arial" pitchFamily="34" charset="0"/>
              </a:rPr>
            </a:br>
            <a:r>
              <a:rPr lang="en-US" altLang="en-US" sz="3200" b="1">
                <a:solidFill>
                  <a:schemeClr val="tx2"/>
                </a:solidFill>
                <a:latin typeface="Arial" pitchFamily="34" charset="0"/>
              </a:rPr>
              <a:t>Micah 1:10-15</a:t>
            </a:r>
            <a:br>
              <a:rPr lang="en-US" altLang="en-US" sz="3200" b="1">
                <a:solidFill>
                  <a:schemeClr val="tx2"/>
                </a:solidFill>
                <a:latin typeface="Arial" pitchFamily="34" charset="0"/>
              </a:rPr>
            </a:br>
            <a:endParaRPr lang="en-US" altLang="en-US" sz="3200">
              <a:solidFill>
                <a:schemeClr val="tx2"/>
              </a:solidFill>
              <a:latin typeface="Arial" pitchFamily="34" charset="0"/>
            </a:endParaRPr>
          </a:p>
        </p:txBody>
      </p:sp>
    </p:spTree>
    <p:extLst>
      <p:ext uri="{BB962C8B-B14F-4D97-AF65-F5344CB8AC3E}">
        <p14:creationId xmlns:p14="http://schemas.microsoft.com/office/powerpoint/2010/main" val="10704980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4633"/>
                                        </p:tgtEl>
                                        <p:attrNameLst>
                                          <p:attrName>style.visibility</p:attrName>
                                        </p:attrNameLst>
                                      </p:cBhvr>
                                      <p:to>
                                        <p:strVal val="visible"/>
                                      </p:to>
                                    </p:set>
                                    <p:anim calcmode="lin" valueType="num">
                                      <p:cBhvr additive="base">
                                        <p:cTn id="7" dur="500" fill="hold"/>
                                        <p:tgtEl>
                                          <p:spTgt spid="154633"/>
                                        </p:tgtEl>
                                        <p:attrNameLst>
                                          <p:attrName>ppt_x</p:attrName>
                                        </p:attrNameLst>
                                      </p:cBhvr>
                                      <p:tavLst>
                                        <p:tav tm="0">
                                          <p:val>
                                            <p:strVal val="#ppt_x"/>
                                          </p:val>
                                        </p:tav>
                                        <p:tav tm="100000">
                                          <p:val>
                                            <p:strVal val="#ppt_x"/>
                                          </p:val>
                                        </p:tav>
                                      </p:tavLst>
                                    </p:anim>
                                    <p:anim calcmode="lin" valueType="num">
                                      <p:cBhvr additive="base">
                                        <p:cTn id="8" dur="500" fill="hold"/>
                                        <p:tgtEl>
                                          <p:spTgt spid="1546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3"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tLang="en-US" b="1" smtClean="0"/>
              <a:t>SHAPHIR</a:t>
            </a:r>
            <a:r>
              <a:rPr lang="en-US" altLang="en-US" smtClean="0"/>
              <a:t> </a:t>
            </a:r>
          </a:p>
        </p:txBody>
      </p:sp>
      <p:pic>
        <p:nvPicPr>
          <p:cNvPr id="44035" name="Picture 3" descr="shaphir">
            <a:hlinkClick r:id="rId3" tooltip="Shaphir region map. Click for atlas view."/>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14300"/>
            <a:ext cx="66294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4"/>
          <p:cNvSpPr>
            <a:spLocks noChangeArrowheads="1"/>
          </p:cNvSpPr>
          <p:nvPr/>
        </p:nvSpPr>
        <p:spPr bwMode="auto">
          <a:xfrm>
            <a:off x="0" y="0"/>
            <a:ext cx="280035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44037" name="Text Box 5"/>
          <p:cNvSpPr txBox="1">
            <a:spLocks noChangeArrowheads="1"/>
          </p:cNvSpPr>
          <p:nvPr/>
        </p:nvSpPr>
        <p:spPr bwMode="ltGray">
          <a:xfrm>
            <a:off x="114300" y="2644775"/>
            <a:ext cx="2571750" cy="831850"/>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b="1">
                <a:latin typeface="Tahoma" pitchFamily="34" charset="0"/>
              </a:rPr>
              <a:t>Inhabitant of Shaphir</a:t>
            </a:r>
          </a:p>
        </p:txBody>
      </p:sp>
      <p:sp>
        <p:nvSpPr>
          <p:cNvPr id="44038" name="Text Box 6"/>
          <p:cNvSpPr txBox="1">
            <a:spLocks noChangeArrowheads="1"/>
          </p:cNvSpPr>
          <p:nvPr/>
        </p:nvSpPr>
        <p:spPr bwMode="ltGray">
          <a:xfrm>
            <a:off x="382588" y="3514725"/>
            <a:ext cx="1974850" cy="46672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latin typeface="Tahoma" pitchFamily="34" charset="0"/>
              </a:rPr>
              <a:t>Fair/beautiful</a:t>
            </a:r>
          </a:p>
        </p:txBody>
      </p:sp>
      <p:sp>
        <p:nvSpPr>
          <p:cNvPr id="156679" name="Text Box 7"/>
          <p:cNvSpPr txBox="1">
            <a:spLocks noChangeArrowheads="1"/>
          </p:cNvSpPr>
          <p:nvPr/>
        </p:nvSpPr>
        <p:spPr bwMode="ltGray">
          <a:xfrm>
            <a:off x="239713" y="4486275"/>
            <a:ext cx="2252662" cy="46672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ts val="500"/>
              </a:spcBef>
              <a:spcAft>
                <a:spcPts val="500"/>
              </a:spcAft>
            </a:pPr>
            <a:r>
              <a:rPr lang="en-US" altLang="en-US">
                <a:latin typeface="Tahoma" pitchFamily="34" charset="0"/>
              </a:rPr>
              <a:t>Naked/shamed</a:t>
            </a:r>
          </a:p>
        </p:txBody>
      </p:sp>
      <p:sp>
        <p:nvSpPr>
          <p:cNvPr id="44040" name="Title 1"/>
          <p:cNvSpPr>
            <a:spLocks/>
          </p:cNvSpPr>
          <p:nvPr/>
        </p:nvSpPr>
        <p:spPr bwMode="auto">
          <a:xfrm>
            <a:off x="0" y="652463"/>
            <a:ext cx="28575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tx2"/>
                </a:solidFill>
                <a:latin typeface="Arial" pitchFamily="34" charset="0"/>
              </a:rPr>
              <a:t>Micah Prophesies of Destruction</a:t>
            </a:r>
            <a:br>
              <a:rPr lang="en-US" altLang="en-US" sz="3200" b="1">
                <a:solidFill>
                  <a:schemeClr val="tx2"/>
                </a:solidFill>
                <a:latin typeface="Arial" pitchFamily="34" charset="0"/>
              </a:rPr>
            </a:br>
            <a:r>
              <a:rPr lang="en-US" altLang="en-US" sz="3200" b="1">
                <a:solidFill>
                  <a:schemeClr val="tx2"/>
                </a:solidFill>
                <a:latin typeface="Arial" pitchFamily="34" charset="0"/>
              </a:rPr>
              <a:t>Micah 1:10-15</a:t>
            </a:r>
            <a:br>
              <a:rPr lang="en-US" altLang="en-US" sz="3200" b="1">
                <a:solidFill>
                  <a:schemeClr val="tx2"/>
                </a:solidFill>
                <a:latin typeface="Arial" pitchFamily="34" charset="0"/>
              </a:rPr>
            </a:br>
            <a:endParaRPr lang="en-US" altLang="en-US" sz="3200">
              <a:solidFill>
                <a:schemeClr val="tx2"/>
              </a:solidFill>
              <a:latin typeface="Arial" pitchFamily="34" charset="0"/>
            </a:endParaRPr>
          </a:p>
        </p:txBody>
      </p:sp>
      <p:sp>
        <p:nvSpPr>
          <p:cNvPr id="44041" name="Rectangle 9"/>
          <p:cNvSpPr>
            <a:spLocks noChangeArrowheads="1"/>
          </p:cNvSpPr>
          <p:nvPr/>
        </p:nvSpPr>
        <p:spPr bwMode="auto">
          <a:xfrm>
            <a:off x="2828925" y="0"/>
            <a:ext cx="2981325"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bg1"/>
                </a:solidFill>
                <a:latin typeface="Arial" pitchFamily="34" charset="0"/>
              </a:rPr>
              <a:t>Shaphir-unknown??</a:t>
            </a:r>
          </a:p>
        </p:txBody>
      </p:sp>
    </p:spTree>
    <p:extLst>
      <p:ext uri="{BB962C8B-B14F-4D97-AF65-F5344CB8AC3E}">
        <p14:creationId xmlns:p14="http://schemas.microsoft.com/office/powerpoint/2010/main" val="39915784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6679"/>
                                        </p:tgtEl>
                                        <p:attrNameLst>
                                          <p:attrName>style.visibility</p:attrName>
                                        </p:attrNameLst>
                                      </p:cBhvr>
                                      <p:to>
                                        <p:strVal val="visible"/>
                                      </p:to>
                                    </p:set>
                                    <p:anim calcmode="lin" valueType="num">
                                      <p:cBhvr additive="base">
                                        <p:cTn id="7" dur="500" fill="hold"/>
                                        <p:tgtEl>
                                          <p:spTgt spid="156679"/>
                                        </p:tgtEl>
                                        <p:attrNameLst>
                                          <p:attrName>ppt_x</p:attrName>
                                        </p:attrNameLst>
                                      </p:cBhvr>
                                      <p:tavLst>
                                        <p:tav tm="0">
                                          <p:val>
                                            <p:strVal val="#ppt_x"/>
                                          </p:val>
                                        </p:tav>
                                        <p:tav tm="100000">
                                          <p:val>
                                            <p:strVal val="#ppt_x"/>
                                          </p:val>
                                        </p:tav>
                                      </p:tavLst>
                                    </p:anim>
                                    <p:anim calcmode="lin" valueType="num">
                                      <p:cBhvr additive="base">
                                        <p:cTn id="8" dur="500" fill="hold"/>
                                        <p:tgtEl>
                                          <p:spTgt spid="1566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9"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ltLang="en-US" b="1" smtClean="0"/>
              <a:t>ZAANAN</a:t>
            </a:r>
          </a:p>
        </p:txBody>
      </p:sp>
      <p:pic>
        <p:nvPicPr>
          <p:cNvPr id="45059" name="Picture 3" descr="shaphir">
            <a:hlinkClick r:id="rId3" tooltip="Zaanan (Shaphir) region map. Click for atlas view."/>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52400"/>
            <a:ext cx="65532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4"/>
          <p:cNvSpPr>
            <a:spLocks noChangeArrowheads="1"/>
          </p:cNvSpPr>
          <p:nvPr/>
        </p:nvSpPr>
        <p:spPr bwMode="auto">
          <a:xfrm>
            <a:off x="0" y="0"/>
            <a:ext cx="280035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45061" name="Text Box 5"/>
          <p:cNvSpPr txBox="1">
            <a:spLocks noChangeArrowheads="1"/>
          </p:cNvSpPr>
          <p:nvPr/>
        </p:nvSpPr>
        <p:spPr bwMode="ltGray">
          <a:xfrm>
            <a:off x="114300" y="2844800"/>
            <a:ext cx="2571750" cy="46672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b="1">
                <a:latin typeface="Tahoma" pitchFamily="34" charset="0"/>
              </a:rPr>
              <a:t>Zaanan</a:t>
            </a:r>
          </a:p>
        </p:txBody>
      </p:sp>
      <p:sp>
        <p:nvSpPr>
          <p:cNvPr id="45062" name="Text Box 6"/>
          <p:cNvSpPr txBox="1">
            <a:spLocks noChangeArrowheads="1"/>
          </p:cNvSpPr>
          <p:nvPr/>
        </p:nvSpPr>
        <p:spPr bwMode="ltGray">
          <a:xfrm>
            <a:off x="552450" y="3429000"/>
            <a:ext cx="1789113" cy="119697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latin typeface="Tahoma" pitchFamily="34" charset="0"/>
              </a:rPr>
              <a:t>come out</a:t>
            </a:r>
          </a:p>
          <a:p>
            <a:pPr eaLnBrk="1" hangingPunct="1"/>
            <a:r>
              <a:rPr lang="en-US" altLang="en-US">
                <a:latin typeface="Tahoma" pitchFamily="34" charset="0"/>
              </a:rPr>
              <a:t>/to go forth</a:t>
            </a:r>
          </a:p>
          <a:p>
            <a:pPr eaLnBrk="1" hangingPunct="1"/>
            <a:r>
              <a:rPr lang="en-US" altLang="en-US">
                <a:latin typeface="Tahoma" pitchFamily="34" charset="0"/>
              </a:rPr>
              <a:t>march town</a:t>
            </a:r>
          </a:p>
        </p:txBody>
      </p:sp>
      <p:sp>
        <p:nvSpPr>
          <p:cNvPr id="45063" name="Title 1"/>
          <p:cNvSpPr>
            <a:spLocks/>
          </p:cNvSpPr>
          <p:nvPr/>
        </p:nvSpPr>
        <p:spPr bwMode="auto">
          <a:xfrm>
            <a:off x="0" y="652463"/>
            <a:ext cx="28575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tx2"/>
                </a:solidFill>
                <a:latin typeface="Arial" pitchFamily="34" charset="0"/>
              </a:rPr>
              <a:t>Micah Prophesies of Destruction</a:t>
            </a:r>
            <a:br>
              <a:rPr lang="en-US" altLang="en-US" sz="3200" b="1">
                <a:solidFill>
                  <a:schemeClr val="tx2"/>
                </a:solidFill>
                <a:latin typeface="Arial" pitchFamily="34" charset="0"/>
              </a:rPr>
            </a:br>
            <a:r>
              <a:rPr lang="en-US" altLang="en-US" sz="3200" b="1">
                <a:solidFill>
                  <a:schemeClr val="tx2"/>
                </a:solidFill>
                <a:latin typeface="Arial" pitchFamily="34" charset="0"/>
              </a:rPr>
              <a:t>Micah 1:10-15</a:t>
            </a:r>
            <a:br>
              <a:rPr lang="en-US" altLang="en-US" sz="3200" b="1">
                <a:solidFill>
                  <a:schemeClr val="tx2"/>
                </a:solidFill>
                <a:latin typeface="Arial" pitchFamily="34" charset="0"/>
              </a:rPr>
            </a:br>
            <a:endParaRPr lang="en-US" altLang="en-US" sz="3200">
              <a:solidFill>
                <a:schemeClr val="tx2"/>
              </a:solidFill>
              <a:latin typeface="Arial" pitchFamily="34" charset="0"/>
            </a:endParaRPr>
          </a:p>
        </p:txBody>
      </p:sp>
      <p:sp>
        <p:nvSpPr>
          <p:cNvPr id="45064" name="Rectangle 8"/>
          <p:cNvSpPr>
            <a:spLocks noChangeArrowheads="1"/>
          </p:cNvSpPr>
          <p:nvPr/>
        </p:nvSpPr>
        <p:spPr bwMode="auto">
          <a:xfrm>
            <a:off x="2828925" y="0"/>
            <a:ext cx="2981325"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bg1"/>
                </a:solidFill>
                <a:latin typeface="Arial" pitchFamily="34" charset="0"/>
              </a:rPr>
              <a:t>Zaanan-unknown??</a:t>
            </a:r>
          </a:p>
        </p:txBody>
      </p:sp>
      <p:sp>
        <p:nvSpPr>
          <p:cNvPr id="158729" name="Text Box 9"/>
          <p:cNvSpPr txBox="1">
            <a:spLocks noChangeArrowheads="1"/>
          </p:cNvSpPr>
          <p:nvPr/>
        </p:nvSpPr>
        <p:spPr bwMode="ltGray">
          <a:xfrm>
            <a:off x="565150" y="5010150"/>
            <a:ext cx="1876425" cy="831850"/>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latin typeface="Tahoma" pitchFamily="34" charset="0"/>
              </a:rPr>
              <a:t>does not come out</a:t>
            </a:r>
          </a:p>
        </p:txBody>
      </p:sp>
    </p:spTree>
    <p:extLst>
      <p:ext uri="{BB962C8B-B14F-4D97-AF65-F5344CB8AC3E}">
        <p14:creationId xmlns:p14="http://schemas.microsoft.com/office/powerpoint/2010/main" val="2491719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8729"/>
                                        </p:tgtEl>
                                        <p:attrNameLst>
                                          <p:attrName>style.visibility</p:attrName>
                                        </p:attrNameLst>
                                      </p:cBhvr>
                                      <p:to>
                                        <p:strVal val="visible"/>
                                      </p:to>
                                    </p:set>
                                    <p:anim calcmode="lin" valueType="num">
                                      <p:cBhvr additive="base">
                                        <p:cTn id="7" dur="500" fill="hold"/>
                                        <p:tgtEl>
                                          <p:spTgt spid="158729"/>
                                        </p:tgtEl>
                                        <p:attrNameLst>
                                          <p:attrName>ppt_x</p:attrName>
                                        </p:attrNameLst>
                                      </p:cBhvr>
                                      <p:tavLst>
                                        <p:tav tm="0">
                                          <p:val>
                                            <p:strVal val="#ppt_x"/>
                                          </p:val>
                                        </p:tav>
                                        <p:tav tm="100000">
                                          <p:val>
                                            <p:strVal val="#ppt_x"/>
                                          </p:val>
                                        </p:tav>
                                      </p:tavLst>
                                    </p:anim>
                                    <p:anim calcmode="lin" valueType="num">
                                      <p:cBhvr additive="base">
                                        <p:cTn id="8" dur="500" fill="hold"/>
                                        <p:tgtEl>
                                          <p:spTgt spid="158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9"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en-US" b="1" smtClean="0"/>
              <a:t>BETH-EZEL</a:t>
            </a:r>
          </a:p>
        </p:txBody>
      </p:sp>
      <p:pic>
        <p:nvPicPr>
          <p:cNvPr id="46083" name="Picture 3" descr="shaphir">
            <a:hlinkClick r:id="rId3" tooltip="Beth-ezel (Shaphir) region map. Click for atlas view."/>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0"/>
            <a:ext cx="6705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Rectangle 4"/>
          <p:cNvSpPr>
            <a:spLocks noChangeArrowheads="1"/>
          </p:cNvSpPr>
          <p:nvPr/>
        </p:nvSpPr>
        <p:spPr bwMode="auto">
          <a:xfrm>
            <a:off x="0" y="0"/>
            <a:ext cx="280035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46085" name="Text Box 5"/>
          <p:cNvSpPr txBox="1">
            <a:spLocks noChangeArrowheads="1"/>
          </p:cNvSpPr>
          <p:nvPr/>
        </p:nvSpPr>
        <p:spPr bwMode="ltGray">
          <a:xfrm>
            <a:off x="114300" y="2844800"/>
            <a:ext cx="2571750" cy="46672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b="1">
                <a:latin typeface="Tahoma" pitchFamily="34" charset="0"/>
              </a:rPr>
              <a:t>Beth-ezel</a:t>
            </a:r>
          </a:p>
        </p:txBody>
      </p:sp>
      <p:sp>
        <p:nvSpPr>
          <p:cNvPr id="46086" name="Text Box 6"/>
          <p:cNvSpPr txBox="1">
            <a:spLocks noChangeArrowheads="1"/>
          </p:cNvSpPr>
          <p:nvPr/>
        </p:nvSpPr>
        <p:spPr bwMode="ltGray">
          <a:xfrm>
            <a:off x="582613" y="3429000"/>
            <a:ext cx="1976437" cy="1562100"/>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latin typeface="Tahoma" pitchFamily="34" charset="0"/>
              </a:rPr>
              <a:t>Adjoining house/ neighbor town</a:t>
            </a:r>
          </a:p>
        </p:txBody>
      </p:sp>
      <p:sp>
        <p:nvSpPr>
          <p:cNvPr id="46087" name="Title 1"/>
          <p:cNvSpPr>
            <a:spLocks/>
          </p:cNvSpPr>
          <p:nvPr/>
        </p:nvSpPr>
        <p:spPr bwMode="auto">
          <a:xfrm>
            <a:off x="0" y="652463"/>
            <a:ext cx="28575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tx2"/>
                </a:solidFill>
                <a:latin typeface="Arial" pitchFamily="34" charset="0"/>
              </a:rPr>
              <a:t>Micah Prophesies of Destruction</a:t>
            </a:r>
            <a:br>
              <a:rPr lang="en-US" altLang="en-US" sz="3200" b="1">
                <a:solidFill>
                  <a:schemeClr val="tx2"/>
                </a:solidFill>
                <a:latin typeface="Arial" pitchFamily="34" charset="0"/>
              </a:rPr>
            </a:br>
            <a:r>
              <a:rPr lang="en-US" altLang="en-US" sz="3200" b="1">
                <a:solidFill>
                  <a:schemeClr val="tx2"/>
                </a:solidFill>
                <a:latin typeface="Arial" pitchFamily="34" charset="0"/>
              </a:rPr>
              <a:t>Micah 1:10-15</a:t>
            </a:r>
            <a:br>
              <a:rPr lang="en-US" altLang="en-US" sz="3200" b="1">
                <a:solidFill>
                  <a:schemeClr val="tx2"/>
                </a:solidFill>
                <a:latin typeface="Arial" pitchFamily="34" charset="0"/>
              </a:rPr>
            </a:br>
            <a:endParaRPr lang="en-US" altLang="en-US" sz="3200">
              <a:solidFill>
                <a:schemeClr val="tx2"/>
              </a:solidFill>
              <a:latin typeface="Arial" pitchFamily="34" charset="0"/>
            </a:endParaRPr>
          </a:p>
        </p:txBody>
      </p:sp>
      <p:sp>
        <p:nvSpPr>
          <p:cNvPr id="46088" name="Rectangle 8"/>
          <p:cNvSpPr>
            <a:spLocks noChangeArrowheads="1"/>
          </p:cNvSpPr>
          <p:nvPr/>
        </p:nvSpPr>
        <p:spPr bwMode="auto">
          <a:xfrm>
            <a:off x="2828925" y="0"/>
            <a:ext cx="2981325"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bg1"/>
                </a:solidFill>
                <a:latin typeface="Arial" pitchFamily="34" charset="0"/>
              </a:rPr>
              <a:t>Beth-ezel -unknown??</a:t>
            </a:r>
          </a:p>
        </p:txBody>
      </p:sp>
      <p:sp>
        <p:nvSpPr>
          <p:cNvPr id="160777" name="Text Box 9"/>
          <p:cNvSpPr txBox="1">
            <a:spLocks noChangeArrowheads="1"/>
          </p:cNvSpPr>
          <p:nvPr/>
        </p:nvSpPr>
        <p:spPr bwMode="ltGray">
          <a:xfrm>
            <a:off x="593725" y="5153025"/>
            <a:ext cx="1876425" cy="119697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latin typeface="Tahoma" pitchFamily="34" charset="0"/>
              </a:rPr>
              <a:t>Its place is taken away from you</a:t>
            </a:r>
          </a:p>
        </p:txBody>
      </p:sp>
    </p:spTree>
    <p:extLst>
      <p:ext uri="{BB962C8B-B14F-4D97-AF65-F5344CB8AC3E}">
        <p14:creationId xmlns:p14="http://schemas.microsoft.com/office/powerpoint/2010/main" val="2835130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0777"/>
                                        </p:tgtEl>
                                        <p:attrNameLst>
                                          <p:attrName>style.visibility</p:attrName>
                                        </p:attrNameLst>
                                      </p:cBhvr>
                                      <p:to>
                                        <p:strVal val="visible"/>
                                      </p:to>
                                    </p:set>
                                    <p:anim calcmode="lin" valueType="num">
                                      <p:cBhvr additive="base">
                                        <p:cTn id="7" dur="500" fill="hold"/>
                                        <p:tgtEl>
                                          <p:spTgt spid="160777"/>
                                        </p:tgtEl>
                                        <p:attrNameLst>
                                          <p:attrName>ppt_x</p:attrName>
                                        </p:attrNameLst>
                                      </p:cBhvr>
                                      <p:tavLst>
                                        <p:tav tm="0">
                                          <p:val>
                                            <p:strVal val="#ppt_x"/>
                                          </p:val>
                                        </p:tav>
                                        <p:tav tm="100000">
                                          <p:val>
                                            <p:strVal val="#ppt_x"/>
                                          </p:val>
                                        </p:tav>
                                      </p:tavLst>
                                    </p:anim>
                                    <p:anim calcmode="lin" valueType="num">
                                      <p:cBhvr additive="base">
                                        <p:cTn id="8" dur="500" fill="hold"/>
                                        <p:tgtEl>
                                          <p:spTgt spid="1607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7"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1143000"/>
            <a:ext cx="7772400" cy="1143000"/>
          </a:xfrm>
        </p:spPr>
        <p:txBody>
          <a:bodyPr/>
          <a:lstStyle/>
          <a:p>
            <a:pPr eaLnBrk="1" hangingPunct="1"/>
            <a:r>
              <a:rPr lang="en-US" altLang="en-US" smtClean="0">
                <a:latin typeface="Tahoma" pitchFamily="34" charset="0"/>
                <a:cs typeface="Tahoma" pitchFamily="34" charset="0"/>
              </a:rPr>
              <a:t>The purpose of the prophets was threefold:</a:t>
            </a:r>
            <a:r>
              <a:rPr lang="en-US" altLang="en-US" smtClean="0">
                <a:cs typeface="Times New Roman" pitchFamily="18" charset="0"/>
              </a:rPr>
              <a:t/>
            </a:r>
            <a:br>
              <a:rPr lang="en-US" altLang="en-US" smtClean="0">
                <a:cs typeface="Times New Roman" pitchFamily="18" charset="0"/>
              </a:rPr>
            </a:br>
            <a:endParaRPr lang="en-US" altLang="en-US" smtClean="0">
              <a:cs typeface="Times New Roman" pitchFamily="18" charset="0"/>
            </a:endParaRPr>
          </a:p>
        </p:txBody>
      </p:sp>
      <p:sp>
        <p:nvSpPr>
          <p:cNvPr id="58371" name="Rectangle 3"/>
          <p:cNvSpPr>
            <a:spLocks noGrp="1" noChangeArrowheads="1"/>
          </p:cNvSpPr>
          <p:nvPr>
            <p:ph type="body" idx="1"/>
          </p:nvPr>
        </p:nvSpPr>
        <p:spPr>
          <a:xfrm>
            <a:off x="685800" y="2381250"/>
            <a:ext cx="7772400" cy="4114800"/>
          </a:xfrm>
        </p:spPr>
        <p:txBody>
          <a:bodyPr/>
          <a:lstStyle/>
          <a:p>
            <a:pPr eaLnBrk="1" hangingPunct="1"/>
            <a:r>
              <a:rPr lang="en-US" altLang="en-US" sz="2800" smtClean="0">
                <a:latin typeface="Tahoma" pitchFamily="34" charset="0"/>
                <a:cs typeface="Tahoma" pitchFamily="34" charset="0"/>
              </a:rPr>
              <a:t>To warn the nations of the coming judgment.</a:t>
            </a:r>
          </a:p>
          <a:p>
            <a:pPr eaLnBrk="1" hangingPunct="1"/>
            <a:endParaRPr lang="en-US" altLang="en-US" sz="2800" smtClean="0">
              <a:cs typeface="Times New Roman" pitchFamily="18" charset="0"/>
            </a:endParaRPr>
          </a:p>
          <a:p>
            <a:pPr eaLnBrk="1" hangingPunct="1"/>
            <a:r>
              <a:rPr lang="en-US" altLang="en-US" sz="2800" smtClean="0">
                <a:latin typeface="Tahoma" pitchFamily="34" charset="0"/>
                <a:cs typeface="Tahoma" pitchFamily="34" charset="0"/>
              </a:rPr>
              <a:t>To explain why the judgment had come upon them.</a:t>
            </a:r>
          </a:p>
          <a:p>
            <a:pPr eaLnBrk="1" hangingPunct="1"/>
            <a:endParaRPr lang="en-US" altLang="en-US" sz="2800" smtClean="0">
              <a:cs typeface="Times New Roman" pitchFamily="18" charset="0"/>
            </a:endParaRPr>
          </a:p>
          <a:p>
            <a:pPr eaLnBrk="1" hangingPunct="1"/>
            <a:r>
              <a:rPr lang="en-US" altLang="en-US" sz="2800" smtClean="0">
                <a:latin typeface="Tahoma" pitchFamily="34" charset="0"/>
                <a:cs typeface="Tahoma" pitchFamily="34" charset="0"/>
              </a:rPr>
              <a:t>To give assurance, at least to a remnant, of a hope that lay beyond the judgment.</a:t>
            </a:r>
            <a:r>
              <a:rPr lang="en-US" altLang="en-US" sz="2800" smtClean="0"/>
              <a:t> </a:t>
            </a:r>
          </a:p>
          <a:p>
            <a:pPr eaLnBrk="1" hangingPunct="1"/>
            <a:endParaRPr lang="en-US" altLang="en-US" sz="2800" smtClean="0"/>
          </a:p>
        </p:txBody>
      </p:sp>
      <p:grpSp>
        <p:nvGrpSpPr>
          <p:cNvPr id="4" name="Group 3"/>
          <p:cNvGrpSpPr/>
          <p:nvPr/>
        </p:nvGrpSpPr>
        <p:grpSpPr>
          <a:xfrm>
            <a:off x="8153392" y="246494"/>
            <a:ext cx="795411" cy="640244"/>
            <a:chOff x="8153406" y="378767"/>
            <a:chExt cx="795410" cy="383233"/>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153406" y="378767"/>
              <a:ext cx="795410" cy="276340"/>
            </a:xfrm>
            <a:prstGeom prst="rect">
              <a:avLst/>
            </a:prstGeom>
            <a:noFill/>
          </p:spPr>
          <p:txBody>
            <a:bodyPr wrap="none" rtlCol="0">
              <a:spAutoFit/>
            </a:bodyPr>
            <a:lstStyle/>
            <a:p>
              <a:pPr algn="ctr"/>
              <a:r>
                <a:rPr lang="en-US" sz="1200" dirty="0" smtClean="0">
                  <a:solidFill>
                    <a:schemeClr val="bg1"/>
                  </a:solidFill>
                  <a:latin typeface="Britannic Bold" panose="020B0903060703020204" pitchFamily="34" charset="0"/>
                </a:rPr>
                <a:t>Minor </a:t>
              </a:r>
            </a:p>
            <a:p>
              <a:pPr algn="ctr"/>
              <a:r>
                <a:rPr lang="en-US" sz="1200" dirty="0" smtClean="0">
                  <a:solidFill>
                    <a:schemeClr val="bg1"/>
                  </a:solidFill>
                  <a:latin typeface="Britannic Bold" panose="020B0903060703020204" pitchFamily="34" charset="0"/>
                </a:rPr>
                <a:t>Prophets</a:t>
              </a:r>
              <a:endParaRPr lang="en-US" sz="1200" dirty="0">
                <a:solidFill>
                  <a:schemeClr val="bg1"/>
                </a:solidFill>
                <a:latin typeface="Britannic Bold" panose="020B0903060703020204" pitchFamily="34" charset="0"/>
              </a:endParaRPr>
            </a:p>
          </p:txBody>
        </p:sp>
      </p:grpSp>
    </p:spTree>
    <p:extLst>
      <p:ext uri="{BB962C8B-B14F-4D97-AF65-F5344CB8AC3E}">
        <p14:creationId xmlns:p14="http://schemas.microsoft.com/office/powerpoint/2010/main" val="21058634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ltLang="en-US" b="1" smtClean="0"/>
              <a:t>MAROTH</a:t>
            </a:r>
          </a:p>
        </p:txBody>
      </p:sp>
      <p:pic>
        <p:nvPicPr>
          <p:cNvPr id="47107" name="Picture 3" descr="shaphir">
            <a:hlinkClick r:id="rId3" tooltip="Maroth (Shaphir) region map. Click for atlas view."/>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0"/>
            <a:ext cx="67818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4"/>
          <p:cNvSpPr>
            <a:spLocks noChangeArrowheads="1"/>
          </p:cNvSpPr>
          <p:nvPr/>
        </p:nvSpPr>
        <p:spPr bwMode="auto">
          <a:xfrm>
            <a:off x="0" y="0"/>
            <a:ext cx="280035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47109" name="Text Box 5"/>
          <p:cNvSpPr txBox="1">
            <a:spLocks noChangeArrowheads="1"/>
          </p:cNvSpPr>
          <p:nvPr/>
        </p:nvSpPr>
        <p:spPr bwMode="ltGray">
          <a:xfrm>
            <a:off x="114300" y="2844800"/>
            <a:ext cx="2571750" cy="46672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b="1">
                <a:latin typeface="Tahoma" pitchFamily="34" charset="0"/>
              </a:rPr>
              <a:t>Maroth</a:t>
            </a:r>
          </a:p>
        </p:txBody>
      </p:sp>
      <p:sp>
        <p:nvSpPr>
          <p:cNvPr id="47110" name="Text Box 6"/>
          <p:cNvSpPr txBox="1">
            <a:spLocks noChangeArrowheads="1"/>
          </p:cNvSpPr>
          <p:nvPr/>
        </p:nvSpPr>
        <p:spPr bwMode="ltGray">
          <a:xfrm>
            <a:off x="582613" y="3429000"/>
            <a:ext cx="1976437" cy="831850"/>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latin typeface="Tahoma" pitchFamily="34" charset="0"/>
              </a:rPr>
              <a:t>bitterness</a:t>
            </a:r>
          </a:p>
          <a:p>
            <a:pPr eaLnBrk="1" hangingPunct="1"/>
            <a:r>
              <a:rPr lang="en-US" altLang="en-US">
                <a:latin typeface="Tahoma" pitchFamily="34" charset="0"/>
              </a:rPr>
              <a:t>bitter town</a:t>
            </a:r>
          </a:p>
        </p:txBody>
      </p:sp>
      <p:sp>
        <p:nvSpPr>
          <p:cNvPr id="47111" name="Title 1"/>
          <p:cNvSpPr>
            <a:spLocks/>
          </p:cNvSpPr>
          <p:nvPr/>
        </p:nvSpPr>
        <p:spPr bwMode="auto">
          <a:xfrm>
            <a:off x="0" y="652463"/>
            <a:ext cx="28575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tx2"/>
                </a:solidFill>
                <a:latin typeface="Arial" pitchFamily="34" charset="0"/>
              </a:rPr>
              <a:t>Micah Prophesies of Destruction</a:t>
            </a:r>
            <a:br>
              <a:rPr lang="en-US" altLang="en-US" sz="3200" b="1">
                <a:solidFill>
                  <a:schemeClr val="tx2"/>
                </a:solidFill>
                <a:latin typeface="Arial" pitchFamily="34" charset="0"/>
              </a:rPr>
            </a:br>
            <a:r>
              <a:rPr lang="en-US" altLang="en-US" sz="3200" b="1">
                <a:solidFill>
                  <a:schemeClr val="tx2"/>
                </a:solidFill>
                <a:latin typeface="Arial" pitchFamily="34" charset="0"/>
              </a:rPr>
              <a:t>Micah 1:10-15</a:t>
            </a:r>
            <a:br>
              <a:rPr lang="en-US" altLang="en-US" sz="3200" b="1">
                <a:solidFill>
                  <a:schemeClr val="tx2"/>
                </a:solidFill>
                <a:latin typeface="Arial" pitchFamily="34" charset="0"/>
              </a:rPr>
            </a:br>
            <a:endParaRPr lang="en-US" altLang="en-US" sz="3200">
              <a:solidFill>
                <a:schemeClr val="tx2"/>
              </a:solidFill>
              <a:latin typeface="Arial" pitchFamily="34" charset="0"/>
            </a:endParaRPr>
          </a:p>
        </p:txBody>
      </p:sp>
      <p:sp>
        <p:nvSpPr>
          <p:cNvPr id="47112" name="Rectangle 8"/>
          <p:cNvSpPr>
            <a:spLocks noChangeArrowheads="1"/>
          </p:cNvSpPr>
          <p:nvPr/>
        </p:nvSpPr>
        <p:spPr bwMode="auto">
          <a:xfrm>
            <a:off x="2828925" y="0"/>
            <a:ext cx="2981325"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bg1"/>
                </a:solidFill>
                <a:latin typeface="Arial" pitchFamily="34" charset="0"/>
              </a:rPr>
              <a:t>Maroth -unknown??</a:t>
            </a:r>
          </a:p>
        </p:txBody>
      </p:sp>
      <p:sp>
        <p:nvSpPr>
          <p:cNvPr id="162825" name="Text Box 9"/>
          <p:cNvSpPr txBox="1">
            <a:spLocks noChangeArrowheads="1"/>
          </p:cNvSpPr>
          <p:nvPr/>
        </p:nvSpPr>
        <p:spPr bwMode="ltGray">
          <a:xfrm>
            <a:off x="622300" y="4810125"/>
            <a:ext cx="1876425" cy="1562100"/>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latin typeface="Tahoma" pitchFamily="34" charset="0"/>
              </a:rPr>
              <a:t>Longs for goodness/ Pined for good</a:t>
            </a:r>
          </a:p>
        </p:txBody>
      </p:sp>
    </p:spTree>
    <p:extLst>
      <p:ext uri="{BB962C8B-B14F-4D97-AF65-F5344CB8AC3E}">
        <p14:creationId xmlns:p14="http://schemas.microsoft.com/office/powerpoint/2010/main" val="34755201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2825"/>
                                        </p:tgtEl>
                                        <p:attrNameLst>
                                          <p:attrName>style.visibility</p:attrName>
                                        </p:attrNameLst>
                                      </p:cBhvr>
                                      <p:to>
                                        <p:strVal val="visible"/>
                                      </p:to>
                                    </p:set>
                                    <p:anim calcmode="lin" valueType="num">
                                      <p:cBhvr additive="base">
                                        <p:cTn id="7" dur="500" fill="hold"/>
                                        <p:tgtEl>
                                          <p:spTgt spid="162825"/>
                                        </p:tgtEl>
                                        <p:attrNameLst>
                                          <p:attrName>ppt_x</p:attrName>
                                        </p:attrNameLst>
                                      </p:cBhvr>
                                      <p:tavLst>
                                        <p:tav tm="0">
                                          <p:val>
                                            <p:strVal val="#ppt_x"/>
                                          </p:val>
                                        </p:tav>
                                        <p:tav tm="100000">
                                          <p:val>
                                            <p:strVal val="#ppt_x"/>
                                          </p:val>
                                        </p:tav>
                                      </p:tavLst>
                                    </p:anim>
                                    <p:anim calcmode="lin" valueType="num">
                                      <p:cBhvr additive="base">
                                        <p:cTn id="8" dur="500" fill="hold"/>
                                        <p:tgtEl>
                                          <p:spTgt spid="1628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5"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en-US" b="1" smtClean="0"/>
              <a:t>LACHISH</a:t>
            </a:r>
          </a:p>
        </p:txBody>
      </p:sp>
      <p:pic>
        <p:nvPicPr>
          <p:cNvPr id="48131" name="Picture 3" descr="lachish">
            <a:hlinkClick r:id="rId3" tooltip="Lachish region map. Click for atlas view."/>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0"/>
            <a:ext cx="69342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Rectangle 4"/>
          <p:cNvSpPr>
            <a:spLocks noChangeArrowheads="1"/>
          </p:cNvSpPr>
          <p:nvPr/>
        </p:nvSpPr>
        <p:spPr bwMode="auto">
          <a:xfrm>
            <a:off x="0" y="0"/>
            <a:ext cx="280035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48133" name="Text Box 5"/>
          <p:cNvSpPr txBox="1">
            <a:spLocks noChangeArrowheads="1"/>
          </p:cNvSpPr>
          <p:nvPr/>
        </p:nvSpPr>
        <p:spPr bwMode="ltGray">
          <a:xfrm>
            <a:off x="114300" y="2844800"/>
            <a:ext cx="2571750" cy="46672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b="1">
                <a:latin typeface="Tahoma" pitchFamily="34" charset="0"/>
              </a:rPr>
              <a:t>Lachish</a:t>
            </a:r>
          </a:p>
        </p:txBody>
      </p:sp>
      <p:sp>
        <p:nvSpPr>
          <p:cNvPr id="48134" name="Text Box 6"/>
          <p:cNvSpPr txBox="1">
            <a:spLocks noChangeArrowheads="1"/>
          </p:cNvSpPr>
          <p:nvPr/>
        </p:nvSpPr>
        <p:spPr bwMode="ltGray">
          <a:xfrm>
            <a:off x="582613" y="3429000"/>
            <a:ext cx="1976437" cy="119697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latin typeface="Tahoma" pitchFamily="34" charset="0"/>
              </a:rPr>
              <a:t>Horse town</a:t>
            </a:r>
          </a:p>
          <a:p>
            <a:pPr eaLnBrk="1" hangingPunct="1"/>
            <a:r>
              <a:rPr lang="en-US" altLang="en-US">
                <a:latin typeface="Tahoma" pitchFamily="34" charset="0"/>
              </a:rPr>
              <a:t>Steeds (larekesh)</a:t>
            </a:r>
          </a:p>
        </p:txBody>
      </p:sp>
      <p:sp>
        <p:nvSpPr>
          <p:cNvPr id="48135" name="Title 1"/>
          <p:cNvSpPr>
            <a:spLocks/>
          </p:cNvSpPr>
          <p:nvPr/>
        </p:nvSpPr>
        <p:spPr bwMode="auto">
          <a:xfrm>
            <a:off x="0" y="652463"/>
            <a:ext cx="28575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tx2"/>
                </a:solidFill>
                <a:latin typeface="Arial" pitchFamily="34" charset="0"/>
              </a:rPr>
              <a:t>Micah Prophesies of Destruction</a:t>
            </a:r>
            <a:br>
              <a:rPr lang="en-US" altLang="en-US" sz="3200" b="1">
                <a:solidFill>
                  <a:schemeClr val="tx2"/>
                </a:solidFill>
                <a:latin typeface="Arial" pitchFamily="34" charset="0"/>
              </a:rPr>
            </a:br>
            <a:r>
              <a:rPr lang="en-US" altLang="en-US" sz="3200" b="1">
                <a:solidFill>
                  <a:schemeClr val="tx2"/>
                </a:solidFill>
                <a:latin typeface="Arial" pitchFamily="34" charset="0"/>
              </a:rPr>
              <a:t>Micah 1:10-15</a:t>
            </a:r>
            <a:br>
              <a:rPr lang="en-US" altLang="en-US" sz="3200" b="1">
                <a:solidFill>
                  <a:schemeClr val="tx2"/>
                </a:solidFill>
                <a:latin typeface="Arial" pitchFamily="34" charset="0"/>
              </a:rPr>
            </a:br>
            <a:endParaRPr lang="en-US" altLang="en-US" sz="3200">
              <a:solidFill>
                <a:schemeClr val="tx2"/>
              </a:solidFill>
              <a:latin typeface="Arial" pitchFamily="34" charset="0"/>
            </a:endParaRPr>
          </a:p>
        </p:txBody>
      </p:sp>
      <p:sp>
        <p:nvSpPr>
          <p:cNvPr id="48136" name="Rectangle 8"/>
          <p:cNvSpPr>
            <a:spLocks noChangeArrowheads="1"/>
          </p:cNvSpPr>
          <p:nvPr/>
        </p:nvSpPr>
        <p:spPr bwMode="auto">
          <a:xfrm>
            <a:off x="2828925" y="0"/>
            <a:ext cx="2981325"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bg1"/>
                </a:solidFill>
                <a:latin typeface="Arial" pitchFamily="34" charset="0"/>
              </a:rPr>
              <a:t>Lachish</a:t>
            </a:r>
          </a:p>
        </p:txBody>
      </p:sp>
      <p:sp>
        <p:nvSpPr>
          <p:cNvPr id="164873" name="Text Box 9"/>
          <p:cNvSpPr txBox="1">
            <a:spLocks noChangeArrowheads="1"/>
          </p:cNvSpPr>
          <p:nvPr/>
        </p:nvSpPr>
        <p:spPr bwMode="ltGray">
          <a:xfrm>
            <a:off x="622300" y="4810125"/>
            <a:ext cx="2105025" cy="1562100"/>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latin typeface="Tahoma" pitchFamily="34" charset="0"/>
              </a:rPr>
              <a:t>Harness chariot to swift (courier) horses</a:t>
            </a:r>
          </a:p>
        </p:txBody>
      </p:sp>
    </p:spTree>
    <p:extLst>
      <p:ext uri="{BB962C8B-B14F-4D97-AF65-F5344CB8AC3E}">
        <p14:creationId xmlns:p14="http://schemas.microsoft.com/office/powerpoint/2010/main" val="2858188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4873"/>
                                        </p:tgtEl>
                                        <p:attrNameLst>
                                          <p:attrName>style.visibility</p:attrName>
                                        </p:attrNameLst>
                                      </p:cBhvr>
                                      <p:to>
                                        <p:strVal val="visible"/>
                                      </p:to>
                                    </p:set>
                                    <p:anim calcmode="lin" valueType="num">
                                      <p:cBhvr additive="base">
                                        <p:cTn id="7" dur="500" fill="hold"/>
                                        <p:tgtEl>
                                          <p:spTgt spid="164873"/>
                                        </p:tgtEl>
                                        <p:attrNameLst>
                                          <p:attrName>ppt_x</p:attrName>
                                        </p:attrNameLst>
                                      </p:cBhvr>
                                      <p:tavLst>
                                        <p:tav tm="0">
                                          <p:val>
                                            <p:strVal val="#ppt_x"/>
                                          </p:val>
                                        </p:tav>
                                        <p:tav tm="100000">
                                          <p:val>
                                            <p:strVal val="#ppt_x"/>
                                          </p:val>
                                        </p:tav>
                                      </p:tavLst>
                                    </p:anim>
                                    <p:anim calcmode="lin" valueType="num">
                                      <p:cBhvr additive="base">
                                        <p:cTn id="8" dur="500" fill="hold"/>
                                        <p:tgtEl>
                                          <p:spTgt spid="1648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3"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tLang="en-US" b="1" smtClean="0"/>
              <a:t>MORESHETH-GATH</a:t>
            </a:r>
          </a:p>
        </p:txBody>
      </p:sp>
      <p:sp>
        <p:nvSpPr>
          <p:cNvPr id="49155" name="Text Box 3"/>
          <p:cNvSpPr txBox="1">
            <a:spLocks noChangeArrowheads="1"/>
          </p:cNvSpPr>
          <p:nvPr/>
        </p:nvSpPr>
        <p:spPr bwMode="auto">
          <a:xfrm>
            <a:off x="838200" y="4876800"/>
            <a:ext cx="3048000" cy="942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400">
                <a:latin typeface="Arial" pitchFamily="34" charset="0"/>
                <a:hlinkClick r:id="rId3"/>
              </a:rPr>
              <a:t>Micah 1:14</a:t>
            </a:r>
            <a:r>
              <a:rPr lang="en-US" altLang="en-US" sz="1400">
                <a:latin typeface="Arial" pitchFamily="34" charset="0"/>
              </a:rPr>
              <a:t> Therefore you will give a parting gift to Moresheth Gath. The houses of Achzib will be a deceitful thing to the kings of Israel. </a:t>
            </a:r>
          </a:p>
        </p:txBody>
      </p:sp>
      <p:sp>
        <p:nvSpPr>
          <p:cNvPr id="49156"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49157" name="Text Box 5"/>
          <p:cNvSpPr txBox="1">
            <a:spLocks noChangeArrowheads="1"/>
          </p:cNvSpPr>
          <p:nvPr/>
        </p:nvSpPr>
        <p:spPr bwMode="ltGray">
          <a:xfrm>
            <a:off x="114300" y="2844800"/>
            <a:ext cx="2886075" cy="46672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b="1">
                <a:latin typeface="Tahoma" pitchFamily="34" charset="0"/>
              </a:rPr>
              <a:t>Moresheth-gath</a:t>
            </a:r>
          </a:p>
        </p:txBody>
      </p:sp>
      <p:sp>
        <p:nvSpPr>
          <p:cNvPr id="49158" name="Text Box 6"/>
          <p:cNvSpPr txBox="1">
            <a:spLocks noChangeArrowheads="1"/>
          </p:cNvSpPr>
          <p:nvPr/>
        </p:nvSpPr>
        <p:spPr bwMode="ltGray">
          <a:xfrm>
            <a:off x="582613" y="3429000"/>
            <a:ext cx="1976437" cy="119697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latin typeface="Tahoma" pitchFamily="34" charset="0"/>
              </a:rPr>
              <a:t>Me’orasah</a:t>
            </a:r>
          </a:p>
          <a:p>
            <a:pPr eaLnBrk="1" hangingPunct="1"/>
            <a:r>
              <a:rPr lang="en-US" altLang="en-US">
                <a:latin typeface="Tahoma" pitchFamily="34" charset="0"/>
              </a:rPr>
              <a:t>“one who is betrothed”</a:t>
            </a:r>
          </a:p>
        </p:txBody>
      </p:sp>
      <p:sp>
        <p:nvSpPr>
          <p:cNvPr id="49159" name="Title 1"/>
          <p:cNvSpPr>
            <a:spLocks/>
          </p:cNvSpPr>
          <p:nvPr/>
        </p:nvSpPr>
        <p:spPr bwMode="auto">
          <a:xfrm>
            <a:off x="0" y="652463"/>
            <a:ext cx="28575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tx2"/>
                </a:solidFill>
                <a:latin typeface="Arial" pitchFamily="34" charset="0"/>
              </a:rPr>
              <a:t>Micah Prophesies of Destruction</a:t>
            </a:r>
            <a:br>
              <a:rPr lang="en-US" altLang="en-US" sz="3200" b="1">
                <a:solidFill>
                  <a:schemeClr val="tx2"/>
                </a:solidFill>
                <a:latin typeface="Arial" pitchFamily="34" charset="0"/>
              </a:rPr>
            </a:br>
            <a:r>
              <a:rPr lang="en-US" altLang="en-US" sz="3200" b="1">
                <a:solidFill>
                  <a:schemeClr val="tx2"/>
                </a:solidFill>
                <a:latin typeface="Arial" pitchFamily="34" charset="0"/>
              </a:rPr>
              <a:t>Micah 1:10-15</a:t>
            </a:r>
            <a:br>
              <a:rPr lang="en-US" altLang="en-US" sz="3200" b="1">
                <a:solidFill>
                  <a:schemeClr val="tx2"/>
                </a:solidFill>
                <a:latin typeface="Arial" pitchFamily="34" charset="0"/>
              </a:rPr>
            </a:br>
            <a:endParaRPr lang="en-US" altLang="en-US" sz="3200">
              <a:solidFill>
                <a:schemeClr val="tx2"/>
              </a:solidFill>
              <a:latin typeface="Arial" pitchFamily="34" charset="0"/>
            </a:endParaRPr>
          </a:p>
        </p:txBody>
      </p:sp>
      <p:sp>
        <p:nvSpPr>
          <p:cNvPr id="49160" name="Rectangle 8"/>
          <p:cNvSpPr>
            <a:spLocks noChangeArrowheads="1"/>
          </p:cNvSpPr>
          <p:nvPr/>
        </p:nvSpPr>
        <p:spPr bwMode="auto">
          <a:xfrm>
            <a:off x="3457575" y="0"/>
            <a:ext cx="4238625"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bg1"/>
                </a:solidFill>
                <a:latin typeface="Arial" pitchFamily="34" charset="0"/>
              </a:rPr>
              <a:t>Moresheth-gath</a:t>
            </a:r>
          </a:p>
        </p:txBody>
      </p:sp>
      <p:sp>
        <p:nvSpPr>
          <p:cNvPr id="49161" name="Text Box 9"/>
          <p:cNvSpPr txBox="1">
            <a:spLocks noChangeArrowheads="1"/>
          </p:cNvSpPr>
          <p:nvPr/>
        </p:nvSpPr>
        <p:spPr bwMode="ltGray">
          <a:xfrm>
            <a:off x="622300" y="4810125"/>
            <a:ext cx="2105025" cy="831850"/>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latin typeface="Tahoma" pitchFamily="34" charset="0"/>
              </a:rPr>
              <a:t>You shall give presents</a:t>
            </a:r>
          </a:p>
        </p:txBody>
      </p:sp>
      <p:pic>
        <p:nvPicPr>
          <p:cNvPr id="49162" name="Picture 10" descr="mareshah">
            <a:hlinkClick r:id="rId4" tooltip="Moresheth-gath (Mareshah) area map. Click for full page view."/>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8050" y="1524000"/>
            <a:ext cx="4867275" cy="4867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1331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ltLang="en-US" b="1" smtClean="0"/>
              <a:t>ACHZIB</a:t>
            </a:r>
          </a:p>
        </p:txBody>
      </p:sp>
      <p:sp>
        <p:nvSpPr>
          <p:cNvPr id="50179" name="Text Box 3"/>
          <p:cNvSpPr txBox="1">
            <a:spLocks noChangeArrowheads="1"/>
          </p:cNvSpPr>
          <p:nvPr/>
        </p:nvSpPr>
        <p:spPr bwMode="auto">
          <a:xfrm>
            <a:off x="838200" y="4876800"/>
            <a:ext cx="3048000" cy="942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400">
                <a:latin typeface="Arial" pitchFamily="34" charset="0"/>
                <a:hlinkClick r:id="rId3"/>
              </a:rPr>
              <a:t>Micah 1:14</a:t>
            </a:r>
            <a:r>
              <a:rPr lang="en-US" altLang="en-US" sz="1400">
                <a:latin typeface="Arial" pitchFamily="34" charset="0"/>
              </a:rPr>
              <a:t> Therefore you will give a parting gift to Moresheth Gath. The houses of Achzib will be a deceitful thing to the kings of Israel. </a:t>
            </a:r>
          </a:p>
        </p:txBody>
      </p:sp>
      <p:sp>
        <p:nvSpPr>
          <p:cNvPr id="50180"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50181" name="Text Box 5"/>
          <p:cNvSpPr txBox="1">
            <a:spLocks noChangeArrowheads="1"/>
          </p:cNvSpPr>
          <p:nvPr/>
        </p:nvSpPr>
        <p:spPr bwMode="ltGray">
          <a:xfrm>
            <a:off x="114300" y="2844800"/>
            <a:ext cx="2886075" cy="46672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b="1">
                <a:latin typeface="Tahoma" pitchFamily="34" charset="0"/>
              </a:rPr>
              <a:t>Achzib</a:t>
            </a:r>
          </a:p>
        </p:txBody>
      </p:sp>
      <p:sp>
        <p:nvSpPr>
          <p:cNvPr id="50182" name="Text Box 6"/>
          <p:cNvSpPr txBox="1">
            <a:spLocks noChangeArrowheads="1"/>
          </p:cNvSpPr>
          <p:nvPr/>
        </p:nvSpPr>
        <p:spPr bwMode="ltGray">
          <a:xfrm>
            <a:off x="582613" y="3429000"/>
            <a:ext cx="2890837" cy="119697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a:latin typeface="Arial" pitchFamily="34" charset="0"/>
              </a:rPr>
              <a:t>Azab - deceitful</a:t>
            </a:r>
          </a:p>
          <a:p>
            <a:pPr algn="l"/>
            <a:r>
              <a:rPr lang="en-US" altLang="en-US">
                <a:latin typeface="Arial" pitchFamily="34" charset="0"/>
              </a:rPr>
              <a:t>'akhzibh, "lying" or "disappointing"):</a:t>
            </a:r>
          </a:p>
        </p:txBody>
      </p:sp>
      <p:sp>
        <p:nvSpPr>
          <p:cNvPr id="50183" name="Title 1"/>
          <p:cNvSpPr>
            <a:spLocks/>
          </p:cNvSpPr>
          <p:nvPr/>
        </p:nvSpPr>
        <p:spPr bwMode="auto">
          <a:xfrm>
            <a:off x="0" y="652463"/>
            <a:ext cx="28575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tx2"/>
                </a:solidFill>
                <a:latin typeface="Arial" pitchFamily="34" charset="0"/>
              </a:rPr>
              <a:t>Micah Prophesies of Destruction</a:t>
            </a:r>
            <a:br>
              <a:rPr lang="en-US" altLang="en-US" sz="3200" b="1">
                <a:solidFill>
                  <a:schemeClr val="tx2"/>
                </a:solidFill>
                <a:latin typeface="Arial" pitchFamily="34" charset="0"/>
              </a:rPr>
            </a:br>
            <a:r>
              <a:rPr lang="en-US" altLang="en-US" sz="3200" b="1">
                <a:solidFill>
                  <a:schemeClr val="tx2"/>
                </a:solidFill>
                <a:latin typeface="Arial" pitchFamily="34" charset="0"/>
              </a:rPr>
              <a:t>Micah 1:10-15</a:t>
            </a:r>
            <a:br>
              <a:rPr lang="en-US" altLang="en-US" sz="3200" b="1">
                <a:solidFill>
                  <a:schemeClr val="tx2"/>
                </a:solidFill>
                <a:latin typeface="Arial" pitchFamily="34" charset="0"/>
              </a:rPr>
            </a:br>
            <a:endParaRPr lang="en-US" altLang="en-US" sz="3200">
              <a:solidFill>
                <a:schemeClr val="tx2"/>
              </a:solidFill>
              <a:latin typeface="Arial" pitchFamily="34" charset="0"/>
            </a:endParaRPr>
          </a:p>
        </p:txBody>
      </p:sp>
      <p:sp>
        <p:nvSpPr>
          <p:cNvPr id="50184" name="Rectangle 8"/>
          <p:cNvSpPr>
            <a:spLocks noChangeArrowheads="1"/>
          </p:cNvSpPr>
          <p:nvPr/>
        </p:nvSpPr>
        <p:spPr bwMode="auto">
          <a:xfrm>
            <a:off x="3457575" y="0"/>
            <a:ext cx="4238625"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bg1"/>
                </a:solidFill>
                <a:latin typeface="Arial" pitchFamily="34" charset="0"/>
              </a:rPr>
              <a:t>Achzib</a:t>
            </a:r>
          </a:p>
        </p:txBody>
      </p:sp>
      <p:sp>
        <p:nvSpPr>
          <p:cNvPr id="50185" name="Text Box 9"/>
          <p:cNvSpPr txBox="1">
            <a:spLocks noChangeArrowheads="1"/>
          </p:cNvSpPr>
          <p:nvPr/>
        </p:nvSpPr>
        <p:spPr bwMode="ltGray">
          <a:xfrm>
            <a:off x="622300" y="4810125"/>
            <a:ext cx="2105025" cy="119697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latin typeface="Tahoma" pitchFamily="34" charset="0"/>
              </a:rPr>
              <a:t>You shall be a lie to the kings of Israel</a:t>
            </a:r>
          </a:p>
        </p:txBody>
      </p:sp>
      <p:pic>
        <p:nvPicPr>
          <p:cNvPr id="50186" name="Picture 10" descr="aczib">
            <a:hlinkClick r:id="rId4" tooltip="Achzib area map. Click for full page view."/>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450" y="1524000"/>
            <a:ext cx="4810125" cy="4810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9671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endParaRPr lang="en-US" altLang="en-US" smtClean="0"/>
          </a:p>
        </p:txBody>
      </p:sp>
      <p:sp>
        <p:nvSpPr>
          <p:cNvPr id="51203" name="Text Box 3"/>
          <p:cNvSpPr txBox="1">
            <a:spLocks noChangeArrowheads="1"/>
          </p:cNvSpPr>
          <p:nvPr/>
        </p:nvSpPr>
        <p:spPr bwMode="auto">
          <a:xfrm>
            <a:off x="228600" y="0"/>
            <a:ext cx="3276600" cy="3495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en-US" altLang="en-US" sz="1400">
                <a:latin typeface="Arial" pitchFamily="34" charset="0"/>
                <a:hlinkClick r:id="rId3"/>
              </a:rPr>
              <a:t>Jeremiah 26:18</a:t>
            </a:r>
            <a:r>
              <a:rPr lang="en-US" altLang="en-US" sz="1400">
                <a:latin typeface="Arial" pitchFamily="34" charset="0"/>
              </a:rPr>
              <a:t> Micah the Morashtite prophesied in the days of Hezekiah king of Judah; and he spoke to all the people of Judah, saying, Thus says Yahweh of Armies: Zion shall be plowed as a field, and Jerusalem shall become heaps, and the mountain of the house as the high places of a forest. </a:t>
            </a:r>
          </a:p>
          <a:p>
            <a:pPr algn="just" eaLnBrk="1" hangingPunct="1">
              <a:spcBef>
                <a:spcPct val="50000"/>
              </a:spcBef>
            </a:pPr>
            <a:r>
              <a:rPr lang="en-US" altLang="en-US" sz="1400">
                <a:latin typeface="Arial" pitchFamily="34" charset="0"/>
                <a:hlinkClick r:id="rId4"/>
              </a:rPr>
              <a:t>Micah 1:1</a:t>
            </a:r>
            <a:r>
              <a:rPr lang="en-US" altLang="en-US" sz="1400">
                <a:latin typeface="Arial" pitchFamily="34" charset="0"/>
              </a:rPr>
              <a:t> The word of Yahweh that came to Micah the Morashtite in the days of Jotham, Ahaz, and Hezekiah, kings of Judah, which he saw concerning Samaria and Jerusalem.</a:t>
            </a:r>
          </a:p>
          <a:p>
            <a:pPr algn="l" eaLnBrk="1" hangingPunct="1">
              <a:spcBef>
                <a:spcPct val="50000"/>
              </a:spcBef>
            </a:pPr>
            <a:endParaRPr lang="en-US" altLang="en-US" sz="1400">
              <a:latin typeface="Arial" pitchFamily="34" charset="0"/>
            </a:endParaRPr>
          </a:p>
        </p:txBody>
      </p:sp>
      <p:sp>
        <p:nvSpPr>
          <p:cNvPr id="51204" name="Text Box 4"/>
          <p:cNvSpPr txBox="1">
            <a:spLocks noChangeArrowheads="1"/>
          </p:cNvSpPr>
          <p:nvPr/>
        </p:nvSpPr>
        <p:spPr bwMode="auto">
          <a:xfrm>
            <a:off x="838200" y="4876800"/>
            <a:ext cx="3048000" cy="942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400">
                <a:latin typeface="Arial" pitchFamily="34" charset="0"/>
                <a:hlinkClick r:id="rId5"/>
              </a:rPr>
              <a:t>Micah 1:14</a:t>
            </a:r>
            <a:r>
              <a:rPr lang="en-US" altLang="en-US" sz="1400">
                <a:latin typeface="Arial" pitchFamily="34" charset="0"/>
              </a:rPr>
              <a:t> Therefore you will give a parting gift to Moresheth Gath. The houses of Achzib will be a deceitful thing to the kings of Israel. </a:t>
            </a:r>
          </a:p>
        </p:txBody>
      </p:sp>
      <p:sp>
        <p:nvSpPr>
          <p:cNvPr id="51205" name="Rectangle 5"/>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51206" name="Text Box 6"/>
          <p:cNvSpPr txBox="1">
            <a:spLocks noChangeArrowheads="1"/>
          </p:cNvSpPr>
          <p:nvPr/>
        </p:nvSpPr>
        <p:spPr bwMode="ltGray">
          <a:xfrm>
            <a:off x="114300" y="2844800"/>
            <a:ext cx="2886075" cy="46672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b="1">
                <a:latin typeface="Tahoma" pitchFamily="34" charset="0"/>
              </a:rPr>
              <a:t>Maraeshah</a:t>
            </a:r>
          </a:p>
        </p:txBody>
      </p:sp>
      <p:sp>
        <p:nvSpPr>
          <p:cNvPr id="51207" name="Text Box 7"/>
          <p:cNvSpPr txBox="1">
            <a:spLocks noChangeArrowheads="1"/>
          </p:cNvSpPr>
          <p:nvPr/>
        </p:nvSpPr>
        <p:spPr bwMode="ltGray">
          <a:xfrm>
            <a:off x="582613" y="3429000"/>
            <a:ext cx="2890837" cy="46672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a:latin typeface="Arial" pitchFamily="34" charset="0"/>
              </a:rPr>
              <a:t>Heir town</a:t>
            </a:r>
          </a:p>
        </p:txBody>
      </p:sp>
      <p:sp>
        <p:nvSpPr>
          <p:cNvPr id="51208" name="Title 1"/>
          <p:cNvSpPr>
            <a:spLocks/>
          </p:cNvSpPr>
          <p:nvPr/>
        </p:nvSpPr>
        <p:spPr bwMode="auto">
          <a:xfrm>
            <a:off x="0" y="652463"/>
            <a:ext cx="28575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tx2"/>
                </a:solidFill>
                <a:latin typeface="Arial" pitchFamily="34" charset="0"/>
              </a:rPr>
              <a:t>Micah Prophesies of Destruction</a:t>
            </a:r>
            <a:br>
              <a:rPr lang="en-US" altLang="en-US" sz="3200" b="1">
                <a:solidFill>
                  <a:schemeClr val="tx2"/>
                </a:solidFill>
                <a:latin typeface="Arial" pitchFamily="34" charset="0"/>
              </a:rPr>
            </a:br>
            <a:r>
              <a:rPr lang="en-US" altLang="en-US" sz="3200" b="1">
                <a:solidFill>
                  <a:schemeClr val="tx2"/>
                </a:solidFill>
                <a:latin typeface="Arial" pitchFamily="34" charset="0"/>
              </a:rPr>
              <a:t>Micah 1:10-15</a:t>
            </a:r>
            <a:br>
              <a:rPr lang="en-US" altLang="en-US" sz="3200" b="1">
                <a:solidFill>
                  <a:schemeClr val="tx2"/>
                </a:solidFill>
                <a:latin typeface="Arial" pitchFamily="34" charset="0"/>
              </a:rPr>
            </a:br>
            <a:endParaRPr lang="en-US" altLang="en-US" sz="3200">
              <a:solidFill>
                <a:schemeClr val="tx2"/>
              </a:solidFill>
              <a:latin typeface="Arial" pitchFamily="34" charset="0"/>
            </a:endParaRPr>
          </a:p>
        </p:txBody>
      </p:sp>
      <p:sp>
        <p:nvSpPr>
          <p:cNvPr id="51209" name="Rectangle 9"/>
          <p:cNvSpPr>
            <a:spLocks noChangeArrowheads="1"/>
          </p:cNvSpPr>
          <p:nvPr/>
        </p:nvSpPr>
        <p:spPr bwMode="auto">
          <a:xfrm>
            <a:off x="3457575" y="0"/>
            <a:ext cx="4238625"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bg1"/>
                </a:solidFill>
                <a:latin typeface="Arial" pitchFamily="34" charset="0"/>
              </a:rPr>
              <a:t>Mareshah</a:t>
            </a:r>
          </a:p>
        </p:txBody>
      </p:sp>
      <p:sp>
        <p:nvSpPr>
          <p:cNvPr id="51210" name="Text Box 10"/>
          <p:cNvSpPr txBox="1">
            <a:spLocks noChangeArrowheads="1"/>
          </p:cNvSpPr>
          <p:nvPr/>
        </p:nvSpPr>
        <p:spPr bwMode="ltGray">
          <a:xfrm>
            <a:off x="565150" y="4610100"/>
            <a:ext cx="2105025" cy="119697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latin typeface="Tahoma" pitchFamily="34" charset="0"/>
              </a:rPr>
              <a:t>I will yet bring an heir to you</a:t>
            </a:r>
          </a:p>
        </p:txBody>
      </p:sp>
      <p:pic>
        <p:nvPicPr>
          <p:cNvPr id="51211" name="Picture 11" descr="mareshah">
            <a:hlinkClick r:id="rId6" tooltip="Moresheth (Mareshah) area map. Click for full page view."/>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9500" y="1524000"/>
            <a:ext cx="4924425" cy="4924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006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altLang="en-US" b="1" smtClean="0"/>
              <a:t>ADULLAM</a:t>
            </a:r>
          </a:p>
        </p:txBody>
      </p:sp>
      <p:sp>
        <p:nvSpPr>
          <p:cNvPr id="52227" name="Text Box 3"/>
          <p:cNvSpPr txBox="1">
            <a:spLocks noChangeArrowheads="1"/>
          </p:cNvSpPr>
          <p:nvPr/>
        </p:nvSpPr>
        <p:spPr bwMode="auto">
          <a:xfrm>
            <a:off x="228600" y="0"/>
            <a:ext cx="3276600" cy="3495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en-US" altLang="en-US" sz="1400">
                <a:latin typeface="Arial" pitchFamily="34" charset="0"/>
                <a:hlinkClick r:id="rId3"/>
              </a:rPr>
              <a:t>Jeremiah 26:18</a:t>
            </a:r>
            <a:r>
              <a:rPr lang="en-US" altLang="en-US" sz="1400">
                <a:latin typeface="Arial" pitchFamily="34" charset="0"/>
              </a:rPr>
              <a:t> Micah the Morashtite prophesied in the days of Hezekiah king of Judah; and he spoke to all the people of Judah, saying, Thus says Yahweh of Armies: Zion shall be plowed as a field, and Jerusalem shall become heaps, and the mountain of the house as the high places of a forest. </a:t>
            </a:r>
          </a:p>
          <a:p>
            <a:pPr algn="just" eaLnBrk="1" hangingPunct="1">
              <a:spcBef>
                <a:spcPct val="50000"/>
              </a:spcBef>
            </a:pPr>
            <a:r>
              <a:rPr lang="en-US" altLang="en-US" sz="1400">
                <a:latin typeface="Arial" pitchFamily="34" charset="0"/>
                <a:hlinkClick r:id="rId4"/>
              </a:rPr>
              <a:t>Micah 1:1</a:t>
            </a:r>
            <a:r>
              <a:rPr lang="en-US" altLang="en-US" sz="1400">
                <a:latin typeface="Arial" pitchFamily="34" charset="0"/>
              </a:rPr>
              <a:t> The word of Yahweh that came to Micah the Morashtite in the days of Jotham, Ahaz, and Hezekiah, kings of Judah, which he saw concerning Samaria and Jerusalem.</a:t>
            </a:r>
          </a:p>
          <a:p>
            <a:pPr algn="l" eaLnBrk="1" hangingPunct="1">
              <a:spcBef>
                <a:spcPct val="50000"/>
              </a:spcBef>
            </a:pPr>
            <a:endParaRPr lang="en-US" altLang="en-US" sz="1400">
              <a:latin typeface="Arial" pitchFamily="34" charset="0"/>
            </a:endParaRPr>
          </a:p>
        </p:txBody>
      </p:sp>
      <p:sp>
        <p:nvSpPr>
          <p:cNvPr id="52228" name="Text Box 4"/>
          <p:cNvSpPr txBox="1">
            <a:spLocks noChangeArrowheads="1"/>
          </p:cNvSpPr>
          <p:nvPr/>
        </p:nvSpPr>
        <p:spPr bwMode="auto">
          <a:xfrm>
            <a:off x="838200" y="4876800"/>
            <a:ext cx="3048000" cy="942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400">
                <a:latin typeface="Arial" pitchFamily="34" charset="0"/>
                <a:hlinkClick r:id="rId5"/>
              </a:rPr>
              <a:t>Micah 1:14</a:t>
            </a:r>
            <a:r>
              <a:rPr lang="en-US" altLang="en-US" sz="1400">
                <a:latin typeface="Arial" pitchFamily="34" charset="0"/>
              </a:rPr>
              <a:t> Therefore you will give a parting gift to Moresheth Gath. The houses of Achzib will be a deceitful thing to the kings of Israel. </a:t>
            </a:r>
          </a:p>
        </p:txBody>
      </p:sp>
      <p:sp>
        <p:nvSpPr>
          <p:cNvPr id="52229" name="Rectangle 5"/>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52230" name="Text Box 6"/>
          <p:cNvSpPr txBox="1">
            <a:spLocks noChangeArrowheads="1"/>
          </p:cNvSpPr>
          <p:nvPr/>
        </p:nvSpPr>
        <p:spPr bwMode="ltGray">
          <a:xfrm>
            <a:off x="114300" y="2844800"/>
            <a:ext cx="2886075" cy="46672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b="1">
                <a:latin typeface="Tahoma" pitchFamily="34" charset="0"/>
              </a:rPr>
              <a:t>Adullam</a:t>
            </a:r>
          </a:p>
        </p:txBody>
      </p:sp>
      <p:sp>
        <p:nvSpPr>
          <p:cNvPr id="52231" name="Text Box 7"/>
          <p:cNvSpPr txBox="1">
            <a:spLocks noChangeArrowheads="1"/>
          </p:cNvSpPr>
          <p:nvPr/>
        </p:nvSpPr>
        <p:spPr bwMode="ltGray">
          <a:xfrm>
            <a:off x="582613" y="3429000"/>
            <a:ext cx="2119312" cy="831850"/>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a:latin typeface="Arial" pitchFamily="34" charset="0"/>
              </a:rPr>
              <a:t>The wild beast’s cave</a:t>
            </a:r>
          </a:p>
        </p:txBody>
      </p:sp>
      <p:sp>
        <p:nvSpPr>
          <p:cNvPr id="52232" name="Title 1"/>
          <p:cNvSpPr>
            <a:spLocks/>
          </p:cNvSpPr>
          <p:nvPr/>
        </p:nvSpPr>
        <p:spPr bwMode="auto">
          <a:xfrm>
            <a:off x="0" y="652463"/>
            <a:ext cx="28575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tx2"/>
                </a:solidFill>
                <a:latin typeface="Arial" pitchFamily="34" charset="0"/>
              </a:rPr>
              <a:t>Micah Prophesies of Destruction</a:t>
            </a:r>
            <a:br>
              <a:rPr lang="en-US" altLang="en-US" sz="3200" b="1">
                <a:solidFill>
                  <a:schemeClr val="tx2"/>
                </a:solidFill>
                <a:latin typeface="Arial" pitchFamily="34" charset="0"/>
              </a:rPr>
            </a:br>
            <a:r>
              <a:rPr lang="en-US" altLang="en-US" sz="3200" b="1">
                <a:solidFill>
                  <a:schemeClr val="tx2"/>
                </a:solidFill>
                <a:latin typeface="Arial" pitchFamily="34" charset="0"/>
              </a:rPr>
              <a:t>Micah 1:10-15</a:t>
            </a:r>
            <a:br>
              <a:rPr lang="en-US" altLang="en-US" sz="3200" b="1">
                <a:solidFill>
                  <a:schemeClr val="tx2"/>
                </a:solidFill>
                <a:latin typeface="Arial" pitchFamily="34" charset="0"/>
              </a:rPr>
            </a:br>
            <a:endParaRPr lang="en-US" altLang="en-US" sz="3200">
              <a:solidFill>
                <a:schemeClr val="tx2"/>
              </a:solidFill>
              <a:latin typeface="Arial" pitchFamily="34" charset="0"/>
            </a:endParaRPr>
          </a:p>
        </p:txBody>
      </p:sp>
      <p:sp>
        <p:nvSpPr>
          <p:cNvPr id="52233" name="Text Box 9"/>
          <p:cNvSpPr txBox="1">
            <a:spLocks noChangeArrowheads="1"/>
          </p:cNvSpPr>
          <p:nvPr/>
        </p:nvSpPr>
        <p:spPr bwMode="ltGray">
          <a:xfrm>
            <a:off x="565150" y="4610100"/>
            <a:ext cx="2105025" cy="119697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latin typeface="Tahoma" pitchFamily="34" charset="0"/>
              </a:rPr>
              <a:t>The glory of Israel shall come</a:t>
            </a:r>
          </a:p>
        </p:txBody>
      </p:sp>
      <p:pic>
        <p:nvPicPr>
          <p:cNvPr id="52234" name="Picture 10" descr="adullam">
            <a:hlinkClick r:id="rId6" tooltip="Adullam region map. Click for atlas view."/>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0375"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5" name="Rectangle 11"/>
          <p:cNvSpPr>
            <a:spLocks noChangeArrowheads="1"/>
          </p:cNvSpPr>
          <p:nvPr/>
        </p:nvSpPr>
        <p:spPr bwMode="auto">
          <a:xfrm>
            <a:off x="6562725" y="0"/>
            <a:ext cx="2581275"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bg1"/>
                </a:solidFill>
                <a:latin typeface="Arial" pitchFamily="34" charset="0"/>
              </a:rPr>
              <a:t>Adullam</a:t>
            </a:r>
          </a:p>
        </p:txBody>
      </p:sp>
    </p:spTree>
    <p:extLst>
      <p:ext uri="{BB962C8B-B14F-4D97-AF65-F5344CB8AC3E}">
        <p14:creationId xmlns:p14="http://schemas.microsoft.com/office/powerpoint/2010/main" val="35674831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Woe to beds</a:t>
            </a:r>
            <a:br>
              <a:rPr lang="en-US" dirty="0" smtClean="0"/>
            </a:br>
            <a:endParaRPr lang="en-US" dirty="0"/>
          </a:p>
        </p:txBody>
      </p:sp>
      <p:pic>
        <p:nvPicPr>
          <p:cNvPr id="1026" name="Picture 2" descr="G:\Complete Survey of the Bible\Prophets-Complete Survey of the Bible\Hosea wife on cou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9806" y="980555"/>
            <a:ext cx="5825770" cy="33106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34871" y="4426961"/>
            <a:ext cx="4087505" cy="1477328"/>
          </a:xfrm>
          <a:prstGeom prst="rect">
            <a:avLst/>
          </a:prstGeom>
        </p:spPr>
        <p:txBody>
          <a:bodyPr wrap="square">
            <a:spAutoFit/>
          </a:bodyPr>
          <a:lstStyle/>
          <a:p>
            <a:r>
              <a:rPr lang="en-US" altLang="en-US" baseline="30000" dirty="0">
                <a:latin typeface="Tahoma" pitchFamily="34" charset="0"/>
                <a:cs typeface="Tahoma" pitchFamily="34" charset="0"/>
              </a:rPr>
              <a:t>4</a:t>
            </a:r>
            <a:r>
              <a:rPr lang="en-US" altLang="en-US" dirty="0">
                <a:latin typeface="Tahoma" pitchFamily="34" charset="0"/>
                <a:cs typeface="Tahoma" pitchFamily="34" charset="0"/>
              </a:rPr>
              <a:t> Who lie on beds of ivory, Stretch out on your couches, Eat lambs from the flock And calves from the midst of the stall; </a:t>
            </a:r>
            <a:br>
              <a:rPr lang="en-US" altLang="en-US" dirty="0">
                <a:latin typeface="Tahoma" pitchFamily="34" charset="0"/>
                <a:cs typeface="Tahoma" pitchFamily="34" charset="0"/>
              </a:rPr>
            </a:br>
            <a:endParaRPr lang="en-US" dirty="0"/>
          </a:p>
        </p:txBody>
      </p:sp>
      <p:sp>
        <p:nvSpPr>
          <p:cNvPr id="4" name="Rectangle 3"/>
          <p:cNvSpPr/>
          <p:nvPr/>
        </p:nvSpPr>
        <p:spPr>
          <a:xfrm>
            <a:off x="5213444" y="4368621"/>
            <a:ext cx="3929761" cy="1477328"/>
          </a:xfrm>
          <a:prstGeom prst="rect">
            <a:avLst/>
          </a:prstGeom>
        </p:spPr>
        <p:txBody>
          <a:bodyPr wrap="square">
            <a:spAutoFit/>
          </a:bodyPr>
          <a:lstStyle/>
          <a:p>
            <a:r>
              <a:rPr lang="en-US" altLang="en-US" dirty="0">
                <a:latin typeface="Tahoma" pitchFamily="34" charset="0"/>
                <a:cs typeface="Tahoma" pitchFamily="34" charset="0"/>
              </a:rPr>
              <a:t>Woe to those who devise iniquity,</a:t>
            </a:r>
          </a:p>
          <a:p>
            <a:r>
              <a:rPr lang="en-US" altLang="en-US" dirty="0">
                <a:latin typeface="Tahoma" pitchFamily="34" charset="0"/>
                <a:cs typeface="Tahoma" pitchFamily="34" charset="0"/>
              </a:rPr>
              <a:t>    And work out evil on their beds!</a:t>
            </a:r>
          </a:p>
          <a:p>
            <a:r>
              <a:rPr lang="en-US" altLang="en-US" dirty="0">
                <a:latin typeface="Tahoma" pitchFamily="34" charset="0"/>
                <a:cs typeface="Tahoma" pitchFamily="34" charset="0"/>
              </a:rPr>
              <a:t>    At morning light they practice it,</a:t>
            </a:r>
          </a:p>
          <a:p>
            <a:r>
              <a:rPr lang="en-US" altLang="en-US" dirty="0">
                <a:latin typeface="Tahoma" pitchFamily="34" charset="0"/>
                <a:cs typeface="Tahoma" pitchFamily="34" charset="0"/>
              </a:rPr>
              <a:t>    Because it is in the power of their hand.</a:t>
            </a:r>
          </a:p>
        </p:txBody>
      </p:sp>
      <p:sp>
        <p:nvSpPr>
          <p:cNvPr id="5" name="TextBox 4"/>
          <p:cNvSpPr txBox="1"/>
          <p:nvPr/>
        </p:nvSpPr>
        <p:spPr>
          <a:xfrm>
            <a:off x="1939806" y="5845949"/>
            <a:ext cx="898003" cy="400110"/>
          </a:xfrm>
          <a:prstGeom prst="rect">
            <a:avLst/>
          </a:prstGeom>
          <a:noFill/>
        </p:spPr>
        <p:txBody>
          <a:bodyPr wrap="none" rtlCol="0">
            <a:spAutoFit/>
          </a:bodyPr>
          <a:lstStyle/>
          <a:p>
            <a:r>
              <a:rPr lang="en-US" sz="2000" b="1" dirty="0" smtClean="0"/>
              <a:t>Amos</a:t>
            </a:r>
            <a:endParaRPr lang="en-US" sz="2000" b="1" dirty="0"/>
          </a:p>
        </p:txBody>
      </p:sp>
      <p:sp>
        <p:nvSpPr>
          <p:cNvPr id="7" name="TextBox 6"/>
          <p:cNvSpPr txBox="1"/>
          <p:nvPr/>
        </p:nvSpPr>
        <p:spPr>
          <a:xfrm>
            <a:off x="6691151" y="5845949"/>
            <a:ext cx="910827" cy="400110"/>
          </a:xfrm>
          <a:prstGeom prst="rect">
            <a:avLst/>
          </a:prstGeom>
          <a:noFill/>
        </p:spPr>
        <p:txBody>
          <a:bodyPr wrap="none" rtlCol="0">
            <a:spAutoFit/>
          </a:bodyPr>
          <a:lstStyle/>
          <a:p>
            <a:r>
              <a:rPr lang="en-US" sz="2000" b="1" dirty="0" smtClean="0"/>
              <a:t>Micah</a:t>
            </a:r>
            <a:endParaRPr lang="en-US" sz="2000" b="1" dirty="0"/>
          </a:p>
        </p:txBody>
      </p:sp>
    </p:spTree>
    <p:extLst>
      <p:ext uri="{BB962C8B-B14F-4D97-AF65-F5344CB8AC3E}">
        <p14:creationId xmlns:p14="http://schemas.microsoft.com/office/powerpoint/2010/main" val="19428230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200025"/>
            <a:ext cx="7772400" cy="1143000"/>
          </a:xfrm>
        </p:spPr>
        <p:txBody>
          <a:bodyPr/>
          <a:lstStyle/>
          <a:p>
            <a:pPr eaLnBrk="1" hangingPunct="1"/>
            <a:r>
              <a:rPr lang="en-US" altLang="en-US" sz="4000" dirty="0" smtClean="0"/>
              <a:t>Micah 2:6 </a:t>
            </a:r>
          </a:p>
        </p:txBody>
      </p:sp>
      <p:sp>
        <p:nvSpPr>
          <p:cNvPr id="54275" name="Text Box 3"/>
          <p:cNvSpPr txBox="1">
            <a:spLocks noChangeArrowheads="1"/>
          </p:cNvSpPr>
          <p:nvPr/>
        </p:nvSpPr>
        <p:spPr bwMode="ltGray">
          <a:xfrm>
            <a:off x="2886075" y="925513"/>
            <a:ext cx="5905500" cy="1328737"/>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800" b="1">
                <a:solidFill>
                  <a:srgbClr val="F8F8F8"/>
                </a:solidFill>
              </a:rPr>
              <a:t>TLB:</a:t>
            </a:r>
            <a:r>
              <a:rPr lang="en-US" altLang="en-US" sz="1800" baseline="30000">
                <a:solidFill>
                  <a:srgbClr val="F8F8F8"/>
                </a:solidFill>
                <a:latin typeface="Default"/>
              </a:rPr>
              <a:t>6</a:t>
            </a:r>
            <a:r>
              <a:rPr lang="en-US" altLang="en-US" sz="1800">
                <a:solidFill>
                  <a:srgbClr val="F8F8F8"/>
                </a:solidFill>
                <a:latin typeface="Default"/>
              </a:rPr>
              <a:t>“Don’t say such things,” the people say. “Don’t harp on things like that. It’s disgraceful, that sort of talk. Such evils surely will not come our way.”</a:t>
            </a:r>
            <a:endParaRPr lang="en-US" altLang="en-US" sz="1800">
              <a:solidFill>
                <a:srgbClr val="F8F8F8"/>
              </a:solidFill>
            </a:endParaRPr>
          </a:p>
          <a:p>
            <a:pPr algn="l" eaLnBrk="1" hangingPunct="1">
              <a:spcBef>
                <a:spcPct val="50000"/>
              </a:spcBef>
            </a:pPr>
            <a:endParaRPr lang="en-US" altLang="en-US" sz="1800">
              <a:solidFill>
                <a:srgbClr val="F8F8F8"/>
              </a:solidFill>
            </a:endParaRPr>
          </a:p>
        </p:txBody>
      </p:sp>
      <p:sp>
        <p:nvSpPr>
          <p:cNvPr id="54276" name="Text Box 4"/>
          <p:cNvSpPr txBox="1">
            <a:spLocks noChangeArrowheads="1"/>
          </p:cNvSpPr>
          <p:nvPr/>
        </p:nvSpPr>
        <p:spPr bwMode="ltGray">
          <a:xfrm>
            <a:off x="2857500" y="2168525"/>
            <a:ext cx="5991225" cy="1604963"/>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800" b="1">
                <a:solidFill>
                  <a:srgbClr val="0000FF"/>
                </a:solidFill>
              </a:rPr>
              <a:t>NKJV:</a:t>
            </a:r>
            <a:r>
              <a:rPr lang="en-US" altLang="en-US" sz="1800" baseline="30000">
                <a:solidFill>
                  <a:srgbClr val="339966"/>
                </a:solidFill>
                <a:latin typeface="Default"/>
              </a:rPr>
              <a:t>6</a:t>
            </a:r>
            <a:r>
              <a:rPr lang="en-US" altLang="en-US" sz="1800">
                <a:solidFill>
                  <a:srgbClr val="339966"/>
                </a:solidFill>
                <a:latin typeface="Default"/>
              </a:rPr>
              <a:t>“Do not prattle,” </a:t>
            </a:r>
            <a:r>
              <a:rPr lang="en-US" altLang="en-US" sz="1800" i="1">
                <a:solidFill>
                  <a:srgbClr val="339966"/>
                </a:solidFill>
                <a:latin typeface="Default"/>
              </a:rPr>
              <a:t>you say to those</a:t>
            </a:r>
            <a:r>
              <a:rPr lang="en-US" altLang="en-US" sz="1800">
                <a:solidFill>
                  <a:srgbClr val="339966"/>
                </a:solidFill>
                <a:latin typeface="Default"/>
              </a:rPr>
              <a:t> who prophesy.</a:t>
            </a:r>
            <a:endParaRPr lang="en-US" altLang="en-US" sz="1800">
              <a:solidFill>
                <a:srgbClr val="339966"/>
              </a:solidFill>
            </a:endParaRPr>
          </a:p>
          <a:p>
            <a:pPr algn="l" eaLnBrk="1" hangingPunct="1">
              <a:spcBef>
                <a:spcPct val="50000"/>
              </a:spcBef>
            </a:pPr>
            <a:r>
              <a:rPr lang="en-US" altLang="en-US" sz="1800">
                <a:solidFill>
                  <a:srgbClr val="6600FF"/>
                </a:solidFill>
                <a:latin typeface="Default"/>
              </a:rPr>
              <a:t>So they shall not prophesy to you;</a:t>
            </a:r>
            <a:endParaRPr lang="en-US" altLang="en-US" sz="1800">
              <a:solidFill>
                <a:srgbClr val="6600FF"/>
              </a:solidFill>
            </a:endParaRPr>
          </a:p>
          <a:p>
            <a:pPr algn="l" eaLnBrk="1" hangingPunct="1">
              <a:spcBef>
                <a:spcPct val="50000"/>
              </a:spcBef>
            </a:pPr>
            <a:r>
              <a:rPr lang="en-US" altLang="en-US" sz="1800">
                <a:solidFill>
                  <a:srgbClr val="6600FF"/>
                </a:solidFill>
                <a:latin typeface="Default"/>
              </a:rPr>
              <a:t>They shall not return insult for insult.</a:t>
            </a:r>
            <a:endParaRPr lang="en-US" altLang="en-US" sz="1800">
              <a:solidFill>
                <a:srgbClr val="6600FF"/>
              </a:solidFill>
            </a:endParaRPr>
          </a:p>
          <a:p>
            <a:pPr algn="l" eaLnBrk="1" hangingPunct="1">
              <a:spcBef>
                <a:spcPct val="50000"/>
              </a:spcBef>
            </a:pPr>
            <a:endParaRPr lang="en-US" altLang="en-US" sz="1800">
              <a:solidFill>
                <a:srgbClr val="6600FF"/>
              </a:solidFill>
            </a:endParaRPr>
          </a:p>
        </p:txBody>
      </p:sp>
      <p:sp>
        <p:nvSpPr>
          <p:cNvPr id="54277" name="Rectangle 5"/>
          <p:cNvSpPr>
            <a:spLocks noChangeArrowheads="1"/>
          </p:cNvSpPr>
          <p:nvPr/>
        </p:nvSpPr>
        <p:spPr bwMode="ltGray">
          <a:xfrm>
            <a:off x="485775" y="990600"/>
            <a:ext cx="2295525" cy="4552950"/>
          </a:xfrm>
          <a:prstGeom prst="rect">
            <a:avLst/>
          </a:prstGeom>
          <a:solidFill>
            <a:srgbClr val="6600FF"/>
          </a:solidFill>
          <a:ln w="9525">
            <a:solidFill>
              <a:srgbClr val="6600FF"/>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pic>
        <p:nvPicPr>
          <p:cNvPr id="54278" name="Picture 6" descr="J:\Temp\BibleMaps &amp; Clipart\Biblemap-pict+clipart\Searching Scriptures Clipart\Old Testament\Prophets\TissMica-Mic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1682750"/>
            <a:ext cx="1735138"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Rectangle 7"/>
          <p:cNvSpPr>
            <a:spLocks noChangeArrowheads="1"/>
          </p:cNvSpPr>
          <p:nvPr/>
        </p:nvSpPr>
        <p:spPr bwMode="ltGray">
          <a:xfrm>
            <a:off x="3276600" y="3829050"/>
            <a:ext cx="5829300" cy="3009900"/>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pic>
        <p:nvPicPr>
          <p:cNvPr id="54280" name="Picture 8" descr="J:\Temp\BibleMaps &amp; Clipart\Biblemap-pict+clipart\Searching Scriptures Clipart\Gospels\tissot-chorist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8863" y="4330700"/>
            <a:ext cx="5405437"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1" name="Text Box 9"/>
          <p:cNvSpPr txBox="1">
            <a:spLocks noChangeArrowheads="1"/>
          </p:cNvSpPr>
          <p:nvPr/>
        </p:nvSpPr>
        <p:spPr bwMode="ltGray">
          <a:xfrm>
            <a:off x="1057275" y="1069975"/>
            <a:ext cx="96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t>Micah</a:t>
            </a:r>
          </a:p>
        </p:txBody>
      </p:sp>
      <p:sp>
        <p:nvSpPr>
          <p:cNvPr id="54282" name="Text Box 10"/>
          <p:cNvSpPr txBox="1">
            <a:spLocks noChangeArrowheads="1"/>
          </p:cNvSpPr>
          <p:nvPr/>
        </p:nvSpPr>
        <p:spPr bwMode="ltGray">
          <a:xfrm>
            <a:off x="5591175" y="3851275"/>
            <a:ext cx="1012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t>People</a:t>
            </a:r>
          </a:p>
        </p:txBody>
      </p:sp>
      <p:sp>
        <p:nvSpPr>
          <p:cNvPr id="54283" name="Text Box 11"/>
          <p:cNvSpPr txBox="1">
            <a:spLocks noChangeArrowheads="1"/>
          </p:cNvSpPr>
          <p:nvPr/>
        </p:nvSpPr>
        <p:spPr bwMode="ltGray">
          <a:xfrm>
            <a:off x="11074400" y="-620713"/>
            <a:ext cx="4648200" cy="1604963"/>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800" b="1">
                <a:solidFill>
                  <a:srgbClr val="0000FF"/>
                </a:solidFill>
              </a:rPr>
              <a:t>ESV:</a:t>
            </a:r>
            <a:r>
              <a:rPr lang="en-US" altLang="en-US" sz="1800" baseline="30000">
                <a:solidFill>
                  <a:srgbClr val="000000"/>
                </a:solidFill>
                <a:latin typeface="Default"/>
              </a:rPr>
              <a:t>6</a:t>
            </a:r>
            <a:r>
              <a:rPr lang="en-US" altLang="en-US" sz="1800">
                <a:solidFill>
                  <a:srgbClr val="000000"/>
                </a:solidFill>
                <a:latin typeface="Default"/>
              </a:rPr>
              <a:t>“Do not preach”—thus they preach—</a:t>
            </a:r>
            <a:endParaRPr lang="en-US" altLang="en-US" sz="1800"/>
          </a:p>
          <a:p>
            <a:pPr algn="l" eaLnBrk="1" hangingPunct="1">
              <a:spcBef>
                <a:spcPct val="50000"/>
              </a:spcBef>
            </a:pPr>
            <a:r>
              <a:rPr lang="en-US" altLang="en-US" sz="1800">
                <a:solidFill>
                  <a:srgbClr val="000000"/>
                </a:solidFill>
                <a:latin typeface="Default"/>
              </a:rPr>
              <a:t>“one should not preach of such things;</a:t>
            </a:r>
            <a:endParaRPr lang="en-US" altLang="en-US" sz="1800"/>
          </a:p>
          <a:p>
            <a:pPr algn="l" eaLnBrk="1" hangingPunct="1">
              <a:spcBef>
                <a:spcPct val="50000"/>
              </a:spcBef>
            </a:pPr>
            <a:r>
              <a:rPr lang="en-US" altLang="en-US" sz="1800">
                <a:solidFill>
                  <a:srgbClr val="000000"/>
                </a:solidFill>
                <a:latin typeface="Default"/>
              </a:rPr>
              <a:t>disgrace will not overtake us.”</a:t>
            </a:r>
            <a:endParaRPr lang="en-US" altLang="en-US" sz="1800"/>
          </a:p>
          <a:p>
            <a:pPr algn="l" eaLnBrk="1" hangingPunct="1">
              <a:spcBef>
                <a:spcPct val="50000"/>
              </a:spcBef>
            </a:pPr>
            <a:r>
              <a:rPr lang="en-US" altLang="en-US" sz="1800">
                <a:solidFill>
                  <a:srgbClr val="000000"/>
                </a:solidFill>
                <a:latin typeface="Default"/>
              </a:rPr>
              <a:t> </a:t>
            </a:r>
            <a:endParaRPr lang="en-US" altLang="en-US" sz="1800"/>
          </a:p>
        </p:txBody>
      </p:sp>
      <p:sp>
        <p:nvSpPr>
          <p:cNvPr id="54284" name="Text Box 12"/>
          <p:cNvSpPr txBox="1">
            <a:spLocks noChangeArrowheads="1"/>
          </p:cNvSpPr>
          <p:nvPr/>
        </p:nvSpPr>
        <p:spPr bwMode="ltGray">
          <a:xfrm>
            <a:off x="11074400" y="1279525"/>
            <a:ext cx="8334375" cy="2292350"/>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800" b="1">
                <a:solidFill>
                  <a:srgbClr val="0000FF"/>
                </a:solidFill>
              </a:rPr>
              <a:t>NKJV:</a:t>
            </a:r>
            <a:r>
              <a:rPr lang="en-US" altLang="en-US" sz="1800" baseline="30000">
                <a:solidFill>
                  <a:srgbClr val="000000"/>
                </a:solidFill>
                <a:latin typeface="Default"/>
              </a:rPr>
              <a:t>6</a:t>
            </a:r>
            <a:r>
              <a:rPr lang="en-US" altLang="en-US" sz="1800">
                <a:solidFill>
                  <a:srgbClr val="000000"/>
                </a:solidFill>
                <a:latin typeface="Default"/>
              </a:rPr>
              <a:t>“Do not prattle,” </a:t>
            </a:r>
            <a:r>
              <a:rPr lang="en-US" altLang="en-US" sz="1800" i="1">
                <a:solidFill>
                  <a:srgbClr val="000000"/>
                </a:solidFill>
                <a:latin typeface="Default"/>
              </a:rPr>
              <a:t>you say to those</a:t>
            </a:r>
            <a:r>
              <a:rPr lang="en-US" altLang="en-US" sz="1800">
                <a:solidFill>
                  <a:srgbClr val="000000"/>
                </a:solidFill>
                <a:latin typeface="Default"/>
              </a:rPr>
              <a:t> who prophesy.</a:t>
            </a:r>
            <a:endParaRPr lang="en-US" altLang="en-US" sz="1800"/>
          </a:p>
          <a:p>
            <a:pPr algn="l" eaLnBrk="1" hangingPunct="1">
              <a:spcBef>
                <a:spcPct val="50000"/>
              </a:spcBef>
            </a:pPr>
            <a:r>
              <a:rPr lang="en-US" altLang="en-US" sz="1800">
                <a:solidFill>
                  <a:srgbClr val="000000"/>
                </a:solidFill>
                <a:latin typeface="Default"/>
              </a:rPr>
              <a:t>So they shall not prophesy </a:t>
            </a:r>
            <a:r>
              <a:rPr lang="en-US" altLang="en-US" sz="1800" baseline="30000">
                <a:latin typeface="Wingdings" pitchFamily="2" charset="2"/>
              </a:rPr>
              <a:t>£</a:t>
            </a:r>
            <a:r>
              <a:rPr lang="en-US" altLang="en-US" sz="1800">
                <a:solidFill>
                  <a:srgbClr val="000000"/>
                </a:solidFill>
                <a:latin typeface="Default"/>
              </a:rPr>
              <a:t>to you;</a:t>
            </a:r>
            <a:endParaRPr lang="en-US" altLang="en-US" sz="1800"/>
          </a:p>
          <a:p>
            <a:pPr algn="l" eaLnBrk="1" hangingPunct="1">
              <a:spcBef>
                <a:spcPct val="50000"/>
              </a:spcBef>
            </a:pPr>
            <a:r>
              <a:rPr lang="en-US" altLang="en-US" sz="1800" baseline="30000">
                <a:latin typeface="Wingdings" pitchFamily="2" charset="2"/>
              </a:rPr>
              <a:t>£</a:t>
            </a:r>
            <a:r>
              <a:rPr lang="en-US" altLang="en-US" sz="1800">
                <a:solidFill>
                  <a:srgbClr val="000000"/>
                </a:solidFill>
                <a:latin typeface="Default"/>
              </a:rPr>
              <a:t>They shall not return insult for insult.</a:t>
            </a:r>
            <a:endParaRPr lang="en-US" altLang="en-US" sz="1800"/>
          </a:p>
          <a:p>
            <a:pPr algn="l" eaLnBrk="1" hangingPunct="1">
              <a:spcBef>
                <a:spcPct val="50000"/>
              </a:spcBef>
            </a:pPr>
            <a:r>
              <a:rPr lang="en-US" altLang="en-US" sz="1800" b="1">
                <a:solidFill>
                  <a:srgbClr val="0000FF"/>
                </a:solidFill>
              </a:rPr>
              <a:t>KJV:</a:t>
            </a:r>
            <a:r>
              <a:rPr lang="en-US" altLang="en-US" sz="1800" baseline="30000">
                <a:solidFill>
                  <a:srgbClr val="000000"/>
                </a:solidFill>
                <a:latin typeface="Default"/>
              </a:rPr>
              <a:t>6</a:t>
            </a:r>
            <a:r>
              <a:rPr lang="en-US" altLang="en-US" sz="1800">
                <a:solidFill>
                  <a:srgbClr val="000000"/>
                </a:solidFill>
                <a:latin typeface="Default"/>
              </a:rPr>
              <a:t>Prophesy ye not, </a:t>
            </a:r>
            <a:r>
              <a:rPr lang="en-US" altLang="en-US" sz="1800" i="1">
                <a:solidFill>
                  <a:srgbClr val="000000"/>
                </a:solidFill>
                <a:latin typeface="Default"/>
              </a:rPr>
              <a:t>say they to them that</a:t>
            </a:r>
            <a:r>
              <a:rPr lang="en-US" altLang="en-US" sz="1800">
                <a:solidFill>
                  <a:srgbClr val="000000"/>
                </a:solidFill>
                <a:latin typeface="Default"/>
              </a:rPr>
              <a:t> prophesy: they shall not prophesy to them, </a:t>
            </a:r>
            <a:r>
              <a:rPr lang="en-US" altLang="en-US" sz="1800" i="1">
                <a:solidFill>
                  <a:srgbClr val="000000"/>
                </a:solidFill>
                <a:latin typeface="Default"/>
              </a:rPr>
              <a:t>that</a:t>
            </a:r>
            <a:r>
              <a:rPr lang="en-US" altLang="en-US" sz="1800">
                <a:solidFill>
                  <a:srgbClr val="000000"/>
                </a:solidFill>
                <a:latin typeface="Default"/>
              </a:rPr>
              <a:t> they shall not take shame. </a:t>
            </a:r>
            <a:endParaRPr lang="en-US" altLang="en-US" sz="1800"/>
          </a:p>
          <a:p>
            <a:pPr algn="l" eaLnBrk="1" hangingPunct="1">
              <a:spcBef>
                <a:spcPct val="50000"/>
              </a:spcBef>
            </a:pPr>
            <a:endParaRPr lang="en-US" altLang="en-US" sz="1800"/>
          </a:p>
        </p:txBody>
      </p:sp>
    </p:spTree>
    <p:extLst>
      <p:ext uri="{BB962C8B-B14F-4D97-AF65-F5344CB8AC3E}">
        <p14:creationId xmlns:p14="http://schemas.microsoft.com/office/powerpoint/2010/main" val="33366224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200025"/>
            <a:ext cx="7772400" cy="1143000"/>
          </a:xfrm>
        </p:spPr>
        <p:txBody>
          <a:bodyPr/>
          <a:lstStyle/>
          <a:p>
            <a:pPr eaLnBrk="1" hangingPunct="1"/>
            <a:r>
              <a:rPr lang="en-US" altLang="en-US" sz="4000" dirty="0" smtClean="0"/>
              <a:t>Micah 2:6 </a:t>
            </a:r>
          </a:p>
        </p:txBody>
      </p:sp>
      <p:sp>
        <p:nvSpPr>
          <p:cNvPr id="55299" name="Text Box 3"/>
          <p:cNvSpPr txBox="1">
            <a:spLocks noChangeArrowheads="1"/>
          </p:cNvSpPr>
          <p:nvPr/>
        </p:nvSpPr>
        <p:spPr bwMode="ltGray">
          <a:xfrm>
            <a:off x="2886075" y="925513"/>
            <a:ext cx="5905500" cy="1328737"/>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800" b="1">
                <a:solidFill>
                  <a:srgbClr val="F8F8F8"/>
                </a:solidFill>
              </a:rPr>
              <a:t>TLB:</a:t>
            </a:r>
            <a:r>
              <a:rPr lang="en-US" altLang="en-US" sz="1800" baseline="30000">
                <a:solidFill>
                  <a:srgbClr val="F8F8F8"/>
                </a:solidFill>
                <a:latin typeface="Default"/>
              </a:rPr>
              <a:t>6</a:t>
            </a:r>
            <a:r>
              <a:rPr lang="en-US" altLang="en-US" sz="1800">
                <a:solidFill>
                  <a:srgbClr val="F8F8F8"/>
                </a:solidFill>
                <a:latin typeface="Default"/>
              </a:rPr>
              <a:t>“Don’t say such things,” the people say. “Don’t harp on things like that. It’s disgraceful, that sort of talk. Such evils surely will not come our way.”</a:t>
            </a:r>
            <a:endParaRPr lang="en-US" altLang="en-US" sz="1800">
              <a:solidFill>
                <a:srgbClr val="F8F8F8"/>
              </a:solidFill>
            </a:endParaRPr>
          </a:p>
          <a:p>
            <a:pPr algn="l" eaLnBrk="1" hangingPunct="1">
              <a:spcBef>
                <a:spcPct val="50000"/>
              </a:spcBef>
            </a:pPr>
            <a:endParaRPr lang="en-US" altLang="en-US" sz="1800">
              <a:solidFill>
                <a:srgbClr val="F8F8F8"/>
              </a:solidFill>
            </a:endParaRPr>
          </a:p>
        </p:txBody>
      </p:sp>
      <p:sp>
        <p:nvSpPr>
          <p:cNvPr id="55300" name="Rectangle 4"/>
          <p:cNvSpPr>
            <a:spLocks noChangeArrowheads="1"/>
          </p:cNvSpPr>
          <p:nvPr/>
        </p:nvSpPr>
        <p:spPr bwMode="ltGray">
          <a:xfrm>
            <a:off x="485775" y="990600"/>
            <a:ext cx="2295525" cy="4552950"/>
          </a:xfrm>
          <a:prstGeom prst="rect">
            <a:avLst/>
          </a:prstGeom>
          <a:solidFill>
            <a:srgbClr val="6600FF"/>
          </a:solidFill>
          <a:ln w="9525">
            <a:solidFill>
              <a:srgbClr val="6600FF"/>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pic>
        <p:nvPicPr>
          <p:cNvPr id="55301" name="Picture 5" descr="J:\Temp\BibleMaps &amp; Clipart\Biblemap-pict+clipart\Searching Scriptures Clipart\Old Testament\Prophets\TissMica-Mic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1682750"/>
            <a:ext cx="1735138"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Rectangle 6"/>
          <p:cNvSpPr>
            <a:spLocks noChangeArrowheads="1"/>
          </p:cNvSpPr>
          <p:nvPr/>
        </p:nvSpPr>
        <p:spPr bwMode="ltGray">
          <a:xfrm>
            <a:off x="2514600" y="3829050"/>
            <a:ext cx="6591300" cy="3009900"/>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pic>
        <p:nvPicPr>
          <p:cNvPr id="55303" name="Picture 7" descr="J:\Temp\BibleMaps &amp; Clipart\Biblemap-pict+clipart\Searching Scriptures Clipart\Gospels\tissot-chorist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8863" y="4330700"/>
            <a:ext cx="5405437"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Text Box 8"/>
          <p:cNvSpPr txBox="1">
            <a:spLocks noChangeArrowheads="1"/>
          </p:cNvSpPr>
          <p:nvPr/>
        </p:nvSpPr>
        <p:spPr bwMode="ltGray">
          <a:xfrm>
            <a:off x="1057275" y="1069975"/>
            <a:ext cx="96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t>Micah</a:t>
            </a:r>
          </a:p>
        </p:txBody>
      </p:sp>
      <p:sp>
        <p:nvSpPr>
          <p:cNvPr id="55305" name="Text Box 9"/>
          <p:cNvSpPr txBox="1">
            <a:spLocks noChangeArrowheads="1"/>
          </p:cNvSpPr>
          <p:nvPr/>
        </p:nvSpPr>
        <p:spPr bwMode="ltGray">
          <a:xfrm>
            <a:off x="2505075" y="5737225"/>
            <a:ext cx="1012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t>People</a:t>
            </a:r>
          </a:p>
        </p:txBody>
      </p:sp>
      <p:sp>
        <p:nvSpPr>
          <p:cNvPr id="55306" name="Text Box 10"/>
          <p:cNvSpPr txBox="1">
            <a:spLocks noChangeArrowheads="1"/>
          </p:cNvSpPr>
          <p:nvPr/>
        </p:nvSpPr>
        <p:spPr bwMode="ltGray">
          <a:xfrm>
            <a:off x="9144000" y="-914400"/>
            <a:ext cx="4648200" cy="1604963"/>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800" b="1">
                <a:solidFill>
                  <a:srgbClr val="0000FF"/>
                </a:solidFill>
              </a:rPr>
              <a:t>ESV:</a:t>
            </a:r>
            <a:r>
              <a:rPr lang="en-US" altLang="en-US" sz="1800" baseline="30000">
                <a:solidFill>
                  <a:srgbClr val="000000"/>
                </a:solidFill>
                <a:latin typeface="Default"/>
              </a:rPr>
              <a:t>6</a:t>
            </a:r>
            <a:r>
              <a:rPr lang="en-US" altLang="en-US" sz="1800">
                <a:solidFill>
                  <a:srgbClr val="000000"/>
                </a:solidFill>
                <a:latin typeface="Default"/>
              </a:rPr>
              <a:t>“Do not preach”—thus they preach—</a:t>
            </a:r>
            <a:endParaRPr lang="en-US" altLang="en-US" sz="1800"/>
          </a:p>
          <a:p>
            <a:pPr algn="l" eaLnBrk="1" hangingPunct="1">
              <a:spcBef>
                <a:spcPct val="50000"/>
              </a:spcBef>
            </a:pPr>
            <a:r>
              <a:rPr lang="en-US" altLang="en-US" sz="1800">
                <a:solidFill>
                  <a:srgbClr val="000000"/>
                </a:solidFill>
                <a:latin typeface="Default"/>
              </a:rPr>
              <a:t>“one should not preach of such things;</a:t>
            </a:r>
            <a:endParaRPr lang="en-US" altLang="en-US" sz="1800"/>
          </a:p>
          <a:p>
            <a:pPr algn="l" eaLnBrk="1" hangingPunct="1">
              <a:spcBef>
                <a:spcPct val="50000"/>
              </a:spcBef>
            </a:pPr>
            <a:r>
              <a:rPr lang="en-US" altLang="en-US" sz="1800">
                <a:solidFill>
                  <a:srgbClr val="000000"/>
                </a:solidFill>
                <a:latin typeface="Default"/>
              </a:rPr>
              <a:t>disgrace will not overtake us.”</a:t>
            </a:r>
            <a:endParaRPr lang="en-US" altLang="en-US" sz="1800"/>
          </a:p>
          <a:p>
            <a:pPr algn="l" eaLnBrk="1" hangingPunct="1">
              <a:spcBef>
                <a:spcPct val="50000"/>
              </a:spcBef>
            </a:pPr>
            <a:r>
              <a:rPr lang="en-US" altLang="en-US" sz="1800">
                <a:solidFill>
                  <a:srgbClr val="000000"/>
                </a:solidFill>
                <a:latin typeface="Default"/>
              </a:rPr>
              <a:t> </a:t>
            </a:r>
            <a:endParaRPr lang="en-US" altLang="en-US" sz="1800"/>
          </a:p>
        </p:txBody>
      </p:sp>
      <p:sp>
        <p:nvSpPr>
          <p:cNvPr id="55307" name="Text Box 11"/>
          <p:cNvSpPr txBox="1">
            <a:spLocks noChangeArrowheads="1"/>
          </p:cNvSpPr>
          <p:nvPr/>
        </p:nvSpPr>
        <p:spPr bwMode="ltGray">
          <a:xfrm>
            <a:off x="2914650" y="1946275"/>
            <a:ext cx="5895975" cy="2292350"/>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800" b="1">
                <a:solidFill>
                  <a:srgbClr val="0000FF"/>
                </a:solidFill>
              </a:rPr>
              <a:t>NKJV:</a:t>
            </a:r>
            <a:r>
              <a:rPr lang="en-US" altLang="en-US" sz="1800" baseline="30000">
                <a:solidFill>
                  <a:srgbClr val="000000"/>
                </a:solidFill>
                <a:latin typeface="Default"/>
              </a:rPr>
              <a:t>6</a:t>
            </a:r>
            <a:r>
              <a:rPr lang="en-US" altLang="en-US" sz="1800">
                <a:solidFill>
                  <a:srgbClr val="339966"/>
                </a:solidFill>
                <a:latin typeface="Default"/>
              </a:rPr>
              <a:t>“Do not prattle,” </a:t>
            </a:r>
            <a:r>
              <a:rPr lang="en-US" altLang="en-US" sz="1800" i="1">
                <a:solidFill>
                  <a:srgbClr val="339966"/>
                </a:solidFill>
                <a:latin typeface="Default"/>
              </a:rPr>
              <a:t>you say to those</a:t>
            </a:r>
            <a:r>
              <a:rPr lang="en-US" altLang="en-US" sz="1800">
                <a:solidFill>
                  <a:srgbClr val="339966"/>
                </a:solidFill>
                <a:latin typeface="Default"/>
              </a:rPr>
              <a:t> who prophesy.</a:t>
            </a:r>
            <a:endParaRPr lang="en-US" altLang="en-US" sz="1800">
              <a:solidFill>
                <a:srgbClr val="339966"/>
              </a:solidFill>
            </a:endParaRPr>
          </a:p>
          <a:p>
            <a:pPr algn="l" eaLnBrk="1" hangingPunct="1">
              <a:spcBef>
                <a:spcPct val="50000"/>
              </a:spcBef>
            </a:pPr>
            <a:r>
              <a:rPr lang="en-US" altLang="en-US" sz="1800">
                <a:solidFill>
                  <a:srgbClr val="6600FF"/>
                </a:solidFill>
                <a:latin typeface="Default"/>
              </a:rPr>
              <a:t>So they shall not prophesy to you;</a:t>
            </a:r>
            <a:endParaRPr lang="en-US" altLang="en-US" sz="1800">
              <a:solidFill>
                <a:srgbClr val="6600FF"/>
              </a:solidFill>
            </a:endParaRPr>
          </a:p>
          <a:p>
            <a:pPr algn="l" eaLnBrk="1" hangingPunct="1">
              <a:spcBef>
                <a:spcPct val="50000"/>
              </a:spcBef>
            </a:pPr>
            <a:r>
              <a:rPr lang="en-US" altLang="en-US" sz="1800">
                <a:solidFill>
                  <a:srgbClr val="6600FF"/>
                </a:solidFill>
                <a:latin typeface="Default"/>
              </a:rPr>
              <a:t>They shall not return insult for insult.</a:t>
            </a:r>
            <a:endParaRPr lang="en-US" altLang="en-US" sz="1800">
              <a:solidFill>
                <a:srgbClr val="6600FF"/>
              </a:solidFill>
            </a:endParaRPr>
          </a:p>
          <a:p>
            <a:pPr algn="l" eaLnBrk="1" hangingPunct="1">
              <a:spcBef>
                <a:spcPct val="50000"/>
              </a:spcBef>
            </a:pPr>
            <a:r>
              <a:rPr lang="en-US" altLang="en-US" sz="1800" b="1">
                <a:solidFill>
                  <a:srgbClr val="0000FF"/>
                </a:solidFill>
              </a:rPr>
              <a:t>KJV:</a:t>
            </a:r>
            <a:r>
              <a:rPr lang="en-US" altLang="en-US" sz="1800" baseline="30000">
                <a:solidFill>
                  <a:srgbClr val="339966"/>
                </a:solidFill>
                <a:latin typeface="Default"/>
              </a:rPr>
              <a:t>6</a:t>
            </a:r>
            <a:r>
              <a:rPr lang="en-US" altLang="en-US" sz="1800">
                <a:solidFill>
                  <a:srgbClr val="339966"/>
                </a:solidFill>
                <a:latin typeface="Default"/>
              </a:rPr>
              <a:t>Prophesy ye not, </a:t>
            </a:r>
            <a:r>
              <a:rPr lang="en-US" altLang="en-US" sz="1800" i="1">
                <a:solidFill>
                  <a:srgbClr val="339966"/>
                </a:solidFill>
                <a:latin typeface="Default"/>
              </a:rPr>
              <a:t>say they to them that</a:t>
            </a:r>
            <a:r>
              <a:rPr lang="en-US" altLang="en-US" sz="1800">
                <a:solidFill>
                  <a:srgbClr val="339966"/>
                </a:solidFill>
                <a:latin typeface="Default"/>
              </a:rPr>
              <a:t> prophesy:</a:t>
            </a:r>
            <a:r>
              <a:rPr lang="en-US" altLang="en-US" sz="1800">
                <a:solidFill>
                  <a:srgbClr val="000000"/>
                </a:solidFill>
                <a:latin typeface="Default"/>
              </a:rPr>
              <a:t> </a:t>
            </a:r>
            <a:r>
              <a:rPr lang="en-US" altLang="en-US" sz="1800">
                <a:solidFill>
                  <a:srgbClr val="6600FF"/>
                </a:solidFill>
                <a:latin typeface="Default"/>
              </a:rPr>
              <a:t>they shall not prophesy to them, </a:t>
            </a:r>
            <a:r>
              <a:rPr lang="en-US" altLang="en-US" sz="1800" i="1">
                <a:solidFill>
                  <a:srgbClr val="6600FF"/>
                </a:solidFill>
                <a:latin typeface="Default"/>
              </a:rPr>
              <a:t>that</a:t>
            </a:r>
            <a:r>
              <a:rPr lang="en-US" altLang="en-US" sz="1800">
                <a:solidFill>
                  <a:srgbClr val="6600FF"/>
                </a:solidFill>
                <a:latin typeface="Default"/>
              </a:rPr>
              <a:t> they shall not take shame</a:t>
            </a:r>
            <a:r>
              <a:rPr lang="en-US" altLang="en-US" sz="1800">
                <a:solidFill>
                  <a:srgbClr val="000000"/>
                </a:solidFill>
                <a:latin typeface="Default"/>
              </a:rPr>
              <a:t>. </a:t>
            </a:r>
            <a:endParaRPr lang="en-US" altLang="en-US" sz="1800"/>
          </a:p>
          <a:p>
            <a:pPr algn="l" eaLnBrk="1" hangingPunct="1">
              <a:spcBef>
                <a:spcPct val="50000"/>
              </a:spcBef>
            </a:pPr>
            <a:endParaRPr lang="en-US" altLang="en-US" sz="1800"/>
          </a:p>
        </p:txBody>
      </p:sp>
    </p:spTree>
    <p:extLst>
      <p:ext uri="{BB962C8B-B14F-4D97-AF65-F5344CB8AC3E}">
        <p14:creationId xmlns:p14="http://schemas.microsoft.com/office/powerpoint/2010/main" val="3300875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5800" y="-200025"/>
            <a:ext cx="7772400" cy="1143000"/>
          </a:xfrm>
        </p:spPr>
        <p:txBody>
          <a:bodyPr/>
          <a:lstStyle/>
          <a:p>
            <a:pPr eaLnBrk="1" hangingPunct="1"/>
            <a:r>
              <a:rPr lang="en-US" altLang="en-US" sz="4000" dirty="0" smtClean="0"/>
              <a:t>Micah 2:6 </a:t>
            </a:r>
          </a:p>
        </p:txBody>
      </p:sp>
      <p:sp>
        <p:nvSpPr>
          <p:cNvPr id="56323" name="Text Box 3"/>
          <p:cNvSpPr txBox="1">
            <a:spLocks noChangeArrowheads="1"/>
          </p:cNvSpPr>
          <p:nvPr/>
        </p:nvSpPr>
        <p:spPr bwMode="ltGray">
          <a:xfrm>
            <a:off x="2886075" y="925513"/>
            <a:ext cx="5905500" cy="1328737"/>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800" b="1">
                <a:solidFill>
                  <a:srgbClr val="F8F8F8"/>
                </a:solidFill>
              </a:rPr>
              <a:t>TLB:</a:t>
            </a:r>
            <a:r>
              <a:rPr lang="en-US" altLang="en-US" sz="1800" baseline="30000">
                <a:solidFill>
                  <a:srgbClr val="F8F8F8"/>
                </a:solidFill>
                <a:latin typeface="Default"/>
              </a:rPr>
              <a:t>6</a:t>
            </a:r>
            <a:r>
              <a:rPr lang="en-US" altLang="en-US" sz="1800">
                <a:solidFill>
                  <a:srgbClr val="F8F8F8"/>
                </a:solidFill>
                <a:latin typeface="Default"/>
              </a:rPr>
              <a:t>“Don’t say such things,” the people say. “Don’t harp on things like that. It’s disgraceful, that sort of talk. Such evils surely will not come our way.”</a:t>
            </a:r>
            <a:endParaRPr lang="en-US" altLang="en-US" sz="1800">
              <a:solidFill>
                <a:srgbClr val="F8F8F8"/>
              </a:solidFill>
            </a:endParaRPr>
          </a:p>
          <a:p>
            <a:pPr algn="l" eaLnBrk="1" hangingPunct="1">
              <a:spcBef>
                <a:spcPct val="50000"/>
              </a:spcBef>
            </a:pPr>
            <a:endParaRPr lang="en-US" altLang="en-US" sz="1800">
              <a:solidFill>
                <a:srgbClr val="F8F8F8"/>
              </a:solidFill>
            </a:endParaRPr>
          </a:p>
        </p:txBody>
      </p:sp>
      <p:sp>
        <p:nvSpPr>
          <p:cNvPr id="56324" name="Rectangle 4"/>
          <p:cNvSpPr>
            <a:spLocks noChangeArrowheads="1"/>
          </p:cNvSpPr>
          <p:nvPr/>
        </p:nvSpPr>
        <p:spPr bwMode="ltGray">
          <a:xfrm>
            <a:off x="485775" y="990600"/>
            <a:ext cx="2295525" cy="4552950"/>
          </a:xfrm>
          <a:prstGeom prst="rect">
            <a:avLst/>
          </a:prstGeom>
          <a:solidFill>
            <a:srgbClr val="6600FF"/>
          </a:solidFill>
          <a:ln w="9525">
            <a:solidFill>
              <a:srgbClr val="6600FF"/>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pic>
        <p:nvPicPr>
          <p:cNvPr id="56325" name="Picture 5" descr="J:\Temp\BibleMaps &amp; Clipart\Biblemap-pict+clipart\Searching Scriptures Clipart\Old Testament\Prophets\TissMica-Mic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1682750"/>
            <a:ext cx="1735138"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Rectangle 6"/>
          <p:cNvSpPr>
            <a:spLocks noChangeArrowheads="1"/>
          </p:cNvSpPr>
          <p:nvPr/>
        </p:nvSpPr>
        <p:spPr bwMode="ltGray">
          <a:xfrm>
            <a:off x="2514600" y="3829050"/>
            <a:ext cx="6591300" cy="3009900"/>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pic>
        <p:nvPicPr>
          <p:cNvPr id="56327" name="Picture 7" descr="J:\Temp\BibleMaps &amp; Clipart\Biblemap-pict+clipart\Searching Scriptures Clipart\Gospels\tissot-chorist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8863" y="4330700"/>
            <a:ext cx="5405437"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Text Box 8"/>
          <p:cNvSpPr txBox="1">
            <a:spLocks noChangeArrowheads="1"/>
          </p:cNvSpPr>
          <p:nvPr/>
        </p:nvSpPr>
        <p:spPr bwMode="ltGray">
          <a:xfrm>
            <a:off x="1057275" y="1069975"/>
            <a:ext cx="96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t>Micah</a:t>
            </a:r>
          </a:p>
        </p:txBody>
      </p:sp>
      <p:sp>
        <p:nvSpPr>
          <p:cNvPr id="56329" name="Text Box 9"/>
          <p:cNvSpPr txBox="1">
            <a:spLocks noChangeArrowheads="1"/>
          </p:cNvSpPr>
          <p:nvPr/>
        </p:nvSpPr>
        <p:spPr bwMode="ltGray">
          <a:xfrm>
            <a:off x="2505075" y="5737225"/>
            <a:ext cx="1012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t>People</a:t>
            </a:r>
          </a:p>
        </p:txBody>
      </p:sp>
      <p:sp>
        <p:nvSpPr>
          <p:cNvPr id="56330" name="Text Box 10"/>
          <p:cNvSpPr txBox="1">
            <a:spLocks noChangeArrowheads="1"/>
          </p:cNvSpPr>
          <p:nvPr/>
        </p:nvSpPr>
        <p:spPr bwMode="ltGray">
          <a:xfrm>
            <a:off x="2886075" y="2254250"/>
            <a:ext cx="5905500" cy="1604963"/>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800" b="1">
                <a:solidFill>
                  <a:srgbClr val="339966"/>
                </a:solidFill>
              </a:rPr>
              <a:t>ESV:</a:t>
            </a:r>
            <a:r>
              <a:rPr lang="en-US" altLang="en-US" sz="1800" baseline="30000">
                <a:solidFill>
                  <a:srgbClr val="339966"/>
                </a:solidFill>
                <a:latin typeface="Default"/>
              </a:rPr>
              <a:t>6</a:t>
            </a:r>
            <a:r>
              <a:rPr lang="en-US" altLang="en-US" sz="1800">
                <a:solidFill>
                  <a:srgbClr val="339966"/>
                </a:solidFill>
                <a:latin typeface="Default"/>
              </a:rPr>
              <a:t>“Do not preach”—thus they preach—</a:t>
            </a:r>
            <a:endParaRPr lang="en-US" altLang="en-US" sz="1800">
              <a:solidFill>
                <a:srgbClr val="339966"/>
              </a:solidFill>
            </a:endParaRPr>
          </a:p>
          <a:p>
            <a:pPr algn="l" eaLnBrk="1" hangingPunct="1">
              <a:spcBef>
                <a:spcPct val="50000"/>
              </a:spcBef>
            </a:pPr>
            <a:r>
              <a:rPr lang="en-US" altLang="en-US" sz="1800">
                <a:solidFill>
                  <a:srgbClr val="339966"/>
                </a:solidFill>
                <a:latin typeface="Default"/>
              </a:rPr>
              <a:t>“one should not preach of such things;</a:t>
            </a:r>
            <a:endParaRPr lang="en-US" altLang="en-US" sz="1800">
              <a:solidFill>
                <a:srgbClr val="339966"/>
              </a:solidFill>
            </a:endParaRPr>
          </a:p>
          <a:p>
            <a:pPr algn="l" eaLnBrk="1" hangingPunct="1">
              <a:spcBef>
                <a:spcPct val="50000"/>
              </a:spcBef>
            </a:pPr>
            <a:r>
              <a:rPr lang="en-US" altLang="en-US" sz="1800">
                <a:solidFill>
                  <a:srgbClr val="339966"/>
                </a:solidFill>
                <a:latin typeface="Default"/>
              </a:rPr>
              <a:t>disgrace will not overtake us.”</a:t>
            </a:r>
            <a:endParaRPr lang="en-US" altLang="en-US" sz="1800">
              <a:solidFill>
                <a:srgbClr val="339966"/>
              </a:solidFill>
            </a:endParaRPr>
          </a:p>
          <a:p>
            <a:pPr algn="l" eaLnBrk="1" hangingPunct="1">
              <a:spcBef>
                <a:spcPct val="50000"/>
              </a:spcBef>
            </a:pPr>
            <a:r>
              <a:rPr lang="en-US" altLang="en-US" sz="1800">
                <a:solidFill>
                  <a:srgbClr val="339966"/>
                </a:solidFill>
                <a:latin typeface="Default"/>
              </a:rPr>
              <a:t> </a:t>
            </a:r>
            <a:endParaRPr lang="en-US" altLang="en-US" sz="1800">
              <a:solidFill>
                <a:srgbClr val="339966"/>
              </a:solidFill>
            </a:endParaRPr>
          </a:p>
        </p:txBody>
      </p:sp>
    </p:spTree>
    <p:extLst>
      <p:ext uri="{BB962C8B-B14F-4D97-AF65-F5344CB8AC3E}">
        <p14:creationId xmlns:p14="http://schemas.microsoft.com/office/powerpoint/2010/main" val="30205977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tLang="en-US" smtClean="0">
                <a:latin typeface="Tahoma" pitchFamily="34" charset="0"/>
                <a:cs typeface="Tahoma" pitchFamily="34" charset="0"/>
              </a:rPr>
              <a:t>The Role of the Prophets</a:t>
            </a:r>
            <a:r>
              <a:rPr lang="en-US" altLang="en-US" smtClean="0"/>
              <a:t> </a:t>
            </a:r>
          </a:p>
        </p:txBody>
      </p:sp>
      <p:sp>
        <p:nvSpPr>
          <p:cNvPr id="59395" name="Text Box 3"/>
          <p:cNvSpPr txBox="1">
            <a:spLocks noChangeArrowheads="1"/>
          </p:cNvSpPr>
          <p:nvPr/>
        </p:nvSpPr>
        <p:spPr bwMode="ltGray">
          <a:xfrm>
            <a:off x="838200" y="1905004"/>
            <a:ext cx="7543800" cy="830997"/>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a:solidFill>
                  <a:srgbClr val="F8F8F8"/>
                </a:solidFill>
                <a:latin typeface="Tahoma" pitchFamily="34" charset="0"/>
                <a:cs typeface="Tahoma" pitchFamily="34" charset="0"/>
              </a:rPr>
              <a:t>They are </a:t>
            </a:r>
            <a:r>
              <a:rPr lang="en-US" altLang="en-US" b="1" i="1">
                <a:solidFill>
                  <a:srgbClr val="FFFF00"/>
                </a:solidFill>
                <a:latin typeface="Tahoma" pitchFamily="34" charset="0"/>
                <a:cs typeface="Tahoma" pitchFamily="34" charset="0"/>
              </a:rPr>
              <a:t>Spokesmen for God</a:t>
            </a:r>
            <a:r>
              <a:rPr lang="en-US" altLang="en-US" i="1">
                <a:solidFill>
                  <a:srgbClr val="FFFF00"/>
                </a:solidFill>
                <a:latin typeface="Tahoma" pitchFamily="34" charset="0"/>
                <a:cs typeface="Tahoma" pitchFamily="34" charset="0"/>
              </a:rPr>
              <a:t>,</a:t>
            </a:r>
            <a:r>
              <a:rPr lang="en-US" altLang="en-US" i="1">
                <a:solidFill>
                  <a:srgbClr val="F8F8F8"/>
                </a:solidFill>
                <a:latin typeface="Tahoma" pitchFamily="34" charset="0"/>
                <a:cs typeface="Tahoma" pitchFamily="34" charset="0"/>
              </a:rPr>
              <a:t> </a:t>
            </a:r>
            <a:r>
              <a:rPr lang="en-US" altLang="en-US">
                <a:solidFill>
                  <a:srgbClr val="F8F8F8"/>
                </a:solidFill>
                <a:latin typeface="Tahoma" pitchFamily="34" charset="0"/>
                <a:cs typeface="Tahoma" pitchFamily="34" charset="0"/>
              </a:rPr>
              <a:t>serving as “forthtellers,” speaking what God put in their mouth.</a:t>
            </a:r>
            <a:r>
              <a:rPr lang="en-US" altLang="en-US">
                <a:solidFill>
                  <a:srgbClr val="F8F8F8"/>
                </a:solidFill>
              </a:rPr>
              <a:t> </a:t>
            </a:r>
          </a:p>
        </p:txBody>
      </p:sp>
      <p:sp>
        <p:nvSpPr>
          <p:cNvPr id="59396" name="Text Box 4"/>
          <p:cNvSpPr txBox="1">
            <a:spLocks noChangeArrowheads="1"/>
          </p:cNvSpPr>
          <p:nvPr/>
        </p:nvSpPr>
        <p:spPr bwMode="ltGray">
          <a:xfrm>
            <a:off x="800100" y="3009900"/>
            <a:ext cx="7524750" cy="156966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dirty="0">
                <a:solidFill>
                  <a:schemeClr val="bg1"/>
                </a:solidFill>
                <a:latin typeface="Tahoma" pitchFamily="34" charset="0"/>
                <a:cs typeface="Tahoma" pitchFamily="34" charset="0"/>
              </a:rPr>
              <a:t>They are </a:t>
            </a:r>
            <a:r>
              <a:rPr lang="en-US" altLang="en-US" b="1" i="1" dirty="0">
                <a:solidFill>
                  <a:srgbClr val="FFFF00"/>
                </a:solidFill>
                <a:latin typeface="Tahoma" pitchFamily="34" charset="0"/>
                <a:cs typeface="Tahoma" pitchFamily="34" charset="0"/>
              </a:rPr>
              <a:t>Preachers of the Covenant</a:t>
            </a:r>
            <a:r>
              <a:rPr lang="en-US" altLang="en-US" i="1" dirty="0">
                <a:latin typeface="Tahoma" pitchFamily="34" charset="0"/>
                <a:cs typeface="Tahoma" pitchFamily="34" charset="0"/>
              </a:rPr>
              <a:t>,</a:t>
            </a:r>
            <a:r>
              <a:rPr lang="en-US" altLang="en-US" dirty="0">
                <a:latin typeface="Tahoma" pitchFamily="34" charset="0"/>
                <a:cs typeface="Tahoma" pitchFamily="34" charset="0"/>
              </a:rPr>
              <a:t> </a:t>
            </a:r>
            <a:r>
              <a:rPr lang="en-US" altLang="en-US" dirty="0">
                <a:solidFill>
                  <a:schemeClr val="bg1"/>
                </a:solidFill>
                <a:latin typeface="Tahoma" pitchFamily="34" charset="0"/>
                <a:cs typeface="Tahoma" pitchFamily="34" charset="0"/>
              </a:rPr>
              <a:t>relating their message to God’s previous promises to the nation of Israel.  These covenants were made with or through Abraham, Moses, and David</a:t>
            </a:r>
            <a:r>
              <a:rPr lang="en-US" altLang="en-US" dirty="0">
                <a:solidFill>
                  <a:schemeClr val="bg1"/>
                </a:solidFill>
              </a:rPr>
              <a:t> </a:t>
            </a:r>
          </a:p>
        </p:txBody>
      </p:sp>
      <p:sp>
        <p:nvSpPr>
          <p:cNvPr id="59397" name="Text Box 5"/>
          <p:cNvSpPr txBox="1">
            <a:spLocks noChangeArrowheads="1"/>
          </p:cNvSpPr>
          <p:nvPr/>
        </p:nvSpPr>
        <p:spPr bwMode="ltGray">
          <a:xfrm>
            <a:off x="742950" y="4762500"/>
            <a:ext cx="7581900" cy="156966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dirty="0">
                <a:solidFill>
                  <a:schemeClr val="bg1"/>
                </a:solidFill>
                <a:latin typeface="Tahoma" pitchFamily="34" charset="0"/>
                <a:cs typeface="Tahoma" pitchFamily="34" charset="0"/>
              </a:rPr>
              <a:t>They are historians, or </a:t>
            </a:r>
            <a:r>
              <a:rPr lang="en-US" altLang="en-US" b="1" i="1" dirty="0">
                <a:solidFill>
                  <a:srgbClr val="FFFF00"/>
                </a:solidFill>
                <a:latin typeface="Tahoma" pitchFamily="34" charset="0"/>
                <a:cs typeface="Tahoma" pitchFamily="34" charset="0"/>
              </a:rPr>
              <a:t>Interpreters of the Israelites’ History</a:t>
            </a:r>
            <a:r>
              <a:rPr lang="en-US" altLang="en-US" i="1" dirty="0">
                <a:solidFill>
                  <a:schemeClr val="bg1"/>
                </a:solidFill>
                <a:latin typeface="Tahoma" pitchFamily="34" charset="0"/>
                <a:cs typeface="Tahoma" pitchFamily="34" charset="0"/>
              </a:rPr>
              <a:t>. </a:t>
            </a:r>
            <a:r>
              <a:rPr lang="en-US" altLang="en-US" dirty="0">
                <a:solidFill>
                  <a:schemeClr val="bg1"/>
                </a:solidFill>
                <a:latin typeface="Tahoma" pitchFamily="34" charset="0"/>
                <a:cs typeface="Tahoma" pitchFamily="34" charset="0"/>
              </a:rPr>
              <a:t>With out their interpretation God’s people would not know why an event was occurring.</a:t>
            </a:r>
            <a:r>
              <a:rPr lang="en-US" altLang="en-US" dirty="0">
                <a:solidFill>
                  <a:schemeClr val="bg1"/>
                </a:solidFill>
              </a:rPr>
              <a:t> </a:t>
            </a:r>
          </a:p>
        </p:txBody>
      </p:sp>
      <p:grpSp>
        <p:nvGrpSpPr>
          <p:cNvPr id="6" name="Group 5"/>
          <p:cNvGrpSpPr/>
          <p:nvPr/>
        </p:nvGrpSpPr>
        <p:grpSpPr>
          <a:xfrm>
            <a:off x="8153392" y="246494"/>
            <a:ext cx="795411" cy="640244"/>
            <a:chOff x="8153406" y="378767"/>
            <a:chExt cx="795410" cy="383233"/>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8153406" y="378767"/>
              <a:ext cx="795410" cy="276340"/>
            </a:xfrm>
            <a:prstGeom prst="rect">
              <a:avLst/>
            </a:prstGeom>
            <a:noFill/>
          </p:spPr>
          <p:txBody>
            <a:bodyPr wrap="none" rtlCol="0">
              <a:spAutoFit/>
            </a:bodyPr>
            <a:lstStyle/>
            <a:p>
              <a:pPr algn="ctr"/>
              <a:r>
                <a:rPr lang="en-US" sz="1200" dirty="0" smtClean="0">
                  <a:solidFill>
                    <a:schemeClr val="bg1"/>
                  </a:solidFill>
                  <a:latin typeface="Britannic Bold" panose="020B0903060703020204" pitchFamily="34" charset="0"/>
                </a:rPr>
                <a:t>Minor </a:t>
              </a:r>
            </a:p>
            <a:p>
              <a:pPr algn="ctr"/>
              <a:r>
                <a:rPr lang="en-US" sz="1200" dirty="0" smtClean="0">
                  <a:solidFill>
                    <a:schemeClr val="bg1"/>
                  </a:solidFill>
                  <a:latin typeface="Britannic Bold" panose="020B0903060703020204" pitchFamily="34" charset="0"/>
                </a:rPr>
                <a:t>Prophets</a:t>
              </a:r>
              <a:endParaRPr lang="en-US" sz="1200" dirty="0">
                <a:solidFill>
                  <a:schemeClr val="bg1"/>
                </a:solidFill>
                <a:latin typeface="Britannic Bold" panose="020B0903060703020204" pitchFamily="34" charset="0"/>
              </a:endParaRPr>
            </a:p>
          </p:txBody>
        </p:sp>
      </p:grpSp>
    </p:spTree>
    <p:extLst>
      <p:ext uri="{BB962C8B-B14F-4D97-AF65-F5344CB8AC3E}">
        <p14:creationId xmlns:p14="http://schemas.microsoft.com/office/powerpoint/2010/main" val="37017367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1538" y="798513"/>
            <a:ext cx="7543800" cy="598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itle 1"/>
          <p:cNvSpPr>
            <a:spLocks noGrp="1"/>
          </p:cNvSpPr>
          <p:nvPr>
            <p:ph type="title"/>
          </p:nvPr>
        </p:nvSpPr>
        <p:spPr>
          <a:xfrm>
            <a:off x="685800" y="-160338"/>
            <a:ext cx="7772400" cy="1143001"/>
          </a:xfrm>
        </p:spPr>
        <p:txBody>
          <a:bodyPr/>
          <a:lstStyle/>
          <a:p>
            <a:pPr eaLnBrk="1" hangingPunct="1"/>
            <a:r>
              <a:rPr lang="en-US" altLang="en-US" sz="3600" smtClean="0">
                <a:solidFill>
                  <a:srgbClr val="000000"/>
                </a:solidFill>
              </a:rPr>
              <a:t>Hear Micah</a:t>
            </a:r>
          </a:p>
        </p:txBody>
      </p:sp>
      <p:sp>
        <p:nvSpPr>
          <p:cNvPr id="26628" name="TextBox 4"/>
          <p:cNvSpPr txBox="1">
            <a:spLocks noChangeArrowheads="1"/>
          </p:cNvSpPr>
          <p:nvPr/>
        </p:nvSpPr>
        <p:spPr bwMode="auto">
          <a:xfrm>
            <a:off x="1446213" y="5756275"/>
            <a:ext cx="16017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b="1">
                <a:solidFill>
                  <a:srgbClr val="000000"/>
                </a:solidFill>
                <a:latin typeface="Tahoma" pitchFamily="34" charset="0"/>
                <a:cs typeface="Tahoma" pitchFamily="34" charset="0"/>
              </a:rPr>
              <a:t>Sermon 1</a:t>
            </a:r>
          </a:p>
          <a:p>
            <a:pPr eaLnBrk="1" hangingPunct="1"/>
            <a:r>
              <a:rPr lang="en-US" altLang="en-US" sz="1800" b="1">
                <a:solidFill>
                  <a:srgbClr val="000000"/>
                </a:solidFill>
                <a:latin typeface="Tahoma" pitchFamily="34" charset="0"/>
                <a:cs typeface="Tahoma" pitchFamily="34" charset="0"/>
              </a:rPr>
              <a:t>Hear All </a:t>
            </a:r>
          </a:p>
          <a:p>
            <a:pPr eaLnBrk="1" hangingPunct="1"/>
            <a:r>
              <a:rPr lang="en-US" altLang="en-US" sz="1800" b="1">
                <a:solidFill>
                  <a:srgbClr val="000000"/>
                </a:solidFill>
                <a:latin typeface="Tahoma" pitchFamily="34" charset="0"/>
                <a:cs typeface="Tahoma" pitchFamily="34" charset="0"/>
              </a:rPr>
              <a:t>You Peoples</a:t>
            </a:r>
          </a:p>
        </p:txBody>
      </p:sp>
      <p:sp>
        <p:nvSpPr>
          <p:cNvPr id="26629" name="Rectangle 5"/>
          <p:cNvSpPr>
            <a:spLocks noChangeArrowheads="1"/>
          </p:cNvSpPr>
          <p:nvPr/>
        </p:nvSpPr>
        <p:spPr bwMode="auto">
          <a:xfrm>
            <a:off x="1073150" y="2582863"/>
            <a:ext cx="2001838" cy="4195762"/>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prstClr val="black"/>
              </a:solidFill>
            </a:endParaRPr>
          </a:p>
        </p:txBody>
      </p:sp>
      <p:sp>
        <p:nvSpPr>
          <p:cNvPr id="26630" name="TextBox 8"/>
          <p:cNvSpPr txBox="1">
            <a:spLocks noChangeArrowheads="1"/>
          </p:cNvSpPr>
          <p:nvPr/>
        </p:nvSpPr>
        <p:spPr bwMode="auto">
          <a:xfrm>
            <a:off x="1182688" y="3251200"/>
            <a:ext cx="477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Tahoma" pitchFamily="34" charset="0"/>
                <a:cs typeface="Tahoma" pitchFamily="34" charset="0"/>
              </a:rPr>
              <a:t>1:1</a:t>
            </a:r>
          </a:p>
        </p:txBody>
      </p:sp>
      <p:sp>
        <p:nvSpPr>
          <p:cNvPr id="26631" name="TextBox 10"/>
          <p:cNvSpPr txBox="1">
            <a:spLocks noChangeArrowheads="1"/>
          </p:cNvSpPr>
          <p:nvPr/>
        </p:nvSpPr>
        <p:spPr bwMode="auto">
          <a:xfrm rot="-5400000">
            <a:off x="1269207" y="4839494"/>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Tahoma" pitchFamily="34" charset="0"/>
                <a:cs typeface="Tahoma" pitchFamily="34" charset="0"/>
              </a:rPr>
              <a:t>1:2-16</a:t>
            </a:r>
          </a:p>
        </p:txBody>
      </p:sp>
      <p:sp>
        <p:nvSpPr>
          <p:cNvPr id="26632" name="TextBox 11"/>
          <p:cNvSpPr txBox="1">
            <a:spLocks noChangeArrowheads="1"/>
          </p:cNvSpPr>
          <p:nvPr/>
        </p:nvSpPr>
        <p:spPr bwMode="auto">
          <a:xfrm>
            <a:off x="2124075" y="2582863"/>
            <a:ext cx="895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Tahoma" pitchFamily="34" charset="0"/>
                <a:cs typeface="Tahoma" pitchFamily="34" charset="0"/>
              </a:rPr>
              <a:t>2:12-13</a:t>
            </a:r>
          </a:p>
        </p:txBody>
      </p:sp>
      <p:sp>
        <p:nvSpPr>
          <p:cNvPr id="26633" name="TextBox 13"/>
          <p:cNvSpPr txBox="1">
            <a:spLocks noChangeArrowheads="1"/>
          </p:cNvSpPr>
          <p:nvPr/>
        </p:nvSpPr>
        <p:spPr bwMode="auto">
          <a:xfrm rot="-5400000">
            <a:off x="2334419" y="4645819"/>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Tahoma" pitchFamily="34" charset="0"/>
                <a:cs typeface="Tahoma" pitchFamily="34" charset="0"/>
              </a:rPr>
              <a:t>2:1-11</a:t>
            </a:r>
          </a:p>
        </p:txBody>
      </p:sp>
      <p:sp>
        <p:nvSpPr>
          <p:cNvPr id="26634" name="TextBox 15"/>
          <p:cNvSpPr txBox="1">
            <a:spLocks noChangeArrowheads="1"/>
          </p:cNvSpPr>
          <p:nvPr/>
        </p:nvSpPr>
        <p:spPr bwMode="auto">
          <a:xfrm rot="-5400000">
            <a:off x="-991393" y="2185194"/>
            <a:ext cx="3154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b="1">
                <a:solidFill>
                  <a:srgbClr val="000000"/>
                </a:solidFill>
                <a:latin typeface="Tahoma" pitchFamily="34" charset="0"/>
                <a:cs typeface="Tahoma" pitchFamily="34" charset="0"/>
              </a:rPr>
              <a:t>Words of Comfort &amp; Hope</a:t>
            </a:r>
          </a:p>
        </p:txBody>
      </p:sp>
      <p:sp>
        <p:nvSpPr>
          <p:cNvPr id="26635" name="TextBox 16"/>
          <p:cNvSpPr txBox="1">
            <a:spLocks noChangeArrowheads="1"/>
          </p:cNvSpPr>
          <p:nvPr/>
        </p:nvSpPr>
        <p:spPr bwMode="auto">
          <a:xfrm rot="-5400000">
            <a:off x="6838950" y="4849813"/>
            <a:ext cx="3567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b="1">
                <a:solidFill>
                  <a:srgbClr val="000000"/>
                </a:solidFill>
                <a:latin typeface="Tahoma" pitchFamily="34" charset="0"/>
                <a:cs typeface="Tahoma" pitchFamily="34" charset="0"/>
              </a:rPr>
              <a:t>Words of Warning/Judgment</a:t>
            </a:r>
          </a:p>
        </p:txBody>
      </p:sp>
      <p:sp>
        <p:nvSpPr>
          <p:cNvPr id="26636" name="TextBox 17"/>
          <p:cNvSpPr txBox="1">
            <a:spLocks noChangeArrowheads="1"/>
          </p:cNvSpPr>
          <p:nvPr/>
        </p:nvSpPr>
        <p:spPr bwMode="auto">
          <a:xfrm>
            <a:off x="1382713" y="1446213"/>
            <a:ext cx="14351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a:solidFill>
                  <a:srgbClr val="000000"/>
                </a:solidFill>
                <a:latin typeface="Tahoma" pitchFamily="34" charset="0"/>
                <a:cs typeface="Tahoma" pitchFamily="34" charset="0"/>
              </a:rPr>
              <a:t>Mentions</a:t>
            </a:r>
          </a:p>
          <a:p>
            <a:pPr eaLnBrk="1" hangingPunct="1"/>
            <a:r>
              <a:rPr lang="en-US" altLang="en-US" sz="1800">
                <a:solidFill>
                  <a:srgbClr val="000000"/>
                </a:solidFill>
                <a:latin typeface="Tahoma" pitchFamily="34" charset="0"/>
                <a:cs typeface="Tahoma" pitchFamily="34" charset="0"/>
              </a:rPr>
              <a:t>Samaria</a:t>
            </a:r>
          </a:p>
          <a:p>
            <a:pPr eaLnBrk="1" hangingPunct="1"/>
            <a:r>
              <a:rPr lang="en-US" altLang="en-US" sz="1800">
                <a:solidFill>
                  <a:srgbClr val="000000"/>
                </a:solidFill>
                <a:latin typeface="Tahoma" pitchFamily="34" charset="0"/>
                <a:cs typeface="Tahoma" pitchFamily="34" charset="0"/>
              </a:rPr>
              <a:t>&amp; Jerusalem</a:t>
            </a:r>
          </a:p>
        </p:txBody>
      </p:sp>
      <p:sp>
        <p:nvSpPr>
          <p:cNvPr id="26637" name="Rectangle 18"/>
          <p:cNvSpPr>
            <a:spLocks noChangeArrowheads="1"/>
          </p:cNvSpPr>
          <p:nvPr/>
        </p:nvSpPr>
        <p:spPr bwMode="auto">
          <a:xfrm>
            <a:off x="3227388" y="1117600"/>
            <a:ext cx="1698625" cy="4984750"/>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prstClr val="black"/>
              </a:solidFill>
            </a:endParaRPr>
          </a:p>
        </p:txBody>
      </p:sp>
      <p:sp>
        <p:nvSpPr>
          <p:cNvPr id="26638" name="TextBox 19"/>
          <p:cNvSpPr txBox="1">
            <a:spLocks noChangeArrowheads="1"/>
          </p:cNvSpPr>
          <p:nvPr/>
        </p:nvSpPr>
        <p:spPr bwMode="auto">
          <a:xfrm>
            <a:off x="3560763" y="6122988"/>
            <a:ext cx="1365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b="1">
                <a:solidFill>
                  <a:srgbClr val="000000"/>
                </a:solidFill>
                <a:latin typeface="Tahoma" pitchFamily="34" charset="0"/>
                <a:cs typeface="Tahoma" pitchFamily="34" charset="0"/>
              </a:rPr>
              <a:t>Sermon 2</a:t>
            </a:r>
          </a:p>
          <a:p>
            <a:pPr eaLnBrk="1" hangingPunct="1"/>
            <a:r>
              <a:rPr lang="en-US" altLang="en-US" sz="1800" b="1">
                <a:solidFill>
                  <a:srgbClr val="000000"/>
                </a:solidFill>
                <a:latin typeface="Tahoma" pitchFamily="34" charset="0"/>
                <a:cs typeface="Tahoma" pitchFamily="34" charset="0"/>
              </a:rPr>
              <a:t> Hear now</a:t>
            </a:r>
          </a:p>
        </p:txBody>
      </p:sp>
      <p:sp>
        <p:nvSpPr>
          <p:cNvPr id="26639" name="TextBox 20"/>
          <p:cNvSpPr txBox="1">
            <a:spLocks noChangeArrowheads="1"/>
          </p:cNvSpPr>
          <p:nvPr/>
        </p:nvSpPr>
        <p:spPr bwMode="auto">
          <a:xfrm rot="-5400000">
            <a:off x="3510757" y="4601369"/>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Tahoma" pitchFamily="34" charset="0"/>
                <a:cs typeface="Tahoma" pitchFamily="34" charset="0"/>
              </a:rPr>
              <a:t>3:1-12</a:t>
            </a:r>
          </a:p>
        </p:txBody>
      </p:sp>
      <p:sp>
        <p:nvSpPr>
          <p:cNvPr id="26640" name="TextBox 21"/>
          <p:cNvSpPr txBox="1">
            <a:spLocks noChangeArrowheads="1"/>
          </p:cNvSpPr>
          <p:nvPr/>
        </p:nvSpPr>
        <p:spPr bwMode="auto">
          <a:xfrm>
            <a:off x="3727450" y="5226050"/>
            <a:ext cx="127476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a:solidFill>
                  <a:srgbClr val="000000"/>
                </a:solidFill>
                <a:latin typeface="Tahoma" pitchFamily="34" charset="0"/>
                <a:cs typeface="Tahoma" pitchFamily="34" charset="0"/>
              </a:rPr>
              <a:t>Focus on</a:t>
            </a:r>
          </a:p>
          <a:p>
            <a:pPr eaLnBrk="1" hangingPunct="1"/>
            <a:r>
              <a:rPr lang="en-US" altLang="en-US" sz="1800">
                <a:solidFill>
                  <a:srgbClr val="000000"/>
                </a:solidFill>
                <a:latin typeface="Tahoma" pitchFamily="34" charset="0"/>
                <a:cs typeface="Tahoma" pitchFamily="34" charset="0"/>
              </a:rPr>
              <a:t>Israel then</a:t>
            </a:r>
          </a:p>
          <a:p>
            <a:pPr eaLnBrk="1" hangingPunct="1"/>
            <a:r>
              <a:rPr lang="en-US" altLang="en-US" sz="1800">
                <a:solidFill>
                  <a:srgbClr val="000000"/>
                </a:solidFill>
                <a:latin typeface="Tahoma" pitchFamily="34" charset="0"/>
                <a:cs typeface="Tahoma" pitchFamily="34" charset="0"/>
              </a:rPr>
              <a:t>Jerusalem</a:t>
            </a:r>
          </a:p>
        </p:txBody>
      </p:sp>
      <p:sp>
        <p:nvSpPr>
          <p:cNvPr id="26641" name="TextBox 22"/>
          <p:cNvSpPr txBox="1">
            <a:spLocks noChangeArrowheads="1"/>
          </p:cNvSpPr>
          <p:nvPr/>
        </p:nvSpPr>
        <p:spPr bwMode="auto">
          <a:xfrm>
            <a:off x="3616325" y="1292225"/>
            <a:ext cx="782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Tahoma" pitchFamily="34" charset="0"/>
                <a:cs typeface="Tahoma" pitchFamily="34" charset="0"/>
              </a:rPr>
              <a:t>4:1-13</a:t>
            </a:r>
          </a:p>
        </p:txBody>
      </p:sp>
      <p:sp>
        <p:nvSpPr>
          <p:cNvPr id="26642" name="TextBox 23"/>
          <p:cNvSpPr txBox="1">
            <a:spLocks noChangeArrowheads="1"/>
          </p:cNvSpPr>
          <p:nvPr/>
        </p:nvSpPr>
        <p:spPr bwMode="auto">
          <a:xfrm>
            <a:off x="5002213" y="992188"/>
            <a:ext cx="15890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b="1">
                <a:solidFill>
                  <a:srgbClr val="000000"/>
                </a:solidFill>
                <a:latin typeface="Tahoma" pitchFamily="34" charset="0"/>
                <a:cs typeface="Tahoma" pitchFamily="34" charset="0"/>
              </a:rPr>
              <a:t>Sermon 3</a:t>
            </a:r>
          </a:p>
          <a:p>
            <a:pPr eaLnBrk="1" hangingPunct="1"/>
            <a:r>
              <a:rPr lang="en-US" altLang="en-US" sz="1800" b="1">
                <a:solidFill>
                  <a:srgbClr val="000000"/>
                </a:solidFill>
                <a:latin typeface="Tahoma" pitchFamily="34" charset="0"/>
                <a:cs typeface="Tahoma" pitchFamily="34" charset="0"/>
              </a:rPr>
              <a:t> He has Laid</a:t>
            </a:r>
          </a:p>
          <a:p>
            <a:pPr eaLnBrk="1" hangingPunct="1"/>
            <a:r>
              <a:rPr lang="en-US" altLang="en-US" sz="1800" b="1">
                <a:solidFill>
                  <a:srgbClr val="000000"/>
                </a:solidFill>
                <a:latin typeface="Tahoma" pitchFamily="34" charset="0"/>
                <a:cs typeface="Tahoma" pitchFamily="34" charset="0"/>
              </a:rPr>
              <a:t>Siege</a:t>
            </a:r>
          </a:p>
        </p:txBody>
      </p:sp>
      <p:sp>
        <p:nvSpPr>
          <p:cNvPr id="26643" name="Rectangle 24"/>
          <p:cNvSpPr>
            <a:spLocks noChangeArrowheads="1"/>
          </p:cNvSpPr>
          <p:nvPr/>
        </p:nvSpPr>
        <p:spPr bwMode="auto">
          <a:xfrm>
            <a:off x="5154613" y="1916113"/>
            <a:ext cx="1319212" cy="3309937"/>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prstClr val="black"/>
              </a:solidFill>
            </a:endParaRPr>
          </a:p>
        </p:txBody>
      </p:sp>
      <p:sp>
        <p:nvSpPr>
          <p:cNvPr id="26644" name="TextBox 25"/>
          <p:cNvSpPr txBox="1">
            <a:spLocks noChangeArrowheads="1"/>
          </p:cNvSpPr>
          <p:nvPr/>
        </p:nvSpPr>
        <p:spPr bwMode="auto">
          <a:xfrm rot="-5400000">
            <a:off x="5439569" y="4193381"/>
            <a:ext cx="1119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Tahoma" pitchFamily="34" charset="0"/>
                <a:cs typeface="Tahoma" pitchFamily="34" charset="0"/>
              </a:rPr>
              <a:t>5:1, 10-15</a:t>
            </a:r>
          </a:p>
        </p:txBody>
      </p:sp>
      <p:sp>
        <p:nvSpPr>
          <p:cNvPr id="26645" name="TextBox 26"/>
          <p:cNvSpPr txBox="1">
            <a:spLocks noChangeArrowheads="1"/>
          </p:cNvSpPr>
          <p:nvPr/>
        </p:nvSpPr>
        <p:spPr bwMode="auto">
          <a:xfrm rot="-5400000">
            <a:off x="5670550" y="2603500"/>
            <a:ext cx="669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Tahoma" pitchFamily="34" charset="0"/>
                <a:cs typeface="Tahoma" pitchFamily="34" charset="0"/>
              </a:rPr>
              <a:t>5:2-9</a:t>
            </a:r>
          </a:p>
        </p:txBody>
      </p:sp>
      <p:sp>
        <p:nvSpPr>
          <p:cNvPr id="26646" name="TextBox 27"/>
          <p:cNvSpPr txBox="1">
            <a:spLocks noChangeArrowheads="1"/>
          </p:cNvSpPr>
          <p:nvPr/>
        </p:nvSpPr>
        <p:spPr bwMode="auto">
          <a:xfrm rot="-5400000">
            <a:off x="6381750" y="2465388"/>
            <a:ext cx="13668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b="1">
                <a:solidFill>
                  <a:srgbClr val="000000"/>
                </a:solidFill>
                <a:latin typeface="Tahoma" pitchFamily="34" charset="0"/>
                <a:cs typeface="Tahoma" pitchFamily="34" charset="0"/>
              </a:rPr>
              <a:t>Sermon 4</a:t>
            </a:r>
          </a:p>
          <a:p>
            <a:pPr eaLnBrk="1" hangingPunct="1"/>
            <a:r>
              <a:rPr lang="en-US" altLang="en-US" sz="1800" b="1">
                <a:solidFill>
                  <a:srgbClr val="000000"/>
                </a:solidFill>
                <a:latin typeface="Tahoma" pitchFamily="34" charset="0"/>
                <a:cs typeface="Tahoma" pitchFamily="34" charset="0"/>
              </a:rPr>
              <a:t> Hear now</a:t>
            </a:r>
          </a:p>
        </p:txBody>
      </p:sp>
      <p:sp>
        <p:nvSpPr>
          <p:cNvPr id="26647" name="Rectangle 28"/>
          <p:cNvSpPr>
            <a:spLocks noChangeArrowheads="1"/>
          </p:cNvSpPr>
          <p:nvPr/>
        </p:nvSpPr>
        <p:spPr bwMode="auto">
          <a:xfrm>
            <a:off x="6591300" y="3459163"/>
            <a:ext cx="796925" cy="3309937"/>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prstClr val="black"/>
              </a:solidFill>
            </a:endParaRPr>
          </a:p>
        </p:txBody>
      </p:sp>
      <p:sp>
        <p:nvSpPr>
          <p:cNvPr id="26648" name="TextBox 29"/>
          <p:cNvSpPr txBox="1">
            <a:spLocks noChangeArrowheads="1"/>
          </p:cNvSpPr>
          <p:nvPr/>
        </p:nvSpPr>
        <p:spPr bwMode="auto">
          <a:xfrm rot="-5400000">
            <a:off x="6752432" y="4671219"/>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Tahoma" pitchFamily="34" charset="0"/>
                <a:cs typeface="Tahoma" pitchFamily="34" charset="0"/>
              </a:rPr>
              <a:t>6:1-16</a:t>
            </a:r>
          </a:p>
        </p:txBody>
      </p:sp>
      <p:sp>
        <p:nvSpPr>
          <p:cNvPr id="26649" name="Rectangle 30"/>
          <p:cNvSpPr>
            <a:spLocks noChangeArrowheads="1"/>
          </p:cNvSpPr>
          <p:nvPr/>
        </p:nvSpPr>
        <p:spPr bwMode="auto">
          <a:xfrm>
            <a:off x="7583488" y="798513"/>
            <a:ext cx="796925" cy="5880100"/>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prstClr val="black"/>
              </a:solidFill>
            </a:endParaRPr>
          </a:p>
        </p:txBody>
      </p:sp>
      <p:sp>
        <p:nvSpPr>
          <p:cNvPr id="26650" name="TextBox 31"/>
          <p:cNvSpPr txBox="1">
            <a:spLocks noChangeArrowheads="1"/>
          </p:cNvSpPr>
          <p:nvPr/>
        </p:nvSpPr>
        <p:spPr bwMode="auto">
          <a:xfrm>
            <a:off x="6621463" y="87313"/>
            <a:ext cx="1450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b="1" dirty="0">
                <a:solidFill>
                  <a:srgbClr val="000000"/>
                </a:solidFill>
                <a:latin typeface="Tahoma" pitchFamily="34" charset="0"/>
                <a:cs typeface="Tahoma" pitchFamily="34" charset="0"/>
              </a:rPr>
              <a:t>Sermon 5</a:t>
            </a:r>
          </a:p>
          <a:p>
            <a:pPr eaLnBrk="1" hangingPunct="1"/>
            <a:r>
              <a:rPr lang="en-US" altLang="en-US" sz="1800" b="1" dirty="0">
                <a:solidFill>
                  <a:srgbClr val="000000"/>
                </a:solidFill>
                <a:latin typeface="Tahoma" pitchFamily="34" charset="0"/>
                <a:cs typeface="Tahoma" pitchFamily="34" charset="0"/>
              </a:rPr>
              <a:t> Woe is me</a:t>
            </a:r>
          </a:p>
        </p:txBody>
      </p:sp>
      <p:sp>
        <p:nvSpPr>
          <p:cNvPr id="26651" name="TextBox 32"/>
          <p:cNvSpPr txBox="1">
            <a:spLocks noChangeArrowheads="1"/>
          </p:cNvSpPr>
          <p:nvPr/>
        </p:nvSpPr>
        <p:spPr bwMode="auto">
          <a:xfrm rot="-5400000">
            <a:off x="7835107" y="2543969"/>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Tahoma" pitchFamily="34" charset="0"/>
                <a:cs typeface="Tahoma" pitchFamily="34" charset="0"/>
              </a:rPr>
              <a:t>7:7-20</a:t>
            </a:r>
          </a:p>
        </p:txBody>
      </p:sp>
      <p:sp>
        <p:nvSpPr>
          <p:cNvPr id="26652" name="TextBox 33"/>
          <p:cNvSpPr txBox="1">
            <a:spLocks noChangeArrowheads="1"/>
          </p:cNvSpPr>
          <p:nvPr/>
        </p:nvSpPr>
        <p:spPr bwMode="auto">
          <a:xfrm rot="-5400000">
            <a:off x="7892257" y="4177506"/>
            <a:ext cx="668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Tahoma" pitchFamily="34" charset="0"/>
                <a:cs typeface="Tahoma" pitchFamily="34" charset="0"/>
              </a:rPr>
              <a:t>7:1-6</a:t>
            </a:r>
          </a:p>
        </p:txBody>
      </p:sp>
    </p:spTree>
    <p:extLst>
      <p:ext uri="{BB962C8B-B14F-4D97-AF65-F5344CB8AC3E}">
        <p14:creationId xmlns:p14="http://schemas.microsoft.com/office/powerpoint/2010/main" val="10884270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575" y="1141536"/>
            <a:ext cx="2136817" cy="1143000"/>
          </a:xfrm>
        </p:spPr>
        <p:txBody>
          <a:bodyPr/>
          <a:lstStyle/>
          <a:p>
            <a:r>
              <a:rPr lang="en-US" sz="2400" dirty="0" smtClean="0"/>
              <a:t>Heads of Jacobs</a:t>
            </a:r>
            <a:br>
              <a:rPr lang="en-US" sz="2400" dirty="0" smtClean="0"/>
            </a:br>
            <a:r>
              <a:rPr lang="en-US" sz="2400" dirty="0"/>
              <a:t/>
            </a:r>
            <a:br>
              <a:rPr lang="en-US" sz="2400" dirty="0"/>
            </a:br>
            <a:r>
              <a:rPr lang="en-US" sz="2400" dirty="0" smtClean="0"/>
              <a:t>&amp; </a:t>
            </a:r>
            <a:br>
              <a:rPr lang="en-US" sz="2400" dirty="0" smtClean="0"/>
            </a:br>
            <a:r>
              <a:rPr lang="en-US" sz="2400" dirty="0"/>
              <a:t/>
            </a:r>
            <a:br>
              <a:rPr lang="en-US" sz="2400" dirty="0"/>
            </a:br>
            <a:r>
              <a:rPr lang="en-US" sz="2400" dirty="0" smtClean="0"/>
              <a:t>House of Israel</a:t>
            </a:r>
            <a:endParaRPr lang="en-US" sz="2400" dirty="0"/>
          </a:p>
        </p:txBody>
      </p:sp>
      <p:pic>
        <p:nvPicPr>
          <p:cNvPr id="1026" name="Picture 2" descr="C:\ProgramData\WORDsearch\Library\StandardAtlas\Linked\images\StandardAtlas-9-lar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320" y="-20253"/>
            <a:ext cx="4924714" cy="7002943"/>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ltGray">
          <a:xfrm>
            <a:off x="5052632" y="4245511"/>
            <a:ext cx="3883932" cy="1323439"/>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sz="1600" b="1" dirty="0"/>
              <a:t>Micah </a:t>
            </a:r>
            <a:r>
              <a:rPr lang="en-US" sz="1600" b="1" dirty="0" smtClean="0"/>
              <a:t>3:1 </a:t>
            </a:r>
            <a:r>
              <a:rPr lang="en-US" sz="1600" b="1" dirty="0"/>
              <a:t>(NKJV) </a:t>
            </a:r>
          </a:p>
          <a:p>
            <a:pPr algn="l"/>
            <a:r>
              <a:rPr lang="en-US" sz="1600" baseline="30000" dirty="0">
                <a:solidFill>
                  <a:srgbClr val="000000"/>
                </a:solidFill>
                <a:latin typeface="Tahoma" pitchFamily="34" charset="0"/>
                <a:ea typeface="Tahoma" pitchFamily="34" charset="0"/>
                <a:cs typeface="Tahoma" pitchFamily="34" charset="0"/>
              </a:rPr>
              <a:t>1</a:t>
            </a:r>
            <a:r>
              <a:rPr lang="en-US" sz="1600" dirty="0">
                <a:solidFill>
                  <a:srgbClr val="000000"/>
                </a:solidFill>
                <a:latin typeface="Tahoma" pitchFamily="34" charset="0"/>
                <a:ea typeface="Tahoma" pitchFamily="34" charset="0"/>
                <a:cs typeface="Tahoma" pitchFamily="34" charset="0"/>
              </a:rPr>
              <a:t>And I said:</a:t>
            </a:r>
          </a:p>
          <a:p>
            <a:pPr algn="l"/>
            <a:r>
              <a:rPr lang="en-US" sz="1600" dirty="0">
                <a:solidFill>
                  <a:srgbClr val="000000"/>
                </a:solidFill>
                <a:latin typeface="Tahoma" pitchFamily="34" charset="0"/>
                <a:ea typeface="Tahoma" pitchFamily="34" charset="0"/>
                <a:cs typeface="Tahoma" pitchFamily="34" charset="0"/>
              </a:rPr>
              <a:t>    “Hear now, O heads of Jacob</a:t>
            </a:r>
            <a:r>
              <a:rPr lang="en-US" sz="1600" dirty="0" smtClean="0">
                <a:solidFill>
                  <a:srgbClr val="000000"/>
                </a:solidFill>
                <a:latin typeface="Tahoma" pitchFamily="34" charset="0"/>
                <a:ea typeface="Tahoma" pitchFamily="34" charset="0"/>
                <a:cs typeface="Tahoma" pitchFamily="34" charset="0"/>
              </a:rPr>
              <a:t>, </a:t>
            </a:r>
            <a:endParaRPr lang="en-US" sz="1600" dirty="0">
              <a:solidFill>
                <a:srgbClr val="000000"/>
              </a:solidFill>
              <a:latin typeface="Tahoma" pitchFamily="34" charset="0"/>
              <a:ea typeface="Tahoma" pitchFamily="34" charset="0"/>
              <a:cs typeface="Tahoma" pitchFamily="34" charset="0"/>
            </a:endParaRPr>
          </a:p>
          <a:p>
            <a:pPr algn="l"/>
            <a:r>
              <a:rPr lang="en-US" sz="1600" dirty="0">
                <a:solidFill>
                  <a:srgbClr val="000000"/>
                </a:solidFill>
                <a:latin typeface="Tahoma" pitchFamily="34" charset="0"/>
                <a:ea typeface="Tahoma" pitchFamily="34" charset="0"/>
                <a:cs typeface="Tahoma" pitchFamily="34" charset="0"/>
              </a:rPr>
              <a:t>    And you rulers of the house of Israel:</a:t>
            </a:r>
          </a:p>
          <a:p>
            <a:pPr algn="l"/>
            <a:r>
              <a:rPr lang="en-US" sz="1600" dirty="0">
                <a:solidFill>
                  <a:srgbClr val="000000"/>
                </a:solidFill>
                <a:latin typeface="Tahoma" pitchFamily="34" charset="0"/>
                <a:ea typeface="Tahoma" pitchFamily="34" charset="0"/>
                <a:cs typeface="Tahoma" pitchFamily="34" charset="0"/>
              </a:rPr>
              <a:t>    </a:t>
            </a:r>
            <a:r>
              <a:rPr lang="en-US" sz="1600" i="1" dirty="0">
                <a:solidFill>
                  <a:srgbClr val="000000"/>
                </a:solidFill>
                <a:latin typeface="Tahoma" pitchFamily="34" charset="0"/>
                <a:ea typeface="Tahoma" pitchFamily="34" charset="0"/>
                <a:cs typeface="Tahoma" pitchFamily="34" charset="0"/>
              </a:rPr>
              <a:t>Is it</a:t>
            </a:r>
            <a:r>
              <a:rPr lang="en-US" sz="1600" dirty="0">
                <a:solidFill>
                  <a:srgbClr val="000000"/>
                </a:solidFill>
                <a:latin typeface="Tahoma" pitchFamily="34" charset="0"/>
                <a:ea typeface="Tahoma" pitchFamily="34" charset="0"/>
                <a:cs typeface="Tahoma" pitchFamily="34" charset="0"/>
              </a:rPr>
              <a:t> not for you to know justice</a:t>
            </a:r>
            <a:r>
              <a:rPr lang="en-US" sz="1600" dirty="0" smtClean="0">
                <a:solidFill>
                  <a:srgbClr val="000000"/>
                </a:solidFill>
                <a:latin typeface="Tahoma" pitchFamily="34" charset="0"/>
                <a:ea typeface="Tahoma" pitchFamily="34" charset="0"/>
                <a:cs typeface="Tahoma" pitchFamily="34" charset="0"/>
              </a:rPr>
              <a:t>?</a:t>
            </a:r>
            <a:endParaRPr lang="en-US" sz="1600" dirty="0">
              <a:solidFill>
                <a:srgbClr val="000000"/>
              </a:solidFill>
              <a:latin typeface="Tahoma" pitchFamily="34" charset="0"/>
              <a:ea typeface="Tahoma" pitchFamily="34" charset="0"/>
              <a:cs typeface="Tahoma" pitchFamily="34" charset="0"/>
            </a:endParaRPr>
          </a:p>
        </p:txBody>
      </p:sp>
      <p:sp>
        <p:nvSpPr>
          <p:cNvPr id="6" name="TextBox 5"/>
          <p:cNvSpPr txBox="1"/>
          <p:nvPr/>
        </p:nvSpPr>
        <p:spPr>
          <a:xfrm>
            <a:off x="7427646" y="4401446"/>
            <a:ext cx="1069524" cy="369332"/>
          </a:xfrm>
          <a:prstGeom prst="rect">
            <a:avLst/>
          </a:prstGeom>
          <a:solidFill>
            <a:srgbClr val="FFFF00"/>
          </a:solidFill>
        </p:spPr>
        <p:txBody>
          <a:bodyPr wrap="none" rtlCol="0">
            <a:spAutoFit/>
          </a:bodyPr>
          <a:lstStyle/>
          <a:p>
            <a:r>
              <a:rPr lang="en-US" dirty="0" smtClean="0"/>
              <a:t>12 tribes</a:t>
            </a:r>
            <a:endParaRPr lang="en-US" dirty="0"/>
          </a:p>
        </p:txBody>
      </p:sp>
      <p:sp>
        <p:nvSpPr>
          <p:cNvPr id="7" name="TextBox 6"/>
          <p:cNvSpPr txBox="1"/>
          <p:nvPr/>
        </p:nvSpPr>
        <p:spPr>
          <a:xfrm>
            <a:off x="7867040" y="5591655"/>
            <a:ext cx="1069524" cy="369332"/>
          </a:xfrm>
          <a:prstGeom prst="rect">
            <a:avLst/>
          </a:prstGeom>
          <a:solidFill>
            <a:srgbClr val="FFFF00"/>
          </a:solidFill>
        </p:spPr>
        <p:txBody>
          <a:bodyPr wrap="none" rtlCol="0">
            <a:spAutoFit/>
          </a:bodyPr>
          <a:lstStyle/>
          <a:p>
            <a:r>
              <a:rPr lang="en-US" dirty="0" smtClean="0"/>
              <a:t>10 tribes</a:t>
            </a:r>
            <a:endParaRPr lang="en-US" dirty="0"/>
          </a:p>
        </p:txBody>
      </p:sp>
      <p:grpSp>
        <p:nvGrpSpPr>
          <p:cNvPr id="9" name="Group 8"/>
          <p:cNvGrpSpPr/>
          <p:nvPr/>
        </p:nvGrpSpPr>
        <p:grpSpPr>
          <a:xfrm>
            <a:off x="8153392" y="246494"/>
            <a:ext cx="795411" cy="640244"/>
            <a:chOff x="8153406" y="378767"/>
            <a:chExt cx="795410" cy="383233"/>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8153406" y="378767"/>
              <a:ext cx="795410" cy="276340"/>
            </a:xfrm>
            <a:prstGeom prst="rect">
              <a:avLst/>
            </a:prstGeom>
            <a:noFill/>
          </p:spPr>
          <p:txBody>
            <a:bodyPr wrap="none" rtlCol="0">
              <a:spAutoFit/>
            </a:bodyPr>
            <a:lstStyle/>
            <a:p>
              <a:pPr algn="ctr"/>
              <a:r>
                <a:rPr lang="en-US" sz="1200" dirty="0" smtClean="0">
                  <a:solidFill>
                    <a:schemeClr val="bg1"/>
                  </a:solidFill>
                  <a:latin typeface="Britannic Bold" panose="020B0903060703020204" pitchFamily="34" charset="0"/>
                </a:rPr>
                <a:t>Minor </a:t>
              </a:r>
            </a:p>
            <a:p>
              <a:pPr algn="ctr"/>
              <a:r>
                <a:rPr lang="en-US" sz="1200" dirty="0" smtClean="0">
                  <a:solidFill>
                    <a:schemeClr val="bg1"/>
                  </a:solidFill>
                  <a:latin typeface="Britannic Bold" panose="020B0903060703020204" pitchFamily="34" charset="0"/>
                </a:rPr>
                <a:t>Prophets</a:t>
              </a:r>
              <a:endParaRPr lang="en-US" sz="1200" dirty="0">
                <a:solidFill>
                  <a:schemeClr val="bg1"/>
                </a:solidFill>
                <a:latin typeface="Britannic Bold" panose="020B0903060703020204" pitchFamily="34" charset="0"/>
              </a:endParaRPr>
            </a:p>
          </p:txBody>
        </p:sp>
      </p:grpSp>
      <p:sp>
        <p:nvSpPr>
          <p:cNvPr id="12" name="TextBox 11"/>
          <p:cNvSpPr txBox="1"/>
          <p:nvPr/>
        </p:nvSpPr>
        <p:spPr>
          <a:xfrm>
            <a:off x="5632346" y="1323757"/>
            <a:ext cx="3159839" cy="369332"/>
          </a:xfrm>
          <a:prstGeom prst="rect">
            <a:avLst/>
          </a:prstGeom>
          <a:solidFill>
            <a:srgbClr val="FFFF00"/>
          </a:solidFill>
        </p:spPr>
        <p:txBody>
          <a:bodyPr wrap="none" rtlCol="0">
            <a:spAutoFit/>
          </a:bodyPr>
          <a:lstStyle/>
          <a:p>
            <a:r>
              <a:rPr lang="en-US" dirty="0" smtClean="0"/>
              <a:t>12 tribes (Judah &amp; Benjamin)</a:t>
            </a:r>
            <a:endParaRPr lang="en-US" dirty="0"/>
          </a:p>
        </p:txBody>
      </p:sp>
      <p:sp>
        <p:nvSpPr>
          <p:cNvPr id="13" name="TextBox 12"/>
          <p:cNvSpPr txBox="1"/>
          <p:nvPr/>
        </p:nvSpPr>
        <p:spPr>
          <a:xfrm>
            <a:off x="6459836" y="2810850"/>
            <a:ext cx="1069524" cy="369332"/>
          </a:xfrm>
          <a:prstGeom prst="rect">
            <a:avLst/>
          </a:prstGeom>
          <a:solidFill>
            <a:srgbClr val="FFFF00"/>
          </a:solidFill>
        </p:spPr>
        <p:txBody>
          <a:bodyPr wrap="none" rtlCol="0">
            <a:spAutoFit/>
          </a:bodyPr>
          <a:lstStyle/>
          <a:p>
            <a:r>
              <a:rPr lang="en-US" dirty="0" smtClean="0"/>
              <a:t>10 tribes</a:t>
            </a:r>
            <a:endParaRPr lang="en-US" dirty="0"/>
          </a:p>
        </p:txBody>
      </p:sp>
    </p:spTree>
    <p:extLst>
      <p:ext uri="{BB962C8B-B14F-4D97-AF65-F5344CB8AC3E}">
        <p14:creationId xmlns:p14="http://schemas.microsoft.com/office/powerpoint/2010/main" val="234009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hidden="1"/>
          <p:cNvSpPr>
            <a:spLocks noGrp="1" noChangeArrowheads="1"/>
          </p:cNvSpPr>
          <p:nvPr>
            <p:ph type="title"/>
          </p:nvPr>
        </p:nvSpPr>
        <p:spPr/>
        <p:txBody>
          <a:bodyPr/>
          <a:lstStyle/>
          <a:p>
            <a:pPr eaLnBrk="1" hangingPunct="1"/>
            <a:r>
              <a:rPr lang="en-US" sz="2800" smtClean="0">
                <a:solidFill>
                  <a:schemeClr val="bg1"/>
                </a:solidFill>
              </a:rPr>
              <a:t>Tell Samaria from south</a:t>
            </a:r>
            <a:endParaRPr lang="en-US" smtClean="0"/>
          </a:p>
        </p:txBody>
      </p:sp>
      <p:pic>
        <p:nvPicPr>
          <p:cNvPr id="29699" name="Picture 3" descr="Samaria tell from south, tb n0508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1750" y="-23813"/>
            <a:ext cx="9207500"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29700" name="Text Box 4"/>
          <p:cNvSpPr txBox="1">
            <a:spLocks noChangeArrowheads="1"/>
          </p:cNvSpPr>
          <p:nvPr/>
        </p:nvSpPr>
        <p:spPr bwMode="auto">
          <a:xfrm>
            <a:off x="1371600" y="6254877"/>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US" dirty="0">
                <a:solidFill>
                  <a:schemeClr val="bg2">
                    <a:lumMod val="50000"/>
                  </a:schemeClr>
                </a:solidFill>
                <a:latin typeface="Arial" pitchFamily="34" charset="0"/>
              </a:rPr>
              <a:t>Tell Samaria from south</a:t>
            </a:r>
          </a:p>
        </p:txBody>
      </p:sp>
      <p:sp>
        <p:nvSpPr>
          <p:cNvPr id="29701" name="Text Box 5"/>
          <p:cNvSpPr txBox="1">
            <a:spLocks noChangeArrowheads="1"/>
          </p:cNvSpPr>
          <p:nvPr/>
        </p:nvSpPr>
        <p:spPr bwMode="ltGray">
          <a:xfrm>
            <a:off x="4572000" y="206375"/>
            <a:ext cx="4572000" cy="2062103"/>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sz="1600" b="1" dirty="0">
                <a:solidFill>
                  <a:srgbClr val="4C4F60"/>
                </a:solidFill>
              </a:rPr>
              <a:t>Micah 1:6 (NKJV) </a:t>
            </a:r>
          </a:p>
          <a:p>
            <a:pPr marL="341313" indent="-341313" algn="l" eaLnBrk="1" hangingPunct="1">
              <a:spcBef>
                <a:spcPct val="50000"/>
              </a:spcBef>
            </a:pPr>
            <a:r>
              <a:rPr lang="en-US" sz="1600" baseline="30000" dirty="0">
                <a:solidFill>
                  <a:srgbClr val="4C4F60"/>
                </a:solidFill>
                <a:latin typeface="Default"/>
              </a:rPr>
              <a:t>6</a:t>
            </a:r>
            <a:r>
              <a:rPr lang="en-US" sz="1600" dirty="0">
                <a:solidFill>
                  <a:srgbClr val="4C4F60"/>
                </a:solidFill>
                <a:latin typeface="Default"/>
              </a:rPr>
              <a:t>    “Therefore I will make Samaria a heap of ruins in the field,</a:t>
            </a:r>
            <a:endParaRPr lang="en-US" sz="1600" dirty="0">
              <a:solidFill>
                <a:srgbClr val="4C4F60"/>
              </a:solidFill>
            </a:endParaRPr>
          </a:p>
          <a:p>
            <a:pPr algn="l" eaLnBrk="1" hangingPunct="1">
              <a:spcBef>
                <a:spcPct val="50000"/>
              </a:spcBef>
            </a:pPr>
            <a:r>
              <a:rPr lang="en-US" sz="1600" dirty="0">
                <a:solidFill>
                  <a:srgbClr val="4C4F60"/>
                </a:solidFill>
              </a:rPr>
              <a:t>       </a:t>
            </a:r>
            <a:r>
              <a:rPr lang="en-US" sz="1600" dirty="0">
                <a:solidFill>
                  <a:srgbClr val="4C4F60"/>
                </a:solidFill>
                <a:latin typeface="Default"/>
              </a:rPr>
              <a:t>Places for planting a vineyard;</a:t>
            </a:r>
            <a:endParaRPr lang="en-US" sz="1600" dirty="0">
              <a:solidFill>
                <a:srgbClr val="4C4F60"/>
              </a:solidFill>
            </a:endParaRPr>
          </a:p>
          <a:p>
            <a:pPr algn="l" eaLnBrk="1" hangingPunct="1">
              <a:spcBef>
                <a:spcPct val="50000"/>
              </a:spcBef>
            </a:pPr>
            <a:r>
              <a:rPr lang="en-US" sz="1600" dirty="0">
                <a:solidFill>
                  <a:srgbClr val="4C4F60"/>
                </a:solidFill>
              </a:rPr>
              <a:t>      </a:t>
            </a:r>
            <a:r>
              <a:rPr lang="en-US" sz="1600" dirty="0">
                <a:solidFill>
                  <a:srgbClr val="4C4F60"/>
                </a:solidFill>
                <a:latin typeface="Default"/>
              </a:rPr>
              <a:t>I will pour down her stones into the valley,</a:t>
            </a:r>
            <a:endParaRPr lang="en-US" sz="1600" dirty="0">
              <a:solidFill>
                <a:srgbClr val="4C4F60"/>
              </a:solidFill>
            </a:endParaRPr>
          </a:p>
          <a:p>
            <a:pPr algn="l" eaLnBrk="1" hangingPunct="1">
              <a:spcBef>
                <a:spcPct val="50000"/>
              </a:spcBef>
            </a:pPr>
            <a:r>
              <a:rPr lang="en-US" sz="1600" dirty="0">
                <a:solidFill>
                  <a:srgbClr val="4C4F60"/>
                </a:solidFill>
              </a:rPr>
              <a:t>      </a:t>
            </a:r>
            <a:r>
              <a:rPr lang="en-US" sz="1600" dirty="0">
                <a:solidFill>
                  <a:srgbClr val="4C4F60"/>
                </a:solidFill>
                <a:latin typeface="Default"/>
              </a:rPr>
              <a:t>And I will uncover her foundations.</a:t>
            </a:r>
            <a:r>
              <a:rPr lang="en-US" sz="1600" dirty="0">
                <a:solidFill>
                  <a:srgbClr val="4C4F60"/>
                </a:solidFill>
              </a:rPr>
              <a:t> </a:t>
            </a:r>
          </a:p>
        </p:txBody>
      </p:sp>
      <p:sp>
        <p:nvSpPr>
          <p:cNvPr id="7" name="Text Box 5"/>
          <p:cNvSpPr txBox="1">
            <a:spLocks noChangeArrowheads="1"/>
          </p:cNvSpPr>
          <p:nvPr/>
        </p:nvSpPr>
        <p:spPr bwMode="ltGray">
          <a:xfrm>
            <a:off x="528133" y="206375"/>
            <a:ext cx="3883932" cy="1323439"/>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sz="1600" b="1" dirty="0"/>
              <a:t>Micah </a:t>
            </a:r>
            <a:r>
              <a:rPr lang="en-US" sz="1600" b="1" dirty="0" smtClean="0"/>
              <a:t>3:1 </a:t>
            </a:r>
            <a:r>
              <a:rPr lang="en-US" sz="1600" b="1" dirty="0"/>
              <a:t>(NKJV) </a:t>
            </a:r>
          </a:p>
          <a:p>
            <a:pPr algn="l"/>
            <a:r>
              <a:rPr lang="en-US" sz="1600" baseline="30000" dirty="0">
                <a:solidFill>
                  <a:srgbClr val="000000"/>
                </a:solidFill>
                <a:latin typeface="Tahoma" pitchFamily="34" charset="0"/>
                <a:ea typeface="Tahoma" pitchFamily="34" charset="0"/>
                <a:cs typeface="Tahoma" pitchFamily="34" charset="0"/>
              </a:rPr>
              <a:t>1</a:t>
            </a:r>
            <a:r>
              <a:rPr lang="en-US" sz="1600" dirty="0">
                <a:solidFill>
                  <a:srgbClr val="000000"/>
                </a:solidFill>
                <a:latin typeface="Tahoma" pitchFamily="34" charset="0"/>
                <a:ea typeface="Tahoma" pitchFamily="34" charset="0"/>
                <a:cs typeface="Tahoma" pitchFamily="34" charset="0"/>
              </a:rPr>
              <a:t>And I said:</a:t>
            </a:r>
          </a:p>
          <a:p>
            <a:pPr algn="l"/>
            <a:r>
              <a:rPr lang="en-US" sz="1600" dirty="0">
                <a:solidFill>
                  <a:srgbClr val="000000"/>
                </a:solidFill>
                <a:latin typeface="Tahoma" pitchFamily="34" charset="0"/>
                <a:ea typeface="Tahoma" pitchFamily="34" charset="0"/>
                <a:cs typeface="Tahoma" pitchFamily="34" charset="0"/>
              </a:rPr>
              <a:t>    “Hear now, O heads of Jacob</a:t>
            </a:r>
            <a:r>
              <a:rPr lang="en-US" sz="1600" dirty="0" smtClean="0">
                <a:solidFill>
                  <a:srgbClr val="000000"/>
                </a:solidFill>
                <a:latin typeface="Tahoma" pitchFamily="34" charset="0"/>
                <a:ea typeface="Tahoma" pitchFamily="34" charset="0"/>
                <a:cs typeface="Tahoma" pitchFamily="34" charset="0"/>
              </a:rPr>
              <a:t>, </a:t>
            </a:r>
            <a:endParaRPr lang="en-US" sz="1600" dirty="0">
              <a:solidFill>
                <a:srgbClr val="000000"/>
              </a:solidFill>
              <a:latin typeface="Tahoma" pitchFamily="34" charset="0"/>
              <a:ea typeface="Tahoma" pitchFamily="34" charset="0"/>
              <a:cs typeface="Tahoma" pitchFamily="34" charset="0"/>
            </a:endParaRPr>
          </a:p>
          <a:p>
            <a:pPr algn="l"/>
            <a:r>
              <a:rPr lang="en-US" sz="1600" dirty="0">
                <a:solidFill>
                  <a:srgbClr val="000000"/>
                </a:solidFill>
                <a:latin typeface="Tahoma" pitchFamily="34" charset="0"/>
                <a:ea typeface="Tahoma" pitchFamily="34" charset="0"/>
                <a:cs typeface="Tahoma" pitchFamily="34" charset="0"/>
              </a:rPr>
              <a:t>    And you rulers of the house of Israel:</a:t>
            </a:r>
          </a:p>
          <a:p>
            <a:pPr algn="l"/>
            <a:r>
              <a:rPr lang="en-US" sz="1600" dirty="0">
                <a:solidFill>
                  <a:srgbClr val="000000"/>
                </a:solidFill>
                <a:latin typeface="Tahoma" pitchFamily="34" charset="0"/>
                <a:ea typeface="Tahoma" pitchFamily="34" charset="0"/>
                <a:cs typeface="Tahoma" pitchFamily="34" charset="0"/>
              </a:rPr>
              <a:t>    </a:t>
            </a:r>
            <a:r>
              <a:rPr lang="en-US" sz="1600" i="1" u="sng" dirty="0">
                <a:solidFill>
                  <a:srgbClr val="000000"/>
                </a:solidFill>
                <a:latin typeface="Tahoma" pitchFamily="34" charset="0"/>
                <a:ea typeface="Tahoma" pitchFamily="34" charset="0"/>
                <a:cs typeface="Tahoma" pitchFamily="34" charset="0"/>
              </a:rPr>
              <a:t>Is it</a:t>
            </a:r>
            <a:r>
              <a:rPr lang="en-US" sz="1600" u="sng" dirty="0">
                <a:solidFill>
                  <a:srgbClr val="000000"/>
                </a:solidFill>
                <a:latin typeface="Tahoma" pitchFamily="34" charset="0"/>
                <a:ea typeface="Tahoma" pitchFamily="34" charset="0"/>
                <a:cs typeface="Tahoma" pitchFamily="34" charset="0"/>
              </a:rPr>
              <a:t> not for you to know justice</a:t>
            </a:r>
            <a:r>
              <a:rPr lang="en-US" sz="1600" u="sng" dirty="0" smtClean="0">
                <a:solidFill>
                  <a:srgbClr val="000000"/>
                </a:solidFill>
                <a:latin typeface="Tahoma" pitchFamily="34" charset="0"/>
                <a:ea typeface="Tahoma" pitchFamily="34" charset="0"/>
                <a:cs typeface="Tahoma" pitchFamily="34" charset="0"/>
              </a:rPr>
              <a:t>?</a:t>
            </a:r>
            <a:endParaRPr lang="en-US" sz="1600" u="sng" dirty="0">
              <a:solidFill>
                <a:srgbClr val="000000"/>
              </a:solidFill>
              <a:latin typeface="Tahoma" pitchFamily="34" charset="0"/>
              <a:ea typeface="Tahoma" pitchFamily="34" charset="0"/>
              <a:cs typeface="Tahoma" pitchFamily="34" charset="0"/>
            </a:endParaRPr>
          </a:p>
        </p:txBody>
      </p:sp>
      <p:sp>
        <p:nvSpPr>
          <p:cNvPr id="8" name="Text Box 5"/>
          <p:cNvSpPr txBox="1">
            <a:spLocks noChangeArrowheads="1"/>
          </p:cNvSpPr>
          <p:nvPr/>
        </p:nvSpPr>
        <p:spPr bwMode="ltGray">
          <a:xfrm>
            <a:off x="59962" y="5124468"/>
            <a:ext cx="9084038" cy="1708160"/>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500" b="1" dirty="0" smtClean="0">
                <a:solidFill>
                  <a:schemeClr val="bg2">
                    <a:lumMod val="25000"/>
                  </a:schemeClr>
                </a:solidFill>
                <a:latin typeface="Tahoma" pitchFamily="34" charset="0"/>
                <a:ea typeface="Tahoma" pitchFamily="34" charset="0"/>
                <a:cs typeface="Tahoma" pitchFamily="34" charset="0"/>
              </a:rPr>
              <a:t>Isaiah </a:t>
            </a:r>
            <a:r>
              <a:rPr lang="en-US" sz="1500" b="1" dirty="0">
                <a:solidFill>
                  <a:schemeClr val="bg2">
                    <a:lumMod val="25000"/>
                  </a:schemeClr>
                </a:solidFill>
                <a:latin typeface="Tahoma" pitchFamily="34" charset="0"/>
                <a:ea typeface="Tahoma" pitchFamily="34" charset="0"/>
                <a:cs typeface="Tahoma" pitchFamily="34" charset="0"/>
              </a:rPr>
              <a:t>48 </a:t>
            </a:r>
            <a:r>
              <a:rPr lang="en-US" sz="1500" b="1" dirty="0" smtClean="0">
                <a:solidFill>
                  <a:schemeClr val="bg2">
                    <a:lumMod val="25000"/>
                  </a:schemeClr>
                </a:solidFill>
                <a:latin typeface="Tahoma" pitchFamily="34" charset="0"/>
                <a:ea typeface="Tahoma" pitchFamily="34" charset="0"/>
                <a:cs typeface="Tahoma" pitchFamily="34" charset="0"/>
              </a:rPr>
              <a:t>(NKJV)</a:t>
            </a:r>
            <a:r>
              <a:rPr lang="en-US" sz="1500" dirty="0">
                <a:solidFill>
                  <a:schemeClr val="bg2">
                    <a:lumMod val="25000"/>
                  </a:schemeClr>
                </a:solidFill>
                <a:latin typeface="Tahoma" pitchFamily="34" charset="0"/>
                <a:ea typeface="Tahoma" pitchFamily="34" charset="0"/>
                <a:cs typeface="Tahoma" pitchFamily="34" charset="0"/>
              </a:rPr>
              <a:t/>
            </a:r>
            <a:br>
              <a:rPr lang="en-US" sz="1500" dirty="0">
                <a:solidFill>
                  <a:schemeClr val="bg2">
                    <a:lumMod val="25000"/>
                  </a:schemeClr>
                </a:solidFill>
                <a:latin typeface="Tahoma" pitchFamily="34" charset="0"/>
                <a:ea typeface="Tahoma" pitchFamily="34" charset="0"/>
                <a:cs typeface="Tahoma" pitchFamily="34" charset="0"/>
              </a:rPr>
            </a:br>
            <a:r>
              <a:rPr lang="en-US" sz="1500" baseline="30000" dirty="0">
                <a:solidFill>
                  <a:schemeClr val="bg2">
                    <a:lumMod val="25000"/>
                  </a:schemeClr>
                </a:solidFill>
                <a:latin typeface="Tahoma" pitchFamily="34" charset="0"/>
                <a:ea typeface="Tahoma" pitchFamily="34" charset="0"/>
                <a:cs typeface="Tahoma" pitchFamily="34" charset="0"/>
              </a:rPr>
              <a:t>1</a:t>
            </a:r>
            <a:r>
              <a:rPr lang="en-US" sz="1500" dirty="0">
                <a:solidFill>
                  <a:schemeClr val="bg2">
                    <a:lumMod val="25000"/>
                  </a:schemeClr>
                </a:solidFill>
                <a:latin typeface="Tahoma" pitchFamily="34" charset="0"/>
                <a:ea typeface="Tahoma" pitchFamily="34" charset="0"/>
                <a:cs typeface="Tahoma" pitchFamily="34" charset="0"/>
              </a:rPr>
              <a:t> “Hear this, O house of Jacob, Who are called by the name of Israel, </a:t>
            </a:r>
            <a:endParaRPr lang="en-US" sz="1500" dirty="0" smtClean="0">
              <a:solidFill>
                <a:schemeClr val="bg2">
                  <a:lumMod val="25000"/>
                </a:schemeClr>
              </a:solidFill>
              <a:latin typeface="Tahoma" pitchFamily="34" charset="0"/>
              <a:ea typeface="Tahoma" pitchFamily="34" charset="0"/>
              <a:cs typeface="Tahoma" pitchFamily="34" charset="0"/>
            </a:endParaRPr>
          </a:p>
          <a:p>
            <a:pPr algn="l"/>
            <a:r>
              <a:rPr lang="en-US" sz="1500" dirty="0">
                <a:solidFill>
                  <a:schemeClr val="bg2">
                    <a:lumMod val="25000"/>
                  </a:schemeClr>
                </a:solidFill>
                <a:latin typeface="Tahoma" pitchFamily="34" charset="0"/>
                <a:ea typeface="Tahoma" pitchFamily="34" charset="0"/>
                <a:cs typeface="Tahoma" pitchFamily="34" charset="0"/>
              </a:rPr>
              <a:t> </a:t>
            </a:r>
            <a:r>
              <a:rPr lang="en-US" sz="1500" dirty="0" smtClean="0">
                <a:solidFill>
                  <a:schemeClr val="bg2">
                    <a:lumMod val="25000"/>
                  </a:schemeClr>
                </a:solidFill>
                <a:latin typeface="Tahoma" pitchFamily="34" charset="0"/>
                <a:ea typeface="Tahoma" pitchFamily="34" charset="0"/>
                <a:cs typeface="Tahoma" pitchFamily="34" charset="0"/>
              </a:rPr>
              <a:t>          </a:t>
            </a:r>
            <a:r>
              <a:rPr lang="en-US" sz="1500" dirty="0" smtClean="0">
                <a:solidFill>
                  <a:schemeClr val="bg2">
                    <a:lumMod val="25000"/>
                  </a:schemeClr>
                </a:solidFill>
                <a:latin typeface="Tahoma" pitchFamily="34" charset="0"/>
                <a:ea typeface="Tahoma" pitchFamily="34" charset="0"/>
                <a:cs typeface="Tahoma" pitchFamily="34" charset="0"/>
              </a:rPr>
              <a:t>And </a:t>
            </a:r>
            <a:r>
              <a:rPr lang="en-US" sz="1500" dirty="0">
                <a:solidFill>
                  <a:schemeClr val="bg2">
                    <a:lumMod val="25000"/>
                  </a:schemeClr>
                </a:solidFill>
                <a:latin typeface="Tahoma" pitchFamily="34" charset="0"/>
                <a:ea typeface="Tahoma" pitchFamily="34" charset="0"/>
                <a:cs typeface="Tahoma" pitchFamily="34" charset="0"/>
              </a:rPr>
              <a:t>have come forth from the wellsprings of Judah; </a:t>
            </a:r>
            <a:endParaRPr lang="en-US" sz="1500" dirty="0" smtClean="0">
              <a:solidFill>
                <a:schemeClr val="bg2">
                  <a:lumMod val="25000"/>
                </a:schemeClr>
              </a:solidFill>
              <a:latin typeface="Tahoma" pitchFamily="34" charset="0"/>
              <a:ea typeface="Tahoma" pitchFamily="34" charset="0"/>
              <a:cs typeface="Tahoma" pitchFamily="34" charset="0"/>
            </a:endParaRPr>
          </a:p>
          <a:p>
            <a:pPr algn="l"/>
            <a:r>
              <a:rPr lang="en-US" sz="1500" dirty="0" smtClean="0">
                <a:solidFill>
                  <a:schemeClr val="bg2">
                    <a:lumMod val="25000"/>
                  </a:schemeClr>
                </a:solidFill>
                <a:latin typeface="Tahoma" pitchFamily="34" charset="0"/>
                <a:ea typeface="Tahoma" pitchFamily="34" charset="0"/>
                <a:cs typeface="Tahoma" pitchFamily="34" charset="0"/>
              </a:rPr>
              <a:t>Who </a:t>
            </a:r>
            <a:r>
              <a:rPr lang="en-US" sz="1500" dirty="0">
                <a:solidFill>
                  <a:schemeClr val="bg2">
                    <a:lumMod val="25000"/>
                  </a:schemeClr>
                </a:solidFill>
                <a:latin typeface="Tahoma" pitchFamily="34" charset="0"/>
                <a:ea typeface="Tahoma" pitchFamily="34" charset="0"/>
                <a:cs typeface="Tahoma" pitchFamily="34" charset="0"/>
              </a:rPr>
              <a:t>swear by the name of the Lord, And make mention of the God of Israel, </a:t>
            </a:r>
            <a:endParaRPr lang="en-US" sz="1500" dirty="0" smtClean="0">
              <a:solidFill>
                <a:schemeClr val="bg2">
                  <a:lumMod val="25000"/>
                </a:schemeClr>
              </a:solidFill>
              <a:latin typeface="Tahoma" pitchFamily="34" charset="0"/>
              <a:ea typeface="Tahoma" pitchFamily="34" charset="0"/>
              <a:cs typeface="Tahoma" pitchFamily="34" charset="0"/>
            </a:endParaRPr>
          </a:p>
          <a:p>
            <a:pPr algn="l"/>
            <a:r>
              <a:rPr lang="en-US" sz="1500" i="1" dirty="0">
                <a:solidFill>
                  <a:schemeClr val="bg2">
                    <a:lumMod val="25000"/>
                  </a:schemeClr>
                </a:solidFill>
                <a:latin typeface="Tahoma" pitchFamily="34" charset="0"/>
                <a:ea typeface="Tahoma" pitchFamily="34" charset="0"/>
                <a:cs typeface="Tahoma" pitchFamily="34" charset="0"/>
              </a:rPr>
              <a:t> </a:t>
            </a:r>
            <a:r>
              <a:rPr lang="en-US" sz="1500" i="1" dirty="0" smtClean="0">
                <a:solidFill>
                  <a:schemeClr val="bg2">
                    <a:lumMod val="25000"/>
                  </a:schemeClr>
                </a:solidFill>
                <a:latin typeface="Tahoma" pitchFamily="34" charset="0"/>
                <a:ea typeface="Tahoma" pitchFamily="34" charset="0"/>
                <a:cs typeface="Tahoma" pitchFamily="34" charset="0"/>
              </a:rPr>
              <a:t>          </a:t>
            </a:r>
            <a:r>
              <a:rPr lang="en-US" sz="1500" i="1" dirty="0" smtClean="0">
                <a:solidFill>
                  <a:schemeClr val="bg2">
                    <a:lumMod val="25000"/>
                  </a:schemeClr>
                </a:solidFill>
                <a:latin typeface="Tahoma" pitchFamily="34" charset="0"/>
                <a:ea typeface="Tahoma" pitchFamily="34" charset="0"/>
                <a:cs typeface="Tahoma" pitchFamily="34" charset="0"/>
              </a:rPr>
              <a:t>But</a:t>
            </a:r>
            <a:r>
              <a:rPr lang="en-US" sz="1500" dirty="0" smtClean="0">
                <a:solidFill>
                  <a:schemeClr val="bg2">
                    <a:lumMod val="25000"/>
                  </a:schemeClr>
                </a:solidFill>
                <a:latin typeface="Tahoma" pitchFamily="34" charset="0"/>
                <a:ea typeface="Tahoma" pitchFamily="34" charset="0"/>
                <a:cs typeface="Tahoma" pitchFamily="34" charset="0"/>
              </a:rPr>
              <a:t> </a:t>
            </a:r>
            <a:r>
              <a:rPr lang="en-US" sz="1500" dirty="0">
                <a:solidFill>
                  <a:schemeClr val="bg2">
                    <a:lumMod val="25000"/>
                  </a:schemeClr>
                </a:solidFill>
                <a:latin typeface="Tahoma" pitchFamily="34" charset="0"/>
                <a:ea typeface="Tahoma" pitchFamily="34" charset="0"/>
                <a:cs typeface="Tahoma" pitchFamily="34" charset="0"/>
              </a:rPr>
              <a:t>not in truth or in righteousness; </a:t>
            </a:r>
            <a:br>
              <a:rPr lang="en-US" sz="1500" dirty="0">
                <a:solidFill>
                  <a:schemeClr val="bg2">
                    <a:lumMod val="25000"/>
                  </a:schemeClr>
                </a:solidFill>
                <a:latin typeface="Tahoma" pitchFamily="34" charset="0"/>
                <a:ea typeface="Tahoma" pitchFamily="34" charset="0"/>
                <a:cs typeface="Tahoma" pitchFamily="34" charset="0"/>
              </a:rPr>
            </a:br>
            <a:r>
              <a:rPr lang="en-US" sz="1500" baseline="30000" dirty="0">
                <a:solidFill>
                  <a:schemeClr val="bg2">
                    <a:lumMod val="25000"/>
                  </a:schemeClr>
                </a:solidFill>
                <a:latin typeface="Tahoma" pitchFamily="34" charset="0"/>
                <a:ea typeface="Tahoma" pitchFamily="34" charset="0"/>
                <a:cs typeface="Tahoma" pitchFamily="34" charset="0"/>
              </a:rPr>
              <a:t>2</a:t>
            </a:r>
            <a:r>
              <a:rPr lang="en-US" sz="1500" dirty="0">
                <a:solidFill>
                  <a:schemeClr val="bg2">
                    <a:lumMod val="25000"/>
                  </a:schemeClr>
                </a:solidFill>
                <a:latin typeface="Tahoma" pitchFamily="34" charset="0"/>
                <a:ea typeface="Tahoma" pitchFamily="34" charset="0"/>
                <a:cs typeface="Tahoma" pitchFamily="34" charset="0"/>
              </a:rPr>
              <a:t> For they call themselves after the holy city, And lean on the God of Israel; </a:t>
            </a:r>
            <a:endParaRPr lang="en-US" sz="1500" dirty="0" smtClean="0">
              <a:solidFill>
                <a:schemeClr val="bg2">
                  <a:lumMod val="25000"/>
                </a:schemeClr>
              </a:solidFill>
              <a:latin typeface="Tahoma" pitchFamily="34" charset="0"/>
              <a:ea typeface="Tahoma" pitchFamily="34" charset="0"/>
              <a:cs typeface="Tahoma" pitchFamily="34" charset="0"/>
            </a:endParaRPr>
          </a:p>
          <a:p>
            <a:pPr algn="l"/>
            <a:r>
              <a:rPr lang="en-US" sz="1500" dirty="0">
                <a:solidFill>
                  <a:schemeClr val="bg2">
                    <a:lumMod val="25000"/>
                  </a:schemeClr>
                </a:solidFill>
                <a:latin typeface="Tahoma" pitchFamily="34" charset="0"/>
                <a:ea typeface="Tahoma" pitchFamily="34" charset="0"/>
                <a:cs typeface="Tahoma" pitchFamily="34" charset="0"/>
              </a:rPr>
              <a:t> </a:t>
            </a:r>
            <a:r>
              <a:rPr lang="en-US" sz="1500" dirty="0" smtClean="0">
                <a:solidFill>
                  <a:schemeClr val="bg2">
                    <a:lumMod val="25000"/>
                  </a:schemeClr>
                </a:solidFill>
                <a:latin typeface="Tahoma" pitchFamily="34" charset="0"/>
                <a:ea typeface="Tahoma" pitchFamily="34" charset="0"/>
                <a:cs typeface="Tahoma" pitchFamily="34" charset="0"/>
              </a:rPr>
              <a:t>          </a:t>
            </a:r>
            <a:r>
              <a:rPr lang="en-US" sz="1500" dirty="0" smtClean="0">
                <a:solidFill>
                  <a:schemeClr val="bg2">
                    <a:lumMod val="25000"/>
                  </a:schemeClr>
                </a:solidFill>
                <a:latin typeface="Tahoma" pitchFamily="34" charset="0"/>
                <a:ea typeface="Tahoma" pitchFamily="34" charset="0"/>
                <a:cs typeface="Tahoma" pitchFamily="34" charset="0"/>
              </a:rPr>
              <a:t>The </a:t>
            </a:r>
            <a:r>
              <a:rPr lang="en-US" sz="1500" dirty="0">
                <a:solidFill>
                  <a:schemeClr val="bg2">
                    <a:lumMod val="25000"/>
                  </a:schemeClr>
                </a:solidFill>
                <a:latin typeface="Tahoma" pitchFamily="34" charset="0"/>
                <a:ea typeface="Tahoma" pitchFamily="34" charset="0"/>
                <a:cs typeface="Tahoma" pitchFamily="34" charset="0"/>
              </a:rPr>
              <a:t>Lord of hosts </a:t>
            </a:r>
            <a:r>
              <a:rPr lang="en-US" sz="1500" i="1" dirty="0">
                <a:solidFill>
                  <a:schemeClr val="bg2">
                    <a:lumMod val="25000"/>
                  </a:schemeClr>
                </a:solidFill>
                <a:latin typeface="Tahoma" pitchFamily="34" charset="0"/>
                <a:ea typeface="Tahoma" pitchFamily="34" charset="0"/>
                <a:cs typeface="Tahoma" pitchFamily="34" charset="0"/>
              </a:rPr>
              <a:t>is</a:t>
            </a:r>
            <a:r>
              <a:rPr lang="en-US" sz="1500" dirty="0">
                <a:solidFill>
                  <a:schemeClr val="bg2">
                    <a:lumMod val="25000"/>
                  </a:schemeClr>
                </a:solidFill>
                <a:latin typeface="Tahoma" pitchFamily="34" charset="0"/>
                <a:ea typeface="Tahoma" pitchFamily="34" charset="0"/>
                <a:cs typeface="Tahoma" pitchFamily="34" charset="0"/>
              </a:rPr>
              <a:t> His name:</a:t>
            </a:r>
          </a:p>
        </p:txBody>
      </p:sp>
      <p:sp>
        <p:nvSpPr>
          <p:cNvPr id="2" name="TextBox 1"/>
          <p:cNvSpPr txBox="1"/>
          <p:nvPr/>
        </p:nvSpPr>
        <p:spPr>
          <a:xfrm>
            <a:off x="2903147" y="362310"/>
            <a:ext cx="1069524" cy="369332"/>
          </a:xfrm>
          <a:prstGeom prst="rect">
            <a:avLst/>
          </a:prstGeom>
          <a:solidFill>
            <a:srgbClr val="FFFF00"/>
          </a:solidFill>
        </p:spPr>
        <p:txBody>
          <a:bodyPr wrap="none" rtlCol="0">
            <a:spAutoFit/>
          </a:bodyPr>
          <a:lstStyle/>
          <a:p>
            <a:r>
              <a:rPr lang="en-US" dirty="0" smtClean="0"/>
              <a:t>12 tribes</a:t>
            </a:r>
            <a:endParaRPr lang="en-US" dirty="0"/>
          </a:p>
        </p:txBody>
      </p:sp>
      <p:sp>
        <p:nvSpPr>
          <p:cNvPr id="9" name="TextBox 8"/>
          <p:cNvSpPr txBox="1"/>
          <p:nvPr/>
        </p:nvSpPr>
        <p:spPr>
          <a:xfrm>
            <a:off x="3342541" y="1552519"/>
            <a:ext cx="1069524" cy="369332"/>
          </a:xfrm>
          <a:prstGeom prst="rect">
            <a:avLst/>
          </a:prstGeom>
          <a:solidFill>
            <a:srgbClr val="FFFF00"/>
          </a:solidFill>
        </p:spPr>
        <p:txBody>
          <a:bodyPr wrap="none" rtlCol="0">
            <a:spAutoFit/>
          </a:bodyPr>
          <a:lstStyle/>
          <a:p>
            <a:r>
              <a:rPr lang="en-US" dirty="0" smtClean="0"/>
              <a:t>10 tribes</a:t>
            </a:r>
            <a:endParaRPr lang="en-US" dirty="0"/>
          </a:p>
        </p:txBody>
      </p:sp>
    </p:spTree>
    <p:extLst>
      <p:ext uri="{BB962C8B-B14F-4D97-AF65-F5344CB8AC3E}">
        <p14:creationId xmlns:p14="http://schemas.microsoft.com/office/powerpoint/2010/main" val="1686945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28588"/>
            <a:ext cx="4840288" cy="672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785" name="Rectangle 9"/>
          <p:cNvSpPr>
            <a:spLocks noChangeArrowheads="1"/>
          </p:cNvSpPr>
          <p:nvPr/>
        </p:nvSpPr>
        <p:spPr bwMode="ltGray">
          <a:xfrm>
            <a:off x="0" y="1"/>
            <a:ext cx="4400550" cy="6858000"/>
          </a:xfrm>
          <a:prstGeom prst="rect">
            <a:avLst/>
          </a:prstGeom>
          <a:solidFill>
            <a:schemeClr val="tx1"/>
          </a:solidFill>
          <a:ln>
            <a:noFill/>
          </a:ln>
          <a:effectLst/>
          <a:extLst/>
        </p:spPr>
        <p:txBody>
          <a:bodyPr wrap="none" anchor="ctr"/>
          <a:lstStyle/>
          <a:p>
            <a:endParaRPr lang="en-US"/>
          </a:p>
        </p:txBody>
      </p:sp>
      <p:sp>
        <p:nvSpPr>
          <p:cNvPr id="203778" name="Rectangle 2"/>
          <p:cNvSpPr>
            <a:spLocks noGrp="1" noChangeArrowheads="1"/>
          </p:cNvSpPr>
          <p:nvPr>
            <p:ph type="title"/>
          </p:nvPr>
        </p:nvSpPr>
        <p:spPr>
          <a:xfrm>
            <a:off x="72716" y="0"/>
            <a:ext cx="4694830" cy="1143000"/>
          </a:xfrm>
          <a:solidFill>
            <a:schemeClr val="tx1"/>
          </a:solidFill>
          <a:ln/>
        </p:spPr>
        <p:txBody>
          <a:bodyPr/>
          <a:lstStyle/>
          <a:p>
            <a:r>
              <a:rPr lang="en-US" dirty="0">
                <a:solidFill>
                  <a:srgbClr val="F8F8F8"/>
                </a:solidFill>
              </a:rPr>
              <a:t>Proud of his deeds</a:t>
            </a:r>
          </a:p>
        </p:txBody>
      </p:sp>
      <p:sp>
        <p:nvSpPr>
          <p:cNvPr id="203780" name="Text Box 4"/>
          <p:cNvSpPr txBox="1">
            <a:spLocks noChangeArrowheads="1"/>
          </p:cNvSpPr>
          <p:nvPr/>
        </p:nvSpPr>
        <p:spPr bwMode="auto">
          <a:xfrm>
            <a:off x="609600" y="2459558"/>
            <a:ext cx="2901950" cy="366713"/>
          </a:xfrm>
          <a:prstGeom prst="rect">
            <a:avLst/>
          </a:prstGeom>
          <a:solidFill>
            <a:schemeClr val="tx1"/>
          </a:solidFill>
          <a:ln>
            <a:noFill/>
          </a:ln>
          <a:effectLst/>
          <a:extLst/>
        </p:spPr>
        <p:txBody>
          <a:bodyPr wrap="none">
            <a:spAutoFit/>
          </a:bodyPr>
          <a:lstStyle/>
          <a:p>
            <a:pPr algn="l"/>
            <a:r>
              <a:rPr lang="en-US" sz="1800" dirty="0">
                <a:solidFill>
                  <a:srgbClr val="F8F8F8"/>
                </a:solidFill>
              </a:rPr>
              <a:t>Ashurbanipal (668–627 B.C.)</a:t>
            </a:r>
          </a:p>
        </p:txBody>
      </p:sp>
      <p:sp>
        <p:nvSpPr>
          <p:cNvPr id="203781" name="Text Box 5"/>
          <p:cNvSpPr txBox="1">
            <a:spLocks noChangeArrowheads="1"/>
          </p:cNvSpPr>
          <p:nvPr/>
        </p:nvSpPr>
        <p:spPr bwMode="auto">
          <a:xfrm>
            <a:off x="724990" y="2897981"/>
            <a:ext cx="3444875" cy="1190625"/>
          </a:xfrm>
          <a:prstGeom prst="rect">
            <a:avLst/>
          </a:prstGeom>
          <a:solidFill>
            <a:schemeClr val="tx1"/>
          </a:solidFill>
          <a:ln>
            <a:noFill/>
          </a:ln>
          <a:effectLst/>
          <a:extLst/>
        </p:spPr>
        <p:txBody>
          <a:bodyPr>
            <a:spAutoFit/>
          </a:bodyPr>
          <a:lstStyle/>
          <a:p>
            <a:pPr algn="l"/>
            <a:r>
              <a:rPr lang="en-US" sz="1800" dirty="0">
                <a:solidFill>
                  <a:srgbClr val="F8F8F8"/>
                </a:solidFill>
                <a:latin typeface="Tahoma" pitchFamily="34" charset="0"/>
              </a:rPr>
              <a:t>fastened to the ground with ropes and stakes</a:t>
            </a:r>
          </a:p>
          <a:p>
            <a:pPr algn="l"/>
            <a:r>
              <a:rPr lang="en-US" sz="1800" dirty="0">
                <a:solidFill>
                  <a:srgbClr val="F8F8F8"/>
                </a:solidFill>
                <a:latin typeface="Tahoma" pitchFamily="34" charset="0"/>
              </a:rPr>
              <a:t>two Assyrians, bending over them with knives, flay them</a:t>
            </a:r>
          </a:p>
        </p:txBody>
      </p:sp>
      <p:sp>
        <p:nvSpPr>
          <p:cNvPr id="203782" name="Text Box 6"/>
          <p:cNvSpPr txBox="1">
            <a:spLocks noChangeArrowheads="1"/>
          </p:cNvSpPr>
          <p:nvPr/>
        </p:nvSpPr>
        <p:spPr bwMode="auto">
          <a:xfrm>
            <a:off x="609600" y="4191000"/>
            <a:ext cx="3536950" cy="641350"/>
          </a:xfrm>
          <a:prstGeom prst="rect">
            <a:avLst/>
          </a:prstGeom>
          <a:solidFill>
            <a:schemeClr val="tx1"/>
          </a:solidFill>
          <a:ln>
            <a:noFill/>
          </a:ln>
          <a:effectLst/>
          <a:extLst/>
        </p:spPr>
        <p:txBody>
          <a:bodyPr>
            <a:spAutoFit/>
          </a:bodyPr>
          <a:lstStyle/>
          <a:p>
            <a:pPr algn="l"/>
            <a:r>
              <a:rPr lang="en-US" sz="1800">
                <a:solidFill>
                  <a:srgbClr val="F8F8F8"/>
                </a:solidFill>
                <a:latin typeface="Tahoma" pitchFamily="34" charset="0"/>
              </a:rPr>
              <a:t>an Assyrian probably uses strings to carry away a head</a:t>
            </a:r>
          </a:p>
        </p:txBody>
      </p:sp>
      <p:sp>
        <p:nvSpPr>
          <p:cNvPr id="203783" name="Text Box 7"/>
          <p:cNvSpPr txBox="1">
            <a:spLocks noChangeArrowheads="1"/>
          </p:cNvSpPr>
          <p:nvPr/>
        </p:nvSpPr>
        <p:spPr bwMode="auto">
          <a:xfrm>
            <a:off x="0" y="6583363"/>
            <a:ext cx="1881188" cy="274637"/>
          </a:xfrm>
          <a:prstGeom prst="rect">
            <a:avLst/>
          </a:prstGeom>
          <a:solidFill>
            <a:schemeClr val="tx1"/>
          </a:solidFill>
          <a:ln>
            <a:noFill/>
          </a:ln>
          <a:effectLst/>
          <a:extLst/>
        </p:spPr>
        <p:txBody>
          <a:bodyPr wrap="none">
            <a:spAutoFit/>
          </a:bodyPr>
          <a:lstStyle/>
          <a:p>
            <a:pPr algn="l"/>
            <a:r>
              <a:rPr lang="en-US" sz="1200" i="1">
                <a:solidFill>
                  <a:srgbClr val="F8F8F8"/>
                </a:solidFill>
              </a:rPr>
              <a:t>BAR 17:01 (Jan/Feb 1991)</a:t>
            </a:r>
            <a:r>
              <a:rPr lang="en-US" sz="1200">
                <a:solidFill>
                  <a:srgbClr val="F8F8F8"/>
                </a:solidFill>
              </a:rPr>
              <a:t>.</a:t>
            </a:r>
          </a:p>
        </p:txBody>
      </p:sp>
      <p:sp>
        <p:nvSpPr>
          <p:cNvPr id="203784" name="Text Box 8"/>
          <p:cNvSpPr txBox="1">
            <a:spLocks noChangeArrowheads="1"/>
          </p:cNvSpPr>
          <p:nvPr/>
        </p:nvSpPr>
        <p:spPr bwMode="auto">
          <a:xfrm>
            <a:off x="457200" y="5181600"/>
            <a:ext cx="3673475" cy="1190625"/>
          </a:xfrm>
          <a:prstGeom prst="rect">
            <a:avLst/>
          </a:prstGeom>
          <a:solidFill>
            <a:schemeClr val="tx1"/>
          </a:solidFill>
          <a:ln>
            <a:noFill/>
          </a:ln>
          <a:effectLst/>
          <a:extLst/>
        </p:spPr>
        <p:txBody>
          <a:bodyPr>
            <a:spAutoFit/>
          </a:bodyPr>
          <a:lstStyle/>
          <a:p>
            <a:pPr algn="l"/>
            <a:r>
              <a:rPr lang="en-US" sz="1800" dirty="0">
                <a:solidFill>
                  <a:srgbClr val="F8F8F8"/>
                </a:solidFill>
                <a:latin typeface="Tahoma" pitchFamily="34" charset="0"/>
              </a:rPr>
              <a:t>an Assyrian steadies the head of an </a:t>
            </a:r>
            <a:r>
              <a:rPr lang="en-US" sz="1800" dirty="0" err="1">
                <a:solidFill>
                  <a:srgbClr val="F8F8F8"/>
                </a:solidFill>
                <a:latin typeface="Tahoma" pitchFamily="34" charset="0"/>
              </a:rPr>
              <a:t>Elamite</a:t>
            </a:r>
            <a:r>
              <a:rPr lang="en-US" sz="1800" dirty="0">
                <a:solidFill>
                  <a:srgbClr val="F8F8F8"/>
                </a:solidFill>
                <a:latin typeface="Tahoma" pitchFamily="34" charset="0"/>
              </a:rPr>
              <a:t> prisoner, while another Assyrian tears out the man’s tongue</a:t>
            </a:r>
          </a:p>
        </p:txBody>
      </p:sp>
      <p:sp>
        <p:nvSpPr>
          <p:cNvPr id="2" name="TextBox 1"/>
          <p:cNvSpPr txBox="1"/>
          <p:nvPr/>
        </p:nvSpPr>
        <p:spPr>
          <a:xfrm>
            <a:off x="87786" y="1053921"/>
            <a:ext cx="4412302" cy="1200329"/>
          </a:xfrm>
          <a:prstGeom prst="rect">
            <a:avLst/>
          </a:prstGeom>
          <a:solidFill>
            <a:schemeClr val="bg1"/>
          </a:solidFill>
        </p:spPr>
        <p:txBody>
          <a:bodyPr wrap="square" rtlCol="0">
            <a:spAutoFit/>
          </a:bodyPr>
          <a:lstStyle/>
          <a:p>
            <a:pPr algn="l"/>
            <a:r>
              <a:rPr lang="en-US" sz="1800" dirty="0" smtClean="0">
                <a:solidFill>
                  <a:srgbClr val="000000"/>
                </a:solidFill>
              </a:rPr>
              <a:t>Micah 3:2</a:t>
            </a:r>
          </a:p>
          <a:p>
            <a:pPr algn="l"/>
            <a:r>
              <a:rPr lang="en-US" sz="1800" dirty="0" smtClean="0">
                <a:solidFill>
                  <a:srgbClr val="000000"/>
                </a:solidFill>
              </a:rPr>
              <a:t>  </a:t>
            </a:r>
            <a:r>
              <a:rPr lang="en-US" sz="1800" dirty="0">
                <a:solidFill>
                  <a:srgbClr val="000000"/>
                </a:solidFill>
              </a:rPr>
              <a:t>  You who hate good and love evil;</a:t>
            </a:r>
          </a:p>
          <a:p>
            <a:pPr algn="l"/>
            <a:r>
              <a:rPr lang="en-US" sz="1800" dirty="0">
                <a:solidFill>
                  <a:srgbClr val="000000"/>
                </a:solidFill>
              </a:rPr>
              <a:t>    Who strip the skin from My people,</a:t>
            </a:r>
          </a:p>
          <a:p>
            <a:pPr algn="l"/>
            <a:r>
              <a:rPr lang="en-US" sz="1800" dirty="0">
                <a:solidFill>
                  <a:srgbClr val="000000"/>
                </a:solidFill>
              </a:rPr>
              <a:t>    And the flesh from their bones</a:t>
            </a:r>
            <a:r>
              <a:rPr lang="en-US" sz="1800" dirty="0" smtClean="0">
                <a:solidFill>
                  <a:srgbClr val="000000"/>
                </a:solidFill>
              </a:rPr>
              <a:t>;</a:t>
            </a:r>
            <a:endParaRPr lang="en-US" sz="1800" dirty="0">
              <a:solidFill>
                <a:srgbClr val="000000"/>
              </a:solidFill>
            </a:endParaRPr>
          </a:p>
        </p:txBody>
      </p:sp>
      <p:sp>
        <p:nvSpPr>
          <p:cNvPr id="11" name="TextBox 10"/>
          <p:cNvSpPr txBox="1"/>
          <p:nvPr/>
        </p:nvSpPr>
        <p:spPr>
          <a:xfrm>
            <a:off x="6300593" y="259056"/>
            <a:ext cx="2634054" cy="369332"/>
          </a:xfrm>
          <a:prstGeom prst="rect">
            <a:avLst/>
          </a:prstGeom>
          <a:solidFill>
            <a:schemeClr val="tx1"/>
          </a:solidFill>
        </p:spPr>
        <p:txBody>
          <a:bodyPr wrap="none" rtlCol="0">
            <a:spAutoFit/>
          </a:bodyPr>
          <a:lstStyle/>
          <a:p>
            <a:r>
              <a:rPr lang="en-US" dirty="0" smtClean="0">
                <a:solidFill>
                  <a:srgbClr val="FFFF00"/>
                </a:solidFill>
              </a:rPr>
              <a:t>Rulers </a:t>
            </a:r>
            <a:r>
              <a:rPr lang="en-US" dirty="0">
                <a:solidFill>
                  <a:srgbClr val="FFFF00"/>
                </a:solidFill>
              </a:rPr>
              <a:t>o</a:t>
            </a:r>
            <a:r>
              <a:rPr lang="en-US" dirty="0" smtClean="0">
                <a:solidFill>
                  <a:srgbClr val="FFFF00"/>
                </a:solidFill>
              </a:rPr>
              <a:t>f </a:t>
            </a:r>
            <a:r>
              <a:rPr lang="en-US" dirty="0" smtClean="0">
                <a:solidFill>
                  <a:srgbClr val="FFFF00"/>
                </a:solidFill>
              </a:rPr>
              <a:t>Jacob &amp; Israel</a:t>
            </a:r>
            <a:endParaRPr lang="en-US" dirty="0">
              <a:solidFill>
                <a:srgbClr val="FFFF00"/>
              </a:solidFill>
            </a:endParaRPr>
          </a:p>
        </p:txBody>
      </p:sp>
    </p:spTree>
    <p:extLst>
      <p:ext uri="{BB962C8B-B14F-4D97-AF65-F5344CB8AC3E}">
        <p14:creationId xmlns:p14="http://schemas.microsoft.com/office/powerpoint/2010/main" val="26539860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39" name="Rectangle 15"/>
          <p:cNvSpPr>
            <a:spLocks noChangeArrowheads="1"/>
          </p:cNvSpPr>
          <p:nvPr/>
        </p:nvSpPr>
        <p:spPr bwMode="ltGray">
          <a:xfrm>
            <a:off x="0" y="0"/>
            <a:ext cx="9144000" cy="7229475"/>
          </a:xfrm>
          <a:prstGeom prst="rect">
            <a:avLst/>
          </a:prstGeom>
          <a:solidFill>
            <a:schemeClr val="tx1"/>
          </a:solidFill>
          <a:ln>
            <a:noFill/>
          </a:ln>
          <a:effectLst/>
          <a:extLst/>
        </p:spPr>
        <p:txBody>
          <a:bodyPr wrap="none" anchor="ctr"/>
          <a:lstStyle/>
          <a:p>
            <a:endParaRPr lang="en-US"/>
          </a:p>
        </p:txBody>
      </p:sp>
      <p:pic>
        <p:nvPicPr>
          <p:cNvPr id="205826" name="Picture 2" descr="Shalmanesar%20III%20and%20Assyrian%20Cruel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813175"/>
            <a:ext cx="4495800" cy="3044825"/>
          </a:xfrm>
          <a:prstGeom prst="rect">
            <a:avLst/>
          </a:prstGeom>
          <a:solidFill>
            <a:schemeClr val="tx1"/>
          </a:solidFill>
        </p:spPr>
      </p:pic>
      <p:sp>
        <p:nvSpPr>
          <p:cNvPr id="205827" name="Rectangle 3"/>
          <p:cNvSpPr>
            <a:spLocks noGrp="1" noChangeArrowheads="1"/>
          </p:cNvSpPr>
          <p:nvPr>
            <p:ph type="title"/>
          </p:nvPr>
        </p:nvSpPr>
        <p:spPr>
          <a:xfrm>
            <a:off x="4038600" y="152400"/>
            <a:ext cx="5074550" cy="1981200"/>
          </a:xfrm>
          <a:solidFill>
            <a:schemeClr val="tx1"/>
          </a:solidFill>
        </p:spPr>
        <p:txBody>
          <a:bodyPr/>
          <a:lstStyle/>
          <a:p>
            <a:r>
              <a:rPr lang="en-US" sz="3200" dirty="0" err="1">
                <a:solidFill>
                  <a:srgbClr val="F8F8F8"/>
                </a:solidFill>
              </a:rPr>
              <a:t>Shalmaneser</a:t>
            </a:r>
            <a:r>
              <a:rPr lang="en-US" sz="3200" dirty="0">
                <a:solidFill>
                  <a:srgbClr val="F8F8F8"/>
                </a:solidFill>
              </a:rPr>
              <a:t> III (858-824 BC)</a:t>
            </a:r>
            <a:br>
              <a:rPr lang="en-US" sz="3200" dirty="0">
                <a:solidFill>
                  <a:srgbClr val="F8F8F8"/>
                </a:solidFill>
              </a:rPr>
            </a:br>
            <a:r>
              <a:rPr lang="en-US" sz="3200" dirty="0">
                <a:solidFill>
                  <a:srgbClr val="F8F8F8"/>
                </a:solidFill>
              </a:rPr>
              <a:t>bronze bands of a massive pair of wooden gates</a:t>
            </a:r>
          </a:p>
        </p:txBody>
      </p:sp>
      <p:pic>
        <p:nvPicPr>
          <p:cNvPr id="205828" name="Picture 4" descr="J:\Temp\BibleMaps &amp; Clipart\Danny - British Musuem\Assyrian Gate\Assyrian-Gate.ps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0"/>
            <a:ext cx="2917658" cy="6858000"/>
          </a:xfrm>
          <a:prstGeom prst="rect">
            <a:avLst/>
          </a:prstGeom>
          <a:solidFill>
            <a:schemeClr val="bg2"/>
          </a:solidFill>
        </p:spPr>
      </p:pic>
      <p:sp>
        <p:nvSpPr>
          <p:cNvPr id="205829" name="Text Box 5"/>
          <p:cNvSpPr txBox="1">
            <a:spLocks noChangeArrowheads="1"/>
          </p:cNvSpPr>
          <p:nvPr/>
        </p:nvSpPr>
        <p:spPr bwMode="auto">
          <a:xfrm>
            <a:off x="7262813" y="6583363"/>
            <a:ext cx="1881187" cy="274637"/>
          </a:xfrm>
          <a:prstGeom prst="rect">
            <a:avLst/>
          </a:prstGeom>
          <a:solidFill>
            <a:schemeClr val="tx1"/>
          </a:solidFill>
          <a:ln>
            <a:noFill/>
          </a:ln>
          <a:effectLst/>
          <a:extLst/>
        </p:spPr>
        <p:txBody>
          <a:bodyPr wrap="none">
            <a:spAutoFit/>
          </a:bodyPr>
          <a:lstStyle/>
          <a:p>
            <a:pPr algn="l"/>
            <a:r>
              <a:rPr lang="en-US" sz="1200" i="1">
                <a:solidFill>
                  <a:srgbClr val="F8F8F8"/>
                </a:solidFill>
              </a:rPr>
              <a:t>BAR 17:01 (Jan/Feb 1991)</a:t>
            </a:r>
            <a:r>
              <a:rPr lang="en-US" sz="1200">
                <a:solidFill>
                  <a:srgbClr val="F8F8F8"/>
                </a:solidFill>
              </a:rPr>
              <a:t>.</a:t>
            </a:r>
          </a:p>
        </p:txBody>
      </p:sp>
      <p:sp>
        <p:nvSpPr>
          <p:cNvPr id="205830" name="Rectangle 6"/>
          <p:cNvSpPr>
            <a:spLocks noChangeArrowheads="1"/>
          </p:cNvSpPr>
          <p:nvPr/>
        </p:nvSpPr>
        <p:spPr bwMode="auto">
          <a:xfrm>
            <a:off x="0" y="4191000"/>
            <a:ext cx="2819400" cy="762000"/>
          </a:xfrm>
          <a:prstGeom prst="rect">
            <a:avLst/>
          </a:prstGeom>
          <a:noFill/>
          <a:ln w="28575">
            <a:solidFill>
              <a:srgbClr val="FF00FF"/>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32" name="Text Box 8"/>
          <p:cNvSpPr txBox="1">
            <a:spLocks noChangeArrowheads="1"/>
          </p:cNvSpPr>
          <p:nvPr/>
        </p:nvSpPr>
        <p:spPr bwMode="auto">
          <a:xfrm>
            <a:off x="4023247" y="2342224"/>
            <a:ext cx="2813145" cy="1190625"/>
          </a:xfrm>
          <a:prstGeom prst="rect">
            <a:avLst/>
          </a:prstGeom>
          <a:solidFill>
            <a:schemeClr val="tx1"/>
          </a:solidFill>
          <a:ln>
            <a:noFill/>
          </a:ln>
          <a:effectLst/>
          <a:extLst/>
        </p:spPr>
        <p:txBody>
          <a:bodyPr wrap="square">
            <a:spAutoFit/>
          </a:bodyPr>
          <a:lstStyle/>
          <a:p>
            <a:pPr algn="l">
              <a:spcBef>
                <a:spcPct val="50000"/>
              </a:spcBef>
            </a:pPr>
            <a:r>
              <a:rPr lang="en-US" sz="1800" dirty="0">
                <a:solidFill>
                  <a:srgbClr val="F8F8F8"/>
                </a:solidFill>
                <a:latin typeface="Tahoma" pitchFamily="34" charset="0"/>
              </a:rPr>
              <a:t>an Assyrian soldier grasps the hand of a captive whose other hand and feet have been cut off.</a:t>
            </a:r>
          </a:p>
        </p:txBody>
      </p:sp>
      <p:sp>
        <p:nvSpPr>
          <p:cNvPr id="205833" name="Line 9"/>
          <p:cNvSpPr>
            <a:spLocks noChangeShapeType="1"/>
          </p:cNvSpPr>
          <p:nvPr/>
        </p:nvSpPr>
        <p:spPr bwMode="auto">
          <a:xfrm flipH="1" flipV="1">
            <a:off x="4191000" y="3505200"/>
            <a:ext cx="914400" cy="1143000"/>
          </a:xfrm>
          <a:prstGeom prst="line">
            <a:avLst/>
          </a:prstGeom>
          <a:noFill/>
          <a:ln w="5715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34" name="Text Box 10"/>
          <p:cNvSpPr txBox="1">
            <a:spLocks noChangeArrowheads="1"/>
          </p:cNvSpPr>
          <p:nvPr/>
        </p:nvSpPr>
        <p:spPr bwMode="auto">
          <a:xfrm>
            <a:off x="578922" y="3429000"/>
            <a:ext cx="3352800" cy="641350"/>
          </a:xfrm>
          <a:prstGeom prst="rect">
            <a:avLst/>
          </a:prstGeom>
          <a:solidFill>
            <a:schemeClr val="tx1"/>
          </a:solidFill>
          <a:ln>
            <a:noFill/>
          </a:ln>
          <a:effectLst/>
          <a:extLst/>
        </p:spPr>
        <p:txBody>
          <a:bodyPr>
            <a:spAutoFit/>
          </a:bodyPr>
          <a:lstStyle/>
          <a:p>
            <a:pPr algn="l">
              <a:spcBef>
                <a:spcPct val="50000"/>
              </a:spcBef>
            </a:pPr>
            <a:r>
              <a:rPr lang="en-US" sz="1800" dirty="0">
                <a:solidFill>
                  <a:srgbClr val="F8F8F8"/>
                </a:solidFill>
                <a:latin typeface="Tahoma" pitchFamily="34" charset="0"/>
              </a:rPr>
              <a:t>Dismembered hands and feet litter the ground</a:t>
            </a:r>
          </a:p>
        </p:txBody>
      </p:sp>
      <p:sp>
        <p:nvSpPr>
          <p:cNvPr id="205835" name="Line 11"/>
          <p:cNvSpPr>
            <a:spLocks noChangeShapeType="1"/>
          </p:cNvSpPr>
          <p:nvPr/>
        </p:nvSpPr>
        <p:spPr bwMode="auto">
          <a:xfrm flipH="1" flipV="1">
            <a:off x="3170712" y="3813175"/>
            <a:ext cx="2010888" cy="2206625"/>
          </a:xfrm>
          <a:prstGeom prst="line">
            <a:avLst/>
          </a:prstGeom>
          <a:noFill/>
          <a:ln w="5715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36" name="Text Box 12"/>
          <p:cNvSpPr txBox="1">
            <a:spLocks noChangeArrowheads="1"/>
          </p:cNvSpPr>
          <p:nvPr/>
        </p:nvSpPr>
        <p:spPr bwMode="auto">
          <a:xfrm>
            <a:off x="6827150" y="2348102"/>
            <a:ext cx="2286000" cy="915988"/>
          </a:xfrm>
          <a:prstGeom prst="rect">
            <a:avLst/>
          </a:prstGeom>
          <a:solidFill>
            <a:schemeClr val="tx1"/>
          </a:solidFill>
          <a:ln>
            <a:noFill/>
          </a:ln>
          <a:effectLst/>
          <a:extLst/>
        </p:spPr>
        <p:txBody>
          <a:bodyPr>
            <a:spAutoFit/>
          </a:bodyPr>
          <a:lstStyle/>
          <a:p>
            <a:pPr algn="l">
              <a:spcBef>
                <a:spcPct val="50000"/>
              </a:spcBef>
            </a:pPr>
            <a:r>
              <a:rPr lang="en-US" sz="1800" dirty="0">
                <a:solidFill>
                  <a:srgbClr val="F8F8F8"/>
                </a:solidFill>
                <a:latin typeface="Tahoma" pitchFamily="34" charset="0"/>
              </a:rPr>
              <a:t>a prisoner, bereft of hands and feet, impaled on a stake</a:t>
            </a:r>
          </a:p>
        </p:txBody>
      </p:sp>
      <p:sp>
        <p:nvSpPr>
          <p:cNvPr id="205837" name="Line 13"/>
          <p:cNvSpPr>
            <a:spLocks noChangeShapeType="1"/>
          </p:cNvSpPr>
          <p:nvPr/>
        </p:nvSpPr>
        <p:spPr bwMode="auto">
          <a:xfrm flipV="1">
            <a:off x="6629400" y="3276600"/>
            <a:ext cx="304800" cy="1295400"/>
          </a:xfrm>
          <a:prstGeom prst="line">
            <a:avLst/>
          </a:prstGeom>
          <a:noFill/>
          <a:ln w="5715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38" name="Rectangle 14"/>
          <p:cNvSpPr>
            <a:spLocks noChangeArrowheads="1"/>
          </p:cNvSpPr>
          <p:nvPr/>
        </p:nvSpPr>
        <p:spPr bwMode="auto">
          <a:xfrm>
            <a:off x="2638425" y="2119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 name="TextBox 16"/>
          <p:cNvSpPr txBox="1"/>
          <p:nvPr/>
        </p:nvSpPr>
        <p:spPr>
          <a:xfrm>
            <a:off x="87786" y="484440"/>
            <a:ext cx="3843936" cy="1754326"/>
          </a:xfrm>
          <a:prstGeom prst="rect">
            <a:avLst/>
          </a:prstGeom>
          <a:solidFill>
            <a:schemeClr val="bg1"/>
          </a:solidFill>
        </p:spPr>
        <p:txBody>
          <a:bodyPr wrap="square" rtlCol="0">
            <a:spAutoFit/>
          </a:bodyPr>
          <a:lstStyle/>
          <a:p>
            <a:pPr algn="l"/>
            <a:r>
              <a:rPr lang="en-US" sz="1800" dirty="0" smtClean="0">
                <a:solidFill>
                  <a:srgbClr val="000000"/>
                </a:solidFill>
              </a:rPr>
              <a:t>Micah 3:3</a:t>
            </a:r>
          </a:p>
          <a:p>
            <a:r>
              <a:rPr lang="en-US" dirty="0"/>
              <a:t>who eat the flesh of my people, and flay their skin from off them, and break their bones in pieces and chop them up like meat in a pot, like flesh in a cauldron. </a:t>
            </a:r>
            <a:endParaRPr lang="en-US" sz="1800" dirty="0">
              <a:solidFill>
                <a:srgbClr val="000000"/>
              </a:solidFill>
            </a:endParaRPr>
          </a:p>
        </p:txBody>
      </p:sp>
      <p:sp>
        <p:nvSpPr>
          <p:cNvPr id="18" name="TextBox 17"/>
          <p:cNvSpPr txBox="1"/>
          <p:nvPr/>
        </p:nvSpPr>
        <p:spPr>
          <a:xfrm>
            <a:off x="-115181" y="5004137"/>
            <a:ext cx="4138428" cy="2031325"/>
          </a:xfrm>
          <a:prstGeom prst="rect">
            <a:avLst/>
          </a:prstGeom>
          <a:solidFill>
            <a:schemeClr val="bg1"/>
          </a:solidFill>
        </p:spPr>
        <p:txBody>
          <a:bodyPr wrap="square" rtlCol="0">
            <a:spAutoFit/>
          </a:bodyPr>
          <a:lstStyle/>
          <a:p>
            <a:pPr algn="l"/>
            <a:r>
              <a:rPr lang="en-US" sz="1800" dirty="0" smtClean="0">
                <a:solidFill>
                  <a:srgbClr val="000000"/>
                </a:solidFill>
              </a:rPr>
              <a:t>Micah 3:4</a:t>
            </a:r>
          </a:p>
          <a:p>
            <a:pPr algn="l"/>
            <a:r>
              <a:rPr lang="en-US" sz="1800" dirty="0" smtClean="0">
                <a:solidFill>
                  <a:srgbClr val="000000"/>
                </a:solidFill>
              </a:rPr>
              <a:t>Then </a:t>
            </a:r>
            <a:r>
              <a:rPr lang="en-US" sz="1800" dirty="0">
                <a:solidFill>
                  <a:srgbClr val="000000"/>
                </a:solidFill>
              </a:rPr>
              <a:t>they will cry to the </a:t>
            </a:r>
            <a:r>
              <a:rPr lang="en-US" sz="1800" cap="small" dirty="0">
                <a:solidFill>
                  <a:srgbClr val="000000"/>
                </a:solidFill>
              </a:rPr>
              <a:t>Lord</a:t>
            </a:r>
            <a:r>
              <a:rPr lang="en-US" sz="1800" dirty="0">
                <a:solidFill>
                  <a:srgbClr val="000000"/>
                </a:solidFill>
              </a:rPr>
              <a:t>,</a:t>
            </a:r>
          </a:p>
          <a:p>
            <a:pPr algn="l"/>
            <a:r>
              <a:rPr lang="en-US" sz="1800" dirty="0">
                <a:solidFill>
                  <a:srgbClr val="000000"/>
                </a:solidFill>
              </a:rPr>
              <a:t>    But He will not hear them;</a:t>
            </a:r>
          </a:p>
          <a:p>
            <a:pPr algn="l"/>
            <a:r>
              <a:rPr lang="en-US" sz="1800" dirty="0">
                <a:solidFill>
                  <a:srgbClr val="000000"/>
                </a:solidFill>
              </a:rPr>
              <a:t>    He will even hide </a:t>
            </a:r>
            <a:endParaRPr lang="en-US" sz="1800" dirty="0" smtClean="0">
              <a:solidFill>
                <a:srgbClr val="000000"/>
              </a:solidFill>
            </a:endParaRPr>
          </a:p>
          <a:p>
            <a:pPr algn="l"/>
            <a:r>
              <a:rPr lang="en-US" dirty="0">
                <a:solidFill>
                  <a:srgbClr val="000000"/>
                </a:solidFill>
              </a:rPr>
              <a:t> </a:t>
            </a:r>
            <a:r>
              <a:rPr lang="en-US" dirty="0" smtClean="0">
                <a:solidFill>
                  <a:srgbClr val="000000"/>
                </a:solidFill>
              </a:rPr>
              <a:t>   </a:t>
            </a:r>
            <a:r>
              <a:rPr lang="en-US" sz="1800" dirty="0" smtClean="0">
                <a:solidFill>
                  <a:srgbClr val="000000"/>
                </a:solidFill>
              </a:rPr>
              <a:t>His </a:t>
            </a:r>
            <a:r>
              <a:rPr lang="en-US" sz="1800" dirty="0">
                <a:solidFill>
                  <a:srgbClr val="000000"/>
                </a:solidFill>
              </a:rPr>
              <a:t>face from </a:t>
            </a:r>
            <a:r>
              <a:rPr lang="en-US" sz="1800" dirty="0" smtClean="0">
                <a:solidFill>
                  <a:srgbClr val="000000"/>
                </a:solidFill>
              </a:rPr>
              <a:t>them at  </a:t>
            </a:r>
            <a:r>
              <a:rPr lang="en-US" sz="1800" dirty="0" smtClean="0">
                <a:solidFill>
                  <a:srgbClr val="000000"/>
                </a:solidFill>
              </a:rPr>
              <a:t>that </a:t>
            </a:r>
            <a:r>
              <a:rPr lang="en-US" sz="1800" dirty="0">
                <a:solidFill>
                  <a:srgbClr val="000000"/>
                </a:solidFill>
              </a:rPr>
              <a:t>time,</a:t>
            </a:r>
          </a:p>
          <a:p>
            <a:pPr algn="l"/>
            <a:r>
              <a:rPr lang="en-US" sz="1800" dirty="0">
                <a:solidFill>
                  <a:srgbClr val="000000"/>
                </a:solidFill>
              </a:rPr>
              <a:t>    Because they have been evil in </a:t>
            </a:r>
            <a:r>
              <a:rPr lang="en-US" sz="1800" dirty="0" smtClean="0">
                <a:solidFill>
                  <a:srgbClr val="000000"/>
                </a:solidFill>
              </a:rPr>
              <a:t>    </a:t>
            </a:r>
          </a:p>
          <a:p>
            <a:pPr algn="l"/>
            <a:r>
              <a:rPr lang="en-US" dirty="0">
                <a:solidFill>
                  <a:srgbClr val="000000"/>
                </a:solidFill>
              </a:rPr>
              <a:t> </a:t>
            </a:r>
            <a:r>
              <a:rPr lang="en-US" dirty="0" smtClean="0">
                <a:solidFill>
                  <a:srgbClr val="000000"/>
                </a:solidFill>
              </a:rPr>
              <a:t>      </a:t>
            </a:r>
            <a:r>
              <a:rPr lang="en-US" sz="1800" dirty="0" smtClean="0">
                <a:solidFill>
                  <a:srgbClr val="000000"/>
                </a:solidFill>
              </a:rPr>
              <a:t>their</a:t>
            </a:r>
            <a:r>
              <a:rPr lang="en-US" sz="1800" dirty="0" smtClean="0">
                <a:solidFill>
                  <a:srgbClr val="000000"/>
                </a:solidFill>
              </a:rPr>
              <a:t>	deeds</a:t>
            </a:r>
            <a:r>
              <a:rPr lang="en-US" sz="1800" dirty="0">
                <a:solidFill>
                  <a:srgbClr val="000000"/>
                </a:solidFill>
              </a:rPr>
              <a:t>.</a:t>
            </a:r>
          </a:p>
        </p:txBody>
      </p:sp>
      <p:sp>
        <p:nvSpPr>
          <p:cNvPr id="19" name="TextBox 18"/>
          <p:cNvSpPr txBox="1"/>
          <p:nvPr/>
        </p:nvSpPr>
        <p:spPr>
          <a:xfrm>
            <a:off x="6300593" y="95940"/>
            <a:ext cx="2634054" cy="369332"/>
          </a:xfrm>
          <a:prstGeom prst="rect">
            <a:avLst/>
          </a:prstGeom>
          <a:solidFill>
            <a:schemeClr val="tx1"/>
          </a:solidFill>
        </p:spPr>
        <p:txBody>
          <a:bodyPr wrap="none" rtlCol="0">
            <a:spAutoFit/>
          </a:bodyPr>
          <a:lstStyle/>
          <a:p>
            <a:r>
              <a:rPr lang="en-US" dirty="0" smtClean="0">
                <a:solidFill>
                  <a:srgbClr val="FFFF00"/>
                </a:solidFill>
              </a:rPr>
              <a:t>Rulers </a:t>
            </a:r>
            <a:r>
              <a:rPr lang="en-US" dirty="0">
                <a:solidFill>
                  <a:srgbClr val="FFFF00"/>
                </a:solidFill>
              </a:rPr>
              <a:t>o</a:t>
            </a:r>
            <a:r>
              <a:rPr lang="en-US" dirty="0" smtClean="0">
                <a:solidFill>
                  <a:srgbClr val="FFFF00"/>
                </a:solidFill>
              </a:rPr>
              <a:t>f </a:t>
            </a:r>
            <a:r>
              <a:rPr lang="en-US" dirty="0" smtClean="0">
                <a:solidFill>
                  <a:srgbClr val="FFFF00"/>
                </a:solidFill>
              </a:rPr>
              <a:t>Jacob &amp; Israel</a:t>
            </a:r>
            <a:endParaRPr lang="en-US" dirty="0">
              <a:solidFill>
                <a:srgbClr val="FFFF00"/>
              </a:solidFill>
            </a:endParaRPr>
          </a:p>
        </p:txBody>
      </p:sp>
      <p:sp>
        <p:nvSpPr>
          <p:cNvPr id="2" name="TextBox 1"/>
          <p:cNvSpPr txBox="1"/>
          <p:nvPr/>
        </p:nvSpPr>
        <p:spPr>
          <a:xfrm>
            <a:off x="-4726379" y="-308758"/>
            <a:ext cx="4227615" cy="2031325"/>
          </a:xfrm>
          <a:prstGeom prst="rect">
            <a:avLst/>
          </a:prstGeom>
          <a:noFill/>
        </p:spPr>
        <p:txBody>
          <a:bodyPr wrap="square" rtlCol="0">
            <a:spAutoFit/>
          </a:bodyPr>
          <a:lstStyle/>
          <a:p>
            <a:r>
              <a:rPr lang="en-US" b="1" dirty="0"/>
              <a:t>Micah 3:3 (ESV) </a:t>
            </a:r>
            <a:r>
              <a:rPr lang="en-US" baseline="30000" dirty="0"/>
              <a:t>3 </a:t>
            </a:r>
            <a:r>
              <a:rPr lang="en-US" dirty="0"/>
              <a:t> who eat the flesh of my people, and flay their skin from off them, and break their bones in pieces and chop them up like meat in a pot, like flesh in a cauldron. </a:t>
            </a:r>
            <a:br>
              <a:rPr lang="en-US" dirty="0"/>
            </a:br>
            <a:endParaRPr lang="en-US" dirty="0"/>
          </a:p>
          <a:p>
            <a:endParaRPr lang="en-US" dirty="0"/>
          </a:p>
        </p:txBody>
      </p:sp>
    </p:spTree>
    <p:extLst>
      <p:ext uri="{BB962C8B-B14F-4D97-AF65-F5344CB8AC3E}">
        <p14:creationId xmlns:p14="http://schemas.microsoft.com/office/powerpoint/2010/main" val="17435292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98" y="815297"/>
            <a:ext cx="8983993" cy="5762923"/>
          </a:xfrm>
          <a:prstGeom prst="rect">
            <a:avLst/>
          </a:prstGeom>
        </p:spPr>
      </p:pic>
      <p:sp>
        <p:nvSpPr>
          <p:cNvPr id="7" name="TextBox 6"/>
          <p:cNvSpPr txBox="1"/>
          <p:nvPr/>
        </p:nvSpPr>
        <p:spPr>
          <a:xfrm>
            <a:off x="4940490" y="316268"/>
            <a:ext cx="4033547" cy="2585323"/>
          </a:xfrm>
          <a:prstGeom prst="rect">
            <a:avLst/>
          </a:prstGeom>
          <a:solidFill>
            <a:srgbClr val="FFFFFF"/>
          </a:solid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rPr>
              <a:t>Micah 3:5</a:t>
            </a:r>
          </a:p>
          <a:p>
            <a:pPr marL="736600" marR="0" lvl="0" indent="-736600" algn="l"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30000" noProof="0" dirty="0">
                <a:ln>
                  <a:noFill/>
                </a:ln>
                <a:solidFill>
                  <a:sysClr val="windowText" lastClr="000000"/>
                </a:solidFill>
                <a:effectLst/>
                <a:uLnTx/>
                <a:uFillTx/>
              </a:rPr>
              <a:t>5</a:t>
            </a:r>
            <a:r>
              <a:rPr kumimoji="0" lang="en-US" sz="1800" b="0" i="0" u="none" strike="noStrike" kern="0" cap="none" spc="0" normalizeH="0" baseline="0" noProof="0" dirty="0">
                <a:ln>
                  <a:noFill/>
                </a:ln>
                <a:solidFill>
                  <a:sysClr val="windowText" lastClr="000000"/>
                </a:solidFill>
                <a:effectLst/>
                <a:uLnTx/>
                <a:uFillTx/>
              </a:rPr>
              <a:t>   </a:t>
            </a:r>
            <a:r>
              <a:rPr kumimoji="0" lang="en-US" sz="1800" b="0" i="0" u="none" strike="noStrike" kern="0" cap="none" spc="0" normalizeH="0" baseline="0" noProof="0" dirty="0">
                <a:ln>
                  <a:noFill/>
                </a:ln>
                <a:solidFill>
                  <a:sysClr val="windowText" lastClr="000000"/>
                </a:solidFill>
                <a:effectLst/>
                <a:uLnTx/>
                <a:uFillTx/>
                <a:latin typeface="Tahoma" pitchFamily="34" charset="0"/>
                <a:ea typeface="Tahoma" pitchFamily="34" charset="0"/>
                <a:cs typeface="Tahoma" pitchFamily="34" charset="0"/>
              </a:rPr>
              <a:t> Thus says the </a:t>
            </a:r>
            <a:r>
              <a:rPr kumimoji="0" lang="en-US" sz="1800" b="0" i="0" u="none" strike="noStrike" kern="0" cap="small" spc="0" normalizeH="0" baseline="0" noProof="0" dirty="0">
                <a:ln>
                  <a:noFill/>
                </a:ln>
                <a:solidFill>
                  <a:sysClr val="windowText" lastClr="000000"/>
                </a:solidFill>
                <a:effectLst/>
                <a:uLnTx/>
                <a:uFillTx/>
                <a:latin typeface="Tahoma" pitchFamily="34" charset="0"/>
                <a:ea typeface="Tahoma" pitchFamily="34" charset="0"/>
                <a:cs typeface="Tahoma" pitchFamily="34" charset="0"/>
              </a:rPr>
              <a:t>Lord</a:t>
            </a:r>
            <a:r>
              <a:rPr kumimoji="0" lang="en-US" sz="1800" b="0" i="0" u="none" strike="noStrike" kern="0" cap="none" spc="0" normalizeH="0" baseline="0" noProof="0" dirty="0">
                <a:ln>
                  <a:noFill/>
                </a:ln>
                <a:solidFill>
                  <a:sysClr val="windowText" lastClr="000000"/>
                </a:solidFill>
                <a:effectLst/>
                <a:uLnTx/>
                <a:uFillTx/>
                <a:latin typeface="Tahoma" pitchFamily="34" charset="0"/>
                <a:ea typeface="Tahoma" pitchFamily="34" charset="0"/>
                <a:cs typeface="Tahoma" pitchFamily="34" charset="0"/>
              </a:rPr>
              <a:t> concerning the prophets</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Tahoma" pitchFamily="34" charset="0"/>
                <a:ea typeface="Tahoma" pitchFamily="34" charset="0"/>
                <a:cs typeface="Tahoma" pitchFamily="34" charset="0"/>
              </a:rPr>
              <a:t>    Who make my people stray;</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Tahoma" pitchFamily="34" charset="0"/>
                <a:ea typeface="Tahoma" pitchFamily="34" charset="0"/>
                <a:cs typeface="Tahoma" pitchFamily="34" charset="0"/>
              </a:rPr>
              <a:t>    </a:t>
            </a:r>
            <a:r>
              <a:rPr kumimoji="0" lang="en-US" sz="1800" b="0" i="0" u="sng" strike="noStrike" kern="0" cap="none" spc="0" normalizeH="0" baseline="0" noProof="0" dirty="0">
                <a:ln>
                  <a:noFill/>
                </a:ln>
                <a:solidFill>
                  <a:sysClr val="windowText" lastClr="000000"/>
                </a:solidFill>
                <a:effectLst/>
                <a:uLnTx/>
                <a:uFillTx/>
                <a:latin typeface="Tahoma" pitchFamily="34" charset="0"/>
                <a:ea typeface="Tahoma" pitchFamily="34" charset="0"/>
                <a:cs typeface="Tahoma" pitchFamily="34" charset="0"/>
              </a:rPr>
              <a:t>Who chant “Peace”</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Tahoma" pitchFamily="34" charset="0"/>
                <a:ea typeface="Tahoma" pitchFamily="34" charset="0"/>
                <a:cs typeface="Tahoma" pitchFamily="34" charset="0"/>
              </a:rPr>
              <a:t>    While they chew with their teeth,</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Tahoma" pitchFamily="34" charset="0"/>
                <a:ea typeface="Tahoma" pitchFamily="34" charset="0"/>
                <a:cs typeface="Tahoma" pitchFamily="34" charset="0"/>
              </a:rPr>
              <a:t>    But who prepare war against him</a:t>
            </a:r>
          </a:p>
          <a:p>
            <a:pPr marL="736600" marR="0" lvl="0" indent="-736600" algn="l"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Tahoma" pitchFamily="34" charset="0"/>
                <a:ea typeface="Tahoma" pitchFamily="34" charset="0"/>
                <a:cs typeface="Tahoma" pitchFamily="34" charset="0"/>
              </a:rPr>
              <a:t>    Who puts nothing into their mouths:</a:t>
            </a:r>
          </a:p>
        </p:txBody>
      </p:sp>
      <p:sp>
        <p:nvSpPr>
          <p:cNvPr id="8" name="TextBox 7"/>
          <p:cNvSpPr txBox="1"/>
          <p:nvPr/>
        </p:nvSpPr>
        <p:spPr>
          <a:xfrm>
            <a:off x="864186" y="163522"/>
            <a:ext cx="1107996" cy="369332"/>
          </a:xfrm>
          <a:prstGeom prst="rect">
            <a:avLst/>
          </a:prstGeom>
          <a:solidFill>
            <a:schemeClr val="tx1"/>
          </a:solidFill>
        </p:spPr>
        <p:txBody>
          <a:bodyPr wrap="none" rtlCol="0">
            <a:spAutoFit/>
          </a:bodyPr>
          <a:lstStyle/>
          <a:p>
            <a:r>
              <a:rPr lang="en-US" dirty="0" smtClean="0">
                <a:solidFill>
                  <a:schemeClr val="bg1"/>
                </a:solidFill>
              </a:rPr>
              <a:t>Prophets</a:t>
            </a:r>
            <a:endParaRPr lang="en-US" dirty="0">
              <a:solidFill>
                <a:schemeClr val="bg1"/>
              </a:solidFill>
            </a:endParaRPr>
          </a:p>
        </p:txBody>
      </p:sp>
    </p:spTree>
    <p:extLst>
      <p:ext uri="{BB962C8B-B14F-4D97-AF65-F5344CB8AC3E}">
        <p14:creationId xmlns:p14="http://schemas.microsoft.com/office/powerpoint/2010/main" val="27762393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Christian Peasants from the Bethlehem region.</a:t>
            </a:r>
            <a:endParaRPr lang="en-US" dirty="0"/>
          </a:p>
        </p:txBody>
      </p:sp>
      <p:pic>
        <p:nvPicPr>
          <p:cNvPr id="30722" name="Picture 2" descr="http://farm6.static.flickr.com/5003/5226285999_c1ed241b9b_b.jpg"/>
          <p:cNvPicPr>
            <a:picLocks noChangeAspect="1" noChangeArrowheads="1"/>
          </p:cNvPicPr>
          <p:nvPr/>
        </p:nvPicPr>
        <p:blipFill>
          <a:blip r:embed="rId3" cstate="print"/>
          <a:srcRect/>
          <a:stretch>
            <a:fillRect/>
          </a:stretch>
        </p:blipFill>
        <p:spPr bwMode="auto">
          <a:xfrm>
            <a:off x="0" y="0"/>
            <a:ext cx="9246418" cy="6755642"/>
          </a:xfrm>
          <a:prstGeom prst="rect">
            <a:avLst/>
          </a:prstGeom>
          <a:noFill/>
        </p:spPr>
      </p:pic>
      <p:sp>
        <p:nvSpPr>
          <p:cNvPr id="5" name="TextBox 4"/>
          <p:cNvSpPr txBox="1"/>
          <p:nvPr/>
        </p:nvSpPr>
        <p:spPr>
          <a:xfrm>
            <a:off x="146080" y="1441071"/>
            <a:ext cx="3306804" cy="4801314"/>
          </a:xfrm>
          <a:prstGeom prst="rect">
            <a:avLst/>
          </a:prstGeom>
          <a:solidFill>
            <a:srgbClr val="FFFFFF"/>
          </a:solidFill>
        </p:spPr>
        <p:txBody>
          <a:bodyPr wrap="square" rtlCol="0">
            <a:spAutoFit/>
          </a:bodyPr>
          <a:lstStyle/>
          <a:p>
            <a:pPr marL="395288" indent="-395288" algn="l"/>
            <a:r>
              <a:rPr lang="en-US" sz="1800" dirty="0" smtClean="0">
                <a:solidFill>
                  <a:srgbClr val="000000"/>
                </a:solidFill>
              </a:rPr>
              <a:t>Micah 3:6-7</a:t>
            </a:r>
          </a:p>
          <a:p>
            <a:pPr marL="395288" indent="-395288" algn="l"/>
            <a:r>
              <a:rPr lang="en-US" sz="1800" baseline="30000" dirty="0"/>
              <a:t>6</a:t>
            </a:r>
            <a:r>
              <a:rPr lang="en-US" sz="1800" dirty="0"/>
              <a:t>    “Therefore you shall have night without vision,</a:t>
            </a:r>
          </a:p>
          <a:p>
            <a:pPr marL="395288" indent="-395288" algn="l"/>
            <a:r>
              <a:rPr lang="en-US" sz="1800" dirty="0"/>
              <a:t>    And you shall have darkness without divination;</a:t>
            </a:r>
          </a:p>
          <a:p>
            <a:pPr marL="395288" indent="-395288" algn="l"/>
            <a:r>
              <a:rPr lang="en-US" sz="1800" dirty="0"/>
              <a:t>    The sun shall go down on the prophets,</a:t>
            </a:r>
          </a:p>
          <a:p>
            <a:pPr marL="395288" indent="-395288" algn="l"/>
            <a:r>
              <a:rPr lang="en-US" sz="1800" dirty="0"/>
              <a:t>    And the day shall be dark for them.</a:t>
            </a:r>
          </a:p>
          <a:p>
            <a:pPr marL="395288" indent="-395288" algn="l"/>
            <a:r>
              <a:rPr lang="en-US" sz="1800" baseline="30000" dirty="0"/>
              <a:t>7</a:t>
            </a:r>
            <a:r>
              <a:rPr lang="en-US" sz="1800" dirty="0"/>
              <a:t>    So the seers shall be ashamed,</a:t>
            </a:r>
          </a:p>
          <a:p>
            <a:pPr marL="395288" indent="-395288" algn="l"/>
            <a:r>
              <a:rPr lang="en-US" sz="1800" dirty="0"/>
              <a:t>    And the diviners abashed;</a:t>
            </a:r>
          </a:p>
          <a:p>
            <a:pPr marL="395288" indent="-395288" algn="l"/>
            <a:r>
              <a:rPr lang="en-US" sz="1800" dirty="0"/>
              <a:t>    Indeed they shall all cover their lips;</a:t>
            </a:r>
          </a:p>
          <a:p>
            <a:pPr marL="395288" indent="-395288" algn="l"/>
            <a:r>
              <a:rPr lang="en-US" sz="1800" dirty="0"/>
              <a:t>    For </a:t>
            </a:r>
            <a:r>
              <a:rPr lang="en-US" sz="1800" i="1" dirty="0"/>
              <a:t>there is</a:t>
            </a:r>
            <a:r>
              <a:rPr lang="en-US" sz="1800" dirty="0"/>
              <a:t> no answer </a:t>
            </a:r>
            <a:r>
              <a:rPr lang="en-US" sz="1800" dirty="0" smtClean="0"/>
              <a:t>from</a:t>
            </a:r>
          </a:p>
          <a:p>
            <a:pPr marL="395288" indent="-395288" algn="l"/>
            <a:r>
              <a:rPr lang="en-US" sz="1800" dirty="0" smtClean="0"/>
              <a:t>      God</a:t>
            </a:r>
            <a:r>
              <a:rPr lang="en-US" sz="1800" dirty="0" smtClean="0"/>
              <a:t>.”</a:t>
            </a:r>
          </a:p>
        </p:txBody>
      </p:sp>
      <p:sp>
        <p:nvSpPr>
          <p:cNvPr id="9" name="TextBox 8"/>
          <p:cNvSpPr txBox="1"/>
          <p:nvPr/>
        </p:nvSpPr>
        <p:spPr>
          <a:xfrm>
            <a:off x="965290" y="315922"/>
            <a:ext cx="1364476" cy="461665"/>
          </a:xfrm>
          <a:prstGeom prst="rect">
            <a:avLst/>
          </a:prstGeom>
          <a:solidFill>
            <a:srgbClr val="FF66CC"/>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smtClean="0">
                <a:ln>
                  <a:noFill/>
                </a:ln>
                <a:solidFill>
                  <a:srgbClr val="4C4F60">
                    <a:lumMod val="50000"/>
                  </a:srgbClr>
                </a:solidFill>
                <a:effectLst/>
                <a:uLnTx/>
                <a:uFillTx/>
              </a:rPr>
              <a:t>Prophets</a:t>
            </a:r>
          </a:p>
        </p:txBody>
      </p:sp>
    </p:spTree>
    <p:extLst>
      <p:ext uri="{BB962C8B-B14F-4D97-AF65-F5344CB8AC3E}">
        <p14:creationId xmlns:p14="http://schemas.microsoft.com/office/powerpoint/2010/main" val="36823004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smtClean="0"/>
              <a:t>Portrait of Sheikh </a:t>
            </a:r>
            <a:r>
              <a:rPr lang="en-US" b="1" dirty="0" err="1" smtClean="0"/>
              <a:t>Khalil</a:t>
            </a:r>
            <a:r>
              <a:rPr lang="en-US" b="1" dirty="0" smtClean="0"/>
              <a:t> </a:t>
            </a:r>
            <a:r>
              <a:rPr lang="en-US" b="1" dirty="0" err="1" smtClean="0"/>
              <a:t>Senaah</a:t>
            </a:r>
            <a:r>
              <a:rPr lang="en-US" b="1" dirty="0" smtClean="0"/>
              <a:t> (against a wall background) at </a:t>
            </a:r>
            <a:r>
              <a:rPr lang="en-US" b="1" dirty="0" err="1" smtClean="0"/>
              <a:t>Kerak</a:t>
            </a:r>
            <a:r>
              <a:rPr lang="en-US" b="1" dirty="0" smtClean="0"/>
              <a:t>.</a:t>
            </a:r>
            <a:endParaRPr lang="en-US" dirty="0"/>
          </a:p>
        </p:txBody>
      </p:sp>
      <p:sp>
        <p:nvSpPr>
          <p:cNvPr id="5" name="Rectangle 4"/>
          <p:cNvSpPr/>
          <p:nvPr/>
        </p:nvSpPr>
        <p:spPr>
          <a:xfrm>
            <a:off x="381000" y="4800600"/>
            <a:ext cx="3962400" cy="923330"/>
          </a:xfrm>
          <a:prstGeom prst="rect">
            <a:avLst/>
          </a:prstGeom>
          <a:solidFill>
            <a:srgbClr val="FFFFFF"/>
          </a:solidFill>
        </p:spPr>
        <p:txBody>
          <a:bodyPr wrap="square">
            <a:spAutoFit/>
          </a:bodyPr>
          <a:lstStyle/>
          <a:p>
            <a:pPr algn="l" fontAlgn="auto">
              <a:spcBef>
                <a:spcPts val="0"/>
              </a:spcBef>
              <a:spcAft>
                <a:spcPts val="0"/>
              </a:spcAft>
            </a:pPr>
            <a:r>
              <a:rPr lang="en-US" sz="1800" dirty="0">
                <a:solidFill>
                  <a:prstClr val="black"/>
                </a:solidFill>
                <a:latin typeface="Calibri"/>
              </a:rPr>
              <a:t>This is a loose </a:t>
            </a:r>
            <a:r>
              <a:rPr lang="en-US" sz="1800" dirty="0" err="1">
                <a:solidFill>
                  <a:prstClr val="black"/>
                </a:solidFill>
                <a:latin typeface="Calibri"/>
              </a:rPr>
              <a:t>gelatine</a:t>
            </a:r>
            <a:r>
              <a:rPr lang="en-US" sz="1800" dirty="0">
                <a:solidFill>
                  <a:prstClr val="black"/>
                </a:solidFill>
                <a:latin typeface="Calibri"/>
              </a:rPr>
              <a:t> paper print made from a negative by </a:t>
            </a:r>
            <a:r>
              <a:rPr lang="en-US" sz="1800" dirty="0" err="1">
                <a:solidFill>
                  <a:prstClr val="black"/>
                </a:solidFill>
                <a:latin typeface="Calibri"/>
              </a:rPr>
              <a:t>C.A.Hornstein</a:t>
            </a:r>
            <a:r>
              <a:rPr lang="en-US" sz="1800" dirty="0">
                <a:solidFill>
                  <a:prstClr val="black"/>
                </a:solidFill>
                <a:latin typeface="Calibri"/>
              </a:rPr>
              <a:t> (active 1894-1914) taken</a:t>
            </a:r>
          </a:p>
        </p:txBody>
      </p:sp>
      <p:sp>
        <p:nvSpPr>
          <p:cNvPr id="2" name="Rectangle 1"/>
          <p:cNvSpPr/>
          <p:nvPr/>
        </p:nvSpPr>
        <p:spPr>
          <a:xfrm>
            <a:off x="0" y="0"/>
            <a:ext cx="9144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http://farm6.static.flickr.com/5089/5232182246_de519081ba_b.jpg"/>
          <p:cNvPicPr>
            <a:picLocks noChangeAspect="1" noChangeArrowheads="1"/>
          </p:cNvPicPr>
          <p:nvPr/>
        </p:nvPicPr>
        <p:blipFill>
          <a:blip r:embed="rId2" cstate="print"/>
          <a:srcRect/>
          <a:stretch>
            <a:fillRect/>
          </a:stretch>
        </p:blipFill>
        <p:spPr bwMode="auto">
          <a:xfrm>
            <a:off x="4981116" y="360528"/>
            <a:ext cx="4038600" cy="4586696"/>
          </a:xfrm>
          <a:prstGeom prst="rect">
            <a:avLst/>
          </a:prstGeom>
          <a:noFill/>
        </p:spPr>
      </p:pic>
      <p:sp>
        <p:nvSpPr>
          <p:cNvPr id="7" name="TextBox 6"/>
          <p:cNvSpPr txBox="1"/>
          <p:nvPr/>
        </p:nvSpPr>
        <p:spPr>
          <a:xfrm>
            <a:off x="268910" y="1864152"/>
            <a:ext cx="3306804" cy="4801314"/>
          </a:xfrm>
          <a:prstGeom prst="rect">
            <a:avLst/>
          </a:prstGeom>
          <a:solidFill>
            <a:srgbClr val="FFFFFF"/>
          </a:solidFill>
        </p:spPr>
        <p:txBody>
          <a:bodyPr wrap="square" rtlCol="0">
            <a:spAutoFit/>
          </a:bodyPr>
          <a:lstStyle/>
          <a:p>
            <a:pPr marL="395288" indent="-395288" algn="l"/>
            <a:r>
              <a:rPr lang="en-US" sz="1800" dirty="0" smtClean="0">
                <a:solidFill>
                  <a:srgbClr val="000000"/>
                </a:solidFill>
              </a:rPr>
              <a:t>Micah 3:6-7</a:t>
            </a:r>
          </a:p>
          <a:p>
            <a:pPr marL="395288" indent="-395288" algn="l"/>
            <a:r>
              <a:rPr lang="en-US" sz="1800" baseline="30000" dirty="0"/>
              <a:t>6</a:t>
            </a:r>
            <a:r>
              <a:rPr lang="en-US" sz="1800" dirty="0"/>
              <a:t>    “Therefore you shall have night without vision,</a:t>
            </a:r>
          </a:p>
          <a:p>
            <a:pPr marL="395288" indent="-395288" algn="l"/>
            <a:r>
              <a:rPr lang="en-US" sz="1800" dirty="0"/>
              <a:t>    And you shall have darkness without divination;</a:t>
            </a:r>
          </a:p>
          <a:p>
            <a:pPr marL="395288" indent="-395288" algn="l"/>
            <a:r>
              <a:rPr lang="en-US" sz="1800" dirty="0"/>
              <a:t>    The sun shall go down on the prophets,</a:t>
            </a:r>
          </a:p>
          <a:p>
            <a:pPr marL="395288" indent="-395288" algn="l"/>
            <a:r>
              <a:rPr lang="en-US" sz="1800" dirty="0"/>
              <a:t>    And the day shall be dark for them.</a:t>
            </a:r>
          </a:p>
          <a:p>
            <a:pPr marL="395288" indent="-395288" algn="l"/>
            <a:r>
              <a:rPr lang="en-US" sz="1800" baseline="30000" dirty="0"/>
              <a:t>7</a:t>
            </a:r>
            <a:r>
              <a:rPr lang="en-US" sz="1800" dirty="0"/>
              <a:t>    So the seers shall be ashamed,</a:t>
            </a:r>
          </a:p>
          <a:p>
            <a:pPr marL="395288" indent="-395288" algn="l"/>
            <a:r>
              <a:rPr lang="en-US" sz="1800" dirty="0"/>
              <a:t>    And the diviners abashed;</a:t>
            </a:r>
          </a:p>
          <a:p>
            <a:pPr marL="395288" indent="-395288" algn="l"/>
            <a:r>
              <a:rPr lang="en-US" sz="1800" dirty="0"/>
              <a:t>    Indeed they shall all cover their lips;</a:t>
            </a:r>
          </a:p>
          <a:p>
            <a:pPr marL="395288" indent="-395288" algn="l"/>
            <a:r>
              <a:rPr lang="en-US" sz="1800" dirty="0"/>
              <a:t>    For </a:t>
            </a:r>
            <a:r>
              <a:rPr lang="en-US" sz="1800" i="1" dirty="0"/>
              <a:t>there is</a:t>
            </a:r>
            <a:r>
              <a:rPr lang="en-US" sz="1800" dirty="0"/>
              <a:t> no answer from God</a:t>
            </a:r>
            <a:r>
              <a:rPr lang="en-US" sz="1800" dirty="0" smtClean="0"/>
              <a:t>.”</a:t>
            </a:r>
          </a:p>
        </p:txBody>
      </p:sp>
      <p:sp>
        <p:nvSpPr>
          <p:cNvPr id="8" name="TextBox 7"/>
          <p:cNvSpPr txBox="1"/>
          <p:nvPr/>
        </p:nvSpPr>
        <p:spPr>
          <a:xfrm>
            <a:off x="5060411" y="4672725"/>
            <a:ext cx="3880010" cy="2031325"/>
          </a:xfrm>
          <a:prstGeom prst="rect">
            <a:avLst/>
          </a:prstGeom>
          <a:solidFill>
            <a:srgbClr val="FFFFFF"/>
          </a:solidFill>
        </p:spPr>
        <p:txBody>
          <a:bodyPr wrap="square" rtlCol="0">
            <a:spAutoFit/>
          </a:bodyPr>
          <a:lstStyle/>
          <a:p>
            <a:pPr algn="l"/>
            <a:r>
              <a:rPr lang="en-US" sz="1800" dirty="0" smtClean="0">
                <a:solidFill>
                  <a:srgbClr val="000000"/>
                </a:solidFill>
              </a:rPr>
              <a:t>Micah 3:8</a:t>
            </a:r>
          </a:p>
          <a:p>
            <a:pPr algn="l"/>
            <a:r>
              <a:rPr lang="en-US" sz="1800" baseline="30000" dirty="0" smtClean="0"/>
              <a:t>8</a:t>
            </a:r>
            <a:r>
              <a:rPr lang="en-US" sz="1800" dirty="0" smtClean="0"/>
              <a:t>    But truly I am full of power by the 	Spirit of  the </a:t>
            </a:r>
            <a:r>
              <a:rPr lang="en-US" sz="1800" cap="small" dirty="0" smtClean="0"/>
              <a:t>Lord</a:t>
            </a:r>
            <a:r>
              <a:rPr lang="en-US" sz="1800" dirty="0" smtClean="0"/>
              <a:t>,</a:t>
            </a:r>
          </a:p>
          <a:p>
            <a:pPr algn="l"/>
            <a:r>
              <a:rPr lang="en-US" sz="1800" dirty="0" smtClean="0"/>
              <a:t>    And of justice and might,</a:t>
            </a:r>
          </a:p>
          <a:p>
            <a:pPr algn="l"/>
            <a:r>
              <a:rPr lang="en-US" sz="1800" dirty="0" smtClean="0"/>
              <a:t>    To declare to Jacob his transgression</a:t>
            </a:r>
          </a:p>
          <a:p>
            <a:pPr algn="l"/>
            <a:r>
              <a:rPr lang="en-US" sz="1800" dirty="0" smtClean="0"/>
              <a:t>    And to Israel his sin</a:t>
            </a:r>
            <a:r>
              <a:rPr lang="en-US" sz="1800" dirty="0" smtClean="0"/>
              <a:t>.</a:t>
            </a:r>
          </a:p>
        </p:txBody>
      </p:sp>
      <p:sp>
        <p:nvSpPr>
          <p:cNvPr id="3" name="TextBox 2"/>
          <p:cNvSpPr txBox="1"/>
          <p:nvPr/>
        </p:nvSpPr>
        <p:spPr>
          <a:xfrm>
            <a:off x="381001" y="360528"/>
            <a:ext cx="4436660" cy="830997"/>
          </a:xfrm>
          <a:prstGeom prst="rect">
            <a:avLst/>
          </a:prstGeom>
          <a:noFill/>
        </p:spPr>
        <p:txBody>
          <a:bodyPr wrap="square" rtlCol="0">
            <a:spAutoFit/>
          </a:bodyPr>
          <a:lstStyle/>
          <a:p>
            <a:pPr algn="l"/>
            <a:r>
              <a:rPr lang="en-US" dirty="0" smtClean="0">
                <a:solidFill>
                  <a:schemeClr val="bg1"/>
                </a:solidFill>
              </a:rPr>
              <a:t>How is Micah contrasted to the Prophets of “Peace”?</a:t>
            </a:r>
            <a:endParaRPr lang="en-US" dirty="0">
              <a:solidFill>
                <a:schemeClr val="bg1"/>
              </a:solidFill>
            </a:endParaRPr>
          </a:p>
        </p:txBody>
      </p:sp>
    </p:spTree>
    <p:extLst>
      <p:ext uri="{BB962C8B-B14F-4D97-AF65-F5344CB8AC3E}">
        <p14:creationId xmlns:p14="http://schemas.microsoft.com/office/powerpoint/2010/main" val="10831270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7149"/>
            <a:ext cx="9144000" cy="5883701"/>
          </a:xfrm>
          <a:prstGeom prst="rect">
            <a:avLst/>
          </a:prstGeom>
        </p:spPr>
      </p:pic>
      <p:sp>
        <p:nvSpPr>
          <p:cNvPr id="5" name="Text Box 5"/>
          <p:cNvSpPr txBox="1">
            <a:spLocks noChangeArrowheads="1"/>
          </p:cNvSpPr>
          <p:nvPr/>
        </p:nvSpPr>
        <p:spPr bwMode="ltGray">
          <a:xfrm>
            <a:off x="5260068" y="206374"/>
            <a:ext cx="3883932" cy="1323439"/>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sz="1600" b="1" dirty="0"/>
              <a:t>Micah </a:t>
            </a:r>
            <a:r>
              <a:rPr lang="en-US" sz="1600" b="1" dirty="0" smtClean="0"/>
              <a:t>3:1 </a:t>
            </a:r>
            <a:r>
              <a:rPr lang="en-US" sz="1600" b="1" dirty="0"/>
              <a:t>(NKJV) </a:t>
            </a:r>
          </a:p>
          <a:p>
            <a:pPr algn="l"/>
            <a:r>
              <a:rPr lang="en-US" sz="1600" baseline="30000" dirty="0">
                <a:solidFill>
                  <a:srgbClr val="000000"/>
                </a:solidFill>
                <a:latin typeface="Tahoma" pitchFamily="34" charset="0"/>
                <a:ea typeface="Tahoma" pitchFamily="34" charset="0"/>
                <a:cs typeface="Tahoma" pitchFamily="34" charset="0"/>
              </a:rPr>
              <a:t>1</a:t>
            </a:r>
            <a:r>
              <a:rPr lang="en-US" sz="1600" dirty="0">
                <a:solidFill>
                  <a:srgbClr val="000000"/>
                </a:solidFill>
                <a:latin typeface="Tahoma" pitchFamily="34" charset="0"/>
                <a:ea typeface="Tahoma" pitchFamily="34" charset="0"/>
                <a:cs typeface="Tahoma" pitchFamily="34" charset="0"/>
              </a:rPr>
              <a:t>And I said:</a:t>
            </a:r>
          </a:p>
          <a:p>
            <a:pPr algn="l"/>
            <a:r>
              <a:rPr lang="en-US" sz="1600" dirty="0">
                <a:solidFill>
                  <a:srgbClr val="000000"/>
                </a:solidFill>
                <a:latin typeface="Tahoma" pitchFamily="34" charset="0"/>
                <a:ea typeface="Tahoma" pitchFamily="34" charset="0"/>
                <a:cs typeface="Tahoma" pitchFamily="34" charset="0"/>
              </a:rPr>
              <a:t>    “Hear now, O heads of Jacob,</a:t>
            </a:r>
          </a:p>
          <a:p>
            <a:pPr algn="l"/>
            <a:r>
              <a:rPr lang="en-US" sz="1600" dirty="0">
                <a:solidFill>
                  <a:srgbClr val="000000"/>
                </a:solidFill>
                <a:latin typeface="Tahoma" pitchFamily="34" charset="0"/>
                <a:ea typeface="Tahoma" pitchFamily="34" charset="0"/>
                <a:cs typeface="Tahoma" pitchFamily="34" charset="0"/>
              </a:rPr>
              <a:t>    And you rulers of the house of Israel:</a:t>
            </a:r>
          </a:p>
          <a:p>
            <a:pPr algn="l"/>
            <a:r>
              <a:rPr lang="en-US" sz="1600" dirty="0">
                <a:solidFill>
                  <a:srgbClr val="000000"/>
                </a:solidFill>
                <a:latin typeface="Tahoma" pitchFamily="34" charset="0"/>
                <a:ea typeface="Tahoma" pitchFamily="34" charset="0"/>
                <a:cs typeface="Tahoma" pitchFamily="34" charset="0"/>
              </a:rPr>
              <a:t>    </a:t>
            </a:r>
            <a:r>
              <a:rPr lang="en-US" sz="1600" i="1" dirty="0">
                <a:solidFill>
                  <a:srgbClr val="000000"/>
                </a:solidFill>
                <a:latin typeface="Tahoma" pitchFamily="34" charset="0"/>
                <a:ea typeface="Tahoma" pitchFamily="34" charset="0"/>
                <a:cs typeface="Tahoma" pitchFamily="34" charset="0"/>
              </a:rPr>
              <a:t>Is it</a:t>
            </a:r>
            <a:r>
              <a:rPr lang="en-US" sz="1600" dirty="0">
                <a:solidFill>
                  <a:srgbClr val="000000"/>
                </a:solidFill>
                <a:latin typeface="Tahoma" pitchFamily="34" charset="0"/>
                <a:ea typeface="Tahoma" pitchFamily="34" charset="0"/>
                <a:cs typeface="Tahoma" pitchFamily="34" charset="0"/>
              </a:rPr>
              <a:t> not for you to know justice</a:t>
            </a:r>
            <a:r>
              <a:rPr lang="en-US" sz="1600" dirty="0" smtClean="0">
                <a:solidFill>
                  <a:srgbClr val="000000"/>
                </a:solidFill>
                <a:latin typeface="Tahoma" pitchFamily="34" charset="0"/>
                <a:ea typeface="Tahoma" pitchFamily="34" charset="0"/>
                <a:cs typeface="Tahoma" pitchFamily="34" charset="0"/>
              </a:rPr>
              <a:t>?</a:t>
            </a:r>
            <a:endParaRPr lang="en-US" sz="1600" dirty="0">
              <a:solidFill>
                <a:srgbClr val="000000"/>
              </a:solidFill>
              <a:latin typeface="Tahoma" pitchFamily="34" charset="0"/>
              <a:ea typeface="Tahoma" pitchFamily="34" charset="0"/>
              <a:cs typeface="Tahoma" pitchFamily="34" charset="0"/>
            </a:endParaRPr>
          </a:p>
        </p:txBody>
      </p:sp>
      <p:sp>
        <p:nvSpPr>
          <p:cNvPr id="6" name="Text Box 5"/>
          <p:cNvSpPr txBox="1">
            <a:spLocks noChangeArrowheads="1"/>
          </p:cNvSpPr>
          <p:nvPr/>
        </p:nvSpPr>
        <p:spPr bwMode="ltGray">
          <a:xfrm>
            <a:off x="5260068" y="1592530"/>
            <a:ext cx="3883932" cy="2062103"/>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sz="1600" b="1" dirty="0"/>
              <a:t>Micah </a:t>
            </a:r>
            <a:r>
              <a:rPr lang="en-US" sz="1600" b="1" dirty="0" smtClean="0"/>
              <a:t>3</a:t>
            </a:r>
            <a:r>
              <a:rPr lang="en-US" sz="1600" b="1" dirty="0" smtClean="0"/>
              <a:t>: </a:t>
            </a:r>
            <a:r>
              <a:rPr lang="en-US" sz="1600" b="1" dirty="0"/>
              <a:t>(NKJV) </a:t>
            </a:r>
          </a:p>
          <a:p>
            <a:pPr algn="l"/>
            <a:r>
              <a:rPr lang="en-US" sz="1600" baseline="30000" dirty="0">
                <a:solidFill>
                  <a:srgbClr val="000000"/>
                </a:solidFill>
                <a:latin typeface="Tahoma" pitchFamily="34" charset="0"/>
                <a:ea typeface="Tahoma" pitchFamily="34" charset="0"/>
                <a:cs typeface="Tahoma" pitchFamily="34" charset="0"/>
              </a:rPr>
              <a:t>9</a:t>
            </a:r>
            <a:r>
              <a:rPr lang="en-US" sz="1600" dirty="0">
                <a:solidFill>
                  <a:srgbClr val="000000"/>
                </a:solidFill>
                <a:latin typeface="Tahoma" pitchFamily="34" charset="0"/>
                <a:ea typeface="Tahoma" pitchFamily="34" charset="0"/>
                <a:cs typeface="Tahoma" pitchFamily="34" charset="0"/>
              </a:rPr>
              <a:t>    Now hear this,</a:t>
            </a:r>
          </a:p>
          <a:p>
            <a:pPr algn="l"/>
            <a:r>
              <a:rPr lang="en-US" sz="1600" dirty="0">
                <a:solidFill>
                  <a:srgbClr val="000000"/>
                </a:solidFill>
                <a:latin typeface="Tahoma" pitchFamily="34" charset="0"/>
                <a:ea typeface="Tahoma" pitchFamily="34" charset="0"/>
                <a:cs typeface="Tahoma" pitchFamily="34" charset="0"/>
              </a:rPr>
              <a:t>    You heads of the house of Jacob</a:t>
            </a:r>
          </a:p>
          <a:p>
            <a:pPr algn="l"/>
            <a:r>
              <a:rPr lang="en-US" sz="1600" dirty="0">
                <a:solidFill>
                  <a:srgbClr val="000000"/>
                </a:solidFill>
                <a:latin typeface="Tahoma" pitchFamily="34" charset="0"/>
                <a:ea typeface="Tahoma" pitchFamily="34" charset="0"/>
                <a:cs typeface="Tahoma" pitchFamily="34" charset="0"/>
              </a:rPr>
              <a:t>    And rulers of the house of Israel,</a:t>
            </a:r>
          </a:p>
          <a:p>
            <a:pPr algn="l"/>
            <a:r>
              <a:rPr lang="en-US" sz="1600" dirty="0">
                <a:solidFill>
                  <a:srgbClr val="000000"/>
                </a:solidFill>
                <a:latin typeface="Tahoma" pitchFamily="34" charset="0"/>
                <a:ea typeface="Tahoma" pitchFamily="34" charset="0"/>
                <a:cs typeface="Tahoma" pitchFamily="34" charset="0"/>
              </a:rPr>
              <a:t>    Who abhor justice</a:t>
            </a:r>
          </a:p>
          <a:p>
            <a:pPr algn="l"/>
            <a:r>
              <a:rPr lang="en-US" sz="1600" dirty="0">
                <a:solidFill>
                  <a:srgbClr val="000000"/>
                </a:solidFill>
                <a:latin typeface="Tahoma" pitchFamily="34" charset="0"/>
                <a:ea typeface="Tahoma" pitchFamily="34" charset="0"/>
                <a:cs typeface="Tahoma" pitchFamily="34" charset="0"/>
              </a:rPr>
              <a:t>    And pervert all equity,</a:t>
            </a:r>
          </a:p>
          <a:p>
            <a:pPr algn="l"/>
            <a:r>
              <a:rPr lang="en-US" sz="1600" baseline="30000" dirty="0">
                <a:solidFill>
                  <a:srgbClr val="000000"/>
                </a:solidFill>
                <a:latin typeface="Tahoma" pitchFamily="34" charset="0"/>
                <a:ea typeface="Tahoma" pitchFamily="34" charset="0"/>
                <a:cs typeface="Tahoma" pitchFamily="34" charset="0"/>
              </a:rPr>
              <a:t>10</a:t>
            </a:r>
            <a:r>
              <a:rPr lang="en-US" sz="1600" dirty="0">
                <a:solidFill>
                  <a:srgbClr val="000000"/>
                </a:solidFill>
                <a:latin typeface="Tahoma" pitchFamily="34" charset="0"/>
                <a:ea typeface="Tahoma" pitchFamily="34" charset="0"/>
                <a:cs typeface="Tahoma" pitchFamily="34" charset="0"/>
              </a:rPr>
              <a:t>    Who build up Zion with bloodshed</a:t>
            </a:r>
          </a:p>
          <a:p>
            <a:pPr algn="l"/>
            <a:r>
              <a:rPr lang="en-US" sz="1600" dirty="0">
                <a:solidFill>
                  <a:srgbClr val="000000"/>
                </a:solidFill>
                <a:latin typeface="Tahoma" pitchFamily="34" charset="0"/>
                <a:ea typeface="Tahoma" pitchFamily="34" charset="0"/>
                <a:cs typeface="Tahoma" pitchFamily="34" charset="0"/>
              </a:rPr>
              <a:t>    And Jerusalem with iniquity:</a:t>
            </a:r>
          </a:p>
        </p:txBody>
      </p:sp>
      <p:sp>
        <p:nvSpPr>
          <p:cNvPr id="7" name="TextBox 6"/>
          <p:cNvSpPr txBox="1"/>
          <p:nvPr/>
        </p:nvSpPr>
        <p:spPr>
          <a:xfrm>
            <a:off x="757681" y="496612"/>
            <a:ext cx="1043876" cy="369332"/>
          </a:xfrm>
          <a:prstGeom prst="rect">
            <a:avLst/>
          </a:prstGeom>
          <a:noFill/>
        </p:spPr>
        <p:txBody>
          <a:bodyPr wrap="none" rtlCol="0">
            <a:spAutoFit/>
          </a:bodyPr>
          <a:lstStyle/>
          <a:p>
            <a:r>
              <a:rPr lang="en-US" dirty="0" smtClean="0"/>
              <a:t>Samaria</a:t>
            </a:r>
            <a:endParaRPr lang="en-US" dirty="0"/>
          </a:p>
        </p:txBody>
      </p:sp>
      <p:sp>
        <p:nvSpPr>
          <p:cNvPr id="8" name="TextBox 7"/>
          <p:cNvSpPr txBox="1"/>
          <p:nvPr/>
        </p:nvSpPr>
        <p:spPr>
          <a:xfrm>
            <a:off x="842768" y="127280"/>
            <a:ext cx="2634054" cy="369332"/>
          </a:xfrm>
          <a:prstGeom prst="rect">
            <a:avLst/>
          </a:prstGeom>
          <a:solidFill>
            <a:schemeClr val="tx1"/>
          </a:solidFill>
        </p:spPr>
        <p:txBody>
          <a:bodyPr wrap="none" rtlCol="0">
            <a:spAutoFit/>
          </a:bodyPr>
          <a:lstStyle/>
          <a:p>
            <a:r>
              <a:rPr lang="en-US" dirty="0" smtClean="0">
                <a:solidFill>
                  <a:srgbClr val="FFFF00"/>
                </a:solidFill>
              </a:rPr>
              <a:t>Rulers </a:t>
            </a:r>
            <a:r>
              <a:rPr lang="en-US" dirty="0">
                <a:solidFill>
                  <a:srgbClr val="FFFF00"/>
                </a:solidFill>
              </a:rPr>
              <a:t>o</a:t>
            </a:r>
            <a:r>
              <a:rPr lang="en-US" dirty="0" smtClean="0">
                <a:solidFill>
                  <a:srgbClr val="FFFF00"/>
                </a:solidFill>
              </a:rPr>
              <a:t>f </a:t>
            </a:r>
            <a:r>
              <a:rPr lang="en-US" dirty="0" smtClean="0">
                <a:solidFill>
                  <a:srgbClr val="FFFF00"/>
                </a:solidFill>
              </a:rPr>
              <a:t>Jacob &amp; Israel</a:t>
            </a:r>
            <a:endParaRPr lang="en-US" dirty="0">
              <a:solidFill>
                <a:srgbClr val="FFFF00"/>
              </a:solidFill>
            </a:endParaRPr>
          </a:p>
        </p:txBody>
      </p:sp>
    </p:spTree>
    <p:extLst>
      <p:ext uri="{BB962C8B-B14F-4D97-AF65-F5344CB8AC3E}">
        <p14:creationId xmlns:p14="http://schemas.microsoft.com/office/powerpoint/2010/main" val="32606295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a:solidFill>
                <a:srgbClr val="EAEAEA"/>
              </a:solidFill>
            </a:endParaRPr>
          </a:p>
        </p:txBody>
      </p:sp>
      <p:sp>
        <p:nvSpPr>
          <p:cNvPr id="32771" name="Title 1"/>
          <p:cNvSpPr>
            <a:spLocks noGrp="1"/>
          </p:cNvSpPr>
          <p:nvPr>
            <p:ph type="title" idx="4294967295"/>
          </p:nvPr>
        </p:nvSpPr>
        <p:spPr>
          <a:xfrm>
            <a:off x="2114550" y="352425"/>
            <a:ext cx="7029450" cy="1143000"/>
          </a:xfrm>
        </p:spPr>
        <p:txBody>
          <a:bodyPr/>
          <a:lstStyle/>
          <a:p>
            <a:pPr eaLnBrk="1" hangingPunct="1"/>
            <a:r>
              <a:rPr lang="en-US" b="1" dirty="0" smtClean="0"/>
              <a:t>Jerusalem in the Time of Hezekiah (c. 725–686 </a:t>
            </a:r>
            <a:r>
              <a:rPr lang="en-US" b="1" dirty="0" err="1" smtClean="0"/>
              <a:t>b.c.</a:t>
            </a:r>
            <a:r>
              <a:rPr lang="en-US" b="1" dirty="0" smtClean="0"/>
              <a:t>)</a:t>
            </a:r>
            <a:br>
              <a:rPr lang="en-US" b="1" dirty="0" smtClean="0"/>
            </a:br>
            <a:endParaRPr lang="en-US" dirty="0" smtClean="0"/>
          </a:p>
        </p:txBody>
      </p:sp>
      <p:pic>
        <p:nvPicPr>
          <p:cNvPr id="32772" name="Picture 4" descr="G:\Files for Transfer\ESV\illustration-jerusalem-in-the-time-of-hezekiah-cle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0788"/>
            <a:ext cx="9144000" cy="563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6"/>
          <p:cNvSpPr>
            <a:spLocks noChangeArrowheads="1"/>
          </p:cNvSpPr>
          <p:nvPr/>
        </p:nvSpPr>
        <p:spPr bwMode="ltGray">
          <a:xfrm>
            <a:off x="5457825" y="1400175"/>
            <a:ext cx="2514600" cy="682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EAEAEA"/>
              </a:solidFill>
            </a:endParaRPr>
          </a:p>
        </p:txBody>
      </p:sp>
      <p:sp>
        <p:nvSpPr>
          <p:cNvPr id="8" name="Text Box 5"/>
          <p:cNvSpPr txBox="1">
            <a:spLocks noChangeArrowheads="1"/>
          </p:cNvSpPr>
          <p:nvPr/>
        </p:nvSpPr>
        <p:spPr bwMode="ltGray">
          <a:xfrm>
            <a:off x="4987113" y="4567742"/>
            <a:ext cx="3883932" cy="2062103"/>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sz="1600" b="1" dirty="0"/>
              <a:t>Micah </a:t>
            </a:r>
            <a:r>
              <a:rPr lang="en-US" sz="1600" b="1" dirty="0" smtClean="0"/>
              <a:t>3:1 </a:t>
            </a:r>
            <a:r>
              <a:rPr lang="en-US" sz="1600" b="1" dirty="0"/>
              <a:t>(NKJV) </a:t>
            </a:r>
          </a:p>
          <a:p>
            <a:pPr algn="l"/>
            <a:r>
              <a:rPr lang="en-US" sz="1600" baseline="30000" dirty="0">
                <a:solidFill>
                  <a:srgbClr val="000000"/>
                </a:solidFill>
                <a:latin typeface="Tahoma" pitchFamily="34" charset="0"/>
                <a:ea typeface="Tahoma" pitchFamily="34" charset="0"/>
                <a:cs typeface="Tahoma" pitchFamily="34" charset="0"/>
              </a:rPr>
              <a:t>9</a:t>
            </a:r>
            <a:r>
              <a:rPr lang="en-US" sz="1600" dirty="0">
                <a:solidFill>
                  <a:srgbClr val="000000"/>
                </a:solidFill>
                <a:latin typeface="Tahoma" pitchFamily="34" charset="0"/>
                <a:ea typeface="Tahoma" pitchFamily="34" charset="0"/>
                <a:cs typeface="Tahoma" pitchFamily="34" charset="0"/>
              </a:rPr>
              <a:t>    Now hear this,</a:t>
            </a:r>
          </a:p>
          <a:p>
            <a:pPr algn="l"/>
            <a:r>
              <a:rPr lang="en-US" sz="1600" dirty="0">
                <a:solidFill>
                  <a:srgbClr val="000000"/>
                </a:solidFill>
                <a:latin typeface="Tahoma" pitchFamily="34" charset="0"/>
                <a:ea typeface="Tahoma" pitchFamily="34" charset="0"/>
                <a:cs typeface="Tahoma" pitchFamily="34" charset="0"/>
              </a:rPr>
              <a:t>    You heads of the house of Jacob</a:t>
            </a:r>
          </a:p>
          <a:p>
            <a:pPr algn="l"/>
            <a:r>
              <a:rPr lang="en-US" sz="1600" dirty="0">
                <a:solidFill>
                  <a:srgbClr val="000000"/>
                </a:solidFill>
                <a:latin typeface="Tahoma" pitchFamily="34" charset="0"/>
                <a:ea typeface="Tahoma" pitchFamily="34" charset="0"/>
                <a:cs typeface="Tahoma" pitchFamily="34" charset="0"/>
              </a:rPr>
              <a:t>    And rulers of the house of Israel,</a:t>
            </a:r>
          </a:p>
          <a:p>
            <a:pPr algn="l"/>
            <a:r>
              <a:rPr lang="en-US" sz="1600" dirty="0">
                <a:solidFill>
                  <a:srgbClr val="000000"/>
                </a:solidFill>
                <a:latin typeface="Tahoma" pitchFamily="34" charset="0"/>
                <a:ea typeface="Tahoma" pitchFamily="34" charset="0"/>
                <a:cs typeface="Tahoma" pitchFamily="34" charset="0"/>
              </a:rPr>
              <a:t>    Who abhor justice</a:t>
            </a:r>
          </a:p>
          <a:p>
            <a:pPr algn="l"/>
            <a:r>
              <a:rPr lang="en-US" sz="1600" dirty="0">
                <a:solidFill>
                  <a:srgbClr val="000000"/>
                </a:solidFill>
                <a:latin typeface="Tahoma" pitchFamily="34" charset="0"/>
                <a:ea typeface="Tahoma" pitchFamily="34" charset="0"/>
                <a:cs typeface="Tahoma" pitchFamily="34" charset="0"/>
              </a:rPr>
              <a:t>    And pervert all equity,</a:t>
            </a:r>
          </a:p>
          <a:p>
            <a:pPr algn="l"/>
            <a:r>
              <a:rPr lang="en-US" sz="1600" baseline="30000" dirty="0">
                <a:solidFill>
                  <a:srgbClr val="000000"/>
                </a:solidFill>
                <a:latin typeface="Tahoma" pitchFamily="34" charset="0"/>
                <a:ea typeface="Tahoma" pitchFamily="34" charset="0"/>
                <a:cs typeface="Tahoma" pitchFamily="34" charset="0"/>
              </a:rPr>
              <a:t>10</a:t>
            </a:r>
            <a:r>
              <a:rPr lang="en-US" sz="1600" dirty="0">
                <a:solidFill>
                  <a:srgbClr val="000000"/>
                </a:solidFill>
                <a:latin typeface="Tahoma" pitchFamily="34" charset="0"/>
                <a:ea typeface="Tahoma" pitchFamily="34" charset="0"/>
                <a:cs typeface="Tahoma" pitchFamily="34" charset="0"/>
              </a:rPr>
              <a:t>    Who build up Zion with bloodshed</a:t>
            </a:r>
          </a:p>
          <a:p>
            <a:pPr algn="l"/>
            <a:r>
              <a:rPr lang="en-US" sz="1600" dirty="0">
                <a:solidFill>
                  <a:srgbClr val="000000"/>
                </a:solidFill>
                <a:latin typeface="Tahoma" pitchFamily="34" charset="0"/>
                <a:ea typeface="Tahoma" pitchFamily="34" charset="0"/>
                <a:cs typeface="Tahoma" pitchFamily="34" charset="0"/>
              </a:rPr>
              <a:t>    And Jerusalem with iniquity:</a:t>
            </a:r>
          </a:p>
        </p:txBody>
      </p:sp>
      <p:sp>
        <p:nvSpPr>
          <p:cNvPr id="9" name="TextBox 8"/>
          <p:cNvSpPr txBox="1"/>
          <p:nvPr/>
        </p:nvSpPr>
        <p:spPr>
          <a:xfrm>
            <a:off x="6754760" y="1446411"/>
            <a:ext cx="1800493" cy="369332"/>
          </a:xfrm>
          <a:prstGeom prst="rect">
            <a:avLst/>
          </a:prstGeom>
          <a:solidFill>
            <a:schemeClr val="tx1"/>
          </a:solidFill>
        </p:spPr>
        <p:txBody>
          <a:bodyPr wrap="none" rtlCol="0">
            <a:spAutoFit/>
          </a:bodyPr>
          <a:lstStyle/>
          <a:p>
            <a:r>
              <a:rPr lang="en-US" dirty="0" smtClean="0">
                <a:solidFill>
                  <a:srgbClr val="FFFF00"/>
                </a:solidFill>
              </a:rPr>
              <a:t>Rulers </a:t>
            </a:r>
            <a:r>
              <a:rPr lang="en-US" dirty="0">
                <a:solidFill>
                  <a:srgbClr val="FFFF00"/>
                </a:solidFill>
              </a:rPr>
              <a:t>o</a:t>
            </a:r>
            <a:r>
              <a:rPr lang="en-US" dirty="0" smtClean="0">
                <a:solidFill>
                  <a:srgbClr val="FFFF00"/>
                </a:solidFill>
              </a:rPr>
              <a:t>f Judah</a:t>
            </a:r>
            <a:endParaRPr lang="en-US" dirty="0">
              <a:solidFill>
                <a:srgbClr val="FFFF00"/>
              </a:solidFill>
            </a:endParaRPr>
          </a:p>
        </p:txBody>
      </p:sp>
    </p:spTree>
    <p:extLst>
      <p:ext uri="{BB962C8B-B14F-4D97-AF65-F5344CB8AC3E}">
        <p14:creationId xmlns:p14="http://schemas.microsoft.com/office/powerpoint/2010/main" val="4175496808"/>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p:cNvSpPr>
            <a:spLocks noGrp="1"/>
          </p:cNvSpPr>
          <p:nvPr>
            <p:ph type="title"/>
          </p:nvPr>
        </p:nvSpPr>
        <p:spPr>
          <a:xfrm>
            <a:off x="1333500" y="0"/>
            <a:ext cx="6477000" cy="1143000"/>
          </a:xfrm>
        </p:spPr>
        <p:txBody>
          <a:bodyPr/>
          <a:lstStyle/>
          <a:p>
            <a:r>
              <a:rPr lang="en-US" altLang="en-US" smtClean="0"/>
              <a:t>Kings &amp; Prophets</a:t>
            </a:r>
          </a:p>
        </p:txBody>
      </p:sp>
      <p:pic>
        <p:nvPicPr>
          <p:cNvPr id="19558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8" y="0"/>
            <a:ext cx="7091362" cy="642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334124" y="1658938"/>
            <a:ext cx="781051" cy="179387"/>
          </a:xfrm>
          <a:prstGeom prst="rect">
            <a:avLst/>
          </a:prstGeom>
          <a:noFill/>
          <a:ln>
            <a:solidFill>
              <a:srgbClr val="FB0B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5" name="Rectangle 4"/>
          <p:cNvSpPr/>
          <p:nvPr/>
        </p:nvSpPr>
        <p:spPr>
          <a:xfrm>
            <a:off x="1962149" y="4489451"/>
            <a:ext cx="952501" cy="179387"/>
          </a:xfrm>
          <a:prstGeom prst="rect">
            <a:avLst/>
          </a:prstGeom>
          <a:noFill/>
          <a:ln>
            <a:solidFill>
              <a:srgbClr val="FB0B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7" name="Rectangle 6"/>
          <p:cNvSpPr/>
          <p:nvPr/>
        </p:nvSpPr>
        <p:spPr>
          <a:xfrm>
            <a:off x="1162050" y="4635502"/>
            <a:ext cx="561975" cy="179387"/>
          </a:xfrm>
          <a:prstGeom prst="rect">
            <a:avLst/>
          </a:prstGeom>
          <a:noFill/>
          <a:ln>
            <a:solidFill>
              <a:srgbClr val="FB0B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pic>
        <p:nvPicPr>
          <p:cNvPr id="8" name="Picture 2" descr="Image result for map of Micah the prophet home tow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5319" y="3635051"/>
            <a:ext cx="3545681" cy="2388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2628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157654" y="1"/>
            <a:ext cx="8986345" cy="6858000"/>
          </a:xfrm>
          <a:prstGeom prst="rect">
            <a:avLst/>
          </a:prstGeom>
          <a:solidFill>
            <a:schemeClr val="bg1"/>
          </a:solidFill>
        </p:spPr>
      </p:pic>
      <p:sp>
        <p:nvSpPr>
          <p:cNvPr id="4" name="Multiply 3"/>
          <p:cNvSpPr/>
          <p:nvPr/>
        </p:nvSpPr>
        <p:spPr bwMode="auto">
          <a:xfrm>
            <a:off x="4258102" y="1494137"/>
            <a:ext cx="354842" cy="286603"/>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2000">
              <a:solidFill>
                <a:srgbClr val="000000"/>
              </a:solidFill>
              <a:latin typeface="Times New Roman" pitchFamily="18" charset="0"/>
              <a:cs typeface="+mn-cs"/>
            </a:endParaRPr>
          </a:p>
        </p:txBody>
      </p:sp>
      <p:sp>
        <p:nvSpPr>
          <p:cNvPr id="5" name="TextBox 4"/>
          <p:cNvSpPr txBox="1"/>
          <p:nvPr/>
        </p:nvSpPr>
        <p:spPr>
          <a:xfrm>
            <a:off x="5363570" y="5498587"/>
            <a:ext cx="1255594" cy="1292662"/>
          </a:xfrm>
          <a:prstGeom prst="rect">
            <a:avLst/>
          </a:prstGeom>
          <a:solidFill>
            <a:srgbClr val="FFFF00"/>
          </a:solidFill>
        </p:spPr>
        <p:txBody>
          <a:bodyPr wrap="square" rtlCol="0">
            <a:spAutoFit/>
          </a:bodyPr>
          <a:lstStyle/>
          <a:p>
            <a:pPr algn="ctr">
              <a:spcBef>
                <a:spcPct val="20000"/>
              </a:spcBef>
            </a:pPr>
            <a:r>
              <a:rPr lang="en-US" sz="1000" dirty="0" smtClean="0">
                <a:solidFill>
                  <a:srgbClr val="000000"/>
                </a:solidFill>
                <a:latin typeface="Tahoma" pitchFamily="34" charset="0"/>
                <a:ea typeface="Tahoma" pitchFamily="34" charset="0"/>
                <a:cs typeface="Tahoma" pitchFamily="34" charset="0"/>
              </a:rPr>
              <a:t>Did not do right</a:t>
            </a:r>
          </a:p>
          <a:p>
            <a:pPr algn="ctr">
              <a:spcBef>
                <a:spcPct val="20000"/>
              </a:spcBef>
            </a:pPr>
            <a:r>
              <a:rPr lang="en-US" sz="1000" dirty="0" smtClean="0">
                <a:solidFill>
                  <a:srgbClr val="000000"/>
                </a:solidFill>
                <a:latin typeface="Tahoma" pitchFamily="34" charset="0"/>
                <a:ea typeface="Tahoma" pitchFamily="34" charset="0"/>
                <a:cs typeface="Tahoma" pitchFamily="34" charset="0"/>
              </a:rPr>
              <a:t>Walked in the ways of the </a:t>
            </a:r>
          </a:p>
          <a:p>
            <a:pPr algn="ctr">
              <a:spcBef>
                <a:spcPct val="20000"/>
              </a:spcBef>
            </a:pPr>
            <a:r>
              <a:rPr lang="en-US" sz="1000" dirty="0" smtClean="0">
                <a:solidFill>
                  <a:srgbClr val="000000"/>
                </a:solidFill>
                <a:latin typeface="Tahoma" pitchFamily="34" charset="0"/>
                <a:ea typeface="Tahoma" pitchFamily="34" charset="0"/>
                <a:cs typeface="Tahoma" pitchFamily="34" charset="0"/>
              </a:rPr>
              <a:t>Kings of Israel</a:t>
            </a:r>
          </a:p>
          <a:p>
            <a:pPr algn="ctr">
              <a:spcBef>
                <a:spcPct val="20000"/>
              </a:spcBef>
            </a:pPr>
            <a:endParaRPr lang="en-US" sz="1000" dirty="0">
              <a:solidFill>
                <a:srgbClr val="000000"/>
              </a:solidFill>
              <a:latin typeface="Tahoma" pitchFamily="34" charset="0"/>
              <a:ea typeface="Tahoma" pitchFamily="34" charset="0"/>
              <a:cs typeface="Tahoma" pitchFamily="34" charset="0"/>
            </a:endParaRPr>
          </a:p>
          <a:p>
            <a:pPr algn="ctr">
              <a:spcBef>
                <a:spcPct val="20000"/>
              </a:spcBef>
            </a:pPr>
            <a:r>
              <a:rPr lang="en-US" sz="1000" dirty="0" smtClean="0">
                <a:solidFill>
                  <a:srgbClr val="000000"/>
                </a:solidFill>
                <a:latin typeface="Tahoma" pitchFamily="34" charset="0"/>
                <a:ea typeface="Tahoma" pitchFamily="34" charset="0"/>
                <a:cs typeface="Tahoma" pitchFamily="34" charset="0"/>
              </a:rPr>
              <a:t>Burned sons as an offering</a:t>
            </a:r>
            <a:endParaRPr lang="en-US" sz="1000" dirty="0">
              <a:solidFill>
                <a:srgbClr val="000000"/>
              </a:solidFill>
              <a:latin typeface="Tahoma" pitchFamily="34" charset="0"/>
              <a:ea typeface="Tahoma" pitchFamily="34" charset="0"/>
              <a:cs typeface="Tahoma" pitchFamily="34" charset="0"/>
            </a:endParaRPr>
          </a:p>
        </p:txBody>
      </p:sp>
      <p:sp>
        <p:nvSpPr>
          <p:cNvPr id="6" name="TextBox 5"/>
          <p:cNvSpPr txBox="1"/>
          <p:nvPr/>
        </p:nvSpPr>
        <p:spPr>
          <a:xfrm>
            <a:off x="2729552" y="1134952"/>
            <a:ext cx="450376" cy="400110"/>
          </a:xfrm>
          <a:prstGeom prst="rect">
            <a:avLst/>
          </a:prstGeom>
          <a:solidFill>
            <a:srgbClr val="FFFF00"/>
          </a:solidFill>
        </p:spPr>
        <p:txBody>
          <a:bodyPr wrap="square" rtlCol="0">
            <a:spAutoFit/>
          </a:bodyPr>
          <a:lstStyle/>
          <a:p>
            <a:pPr algn="ctr">
              <a:spcBef>
                <a:spcPct val="20000"/>
              </a:spcBef>
            </a:pPr>
            <a:r>
              <a:rPr lang="en-US" sz="2000" dirty="0" smtClean="0">
                <a:solidFill>
                  <a:srgbClr val="000000"/>
                </a:solidFill>
                <a:latin typeface="Times New Roman" pitchFamily="18" charset="0"/>
                <a:cs typeface="+mn-cs"/>
              </a:rPr>
              <a:t>20</a:t>
            </a:r>
            <a:endParaRPr lang="en-US" sz="2000" dirty="0">
              <a:solidFill>
                <a:srgbClr val="000000"/>
              </a:solidFill>
              <a:latin typeface="Times New Roman" pitchFamily="18" charset="0"/>
              <a:cs typeface="+mn-cs"/>
            </a:endParaRPr>
          </a:p>
        </p:txBody>
      </p:sp>
      <p:sp>
        <p:nvSpPr>
          <p:cNvPr id="7" name="Multiply 6"/>
          <p:cNvSpPr/>
          <p:nvPr/>
        </p:nvSpPr>
        <p:spPr bwMode="auto">
          <a:xfrm>
            <a:off x="1791342" y="2345826"/>
            <a:ext cx="300251" cy="218364"/>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2000">
              <a:solidFill>
                <a:srgbClr val="000000"/>
              </a:solidFill>
              <a:latin typeface="Times New Roman" pitchFamily="18" charset="0"/>
              <a:cs typeface="+mn-cs"/>
            </a:endParaRPr>
          </a:p>
        </p:txBody>
      </p:sp>
      <p:sp>
        <p:nvSpPr>
          <p:cNvPr id="8" name="TextBox 7"/>
          <p:cNvSpPr txBox="1"/>
          <p:nvPr/>
        </p:nvSpPr>
        <p:spPr>
          <a:xfrm>
            <a:off x="4694830" y="2253304"/>
            <a:ext cx="1337480" cy="400110"/>
          </a:xfrm>
          <a:prstGeom prst="rect">
            <a:avLst/>
          </a:prstGeom>
          <a:solidFill>
            <a:srgbClr val="FFFF00"/>
          </a:solidFill>
        </p:spPr>
        <p:txBody>
          <a:bodyPr wrap="square" rtlCol="0">
            <a:spAutoFit/>
          </a:bodyPr>
          <a:lstStyle/>
          <a:p>
            <a:pPr algn="ctr">
              <a:spcBef>
                <a:spcPct val="20000"/>
              </a:spcBef>
            </a:pPr>
            <a:r>
              <a:rPr lang="en-US" sz="1000" dirty="0" smtClean="0">
                <a:solidFill>
                  <a:srgbClr val="000000"/>
                </a:solidFill>
                <a:latin typeface="Tahoma" pitchFamily="34" charset="0"/>
                <a:ea typeface="Tahoma" pitchFamily="34" charset="0"/>
                <a:cs typeface="Tahoma" pitchFamily="34" charset="0"/>
              </a:rPr>
              <a:t>Slept with his fathers</a:t>
            </a:r>
            <a:endParaRPr lang="en-US" sz="1000" dirty="0">
              <a:solidFill>
                <a:srgbClr val="000000"/>
              </a:solidFill>
              <a:latin typeface="Tahoma" pitchFamily="34" charset="0"/>
              <a:ea typeface="Tahoma" pitchFamily="34" charset="0"/>
              <a:cs typeface="Tahoma" pitchFamily="34" charset="0"/>
            </a:endParaRPr>
          </a:p>
        </p:txBody>
      </p:sp>
      <p:sp>
        <p:nvSpPr>
          <p:cNvPr id="9" name="TextBox 8"/>
          <p:cNvSpPr txBox="1"/>
          <p:nvPr/>
        </p:nvSpPr>
        <p:spPr>
          <a:xfrm>
            <a:off x="5540991" y="3561384"/>
            <a:ext cx="1378423" cy="246221"/>
          </a:xfrm>
          <a:prstGeom prst="rect">
            <a:avLst/>
          </a:prstGeom>
          <a:solidFill>
            <a:srgbClr val="FFFF00"/>
          </a:solidFill>
        </p:spPr>
        <p:txBody>
          <a:bodyPr wrap="square" rtlCol="0">
            <a:spAutoFit/>
          </a:bodyPr>
          <a:lstStyle/>
          <a:p>
            <a:pPr algn="ctr">
              <a:spcBef>
                <a:spcPct val="20000"/>
              </a:spcBef>
            </a:pPr>
            <a:r>
              <a:rPr lang="en-US" sz="1000" dirty="0" err="1" smtClean="0">
                <a:solidFill>
                  <a:srgbClr val="000000"/>
                </a:solidFill>
                <a:latin typeface="Tahoma" pitchFamily="34" charset="0"/>
                <a:ea typeface="Tahoma" pitchFamily="34" charset="0"/>
                <a:cs typeface="Tahoma" pitchFamily="34" charset="0"/>
              </a:rPr>
              <a:t>Jerusha</a:t>
            </a:r>
            <a:r>
              <a:rPr lang="en-US" sz="1000" dirty="0" smtClean="0">
                <a:solidFill>
                  <a:srgbClr val="000000"/>
                </a:solidFill>
                <a:latin typeface="Tahoma" pitchFamily="34" charset="0"/>
                <a:ea typeface="Tahoma" pitchFamily="34" charset="0"/>
                <a:cs typeface="Tahoma" pitchFamily="34" charset="0"/>
              </a:rPr>
              <a:t> d. of </a:t>
            </a:r>
            <a:r>
              <a:rPr lang="en-US" sz="1000" dirty="0" err="1" smtClean="0">
                <a:solidFill>
                  <a:srgbClr val="000000"/>
                </a:solidFill>
                <a:latin typeface="Tahoma" pitchFamily="34" charset="0"/>
                <a:ea typeface="Tahoma" pitchFamily="34" charset="0"/>
                <a:cs typeface="Tahoma" pitchFamily="34" charset="0"/>
              </a:rPr>
              <a:t>Zadok</a:t>
            </a:r>
            <a:endParaRPr lang="en-US" sz="1000" dirty="0">
              <a:solidFill>
                <a:srgbClr val="000000"/>
              </a:solidFill>
              <a:latin typeface="Tahoma" pitchFamily="34" charset="0"/>
              <a:ea typeface="Tahoma" pitchFamily="34" charset="0"/>
              <a:cs typeface="Tahoma" pitchFamily="34" charset="0"/>
            </a:endParaRPr>
          </a:p>
        </p:txBody>
      </p:sp>
      <p:sp>
        <p:nvSpPr>
          <p:cNvPr id="10" name="TextBox 9"/>
          <p:cNvSpPr txBox="1"/>
          <p:nvPr/>
        </p:nvSpPr>
        <p:spPr>
          <a:xfrm>
            <a:off x="515276" y="5883308"/>
            <a:ext cx="1733265" cy="553998"/>
          </a:xfrm>
          <a:prstGeom prst="rect">
            <a:avLst/>
          </a:prstGeom>
          <a:solidFill>
            <a:srgbClr val="FFFF00"/>
          </a:solidFill>
        </p:spPr>
        <p:txBody>
          <a:bodyPr wrap="square" rtlCol="0">
            <a:spAutoFit/>
          </a:bodyPr>
          <a:lstStyle/>
          <a:p>
            <a:pPr algn="ctr">
              <a:spcBef>
                <a:spcPct val="20000"/>
              </a:spcBef>
            </a:pPr>
            <a:r>
              <a:rPr lang="en-US" sz="1000" dirty="0" err="1" smtClean="0">
                <a:solidFill>
                  <a:srgbClr val="000000"/>
                </a:solidFill>
                <a:latin typeface="Tahoma" pitchFamily="34" charset="0"/>
                <a:ea typeface="Tahoma" pitchFamily="34" charset="0"/>
                <a:cs typeface="Tahoma" pitchFamily="34" charset="0"/>
              </a:rPr>
              <a:t>Scarificed</a:t>
            </a:r>
            <a:r>
              <a:rPr lang="en-US" sz="1000" dirty="0" smtClean="0">
                <a:solidFill>
                  <a:srgbClr val="000000"/>
                </a:solidFill>
                <a:latin typeface="Tahoma" pitchFamily="34" charset="0"/>
                <a:ea typeface="Tahoma" pitchFamily="34" charset="0"/>
                <a:cs typeface="Tahoma" pitchFamily="34" charset="0"/>
              </a:rPr>
              <a:t> &amp; made offerings on high places, on hills under every green tree</a:t>
            </a:r>
            <a:endParaRPr lang="en-US" sz="1000" dirty="0">
              <a:solidFill>
                <a:srgbClr val="000000"/>
              </a:solidFill>
              <a:latin typeface="Tahoma" pitchFamily="34" charset="0"/>
              <a:ea typeface="Tahoma" pitchFamily="34" charset="0"/>
              <a:cs typeface="Tahoma" pitchFamily="34" charset="0"/>
            </a:endParaRPr>
          </a:p>
        </p:txBody>
      </p:sp>
      <p:sp>
        <p:nvSpPr>
          <p:cNvPr id="11" name="TextBox 10"/>
          <p:cNvSpPr txBox="1"/>
          <p:nvPr/>
        </p:nvSpPr>
        <p:spPr>
          <a:xfrm>
            <a:off x="2729552" y="1724298"/>
            <a:ext cx="450376" cy="400110"/>
          </a:xfrm>
          <a:prstGeom prst="rect">
            <a:avLst/>
          </a:prstGeom>
          <a:solidFill>
            <a:srgbClr val="FFFF00"/>
          </a:solidFill>
        </p:spPr>
        <p:txBody>
          <a:bodyPr wrap="square" rtlCol="0">
            <a:spAutoFit/>
          </a:bodyPr>
          <a:lstStyle/>
          <a:p>
            <a:pPr algn="ctr">
              <a:spcBef>
                <a:spcPct val="20000"/>
              </a:spcBef>
            </a:pPr>
            <a:r>
              <a:rPr lang="en-US" sz="2000" dirty="0" smtClean="0">
                <a:solidFill>
                  <a:srgbClr val="000000"/>
                </a:solidFill>
                <a:latin typeface="Times New Roman" pitchFamily="18" charset="0"/>
                <a:cs typeface="+mn-cs"/>
              </a:rPr>
              <a:t>16</a:t>
            </a:r>
            <a:endParaRPr lang="en-US" sz="2000" dirty="0">
              <a:solidFill>
                <a:srgbClr val="000000"/>
              </a:solidFill>
              <a:latin typeface="Times New Roman" pitchFamily="18" charset="0"/>
              <a:cs typeface="+mn-cs"/>
            </a:endParaRPr>
          </a:p>
        </p:txBody>
      </p:sp>
      <p:sp>
        <p:nvSpPr>
          <p:cNvPr id="12" name="TextBox 11"/>
          <p:cNvSpPr txBox="1"/>
          <p:nvPr/>
        </p:nvSpPr>
        <p:spPr>
          <a:xfrm>
            <a:off x="3807726" y="3133978"/>
            <a:ext cx="450376" cy="400110"/>
          </a:xfrm>
          <a:prstGeom prst="rect">
            <a:avLst/>
          </a:prstGeom>
          <a:solidFill>
            <a:srgbClr val="FFFF00"/>
          </a:solidFill>
        </p:spPr>
        <p:txBody>
          <a:bodyPr wrap="square" rtlCol="0">
            <a:spAutoFit/>
          </a:bodyPr>
          <a:lstStyle/>
          <a:p>
            <a:pPr algn="ctr">
              <a:spcBef>
                <a:spcPct val="20000"/>
              </a:spcBef>
            </a:pPr>
            <a:r>
              <a:rPr lang="en-US" sz="2000" dirty="0" smtClean="0">
                <a:solidFill>
                  <a:srgbClr val="000000"/>
                </a:solidFill>
                <a:latin typeface="Times New Roman" pitchFamily="18" charset="0"/>
                <a:cs typeface="+mn-cs"/>
              </a:rPr>
              <a:t>36</a:t>
            </a:r>
            <a:endParaRPr lang="en-US" sz="2000" dirty="0">
              <a:solidFill>
                <a:srgbClr val="000000"/>
              </a:solidFill>
              <a:latin typeface="Times New Roman" pitchFamily="18" charset="0"/>
              <a:cs typeface="+mn-cs"/>
            </a:endParaRPr>
          </a:p>
        </p:txBody>
      </p:sp>
      <p:sp>
        <p:nvSpPr>
          <p:cNvPr id="13" name="TextBox 12"/>
          <p:cNvSpPr txBox="1"/>
          <p:nvPr/>
        </p:nvSpPr>
        <p:spPr>
          <a:xfrm>
            <a:off x="6032310" y="4473545"/>
            <a:ext cx="1228299" cy="984885"/>
          </a:xfrm>
          <a:prstGeom prst="rect">
            <a:avLst/>
          </a:prstGeom>
          <a:solidFill>
            <a:srgbClr val="FFFF00"/>
          </a:solidFill>
        </p:spPr>
        <p:txBody>
          <a:bodyPr wrap="square" rtlCol="0">
            <a:spAutoFit/>
          </a:bodyPr>
          <a:lstStyle/>
          <a:p>
            <a:pPr algn="ctr">
              <a:spcBef>
                <a:spcPct val="20000"/>
              </a:spcBef>
            </a:pPr>
            <a:r>
              <a:rPr lang="en-US" sz="1000" dirty="0" smtClean="0">
                <a:solidFill>
                  <a:srgbClr val="000000"/>
                </a:solidFill>
                <a:latin typeface="Tahoma" pitchFamily="34" charset="0"/>
                <a:ea typeface="Tahoma" pitchFamily="34" charset="0"/>
                <a:cs typeface="Tahoma" pitchFamily="34" charset="0"/>
              </a:rPr>
              <a:t>Syria</a:t>
            </a:r>
          </a:p>
          <a:p>
            <a:pPr algn="ctr">
              <a:spcBef>
                <a:spcPct val="20000"/>
              </a:spcBef>
            </a:pPr>
            <a:r>
              <a:rPr lang="en-US" sz="1000" dirty="0" smtClean="0">
                <a:solidFill>
                  <a:srgbClr val="000000"/>
                </a:solidFill>
                <a:latin typeface="Tahoma" pitchFamily="34" charset="0"/>
                <a:ea typeface="Tahoma" pitchFamily="34" charset="0"/>
                <a:cs typeface="Tahoma" pitchFamily="34" charset="0"/>
              </a:rPr>
              <a:t>Edom</a:t>
            </a:r>
          </a:p>
          <a:p>
            <a:pPr algn="ctr">
              <a:spcBef>
                <a:spcPct val="20000"/>
              </a:spcBef>
            </a:pPr>
            <a:r>
              <a:rPr lang="en-US" sz="1000" dirty="0" smtClean="0">
                <a:solidFill>
                  <a:srgbClr val="000000"/>
                </a:solidFill>
                <a:latin typeface="Tahoma" pitchFamily="34" charset="0"/>
                <a:ea typeface="Tahoma" pitchFamily="34" charset="0"/>
                <a:cs typeface="Tahoma" pitchFamily="34" charset="0"/>
              </a:rPr>
              <a:t>Philistines</a:t>
            </a:r>
          </a:p>
          <a:p>
            <a:pPr algn="ctr">
              <a:spcBef>
                <a:spcPct val="20000"/>
              </a:spcBef>
            </a:pPr>
            <a:r>
              <a:rPr lang="en-US" sz="1000" dirty="0" smtClean="0">
                <a:solidFill>
                  <a:srgbClr val="000000"/>
                </a:solidFill>
                <a:latin typeface="Tahoma" pitchFamily="34" charset="0"/>
                <a:ea typeface="Tahoma" pitchFamily="34" charset="0"/>
                <a:cs typeface="Tahoma" pitchFamily="34" charset="0"/>
              </a:rPr>
              <a:t>Assyria</a:t>
            </a:r>
          </a:p>
          <a:p>
            <a:pPr algn="ctr">
              <a:spcBef>
                <a:spcPct val="20000"/>
              </a:spcBef>
            </a:pPr>
            <a:r>
              <a:rPr lang="en-US" sz="1000" dirty="0" smtClean="0">
                <a:solidFill>
                  <a:srgbClr val="000000"/>
                </a:solidFill>
                <a:latin typeface="Tahoma" pitchFamily="34" charset="0"/>
                <a:ea typeface="Tahoma" pitchFamily="34" charset="0"/>
                <a:cs typeface="Tahoma" pitchFamily="34" charset="0"/>
              </a:rPr>
              <a:t>120,000</a:t>
            </a:r>
            <a:endParaRPr lang="en-US" sz="1000" dirty="0">
              <a:solidFill>
                <a:srgbClr val="000000"/>
              </a:solidFill>
              <a:latin typeface="Tahoma" pitchFamily="34" charset="0"/>
              <a:ea typeface="Tahoma" pitchFamily="34" charset="0"/>
              <a:cs typeface="Tahoma" pitchFamily="34" charset="0"/>
            </a:endParaRPr>
          </a:p>
        </p:txBody>
      </p:sp>
      <p:sp>
        <p:nvSpPr>
          <p:cNvPr id="14" name="TextBox 13"/>
          <p:cNvSpPr txBox="1"/>
          <p:nvPr/>
        </p:nvSpPr>
        <p:spPr>
          <a:xfrm>
            <a:off x="7767850" y="4119603"/>
            <a:ext cx="996286" cy="707886"/>
          </a:xfrm>
          <a:prstGeom prst="rect">
            <a:avLst/>
          </a:prstGeom>
          <a:solidFill>
            <a:srgbClr val="FFFF00"/>
          </a:solidFill>
        </p:spPr>
        <p:txBody>
          <a:bodyPr wrap="square" rtlCol="0">
            <a:spAutoFit/>
          </a:bodyPr>
          <a:lstStyle/>
          <a:p>
            <a:pPr algn="ctr">
              <a:spcBef>
                <a:spcPct val="20000"/>
              </a:spcBef>
            </a:pPr>
            <a:r>
              <a:rPr lang="en-US" sz="1000" dirty="0" smtClean="0">
                <a:solidFill>
                  <a:srgbClr val="000000"/>
                </a:solidFill>
                <a:latin typeface="Tahoma" pitchFamily="34" charset="0"/>
                <a:ea typeface="Tahoma" pitchFamily="34" charset="0"/>
                <a:cs typeface="Tahoma" pitchFamily="34" charset="0"/>
              </a:rPr>
              <a:t>Not in Tombs of the Kings but in City </a:t>
            </a:r>
            <a:r>
              <a:rPr lang="en-US" sz="1000" dirty="0">
                <a:solidFill>
                  <a:srgbClr val="000000"/>
                </a:solidFill>
                <a:latin typeface="Tahoma" pitchFamily="34" charset="0"/>
                <a:ea typeface="Tahoma" pitchFamily="34" charset="0"/>
                <a:cs typeface="Tahoma" pitchFamily="34" charset="0"/>
              </a:rPr>
              <a:t>of David</a:t>
            </a:r>
          </a:p>
        </p:txBody>
      </p:sp>
      <p:sp>
        <p:nvSpPr>
          <p:cNvPr id="15" name="TextBox 14"/>
          <p:cNvSpPr txBox="1"/>
          <p:nvPr/>
        </p:nvSpPr>
        <p:spPr>
          <a:xfrm>
            <a:off x="849647" y="3721235"/>
            <a:ext cx="1583140" cy="400110"/>
          </a:xfrm>
          <a:prstGeom prst="rect">
            <a:avLst/>
          </a:prstGeom>
          <a:solidFill>
            <a:srgbClr val="FFFF00"/>
          </a:solidFill>
        </p:spPr>
        <p:txBody>
          <a:bodyPr wrap="square" rtlCol="0">
            <a:spAutoFit/>
          </a:bodyPr>
          <a:lstStyle/>
          <a:p>
            <a:pPr algn="ctr">
              <a:spcBef>
                <a:spcPct val="20000"/>
              </a:spcBef>
            </a:pPr>
            <a:r>
              <a:rPr lang="en-US" sz="1000" dirty="0" smtClean="0">
                <a:solidFill>
                  <a:srgbClr val="000000"/>
                </a:solidFill>
                <a:latin typeface="Tahoma" pitchFamily="34" charset="0"/>
                <a:ea typeface="Tahoma" pitchFamily="34" charset="0"/>
                <a:cs typeface="Tahoma" pitchFamily="34" charset="0"/>
              </a:rPr>
              <a:t>Silver/gold to </a:t>
            </a:r>
            <a:r>
              <a:rPr lang="en-US" sz="1000" dirty="0" err="1" smtClean="0">
                <a:solidFill>
                  <a:srgbClr val="000000"/>
                </a:solidFill>
                <a:latin typeface="Tahoma" pitchFamily="34" charset="0"/>
                <a:ea typeface="Tahoma" pitchFamily="34" charset="0"/>
                <a:cs typeface="Tahoma" pitchFamily="34" charset="0"/>
              </a:rPr>
              <a:t>Tiglath-Pileser</a:t>
            </a:r>
            <a:endParaRPr lang="en-US" sz="1000" dirty="0">
              <a:solidFill>
                <a:srgbClr val="000000"/>
              </a:solidFill>
              <a:latin typeface="Tahoma" pitchFamily="34" charset="0"/>
              <a:ea typeface="Tahoma" pitchFamily="34" charset="0"/>
              <a:cs typeface="Tahoma" pitchFamily="34" charset="0"/>
            </a:endParaRPr>
          </a:p>
        </p:txBody>
      </p:sp>
      <p:sp>
        <p:nvSpPr>
          <p:cNvPr id="16" name="TextBox 15"/>
          <p:cNvSpPr txBox="1"/>
          <p:nvPr/>
        </p:nvSpPr>
        <p:spPr>
          <a:xfrm>
            <a:off x="331032" y="4258102"/>
            <a:ext cx="2101755" cy="430887"/>
          </a:xfrm>
          <a:prstGeom prst="rect">
            <a:avLst/>
          </a:prstGeom>
          <a:solidFill>
            <a:srgbClr val="FFFF00"/>
          </a:solidFill>
        </p:spPr>
        <p:txBody>
          <a:bodyPr wrap="square" rtlCol="0">
            <a:spAutoFit/>
          </a:bodyPr>
          <a:lstStyle/>
          <a:p>
            <a:pPr algn="ctr">
              <a:spcBef>
                <a:spcPct val="20000"/>
              </a:spcBef>
            </a:pPr>
            <a:r>
              <a:rPr lang="en-US" sz="1000" dirty="0" smtClean="0">
                <a:solidFill>
                  <a:srgbClr val="000000"/>
                </a:solidFill>
                <a:latin typeface="Tahoma" pitchFamily="34" charset="0"/>
                <a:ea typeface="Tahoma" pitchFamily="34" charset="0"/>
                <a:cs typeface="Tahoma" pitchFamily="34" charset="0"/>
              </a:rPr>
              <a:t>Had idol put in temple</a:t>
            </a:r>
          </a:p>
          <a:p>
            <a:pPr algn="ctr">
              <a:spcBef>
                <a:spcPct val="20000"/>
              </a:spcBef>
            </a:pPr>
            <a:r>
              <a:rPr lang="en-US" sz="1000" dirty="0" smtClean="0">
                <a:solidFill>
                  <a:srgbClr val="000000"/>
                </a:solidFill>
                <a:latin typeface="Tahoma" pitchFamily="34" charset="0"/>
                <a:ea typeface="Tahoma" pitchFamily="34" charset="0"/>
                <a:cs typeface="Tahoma" pitchFamily="34" charset="0"/>
              </a:rPr>
              <a:t>Moved altar/offered to new idol</a:t>
            </a:r>
            <a:endParaRPr lang="en-US" sz="1000" dirty="0">
              <a:solidFill>
                <a:srgbClr val="000000"/>
              </a:solidFill>
              <a:latin typeface="Tahoma" pitchFamily="34" charset="0"/>
              <a:ea typeface="Tahoma" pitchFamily="34" charset="0"/>
              <a:cs typeface="Tahoma" pitchFamily="34" charset="0"/>
            </a:endParaRPr>
          </a:p>
        </p:txBody>
      </p:sp>
      <p:sp>
        <p:nvSpPr>
          <p:cNvPr id="17" name="TextBox 16"/>
          <p:cNvSpPr txBox="1"/>
          <p:nvPr/>
        </p:nvSpPr>
        <p:spPr>
          <a:xfrm>
            <a:off x="5363570" y="919508"/>
            <a:ext cx="2035792" cy="430887"/>
          </a:xfrm>
          <a:prstGeom prst="rect">
            <a:avLst/>
          </a:prstGeom>
          <a:solidFill>
            <a:srgbClr val="FFFF00"/>
          </a:solidFill>
        </p:spPr>
        <p:txBody>
          <a:bodyPr wrap="square" rtlCol="0">
            <a:spAutoFit/>
          </a:bodyPr>
          <a:lstStyle/>
          <a:p>
            <a:pPr algn="ctr">
              <a:spcBef>
                <a:spcPct val="20000"/>
              </a:spcBef>
            </a:pPr>
            <a:r>
              <a:rPr lang="en-US" sz="1000" dirty="0" smtClean="0">
                <a:solidFill>
                  <a:srgbClr val="000000"/>
                </a:solidFill>
                <a:latin typeface="Tahoma" pitchFamily="34" charset="0"/>
                <a:ea typeface="Tahoma" pitchFamily="34" charset="0"/>
                <a:cs typeface="Tahoma" pitchFamily="34" charset="0"/>
              </a:rPr>
              <a:t>War with Israel along with </a:t>
            </a:r>
            <a:r>
              <a:rPr lang="en-US" sz="1000" dirty="0" smtClean="0">
                <a:solidFill>
                  <a:srgbClr val="000000"/>
                </a:solidFill>
                <a:latin typeface="Tahoma" pitchFamily="34" charset="0"/>
                <a:ea typeface="Tahoma" pitchFamily="34" charset="0"/>
                <a:cs typeface="Tahoma" pitchFamily="34" charset="0"/>
              </a:rPr>
              <a:t>Syria</a:t>
            </a:r>
          </a:p>
          <a:p>
            <a:pPr algn="ctr">
              <a:spcBef>
                <a:spcPct val="20000"/>
              </a:spcBef>
            </a:pPr>
            <a:r>
              <a:rPr lang="en-US" sz="1000" dirty="0" smtClean="0">
                <a:solidFill>
                  <a:srgbClr val="000000"/>
                </a:solidFill>
                <a:latin typeface="Tahoma" pitchFamily="34" charset="0"/>
                <a:ea typeface="Tahoma" pitchFamily="34" charset="0"/>
                <a:cs typeface="Tahoma" pitchFamily="34" charset="0"/>
              </a:rPr>
              <a:t>Ask Assyria to Attack Syria</a:t>
            </a:r>
            <a:endParaRPr lang="en-US" sz="1000" dirty="0">
              <a:solidFill>
                <a:srgbClr val="000000"/>
              </a:solidFill>
              <a:latin typeface="Tahoma" pitchFamily="34" charset="0"/>
              <a:ea typeface="Tahoma" pitchFamily="34" charset="0"/>
              <a:cs typeface="Tahoma" pitchFamily="34" charset="0"/>
            </a:endParaRPr>
          </a:p>
        </p:txBody>
      </p:sp>
      <p:sp>
        <p:nvSpPr>
          <p:cNvPr id="18" name="TextBox 17"/>
          <p:cNvSpPr txBox="1"/>
          <p:nvPr/>
        </p:nvSpPr>
        <p:spPr>
          <a:xfrm>
            <a:off x="849647" y="4847762"/>
            <a:ext cx="1583140" cy="400110"/>
          </a:xfrm>
          <a:prstGeom prst="rect">
            <a:avLst/>
          </a:prstGeom>
          <a:solidFill>
            <a:srgbClr val="FFFF00"/>
          </a:solidFill>
        </p:spPr>
        <p:txBody>
          <a:bodyPr wrap="square" rtlCol="0">
            <a:spAutoFit/>
          </a:bodyPr>
          <a:lstStyle/>
          <a:p>
            <a:pPr algn="ctr">
              <a:spcBef>
                <a:spcPct val="20000"/>
              </a:spcBef>
            </a:pPr>
            <a:r>
              <a:rPr lang="en-US" sz="1000" dirty="0" smtClean="0">
                <a:solidFill>
                  <a:srgbClr val="000000"/>
                </a:solidFill>
                <a:latin typeface="Tahoma" pitchFamily="34" charset="0"/>
                <a:ea typeface="Tahoma" pitchFamily="34" charset="0"/>
                <a:cs typeface="Tahoma" pitchFamily="34" charset="0"/>
              </a:rPr>
              <a:t>Shut Up Doors of The Temple</a:t>
            </a:r>
            <a:endParaRPr lang="en-US" sz="1000" dirty="0">
              <a:solidFill>
                <a:srgbClr val="000000"/>
              </a:solidFill>
              <a:latin typeface="Tahoma" pitchFamily="34" charset="0"/>
              <a:ea typeface="Tahoma" pitchFamily="34" charset="0"/>
              <a:cs typeface="Tahoma" pitchFamily="34" charset="0"/>
            </a:endParaRPr>
          </a:p>
        </p:txBody>
      </p:sp>
      <p:sp>
        <p:nvSpPr>
          <p:cNvPr id="19" name="TextBox 18"/>
          <p:cNvSpPr txBox="1"/>
          <p:nvPr/>
        </p:nvSpPr>
        <p:spPr>
          <a:xfrm>
            <a:off x="2837028" y="2345826"/>
            <a:ext cx="342900" cy="369332"/>
          </a:xfrm>
          <a:prstGeom prst="rect">
            <a:avLst/>
          </a:prstGeom>
          <a:noFill/>
        </p:spPr>
        <p:txBody>
          <a:bodyPr wrap="square" rtlCol="0">
            <a:spAutoFit/>
          </a:bodyPr>
          <a:lstStyle/>
          <a:p>
            <a:r>
              <a:rPr lang="en-US" dirty="0" smtClean="0">
                <a:solidFill>
                  <a:srgbClr val="FF0000"/>
                </a:solidFill>
              </a:rPr>
              <a:t>?</a:t>
            </a:r>
            <a:endParaRPr lang="en-US" dirty="0">
              <a:solidFill>
                <a:srgbClr val="FF0000"/>
              </a:solidFill>
            </a:endParaRPr>
          </a:p>
        </p:txBody>
      </p:sp>
      <p:sp>
        <p:nvSpPr>
          <p:cNvPr id="22" name="TextBox 21"/>
          <p:cNvSpPr txBox="1"/>
          <p:nvPr/>
        </p:nvSpPr>
        <p:spPr>
          <a:xfrm>
            <a:off x="9382552" y="345090"/>
            <a:ext cx="4381073" cy="2308324"/>
          </a:xfrm>
          <a:prstGeom prst="rect">
            <a:avLst/>
          </a:prstGeom>
          <a:noFill/>
        </p:spPr>
        <p:txBody>
          <a:bodyPr wrap="square" rtlCol="0">
            <a:spAutoFit/>
          </a:bodyPr>
          <a:lstStyle/>
          <a:p>
            <a:r>
              <a:rPr lang="en-US" b="1" dirty="0"/>
              <a:t>2 Kings 16:7 (NKJV) </a:t>
            </a:r>
            <a:r>
              <a:rPr lang="en-US" baseline="30000" dirty="0"/>
              <a:t>7 </a:t>
            </a:r>
            <a:r>
              <a:rPr lang="en-US" dirty="0"/>
              <a:t> So Ahaz sent messengers to </a:t>
            </a:r>
            <a:r>
              <a:rPr lang="en-US" dirty="0" err="1"/>
              <a:t>Tiglath-Pileser</a:t>
            </a:r>
            <a:r>
              <a:rPr lang="en-US" dirty="0"/>
              <a:t> king of Assyria, saying, "I </a:t>
            </a:r>
            <a:r>
              <a:rPr lang="en-US" i="1" dirty="0"/>
              <a:t>am</a:t>
            </a:r>
            <a:r>
              <a:rPr lang="en-US" dirty="0"/>
              <a:t> your servant and your son. Come up and save me from the hand of the king of Syria and from the hand of the king of Israel, who rise up against me." </a:t>
            </a:r>
            <a:br>
              <a:rPr lang="en-US" dirty="0"/>
            </a:br>
            <a:endParaRPr lang="en-US" dirty="0"/>
          </a:p>
        </p:txBody>
      </p:sp>
    </p:spTree>
    <p:extLst>
      <p:ext uri="{BB962C8B-B14F-4D97-AF65-F5344CB8AC3E}">
        <p14:creationId xmlns:p14="http://schemas.microsoft.com/office/powerpoint/2010/main" val="2955415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Ahaz clears out temple-clea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3001963"/>
            <a:ext cx="5329238" cy="385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Box 3"/>
          <p:cNvSpPr txBox="1">
            <a:spLocks noChangeArrowheads="1"/>
          </p:cNvSpPr>
          <p:nvPr/>
        </p:nvSpPr>
        <p:spPr bwMode="auto">
          <a:xfrm>
            <a:off x="409575" y="204788"/>
            <a:ext cx="8734425" cy="28622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algn="ctr" eaLnBrk="0" fontAlgn="base" hangingPunct="0">
              <a:spcBef>
                <a:spcPct val="20000"/>
              </a:spcBef>
              <a:spcAft>
                <a:spcPct val="0"/>
              </a:spcAft>
              <a:defRPr sz="1600">
                <a:solidFill>
                  <a:schemeClr val="tx1"/>
                </a:solidFill>
                <a:latin typeface="Times New Roman" pitchFamily="18" charset="0"/>
              </a:defRPr>
            </a:lvl6pPr>
            <a:lvl7pPr marL="2971800" indent="-228600" algn="ctr" eaLnBrk="0" fontAlgn="base" hangingPunct="0">
              <a:spcBef>
                <a:spcPct val="20000"/>
              </a:spcBef>
              <a:spcAft>
                <a:spcPct val="0"/>
              </a:spcAft>
              <a:defRPr sz="1600">
                <a:solidFill>
                  <a:schemeClr val="tx1"/>
                </a:solidFill>
                <a:latin typeface="Times New Roman" pitchFamily="18" charset="0"/>
              </a:defRPr>
            </a:lvl7pPr>
            <a:lvl8pPr marL="3429000" indent="-228600" algn="ctr" eaLnBrk="0" fontAlgn="base" hangingPunct="0">
              <a:spcBef>
                <a:spcPct val="20000"/>
              </a:spcBef>
              <a:spcAft>
                <a:spcPct val="0"/>
              </a:spcAft>
              <a:defRPr sz="1600">
                <a:solidFill>
                  <a:schemeClr val="tx1"/>
                </a:solidFill>
                <a:latin typeface="Times New Roman" pitchFamily="18" charset="0"/>
              </a:defRPr>
            </a:lvl8pPr>
            <a:lvl9pPr marL="3886200" indent="-228600" algn="ctr" eaLnBrk="0" fontAlgn="base" hangingPunct="0">
              <a:spcBef>
                <a:spcPct val="20000"/>
              </a:spcBef>
              <a:spcAft>
                <a:spcPct val="0"/>
              </a:spcAft>
              <a:defRPr sz="1600">
                <a:solidFill>
                  <a:schemeClr val="tx1"/>
                </a:solidFill>
                <a:latin typeface="Times New Roman" pitchFamily="18" charset="0"/>
              </a:defRPr>
            </a:lvl9pPr>
          </a:lstStyle>
          <a:p>
            <a:pPr eaLnBrk="1" hangingPunct="1">
              <a:spcBef>
                <a:spcPct val="20000"/>
              </a:spcBef>
            </a:pPr>
            <a:r>
              <a:rPr lang="en-US" altLang="en-US" sz="1800">
                <a:solidFill>
                  <a:srgbClr val="FFFFFF"/>
                </a:solidFill>
                <a:latin typeface="Tahoma" pitchFamily="34" charset="0"/>
                <a:cs typeface="Tahoma" pitchFamily="34" charset="0"/>
              </a:rPr>
              <a:t/>
            </a:r>
            <a:br>
              <a:rPr lang="en-US" altLang="en-US" sz="1800">
                <a:solidFill>
                  <a:srgbClr val="FFFFFF"/>
                </a:solidFill>
                <a:latin typeface="Tahoma" pitchFamily="34" charset="0"/>
                <a:cs typeface="Tahoma" pitchFamily="34" charset="0"/>
              </a:rPr>
            </a:br>
            <a:r>
              <a:rPr lang="en-US" altLang="en-US" sz="1800" b="1">
                <a:solidFill>
                  <a:srgbClr val="FFFFFF"/>
                </a:solidFill>
                <a:latin typeface="Tahoma" pitchFamily="34" charset="0"/>
                <a:cs typeface="Tahoma" pitchFamily="34" charset="0"/>
              </a:rPr>
              <a:t>2 Chronicles 28:22-24(ESV) </a:t>
            </a:r>
            <a:r>
              <a:rPr lang="en-US" altLang="en-US" sz="1800">
                <a:solidFill>
                  <a:srgbClr val="FFFFFF"/>
                </a:solidFill>
                <a:latin typeface="Tahoma" pitchFamily="34" charset="0"/>
                <a:cs typeface="Tahoma" pitchFamily="34" charset="0"/>
              </a:rPr>
              <a:t/>
            </a:r>
            <a:br>
              <a:rPr lang="en-US" altLang="en-US" sz="1800">
                <a:solidFill>
                  <a:srgbClr val="FFFFFF"/>
                </a:solidFill>
                <a:latin typeface="Tahoma" pitchFamily="34" charset="0"/>
                <a:cs typeface="Tahoma" pitchFamily="34" charset="0"/>
              </a:rPr>
            </a:br>
            <a:r>
              <a:rPr lang="en-US" altLang="en-US" sz="1800" baseline="30000">
                <a:solidFill>
                  <a:srgbClr val="FFFFFF"/>
                </a:solidFill>
                <a:latin typeface="Tahoma" pitchFamily="34" charset="0"/>
                <a:cs typeface="Tahoma" pitchFamily="34" charset="0"/>
              </a:rPr>
              <a:t>22</a:t>
            </a:r>
            <a:r>
              <a:rPr lang="en-US" altLang="en-US" sz="1800">
                <a:solidFill>
                  <a:srgbClr val="FFFFFF"/>
                </a:solidFill>
                <a:latin typeface="Tahoma" pitchFamily="34" charset="0"/>
                <a:cs typeface="Tahoma" pitchFamily="34" charset="0"/>
              </a:rPr>
              <a:t>In the time of his distress he became yet more faithless to the Lord—this same King Ahaz.  </a:t>
            </a:r>
            <a:br>
              <a:rPr lang="en-US" altLang="en-US" sz="1800">
                <a:solidFill>
                  <a:srgbClr val="FFFFFF"/>
                </a:solidFill>
                <a:latin typeface="Tahoma" pitchFamily="34" charset="0"/>
                <a:cs typeface="Tahoma" pitchFamily="34" charset="0"/>
              </a:rPr>
            </a:br>
            <a:r>
              <a:rPr lang="en-US" altLang="en-US" sz="1800" baseline="30000">
                <a:solidFill>
                  <a:srgbClr val="FFFFFF"/>
                </a:solidFill>
                <a:latin typeface="Tahoma" pitchFamily="34" charset="0"/>
                <a:cs typeface="Tahoma" pitchFamily="34" charset="0"/>
              </a:rPr>
              <a:t>23</a:t>
            </a:r>
            <a:r>
              <a:rPr lang="en-US" altLang="en-US" sz="1800">
                <a:solidFill>
                  <a:srgbClr val="FFFFFF"/>
                </a:solidFill>
                <a:latin typeface="Tahoma" pitchFamily="34" charset="0"/>
                <a:cs typeface="Tahoma" pitchFamily="34" charset="0"/>
              </a:rPr>
              <a:t>For he sacrificed to the gods of Damascus that had defeated him and said, “Because the gods of the kings of Syria helped them, I will sacrifice to them that they may help me.” But they were the ruin of him and of all Israel.  </a:t>
            </a:r>
            <a:br>
              <a:rPr lang="en-US" altLang="en-US" sz="1800">
                <a:solidFill>
                  <a:srgbClr val="FFFFFF"/>
                </a:solidFill>
                <a:latin typeface="Tahoma" pitchFamily="34" charset="0"/>
                <a:cs typeface="Tahoma" pitchFamily="34" charset="0"/>
              </a:rPr>
            </a:br>
            <a:r>
              <a:rPr lang="en-US" altLang="en-US" sz="1800" baseline="30000">
                <a:solidFill>
                  <a:srgbClr val="FFFFFF"/>
                </a:solidFill>
                <a:latin typeface="Tahoma" pitchFamily="34" charset="0"/>
                <a:cs typeface="Tahoma" pitchFamily="34" charset="0"/>
              </a:rPr>
              <a:t>24</a:t>
            </a:r>
            <a:r>
              <a:rPr lang="en-US" altLang="en-US" sz="1800">
                <a:solidFill>
                  <a:srgbClr val="FFFFFF"/>
                </a:solidFill>
                <a:latin typeface="Tahoma" pitchFamily="34" charset="0"/>
                <a:cs typeface="Tahoma" pitchFamily="34" charset="0"/>
              </a:rPr>
              <a:t>And Ahaz gathered together the vessels of the house of God and cut in pieces the vessels of the house of God, and he shut up the doors of the house of the Lord, and he made himself altars in every corner of Jerusalem.  </a:t>
            </a:r>
          </a:p>
        </p:txBody>
      </p:sp>
    </p:spTree>
    <p:extLst>
      <p:ext uri="{BB962C8B-B14F-4D97-AF65-F5344CB8AC3E}">
        <p14:creationId xmlns:p14="http://schemas.microsoft.com/office/powerpoint/2010/main" val="41647597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78851" name="Picture 2" descr="Micah.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5613" y="111125"/>
            <a:ext cx="8313737"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Rectangle 3"/>
          <p:cNvSpPr txBox="1">
            <a:spLocks noChangeArrowheads="1"/>
          </p:cNvSpPr>
          <p:nvPr/>
        </p:nvSpPr>
        <p:spPr bwMode="auto">
          <a:xfrm>
            <a:off x="1073150" y="3983038"/>
            <a:ext cx="7305675" cy="2590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812800" indent="-812800"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algn="ctr" eaLnBrk="0" fontAlgn="base" hangingPunct="0">
              <a:spcBef>
                <a:spcPct val="20000"/>
              </a:spcBef>
              <a:spcAft>
                <a:spcPct val="0"/>
              </a:spcAft>
              <a:defRPr sz="1600">
                <a:solidFill>
                  <a:schemeClr val="tx1"/>
                </a:solidFill>
                <a:latin typeface="Times New Roman" pitchFamily="18" charset="0"/>
              </a:defRPr>
            </a:lvl6pPr>
            <a:lvl7pPr marL="2971800" indent="-228600" algn="ctr" eaLnBrk="0" fontAlgn="base" hangingPunct="0">
              <a:spcBef>
                <a:spcPct val="20000"/>
              </a:spcBef>
              <a:spcAft>
                <a:spcPct val="0"/>
              </a:spcAft>
              <a:defRPr sz="1600">
                <a:solidFill>
                  <a:schemeClr val="tx1"/>
                </a:solidFill>
                <a:latin typeface="Times New Roman" pitchFamily="18" charset="0"/>
              </a:defRPr>
            </a:lvl7pPr>
            <a:lvl8pPr marL="3429000" indent="-228600" algn="ctr" eaLnBrk="0" fontAlgn="base" hangingPunct="0">
              <a:spcBef>
                <a:spcPct val="20000"/>
              </a:spcBef>
              <a:spcAft>
                <a:spcPct val="0"/>
              </a:spcAft>
              <a:defRPr sz="1600">
                <a:solidFill>
                  <a:schemeClr val="tx1"/>
                </a:solidFill>
                <a:latin typeface="Times New Roman" pitchFamily="18" charset="0"/>
              </a:defRPr>
            </a:lvl8pPr>
            <a:lvl9pPr marL="3886200" indent="-228600" algn="ctr" eaLnBrk="0" fontAlgn="base" hangingPunct="0">
              <a:spcBef>
                <a:spcPct val="20000"/>
              </a:spcBef>
              <a:spcAft>
                <a:spcPct val="0"/>
              </a:spcAft>
              <a:defRPr sz="1600">
                <a:solidFill>
                  <a:schemeClr val="tx1"/>
                </a:solidFill>
                <a:latin typeface="Times New Roman" pitchFamily="18" charset="0"/>
              </a:defRPr>
            </a:lvl9pPr>
          </a:lstStyle>
          <a:p>
            <a:pPr eaLnBrk="1" hangingPunct="1">
              <a:spcBef>
                <a:spcPct val="20000"/>
              </a:spcBef>
              <a:buFontTx/>
              <a:buAutoNum type="romanUcPeriod"/>
            </a:pPr>
            <a:r>
              <a:rPr lang="en-US" altLang="en-US" sz="2400">
                <a:solidFill>
                  <a:srgbClr val="FFFFFF"/>
                </a:solidFill>
                <a:latin typeface="Tahoma" pitchFamily="34" charset="0"/>
                <a:cs typeface="+mn-cs"/>
              </a:rPr>
              <a:t>Judgment on Israel &amp; Judah   (1:2-2:13)</a:t>
            </a:r>
          </a:p>
          <a:p>
            <a:pPr eaLnBrk="1" hangingPunct="1">
              <a:spcBef>
                <a:spcPct val="20000"/>
              </a:spcBef>
              <a:buFontTx/>
              <a:buAutoNum type="romanUcPeriod"/>
            </a:pPr>
            <a:r>
              <a:rPr lang="en-US" altLang="en-US" sz="2400">
                <a:solidFill>
                  <a:srgbClr val="FFFFFF"/>
                </a:solidFill>
                <a:latin typeface="Tahoma" pitchFamily="34" charset="0"/>
                <a:cs typeface="+mn-cs"/>
              </a:rPr>
              <a:t>Present Injustice (3:1-12)</a:t>
            </a:r>
          </a:p>
          <a:p>
            <a:pPr eaLnBrk="1" hangingPunct="1">
              <a:spcBef>
                <a:spcPct val="20000"/>
              </a:spcBef>
              <a:buFontTx/>
              <a:buAutoNum type="romanUcPeriod"/>
            </a:pPr>
            <a:r>
              <a:rPr lang="en-US" altLang="en-US" sz="2400">
                <a:solidFill>
                  <a:srgbClr val="FFFFFF"/>
                </a:solidFill>
                <a:latin typeface="Tahoma" pitchFamily="34" charset="0"/>
                <a:cs typeface="+mn-cs"/>
              </a:rPr>
              <a:t>Restoration of Justice (4:1-5:18)</a:t>
            </a:r>
          </a:p>
          <a:p>
            <a:pPr eaLnBrk="1" hangingPunct="1">
              <a:spcBef>
                <a:spcPct val="20000"/>
              </a:spcBef>
              <a:buFontTx/>
              <a:buAutoNum type="romanUcPeriod"/>
            </a:pPr>
            <a:r>
              <a:rPr lang="en-US" altLang="en-US" sz="2400">
                <a:solidFill>
                  <a:srgbClr val="FFFFFF"/>
                </a:solidFill>
                <a:latin typeface="Tahoma" pitchFamily="34" charset="0"/>
                <a:cs typeface="+mn-cs"/>
              </a:rPr>
              <a:t>Lord’s Indictment (6:1-16)</a:t>
            </a:r>
          </a:p>
          <a:p>
            <a:pPr eaLnBrk="1" hangingPunct="1">
              <a:spcBef>
                <a:spcPct val="20000"/>
              </a:spcBef>
              <a:buFontTx/>
              <a:buAutoNum type="romanUcPeriod"/>
            </a:pPr>
            <a:r>
              <a:rPr lang="en-US" altLang="en-US" sz="2400">
                <a:solidFill>
                  <a:srgbClr val="FFFFFF"/>
                </a:solidFill>
                <a:latin typeface="Tahoma" pitchFamily="34" charset="0"/>
                <a:cs typeface="+mn-cs"/>
              </a:rPr>
              <a:t>Shame &amp; Restoration of Relationship (7:1-20)</a:t>
            </a:r>
          </a:p>
        </p:txBody>
      </p:sp>
    </p:spTree>
    <p:extLst>
      <p:ext uri="{BB962C8B-B14F-4D97-AF65-F5344CB8AC3E}">
        <p14:creationId xmlns:p14="http://schemas.microsoft.com/office/powerpoint/2010/main" val="13869560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487218"/>
            <a:ext cx="9144000" cy="5883564"/>
          </a:xfrm>
          <a:prstGeom prst="rect">
            <a:avLst/>
          </a:prstGeom>
        </p:spPr>
      </p:pic>
      <p:sp>
        <p:nvSpPr>
          <p:cNvPr id="4" name="TextBox 3"/>
          <p:cNvSpPr txBox="1"/>
          <p:nvPr/>
        </p:nvSpPr>
        <p:spPr>
          <a:xfrm>
            <a:off x="131569" y="173841"/>
            <a:ext cx="3921816" cy="3108543"/>
          </a:xfrm>
          <a:prstGeom prst="rect">
            <a:avLst/>
          </a:prstGeom>
          <a:solidFill>
            <a:schemeClr val="accent2"/>
          </a:solidFill>
        </p:spPr>
        <p:txBody>
          <a:bodyPr wrap="square" rtlCol="0">
            <a:spAutoFit/>
          </a:bodyPr>
          <a:lstStyle/>
          <a:p>
            <a:pPr algn="l"/>
            <a:r>
              <a:rPr lang="en-US" sz="1400" dirty="0" smtClean="0">
                <a:solidFill>
                  <a:schemeClr val="tx1">
                    <a:lumMod val="10000"/>
                  </a:schemeClr>
                </a:solidFill>
              </a:rPr>
              <a:t>Micah 3:9-11</a:t>
            </a:r>
          </a:p>
          <a:p>
            <a:pPr algn="l"/>
            <a:r>
              <a:rPr lang="en-US" sz="1400" baseline="30000" dirty="0" smtClean="0">
                <a:solidFill>
                  <a:schemeClr val="tx1">
                    <a:lumMod val="10000"/>
                  </a:schemeClr>
                </a:solidFill>
              </a:rPr>
              <a:t>9</a:t>
            </a:r>
            <a:r>
              <a:rPr lang="en-US" sz="1400" dirty="0" smtClean="0">
                <a:solidFill>
                  <a:schemeClr val="tx1">
                    <a:lumMod val="10000"/>
                  </a:schemeClr>
                </a:solidFill>
              </a:rPr>
              <a:t> Now hear this,</a:t>
            </a:r>
          </a:p>
          <a:p>
            <a:pPr algn="l"/>
            <a:r>
              <a:rPr lang="en-US" sz="1400" dirty="0">
                <a:solidFill>
                  <a:schemeClr val="tx1">
                    <a:lumMod val="10000"/>
                  </a:schemeClr>
                </a:solidFill>
              </a:rPr>
              <a:t> </a:t>
            </a:r>
            <a:r>
              <a:rPr lang="en-US" sz="1400" b="1" dirty="0">
                <a:solidFill>
                  <a:schemeClr val="tx1">
                    <a:lumMod val="10000"/>
                  </a:schemeClr>
                </a:solidFill>
              </a:rPr>
              <a:t>    </a:t>
            </a:r>
            <a:r>
              <a:rPr lang="en-US" sz="1400" b="1" dirty="0" smtClean="0">
                <a:solidFill>
                  <a:schemeClr val="tx1">
                    <a:lumMod val="10000"/>
                  </a:schemeClr>
                </a:solidFill>
              </a:rPr>
              <a:t>…rulers </a:t>
            </a:r>
            <a:r>
              <a:rPr lang="en-US" sz="1400" b="1" dirty="0">
                <a:solidFill>
                  <a:schemeClr val="tx1">
                    <a:lumMod val="10000"/>
                  </a:schemeClr>
                </a:solidFill>
              </a:rPr>
              <a:t>of the house of Israel,</a:t>
            </a:r>
          </a:p>
          <a:p>
            <a:pPr algn="l"/>
            <a:r>
              <a:rPr lang="en-US" sz="1400" b="1" dirty="0">
                <a:solidFill>
                  <a:schemeClr val="tx1">
                    <a:lumMod val="10000"/>
                  </a:schemeClr>
                </a:solidFill>
              </a:rPr>
              <a:t>   </a:t>
            </a:r>
            <a:r>
              <a:rPr lang="en-US" sz="1400" b="1" dirty="0" smtClean="0">
                <a:solidFill>
                  <a:schemeClr val="tx1">
                    <a:lumMod val="10000"/>
                  </a:schemeClr>
                </a:solidFill>
              </a:rPr>
              <a:t>  …judge </a:t>
            </a:r>
            <a:r>
              <a:rPr lang="en-US" sz="1400" b="1" dirty="0">
                <a:solidFill>
                  <a:schemeClr val="tx1">
                    <a:lumMod val="10000"/>
                  </a:schemeClr>
                </a:solidFill>
              </a:rPr>
              <a:t>for a bribe,</a:t>
            </a:r>
          </a:p>
          <a:p>
            <a:pPr algn="l"/>
            <a:r>
              <a:rPr lang="en-US" sz="1400" dirty="0" smtClean="0">
                <a:solidFill>
                  <a:schemeClr val="tx1">
                    <a:lumMod val="10000"/>
                  </a:schemeClr>
                </a:solidFill>
              </a:rPr>
              <a:t>     ….priests </a:t>
            </a:r>
            <a:r>
              <a:rPr lang="en-US" sz="1400" dirty="0">
                <a:solidFill>
                  <a:schemeClr val="tx1">
                    <a:lumMod val="10000"/>
                  </a:schemeClr>
                </a:solidFill>
              </a:rPr>
              <a:t>teach for pay,</a:t>
            </a:r>
          </a:p>
          <a:p>
            <a:pPr algn="l"/>
            <a:r>
              <a:rPr lang="en-US" sz="1400" dirty="0">
                <a:solidFill>
                  <a:schemeClr val="tx1">
                    <a:lumMod val="10000"/>
                  </a:schemeClr>
                </a:solidFill>
              </a:rPr>
              <a:t>    </a:t>
            </a:r>
            <a:r>
              <a:rPr lang="en-US" sz="1400" dirty="0" smtClean="0">
                <a:solidFill>
                  <a:schemeClr val="tx1">
                    <a:lumMod val="10000"/>
                  </a:schemeClr>
                </a:solidFill>
              </a:rPr>
              <a:t> …prophets </a:t>
            </a:r>
            <a:r>
              <a:rPr lang="en-US" sz="1400" dirty="0">
                <a:solidFill>
                  <a:schemeClr val="tx1">
                    <a:lumMod val="10000"/>
                  </a:schemeClr>
                </a:solidFill>
              </a:rPr>
              <a:t>divine for money.</a:t>
            </a:r>
          </a:p>
          <a:p>
            <a:pPr algn="l"/>
            <a:r>
              <a:rPr lang="en-US" sz="1400" dirty="0">
                <a:solidFill>
                  <a:schemeClr val="tx1">
                    <a:lumMod val="10000"/>
                  </a:schemeClr>
                </a:solidFill>
              </a:rPr>
              <a:t>    Yet they lean on the </a:t>
            </a:r>
            <a:r>
              <a:rPr lang="en-US" sz="1400" cap="small" dirty="0">
                <a:solidFill>
                  <a:schemeClr val="tx1">
                    <a:lumMod val="10000"/>
                  </a:schemeClr>
                </a:solidFill>
              </a:rPr>
              <a:t>Lord</a:t>
            </a:r>
            <a:r>
              <a:rPr lang="en-US" sz="1400" dirty="0">
                <a:solidFill>
                  <a:schemeClr val="tx1">
                    <a:lumMod val="10000"/>
                  </a:schemeClr>
                </a:solidFill>
              </a:rPr>
              <a:t>, and say,</a:t>
            </a:r>
          </a:p>
          <a:p>
            <a:pPr algn="l"/>
            <a:r>
              <a:rPr lang="en-US" sz="1400" dirty="0">
                <a:solidFill>
                  <a:schemeClr val="tx1">
                    <a:lumMod val="10000"/>
                  </a:schemeClr>
                </a:solidFill>
              </a:rPr>
              <a:t>    “Is not the </a:t>
            </a:r>
            <a:r>
              <a:rPr lang="en-US" sz="1400" cap="small" dirty="0">
                <a:solidFill>
                  <a:schemeClr val="tx1">
                    <a:lumMod val="10000"/>
                  </a:schemeClr>
                </a:solidFill>
              </a:rPr>
              <a:t>Lord</a:t>
            </a:r>
            <a:r>
              <a:rPr lang="en-US" sz="1400" dirty="0">
                <a:solidFill>
                  <a:schemeClr val="tx1">
                    <a:lumMod val="10000"/>
                  </a:schemeClr>
                </a:solidFill>
              </a:rPr>
              <a:t> among us?</a:t>
            </a:r>
          </a:p>
          <a:p>
            <a:pPr algn="l"/>
            <a:r>
              <a:rPr lang="en-US" sz="1400" dirty="0">
                <a:solidFill>
                  <a:schemeClr val="tx1">
                    <a:lumMod val="10000"/>
                  </a:schemeClr>
                </a:solidFill>
              </a:rPr>
              <a:t>    No harm can come upon us.”</a:t>
            </a:r>
          </a:p>
          <a:p>
            <a:pPr algn="l"/>
            <a:r>
              <a:rPr lang="en-US" sz="1400" baseline="30000" dirty="0">
                <a:solidFill>
                  <a:schemeClr val="tx1">
                    <a:lumMod val="10000"/>
                  </a:schemeClr>
                </a:solidFill>
              </a:rPr>
              <a:t>12</a:t>
            </a:r>
            <a:r>
              <a:rPr lang="en-US" sz="1400" dirty="0">
                <a:solidFill>
                  <a:schemeClr val="tx1">
                    <a:lumMod val="10000"/>
                  </a:schemeClr>
                </a:solidFill>
              </a:rPr>
              <a:t>    Therefore because of you</a:t>
            </a:r>
          </a:p>
          <a:p>
            <a:pPr algn="l"/>
            <a:r>
              <a:rPr lang="en-US" sz="1400" dirty="0">
                <a:solidFill>
                  <a:schemeClr val="tx1">
                    <a:lumMod val="10000"/>
                  </a:schemeClr>
                </a:solidFill>
              </a:rPr>
              <a:t>    Zion shall be plowed </a:t>
            </a:r>
            <a:r>
              <a:rPr lang="en-US" sz="1400" i="1" dirty="0">
                <a:solidFill>
                  <a:schemeClr val="tx1">
                    <a:lumMod val="10000"/>
                  </a:schemeClr>
                </a:solidFill>
              </a:rPr>
              <a:t>like</a:t>
            </a:r>
            <a:r>
              <a:rPr lang="en-US" sz="1400" dirty="0">
                <a:solidFill>
                  <a:schemeClr val="tx1">
                    <a:lumMod val="10000"/>
                  </a:schemeClr>
                </a:solidFill>
              </a:rPr>
              <a:t> a field,</a:t>
            </a:r>
          </a:p>
          <a:p>
            <a:pPr algn="l"/>
            <a:r>
              <a:rPr lang="en-US" sz="1400" dirty="0">
                <a:solidFill>
                  <a:schemeClr val="tx1">
                    <a:lumMod val="10000"/>
                  </a:schemeClr>
                </a:solidFill>
              </a:rPr>
              <a:t>    Jerusalem shall become heaps of </a:t>
            </a:r>
            <a:r>
              <a:rPr lang="en-US" sz="1400" dirty="0" smtClean="0">
                <a:solidFill>
                  <a:schemeClr val="tx1">
                    <a:lumMod val="10000"/>
                  </a:schemeClr>
                </a:solidFill>
              </a:rPr>
              <a:t>ruins</a:t>
            </a:r>
            <a:r>
              <a:rPr lang="en-US" sz="1400" dirty="0">
                <a:solidFill>
                  <a:schemeClr val="tx1">
                    <a:lumMod val="10000"/>
                  </a:schemeClr>
                </a:solidFill>
              </a:rPr>
              <a:t>,</a:t>
            </a:r>
          </a:p>
          <a:p>
            <a:pPr algn="l"/>
            <a:r>
              <a:rPr lang="en-US" sz="1400" dirty="0">
                <a:solidFill>
                  <a:schemeClr val="tx1">
                    <a:lumMod val="10000"/>
                  </a:schemeClr>
                </a:solidFill>
              </a:rPr>
              <a:t>    And the mountain of the temple</a:t>
            </a:r>
          </a:p>
          <a:p>
            <a:pPr algn="l"/>
            <a:r>
              <a:rPr lang="en-US" sz="1400" dirty="0">
                <a:solidFill>
                  <a:schemeClr val="tx1">
                    <a:lumMod val="10000"/>
                  </a:schemeClr>
                </a:solidFill>
              </a:rPr>
              <a:t>    Like the bare hills of the forest</a:t>
            </a:r>
            <a:r>
              <a:rPr lang="en-US" sz="1400" dirty="0" smtClean="0">
                <a:solidFill>
                  <a:schemeClr val="tx1">
                    <a:lumMod val="10000"/>
                  </a:schemeClr>
                </a:solidFill>
              </a:rPr>
              <a:t>.</a:t>
            </a:r>
          </a:p>
        </p:txBody>
      </p:sp>
    </p:spTree>
    <p:extLst>
      <p:ext uri="{BB962C8B-B14F-4D97-AF65-F5344CB8AC3E}">
        <p14:creationId xmlns:p14="http://schemas.microsoft.com/office/powerpoint/2010/main" val="2259109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823122"/>
          </a:xfrm>
          <a:prstGeom prst="rect">
            <a:avLst/>
          </a:prstGeom>
        </p:spPr>
      </p:pic>
      <p:sp>
        <p:nvSpPr>
          <p:cNvPr id="4" name="TextBox 3"/>
          <p:cNvSpPr txBox="1"/>
          <p:nvPr/>
        </p:nvSpPr>
        <p:spPr>
          <a:xfrm>
            <a:off x="131569" y="3337098"/>
            <a:ext cx="3921816" cy="3108543"/>
          </a:xfrm>
          <a:prstGeom prst="rect">
            <a:avLst/>
          </a:prstGeom>
          <a:solidFill>
            <a:schemeClr val="accent2"/>
          </a:solidFill>
        </p:spPr>
        <p:txBody>
          <a:bodyPr wrap="square" rtlCol="0">
            <a:spAutoFit/>
          </a:bodyPr>
          <a:lstStyle/>
          <a:p>
            <a:pPr algn="l"/>
            <a:r>
              <a:rPr lang="en-US" sz="1400" dirty="0" smtClean="0">
                <a:solidFill>
                  <a:schemeClr val="tx1">
                    <a:lumMod val="10000"/>
                  </a:schemeClr>
                </a:solidFill>
              </a:rPr>
              <a:t>Micah 3:9-11</a:t>
            </a:r>
          </a:p>
          <a:p>
            <a:pPr algn="l"/>
            <a:r>
              <a:rPr lang="en-US" sz="1400" baseline="30000" dirty="0" smtClean="0">
                <a:solidFill>
                  <a:schemeClr val="tx1">
                    <a:lumMod val="10000"/>
                  </a:schemeClr>
                </a:solidFill>
              </a:rPr>
              <a:t>9</a:t>
            </a:r>
            <a:r>
              <a:rPr lang="en-US" sz="1400" dirty="0" smtClean="0">
                <a:solidFill>
                  <a:schemeClr val="tx1">
                    <a:lumMod val="10000"/>
                  </a:schemeClr>
                </a:solidFill>
              </a:rPr>
              <a:t> Now hear this,</a:t>
            </a:r>
          </a:p>
          <a:p>
            <a:pPr algn="l"/>
            <a:r>
              <a:rPr lang="en-US" sz="1400" dirty="0">
                <a:solidFill>
                  <a:schemeClr val="tx1">
                    <a:lumMod val="10000"/>
                  </a:schemeClr>
                </a:solidFill>
              </a:rPr>
              <a:t>     </a:t>
            </a:r>
            <a:r>
              <a:rPr lang="en-US" sz="1400" dirty="0" smtClean="0">
                <a:solidFill>
                  <a:schemeClr val="tx1">
                    <a:lumMod val="10000"/>
                  </a:schemeClr>
                </a:solidFill>
              </a:rPr>
              <a:t>…rulers </a:t>
            </a:r>
            <a:r>
              <a:rPr lang="en-US" sz="1400" dirty="0">
                <a:solidFill>
                  <a:schemeClr val="tx1">
                    <a:lumMod val="10000"/>
                  </a:schemeClr>
                </a:solidFill>
              </a:rPr>
              <a:t>of the house of Israel,</a:t>
            </a:r>
          </a:p>
          <a:p>
            <a:pPr algn="l"/>
            <a:r>
              <a:rPr lang="en-US" sz="1400" dirty="0">
                <a:solidFill>
                  <a:schemeClr val="tx1">
                    <a:lumMod val="10000"/>
                  </a:schemeClr>
                </a:solidFill>
              </a:rPr>
              <a:t>   </a:t>
            </a:r>
            <a:r>
              <a:rPr lang="en-US" sz="1400" dirty="0" smtClean="0">
                <a:solidFill>
                  <a:schemeClr val="tx1">
                    <a:lumMod val="10000"/>
                  </a:schemeClr>
                </a:solidFill>
              </a:rPr>
              <a:t>  …judge </a:t>
            </a:r>
            <a:r>
              <a:rPr lang="en-US" sz="1400" dirty="0">
                <a:solidFill>
                  <a:schemeClr val="tx1">
                    <a:lumMod val="10000"/>
                  </a:schemeClr>
                </a:solidFill>
              </a:rPr>
              <a:t>for a bribe,</a:t>
            </a:r>
          </a:p>
          <a:p>
            <a:pPr algn="l"/>
            <a:r>
              <a:rPr lang="en-US" sz="1400" b="1" dirty="0" smtClean="0">
                <a:solidFill>
                  <a:schemeClr val="tx1">
                    <a:lumMod val="10000"/>
                  </a:schemeClr>
                </a:solidFill>
              </a:rPr>
              <a:t>     ….priests </a:t>
            </a:r>
            <a:r>
              <a:rPr lang="en-US" sz="1400" b="1" dirty="0">
                <a:solidFill>
                  <a:schemeClr val="tx1">
                    <a:lumMod val="10000"/>
                  </a:schemeClr>
                </a:solidFill>
              </a:rPr>
              <a:t>teach for pay,</a:t>
            </a:r>
          </a:p>
          <a:p>
            <a:pPr algn="l"/>
            <a:r>
              <a:rPr lang="en-US" sz="1400" dirty="0">
                <a:solidFill>
                  <a:schemeClr val="tx1">
                    <a:lumMod val="10000"/>
                  </a:schemeClr>
                </a:solidFill>
              </a:rPr>
              <a:t>    </a:t>
            </a:r>
            <a:r>
              <a:rPr lang="en-US" sz="1400" dirty="0" smtClean="0">
                <a:solidFill>
                  <a:schemeClr val="tx1">
                    <a:lumMod val="10000"/>
                  </a:schemeClr>
                </a:solidFill>
              </a:rPr>
              <a:t> …prophets </a:t>
            </a:r>
            <a:r>
              <a:rPr lang="en-US" sz="1400" dirty="0">
                <a:solidFill>
                  <a:schemeClr val="tx1">
                    <a:lumMod val="10000"/>
                  </a:schemeClr>
                </a:solidFill>
              </a:rPr>
              <a:t>divine for money.</a:t>
            </a:r>
          </a:p>
          <a:p>
            <a:pPr algn="l"/>
            <a:r>
              <a:rPr lang="en-US" sz="1400" dirty="0">
                <a:solidFill>
                  <a:schemeClr val="tx1">
                    <a:lumMod val="10000"/>
                  </a:schemeClr>
                </a:solidFill>
              </a:rPr>
              <a:t>    Yet they lean on the </a:t>
            </a:r>
            <a:r>
              <a:rPr lang="en-US" sz="1400" cap="small" dirty="0">
                <a:solidFill>
                  <a:schemeClr val="tx1">
                    <a:lumMod val="10000"/>
                  </a:schemeClr>
                </a:solidFill>
              </a:rPr>
              <a:t>Lord</a:t>
            </a:r>
            <a:r>
              <a:rPr lang="en-US" sz="1400" dirty="0">
                <a:solidFill>
                  <a:schemeClr val="tx1">
                    <a:lumMod val="10000"/>
                  </a:schemeClr>
                </a:solidFill>
              </a:rPr>
              <a:t>, and say,</a:t>
            </a:r>
          </a:p>
          <a:p>
            <a:pPr algn="l"/>
            <a:r>
              <a:rPr lang="en-US" sz="1400" dirty="0">
                <a:solidFill>
                  <a:schemeClr val="tx1">
                    <a:lumMod val="10000"/>
                  </a:schemeClr>
                </a:solidFill>
              </a:rPr>
              <a:t>    “Is not the </a:t>
            </a:r>
            <a:r>
              <a:rPr lang="en-US" sz="1400" cap="small" dirty="0">
                <a:solidFill>
                  <a:schemeClr val="tx1">
                    <a:lumMod val="10000"/>
                  </a:schemeClr>
                </a:solidFill>
              </a:rPr>
              <a:t>Lord</a:t>
            </a:r>
            <a:r>
              <a:rPr lang="en-US" sz="1400" dirty="0">
                <a:solidFill>
                  <a:schemeClr val="tx1">
                    <a:lumMod val="10000"/>
                  </a:schemeClr>
                </a:solidFill>
              </a:rPr>
              <a:t> among us?</a:t>
            </a:r>
          </a:p>
          <a:p>
            <a:pPr algn="l"/>
            <a:r>
              <a:rPr lang="en-US" sz="1400" dirty="0">
                <a:solidFill>
                  <a:schemeClr val="tx1">
                    <a:lumMod val="10000"/>
                  </a:schemeClr>
                </a:solidFill>
              </a:rPr>
              <a:t>    No harm can come upon us.”</a:t>
            </a:r>
          </a:p>
          <a:p>
            <a:pPr algn="l"/>
            <a:r>
              <a:rPr lang="en-US" sz="1400" baseline="30000" dirty="0">
                <a:solidFill>
                  <a:schemeClr val="tx1">
                    <a:lumMod val="10000"/>
                  </a:schemeClr>
                </a:solidFill>
              </a:rPr>
              <a:t>12</a:t>
            </a:r>
            <a:r>
              <a:rPr lang="en-US" sz="1400" dirty="0">
                <a:solidFill>
                  <a:schemeClr val="tx1">
                    <a:lumMod val="10000"/>
                  </a:schemeClr>
                </a:solidFill>
              </a:rPr>
              <a:t>    Therefore because of you</a:t>
            </a:r>
          </a:p>
          <a:p>
            <a:pPr algn="l"/>
            <a:r>
              <a:rPr lang="en-US" sz="1400" dirty="0">
                <a:solidFill>
                  <a:schemeClr val="tx1">
                    <a:lumMod val="10000"/>
                  </a:schemeClr>
                </a:solidFill>
              </a:rPr>
              <a:t>    Zion shall be plowed </a:t>
            </a:r>
            <a:r>
              <a:rPr lang="en-US" sz="1400" i="1" dirty="0">
                <a:solidFill>
                  <a:schemeClr val="tx1">
                    <a:lumMod val="10000"/>
                  </a:schemeClr>
                </a:solidFill>
              </a:rPr>
              <a:t>like</a:t>
            </a:r>
            <a:r>
              <a:rPr lang="en-US" sz="1400" dirty="0">
                <a:solidFill>
                  <a:schemeClr val="tx1">
                    <a:lumMod val="10000"/>
                  </a:schemeClr>
                </a:solidFill>
              </a:rPr>
              <a:t> a field,</a:t>
            </a:r>
          </a:p>
          <a:p>
            <a:pPr algn="l"/>
            <a:r>
              <a:rPr lang="en-US" sz="1400" dirty="0">
                <a:solidFill>
                  <a:schemeClr val="tx1">
                    <a:lumMod val="10000"/>
                  </a:schemeClr>
                </a:solidFill>
              </a:rPr>
              <a:t>    Jerusalem shall become heaps of </a:t>
            </a:r>
            <a:r>
              <a:rPr lang="en-US" sz="1400" dirty="0" smtClean="0">
                <a:solidFill>
                  <a:schemeClr val="tx1">
                    <a:lumMod val="10000"/>
                  </a:schemeClr>
                </a:solidFill>
              </a:rPr>
              <a:t>ruins</a:t>
            </a:r>
            <a:r>
              <a:rPr lang="en-US" sz="1400" dirty="0">
                <a:solidFill>
                  <a:schemeClr val="tx1">
                    <a:lumMod val="10000"/>
                  </a:schemeClr>
                </a:solidFill>
              </a:rPr>
              <a:t>,</a:t>
            </a:r>
          </a:p>
          <a:p>
            <a:pPr algn="l"/>
            <a:r>
              <a:rPr lang="en-US" sz="1400" dirty="0">
                <a:solidFill>
                  <a:schemeClr val="tx1">
                    <a:lumMod val="10000"/>
                  </a:schemeClr>
                </a:solidFill>
              </a:rPr>
              <a:t>    And the mountain of the temple</a:t>
            </a:r>
          </a:p>
          <a:p>
            <a:pPr algn="l"/>
            <a:r>
              <a:rPr lang="en-US" sz="1400" dirty="0">
                <a:solidFill>
                  <a:schemeClr val="tx1">
                    <a:lumMod val="10000"/>
                  </a:schemeClr>
                </a:solidFill>
              </a:rPr>
              <a:t>    Like the bare hills of the forest</a:t>
            </a:r>
            <a:r>
              <a:rPr lang="en-US" sz="1400" dirty="0" smtClean="0">
                <a:solidFill>
                  <a:schemeClr val="tx1">
                    <a:lumMod val="10000"/>
                  </a:schemeClr>
                </a:solidFill>
              </a:rPr>
              <a:t>.</a:t>
            </a:r>
          </a:p>
        </p:txBody>
      </p:sp>
    </p:spTree>
    <p:extLst>
      <p:ext uri="{BB962C8B-B14F-4D97-AF65-F5344CB8AC3E}">
        <p14:creationId xmlns:p14="http://schemas.microsoft.com/office/powerpoint/2010/main" val="4324446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98" y="815297"/>
            <a:ext cx="8983993" cy="5762923"/>
          </a:xfrm>
          <a:prstGeom prst="rect">
            <a:avLst/>
          </a:prstGeom>
        </p:spPr>
      </p:pic>
      <p:sp>
        <p:nvSpPr>
          <p:cNvPr id="8" name="TextBox 7"/>
          <p:cNvSpPr txBox="1"/>
          <p:nvPr/>
        </p:nvSpPr>
        <p:spPr>
          <a:xfrm>
            <a:off x="864186" y="163522"/>
            <a:ext cx="1261884" cy="461665"/>
          </a:xfrm>
          <a:prstGeom prst="rect">
            <a:avLst/>
          </a:prstGeom>
          <a:solidFill>
            <a:srgbClr val="FF66CC"/>
          </a:solidFill>
        </p:spPr>
        <p:txBody>
          <a:bodyPr wrap="none" rtlCol="0">
            <a:spAutoFit/>
          </a:bodyPr>
          <a:lstStyle/>
          <a:p>
            <a:r>
              <a:rPr lang="en-US" dirty="0" smtClean="0">
                <a:solidFill>
                  <a:srgbClr val="4C4F60">
                    <a:lumMod val="50000"/>
                  </a:srgbClr>
                </a:solidFill>
              </a:rPr>
              <a:t>Prophets</a:t>
            </a:r>
            <a:endParaRPr lang="en-US" dirty="0">
              <a:solidFill>
                <a:srgbClr val="4C4F60">
                  <a:lumMod val="50000"/>
                </a:srgbClr>
              </a:solidFill>
            </a:endParaRPr>
          </a:p>
        </p:txBody>
      </p:sp>
      <p:sp>
        <p:nvSpPr>
          <p:cNvPr id="6" name="TextBox 5"/>
          <p:cNvSpPr txBox="1"/>
          <p:nvPr/>
        </p:nvSpPr>
        <p:spPr>
          <a:xfrm>
            <a:off x="5308979" y="163522"/>
            <a:ext cx="3773912" cy="3108543"/>
          </a:xfrm>
          <a:prstGeom prst="rect">
            <a:avLst/>
          </a:prstGeom>
          <a:solidFill>
            <a:schemeClr val="accent2"/>
          </a:solidFill>
        </p:spPr>
        <p:txBody>
          <a:bodyPr wrap="square" rtlCol="0">
            <a:spAutoFit/>
          </a:bodyPr>
          <a:lstStyle/>
          <a:p>
            <a:pPr algn="l"/>
            <a:r>
              <a:rPr lang="en-US" sz="1400" dirty="0" smtClean="0">
                <a:solidFill>
                  <a:schemeClr val="tx1">
                    <a:lumMod val="10000"/>
                  </a:schemeClr>
                </a:solidFill>
              </a:rPr>
              <a:t>Micah 3:9-11</a:t>
            </a:r>
          </a:p>
          <a:p>
            <a:pPr algn="l"/>
            <a:r>
              <a:rPr lang="en-US" sz="1400" baseline="30000" dirty="0" smtClean="0">
                <a:solidFill>
                  <a:schemeClr val="tx1">
                    <a:lumMod val="10000"/>
                  </a:schemeClr>
                </a:solidFill>
              </a:rPr>
              <a:t>9</a:t>
            </a:r>
            <a:r>
              <a:rPr lang="en-US" sz="1400" dirty="0" smtClean="0">
                <a:solidFill>
                  <a:schemeClr val="tx1">
                    <a:lumMod val="10000"/>
                  </a:schemeClr>
                </a:solidFill>
              </a:rPr>
              <a:t> Now hear this,</a:t>
            </a:r>
          </a:p>
          <a:p>
            <a:pPr algn="l"/>
            <a:r>
              <a:rPr lang="en-US" sz="1400" dirty="0">
                <a:solidFill>
                  <a:schemeClr val="tx1">
                    <a:lumMod val="10000"/>
                  </a:schemeClr>
                </a:solidFill>
              </a:rPr>
              <a:t>     </a:t>
            </a:r>
            <a:r>
              <a:rPr lang="en-US" sz="1400" dirty="0" smtClean="0">
                <a:solidFill>
                  <a:schemeClr val="tx1">
                    <a:lumMod val="10000"/>
                  </a:schemeClr>
                </a:solidFill>
              </a:rPr>
              <a:t>…rulers </a:t>
            </a:r>
            <a:r>
              <a:rPr lang="en-US" sz="1400" dirty="0">
                <a:solidFill>
                  <a:schemeClr val="tx1">
                    <a:lumMod val="10000"/>
                  </a:schemeClr>
                </a:solidFill>
              </a:rPr>
              <a:t>of the house of Israel,</a:t>
            </a:r>
          </a:p>
          <a:p>
            <a:pPr algn="l"/>
            <a:r>
              <a:rPr lang="en-US" sz="1400" dirty="0">
                <a:solidFill>
                  <a:schemeClr val="tx1">
                    <a:lumMod val="10000"/>
                  </a:schemeClr>
                </a:solidFill>
              </a:rPr>
              <a:t>   </a:t>
            </a:r>
            <a:r>
              <a:rPr lang="en-US" sz="1400" dirty="0" smtClean="0">
                <a:solidFill>
                  <a:schemeClr val="tx1">
                    <a:lumMod val="10000"/>
                  </a:schemeClr>
                </a:solidFill>
              </a:rPr>
              <a:t>  …judge </a:t>
            </a:r>
            <a:r>
              <a:rPr lang="en-US" sz="1400" dirty="0">
                <a:solidFill>
                  <a:schemeClr val="tx1">
                    <a:lumMod val="10000"/>
                  </a:schemeClr>
                </a:solidFill>
              </a:rPr>
              <a:t>for a bribe,</a:t>
            </a:r>
          </a:p>
          <a:p>
            <a:pPr algn="l"/>
            <a:r>
              <a:rPr lang="en-US" sz="1400" dirty="0" smtClean="0">
                <a:solidFill>
                  <a:schemeClr val="tx1">
                    <a:lumMod val="10000"/>
                  </a:schemeClr>
                </a:solidFill>
              </a:rPr>
              <a:t>     ….priests </a:t>
            </a:r>
            <a:r>
              <a:rPr lang="en-US" sz="1400" dirty="0">
                <a:solidFill>
                  <a:schemeClr val="tx1">
                    <a:lumMod val="10000"/>
                  </a:schemeClr>
                </a:solidFill>
              </a:rPr>
              <a:t>teach for pay,</a:t>
            </a:r>
          </a:p>
          <a:p>
            <a:pPr algn="l"/>
            <a:r>
              <a:rPr lang="en-US" sz="1400" b="1" dirty="0">
                <a:solidFill>
                  <a:schemeClr val="tx1">
                    <a:lumMod val="10000"/>
                  </a:schemeClr>
                </a:solidFill>
              </a:rPr>
              <a:t>    </a:t>
            </a:r>
            <a:r>
              <a:rPr lang="en-US" sz="1400" b="1" dirty="0" smtClean="0">
                <a:solidFill>
                  <a:schemeClr val="tx1">
                    <a:lumMod val="10000"/>
                  </a:schemeClr>
                </a:solidFill>
              </a:rPr>
              <a:t> …prophets </a:t>
            </a:r>
            <a:r>
              <a:rPr lang="en-US" sz="1400" b="1" dirty="0">
                <a:solidFill>
                  <a:schemeClr val="tx1">
                    <a:lumMod val="10000"/>
                  </a:schemeClr>
                </a:solidFill>
              </a:rPr>
              <a:t>divine for money.</a:t>
            </a:r>
          </a:p>
          <a:p>
            <a:pPr algn="l"/>
            <a:r>
              <a:rPr lang="en-US" sz="1400" dirty="0">
                <a:solidFill>
                  <a:schemeClr val="tx1">
                    <a:lumMod val="10000"/>
                  </a:schemeClr>
                </a:solidFill>
              </a:rPr>
              <a:t>    Yet they lean on the </a:t>
            </a:r>
            <a:r>
              <a:rPr lang="en-US" sz="1400" cap="small" dirty="0">
                <a:solidFill>
                  <a:schemeClr val="tx1">
                    <a:lumMod val="10000"/>
                  </a:schemeClr>
                </a:solidFill>
              </a:rPr>
              <a:t>Lord</a:t>
            </a:r>
            <a:r>
              <a:rPr lang="en-US" sz="1400" dirty="0">
                <a:solidFill>
                  <a:schemeClr val="tx1">
                    <a:lumMod val="10000"/>
                  </a:schemeClr>
                </a:solidFill>
              </a:rPr>
              <a:t>, and say,</a:t>
            </a:r>
          </a:p>
          <a:p>
            <a:pPr algn="l"/>
            <a:r>
              <a:rPr lang="en-US" sz="1400" dirty="0">
                <a:solidFill>
                  <a:schemeClr val="tx1">
                    <a:lumMod val="10000"/>
                  </a:schemeClr>
                </a:solidFill>
              </a:rPr>
              <a:t>    “Is not the </a:t>
            </a:r>
            <a:r>
              <a:rPr lang="en-US" sz="1400" cap="small" dirty="0">
                <a:solidFill>
                  <a:schemeClr val="tx1">
                    <a:lumMod val="10000"/>
                  </a:schemeClr>
                </a:solidFill>
              </a:rPr>
              <a:t>Lord</a:t>
            </a:r>
            <a:r>
              <a:rPr lang="en-US" sz="1400" dirty="0">
                <a:solidFill>
                  <a:schemeClr val="tx1">
                    <a:lumMod val="10000"/>
                  </a:schemeClr>
                </a:solidFill>
              </a:rPr>
              <a:t> among us?</a:t>
            </a:r>
          </a:p>
          <a:p>
            <a:pPr algn="l"/>
            <a:r>
              <a:rPr lang="en-US" sz="1400" dirty="0">
                <a:solidFill>
                  <a:schemeClr val="tx1">
                    <a:lumMod val="10000"/>
                  </a:schemeClr>
                </a:solidFill>
              </a:rPr>
              <a:t>    No harm can come upon us.”</a:t>
            </a:r>
          </a:p>
          <a:p>
            <a:pPr algn="l"/>
            <a:r>
              <a:rPr lang="en-US" sz="1400" baseline="30000" dirty="0">
                <a:solidFill>
                  <a:schemeClr val="tx1">
                    <a:lumMod val="10000"/>
                  </a:schemeClr>
                </a:solidFill>
              </a:rPr>
              <a:t>12</a:t>
            </a:r>
            <a:r>
              <a:rPr lang="en-US" sz="1400" dirty="0">
                <a:solidFill>
                  <a:schemeClr val="tx1">
                    <a:lumMod val="10000"/>
                  </a:schemeClr>
                </a:solidFill>
              </a:rPr>
              <a:t>    Therefore because of you</a:t>
            </a:r>
          </a:p>
          <a:p>
            <a:pPr algn="l"/>
            <a:r>
              <a:rPr lang="en-US" sz="1400" dirty="0">
                <a:solidFill>
                  <a:schemeClr val="tx1">
                    <a:lumMod val="10000"/>
                  </a:schemeClr>
                </a:solidFill>
              </a:rPr>
              <a:t>    Zion shall be plowed </a:t>
            </a:r>
            <a:r>
              <a:rPr lang="en-US" sz="1400" i="1" dirty="0">
                <a:solidFill>
                  <a:schemeClr val="tx1">
                    <a:lumMod val="10000"/>
                  </a:schemeClr>
                </a:solidFill>
              </a:rPr>
              <a:t>like</a:t>
            </a:r>
            <a:r>
              <a:rPr lang="en-US" sz="1400" dirty="0">
                <a:solidFill>
                  <a:schemeClr val="tx1">
                    <a:lumMod val="10000"/>
                  </a:schemeClr>
                </a:solidFill>
              </a:rPr>
              <a:t> a field,</a:t>
            </a:r>
          </a:p>
          <a:p>
            <a:pPr algn="l"/>
            <a:r>
              <a:rPr lang="en-US" sz="1400" dirty="0">
                <a:solidFill>
                  <a:schemeClr val="tx1">
                    <a:lumMod val="10000"/>
                  </a:schemeClr>
                </a:solidFill>
              </a:rPr>
              <a:t>    Jerusalem shall become heaps of </a:t>
            </a:r>
            <a:r>
              <a:rPr lang="en-US" sz="1400" dirty="0" smtClean="0">
                <a:solidFill>
                  <a:schemeClr val="tx1">
                    <a:lumMod val="10000"/>
                  </a:schemeClr>
                </a:solidFill>
              </a:rPr>
              <a:t>ruins</a:t>
            </a:r>
            <a:r>
              <a:rPr lang="en-US" sz="1400" dirty="0">
                <a:solidFill>
                  <a:schemeClr val="tx1">
                    <a:lumMod val="10000"/>
                  </a:schemeClr>
                </a:solidFill>
              </a:rPr>
              <a:t>,</a:t>
            </a:r>
          </a:p>
          <a:p>
            <a:pPr algn="l"/>
            <a:r>
              <a:rPr lang="en-US" sz="1400" dirty="0">
                <a:solidFill>
                  <a:schemeClr val="tx1">
                    <a:lumMod val="10000"/>
                  </a:schemeClr>
                </a:solidFill>
              </a:rPr>
              <a:t>    And the mountain of the temple</a:t>
            </a:r>
          </a:p>
          <a:p>
            <a:pPr algn="l"/>
            <a:r>
              <a:rPr lang="en-US" sz="1400" dirty="0">
                <a:solidFill>
                  <a:schemeClr val="tx1">
                    <a:lumMod val="10000"/>
                  </a:schemeClr>
                </a:solidFill>
              </a:rPr>
              <a:t>    Like the bare hills of the forest.</a:t>
            </a:r>
          </a:p>
        </p:txBody>
      </p:sp>
    </p:spTree>
    <p:extLst>
      <p:ext uri="{BB962C8B-B14F-4D97-AF65-F5344CB8AC3E}">
        <p14:creationId xmlns:p14="http://schemas.microsoft.com/office/powerpoint/2010/main" val="4216933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L:\Images\OT-Return from Exile\Nehemiah's cit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8019"/>
            <a:ext cx="6291618" cy="71409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Macherus farmer boy plowing rock field, 87-22tb"/>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4767185" y="1"/>
            <a:ext cx="4376813"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 name="TextBox 4"/>
          <p:cNvSpPr txBox="1"/>
          <p:nvPr/>
        </p:nvSpPr>
        <p:spPr>
          <a:xfrm>
            <a:off x="4767186" y="3253123"/>
            <a:ext cx="4344894" cy="3539430"/>
          </a:xfrm>
          <a:prstGeom prst="rect">
            <a:avLst/>
          </a:prstGeom>
          <a:solidFill>
            <a:schemeClr val="accent2"/>
          </a:solidFill>
        </p:spPr>
        <p:txBody>
          <a:bodyPr wrap="square" rtlCol="0">
            <a:spAutoFit/>
          </a:bodyPr>
          <a:lstStyle/>
          <a:p>
            <a:pPr algn="l"/>
            <a:r>
              <a:rPr lang="en-US" sz="1600" dirty="0" smtClean="0">
                <a:solidFill>
                  <a:schemeClr val="tx1">
                    <a:lumMod val="10000"/>
                  </a:schemeClr>
                </a:solidFill>
              </a:rPr>
              <a:t>Micah 3:9-11</a:t>
            </a:r>
          </a:p>
          <a:p>
            <a:pPr algn="l"/>
            <a:r>
              <a:rPr lang="en-US" sz="1600" baseline="30000" dirty="0" smtClean="0">
                <a:solidFill>
                  <a:schemeClr val="tx1">
                    <a:lumMod val="10000"/>
                  </a:schemeClr>
                </a:solidFill>
              </a:rPr>
              <a:t>9</a:t>
            </a:r>
            <a:r>
              <a:rPr lang="en-US" sz="1600" dirty="0" smtClean="0">
                <a:solidFill>
                  <a:schemeClr val="tx1">
                    <a:lumMod val="10000"/>
                  </a:schemeClr>
                </a:solidFill>
              </a:rPr>
              <a:t> Now hear this,</a:t>
            </a:r>
          </a:p>
          <a:p>
            <a:pPr algn="l"/>
            <a:r>
              <a:rPr lang="en-US" sz="1600" dirty="0">
                <a:solidFill>
                  <a:schemeClr val="tx1">
                    <a:lumMod val="10000"/>
                  </a:schemeClr>
                </a:solidFill>
              </a:rPr>
              <a:t>     </a:t>
            </a:r>
            <a:r>
              <a:rPr lang="en-US" sz="1600" dirty="0" smtClean="0">
                <a:solidFill>
                  <a:schemeClr val="tx1">
                    <a:lumMod val="10000"/>
                  </a:schemeClr>
                </a:solidFill>
              </a:rPr>
              <a:t>…rulers </a:t>
            </a:r>
            <a:r>
              <a:rPr lang="en-US" sz="1600" dirty="0">
                <a:solidFill>
                  <a:schemeClr val="tx1">
                    <a:lumMod val="10000"/>
                  </a:schemeClr>
                </a:solidFill>
              </a:rPr>
              <a:t>of the house of Israel,</a:t>
            </a:r>
          </a:p>
          <a:p>
            <a:pPr algn="l"/>
            <a:r>
              <a:rPr lang="en-US" sz="1600" dirty="0">
                <a:solidFill>
                  <a:schemeClr val="tx1">
                    <a:lumMod val="10000"/>
                  </a:schemeClr>
                </a:solidFill>
              </a:rPr>
              <a:t>   </a:t>
            </a:r>
            <a:r>
              <a:rPr lang="en-US" sz="1600" dirty="0" smtClean="0">
                <a:solidFill>
                  <a:schemeClr val="tx1">
                    <a:lumMod val="10000"/>
                  </a:schemeClr>
                </a:solidFill>
              </a:rPr>
              <a:t>  …judge </a:t>
            </a:r>
            <a:r>
              <a:rPr lang="en-US" sz="1600" dirty="0">
                <a:solidFill>
                  <a:schemeClr val="tx1">
                    <a:lumMod val="10000"/>
                  </a:schemeClr>
                </a:solidFill>
              </a:rPr>
              <a:t>for a bribe,</a:t>
            </a:r>
          </a:p>
          <a:p>
            <a:pPr algn="l"/>
            <a:r>
              <a:rPr lang="en-US" sz="1600" dirty="0" smtClean="0">
                <a:solidFill>
                  <a:schemeClr val="tx1">
                    <a:lumMod val="10000"/>
                  </a:schemeClr>
                </a:solidFill>
              </a:rPr>
              <a:t>     ….priests </a:t>
            </a:r>
            <a:r>
              <a:rPr lang="en-US" sz="1600" dirty="0">
                <a:solidFill>
                  <a:schemeClr val="tx1">
                    <a:lumMod val="10000"/>
                  </a:schemeClr>
                </a:solidFill>
              </a:rPr>
              <a:t>teach for pay,</a:t>
            </a:r>
          </a:p>
          <a:p>
            <a:pPr algn="l"/>
            <a:r>
              <a:rPr lang="en-US" sz="1600" dirty="0">
                <a:solidFill>
                  <a:schemeClr val="tx1">
                    <a:lumMod val="10000"/>
                  </a:schemeClr>
                </a:solidFill>
              </a:rPr>
              <a:t>    </a:t>
            </a:r>
            <a:r>
              <a:rPr lang="en-US" sz="1600" dirty="0" smtClean="0">
                <a:solidFill>
                  <a:schemeClr val="tx1">
                    <a:lumMod val="10000"/>
                  </a:schemeClr>
                </a:solidFill>
              </a:rPr>
              <a:t> …prophets </a:t>
            </a:r>
            <a:r>
              <a:rPr lang="en-US" sz="1600" dirty="0">
                <a:solidFill>
                  <a:schemeClr val="tx1">
                    <a:lumMod val="10000"/>
                  </a:schemeClr>
                </a:solidFill>
              </a:rPr>
              <a:t>divine for money.</a:t>
            </a:r>
          </a:p>
          <a:p>
            <a:pPr algn="l"/>
            <a:r>
              <a:rPr lang="en-US" sz="1600" dirty="0">
                <a:solidFill>
                  <a:schemeClr val="tx1">
                    <a:lumMod val="10000"/>
                  </a:schemeClr>
                </a:solidFill>
              </a:rPr>
              <a:t>    Yet they lean on the </a:t>
            </a:r>
            <a:r>
              <a:rPr lang="en-US" sz="1600" cap="small" dirty="0">
                <a:solidFill>
                  <a:schemeClr val="tx1">
                    <a:lumMod val="10000"/>
                  </a:schemeClr>
                </a:solidFill>
              </a:rPr>
              <a:t>Lord</a:t>
            </a:r>
            <a:r>
              <a:rPr lang="en-US" sz="1600" dirty="0">
                <a:solidFill>
                  <a:schemeClr val="tx1">
                    <a:lumMod val="10000"/>
                  </a:schemeClr>
                </a:solidFill>
              </a:rPr>
              <a:t>, and say,</a:t>
            </a:r>
          </a:p>
          <a:p>
            <a:pPr algn="l"/>
            <a:r>
              <a:rPr lang="en-US" sz="1600" dirty="0">
                <a:solidFill>
                  <a:schemeClr val="tx1">
                    <a:lumMod val="10000"/>
                  </a:schemeClr>
                </a:solidFill>
              </a:rPr>
              <a:t>    “Is not the </a:t>
            </a:r>
            <a:r>
              <a:rPr lang="en-US" sz="1600" cap="small" dirty="0">
                <a:solidFill>
                  <a:schemeClr val="tx1">
                    <a:lumMod val="10000"/>
                  </a:schemeClr>
                </a:solidFill>
              </a:rPr>
              <a:t>Lord</a:t>
            </a:r>
            <a:r>
              <a:rPr lang="en-US" sz="1600" dirty="0">
                <a:solidFill>
                  <a:schemeClr val="tx1">
                    <a:lumMod val="10000"/>
                  </a:schemeClr>
                </a:solidFill>
              </a:rPr>
              <a:t> among us?</a:t>
            </a:r>
          </a:p>
          <a:p>
            <a:pPr algn="l"/>
            <a:r>
              <a:rPr lang="en-US" sz="1600" dirty="0">
                <a:solidFill>
                  <a:schemeClr val="tx1">
                    <a:lumMod val="10000"/>
                  </a:schemeClr>
                </a:solidFill>
              </a:rPr>
              <a:t>    No harm can come upon us.”</a:t>
            </a:r>
          </a:p>
          <a:p>
            <a:pPr algn="l"/>
            <a:r>
              <a:rPr lang="en-US" sz="1600" b="1" baseline="30000" dirty="0">
                <a:solidFill>
                  <a:schemeClr val="tx1">
                    <a:lumMod val="10000"/>
                  </a:schemeClr>
                </a:solidFill>
              </a:rPr>
              <a:t>12</a:t>
            </a:r>
            <a:r>
              <a:rPr lang="en-US" sz="1600" b="1" dirty="0">
                <a:solidFill>
                  <a:schemeClr val="tx1">
                    <a:lumMod val="10000"/>
                  </a:schemeClr>
                </a:solidFill>
              </a:rPr>
              <a:t>    Therefore because of you</a:t>
            </a:r>
          </a:p>
          <a:p>
            <a:pPr algn="l"/>
            <a:r>
              <a:rPr lang="en-US" sz="1600" b="1" dirty="0">
                <a:solidFill>
                  <a:schemeClr val="tx1">
                    <a:lumMod val="10000"/>
                  </a:schemeClr>
                </a:solidFill>
              </a:rPr>
              <a:t>    Zion shall be plowed </a:t>
            </a:r>
            <a:r>
              <a:rPr lang="en-US" sz="1600" b="1" i="1" dirty="0">
                <a:solidFill>
                  <a:schemeClr val="tx1">
                    <a:lumMod val="10000"/>
                  </a:schemeClr>
                </a:solidFill>
              </a:rPr>
              <a:t>like</a:t>
            </a:r>
            <a:r>
              <a:rPr lang="en-US" sz="1600" b="1" dirty="0">
                <a:solidFill>
                  <a:schemeClr val="tx1">
                    <a:lumMod val="10000"/>
                  </a:schemeClr>
                </a:solidFill>
              </a:rPr>
              <a:t> a field,</a:t>
            </a:r>
          </a:p>
          <a:p>
            <a:pPr algn="l"/>
            <a:r>
              <a:rPr lang="en-US" sz="1600" b="1" dirty="0">
                <a:solidFill>
                  <a:schemeClr val="tx1">
                    <a:lumMod val="10000"/>
                  </a:schemeClr>
                </a:solidFill>
              </a:rPr>
              <a:t>    Jerusalem shall become heaps of ruins,</a:t>
            </a:r>
          </a:p>
          <a:p>
            <a:pPr algn="l"/>
            <a:r>
              <a:rPr lang="en-US" sz="1600" b="1" dirty="0">
                <a:solidFill>
                  <a:schemeClr val="tx1">
                    <a:lumMod val="10000"/>
                  </a:schemeClr>
                </a:solidFill>
              </a:rPr>
              <a:t>    And the mountain of the temple</a:t>
            </a:r>
          </a:p>
          <a:p>
            <a:pPr algn="l"/>
            <a:r>
              <a:rPr lang="en-US" sz="1600" b="1" dirty="0">
                <a:solidFill>
                  <a:schemeClr val="tx1">
                    <a:lumMod val="10000"/>
                  </a:schemeClr>
                </a:solidFill>
              </a:rPr>
              <a:t>    Like the bare hills of the forest</a:t>
            </a:r>
            <a:r>
              <a:rPr lang="en-US" sz="1600" b="1" dirty="0" smtClean="0">
                <a:solidFill>
                  <a:schemeClr val="tx1">
                    <a:lumMod val="10000"/>
                  </a:schemeClr>
                </a:solidFill>
              </a:rPr>
              <a:t>.</a:t>
            </a:r>
          </a:p>
        </p:txBody>
      </p:sp>
      <p:pic>
        <p:nvPicPr>
          <p:cNvPr id="1027" name="Picture 3" descr="C:\Users\Danny Haynes\Documents\Haynes Docs\Documents\Danny's Bible Classes\Haggi to Malichai\Pictures\Altar with Temple Broken2.psd.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305" b="13817"/>
          <a:stretch/>
        </p:blipFill>
        <p:spPr bwMode="auto">
          <a:xfrm>
            <a:off x="-3836" y="-91440"/>
            <a:ext cx="565785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7125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p:nvPr>
        </p:nvSpPr>
        <p:spPr/>
        <p:txBody>
          <a:bodyPr/>
          <a:lstStyle/>
          <a:p>
            <a:endParaRPr lang="en-US"/>
          </a:p>
        </p:txBody>
      </p:sp>
      <p:pic>
        <p:nvPicPr>
          <p:cNvPr id="3076" name="Picture 4" descr="temple_1_ruins_galler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599" y="180975"/>
            <a:ext cx="8067675" cy="51184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9" name="Text Box 7"/>
          <p:cNvSpPr txBox="1">
            <a:spLocks noChangeArrowheads="1"/>
          </p:cNvSpPr>
          <p:nvPr/>
        </p:nvSpPr>
        <p:spPr bwMode="auto">
          <a:xfrm>
            <a:off x="1431925" y="5370513"/>
            <a:ext cx="73310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t>"For the mountain of Zion, which is desolate, the foxes walk upon it." Lamentations 5:18 </a:t>
            </a:r>
          </a:p>
        </p:txBody>
      </p:sp>
    </p:spTree>
    <p:extLst>
      <p:ext uri="{BB962C8B-B14F-4D97-AF65-F5344CB8AC3E}">
        <p14:creationId xmlns:p14="http://schemas.microsoft.com/office/powerpoint/2010/main" val="38486855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7540" y="213638"/>
            <a:ext cx="6443932" cy="5632311"/>
          </a:xfrm>
          <a:prstGeom prst="rect">
            <a:avLst/>
          </a:prstGeom>
          <a:noFill/>
        </p:spPr>
        <p:txBody>
          <a:bodyPr wrap="square" rtlCol="0">
            <a:spAutoFit/>
          </a:bodyPr>
          <a:lstStyle/>
          <a:p>
            <a:r>
              <a:rPr lang="en-US" i="1" dirty="0" smtClean="0">
                <a:solidFill>
                  <a:srgbClr val="000000"/>
                </a:solidFill>
                <a:latin typeface="Tahoma" pitchFamily="34" charset="0"/>
                <a:ea typeface="Tahoma" pitchFamily="34" charset="0"/>
                <a:cs typeface="Tahoma" pitchFamily="34" charset="0"/>
              </a:rPr>
              <a:t>3:1 Is </a:t>
            </a:r>
            <a:r>
              <a:rPr lang="en-US" i="1" dirty="0">
                <a:solidFill>
                  <a:srgbClr val="000000"/>
                </a:solidFill>
                <a:latin typeface="Tahoma" pitchFamily="34" charset="0"/>
                <a:ea typeface="Tahoma" pitchFamily="34" charset="0"/>
                <a:cs typeface="Tahoma" pitchFamily="34" charset="0"/>
              </a:rPr>
              <a:t>it</a:t>
            </a:r>
            <a:r>
              <a:rPr lang="en-US" dirty="0">
                <a:solidFill>
                  <a:srgbClr val="000000"/>
                </a:solidFill>
                <a:latin typeface="Tahoma" pitchFamily="34" charset="0"/>
                <a:ea typeface="Tahoma" pitchFamily="34" charset="0"/>
                <a:cs typeface="Tahoma" pitchFamily="34" charset="0"/>
              </a:rPr>
              <a:t> not for you to know justice</a:t>
            </a:r>
            <a:r>
              <a:rPr lang="en-US" dirty="0" smtClean="0">
                <a:solidFill>
                  <a:srgbClr val="000000"/>
                </a:solidFill>
                <a:latin typeface="Tahoma" pitchFamily="34" charset="0"/>
                <a:ea typeface="Tahoma" pitchFamily="34" charset="0"/>
                <a:cs typeface="Tahoma" pitchFamily="34" charset="0"/>
              </a:rPr>
              <a:t>?</a:t>
            </a:r>
          </a:p>
          <a:p>
            <a:endParaRPr lang="en-US" dirty="0" smtClean="0"/>
          </a:p>
          <a:p>
            <a:r>
              <a:rPr lang="en-US" dirty="0" smtClean="0"/>
              <a:t>3:2  You </a:t>
            </a:r>
            <a:r>
              <a:rPr lang="en-US" dirty="0"/>
              <a:t>who hate good and love evil;</a:t>
            </a:r>
          </a:p>
          <a:p>
            <a:r>
              <a:rPr lang="en-US" dirty="0"/>
              <a:t>    </a:t>
            </a:r>
            <a:r>
              <a:rPr lang="en-US" dirty="0" smtClean="0"/>
              <a:t>    Who </a:t>
            </a:r>
            <a:r>
              <a:rPr lang="en-US" dirty="0"/>
              <a:t>strip the skin from My people,</a:t>
            </a:r>
          </a:p>
          <a:p>
            <a:r>
              <a:rPr lang="en-US" dirty="0"/>
              <a:t>    </a:t>
            </a:r>
            <a:r>
              <a:rPr lang="en-US" dirty="0" smtClean="0"/>
              <a:t>    And </a:t>
            </a:r>
            <a:r>
              <a:rPr lang="en-US" dirty="0"/>
              <a:t>the flesh from their bones;</a:t>
            </a:r>
          </a:p>
          <a:p>
            <a:endParaRPr lang="en-US" u="sng" dirty="0" smtClean="0">
              <a:solidFill>
                <a:srgbClr val="000000"/>
              </a:solidFill>
              <a:latin typeface="Tahoma" pitchFamily="34" charset="0"/>
              <a:ea typeface="Tahoma" pitchFamily="34" charset="0"/>
              <a:cs typeface="Tahoma" pitchFamily="34" charset="0"/>
            </a:endParaRPr>
          </a:p>
          <a:p>
            <a:r>
              <a:rPr lang="en-US" dirty="0" smtClean="0">
                <a:solidFill>
                  <a:srgbClr val="000000"/>
                </a:solidFill>
              </a:rPr>
              <a:t>3:3  You </a:t>
            </a:r>
            <a:r>
              <a:rPr lang="en-US" dirty="0">
                <a:solidFill>
                  <a:srgbClr val="000000"/>
                </a:solidFill>
              </a:rPr>
              <a:t>who hate good and love evil;</a:t>
            </a:r>
          </a:p>
          <a:p>
            <a:r>
              <a:rPr lang="en-US" dirty="0">
                <a:solidFill>
                  <a:srgbClr val="000000"/>
                </a:solidFill>
              </a:rPr>
              <a:t>    </a:t>
            </a:r>
            <a:r>
              <a:rPr lang="en-US" dirty="0" smtClean="0">
                <a:solidFill>
                  <a:srgbClr val="000000"/>
                </a:solidFill>
              </a:rPr>
              <a:t>   Who </a:t>
            </a:r>
            <a:r>
              <a:rPr lang="en-US" dirty="0">
                <a:solidFill>
                  <a:srgbClr val="000000"/>
                </a:solidFill>
              </a:rPr>
              <a:t>strip the skin from My people,</a:t>
            </a:r>
          </a:p>
          <a:p>
            <a:r>
              <a:rPr lang="en-US" dirty="0">
                <a:solidFill>
                  <a:srgbClr val="000000"/>
                </a:solidFill>
              </a:rPr>
              <a:t>    </a:t>
            </a:r>
            <a:r>
              <a:rPr lang="en-US" dirty="0" smtClean="0">
                <a:solidFill>
                  <a:srgbClr val="000000"/>
                </a:solidFill>
              </a:rPr>
              <a:t>   And </a:t>
            </a:r>
            <a:r>
              <a:rPr lang="en-US" dirty="0">
                <a:solidFill>
                  <a:srgbClr val="000000"/>
                </a:solidFill>
              </a:rPr>
              <a:t>the flesh from their bones;</a:t>
            </a:r>
          </a:p>
          <a:p>
            <a:endParaRPr lang="en-US" u="sng" dirty="0" smtClean="0">
              <a:solidFill>
                <a:srgbClr val="000000"/>
              </a:solidFill>
              <a:latin typeface="Tahoma" pitchFamily="34" charset="0"/>
              <a:ea typeface="Tahoma" pitchFamily="34" charset="0"/>
              <a:cs typeface="Tahoma" pitchFamily="34" charset="0"/>
            </a:endParaRPr>
          </a:p>
          <a:p>
            <a:r>
              <a:rPr lang="en-US" dirty="0" smtClean="0"/>
              <a:t>3:5  Thus </a:t>
            </a:r>
            <a:r>
              <a:rPr lang="en-US" dirty="0"/>
              <a:t>says the </a:t>
            </a:r>
            <a:r>
              <a:rPr lang="en-US" cap="small" dirty="0"/>
              <a:t>Lord</a:t>
            </a:r>
            <a:r>
              <a:rPr lang="en-US" dirty="0"/>
              <a:t> concerning the prophets</a:t>
            </a:r>
          </a:p>
          <a:p>
            <a:r>
              <a:rPr lang="en-US" dirty="0"/>
              <a:t>    </a:t>
            </a:r>
            <a:r>
              <a:rPr lang="en-US" dirty="0" smtClean="0"/>
              <a:t>   Who </a:t>
            </a:r>
            <a:r>
              <a:rPr lang="en-US" dirty="0"/>
              <a:t>make my people stray;</a:t>
            </a:r>
          </a:p>
          <a:p>
            <a:r>
              <a:rPr lang="en-US" dirty="0"/>
              <a:t>    </a:t>
            </a:r>
            <a:r>
              <a:rPr lang="en-US" dirty="0" smtClean="0"/>
              <a:t>   Who </a:t>
            </a:r>
            <a:r>
              <a:rPr lang="en-US" dirty="0"/>
              <a:t>chant “Peace</a:t>
            </a:r>
            <a:r>
              <a:rPr lang="en-US" dirty="0" smtClean="0"/>
              <a:t>”</a:t>
            </a:r>
          </a:p>
          <a:p>
            <a:endParaRPr lang="en-US" dirty="0"/>
          </a:p>
          <a:p>
            <a:r>
              <a:rPr lang="en-US" dirty="0" smtClean="0"/>
              <a:t>3:9</a:t>
            </a:r>
            <a:r>
              <a:rPr lang="en-US" dirty="0"/>
              <a:t> </a:t>
            </a:r>
            <a:r>
              <a:rPr lang="en-US" dirty="0">
                <a:solidFill>
                  <a:srgbClr val="000000"/>
                </a:solidFill>
                <a:latin typeface="Tahoma" pitchFamily="34" charset="0"/>
                <a:ea typeface="Tahoma" pitchFamily="34" charset="0"/>
                <a:cs typeface="Tahoma" pitchFamily="34" charset="0"/>
              </a:rPr>
              <a:t> </a:t>
            </a:r>
            <a:r>
              <a:rPr lang="en-US" dirty="0" smtClean="0">
                <a:solidFill>
                  <a:srgbClr val="000000"/>
                </a:solidFill>
                <a:latin typeface="Tahoma" pitchFamily="34" charset="0"/>
                <a:ea typeface="Tahoma" pitchFamily="34" charset="0"/>
                <a:cs typeface="Tahoma" pitchFamily="34" charset="0"/>
              </a:rPr>
              <a:t>…Who </a:t>
            </a:r>
            <a:r>
              <a:rPr lang="en-US" dirty="0">
                <a:solidFill>
                  <a:srgbClr val="000000"/>
                </a:solidFill>
                <a:latin typeface="Tahoma" pitchFamily="34" charset="0"/>
                <a:ea typeface="Tahoma" pitchFamily="34" charset="0"/>
                <a:cs typeface="Tahoma" pitchFamily="34" charset="0"/>
              </a:rPr>
              <a:t>abhor </a:t>
            </a:r>
            <a:r>
              <a:rPr lang="en-US" dirty="0" smtClean="0">
                <a:solidFill>
                  <a:srgbClr val="000000"/>
                </a:solidFill>
                <a:latin typeface="Tahoma" pitchFamily="34" charset="0"/>
                <a:ea typeface="Tahoma" pitchFamily="34" charset="0"/>
                <a:cs typeface="Tahoma" pitchFamily="34" charset="0"/>
              </a:rPr>
              <a:t>justice</a:t>
            </a:r>
            <a:r>
              <a:rPr lang="en-US" dirty="0">
                <a:solidFill>
                  <a:srgbClr val="000000"/>
                </a:solidFill>
                <a:latin typeface="Tahoma" pitchFamily="34" charset="0"/>
                <a:ea typeface="Tahoma" pitchFamily="34" charset="0"/>
                <a:cs typeface="Tahoma" pitchFamily="34" charset="0"/>
              </a:rPr>
              <a:t> And pervert all equity</a:t>
            </a:r>
            <a:r>
              <a:rPr lang="en-US" dirty="0" smtClean="0">
                <a:solidFill>
                  <a:srgbClr val="000000"/>
                </a:solidFill>
                <a:latin typeface="Tahoma" pitchFamily="34" charset="0"/>
                <a:ea typeface="Tahoma" pitchFamily="34" charset="0"/>
                <a:cs typeface="Tahoma" pitchFamily="34" charset="0"/>
              </a:rPr>
              <a:t>,</a:t>
            </a:r>
          </a:p>
          <a:p>
            <a:endParaRPr lang="en-US" dirty="0">
              <a:solidFill>
                <a:srgbClr val="000000"/>
              </a:solidFill>
              <a:latin typeface="Tahoma" pitchFamily="34" charset="0"/>
              <a:ea typeface="Tahoma" pitchFamily="34" charset="0"/>
              <a:cs typeface="Tahoma" pitchFamily="34" charset="0"/>
            </a:endParaRPr>
          </a:p>
          <a:p>
            <a:r>
              <a:rPr lang="en-US" dirty="0" smtClean="0"/>
              <a:t>3:10</a:t>
            </a:r>
            <a:r>
              <a:rPr lang="en-US" dirty="0"/>
              <a:t> </a:t>
            </a:r>
            <a:r>
              <a:rPr lang="en-US" dirty="0">
                <a:solidFill>
                  <a:srgbClr val="000000"/>
                </a:solidFill>
                <a:latin typeface="Tahoma" pitchFamily="34" charset="0"/>
                <a:ea typeface="Tahoma" pitchFamily="34" charset="0"/>
                <a:cs typeface="Tahoma" pitchFamily="34" charset="0"/>
              </a:rPr>
              <a:t>   Who build up Zion with bloodshed</a:t>
            </a:r>
          </a:p>
          <a:p>
            <a:r>
              <a:rPr lang="en-US" dirty="0">
                <a:solidFill>
                  <a:srgbClr val="000000"/>
                </a:solidFill>
                <a:latin typeface="Tahoma" pitchFamily="34" charset="0"/>
                <a:ea typeface="Tahoma" pitchFamily="34" charset="0"/>
                <a:cs typeface="Tahoma" pitchFamily="34" charset="0"/>
              </a:rPr>
              <a:t>    </a:t>
            </a:r>
            <a:r>
              <a:rPr lang="en-US" dirty="0" smtClean="0">
                <a:solidFill>
                  <a:srgbClr val="000000"/>
                </a:solidFill>
                <a:latin typeface="Tahoma" pitchFamily="34" charset="0"/>
                <a:ea typeface="Tahoma" pitchFamily="34" charset="0"/>
                <a:cs typeface="Tahoma" pitchFamily="34" charset="0"/>
              </a:rPr>
              <a:t>       And </a:t>
            </a:r>
            <a:r>
              <a:rPr lang="en-US" dirty="0">
                <a:solidFill>
                  <a:srgbClr val="000000"/>
                </a:solidFill>
                <a:latin typeface="Tahoma" pitchFamily="34" charset="0"/>
                <a:ea typeface="Tahoma" pitchFamily="34" charset="0"/>
                <a:cs typeface="Tahoma" pitchFamily="34" charset="0"/>
              </a:rPr>
              <a:t>Jerusalem with iniquity:</a:t>
            </a:r>
          </a:p>
          <a:p>
            <a:endParaRPr lang="en-US" u="sng" dirty="0">
              <a:solidFill>
                <a:srgbClr val="000000"/>
              </a:solidFill>
              <a:latin typeface="Tahoma" pitchFamily="34" charset="0"/>
              <a:ea typeface="Tahoma" pitchFamily="34" charset="0"/>
              <a:cs typeface="Tahoma" pitchFamily="34" charset="0"/>
            </a:endParaRPr>
          </a:p>
          <a:p>
            <a:endParaRPr lang="en-US" dirty="0"/>
          </a:p>
        </p:txBody>
      </p:sp>
      <p:sp>
        <p:nvSpPr>
          <p:cNvPr id="4" name="Rectangle 3"/>
          <p:cNvSpPr/>
          <p:nvPr/>
        </p:nvSpPr>
        <p:spPr>
          <a:xfrm>
            <a:off x="1117540" y="5261842"/>
            <a:ext cx="4572000" cy="923330"/>
          </a:xfrm>
          <a:prstGeom prst="rect">
            <a:avLst/>
          </a:prstGeom>
        </p:spPr>
        <p:txBody>
          <a:bodyPr>
            <a:spAutoFit/>
          </a:bodyPr>
          <a:lstStyle/>
          <a:p>
            <a:r>
              <a:rPr lang="en-US" dirty="0" smtClean="0"/>
              <a:t>3:11    Her </a:t>
            </a:r>
            <a:r>
              <a:rPr lang="en-US" b="1" dirty="0"/>
              <a:t>heads</a:t>
            </a:r>
            <a:r>
              <a:rPr lang="en-US" dirty="0"/>
              <a:t> judge for a bribe,</a:t>
            </a:r>
          </a:p>
          <a:p>
            <a:pPr marL="628650" indent="-628650"/>
            <a:r>
              <a:rPr lang="en-US" dirty="0"/>
              <a:t>    </a:t>
            </a:r>
            <a:r>
              <a:rPr lang="en-US" dirty="0"/>
              <a:t> </a:t>
            </a:r>
            <a:r>
              <a:rPr lang="en-US" dirty="0" smtClean="0"/>
              <a:t>      Her </a:t>
            </a:r>
            <a:r>
              <a:rPr lang="en-US" b="1" dirty="0"/>
              <a:t>priests</a:t>
            </a:r>
            <a:r>
              <a:rPr lang="en-US" dirty="0"/>
              <a:t> teach for pay,</a:t>
            </a:r>
          </a:p>
          <a:p>
            <a:pPr marL="628650" indent="-628650"/>
            <a:r>
              <a:rPr lang="en-US" dirty="0"/>
              <a:t>    </a:t>
            </a:r>
            <a:r>
              <a:rPr lang="en-US" dirty="0" smtClean="0"/>
              <a:t>       And </a:t>
            </a:r>
            <a:r>
              <a:rPr lang="en-US" dirty="0"/>
              <a:t>her</a:t>
            </a:r>
            <a:r>
              <a:rPr lang="en-US" b="1" dirty="0"/>
              <a:t> prophets </a:t>
            </a:r>
            <a:r>
              <a:rPr lang="en-US" dirty="0"/>
              <a:t>divine for money.</a:t>
            </a:r>
          </a:p>
        </p:txBody>
      </p:sp>
      <p:sp>
        <p:nvSpPr>
          <p:cNvPr id="5" name="TextBox 4"/>
          <p:cNvSpPr txBox="1"/>
          <p:nvPr/>
        </p:nvSpPr>
        <p:spPr>
          <a:xfrm>
            <a:off x="6429375" y="260860"/>
            <a:ext cx="2714625" cy="2862322"/>
          </a:xfrm>
          <a:prstGeom prst="rect">
            <a:avLst/>
          </a:prstGeom>
          <a:solidFill>
            <a:srgbClr val="FFFF00"/>
          </a:solidFill>
        </p:spPr>
        <p:txBody>
          <a:bodyPr wrap="square" rtlCol="0">
            <a:spAutoFit/>
          </a:bodyPr>
          <a:lstStyle/>
          <a:p>
            <a:r>
              <a:rPr lang="en-US" dirty="0" smtClean="0"/>
              <a:t>3:4</a:t>
            </a:r>
          </a:p>
          <a:p>
            <a:r>
              <a:rPr lang="en-US" u="sng" dirty="0" smtClean="0"/>
              <a:t>Then </a:t>
            </a:r>
            <a:r>
              <a:rPr lang="en-US" u="sng" dirty="0"/>
              <a:t>they will cry to the </a:t>
            </a:r>
            <a:r>
              <a:rPr lang="en-US" u="sng" cap="small" dirty="0"/>
              <a:t>Lord</a:t>
            </a:r>
            <a:r>
              <a:rPr lang="en-US" u="sng" dirty="0"/>
              <a:t>,</a:t>
            </a:r>
          </a:p>
          <a:p>
            <a:r>
              <a:rPr lang="en-US" dirty="0"/>
              <a:t>    But He will not hear them;</a:t>
            </a:r>
          </a:p>
          <a:p>
            <a:r>
              <a:rPr lang="en-US" dirty="0"/>
              <a:t>    He will even hide His face from them at that time,</a:t>
            </a:r>
          </a:p>
          <a:p>
            <a:r>
              <a:rPr lang="en-US" dirty="0"/>
              <a:t>    Because they have been evil in their deeds.</a:t>
            </a:r>
            <a:endParaRPr lang="en-US" dirty="0"/>
          </a:p>
        </p:txBody>
      </p:sp>
      <p:sp>
        <p:nvSpPr>
          <p:cNvPr id="6" name="TextBox 5"/>
          <p:cNvSpPr txBox="1"/>
          <p:nvPr/>
        </p:nvSpPr>
        <p:spPr>
          <a:xfrm>
            <a:off x="6429374" y="3250519"/>
            <a:ext cx="2714625" cy="1754326"/>
          </a:xfrm>
          <a:prstGeom prst="rect">
            <a:avLst/>
          </a:prstGeom>
          <a:solidFill>
            <a:srgbClr val="FFFF00"/>
          </a:solidFill>
        </p:spPr>
        <p:txBody>
          <a:bodyPr wrap="square" rtlCol="0">
            <a:spAutoFit/>
          </a:bodyPr>
          <a:lstStyle/>
          <a:p>
            <a:r>
              <a:rPr lang="en-US" dirty="0" smtClean="0"/>
              <a:t>3:6  </a:t>
            </a:r>
            <a:r>
              <a:rPr lang="en-US" u="sng" dirty="0" smtClean="0"/>
              <a:t>“Therefore </a:t>
            </a:r>
            <a:r>
              <a:rPr lang="en-US" dirty="0"/>
              <a:t>you shall have night without vision,</a:t>
            </a:r>
          </a:p>
          <a:p>
            <a:r>
              <a:rPr lang="en-US" dirty="0"/>
              <a:t>    And you shall have darkness without divination</a:t>
            </a:r>
            <a:r>
              <a:rPr lang="en-US" dirty="0" smtClean="0"/>
              <a:t>;</a:t>
            </a:r>
            <a:endParaRPr lang="en-US" dirty="0"/>
          </a:p>
        </p:txBody>
      </p:sp>
      <p:sp>
        <p:nvSpPr>
          <p:cNvPr id="7" name="TextBox 6"/>
          <p:cNvSpPr txBox="1"/>
          <p:nvPr/>
        </p:nvSpPr>
        <p:spPr>
          <a:xfrm>
            <a:off x="5800726" y="5103674"/>
            <a:ext cx="3343274" cy="1477328"/>
          </a:xfrm>
          <a:prstGeom prst="rect">
            <a:avLst/>
          </a:prstGeom>
          <a:solidFill>
            <a:srgbClr val="FFFF00"/>
          </a:solidFill>
        </p:spPr>
        <p:txBody>
          <a:bodyPr wrap="square" rtlCol="0">
            <a:spAutoFit/>
          </a:bodyPr>
          <a:lstStyle/>
          <a:p>
            <a:r>
              <a:rPr lang="en-US" dirty="0" smtClean="0"/>
              <a:t>3:12 </a:t>
            </a:r>
            <a:r>
              <a:rPr lang="en-US" u="sng" dirty="0" smtClean="0"/>
              <a:t>Therefore</a:t>
            </a:r>
            <a:r>
              <a:rPr lang="en-US" dirty="0" smtClean="0"/>
              <a:t> </a:t>
            </a:r>
            <a:r>
              <a:rPr lang="en-US" dirty="0"/>
              <a:t>because of you</a:t>
            </a:r>
          </a:p>
          <a:p>
            <a:r>
              <a:rPr lang="en-US" dirty="0"/>
              <a:t>    </a:t>
            </a:r>
            <a:r>
              <a:rPr lang="en-US" dirty="0" smtClean="0"/>
              <a:t>   Zion </a:t>
            </a:r>
            <a:r>
              <a:rPr lang="en-US" dirty="0"/>
              <a:t>shall be plowed </a:t>
            </a:r>
            <a:r>
              <a:rPr lang="en-US" i="1" dirty="0"/>
              <a:t>like</a:t>
            </a:r>
            <a:r>
              <a:rPr lang="en-US" dirty="0"/>
              <a:t> a </a:t>
            </a:r>
            <a:endParaRPr lang="en-US" dirty="0" smtClean="0"/>
          </a:p>
          <a:p>
            <a:r>
              <a:rPr lang="en-US" dirty="0"/>
              <a:t> </a:t>
            </a:r>
            <a:r>
              <a:rPr lang="en-US" dirty="0" smtClean="0"/>
              <a:t>      field</a:t>
            </a:r>
            <a:r>
              <a:rPr lang="en-US" dirty="0"/>
              <a:t>,</a:t>
            </a:r>
          </a:p>
          <a:p>
            <a:r>
              <a:rPr lang="en-US" dirty="0"/>
              <a:t>    </a:t>
            </a:r>
            <a:r>
              <a:rPr lang="en-US" dirty="0" smtClean="0"/>
              <a:t>  Jerusalem </a:t>
            </a:r>
            <a:r>
              <a:rPr lang="en-US" dirty="0"/>
              <a:t>shall become </a:t>
            </a:r>
            <a:endParaRPr lang="en-US" dirty="0" smtClean="0"/>
          </a:p>
          <a:p>
            <a:r>
              <a:rPr lang="en-US" dirty="0"/>
              <a:t> </a:t>
            </a:r>
            <a:r>
              <a:rPr lang="en-US" dirty="0" smtClean="0"/>
              <a:t>     heaps </a:t>
            </a:r>
            <a:r>
              <a:rPr lang="en-US" dirty="0"/>
              <a:t>of ruins</a:t>
            </a:r>
            <a:endParaRPr lang="en-US" dirty="0"/>
          </a:p>
        </p:txBody>
      </p:sp>
      <p:sp>
        <p:nvSpPr>
          <p:cNvPr id="8" name="Right Arrow 7"/>
          <p:cNvSpPr/>
          <p:nvPr/>
        </p:nvSpPr>
        <p:spPr>
          <a:xfrm>
            <a:off x="5248275" y="1514475"/>
            <a:ext cx="990600" cy="4000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5400675" y="3371850"/>
            <a:ext cx="990600" cy="4000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5067299" y="5442288"/>
            <a:ext cx="828676" cy="4000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26392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969" y="1801505"/>
            <a:ext cx="1936274" cy="4763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94" name="Rectangle 2"/>
          <p:cNvSpPr>
            <a:spLocks noGrp="1" noChangeArrowheads="1"/>
          </p:cNvSpPr>
          <p:nvPr>
            <p:ph type="title"/>
          </p:nvPr>
        </p:nvSpPr>
        <p:spPr>
          <a:xfrm>
            <a:off x="838200" y="838200"/>
            <a:ext cx="7772400" cy="1143000"/>
          </a:xfrm>
        </p:spPr>
        <p:txBody>
          <a:bodyPr/>
          <a:lstStyle/>
          <a:p>
            <a:r>
              <a:rPr lang="en-US"/>
              <a:t>Outline of Micah</a:t>
            </a:r>
          </a:p>
        </p:txBody>
      </p:sp>
      <p:sp>
        <p:nvSpPr>
          <p:cNvPr id="84995" name="Rectangle 3"/>
          <p:cNvSpPr>
            <a:spLocks noGrp="1" noChangeArrowheads="1"/>
          </p:cNvSpPr>
          <p:nvPr>
            <p:ph type="body" idx="1"/>
          </p:nvPr>
        </p:nvSpPr>
        <p:spPr>
          <a:xfrm>
            <a:off x="1990725" y="1828800"/>
            <a:ext cx="7153275" cy="4730750"/>
          </a:xfrm>
          <a:solidFill>
            <a:srgbClr val="FFFFFF"/>
          </a:solidFill>
        </p:spPr>
        <p:txBody>
          <a:bodyPr/>
          <a:lstStyle/>
          <a:p>
            <a:pPr marL="812800" indent="-812800">
              <a:buFontTx/>
              <a:buAutoNum type="romanUcPeriod"/>
            </a:pPr>
            <a:r>
              <a:rPr lang="en-US" dirty="0">
                <a:latin typeface="Tahoma" pitchFamily="34" charset="0"/>
              </a:rPr>
              <a:t>Judgment on Israel &amp; Judah   (1:2-2:13)</a:t>
            </a:r>
          </a:p>
          <a:p>
            <a:pPr marL="812800" indent="-812800">
              <a:buFontTx/>
              <a:buAutoNum type="romanUcPeriod"/>
            </a:pPr>
            <a:r>
              <a:rPr lang="en-US" dirty="0">
                <a:latin typeface="Tahoma" pitchFamily="34" charset="0"/>
              </a:rPr>
              <a:t>Present Injustice (3:1-12)</a:t>
            </a:r>
          </a:p>
          <a:p>
            <a:pPr marL="812800" indent="-812800">
              <a:buFontTx/>
              <a:buAutoNum type="romanUcPeriod"/>
            </a:pPr>
            <a:r>
              <a:rPr lang="en-US" dirty="0">
                <a:latin typeface="Tahoma" pitchFamily="34" charset="0"/>
              </a:rPr>
              <a:t>Restoration of Justice (4:1-5:18)</a:t>
            </a:r>
          </a:p>
          <a:p>
            <a:pPr marL="812800" indent="-812800">
              <a:buFontTx/>
              <a:buAutoNum type="romanUcPeriod"/>
            </a:pPr>
            <a:r>
              <a:rPr lang="en-US" dirty="0">
                <a:latin typeface="Tahoma" pitchFamily="34" charset="0"/>
              </a:rPr>
              <a:t>Lord’s Indictment (6:1-16)</a:t>
            </a:r>
          </a:p>
          <a:p>
            <a:pPr marL="812800" indent="-812800">
              <a:buFontTx/>
              <a:buAutoNum type="romanUcPeriod"/>
            </a:pPr>
            <a:r>
              <a:rPr lang="en-US" dirty="0">
                <a:latin typeface="Tahoma" pitchFamily="34" charset="0"/>
              </a:rPr>
              <a:t>Shame &amp; Restoration of Relationship (7:1-20)</a:t>
            </a:r>
          </a:p>
        </p:txBody>
      </p:sp>
      <p:sp>
        <p:nvSpPr>
          <p:cNvPr id="4" name="TextBox 3"/>
          <p:cNvSpPr txBox="1"/>
          <p:nvPr/>
        </p:nvSpPr>
        <p:spPr>
          <a:xfrm>
            <a:off x="280687" y="2096616"/>
            <a:ext cx="1686680" cy="276999"/>
          </a:xfrm>
          <a:prstGeom prst="rect">
            <a:avLst/>
          </a:prstGeom>
          <a:solidFill>
            <a:schemeClr val="accent4">
              <a:lumMod val="20000"/>
              <a:lumOff val="80000"/>
            </a:schemeClr>
          </a:solidFill>
        </p:spPr>
        <p:txBody>
          <a:bodyPr wrap="none" rtlCol="0">
            <a:spAutoFit/>
          </a:bodyPr>
          <a:lstStyle/>
          <a:p>
            <a:pPr algn="r" fontAlgn="base">
              <a:spcBef>
                <a:spcPct val="0"/>
              </a:spcBef>
              <a:spcAft>
                <a:spcPct val="0"/>
              </a:spcAft>
            </a:pPr>
            <a:r>
              <a:rPr lang="en-US" sz="1200" b="1" dirty="0">
                <a:solidFill>
                  <a:srgbClr val="4C4F60">
                    <a:lumMod val="50000"/>
                  </a:srgbClr>
                </a:solidFill>
                <a:latin typeface="Tahoma" pitchFamily="34" charset="0"/>
                <a:ea typeface="Tahoma" pitchFamily="34" charset="0"/>
                <a:cs typeface="Tahoma" pitchFamily="34" charset="0"/>
              </a:rPr>
              <a:t>Hear All you People</a:t>
            </a:r>
          </a:p>
        </p:txBody>
      </p:sp>
      <p:sp>
        <p:nvSpPr>
          <p:cNvPr id="5" name="TextBox 4"/>
          <p:cNvSpPr txBox="1"/>
          <p:nvPr/>
        </p:nvSpPr>
        <p:spPr>
          <a:xfrm>
            <a:off x="559609" y="2921169"/>
            <a:ext cx="1407758" cy="646331"/>
          </a:xfrm>
          <a:prstGeom prst="rect">
            <a:avLst/>
          </a:prstGeom>
          <a:solidFill>
            <a:schemeClr val="accent4">
              <a:lumMod val="20000"/>
              <a:lumOff val="80000"/>
            </a:schemeClr>
          </a:solidFill>
        </p:spPr>
        <p:txBody>
          <a:bodyPr wrap="none" rtlCol="0">
            <a:spAutoFit/>
          </a:bodyPr>
          <a:lstStyle/>
          <a:p>
            <a:pPr algn="r" fontAlgn="base">
              <a:spcBef>
                <a:spcPct val="0"/>
              </a:spcBef>
              <a:spcAft>
                <a:spcPct val="0"/>
              </a:spcAft>
            </a:pPr>
            <a:r>
              <a:rPr lang="en-US" sz="1200" b="1" dirty="0">
                <a:solidFill>
                  <a:srgbClr val="4C4F60">
                    <a:lumMod val="50000"/>
                  </a:srgbClr>
                </a:solidFill>
                <a:latin typeface="Tahoma" pitchFamily="34" charset="0"/>
                <a:ea typeface="Tahoma" pitchFamily="34" charset="0"/>
                <a:cs typeface="Tahoma" pitchFamily="34" charset="0"/>
              </a:rPr>
              <a:t>Hear Now</a:t>
            </a:r>
          </a:p>
          <a:p>
            <a:pPr algn="r" fontAlgn="base">
              <a:spcBef>
                <a:spcPct val="0"/>
              </a:spcBef>
              <a:spcAft>
                <a:spcPct val="0"/>
              </a:spcAft>
            </a:pPr>
            <a:r>
              <a:rPr lang="en-US" sz="1200" b="1" dirty="0">
                <a:solidFill>
                  <a:srgbClr val="4C4F60">
                    <a:lumMod val="50000"/>
                  </a:srgbClr>
                </a:solidFill>
                <a:latin typeface="Tahoma" pitchFamily="34" charset="0"/>
                <a:ea typeface="Tahoma" pitchFamily="34" charset="0"/>
                <a:cs typeface="Tahoma" pitchFamily="34" charset="0"/>
              </a:rPr>
              <a:t>He will not hear</a:t>
            </a:r>
          </a:p>
          <a:p>
            <a:pPr algn="r" fontAlgn="base">
              <a:spcBef>
                <a:spcPct val="0"/>
              </a:spcBef>
              <a:spcAft>
                <a:spcPct val="0"/>
              </a:spcAft>
            </a:pPr>
            <a:r>
              <a:rPr lang="en-US" sz="1200" b="1" dirty="0">
                <a:solidFill>
                  <a:srgbClr val="4C4F60">
                    <a:lumMod val="50000"/>
                  </a:srgbClr>
                </a:solidFill>
                <a:latin typeface="Tahoma" pitchFamily="34" charset="0"/>
                <a:ea typeface="Tahoma" pitchFamily="34" charset="0"/>
                <a:cs typeface="Tahoma" pitchFamily="34" charset="0"/>
              </a:rPr>
              <a:t>Now hear this</a:t>
            </a:r>
          </a:p>
        </p:txBody>
      </p:sp>
      <p:sp>
        <p:nvSpPr>
          <p:cNvPr id="6" name="TextBox 5"/>
          <p:cNvSpPr txBox="1"/>
          <p:nvPr/>
        </p:nvSpPr>
        <p:spPr>
          <a:xfrm>
            <a:off x="400913" y="3733800"/>
            <a:ext cx="1566454" cy="276999"/>
          </a:xfrm>
          <a:prstGeom prst="rect">
            <a:avLst/>
          </a:prstGeom>
          <a:solidFill>
            <a:schemeClr val="accent4">
              <a:lumMod val="20000"/>
              <a:lumOff val="80000"/>
            </a:schemeClr>
          </a:solidFill>
        </p:spPr>
        <p:txBody>
          <a:bodyPr wrap="none" rtlCol="0">
            <a:spAutoFit/>
          </a:bodyPr>
          <a:lstStyle/>
          <a:p>
            <a:pPr algn="r" fontAlgn="base">
              <a:spcBef>
                <a:spcPct val="0"/>
              </a:spcBef>
              <a:spcAft>
                <a:spcPct val="0"/>
              </a:spcAft>
            </a:pPr>
            <a:r>
              <a:rPr lang="en-US" sz="1200" b="1" dirty="0">
                <a:solidFill>
                  <a:srgbClr val="4C4F60">
                    <a:lumMod val="50000"/>
                  </a:srgbClr>
                </a:solidFill>
                <a:latin typeface="Tahoma" pitchFamily="34" charset="0"/>
                <a:ea typeface="Tahoma" pitchFamily="34" charset="0"/>
                <a:cs typeface="Tahoma" pitchFamily="34" charset="0"/>
              </a:rPr>
              <a:t>Nations not heard</a:t>
            </a:r>
          </a:p>
        </p:txBody>
      </p:sp>
      <p:sp>
        <p:nvSpPr>
          <p:cNvPr id="7" name="TextBox 6"/>
          <p:cNvSpPr txBox="1"/>
          <p:nvPr/>
        </p:nvSpPr>
        <p:spPr>
          <a:xfrm>
            <a:off x="106969" y="4114800"/>
            <a:ext cx="1874231" cy="646331"/>
          </a:xfrm>
          <a:prstGeom prst="rect">
            <a:avLst/>
          </a:prstGeom>
          <a:solidFill>
            <a:schemeClr val="accent4">
              <a:lumMod val="20000"/>
              <a:lumOff val="80000"/>
            </a:schemeClr>
          </a:solidFill>
        </p:spPr>
        <p:txBody>
          <a:bodyPr wrap="none" rtlCol="0">
            <a:spAutoFit/>
          </a:bodyPr>
          <a:lstStyle/>
          <a:p>
            <a:pPr algn="r" fontAlgn="base">
              <a:spcBef>
                <a:spcPct val="0"/>
              </a:spcBef>
              <a:spcAft>
                <a:spcPct val="0"/>
              </a:spcAft>
            </a:pPr>
            <a:r>
              <a:rPr lang="en-US" sz="1200" b="1" dirty="0">
                <a:solidFill>
                  <a:srgbClr val="4C4F60">
                    <a:lumMod val="50000"/>
                  </a:srgbClr>
                </a:solidFill>
                <a:latin typeface="Tahoma" pitchFamily="34" charset="0"/>
                <a:ea typeface="Tahoma" pitchFamily="34" charset="0"/>
                <a:cs typeface="Tahoma" pitchFamily="34" charset="0"/>
              </a:rPr>
              <a:t>Hear Now</a:t>
            </a:r>
          </a:p>
          <a:p>
            <a:pPr algn="r" fontAlgn="base">
              <a:spcBef>
                <a:spcPct val="0"/>
              </a:spcBef>
              <a:spcAft>
                <a:spcPct val="0"/>
              </a:spcAft>
            </a:pPr>
            <a:r>
              <a:rPr lang="en-US" sz="1200" b="1" dirty="0">
                <a:solidFill>
                  <a:srgbClr val="4C4F60">
                    <a:lumMod val="50000"/>
                  </a:srgbClr>
                </a:solidFill>
                <a:latin typeface="Tahoma" pitchFamily="34" charset="0"/>
                <a:ea typeface="Tahoma" pitchFamily="34" charset="0"/>
                <a:cs typeface="Tahoma" pitchFamily="34" charset="0"/>
              </a:rPr>
              <a:t>Hear Lord’s complaint</a:t>
            </a:r>
          </a:p>
          <a:p>
            <a:pPr algn="r" fontAlgn="base">
              <a:spcBef>
                <a:spcPct val="0"/>
              </a:spcBef>
              <a:spcAft>
                <a:spcPct val="0"/>
              </a:spcAft>
            </a:pPr>
            <a:r>
              <a:rPr lang="en-US" sz="1200" b="1" dirty="0">
                <a:solidFill>
                  <a:srgbClr val="4C4F60">
                    <a:lumMod val="50000"/>
                  </a:srgbClr>
                </a:solidFill>
                <a:latin typeface="Tahoma" pitchFamily="34" charset="0"/>
                <a:ea typeface="Tahoma" pitchFamily="34" charset="0"/>
                <a:cs typeface="Tahoma" pitchFamily="34" charset="0"/>
              </a:rPr>
              <a:t>Hear the rod</a:t>
            </a:r>
          </a:p>
        </p:txBody>
      </p:sp>
      <p:sp>
        <p:nvSpPr>
          <p:cNvPr id="8" name="TextBox 7"/>
          <p:cNvSpPr txBox="1"/>
          <p:nvPr/>
        </p:nvSpPr>
        <p:spPr>
          <a:xfrm>
            <a:off x="555335" y="4876800"/>
            <a:ext cx="1487908" cy="276999"/>
          </a:xfrm>
          <a:prstGeom prst="rect">
            <a:avLst/>
          </a:prstGeom>
          <a:solidFill>
            <a:schemeClr val="accent4">
              <a:lumMod val="20000"/>
              <a:lumOff val="80000"/>
            </a:schemeClr>
          </a:solidFill>
        </p:spPr>
        <p:txBody>
          <a:bodyPr wrap="none" rtlCol="0">
            <a:spAutoFit/>
          </a:bodyPr>
          <a:lstStyle/>
          <a:p>
            <a:pPr algn="r" fontAlgn="base">
              <a:spcBef>
                <a:spcPct val="0"/>
              </a:spcBef>
              <a:spcAft>
                <a:spcPct val="0"/>
              </a:spcAft>
            </a:pPr>
            <a:r>
              <a:rPr lang="en-US" sz="1200" b="1" dirty="0">
                <a:solidFill>
                  <a:srgbClr val="4C4F60">
                    <a:lumMod val="50000"/>
                  </a:srgbClr>
                </a:solidFill>
                <a:latin typeface="Tahoma" pitchFamily="34" charset="0"/>
                <a:ea typeface="Tahoma" pitchFamily="34" charset="0"/>
                <a:cs typeface="Tahoma" pitchFamily="34" charset="0"/>
              </a:rPr>
              <a:t>God will hear me</a:t>
            </a:r>
          </a:p>
        </p:txBody>
      </p:sp>
      <p:grpSp>
        <p:nvGrpSpPr>
          <p:cNvPr id="10" name="Group 9"/>
          <p:cNvGrpSpPr/>
          <p:nvPr/>
        </p:nvGrpSpPr>
        <p:grpSpPr>
          <a:xfrm>
            <a:off x="8153392" y="246494"/>
            <a:ext cx="795411" cy="640244"/>
            <a:chOff x="8153406" y="378767"/>
            <a:chExt cx="795410" cy="383233"/>
          </a:xfrm>
        </p:grpSpPr>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8153406" y="378767"/>
              <a:ext cx="795410" cy="276340"/>
            </a:xfrm>
            <a:prstGeom prst="rect">
              <a:avLst/>
            </a:prstGeom>
            <a:noFill/>
          </p:spPr>
          <p:txBody>
            <a:bodyPr wrap="none" rtlCol="0">
              <a:spAutoFit/>
            </a:bodyPr>
            <a:lstStyle/>
            <a:p>
              <a:pPr algn="ctr"/>
              <a:r>
                <a:rPr lang="en-US" sz="1200" dirty="0" smtClean="0">
                  <a:solidFill>
                    <a:schemeClr val="bg1"/>
                  </a:solidFill>
                  <a:latin typeface="Britannic Bold" panose="020B0903060703020204" pitchFamily="34" charset="0"/>
                </a:rPr>
                <a:t>Minor </a:t>
              </a:r>
            </a:p>
            <a:p>
              <a:pPr algn="ctr"/>
              <a:r>
                <a:rPr lang="en-US" sz="1200" dirty="0" smtClean="0">
                  <a:solidFill>
                    <a:schemeClr val="bg1"/>
                  </a:solidFill>
                  <a:latin typeface="Britannic Bold" panose="020B0903060703020204" pitchFamily="34" charset="0"/>
                </a:rPr>
                <a:t>Prophets</a:t>
              </a:r>
              <a:endParaRPr lang="en-US" sz="1200" dirty="0">
                <a:solidFill>
                  <a:schemeClr val="bg1"/>
                </a:solidFill>
                <a:latin typeface="Britannic Bold" panose="020B0903060703020204" pitchFamily="34" charset="0"/>
              </a:endParaRPr>
            </a:p>
          </p:txBody>
        </p:sp>
      </p:grpSp>
    </p:spTree>
    <p:extLst>
      <p:ext uri="{BB962C8B-B14F-4D97-AF65-F5344CB8AC3E}">
        <p14:creationId xmlns:p14="http://schemas.microsoft.com/office/powerpoint/2010/main" val="20337369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153392" y="246494"/>
            <a:ext cx="795411" cy="640244"/>
            <a:chOff x="8153406" y="378767"/>
            <a:chExt cx="795410" cy="383233"/>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8153406" y="378767"/>
              <a:ext cx="795410" cy="276340"/>
            </a:xfrm>
            <a:prstGeom prst="rect">
              <a:avLst/>
            </a:prstGeom>
            <a:noFill/>
          </p:spPr>
          <p:txBody>
            <a:bodyPr wrap="none" rtlCol="0">
              <a:spAutoFit/>
            </a:bodyPr>
            <a:lstStyle/>
            <a:p>
              <a:pPr algn="ctr"/>
              <a:r>
                <a:rPr lang="en-US" sz="1200" dirty="0" smtClean="0">
                  <a:solidFill>
                    <a:schemeClr val="bg1"/>
                  </a:solidFill>
                  <a:latin typeface="Britannic Bold" panose="020B0903060703020204" pitchFamily="34" charset="0"/>
                </a:rPr>
                <a:t>Minor </a:t>
              </a:r>
            </a:p>
            <a:p>
              <a:pPr algn="ctr"/>
              <a:r>
                <a:rPr lang="en-US" sz="1200" dirty="0" smtClean="0">
                  <a:solidFill>
                    <a:schemeClr val="bg1"/>
                  </a:solidFill>
                  <a:latin typeface="Britannic Bold" panose="020B0903060703020204" pitchFamily="34" charset="0"/>
                </a:rPr>
                <a:t>Prophets</a:t>
              </a:r>
              <a:endParaRPr lang="en-US" sz="1200" dirty="0">
                <a:solidFill>
                  <a:schemeClr val="bg1"/>
                </a:solidFill>
                <a:latin typeface="Britannic Bold" panose="020B0903060703020204" pitchFamily="34" charset="0"/>
              </a:endParaRPr>
            </a:p>
          </p:txBody>
        </p:sp>
      </p:grpSp>
      <p:sp>
        <p:nvSpPr>
          <p:cNvPr id="4" name="TextBox 3"/>
          <p:cNvSpPr txBox="1"/>
          <p:nvPr/>
        </p:nvSpPr>
        <p:spPr>
          <a:xfrm>
            <a:off x="832514" y="518615"/>
            <a:ext cx="3930554" cy="1169551"/>
          </a:xfrm>
          <a:prstGeom prst="rect">
            <a:avLst/>
          </a:prstGeom>
          <a:solidFill>
            <a:srgbClr val="FFFFFF"/>
          </a:solidFill>
        </p:spPr>
        <p:txBody>
          <a:bodyPr wrap="square" rtlCol="0">
            <a:spAutoFit/>
          </a:bodyPr>
          <a:lstStyle/>
          <a:p>
            <a:pPr fontAlgn="base">
              <a:spcBef>
                <a:spcPct val="0"/>
              </a:spcBef>
              <a:spcAft>
                <a:spcPct val="0"/>
              </a:spcAft>
            </a:pPr>
            <a:r>
              <a:rPr lang="en-US" sz="1400" dirty="0">
                <a:solidFill>
                  <a:schemeClr val="tx1">
                    <a:lumMod val="10000"/>
                  </a:schemeClr>
                </a:solidFill>
              </a:rPr>
              <a:t>Micah 1</a:t>
            </a:r>
          </a:p>
          <a:p>
            <a:pPr fontAlgn="base">
              <a:spcBef>
                <a:spcPct val="0"/>
              </a:spcBef>
              <a:spcAft>
                <a:spcPct val="0"/>
              </a:spcAft>
            </a:pPr>
            <a:r>
              <a:rPr lang="en-US" sz="1400" baseline="30000" dirty="0">
                <a:solidFill>
                  <a:schemeClr val="tx1">
                    <a:lumMod val="10000"/>
                  </a:schemeClr>
                </a:solidFill>
              </a:rPr>
              <a:t>2</a:t>
            </a:r>
            <a:r>
              <a:rPr lang="en-US" sz="1400" dirty="0">
                <a:solidFill>
                  <a:schemeClr val="tx1">
                    <a:lumMod val="10000"/>
                  </a:schemeClr>
                </a:solidFill>
              </a:rPr>
              <a:t>    </a:t>
            </a:r>
            <a:r>
              <a:rPr lang="en-US" sz="1400" b="1" dirty="0">
                <a:solidFill>
                  <a:srgbClr val="7030A0"/>
                </a:solidFill>
              </a:rPr>
              <a:t>Hear, all you peoples!</a:t>
            </a:r>
          </a:p>
          <a:p>
            <a:pPr fontAlgn="base">
              <a:spcBef>
                <a:spcPct val="0"/>
              </a:spcBef>
              <a:spcAft>
                <a:spcPct val="0"/>
              </a:spcAft>
            </a:pPr>
            <a:r>
              <a:rPr lang="en-US" sz="1400" dirty="0">
                <a:solidFill>
                  <a:schemeClr val="tx1">
                    <a:lumMod val="10000"/>
                  </a:schemeClr>
                </a:solidFill>
              </a:rPr>
              <a:t>    Listen, O earth, and all that is in it!</a:t>
            </a:r>
          </a:p>
          <a:p>
            <a:pPr fontAlgn="base">
              <a:spcBef>
                <a:spcPct val="0"/>
              </a:spcBef>
              <a:spcAft>
                <a:spcPct val="0"/>
              </a:spcAft>
            </a:pPr>
            <a:r>
              <a:rPr lang="en-US" sz="1400" dirty="0">
                <a:solidFill>
                  <a:schemeClr val="tx1">
                    <a:lumMod val="10000"/>
                  </a:schemeClr>
                </a:solidFill>
              </a:rPr>
              <a:t>    Let the Lord GOD be a witness against you,</a:t>
            </a:r>
          </a:p>
          <a:p>
            <a:pPr fontAlgn="base">
              <a:spcBef>
                <a:spcPct val="0"/>
              </a:spcBef>
              <a:spcAft>
                <a:spcPct val="0"/>
              </a:spcAft>
            </a:pPr>
            <a:r>
              <a:rPr lang="en-US" sz="1400" dirty="0">
                <a:solidFill>
                  <a:schemeClr val="tx1">
                    <a:lumMod val="10000"/>
                  </a:schemeClr>
                </a:solidFill>
              </a:rPr>
              <a:t>    The Lord from His holy temple.</a:t>
            </a:r>
          </a:p>
        </p:txBody>
      </p:sp>
      <p:sp>
        <p:nvSpPr>
          <p:cNvPr id="5" name="TextBox 4"/>
          <p:cNvSpPr txBox="1"/>
          <p:nvPr/>
        </p:nvSpPr>
        <p:spPr>
          <a:xfrm>
            <a:off x="818866" y="1844721"/>
            <a:ext cx="3944202" cy="3970318"/>
          </a:xfrm>
          <a:prstGeom prst="rect">
            <a:avLst/>
          </a:prstGeom>
          <a:solidFill>
            <a:srgbClr val="FFFFFF"/>
          </a:solidFill>
        </p:spPr>
        <p:txBody>
          <a:bodyPr wrap="square" rtlCol="0">
            <a:spAutoFit/>
          </a:bodyPr>
          <a:lstStyle/>
          <a:p>
            <a:pPr fontAlgn="base">
              <a:spcBef>
                <a:spcPct val="0"/>
              </a:spcBef>
              <a:spcAft>
                <a:spcPct val="0"/>
              </a:spcAft>
            </a:pPr>
            <a:r>
              <a:rPr lang="en-US" sz="1400" dirty="0">
                <a:solidFill>
                  <a:schemeClr val="tx1">
                    <a:lumMod val="10000"/>
                  </a:schemeClr>
                </a:solidFill>
              </a:rPr>
              <a:t>Micah 3</a:t>
            </a:r>
          </a:p>
          <a:p>
            <a:pPr fontAlgn="base">
              <a:spcBef>
                <a:spcPct val="0"/>
              </a:spcBef>
              <a:spcAft>
                <a:spcPct val="0"/>
              </a:spcAft>
            </a:pPr>
            <a:r>
              <a:rPr lang="en-US" sz="1400" baseline="30000" dirty="0">
                <a:solidFill>
                  <a:schemeClr val="tx1">
                    <a:lumMod val="10000"/>
                  </a:schemeClr>
                </a:solidFill>
              </a:rPr>
              <a:t>1</a:t>
            </a:r>
            <a:r>
              <a:rPr lang="en-US" sz="1400" dirty="0">
                <a:solidFill>
                  <a:schemeClr val="tx1">
                    <a:lumMod val="10000"/>
                  </a:schemeClr>
                </a:solidFill>
              </a:rPr>
              <a:t>And I said:</a:t>
            </a:r>
          </a:p>
          <a:p>
            <a:pPr fontAlgn="base">
              <a:spcBef>
                <a:spcPct val="0"/>
              </a:spcBef>
              <a:spcAft>
                <a:spcPct val="0"/>
              </a:spcAft>
            </a:pPr>
            <a:r>
              <a:rPr lang="en-US" sz="1400" dirty="0">
                <a:solidFill>
                  <a:schemeClr val="tx1">
                    <a:lumMod val="10000"/>
                  </a:schemeClr>
                </a:solidFill>
              </a:rPr>
              <a:t>    </a:t>
            </a:r>
            <a:r>
              <a:rPr lang="en-US" sz="1400" b="1" dirty="0">
                <a:solidFill>
                  <a:srgbClr val="7030A0"/>
                </a:solidFill>
              </a:rPr>
              <a:t>“Hear now</a:t>
            </a:r>
            <a:r>
              <a:rPr lang="en-US" sz="1400" dirty="0">
                <a:solidFill>
                  <a:schemeClr val="tx1">
                    <a:lumMod val="10000"/>
                  </a:schemeClr>
                </a:solidFill>
              </a:rPr>
              <a:t>, O heads of Jacob,</a:t>
            </a:r>
          </a:p>
          <a:p>
            <a:pPr fontAlgn="base">
              <a:spcBef>
                <a:spcPct val="0"/>
              </a:spcBef>
              <a:spcAft>
                <a:spcPct val="0"/>
              </a:spcAft>
            </a:pPr>
            <a:r>
              <a:rPr lang="en-US" sz="1400" dirty="0">
                <a:solidFill>
                  <a:schemeClr val="tx1">
                    <a:lumMod val="10000"/>
                  </a:schemeClr>
                </a:solidFill>
              </a:rPr>
              <a:t>    And you rulers of the house of Israel:</a:t>
            </a:r>
          </a:p>
          <a:p>
            <a:pPr fontAlgn="base">
              <a:spcBef>
                <a:spcPct val="0"/>
              </a:spcBef>
              <a:spcAft>
                <a:spcPct val="0"/>
              </a:spcAft>
            </a:pPr>
            <a:r>
              <a:rPr lang="en-US" sz="1400" dirty="0">
                <a:solidFill>
                  <a:schemeClr val="tx1">
                    <a:lumMod val="10000"/>
                  </a:schemeClr>
                </a:solidFill>
              </a:rPr>
              <a:t>    </a:t>
            </a:r>
            <a:r>
              <a:rPr lang="en-US" sz="1400" i="1" dirty="0">
                <a:solidFill>
                  <a:schemeClr val="tx1">
                    <a:lumMod val="10000"/>
                  </a:schemeClr>
                </a:solidFill>
              </a:rPr>
              <a:t>Is it</a:t>
            </a:r>
            <a:r>
              <a:rPr lang="en-US" sz="1400" dirty="0">
                <a:solidFill>
                  <a:schemeClr val="tx1">
                    <a:lumMod val="10000"/>
                  </a:schemeClr>
                </a:solidFill>
              </a:rPr>
              <a:t> not for you to know justice?</a:t>
            </a:r>
          </a:p>
          <a:p>
            <a:pPr fontAlgn="base">
              <a:spcBef>
                <a:spcPct val="0"/>
              </a:spcBef>
              <a:spcAft>
                <a:spcPct val="0"/>
              </a:spcAft>
            </a:pPr>
            <a:endParaRPr lang="en-US" sz="1400" dirty="0">
              <a:solidFill>
                <a:schemeClr val="tx1">
                  <a:lumMod val="10000"/>
                </a:schemeClr>
              </a:solidFill>
            </a:endParaRPr>
          </a:p>
          <a:p>
            <a:pPr fontAlgn="base">
              <a:spcBef>
                <a:spcPct val="0"/>
              </a:spcBef>
              <a:spcAft>
                <a:spcPct val="0"/>
              </a:spcAft>
            </a:pPr>
            <a:r>
              <a:rPr lang="en-US" sz="1400" baseline="30000" dirty="0">
                <a:solidFill>
                  <a:schemeClr val="tx1">
                    <a:lumMod val="10000"/>
                  </a:schemeClr>
                </a:solidFill>
              </a:rPr>
              <a:t>4</a:t>
            </a:r>
            <a:r>
              <a:rPr lang="en-US" sz="1400" dirty="0">
                <a:solidFill>
                  <a:schemeClr val="tx1">
                    <a:lumMod val="10000"/>
                  </a:schemeClr>
                </a:solidFill>
              </a:rPr>
              <a:t>  Then they will cry to the </a:t>
            </a:r>
            <a:r>
              <a:rPr lang="en-US" sz="1400" cap="small" dirty="0">
                <a:solidFill>
                  <a:schemeClr val="tx1">
                    <a:lumMod val="10000"/>
                  </a:schemeClr>
                </a:solidFill>
              </a:rPr>
              <a:t>Lord</a:t>
            </a:r>
            <a:r>
              <a:rPr lang="en-US" sz="1400" dirty="0">
                <a:solidFill>
                  <a:schemeClr val="tx1">
                    <a:lumMod val="10000"/>
                  </a:schemeClr>
                </a:solidFill>
              </a:rPr>
              <a:t>,</a:t>
            </a:r>
          </a:p>
          <a:p>
            <a:pPr fontAlgn="base">
              <a:spcBef>
                <a:spcPct val="0"/>
              </a:spcBef>
              <a:spcAft>
                <a:spcPct val="0"/>
              </a:spcAft>
            </a:pPr>
            <a:r>
              <a:rPr lang="en-US" sz="1400" dirty="0">
                <a:solidFill>
                  <a:schemeClr val="tx1">
                    <a:lumMod val="10000"/>
                  </a:schemeClr>
                </a:solidFill>
              </a:rPr>
              <a:t>    </a:t>
            </a:r>
            <a:r>
              <a:rPr lang="en-US" sz="1400" b="1" dirty="0">
                <a:solidFill>
                  <a:srgbClr val="7030A0"/>
                </a:solidFill>
              </a:rPr>
              <a:t>But He will not hear them</a:t>
            </a:r>
            <a:r>
              <a:rPr lang="en-US" sz="1400" b="1" dirty="0">
                <a:solidFill>
                  <a:schemeClr val="tx1">
                    <a:lumMod val="10000"/>
                  </a:schemeClr>
                </a:solidFill>
              </a:rPr>
              <a:t>;</a:t>
            </a:r>
          </a:p>
          <a:p>
            <a:pPr fontAlgn="base">
              <a:spcBef>
                <a:spcPct val="0"/>
              </a:spcBef>
              <a:spcAft>
                <a:spcPct val="0"/>
              </a:spcAft>
            </a:pPr>
            <a:r>
              <a:rPr lang="en-US" sz="1400" dirty="0">
                <a:solidFill>
                  <a:schemeClr val="tx1">
                    <a:lumMod val="10000"/>
                  </a:schemeClr>
                </a:solidFill>
              </a:rPr>
              <a:t>    He will even hide His face from them at that time,</a:t>
            </a:r>
          </a:p>
          <a:p>
            <a:pPr fontAlgn="base">
              <a:spcBef>
                <a:spcPct val="0"/>
              </a:spcBef>
              <a:spcAft>
                <a:spcPct val="0"/>
              </a:spcAft>
            </a:pPr>
            <a:r>
              <a:rPr lang="en-US" sz="1400" dirty="0">
                <a:solidFill>
                  <a:schemeClr val="tx1">
                    <a:lumMod val="10000"/>
                  </a:schemeClr>
                </a:solidFill>
              </a:rPr>
              <a:t>    Because they have been evil in their deeds.</a:t>
            </a:r>
          </a:p>
          <a:p>
            <a:pPr fontAlgn="base">
              <a:spcBef>
                <a:spcPct val="0"/>
              </a:spcBef>
              <a:spcAft>
                <a:spcPct val="0"/>
              </a:spcAft>
            </a:pPr>
            <a:endParaRPr lang="en-US" sz="1400" dirty="0">
              <a:solidFill>
                <a:schemeClr val="tx1">
                  <a:lumMod val="10000"/>
                </a:schemeClr>
              </a:solidFill>
            </a:endParaRPr>
          </a:p>
          <a:p>
            <a:pPr fontAlgn="base">
              <a:spcBef>
                <a:spcPct val="0"/>
              </a:spcBef>
              <a:spcAft>
                <a:spcPct val="0"/>
              </a:spcAft>
            </a:pPr>
            <a:r>
              <a:rPr lang="en-US" sz="1400" baseline="30000" dirty="0">
                <a:solidFill>
                  <a:schemeClr val="tx1">
                    <a:lumMod val="10000"/>
                  </a:schemeClr>
                </a:solidFill>
              </a:rPr>
              <a:t>9</a:t>
            </a:r>
            <a:r>
              <a:rPr lang="en-US" sz="1400" dirty="0">
                <a:solidFill>
                  <a:schemeClr val="tx1">
                    <a:lumMod val="10000"/>
                  </a:schemeClr>
                </a:solidFill>
              </a:rPr>
              <a:t>    </a:t>
            </a:r>
            <a:r>
              <a:rPr lang="en-US" sz="1400" b="1" dirty="0">
                <a:solidFill>
                  <a:srgbClr val="7030A0"/>
                </a:solidFill>
              </a:rPr>
              <a:t>Now hear this</a:t>
            </a:r>
            <a:r>
              <a:rPr lang="en-US" sz="1400" dirty="0">
                <a:solidFill>
                  <a:schemeClr val="tx1">
                    <a:lumMod val="10000"/>
                  </a:schemeClr>
                </a:solidFill>
              </a:rPr>
              <a:t>,</a:t>
            </a:r>
          </a:p>
          <a:p>
            <a:pPr fontAlgn="base">
              <a:spcBef>
                <a:spcPct val="0"/>
              </a:spcBef>
              <a:spcAft>
                <a:spcPct val="0"/>
              </a:spcAft>
            </a:pPr>
            <a:r>
              <a:rPr lang="en-US" sz="1400" dirty="0">
                <a:solidFill>
                  <a:schemeClr val="tx1">
                    <a:lumMod val="10000"/>
                  </a:schemeClr>
                </a:solidFill>
              </a:rPr>
              <a:t>    You heads of the house of </a:t>
            </a:r>
            <a:r>
              <a:rPr lang="en-US" sz="1400" dirty="0" smtClean="0">
                <a:solidFill>
                  <a:schemeClr val="tx1">
                    <a:lumMod val="10000"/>
                  </a:schemeClr>
                </a:solidFill>
              </a:rPr>
              <a:t>Jacob </a:t>
            </a:r>
            <a:r>
              <a:rPr lang="en-US" sz="1400" dirty="0" smtClean="0">
                <a:solidFill>
                  <a:srgbClr val="00B050"/>
                </a:solidFill>
              </a:rPr>
              <a:t>(12 tribes)</a:t>
            </a:r>
            <a:endParaRPr lang="en-US" sz="1400" dirty="0">
              <a:solidFill>
                <a:srgbClr val="00B050"/>
              </a:solidFill>
            </a:endParaRPr>
          </a:p>
          <a:p>
            <a:pPr fontAlgn="base">
              <a:spcBef>
                <a:spcPct val="0"/>
              </a:spcBef>
              <a:spcAft>
                <a:spcPct val="0"/>
              </a:spcAft>
            </a:pPr>
            <a:r>
              <a:rPr lang="en-US" sz="1400" dirty="0">
                <a:solidFill>
                  <a:schemeClr val="tx1">
                    <a:lumMod val="10000"/>
                  </a:schemeClr>
                </a:solidFill>
              </a:rPr>
              <a:t>    And rulers of the house of Israel</a:t>
            </a:r>
            <a:r>
              <a:rPr lang="en-US" sz="1400" dirty="0" smtClean="0">
                <a:solidFill>
                  <a:schemeClr val="tx1">
                    <a:lumMod val="10000"/>
                  </a:schemeClr>
                </a:solidFill>
              </a:rPr>
              <a:t>,  </a:t>
            </a:r>
            <a:r>
              <a:rPr lang="en-US" sz="1400" dirty="0" smtClean="0">
                <a:solidFill>
                  <a:srgbClr val="00B050"/>
                </a:solidFill>
              </a:rPr>
              <a:t>(10 tribes)</a:t>
            </a:r>
            <a:endParaRPr lang="en-US" sz="1400" dirty="0">
              <a:solidFill>
                <a:srgbClr val="00B050"/>
              </a:solidFill>
            </a:endParaRPr>
          </a:p>
          <a:p>
            <a:pPr fontAlgn="base">
              <a:spcBef>
                <a:spcPct val="0"/>
              </a:spcBef>
              <a:spcAft>
                <a:spcPct val="0"/>
              </a:spcAft>
            </a:pPr>
            <a:r>
              <a:rPr lang="en-US" sz="1400" dirty="0">
                <a:solidFill>
                  <a:schemeClr val="tx1">
                    <a:lumMod val="10000"/>
                  </a:schemeClr>
                </a:solidFill>
              </a:rPr>
              <a:t>    Who abhor justice</a:t>
            </a:r>
          </a:p>
          <a:p>
            <a:pPr fontAlgn="base">
              <a:spcBef>
                <a:spcPct val="0"/>
              </a:spcBef>
              <a:spcAft>
                <a:spcPct val="0"/>
              </a:spcAft>
            </a:pPr>
            <a:r>
              <a:rPr lang="en-US" sz="1400" dirty="0">
                <a:solidFill>
                  <a:schemeClr val="tx1">
                    <a:lumMod val="10000"/>
                  </a:schemeClr>
                </a:solidFill>
              </a:rPr>
              <a:t>    And pervert all equity,</a:t>
            </a:r>
          </a:p>
          <a:p>
            <a:pPr fontAlgn="base">
              <a:spcBef>
                <a:spcPct val="0"/>
              </a:spcBef>
              <a:spcAft>
                <a:spcPct val="0"/>
              </a:spcAft>
            </a:pPr>
            <a:endParaRPr lang="en-US" sz="1400" dirty="0">
              <a:solidFill>
                <a:schemeClr val="tx1">
                  <a:lumMod val="10000"/>
                </a:schemeClr>
              </a:solidFill>
            </a:endParaRPr>
          </a:p>
        </p:txBody>
      </p:sp>
      <p:sp>
        <p:nvSpPr>
          <p:cNvPr id="6" name="TextBox 5"/>
          <p:cNvSpPr txBox="1"/>
          <p:nvPr/>
        </p:nvSpPr>
        <p:spPr>
          <a:xfrm>
            <a:off x="4995081" y="246494"/>
            <a:ext cx="3985145" cy="4616648"/>
          </a:xfrm>
          <a:prstGeom prst="rect">
            <a:avLst/>
          </a:prstGeom>
          <a:solidFill>
            <a:srgbClr val="FFFFFF"/>
          </a:solidFill>
        </p:spPr>
        <p:txBody>
          <a:bodyPr wrap="square" rtlCol="0">
            <a:spAutoFit/>
          </a:bodyPr>
          <a:lstStyle/>
          <a:p>
            <a:pPr fontAlgn="base">
              <a:spcBef>
                <a:spcPct val="0"/>
              </a:spcBef>
              <a:spcAft>
                <a:spcPct val="0"/>
              </a:spcAft>
            </a:pPr>
            <a:r>
              <a:rPr lang="en-US" sz="1400" dirty="0">
                <a:solidFill>
                  <a:schemeClr val="tx1">
                    <a:lumMod val="10000"/>
                  </a:schemeClr>
                </a:solidFill>
              </a:rPr>
              <a:t>Micah 6</a:t>
            </a:r>
          </a:p>
          <a:p>
            <a:pPr fontAlgn="base">
              <a:spcBef>
                <a:spcPct val="0"/>
              </a:spcBef>
              <a:spcAft>
                <a:spcPct val="0"/>
              </a:spcAft>
            </a:pPr>
            <a:r>
              <a:rPr lang="en-US" sz="1400" b="1" baseline="30000" dirty="0">
                <a:solidFill>
                  <a:srgbClr val="7030A0"/>
                </a:solidFill>
              </a:rPr>
              <a:t>1</a:t>
            </a:r>
            <a:r>
              <a:rPr lang="en-US" sz="1400" b="1" dirty="0">
                <a:solidFill>
                  <a:srgbClr val="7030A0"/>
                </a:solidFill>
              </a:rPr>
              <a:t>Hear now what the </a:t>
            </a:r>
            <a:r>
              <a:rPr lang="en-US" sz="1400" b="1" cap="small" dirty="0">
                <a:solidFill>
                  <a:srgbClr val="7030A0"/>
                </a:solidFill>
              </a:rPr>
              <a:t>Lord</a:t>
            </a:r>
            <a:r>
              <a:rPr lang="en-US" sz="1400" b="1" dirty="0">
                <a:solidFill>
                  <a:srgbClr val="7030A0"/>
                </a:solidFill>
              </a:rPr>
              <a:t> says:</a:t>
            </a:r>
          </a:p>
          <a:p>
            <a:pPr fontAlgn="base">
              <a:spcBef>
                <a:spcPct val="0"/>
              </a:spcBef>
              <a:spcAft>
                <a:spcPct val="0"/>
              </a:spcAft>
            </a:pPr>
            <a:r>
              <a:rPr lang="en-US" sz="1400" dirty="0">
                <a:solidFill>
                  <a:schemeClr val="tx1">
                    <a:lumMod val="10000"/>
                  </a:schemeClr>
                </a:solidFill>
              </a:rPr>
              <a:t>    “Arise, plead your case before the mountains,</a:t>
            </a:r>
          </a:p>
          <a:p>
            <a:pPr fontAlgn="base">
              <a:spcBef>
                <a:spcPct val="0"/>
              </a:spcBef>
              <a:spcAft>
                <a:spcPct val="0"/>
              </a:spcAft>
            </a:pPr>
            <a:r>
              <a:rPr lang="en-US" sz="1400" dirty="0">
                <a:solidFill>
                  <a:schemeClr val="tx1">
                    <a:lumMod val="10000"/>
                  </a:schemeClr>
                </a:solidFill>
              </a:rPr>
              <a:t>    And </a:t>
            </a:r>
            <a:r>
              <a:rPr lang="en-US" sz="1400" dirty="0">
                <a:solidFill>
                  <a:srgbClr val="7030A0"/>
                </a:solidFill>
              </a:rPr>
              <a:t>let the hills hear your voice</a:t>
            </a:r>
            <a:r>
              <a:rPr lang="en-US" sz="1400" dirty="0">
                <a:solidFill>
                  <a:schemeClr val="tx1">
                    <a:lumMod val="10000"/>
                  </a:schemeClr>
                </a:solidFill>
              </a:rPr>
              <a:t>.</a:t>
            </a:r>
          </a:p>
          <a:p>
            <a:pPr fontAlgn="base">
              <a:spcBef>
                <a:spcPct val="0"/>
              </a:spcBef>
              <a:spcAft>
                <a:spcPct val="0"/>
              </a:spcAft>
            </a:pPr>
            <a:r>
              <a:rPr lang="en-US" sz="1400" baseline="30000" dirty="0">
                <a:solidFill>
                  <a:schemeClr val="tx1">
                    <a:lumMod val="10000"/>
                  </a:schemeClr>
                </a:solidFill>
              </a:rPr>
              <a:t>2</a:t>
            </a:r>
            <a:r>
              <a:rPr lang="en-US" sz="1400" dirty="0">
                <a:solidFill>
                  <a:schemeClr val="tx1">
                    <a:lumMod val="10000"/>
                  </a:schemeClr>
                </a:solidFill>
              </a:rPr>
              <a:t>    </a:t>
            </a:r>
            <a:r>
              <a:rPr lang="en-US" sz="1400" dirty="0">
                <a:solidFill>
                  <a:srgbClr val="7030A0"/>
                </a:solidFill>
              </a:rPr>
              <a:t>Hear, O you mountains</a:t>
            </a:r>
            <a:r>
              <a:rPr lang="en-US" sz="1400" dirty="0">
                <a:solidFill>
                  <a:schemeClr val="tx1">
                    <a:lumMod val="10000"/>
                  </a:schemeClr>
                </a:solidFill>
              </a:rPr>
              <a:t>, the </a:t>
            </a:r>
            <a:r>
              <a:rPr lang="en-US" sz="1400" cap="small" dirty="0" err="1">
                <a:solidFill>
                  <a:schemeClr val="tx1">
                    <a:lumMod val="10000"/>
                  </a:schemeClr>
                </a:solidFill>
              </a:rPr>
              <a:t>Lord</a:t>
            </a:r>
            <a:r>
              <a:rPr lang="en-US" sz="1400" dirty="0" err="1">
                <a:solidFill>
                  <a:schemeClr val="tx1">
                    <a:lumMod val="10000"/>
                  </a:schemeClr>
                </a:solidFill>
              </a:rPr>
              <a:t>’S</a:t>
            </a:r>
            <a:r>
              <a:rPr lang="en-US" sz="1400" dirty="0">
                <a:solidFill>
                  <a:schemeClr val="tx1">
                    <a:lumMod val="10000"/>
                  </a:schemeClr>
                </a:solidFill>
              </a:rPr>
              <a:t> complaint,</a:t>
            </a:r>
          </a:p>
          <a:p>
            <a:pPr fontAlgn="base">
              <a:spcBef>
                <a:spcPct val="0"/>
              </a:spcBef>
              <a:spcAft>
                <a:spcPct val="0"/>
              </a:spcAft>
            </a:pPr>
            <a:r>
              <a:rPr lang="en-US" sz="1400" dirty="0">
                <a:solidFill>
                  <a:schemeClr val="tx1">
                    <a:lumMod val="10000"/>
                  </a:schemeClr>
                </a:solidFill>
              </a:rPr>
              <a:t>    And you strong foundations of the earth;</a:t>
            </a:r>
          </a:p>
          <a:p>
            <a:pPr fontAlgn="base">
              <a:spcBef>
                <a:spcPct val="0"/>
              </a:spcBef>
              <a:spcAft>
                <a:spcPct val="0"/>
              </a:spcAft>
            </a:pPr>
            <a:r>
              <a:rPr lang="en-US" sz="1400" dirty="0">
                <a:solidFill>
                  <a:schemeClr val="tx1">
                    <a:lumMod val="10000"/>
                  </a:schemeClr>
                </a:solidFill>
              </a:rPr>
              <a:t>    For the </a:t>
            </a:r>
            <a:r>
              <a:rPr lang="en-US" sz="1400" cap="small" dirty="0">
                <a:solidFill>
                  <a:schemeClr val="tx1">
                    <a:lumMod val="10000"/>
                  </a:schemeClr>
                </a:solidFill>
              </a:rPr>
              <a:t>Lord</a:t>
            </a:r>
            <a:r>
              <a:rPr lang="en-US" sz="1400" dirty="0">
                <a:solidFill>
                  <a:schemeClr val="tx1">
                    <a:lumMod val="10000"/>
                  </a:schemeClr>
                </a:solidFill>
              </a:rPr>
              <a:t> has a complaint against His people,</a:t>
            </a:r>
          </a:p>
          <a:p>
            <a:pPr fontAlgn="base">
              <a:spcBef>
                <a:spcPct val="0"/>
              </a:spcBef>
              <a:spcAft>
                <a:spcPct val="0"/>
              </a:spcAft>
            </a:pPr>
            <a:r>
              <a:rPr lang="en-US" sz="1400" dirty="0">
                <a:solidFill>
                  <a:schemeClr val="tx1">
                    <a:lumMod val="10000"/>
                  </a:schemeClr>
                </a:solidFill>
              </a:rPr>
              <a:t>    And He will contend with Israel.</a:t>
            </a:r>
          </a:p>
          <a:p>
            <a:pPr fontAlgn="base">
              <a:spcBef>
                <a:spcPct val="0"/>
              </a:spcBef>
              <a:spcAft>
                <a:spcPct val="0"/>
              </a:spcAft>
            </a:pPr>
            <a:endParaRPr lang="en-US" sz="1400" dirty="0">
              <a:solidFill>
                <a:schemeClr val="tx1">
                  <a:lumMod val="10000"/>
                </a:schemeClr>
              </a:solidFill>
            </a:endParaRPr>
          </a:p>
          <a:p>
            <a:pPr algn="r" fontAlgn="base">
              <a:spcBef>
                <a:spcPct val="0"/>
              </a:spcBef>
              <a:spcAft>
                <a:spcPct val="0"/>
              </a:spcAft>
            </a:pPr>
            <a:r>
              <a:rPr lang="en-US" sz="1400" baseline="30000" dirty="0">
                <a:solidFill>
                  <a:schemeClr val="tx1">
                    <a:lumMod val="10000"/>
                  </a:schemeClr>
                </a:solidFill>
              </a:rPr>
              <a:t>8</a:t>
            </a:r>
            <a:r>
              <a:rPr lang="en-US" sz="1400" dirty="0">
                <a:solidFill>
                  <a:schemeClr val="tx1">
                    <a:lumMod val="10000"/>
                  </a:schemeClr>
                </a:solidFill>
              </a:rPr>
              <a:t>    He has shown you, O man, what </a:t>
            </a:r>
            <a:r>
              <a:rPr lang="en-US" sz="1400" i="1" dirty="0">
                <a:solidFill>
                  <a:schemeClr val="tx1">
                    <a:lumMod val="10000"/>
                  </a:schemeClr>
                </a:solidFill>
              </a:rPr>
              <a:t>is</a:t>
            </a:r>
            <a:r>
              <a:rPr lang="en-US" sz="1400" dirty="0">
                <a:solidFill>
                  <a:schemeClr val="tx1">
                    <a:lumMod val="10000"/>
                  </a:schemeClr>
                </a:solidFill>
              </a:rPr>
              <a:t> good;</a:t>
            </a:r>
          </a:p>
          <a:p>
            <a:pPr algn="r" fontAlgn="base">
              <a:spcBef>
                <a:spcPct val="0"/>
              </a:spcBef>
              <a:spcAft>
                <a:spcPct val="0"/>
              </a:spcAft>
            </a:pPr>
            <a:r>
              <a:rPr lang="en-US" sz="1400" dirty="0">
                <a:solidFill>
                  <a:schemeClr val="tx1">
                    <a:lumMod val="10000"/>
                  </a:schemeClr>
                </a:solidFill>
              </a:rPr>
              <a:t>    And what does the </a:t>
            </a:r>
            <a:r>
              <a:rPr lang="en-US" sz="1400" cap="small" dirty="0">
                <a:solidFill>
                  <a:schemeClr val="tx1">
                    <a:lumMod val="10000"/>
                  </a:schemeClr>
                </a:solidFill>
              </a:rPr>
              <a:t>Lord</a:t>
            </a:r>
            <a:r>
              <a:rPr lang="en-US" sz="1400" dirty="0">
                <a:solidFill>
                  <a:schemeClr val="tx1">
                    <a:lumMod val="10000"/>
                  </a:schemeClr>
                </a:solidFill>
              </a:rPr>
              <a:t> require of you</a:t>
            </a:r>
          </a:p>
          <a:p>
            <a:pPr algn="r" fontAlgn="base">
              <a:spcBef>
                <a:spcPct val="0"/>
              </a:spcBef>
              <a:spcAft>
                <a:spcPct val="0"/>
              </a:spcAft>
            </a:pPr>
            <a:r>
              <a:rPr lang="en-US" sz="1400" dirty="0">
                <a:solidFill>
                  <a:schemeClr val="tx1">
                    <a:lumMod val="10000"/>
                  </a:schemeClr>
                </a:solidFill>
              </a:rPr>
              <a:t>    But to do justly,</a:t>
            </a:r>
          </a:p>
          <a:p>
            <a:pPr algn="r" fontAlgn="base">
              <a:spcBef>
                <a:spcPct val="0"/>
              </a:spcBef>
              <a:spcAft>
                <a:spcPct val="0"/>
              </a:spcAft>
            </a:pPr>
            <a:r>
              <a:rPr lang="en-US" sz="1400" dirty="0">
                <a:solidFill>
                  <a:schemeClr val="tx1">
                    <a:lumMod val="10000"/>
                  </a:schemeClr>
                </a:solidFill>
              </a:rPr>
              <a:t>    To love mercy,</a:t>
            </a:r>
          </a:p>
          <a:p>
            <a:pPr algn="r" fontAlgn="base">
              <a:spcBef>
                <a:spcPct val="0"/>
              </a:spcBef>
              <a:spcAft>
                <a:spcPct val="0"/>
              </a:spcAft>
            </a:pPr>
            <a:r>
              <a:rPr lang="en-US" sz="1400" dirty="0">
                <a:solidFill>
                  <a:schemeClr val="tx1">
                    <a:lumMod val="10000"/>
                  </a:schemeClr>
                </a:solidFill>
              </a:rPr>
              <a:t>    And to walk humbly with your God?</a:t>
            </a:r>
          </a:p>
          <a:p>
            <a:pPr fontAlgn="base">
              <a:spcBef>
                <a:spcPct val="0"/>
              </a:spcBef>
              <a:spcAft>
                <a:spcPct val="0"/>
              </a:spcAft>
            </a:pPr>
            <a:endParaRPr lang="en-US" sz="1400" dirty="0">
              <a:solidFill>
                <a:schemeClr val="tx1">
                  <a:lumMod val="10000"/>
                </a:schemeClr>
              </a:solidFill>
            </a:endParaRPr>
          </a:p>
          <a:p>
            <a:pPr fontAlgn="base">
              <a:spcBef>
                <a:spcPct val="0"/>
              </a:spcBef>
              <a:spcAft>
                <a:spcPct val="0"/>
              </a:spcAft>
            </a:pPr>
            <a:r>
              <a:rPr lang="en-US" sz="1400" baseline="30000" dirty="0">
                <a:solidFill>
                  <a:schemeClr val="tx1">
                    <a:lumMod val="10000"/>
                  </a:schemeClr>
                </a:solidFill>
              </a:rPr>
              <a:t>9</a:t>
            </a:r>
            <a:r>
              <a:rPr lang="en-US" sz="1400" dirty="0">
                <a:solidFill>
                  <a:schemeClr val="tx1">
                    <a:lumMod val="10000"/>
                  </a:schemeClr>
                </a:solidFill>
              </a:rPr>
              <a:t>    The </a:t>
            </a:r>
            <a:r>
              <a:rPr lang="en-US" sz="1400" cap="small" dirty="0" err="1">
                <a:solidFill>
                  <a:schemeClr val="tx1">
                    <a:lumMod val="10000"/>
                  </a:schemeClr>
                </a:solidFill>
              </a:rPr>
              <a:t>Lord</a:t>
            </a:r>
            <a:r>
              <a:rPr lang="en-US" sz="1400" dirty="0" err="1">
                <a:solidFill>
                  <a:schemeClr val="tx1">
                    <a:lumMod val="10000"/>
                  </a:schemeClr>
                </a:solidFill>
              </a:rPr>
              <a:t>’S</a:t>
            </a:r>
            <a:r>
              <a:rPr lang="en-US" sz="1400" dirty="0">
                <a:solidFill>
                  <a:schemeClr val="tx1">
                    <a:lumMod val="10000"/>
                  </a:schemeClr>
                </a:solidFill>
              </a:rPr>
              <a:t> voice cries to the city—</a:t>
            </a:r>
          </a:p>
          <a:p>
            <a:pPr fontAlgn="base">
              <a:spcBef>
                <a:spcPct val="0"/>
              </a:spcBef>
              <a:spcAft>
                <a:spcPct val="0"/>
              </a:spcAft>
            </a:pPr>
            <a:r>
              <a:rPr lang="en-US" sz="1400" dirty="0">
                <a:solidFill>
                  <a:schemeClr val="tx1">
                    <a:lumMod val="10000"/>
                  </a:schemeClr>
                </a:solidFill>
              </a:rPr>
              <a:t>    Wisdom shall see Your name:</a:t>
            </a:r>
          </a:p>
          <a:p>
            <a:pPr fontAlgn="base">
              <a:spcBef>
                <a:spcPct val="0"/>
              </a:spcBef>
              <a:spcAft>
                <a:spcPct val="0"/>
              </a:spcAft>
            </a:pPr>
            <a:r>
              <a:rPr lang="en-US" sz="1400" dirty="0">
                <a:solidFill>
                  <a:schemeClr val="tx1">
                    <a:lumMod val="10000"/>
                  </a:schemeClr>
                </a:solidFill>
              </a:rPr>
              <a:t>    </a:t>
            </a:r>
            <a:r>
              <a:rPr lang="en-US" sz="1400" b="1" dirty="0">
                <a:solidFill>
                  <a:srgbClr val="7030A0"/>
                </a:solidFill>
              </a:rPr>
              <a:t>“Hear the rod!</a:t>
            </a:r>
          </a:p>
          <a:p>
            <a:pPr fontAlgn="base">
              <a:spcBef>
                <a:spcPct val="0"/>
              </a:spcBef>
              <a:spcAft>
                <a:spcPct val="0"/>
              </a:spcAft>
            </a:pPr>
            <a:r>
              <a:rPr lang="en-US" sz="1400" dirty="0">
                <a:solidFill>
                  <a:schemeClr val="tx1">
                    <a:lumMod val="10000"/>
                  </a:schemeClr>
                </a:solidFill>
              </a:rPr>
              <a:t>    Who has appointed it</a:t>
            </a:r>
            <a:r>
              <a:rPr lang="en-US" sz="1400" dirty="0" smtClean="0">
                <a:solidFill>
                  <a:schemeClr val="tx1">
                    <a:lumMod val="10000"/>
                  </a:schemeClr>
                </a:solidFill>
              </a:rPr>
              <a:t>?</a:t>
            </a:r>
          </a:p>
        </p:txBody>
      </p:sp>
      <p:sp>
        <p:nvSpPr>
          <p:cNvPr id="7" name="TextBox 6"/>
          <p:cNvSpPr txBox="1"/>
          <p:nvPr/>
        </p:nvSpPr>
        <p:spPr>
          <a:xfrm>
            <a:off x="833650" y="5670949"/>
            <a:ext cx="3929417" cy="954107"/>
          </a:xfrm>
          <a:prstGeom prst="rect">
            <a:avLst/>
          </a:prstGeom>
          <a:solidFill>
            <a:srgbClr val="FFFFFF"/>
          </a:solidFill>
        </p:spPr>
        <p:txBody>
          <a:bodyPr wrap="square" rtlCol="0">
            <a:spAutoFit/>
          </a:bodyPr>
          <a:lstStyle/>
          <a:p>
            <a:pPr fontAlgn="base">
              <a:spcBef>
                <a:spcPct val="0"/>
              </a:spcBef>
              <a:spcAft>
                <a:spcPct val="0"/>
              </a:spcAft>
            </a:pPr>
            <a:r>
              <a:rPr lang="en-US" sz="1400" dirty="0">
                <a:solidFill>
                  <a:schemeClr val="tx1">
                    <a:lumMod val="10000"/>
                  </a:schemeClr>
                </a:solidFill>
              </a:rPr>
              <a:t>Micah 5</a:t>
            </a:r>
          </a:p>
          <a:p>
            <a:pPr fontAlgn="base">
              <a:spcBef>
                <a:spcPct val="0"/>
              </a:spcBef>
              <a:spcAft>
                <a:spcPct val="0"/>
              </a:spcAft>
            </a:pPr>
            <a:r>
              <a:rPr lang="en-US" sz="1400" baseline="30000" dirty="0">
                <a:solidFill>
                  <a:schemeClr val="tx1">
                    <a:lumMod val="10000"/>
                  </a:schemeClr>
                </a:solidFill>
              </a:rPr>
              <a:t>15</a:t>
            </a:r>
            <a:r>
              <a:rPr lang="en-US" sz="1400" dirty="0">
                <a:solidFill>
                  <a:schemeClr val="tx1">
                    <a:lumMod val="10000"/>
                  </a:schemeClr>
                </a:solidFill>
              </a:rPr>
              <a:t>    And I will execute vengeance in anger and fury</a:t>
            </a:r>
          </a:p>
          <a:p>
            <a:pPr fontAlgn="base">
              <a:spcBef>
                <a:spcPct val="0"/>
              </a:spcBef>
              <a:spcAft>
                <a:spcPct val="0"/>
              </a:spcAft>
            </a:pPr>
            <a:r>
              <a:rPr lang="en-US" sz="1400" dirty="0">
                <a:solidFill>
                  <a:schemeClr val="tx1">
                    <a:lumMod val="10000"/>
                  </a:schemeClr>
                </a:solidFill>
              </a:rPr>
              <a:t>    </a:t>
            </a:r>
            <a:r>
              <a:rPr lang="en-US" sz="1400" b="1" dirty="0">
                <a:solidFill>
                  <a:srgbClr val="7030A0"/>
                </a:solidFill>
              </a:rPr>
              <a:t>On the nations that have not heard.”</a:t>
            </a:r>
          </a:p>
        </p:txBody>
      </p:sp>
      <p:sp>
        <p:nvSpPr>
          <p:cNvPr id="8" name="TextBox 7"/>
          <p:cNvSpPr txBox="1"/>
          <p:nvPr/>
        </p:nvSpPr>
        <p:spPr>
          <a:xfrm>
            <a:off x="4995081" y="5230263"/>
            <a:ext cx="3914632" cy="954107"/>
          </a:xfrm>
          <a:prstGeom prst="rect">
            <a:avLst/>
          </a:prstGeom>
          <a:solidFill>
            <a:srgbClr val="FFFFFF"/>
          </a:solidFill>
        </p:spPr>
        <p:txBody>
          <a:bodyPr wrap="square" rtlCol="0">
            <a:spAutoFit/>
          </a:bodyPr>
          <a:lstStyle/>
          <a:p>
            <a:pPr fontAlgn="base">
              <a:spcBef>
                <a:spcPct val="0"/>
              </a:spcBef>
              <a:spcAft>
                <a:spcPct val="0"/>
              </a:spcAft>
            </a:pPr>
            <a:r>
              <a:rPr lang="en-US" sz="1400" dirty="0">
                <a:solidFill>
                  <a:schemeClr val="tx1">
                    <a:lumMod val="10000"/>
                  </a:schemeClr>
                </a:solidFill>
              </a:rPr>
              <a:t>Micah 7</a:t>
            </a:r>
          </a:p>
          <a:p>
            <a:pPr fontAlgn="base">
              <a:spcBef>
                <a:spcPct val="0"/>
              </a:spcBef>
              <a:spcAft>
                <a:spcPct val="0"/>
              </a:spcAft>
            </a:pPr>
            <a:r>
              <a:rPr lang="en-US" sz="1400" baseline="30000" dirty="0">
                <a:solidFill>
                  <a:schemeClr val="tx1">
                    <a:lumMod val="10000"/>
                  </a:schemeClr>
                </a:solidFill>
              </a:rPr>
              <a:t>7</a:t>
            </a:r>
            <a:r>
              <a:rPr lang="en-US" sz="1400" dirty="0">
                <a:solidFill>
                  <a:schemeClr val="tx1">
                    <a:lumMod val="10000"/>
                  </a:schemeClr>
                </a:solidFill>
              </a:rPr>
              <a:t>    Therefore I will look to the </a:t>
            </a:r>
            <a:r>
              <a:rPr lang="en-US" sz="1400" cap="small" dirty="0">
                <a:solidFill>
                  <a:schemeClr val="tx1">
                    <a:lumMod val="10000"/>
                  </a:schemeClr>
                </a:solidFill>
              </a:rPr>
              <a:t>Lord</a:t>
            </a:r>
            <a:r>
              <a:rPr lang="en-US" sz="1400" dirty="0">
                <a:solidFill>
                  <a:schemeClr val="tx1">
                    <a:lumMod val="10000"/>
                  </a:schemeClr>
                </a:solidFill>
              </a:rPr>
              <a:t>;</a:t>
            </a:r>
          </a:p>
          <a:p>
            <a:pPr fontAlgn="base">
              <a:spcBef>
                <a:spcPct val="0"/>
              </a:spcBef>
              <a:spcAft>
                <a:spcPct val="0"/>
              </a:spcAft>
            </a:pPr>
            <a:r>
              <a:rPr lang="en-US" sz="1400" dirty="0">
                <a:solidFill>
                  <a:schemeClr val="tx1">
                    <a:lumMod val="10000"/>
                  </a:schemeClr>
                </a:solidFill>
              </a:rPr>
              <a:t>    I will wait for the God of my salvation;</a:t>
            </a:r>
          </a:p>
          <a:p>
            <a:pPr fontAlgn="base">
              <a:spcBef>
                <a:spcPct val="0"/>
              </a:spcBef>
              <a:spcAft>
                <a:spcPct val="0"/>
              </a:spcAft>
            </a:pPr>
            <a:r>
              <a:rPr lang="en-US" sz="1400" dirty="0">
                <a:solidFill>
                  <a:schemeClr val="tx1">
                    <a:lumMod val="10000"/>
                  </a:schemeClr>
                </a:solidFill>
              </a:rPr>
              <a:t>    </a:t>
            </a:r>
            <a:r>
              <a:rPr lang="en-US" sz="1400" b="1" dirty="0">
                <a:solidFill>
                  <a:srgbClr val="7030A0"/>
                </a:solidFill>
              </a:rPr>
              <a:t>My God will hear me.</a:t>
            </a:r>
          </a:p>
        </p:txBody>
      </p:sp>
    </p:spTree>
    <p:extLst>
      <p:ext uri="{BB962C8B-B14F-4D97-AF65-F5344CB8AC3E}">
        <p14:creationId xmlns:p14="http://schemas.microsoft.com/office/powerpoint/2010/main" val="3525893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smtClean="0"/>
              <a:t>Outline of Micah</a:t>
            </a:r>
          </a:p>
        </p:txBody>
      </p:sp>
      <p:sp>
        <p:nvSpPr>
          <p:cNvPr id="24579" name="Rectangle 3"/>
          <p:cNvSpPr>
            <a:spLocks noGrp="1" noChangeArrowheads="1"/>
          </p:cNvSpPr>
          <p:nvPr>
            <p:ph type="body" idx="1"/>
          </p:nvPr>
        </p:nvSpPr>
        <p:spPr>
          <a:xfrm>
            <a:off x="1057275" y="1822450"/>
            <a:ext cx="7305675" cy="4730750"/>
          </a:xfrm>
          <a:solidFill>
            <a:srgbClr val="000000"/>
          </a:solidFill>
        </p:spPr>
        <p:txBody>
          <a:bodyPr/>
          <a:lstStyle/>
          <a:p>
            <a:pPr marL="812800" indent="-812800" eaLnBrk="1" hangingPunct="1">
              <a:buFontTx/>
              <a:buAutoNum type="romanUcPeriod"/>
            </a:pPr>
            <a:r>
              <a:rPr lang="en-US" altLang="en-US" dirty="0" smtClean="0">
                <a:solidFill>
                  <a:schemeClr val="bg1"/>
                </a:solidFill>
                <a:latin typeface="Tahoma" pitchFamily="34" charset="0"/>
              </a:rPr>
              <a:t>Judgment on Israel &amp; Judah   (1:2-2:13)</a:t>
            </a:r>
          </a:p>
          <a:p>
            <a:pPr marL="812800" indent="-812800" eaLnBrk="1" hangingPunct="1">
              <a:buFontTx/>
              <a:buAutoNum type="romanUcPeriod"/>
            </a:pPr>
            <a:r>
              <a:rPr lang="en-US" altLang="en-US" dirty="0" smtClean="0">
                <a:solidFill>
                  <a:srgbClr val="FFFF00"/>
                </a:solidFill>
                <a:latin typeface="Tahoma" pitchFamily="34" charset="0"/>
              </a:rPr>
              <a:t>Present Injustice (3:1-12)</a:t>
            </a:r>
          </a:p>
          <a:p>
            <a:pPr marL="812800" indent="-812800" eaLnBrk="1" hangingPunct="1">
              <a:buFontTx/>
              <a:buAutoNum type="romanUcPeriod"/>
            </a:pPr>
            <a:r>
              <a:rPr lang="en-US" altLang="en-US" dirty="0" smtClean="0">
                <a:solidFill>
                  <a:schemeClr val="bg1"/>
                </a:solidFill>
                <a:latin typeface="Tahoma" pitchFamily="34" charset="0"/>
              </a:rPr>
              <a:t>Restoration of Justice (4:1-5:18)</a:t>
            </a:r>
          </a:p>
          <a:p>
            <a:pPr marL="812800" indent="-812800" eaLnBrk="1" hangingPunct="1">
              <a:buFontTx/>
              <a:buAutoNum type="romanUcPeriod"/>
            </a:pPr>
            <a:r>
              <a:rPr lang="en-US" altLang="en-US" dirty="0" smtClean="0">
                <a:solidFill>
                  <a:schemeClr val="bg1"/>
                </a:solidFill>
                <a:latin typeface="Tahoma" pitchFamily="34" charset="0"/>
              </a:rPr>
              <a:t>Lord’s Indictment (6:1-16)</a:t>
            </a:r>
          </a:p>
          <a:p>
            <a:pPr marL="812800" indent="-812800" eaLnBrk="1" hangingPunct="1">
              <a:buFontTx/>
              <a:buAutoNum type="romanUcPeriod"/>
            </a:pPr>
            <a:r>
              <a:rPr lang="en-US" altLang="en-US" dirty="0" smtClean="0">
                <a:solidFill>
                  <a:schemeClr val="bg1"/>
                </a:solidFill>
                <a:latin typeface="Tahoma" pitchFamily="34" charset="0"/>
              </a:rPr>
              <a:t>Shame &amp; Restoration of Relationship (7:1-20)</a:t>
            </a:r>
          </a:p>
        </p:txBody>
      </p:sp>
    </p:spTree>
    <p:extLst>
      <p:ext uri="{BB962C8B-B14F-4D97-AF65-F5344CB8AC3E}">
        <p14:creationId xmlns:p14="http://schemas.microsoft.com/office/powerpoint/2010/main" val="12956752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1538" y="798513"/>
            <a:ext cx="7543800" cy="598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itle 1"/>
          <p:cNvSpPr>
            <a:spLocks noGrp="1"/>
          </p:cNvSpPr>
          <p:nvPr>
            <p:ph type="title"/>
          </p:nvPr>
        </p:nvSpPr>
        <p:spPr>
          <a:xfrm>
            <a:off x="685800" y="-160338"/>
            <a:ext cx="7772400" cy="1143001"/>
          </a:xfrm>
        </p:spPr>
        <p:txBody>
          <a:bodyPr/>
          <a:lstStyle/>
          <a:p>
            <a:pPr eaLnBrk="1" hangingPunct="1"/>
            <a:r>
              <a:rPr lang="en-US" altLang="en-US" sz="3600" smtClean="0">
                <a:solidFill>
                  <a:srgbClr val="000000"/>
                </a:solidFill>
              </a:rPr>
              <a:t>Hear Micah</a:t>
            </a:r>
          </a:p>
        </p:txBody>
      </p:sp>
      <p:sp>
        <p:nvSpPr>
          <p:cNvPr id="26628" name="TextBox 4"/>
          <p:cNvSpPr txBox="1">
            <a:spLocks noChangeArrowheads="1"/>
          </p:cNvSpPr>
          <p:nvPr/>
        </p:nvSpPr>
        <p:spPr bwMode="auto">
          <a:xfrm>
            <a:off x="1446213" y="5756275"/>
            <a:ext cx="16017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b="1">
                <a:solidFill>
                  <a:srgbClr val="000000"/>
                </a:solidFill>
                <a:latin typeface="Tahoma" pitchFamily="34" charset="0"/>
                <a:cs typeface="Tahoma" pitchFamily="34" charset="0"/>
              </a:rPr>
              <a:t>Sermon 1</a:t>
            </a:r>
          </a:p>
          <a:p>
            <a:pPr eaLnBrk="1" hangingPunct="1"/>
            <a:r>
              <a:rPr lang="en-US" altLang="en-US" sz="1800" b="1">
                <a:solidFill>
                  <a:srgbClr val="000000"/>
                </a:solidFill>
                <a:latin typeface="Tahoma" pitchFamily="34" charset="0"/>
                <a:cs typeface="Tahoma" pitchFamily="34" charset="0"/>
              </a:rPr>
              <a:t>Hear All </a:t>
            </a:r>
          </a:p>
          <a:p>
            <a:pPr eaLnBrk="1" hangingPunct="1"/>
            <a:r>
              <a:rPr lang="en-US" altLang="en-US" sz="1800" b="1">
                <a:solidFill>
                  <a:srgbClr val="000000"/>
                </a:solidFill>
                <a:latin typeface="Tahoma" pitchFamily="34" charset="0"/>
                <a:cs typeface="Tahoma" pitchFamily="34" charset="0"/>
              </a:rPr>
              <a:t>You Peoples</a:t>
            </a:r>
          </a:p>
        </p:txBody>
      </p:sp>
      <p:sp>
        <p:nvSpPr>
          <p:cNvPr id="26629" name="Rectangle 5"/>
          <p:cNvSpPr>
            <a:spLocks noChangeArrowheads="1"/>
          </p:cNvSpPr>
          <p:nvPr/>
        </p:nvSpPr>
        <p:spPr bwMode="auto">
          <a:xfrm>
            <a:off x="1073150" y="2582863"/>
            <a:ext cx="2001838" cy="4195762"/>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6630" name="TextBox 8"/>
          <p:cNvSpPr txBox="1">
            <a:spLocks noChangeArrowheads="1"/>
          </p:cNvSpPr>
          <p:nvPr/>
        </p:nvSpPr>
        <p:spPr bwMode="auto">
          <a:xfrm>
            <a:off x="1182688" y="3251200"/>
            <a:ext cx="477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Tahoma" pitchFamily="34" charset="0"/>
                <a:cs typeface="Tahoma" pitchFamily="34" charset="0"/>
              </a:rPr>
              <a:t>1:1</a:t>
            </a:r>
          </a:p>
        </p:txBody>
      </p:sp>
      <p:sp>
        <p:nvSpPr>
          <p:cNvPr id="26631" name="TextBox 10"/>
          <p:cNvSpPr txBox="1">
            <a:spLocks noChangeArrowheads="1"/>
          </p:cNvSpPr>
          <p:nvPr/>
        </p:nvSpPr>
        <p:spPr bwMode="auto">
          <a:xfrm rot="-5400000">
            <a:off x="1269207" y="4839494"/>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Tahoma" pitchFamily="34" charset="0"/>
                <a:cs typeface="Tahoma" pitchFamily="34" charset="0"/>
              </a:rPr>
              <a:t>1:2-16</a:t>
            </a:r>
          </a:p>
        </p:txBody>
      </p:sp>
      <p:sp>
        <p:nvSpPr>
          <p:cNvPr id="26632" name="TextBox 11"/>
          <p:cNvSpPr txBox="1">
            <a:spLocks noChangeArrowheads="1"/>
          </p:cNvSpPr>
          <p:nvPr/>
        </p:nvSpPr>
        <p:spPr bwMode="auto">
          <a:xfrm>
            <a:off x="2124075" y="2582863"/>
            <a:ext cx="895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Tahoma" pitchFamily="34" charset="0"/>
                <a:cs typeface="Tahoma" pitchFamily="34" charset="0"/>
              </a:rPr>
              <a:t>2:12-13</a:t>
            </a:r>
          </a:p>
        </p:txBody>
      </p:sp>
      <p:sp>
        <p:nvSpPr>
          <p:cNvPr id="26633" name="TextBox 13"/>
          <p:cNvSpPr txBox="1">
            <a:spLocks noChangeArrowheads="1"/>
          </p:cNvSpPr>
          <p:nvPr/>
        </p:nvSpPr>
        <p:spPr bwMode="auto">
          <a:xfrm rot="-5400000">
            <a:off x="2334419" y="4645819"/>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Tahoma" pitchFamily="34" charset="0"/>
                <a:cs typeface="Tahoma" pitchFamily="34" charset="0"/>
              </a:rPr>
              <a:t>2:1-11</a:t>
            </a:r>
          </a:p>
        </p:txBody>
      </p:sp>
      <p:sp>
        <p:nvSpPr>
          <p:cNvPr id="26634" name="TextBox 15"/>
          <p:cNvSpPr txBox="1">
            <a:spLocks noChangeArrowheads="1"/>
          </p:cNvSpPr>
          <p:nvPr/>
        </p:nvSpPr>
        <p:spPr bwMode="auto">
          <a:xfrm rot="-5400000">
            <a:off x="-991393" y="2185194"/>
            <a:ext cx="3154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b="1">
                <a:solidFill>
                  <a:srgbClr val="000000"/>
                </a:solidFill>
                <a:latin typeface="Tahoma" pitchFamily="34" charset="0"/>
                <a:cs typeface="Tahoma" pitchFamily="34" charset="0"/>
              </a:rPr>
              <a:t>Words of Comfort &amp; Hope</a:t>
            </a:r>
          </a:p>
        </p:txBody>
      </p:sp>
      <p:sp>
        <p:nvSpPr>
          <p:cNvPr id="26635" name="TextBox 16"/>
          <p:cNvSpPr txBox="1">
            <a:spLocks noChangeArrowheads="1"/>
          </p:cNvSpPr>
          <p:nvPr/>
        </p:nvSpPr>
        <p:spPr bwMode="auto">
          <a:xfrm rot="-5400000">
            <a:off x="6838950" y="4849813"/>
            <a:ext cx="3567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b="1">
                <a:solidFill>
                  <a:srgbClr val="000000"/>
                </a:solidFill>
                <a:latin typeface="Tahoma" pitchFamily="34" charset="0"/>
                <a:cs typeface="Tahoma" pitchFamily="34" charset="0"/>
              </a:rPr>
              <a:t>Words of Warning/Judgment</a:t>
            </a:r>
          </a:p>
        </p:txBody>
      </p:sp>
      <p:sp>
        <p:nvSpPr>
          <p:cNvPr id="26636" name="TextBox 17"/>
          <p:cNvSpPr txBox="1">
            <a:spLocks noChangeArrowheads="1"/>
          </p:cNvSpPr>
          <p:nvPr/>
        </p:nvSpPr>
        <p:spPr bwMode="auto">
          <a:xfrm>
            <a:off x="1382713" y="1446213"/>
            <a:ext cx="14351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a:solidFill>
                  <a:srgbClr val="000000"/>
                </a:solidFill>
                <a:latin typeface="Tahoma" pitchFamily="34" charset="0"/>
                <a:cs typeface="Tahoma" pitchFamily="34" charset="0"/>
              </a:rPr>
              <a:t>Mentions</a:t>
            </a:r>
          </a:p>
          <a:p>
            <a:pPr eaLnBrk="1" hangingPunct="1"/>
            <a:r>
              <a:rPr lang="en-US" altLang="en-US" sz="1800">
                <a:solidFill>
                  <a:srgbClr val="000000"/>
                </a:solidFill>
                <a:latin typeface="Tahoma" pitchFamily="34" charset="0"/>
                <a:cs typeface="Tahoma" pitchFamily="34" charset="0"/>
              </a:rPr>
              <a:t>Samaria</a:t>
            </a:r>
          </a:p>
          <a:p>
            <a:pPr eaLnBrk="1" hangingPunct="1"/>
            <a:r>
              <a:rPr lang="en-US" altLang="en-US" sz="1800">
                <a:solidFill>
                  <a:srgbClr val="000000"/>
                </a:solidFill>
                <a:latin typeface="Tahoma" pitchFamily="34" charset="0"/>
                <a:cs typeface="Tahoma" pitchFamily="34" charset="0"/>
              </a:rPr>
              <a:t>&amp; Jerusalem</a:t>
            </a:r>
          </a:p>
        </p:txBody>
      </p:sp>
      <p:sp>
        <p:nvSpPr>
          <p:cNvPr id="26637" name="Rectangle 18"/>
          <p:cNvSpPr>
            <a:spLocks noChangeArrowheads="1"/>
          </p:cNvSpPr>
          <p:nvPr/>
        </p:nvSpPr>
        <p:spPr bwMode="auto">
          <a:xfrm>
            <a:off x="3227388" y="1117600"/>
            <a:ext cx="1698625" cy="4984750"/>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6638" name="TextBox 19"/>
          <p:cNvSpPr txBox="1">
            <a:spLocks noChangeArrowheads="1"/>
          </p:cNvSpPr>
          <p:nvPr/>
        </p:nvSpPr>
        <p:spPr bwMode="auto">
          <a:xfrm>
            <a:off x="3560763" y="6122988"/>
            <a:ext cx="1365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b="1">
                <a:solidFill>
                  <a:srgbClr val="000000"/>
                </a:solidFill>
                <a:latin typeface="Tahoma" pitchFamily="34" charset="0"/>
                <a:cs typeface="Tahoma" pitchFamily="34" charset="0"/>
              </a:rPr>
              <a:t>Sermon 2</a:t>
            </a:r>
          </a:p>
          <a:p>
            <a:pPr eaLnBrk="1" hangingPunct="1"/>
            <a:r>
              <a:rPr lang="en-US" altLang="en-US" sz="1800" b="1">
                <a:solidFill>
                  <a:srgbClr val="000000"/>
                </a:solidFill>
                <a:latin typeface="Tahoma" pitchFamily="34" charset="0"/>
                <a:cs typeface="Tahoma" pitchFamily="34" charset="0"/>
              </a:rPr>
              <a:t> Hear now</a:t>
            </a:r>
          </a:p>
        </p:txBody>
      </p:sp>
      <p:sp>
        <p:nvSpPr>
          <p:cNvPr id="26639" name="TextBox 20"/>
          <p:cNvSpPr txBox="1">
            <a:spLocks noChangeArrowheads="1"/>
          </p:cNvSpPr>
          <p:nvPr/>
        </p:nvSpPr>
        <p:spPr bwMode="auto">
          <a:xfrm rot="-5400000">
            <a:off x="3510757" y="4601369"/>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Tahoma" pitchFamily="34" charset="0"/>
                <a:cs typeface="Tahoma" pitchFamily="34" charset="0"/>
              </a:rPr>
              <a:t>3:1-12</a:t>
            </a:r>
          </a:p>
        </p:txBody>
      </p:sp>
      <p:sp>
        <p:nvSpPr>
          <p:cNvPr id="26640" name="TextBox 21"/>
          <p:cNvSpPr txBox="1">
            <a:spLocks noChangeArrowheads="1"/>
          </p:cNvSpPr>
          <p:nvPr/>
        </p:nvSpPr>
        <p:spPr bwMode="auto">
          <a:xfrm>
            <a:off x="3727450" y="5226050"/>
            <a:ext cx="127476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a:solidFill>
                  <a:srgbClr val="000000"/>
                </a:solidFill>
                <a:latin typeface="Tahoma" pitchFamily="34" charset="0"/>
                <a:cs typeface="Tahoma" pitchFamily="34" charset="0"/>
              </a:rPr>
              <a:t>Focus on</a:t>
            </a:r>
          </a:p>
          <a:p>
            <a:pPr eaLnBrk="1" hangingPunct="1"/>
            <a:r>
              <a:rPr lang="en-US" altLang="en-US" sz="1800">
                <a:solidFill>
                  <a:srgbClr val="000000"/>
                </a:solidFill>
                <a:latin typeface="Tahoma" pitchFamily="34" charset="0"/>
                <a:cs typeface="Tahoma" pitchFamily="34" charset="0"/>
              </a:rPr>
              <a:t>Israel then</a:t>
            </a:r>
          </a:p>
          <a:p>
            <a:pPr eaLnBrk="1" hangingPunct="1"/>
            <a:r>
              <a:rPr lang="en-US" altLang="en-US" sz="1800">
                <a:solidFill>
                  <a:srgbClr val="000000"/>
                </a:solidFill>
                <a:latin typeface="Tahoma" pitchFamily="34" charset="0"/>
                <a:cs typeface="Tahoma" pitchFamily="34" charset="0"/>
              </a:rPr>
              <a:t>Jerusalem</a:t>
            </a:r>
          </a:p>
        </p:txBody>
      </p:sp>
      <p:sp>
        <p:nvSpPr>
          <p:cNvPr id="26641" name="TextBox 22"/>
          <p:cNvSpPr txBox="1">
            <a:spLocks noChangeArrowheads="1"/>
          </p:cNvSpPr>
          <p:nvPr/>
        </p:nvSpPr>
        <p:spPr bwMode="auto">
          <a:xfrm>
            <a:off x="3616325" y="1292225"/>
            <a:ext cx="782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Tahoma" pitchFamily="34" charset="0"/>
                <a:cs typeface="Tahoma" pitchFamily="34" charset="0"/>
              </a:rPr>
              <a:t>4:1-13</a:t>
            </a:r>
          </a:p>
        </p:txBody>
      </p:sp>
      <p:sp>
        <p:nvSpPr>
          <p:cNvPr id="26642" name="TextBox 23"/>
          <p:cNvSpPr txBox="1">
            <a:spLocks noChangeArrowheads="1"/>
          </p:cNvSpPr>
          <p:nvPr/>
        </p:nvSpPr>
        <p:spPr bwMode="auto">
          <a:xfrm>
            <a:off x="5002213" y="992188"/>
            <a:ext cx="15890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b="1">
                <a:solidFill>
                  <a:srgbClr val="000000"/>
                </a:solidFill>
                <a:latin typeface="Tahoma" pitchFamily="34" charset="0"/>
                <a:cs typeface="Tahoma" pitchFamily="34" charset="0"/>
              </a:rPr>
              <a:t>Sermon 3</a:t>
            </a:r>
          </a:p>
          <a:p>
            <a:pPr eaLnBrk="1" hangingPunct="1"/>
            <a:r>
              <a:rPr lang="en-US" altLang="en-US" sz="1800" b="1">
                <a:solidFill>
                  <a:srgbClr val="000000"/>
                </a:solidFill>
                <a:latin typeface="Tahoma" pitchFamily="34" charset="0"/>
                <a:cs typeface="Tahoma" pitchFamily="34" charset="0"/>
              </a:rPr>
              <a:t> He has Laid</a:t>
            </a:r>
          </a:p>
          <a:p>
            <a:pPr eaLnBrk="1" hangingPunct="1"/>
            <a:r>
              <a:rPr lang="en-US" altLang="en-US" sz="1800" b="1">
                <a:solidFill>
                  <a:srgbClr val="000000"/>
                </a:solidFill>
                <a:latin typeface="Tahoma" pitchFamily="34" charset="0"/>
                <a:cs typeface="Tahoma" pitchFamily="34" charset="0"/>
              </a:rPr>
              <a:t>Siege</a:t>
            </a:r>
          </a:p>
        </p:txBody>
      </p:sp>
      <p:sp>
        <p:nvSpPr>
          <p:cNvPr id="26643" name="Rectangle 24"/>
          <p:cNvSpPr>
            <a:spLocks noChangeArrowheads="1"/>
          </p:cNvSpPr>
          <p:nvPr/>
        </p:nvSpPr>
        <p:spPr bwMode="auto">
          <a:xfrm>
            <a:off x="5154613" y="1916113"/>
            <a:ext cx="1319212" cy="3309937"/>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6644" name="TextBox 25"/>
          <p:cNvSpPr txBox="1">
            <a:spLocks noChangeArrowheads="1"/>
          </p:cNvSpPr>
          <p:nvPr/>
        </p:nvSpPr>
        <p:spPr bwMode="auto">
          <a:xfrm rot="-5400000">
            <a:off x="5439569" y="4193381"/>
            <a:ext cx="1119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Tahoma" pitchFamily="34" charset="0"/>
                <a:cs typeface="Tahoma" pitchFamily="34" charset="0"/>
              </a:rPr>
              <a:t>5:1, 10-15</a:t>
            </a:r>
          </a:p>
        </p:txBody>
      </p:sp>
      <p:sp>
        <p:nvSpPr>
          <p:cNvPr id="26645" name="TextBox 26"/>
          <p:cNvSpPr txBox="1">
            <a:spLocks noChangeArrowheads="1"/>
          </p:cNvSpPr>
          <p:nvPr/>
        </p:nvSpPr>
        <p:spPr bwMode="auto">
          <a:xfrm rot="-5400000">
            <a:off x="5670550" y="2603500"/>
            <a:ext cx="669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Tahoma" pitchFamily="34" charset="0"/>
                <a:cs typeface="Tahoma" pitchFamily="34" charset="0"/>
              </a:rPr>
              <a:t>5:2-9</a:t>
            </a:r>
          </a:p>
        </p:txBody>
      </p:sp>
      <p:sp>
        <p:nvSpPr>
          <p:cNvPr id="26646" name="TextBox 27"/>
          <p:cNvSpPr txBox="1">
            <a:spLocks noChangeArrowheads="1"/>
          </p:cNvSpPr>
          <p:nvPr/>
        </p:nvSpPr>
        <p:spPr bwMode="auto">
          <a:xfrm rot="-5400000">
            <a:off x="6381750" y="2465388"/>
            <a:ext cx="13668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b="1">
                <a:solidFill>
                  <a:srgbClr val="000000"/>
                </a:solidFill>
                <a:latin typeface="Tahoma" pitchFamily="34" charset="0"/>
                <a:cs typeface="Tahoma" pitchFamily="34" charset="0"/>
              </a:rPr>
              <a:t>Sermon 4</a:t>
            </a:r>
          </a:p>
          <a:p>
            <a:pPr eaLnBrk="1" hangingPunct="1"/>
            <a:r>
              <a:rPr lang="en-US" altLang="en-US" sz="1800" b="1">
                <a:solidFill>
                  <a:srgbClr val="000000"/>
                </a:solidFill>
                <a:latin typeface="Tahoma" pitchFamily="34" charset="0"/>
                <a:cs typeface="Tahoma" pitchFamily="34" charset="0"/>
              </a:rPr>
              <a:t> Hear now</a:t>
            </a:r>
          </a:p>
        </p:txBody>
      </p:sp>
      <p:sp>
        <p:nvSpPr>
          <p:cNvPr id="26647" name="Rectangle 28"/>
          <p:cNvSpPr>
            <a:spLocks noChangeArrowheads="1"/>
          </p:cNvSpPr>
          <p:nvPr/>
        </p:nvSpPr>
        <p:spPr bwMode="auto">
          <a:xfrm>
            <a:off x="6591300" y="3459163"/>
            <a:ext cx="796925" cy="3309937"/>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6648" name="TextBox 29"/>
          <p:cNvSpPr txBox="1">
            <a:spLocks noChangeArrowheads="1"/>
          </p:cNvSpPr>
          <p:nvPr/>
        </p:nvSpPr>
        <p:spPr bwMode="auto">
          <a:xfrm rot="-5400000">
            <a:off x="6752432" y="4671219"/>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Tahoma" pitchFamily="34" charset="0"/>
                <a:cs typeface="Tahoma" pitchFamily="34" charset="0"/>
              </a:rPr>
              <a:t>6:1-16</a:t>
            </a:r>
          </a:p>
        </p:txBody>
      </p:sp>
      <p:sp>
        <p:nvSpPr>
          <p:cNvPr id="26649" name="Rectangle 30"/>
          <p:cNvSpPr>
            <a:spLocks noChangeArrowheads="1"/>
          </p:cNvSpPr>
          <p:nvPr/>
        </p:nvSpPr>
        <p:spPr bwMode="auto">
          <a:xfrm>
            <a:off x="7583488" y="798513"/>
            <a:ext cx="796925" cy="5880100"/>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6650" name="TextBox 31"/>
          <p:cNvSpPr txBox="1">
            <a:spLocks noChangeArrowheads="1"/>
          </p:cNvSpPr>
          <p:nvPr/>
        </p:nvSpPr>
        <p:spPr bwMode="auto">
          <a:xfrm>
            <a:off x="6621463" y="87313"/>
            <a:ext cx="1450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b="1" dirty="0">
                <a:solidFill>
                  <a:srgbClr val="000000"/>
                </a:solidFill>
                <a:latin typeface="Tahoma" pitchFamily="34" charset="0"/>
                <a:cs typeface="Tahoma" pitchFamily="34" charset="0"/>
              </a:rPr>
              <a:t>Sermon 5</a:t>
            </a:r>
          </a:p>
          <a:p>
            <a:pPr eaLnBrk="1" hangingPunct="1"/>
            <a:r>
              <a:rPr lang="en-US" altLang="en-US" sz="1800" b="1" dirty="0">
                <a:solidFill>
                  <a:srgbClr val="000000"/>
                </a:solidFill>
                <a:latin typeface="Tahoma" pitchFamily="34" charset="0"/>
                <a:cs typeface="Tahoma" pitchFamily="34" charset="0"/>
              </a:rPr>
              <a:t> Woe is me</a:t>
            </a:r>
          </a:p>
        </p:txBody>
      </p:sp>
      <p:sp>
        <p:nvSpPr>
          <p:cNvPr id="26651" name="TextBox 32"/>
          <p:cNvSpPr txBox="1">
            <a:spLocks noChangeArrowheads="1"/>
          </p:cNvSpPr>
          <p:nvPr/>
        </p:nvSpPr>
        <p:spPr bwMode="auto">
          <a:xfrm rot="-5400000">
            <a:off x="7835107" y="2543969"/>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Tahoma" pitchFamily="34" charset="0"/>
                <a:cs typeface="Tahoma" pitchFamily="34" charset="0"/>
              </a:rPr>
              <a:t>7:7-20</a:t>
            </a:r>
          </a:p>
        </p:txBody>
      </p:sp>
      <p:sp>
        <p:nvSpPr>
          <p:cNvPr id="26652" name="TextBox 33"/>
          <p:cNvSpPr txBox="1">
            <a:spLocks noChangeArrowheads="1"/>
          </p:cNvSpPr>
          <p:nvPr/>
        </p:nvSpPr>
        <p:spPr bwMode="auto">
          <a:xfrm rot="-5400000">
            <a:off x="7892257" y="4177506"/>
            <a:ext cx="668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Tahoma" pitchFamily="34" charset="0"/>
                <a:cs typeface="Tahoma" pitchFamily="34" charset="0"/>
              </a:rPr>
              <a:t>7:1-6</a:t>
            </a:r>
          </a:p>
        </p:txBody>
      </p:sp>
    </p:spTree>
    <p:extLst>
      <p:ext uri="{BB962C8B-B14F-4D97-AF65-F5344CB8AC3E}">
        <p14:creationId xmlns:p14="http://schemas.microsoft.com/office/powerpoint/2010/main" val="30137523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ltGray">
          <a:xfrm>
            <a:off x="5524500" y="585788"/>
            <a:ext cx="3257550" cy="2571750"/>
          </a:xfrm>
          <a:prstGeom prst="rect">
            <a:avLst/>
          </a:prstGeom>
          <a:solidFill>
            <a:srgbClr val="F8F8F8"/>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EAEAEA"/>
              </a:solidFill>
              <a:cs typeface="Arial" pitchFamily="34" charset="0"/>
            </a:endParaRPr>
          </a:p>
        </p:txBody>
      </p:sp>
      <p:sp>
        <p:nvSpPr>
          <p:cNvPr id="25603" name="Rectangle 3"/>
          <p:cNvSpPr>
            <a:spLocks noGrp="1" noChangeArrowheads="1"/>
          </p:cNvSpPr>
          <p:nvPr>
            <p:ph type="title"/>
          </p:nvPr>
        </p:nvSpPr>
        <p:spPr>
          <a:xfrm>
            <a:off x="752475" y="-188913"/>
            <a:ext cx="7772400" cy="1143001"/>
          </a:xfrm>
        </p:spPr>
        <p:txBody>
          <a:bodyPr/>
          <a:lstStyle/>
          <a:p>
            <a:pPr eaLnBrk="1" hangingPunct="1"/>
            <a:r>
              <a:rPr lang="en-US" altLang="en-US" sz="3600" smtClean="0"/>
              <a:t>Prophecy – Near &amp; Far</a:t>
            </a:r>
          </a:p>
        </p:txBody>
      </p:sp>
      <p:pic>
        <p:nvPicPr>
          <p:cNvPr id="25604" name="Picture 4" descr="H:\WEBSITE\minorp-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388" y="585788"/>
            <a:ext cx="5235575"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5" name="Group 5"/>
          <p:cNvGrpSpPr>
            <a:grpSpLocks/>
          </p:cNvGrpSpPr>
          <p:nvPr/>
        </p:nvGrpSpPr>
        <p:grpSpPr bwMode="auto">
          <a:xfrm>
            <a:off x="6486525" y="614363"/>
            <a:ext cx="590550" cy="609600"/>
            <a:chOff x="2508" y="1278"/>
            <a:chExt cx="372" cy="444"/>
          </a:xfrm>
        </p:grpSpPr>
        <p:sp>
          <p:nvSpPr>
            <p:cNvPr id="25635" name="Rectangle 6"/>
            <p:cNvSpPr>
              <a:spLocks noChangeArrowheads="1"/>
            </p:cNvSpPr>
            <p:nvPr/>
          </p:nvSpPr>
          <p:spPr bwMode="ltGray">
            <a:xfrm>
              <a:off x="2508" y="1344"/>
              <a:ext cx="372" cy="60"/>
            </a:xfrm>
            <a:prstGeom prst="rect">
              <a:avLst/>
            </a:prstGeom>
            <a:solidFill>
              <a:srgbClr val="000000"/>
            </a:solidFill>
            <a:ln w="9525">
              <a:solidFill>
                <a:srgbClr val="000000"/>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EAEAEA"/>
                </a:solidFill>
                <a:cs typeface="Arial" pitchFamily="34" charset="0"/>
              </a:endParaRPr>
            </a:p>
          </p:txBody>
        </p:sp>
        <p:sp>
          <p:nvSpPr>
            <p:cNvPr id="25636" name="Rectangle 7"/>
            <p:cNvSpPr>
              <a:spLocks noChangeArrowheads="1"/>
            </p:cNvSpPr>
            <p:nvPr/>
          </p:nvSpPr>
          <p:spPr bwMode="ltGray">
            <a:xfrm rot="5400000">
              <a:off x="2472" y="1464"/>
              <a:ext cx="444" cy="72"/>
            </a:xfrm>
            <a:prstGeom prst="rect">
              <a:avLst/>
            </a:prstGeom>
            <a:solidFill>
              <a:srgbClr val="000000"/>
            </a:solidFill>
            <a:ln w="9525">
              <a:solidFill>
                <a:srgbClr val="000000"/>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EAEAEA"/>
                </a:solidFill>
                <a:cs typeface="Arial" pitchFamily="34" charset="0"/>
              </a:endParaRPr>
            </a:p>
          </p:txBody>
        </p:sp>
      </p:grpSp>
      <p:sp>
        <p:nvSpPr>
          <p:cNvPr id="25606" name="Text Box 12"/>
          <p:cNvSpPr txBox="1">
            <a:spLocks noChangeArrowheads="1"/>
          </p:cNvSpPr>
          <p:nvPr/>
        </p:nvSpPr>
        <p:spPr bwMode="ltGray">
          <a:xfrm>
            <a:off x="2330450" y="2135188"/>
            <a:ext cx="1255713" cy="942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b="1">
                <a:solidFill>
                  <a:srgbClr val="000000"/>
                </a:solidFill>
                <a:latin typeface="Tahoma" pitchFamily="34" charset="0"/>
                <a:cs typeface="Tahoma" pitchFamily="34" charset="0"/>
              </a:rPr>
              <a:t>Medium </a:t>
            </a:r>
          </a:p>
          <a:p>
            <a:pPr eaLnBrk="1" hangingPunct="1">
              <a:spcBef>
                <a:spcPct val="50000"/>
              </a:spcBef>
            </a:pPr>
            <a:r>
              <a:rPr lang="en-US" altLang="en-US" sz="1400" b="1">
                <a:solidFill>
                  <a:srgbClr val="000000"/>
                </a:solidFill>
                <a:latin typeface="Tahoma" pitchFamily="34" charset="0"/>
                <a:cs typeface="Tahoma" pitchFamily="34" charset="0"/>
              </a:rPr>
              <a:t>Range</a:t>
            </a:r>
          </a:p>
          <a:p>
            <a:pPr eaLnBrk="1" hangingPunct="1">
              <a:spcBef>
                <a:spcPct val="50000"/>
              </a:spcBef>
            </a:pPr>
            <a:r>
              <a:rPr lang="en-US" altLang="en-US" sz="1400" b="1">
                <a:solidFill>
                  <a:srgbClr val="000000"/>
                </a:solidFill>
                <a:latin typeface="Tahoma" pitchFamily="34" charset="0"/>
                <a:cs typeface="Tahoma" pitchFamily="34" charset="0"/>
              </a:rPr>
              <a:t>Prophecies</a:t>
            </a:r>
          </a:p>
        </p:txBody>
      </p:sp>
      <p:sp>
        <p:nvSpPr>
          <p:cNvPr id="25607" name="Line 13"/>
          <p:cNvSpPr>
            <a:spLocks noChangeShapeType="1"/>
          </p:cNvSpPr>
          <p:nvPr/>
        </p:nvSpPr>
        <p:spPr bwMode="ltGray">
          <a:xfrm flipH="1">
            <a:off x="2228850" y="1804988"/>
            <a:ext cx="581025" cy="9429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08" name="Line 14"/>
          <p:cNvSpPr>
            <a:spLocks noChangeShapeType="1"/>
          </p:cNvSpPr>
          <p:nvPr/>
        </p:nvSpPr>
        <p:spPr bwMode="ltGray">
          <a:xfrm flipH="1" flipV="1">
            <a:off x="3228975" y="2024063"/>
            <a:ext cx="238125" cy="5619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09" name="Line 15"/>
          <p:cNvSpPr>
            <a:spLocks noChangeShapeType="1"/>
          </p:cNvSpPr>
          <p:nvPr/>
        </p:nvSpPr>
        <p:spPr bwMode="ltGray">
          <a:xfrm flipH="1">
            <a:off x="3478213" y="2565401"/>
            <a:ext cx="760412" cy="174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10" name="Line 16"/>
          <p:cNvSpPr>
            <a:spLocks noChangeShapeType="1"/>
          </p:cNvSpPr>
          <p:nvPr/>
        </p:nvSpPr>
        <p:spPr bwMode="ltGray">
          <a:xfrm flipV="1">
            <a:off x="5514975" y="2357438"/>
            <a:ext cx="666750" cy="95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11" name="Line 17"/>
          <p:cNvSpPr>
            <a:spLocks noChangeShapeType="1"/>
          </p:cNvSpPr>
          <p:nvPr/>
        </p:nvSpPr>
        <p:spPr bwMode="ltGray">
          <a:xfrm flipV="1">
            <a:off x="6181725" y="1204913"/>
            <a:ext cx="352425" cy="11525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12" name="Line 18"/>
          <p:cNvSpPr>
            <a:spLocks noChangeShapeType="1"/>
          </p:cNvSpPr>
          <p:nvPr/>
        </p:nvSpPr>
        <p:spPr bwMode="ltGray">
          <a:xfrm flipV="1">
            <a:off x="6572250" y="1204913"/>
            <a:ext cx="428625" cy="190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13" name="Line 19"/>
          <p:cNvSpPr>
            <a:spLocks noChangeShapeType="1"/>
          </p:cNvSpPr>
          <p:nvPr/>
        </p:nvSpPr>
        <p:spPr bwMode="ltGray">
          <a:xfrm flipH="1" flipV="1">
            <a:off x="6981825" y="1214438"/>
            <a:ext cx="352425" cy="962025"/>
          </a:xfrm>
          <a:prstGeom prst="line">
            <a:avLst/>
          </a:prstGeom>
          <a:noFill/>
          <a:ln w="19050">
            <a:solidFill>
              <a:srgbClr val="000000"/>
            </a:solidFill>
            <a:prstDash val="lgDash"/>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14" name="Text Box 20"/>
          <p:cNvSpPr txBox="1">
            <a:spLocks noChangeArrowheads="1"/>
          </p:cNvSpPr>
          <p:nvPr/>
        </p:nvSpPr>
        <p:spPr bwMode="ltGray">
          <a:xfrm>
            <a:off x="6302375" y="2008188"/>
            <a:ext cx="10334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600">
                <a:solidFill>
                  <a:srgbClr val="000000"/>
                </a:solidFill>
                <a:latin typeface="Tahoma" pitchFamily="34" charset="0"/>
                <a:cs typeface="Arial" pitchFamily="34" charset="0"/>
              </a:rPr>
              <a:t>Messianic</a:t>
            </a:r>
          </a:p>
        </p:txBody>
      </p:sp>
      <p:sp>
        <p:nvSpPr>
          <p:cNvPr id="25615" name="Line 21"/>
          <p:cNvSpPr>
            <a:spLocks noChangeShapeType="1"/>
          </p:cNvSpPr>
          <p:nvPr/>
        </p:nvSpPr>
        <p:spPr bwMode="ltGray">
          <a:xfrm>
            <a:off x="1600200" y="2100263"/>
            <a:ext cx="2667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16" name="Text Box 22"/>
          <p:cNvSpPr txBox="1">
            <a:spLocks noChangeArrowheads="1"/>
          </p:cNvSpPr>
          <p:nvPr/>
        </p:nvSpPr>
        <p:spPr bwMode="ltGray">
          <a:xfrm rot="5400000">
            <a:off x="1181894" y="2504282"/>
            <a:ext cx="1003300" cy="623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b="1">
                <a:solidFill>
                  <a:srgbClr val="000000"/>
                </a:solidFill>
                <a:latin typeface="Tahoma" pitchFamily="34" charset="0"/>
                <a:cs typeface="Tahoma" pitchFamily="34" charset="0"/>
              </a:rPr>
              <a:t>Short </a:t>
            </a:r>
          </a:p>
          <a:p>
            <a:pPr eaLnBrk="1" hangingPunct="1">
              <a:spcBef>
                <a:spcPct val="50000"/>
              </a:spcBef>
            </a:pPr>
            <a:r>
              <a:rPr lang="en-US" altLang="en-US" sz="1400" b="1">
                <a:solidFill>
                  <a:srgbClr val="000000"/>
                </a:solidFill>
                <a:latin typeface="Tahoma" pitchFamily="34" charset="0"/>
                <a:cs typeface="Tahoma" pitchFamily="34" charset="0"/>
              </a:rPr>
              <a:t>Term</a:t>
            </a:r>
          </a:p>
        </p:txBody>
      </p:sp>
      <p:sp>
        <p:nvSpPr>
          <p:cNvPr id="25617" name="Line 23"/>
          <p:cNvSpPr>
            <a:spLocks noChangeShapeType="1"/>
          </p:cNvSpPr>
          <p:nvPr/>
        </p:nvSpPr>
        <p:spPr bwMode="ltGray">
          <a:xfrm>
            <a:off x="1104900" y="2849563"/>
            <a:ext cx="2667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18" name="Line 24"/>
          <p:cNvSpPr>
            <a:spLocks noChangeShapeType="1"/>
          </p:cNvSpPr>
          <p:nvPr/>
        </p:nvSpPr>
        <p:spPr bwMode="ltGray">
          <a:xfrm flipV="1">
            <a:off x="1333500" y="2100263"/>
            <a:ext cx="266700" cy="7366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19" name="Line 25"/>
          <p:cNvSpPr>
            <a:spLocks noChangeShapeType="1"/>
          </p:cNvSpPr>
          <p:nvPr/>
        </p:nvSpPr>
        <p:spPr bwMode="ltGray">
          <a:xfrm>
            <a:off x="1841500" y="2087563"/>
            <a:ext cx="114300" cy="6477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20" name="Line 26"/>
          <p:cNvSpPr>
            <a:spLocks noChangeShapeType="1"/>
          </p:cNvSpPr>
          <p:nvPr/>
        </p:nvSpPr>
        <p:spPr bwMode="ltGray">
          <a:xfrm>
            <a:off x="1943100" y="2722563"/>
            <a:ext cx="292100" cy="381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21" name="Line 27"/>
          <p:cNvSpPr>
            <a:spLocks noChangeShapeType="1"/>
          </p:cNvSpPr>
          <p:nvPr/>
        </p:nvSpPr>
        <p:spPr bwMode="ltGray">
          <a:xfrm flipV="1">
            <a:off x="5276850" y="1262063"/>
            <a:ext cx="323850" cy="5715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22" name="Line 28"/>
          <p:cNvSpPr>
            <a:spLocks noChangeShapeType="1"/>
          </p:cNvSpPr>
          <p:nvPr/>
        </p:nvSpPr>
        <p:spPr bwMode="ltGray">
          <a:xfrm flipV="1">
            <a:off x="5772150" y="1185863"/>
            <a:ext cx="323850" cy="5715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23" name="Line 29"/>
          <p:cNvSpPr>
            <a:spLocks noChangeShapeType="1"/>
          </p:cNvSpPr>
          <p:nvPr/>
        </p:nvSpPr>
        <p:spPr bwMode="ltGray">
          <a:xfrm flipV="1">
            <a:off x="6286500" y="1109663"/>
            <a:ext cx="323850" cy="5715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24" name="Text Box 30"/>
          <p:cNvSpPr txBox="1">
            <a:spLocks noChangeArrowheads="1"/>
          </p:cNvSpPr>
          <p:nvPr/>
        </p:nvSpPr>
        <p:spPr bwMode="ltGray">
          <a:xfrm>
            <a:off x="4381500" y="1831976"/>
            <a:ext cx="1255713" cy="942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b="1">
                <a:solidFill>
                  <a:srgbClr val="000000"/>
                </a:solidFill>
                <a:latin typeface="Tahoma" pitchFamily="34" charset="0"/>
                <a:cs typeface="Tahoma" pitchFamily="34" charset="0"/>
              </a:rPr>
              <a:t>Long</a:t>
            </a:r>
          </a:p>
          <a:p>
            <a:pPr eaLnBrk="1" hangingPunct="1">
              <a:spcBef>
                <a:spcPct val="50000"/>
              </a:spcBef>
            </a:pPr>
            <a:r>
              <a:rPr lang="en-US" altLang="en-US" sz="1400" b="1">
                <a:solidFill>
                  <a:srgbClr val="000000"/>
                </a:solidFill>
                <a:latin typeface="Tahoma" pitchFamily="34" charset="0"/>
                <a:cs typeface="Tahoma" pitchFamily="34" charset="0"/>
              </a:rPr>
              <a:t>Range</a:t>
            </a:r>
          </a:p>
          <a:p>
            <a:pPr eaLnBrk="1" hangingPunct="1">
              <a:spcBef>
                <a:spcPct val="50000"/>
              </a:spcBef>
            </a:pPr>
            <a:r>
              <a:rPr lang="en-US" altLang="en-US" sz="1400" b="1">
                <a:solidFill>
                  <a:srgbClr val="000000"/>
                </a:solidFill>
                <a:latin typeface="Tahoma" pitchFamily="34" charset="0"/>
                <a:cs typeface="Tahoma" pitchFamily="34" charset="0"/>
              </a:rPr>
              <a:t>Prophecies</a:t>
            </a:r>
          </a:p>
        </p:txBody>
      </p:sp>
      <p:sp>
        <p:nvSpPr>
          <p:cNvPr id="25625" name="Line 31"/>
          <p:cNvSpPr>
            <a:spLocks noChangeShapeType="1"/>
          </p:cNvSpPr>
          <p:nvPr/>
        </p:nvSpPr>
        <p:spPr bwMode="ltGray">
          <a:xfrm flipH="1" flipV="1">
            <a:off x="5362575" y="1798638"/>
            <a:ext cx="266700" cy="5429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26" name="Line 32"/>
          <p:cNvSpPr>
            <a:spLocks noChangeShapeType="1"/>
          </p:cNvSpPr>
          <p:nvPr/>
        </p:nvSpPr>
        <p:spPr bwMode="ltGray">
          <a:xfrm flipV="1">
            <a:off x="4343400" y="1817688"/>
            <a:ext cx="323850" cy="7715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27" name="Rectangle 33"/>
          <p:cNvSpPr>
            <a:spLocks noChangeArrowheads="1"/>
          </p:cNvSpPr>
          <p:nvPr/>
        </p:nvSpPr>
        <p:spPr bwMode="ltGray">
          <a:xfrm>
            <a:off x="323850" y="3090863"/>
            <a:ext cx="8817684" cy="3767137"/>
          </a:xfrm>
          <a:prstGeom prst="rect">
            <a:avLst/>
          </a:prstGeom>
          <a:solidFill>
            <a:srgbClr val="000000"/>
          </a:solidFill>
          <a:ln w="9525">
            <a:solidFill>
              <a:srgbClr val="000000"/>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EAEAEA"/>
              </a:solidFill>
              <a:cs typeface="Arial" pitchFamily="34" charset="0"/>
            </a:endParaRPr>
          </a:p>
        </p:txBody>
      </p:sp>
      <p:sp>
        <p:nvSpPr>
          <p:cNvPr id="25628" name="TextBox 1"/>
          <p:cNvSpPr txBox="1">
            <a:spLocks noChangeArrowheads="1"/>
          </p:cNvSpPr>
          <p:nvPr/>
        </p:nvSpPr>
        <p:spPr bwMode="auto">
          <a:xfrm>
            <a:off x="1271588" y="693738"/>
            <a:ext cx="11906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600" b="1">
                <a:solidFill>
                  <a:srgbClr val="002060"/>
                </a:solidFill>
                <a:latin typeface="Tahoma" pitchFamily="34" charset="0"/>
                <a:cs typeface="Tahoma" pitchFamily="34" charset="0"/>
              </a:rPr>
              <a:t>Within Few years of prophecy</a:t>
            </a:r>
          </a:p>
        </p:txBody>
      </p:sp>
      <p:sp>
        <p:nvSpPr>
          <p:cNvPr id="25629" name="TextBox 39"/>
          <p:cNvSpPr txBox="1">
            <a:spLocks noChangeArrowheads="1"/>
          </p:cNvSpPr>
          <p:nvPr/>
        </p:nvSpPr>
        <p:spPr bwMode="auto">
          <a:xfrm>
            <a:off x="2519363" y="692151"/>
            <a:ext cx="11906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600" b="1">
                <a:solidFill>
                  <a:srgbClr val="002060"/>
                </a:solidFill>
                <a:latin typeface="Tahoma" pitchFamily="34" charset="0"/>
                <a:cs typeface="Tahoma" pitchFamily="34" charset="0"/>
              </a:rPr>
              <a:t>Lifetime</a:t>
            </a:r>
          </a:p>
          <a:p>
            <a:pPr eaLnBrk="1" hangingPunct="1"/>
            <a:r>
              <a:rPr lang="en-US" altLang="en-US" sz="1600" b="1">
                <a:solidFill>
                  <a:srgbClr val="002060"/>
                </a:solidFill>
                <a:latin typeface="Tahoma" pitchFamily="34" charset="0"/>
                <a:cs typeface="Tahoma" pitchFamily="34" charset="0"/>
              </a:rPr>
              <a:t>Of prophet</a:t>
            </a:r>
          </a:p>
        </p:txBody>
      </p:sp>
      <p:sp>
        <p:nvSpPr>
          <p:cNvPr id="25630" name="TextBox 2"/>
          <p:cNvSpPr txBox="1">
            <a:spLocks noChangeArrowheads="1"/>
          </p:cNvSpPr>
          <p:nvPr/>
        </p:nvSpPr>
        <p:spPr bwMode="auto">
          <a:xfrm>
            <a:off x="4224338" y="3143251"/>
            <a:ext cx="187166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600" dirty="0">
                <a:solidFill>
                  <a:srgbClr val="EAEAEA"/>
                </a:solidFill>
                <a:latin typeface="Tahoma" pitchFamily="34" charset="0"/>
                <a:cs typeface="Tahoma" pitchFamily="34" charset="0"/>
              </a:rPr>
              <a:t>Babylonian Captivity</a:t>
            </a:r>
          </a:p>
          <a:p>
            <a:pPr eaLnBrk="1" hangingPunct="1"/>
            <a:r>
              <a:rPr lang="en-US" altLang="en-US" sz="1600" dirty="0">
                <a:solidFill>
                  <a:srgbClr val="EAEAEA"/>
                </a:solidFill>
                <a:latin typeface="Tahoma" pitchFamily="34" charset="0"/>
                <a:cs typeface="Tahoma" pitchFamily="34" charset="0"/>
              </a:rPr>
              <a:t>604, 597, 586 BC</a:t>
            </a:r>
          </a:p>
          <a:p>
            <a:pPr eaLnBrk="1" hangingPunct="1"/>
            <a:r>
              <a:rPr lang="en-US" altLang="en-US" sz="1600" dirty="0">
                <a:solidFill>
                  <a:srgbClr val="EAEAEA"/>
                </a:solidFill>
                <a:latin typeface="Tahoma" pitchFamily="34" charset="0"/>
                <a:cs typeface="Tahoma" pitchFamily="34" charset="0"/>
              </a:rPr>
              <a:t>Micah </a:t>
            </a:r>
            <a:r>
              <a:rPr lang="en-US" altLang="en-US" sz="1600" dirty="0" smtClean="0">
                <a:solidFill>
                  <a:srgbClr val="EAEAEA"/>
                </a:solidFill>
                <a:latin typeface="Tahoma" pitchFamily="34" charset="0"/>
                <a:cs typeface="Tahoma" pitchFamily="34" charset="0"/>
              </a:rPr>
              <a:t>2:4-5/3:16</a:t>
            </a:r>
            <a:endParaRPr lang="en-US" altLang="en-US" sz="1600" dirty="0">
              <a:solidFill>
                <a:srgbClr val="EAEAEA"/>
              </a:solidFill>
              <a:latin typeface="Tahoma" pitchFamily="34" charset="0"/>
              <a:cs typeface="Tahoma" pitchFamily="34" charset="0"/>
            </a:endParaRPr>
          </a:p>
          <a:p>
            <a:pPr eaLnBrk="1" hangingPunct="1"/>
            <a:r>
              <a:rPr lang="en-US" altLang="en-US" sz="1600" dirty="0" smtClean="0">
                <a:solidFill>
                  <a:srgbClr val="EAEAEA"/>
                </a:solidFill>
                <a:latin typeface="Tahoma" pitchFamily="34" charset="0"/>
                <a:cs typeface="Tahoma" pitchFamily="34" charset="0"/>
              </a:rPr>
              <a:t>5:3-15, 6</a:t>
            </a:r>
            <a:r>
              <a:rPr lang="en-US" altLang="en-US" sz="1600" dirty="0">
                <a:solidFill>
                  <a:srgbClr val="EAEAEA"/>
                </a:solidFill>
                <a:latin typeface="Tahoma" pitchFamily="34" charset="0"/>
                <a:cs typeface="Tahoma" pitchFamily="34" charset="0"/>
              </a:rPr>
              <a:t>:/7:</a:t>
            </a:r>
          </a:p>
          <a:p>
            <a:pPr eaLnBrk="1" hangingPunct="1"/>
            <a:endParaRPr lang="en-US" altLang="en-US" sz="1600" dirty="0">
              <a:solidFill>
                <a:srgbClr val="EAEAEA"/>
              </a:solidFill>
              <a:latin typeface="Tahoma" pitchFamily="34" charset="0"/>
              <a:cs typeface="Tahoma" pitchFamily="34" charset="0"/>
            </a:endParaRPr>
          </a:p>
          <a:p>
            <a:pPr eaLnBrk="1" hangingPunct="1"/>
            <a:endParaRPr lang="en-US" altLang="en-US" sz="1600" dirty="0">
              <a:solidFill>
                <a:srgbClr val="EAEAEA"/>
              </a:solidFill>
              <a:latin typeface="Tahoma" pitchFamily="34" charset="0"/>
              <a:cs typeface="Tahoma" pitchFamily="34" charset="0"/>
            </a:endParaRPr>
          </a:p>
        </p:txBody>
      </p:sp>
      <p:sp>
        <p:nvSpPr>
          <p:cNvPr id="25631" name="TextBox 42"/>
          <p:cNvSpPr txBox="1">
            <a:spLocks noChangeArrowheads="1"/>
          </p:cNvSpPr>
          <p:nvPr/>
        </p:nvSpPr>
        <p:spPr bwMode="auto">
          <a:xfrm>
            <a:off x="938213" y="3159126"/>
            <a:ext cx="14446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600">
                <a:solidFill>
                  <a:srgbClr val="EAEAEA"/>
                </a:solidFill>
                <a:latin typeface="Tahoma" pitchFamily="34" charset="0"/>
                <a:cs typeface="Tahoma" pitchFamily="34" charset="0"/>
              </a:rPr>
              <a:t>Samaria Heap</a:t>
            </a:r>
          </a:p>
          <a:p>
            <a:pPr eaLnBrk="1" hangingPunct="1"/>
            <a:r>
              <a:rPr lang="en-US" altLang="en-US" sz="1600">
                <a:solidFill>
                  <a:srgbClr val="EAEAEA"/>
                </a:solidFill>
                <a:latin typeface="Tahoma" pitchFamily="34" charset="0"/>
                <a:cs typeface="Tahoma" pitchFamily="34" charset="0"/>
              </a:rPr>
              <a:t>733/722 BC</a:t>
            </a:r>
          </a:p>
          <a:p>
            <a:pPr eaLnBrk="1" hangingPunct="1"/>
            <a:r>
              <a:rPr lang="en-US" altLang="en-US" sz="1600">
                <a:solidFill>
                  <a:srgbClr val="EAEAEA"/>
                </a:solidFill>
                <a:latin typeface="Tahoma" pitchFamily="34" charset="0"/>
                <a:cs typeface="Tahoma" pitchFamily="34" charset="0"/>
              </a:rPr>
              <a:t>1:6, 5:3-15</a:t>
            </a:r>
          </a:p>
        </p:txBody>
      </p:sp>
      <p:sp>
        <p:nvSpPr>
          <p:cNvPr id="25632" name="TextBox 4"/>
          <p:cNvSpPr txBox="1">
            <a:spLocks noChangeArrowheads="1"/>
          </p:cNvSpPr>
          <p:nvPr/>
        </p:nvSpPr>
        <p:spPr bwMode="auto">
          <a:xfrm>
            <a:off x="6286500" y="3159126"/>
            <a:ext cx="13081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600">
                <a:solidFill>
                  <a:srgbClr val="FFFF00"/>
                </a:solidFill>
                <a:latin typeface="Tahoma" pitchFamily="34" charset="0"/>
                <a:cs typeface="Tahoma" pitchFamily="34" charset="0"/>
              </a:rPr>
              <a:t> Gather Remnant</a:t>
            </a:r>
          </a:p>
          <a:p>
            <a:pPr eaLnBrk="1" hangingPunct="1"/>
            <a:r>
              <a:rPr lang="en-US" altLang="en-US" sz="1600">
                <a:solidFill>
                  <a:srgbClr val="FFFF00"/>
                </a:solidFill>
                <a:latin typeface="Tahoma" pitchFamily="34" charset="0"/>
                <a:cs typeface="Tahoma" pitchFamily="34" charset="0"/>
              </a:rPr>
              <a:t>2:12-13</a:t>
            </a:r>
          </a:p>
          <a:p>
            <a:pPr eaLnBrk="1" hangingPunct="1"/>
            <a:r>
              <a:rPr lang="en-US" altLang="en-US" sz="1600">
                <a:solidFill>
                  <a:srgbClr val="FFFF00"/>
                </a:solidFill>
                <a:latin typeface="Tahoma" pitchFamily="34" charset="0"/>
                <a:cs typeface="Tahoma" pitchFamily="34" charset="0"/>
              </a:rPr>
              <a:t>4:1-13</a:t>
            </a:r>
          </a:p>
          <a:p>
            <a:pPr eaLnBrk="1" hangingPunct="1"/>
            <a:r>
              <a:rPr lang="en-US" altLang="en-US" sz="1600">
                <a:solidFill>
                  <a:srgbClr val="FFFF00"/>
                </a:solidFill>
                <a:latin typeface="Tahoma" pitchFamily="34" charset="0"/>
                <a:cs typeface="Tahoma" pitchFamily="34" charset="0"/>
              </a:rPr>
              <a:t>5:2</a:t>
            </a:r>
            <a:endParaRPr lang="en-US" altLang="en-US" sz="1600">
              <a:solidFill>
                <a:srgbClr val="EAEAEA"/>
              </a:solidFill>
              <a:latin typeface="Tahoma" pitchFamily="34" charset="0"/>
              <a:cs typeface="Tahoma" pitchFamily="34" charset="0"/>
            </a:endParaRPr>
          </a:p>
        </p:txBody>
      </p:sp>
      <p:sp>
        <p:nvSpPr>
          <p:cNvPr id="25633" name="TextBox 1"/>
          <p:cNvSpPr txBox="1">
            <a:spLocks noChangeArrowheads="1"/>
          </p:cNvSpPr>
          <p:nvPr/>
        </p:nvSpPr>
        <p:spPr bwMode="auto">
          <a:xfrm>
            <a:off x="7000875" y="877869"/>
            <a:ext cx="2140659" cy="89255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300" dirty="0">
                <a:solidFill>
                  <a:srgbClr val="000000"/>
                </a:solidFill>
                <a:latin typeface="Tahoma" pitchFamily="34" charset="0"/>
                <a:cs typeface="Tahoma" pitchFamily="34" charset="0"/>
              </a:rPr>
              <a:t>Days of Micah</a:t>
            </a:r>
          </a:p>
          <a:p>
            <a:pPr eaLnBrk="1" hangingPunct="1"/>
            <a:r>
              <a:rPr lang="en-US" altLang="en-US" sz="1300" dirty="0" err="1">
                <a:solidFill>
                  <a:srgbClr val="000000"/>
                </a:solidFill>
                <a:latin typeface="Tahoma" pitchFamily="34" charset="0"/>
                <a:cs typeface="Tahoma" pitchFamily="34" charset="0"/>
              </a:rPr>
              <a:t>Jotham</a:t>
            </a:r>
            <a:r>
              <a:rPr lang="en-US" altLang="en-US" sz="1300" dirty="0">
                <a:solidFill>
                  <a:srgbClr val="000000"/>
                </a:solidFill>
                <a:latin typeface="Tahoma" pitchFamily="34" charset="0"/>
                <a:cs typeface="Tahoma" pitchFamily="34" charset="0"/>
              </a:rPr>
              <a:t> (750-731 BC) </a:t>
            </a:r>
          </a:p>
          <a:p>
            <a:pPr eaLnBrk="1" hangingPunct="1"/>
            <a:r>
              <a:rPr lang="en-US" altLang="en-US" sz="1300" dirty="0">
                <a:solidFill>
                  <a:srgbClr val="000000"/>
                </a:solidFill>
                <a:latin typeface="Tahoma" pitchFamily="34" charset="0"/>
                <a:cs typeface="Tahoma" pitchFamily="34" charset="0"/>
              </a:rPr>
              <a:t>Ahaz (735-715 BC)</a:t>
            </a:r>
          </a:p>
          <a:p>
            <a:pPr eaLnBrk="1" hangingPunct="1"/>
            <a:r>
              <a:rPr lang="en-US" altLang="en-US" sz="1300" dirty="0">
                <a:solidFill>
                  <a:srgbClr val="000000"/>
                </a:solidFill>
                <a:latin typeface="Tahoma" pitchFamily="34" charset="0"/>
                <a:cs typeface="Tahoma" pitchFamily="34" charset="0"/>
              </a:rPr>
              <a:t>Hezekiah (~725-698 BC)</a:t>
            </a:r>
          </a:p>
        </p:txBody>
      </p:sp>
      <p:sp>
        <p:nvSpPr>
          <p:cNvPr id="25634" name="TextBox 42"/>
          <p:cNvSpPr txBox="1">
            <a:spLocks noChangeArrowheads="1"/>
          </p:cNvSpPr>
          <p:nvPr/>
        </p:nvSpPr>
        <p:spPr bwMode="auto">
          <a:xfrm>
            <a:off x="2430463" y="3167063"/>
            <a:ext cx="12922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600" dirty="0">
                <a:solidFill>
                  <a:srgbClr val="EAEAEA"/>
                </a:solidFill>
                <a:latin typeface="Tahoma" pitchFamily="34" charset="0"/>
                <a:cs typeface="Tahoma" pitchFamily="34" charset="0"/>
              </a:rPr>
              <a:t>Sennacherib</a:t>
            </a:r>
          </a:p>
          <a:p>
            <a:pPr eaLnBrk="1" hangingPunct="1"/>
            <a:r>
              <a:rPr lang="en-US" altLang="en-US" sz="1600" dirty="0">
                <a:solidFill>
                  <a:srgbClr val="EAEAEA"/>
                </a:solidFill>
                <a:latin typeface="Tahoma" pitchFamily="34" charset="0"/>
                <a:cs typeface="Tahoma" pitchFamily="34" charset="0"/>
              </a:rPr>
              <a:t>– 701 BC</a:t>
            </a:r>
          </a:p>
          <a:p>
            <a:pPr eaLnBrk="1" hangingPunct="1"/>
            <a:r>
              <a:rPr lang="en-US" altLang="en-US" sz="1600" dirty="0" smtClean="0">
                <a:solidFill>
                  <a:srgbClr val="EAEAEA"/>
                </a:solidFill>
                <a:latin typeface="Tahoma" pitchFamily="34" charset="0"/>
                <a:cs typeface="Tahoma" pitchFamily="34" charset="0"/>
              </a:rPr>
              <a:t>1:09</a:t>
            </a:r>
            <a:endParaRPr lang="en-US" altLang="en-US" sz="1600" dirty="0">
              <a:solidFill>
                <a:srgbClr val="EAEAEA"/>
              </a:solidFill>
              <a:latin typeface="Tahoma" pitchFamily="34" charset="0"/>
              <a:cs typeface="Tahoma" pitchFamily="34" charset="0"/>
            </a:endParaRPr>
          </a:p>
          <a:p>
            <a:pPr eaLnBrk="1" hangingPunct="1"/>
            <a:r>
              <a:rPr lang="en-US" altLang="en-US" sz="1600" dirty="0">
                <a:solidFill>
                  <a:srgbClr val="EAEAEA"/>
                </a:solidFill>
                <a:latin typeface="Tahoma" pitchFamily="34" charset="0"/>
                <a:cs typeface="Tahoma" pitchFamily="34" charset="0"/>
              </a:rPr>
              <a:t>6:/7:</a:t>
            </a:r>
          </a:p>
          <a:p>
            <a:pPr eaLnBrk="1" hangingPunct="1"/>
            <a:endParaRPr lang="en-US" altLang="en-US" sz="1600" dirty="0">
              <a:solidFill>
                <a:srgbClr val="EAEAEA"/>
              </a:solidFill>
              <a:latin typeface="Tahoma" pitchFamily="34" charset="0"/>
              <a:cs typeface="Tahoma" pitchFamily="34" charset="0"/>
            </a:endParaRPr>
          </a:p>
          <a:p>
            <a:pPr eaLnBrk="1" hangingPunct="1"/>
            <a:endParaRPr lang="en-US" altLang="en-US" sz="1600" dirty="0">
              <a:solidFill>
                <a:srgbClr val="EAEAEA"/>
              </a:solidFill>
              <a:latin typeface="Tahoma" pitchFamily="34" charset="0"/>
              <a:cs typeface="Tahoma" pitchFamily="34" charset="0"/>
            </a:endParaRPr>
          </a:p>
        </p:txBody>
      </p:sp>
      <p:sp>
        <p:nvSpPr>
          <p:cNvPr id="2" name="Rectangle 1"/>
          <p:cNvSpPr/>
          <p:nvPr/>
        </p:nvSpPr>
        <p:spPr>
          <a:xfrm>
            <a:off x="407277" y="4359320"/>
            <a:ext cx="2054936" cy="2246769"/>
          </a:xfrm>
          <a:prstGeom prst="rect">
            <a:avLst/>
          </a:prstGeom>
        </p:spPr>
        <p:txBody>
          <a:bodyPr wrap="square">
            <a:spAutoFit/>
          </a:bodyPr>
          <a:lstStyle/>
          <a:p>
            <a:r>
              <a:rPr lang="en-US" sz="1400" b="1" dirty="0">
                <a:solidFill>
                  <a:srgbClr val="FB0BCD"/>
                </a:solidFill>
              </a:rPr>
              <a:t>Micah 1:6 (NKJV) </a:t>
            </a:r>
            <a:r>
              <a:rPr lang="en-US" sz="1400" baseline="30000" dirty="0">
                <a:solidFill>
                  <a:srgbClr val="FB0BCD"/>
                </a:solidFill>
              </a:rPr>
              <a:t>6 </a:t>
            </a:r>
            <a:r>
              <a:rPr lang="en-US" sz="1400" dirty="0">
                <a:solidFill>
                  <a:srgbClr val="FB0BCD"/>
                </a:solidFill>
              </a:rPr>
              <a:t> "Therefore I will make Samaria a heap of ruins in the field, Places for planting a vineyard; I will pour down her stones into the valley, And I will uncover her foundations. </a:t>
            </a:r>
          </a:p>
        </p:txBody>
      </p:sp>
      <p:sp>
        <p:nvSpPr>
          <p:cNvPr id="3" name="Rectangle 2"/>
          <p:cNvSpPr/>
          <p:nvPr/>
        </p:nvSpPr>
        <p:spPr>
          <a:xfrm>
            <a:off x="2528888" y="4532132"/>
            <a:ext cx="1814512" cy="1877437"/>
          </a:xfrm>
          <a:prstGeom prst="rect">
            <a:avLst/>
          </a:prstGeom>
        </p:spPr>
        <p:txBody>
          <a:bodyPr wrap="square">
            <a:spAutoFit/>
          </a:bodyPr>
          <a:lstStyle/>
          <a:p>
            <a:r>
              <a:rPr lang="en-US" sz="1400" b="1" dirty="0">
                <a:solidFill>
                  <a:srgbClr val="FB0BCD"/>
                </a:solidFill>
              </a:rPr>
              <a:t>Micah 1:9 (NKJV) </a:t>
            </a:r>
            <a:r>
              <a:rPr lang="en-US" sz="1400" baseline="30000" dirty="0">
                <a:solidFill>
                  <a:srgbClr val="FB0BCD"/>
                </a:solidFill>
              </a:rPr>
              <a:t>9 </a:t>
            </a:r>
            <a:r>
              <a:rPr lang="en-US" sz="1400" dirty="0">
                <a:solidFill>
                  <a:srgbClr val="FB0BCD"/>
                </a:solidFill>
              </a:rPr>
              <a:t> For her wounds </a:t>
            </a:r>
            <a:r>
              <a:rPr lang="en-US" sz="1400" i="1" dirty="0">
                <a:solidFill>
                  <a:srgbClr val="FB0BCD"/>
                </a:solidFill>
              </a:rPr>
              <a:t>are</a:t>
            </a:r>
            <a:r>
              <a:rPr lang="en-US" sz="1400" dirty="0">
                <a:solidFill>
                  <a:srgbClr val="FB0BCD"/>
                </a:solidFill>
              </a:rPr>
              <a:t> incurable. For it has come to Judah; It has come to the gate of My people-- To Jerusalem. </a:t>
            </a:r>
            <a:r>
              <a:rPr lang="en-US" dirty="0"/>
              <a:t/>
            </a:r>
            <a:br>
              <a:rPr lang="en-US" dirty="0"/>
            </a:br>
            <a:endParaRPr lang="en-US" dirty="0"/>
          </a:p>
        </p:txBody>
      </p:sp>
      <p:sp>
        <p:nvSpPr>
          <p:cNvPr id="4" name="TextBox 3"/>
          <p:cNvSpPr txBox="1"/>
          <p:nvPr/>
        </p:nvSpPr>
        <p:spPr>
          <a:xfrm>
            <a:off x="4267237" y="4593478"/>
            <a:ext cx="2571714" cy="2246769"/>
          </a:xfrm>
          <a:prstGeom prst="rect">
            <a:avLst/>
          </a:prstGeom>
          <a:noFill/>
        </p:spPr>
        <p:txBody>
          <a:bodyPr wrap="square" rtlCol="0">
            <a:spAutoFit/>
          </a:bodyPr>
          <a:lstStyle/>
          <a:p>
            <a:r>
              <a:rPr lang="en-US" sz="1400" b="1" dirty="0">
                <a:solidFill>
                  <a:srgbClr val="FB0BCD"/>
                </a:solidFill>
              </a:rPr>
              <a:t>Micah 2:4 (NKJV) </a:t>
            </a:r>
            <a:r>
              <a:rPr lang="en-US" sz="1400" baseline="30000" dirty="0">
                <a:solidFill>
                  <a:srgbClr val="FB0BCD"/>
                </a:solidFill>
              </a:rPr>
              <a:t>4 </a:t>
            </a:r>
            <a:r>
              <a:rPr lang="en-US" sz="1400" dirty="0">
                <a:solidFill>
                  <a:srgbClr val="FB0BCD"/>
                </a:solidFill>
              </a:rPr>
              <a:t> In that day </a:t>
            </a:r>
            <a:r>
              <a:rPr lang="en-US" sz="1400" i="1" dirty="0">
                <a:solidFill>
                  <a:srgbClr val="FB0BCD"/>
                </a:solidFill>
              </a:rPr>
              <a:t>one</a:t>
            </a:r>
            <a:r>
              <a:rPr lang="en-US" sz="1400" dirty="0">
                <a:solidFill>
                  <a:srgbClr val="FB0BCD"/>
                </a:solidFill>
              </a:rPr>
              <a:t> shall take up a proverb against you, </a:t>
            </a:r>
            <a:r>
              <a:rPr lang="en-US" sz="1400" b="1" u="sng" dirty="0">
                <a:solidFill>
                  <a:srgbClr val="FB0BCD"/>
                </a:solidFill>
              </a:rPr>
              <a:t>And lament with a bitter lamentation, saying: 'We are utterly destroyed</a:t>
            </a:r>
            <a:r>
              <a:rPr lang="en-US" sz="1400" dirty="0">
                <a:solidFill>
                  <a:srgbClr val="FB0BCD"/>
                </a:solidFill>
              </a:rPr>
              <a:t>! He has changed the heritage of my people; How He has removed </a:t>
            </a:r>
            <a:r>
              <a:rPr lang="en-US" sz="1400" i="1" dirty="0">
                <a:solidFill>
                  <a:srgbClr val="FB0BCD"/>
                </a:solidFill>
              </a:rPr>
              <a:t>it</a:t>
            </a:r>
            <a:r>
              <a:rPr lang="en-US" sz="1400" dirty="0">
                <a:solidFill>
                  <a:srgbClr val="FB0BCD"/>
                </a:solidFill>
              </a:rPr>
              <a:t> from me! To a turncoat He has divided our fields.' " </a:t>
            </a:r>
          </a:p>
        </p:txBody>
      </p:sp>
      <p:sp>
        <p:nvSpPr>
          <p:cNvPr id="5" name="TextBox 4"/>
          <p:cNvSpPr txBox="1"/>
          <p:nvPr/>
        </p:nvSpPr>
        <p:spPr>
          <a:xfrm>
            <a:off x="7158037" y="4067094"/>
            <a:ext cx="1983497" cy="2677656"/>
          </a:xfrm>
          <a:prstGeom prst="rect">
            <a:avLst/>
          </a:prstGeom>
          <a:noFill/>
        </p:spPr>
        <p:txBody>
          <a:bodyPr wrap="square" rtlCol="0">
            <a:spAutoFit/>
          </a:bodyPr>
          <a:lstStyle/>
          <a:p>
            <a:r>
              <a:rPr lang="en-US" sz="1400" b="1" dirty="0">
                <a:solidFill>
                  <a:srgbClr val="FB0BCD"/>
                </a:solidFill>
              </a:rPr>
              <a:t>Micah 2:12 (NKJV) </a:t>
            </a:r>
            <a:r>
              <a:rPr lang="en-US" sz="1400" baseline="30000" dirty="0">
                <a:solidFill>
                  <a:srgbClr val="FB0BCD"/>
                </a:solidFill>
              </a:rPr>
              <a:t>12 </a:t>
            </a:r>
            <a:r>
              <a:rPr lang="en-US" sz="1400" dirty="0">
                <a:solidFill>
                  <a:srgbClr val="FB0BCD"/>
                </a:solidFill>
              </a:rPr>
              <a:t> "I will surely assemble all of you, O Jacob, I will surely gather the remnant of </a:t>
            </a:r>
            <a:r>
              <a:rPr lang="en-US" sz="1400" dirty="0" smtClean="0">
                <a:solidFill>
                  <a:srgbClr val="FB0BCD"/>
                </a:solidFill>
              </a:rPr>
              <a:t>Israel..</a:t>
            </a:r>
          </a:p>
          <a:p>
            <a:endParaRPr lang="en-US" sz="1400" dirty="0">
              <a:solidFill>
                <a:srgbClr val="FB0BCD"/>
              </a:solidFill>
            </a:endParaRPr>
          </a:p>
          <a:p>
            <a:r>
              <a:rPr lang="en-US" sz="1400" b="1" dirty="0">
                <a:solidFill>
                  <a:srgbClr val="FB0BCD"/>
                </a:solidFill>
              </a:rPr>
              <a:t>Micah 2:13 (NKJV) </a:t>
            </a:r>
            <a:r>
              <a:rPr lang="en-US" sz="1400" baseline="30000" dirty="0">
                <a:solidFill>
                  <a:srgbClr val="FB0BCD"/>
                </a:solidFill>
              </a:rPr>
              <a:t>13 </a:t>
            </a:r>
            <a:r>
              <a:rPr lang="en-US" sz="1400" dirty="0">
                <a:solidFill>
                  <a:srgbClr val="FB0BCD"/>
                </a:solidFill>
              </a:rPr>
              <a:t> </a:t>
            </a:r>
            <a:r>
              <a:rPr lang="en-US" sz="1400" dirty="0" smtClean="0">
                <a:solidFill>
                  <a:srgbClr val="FB0BCD"/>
                </a:solidFill>
              </a:rPr>
              <a:t>…And </a:t>
            </a:r>
            <a:r>
              <a:rPr lang="en-US" sz="1400" dirty="0">
                <a:solidFill>
                  <a:srgbClr val="FB0BCD"/>
                </a:solidFill>
              </a:rPr>
              <a:t>go out by it; Their king will pass before them, With the </a:t>
            </a:r>
            <a:r>
              <a:rPr lang="en-US" sz="1400" cap="small" dirty="0">
                <a:solidFill>
                  <a:srgbClr val="FB0BCD"/>
                </a:solidFill>
              </a:rPr>
              <a:t>LORD</a:t>
            </a:r>
            <a:r>
              <a:rPr lang="en-US" sz="1400" dirty="0">
                <a:solidFill>
                  <a:srgbClr val="FB0BCD"/>
                </a:solidFill>
              </a:rPr>
              <a:t> at their head." </a:t>
            </a:r>
            <a:endParaRPr lang="en-US" dirty="0">
              <a:solidFill>
                <a:srgbClr val="FB0BCD"/>
              </a:solidFill>
            </a:endParaRPr>
          </a:p>
        </p:txBody>
      </p:sp>
    </p:spTree>
    <p:extLst>
      <p:ext uri="{BB962C8B-B14F-4D97-AF65-F5344CB8AC3E}">
        <p14:creationId xmlns:p14="http://schemas.microsoft.com/office/powerpoint/2010/main" val="146354780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ILENAME" val="D:\0Adds\050800 Scout Trip\sr\Samaria tell from south, tb n050800 sr.jpg"/>
  <p:tag name="PHOTO" val="TRUE"/>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Desktop\rescansamaria\Samaria ruins of Iron Age acropolis, 56-11tb.jpg"/>
</p:tagLst>
</file>

<file path=ppt/tags/tag3.xml><?xml version="1.0" encoding="utf-8"?>
<p:tagLst xmlns:a="http://schemas.openxmlformats.org/drawingml/2006/main" xmlns:r="http://schemas.openxmlformats.org/officeDocument/2006/relationships" xmlns:p="http://schemas.openxmlformats.org/presentationml/2006/main">
  <p:tag name="FILENAME" val="D:\0Adds\050800 Scout Trip\sr\Samaria tell from south, tb n050800 sr.jpg"/>
  <p:tag name="PHOTO" val="TRUE"/>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Jordan sr\Moab and Edom\Macherus farmer boy plowing rock field, 87-22tb.jp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14472</TotalTime>
  <Words>4503</Words>
  <Application>Microsoft Office PowerPoint</Application>
  <PresentationFormat>On-screen Show (4:3)</PresentationFormat>
  <Paragraphs>686</Paragraphs>
  <Slides>48</Slides>
  <Notes>21</Notes>
  <HiddenSlides>1</HiddenSlides>
  <MMClips>0</MMClips>
  <ScaleCrop>false</ScaleCrop>
  <HeadingPairs>
    <vt:vector size="4" baseType="variant">
      <vt:variant>
        <vt:lpstr>Theme</vt:lpstr>
      </vt:variant>
      <vt:variant>
        <vt:i4>8</vt:i4>
      </vt:variant>
      <vt:variant>
        <vt:lpstr>Slide Titles</vt:lpstr>
      </vt:variant>
      <vt:variant>
        <vt:i4>48</vt:i4>
      </vt:variant>
    </vt:vector>
  </HeadingPairs>
  <TitlesOfParts>
    <vt:vector size="56" baseType="lpstr">
      <vt:lpstr>Office Theme</vt:lpstr>
      <vt:lpstr>1_Office Theme</vt:lpstr>
      <vt:lpstr>4_Office Theme</vt:lpstr>
      <vt:lpstr>6_Office Theme</vt:lpstr>
      <vt:lpstr>White</vt:lpstr>
      <vt:lpstr>3_Expedition</vt:lpstr>
      <vt:lpstr>Expedition</vt:lpstr>
      <vt:lpstr>1_Expedition</vt:lpstr>
      <vt:lpstr>Lesson 10</vt:lpstr>
      <vt:lpstr>The purpose of the prophets was threefold: </vt:lpstr>
      <vt:lpstr>The Role of the Prophets </vt:lpstr>
      <vt:lpstr>Kings &amp; Prophets</vt:lpstr>
      <vt:lpstr>Outline of Micah</vt:lpstr>
      <vt:lpstr>PowerPoint Presentation</vt:lpstr>
      <vt:lpstr>Outline of Micah</vt:lpstr>
      <vt:lpstr>Hear Micah</vt:lpstr>
      <vt:lpstr>Prophecy – Near &amp; Far</vt:lpstr>
      <vt:lpstr>PowerPoint Presentation</vt:lpstr>
      <vt:lpstr>Tell Samaria from south</vt:lpstr>
      <vt:lpstr>PowerPoint Presentation</vt:lpstr>
      <vt:lpstr>Samaria ruins of Iron Age acropolis</vt:lpstr>
      <vt:lpstr>PowerPoint Presentation</vt:lpstr>
      <vt:lpstr>Sennacherib  in Philistia  &amp; Judah 701 BC</vt:lpstr>
      <vt:lpstr>BETH-LE-APHRAH/OPHRAH</vt:lpstr>
      <vt:lpstr>SHAPHIR </vt:lpstr>
      <vt:lpstr>ZAANAN</vt:lpstr>
      <vt:lpstr>BETH-EZEL</vt:lpstr>
      <vt:lpstr>MAROTH</vt:lpstr>
      <vt:lpstr>LACHISH</vt:lpstr>
      <vt:lpstr>MORESHETH-GATH</vt:lpstr>
      <vt:lpstr>ACHZIB</vt:lpstr>
      <vt:lpstr>PowerPoint Presentation</vt:lpstr>
      <vt:lpstr>ADULLAM</vt:lpstr>
      <vt:lpstr>Woe to beds </vt:lpstr>
      <vt:lpstr>Micah 2:6 </vt:lpstr>
      <vt:lpstr>Micah 2:6 </vt:lpstr>
      <vt:lpstr>Micah 2:6 </vt:lpstr>
      <vt:lpstr>Hear Micah</vt:lpstr>
      <vt:lpstr>Heads of Jacobs  &amp;   House of Israel</vt:lpstr>
      <vt:lpstr>Tell Samaria from south</vt:lpstr>
      <vt:lpstr>Proud of his deeds</vt:lpstr>
      <vt:lpstr>Shalmaneser III (858-824 BC) bronze bands of a massive pair of wooden gates</vt:lpstr>
      <vt:lpstr>PowerPoint Presentation</vt:lpstr>
      <vt:lpstr>Christian Peasants from the Bethlehem region.</vt:lpstr>
      <vt:lpstr>Portrait of Sheikh Khalil Senaah (against a wall background) at Kerak.</vt:lpstr>
      <vt:lpstr>PowerPoint Presentation</vt:lpstr>
      <vt:lpstr>Jerusalem in the Time of Hezekiah (c. 725–686 b.c.)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Adrienne</dc:creator>
  <cp:lastModifiedBy>Danny Haynes</cp:lastModifiedBy>
  <cp:revision>213</cp:revision>
  <dcterms:created xsi:type="dcterms:W3CDTF">2010-03-31T22:52:17Z</dcterms:created>
  <dcterms:modified xsi:type="dcterms:W3CDTF">2018-05-20T11:55:43Z</dcterms:modified>
</cp:coreProperties>
</file>