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8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518395-2C89-4E91-B7F3-018EC0BF5214}" type="datetimeFigureOut">
              <a:rPr lang="en-US" smtClean="0"/>
              <a:pPr/>
              <a:t>6/7/2018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9D0853-84AD-4B1A-8D92-2319BE3AE78B}"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973519"/>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9547" y="39859"/>
            <a:ext cx="7667763" cy="1356360"/>
          </a:xfrm>
        </p:spPr>
        <p:txBody>
          <a:bodyPr/>
          <a:lstStyle>
            <a:lvl1pPr>
              <a:defRPr>
                <a:solidFill>
                  <a:schemeClr val="tx2"/>
                </a:solidFill>
                <a:latin typeface="Calibri" panose="020F050202020403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09549" y="1487658"/>
            <a:ext cx="7665705" cy="4462975"/>
          </a:xfrm>
        </p:spPr>
        <p:txBody>
          <a:bodyPr>
            <a:normAutofit/>
          </a:bodyPr>
          <a:lstStyle>
            <a:lvl1pPr>
              <a:spcBef>
                <a:spcPts val="1000"/>
              </a:spcBef>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a:defRPr sz="1600">
                <a:solidFill>
                  <a:schemeClr val="tx2"/>
                </a:solidFill>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
        <p:nvSpPr>
          <p:cNvPr id="7" name="Content Placeholder 2">
            <a:extLst>
              <a:ext uri="{FF2B5EF4-FFF2-40B4-BE49-F238E27FC236}">
                <a16:creationId xmlns="" xmlns:a16="http://schemas.microsoft.com/office/drawing/2014/main" id="{668A04EC-B8C7-476D-83E6-6F532C34AF8F}"/>
              </a:ext>
            </a:extLst>
          </p:cNvPr>
          <p:cNvSpPr>
            <a:spLocks noGrp="1"/>
          </p:cNvSpPr>
          <p:nvPr>
            <p:ph idx="13"/>
          </p:nvPr>
        </p:nvSpPr>
        <p:spPr>
          <a:xfrm>
            <a:off x="709549" y="994600"/>
            <a:ext cx="7665705" cy="401620"/>
          </a:xfrm>
        </p:spPr>
        <p:txBody>
          <a:bodyPr>
            <a:normAutofit/>
          </a:bodyPr>
          <a:lstStyle>
            <a:lvl1pPr marL="34290" indent="0">
              <a:spcBef>
                <a:spcPts val="1000"/>
              </a:spcBef>
              <a:buNone/>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marL="782960" indent="0">
              <a:buNone/>
              <a:defRPr sz="1600">
                <a:solidFill>
                  <a:schemeClr val="tx2"/>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387623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8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583101"/>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4" name="Footer Placeholder 3"/>
          <p:cNvSpPr>
            <a:spLocks noGrp="1"/>
          </p:cNvSpPr>
          <p:nvPr>
            <p:ph type="ftr" sz="quarter" idx="11"/>
          </p:nvPr>
        </p:nvSpPr>
        <p:spPr/>
        <p:txBody>
          <a:bodyPr/>
          <a:lstStyle/>
          <a:p>
            <a:endParaRPr lang="en-US">
              <a:solidFill>
                <a:srgbClr val="244061"/>
              </a:solidFill>
            </a:endParaRPr>
          </a:p>
        </p:txBody>
      </p:sp>
      <p:sp>
        <p:nvSpPr>
          <p:cNvPr id="5" name="Slide Number Placeholder 4"/>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388586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3" name="Footer Placeholder 2"/>
          <p:cNvSpPr>
            <a:spLocks noGrp="1"/>
          </p:cNvSpPr>
          <p:nvPr>
            <p:ph type="ftr" sz="quarter" idx="11"/>
          </p:nvPr>
        </p:nvSpPr>
        <p:spPr/>
        <p:txBody>
          <a:bodyPr/>
          <a:lstStyle/>
          <a:p>
            <a:endParaRPr lang="en-US">
              <a:solidFill>
                <a:srgbClr val="244061"/>
              </a:solidFill>
            </a:endParaRPr>
          </a:p>
        </p:txBody>
      </p:sp>
      <p:sp>
        <p:nvSpPr>
          <p:cNvPr id="4" name="Slide Number Placeholder 3"/>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4225038211"/>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7">
            <a:extLst>
              <a:ext uri="{FF2B5EF4-FFF2-40B4-BE49-F238E27FC236}">
                <a16:creationId xmlns="" xmlns:a16="http://schemas.microsoft.com/office/drawing/2014/main" id="{BF146335-072C-4D37-80B9-CA62E476B694}"/>
              </a:ext>
            </a:extLst>
          </p:cNvPr>
          <p:cNvSpPr>
            <a:spLocks noGrp="1" noChangeArrowheads="1"/>
          </p:cNvSpPr>
          <p:nvPr>
            <p:ph type="dt" sz="half" idx="10"/>
          </p:nvPr>
        </p:nvSpPr>
        <p:spPr>
          <a:ln/>
        </p:spPr>
        <p:txBody>
          <a:bodyPr/>
          <a:lstStyle>
            <a:lvl1pPr>
              <a:defRPr/>
            </a:lvl1pPr>
          </a:lstStyle>
          <a:p>
            <a:pPr>
              <a:defRPr/>
            </a:pPr>
            <a:endParaRPr lang="en-US">
              <a:solidFill>
                <a:srgbClr val="244061"/>
              </a:solidFill>
            </a:endParaRPr>
          </a:p>
        </p:txBody>
      </p:sp>
      <p:sp>
        <p:nvSpPr>
          <p:cNvPr id="5" name="Rectangle 98">
            <a:extLst>
              <a:ext uri="{FF2B5EF4-FFF2-40B4-BE49-F238E27FC236}">
                <a16:creationId xmlns="" xmlns:a16="http://schemas.microsoft.com/office/drawing/2014/main" id="{16CE9F5C-496B-4C11-AC6E-73192AEE61B7}"/>
              </a:ext>
            </a:extLst>
          </p:cNvPr>
          <p:cNvSpPr>
            <a:spLocks noGrp="1" noChangeArrowheads="1"/>
          </p:cNvSpPr>
          <p:nvPr>
            <p:ph type="ftr" sz="quarter" idx="11"/>
          </p:nvPr>
        </p:nvSpPr>
        <p:spPr>
          <a:ln/>
        </p:spPr>
        <p:txBody>
          <a:bodyPr/>
          <a:lstStyle>
            <a:lvl1pPr>
              <a:defRPr/>
            </a:lvl1pPr>
          </a:lstStyle>
          <a:p>
            <a:pPr>
              <a:defRPr/>
            </a:pPr>
            <a:endParaRPr lang="en-US">
              <a:solidFill>
                <a:srgbClr val="244061"/>
              </a:solidFill>
            </a:endParaRPr>
          </a:p>
        </p:txBody>
      </p:sp>
      <p:sp>
        <p:nvSpPr>
          <p:cNvPr id="6" name="Rectangle 99">
            <a:extLst>
              <a:ext uri="{FF2B5EF4-FFF2-40B4-BE49-F238E27FC236}">
                <a16:creationId xmlns="" xmlns:a16="http://schemas.microsoft.com/office/drawing/2014/main" id="{9223294A-5548-4025-A7B6-667719AB2A0C}"/>
              </a:ext>
            </a:extLst>
          </p:cNvPr>
          <p:cNvSpPr>
            <a:spLocks noGrp="1" noChangeArrowheads="1"/>
          </p:cNvSpPr>
          <p:nvPr>
            <p:ph type="sldNum" sz="quarter" idx="12"/>
          </p:nvPr>
        </p:nvSpPr>
        <p:spPr>
          <a:ln/>
        </p:spPr>
        <p:txBody>
          <a:bodyPr/>
          <a:lstStyle>
            <a:lvl1pPr>
              <a:defRPr/>
            </a:lvl1pPr>
          </a:lstStyle>
          <a:p>
            <a:fld id="{299B0633-5C68-4008-97D1-CE3897B02404}" type="slidenum">
              <a:rPr lang="en-US" altLang="en-US">
                <a:solidFill>
                  <a:srgbClr val="244061"/>
                </a:solidFill>
              </a:rPr>
              <a:pPr/>
              <a:t>‹#›</a:t>
            </a:fld>
            <a:endParaRPr lang="en-US" altLang="en-US">
              <a:solidFill>
                <a:srgbClr val="244061"/>
              </a:solidFill>
            </a:endParaRPr>
          </a:p>
        </p:txBody>
      </p:sp>
    </p:spTree>
    <p:extLst>
      <p:ext uri="{BB962C8B-B14F-4D97-AF65-F5344CB8AC3E}">
        <p14:creationId xmlns:p14="http://schemas.microsoft.com/office/powerpoint/2010/main" val="30807301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latin typeface="Calibri" panose="020F0502020204030204" pitchFamily="34" charset="0"/>
              </a:defRPr>
            </a:lvl1pPr>
          </a:lstStyle>
          <a:p>
            <a:pPr defTabSz="457200"/>
            <a:fld id="{EB518395-2C89-4E91-B7F3-018EC0BF5214}" type="datetimeFigureOut">
              <a:rPr lang="en-US" smtClean="0">
                <a:solidFill>
                  <a:srgbClr val="244061"/>
                </a:solidFill>
              </a:rPr>
              <a:pPr defTabSz="457200"/>
              <a:t>6/7/2018</a:t>
            </a:fld>
            <a:endParaRPr lang="en-US">
              <a:solidFill>
                <a:srgbClr val="244061"/>
              </a:solidFill>
            </a:endParaRP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latin typeface="Calibri" panose="020F0502020204030204" pitchFamily="34" charset="0"/>
              </a:defRPr>
            </a:lvl1pPr>
          </a:lstStyle>
          <a:p>
            <a:pPr defTabSz="457200"/>
            <a:endParaRPr lang="en-US">
              <a:solidFill>
                <a:srgbClr val="244061"/>
              </a:solidFill>
            </a:endParaRP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latin typeface="Calibri" panose="020F0502020204030204" pitchFamily="34" charset="0"/>
              </a:defRPr>
            </a:lvl1pPr>
          </a:lstStyle>
          <a:p>
            <a:pPr defTabSz="457200"/>
            <a:fld id="{2F9D0853-84AD-4B1A-8D92-2319BE3AE78B}" type="slidenum">
              <a:rPr lang="en-US" smtClean="0">
                <a:solidFill>
                  <a:srgbClr val="244061"/>
                </a:solidFill>
              </a:rPr>
              <a:pPr defTabSz="457200"/>
              <a:t>‹#›</a:t>
            </a:fld>
            <a:endParaRPr lang="en-US">
              <a:solidFill>
                <a:srgbClr val="244061"/>
              </a:solidFill>
            </a:endParaRPr>
          </a:p>
        </p:txBody>
      </p:sp>
    </p:spTree>
    <p:extLst>
      <p:ext uri="{BB962C8B-B14F-4D97-AF65-F5344CB8AC3E}">
        <p14:creationId xmlns:p14="http://schemas.microsoft.com/office/powerpoint/2010/main" val="71123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685800" rtl="0" eaLnBrk="1" latinLnBrk="0" hangingPunct="1">
        <a:lnSpc>
          <a:spcPct val="90000"/>
        </a:lnSpc>
        <a:spcBef>
          <a:spcPct val="0"/>
        </a:spcBef>
        <a:buNone/>
        <a:defRPr sz="4000" kern="1200">
          <a:solidFill>
            <a:schemeClr val="tx2"/>
          </a:solidFill>
          <a:latin typeface="Calibri" panose="020F0502020204030204" pitchFamily="34" charset="0"/>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Micah 7:8-20</a:t>
            </a:r>
          </a:p>
        </p:txBody>
      </p:sp>
      <p:sp>
        <p:nvSpPr>
          <p:cNvPr id="3" name="Subtitle 2"/>
          <p:cNvSpPr>
            <a:spLocks noGrp="1"/>
          </p:cNvSpPr>
          <p:nvPr>
            <p:ph type="subTitle" idx="1"/>
          </p:nvPr>
        </p:nvSpPr>
        <p:spPr/>
        <p:txBody>
          <a:bodyPr/>
          <a:lstStyle/>
          <a:p>
            <a:r>
              <a:rPr lang="en-US" dirty="0"/>
              <a:t>THE FINAL RESTORATION OF ISRAEL</a:t>
            </a:r>
          </a:p>
        </p:txBody>
      </p:sp>
    </p:spTree>
    <p:extLst>
      <p:ext uri="{BB962C8B-B14F-4D97-AF65-F5344CB8AC3E}">
        <p14:creationId xmlns:p14="http://schemas.microsoft.com/office/powerpoint/2010/main" val="2149468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67D5F1-078A-4B0E-BBC3-88C57BC564D2}"/>
              </a:ext>
            </a:extLst>
          </p:cNvPr>
          <p:cNvSpPr>
            <a:spLocks noGrp="1"/>
          </p:cNvSpPr>
          <p:nvPr>
            <p:ph type="title"/>
          </p:nvPr>
        </p:nvSpPr>
        <p:spPr/>
        <p:txBody>
          <a:bodyPr/>
          <a:lstStyle/>
          <a:p>
            <a:r>
              <a:rPr lang="en-US" dirty="0"/>
              <a:t>Micah Chapter 7:8-20 </a:t>
            </a:r>
          </a:p>
        </p:txBody>
      </p:sp>
      <p:graphicFrame>
        <p:nvGraphicFramePr>
          <p:cNvPr id="7" name="Table 6">
            <a:extLst>
              <a:ext uri="{FF2B5EF4-FFF2-40B4-BE49-F238E27FC236}">
                <a16:creationId xmlns="" xmlns:a16="http://schemas.microsoft.com/office/drawing/2014/main" id="{D86FBAA3-67C4-4BFE-9E3B-0A1FAECDA43A}"/>
              </a:ext>
            </a:extLst>
          </p:cNvPr>
          <p:cNvGraphicFramePr>
            <a:graphicFrameLocks noGrp="1"/>
          </p:cNvGraphicFramePr>
          <p:nvPr>
            <p:extLst>
              <p:ext uri="{D42A27DB-BD31-4B8C-83A1-F6EECF244321}">
                <p14:modId xmlns:p14="http://schemas.microsoft.com/office/powerpoint/2010/main" val="737217344"/>
              </p:ext>
            </p:extLst>
          </p:nvPr>
        </p:nvGraphicFramePr>
        <p:xfrm>
          <a:off x="507206" y="1047750"/>
          <a:ext cx="8115300" cy="5410200"/>
        </p:xfrm>
        <a:graphic>
          <a:graphicData uri="http://schemas.openxmlformats.org/drawingml/2006/table">
            <a:tbl>
              <a:tblPr firstRow="1" bandRow="1">
                <a:tableStyleId>{5C22544A-7EE6-4342-B048-85BDC9FD1C3A}</a:tableStyleId>
              </a:tblPr>
              <a:tblGrid>
                <a:gridCol w="4221957">
                  <a:extLst>
                    <a:ext uri="{9D8B030D-6E8A-4147-A177-3AD203B41FA5}">
                      <a16:colId xmlns="" xmlns:a16="http://schemas.microsoft.com/office/drawing/2014/main" val="1597627812"/>
                    </a:ext>
                  </a:extLst>
                </a:gridCol>
                <a:gridCol w="3893343">
                  <a:extLst>
                    <a:ext uri="{9D8B030D-6E8A-4147-A177-3AD203B41FA5}">
                      <a16:colId xmlns="" xmlns:a16="http://schemas.microsoft.com/office/drawing/2014/main" val="487342730"/>
                    </a:ext>
                  </a:extLst>
                </a:gridCol>
              </a:tblGrid>
              <a:tr h="5410200">
                <a:tc>
                  <a:txBody>
                    <a:bodyPr/>
                    <a:lstStyle/>
                    <a:p>
                      <a:pPr marL="34290" indent="0" algn="ctr">
                        <a:buNone/>
                      </a:pPr>
                      <a:r>
                        <a:rPr lang="en-US" sz="1500" b="1" dirty="0">
                          <a:solidFill>
                            <a:schemeClr val="tx2"/>
                          </a:solidFill>
                          <a:latin typeface="Calibri" panose="020F0502020204030204" pitchFamily="34" charset="0"/>
                        </a:rPr>
                        <a:t>WAIT FOR THE GOD OF SALVATION</a:t>
                      </a:r>
                    </a:p>
                    <a:p>
                      <a:pPr marL="34290" indent="0">
                        <a:buNone/>
                      </a:pPr>
                      <a:r>
                        <a:rPr lang="en-US" sz="1500" b="0" dirty="0">
                          <a:solidFill>
                            <a:schemeClr val="tx2"/>
                          </a:solidFill>
                          <a:latin typeface="Calibri" panose="020F0502020204030204" pitchFamily="34" charset="0"/>
                        </a:rPr>
                        <a:t>(8)  Rejoice not over me, O my enemy; when I fall, I shall rise; when I sit in darkness, the LORD will be a light to me.(9)  I will bear the indignation of the LORD because I have sinned against him, until he pleads my cause and executes judgment for me. He will bring me out to the light; I shall look upon his vindication.(10)  Then my enemy will see, and shame will cover her who said to me, “Where is the LORD your God?” My eyes will look upon her; now she will be trampled down like the mire of the streets.(11)  A day for the building of your walls! In that day the boundary shall be far extended.(12)  In that day they will come to you, from Assyria and the cities of Egypt, and from Egypt to the River, from sea to sea and from mountain to mountain.(13)  But the earth will be desolate because of its inhabitants, for the fruit of their deeds. (14)  Shepherd your people with your staff, the flock of your inheritance, who dwell alone in a forest in the midst of a garden land; let them graze in Bashan and Gilead as in the days of old.</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 indent="0">
                        <a:buNone/>
                      </a:pPr>
                      <a:r>
                        <a:rPr lang="en-US" sz="1500" b="0" dirty="0">
                          <a:solidFill>
                            <a:schemeClr val="tx2"/>
                          </a:solidFill>
                          <a:latin typeface="Calibri" panose="020F0502020204030204" pitchFamily="34" charset="0"/>
                        </a:rPr>
                        <a:t>(15)  As in the days when you came out of the land of Egypt, I will show them marvelous things.(16)  The nations shall see and be ashamed of all their might; they shall lay their hands on their mouths; their ears shall be deaf;(17)  they shall lick the dust like a serpent, like the crawling things of the earth; they shall come trembling out of their strongholds; they shall turn in dread to the LORD our God, and they shall be in fear of you.</a:t>
                      </a:r>
                    </a:p>
                    <a:p>
                      <a:pPr marL="34290" indent="0" algn="ctr">
                        <a:buNone/>
                      </a:pPr>
                      <a:r>
                        <a:rPr lang="en-US" sz="1500" b="1" dirty="0">
                          <a:solidFill>
                            <a:schemeClr val="tx2"/>
                          </a:solidFill>
                          <a:latin typeface="Calibri" panose="020F0502020204030204" pitchFamily="34" charset="0"/>
                        </a:rPr>
                        <a:t>GOD’S STEADFAST LOVE AND COMPASSION</a:t>
                      </a:r>
                    </a:p>
                    <a:p>
                      <a:pPr marL="34290" indent="0">
                        <a:buNone/>
                      </a:pPr>
                      <a:r>
                        <a:rPr lang="en-US" sz="1500" b="0" dirty="0">
                          <a:solidFill>
                            <a:schemeClr val="tx2"/>
                          </a:solidFill>
                          <a:latin typeface="Calibri" panose="020F0502020204030204" pitchFamily="34" charset="0"/>
                        </a:rPr>
                        <a:t>(18)  Who is a God like you, pardoning iniquity and passing over transgression for the remnant of his inheritance? He does not retain his anger forever, because he delights in steadfast love.(19)  He will again have compassion on us; he will tread our iniquities underfoot. You will cast all our sins into the depths of the sea.(20)  You will show faithfulness to Jacob and steadfast love to Abraham, as you have sworn to our fathers from the days of old.</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12446856"/>
                  </a:ext>
                </a:extLst>
              </a:tr>
            </a:tbl>
          </a:graphicData>
        </a:graphic>
      </p:graphicFrame>
    </p:spTree>
    <p:extLst>
      <p:ext uri="{BB962C8B-B14F-4D97-AF65-F5344CB8AC3E}">
        <p14:creationId xmlns:p14="http://schemas.microsoft.com/office/powerpoint/2010/main" val="711304166"/>
      </p:ext>
    </p:extLst>
  </p:cSld>
  <p:clrMapOvr>
    <a:masterClrMapping/>
  </p:clrMapOvr>
</p:sld>
</file>

<file path=ppt/theme/theme1.xml><?xml version="1.0" encoding="utf-8"?>
<a:theme xmlns:a="http://schemas.openxmlformats.org/drawingml/2006/main" name="Basis">
  <a:themeElements>
    <a:clrScheme name="Custom 2">
      <a:dk1>
        <a:sysClr val="windowText" lastClr="000000"/>
      </a:dk1>
      <a:lt1>
        <a:sysClr val="window" lastClr="FFFFFF"/>
      </a:lt1>
      <a:dk2>
        <a:srgbClr val="0F243E"/>
      </a:dk2>
      <a:lt2>
        <a:srgbClr val="EEECE1"/>
      </a:lt2>
      <a:accent1>
        <a:srgbClr val="24406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otalTime>0</TotalTime>
  <Words>22</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Basis</vt:lpstr>
      <vt:lpstr>Micah 7:8-20</vt:lpstr>
      <vt:lpstr>Micah Chapter 7:8-20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Micah 7:8-20</dc:title>
  <dc:creator>Danny Haynes</dc:creator>
  <cp:lastModifiedBy>Danny Haynes</cp:lastModifiedBy>
  <cp:revision>1</cp:revision>
  <dcterms:created xsi:type="dcterms:W3CDTF">2018-06-07T18:06:32Z</dcterms:created>
  <dcterms:modified xsi:type="dcterms:W3CDTF">2018-06-07T18:06:52Z</dcterms:modified>
</cp:coreProperties>
</file>