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6"/>
  </p:notesMasterIdLst>
  <p:handoutMasterIdLst>
    <p:handoutMasterId r:id="rId17"/>
  </p:handoutMasterIdLst>
  <p:sldIdLst>
    <p:sldId id="277" r:id="rId3"/>
    <p:sldId id="300" r:id="rId4"/>
    <p:sldId id="329" r:id="rId5"/>
    <p:sldId id="308" r:id="rId6"/>
    <p:sldId id="310" r:id="rId7"/>
    <p:sldId id="322" r:id="rId8"/>
    <p:sldId id="289" r:id="rId9"/>
    <p:sldId id="323" r:id="rId10"/>
    <p:sldId id="331" r:id="rId11"/>
    <p:sldId id="330" r:id="rId12"/>
    <p:sldId id="324" r:id="rId13"/>
    <p:sldId id="325" r:id="rId14"/>
    <p:sldId id="319"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C09E3D8-3D1B-449B-A186-33818D1D204B}">
          <p14:sldIdLst>
            <p14:sldId id="277"/>
            <p14:sldId id="300"/>
            <p14:sldId id="329"/>
            <p14:sldId id="308"/>
          </p14:sldIdLst>
        </p14:section>
        <p14:section name="Final Lessons to Judah" id="{F1FF7DAF-F27E-4CCC-8AF4-ACB3F1878BDD}">
          <p14:sldIdLst>
            <p14:sldId id="310"/>
            <p14:sldId id="322"/>
            <p14:sldId id="289"/>
          </p14:sldIdLst>
        </p14:section>
        <p14:section name="The Fall of Jerusalem and Zedekiah" id="{3D7DE8D2-CB6D-4EBA-8B90-96CB3D0A8D52}">
          <p14:sldIdLst>
            <p14:sldId id="323"/>
            <p14:sldId id="331"/>
            <p14:sldId id="330"/>
            <p14:sldId id="324"/>
            <p14:sldId id="325"/>
          </p14:sldIdLst>
        </p14:section>
        <p14:section name="Appendix" id="{D7CE480E-9341-48C7-A2E6-A062A48BF107}">
          <p14:sldIdLst>
            <p14:sldId id="319"/>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916E"/>
    <a:srgbClr val="847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8" autoAdjust="0"/>
    <p:restoredTop sz="92750" autoAdjust="0"/>
  </p:normalViewPr>
  <p:slideViewPr>
    <p:cSldViewPr snapToGrid="0">
      <p:cViewPr varScale="1">
        <p:scale>
          <a:sx n="116" d="100"/>
          <a:sy n="116" d="100"/>
        </p:scale>
        <p:origin x="216" y="108"/>
      </p:cViewPr>
      <p:guideLst>
        <p:guide pos="3840"/>
        <p:guide orient="horz" pos="216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2" d="100"/>
          <a:sy n="82" d="100"/>
        </p:scale>
        <p:origin x="39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65DD71D7-55AC-46BD-81B3-09AB2F9EFBD8}" type="datetimeFigureOut">
              <a:rPr lang="en-US" smtClean="0"/>
              <a:t>7/7/2018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F89424F-BB59-4F4E-9822-4CA3E770FFD2}" type="datetimeFigureOut">
              <a:rPr lang="en-US" smtClean="0"/>
              <a:t>7/7/2018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4"/>
            <a:ext cx="5608320" cy="3137535"/>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Rot="1" noChangeAspect="1" noChangeArrowheads="1" noTextEdit="1"/>
          </p:cNvSpPr>
          <p:nvPr>
            <p:ph type="sldImg"/>
          </p:nvPr>
        </p:nvSpPr>
        <p:spPr>
          <a:ln/>
        </p:spPr>
      </p:sp>
      <p:sp>
        <p:nvSpPr>
          <p:cNvPr id="3174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Tahoma" panose="020B0604030504040204" pitchFamily="34" charset="0"/>
                <a:cs typeface="Tahoma" panose="020B0604030504040204" pitchFamily="34" charset="0"/>
              </a:rPr>
              <a:t>Part I:</a:t>
            </a:r>
            <a:r>
              <a:rPr lang="en-US" altLang="en-US" dirty="0" smtClean="0">
                <a:latin typeface="Tahoma" panose="020B0604030504040204" pitchFamily="34" charset="0"/>
                <a:cs typeface="Tahoma" panose="020B0604030504040204" pitchFamily="34" charset="0"/>
              </a:rPr>
              <a:t>  </a:t>
            </a:r>
            <a:r>
              <a:rPr lang="en-US" altLang="en-US" b="1" dirty="0" smtClean="0">
                <a:latin typeface="Tahoma" panose="020B0604030504040204" pitchFamily="34" charset="0"/>
                <a:cs typeface="Tahoma" panose="020B0604030504040204" pitchFamily="34" charset="0"/>
              </a:rPr>
              <a:t>Chapter 1</a:t>
            </a:r>
            <a:r>
              <a:rPr lang="en-US" altLang="en-US" dirty="0" smtClean="0">
                <a:latin typeface="Tahoma" panose="020B0604030504040204" pitchFamily="34" charset="0"/>
                <a:cs typeface="Tahoma" panose="020B0604030504040204" pitchFamily="34" charset="0"/>
              </a:rPr>
              <a:t> Jeremiah</a:t>
            </a:r>
            <a:r>
              <a:rPr lang="en-US" altLang="en-US" dirty="0" smtClean="0">
                <a:cs typeface="Tahoma" panose="020B0604030504040204" pitchFamily="34" charset="0"/>
              </a:rPr>
              <a:t>’</a:t>
            </a:r>
            <a:r>
              <a:rPr lang="en-US" altLang="en-US" dirty="0" smtClean="0">
                <a:latin typeface="Tahoma" panose="020B0604030504040204" pitchFamily="34" charset="0"/>
                <a:cs typeface="Tahoma" panose="020B0604030504040204" pitchFamily="34" charset="0"/>
              </a:rPr>
              <a:t>s call</a:t>
            </a:r>
            <a:endParaRPr lang="en-US" altLang="en-US" dirty="0" smtClean="0"/>
          </a:p>
          <a:p>
            <a:r>
              <a:rPr lang="en-US" altLang="en-US" b="1" dirty="0" smtClean="0">
                <a:latin typeface="Tahoma" panose="020B0604030504040204" pitchFamily="34" charset="0"/>
                <a:cs typeface="Tahoma" panose="020B0604030504040204" pitchFamily="34" charset="0"/>
              </a:rPr>
              <a:t>Part II:</a:t>
            </a:r>
            <a:r>
              <a:rPr lang="en-US" altLang="en-US" dirty="0" smtClean="0">
                <a:latin typeface="Tahoma" panose="020B0604030504040204" pitchFamily="34" charset="0"/>
                <a:cs typeface="Tahoma" panose="020B0604030504040204" pitchFamily="34" charset="0"/>
              </a:rPr>
              <a:t> </a:t>
            </a:r>
            <a:r>
              <a:rPr lang="en-US" altLang="en-US" b="1" dirty="0" smtClean="0">
                <a:latin typeface="Tahoma" panose="020B0604030504040204" pitchFamily="34" charset="0"/>
                <a:cs typeface="Tahoma" panose="020B0604030504040204" pitchFamily="34" charset="0"/>
              </a:rPr>
              <a:t>Chapter 2-20</a:t>
            </a:r>
            <a:r>
              <a:rPr lang="en-US" altLang="en-US" dirty="0" smtClean="0">
                <a:latin typeface="Tahoma" panose="020B0604030504040204" pitchFamily="34" charset="0"/>
                <a:cs typeface="Tahoma" panose="020B0604030504040204" pitchFamily="34" charset="0"/>
              </a:rPr>
              <a:t> Speeches and Prophecies Concerning Judah &amp; Jerusalem Primarily During the Time of Josiah, (641-610 B.C.)</a:t>
            </a:r>
            <a:endParaRPr lang="en-US" altLang="en-US" dirty="0" smtClean="0"/>
          </a:p>
          <a:p>
            <a:r>
              <a:rPr lang="en-US" altLang="en-US" b="1" dirty="0" smtClean="0">
                <a:latin typeface="Tahoma" panose="020B0604030504040204" pitchFamily="34" charset="0"/>
                <a:cs typeface="Tahoma" panose="020B0604030504040204" pitchFamily="34" charset="0"/>
              </a:rPr>
              <a:t>Part III:</a:t>
            </a:r>
            <a:r>
              <a:rPr lang="en-US" altLang="en-US" dirty="0" smtClean="0">
                <a:latin typeface="Tahoma" panose="020B0604030504040204" pitchFamily="34" charset="0"/>
                <a:cs typeface="Tahoma" panose="020B0604030504040204" pitchFamily="34" charset="0"/>
              </a:rPr>
              <a:t> </a:t>
            </a:r>
            <a:r>
              <a:rPr lang="en-US" altLang="en-US" b="1" dirty="0" smtClean="0">
                <a:latin typeface="Tahoma" panose="020B0604030504040204" pitchFamily="34" charset="0"/>
                <a:cs typeface="Tahoma" panose="020B0604030504040204" pitchFamily="34" charset="0"/>
              </a:rPr>
              <a:t>Chapters 21-39</a:t>
            </a:r>
            <a:r>
              <a:rPr lang="en-US" altLang="en-US" dirty="0" smtClean="0">
                <a:latin typeface="Tahoma" panose="020B0604030504040204" pitchFamily="34" charset="0"/>
                <a:cs typeface="Tahoma" panose="020B0604030504040204" pitchFamily="34" charset="0"/>
              </a:rPr>
              <a:t> Prophecies of Specific Events during the Time of </a:t>
            </a:r>
            <a:endParaRPr lang="en-US" altLang="en-US" dirty="0" smtClean="0"/>
          </a:p>
          <a:p>
            <a:r>
              <a:rPr lang="en-US" altLang="en-US" dirty="0" smtClean="0">
                <a:latin typeface="Tahoma" panose="020B0604030504040204" pitchFamily="34" charset="0"/>
                <a:cs typeface="Tahoma" panose="020B0604030504040204" pitchFamily="34" charset="0"/>
              </a:rPr>
              <a:t>Jehoiakim (608-597) and Zedekiah, (597-586),  </a:t>
            </a:r>
            <a:endParaRPr lang="en-US" altLang="en-US" dirty="0" smtClean="0"/>
          </a:p>
          <a:p>
            <a:r>
              <a:rPr lang="en-US" altLang="en-US" dirty="0" smtClean="0">
                <a:latin typeface="Tahoma" panose="020B0604030504040204" pitchFamily="34" charset="0"/>
                <a:cs typeface="Tahoma" panose="020B0604030504040204" pitchFamily="34" charset="0"/>
              </a:rPr>
              <a:t>		 1: Woe to Zedekiah,                              	Chs. 21-24</a:t>
            </a:r>
            <a:endParaRPr lang="en-US" altLang="en-US" dirty="0" smtClean="0"/>
          </a:p>
          <a:p>
            <a:r>
              <a:rPr lang="en-US" altLang="en-US" dirty="0" smtClean="0">
                <a:latin typeface="Tahoma" panose="020B0604030504040204" pitchFamily="34" charset="0"/>
                <a:cs typeface="Tahoma" panose="020B0604030504040204" pitchFamily="34" charset="0"/>
              </a:rPr>
              <a:t>		 2: In the Fourth Year of Jehoiakim,   	Chs. 25-26</a:t>
            </a:r>
            <a:endParaRPr lang="en-US" altLang="en-US" dirty="0" smtClean="0"/>
          </a:p>
          <a:p>
            <a:r>
              <a:rPr lang="en-US" altLang="en-US" dirty="0" smtClean="0">
                <a:latin typeface="Tahoma" panose="020B0604030504040204" pitchFamily="34" charset="0"/>
                <a:cs typeface="Tahoma" panose="020B0604030504040204" pitchFamily="34" charset="0"/>
              </a:rPr>
              <a:t>         		 3: In the Fourth Year of Zedekiah,     	Chs. 27-29</a:t>
            </a:r>
            <a:endParaRPr lang="en-US" altLang="en-US" dirty="0" smtClean="0"/>
          </a:p>
          <a:p>
            <a:r>
              <a:rPr lang="en-US" altLang="en-US" dirty="0" smtClean="0">
                <a:latin typeface="Tahoma" panose="020B0604030504040204" pitchFamily="34" charset="0"/>
                <a:cs typeface="Tahoma" panose="020B0604030504040204" pitchFamily="34" charset="0"/>
              </a:rPr>
              <a:t>		 4: The Book of God</a:t>
            </a:r>
            <a:r>
              <a:rPr lang="en-US" altLang="en-US" dirty="0" smtClean="0">
                <a:cs typeface="Tahoma" panose="020B0604030504040204" pitchFamily="34" charset="0"/>
              </a:rPr>
              <a:t>’</a:t>
            </a:r>
            <a:r>
              <a:rPr lang="en-US" altLang="en-US" dirty="0" smtClean="0">
                <a:latin typeface="Tahoma" panose="020B0604030504040204" pitchFamily="34" charset="0"/>
                <a:cs typeface="Tahoma" panose="020B0604030504040204" pitchFamily="34" charset="0"/>
              </a:rPr>
              <a:t>s Consolation,    	Chs. 30-33</a:t>
            </a:r>
            <a:endParaRPr lang="en-US" altLang="en-US" dirty="0" smtClean="0"/>
          </a:p>
          <a:p>
            <a:r>
              <a:rPr lang="en-US" altLang="en-US" dirty="0" smtClean="0">
                <a:latin typeface="Tahoma" panose="020B0604030504040204" pitchFamily="34" charset="0"/>
                <a:cs typeface="Tahoma" panose="020B0604030504040204" pitchFamily="34" charset="0"/>
              </a:rPr>
              <a:t>          		 5: Under the Reign of Zedekiah,        	Ch.   34</a:t>
            </a:r>
            <a:endParaRPr lang="en-US" altLang="en-US" dirty="0" smtClean="0"/>
          </a:p>
          <a:p>
            <a:r>
              <a:rPr lang="en-US" altLang="en-US" dirty="0" smtClean="0">
                <a:latin typeface="Tahoma" panose="020B0604030504040204" pitchFamily="34" charset="0"/>
                <a:cs typeface="Tahoma" panose="020B0604030504040204" pitchFamily="34" charset="0"/>
              </a:rPr>
              <a:t>	       	 6: Under the Reign of Jehoiakim,      	Chs. 35-36</a:t>
            </a:r>
            <a:endParaRPr lang="en-US" altLang="en-US" dirty="0" smtClean="0"/>
          </a:p>
          <a:p>
            <a:r>
              <a:rPr lang="en-US" altLang="en-US" dirty="0" smtClean="0">
                <a:latin typeface="Tahoma" panose="020B0604030504040204" pitchFamily="34" charset="0"/>
                <a:cs typeface="Tahoma" panose="020B0604030504040204" pitchFamily="34" charset="0"/>
              </a:rPr>
              <a:t>		 7: Under Zedekiah,                              	Chs. 37-39</a:t>
            </a:r>
            <a:endParaRPr lang="en-US" altLang="en-US" dirty="0" smtClean="0"/>
          </a:p>
          <a:p>
            <a:r>
              <a:rPr lang="en-US" altLang="en-US" b="1" dirty="0" smtClean="0">
                <a:latin typeface="Tahoma" panose="020B0604030504040204" pitchFamily="34" charset="0"/>
                <a:cs typeface="Tahoma" panose="020B0604030504040204" pitchFamily="34" charset="0"/>
              </a:rPr>
              <a:t>Part IV:</a:t>
            </a:r>
            <a:r>
              <a:rPr lang="en-US" altLang="en-US" dirty="0" smtClean="0">
                <a:latin typeface="Tahoma" panose="020B0604030504040204" pitchFamily="34" charset="0"/>
                <a:cs typeface="Tahoma" panose="020B0604030504040204" pitchFamily="34" charset="0"/>
              </a:rPr>
              <a:t> </a:t>
            </a:r>
            <a:r>
              <a:rPr lang="en-US" altLang="en-US" b="1" dirty="0" smtClean="0">
                <a:latin typeface="Tahoma" panose="020B0604030504040204" pitchFamily="34" charset="0"/>
                <a:cs typeface="Tahoma" panose="020B0604030504040204" pitchFamily="34" charset="0"/>
              </a:rPr>
              <a:t>Chapters 40-45 </a:t>
            </a:r>
            <a:r>
              <a:rPr lang="en-US" altLang="en-US" dirty="0" smtClean="0">
                <a:latin typeface="Tahoma" panose="020B0604030504040204" pitchFamily="34" charset="0"/>
                <a:cs typeface="Tahoma" panose="020B0604030504040204" pitchFamily="34" charset="0"/>
              </a:rPr>
              <a:t>Jeremiah</a:t>
            </a:r>
            <a:r>
              <a:rPr lang="en-US" altLang="en-US" dirty="0" smtClean="0">
                <a:cs typeface="Tahoma" panose="020B0604030504040204" pitchFamily="34" charset="0"/>
              </a:rPr>
              <a:t>’</a:t>
            </a:r>
            <a:r>
              <a:rPr lang="en-US" altLang="en-US" dirty="0" smtClean="0">
                <a:latin typeface="Tahoma" panose="020B0604030504040204" pitchFamily="34" charset="0"/>
                <a:cs typeface="Tahoma" panose="020B0604030504040204" pitchFamily="34" charset="0"/>
              </a:rPr>
              <a:t>s Ministry to Judah After the Fall of</a:t>
            </a:r>
            <a:endParaRPr lang="en-US" altLang="en-US" dirty="0" smtClean="0"/>
          </a:p>
          <a:p>
            <a:r>
              <a:rPr lang="en-US" altLang="en-US" dirty="0" smtClean="0">
                <a:latin typeface="Tahoma" panose="020B0604030504040204" pitchFamily="34" charset="0"/>
                <a:cs typeface="Tahoma" panose="020B0604030504040204" pitchFamily="34" charset="0"/>
              </a:rPr>
              <a:t>	     	Jerusalem,                                        </a:t>
            </a:r>
            <a:endParaRPr lang="en-US" altLang="en-US" dirty="0" smtClean="0"/>
          </a:p>
          <a:p>
            <a:r>
              <a:rPr lang="en-US" altLang="en-US" b="1" dirty="0" smtClean="0">
                <a:latin typeface="Tahoma" panose="020B0604030504040204" pitchFamily="34" charset="0"/>
                <a:cs typeface="Tahoma" panose="020B0604030504040204" pitchFamily="34" charset="0"/>
              </a:rPr>
              <a:t>Part V: Chapters 46-51</a:t>
            </a:r>
            <a:r>
              <a:rPr lang="en-US" altLang="en-US" dirty="0" smtClean="0">
                <a:latin typeface="Tahoma" panose="020B0604030504040204" pitchFamily="34" charset="0"/>
                <a:cs typeface="Tahoma" panose="020B0604030504040204" pitchFamily="34" charset="0"/>
              </a:rPr>
              <a:t> The Lord</a:t>
            </a:r>
            <a:r>
              <a:rPr lang="en-US" altLang="en-US" dirty="0" smtClean="0">
                <a:cs typeface="Tahoma" panose="020B0604030504040204" pitchFamily="34" charset="0"/>
              </a:rPr>
              <a:t>’</a:t>
            </a:r>
            <a:r>
              <a:rPr lang="en-US" altLang="en-US" dirty="0" smtClean="0">
                <a:latin typeface="Tahoma" panose="020B0604030504040204" pitchFamily="34" charset="0"/>
                <a:cs typeface="Tahoma" panose="020B0604030504040204" pitchFamily="34" charset="0"/>
              </a:rPr>
              <a:t>s Word Against Foreign Nations, 				    </a:t>
            </a:r>
            <a:endParaRPr lang="en-US" altLang="en-US" dirty="0" smtClean="0"/>
          </a:p>
          <a:p>
            <a:r>
              <a:rPr lang="en-US" altLang="en-US" i="1" dirty="0" smtClean="0">
                <a:latin typeface="Tahoma" panose="020B0604030504040204" pitchFamily="34" charset="0"/>
                <a:cs typeface="Tahoma" panose="020B0604030504040204" pitchFamily="34" charset="0"/>
              </a:rPr>
              <a:t>Historical Appendix: Chapter 52</a:t>
            </a:r>
            <a:r>
              <a:rPr lang="en-US" altLang="en-US" b="1" i="1" dirty="0" smtClean="0">
                <a:latin typeface="Tahoma" panose="020B0604030504040204" pitchFamily="34" charset="0"/>
                <a:cs typeface="Tahoma" panose="020B0604030504040204" pitchFamily="34" charset="0"/>
              </a:rPr>
              <a:t> The Fall of Jerusalem</a:t>
            </a:r>
            <a:endParaRPr lang="en-US" altLang="en-US" i="1" dirty="0" smtClean="0"/>
          </a:p>
          <a:p>
            <a:endParaRPr lang="en-US" altLang="en-US" dirty="0" smtClean="0"/>
          </a:p>
        </p:txBody>
      </p:sp>
    </p:spTree>
    <p:extLst>
      <p:ext uri="{BB962C8B-B14F-4D97-AF65-F5344CB8AC3E}">
        <p14:creationId xmlns:p14="http://schemas.microsoft.com/office/powerpoint/2010/main" val="1226913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7</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12</a:t>
            </a:fld>
            <a:endParaRPr lang="en-US"/>
          </a:p>
        </p:txBody>
      </p:sp>
    </p:spTree>
    <p:extLst>
      <p:ext uri="{BB962C8B-B14F-4D97-AF65-F5344CB8AC3E}">
        <p14:creationId xmlns:p14="http://schemas.microsoft.com/office/powerpoint/2010/main" val="1855263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Jeremiah – 40 years of prophecy</a:t>
            </a:r>
            <a:endParaRPr lang="en-US" sz="4400" dirty="0"/>
          </a:p>
        </p:txBody>
      </p:sp>
      <p:sp>
        <p:nvSpPr>
          <p:cNvPr id="3" name="Subtitle 2"/>
          <p:cNvSpPr>
            <a:spLocks noGrp="1"/>
          </p:cNvSpPr>
          <p:nvPr>
            <p:ph type="subTitle" idx="1"/>
          </p:nvPr>
        </p:nvSpPr>
        <p:spPr/>
        <p:txBody>
          <a:bodyPr/>
          <a:lstStyle/>
          <a:p>
            <a:r>
              <a:rPr lang="en-US" dirty="0" smtClean="0"/>
              <a:t>Lesson 10: Destruction of Judah</a:t>
            </a:r>
            <a:endParaRPr lang="en-US" dirty="0"/>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End of </a:t>
            </a:r>
            <a:r>
              <a:rPr lang="en-US" dirty="0" err="1" smtClean="0"/>
              <a:t>Zedikiah</a:t>
            </a:r>
            <a:endParaRPr lang="en-US" dirty="0"/>
          </a:p>
        </p:txBody>
      </p:sp>
      <p:sp>
        <p:nvSpPr>
          <p:cNvPr id="9" name="Content Placeholder 8"/>
          <p:cNvSpPr>
            <a:spLocks noGrp="1"/>
          </p:cNvSpPr>
          <p:nvPr>
            <p:ph idx="1"/>
          </p:nvPr>
        </p:nvSpPr>
        <p:spPr/>
        <p:txBody>
          <a:bodyPr>
            <a:normAutofit/>
          </a:bodyPr>
          <a:lstStyle/>
          <a:p>
            <a:r>
              <a:rPr lang="en-US" sz="1800" dirty="0" smtClean="0"/>
              <a:t>When Nebuchadnezzar took the city</a:t>
            </a:r>
          </a:p>
          <a:p>
            <a:pPr lvl="1"/>
            <a:r>
              <a:rPr lang="en-US" sz="1600" dirty="0" smtClean="0"/>
              <a:t>The princes of Babylon entered and sat in the Middle Gate</a:t>
            </a:r>
          </a:p>
          <a:p>
            <a:pPr lvl="1"/>
            <a:r>
              <a:rPr lang="en-US" sz="1600" dirty="0" smtClean="0"/>
              <a:t>King Hezekiah and the army fled through the back</a:t>
            </a:r>
          </a:p>
          <a:p>
            <a:pPr lvl="1"/>
            <a:r>
              <a:rPr lang="en-US" sz="1600" dirty="0" smtClean="0"/>
              <a:t>Hezekiah was captured on the plains of Jericho, taken to </a:t>
            </a:r>
            <a:r>
              <a:rPr lang="en-US" sz="1600" dirty="0" err="1" smtClean="0"/>
              <a:t>Riblah</a:t>
            </a:r>
            <a:endParaRPr lang="en-US" sz="1600" dirty="0" smtClean="0"/>
          </a:p>
          <a:p>
            <a:pPr lvl="1"/>
            <a:r>
              <a:rPr lang="en-US" sz="1600" dirty="0" smtClean="0"/>
              <a:t>The King of Babylon saw and spoke to him:  pronouncing judgement</a:t>
            </a:r>
          </a:p>
          <a:p>
            <a:pPr lvl="1"/>
            <a:r>
              <a:rPr lang="en-US" sz="1600" dirty="0"/>
              <a:t>F</a:t>
            </a:r>
            <a:r>
              <a:rPr lang="en-US" sz="1600" dirty="0" smtClean="0"/>
              <a:t>amily and nobles were killed before him</a:t>
            </a:r>
          </a:p>
          <a:p>
            <a:pPr lvl="1"/>
            <a:r>
              <a:rPr lang="en-US" sz="1600" dirty="0"/>
              <a:t>B</a:t>
            </a:r>
            <a:r>
              <a:rPr lang="en-US" sz="1600" dirty="0" smtClean="0"/>
              <a:t>linded and bound in bronze fetters</a:t>
            </a:r>
          </a:p>
          <a:p>
            <a:pPr lvl="1"/>
            <a:r>
              <a:rPr lang="en-US" sz="1600" dirty="0" smtClean="0"/>
              <a:t>Carried away to Babylon</a:t>
            </a:r>
            <a:endParaRPr lang="en-US" sz="16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8260" y="195198"/>
            <a:ext cx="3569613" cy="2657604"/>
          </a:xfrm>
          <a:prstGeom prst="rect">
            <a:avLst/>
          </a:prstGeom>
        </p:spPr>
      </p:pic>
      <p:pic>
        <p:nvPicPr>
          <p:cNvPr id="10" name="Picture 3" descr="FromSolomontoHezekiah.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3084" y="2894243"/>
            <a:ext cx="2863934" cy="335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0656403" y="3558209"/>
            <a:ext cx="1500809"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6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83741" y="321276"/>
            <a:ext cx="10989275" cy="5395785"/>
          </a:xfrm>
          <a:prstGeom prst="roundRect">
            <a:avLst>
              <a:gd name="adj" fmla="val 105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And the LORD God of their fathers sent </a:t>
            </a:r>
            <a:r>
              <a:rPr lang="en-US" i="1" dirty="0"/>
              <a:t>warnings</a:t>
            </a:r>
            <a:r>
              <a:rPr lang="en-US" dirty="0"/>
              <a:t> to them by His messengers, rising up early and sending </a:t>
            </a:r>
            <a:r>
              <a:rPr lang="en-US" i="1" dirty="0"/>
              <a:t>them,</a:t>
            </a:r>
            <a:r>
              <a:rPr lang="en-US" dirty="0"/>
              <a:t> because He had compassion on His people and on His dwelling place. But they mocked the messengers of God, despised His words, and scoffed at His prophets, until the wrath of the LORD arose against His people, till </a:t>
            </a:r>
            <a:r>
              <a:rPr lang="en-US" i="1" dirty="0"/>
              <a:t>there was</a:t>
            </a:r>
            <a:r>
              <a:rPr lang="en-US" dirty="0"/>
              <a:t> no remedy. </a:t>
            </a:r>
            <a:endParaRPr lang="en-US" dirty="0" smtClean="0"/>
          </a:p>
          <a:p>
            <a:endParaRPr lang="en-US" dirty="0"/>
          </a:p>
          <a:p>
            <a:r>
              <a:rPr lang="en-US" dirty="0" smtClean="0"/>
              <a:t>Therefore </a:t>
            </a:r>
            <a:r>
              <a:rPr lang="en-US" dirty="0"/>
              <a:t>He brought against them the king of the Chaldeans, who killed their young men with the sword in the house of their sanctuary, and had no compassion on young man or virgin, on the aged or the weak; He gave </a:t>
            </a:r>
            <a:r>
              <a:rPr lang="en-US" i="1" dirty="0"/>
              <a:t>them</a:t>
            </a:r>
            <a:r>
              <a:rPr lang="en-US" dirty="0"/>
              <a:t> all into his hand. And all the articles from the house of God, great and small, the treasures of the house of the LORD, and the treasures of the king and of his leaders, all </a:t>
            </a:r>
            <a:r>
              <a:rPr lang="en-US" i="1" dirty="0"/>
              <a:t>these</a:t>
            </a:r>
            <a:r>
              <a:rPr lang="en-US" dirty="0"/>
              <a:t> he took to Babylon. </a:t>
            </a:r>
            <a:endParaRPr lang="en-US" dirty="0" smtClean="0"/>
          </a:p>
          <a:p>
            <a:endParaRPr lang="en-US" dirty="0"/>
          </a:p>
          <a:p>
            <a:r>
              <a:rPr lang="en-US" dirty="0" smtClean="0"/>
              <a:t>Then </a:t>
            </a:r>
            <a:r>
              <a:rPr lang="en-US" dirty="0"/>
              <a:t>they burned the house of God, broke down the wall of Jerusalem, burned all its palaces with fire, and destroyed all its precious possessions. And those who escaped from the sword he carried away to Babylon, where they became servants to him and his sons until the rule of the kingdom of Persia, to fulfill the word of the LORD by the mouth of Jeremiah, until the land had enjoyed her Sabbaths. </a:t>
            </a:r>
            <a:endParaRPr lang="en-US" dirty="0" smtClean="0"/>
          </a:p>
          <a:p>
            <a:endParaRPr lang="en-US" dirty="0"/>
          </a:p>
          <a:p>
            <a:r>
              <a:rPr lang="en-US" dirty="0" smtClean="0"/>
              <a:t>As </a:t>
            </a:r>
            <a:r>
              <a:rPr lang="en-US" dirty="0"/>
              <a:t>long as she lay desolate she kept Sabbath, to fulfill seventy years.</a:t>
            </a:r>
          </a:p>
          <a:p>
            <a:endParaRPr lang="en-US" dirty="0" smtClean="0"/>
          </a:p>
          <a:p>
            <a:r>
              <a:rPr lang="en-US" dirty="0" smtClean="0"/>
              <a:t>(</a:t>
            </a:r>
            <a:r>
              <a:rPr lang="en-US" dirty="0"/>
              <a:t>2Ch 36:15-21</a:t>
            </a:r>
            <a:r>
              <a:rPr lang="en-US" dirty="0" smtClean="0"/>
              <a:t>)</a:t>
            </a:r>
            <a:endParaRPr lang="en-US" dirty="0"/>
          </a:p>
        </p:txBody>
      </p:sp>
    </p:spTree>
    <p:extLst>
      <p:ext uri="{BB962C8B-B14F-4D97-AF65-F5344CB8AC3E}">
        <p14:creationId xmlns:p14="http://schemas.microsoft.com/office/powerpoint/2010/main" val="8674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Questions</a:t>
            </a:r>
            <a:endParaRPr lang="en-US" dirty="0"/>
          </a:p>
        </p:txBody>
      </p:sp>
      <p:sp>
        <p:nvSpPr>
          <p:cNvPr id="11" name="Content Placeholder 10"/>
          <p:cNvSpPr>
            <a:spLocks noGrp="1"/>
          </p:cNvSpPr>
          <p:nvPr>
            <p:ph idx="1"/>
          </p:nvPr>
        </p:nvSpPr>
        <p:spPr/>
        <p:txBody>
          <a:bodyPr>
            <a:normAutofit/>
          </a:bodyPr>
          <a:lstStyle/>
          <a:p>
            <a:r>
              <a:rPr lang="en-US" sz="1800" dirty="0" smtClean="0"/>
              <a:t>What do you see in the character and attitudes of Zedekiah with respect to God’s Word?  Had he heard the message?</a:t>
            </a:r>
          </a:p>
          <a:p>
            <a:endParaRPr lang="en-US" sz="1800" dirty="0" smtClean="0"/>
          </a:p>
          <a:p>
            <a:r>
              <a:rPr lang="en-US" sz="1800" dirty="0" smtClean="0"/>
              <a:t>Did Zedekiah combine hearing with action?</a:t>
            </a:r>
          </a:p>
          <a:p>
            <a:endParaRPr lang="en-US" sz="1800" dirty="0" smtClean="0"/>
          </a:p>
          <a:p>
            <a:r>
              <a:rPr lang="en-US" sz="1800" dirty="0" smtClean="0"/>
              <a:t>Would God have relented and spared the city if Zedekiah had repented?</a:t>
            </a:r>
          </a:p>
          <a:p>
            <a:endParaRPr lang="en-US" sz="1800" dirty="0" smtClean="0"/>
          </a:p>
          <a:p>
            <a:r>
              <a:rPr lang="en-US" sz="1800" dirty="0" smtClean="0"/>
              <a:t>Did God fulfill His prophecies to </a:t>
            </a:r>
            <a:r>
              <a:rPr lang="en-US" sz="1800" smtClean="0"/>
              <a:t>Zedekiah?</a:t>
            </a:r>
          </a:p>
          <a:p>
            <a:endParaRPr lang="en-US" sz="1800" dirty="0" smtClean="0"/>
          </a:p>
          <a:p>
            <a:r>
              <a:rPr lang="en-US" sz="1800" dirty="0" smtClean="0"/>
              <a:t>Why was God’s word to Judah “for adversity and not for good” in 39:16?  What does this mean?</a:t>
            </a:r>
            <a:endParaRPr lang="en-US" sz="1800" dirty="0"/>
          </a:p>
        </p:txBody>
      </p:sp>
    </p:spTree>
    <p:extLst>
      <p:ext uri="{BB962C8B-B14F-4D97-AF65-F5344CB8AC3E}">
        <p14:creationId xmlns:p14="http://schemas.microsoft.com/office/powerpoint/2010/main" val="3009514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4" end="4"/>
                                            </p:txEl>
                                          </p:spTgt>
                                        </p:tgtEl>
                                        <p:attrNameLst>
                                          <p:attrName>style.visibility</p:attrName>
                                        </p:attrNameLst>
                                      </p:cBhvr>
                                      <p:to>
                                        <p:strVal val="visible"/>
                                      </p:to>
                                    </p:set>
                                    <p:animEffect transition="in" filter="fade">
                                      <p:cBhvr>
                                        <p:cTn id="12" dur="500"/>
                                        <p:tgtEl>
                                          <p:spTgt spid="1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animEffect transition="in" filter="fade">
                                      <p:cBhvr>
                                        <p:cTn id="17" dur="500"/>
                                        <p:tgtEl>
                                          <p:spTgt spid="1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8" end="8"/>
                                            </p:txEl>
                                          </p:spTgt>
                                        </p:tgtEl>
                                        <p:attrNameLst>
                                          <p:attrName>style.visibility</p:attrName>
                                        </p:attrNameLst>
                                      </p:cBhvr>
                                      <p:to>
                                        <p:strVal val="visible"/>
                                      </p:to>
                                    </p:set>
                                    <p:animEffect transition="in" filter="fade">
                                      <p:cBhvr>
                                        <p:cTn id="22"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94082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Class Objectives</a:t>
            </a:r>
            <a:endParaRPr lang="en-US" dirty="0"/>
          </a:p>
        </p:txBody>
      </p:sp>
      <p:sp>
        <p:nvSpPr>
          <p:cNvPr id="58372" name="Rectangle 4"/>
          <p:cNvSpPr>
            <a:spLocks noGrp="1" noChangeArrowheads="1"/>
          </p:cNvSpPr>
          <p:nvPr>
            <p:ph idx="1"/>
          </p:nvPr>
        </p:nvSpPr>
        <p:spPr/>
        <p:txBody>
          <a:bodyPr/>
          <a:lstStyle/>
          <a:p>
            <a:r>
              <a:rPr lang="en-US" dirty="0" smtClean="0"/>
              <a:t>Give examples of how God moves in the Nations and in Time to accomplish His will</a:t>
            </a:r>
          </a:p>
          <a:p>
            <a:r>
              <a:rPr lang="en-US" dirty="0" smtClean="0"/>
              <a:t>See Jeremiah as a real person in history, and how God developed his faith</a:t>
            </a:r>
          </a:p>
          <a:p>
            <a:r>
              <a:rPr lang="en-US" dirty="0" smtClean="0"/>
              <a:t>See how idolatry betrays our relationship with God</a:t>
            </a:r>
          </a:p>
          <a:p>
            <a:r>
              <a:rPr lang="en-US" dirty="0" smtClean="0"/>
              <a:t>See God’s mercy displayed, even in judgement</a:t>
            </a:r>
          </a:p>
        </p:txBody>
      </p:sp>
    </p:spTree>
    <p:extLst>
      <p:ext uri="{BB962C8B-B14F-4D97-AF65-F5344CB8AC3E}">
        <p14:creationId xmlns:p14="http://schemas.microsoft.com/office/powerpoint/2010/main" val="216182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p:txBody>
          <a:bodyPr/>
          <a:lstStyle/>
          <a:p>
            <a:r>
              <a:rPr lang="en-US" altLang="en-US" dirty="0" smtClean="0"/>
              <a:t>Outline of Jeremiah</a:t>
            </a:r>
          </a:p>
        </p:txBody>
      </p:sp>
      <p:sp>
        <p:nvSpPr>
          <p:cNvPr id="5123" name="Rectangle 1027"/>
          <p:cNvSpPr>
            <a:spLocks noGrp="1" noChangeArrowheads="1"/>
          </p:cNvSpPr>
          <p:nvPr>
            <p:ph sz="half" idx="1"/>
          </p:nvPr>
        </p:nvSpPr>
        <p:spPr/>
        <p:txBody>
          <a:bodyPr>
            <a:normAutofit/>
          </a:bodyPr>
          <a:lstStyle/>
          <a:p>
            <a:r>
              <a:rPr lang="en-US" altLang="en-US" dirty="0" smtClean="0"/>
              <a:t>Part I:  Chapter 1</a:t>
            </a:r>
          </a:p>
          <a:p>
            <a:r>
              <a:rPr lang="en-US" altLang="en-US" dirty="0" smtClean="0"/>
              <a:t>Part II: Chapter 2-20</a:t>
            </a:r>
          </a:p>
          <a:p>
            <a:r>
              <a:rPr lang="en-US" altLang="en-US" dirty="0" smtClean="0"/>
              <a:t>Part III: Chapters 21-39</a:t>
            </a:r>
            <a:br>
              <a:rPr lang="en-US" altLang="en-US" dirty="0" smtClean="0"/>
            </a:br>
            <a:endParaRPr lang="en-US" altLang="en-US" dirty="0" smtClean="0"/>
          </a:p>
          <a:p>
            <a:r>
              <a:rPr lang="en-US" altLang="en-US" dirty="0" smtClean="0"/>
              <a:t>Part IV: Chapters 40-45</a:t>
            </a:r>
          </a:p>
          <a:p>
            <a:r>
              <a:rPr lang="en-US" altLang="en-US" dirty="0" smtClean="0"/>
              <a:t>Part V: Chapters 46-51</a:t>
            </a:r>
          </a:p>
          <a:p>
            <a:r>
              <a:rPr lang="en-US" altLang="en-US" dirty="0" smtClean="0"/>
              <a:t>Historical Appendix: Chapter 52</a:t>
            </a:r>
          </a:p>
        </p:txBody>
      </p:sp>
      <p:sp>
        <p:nvSpPr>
          <p:cNvPr id="4" name="Content Placeholder 3"/>
          <p:cNvSpPr>
            <a:spLocks noGrp="1"/>
          </p:cNvSpPr>
          <p:nvPr>
            <p:ph sz="half" idx="2"/>
          </p:nvPr>
        </p:nvSpPr>
        <p:spPr>
          <a:xfrm>
            <a:off x="6172199" y="1825625"/>
            <a:ext cx="5859380" cy="4117975"/>
          </a:xfrm>
        </p:spPr>
        <p:txBody>
          <a:bodyPr>
            <a:normAutofit/>
          </a:bodyPr>
          <a:lstStyle/>
          <a:p>
            <a:r>
              <a:rPr lang="en-US" altLang="en-US" dirty="0" smtClean="0"/>
              <a:t>Jeremiah’s call</a:t>
            </a:r>
          </a:p>
          <a:p>
            <a:r>
              <a:rPr lang="en-US" altLang="en-US" dirty="0" smtClean="0"/>
              <a:t>Speeches and Prophecies during rule of Josiah</a:t>
            </a:r>
          </a:p>
          <a:p>
            <a:r>
              <a:rPr lang="en-US" altLang="en-US" dirty="0" smtClean="0"/>
              <a:t>Prophecies of Specific Events during rule of Jehoiakim &amp; Zedekiah</a:t>
            </a:r>
          </a:p>
          <a:p>
            <a:r>
              <a:rPr lang="en-US" altLang="en-US" dirty="0" smtClean="0"/>
              <a:t>Judah After the Fall of Jerusalem</a:t>
            </a:r>
          </a:p>
          <a:p>
            <a:r>
              <a:rPr lang="en-US" altLang="en-US" dirty="0" smtClean="0"/>
              <a:t>The Lord’s Word Against Foreign Nations</a:t>
            </a:r>
          </a:p>
          <a:p>
            <a:r>
              <a:rPr lang="en-US" altLang="en-US" dirty="0" smtClean="0"/>
              <a:t>The Fall of Jerusalem</a:t>
            </a:r>
          </a:p>
          <a:p>
            <a:endParaRPr lang="en-US" altLang="en-US" dirty="0" smtClean="0"/>
          </a:p>
          <a:p>
            <a:endParaRPr lang="en-US" dirty="0"/>
          </a:p>
        </p:txBody>
      </p:sp>
      <p:sp>
        <p:nvSpPr>
          <p:cNvPr id="5" name="Rectangle 4"/>
          <p:cNvSpPr/>
          <p:nvPr/>
        </p:nvSpPr>
        <p:spPr>
          <a:xfrm>
            <a:off x="952107" y="2837467"/>
            <a:ext cx="11095349" cy="650450"/>
          </a:xfrm>
          <a:prstGeom prst="rect">
            <a:avLst/>
          </a:prstGeom>
          <a:solidFill>
            <a:srgbClr val="A85229">
              <a:alpha val="36863"/>
            </a:srgb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779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0"/>
          <p:cNvSpPr>
            <a:spLocks noGrp="1" noChangeArrowheads="1"/>
          </p:cNvSpPr>
          <p:nvPr>
            <p:ph type="title" idx="4294967295"/>
          </p:nvPr>
        </p:nvSpPr>
        <p:spPr>
          <a:xfrm>
            <a:off x="0" y="381000"/>
            <a:ext cx="9601200" cy="627063"/>
          </a:xfrm>
        </p:spPr>
        <p:txBody>
          <a:bodyPr/>
          <a:lstStyle/>
          <a:p>
            <a:pPr eaLnBrk="1" hangingPunct="1"/>
            <a:r>
              <a:rPr lang="en-US" altLang="en-US" dirty="0"/>
              <a:t>Dating of Jeremiah’s Prophecies</a:t>
            </a:r>
          </a:p>
        </p:txBody>
      </p:sp>
      <p:grpSp>
        <p:nvGrpSpPr>
          <p:cNvPr id="14339" name="Group 2"/>
          <p:cNvGrpSpPr>
            <a:grpSpLocks/>
          </p:cNvGrpSpPr>
          <p:nvPr/>
        </p:nvGrpSpPr>
        <p:grpSpPr bwMode="auto">
          <a:xfrm>
            <a:off x="2796539" y="1695070"/>
            <a:ext cx="5715000" cy="4924425"/>
            <a:chOff x="1056" y="1026"/>
            <a:chExt cx="3600" cy="3102"/>
          </a:xfrm>
        </p:grpSpPr>
        <p:grpSp>
          <p:nvGrpSpPr>
            <p:cNvPr id="14458" name="Group 3"/>
            <p:cNvGrpSpPr>
              <a:grpSpLocks/>
            </p:cNvGrpSpPr>
            <p:nvPr/>
          </p:nvGrpSpPr>
          <p:grpSpPr bwMode="auto">
            <a:xfrm>
              <a:off x="1056" y="1228"/>
              <a:ext cx="3600" cy="2900"/>
              <a:chOff x="1056" y="1238"/>
              <a:chExt cx="3600" cy="2900"/>
            </a:xfrm>
          </p:grpSpPr>
          <p:sp>
            <p:nvSpPr>
              <p:cNvPr id="14460" name="Rectangle 4"/>
              <p:cNvSpPr>
                <a:spLocks noChangeArrowheads="1"/>
              </p:cNvSpPr>
              <p:nvPr/>
            </p:nvSpPr>
            <p:spPr bwMode="auto">
              <a:xfrm>
                <a:off x="1056" y="1430"/>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1" name="Rectangle 5"/>
              <p:cNvSpPr>
                <a:spLocks noChangeArrowheads="1"/>
              </p:cNvSpPr>
              <p:nvPr/>
            </p:nvSpPr>
            <p:spPr bwMode="auto">
              <a:xfrm>
                <a:off x="1056" y="1632"/>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2" name="Rectangle 6"/>
              <p:cNvSpPr>
                <a:spLocks noChangeArrowheads="1"/>
              </p:cNvSpPr>
              <p:nvPr/>
            </p:nvSpPr>
            <p:spPr bwMode="auto">
              <a:xfrm>
                <a:off x="1056" y="1824"/>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3" name="Rectangle 7"/>
              <p:cNvSpPr>
                <a:spLocks noChangeArrowheads="1"/>
              </p:cNvSpPr>
              <p:nvPr/>
            </p:nvSpPr>
            <p:spPr bwMode="auto">
              <a:xfrm>
                <a:off x="1056" y="2016"/>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4" name="Rectangle 8"/>
              <p:cNvSpPr>
                <a:spLocks noChangeArrowheads="1"/>
              </p:cNvSpPr>
              <p:nvPr/>
            </p:nvSpPr>
            <p:spPr bwMode="auto">
              <a:xfrm>
                <a:off x="1056" y="2208"/>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5" name="Rectangle 9"/>
              <p:cNvSpPr>
                <a:spLocks noChangeArrowheads="1"/>
              </p:cNvSpPr>
              <p:nvPr/>
            </p:nvSpPr>
            <p:spPr bwMode="auto">
              <a:xfrm>
                <a:off x="1056" y="2400"/>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6" name="Rectangle 10"/>
              <p:cNvSpPr>
                <a:spLocks noChangeArrowheads="1"/>
              </p:cNvSpPr>
              <p:nvPr/>
            </p:nvSpPr>
            <p:spPr bwMode="auto">
              <a:xfrm>
                <a:off x="1056" y="2592"/>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7" name="Rectangle 11"/>
              <p:cNvSpPr>
                <a:spLocks noChangeArrowheads="1"/>
              </p:cNvSpPr>
              <p:nvPr/>
            </p:nvSpPr>
            <p:spPr bwMode="auto">
              <a:xfrm>
                <a:off x="1056" y="2784"/>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8" name="Rectangle 12"/>
              <p:cNvSpPr>
                <a:spLocks noChangeArrowheads="1"/>
              </p:cNvSpPr>
              <p:nvPr/>
            </p:nvSpPr>
            <p:spPr bwMode="auto">
              <a:xfrm>
                <a:off x="1056" y="2976"/>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9" name="Rectangle 13"/>
              <p:cNvSpPr>
                <a:spLocks noChangeArrowheads="1"/>
              </p:cNvSpPr>
              <p:nvPr/>
            </p:nvSpPr>
            <p:spPr bwMode="auto">
              <a:xfrm>
                <a:off x="1056" y="3168"/>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0" name="Rectangle 14"/>
              <p:cNvSpPr>
                <a:spLocks noChangeArrowheads="1"/>
              </p:cNvSpPr>
              <p:nvPr/>
            </p:nvSpPr>
            <p:spPr bwMode="auto">
              <a:xfrm>
                <a:off x="1056" y="3360"/>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1" name="Rectangle 15"/>
              <p:cNvSpPr>
                <a:spLocks noChangeArrowheads="1"/>
              </p:cNvSpPr>
              <p:nvPr/>
            </p:nvSpPr>
            <p:spPr bwMode="auto">
              <a:xfrm>
                <a:off x="1056" y="3552"/>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2" name="Rectangle 16"/>
              <p:cNvSpPr>
                <a:spLocks noChangeArrowheads="1"/>
              </p:cNvSpPr>
              <p:nvPr/>
            </p:nvSpPr>
            <p:spPr bwMode="auto">
              <a:xfrm>
                <a:off x="1056" y="3744"/>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3" name="Rectangle 17"/>
              <p:cNvSpPr>
                <a:spLocks noChangeArrowheads="1"/>
              </p:cNvSpPr>
              <p:nvPr/>
            </p:nvSpPr>
            <p:spPr bwMode="auto">
              <a:xfrm>
                <a:off x="1056" y="3936"/>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4" name="Rectangle 18"/>
              <p:cNvSpPr>
                <a:spLocks noChangeArrowheads="1"/>
              </p:cNvSpPr>
              <p:nvPr/>
            </p:nvSpPr>
            <p:spPr bwMode="auto">
              <a:xfrm>
                <a:off x="1056" y="1238"/>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grpSp>
        <p:sp>
          <p:nvSpPr>
            <p:cNvPr id="14459" name="Rectangle 19"/>
            <p:cNvSpPr>
              <a:spLocks noChangeArrowheads="1"/>
            </p:cNvSpPr>
            <p:nvPr/>
          </p:nvSpPr>
          <p:spPr bwMode="auto">
            <a:xfrm>
              <a:off x="1057" y="1026"/>
              <a:ext cx="3599"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grpSp>
      <p:sp>
        <p:nvSpPr>
          <p:cNvPr id="14341" name="Text Box 21"/>
          <p:cNvSpPr txBox="1">
            <a:spLocks noChangeArrowheads="1"/>
          </p:cNvSpPr>
          <p:nvPr/>
        </p:nvSpPr>
        <p:spPr bwMode="auto">
          <a:xfrm>
            <a:off x="2834640" y="2333244"/>
            <a:ext cx="347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1-6</a:t>
            </a:r>
          </a:p>
        </p:txBody>
      </p:sp>
      <p:sp>
        <p:nvSpPr>
          <p:cNvPr id="14342" name="Text Box 22"/>
          <p:cNvSpPr txBox="1">
            <a:spLocks noChangeArrowheads="1"/>
          </p:cNvSpPr>
          <p:nvPr/>
        </p:nvSpPr>
        <p:spPr bwMode="auto">
          <a:xfrm>
            <a:off x="2869565" y="4133469"/>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14-17</a:t>
            </a:r>
          </a:p>
        </p:txBody>
      </p:sp>
      <p:sp>
        <p:nvSpPr>
          <p:cNvPr id="14343" name="Text Box 23"/>
          <p:cNvSpPr txBox="1">
            <a:spLocks noChangeArrowheads="1"/>
          </p:cNvSpPr>
          <p:nvPr/>
        </p:nvSpPr>
        <p:spPr bwMode="auto">
          <a:xfrm>
            <a:off x="3368040" y="2625344"/>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11-13</a:t>
            </a:r>
          </a:p>
        </p:txBody>
      </p:sp>
      <p:sp>
        <p:nvSpPr>
          <p:cNvPr id="14344" name="Text Box 24"/>
          <p:cNvSpPr txBox="1">
            <a:spLocks noChangeArrowheads="1"/>
          </p:cNvSpPr>
          <p:nvPr/>
        </p:nvSpPr>
        <p:spPr bwMode="auto">
          <a:xfrm>
            <a:off x="2875914" y="3250819"/>
            <a:ext cx="446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7-10</a:t>
            </a:r>
          </a:p>
        </p:txBody>
      </p:sp>
      <p:sp>
        <p:nvSpPr>
          <p:cNvPr id="14345" name="Text Box 26"/>
          <p:cNvSpPr txBox="1">
            <a:spLocks noChangeArrowheads="1"/>
          </p:cNvSpPr>
          <p:nvPr/>
        </p:nvSpPr>
        <p:spPr bwMode="auto">
          <a:xfrm>
            <a:off x="4110990" y="4752594"/>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21</a:t>
            </a:r>
          </a:p>
        </p:txBody>
      </p:sp>
      <p:sp>
        <p:nvSpPr>
          <p:cNvPr id="14346" name="Text Box 27"/>
          <p:cNvSpPr txBox="1">
            <a:spLocks noChangeArrowheads="1"/>
          </p:cNvSpPr>
          <p:nvPr/>
        </p:nvSpPr>
        <p:spPr bwMode="auto">
          <a:xfrm>
            <a:off x="4431664" y="3298444"/>
            <a:ext cx="69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22:1-23</a:t>
            </a:r>
          </a:p>
        </p:txBody>
      </p:sp>
      <p:sp>
        <p:nvSpPr>
          <p:cNvPr id="14347" name="Text Box 28"/>
          <p:cNvSpPr txBox="1">
            <a:spLocks noChangeArrowheads="1"/>
          </p:cNvSpPr>
          <p:nvPr/>
        </p:nvSpPr>
        <p:spPr bwMode="auto">
          <a:xfrm>
            <a:off x="4434840" y="4457319"/>
            <a:ext cx="790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22:24-30</a:t>
            </a:r>
          </a:p>
        </p:txBody>
      </p:sp>
      <p:sp>
        <p:nvSpPr>
          <p:cNvPr id="14348" name="Text Box 29"/>
          <p:cNvSpPr txBox="1">
            <a:spLocks noChangeArrowheads="1"/>
          </p:cNvSpPr>
          <p:nvPr/>
        </p:nvSpPr>
        <p:spPr bwMode="auto">
          <a:xfrm>
            <a:off x="5046027" y="4136644"/>
            <a:ext cx="5445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23-24</a:t>
            </a:r>
          </a:p>
        </p:txBody>
      </p:sp>
      <p:sp>
        <p:nvSpPr>
          <p:cNvPr id="14349" name="Text Box 30"/>
          <p:cNvSpPr txBox="1">
            <a:spLocks noChangeArrowheads="1"/>
          </p:cNvSpPr>
          <p:nvPr/>
        </p:nvSpPr>
        <p:spPr bwMode="auto">
          <a:xfrm>
            <a:off x="5101590" y="3600069"/>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25</a:t>
            </a:r>
          </a:p>
        </p:txBody>
      </p:sp>
      <p:sp>
        <p:nvSpPr>
          <p:cNvPr id="14350" name="Text Box 32"/>
          <p:cNvSpPr txBox="1">
            <a:spLocks noChangeArrowheads="1"/>
          </p:cNvSpPr>
          <p:nvPr/>
        </p:nvSpPr>
        <p:spPr bwMode="auto">
          <a:xfrm>
            <a:off x="5409565" y="4752594"/>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27-28</a:t>
            </a:r>
          </a:p>
        </p:txBody>
      </p:sp>
      <p:sp>
        <p:nvSpPr>
          <p:cNvPr id="14351" name="Text Box 33"/>
          <p:cNvSpPr txBox="1">
            <a:spLocks noChangeArrowheads="1"/>
          </p:cNvSpPr>
          <p:nvPr/>
        </p:nvSpPr>
        <p:spPr bwMode="auto">
          <a:xfrm>
            <a:off x="5815965" y="4114419"/>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29-31</a:t>
            </a:r>
          </a:p>
        </p:txBody>
      </p:sp>
      <p:sp>
        <p:nvSpPr>
          <p:cNvPr id="14352" name="Text Box 34"/>
          <p:cNvSpPr txBox="1">
            <a:spLocks noChangeArrowheads="1"/>
          </p:cNvSpPr>
          <p:nvPr/>
        </p:nvSpPr>
        <p:spPr bwMode="auto">
          <a:xfrm>
            <a:off x="6149340" y="5066919"/>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32-34</a:t>
            </a:r>
          </a:p>
        </p:txBody>
      </p:sp>
      <p:sp>
        <p:nvSpPr>
          <p:cNvPr id="14353" name="Text Box 35"/>
          <p:cNvSpPr txBox="1">
            <a:spLocks noChangeArrowheads="1"/>
          </p:cNvSpPr>
          <p:nvPr/>
        </p:nvSpPr>
        <p:spPr bwMode="auto">
          <a:xfrm>
            <a:off x="6158865" y="3590544"/>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35</a:t>
            </a:r>
          </a:p>
        </p:txBody>
      </p:sp>
      <p:sp>
        <p:nvSpPr>
          <p:cNvPr id="14354" name="Text Box 36"/>
          <p:cNvSpPr txBox="1">
            <a:spLocks noChangeArrowheads="1"/>
          </p:cNvSpPr>
          <p:nvPr/>
        </p:nvSpPr>
        <p:spPr bwMode="auto">
          <a:xfrm>
            <a:off x="6482715" y="3476244"/>
            <a:ext cx="593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36:1-8</a:t>
            </a:r>
          </a:p>
        </p:txBody>
      </p:sp>
      <p:sp>
        <p:nvSpPr>
          <p:cNvPr id="14355" name="Text Box 37"/>
          <p:cNvSpPr txBox="1">
            <a:spLocks noChangeArrowheads="1"/>
          </p:cNvSpPr>
          <p:nvPr/>
        </p:nvSpPr>
        <p:spPr bwMode="auto">
          <a:xfrm>
            <a:off x="5530215" y="3476244"/>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26</a:t>
            </a:r>
          </a:p>
        </p:txBody>
      </p:sp>
      <p:sp>
        <p:nvSpPr>
          <p:cNvPr id="14356" name="Text Box 38"/>
          <p:cNvSpPr txBox="1">
            <a:spLocks noChangeArrowheads="1"/>
          </p:cNvSpPr>
          <p:nvPr/>
        </p:nvSpPr>
        <p:spPr bwMode="auto">
          <a:xfrm>
            <a:off x="6777990" y="5057394"/>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37</a:t>
            </a:r>
          </a:p>
        </p:txBody>
      </p:sp>
      <p:sp>
        <p:nvSpPr>
          <p:cNvPr id="14357" name="Text Box 39"/>
          <p:cNvSpPr txBox="1">
            <a:spLocks noChangeArrowheads="1"/>
          </p:cNvSpPr>
          <p:nvPr/>
        </p:nvSpPr>
        <p:spPr bwMode="auto">
          <a:xfrm>
            <a:off x="7111365" y="5066919"/>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38-44</a:t>
            </a:r>
          </a:p>
        </p:txBody>
      </p:sp>
      <p:sp>
        <p:nvSpPr>
          <p:cNvPr id="14358" name="Text Box 40"/>
          <p:cNvSpPr txBox="1">
            <a:spLocks noChangeArrowheads="1"/>
          </p:cNvSpPr>
          <p:nvPr/>
        </p:nvSpPr>
        <p:spPr bwMode="auto">
          <a:xfrm>
            <a:off x="7435215" y="3561969"/>
            <a:ext cx="938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45:1-49:33</a:t>
            </a:r>
          </a:p>
        </p:txBody>
      </p:sp>
      <p:sp>
        <p:nvSpPr>
          <p:cNvPr id="14359" name="Text Box 41"/>
          <p:cNvSpPr txBox="1">
            <a:spLocks noChangeArrowheads="1"/>
          </p:cNvSpPr>
          <p:nvPr/>
        </p:nvSpPr>
        <p:spPr bwMode="auto">
          <a:xfrm>
            <a:off x="7508240" y="4136644"/>
            <a:ext cx="790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49:34-39</a:t>
            </a:r>
          </a:p>
        </p:txBody>
      </p:sp>
      <p:sp>
        <p:nvSpPr>
          <p:cNvPr id="14360" name="Text Box 42"/>
          <p:cNvSpPr txBox="1">
            <a:spLocks noChangeArrowheads="1"/>
          </p:cNvSpPr>
          <p:nvPr/>
        </p:nvSpPr>
        <p:spPr bwMode="auto">
          <a:xfrm>
            <a:off x="7663815" y="4504944"/>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50-51</a:t>
            </a:r>
          </a:p>
        </p:txBody>
      </p:sp>
      <p:sp>
        <p:nvSpPr>
          <p:cNvPr id="14361" name="Text Box 43"/>
          <p:cNvSpPr txBox="1">
            <a:spLocks noChangeArrowheads="1"/>
          </p:cNvSpPr>
          <p:nvPr/>
        </p:nvSpPr>
        <p:spPr bwMode="auto">
          <a:xfrm>
            <a:off x="8054340" y="6324219"/>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52</a:t>
            </a:r>
          </a:p>
        </p:txBody>
      </p:sp>
      <p:sp>
        <p:nvSpPr>
          <p:cNvPr id="14362" name="Oval 45"/>
          <p:cNvSpPr>
            <a:spLocks noChangeArrowheads="1"/>
          </p:cNvSpPr>
          <p:nvPr/>
        </p:nvSpPr>
        <p:spPr bwMode="auto">
          <a:xfrm>
            <a:off x="8000365" y="64956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3" name="Oval 47"/>
          <p:cNvSpPr>
            <a:spLocks noChangeArrowheads="1"/>
          </p:cNvSpPr>
          <p:nvPr/>
        </p:nvSpPr>
        <p:spPr bwMode="auto">
          <a:xfrm>
            <a:off x="4876165" y="42985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4" name="Oval 48"/>
          <p:cNvSpPr>
            <a:spLocks noChangeArrowheads="1"/>
          </p:cNvSpPr>
          <p:nvPr/>
        </p:nvSpPr>
        <p:spPr bwMode="auto">
          <a:xfrm>
            <a:off x="5333365" y="38762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5" name="Oval 49"/>
          <p:cNvSpPr>
            <a:spLocks noChangeArrowheads="1"/>
          </p:cNvSpPr>
          <p:nvPr/>
        </p:nvSpPr>
        <p:spPr bwMode="auto">
          <a:xfrm>
            <a:off x="5466715" y="36476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6" name="Oval 50"/>
          <p:cNvSpPr>
            <a:spLocks noChangeArrowheads="1"/>
          </p:cNvSpPr>
          <p:nvPr/>
        </p:nvSpPr>
        <p:spPr bwMode="auto">
          <a:xfrm>
            <a:off x="5733415" y="45525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7" name="Oval 51"/>
          <p:cNvSpPr>
            <a:spLocks noChangeArrowheads="1"/>
          </p:cNvSpPr>
          <p:nvPr/>
        </p:nvSpPr>
        <p:spPr bwMode="auto">
          <a:xfrm>
            <a:off x="6371590" y="48668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8" name="Oval 52"/>
          <p:cNvSpPr>
            <a:spLocks noChangeArrowheads="1"/>
          </p:cNvSpPr>
          <p:nvPr/>
        </p:nvSpPr>
        <p:spPr bwMode="auto">
          <a:xfrm>
            <a:off x="6390640" y="38286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9" name="Oval 53"/>
          <p:cNvSpPr>
            <a:spLocks noChangeArrowheads="1"/>
          </p:cNvSpPr>
          <p:nvPr/>
        </p:nvSpPr>
        <p:spPr bwMode="auto">
          <a:xfrm>
            <a:off x="6685915" y="38953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0" name="Oval 54"/>
          <p:cNvSpPr>
            <a:spLocks noChangeArrowheads="1"/>
          </p:cNvSpPr>
          <p:nvPr/>
        </p:nvSpPr>
        <p:spPr bwMode="auto">
          <a:xfrm>
            <a:off x="6730365" y="400012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1" name="Oval 55"/>
          <p:cNvSpPr>
            <a:spLocks noChangeArrowheads="1"/>
          </p:cNvSpPr>
          <p:nvPr/>
        </p:nvSpPr>
        <p:spPr bwMode="auto">
          <a:xfrm>
            <a:off x="6933565" y="49240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2" name="Oval 56"/>
          <p:cNvSpPr>
            <a:spLocks noChangeArrowheads="1"/>
          </p:cNvSpPr>
          <p:nvPr/>
        </p:nvSpPr>
        <p:spPr bwMode="auto">
          <a:xfrm>
            <a:off x="7111365" y="49716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3" name="Oval 57"/>
          <p:cNvSpPr>
            <a:spLocks noChangeArrowheads="1"/>
          </p:cNvSpPr>
          <p:nvPr/>
        </p:nvSpPr>
        <p:spPr bwMode="auto">
          <a:xfrm>
            <a:off x="7400290" y="38667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4" name="Oval 58"/>
          <p:cNvSpPr>
            <a:spLocks noChangeArrowheads="1"/>
          </p:cNvSpPr>
          <p:nvPr/>
        </p:nvSpPr>
        <p:spPr bwMode="auto">
          <a:xfrm>
            <a:off x="7457440" y="43715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5" name="Oval 59"/>
          <p:cNvSpPr>
            <a:spLocks noChangeArrowheads="1"/>
          </p:cNvSpPr>
          <p:nvPr/>
        </p:nvSpPr>
        <p:spPr bwMode="auto">
          <a:xfrm>
            <a:off x="7587615" y="46954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6" name="Oval 61"/>
          <p:cNvSpPr>
            <a:spLocks noChangeArrowheads="1"/>
          </p:cNvSpPr>
          <p:nvPr/>
        </p:nvSpPr>
        <p:spPr bwMode="auto">
          <a:xfrm>
            <a:off x="3291840" y="28666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7" name="Oval 63"/>
          <p:cNvSpPr>
            <a:spLocks noChangeArrowheads="1"/>
          </p:cNvSpPr>
          <p:nvPr/>
        </p:nvSpPr>
        <p:spPr bwMode="auto">
          <a:xfrm>
            <a:off x="2758440" y="25618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8" name="Oval 64"/>
          <p:cNvSpPr>
            <a:spLocks noChangeArrowheads="1"/>
          </p:cNvSpPr>
          <p:nvPr/>
        </p:nvSpPr>
        <p:spPr bwMode="auto">
          <a:xfrm>
            <a:off x="3063240" y="31714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9" name="Line 65"/>
          <p:cNvSpPr>
            <a:spLocks noChangeShapeType="1"/>
          </p:cNvSpPr>
          <p:nvPr/>
        </p:nvSpPr>
        <p:spPr bwMode="auto">
          <a:xfrm>
            <a:off x="2834639" y="2638044"/>
            <a:ext cx="304800" cy="609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0" name="Line 66"/>
          <p:cNvSpPr>
            <a:spLocks noChangeShapeType="1"/>
          </p:cNvSpPr>
          <p:nvPr/>
        </p:nvSpPr>
        <p:spPr bwMode="auto">
          <a:xfrm flipV="1">
            <a:off x="3139439" y="2917444"/>
            <a:ext cx="177800" cy="254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1" name="Line 67"/>
          <p:cNvSpPr>
            <a:spLocks noChangeShapeType="1"/>
          </p:cNvSpPr>
          <p:nvPr/>
        </p:nvSpPr>
        <p:spPr bwMode="auto">
          <a:xfrm flipH="1" flipV="1">
            <a:off x="3342639" y="2866644"/>
            <a:ext cx="101600" cy="13843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2" name="Oval 69"/>
          <p:cNvSpPr>
            <a:spLocks noChangeArrowheads="1"/>
          </p:cNvSpPr>
          <p:nvPr/>
        </p:nvSpPr>
        <p:spPr bwMode="auto">
          <a:xfrm>
            <a:off x="3390265" y="42096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83" name="Oval 71"/>
          <p:cNvSpPr>
            <a:spLocks noChangeArrowheads="1"/>
          </p:cNvSpPr>
          <p:nvPr/>
        </p:nvSpPr>
        <p:spPr bwMode="auto">
          <a:xfrm>
            <a:off x="4053840" y="47716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84" name="Oval 72"/>
          <p:cNvSpPr>
            <a:spLocks noChangeArrowheads="1"/>
          </p:cNvSpPr>
          <p:nvPr/>
        </p:nvSpPr>
        <p:spPr bwMode="auto">
          <a:xfrm>
            <a:off x="4453890" y="365722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85" name="Oval 73"/>
          <p:cNvSpPr>
            <a:spLocks noChangeArrowheads="1"/>
          </p:cNvSpPr>
          <p:nvPr/>
        </p:nvSpPr>
        <p:spPr bwMode="auto">
          <a:xfrm>
            <a:off x="4596765" y="419062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86" name="Line 74"/>
          <p:cNvSpPr>
            <a:spLocks noChangeShapeType="1"/>
          </p:cNvSpPr>
          <p:nvPr/>
        </p:nvSpPr>
        <p:spPr bwMode="auto">
          <a:xfrm flipV="1">
            <a:off x="3431540" y="3358770"/>
            <a:ext cx="174625" cy="8794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7" name="Line 75"/>
          <p:cNvSpPr>
            <a:spLocks noChangeShapeType="1"/>
          </p:cNvSpPr>
          <p:nvPr/>
        </p:nvSpPr>
        <p:spPr bwMode="auto">
          <a:xfrm flipH="1" flipV="1">
            <a:off x="3653790" y="3336545"/>
            <a:ext cx="447675" cy="14636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8" name="Line 76"/>
          <p:cNvSpPr>
            <a:spLocks noChangeShapeType="1"/>
          </p:cNvSpPr>
          <p:nvPr/>
        </p:nvSpPr>
        <p:spPr bwMode="auto">
          <a:xfrm flipV="1">
            <a:off x="4120514" y="3695319"/>
            <a:ext cx="381000" cy="1104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9" name="Line 77"/>
          <p:cNvSpPr>
            <a:spLocks noChangeShapeType="1"/>
          </p:cNvSpPr>
          <p:nvPr/>
        </p:nvSpPr>
        <p:spPr bwMode="auto">
          <a:xfrm flipH="1" flipV="1">
            <a:off x="4491989" y="3695320"/>
            <a:ext cx="133350" cy="542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0" name="Line 78"/>
          <p:cNvSpPr>
            <a:spLocks noChangeShapeType="1"/>
          </p:cNvSpPr>
          <p:nvPr/>
        </p:nvSpPr>
        <p:spPr bwMode="auto">
          <a:xfrm>
            <a:off x="4634865" y="4228719"/>
            <a:ext cx="314325" cy="1333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1" name="Line 79"/>
          <p:cNvSpPr>
            <a:spLocks noChangeShapeType="1"/>
          </p:cNvSpPr>
          <p:nvPr/>
        </p:nvSpPr>
        <p:spPr bwMode="auto">
          <a:xfrm flipV="1">
            <a:off x="4939664" y="3914394"/>
            <a:ext cx="438150" cy="4381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2" name="Line 80"/>
          <p:cNvSpPr>
            <a:spLocks noChangeShapeType="1"/>
          </p:cNvSpPr>
          <p:nvPr/>
        </p:nvSpPr>
        <p:spPr bwMode="auto">
          <a:xfrm flipH="1" flipV="1">
            <a:off x="5496878" y="3704845"/>
            <a:ext cx="257175" cy="8477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3" name="Line 81"/>
          <p:cNvSpPr>
            <a:spLocks noChangeShapeType="1"/>
          </p:cNvSpPr>
          <p:nvPr/>
        </p:nvSpPr>
        <p:spPr bwMode="auto">
          <a:xfrm flipV="1">
            <a:off x="5363527" y="3657219"/>
            <a:ext cx="13335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4" name="Line 82"/>
          <p:cNvSpPr>
            <a:spLocks noChangeShapeType="1"/>
          </p:cNvSpPr>
          <p:nvPr/>
        </p:nvSpPr>
        <p:spPr bwMode="auto">
          <a:xfrm flipV="1">
            <a:off x="6420803" y="3857244"/>
            <a:ext cx="9525" cy="10287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5" name="Oval 83"/>
          <p:cNvSpPr>
            <a:spLocks noChangeArrowheads="1"/>
          </p:cNvSpPr>
          <p:nvPr/>
        </p:nvSpPr>
        <p:spPr bwMode="auto">
          <a:xfrm>
            <a:off x="6181090" y="43715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96" name="Line 84"/>
          <p:cNvSpPr>
            <a:spLocks noChangeShapeType="1"/>
          </p:cNvSpPr>
          <p:nvPr/>
        </p:nvSpPr>
        <p:spPr bwMode="auto">
          <a:xfrm flipV="1">
            <a:off x="5806439" y="4428745"/>
            <a:ext cx="419100" cy="1428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7" name="Line 85"/>
          <p:cNvSpPr>
            <a:spLocks noChangeShapeType="1"/>
          </p:cNvSpPr>
          <p:nvPr/>
        </p:nvSpPr>
        <p:spPr bwMode="auto">
          <a:xfrm flipH="1" flipV="1">
            <a:off x="6235065" y="4409694"/>
            <a:ext cx="180975" cy="4953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8" name="Line 86"/>
          <p:cNvSpPr>
            <a:spLocks noChangeShapeType="1"/>
          </p:cNvSpPr>
          <p:nvPr/>
        </p:nvSpPr>
        <p:spPr bwMode="auto">
          <a:xfrm flipH="1" flipV="1">
            <a:off x="6416039" y="3876294"/>
            <a:ext cx="323850" cy="76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9" name="Line 87"/>
          <p:cNvSpPr>
            <a:spLocks noChangeShapeType="1"/>
          </p:cNvSpPr>
          <p:nvPr/>
        </p:nvSpPr>
        <p:spPr bwMode="auto">
          <a:xfrm flipH="1" flipV="1">
            <a:off x="6758940" y="3952494"/>
            <a:ext cx="219075" cy="1066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0" name="Line 88"/>
          <p:cNvSpPr>
            <a:spLocks noChangeShapeType="1"/>
          </p:cNvSpPr>
          <p:nvPr/>
        </p:nvSpPr>
        <p:spPr bwMode="auto">
          <a:xfrm flipH="1" flipV="1">
            <a:off x="6949439" y="4943095"/>
            <a:ext cx="228600" cy="857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1" name="Line 89"/>
          <p:cNvSpPr>
            <a:spLocks noChangeShapeType="1"/>
          </p:cNvSpPr>
          <p:nvPr/>
        </p:nvSpPr>
        <p:spPr bwMode="auto">
          <a:xfrm flipV="1">
            <a:off x="7187564" y="3885819"/>
            <a:ext cx="266700" cy="11620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2" name="Line 90"/>
          <p:cNvSpPr>
            <a:spLocks noChangeShapeType="1"/>
          </p:cNvSpPr>
          <p:nvPr/>
        </p:nvSpPr>
        <p:spPr bwMode="auto">
          <a:xfrm flipH="1" flipV="1">
            <a:off x="7444740" y="3904869"/>
            <a:ext cx="47625" cy="5715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3" name="Line 91"/>
          <p:cNvSpPr>
            <a:spLocks noChangeShapeType="1"/>
          </p:cNvSpPr>
          <p:nvPr/>
        </p:nvSpPr>
        <p:spPr bwMode="auto">
          <a:xfrm flipH="1" flipV="1">
            <a:off x="7482840" y="4381119"/>
            <a:ext cx="161925"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4" name="Line 92"/>
          <p:cNvSpPr>
            <a:spLocks noChangeShapeType="1"/>
          </p:cNvSpPr>
          <p:nvPr/>
        </p:nvSpPr>
        <p:spPr bwMode="auto">
          <a:xfrm flipH="1" flipV="1">
            <a:off x="7614602" y="4722432"/>
            <a:ext cx="436562" cy="1763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5" name="Text Box 93"/>
          <p:cNvSpPr txBox="1">
            <a:spLocks noChangeArrowheads="1"/>
          </p:cNvSpPr>
          <p:nvPr/>
        </p:nvSpPr>
        <p:spPr bwMode="auto">
          <a:xfrm>
            <a:off x="1567815" y="2687258"/>
            <a:ext cx="474663" cy="1682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JOSIAH</a:t>
            </a:r>
          </a:p>
        </p:txBody>
      </p:sp>
      <p:sp>
        <p:nvSpPr>
          <p:cNvPr id="14406" name="Text Box 94"/>
          <p:cNvSpPr txBox="1">
            <a:spLocks noChangeArrowheads="1"/>
          </p:cNvSpPr>
          <p:nvPr/>
        </p:nvSpPr>
        <p:spPr bwMode="auto">
          <a:xfrm>
            <a:off x="1245553" y="3476245"/>
            <a:ext cx="758221"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JEHOAHAZ</a:t>
            </a:r>
          </a:p>
        </p:txBody>
      </p:sp>
      <p:sp>
        <p:nvSpPr>
          <p:cNvPr id="14407" name="Text Box 95"/>
          <p:cNvSpPr txBox="1">
            <a:spLocks noChangeArrowheads="1"/>
          </p:cNvSpPr>
          <p:nvPr/>
        </p:nvSpPr>
        <p:spPr bwMode="auto">
          <a:xfrm>
            <a:off x="1397953" y="3841370"/>
            <a:ext cx="758221"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JEHOIAKIM</a:t>
            </a:r>
          </a:p>
        </p:txBody>
      </p:sp>
      <p:sp>
        <p:nvSpPr>
          <p:cNvPr id="14408" name="Text Box 96"/>
          <p:cNvSpPr txBox="1">
            <a:spLocks noChangeArrowheads="1"/>
          </p:cNvSpPr>
          <p:nvPr/>
        </p:nvSpPr>
        <p:spPr bwMode="auto">
          <a:xfrm>
            <a:off x="1158240" y="4098545"/>
            <a:ext cx="842963" cy="16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JEHOIACHIN</a:t>
            </a:r>
          </a:p>
        </p:txBody>
      </p:sp>
      <p:sp>
        <p:nvSpPr>
          <p:cNvPr id="14409" name="Text Box 97"/>
          <p:cNvSpPr txBox="1">
            <a:spLocks noChangeArrowheads="1"/>
          </p:cNvSpPr>
          <p:nvPr/>
        </p:nvSpPr>
        <p:spPr bwMode="auto">
          <a:xfrm>
            <a:off x="1478915" y="4466845"/>
            <a:ext cx="677863" cy="16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ZEDEKIAH</a:t>
            </a:r>
          </a:p>
        </p:txBody>
      </p:sp>
      <p:sp>
        <p:nvSpPr>
          <p:cNvPr id="14410" name="Text Box 98"/>
          <p:cNvSpPr txBox="1">
            <a:spLocks noChangeArrowheads="1"/>
          </p:cNvSpPr>
          <p:nvPr/>
        </p:nvSpPr>
        <p:spPr bwMode="auto">
          <a:xfrm>
            <a:off x="1329689" y="5060570"/>
            <a:ext cx="692150" cy="16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GEDALIAH</a:t>
            </a:r>
          </a:p>
        </p:txBody>
      </p:sp>
      <p:sp>
        <p:nvSpPr>
          <p:cNvPr id="14411" name="Text Box 99"/>
          <p:cNvSpPr txBox="1">
            <a:spLocks noChangeArrowheads="1"/>
          </p:cNvSpPr>
          <p:nvPr/>
        </p:nvSpPr>
        <p:spPr bwMode="auto">
          <a:xfrm>
            <a:off x="1066163" y="1602218"/>
            <a:ext cx="1174751" cy="738664"/>
          </a:xfrm>
          <a:prstGeom prst="rect">
            <a:avLst/>
          </a:prstGeom>
          <a:noFill/>
          <a:ln>
            <a:noFill/>
          </a:ln>
        </p:spPr>
        <p:txBody>
          <a:bodyPr wrap="squar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1600" b="1" dirty="0">
                <a:latin typeface="Tempus Sans ITC" panose="04020404030D07020202" pitchFamily="82" charset="0"/>
              </a:rPr>
              <a:t>KINGS</a:t>
            </a:r>
          </a:p>
          <a:p>
            <a:pPr algn="ctr" eaLnBrk="1" hangingPunct="1"/>
            <a:r>
              <a:rPr lang="en-US" altLang="en-US" sz="1600" b="1" dirty="0">
                <a:latin typeface="Tempus Sans ITC" panose="04020404030D07020202" pitchFamily="82" charset="0"/>
              </a:rPr>
              <a:t>Of</a:t>
            </a:r>
          </a:p>
          <a:p>
            <a:pPr algn="ctr" eaLnBrk="1" hangingPunct="1"/>
            <a:r>
              <a:rPr lang="en-US" altLang="en-US" sz="1600" b="1" dirty="0">
                <a:latin typeface="Tempus Sans ITC" panose="04020404030D07020202" pitchFamily="82" charset="0"/>
              </a:rPr>
              <a:t>JUDAH</a:t>
            </a:r>
          </a:p>
        </p:txBody>
      </p:sp>
      <p:sp>
        <p:nvSpPr>
          <p:cNvPr id="14412" name="Rectangle 100"/>
          <p:cNvSpPr>
            <a:spLocks noChangeArrowheads="1"/>
          </p:cNvSpPr>
          <p:nvPr/>
        </p:nvSpPr>
        <p:spPr bwMode="auto">
          <a:xfrm>
            <a:off x="2225039" y="1606170"/>
            <a:ext cx="241300" cy="1920875"/>
          </a:xfrm>
          <a:prstGeom prst="rect">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13" name="Rectangle 101"/>
          <p:cNvSpPr>
            <a:spLocks noChangeArrowheads="1"/>
          </p:cNvSpPr>
          <p:nvPr/>
        </p:nvSpPr>
        <p:spPr bwMode="auto">
          <a:xfrm>
            <a:off x="2225039" y="3552444"/>
            <a:ext cx="228600" cy="609600"/>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14" name="Rectangle 102"/>
          <p:cNvSpPr>
            <a:spLocks noChangeArrowheads="1"/>
          </p:cNvSpPr>
          <p:nvPr/>
        </p:nvSpPr>
        <p:spPr bwMode="auto">
          <a:xfrm>
            <a:off x="2225039" y="4162044"/>
            <a:ext cx="228600" cy="914400"/>
          </a:xfrm>
          <a:prstGeom prst="rect">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15" name="Line 103"/>
          <p:cNvSpPr>
            <a:spLocks noChangeShapeType="1"/>
          </p:cNvSpPr>
          <p:nvPr/>
        </p:nvSpPr>
        <p:spPr bwMode="auto">
          <a:xfrm>
            <a:off x="4644389" y="4266820"/>
            <a:ext cx="19050" cy="23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6" name="Rectangle 104"/>
          <p:cNvSpPr>
            <a:spLocks noChangeArrowheads="1"/>
          </p:cNvSpPr>
          <p:nvPr/>
        </p:nvSpPr>
        <p:spPr bwMode="auto">
          <a:xfrm>
            <a:off x="2798064" y="1361314"/>
            <a:ext cx="5721095" cy="320675"/>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grpSp>
        <p:nvGrpSpPr>
          <p:cNvPr id="14417" name="Group 105"/>
          <p:cNvGrpSpPr>
            <a:grpSpLocks/>
          </p:cNvGrpSpPr>
          <p:nvPr/>
        </p:nvGrpSpPr>
        <p:grpSpPr bwMode="auto">
          <a:xfrm>
            <a:off x="2482215" y="1314070"/>
            <a:ext cx="231775" cy="5364163"/>
            <a:chOff x="882" y="798"/>
            <a:chExt cx="146" cy="3379"/>
          </a:xfrm>
        </p:grpSpPr>
        <p:grpSp>
          <p:nvGrpSpPr>
            <p:cNvPr id="14439" name="Group 106"/>
            <p:cNvGrpSpPr>
              <a:grpSpLocks/>
            </p:cNvGrpSpPr>
            <p:nvPr/>
          </p:nvGrpSpPr>
          <p:grpSpPr bwMode="auto">
            <a:xfrm>
              <a:off x="896" y="1177"/>
              <a:ext cx="132" cy="3000"/>
              <a:chOff x="896" y="1177"/>
              <a:chExt cx="132" cy="3000"/>
            </a:xfrm>
          </p:grpSpPr>
          <p:sp>
            <p:nvSpPr>
              <p:cNvPr id="14442" name="Text Box 107"/>
              <p:cNvSpPr txBox="1">
                <a:spLocks noChangeArrowheads="1"/>
              </p:cNvSpPr>
              <p:nvPr/>
            </p:nvSpPr>
            <p:spPr bwMode="auto">
              <a:xfrm>
                <a:off x="896" y="1177"/>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635</a:t>
                </a:r>
              </a:p>
            </p:txBody>
          </p:sp>
          <p:sp>
            <p:nvSpPr>
              <p:cNvPr id="14443" name="Text Box 108"/>
              <p:cNvSpPr txBox="1">
                <a:spLocks noChangeArrowheads="1"/>
              </p:cNvSpPr>
              <p:nvPr/>
            </p:nvSpPr>
            <p:spPr bwMode="auto">
              <a:xfrm>
                <a:off x="896" y="138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630</a:t>
                </a:r>
              </a:p>
            </p:txBody>
          </p:sp>
          <p:sp>
            <p:nvSpPr>
              <p:cNvPr id="14444" name="Text Box 109"/>
              <p:cNvSpPr txBox="1">
                <a:spLocks noChangeArrowheads="1"/>
              </p:cNvSpPr>
              <p:nvPr/>
            </p:nvSpPr>
            <p:spPr bwMode="auto">
              <a:xfrm>
                <a:off x="896" y="1579"/>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625</a:t>
                </a:r>
              </a:p>
            </p:txBody>
          </p:sp>
          <p:sp>
            <p:nvSpPr>
              <p:cNvPr id="14445" name="Text Box 110"/>
              <p:cNvSpPr txBox="1">
                <a:spLocks noChangeArrowheads="1"/>
              </p:cNvSpPr>
              <p:nvPr/>
            </p:nvSpPr>
            <p:spPr bwMode="auto">
              <a:xfrm>
                <a:off x="896" y="1777"/>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620</a:t>
                </a:r>
              </a:p>
            </p:txBody>
          </p:sp>
          <p:sp>
            <p:nvSpPr>
              <p:cNvPr id="14446" name="Text Box 111"/>
              <p:cNvSpPr txBox="1">
                <a:spLocks noChangeArrowheads="1"/>
              </p:cNvSpPr>
              <p:nvPr/>
            </p:nvSpPr>
            <p:spPr bwMode="auto">
              <a:xfrm>
                <a:off x="896" y="1957"/>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615</a:t>
                </a:r>
              </a:p>
            </p:txBody>
          </p:sp>
          <p:sp>
            <p:nvSpPr>
              <p:cNvPr id="14447" name="Text Box 112"/>
              <p:cNvSpPr txBox="1">
                <a:spLocks noChangeArrowheads="1"/>
              </p:cNvSpPr>
              <p:nvPr/>
            </p:nvSpPr>
            <p:spPr bwMode="auto">
              <a:xfrm>
                <a:off x="896" y="2155"/>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610</a:t>
                </a:r>
              </a:p>
            </p:txBody>
          </p:sp>
          <p:sp>
            <p:nvSpPr>
              <p:cNvPr id="14448" name="Text Box 113"/>
              <p:cNvSpPr txBox="1">
                <a:spLocks noChangeArrowheads="1"/>
              </p:cNvSpPr>
              <p:nvPr/>
            </p:nvSpPr>
            <p:spPr bwMode="auto">
              <a:xfrm>
                <a:off x="896" y="2347"/>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605</a:t>
                </a:r>
              </a:p>
            </p:txBody>
          </p:sp>
          <p:sp>
            <p:nvSpPr>
              <p:cNvPr id="14449" name="Text Box 114"/>
              <p:cNvSpPr txBox="1">
                <a:spLocks noChangeArrowheads="1"/>
              </p:cNvSpPr>
              <p:nvPr/>
            </p:nvSpPr>
            <p:spPr bwMode="auto">
              <a:xfrm>
                <a:off x="896" y="2539"/>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600</a:t>
                </a:r>
              </a:p>
            </p:txBody>
          </p:sp>
          <p:sp>
            <p:nvSpPr>
              <p:cNvPr id="14450" name="Text Box 115"/>
              <p:cNvSpPr txBox="1">
                <a:spLocks noChangeArrowheads="1"/>
              </p:cNvSpPr>
              <p:nvPr/>
            </p:nvSpPr>
            <p:spPr bwMode="auto">
              <a:xfrm>
                <a:off x="896" y="273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595</a:t>
                </a:r>
              </a:p>
            </p:txBody>
          </p:sp>
          <p:sp>
            <p:nvSpPr>
              <p:cNvPr id="14451" name="Text Box 116"/>
              <p:cNvSpPr txBox="1">
                <a:spLocks noChangeArrowheads="1"/>
              </p:cNvSpPr>
              <p:nvPr/>
            </p:nvSpPr>
            <p:spPr bwMode="auto">
              <a:xfrm>
                <a:off x="896" y="2929"/>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590</a:t>
                </a:r>
              </a:p>
            </p:txBody>
          </p:sp>
          <p:sp>
            <p:nvSpPr>
              <p:cNvPr id="14452" name="Text Box 117"/>
              <p:cNvSpPr txBox="1">
                <a:spLocks noChangeArrowheads="1"/>
              </p:cNvSpPr>
              <p:nvPr/>
            </p:nvSpPr>
            <p:spPr bwMode="auto">
              <a:xfrm>
                <a:off x="896" y="312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585</a:t>
                </a:r>
              </a:p>
            </p:txBody>
          </p:sp>
          <p:sp>
            <p:nvSpPr>
              <p:cNvPr id="14453" name="Text Box 118"/>
              <p:cNvSpPr txBox="1">
                <a:spLocks noChangeArrowheads="1"/>
              </p:cNvSpPr>
              <p:nvPr/>
            </p:nvSpPr>
            <p:spPr bwMode="auto">
              <a:xfrm>
                <a:off x="896" y="3319"/>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580</a:t>
                </a:r>
              </a:p>
            </p:txBody>
          </p:sp>
          <p:sp>
            <p:nvSpPr>
              <p:cNvPr id="14454" name="Text Box 119"/>
              <p:cNvSpPr txBox="1">
                <a:spLocks noChangeArrowheads="1"/>
              </p:cNvSpPr>
              <p:nvPr/>
            </p:nvSpPr>
            <p:spPr bwMode="auto">
              <a:xfrm>
                <a:off x="896" y="3505"/>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575</a:t>
                </a:r>
              </a:p>
            </p:txBody>
          </p:sp>
          <p:sp>
            <p:nvSpPr>
              <p:cNvPr id="14455" name="Text Box 120"/>
              <p:cNvSpPr txBox="1">
                <a:spLocks noChangeArrowheads="1"/>
              </p:cNvSpPr>
              <p:nvPr/>
            </p:nvSpPr>
            <p:spPr bwMode="auto">
              <a:xfrm>
                <a:off x="896" y="369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570</a:t>
                </a:r>
              </a:p>
            </p:txBody>
          </p:sp>
          <p:sp>
            <p:nvSpPr>
              <p:cNvPr id="14456" name="Text Box 121"/>
              <p:cNvSpPr txBox="1">
                <a:spLocks noChangeArrowheads="1"/>
              </p:cNvSpPr>
              <p:nvPr/>
            </p:nvSpPr>
            <p:spPr bwMode="auto">
              <a:xfrm>
                <a:off x="896" y="3883"/>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565</a:t>
                </a:r>
              </a:p>
            </p:txBody>
          </p:sp>
          <p:sp>
            <p:nvSpPr>
              <p:cNvPr id="14457" name="Text Box 122"/>
              <p:cNvSpPr txBox="1">
                <a:spLocks noChangeArrowheads="1"/>
              </p:cNvSpPr>
              <p:nvPr/>
            </p:nvSpPr>
            <p:spPr bwMode="auto">
              <a:xfrm>
                <a:off x="896" y="408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560</a:t>
                </a:r>
              </a:p>
            </p:txBody>
          </p:sp>
        </p:grpSp>
        <p:sp>
          <p:nvSpPr>
            <p:cNvPr id="14440" name="Text Box 123"/>
            <p:cNvSpPr txBox="1">
              <a:spLocks noChangeArrowheads="1"/>
            </p:cNvSpPr>
            <p:nvPr/>
          </p:nvSpPr>
          <p:spPr bwMode="auto">
            <a:xfrm>
              <a:off x="890" y="1003"/>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640</a:t>
              </a:r>
            </a:p>
          </p:txBody>
        </p:sp>
        <p:sp>
          <p:nvSpPr>
            <p:cNvPr id="14441" name="Text Box 124"/>
            <p:cNvSpPr txBox="1">
              <a:spLocks noChangeArrowheads="1"/>
            </p:cNvSpPr>
            <p:nvPr/>
          </p:nvSpPr>
          <p:spPr bwMode="auto">
            <a:xfrm>
              <a:off x="882" y="798"/>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645</a:t>
              </a:r>
            </a:p>
          </p:txBody>
        </p:sp>
      </p:grpSp>
      <p:sp>
        <p:nvSpPr>
          <p:cNvPr id="14418" name="Line 126"/>
          <p:cNvSpPr>
            <a:spLocks noChangeShapeType="1"/>
          </p:cNvSpPr>
          <p:nvPr/>
        </p:nvSpPr>
        <p:spPr bwMode="auto">
          <a:xfrm>
            <a:off x="2758439" y="5038344"/>
            <a:ext cx="5715000" cy="0"/>
          </a:xfrm>
          <a:prstGeom prst="line">
            <a:avLst/>
          </a:prstGeom>
          <a:noFill/>
          <a:ln w="38100">
            <a:solidFill>
              <a:schemeClr val="bg2">
                <a:lumMod val="50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419" name="Line 127"/>
          <p:cNvSpPr>
            <a:spLocks noChangeShapeType="1"/>
          </p:cNvSpPr>
          <p:nvPr/>
        </p:nvSpPr>
        <p:spPr bwMode="auto">
          <a:xfrm>
            <a:off x="2758439" y="4390644"/>
            <a:ext cx="5715000" cy="0"/>
          </a:xfrm>
          <a:prstGeom prst="line">
            <a:avLst/>
          </a:prstGeom>
          <a:noFill/>
          <a:ln w="38100">
            <a:solidFill>
              <a:schemeClr val="bg2">
                <a:lumMod val="50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420" name="Line 128"/>
          <p:cNvSpPr>
            <a:spLocks noChangeShapeType="1"/>
          </p:cNvSpPr>
          <p:nvPr/>
        </p:nvSpPr>
        <p:spPr bwMode="auto">
          <a:xfrm>
            <a:off x="2758439" y="3914394"/>
            <a:ext cx="5715000" cy="0"/>
          </a:xfrm>
          <a:prstGeom prst="line">
            <a:avLst/>
          </a:prstGeom>
          <a:noFill/>
          <a:ln w="38100">
            <a:solidFill>
              <a:schemeClr val="bg2">
                <a:lumMod val="50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421" name="Line 129"/>
          <p:cNvSpPr>
            <a:spLocks noChangeShapeType="1"/>
          </p:cNvSpPr>
          <p:nvPr/>
        </p:nvSpPr>
        <p:spPr bwMode="auto">
          <a:xfrm>
            <a:off x="1996439" y="3552444"/>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2" name="Line 130"/>
          <p:cNvSpPr>
            <a:spLocks noChangeShapeType="1"/>
          </p:cNvSpPr>
          <p:nvPr/>
        </p:nvSpPr>
        <p:spPr bwMode="auto">
          <a:xfrm>
            <a:off x="1996439" y="4162044"/>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3" name="Line 131"/>
          <p:cNvSpPr>
            <a:spLocks noChangeShapeType="1"/>
          </p:cNvSpPr>
          <p:nvPr/>
        </p:nvSpPr>
        <p:spPr bwMode="auto">
          <a:xfrm>
            <a:off x="2059939" y="5076444"/>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4" name="Text Box 31"/>
          <p:cNvSpPr txBox="1">
            <a:spLocks noChangeArrowheads="1"/>
          </p:cNvSpPr>
          <p:nvPr/>
        </p:nvSpPr>
        <p:spPr bwMode="auto">
          <a:xfrm rot="18669609">
            <a:off x="6755764" y="3669919"/>
            <a:ext cx="69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36:9-32</a:t>
            </a:r>
          </a:p>
        </p:txBody>
      </p:sp>
      <p:sp>
        <p:nvSpPr>
          <p:cNvPr id="14425" name="Text Box 94"/>
          <p:cNvSpPr txBox="1">
            <a:spLocks noChangeArrowheads="1"/>
          </p:cNvSpPr>
          <p:nvPr/>
        </p:nvSpPr>
        <p:spPr bwMode="auto">
          <a:xfrm>
            <a:off x="8551671" y="4940147"/>
            <a:ext cx="3432557" cy="215444"/>
          </a:xfrm>
          <a:prstGeom prst="rect">
            <a:avLst/>
          </a:prstGeom>
          <a:noFill/>
          <a:ln>
            <a:noFill/>
          </a:ln>
        </p:spPr>
        <p:txBody>
          <a:bodyPr wrap="squar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Tempus Sans ITC" panose="04020404030D07020202" pitchFamily="82" charset="0"/>
              </a:rPr>
              <a:t>Destruction of </a:t>
            </a:r>
            <a:r>
              <a:rPr lang="en-US" altLang="en-US" sz="1400" dirty="0" smtClean="0">
                <a:latin typeface="Tempus Sans ITC" panose="04020404030D07020202" pitchFamily="82" charset="0"/>
              </a:rPr>
              <a:t>Jerusalem, Final </a:t>
            </a:r>
            <a:r>
              <a:rPr lang="en-US" altLang="en-US" sz="1400" dirty="0">
                <a:latin typeface="Tempus Sans ITC" panose="04020404030D07020202" pitchFamily="82" charset="0"/>
              </a:rPr>
              <a:t>Deportation</a:t>
            </a:r>
          </a:p>
        </p:txBody>
      </p:sp>
      <p:sp>
        <p:nvSpPr>
          <p:cNvPr id="14426" name="Text Box 94"/>
          <p:cNvSpPr txBox="1">
            <a:spLocks noChangeArrowheads="1"/>
          </p:cNvSpPr>
          <p:nvPr/>
        </p:nvSpPr>
        <p:spPr bwMode="auto">
          <a:xfrm>
            <a:off x="8551671" y="3787622"/>
            <a:ext cx="3064942"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Tempus Sans ITC" panose="04020404030D07020202" pitchFamily="82" charset="0"/>
              </a:rPr>
              <a:t>First </a:t>
            </a:r>
            <a:r>
              <a:rPr lang="en-US" altLang="en-US" sz="1400" dirty="0" smtClean="0">
                <a:latin typeface="Tempus Sans ITC" panose="04020404030D07020202" pitchFamily="82" charset="0"/>
              </a:rPr>
              <a:t>Deportation, Daniel </a:t>
            </a:r>
            <a:r>
              <a:rPr lang="en-US" altLang="en-US" sz="1400" dirty="0">
                <a:latin typeface="Tempus Sans ITC" panose="04020404030D07020202" pitchFamily="82" charset="0"/>
              </a:rPr>
              <a:t>&amp; Ezekiel taken</a:t>
            </a:r>
          </a:p>
        </p:txBody>
      </p:sp>
      <p:sp>
        <p:nvSpPr>
          <p:cNvPr id="14427" name="Text Box 94"/>
          <p:cNvSpPr txBox="1">
            <a:spLocks noChangeArrowheads="1"/>
          </p:cNvSpPr>
          <p:nvPr/>
        </p:nvSpPr>
        <p:spPr bwMode="auto">
          <a:xfrm>
            <a:off x="8551671" y="4284738"/>
            <a:ext cx="1495602"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Tempus Sans ITC" panose="04020404030D07020202" pitchFamily="82" charset="0"/>
              </a:rPr>
              <a:t>Second Deportation</a:t>
            </a:r>
          </a:p>
        </p:txBody>
      </p:sp>
      <p:sp>
        <p:nvSpPr>
          <p:cNvPr id="14428" name="Text Box 99"/>
          <p:cNvSpPr txBox="1">
            <a:spLocks noChangeArrowheads="1"/>
          </p:cNvSpPr>
          <p:nvPr/>
        </p:nvSpPr>
        <p:spPr bwMode="auto">
          <a:xfrm>
            <a:off x="8981820" y="1602774"/>
            <a:ext cx="722954" cy="246221"/>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1600" b="1" dirty="0">
                <a:latin typeface="Tempus Sans ITC" panose="04020404030D07020202" pitchFamily="82" charset="0"/>
              </a:rPr>
              <a:t>EVENTS</a:t>
            </a:r>
            <a:endParaRPr lang="en-US" altLang="en-US" sz="1000" b="1" dirty="0">
              <a:latin typeface="Tempus Sans ITC" panose="04020404030D07020202" pitchFamily="82" charset="0"/>
            </a:endParaRPr>
          </a:p>
        </p:txBody>
      </p:sp>
      <p:sp>
        <p:nvSpPr>
          <p:cNvPr id="14429" name="Text Box 94"/>
          <p:cNvSpPr txBox="1">
            <a:spLocks noChangeArrowheads="1"/>
          </p:cNvSpPr>
          <p:nvPr/>
        </p:nvSpPr>
        <p:spPr bwMode="auto">
          <a:xfrm>
            <a:off x="8551671" y="6418111"/>
            <a:ext cx="3419857" cy="215444"/>
          </a:xfrm>
          <a:prstGeom prst="rect">
            <a:avLst/>
          </a:prstGeom>
          <a:noFill/>
          <a:ln>
            <a:noFill/>
          </a:ln>
        </p:spPr>
        <p:txBody>
          <a:bodyPr wrap="squar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err="1" smtClean="0">
                <a:latin typeface="Tempus Sans ITC" panose="04020404030D07020202" pitchFamily="82" charset="0"/>
              </a:rPr>
              <a:t>Jehoiachin</a:t>
            </a:r>
            <a:r>
              <a:rPr lang="en-US" altLang="en-US" sz="1400" dirty="0" smtClean="0">
                <a:latin typeface="Tempus Sans ITC" panose="04020404030D07020202" pitchFamily="82" charset="0"/>
              </a:rPr>
              <a:t> </a:t>
            </a:r>
            <a:r>
              <a:rPr lang="en-US" altLang="en-US" sz="1400" dirty="0">
                <a:latin typeface="Tempus Sans ITC" panose="04020404030D07020202" pitchFamily="82" charset="0"/>
              </a:rPr>
              <a:t>released </a:t>
            </a:r>
            <a:r>
              <a:rPr lang="en-US" altLang="en-US" sz="1400" dirty="0" smtClean="0">
                <a:latin typeface="Tempus Sans ITC" panose="04020404030D07020202" pitchFamily="82" charset="0"/>
              </a:rPr>
              <a:t>&amp; fed </a:t>
            </a:r>
            <a:r>
              <a:rPr lang="en-US" altLang="en-US" sz="1400" dirty="0">
                <a:latin typeface="Tempus Sans ITC" panose="04020404030D07020202" pitchFamily="82" charset="0"/>
              </a:rPr>
              <a:t>at  kings table</a:t>
            </a:r>
          </a:p>
        </p:txBody>
      </p:sp>
      <p:sp>
        <p:nvSpPr>
          <p:cNvPr id="14430" name="Text Box 94"/>
          <p:cNvSpPr txBox="1">
            <a:spLocks noChangeArrowheads="1"/>
          </p:cNvSpPr>
          <p:nvPr/>
        </p:nvSpPr>
        <p:spPr bwMode="auto">
          <a:xfrm>
            <a:off x="8551671" y="2447545"/>
            <a:ext cx="1176604"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Tempus Sans ITC" panose="04020404030D07020202" pitchFamily="82" charset="0"/>
              </a:rPr>
              <a:t>Jeremiah Called</a:t>
            </a:r>
          </a:p>
        </p:txBody>
      </p:sp>
      <p:sp>
        <p:nvSpPr>
          <p:cNvPr id="14431" name="Text Box 94"/>
          <p:cNvSpPr txBox="1">
            <a:spLocks noChangeArrowheads="1"/>
          </p:cNvSpPr>
          <p:nvPr/>
        </p:nvSpPr>
        <p:spPr bwMode="auto">
          <a:xfrm>
            <a:off x="8551671" y="2066545"/>
            <a:ext cx="1611018"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Tempus Sans ITC" panose="04020404030D07020202" pitchFamily="82" charset="0"/>
              </a:rPr>
              <a:t>Josiah begins reforms</a:t>
            </a:r>
          </a:p>
        </p:txBody>
      </p:sp>
      <p:sp>
        <p:nvSpPr>
          <p:cNvPr id="14432" name="Text Box 94"/>
          <p:cNvSpPr txBox="1">
            <a:spLocks noChangeArrowheads="1"/>
          </p:cNvSpPr>
          <p:nvPr/>
        </p:nvSpPr>
        <p:spPr bwMode="auto">
          <a:xfrm>
            <a:off x="8551671" y="2231645"/>
            <a:ext cx="1620636"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Tempus Sans ITC" panose="04020404030D07020202" pitchFamily="82" charset="0"/>
              </a:rPr>
              <a:t>Josiah purges idolatry</a:t>
            </a:r>
          </a:p>
        </p:txBody>
      </p:sp>
      <p:sp>
        <p:nvSpPr>
          <p:cNvPr id="14433" name="Text Box 94"/>
          <p:cNvSpPr txBox="1">
            <a:spLocks noChangeArrowheads="1"/>
          </p:cNvSpPr>
          <p:nvPr/>
        </p:nvSpPr>
        <p:spPr bwMode="auto">
          <a:xfrm>
            <a:off x="8551671" y="2739645"/>
            <a:ext cx="1444306"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Tempus Sans ITC" panose="04020404030D07020202" pitchFamily="82" charset="0"/>
              </a:rPr>
              <a:t>Book of Law found</a:t>
            </a:r>
          </a:p>
        </p:txBody>
      </p:sp>
      <p:sp>
        <p:nvSpPr>
          <p:cNvPr id="14434" name="Text Box 94"/>
          <p:cNvSpPr txBox="1">
            <a:spLocks noChangeArrowheads="1"/>
          </p:cNvSpPr>
          <p:nvPr/>
        </p:nvSpPr>
        <p:spPr bwMode="auto">
          <a:xfrm>
            <a:off x="8551671" y="3298445"/>
            <a:ext cx="974626"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Tempus Sans ITC" panose="04020404030D07020202" pitchFamily="82" charset="0"/>
              </a:rPr>
              <a:t>Nineveh falls</a:t>
            </a:r>
          </a:p>
        </p:txBody>
      </p:sp>
      <p:sp>
        <p:nvSpPr>
          <p:cNvPr id="14435" name="Oval 70"/>
          <p:cNvSpPr>
            <a:spLocks noChangeArrowheads="1"/>
          </p:cNvSpPr>
          <p:nvPr/>
        </p:nvSpPr>
        <p:spPr bwMode="auto">
          <a:xfrm>
            <a:off x="3583940" y="32857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36" name="Text Box 21"/>
          <p:cNvSpPr txBox="1">
            <a:spLocks noChangeArrowheads="1"/>
          </p:cNvSpPr>
          <p:nvPr/>
        </p:nvSpPr>
        <p:spPr bwMode="auto">
          <a:xfrm>
            <a:off x="3622040" y="3006344"/>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18-20</a:t>
            </a:r>
          </a:p>
        </p:txBody>
      </p:sp>
      <p:sp>
        <p:nvSpPr>
          <p:cNvPr id="2" name="Oval 1"/>
          <p:cNvSpPr/>
          <p:nvPr/>
        </p:nvSpPr>
        <p:spPr>
          <a:xfrm rot="20979662">
            <a:off x="6140608" y="3500314"/>
            <a:ext cx="1323182" cy="18187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75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Contrasts in Obedience</a:t>
            </a:r>
            <a:endParaRPr lang="en-US" dirty="0"/>
          </a:p>
        </p:txBody>
      </p:sp>
      <p:sp>
        <p:nvSpPr>
          <p:cNvPr id="8" name="Content Placeholder 7"/>
          <p:cNvSpPr>
            <a:spLocks noGrp="1"/>
          </p:cNvSpPr>
          <p:nvPr>
            <p:ph idx="1"/>
          </p:nvPr>
        </p:nvSpPr>
        <p:spPr>
          <a:xfrm>
            <a:off x="1295400" y="1828799"/>
            <a:ext cx="7359035" cy="4316627"/>
          </a:xfrm>
        </p:spPr>
        <p:txBody>
          <a:bodyPr>
            <a:normAutofit fontScale="85000" lnSpcReduction="20000"/>
          </a:bodyPr>
          <a:lstStyle/>
          <a:p>
            <a:r>
              <a:rPr lang="en-US" dirty="0" smtClean="0"/>
              <a:t>Princes of Judah and their slaves (34:8-22)</a:t>
            </a:r>
          </a:p>
          <a:p>
            <a:pPr lvl="1"/>
            <a:r>
              <a:rPr lang="en-US" dirty="0" smtClean="0"/>
              <a:t>During the siege of Nebuchadnezzar, near the end of Zedekiah’s reign</a:t>
            </a:r>
          </a:p>
          <a:p>
            <a:pPr lvl="1"/>
            <a:r>
              <a:rPr lang="en-US" dirty="0" smtClean="0"/>
              <a:t>King </a:t>
            </a:r>
            <a:r>
              <a:rPr lang="en-US" dirty="0" err="1" smtClean="0"/>
              <a:t>Zedikiah</a:t>
            </a:r>
            <a:r>
              <a:rPr lang="en-US" dirty="0" smtClean="0"/>
              <a:t> proclaimed that Hebrew slaves should be freed</a:t>
            </a:r>
          </a:p>
          <a:p>
            <a:pPr lvl="1"/>
            <a:r>
              <a:rPr lang="en-US" dirty="0" smtClean="0"/>
              <a:t>A formal covenant was made in the temple, before God</a:t>
            </a:r>
          </a:p>
          <a:p>
            <a:pPr lvl="1"/>
            <a:r>
              <a:rPr lang="en-US" dirty="0" smtClean="0"/>
              <a:t>The princes turned and brought them back into subjection again (v21)</a:t>
            </a:r>
          </a:p>
          <a:p>
            <a:pPr lvl="1"/>
            <a:r>
              <a:rPr lang="en-US" dirty="0" smtClean="0"/>
              <a:t>Therefore, God proclaims liberty to them: to sword, pestilence, and famine</a:t>
            </a:r>
          </a:p>
          <a:p>
            <a:r>
              <a:rPr lang="en-US" dirty="0" err="1" smtClean="0"/>
              <a:t>Rechabites</a:t>
            </a:r>
            <a:r>
              <a:rPr lang="en-US" dirty="0" smtClean="0"/>
              <a:t> and the command of their father (35:1-19)</a:t>
            </a:r>
          </a:p>
          <a:p>
            <a:pPr lvl="1"/>
            <a:r>
              <a:rPr lang="en-US" dirty="0" smtClean="0"/>
              <a:t>Jeremiah brings them into the temple, and offers them wine</a:t>
            </a:r>
          </a:p>
          <a:p>
            <a:pPr lvl="1"/>
            <a:r>
              <a:rPr lang="en-US" dirty="0" smtClean="0"/>
              <a:t>They refuse: because of obedience to their father, </a:t>
            </a:r>
            <a:r>
              <a:rPr lang="en-US" dirty="0" err="1" smtClean="0"/>
              <a:t>Jonadab</a:t>
            </a:r>
            <a:r>
              <a:rPr lang="en-US" dirty="0" smtClean="0"/>
              <a:t> (~250 years ago)</a:t>
            </a:r>
          </a:p>
          <a:p>
            <a:pPr lvl="1"/>
            <a:r>
              <a:rPr lang="en-US" dirty="0" smtClean="0"/>
              <a:t>They will not drink wine, or build houses, or plant gardens</a:t>
            </a:r>
          </a:p>
          <a:p>
            <a:pPr lvl="1"/>
            <a:r>
              <a:rPr lang="en-US" dirty="0" smtClean="0"/>
              <a:t>They have only come into Jerusalem for protection from the Chaldeans</a:t>
            </a:r>
          </a:p>
          <a:p>
            <a:pPr lvl="1"/>
            <a:r>
              <a:rPr lang="en-US" dirty="0" smtClean="0"/>
              <a:t>Therefore, because they obeyed: They would not lack a man to stand before Him</a:t>
            </a:r>
          </a:p>
          <a:p>
            <a:r>
              <a:rPr lang="en-US" dirty="0" smtClean="0"/>
              <a:t>God contrasts the obedience of the </a:t>
            </a:r>
            <a:r>
              <a:rPr lang="en-US" dirty="0" err="1" smtClean="0"/>
              <a:t>Rechabites</a:t>
            </a:r>
            <a:r>
              <a:rPr lang="en-US" dirty="0" smtClean="0"/>
              <a:t> to the disobedience of the men of Judah in a stinging rebuke (35:12-17)</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4435" y="1919417"/>
            <a:ext cx="3376541" cy="4024184"/>
          </a:xfrm>
          <a:prstGeom prst="rect">
            <a:avLst/>
          </a:prstGeom>
        </p:spPr>
      </p:pic>
    </p:spTree>
    <p:extLst>
      <p:ext uri="{BB962C8B-B14F-4D97-AF65-F5344CB8AC3E}">
        <p14:creationId xmlns:p14="http://schemas.microsoft.com/office/powerpoint/2010/main" val="322631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fade">
                                      <p:cBhvr>
                                        <p:cTn id="7" dur="500"/>
                                        <p:tgtEl>
                                          <p:spTgt spid="8">
                                            <p:txEl>
                                              <p:pRg st="6" end="6"/>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7" end="7"/>
                                            </p:txEl>
                                          </p:spTgt>
                                        </p:tgtEl>
                                        <p:attrNameLst>
                                          <p:attrName>style.visibility</p:attrName>
                                        </p:attrNameLst>
                                      </p:cBhvr>
                                      <p:to>
                                        <p:strVal val="visible"/>
                                      </p:to>
                                    </p:set>
                                    <p:animEffect transition="in" filter="fade">
                                      <p:cBhvr>
                                        <p:cTn id="10" dur="500"/>
                                        <p:tgtEl>
                                          <p:spTgt spid="8">
                                            <p:txEl>
                                              <p:pRg st="7" end="7"/>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animEffect transition="in" filter="fade">
                                      <p:cBhvr>
                                        <p:cTn id="13" dur="500"/>
                                        <p:tgtEl>
                                          <p:spTgt spid="8">
                                            <p:txEl>
                                              <p:pRg st="8" end="8"/>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9" end="9"/>
                                            </p:txEl>
                                          </p:spTgt>
                                        </p:tgtEl>
                                        <p:attrNameLst>
                                          <p:attrName>style.visibility</p:attrName>
                                        </p:attrNameLst>
                                      </p:cBhvr>
                                      <p:to>
                                        <p:strVal val="visible"/>
                                      </p:to>
                                    </p:set>
                                    <p:animEffect transition="in" filter="fade">
                                      <p:cBhvr>
                                        <p:cTn id="16" dur="500"/>
                                        <p:tgtEl>
                                          <p:spTgt spid="8">
                                            <p:txEl>
                                              <p:pRg st="9" end="9"/>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10" end="10"/>
                                            </p:txEl>
                                          </p:spTgt>
                                        </p:tgtEl>
                                        <p:attrNameLst>
                                          <p:attrName>style.visibility</p:attrName>
                                        </p:attrNameLst>
                                      </p:cBhvr>
                                      <p:to>
                                        <p:strVal val="visible"/>
                                      </p:to>
                                    </p:set>
                                    <p:animEffect transition="in" filter="fade">
                                      <p:cBhvr>
                                        <p:cTn id="19" dur="500"/>
                                        <p:tgtEl>
                                          <p:spTgt spid="8">
                                            <p:txEl>
                                              <p:pRg st="10" end="1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11" end="11"/>
                                            </p:txEl>
                                          </p:spTgt>
                                        </p:tgtEl>
                                        <p:attrNameLst>
                                          <p:attrName>style.visibility</p:attrName>
                                        </p:attrNameLst>
                                      </p:cBhvr>
                                      <p:to>
                                        <p:strVal val="visible"/>
                                      </p:to>
                                    </p:set>
                                    <p:animEffect transition="in" filter="fade">
                                      <p:cBhvr>
                                        <p:cTn id="22" dur="500"/>
                                        <p:tgtEl>
                                          <p:spTgt spid="8">
                                            <p:txEl>
                                              <p:pRg st="11" end="1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xEl>
                                              <p:pRg st="12" end="12"/>
                                            </p:txEl>
                                          </p:spTgt>
                                        </p:tgtEl>
                                        <p:attrNameLst>
                                          <p:attrName>style.visibility</p:attrName>
                                        </p:attrNameLst>
                                      </p:cBhvr>
                                      <p:to>
                                        <p:strVal val="visible"/>
                                      </p:to>
                                    </p:set>
                                    <p:animEffect transition="in" filter="fade">
                                      <p:cBhvr>
                                        <p:cTn id="30"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King </a:t>
            </a:r>
            <a:r>
              <a:rPr lang="en-US" dirty="0" err="1" smtClean="0"/>
              <a:t>Jehoiakim</a:t>
            </a:r>
            <a:r>
              <a:rPr lang="en-US" dirty="0" smtClean="0"/>
              <a:t> and the book of prophecy</a:t>
            </a:r>
            <a:endParaRPr lang="en-US" dirty="0"/>
          </a:p>
        </p:txBody>
      </p:sp>
      <p:sp>
        <p:nvSpPr>
          <p:cNvPr id="6" name="Content Placeholder 5"/>
          <p:cNvSpPr>
            <a:spLocks noGrp="1"/>
          </p:cNvSpPr>
          <p:nvPr>
            <p:ph idx="1"/>
          </p:nvPr>
        </p:nvSpPr>
        <p:spPr>
          <a:xfrm>
            <a:off x="1295400" y="1828799"/>
            <a:ext cx="7082480" cy="4357817"/>
          </a:xfrm>
        </p:spPr>
        <p:txBody>
          <a:bodyPr>
            <a:noAutofit/>
          </a:bodyPr>
          <a:lstStyle/>
          <a:p>
            <a:r>
              <a:rPr lang="en-US" sz="1800" dirty="0" smtClean="0"/>
              <a:t>Baruch Recorded </a:t>
            </a:r>
            <a:r>
              <a:rPr lang="en-US" sz="1800" dirty="0"/>
              <a:t>J</a:t>
            </a:r>
            <a:r>
              <a:rPr lang="en-US" sz="1800" dirty="0" smtClean="0"/>
              <a:t>eremiah’s Prophecies (36:1-26)</a:t>
            </a:r>
          </a:p>
          <a:p>
            <a:pPr lvl="1"/>
            <a:r>
              <a:rPr lang="en-US" sz="1600" dirty="0" smtClean="0"/>
              <a:t>In the 4</a:t>
            </a:r>
            <a:r>
              <a:rPr lang="en-US" sz="1600" baseline="30000" dirty="0" smtClean="0"/>
              <a:t>th</a:t>
            </a:r>
            <a:r>
              <a:rPr lang="en-US" sz="1600" dirty="0" smtClean="0"/>
              <a:t> year of </a:t>
            </a:r>
            <a:r>
              <a:rPr lang="en-US" sz="1600" dirty="0" err="1" smtClean="0"/>
              <a:t>Jehoiakim</a:t>
            </a:r>
            <a:r>
              <a:rPr lang="en-US" sz="1600" dirty="0" smtClean="0"/>
              <a:t>, Jeremiah dictated a book to Baruch</a:t>
            </a:r>
            <a:endParaRPr lang="en-US" sz="1600" dirty="0"/>
          </a:p>
          <a:p>
            <a:pPr lvl="2"/>
            <a:r>
              <a:rPr lang="en-US" sz="1400" dirty="0" smtClean="0"/>
              <a:t>All the words of prophecy to date, “maybe they will hear and turn”</a:t>
            </a:r>
          </a:p>
          <a:p>
            <a:pPr lvl="2"/>
            <a:r>
              <a:rPr lang="en-US" sz="1400" dirty="0" smtClean="0"/>
              <a:t>Read all the words in the Temple, on the day of fasting</a:t>
            </a:r>
          </a:p>
          <a:p>
            <a:pPr lvl="1"/>
            <a:r>
              <a:rPr lang="en-US" sz="1600" dirty="0" smtClean="0"/>
              <a:t>The Princes heard of it, asked for him to read to them, were afraid</a:t>
            </a:r>
          </a:p>
          <a:p>
            <a:pPr lvl="2"/>
            <a:r>
              <a:rPr lang="en-US" sz="1400" dirty="0" smtClean="0"/>
              <a:t>Baruch and Jeremiah were told to hide</a:t>
            </a:r>
          </a:p>
          <a:p>
            <a:pPr lvl="1"/>
            <a:r>
              <a:rPr lang="en-US" sz="1600" dirty="0" smtClean="0"/>
              <a:t>The Princes told king </a:t>
            </a:r>
            <a:r>
              <a:rPr lang="en-US" sz="1600" dirty="0" err="1" smtClean="0"/>
              <a:t>Jehoiakim</a:t>
            </a:r>
            <a:r>
              <a:rPr lang="en-US" sz="1600" dirty="0" smtClean="0"/>
              <a:t>, who asked for the scroll to be brought</a:t>
            </a:r>
          </a:p>
          <a:p>
            <a:pPr lvl="2"/>
            <a:r>
              <a:rPr lang="en-US" sz="1400" dirty="0" err="1" smtClean="0"/>
              <a:t>Jehudi</a:t>
            </a:r>
            <a:r>
              <a:rPr lang="en-US" sz="1400" dirty="0" smtClean="0"/>
              <a:t> read the scroll to the King, who destroyed it in fire</a:t>
            </a:r>
          </a:p>
          <a:p>
            <a:pPr lvl="2"/>
            <a:r>
              <a:rPr lang="en-US" sz="1400" dirty="0" smtClean="0"/>
              <a:t>The King and his servants “were not afraid…did not rend their garments”</a:t>
            </a:r>
          </a:p>
          <a:p>
            <a:pPr lvl="2"/>
            <a:r>
              <a:rPr lang="en-US" sz="1400" dirty="0" smtClean="0"/>
              <a:t>Commanded to seize Jeremiah and Baruch, but the Lord hid them</a:t>
            </a:r>
          </a:p>
          <a:p>
            <a:r>
              <a:rPr lang="en-US" sz="1800" dirty="0" smtClean="0"/>
              <a:t>Baruch rewrote the book (36:27-32)</a:t>
            </a:r>
          </a:p>
          <a:p>
            <a:pPr lvl="1"/>
            <a:r>
              <a:rPr lang="en-US" sz="1600" dirty="0" smtClean="0"/>
              <a:t>All the words were rewritten, plus “many similar words”</a:t>
            </a:r>
          </a:p>
          <a:p>
            <a:pPr lvl="1"/>
            <a:r>
              <a:rPr lang="en-US" sz="1600" dirty="0" err="1" smtClean="0"/>
              <a:t>Jehoiakim’s</a:t>
            </a:r>
            <a:r>
              <a:rPr lang="en-US" sz="1600" dirty="0" smtClean="0"/>
              <a:t> end was prophesied</a:t>
            </a:r>
            <a:endParaRPr lang="en-US" sz="1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7880" y="1887153"/>
            <a:ext cx="3814119" cy="4299463"/>
          </a:xfrm>
          <a:prstGeom prst="rect">
            <a:avLst/>
          </a:prstGeom>
        </p:spPr>
      </p:pic>
    </p:spTree>
    <p:extLst>
      <p:ext uri="{BB962C8B-B14F-4D97-AF65-F5344CB8AC3E}">
        <p14:creationId xmlns:p14="http://schemas.microsoft.com/office/powerpoint/2010/main" val="142566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fade">
                                      <p:cBhvr>
                                        <p:cTn id="10" dur="500"/>
                                        <p:tgtEl>
                                          <p:spTgt spid="6">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fade">
                                      <p:cBhvr>
                                        <p:cTn id="15" dur="500"/>
                                        <p:tgtEl>
                                          <p:spTgt spid="6">
                                            <p:txEl>
                                              <p:pRg st="6" end="6"/>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7" end="7"/>
                                            </p:txEl>
                                          </p:spTgt>
                                        </p:tgtEl>
                                        <p:attrNameLst>
                                          <p:attrName>style.visibility</p:attrName>
                                        </p:attrNameLst>
                                      </p:cBhvr>
                                      <p:to>
                                        <p:strVal val="visible"/>
                                      </p:to>
                                    </p:set>
                                    <p:animEffect transition="in" filter="fade">
                                      <p:cBhvr>
                                        <p:cTn id="18" dur="500"/>
                                        <p:tgtEl>
                                          <p:spTgt spid="6">
                                            <p:txEl>
                                              <p:pRg st="7" end="7"/>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animEffect transition="in" filter="fade">
                                      <p:cBhvr>
                                        <p:cTn id="21" dur="500"/>
                                        <p:tgtEl>
                                          <p:spTgt spid="6">
                                            <p:txEl>
                                              <p:pRg st="8" end="8"/>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9" end="9"/>
                                            </p:txEl>
                                          </p:spTgt>
                                        </p:tgtEl>
                                        <p:attrNameLst>
                                          <p:attrName>style.visibility</p:attrName>
                                        </p:attrNameLst>
                                      </p:cBhvr>
                                      <p:to>
                                        <p:strVal val="visible"/>
                                      </p:to>
                                    </p:set>
                                    <p:animEffect transition="in" filter="fade">
                                      <p:cBhvr>
                                        <p:cTn id="24" dur="500"/>
                                        <p:tgtEl>
                                          <p:spTgt spid="6">
                                            <p:txEl>
                                              <p:pRg st="9" end="9"/>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animEffect transition="in" filter="fade">
                                      <p:cBhvr>
                                        <p:cTn id="29" dur="500"/>
                                        <p:tgtEl>
                                          <p:spTgt spid="6">
                                            <p:txEl>
                                              <p:pRg st="10" end="1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11" end="11"/>
                                            </p:txEl>
                                          </p:spTgt>
                                        </p:tgtEl>
                                        <p:attrNameLst>
                                          <p:attrName>style.visibility</p:attrName>
                                        </p:attrNameLst>
                                      </p:cBhvr>
                                      <p:to>
                                        <p:strVal val="visible"/>
                                      </p:to>
                                    </p:set>
                                    <p:animEffect transition="in" filter="fade">
                                      <p:cBhvr>
                                        <p:cTn id="32" dur="500"/>
                                        <p:tgtEl>
                                          <p:spTgt spid="6">
                                            <p:txEl>
                                              <p:pRg st="11" end="1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12" end="12"/>
                                            </p:txEl>
                                          </p:spTgt>
                                        </p:tgtEl>
                                        <p:attrNameLst>
                                          <p:attrName>style.visibility</p:attrName>
                                        </p:attrNameLst>
                                      </p:cBhvr>
                                      <p:to>
                                        <p:strVal val="visible"/>
                                      </p:to>
                                    </p:set>
                                    <p:animEffect transition="in" filter="fade">
                                      <p:cBhvr>
                                        <p:cTn id="35"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Questions</a:t>
            </a:r>
            <a:endParaRPr lang="en-US" dirty="0"/>
          </a:p>
        </p:txBody>
      </p:sp>
      <p:sp>
        <p:nvSpPr>
          <p:cNvPr id="11" name="Content Placeholder 10"/>
          <p:cNvSpPr>
            <a:spLocks noGrp="1"/>
          </p:cNvSpPr>
          <p:nvPr>
            <p:ph idx="1"/>
          </p:nvPr>
        </p:nvSpPr>
        <p:spPr/>
        <p:txBody>
          <a:bodyPr>
            <a:normAutofit lnSpcReduction="10000"/>
          </a:bodyPr>
          <a:lstStyle/>
          <a:p>
            <a:r>
              <a:rPr lang="en-US" sz="1800" dirty="0" smtClean="0"/>
              <a:t>Were the leaders of the people required to release Hebrew slaves?  Under what circumstances?</a:t>
            </a:r>
          </a:p>
          <a:p>
            <a:endParaRPr lang="en-US" sz="1800" dirty="0" smtClean="0"/>
          </a:p>
          <a:p>
            <a:r>
              <a:rPr lang="en-US" sz="1800" dirty="0" smtClean="0"/>
              <a:t>Why do you think the leaders agreed to release them?  What caused them to change their minds?</a:t>
            </a:r>
          </a:p>
          <a:p>
            <a:endParaRPr lang="en-US" sz="1800" dirty="0" smtClean="0"/>
          </a:p>
          <a:p>
            <a:r>
              <a:rPr lang="en-US" sz="1800" dirty="0" smtClean="0"/>
              <a:t>Why were the </a:t>
            </a:r>
            <a:r>
              <a:rPr lang="en-US" sz="1800" dirty="0" err="1" smtClean="0"/>
              <a:t>Rechabites</a:t>
            </a:r>
            <a:r>
              <a:rPr lang="en-US" sz="1800" dirty="0" smtClean="0"/>
              <a:t> commended by God?  What pattern can we learn from their example?</a:t>
            </a:r>
          </a:p>
          <a:p>
            <a:endParaRPr lang="en-US" sz="1800" dirty="0" smtClean="0"/>
          </a:p>
          <a:p>
            <a:r>
              <a:rPr lang="en-US" sz="1800" dirty="0" smtClean="0"/>
              <a:t>What do you see in </a:t>
            </a:r>
            <a:r>
              <a:rPr lang="en-US" sz="1800" dirty="0" err="1" smtClean="0"/>
              <a:t>Jehoiakim’s</a:t>
            </a:r>
            <a:r>
              <a:rPr lang="en-US" sz="1800" dirty="0" smtClean="0"/>
              <a:t> attitude toward God’s Word?  Do we see this today?</a:t>
            </a:r>
          </a:p>
          <a:p>
            <a:endParaRPr lang="en-US" sz="1800" dirty="0" smtClean="0"/>
          </a:p>
          <a:p>
            <a:r>
              <a:rPr lang="en-US" sz="1800" dirty="0" smtClean="0"/>
              <a:t>What attitude do you see in the princes of Judah when they heard the words of the scroll?  Was this a sufficient response?</a:t>
            </a:r>
            <a:endParaRPr lang="en-US" sz="1800" dirty="0"/>
          </a:p>
        </p:txBody>
      </p:sp>
    </p:spTree>
    <p:extLst>
      <p:ext uri="{BB962C8B-B14F-4D97-AF65-F5344CB8AC3E}">
        <p14:creationId xmlns:p14="http://schemas.microsoft.com/office/powerpoint/2010/main" val="29831976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4" end="4"/>
                                            </p:txEl>
                                          </p:spTgt>
                                        </p:tgtEl>
                                        <p:attrNameLst>
                                          <p:attrName>style.visibility</p:attrName>
                                        </p:attrNameLst>
                                      </p:cBhvr>
                                      <p:to>
                                        <p:strVal val="visible"/>
                                      </p:to>
                                    </p:set>
                                    <p:animEffect transition="in" filter="fade">
                                      <p:cBhvr>
                                        <p:cTn id="12" dur="500"/>
                                        <p:tgtEl>
                                          <p:spTgt spid="1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animEffect transition="in" filter="fade">
                                      <p:cBhvr>
                                        <p:cTn id="17" dur="500"/>
                                        <p:tgtEl>
                                          <p:spTgt spid="1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8" end="8"/>
                                            </p:txEl>
                                          </p:spTgt>
                                        </p:tgtEl>
                                        <p:attrNameLst>
                                          <p:attrName>style.visibility</p:attrName>
                                        </p:attrNameLst>
                                      </p:cBhvr>
                                      <p:to>
                                        <p:strVal val="visible"/>
                                      </p:to>
                                    </p:set>
                                    <p:animEffect transition="in" filter="fade">
                                      <p:cBhvr>
                                        <p:cTn id="22"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The Fall of Jerusalem</a:t>
            </a:r>
            <a:endParaRPr lang="en-US" dirty="0"/>
          </a:p>
        </p:txBody>
      </p:sp>
      <p:sp>
        <p:nvSpPr>
          <p:cNvPr id="9" name="Content Placeholder 8"/>
          <p:cNvSpPr>
            <a:spLocks noGrp="1"/>
          </p:cNvSpPr>
          <p:nvPr>
            <p:ph idx="1"/>
          </p:nvPr>
        </p:nvSpPr>
        <p:spPr>
          <a:xfrm>
            <a:off x="930876" y="1828800"/>
            <a:ext cx="7389340" cy="4114800"/>
          </a:xfrm>
        </p:spPr>
        <p:txBody>
          <a:bodyPr>
            <a:normAutofit/>
          </a:bodyPr>
          <a:lstStyle/>
          <a:p>
            <a:r>
              <a:rPr lang="en-US" sz="1800" dirty="0" smtClean="0"/>
              <a:t>In the 11th year of Zedekiah, 4th month, 9th day (587 BC) (39:1-10)</a:t>
            </a:r>
          </a:p>
          <a:p>
            <a:pPr lvl="1"/>
            <a:r>
              <a:rPr lang="en-US" sz="1600" dirty="0" smtClean="0"/>
              <a:t>After a long siege, the walls were breached</a:t>
            </a:r>
          </a:p>
          <a:p>
            <a:pPr lvl="1"/>
            <a:r>
              <a:rPr lang="en-US" sz="1600" dirty="0" smtClean="0"/>
              <a:t>Burned the Temple, the kings house, and the houses of the people</a:t>
            </a:r>
          </a:p>
          <a:p>
            <a:pPr lvl="1"/>
            <a:r>
              <a:rPr lang="en-US" sz="1600" dirty="0" smtClean="0"/>
              <a:t>Broke down the walls</a:t>
            </a:r>
          </a:p>
          <a:p>
            <a:pPr lvl="1"/>
            <a:r>
              <a:rPr lang="en-US" sz="1600" dirty="0" smtClean="0"/>
              <a:t>Carried away the remnant and those who surrendered to Babylon</a:t>
            </a:r>
          </a:p>
          <a:p>
            <a:pPr lvl="1"/>
            <a:r>
              <a:rPr lang="en-US" sz="1600" dirty="0" smtClean="0"/>
              <a:t>Left only the very poorest in the land</a:t>
            </a:r>
          </a:p>
          <a:p>
            <a:r>
              <a:rPr lang="en-US" sz="1800" dirty="0" smtClean="0"/>
              <a:t>Nebuchadnezzar commanded release and care for Jeremiah (39:11-18)</a:t>
            </a:r>
          </a:p>
          <a:p>
            <a:pPr lvl="1"/>
            <a:r>
              <a:rPr lang="en-US" sz="1600" dirty="0" smtClean="0"/>
              <a:t>Removed from prison, given to care of </a:t>
            </a:r>
            <a:r>
              <a:rPr lang="en-US" sz="1600" dirty="0" err="1" smtClean="0"/>
              <a:t>Gediliah</a:t>
            </a:r>
            <a:endParaRPr lang="en-US" sz="1600" dirty="0" smtClean="0"/>
          </a:p>
          <a:p>
            <a:pPr lvl="1"/>
            <a:r>
              <a:rPr lang="en-US" sz="1600" dirty="0" err="1" smtClean="0"/>
              <a:t>Ebed-Melech</a:t>
            </a:r>
            <a:r>
              <a:rPr lang="en-US" sz="1600" dirty="0" smtClean="0"/>
              <a:t> is spared, he trusted in God (rescued Jeremiah 38:7-13)</a:t>
            </a:r>
          </a:p>
          <a:p>
            <a:r>
              <a:rPr lang="en-US" sz="1800" dirty="0" smtClean="0"/>
              <a:t>God’s judgement on the city is “for adversity and not for good”</a:t>
            </a:r>
            <a:endParaRPr lang="en-US" sz="18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216" y="119128"/>
            <a:ext cx="3871784" cy="6121033"/>
          </a:xfrm>
          <a:prstGeom prst="rect">
            <a:avLst/>
          </a:prstGeom>
        </p:spPr>
      </p:pic>
    </p:spTree>
    <p:extLst>
      <p:ext uri="{BB962C8B-B14F-4D97-AF65-F5344CB8AC3E}">
        <p14:creationId xmlns:p14="http://schemas.microsoft.com/office/powerpoint/2010/main" val="247987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animEffect transition="in" filter="fade">
                                      <p:cBhvr>
                                        <p:cTn id="7" dur="500"/>
                                        <p:tgtEl>
                                          <p:spTgt spid="9">
                                            <p:txEl>
                                              <p:pRg st="6" end="6"/>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7" end="7"/>
                                            </p:txEl>
                                          </p:spTgt>
                                        </p:tgtEl>
                                        <p:attrNameLst>
                                          <p:attrName>style.visibility</p:attrName>
                                        </p:attrNameLst>
                                      </p:cBhvr>
                                      <p:to>
                                        <p:strVal val="visible"/>
                                      </p:to>
                                    </p:set>
                                    <p:animEffect transition="in" filter="fade">
                                      <p:cBhvr>
                                        <p:cTn id="10" dur="500"/>
                                        <p:tgtEl>
                                          <p:spTgt spid="9">
                                            <p:txEl>
                                              <p:pRg st="7" end="7"/>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8" end="8"/>
                                            </p:txEl>
                                          </p:spTgt>
                                        </p:tgtEl>
                                        <p:attrNameLst>
                                          <p:attrName>style.visibility</p:attrName>
                                        </p:attrNameLst>
                                      </p:cBhvr>
                                      <p:to>
                                        <p:strVal val="visible"/>
                                      </p:to>
                                    </p:set>
                                    <p:animEffect transition="in" filter="fade">
                                      <p:cBhvr>
                                        <p:cTn id="13" dur="500"/>
                                        <p:tgtEl>
                                          <p:spTgt spid="9">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xEl>
                                              <p:pRg st="9" end="9"/>
                                            </p:txEl>
                                          </p:spTgt>
                                        </p:tgtEl>
                                        <p:attrNameLst>
                                          <p:attrName>style.visibility</p:attrName>
                                        </p:attrNameLst>
                                      </p:cBhvr>
                                      <p:to>
                                        <p:strVal val="visible"/>
                                      </p:to>
                                    </p:set>
                                    <p:animEffect transition="in" filter="fade">
                                      <p:cBhvr>
                                        <p:cTn id="18"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Warnings to </a:t>
            </a:r>
            <a:r>
              <a:rPr lang="en-US" dirty="0" err="1" smtClean="0"/>
              <a:t>Zedikiah</a:t>
            </a:r>
            <a:endParaRPr lang="en-US" dirty="0"/>
          </a:p>
        </p:txBody>
      </p:sp>
      <p:sp>
        <p:nvSpPr>
          <p:cNvPr id="3" name="Content Placeholder 2"/>
          <p:cNvSpPr>
            <a:spLocks noGrp="1"/>
          </p:cNvSpPr>
          <p:nvPr>
            <p:ph idx="1"/>
          </p:nvPr>
        </p:nvSpPr>
        <p:spPr>
          <a:xfrm>
            <a:off x="996778" y="1729946"/>
            <a:ext cx="8657968" cy="4497860"/>
          </a:xfrm>
        </p:spPr>
        <p:txBody>
          <a:bodyPr>
            <a:noAutofit/>
          </a:bodyPr>
          <a:lstStyle/>
          <a:p>
            <a:r>
              <a:rPr lang="en-US" sz="1600" dirty="0" smtClean="0"/>
              <a:t>At the beginning of the siege of Jerusalem by Nebuchadnezzar (34:1-3)</a:t>
            </a:r>
          </a:p>
          <a:p>
            <a:pPr lvl="1"/>
            <a:r>
              <a:rPr lang="en-US" sz="1400" dirty="0" smtClean="0"/>
              <a:t>The city is given to Babylon, will be burned</a:t>
            </a:r>
          </a:p>
          <a:p>
            <a:pPr lvl="1"/>
            <a:r>
              <a:rPr lang="en-US" sz="1400" dirty="0" smtClean="0"/>
              <a:t>You shall be captured, shall see and speak to the King of Babylon, go to Babylon</a:t>
            </a:r>
          </a:p>
          <a:p>
            <a:r>
              <a:rPr lang="en-US" sz="1600" dirty="0" smtClean="0"/>
              <a:t>When the Babylonians leave to fight Egypt (34:17-22)</a:t>
            </a:r>
          </a:p>
          <a:p>
            <a:pPr lvl="1"/>
            <a:r>
              <a:rPr lang="en-US" sz="1400" dirty="0" smtClean="0"/>
              <a:t>The leaders who broke the covenant will die and not be buried</a:t>
            </a:r>
          </a:p>
          <a:p>
            <a:pPr lvl="1"/>
            <a:r>
              <a:rPr lang="en-US" sz="1400" dirty="0" smtClean="0"/>
              <a:t>The </a:t>
            </a:r>
            <a:r>
              <a:rPr lang="en-US" sz="1400" dirty="0"/>
              <a:t>city is given to Babylon, will be </a:t>
            </a:r>
            <a:r>
              <a:rPr lang="en-US" sz="1400" dirty="0" smtClean="0"/>
              <a:t>burned, become a desolation without inhabitant</a:t>
            </a:r>
            <a:endParaRPr lang="en-US" sz="1400" dirty="0"/>
          </a:p>
          <a:p>
            <a:pPr lvl="1"/>
            <a:r>
              <a:rPr lang="en-US" sz="1400" dirty="0" smtClean="0"/>
              <a:t>Zedekiah and the princes will be given to their enemies (Babylon)</a:t>
            </a:r>
          </a:p>
          <a:p>
            <a:r>
              <a:rPr lang="en-US" sz="1600" dirty="0" smtClean="0"/>
              <a:t>When Zedekiah sends for word, after Babylonians depart (37:6-10, 17)</a:t>
            </a:r>
          </a:p>
          <a:p>
            <a:pPr lvl="1"/>
            <a:r>
              <a:rPr lang="en-US" sz="1400" dirty="0" err="1" smtClean="0"/>
              <a:t>Pharoah’s</a:t>
            </a:r>
            <a:r>
              <a:rPr lang="en-US" sz="1400" dirty="0" smtClean="0"/>
              <a:t> army will not help.  The Chaldeans will return and take the city</a:t>
            </a:r>
          </a:p>
          <a:p>
            <a:pPr lvl="1"/>
            <a:r>
              <a:rPr lang="en-US" sz="1400" dirty="0" smtClean="0"/>
              <a:t>Zedekiah will be delivered into the hand of the king of Babylon</a:t>
            </a:r>
          </a:p>
          <a:p>
            <a:r>
              <a:rPr lang="en-US" sz="1600" dirty="0" smtClean="0"/>
              <a:t>After being but into the dungeon, near the end of the siege (38:14-24)</a:t>
            </a:r>
          </a:p>
          <a:p>
            <a:pPr lvl="1"/>
            <a:r>
              <a:rPr lang="en-US" sz="1400" dirty="0" smtClean="0"/>
              <a:t>If you surrender to the King of Babylon, you and your family shall live and the city will not be burned</a:t>
            </a:r>
          </a:p>
          <a:p>
            <a:pPr lvl="1"/>
            <a:r>
              <a:rPr lang="en-US" sz="1400" dirty="0" smtClean="0"/>
              <a:t>If not, the city will be burned, you shall be taken away as captive</a:t>
            </a:r>
          </a:p>
          <a:p>
            <a:pPr lvl="1"/>
            <a:endParaRPr lang="en-US" sz="1400" dirty="0" smtClean="0"/>
          </a:p>
          <a:p>
            <a:pPr lvl="1"/>
            <a:endParaRPr lang="en-US" sz="1400" dirty="0"/>
          </a:p>
          <a:p>
            <a:endParaRPr lang="en-US" sz="1600" dirty="0" smtClean="0"/>
          </a:p>
          <a:p>
            <a:pPr lvl="1"/>
            <a:endParaRPr lang="en-US" sz="1400" dirty="0" smtClean="0"/>
          </a:p>
          <a:p>
            <a:endParaRPr lang="en-US" sz="1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7062" y="0"/>
            <a:ext cx="3114938" cy="5631161"/>
          </a:xfrm>
          <a:prstGeom prst="rect">
            <a:avLst/>
          </a:prstGeom>
        </p:spPr>
      </p:pic>
    </p:spTree>
    <p:extLst>
      <p:ext uri="{BB962C8B-B14F-4D97-AF65-F5344CB8AC3E}">
        <p14:creationId xmlns:p14="http://schemas.microsoft.com/office/powerpoint/2010/main" val="373191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fade">
                                      <p:cBhvr>
                                        <p:cTn id="3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1392</Words>
  <Application>Microsoft Office PowerPoint</Application>
  <PresentationFormat>Widescreen</PresentationFormat>
  <Paragraphs>193</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Cambria</vt:lpstr>
      <vt:lpstr>Tahoma</vt:lpstr>
      <vt:lpstr>Tempus Sans ITC</vt:lpstr>
      <vt:lpstr>Times New Roman</vt:lpstr>
      <vt:lpstr>Red Line Business 16x9</vt:lpstr>
      <vt:lpstr>Jeremiah – 40 years of prophecy</vt:lpstr>
      <vt:lpstr>Class Objectives</vt:lpstr>
      <vt:lpstr>Outline of Jeremiah</vt:lpstr>
      <vt:lpstr>Dating of Jeremiah’s Prophecies</vt:lpstr>
      <vt:lpstr>Contrasts in Obedience</vt:lpstr>
      <vt:lpstr>King Jehoiakim and the book of prophecy</vt:lpstr>
      <vt:lpstr>Questions</vt:lpstr>
      <vt:lpstr>The Fall of Jerusalem</vt:lpstr>
      <vt:lpstr>Warnings to Zedikiah</vt:lpstr>
      <vt:lpstr>The End of Zedikiah</vt:lpstr>
      <vt:lpstr>PowerPoint Presentation</vt:lpstr>
      <vt:lpstr>Questions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2014-04-24T14:49:26Z</dcterms:created>
  <dcterms:modified xsi:type="dcterms:W3CDTF">2018-07-07T22:09:20Z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