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7" r:id="rId3"/>
    <p:sldId id="300" r:id="rId4"/>
    <p:sldId id="301" r:id="rId5"/>
    <p:sldId id="308" r:id="rId6"/>
    <p:sldId id="307" r:id="rId7"/>
    <p:sldId id="336" r:id="rId8"/>
    <p:sldId id="331" r:id="rId9"/>
    <p:sldId id="310" r:id="rId10"/>
    <p:sldId id="332" r:id="rId11"/>
    <p:sldId id="329" r:id="rId12"/>
    <p:sldId id="333" r:id="rId13"/>
    <p:sldId id="334" r:id="rId14"/>
    <p:sldId id="337" r:id="rId15"/>
    <p:sldId id="338" r:id="rId16"/>
    <p:sldId id="339" r:id="rId17"/>
    <p:sldId id="330" r:id="rId18"/>
    <p:sldId id="340" r:id="rId19"/>
    <p:sldId id="341" r:id="rId20"/>
    <p:sldId id="342" r:id="rId21"/>
    <p:sldId id="31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C09E3D8-3D1B-449B-A186-33818D1D204B}">
          <p14:sldIdLst>
            <p14:sldId id="277"/>
            <p14:sldId id="300"/>
            <p14:sldId id="301"/>
            <p14:sldId id="308"/>
            <p14:sldId id="307"/>
          </p14:sldIdLst>
        </p14:section>
        <p14:section name="Section 1" id="{F1FF7DAF-F27E-4CCC-8AF4-ACB3F1878BDD}">
          <p14:sldIdLst>
            <p14:sldId id="336"/>
            <p14:sldId id="331"/>
            <p14:sldId id="310"/>
            <p14:sldId id="332"/>
            <p14:sldId id="329"/>
            <p14:sldId id="333"/>
            <p14:sldId id="334"/>
            <p14:sldId id="337"/>
            <p14:sldId id="338"/>
            <p14:sldId id="339"/>
            <p14:sldId id="330"/>
            <p14:sldId id="340"/>
            <p14:sldId id="341"/>
            <p14:sldId id="342"/>
          </p14:sldIdLst>
        </p14:section>
        <p14:section name="Appendix" id="{D7CE480E-9341-48C7-A2E6-A062A48BF107}">
          <p14:sldIdLst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16E"/>
    <a:srgbClr val="847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2750" autoAdjust="0"/>
  </p:normalViewPr>
  <p:slideViewPr>
    <p:cSldViewPr snapToGrid="0">
      <p:cViewPr varScale="1">
        <p:scale>
          <a:sx n="96" d="100"/>
          <a:sy n="96" d="100"/>
        </p:scale>
        <p:origin x="78" y="3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 1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Jeremiah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call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 2-20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Speeches and Prophecies Concerning Judah &amp; Jerusalem Primarily During the Time of Josiah, (641-610 B.C.)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21-39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Prophecies of Specific Events during the Time of 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Jehoiakim (608-597) and Zedekiah, (597-586),  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1: Woe to Zedekiah,                              	Chs. 21-24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2: In the Fourth Year of Jehoiakim,   	Chs. 25-26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		 3: In the Fourth Year of Zedekiah,     	Chs. 27-29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4: The Book of God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Consolation,    	Chs. 30-33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		 5: Under the Reign of Zedekiah,        	Ch.   34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  	 6: Under the Reign of Jehoiakim,      	Chs. 35-36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7: Under Zedekiah,                              	Chs. 37-39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IV: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40-45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Jeremiah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Ministry to Judah After the Fall of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	Jerusalem,                                        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V: Chapters 46-51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The Lord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Word Against Foreign Nations, 				    </a:t>
            </a:r>
            <a:endParaRPr lang="en-US" altLang="en-US" dirty="0" smtClean="0"/>
          </a:p>
          <a:p>
            <a:r>
              <a:rPr lang="en-US" altLang="en-US" i="1" dirty="0" smtClean="0">
                <a:latin typeface="Tahoma" panose="020B0604030504040204" pitchFamily="34" charset="0"/>
                <a:cs typeface="Tahoma" panose="020B0604030504040204" pitchFamily="34" charset="0"/>
              </a:rPr>
              <a:t>Historical Appendix: Chapter 52</a:t>
            </a:r>
            <a:r>
              <a:rPr lang="en-US" altLang="en-US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The Fall of Jerusalem</a:t>
            </a:r>
            <a:endParaRPr lang="en-US" altLang="en-US" i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11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Jeremiah – 40 years of prophecy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12:  Judgement on the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47:1-7 Philistines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2544" y="574481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A64AA2-5DEE-4D05-89FA-4A1D8536B076}" type="slidenum">
              <a:rPr lang="en-US" altLang="en-US" sz="1400"/>
              <a:pPr eaLnBrk="1" hangingPunct="1"/>
              <a:t>10</a:t>
            </a:fld>
            <a:endParaRPr lang="en-US" alt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" y="580680"/>
            <a:ext cx="7561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03207" y="2093567"/>
            <a:ext cx="1116012" cy="7874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87607" y="3228630"/>
            <a:ext cx="604837" cy="60166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65432" y="2871442"/>
            <a:ext cx="382587" cy="2571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Moab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Judgement </a:t>
            </a:r>
            <a:r>
              <a:rPr lang="en-US" dirty="0"/>
              <a:t>(</a:t>
            </a:r>
            <a:r>
              <a:rPr lang="en-US" dirty="0" smtClean="0"/>
              <a:t>48:1-47)</a:t>
            </a:r>
            <a:endParaRPr lang="en-US" dirty="0"/>
          </a:p>
          <a:p>
            <a:pPr lvl="1"/>
            <a:r>
              <a:rPr lang="en-US" dirty="0"/>
              <a:t>Nation Named:  </a:t>
            </a:r>
            <a:endParaRPr lang="en-US" dirty="0" smtClean="0"/>
          </a:p>
          <a:p>
            <a:pPr lvl="2"/>
            <a:r>
              <a:rPr lang="en-US" dirty="0" smtClean="0"/>
              <a:t>Moab and its Cities (descended from Lot)</a:t>
            </a:r>
            <a:endParaRPr lang="en-US" dirty="0"/>
          </a:p>
          <a:p>
            <a:pPr lvl="1"/>
            <a:r>
              <a:rPr lang="en-US" dirty="0"/>
              <a:t>Their Sin: </a:t>
            </a:r>
          </a:p>
          <a:p>
            <a:pPr lvl="2"/>
            <a:r>
              <a:rPr lang="en-US" dirty="0" smtClean="0"/>
              <a:t>Trusted in their works and treasures (48:7)</a:t>
            </a:r>
          </a:p>
          <a:p>
            <a:pPr lvl="2"/>
            <a:r>
              <a:rPr lang="en-US" dirty="0" smtClean="0"/>
              <a:t>Has been at ease, working deceitfully (48:10-11)</a:t>
            </a:r>
          </a:p>
          <a:p>
            <a:pPr lvl="2"/>
            <a:r>
              <a:rPr lang="en-US" dirty="0" smtClean="0"/>
              <a:t>Pride and Haughtiness (48:26, 29)</a:t>
            </a:r>
          </a:p>
          <a:p>
            <a:pPr lvl="2"/>
            <a:r>
              <a:rPr lang="en-US" dirty="0" smtClean="0"/>
              <a:t>Idolatry (48:35)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Punishment:</a:t>
            </a:r>
          </a:p>
          <a:p>
            <a:pPr lvl="2"/>
            <a:r>
              <a:rPr lang="en-US" dirty="0" smtClean="0"/>
              <a:t>Plunder and great destruction (48:3,8,15</a:t>
            </a:r>
          </a:p>
          <a:p>
            <a:pPr lvl="2"/>
            <a:r>
              <a:rPr lang="en-US" dirty="0" smtClean="0"/>
              <a:t>Chemosh shall go into captivity (48:7,13)</a:t>
            </a:r>
          </a:p>
          <a:p>
            <a:pPr lvl="2"/>
            <a:r>
              <a:rPr lang="en-US" dirty="0" smtClean="0"/>
              <a:t>Cause idolatry to stop (48:35)</a:t>
            </a:r>
          </a:p>
          <a:p>
            <a:pPr lvl="1"/>
            <a:r>
              <a:rPr lang="en-US" dirty="0" smtClean="0"/>
              <a:t>Unexpected </a:t>
            </a:r>
            <a:r>
              <a:rPr lang="en-US" dirty="0"/>
              <a:t>Hope:</a:t>
            </a:r>
          </a:p>
          <a:p>
            <a:pPr lvl="2"/>
            <a:r>
              <a:rPr lang="en-US" dirty="0" smtClean="0"/>
              <a:t>I will bring back the captives in the latter days (46:47)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48:1-47, Moab</a:t>
            </a:r>
          </a:p>
          <a:p>
            <a:r>
              <a:rPr lang="en-US" dirty="0" smtClean="0"/>
              <a:t>49:1-6, Ammon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2544" y="574481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A64AA2-5DEE-4D05-89FA-4A1D8536B076}" type="slidenum">
              <a:rPr lang="en-US" altLang="en-US" sz="1400"/>
              <a:pPr eaLnBrk="1" hangingPunct="1"/>
              <a:t>12</a:t>
            </a:fld>
            <a:endParaRPr lang="en-US" alt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" y="967492"/>
            <a:ext cx="76739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846225" y="2373865"/>
            <a:ext cx="604837" cy="6016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98325" y="4265613"/>
            <a:ext cx="604837" cy="6016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16337" y="3649922"/>
            <a:ext cx="604837" cy="6016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41388" y="4711682"/>
            <a:ext cx="604837" cy="6016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48643" y="3013868"/>
            <a:ext cx="1172644" cy="7630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00743" y="2822714"/>
            <a:ext cx="1172644" cy="10114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Ammon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Judgement </a:t>
            </a:r>
            <a:r>
              <a:rPr lang="en-US" dirty="0"/>
              <a:t>(</a:t>
            </a:r>
            <a:r>
              <a:rPr lang="en-US" dirty="0" smtClean="0"/>
              <a:t>49:1-6)</a:t>
            </a:r>
            <a:endParaRPr lang="en-US" dirty="0"/>
          </a:p>
          <a:p>
            <a:pPr lvl="1"/>
            <a:r>
              <a:rPr lang="en-US" dirty="0"/>
              <a:t>Nation Named:  </a:t>
            </a:r>
            <a:endParaRPr lang="en-US" dirty="0" smtClean="0"/>
          </a:p>
          <a:p>
            <a:pPr lvl="2"/>
            <a:r>
              <a:rPr lang="en-US" dirty="0" smtClean="0"/>
              <a:t>Ammonites</a:t>
            </a:r>
            <a:endParaRPr lang="en-US" dirty="0"/>
          </a:p>
          <a:p>
            <a:pPr lvl="1"/>
            <a:r>
              <a:rPr lang="en-US" dirty="0"/>
              <a:t>Their Sin: </a:t>
            </a:r>
          </a:p>
          <a:p>
            <a:pPr lvl="2"/>
            <a:r>
              <a:rPr lang="en-US" dirty="0" smtClean="0"/>
              <a:t>Idolatry – Milcom/Molech inherits Gad (48:1)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Punishment:</a:t>
            </a:r>
          </a:p>
          <a:p>
            <a:pPr lvl="2"/>
            <a:r>
              <a:rPr lang="en-US" dirty="0" smtClean="0"/>
              <a:t>Alarm of war heard</a:t>
            </a:r>
          </a:p>
          <a:p>
            <a:pPr lvl="2"/>
            <a:r>
              <a:rPr lang="en-US" dirty="0" smtClean="0"/>
              <a:t>Villages burned with fire</a:t>
            </a:r>
          </a:p>
          <a:p>
            <a:pPr lvl="2"/>
            <a:r>
              <a:rPr lang="en-US" dirty="0" smtClean="0"/>
              <a:t>Ai is plundered</a:t>
            </a:r>
          </a:p>
          <a:p>
            <a:pPr lvl="2"/>
            <a:r>
              <a:rPr lang="en-US" dirty="0" smtClean="0"/>
              <a:t>Milcom shall go into captivity</a:t>
            </a:r>
          </a:p>
          <a:p>
            <a:pPr lvl="1"/>
            <a:r>
              <a:rPr lang="en-US" dirty="0" smtClean="0"/>
              <a:t>Unexpected </a:t>
            </a:r>
            <a:r>
              <a:rPr lang="en-US" dirty="0"/>
              <a:t>Hope:</a:t>
            </a:r>
          </a:p>
          <a:p>
            <a:pPr lvl="2"/>
            <a:r>
              <a:rPr lang="en-US" dirty="0" smtClean="0"/>
              <a:t>Afterwards, I will bring back the captives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48:1-47, Moab</a:t>
            </a:r>
          </a:p>
          <a:p>
            <a:r>
              <a:rPr lang="en-US" dirty="0" smtClean="0"/>
              <a:t>49:1-6, Ammon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76739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267739" y="1888435"/>
            <a:ext cx="769643" cy="7553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Edom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Judgement </a:t>
            </a:r>
            <a:r>
              <a:rPr lang="en-US" dirty="0"/>
              <a:t>(</a:t>
            </a:r>
            <a:r>
              <a:rPr lang="en-US" dirty="0" smtClean="0"/>
              <a:t>49:7-22)</a:t>
            </a:r>
            <a:endParaRPr lang="en-US" dirty="0"/>
          </a:p>
          <a:p>
            <a:pPr lvl="1"/>
            <a:r>
              <a:rPr lang="en-US" dirty="0"/>
              <a:t>Nation Named:  </a:t>
            </a:r>
            <a:endParaRPr lang="en-US" dirty="0" smtClean="0"/>
          </a:p>
          <a:p>
            <a:pPr lvl="2"/>
            <a:r>
              <a:rPr lang="en-US" dirty="0" smtClean="0"/>
              <a:t>Edom (from Esau)</a:t>
            </a:r>
            <a:endParaRPr lang="en-US" dirty="0"/>
          </a:p>
          <a:p>
            <a:pPr lvl="1"/>
            <a:r>
              <a:rPr lang="en-US" dirty="0"/>
              <a:t>Their Sin: </a:t>
            </a:r>
          </a:p>
          <a:p>
            <a:pPr lvl="2"/>
            <a:r>
              <a:rPr lang="en-US" dirty="0" smtClean="0"/>
              <a:t>Fierceness and Pride in their defenses (49:16, Oba 1-6)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Punishment:</a:t>
            </a:r>
          </a:p>
          <a:p>
            <a:pPr lvl="2"/>
            <a:r>
              <a:rPr lang="en-US" dirty="0" smtClean="0"/>
              <a:t>Complete destruction (49:9-10, 17-22)</a:t>
            </a:r>
          </a:p>
          <a:p>
            <a:pPr lvl="2"/>
            <a:r>
              <a:rPr lang="en-US" dirty="0" smtClean="0"/>
              <a:t>Bozrah a waste (49:13)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Edom (49:7-22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2544" y="574481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A64AA2-5DEE-4D05-89FA-4A1D8536B076}" type="slidenum">
              <a:rPr lang="en-US" altLang="en-US" sz="1400"/>
              <a:pPr eaLnBrk="1" hangingPunct="1"/>
              <a:t>16</a:t>
            </a:fld>
            <a:endParaRPr lang="en-US" alt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" y="580680"/>
            <a:ext cx="7561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 rot="19887165">
            <a:off x="6197532" y="2788892"/>
            <a:ext cx="706437" cy="116205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54344" y="3628680"/>
            <a:ext cx="466725" cy="39052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86157" y="4617692"/>
            <a:ext cx="466725" cy="195263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Other Nations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Syria (Damascus) (49:23-27)</a:t>
            </a:r>
          </a:p>
          <a:p>
            <a:pPr lvl="1"/>
            <a:r>
              <a:rPr lang="en-US" dirty="0" smtClean="0"/>
              <a:t>Sin not specified</a:t>
            </a:r>
          </a:p>
          <a:p>
            <a:pPr lvl="1"/>
            <a:r>
              <a:rPr lang="en-US" dirty="0" smtClean="0"/>
              <a:t>Punishment will be shame and terror</a:t>
            </a:r>
          </a:p>
          <a:p>
            <a:r>
              <a:rPr lang="en-US" dirty="0" smtClean="0"/>
              <a:t>Kedar and Hazor</a:t>
            </a:r>
          </a:p>
          <a:p>
            <a:pPr lvl="1"/>
            <a:r>
              <a:rPr lang="en-US" dirty="0" smtClean="0"/>
              <a:t>Sin not specified</a:t>
            </a:r>
          </a:p>
          <a:p>
            <a:pPr lvl="1"/>
            <a:r>
              <a:rPr lang="en-US" dirty="0" smtClean="0"/>
              <a:t>Punishment – devastation, fear, calamity</a:t>
            </a:r>
          </a:p>
          <a:p>
            <a:pPr lvl="1"/>
            <a:r>
              <a:rPr lang="en-US" dirty="0" smtClean="0"/>
              <a:t>Nebuchadnezzar has taken counsel against  them</a:t>
            </a:r>
            <a:endParaRPr lang="en-US" dirty="0"/>
          </a:p>
          <a:p>
            <a:pPr lvl="1"/>
            <a:r>
              <a:rPr lang="en-US" dirty="0" smtClean="0"/>
              <a:t>A dwelling place for </a:t>
            </a:r>
            <a:r>
              <a:rPr lang="en-US" dirty="0" err="1" smtClean="0"/>
              <a:t>jackels</a:t>
            </a:r>
            <a:endParaRPr lang="en-US" dirty="0" smtClean="0"/>
          </a:p>
          <a:p>
            <a:r>
              <a:rPr lang="en-US" dirty="0" smtClean="0"/>
              <a:t>Elam</a:t>
            </a:r>
          </a:p>
          <a:p>
            <a:pPr lvl="1"/>
            <a:r>
              <a:rPr lang="en-US" dirty="0" smtClean="0"/>
              <a:t>Sin not specified</a:t>
            </a:r>
          </a:p>
          <a:p>
            <a:pPr lvl="1"/>
            <a:r>
              <a:rPr lang="en-US" dirty="0" smtClean="0"/>
              <a:t>Punishment: destroyed and scattered, dismayed before their enemies, consumed by the sword</a:t>
            </a:r>
          </a:p>
          <a:p>
            <a:pPr lvl="1"/>
            <a:r>
              <a:rPr lang="en-US" dirty="0" smtClean="0"/>
              <a:t>But in the latter days, He will bring back the captives</a:t>
            </a:r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Damascus, 49:23-27</a:t>
            </a:r>
          </a:p>
          <a:p>
            <a:r>
              <a:rPr lang="en-US" dirty="0" smtClean="0"/>
              <a:t>Kedar and Hazor, 49:28-33</a:t>
            </a:r>
          </a:p>
          <a:p>
            <a:r>
              <a:rPr lang="en-US" dirty="0" smtClean="0"/>
              <a:t>Elam, 49:34-39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Damascus, </a:t>
            </a:r>
            <a:r>
              <a:rPr lang="pt-BR" dirty="0" smtClean="0"/>
              <a:t>Elam, Kedar </a:t>
            </a:r>
            <a:r>
              <a:rPr lang="pt-BR" dirty="0"/>
              <a:t>and </a:t>
            </a:r>
            <a:r>
              <a:rPr lang="pt-BR" dirty="0" smtClean="0"/>
              <a:t>Hazor</a:t>
            </a:r>
            <a:endParaRPr lang="pt-BR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2544" y="574481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A64AA2-5DEE-4D05-89FA-4A1D8536B076}" type="slidenum">
              <a:rPr lang="en-US" altLang="en-US" sz="1400"/>
              <a:pPr eaLnBrk="1" hangingPunct="1"/>
              <a:t>18</a:t>
            </a:fld>
            <a:endParaRPr lang="en-US" alt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" y="580680"/>
            <a:ext cx="7561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 rot="19887165">
            <a:off x="6197532" y="2788892"/>
            <a:ext cx="706437" cy="1162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54344" y="3628680"/>
            <a:ext cx="466725" cy="39052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86157" y="4617692"/>
            <a:ext cx="466725" cy="195263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32906" y="3543621"/>
            <a:ext cx="1474212" cy="95880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50151" y="2773284"/>
            <a:ext cx="541836" cy="30440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Promised Restoration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nations would be </a:t>
            </a:r>
            <a:r>
              <a:rPr lang="en-US" dirty="0" smtClean="0"/>
              <a:t>restored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</a:p>
          <a:p>
            <a:r>
              <a:rPr lang="en-US" dirty="0" smtClean="0"/>
              <a:t>Egypt</a:t>
            </a:r>
          </a:p>
          <a:p>
            <a:r>
              <a:rPr lang="en-US" dirty="0" smtClean="0"/>
              <a:t>Moab</a:t>
            </a:r>
          </a:p>
          <a:p>
            <a:r>
              <a:rPr lang="en-US" dirty="0" smtClean="0"/>
              <a:t>Ammon</a:t>
            </a:r>
          </a:p>
          <a:p>
            <a:r>
              <a:rPr lang="en-US" dirty="0" smtClean="0"/>
              <a:t>Elam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Some Nations would not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Philistines</a:t>
            </a:r>
          </a:p>
          <a:p>
            <a:r>
              <a:rPr lang="en-US" dirty="0" smtClean="0"/>
              <a:t>Edom</a:t>
            </a:r>
          </a:p>
          <a:p>
            <a:r>
              <a:rPr lang="en-US" dirty="0" smtClean="0"/>
              <a:t>Damascus</a:t>
            </a:r>
          </a:p>
          <a:p>
            <a:r>
              <a:rPr lang="en-US" dirty="0" smtClean="0"/>
              <a:t>Kedar and Hazor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Objectives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examples of how God moves in the Nations and in Time to accomplish His will</a:t>
            </a:r>
          </a:p>
          <a:p>
            <a:r>
              <a:rPr lang="en-US" dirty="0" smtClean="0"/>
              <a:t>See Jeremiah as a real person in history, and how God developed his faith</a:t>
            </a:r>
          </a:p>
          <a:p>
            <a:r>
              <a:rPr lang="en-US" dirty="0" smtClean="0"/>
              <a:t>See how idolatry betrays our relationship with God</a:t>
            </a:r>
          </a:p>
          <a:p>
            <a:r>
              <a:rPr lang="en-US" dirty="0" smtClean="0"/>
              <a:t>See God’s mercy displayed, even in judgement</a:t>
            </a:r>
          </a:p>
        </p:txBody>
      </p:sp>
    </p:spTree>
    <p:extLst>
      <p:ext uri="{BB962C8B-B14F-4D97-AF65-F5344CB8AC3E}">
        <p14:creationId xmlns:p14="http://schemas.microsoft.com/office/powerpoint/2010/main" val="21618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Jeremiah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Part I:  Chapter 1</a:t>
            </a:r>
          </a:p>
          <a:p>
            <a:r>
              <a:rPr lang="en-US" altLang="en-US" dirty="0" smtClean="0"/>
              <a:t>Part II: Chapter 2-20</a:t>
            </a:r>
          </a:p>
          <a:p>
            <a:r>
              <a:rPr lang="en-US" altLang="en-US" dirty="0" smtClean="0"/>
              <a:t>Part III: Chapters 21-39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Part IV: Chapters 40-45</a:t>
            </a:r>
          </a:p>
          <a:p>
            <a:r>
              <a:rPr lang="en-US" altLang="en-US" dirty="0" smtClean="0"/>
              <a:t>Part V: Chapters 46-51</a:t>
            </a:r>
          </a:p>
          <a:p>
            <a:r>
              <a:rPr lang="en-US" altLang="en-US" dirty="0" smtClean="0"/>
              <a:t>Historical Appendix: Chapter 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59380" cy="41179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Jeremiah’s call</a:t>
            </a:r>
          </a:p>
          <a:p>
            <a:r>
              <a:rPr lang="en-US" altLang="en-US" dirty="0" smtClean="0"/>
              <a:t>Speeches and Prophecies during rule of Josiah</a:t>
            </a:r>
          </a:p>
          <a:p>
            <a:r>
              <a:rPr lang="en-US" altLang="en-US" dirty="0" smtClean="0"/>
              <a:t>Prophecies of Specific Events during rule of Jehoiakim &amp; Zedekiah</a:t>
            </a:r>
          </a:p>
          <a:p>
            <a:r>
              <a:rPr lang="en-US" altLang="en-US" dirty="0" smtClean="0"/>
              <a:t>Judah After the Fall of Jerusalem</a:t>
            </a:r>
          </a:p>
          <a:p>
            <a:r>
              <a:rPr lang="en-US" altLang="en-US" dirty="0" smtClean="0"/>
              <a:t>The Lord’s Word Against Foreign Nations</a:t>
            </a:r>
          </a:p>
          <a:p>
            <a:r>
              <a:rPr lang="en-US" altLang="en-US" dirty="0" smtClean="0"/>
              <a:t>The Fall of Jerusalem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107" y="3949575"/>
            <a:ext cx="11095349" cy="650450"/>
          </a:xfrm>
          <a:prstGeom prst="rect">
            <a:avLst/>
          </a:prstGeom>
          <a:solidFill>
            <a:srgbClr val="A85229">
              <a:alpha val="3686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601200" cy="627063"/>
          </a:xfrm>
        </p:spPr>
        <p:txBody>
          <a:bodyPr/>
          <a:lstStyle/>
          <a:p>
            <a:pPr eaLnBrk="1" hangingPunct="1"/>
            <a:r>
              <a:rPr lang="en-US" altLang="en-US" dirty="0"/>
              <a:t>Dating of Jeremiah’s Prophecies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796539" y="1695070"/>
            <a:ext cx="5715000" cy="4924425"/>
            <a:chOff x="1056" y="1026"/>
            <a:chExt cx="3600" cy="3102"/>
          </a:xfrm>
        </p:grpSpPr>
        <p:grpSp>
          <p:nvGrpSpPr>
            <p:cNvPr id="14458" name="Group 3"/>
            <p:cNvGrpSpPr>
              <a:grpSpLocks/>
            </p:cNvGrpSpPr>
            <p:nvPr/>
          </p:nvGrpSpPr>
          <p:grpSpPr bwMode="auto">
            <a:xfrm>
              <a:off x="1056" y="1228"/>
              <a:ext cx="3600" cy="2900"/>
              <a:chOff x="1056" y="1238"/>
              <a:chExt cx="3600" cy="2900"/>
            </a:xfrm>
          </p:grpSpPr>
          <p:sp>
            <p:nvSpPr>
              <p:cNvPr id="14460" name="Rectangle 4"/>
              <p:cNvSpPr>
                <a:spLocks noChangeArrowheads="1"/>
              </p:cNvSpPr>
              <p:nvPr/>
            </p:nvSpPr>
            <p:spPr bwMode="auto">
              <a:xfrm>
                <a:off x="1056" y="143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1" name="Rectangle 5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2" name="Rectangle 6"/>
              <p:cNvSpPr>
                <a:spLocks noChangeArrowheads="1"/>
              </p:cNvSpPr>
              <p:nvPr/>
            </p:nvSpPr>
            <p:spPr bwMode="auto">
              <a:xfrm>
                <a:off x="1056" y="182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3" name="Rectangle 7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4" name="Rectangle 8"/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5" name="Rectangle 9"/>
              <p:cNvSpPr>
                <a:spLocks noChangeArrowheads="1"/>
              </p:cNvSpPr>
              <p:nvPr/>
            </p:nvSpPr>
            <p:spPr bwMode="auto">
              <a:xfrm>
                <a:off x="1056" y="2400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6" name="Rectangle 10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7" name="Rectangle 11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8" name="Rectangle 12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69" name="Rectangle 13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70" name="Rectangl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71" name="Rectangle 15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72" name="Rectangle 16"/>
              <p:cNvSpPr>
                <a:spLocks noChangeArrowheads="1"/>
              </p:cNvSpPr>
              <p:nvPr/>
            </p:nvSpPr>
            <p:spPr bwMode="auto">
              <a:xfrm>
                <a:off x="1056" y="374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73" name="Rectangle 17"/>
              <p:cNvSpPr>
                <a:spLocks noChangeArrowheads="1"/>
              </p:cNvSpPr>
              <p:nvPr/>
            </p:nvSpPr>
            <p:spPr bwMode="auto">
              <a:xfrm>
                <a:off x="1056" y="393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74" name="Rectangle 18"/>
              <p:cNvSpPr>
                <a:spLocks noChangeArrowheads="1"/>
              </p:cNvSpPr>
              <p:nvPr/>
            </p:nvSpPr>
            <p:spPr bwMode="auto">
              <a:xfrm>
                <a:off x="1056" y="123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459" name="Rectangle 19"/>
            <p:cNvSpPr>
              <a:spLocks noChangeArrowheads="1"/>
            </p:cNvSpPr>
            <p:nvPr/>
          </p:nvSpPr>
          <p:spPr bwMode="auto">
            <a:xfrm>
              <a:off x="1057" y="1026"/>
              <a:ext cx="3599" cy="20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2834640" y="2333244"/>
            <a:ext cx="347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1-6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2869565" y="413346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14-17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3368040" y="2625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11-13</a:t>
            </a: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875914" y="3250819"/>
            <a:ext cx="446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7-10</a:t>
            </a: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110990" y="47525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4431664" y="3298444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22:1-23</a:t>
            </a: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4434840" y="4457319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22:24-30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5046027" y="4136644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23-24</a:t>
            </a: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5101590" y="360006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350" name="Text Box 32"/>
          <p:cNvSpPr txBox="1">
            <a:spLocks noChangeArrowheads="1"/>
          </p:cNvSpPr>
          <p:nvPr/>
        </p:nvSpPr>
        <p:spPr bwMode="auto">
          <a:xfrm>
            <a:off x="5409565" y="475259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27-28</a:t>
            </a:r>
          </a:p>
        </p:txBody>
      </p:sp>
      <p:sp>
        <p:nvSpPr>
          <p:cNvPr id="14351" name="Text Box 33"/>
          <p:cNvSpPr txBox="1">
            <a:spLocks noChangeArrowheads="1"/>
          </p:cNvSpPr>
          <p:nvPr/>
        </p:nvSpPr>
        <p:spPr bwMode="auto">
          <a:xfrm>
            <a:off x="5815965" y="41144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29-31</a:t>
            </a:r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6149340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32-34</a:t>
            </a:r>
          </a:p>
        </p:txBody>
      </p:sp>
      <p:sp>
        <p:nvSpPr>
          <p:cNvPr id="14353" name="Text Box 35"/>
          <p:cNvSpPr txBox="1">
            <a:spLocks noChangeArrowheads="1"/>
          </p:cNvSpPr>
          <p:nvPr/>
        </p:nvSpPr>
        <p:spPr bwMode="auto">
          <a:xfrm>
            <a:off x="6158865" y="35905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6482715" y="3476244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36:1-8</a:t>
            </a: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5530215" y="34762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4356" name="Text Box 38"/>
          <p:cNvSpPr txBox="1">
            <a:spLocks noChangeArrowheads="1"/>
          </p:cNvSpPr>
          <p:nvPr/>
        </p:nvSpPr>
        <p:spPr bwMode="auto">
          <a:xfrm>
            <a:off x="6777990" y="50573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>
            <a:off x="7111365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38-44</a:t>
            </a:r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7435215" y="3561969"/>
            <a:ext cx="93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45:1-49:33</a:t>
            </a:r>
          </a:p>
        </p:txBody>
      </p:sp>
      <p:sp>
        <p:nvSpPr>
          <p:cNvPr id="14359" name="Text Box 41"/>
          <p:cNvSpPr txBox="1">
            <a:spLocks noChangeArrowheads="1"/>
          </p:cNvSpPr>
          <p:nvPr/>
        </p:nvSpPr>
        <p:spPr bwMode="auto">
          <a:xfrm>
            <a:off x="7508240" y="4136644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49:34-39</a:t>
            </a:r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7663815" y="45049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50-51</a:t>
            </a:r>
          </a:p>
        </p:txBody>
      </p:sp>
      <p:sp>
        <p:nvSpPr>
          <p:cNvPr id="14361" name="Text Box 43"/>
          <p:cNvSpPr txBox="1">
            <a:spLocks noChangeArrowheads="1"/>
          </p:cNvSpPr>
          <p:nvPr/>
        </p:nvSpPr>
        <p:spPr bwMode="auto">
          <a:xfrm>
            <a:off x="8054340" y="632421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14362" name="Oval 45"/>
          <p:cNvSpPr>
            <a:spLocks noChangeArrowheads="1"/>
          </p:cNvSpPr>
          <p:nvPr/>
        </p:nvSpPr>
        <p:spPr bwMode="auto">
          <a:xfrm>
            <a:off x="8000365" y="6495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3" name="Oval 47"/>
          <p:cNvSpPr>
            <a:spLocks noChangeArrowheads="1"/>
          </p:cNvSpPr>
          <p:nvPr/>
        </p:nvSpPr>
        <p:spPr bwMode="auto">
          <a:xfrm>
            <a:off x="4876165" y="4298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4" name="Oval 48"/>
          <p:cNvSpPr>
            <a:spLocks noChangeArrowheads="1"/>
          </p:cNvSpPr>
          <p:nvPr/>
        </p:nvSpPr>
        <p:spPr bwMode="auto">
          <a:xfrm>
            <a:off x="5333365" y="38762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5" name="Oval 49"/>
          <p:cNvSpPr>
            <a:spLocks noChangeArrowheads="1"/>
          </p:cNvSpPr>
          <p:nvPr/>
        </p:nvSpPr>
        <p:spPr bwMode="auto">
          <a:xfrm>
            <a:off x="5466715" y="36476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6" name="Oval 50"/>
          <p:cNvSpPr>
            <a:spLocks noChangeArrowheads="1"/>
          </p:cNvSpPr>
          <p:nvPr/>
        </p:nvSpPr>
        <p:spPr bwMode="auto">
          <a:xfrm>
            <a:off x="5733415" y="4552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7" name="Oval 51"/>
          <p:cNvSpPr>
            <a:spLocks noChangeArrowheads="1"/>
          </p:cNvSpPr>
          <p:nvPr/>
        </p:nvSpPr>
        <p:spPr bwMode="auto">
          <a:xfrm>
            <a:off x="6371590" y="48668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8" name="Oval 52"/>
          <p:cNvSpPr>
            <a:spLocks noChangeArrowheads="1"/>
          </p:cNvSpPr>
          <p:nvPr/>
        </p:nvSpPr>
        <p:spPr bwMode="auto">
          <a:xfrm>
            <a:off x="6390640" y="3828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69" name="Oval 53"/>
          <p:cNvSpPr>
            <a:spLocks noChangeArrowheads="1"/>
          </p:cNvSpPr>
          <p:nvPr/>
        </p:nvSpPr>
        <p:spPr bwMode="auto">
          <a:xfrm>
            <a:off x="6685915" y="38953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0" name="Oval 54"/>
          <p:cNvSpPr>
            <a:spLocks noChangeArrowheads="1"/>
          </p:cNvSpPr>
          <p:nvPr/>
        </p:nvSpPr>
        <p:spPr bwMode="auto">
          <a:xfrm>
            <a:off x="6730365" y="40001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1" name="Oval 55"/>
          <p:cNvSpPr>
            <a:spLocks noChangeArrowheads="1"/>
          </p:cNvSpPr>
          <p:nvPr/>
        </p:nvSpPr>
        <p:spPr bwMode="auto">
          <a:xfrm>
            <a:off x="6933565" y="49240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2" name="Oval 56"/>
          <p:cNvSpPr>
            <a:spLocks noChangeArrowheads="1"/>
          </p:cNvSpPr>
          <p:nvPr/>
        </p:nvSpPr>
        <p:spPr bwMode="auto">
          <a:xfrm>
            <a:off x="7111365" y="4971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3" name="Oval 57"/>
          <p:cNvSpPr>
            <a:spLocks noChangeArrowheads="1"/>
          </p:cNvSpPr>
          <p:nvPr/>
        </p:nvSpPr>
        <p:spPr bwMode="auto">
          <a:xfrm>
            <a:off x="7400290" y="38667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4" name="Oval 58"/>
          <p:cNvSpPr>
            <a:spLocks noChangeArrowheads="1"/>
          </p:cNvSpPr>
          <p:nvPr/>
        </p:nvSpPr>
        <p:spPr bwMode="auto">
          <a:xfrm>
            <a:off x="745744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5" name="Oval 59"/>
          <p:cNvSpPr>
            <a:spLocks noChangeArrowheads="1"/>
          </p:cNvSpPr>
          <p:nvPr/>
        </p:nvSpPr>
        <p:spPr bwMode="auto">
          <a:xfrm>
            <a:off x="7587615" y="4695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6" name="Oval 61"/>
          <p:cNvSpPr>
            <a:spLocks noChangeArrowheads="1"/>
          </p:cNvSpPr>
          <p:nvPr/>
        </p:nvSpPr>
        <p:spPr bwMode="auto">
          <a:xfrm>
            <a:off x="3291840" y="2866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7" name="Oval 63"/>
          <p:cNvSpPr>
            <a:spLocks noChangeArrowheads="1"/>
          </p:cNvSpPr>
          <p:nvPr/>
        </p:nvSpPr>
        <p:spPr bwMode="auto">
          <a:xfrm>
            <a:off x="2758440" y="25618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8" name="Oval 64"/>
          <p:cNvSpPr>
            <a:spLocks noChangeArrowheads="1"/>
          </p:cNvSpPr>
          <p:nvPr/>
        </p:nvSpPr>
        <p:spPr bwMode="auto">
          <a:xfrm>
            <a:off x="3063240" y="3171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79" name="Line 65"/>
          <p:cNvSpPr>
            <a:spLocks noChangeShapeType="1"/>
          </p:cNvSpPr>
          <p:nvPr/>
        </p:nvSpPr>
        <p:spPr bwMode="auto">
          <a:xfrm>
            <a:off x="2834639" y="2638044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0" name="Line 66"/>
          <p:cNvSpPr>
            <a:spLocks noChangeShapeType="1"/>
          </p:cNvSpPr>
          <p:nvPr/>
        </p:nvSpPr>
        <p:spPr bwMode="auto">
          <a:xfrm flipV="1">
            <a:off x="3139439" y="2917444"/>
            <a:ext cx="1778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1" name="Line 67"/>
          <p:cNvSpPr>
            <a:spLocks noChangeShapeType="1"/>
          </p:cNvSpPr>
          <p:nvPr/>
        </p:nvSpPr>
        <p:spPr bwMode="auto">
          <a:xfrm flipH="1" flipV="1">
            <a:off x="3342639" y="2866644"/>
            <a:ext cx="10160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2" name="Oval 69"/>
          <p:cNvSpPr>
            <a:spLocks noChangeArrowheads="1"/>
          </p:cNvSpPr>
          <p:nvPr/>
        </p:nvSpPr>
        <p:spPr bwMode="auto">
          <a:xfrm>
            <a:off x="3390265" y="4209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83" name="Oval 71"/>
          <p:cNvSpPr>
            <a:spLocks noChangeArrowheads="1"/>
          </p:cNvSpPr>
          <p:nvPr/>
        </p:nvSpPr>
        <p:spPr bwMode="auto">
          <a:xfrm>
            <a:off x="4053840" y="4771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84" name="Oval 72"/>
          <p:cNvSpPr>
            <a:spLocks noChangeArrowheads="1"/>
          </p:cNvSpPr>
          <p:nvPr/>
        </p:nvSpPr>
        <p:spPr bwMode="auto">
          <a:xfrm>
            <a:off x="4453890" y="36572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85" name="Oval 73"/>
          <p:cNvSpPr>
            <a:spLocks noChangeArrowheads="1"/>
          </p:cNvSpPr>
          <p:nvPr/>
        </p:nvSpPr>
        <p:spPr bwMode="auto">
          <a:xfrm>
            <a:off x="4596765" y="41906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86" name="Line 74"/>
          <p:cNvSpPr>
            <a:spLocks noChangeShapeType="1"/>
          </p:cNvSpPr>
          <p:nvPr/>
        </p:nvSpPr>
        <p:spPr bwMode="auto">
          <a:xfrm flipV="1">
            <a:off x="3431540" y="3358770"/>
            <a:ext cx="174625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7" name="Line 75"/>
          <p:cNvSpPr>
            <a:spLocks noChangeShapeType="1"/>
          </p:cNvSpPr>
          <p:nvPr/>
        </p:nvSpPr>
        <p:spPr bwMode="auto">
          <a:xfrm flipH="1" flipV="1">
            <a:off x="3653790" y="3336545"/>
            <a:ext cx="447675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8" name="Line 76"/>
          <p:cNvSpPr>
            <a:spLocks noChangeShapeType="1"/>
          </p:cNvSpPr>
          <p:nvPr/>
        </p:nvSpPr>
        <p:spPr bwMode="auto">
          <a:xfrm flipV="1">
            <a:off x="4120514" y="3695319"/>
            <a:ext cx="381000" cy="110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89" name="Line 77"/>
          <p:cNvSpPr>
            <a:spLocks noChangeShapeType="1"/>
          </p:cNvSpPr>
          <p:nvPr/>
        </p:nvSpPr>
        <p:spPr bwMode="auto">
          <a:xfrm flipH="1" flipV="1">
            <a:off x="4491989" y="3695320"/>
            <a:ext cx="13335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0" name="Line 78"/>
          <p:cNvSpPr>
            <a:spLocks noChangeShapeType="1"/>
          </p:cNvSpPr>
          <p:nvPr/>
        </p:nvSpPr>
        <p:spPr bwMode="auto">
          <a:xfrm>
            <a:off x="4634865" y="4228719"/>
            <a:ext cx="314325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1" name="Line 79"/>
          <p:cNvSpPr>
            <a:spLocks noChangeShapeType="1"/>
          </p:cNvSpPr>
          <p:nvPr/>
        </p:nvSpPr>
        <p:spPr bwMode="auto">
          <a:xfrm flipV="1">
            <a:off x="4939664" y="3914394"/>
            <a:ext cx="4381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2" name="Line 80"/>
          <p:cNvSpPr>
            <a:spLocks noChangeShapeType="1"/>
          </p:cNvSpPr>
          <p:nvPr/>
        </p:nvSpPr>
        <p:spPr bwMode="auto">
          <a:xfrm flipH="1" flipV="1">
            <a:off x="5496878" y="3704845"/>
            <a:ext cx="2571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3" name="Line 81"/>
          <p:cNvSpPr>
            <a:spLocks noChangeShapeType="1"/>
          </p:cNvSpPr>
          <p:nvPr/>
        </p:nvSpPr>
        <p:spPr bwMode="auto">
          <a:xfrm flipV="1">
            <a:off x="5363527" y="3657219"/>
            <a:ext cx="1333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4" name="Line 82"/>
          <p:cNvSpPr>
            <a:spLocks noChangeShapeType="1"/>
          </p:cNvSpPr>
          <p:nvPr/>
        </p:nvSpPr>
        <p:spPr bwMode="auto">
          <a:xfrm flipV="1">
            <a:off x="6420803" y="3857244"/>
            <a:ext cx="9525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5" name="Oval 83"/>
          <p:cNvSpPr>
            <a:spLocks noChangeArrowheads="1"/>
          </p:cNvSpPr>
          <p:nvPr/>
        </p:nvSpPr>
        <p:spPr bwMode="auto">
          <a:xfrm>
            <a:off x="618109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96" name="Line 84"/>
          <p:cNvSpPr>
            <a:spLocks noChangeShapeType="1"/>
          </p:cNvSpPr>
          <p:nvPr/>
        </p:nvSpPr>
        <p:spPr bwMode="auto">
          <a:xfrm flipV="1">
            <a:off x="5806439" y="4428745"/>
            <a:ext cx="4191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7" name="Line 85"/>
          <p:cNvSpPr>
            <a:spLocks noChangeShapeType="1"/>
          </p:cNvSpPr>
          <p:nvPr/>
        </p:nvSpPr>
        <p:spPr bwMode="auto">
          <a:xfrm flipH="1" flipV="1">
            <a:off x="6235065" y="4409694"/>
            <a:ext cx="1809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8" name="Line 86"/>
          <p:cNvSpPr>
            <a:spLocks noChangeShapeType="1"/>
          </p:cNvSpPr>
          <p:nvPr/>
        </p:nvSpPr>
        <p:spPr bwMode="auto">
          <a:xfrm flipH="1" flipV="1">
            <a:off x="6416039" y="3876294"/>
            <a:ext cx="3238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9" name="Line 87"/>
          <p:cNvSpPr>
            <a:spLocks noChangeShapeType="1"/>
          </p:cNvSpPr>
          <p:nvPr/>
        </p:nvSpPr>
        <p:spPr bwMode="auto">
          <a:xfrm flipH="1" flipV="1">
            <a:off x="6758940" y="3952494"/>
            <a:ext cx="21907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0" name="Line 88"/>
          <p:cNvSpPr>
            <a:spLocks noChangeShapeType="1"/>
          </p:cNvSpPr>
          <p:nvPr/>
        </p:nvSpPr>
        <p:spPr bwMode="auto">
          <a:xfrm flipH="1" flipV="1">
            <a:off x="6949439" y="4943095"/>
            <a:ext cx="2286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1" name="Line 89"/>
          <p:cNvSpPr>
            <a:spLocks noChangeShapeType="1"/>
          </p:cNvSpPr>
          <p:nvPr/>
        </p:nvSpPr>
        <p:spPr bwMode="auto">
          <a:xfrm flipV="1">
            <a:off x="7187564" y="3885819"/>
            <a:ext cx="266700" cy="1162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2" name="Line 90"/>
          <p:cNvSpPr>
            <a:spLocks noChangeShapeType="1"/>
          </p:cNvSpPr>
          <p:nvPr/>
        </p:nvSpPr>
        <p:spPr bwMode="auto">
          <a:xfrm flipH="1" flipV="1">
            <a:off x="7444740" y="3904869"/>
            <a:ext cx="47625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3" name="Line 91"/>
          <p:cNvSpPr>
            <a:spLocks noChangeShapeType="1"/>
          </p:cNvSpPr>
          <p:nvPr/>
        </p:nvSpPr>
        <p:spPr bwMode="auto">
          <a:xfrm flipH="1" flipV="1">
            <a:off x="7482840" y="4381119"/>
            <a:ext cx="1619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4" name="Line 92"/>
          <p:cNvSpPr>
            <a:spLocks noChangeShapeType="1"/>
          </p:cNvSpPr>
          <p:nvPr/>
        </p:nvSpPr>
        <p:spPr bwMode="auto">
          <a:xfrm flipH="1" flipV="1">
            <a:off x="7614602" y="4722432"/>
            <a:ext cx="436562" cy="176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05" name="Text Box 93"/>
          <p:cNvSpPr txBox="1">
            <a:spLocks noChangeArrowheads="1"/>
          </p:cNvSpPr>
          <p:nvPr/>
        </p:nvSpPr>
        <p:spPr bwMode="auto">
          <a:xfrm>
            <a:off x="1567815" y="2687258"/>
            <a:ext cx="4746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JOSIAH</a:t>
            </a:r>
          </a:p>
        </p:txBody>
      </p:sp>
      <p:sp>
        <p:nvSpPr>
          <p:cNvPr id="14406" name="Text Box 94"/>
          <p:cNvSpPr txBox="1">
            <a:spLocks noChangeArrowheads="1"/>
          </p:cNvSpPr>
          <p:nvPr/>
        </p:nvSpPr>
        <p:spPr bwMode="auto">
          <a:xfrm>
            <a:off x="1245553" y="3476245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JEHOAHAZ</a:t>
            </a:r>
          </a:p>
        </p:txBody>
      </p:sp>
      <p:sp>
        <p:nvSpPr>
          <p:cNvPr id="14407" name="Text Box 95"/>
          <p:cNvSpPr txBox="1">
            <a:spLocks noChangeArrowheads="1"/>
          </p:cNvSpPr>
          <p:nvPr/>
        </p:nvSpPr>
        <p:spPr bwMode="auto">
          <a:xfrm>
            <a:off x="1397953" y="3841370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JEHOIAKIM</a:t>
            </a:r>
          </a:p>
        </p:txBody>
      </p:sp>
      <p:sp>
        <p:nvSpPr>
          <p:cNvPr id="14408" name="Text Box 96"/>
          <p:cNvSpPr txBox="1">
            <a:spLocks noChangeArrowheads="1"/>
          </p:cNvSpPr>
          <p:nvPr/>
        </p:nvSpPr>
        <p:spPr bwMode="auto">
          <a:xfrm>
            <a:off x="1158240" y="4098545"/>
            <a:ext cx="8429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JEHOIACHIN</a:t>
            </a:r>
          </a:p>
        </p:txBody>
      </p:sp>
      <p:sp>
        <p:nvSpPr>
          <p:cNvPr id="14409" name="Text Box 97"/>
          <p:cNvSpPr txBox="1">
            <a:spLocks noChangeArrowheads="1"/>
          </p:cNvSpPr>
          <p:nvPr/>
        </p:nvSpPr>
        <p:spPr bwMode="auto">
          <a:xfrm>
            <a:off x="1478915" y="4466845"/>
            <a:ext cx="6778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ZEDEKIAH</a:t>
            </a:r>
          </a:p>
        </p:txBody>
      </p:sp>
      <p:sp>
        <p:nvSpPr>
          <p:cNvPr id="14410" name="Text Box 98"/>
          <p:cNvSpPr txBox="1">
            <a:spLocks noChangeArrowheads="1"/>
          </p:cNvSpPr>
          <p:nvPr/>
        </p:nvSpPr>
        <p:spPr bwMode="auto">
          <a:xfrm>
            <a:off x="1329689" y="5060570"/>
            <a:ext cx="69215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Tempus Sans ITC" panose="04020404030D07020202" pitchFamily="82" charset="0"/>
              </a:rPr>
              <a:t>GEDALIAH</a:t>
            </a:r>
          </a:p>
        </p:txBody>
      </p:sp>
      <p:sp>
        <p:nvSpPr>
          <p:cNvPr id="14411" name="Text Box 99"/>
          <p:cNvSpPr txBox="1">
            <a:spLocks noChangeArrowheads="1"/>
          </p:cNvSpPr>
          <p:nvPr/>
        </p:nvSpPr>
        <p:spPr bwMode="auto">
          <a:xfrm>
            <a:off x="1066163" y="1602218"/>
            <a:ext cx="117475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KINGS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Of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JUDAH</a:t>
            </a:r>
          </a:p>
        </p:txBody>
      </p:sp>
      <p:sp>
        <p:nvSpPr>
          <p:cNvPr id="14412" name="Rectangle 100"/>
          <p:cNvSpPr>
            <a:spLocks noChangeArrowheads="1"/>
          </p:cNvSpPr>
          <p:nvPr/>
        </p:nvSpPr>
        <p:spPr bwMode="auto">
          <a:xfrm>
            <a:off x="2225039" y="1606170"/>
            <a:ext cx="241300" cy="192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413" name="Rectangle 101"/>
          <p:cNvSpPr>
            <a:spLocks noChangeArrowheads="1"/>
          </p:cNvSpPr>
          <p:nvPr/>
        </p:nvSpPr>
        <p:spPr bwMode="auto">
          <a:xfrm>
            <a:off x="2225039" y="3552444"/>
            <a:ext cx="2286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414" name="Rectangle 102"/>
          <p:cNvSpPr>
            <a:spLocks noChangeArrowheads="1"/>
          </p:cNvSpPr>
          <p:nvPr/>
        </p:nvSpPr>
        <p:spPr bwMode="auto">
          <a:xfrm>
            <a:off x="2225039" y="4162044"/>
            <a:ext cx="228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415" name="Line 103"/>
          <p:cNvSpPr>
            <a:spLocks noChangeShapeType="1"/>
          </p:cNvSpPr>
          <p:nvPr/>
        </p:nvSpPr>
        <p:spPr bwMode="auto">
          <a:xfrm>
            <a:off x="4644389" y="4266820"/>
            <a:ext cx="1905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16" name="Rectangle 104"/>
          <p:cNvSpPr>
            <a:spLocks noChangeArrowheads="1"/>
          </p:cNvSpPr>
          <p:nvPr/>
        </p:nvSpPr>
        <p:spPr bwMode="auto">
          <a:xfrm>
            <a:off x="2798064" y="1361314"/>
            <a:ext cx="5721095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14417" name="Group 105"/>
          <p:cNvGrpSpPr>
            <a:grpSpLocks/>
          </p:cNvGrpSpPr>
          <p:nvPr/>
        </p:nvGrpSpPr>
        <p:grpSpPr bwMode="auto">
          <a:xfrm>
            <a:off x="2482215" y="1314070"/>
            <a:ext cx="231775" cy="5364163"/>
            <a:chOff x="882" y="798"/>
            <a:chExt cx="146" cy="3379"/>
          </a:xfrm>
        </p:grpSpPr>
        <p:grpSp>
          <p:nvGrpSpPr>
            <p:cNvPr id="14439" name="Group 106"/>
            <p:cNvGrpSpPr>
              <a:grpSpLocks/>
            </p:cNvGrpSpPr>
            <p:nvPr/>
          </p:nvGrpSpPr>
          <p:grpSpPr bwMode="auto">
            <a:xfrm>
              <a:off x="896" y="1177"/>
              <a:ext cx="132" cy="3000"/>
              <a:chOff x="896" y="1177"/>
              <a:chExt cx="132" cy="3000"/>
            </a:xfrm>
          </p:grpSpPr>
          <p:sp>
            <p:nvSpPr>
              <p:cNvPr id="14442" name="Text Box 107"/>
              <p:cNvSpPr txBox="1">
                <a:spLocks noChangeArrowheads="1"/>
              </p:cNvSpPr>
              <p:nvPr/>
            </p:nvSpPr>
            <p:spPr bwMode="auto">
              <a:xfrm>
                <a:off x="896" y="11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635</a:t>
                </a:r>
              </a:p>
            </p:txBody>
          </p:sp>
          <p:sp>
            <p:nvSpPr>
              <p:cNvPr id="14443" name="Text Box 108"/>
              <p:cNvSpPr txBox="1">
                <a:spLocks noChangeArrowheads="1"/>
              </p:cNvSpPr>
              <p:nvPr/>
            </p:nvSpPr>
            <p:spPr bwMode="auto">
              <a:xfrm>
                <a:off x="896" y="13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630</a:t>
                </a:r>
              </a:p>
            </p:txBody>
          </p:sp>
          <p:sp>
            <p:nvSpPr>
              <p:cNvPr id="14444" name="Text Box 109"/>
              <p:cNvSpPr txBox="1">
                <a:spLocks noChangeArrowheads="1"/>
              </p:cNvSpPr>
              <p:nvPr/>
            </p:nvSpPr>
            <p:spPr bwMode="auto">
              <a:xfrm>
                <a:off x="896" y="157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625</a:t>
                </a:r>
              </a:p>
            </p:txBody>
          </p:sp>
          <p:sp>
            <p:nvSpPr>
              <p:cNvPr id="14445" name="Text Box 110"/>
              <p:cNvSpPr txBox="1">
                <a:spLocks noChangeArrowheads="1"/>
              </p:cNvSpPr>
              <p:nvPr/>
            </p:nvSpPr>
            <p:spPr bwMode="auto">
              <a:xfrm>
                <a:off x="896" y="17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620</a:t>
                </a:r>
              </a:p>
            </p:txBody>
          </p:sp>
          <p:sp>
            <p:nvSpPr>
              <p:cNvPr id="14446" name="Text Box 111"/>
              <p:cNvSpPr txBox="1">
                <a:spLocks noChangeArrowheads="1"/>
              </p:cNvSpPr>
              <p:nvPr/>
            </p:nvSpPr>
            <p:spPr bwMode="auto">
              <a:xfrm>
                <a:off x="896" y="195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615</a:t>
                </a:r>
              </a:p>
            </p:txBody>
          </p:sp>
          <p:sp>
            <p:nvSpPr>
              <p:cNvPr id="14447" name="Text Box 112"/>
              <p:cNvSpPr txBox="1">
                <a:spLocks noChangeArrowheads="1"/>
              </p:cNvSpPr>
              <p:nvPr/>
            </p:nvSpPr>
            <p:spPr bwMode="auto">
              <a:xfrm>
                <a:off x="896" y="215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610</a:t>
                </a:r>
              </a:p>
            </p:txBody>
          </p:sp>
          <p:sp>
            <p:nvSpPr>
              <p:cNvPr id="14448" name="Text Box 113"/>
              <p:cNvSpPr txBox="1">
                <a:spLocks noChangeArrowheads="1"/>
              </p:cNvSpPr>
              <p:nvPr/>
            </p:nvSpPr>
            <p:spPr bwMode="auto">
              <a:xfrm>
                <a:off x="896" y="234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605</a:t>
                </a:r>
              </a:p>
            </p:txBody>
          </p:sp>
          <p:sp>
            <p:nvSpPr>
              <p:cNvPr id="14449" name="Text Box 114"/>
              <p:cNvSpPr txBox="1">
                <a:spLocks noChangeArrowheads="1"/>
              </p:cNvSpPr>
              <p:nvPr/>
            </p:nvSpPr>
            <p:spPr bwMode="auto">
              <a:xfrm>
                <a:off x="896" y="253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14450" name="Text Box 115"/>
              <p:cNvSpPr txBox="1">
                <a:spLocks noChangeArrowheads="1"/>
              </p:cNvSpPr>
              <p:nvPr/>
            </p:nvSpPr>
            <p:spPr bwMode="auto">
              <a:xfrm>
                <a:off x="896" y="273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595</a:t>
                </a:r>
              </a:p>
            </p:txBody>
          </p:sp>
          <p:sp>
            <p:nvSpPr>
              <p:cNvPr id="14451" name="Text Box 116"/>
              <p:cNvSpPr txBox="1">
                <a:spLocks noChangeArrowheads="1"/>
              </p:cNvSpPr>
              <p:nvPr/>
            </p:nvSpPr>
            <p:spPr bwMode="auto">
              <a:xfrm>
                <a:off x="896" y="292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590</a:t>
                </a:r>
              </a:p>
            </p:txBody>
          </p:sp>
          <p:sp>
            <p:nvSpPr>
              <p:cNvPr id="14452" name="Text Box 117"/>
              <p:cNvSpPr txBox="1">
                <a:spLocks noChangeArrowheads="1"/>
              </p:cNvSpPr>
              <p:nvPr/>
            </p:nvSpPr>
            <p:spPr bwMode="auto">
              <a:xfrm>
                <a:off x="896" y="312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585</a:t>
                </a:r>
              </a:p>
            </p:txBody>
          </p:sp>
          <p:sp>
            <p:nvSpPr>
              <p:cNvPr id="14453" name="Text Box 118"/>
              <p:cNvSpPr txBox="1">
                <a:spLocks noChangeArrowheads="1"/>
              </p:cNvSpPr>
              <p:nvPr/>
            </p:nvSpPr>
            <p:spPr bwMode="auto">
              <a:xfrm>
                <a:off x="896" y="331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580</a:t>
                </a:r>
              </a:p>
            </p:txBody>
          </p:sp>
          <p:sp>
            <p:nvSpPr>
              <p:cNvPr id="14454" name="Text Box 119"/>
              <p:cNvSpPr txBox="1">
                <a:spLocks noChangeArrowheads="1"/>
              </p:cNvSpPr>
              <p:nvPr/>
            </p:nvSpPr>
            <p:spPr bwMode="auto">
              <a:xfrm>
                <a:off x="896" y="350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575</a:t>
                </a:r>
              </a:p>
            </p:txBody>
          </p:sp>
          <p:sp>
            <p:nvSpPr>
              <p:cNvPr id="14455" name="Text Box 120"/>
              <p:cNvSpPr txBox="1">
                <a:spLocks noChangeArrowheads="1"/>
              </p:cNvSpPr>
              <p:nvPr/>
            </p:nvSpPr>
            <p:spPr bwMode="auto">
              <a:xfrm>
                <a:off x="896" y="369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570</a:t>
                </a:r>
              </a:p>
            </p:txBody>
          </p:sp>
          <p:sp>
            <p:nvSpPr>
              <p:cNvPr id="14456" name="Text Box 121"/>
              <p:cNvSpPr txBox="1">
                <a:spLocks noChangeArrowheads="1"/>
              </p:cNvSpPr>
              <p:nvPr/>
            </p:nvSpPr>
            <p:spPr bwMode="auto">
              <a:xfrm>
                <a:off x="896" y="3883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565</a:t>
                </a:r>
              </a:p>
            </p:txBody>
          </p:sp>
          <p:sp>
            <p:nvSpPr>
              <p:cNvPr id="14457" name="Text Box 122"/>
              <p:cNvSpPr txBox="1">
                <a:spLocks noChangeArrowheads="1"/>
              </p:cNvSpPr>
              <p:nvPr/>
            </p:nvSpPr>
            <p:spPr bwMode="auto">
              <a:xfrm>
                <a:off x="896" y="40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Arial" panose="020B0604020202020204" pitchFamily="34" charset="0"/>
                  </a:rPr>
                  <a:t>560</a:t>
                </a:r>
              </a:p>
            </p:txBody>
          </p:sp>
        </p:grpSp>
        <p:sp>
          <p:nvSpPr>
            <p:cNvPr id="14440" name="Text Box 123"/>
            <p:cNvSpPr txBox="1">
              <a:spLocks noChangeArrowheads="1"/>
            </p:cNvSpPr>
            <p:nvPr/>
          </p:nvSpPr>
          <p:spPr bwMode="auto">
            <a:xfrm>
              <a:off x="890" y="1003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Arial" panose="020B0604020202020204" pitchFamily="34" charset="0"/>
                </a:rPr>
                <a:t>640</a:t>
              </a:r>
            </a:p>
          </p:txBody>
        </p:sp>
        <p:sp>
          <p:nvSpPr>
            <p:cNvPr id="14441" name="Text Box 124"/>
            <p:cNvSpPr txBox="1">
              <a:spLocks noChangeArrowheads="1"/>
            </p:cNvSpPr>
            <p:nvPr/>
          </p:nvSpPr>
          <p:spPr bwMode="auto">
            <a:xfrm>
              <a:off x="882" y="798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Arial" panose="020B0604020202020204" pitchFamily="34" charset="0"/>
                </a:rPr>
                <a:t>645</a:t>
              </a:r>
            </a:p>
          </p:txBody>
        </p:sp>
      </p:grpSp>
      <p:sp>
        <p:nvSpPr>
          <p:cNvPr id="14418" name="Line 126"/>
          <p:cNvSpPr>
            <a:spLocks noChangeShapeType="1"/>
          </p:cNvSpPr>
          <p:nvPr/>
        </p:nvSpPr>
        <p:spPr bwMode="auto">
          <a:xfrm>
            <a:off x="2758439" y="50383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19" name="Line 127"/>
          <p:cNvSpPr>
            <a:spLocks noChangeShapeType="1"/>
          </p:cNvSpPr>
          <p:nvPr/>
        </p:nvSpPr>
        <p:spPr bwMode="auto">
          <a:xfrm>
            <a:off x="2758439" y="43906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20" name="Line 128"/>
          <p:cNvSpPr>
            <a:spLocks noChangeShapeType="1"/>
          </p:cNvSpPr>
          <p:nvPr/>
        </p:nvSpPr>
        <p:spPr bwMode="auto">
          <a:xfrm>
            <a:off x="2758439" y="391439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21" name="Line 129"/>
          <p:cNvSpPr>
            <a:spLocks noChangeShapeType="1"/>
          </p:cNvSpPr>
          <p:nvPr/>
        </p:nvSpPr>
        <p:spPr bwMode="auto">
          <a:xfrm>
            <a:off x="1996439" y="3552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22" name="Line 130"/>
          <p:cNvSpPr>
            <a:spLocks noChangeShapeType="1"/>
          </p:cNvSpPr>
          <p:nvPr/>
        </p:nvSpPr>
        <p:spPr bwMode="auto">
          <a:xfrm>
            <a:off x="1996439" y="41620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23" name="Line 131"/>
          <p:cNvSpPr>
            <a:spLocks noChangeShapeType="1"/>
          </p:cNvSpPr>
          <p:nvPr/>
        </p:nvSpPr>
        <p:spPr bwMode="auto">
          <a:xfrm>
            <a:off x="2059939" y="5076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24" name="Text Box 31"/>
          <p:cNvSpPr txBox="1">
            <a:spLocks noChangeArrowheads="1"/>
          </p:cNvSpPr>
          <p:nvPr/>
        </p:nvSpPr>
        <p:spPr bwMode="auto">
          <a:xfrm rot="18669609">
            <a:off x="6755764" y="3669919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36:9-32</a:t>
            </a:r>
          </a:p>
        </p:txBody>
      </p:sp>
      <p:sp>
        <p:nvSpPr>
          <p:cNvPr id="14425" name="Text Box 94"/>
          <p:cNvSpPr txBox="1">
            <a:spLocks noChangeArrowheads="1"/>
          </p:cNvSpPr>
          <p:nvPr/>
        </p:nvSpPr>
        <p:spPr bwMode="auto">
          <a:xfrm>
            <a:off x="8551671" y="4940147"/>
            <a:ext cx="34325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Destruction of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Jerusalem, Final </a:t>
            </a:r>
            <a:r>
              <a:rPr lang="en-US" altLang="en-US" sz="1400" dirty="0">
                <a:latin typeface="Tempus Sans ITC" panose="04020404030D07020202" pitchFamily="82" charset="0"/>
              </a:rPr>
              <a:t>Deportation</a:t>
            </a:r>
          </a:p>
        </p:txBody>
      </p:sp>
      <p:sp>
        <p:nvSpPr>
          <p:cNvPr id="14426" name="Text Box 94"/>
          <p:cNvSpPr txBox="1">
            <a:spLocks noChangeArrowheads="1"/>
          </p:cNvSpPr>
          <p:nvPr/>
        </p:nvSpPr>
        <p:spPr bwMode="auto">
          <a:xfrm>
            <a:off x="8551671" y="3787622"/>
            <a:ext cx="306494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First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Deportation, Daniel </a:t>
            </a:r>
            <a:r>
              <a:rPr lang="en-US" altLang="en-US" sz="1400" dirty="0">
                <a:latin typeface="Tempus Sans ITC" panose="04020404030D07020202" pitchFamily="82" charset="0"/>
              </a:rPr>
              <a:t>&amp; Ezekiel taken</a:t>
            </a:r>
          </a:p>
        </p:txBody>
      </p:sp>
      <p:sp>
        <p:nvSpPr>
          <p:cNvPr id="14427" name="Text Box 94"/>
          <p:cNvSpPr txBox="1">
            <a:spLocks noChangeArrowheads="1"/>
          </p:cNvSpPr>
          <p:nvPr/>
        </p:nvSpPr>
        <p:spPr bwMode="auto">
          <a:xfrm>
            <a:off x="8551671" y="4284738"/>
            <a:ext cx="149560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Second Deportation</a:t>
            </a:r>
          </a:p>
        </p:txBody>
      </p:sp>
      <p:sp>
        <p:nvSpPr>
          <p:cNvPr id="14428" name="Text Box 99"/>
          <p:cNvSpPr txBox="1">
            <a:spLocks noChangeArrowheads="1"/>
          </p:cNvSpPr>
          <p:nvPr/>
        </p:nvSpPr>
        <p:spPr bwMode="auto">
          <a:xfrm>
            <a:off x="8981820" y="1602774"/>
            <a:ext cx="72295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EVENTS</a:t>
            </a:r>
            <a:endParaRPr lang="en-US" altLang="en-US" sz="1000" b="1" dirty="0">
              <a:latin typeface="Tempus Sans ITC" panose="04020404030D07020202" pitchFamily="82" charset="0"/>
            </a:endParaRPr>
          </a:p>
        </p:txBody>
      </p:sp>
      <p:sp>
        <p:nvSpPr>
          <p:cNvPr id="14429" name="Text Box 94"/>
          <p:cNvSpPr txBox="1">
            <a:spLocks noChangeArrowheads="1"/>
          </p:cNvSpPr>
          <p:nvPr/>
        </p:nvSpPr>
        <p:spPr bwMode="auto">
          <a:xfrm>
            <a:off x="8551671" y="6418111"/>
            <a:ext cx="34198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Tempus Sans ITC" panose="04020404030D07020202" pitchFamily="82" charset="0"/>
              </a:rPr>
              <a:t>Jehoiachin </a:t>
            </a:r>
            <a:r>
              <a:rPr lang="en-US" altLang="en-US" sz="1400" dirty="0">
                <a:latin typeface="Tempus Sans ITC" panose="04020404030D07020202" pitchFamily="82" charset="0"/>
              </a:rPr>
              <a:t>released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&amp; fed </a:t>
            </a:r>
            <a:r>
              <a:rPr lang="en-US" altLang="en-US" sz="1400" dirty="0">
                <a:latin typeface="Tempus Sans ITC" panose="04020404030D07020202" pitchFamily="82" charset="0"/>
              </a:rPr>
              <a:t>at  kings table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8551671" y="2447545"/>
            <a:ext cx="1176604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Jeremiah Called</a:t>
            </a:r>
          </a:p>
        </p:txBody>
      </p:sp>
      <p:sp>
        <p:nvSpPr>
          <p:cNvPr id="14431" name="Text Box 94"/>
          <p:cNvSpPr txBox="1">
            <a:spLocks noChangeArrowheads="1"/>
          </p:cNvSpPr>
          <p:nvPr/>
        </p:nvSpPr>
        <p:spPr bwMode="auto">
          <a:xfrm>
            <a:off x="8551671" y="2066545"/>
            <a:ext cx="161101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Josiah begins reforms</a:t>
            </a:r>
          </a:p>
        </p:txBody>
      </p:sp>
      <p:sp>
        <p:nvSpPr>
          <p:cNvPr id="14432" name="Text Box 94"/>
          <p:cNvSpPr txBox="1">
            <a:spLocks noChangeArrowheads="1"/>
          </p:cNvSpPr>
          <p:nvPr/>
        </p:nvSpPr>
        <p:spPr bwMode="auto">
          <a:xfrm>
            <a:off x="8551671" y="2231645"/>
            <a:ext cx="162063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Josiah purges idolatry</a:t>
            </a:r>
          </a:p>
        </p:txBody>
      </p:sp>
      <p:sp>
        <p:nvSpPr>
          <p:cNvPr id="14433" name="Text Box 94"/>
          <p:cNvSpPr txBox="1">
            <a:spLocks noChangeArrowheads="1"/>
          </p:cNvSpPr>
          <p:nvPr/>
        </p:nvSpPr>
        <p:spPr bwMode="auto">
          <a:xfrm>
            <a:off x="8551671" y="2739645"/>
            <a:ext cx="144430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Book of Law found</a:t>
            </a:r>
          </a:p>
        </p:txBody>
      </p:sp>
      <p:sp>
        <p:nvSpPr>
          <p:cNvPr id="14434" name="Text Box 94"/>
          <p:cNvSpPr txBox="1">
            <a:spLocks noChangeArrowheads="1"/>
          </p:cNvSpPr>
          <p:nvPr/>
        </p:nvSpPr>
        <p:spPr bwMode="auto">
          <a:xfrm>
            <a:off x="8551671" y="3298445"/>
            <a:ext cx="9746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Nineveh falls</a:t>
            </a:r>
          </a:p>
        </p:txBody>
      </p:sp>
      <p:sp>
        <p:nvSpPr>
          <p:cNvPr id="14435" name="Oval 70"/>
          <p:cNvSpPr>
            <a:spLocks noChangeArrowheads="1"/>
          </p:cNvSpPr>
          <p:nvPr/>
        </p:nvSpPr>
        <p:spPr bwMode="auto">
          <a:xfrm>
            <a:off x="3583940" y="32857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436" name="Text Box 21"/>
          <p:cNvSpPr txBox="1">
            <a:spLocks noChangeArrowheads="1"/>
          </p:cNvSpPr>
          <p:nvPr/>
        </p:nvSpPr>
        <p:spPr bwMode="auto">
          <a:xfrm>
            <a:off x="3622040" y="3006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2" name="Oval 1"/>
          <p:cNvSpPr/>
          <p:nvPr/>
        </p:nvSpPr>
        <p:spPr>
          <a:xfrm>
            <a:off x="7119807" y="3514345"/>
            <a:ext cx="779462" cy="1127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8"/>
          <p:cNvSpPr>
            <a:spLocks noChangeArrowheads="1"/>
          </p:cNvSpPr>
          <p:nvPr/>
        </p:nvSpPr>
        <p:spPr bwMode="auto">
          <a:xfrm>
            <a:off x="3167063" y="20050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18" name="Rectangle 1031"/>
          <p:cNvSpPr>
            <a:spLocks noChangeArrowheads="1"/>
          </p:cNvSpPr>
          <p:nvPr/>
        </p:nvSpPr>
        <p:spPr bwMode="auto">
          <a:xfrm>
            <a:off x="3109913" y="19431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670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94298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8932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39179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57938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590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857655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580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 rot="16200000">
            <a:off x="3191275" y="4652403"/>
            <a:ext cx="1064606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Jehoahaz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12" name="Rectangle 29"/>
          <p:cNvSpPr>
            <a:spLocks noChangeArrowheads="1"/>
          </p:cNvSpPr>
          <p:nvPr/>
        </p:nvSpPr>
        <p:spPr bwMode="auto">
          <a:xfrm>
            <a:off x="5344544" y="4261303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Zedekiah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21" name="Freeform 32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22" name="Freeform 33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25" name="Rectangle 34"/>
          <p:cNvSpPr>
            <a:spLocks noChangeArrowheads="1"/>
          </p:cNvSpPr>
          <p:nvPr/>
        </p:nvSpPr>
        <p:spPr bwMode="auto">
          <a:xfrm>
            <a:off x="4216400" y="3767090"/>
            <a:ext cx="57967" cy="2183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27" name="Rectangle 35"/>
          <p:cNvSpPr>
            <a:spLocks noChangeArrowheads="1"/>
          </p:cNvSpPr>
          <p:nvPr/>
        </p:nvSpPr>
        <p:spPr bwMode="auto">
          <a:xfrm>
            <a:off x="5179558" y="3788171"/>
            <a:ext cx="54995" cy="21834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6489038" y="3783653"/>
            <a:ext cx="57967" cy="21834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29" name="Rectangle 37"/>
          <p:cNvSpPr>
            <a:spLocks noChangeArrowheads="1"/>
          </p:cNvSpPr>
          <p:nvPr/>
        </p:nvSpPr>
        <p:spPr bwMode="auto">
          <a:xfrm>
            <a:off x="6230412" y="3477975"/>
            <a:ext cx="89775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Judah Falls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5" name="Freeform 43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36" name="Freeform 44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457751" y="4261303"/>
            <a:ext cx="674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>
                <a:solidFill>
                  <a:srgbClr val="000000"/>
                </a:solidFill>
                <a:latin typeface="Verdana" panose="020B0604030504040204" pitchFamily="34" charset="0"/>
              </a:rPr>
              <a:t>Josiah</a:t>
            </a:r>
          </a:p>
        </p:txBody>
      </p:sp>
      <p:sp>
        <p:nvSpPr>
          <p:cNvPr id="13338" name="Rectangle 46"/>
          <p:cNvSpPr>
            <a:spLocks noChangeArrowheads="1"/>
          </p:cNvSpPr>
          <p:nvPr/>
        </p:nvSpPr>
        <p:spPr bwMode="auto">
          <a:xfrm>
            <a:off x="3889422" y="4256786"/>
            <a:ext cx="1147425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Jehoiakim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9" name="Freeform 47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40" name="Freeform 48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41" name="Rectangle 49"/>
          <p:cNvSpPr>
            <a:spLocks noChangeArrowheads="1"/>
          </p:cNvSpPr>
          <p:nvPr/>
        </p:nvSpPr>
        <p:spPr bwMode="auto">
          <a:xfrm rot="16200000">
            <a:off x="4523125" y="4700367"/>
            <a:ext cx="11397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Jehoiachin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367" name="Group 13366"/>
          <p:cNvGrpSpPr/>
          <p:nvPr/>
        </p:nvGrpSpPr>
        <p:grpSpPr>
          <a:xfrm>
            <a:off x="4152487" y="1776413"/>
            <a:ext cx="3572489" cy="1284053"/>
            <a:chOff x="4152487" y="1776413"/>
            <a:chExt cx="3572489" cy="1284053"/>
          </a:xfrm>
        </p:grpSpPr>
        <p:sp>
          <p:nvSpPr>
            <p:cNvPr id="13313" name="Freeform 30"/>
            <p:cNvSpPr>
              <a:spLocks/>
            </p:cNvSpPr>
            <p:nvPr/>
          </p:nvSpPr>
          <p:spPr bwMode="auto">
            <a:xfrm>
              <a:off x="5818691" y="2645263"/>
              <a:ext cx="1453656" cy="242435"/>
            </a:xfrm>
            <a:custGeom>
              <a:avLst/>
              <a:gdLst>
                <a:gd name="T0" fmla="*/ 0 w 978"/>
                <a:gd name="T1" fmla="*/ 161 h 161"/>
                <a:gd name="T2" fmla="*/ 0 w 978"/>
                <a:gd name="T3" fmla="*/ 153 h 161"/>
                <a:gd name="T4" fmla="*/ 0 w 978"/>
                <a:gd name="T5" fmla="*/ 145 h 161"/>
                <a:gd name="T6" fmla="*/ 3 w 978"/>
                <a:gd name="T7" fmla="*/ 137 h 161"/>
                <a:gd name="T8" fmla="*/ 5 w 978"/>
                <a:gd name="T9" fmla="*/ 129 h 161"/>
                <a:gd name="T10" fmla="*/ 11 w 978"/>
                <a:gd name="T11" fmla="*/ 124 h 161"/>
                <a:gd name="T12" fmla="*/ 13 w 978"/>
                <a:gd name="T13" fmla="*/ 116 h 161"/>
                <a:gd name="T14" fmla="*/ 24 w 978"/>
                <a:gd name="T15" fmla="*/ 105 h 161"/>
                <a:gd name="T16" fmla="*/ 34 w 978"/>
                <a:gd name="T17" fmla="*/ 95 h 161"/>
                <a:gd name="T18" fmla="*/ 42 w 978"/>
                <a:gd name="T19" fmla="*/ 90 h 161"/>
                <a:gd name="T20" fmla="*/ 50 w 978"/>
                <a:gd name="T21" fmla="*/ 87 h 161"/>
                <a:gd name="T22" fmla="*/ 58 w 978"/>
                <a:gd name="T23" fmla="*/ 84 h 161"/>
                <a:gd name="T24" fmla="*/ 66 w 978"/>
                <a:gd name="T25" fmla="*/ 82 h 161"/>
                <a:gd name="T26" fmla="*/ 74 w 978"/>
                <a:gd name="T27" fmla="*/ 82 h 161"/>
                <a:gd name="T28" fmla="*/ 82 w 978"/>
                <a:gd name="T29" fmla="*/ 82 h 161"/>
                <a:gd name="T30" fmla="*/ 406 w 978"/>
                <a:gd name="T31" fmla="*/ 82 h 161"/>
                <a:gd name="T32" fmla="*/ 417 w 978"/>
                <a:gd name="T33" fmla="*/ 79 h 161"/>
                <a:gd name="T34" fmla="*/ 424 w 978"/>
                <a:gd name="T35" fmla="*/ 79 h 161"/>
                <a:gd name="T36" fmla="*/ 432 w 978"/>
                <a:gd name="T37" fmla="*/ 76 h 161"/>
                <a:gd name="T38" fmla="*/ 438 w 978"/>
                <a:gd name="T39" fmla="*/ 74 h 161"/>
                <a:gd name="T40" fmla="*/ 446 w 978"/>
                <a:gd name="T41" fmla="*/ 71 h 161"/>
                <a:gd name="T42" fmla="*/ 453 w 978"/>
                <a:gd name="T43" fmla="*/ 66 h 161"/>
                <a:gd name="T44" fmla="*/ 464 w 978"/>
                <a:gd name="T45" fmla="*/ 58 h 161"/>
                <a:gd name="T46" fmla="*/ 475 w 978"/>
                <a:gd name="T47" fmla="*/ 45 h 161"/>
                <a:gd name="T48" fmla="*/ 480 w 978"/>
                <a:gd name="T49" fmla="*/ 37 h 161"/>
                <a:gd name="T50" fmla="*/ 482 w 978"/>
                <a:gd name="T51" fmla="*/ 32 h 161"/>
                <a:gd name="T52" fmla="*/ 485 w 978"/>
                <a:gd name="T53" fmla="*/ 24 h 161"/>
                <a:gd name="T54" fmla="*/ 488 w 978"/>
                <a:gd name="T55" fmla="*/ 16 h 161"/>
                <a:gd name="T56" fmla="*/ 488 w 978"/>
                <a:gd name="T57" fmla="*/ 8 h 161"/>
                <a:gd name="T58" fmla="*/ 488 w 978"/>
                <a:gd name="T59" fmla="*/ 0 h 161"/>
                <a:gd name="T60" fmla="*/ 488 w 978"/>
                <a:gd name="T61" fmla="*/ 8 h 161"/>
                <a:gd name="T62" fmla="*/ 490 w 978"/>
                <a:gd name="T63" fmla="*/ 16 h 161"/>
                <a:gd name="T64" fmla="*/ 493 w 978"/>
                <a:gd name="T65" fmla="*/ 24 h 161"/>
                <a:gd name="T66" fmla="*/ 496 w 978"/>
                <a:gd name="T67" fmla="*/ 32 h 161"/>
                <a:gd name="T68" fmla="*/ 498 w 978"/>
                <a:gd name="T69" fmla="*/ 37 h 161"/>
                <a:gd name="T70" fmla="*/ 504 w 978"/>
                <a:gd name="T71" fmla="*/ 45 h 161"/>
                <a:gd name="T72" fmla="*/ 511 w 978"/>
                <a:gd name="T73" fmla="*/ 58 h 161"/>
                <a:gd name="T74" fmla="*/ 525 w 978"/>
                <a:gd name="T75" fmla="*/ 66 h 161"/>
                <a:gd name="T76" fmla="*/ 530 w 978"/>
                <a:gd name="T77" fmla="*/ 71 h 161"/>
                <a:gd name="T78" fmla="*/ 538 w 978"/>
                <a:gd name="T79" fmla="*/ 74 h 161"/>
                <a:gd name="T80" fmla="*/ 546 w 978"/>
                <a:gd name="T81" fmla="*/ 76 h 161"/>
                <a:gd name="T82" fmla="*/ 554 w 978"/>
                <a:gd name="T83" fmla="*/ 79 h 161"/>
                <a:gd name="T84" fmla="*/ 562 w 978"/>
                <a:gd name="T85" fmla="*/ 79 h 161"/>
                <a:gd name="T86" fmla="*/ 569 w 978"/>
                <a:gd name="T87" fmla="*/ 82 h 161"/>
                <a:gd name="T88" fmla="*/ 896 w 978"/>
                <a:gd name="T89" fmla="*/ 82 h 161"/>
                <a:gd name="T90" fmla="*/ 904 w 978"/>
                <a:gd name="T91" fmla="*/ 82 h 161"/>
                <a:gd name="T92" fmla="*/ 912 w 978"/>
                <a:gd name="T93" fmla="*/ 82 h 161"/>
                <a:gd name="T94" fmla="*/ 920 w 978"/>
                <a:gd name="T95" fmla="*/ 84 h 161"/>
                <a:gd name="T96" fmla="*/ 928 w 978"/>
                <a:gd name="T97" fmla="*/ 87 h 161"/>
                <a:gd name="T98" fmla="*/ 936 w 978"/>
                <a:gd name="T99" fmla="*/ 90 h 161"/>
                <a:gd name="T100" fmla="*/ 941 w 978"/>
                <a:gd name="T101" fmla="*/ 95 h 161"/>
                <a:gd name="T102" fmla="*/ 954 w 978"/>
                <a:gd name="T103" fmla="*/ 105 h 161"/>
                <a:gd name="T104" fmla="*/ 962 w 978"/>
                <a:gd name="T105" fmla="*/ 116 h 161"/>
                <a:gd name="T106" fmla="*/ 968 w 978"/>
                <a:gd name="T107" fmla="*/ 124 h 161"/>
                <a:gd name="T108" fmla="*/ 970 w 978"/>
                <a:gd name="T109" fmla="*/ 129 h 161"/>
                <a:gd name="T110" fmla="*/ 973 w 978"/>
                <a:gd name="T111" fmla="*/ 137 h 161"/>
                <a:gd name="T112" fmla="*/ 976 w 978"/>
                <a:gd name="T113" fmla="*/ 145 h 161"/>
                <a:gd name="T114" fmla="*/ 978 w 978"/>
                <a:gd name="T115" fmla="*/ 153 h 161"/>
                <a:gd name="T116" fmla="*/ 978 w 978"/>
                <a:gd name="T1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8" h="161">
                  <a:moveTo>
                    <a:pt x="0" y="161"/>
                  </a:moveTo>
                  <a:lnTo>
                    <a:pt x="0" y="153"/>
                  </a:lnTo>
                  <a:lnTo>
                    <a:pt x="0" y="145"/>
                  </a:lnTo>
                  <a:lnTo>
                    <a:pt x="3" y="137"/>
                  </a:lnTo>
                  <a:lnTo>
                    <a:pt x="5" y="129"/>
                  </a:lnTo>
                  <a:lnTo>
                    <a:pt x="11" y="124"/>
                  </a:lnTo>
                  <a:lnTo>
                    <a:pt x="13" y="116"/>
                  </a:lnTo>
                  <a:lnTo>
                    <a:pt x="24" y="105"/>
                  </a:lnTo>
                  <a:lnTo>
                    <a:pt x="34" y="95"/>
                  </a:lnTo>
                  <a:lnTo>
                    <a:pt x="42" y="90"/>
                  </a:lnTo>
                  <a:lnTo>
                    <a:pt x="50" y="87"/>
                  </a:lnTo>
                  <a:lnTo>
                    <a:pt x="58" y="84"/>
                  </a:lnTo>
                  <a:lnTo>
                    <a:pt x="66" y="82"/>
                  </a:lnTo>
                  <a:lnTo>
                    <a:pt x="74" y="82"/>
                  </a:lnTo>
                  <a:lnTo>
                    <a:pt x="82" y="82"/>
                  </a:lnTo>
                  <a:lnTo>
                    <a:pt x="406" y="82"/>
                  </a:lnTo>
                  <a:lnTo>
                    <a:pt x="417" y="79"/>
                  </a:lnTo>
                  <a:lnTo>
                    <a:pt x="424" y="79"/>
                  </a:lnTo>
                  <a:lnTo>
                    <a:pt x="432" y="76"/>
                  </a:lnTo>
                  <a:lnTo>
                    <a:pt x="438" y="74"/>
                  </a:lnTo>
                  <a:lnTo>
                    <a:pt x="446" y="71"/>
                  </a:lnTo>
                  <a:lnTo>
                    <a:pt x="453" y="66"/>
                  </a:lnTo>
                  <a:lnTo>
                    <a:pt x="464" y="58"/>
                  </a:lnTo>
                  <a:lnTo>
                    <a:pt x="475" y="45"/>
                  </a:lnTo>
                  <a:lnTo>
                    <a:pt x="480" y="37"/>
                  </a:lnTo>
                  <a:lnTo>
                    <a:pt x="482" y="32"/>
                  </a:lnTo>
                  <a:lnTo>
                    <a:pt x="485" y="24"/>
                  </a:lnTo>
                  <a:lnTo>
                    <a:pt x="488" y="16"/>
                  </a:lnTo>
                  <a:lnTo>
                    <a:pt x="488" y="8"/>
                  </a:lnTo>
                  <a:lnTo>
                    <a:pt x="488" y="0"/>
                  </a:lnTo>
                  <a:lnTo>
                    <a:pt x="488" y="8"/>
                  </a:lnTo>
                  <a:lnTo>
                    <a:pt x="490" y="16"/>
                  </a:lnTo>
                  <a:lnTo>
                    <a:pt x="493" y="24"/>
                  </a:lnTo>
                  <a:lnTo>
                    <a:pt x="496" y="32"/>
                  </a:lnTo>
                  <a:lnTo>
                    <a:pt x="498" y="37"/>
                  </a:lnTo>
                  <a:lnTo>
                    <a:pt x="504" y="45"/>
                  </a:lnTo>
                  <a:lnTo>
                    <a:pt x="511" y="58"/>
                  </a:lnTo>
                  <a:lnTo>
                    <a:pt x="525" y="66"/>
                  </a:lnTo>
                  <a:lnTo>
                    <a:pt x="530" y="71"/>
                  </a:lnTo>
                  <a:lnTo>
                    <a:pt x="538" y="74"/>
                  </a:lnTo>
                  <a:lnTo>
                    <a:pt x="546" y="76"/>
                  </a:lnTo>
                  <a:lnTo>
                    <a:pt x="554" y="79"/>
                  </a:lnTo>
                  <a:lnTo>
                    <a:pt x="562" y="79"/>
                  </a:lnTo>
                  <a:lnTo>
                    <a:pt x="569" y="82"/>
                  </a:lnTo>
                  <a:lnTo>
                    <a:pt x="896" y="82"/>
                  </a:lnTo>
                  <a:lnTo>
                    <a:pt x="904" y="82"/>
                  </a:lnTo>
                  <a:lnTo>
                    <a:pt x="912" y="82"/>
                  </a:lnTo>
                  <a:lnTo>
                    <a:pt x="920" y="84"/>
                  </a:lnTo>
                  <a:lnTo>
                    <a:pt x="928" y="87"/>
                  </a:lnTo>
                  <a:lnTo>
                    <a:pt x="936" y="90"/>
                  </a:lnTo>
                  <a:lnTo>
                    <a:pt x="941" y="95"/>
                  </a:lnTo>
                  <a:lnTo>
                    <a:pt x="954" y="105"/>
                  </a:lnTo>
                  <a:lnTo>
                    <a:pt x="962" y="116"/>
                  </a:lnTo>
                  <a:lnTo>
                    <a:pt x="968" y="124"/>
                  </a:lnTo>
                  <a:lnTo>
                    <a:pt x="970" y="129"/>
                  </a:lnTo>
                  <a:lnTo>
                    <a:pt x="973" y="137"/>
                  </a:lnTo>
                  <a:lnTo>
                    <a:pt x="976" y="145"/>
                  </a:lnTo>
                  <a:lnTo>
                    <a:pt x="978" y="153"/>
                  </a:lnTo>
                  <a:lnTo>
                    <a:pt x="978" y="16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316" name="Freeform 31"/>
            <p:cNvSpPr>
              <a:spLocks/>
            </p:cNvSpPr>
            <p:nvPr/>
          </p:nvSpPr>
          <p:spPr bwMode="auto">
            <a:xfrm>
              <a:off x="4152487" y="1967650"/>
              <a:ext cx="3198638" cy="182203"/>
            </a:xfrm>
            <a:custGeom>
              <a:avLst/>
              <a:gdLst>
                <a:gd name="T0" fmla="*/ 0 w 2152"/>
                <a:gd name="T1" fmla="*/ 121 h 121"/>
                <a:gd name="T2" fmla="*/ 0 w 2152"/>
                <a:gd name="T3" fmla="*/ 113 h 121"/>
                <a:gd name="T4" fmla="*/ 3 w 2152"/>
                <a:gd name="T5" fmla="*/ 108 h 121"/>
                <a:gd name="T6" fmla="*/ 8 w 2152"/>
                <a:gd name="T7" fmla="*/ 102 h 121"/>
                <a:gd name="T8" fmla="*/ 14 w 2152"/>
                <a:gd name="T9" fmla="*/ 97 h 121"/>
                <a:gd name="T10" fmla="*/ 21 w 2152"/>
                <a:gd name="T11" fmla="*/ 92 h 121"/>
                <a:gd name="T12" fmla="*/ 29 w 2152"/>
                <a:gd name="T13" fmla="*/ 86 h 121"/>
                <a:gd name="T14" fmla="*/ 40 w 2152"/>
                <a:gd name="T15" fmla="*/ 81 h 121"/>
                <a:gd name="T16" fmla="*/ 53 w 2152"/>
                <a:gd name="T17" fmla="*/ 79 h 121"/>
                <a:gd name="T18" fmla="*/ 66 w 2152"/>
                <a:gd name="T19" fmla="*/ 73 h 121"/>
                <a:gd name="T20" fmla="*/ 79 w 2152"/>
                <a:gd name="T21" fmla="*/ 71 h 121"/>
                <a:gd name="T22" fmla="*/ 93 w 2152"/>
                <a:gd name="T23" fmla="*/ 68 h 121"/>
                <a:gd name="T24" fmla="*/ 108 w 2152"/>
                <a:gd name="T25" fmla="*/ 65 h 121"/>
                <a:gd name="T26" fmla="*/ 127 w 2152"/>
                <a:gd name="T27" fmla="*/ 63 h 121"/>
                <a:gd name="T28" fmla="*/ 143 w 2152"/>
                <a:gd name="T29" fmla="*/ 60 h 121"/>
                <a:gd name="T30" fmla="*/ 180 w 2152"/>
                <a:gd name="T31" fmla="*/ 60 h 121"/>
                <a:gd name="T32" fmla="*/ 897 w 2152"/>
                <a:gd name="T33" fmla="*/ 60 h 121"/>
                <a:gd name="T34" fmla="*/ 931 w 2152"/>
                <a:gd name="T35" fmla="*/ 58 h 121"/>
                <a:gd name="T36" fmla="*/ 950 w 2152"/>
                <a:gd name="T37" fmla="*/ 58 h 121"/>
                <a:gd name="T38" fmla="*/ 965 w 2152"/>
                <a:gd name="T39" fmla="*/ 55 h 121"/>
                <a:gd name="T40" fmla="*/ 981 w 2152"/>
                <a:gd name="T41" fmla="*/ 52 h 121"/>
                <a:gd name="T42" fmla="*/ 997 w 2152"/>
                <a:gd name="T43" fmla="*/ 50 h 121"/>
                <a:gd name="T44" fmla="*/ 1010 w 2152"/>
                <a:gd name="T45" fmla="*/ 47 h 121"/>
                <a:gd name="T46" fmla="*/ 1023 w 2152"/>
                <a:gd name="T47" fmla="*/ 42 h 121"/>
                <a:gd name="T48" fmla="*/ 1034 w 2152"/>
                <a:gd name="T49" fmla="*/ 39 h 121"/>
                <a:gd name="T50" fmla="*/ 1044 w 2152"/>
                <a:gd name="T51" fmla="*/ 34 h 121"/>
                <a:gd name="T52" fmla="*/ 1052 w 2152"/>
                <a:gd name="T53" fmla="*/ 29 h 121"/>
                <a:gd name="T54" fmla="*/ 1060 w 2152"/>
                <a:gd name="T55" fmla="*/ 23 h 121"/>
                <a:gd name="T56" fmla="*/ 1068 w 2152"/>
                <a:gd name="T57" fmla="*/ 18 h 121"/>
                <a:gd name="T58" fmla="*/ 1071 w 2152"/>
                <a:gd name="T59" fmla="*/ 13 h 121"/>
                <a:gd name="T60" fmla="*/ 1074 w 2152"/>
                <a:gd name="T61" fmla="*/ 5 h 121"/>
                <a:gd name="T62" fmla="*/ 1076 w 2152"/>
                <a:gd name="T63" fmla="*/ 0 h 121"/>
                <a:gd name="T64" fmla="*/ 1076 w 2152"/>
                <a:gd name="T65" fmla="*/ 5 h 121"/>
                <a:gd name="T66" fmla="*/ 1079 w 2152"/>
                <a:gd name="T67" fmla="*/ 13 h 121"/>
                <a:gd name="T68" fmla="*/ 1084 w 2152"/>
                <a:gd name="T69" fmla="*/ 18 h 121"/>
                <a:gd name="T70" fmla="*/ 1089 w 2152"/>
                <a:gd name="T71" fmla="*/ 23 h 121"/>
                <a:gd name="T72" fmla="*/ 1097 w 2152"/>
                <a:gd name="T73" fmla="*/ 29 h 121"/>
                <a:gd name="T74" fmla="*/ 1105 w 2152"/>
                <a:gd name="T75" fmla="*/ 34 h 121"/>
                <a:gd name="T76" fmla="*/ 1116 w 2152"/>
                <a:gd name="T77" fmla="*/ 39 h 121"/>
                <a:gd name="T78" fmla="*/ 1129 w 2152"/>
                <a:gd name="T79" fmla="*/ 42 h 121"/>
                <a:gd name="T80" fmla="*/ 1139 w 2152"/>
                <a:gd name="T81" fmla="*/ 47 h 121"/>
                <a:gd name="T82" fmla="*/ 1155 w 2152"/>
                <a:gd name="T83" fmla="*/ 50 h 121"/>
                <a:gd name="T84" fmla="*/ 1168 w 2152"/>
                <a:gd name="T85" fmla="*/ 52 h 121"/>
                <a:gd name="T86" fmla="*/ 1184 w 2152"/>
                <a:gd name="T87" fmla="*/ 55 h 121"/>
                <a:gd name="T88" fmla="*/ 1200 w 2152"/>
                <a:gd name="T89" fmla="*/ 58 h 121"/>
                <a:gd name="T90" fmla="*/ 1219 w 2152"/>
                <a:gd name="T91" fmla="*/ 58 h 121"/>
                <a:gd name="T92" fmla="*/ 1255 w 2152"/>
                <a:gd name="T93" fmla="*/ 60 h 121"/>
                <a:gd name="T94" fmla="*/ 1973 w 2152"/>
                <a:gd name="T95" fmla="*/ 60 h 121"/>
                <a:gd name="T96" fmla="*/ 2007 w 2152"/>
                <a:gd name="T97" fmla="*/ 60 h 121"/>
                <a:gd name="T98" fmla="*/ 2025 w 2152"/>
                <a:gd name="T99" fmla="*/ 63 h 121"/>
                <a:gd name="T100" fmla="*/ 2041 w 2152"/>
                <a:gd name="T101" fmla="*/ 65 h 121"/>
                <a:gd name="T102" fmla="*/ 2057 w 2152"/>
                <a:gd name="T103" fmla="*/ 68 h 121"/>
                <a:gd name="T104" fmla="*/ 2073 w 2152"/>
                <a:gd name="T105" fmla="*/ 71 h 121"/>
                <a:gd name="T106" fmla="*/ 2086 w 2152"/>
                <a:gd name="T107" fmla="*/ 73 h 121"/>
                <a:gd name="T108" fmla="*/ 2099 w 2152"/>
                <a:gd name="T109" fmla="*/ 79 h 121"/>
                <a:gd name="T110" fmla="*/ 2110 w 2152"/>
                <a:gd name="T111" fmla="*/ 81 h 121"/>
                <a:gd name="T112" fmla="*/ 2120 w 2152"/>
                <a:gd name="T113" fmla="*/ 86 h 121"/>
                <a:gd name="T114" fmla="*/ 2128 w 2152"/>
                <a:gd name="T115" fmla="*/ 92 h 121"/>
                <a:gd name="T116" fmla="*/ 2136 w 2152"/>
                <a:gd name="T117" fmla="*/ 97 h 121"/>
                <a:gd name="T118" fmla="*/ 2141 w 2152"/>
                <a:gd name="T119" fmla="*/ 102 h 121"/>
                <a:gd name="T120" fmla="*/ 2147 w 2152"/>
                <a:gd name="T121" fmla="*/ 108 h 121"/>
                <a:gd name="T122" fmla="*/ 2149 w 2152"/>
                <a:gd name="T123" fmla="*/ 113 h 121"/>
                <a:gd name="T124" fmla="*/ 2152 w 2152"/>
                <a:gd name="T1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121">
                  <a:moveTo>
                    <a:pt x="0" y="121"/>
                  </a:moveTo>
                  <a:lnTo>
                    <a:pt x="0" y="113"/>
                  </a:lnTo>
                  <a:lnTo>
                    <a:pt x="3" y="108"/>
                  </a:lnTo>
                  <a:lnTo>
                    <a:pt x="8" y="102"/>
                  </a:lnTo>
                  <a:lnTo>
                    <a:pt x="14" y="97"/>
                  </a:lnTo>
                  <a:lnTo>
                    <a:pt x="21" y="92"/>
                  </a:lnTo>
                  <a:lnTo>
                    <a:pt x="29" y="86"/>
                  </a:lnTo>
                  <a:lnTo>
                    <a:pt x="40" y="81"/>
                  </a:lnTo>
                  <a:lnTo>
                    <a:pt x="53" y="79"/>
                  </a:lnTo>
                  <a:lnTo>
                    <a:pt x="66" y="73"/>
                  </a:lnTo>
                  <a:lnTo>
                    <a:pt x="79" y="71"/>
                  </a:lnTo>
                  <a:lnTo>
                    <a:pt x="93" y="68"/>
                  </a:lnTo>
                  <a:lnTo>
                    <a:pt x="108" y="65"/>
                  </a:lnTo>
                  <a:lnTo>
                    <a:pt x="127" y="63"/>
                  </a:lnTo>
                  <a:lnTo>
                    <a:pt x="143" y="60"/>
                  </a:lnTo>
                  <a:lnTo>
                    <a:pt x="180" y="60"/>
                  </a:lnTo>
                  <a:lnTo>
                    <a:pt x="897" y="60"/>
                  </a:lnTo>
                  <a:lnTo>
                    <a:pt x="931" y="58"/>
                  </a:lnTo>
                  <a:lnTo>
                    <a:pt x="950" y="58"/>
                  </a:lnTo>
                  <a:lnTo>
                    <a:pt x="965" y="55"/>
                  </a:lnTo>
                  <a:lnTo>
                    <a:pt x="981" y="52"/>
                  </a:lnTo>
                  <a:lnTo>
                    <a:pt x="997" y="50"/>
                  </a:lnTo>
                  <a:lnTo>
                    <a:pt x="1010" y="47"/>
                  </a:lnTo>
                  <a:lnTo>
                    <a:pt x="1023" y="42"/>
                  </a:lnTo>
                  <a:lnTo>
                    <a:pt x="1034" y="39"/>
                  </a:lnTo>
                  <a:lnTo>
                    <a:pt x="1044" y="34"/>
                  </a:lnTo>
                  <a:lnTo>
                    <a:pt x="1052" y="29"/>
                  </a:lnTo>
                  <a:lnTo>
                    <a:pt x="1060" y="23"/>
                  </a:lnTo>
                  <a:lnTo>
                    <a:pt x="1068" y="18"/>
                  </a:lnTo>
                  <a:lnTo>
                    <a:pt x="1071" y="13"/>
                  </a:lnTo>
                  <a:lnTo>
                    <a:pt x="1074" y="5"/>
                  </a:lnTo>
                  <a:lnTo>
                    <a:pt x="1076" y="0"/>
                  </a:lnTo>
                  <a:lnTo>
                    <a:pt x="1076" y="5"/>
                  </a:lnTo>
                  <a:lnTo>
                    <a:pt x="1079" y="13"/>
                  </a:lnTo>
                  <a:lnTo>
                    <a:pt x="1084" y="18"/>
                  </a:lnTo>
                  <a:lnTo>
                    <a:pt x="1089" y="23"/>
                  </a:lnTo>
                  <a:lnTo>
                    <a:pt x="1097" y="29"/>
                  </a:lnTo>
                  <a:lnTo>
                    <a:pt x="1105" y="34"/>
                  </a:lnTo>
                  <a:lnTo>
                    <a:pt x="1116" y="39"/>
                  </a:lnTo>
                  <a:lnTo>
                    <a:pt x="1129" y="42"/>
                  </a:lnTo>
                  <a:lnTo>
                    <a:pt x="1139" y="47"/>
                  </a:lnTo>
                  <a:lnTo>
                    <a:pt x="1155" y="50"/>
                  </a:lnTo>
                  <a:lnTo>
                    <a:pt x="1168" y="52"/>
                  </a:lnTo>
                  <a:lnTo>
                    <a:pt x="1184" y="55"/>
                  </a:lnTo>
                  <a:lnTo>
                    <a:pt x="1200" y="58"/>
                  </a:lnTo>
                  <a:lnTo>
                    <a:pt x="1219" y="58"/>
                  </a:lnTo>
                  <a:lnTo>
                    <a:pt x="1255" y="60"/>
                  </a:lnTo>
                  <a:lnTo>
                    <a:pt x="1973" y="60"/>
                  </a:lnTo>
                  <a:lnTo>
                    <a:pt x="2007" y="60"/>
                  </a:lnTo>
                  <a:lnTo>
                    <a:pt x="2025" y="63"/>
                  </a:lnTo>
                  <a:lnTo>
                    <a:pt x="2041" y="65"/>
                  </a:lnTo>
                  <a:lnTo>
                    <a:pt x="2057" y="68"/>
                  </a:lnTo>
                  <a:lnTo>
                    <a:pt x="2073" y="71"/>
                  </a:lnTo>
                  <a:lnTo>
                    <a:pt x="2086" y="73"/>
                  </a:lnTo>
                  <a:lnTo>
                    <a:pt x="2099" y="79"/>
                  </a:lnTo>
                  <a:lnTo>
                    <a:pt x="2110" y="81"/>
                  </a:lnTo>
                  <a:lnTo>
                    <a:pt x="2120" y="86"/>
                  </a:lnTo>
                  <a:lnTo>
                    <a:pt x="2128" y="92"/>
                  </a:lnTo>
                  <a:lnTo>
                    <a:pt x="2136" y="97"/>
                  </a:lnTo>
                  <a:lnTo>
                    <a:pt x="2141" y="102"/>
                  </a:lnTo>
                  <a:lnTo>
                    <a:pt x="2147" y="108"/>
                  </a:lnTo>
                  <a:lnTo>
                    <a:pt x="2149" y="113"/>
                  </a:lnTo>
                  <a:lnTo>
                    <a:pt x="2152" y="12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343" name="Rectangle 51"/>
            <p:cNvSpPr>
              <a:spLocks noChangeArrowheads="1"/>
            </p:cNvSpPr>
            <p:nvPr/>
          </p:nvSpPr>
          <p:spPr bwMode="auto">
            <a:xfrm>
              <a:off x="5775588" y="1776413"/>
              <a:ext cx="7742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Daniel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4" name="Rectangle 52"/>
            <p:cNvSpPr>
              <a:spLocks noChangeArrowheads="1"/>
            </p:cNvSpPr>
            <p:nvPr/>
          </p:nvSpPr>
          <p:spPr bwMode="auto">
            <a:xfrm>
              <a:off x="5351976" y="2073057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606 to 536 BC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6" name="Rectangle 54"/>
            <p:cNvSpPr>
              <a:spLocks noChangeArrowheads="1"/>
            </p:cNvSpPr>
            <p:nvPr/>
          </p:nvSpPr>
          <p:spPr bwMode="auto">
            <a:xfrm>
              <a:off x="6383507" y="2470590"/>
              <a:ext cx="8608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Ezekiel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7" name="Rectangle 55"/>
            <p:cNvSpPr>
              <a:spLocks noChangeArrowheads="1"/>
            </p:cNvSpPr>
            <p:nvPr/>
          </p:nvSpPr>
          <p:spPr bwMode="auto">
            <a:xfrm>
              <a:off x="5998541" y="2798856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592 to 570 BC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grpSp>
        <p:nvGrpSpPr>
          <p:cNvPr id="13365" name="Group 13364"/>
          <p:cNvGrpSpPr/>
          <p:nvPr/>
        </p:nvGrpSpPr>
        <p:grpSpPr>
          <a:xfrm>
            <a:off x="1621223" y="2871134"/>
            <a:ext cx="4820251" cy="524021"/>
            <a:chOff x="1621223" y="2871134"/>
            <a:chExt cx="4820251" cy="524021"/>
          </a:xfrm>
        </p:grpSpPr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2416424" y="2871134"/>
              <a:ext cx="1175707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Jeremiah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2416424" y="3109052"/>
              <a:ext cx="622783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627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2" name="Rectangle 40"/>
            <p:cNvSpPr>
              <a:spLocks noChangeArrowheads="1"/>
            </p:cNvSpPr>
            <p:nvPr/>
          </p:nvSpPr>
          <p:spPr bwMode="auto">
            <a:xfrm>
              <a:off x="2902461" y="3109052"/>
              <a:ext cx="215521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3" name="Rectangle 41"/>
            <p:cNvSpPr>
              <a:spLocks noChangeArrowheads="1"/>
            </p:cNvSpPr>
            <p:nvPr/>
          </p:nvSpPr>
          <p:spPr bwMode="auto">
            <a:xfrm>
              <a:off x="3062988" y="3109052"/>
              <a:ext cx="552924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586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48" name="Freeform 56"/>
            <p:cNvSpPr>
              <a:spLocks/>
            </p:cNvSpPr>
            <p:nvPr/>
          </p:nvSpPr>
          <p:spPr bwMode="auto">
            <a:xfrm>
              <a:off x="1621223" y="3026233"/>
              <a:ext cx="4820251" cy="177685"/>
            </a:xfrm>
            <a:custGeom>
              <a:avLst/>
              <a:gdLst>
                <a:gd name="T0" fmla="*/ 0 w 3243"/>
                <a:gd name="T1" fmla="*/ 116 h 118"/>
                <a:gd name="T2" fmla="*/ 3 w 3243"/>
                <a:gd name="T3" fmla="*/ 111 h 118"/>
                <a:gd name="T4" fmla="*/ 13 w 3243"/>
                <a:gd name="T5" fmla="*/ 103 h 118"/>
                <a:gd name="T6" fmla="*/ 32 w 3243"/>
                <a:gd name="T7" fmla="*/ 92 h 118"/>
                <a:gd name="T8" fmla="*/ 61 w 3243"/>
                <a:gd name="T9" fmla="*/ 82 h 118"/>
                <a:gd name="T10" fmla="*/ 98 w 3243"/>
                <a:gd name="T11" fmla="*/ 74 h 118"/>
                <a:gd name="T12" fmla="*/ 142 w 3243"/>
                <a:gd name="T13" fmla="*/ 66 h 118"/>
                <a:gd name="T14" fmla="*/ 190 w 3243"/>
                <a:gd name="T15" fmla="*/ 63 h 118"/>
                <a:gd name="T16" fmla="*/ 243 w 3243"/>
                <a:gd name="T17" fmla="*/ 60 h 118"/>
                <a:gd name="T18" fmla="*/ 1350 w 3243"/>
                <a:gd name="T19" fmla="*/ 60 h 118"/>
                <a:gd name="T20" fmla="*/ 1405 w 3243"/>
                <a:gd name="T21" fmla="*/ 58 h 118"/>
                <a:gd name="T22" fmla="*/ 1456 w 3243"/>
                <a:gd name="T23" fmla="*/ 55 h 118"/>
                <a:gd name="T24" fmla="*/ 1503 w 3243"/>
                <a:gd name="T25" fmla="*/ 50 h 118"/>
                <a:gd name="T26" fmla="*/ 1543 w 3243"/>
                <a:gd name="T27" fmla="*/ 42 h 118"/>
                <a:gd name="T28" fmla="*/ 1574 w 3243"/>
                <a:gd name="T29" fmla="*/ 31 h 118"/>
                <a:gd name="T30" fmla="*/ 1601 w 3243"/>
                <a:gd name="T31" fmla="*/ 24 h 118"/>
                <a:gd name="T32" fmla="*/ 1616 w 3243"/>
                <a:gd name="T33" fmla="*/ 10 h 118"/>
                <a:gd name="T34" fmla="*/ 1619 w 3243"/>
                <a:gd name="T35" fmla="*/ 5 h 118"/>
                <a:gd name="T36" fmla="*/ 1622 w 3243"/>
                <a:gd name="T37" fmla="*/ 0 h 118"/>
                <a:gd name="T38" fmla="*/ 1622 w 3243"/>
                <a:gd name="T39" fmla="*/ 5 h 118"/>
                <a:gd name="T40" fmla="*/ 1627 w 3243"/>
                <a:gd name="T41" fmla="*/ 10 h 118"/>
                <a:gd name="T42" fmla="*/ 1643 w 3243"/>
                <a:gd name="T43" fmla="*/ 24 h 118"/>
                <a:gd name="T44" fmla="*/ 1666 w 3243"/>
                <a:gd name="T45" fmla="*/ 31 h 118"/>
                <a:gd name="T46" fmla="*/ 1701 w 3243"/>
                <a:gd name="T47" fmla="*/ 42 h 118"/>
                <a:gd name="T48" fmla="*/ 1740 w 3243"/>
                <a:gd name="T49" fmla="*/ 50 h 118"/>
                <a:gd name="T50" fmla="*/ 1785 w 3243"/>
                <a:gd name="T51" fmla="*/ 55 h 118"/>
                <a:gd name="T52" fmla="*/ 1838 w 3243"/>
                <a:gd name="T53" fmla="*/ 58 h 118"/>
                <a:gd name="T54" fmla="*/ 1891 w 3243"/>
                <a:gd name="T55" fmla="*/ 60 h 118"/>
                <a:gd name="T56" fmla="*/ 3001 w 3243"/>
                <a:gd name="T57" fmla="*/ 60 h 118"/>
                <a:gd name="T58" fmla="*/ 3053 w 3243"/>
                <a:gd name="T59" fmla="*/ 63 h 118"/>
                <a:gd name="T60" fmla="*/ 3101 w 3243"/>
                <a:gd name="T61" fmla="*/ 66 h 118"/>
                <a:gd name="T62" fmla="*/ 3143 w 3243"/>
                <a:gd name="T63" fmla="*/ 74 h 118"/>
                <a:gd name="T64" fmla="*/ 3180 w 3243"/>
                <a:gd name="T65" fmla="*/ 82 h 118"/>
                <a:gd name="T66" fmla="*/ 3209 w 3243"/>
                <a:gd name="T67" fmla="*/ 92 h 118"/>
                <a:gd name="T68" fmla="*/ 3230 w 3243"/>
                <a:gd name="T69" fmla="*/ 103 h 118"/>
                <a:gd name="T70" fmla="*/ 3241 w 3243"/>
                <a:gd name="T71" fmla="*/ 111 h 118"/>
                <a:gd name="T72" fmla="*/ 3243 w 3243"/>
                <a:gd name="T73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3" h="118">
                  <a:moveTo>
                    <a:pt x="0" y="118"/>
                  </a:moveTo>
                  <a:lnTo>
                    <a:pt x="0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5" y="108"/>
                  </a:lnTo>
                  <a:lnTo>
                    <a:pt x="13" y="103"/>
                  </a:lnTo>
                  <a:lnTo>
                    <a:pt x="21" y="97"/>
                  </a:lnTo>
                  <a:lnTo>
                    <a:pt x="32" y="92"/>
                  </a:lnTo>
                  <a:lnTo>
                    <a:pt x="48" y="87"/>
                  </a:lnTo>
                  <a:lnTo>
                    <a:pt x="61" y="82"/>
                  </a:lnTo>
                  <a:lnTo>
                    <a:pt x="79" y="76"/>
                  </a:lnTo>
                  <a:lnTo>
                    <a:pt x="98" y="74"/>
                  </a:lnTo>
                  <a:lnTo>
                    <a:pt x="119" y="68"/>
                  </a:lnTo>
                  <a:lnTo>
                    <a:pt x="142" y="66"/>
                  </a:lnTo>
                  <a:lnTo>
                    <a:pt x="166" y="63"/>
                  </a:lnTo>
                  <a:lnTo>
                    <a:pt x="190" y="63"/>
                  </a:lnTo>
                  <a:lnTo>
                    <a:pt x="216" y="60"/>
                  </a:lnTo>
                  <a:lnTo>
                    <a:pt x="243" y="60"/>
                  </a:lnTo>
                  <a:lnTo>
                    <a:pt x="272" y="60"/>
                  </a:lnTo>
                  <a:lnTo>
                    <a:pt x="1350" y="60"/>
                  </a:lnTo>
                  <a:lnTo>
                    <a:pt x="1379" y="58"/>
                  </a:lnTo>
                  <a:lnTo>
                    <a:pt x="1405" y="58"/>
                  </a:lnTo>
                  <a:lnTo>
                    <a:pt x="1432" y="55"/>
                  </a:lnTo>
                  <a:lnTo>
                    <a:pt x="1456" y="55"/>
                  </a:lnTo>
                  <a:lnTo>
                    <a:pt x="1479" y="53"/>
                  </a:lnTo>
                  <a:lnTo>
                    <a:pt x="1503" y="50"/>
                  </a:lnTo>
                  <a:lnTo>
                    <a:pt x="1524" y="45"/>
                  </a:lnTo>
                  <a:lnTo>
                    <a:pt x="1543" y="42"/>
                  </a:lnTo>
                  <a:lnTo>
                    <a:pt x="1558" y="37"/>
                  </a:lnTo>
                  <a:lnTo>
                    <a:pt x="1574" y="31"/>
                  </a:lnTo>
                  <a:lnTo>
                    <a:pt x="1590" y="29"/>
                  </a:lnTo>
                  <a:lnTo>
                    <a:pt x="1601" y="24"/>
                  </a:lnTo>
                  <a:lnTo>
                    <a:pt x="1608" y="16"/>
                  </a:lnTo>
                  <a:lnTo>
                    <a:pt x="1616" y="10"/>
                  </a:lnTo>
                  <a:lnTo>
                    <a:pt x="1619" y="8"/>
                  </a:lnTo>
                  <a:lnTo>
                    <a:pt x="1619" y="5"/>
                  </a:lnTo>
                  <a:lnTo>
                    <a:pt x="1622" y="3"/>
                  </a:lnTo>
                  <a:lnTo>
                    <a:pt x="1622" y="0"/>
                  </a:lnTo>
                  <a:lnTo>
                    <a:pt x="1622" y="3"/>
                  </a:lnTo>
                  <a:lnTo>
                    <a:pt x="1622" y="5"/>
                  </a:lnTo>
                  <a:lnTo>
                    <a:pt x="1624" y="8"/>
                  </a:lnTo>
                  <a:lnTo>
                    <a:pt x="1627" y="10"/>
                  </a:lnTo>
                  <a:lnTo>
                    <a:pt x="1635" y="16"/>
                  </a:lnTo>
                  <a:lnTo>
                    <a:pt x="1643" y="24"/>
                  </a:lnTo>
                  <a:lnTo>
                    <a:pt x="1653" y="29"/>
                  </a:lnTo>
                  <a:lnTo>
                    <a:pt x="1666" y="31"/>
                  </a:lnTo>
                  <a:lnTo>
                    <a:pt x="1682" y="37"/>
                  </a:lnTo>
                  <a:lnTo>
                    <a:pt x="1701" y="42"/>
                  </a:lnTo>
                  <a:lnTo>
                    <a:pt x="1719" y="45"/>
                  </a:lnTo>
                  <a:lnTo>
                    <a:pt x="1740" y="50"/>
                  </a:lnTo>
                  <a:lnTo>
                    <a:pt x="1764" y="53"/>
                  </a:lnTo>
                  <a:lnTo>
                    <a:pt x="1785" y="55"/>
                  </a:lnTo>
                  <a:lnTo>
                    <a:pt x="1811" y="55"/>
                  </a:lnTo>
                  <a:lnTo>
                    <a:pt x="1838" y="58"/>
                  </a:lnTo>
                  <a:lnTo>
                    <a:pt x="1864" y="58"/>
                  </a:lnTo>
                  <a:lnTo>
                    <a:pt x="1891" y="60"/>
                  </a:lnTo>
                  <a:lnTo>
                    <a:pt x="2972" y="60"/>
                  </a:lnTo>
                  <a:lnTo>
                    <a:pt x="3001" y="60"/>
                  </a:lnTo>
                  <a:lnTo>
                    <a:pt x="3027" y="60"/>
                  </a:lnTo>
                  <a:lnTo>
                    <a:pt x="3053" y="63"/>
                  </a:lnTo>
                  <a:lnTo>
                    <a:pt x="3077" y="63"/>
                  </a:lnTo>
                  <a:lnTo>
                    <a:pt x="3101" y="66"/>
                  </a:lnTo>
                  <a:lnTo>
                    <a:pt x="3125" y="68"/>
                  </a:lnTo>
                  <a:lnTo>
                    <a:pt x="3143" y="74"/>
                  </a:lnTo>
                  <a:lnTo>
                    <a:pt x="3164" y="76"/>
                  </a:lnTo>
                  <a:lnTo>
                    <a:pt x="3180" y="82"/>
                  </a:lnTo>
                  <a:lnTo>
                    <a:pt x="3196" y="87"/>
                  </a:lnTo>
                  <a:lnTo>
                    <a:pt x="3209" y="92"/>
                  </a:lnTo>
                  <a:lnTo>
                    <a:pt x="3222" y="97"/>
                  </a:lnTo>
                  <a:lnTo>
                    <a:pt x="3230" y="103"/>
                  </a:lnTo>
                  <a:lnTo>
                    <a:pt x="3238" y="108"/>
                  </a:lnTo>
                  <a:lnTo>
                    <a:pt x="3241" y="111"/>
                  </a:lnTo>
                  <a:lnTo>
                    <a:pt x="3241" y="113"/>
                  </a:lnTo>
                  <a:lnTo>
                    <a:pt x="3243" y="116"/>
                  </a:lnTo>
                  <a:lnTo>
                    <a:pt x="3243" y="11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349" name="Rectangle 57"/>
          <p:cNvSpPr>
            <a:spLocks noChangeArrowheads="1"/>
          </p:cNvSpPr>
          <p:nvPr/>
        </p:nvSpPr>
        <p:spPr bwMode="auto">
          <a:xfrm>
            <a:off x="4145055" y="2645263"/>
            <a:ext cx="318080" cy="1087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50" name="Rectangle 58"/>
          <p:cNvSpPr>
            <a:spLocks noChangeArrowheads="1"/>
          </p:cNvSpPr>
          <p:nvPr/>
        </p:nvSpPr>
        <p:spPr bwMode="auto">
          <a:xfrm rot="16200000">
            <a:off x="4236129" y="3408767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1" name="Rectangle 59"/>
          <p:cNvSpPr>
            <a:spLocks noChangeArrowheads="1"/>
          </p:cNvSpPr>
          <p:nvPr/>
        </p:nvSpPr>
        <p:spPr bwMode="auto">
          <a:xfrm rot="16200000">
            <a:off x="4211017" y="3366119"/>
            <a:ext cx="143052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2" name="Rectangle 60"/>
          <p:cNvSpPr>
            <a:spLocks noChangeArrowheads="1"/>
          </p:cNvSpPr>
          <p:nvPr/>
        </p:nvSpPr>
        <p:spPr bwMode="auto">
          <a:xfrm rot="16200000">
            <a:off x="3965074" y="2902816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3" name="Rectangle 61"/>
          <p:cNvSpPr>
            <a:spLocks noChangeArrowheads="1"/>
          </p:cNvSpPr>
          <p:nvPr/>
        </p:nvSpPr>
        <p:spPr bwMode="auto">
          <a:xfrm>
            <a:off x="5054705" y="2594066"/>
            <a:ext cx="313621" cy="11218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54" name="Rectangle 62"/>
          <p:cNvSpPr>
            <a:spLocks noChangeArrowheads="1"/>
          </p:cNvSpPr>
          <p:nvPr/>
        </p:nvSpPr>
        <p:spPr bwMode="auto">
          <a:xfrm rot="16200000">
            <a:off x="5141320" y="3392204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5" name="Rectangle 63"/>
          <p:cNvSpPr>
            <a:spLocks noChangeArrowheads="1"/>
          </p:cNvSpPr>
          <p:nvPr/>
        </p:nvSpPr>
        <p:spPr bwMode="auto">
          <a:xfrm rot="16200000">
            <a:off x="5095116" y="3329979"/>
            <a:ext cx="186720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6" name="Rectangle 64"/>
          <p:cNvSpPr>
            <a:spLocks noChangeArrowheads="1"/>
          </p:cNvSpPr>
          <p:nvPr/>
        </p:nvSpPr>
        <p:spPr bwMode="auto">
          <a:xfrm rot="16200000">
            <a:off x="4870265" y="2851619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66" name="Group 13365"/>
          <p:cNvGrpSpPr/>
          <p:nvPr/>
        </p:nvGrpSpPr>
        <p:grpSpPr>
          <a:xfrm>
            <a:off x="917009" y="2267306"/>
            <a:ext cx="3707727" cy="1409436"/>
            <a:chOff x="917009" y="2267306"/>
            <a:chExt cx="3707727" cy="1409436"/>
          </a:xfrm>
        </p:grpSpPr>
        <p:sp>
          <p:nvSpPr>
            <p:cNvPr id="13334" name="Rectangle 42"/>
            <p:cNvSpPr>
              <a:spLocks noChangeArrowheads="1"/>
            </p:cNvSpPr>
            <p:nvPr/>
          </p:nvSpPr>
          <p:spPr bwMode="auto">
            <a:xfrm>
              <a:off x="917009" y="3279208"/>
              <a:ext cx="12791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Zephaniah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7" name="Freeform 65"/>
            <p:cNvSpPr>
              <a:spLocks/>
            </p:cNvSpPr>
            <p:nvPr/>
          </p:nvSpPr>
          <p:spPr bwMode="auto">
            <a:xfrm>
              <a:off x="3620372" y="2530822"/>
              <a:ext cx="704533" cy="158110"/>
            </a:xfrm>
            <a:custGeom>
              <a:avLst/>
              <a:gdLst>
                <a:gd name="T0" fmla="*/ 0 w 474"/>
                <a:gd name="T1" fmla="*/ 105 h 105"/>
                <a:gd name="T2" fmla="*/ 2 w 474"/>
                <a:gd name="T3" fmla="*/ 94 h 105"/>
                <a:gd name="T4" fmla="*/ 5 w 474"/>
                <a:gd name="T5" fmla="*/ 84 h 105"/>
                <a:gd name="T6" fmla="*/ 8 w 474"/>
                <a:gd name="T7" fmla="*/ 76 h 105"/>
                <a:gd name="T8" fmla="*/ 13 w 474"/>
                <a:gd name="T9" fmla="*/ 68 h 105"/>
                <a:gd name="T10" fmla="*/ 18 w 474"/>
                <a:gd name="T11" fmla="*/ 60 h 105"/>
                <a:gd name="T12" fmla="*/ 26 w 474"/>
                <a:gd name="T13" fmla="*/ 55 h 105"/>
                <a:gd name="T14" fmla="*/ 31 w 474"/>
                <a:gd name="T15" fmla="*/ 52 h 105"/>
                <a:gd name="T16" fmla="*/ 39 w 474"/>
                <a:gd name="T17" fmla="*/ 52 h 105"/>
                <a:gd name="T18" fmla="*/ 198 w 474"/>
                <a:gd name="T19" fmla="*/ 52 h 105"/>
                <a:gd name="T20" fmla="*/ 205 w 474"/>
                <a:gd name="T21" fmla="*/ 50 h 105"/>
                <a:gd name="T22" fmla="*/ 213 w 474"/>
                <a:gd name="T23" fmla="*/ 47 h 105"/>
                <a:gd name="T24" fmla="*/ 221 w 474"/>
                <a:gd name="T25" fmla="*/ 42 h 105"/>
                <a:gd name="T26" fmla="*/ 227 w 474"/>
                <a:gd name="T27" fmla="*/ 36 h 105"/>
                <a:gd name="T28" fmla="*/ 232 w 474"/>
                <a:gd name="T29" fmla="*/ 29 h 105"/>
                <a:gd name="T30" fmla="*/ 234 w 474"/>
                <a:gd name="T31" fmla="*/ 21 h 105"/>
                <a:gd name="T32" fmla="*/ 237 w 474"/>
                <a:gd name="T33" fmla="*/ 10 h 105"/>
                <a:gd name="T34" fmla="*/ 237 w 474"/>
                <a:gd name="T35" fmla="*/ 0 h 105"/>
                <a:gd name="T36" fmla="*/ 240 w 474"/>
                <a:gd name="T37" fmla="*/ 10 h 105"/>
                <a:gd name="T38" fmla="*/ 240 w 474"/>
                <a:gd name="T39" fmla="*/ 21 h 105"/>
                <a:gd name="T40" fmla="*/ 245 w 474"/>
                <a:gd name="T41" fmla="*/ 29 h 105"/>
                <a:gd name="T42" fmla="*/ 250 w 474"/>
                <a:gd name="T43" fmla="*/ 36 h 105"/>
                <a:gd name="T44" fmla="*/ 256 w 474"/>
                <a:gd name="T45" fmla="*/ 42 h 105"/>
                <a:gd name="T46" fmla="*/ 261 w 474"/>
                <a:gd name="T47" fmla="*/ 47 h 105"/>
                <a:gd name="T48" fmla="*/ 269 w 474"/>
                <a:gd name="T49" fmla="*/ 50 h 105"/>
                <a:gd name="T50" fmla="*/ 277 w 474"/>
                <a:gd name="T51" fmla="*/ 52 h 105"/>
                <a:gd name="T52" fmla="*/ 435 w 474"/>
                <a:gd name="T53" fmla="*/ 52 h 105"/>
                <a:gd name="T54" fmla="*/ 443 w 474"/>
                <a:gd name="T55" fmla="*/ 52 h 105"/>
                <a:gd name="T56" fmla="*/ 451 w 474"/>
                <a:gd name="T57" fmla="*/ 55 h 105"/>
                <a:gd name="T58" fmla="*/ 459 w 474"/>
                <a:gd name="T59" fmla="*/ 60 h 105"/>
                <a:gd name="T60" fmla="*/ 464 w 474"/>
                <a:gd name="T61" fmla="*/ 68 h 105"/>
                <a:gd name="T62" fmla="*/ 469 w 474"/>
                <a:gd name="T63" fmla="*/ 76 h 105"/>
                <a:gd name="T64" fmla="*/ 472 w 474"/>
                <a:gd name="T65" fmla="*/ 84 h 105"/>
                <a:gd name="T66" fmla="*/ 474 w 474"/>
                <a:gd name="T67" fmla="*/ 94 h 105"/>
                <a:gd name="T68" fmla="*/ 474 w 474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105">
                  <a:moveTo>
                    <a:pt x="0" y="105"/>
                  </a:moveTo>
                  <a:lnTo>
                    <a:pt x="2" y="94"/>
                  </a:lnTo>
                  <a:lnTo>
                    <a:pt x="5" y="84"/>
                  </a:lnTo>
                  <a:lnTo>
                    <a:pt x="8" y="76"/>
                  </a:lnTo>
                  <a:lnTo>
                    <a:pt x="13" y="68"/>
                  </a:lnTo>
                  <a:lnTo>
                    <a:pt x="18" y="60"/>
                  </a:lnTo>
                  <a:lnTo>
                    <a:pt x="26" y="55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198" y="52"/>
                  </a:lnTo>
                  <a:lnTo>
                    <a:pt x="205" y="50"/>
                  </a:lnTo>
                  <a:lnTo>
                    <a:pt x="213" y="47"/>
                  </a:lnTo>
                  <a:lnTo>
                    <a:pt x="221" y="42"/>
                  </a:lnTo>
                  <a:lnTo>
                    <a:pt x="227" y="36"/>
                  </a:lnTo>
                  <a:lnTo>
                    <a:pt x="232" y="29"/>
                  </a:lnTo>
                  <a:lnTo>
                    <a:pt x="234" y="21"/>
                  </a:lnTo>
                  <a:lnTo>
                    <a:pt x="237" y="10"/>
                  </a:lnTo>
                  <a:lnTo>
                    <a:pt x="237" y="0"/>
                  </a:lnTo>
                  <a:lnTo>
                    <a:pt x="240" y="10"/>
                  </a:lnTo>
                  <a:lnTo>
                    <a:pt x="240" y="21"/>
                  </a:lnTo>
                  <a:lnTo>
                    <a:pt x="245" y="29"/>
                  </a:lnTo>
                  <a:lnTo>
                    <a:pt x="250" y="36"/>
                  </a:lnTo>
                  <a:lnTo>
                    <a:pt x="256" y="42"/>
                  </a:lnTo>
                  <a:lnTo>
                    <a:pt x="261" y="47"/>
                  </a:lnTo>
                  <a:lnTo>
                    <a:pt x="269" y="50"/>
                  </a:lnTo>
                  <a:lnTo>
                    <a:pt x="277" y="52"/>
                  </a:lnTo>
                  <a:lnTo>
                    <a:pt x="435" y="52"/>
                  </a:lnTo>
                  <a:lnTo>
                    <a:pt x="443" y="52"/>
                  </a:lnTo>
                  <a:lnTo>
                    <a:pt x="451" y="55"/>
                  </a:lnTo>
                  <a:lnTo>
                    <a:pt x="459" y="60"/>
                  </a:lnTo>
                  <a:lnTo>
                    <a:pt x="464" y="68"/>
                  </a:lnTo>
                  <a:lnTo>
                    <a:pt x="469" y="76"/>
                  </a:lnTo>
                  <a:lnTo>
                    <a:pt x="472" y="84"/>
                  </a:lnTo>
                  <a:lnTo>
                    <a:pt x="474" y="94"/>
                  </a:lnTo>
                  <a:lnTo>
                    <a:pt x="474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358" name="Rectangle 66"/>
            <p:cNvSpPr>
              <a:spLocks noChangeArrowheads="1"/>
            </p:cNvSpPr>
            <p:nvPr/>
          </p:nvSpPr>
          <p:spPr bwMode="auto">
            <a:xfrm>
              <a:off x="3404850" y="2267306"/>
              <a:ext cx="121988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Habakkuk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9" name="Freeform 67"/>
            <p:cNvSpPr>
              <a:spLocks/>
            </p:cNvSpPr>
            <p:nvPr/>
          </p:nvSpPr>
          <p:spPr bwMode="auto">
            <a:xfrm>
              <a:off x="1280848" y="3514114"/>
              <a:ext cx="447412" cy="162627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2410299" y="3298187"/>
              <a:ext cx="8720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Nahum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2667778" y="3533094"/>
              <a:ext cx="371428" cy="143648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3361" name="Title 133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 in Judah</a:t>
            </a:r>
            <a:endParaRPr lang="en-US" dirty="0"/>
          </a:p>
        </p:txBody>
      </p:sp>
      <p:sp>
        <p:nvSpPr>
          <p:cNvPr id="13363" name="Text Placeholder 1336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After the Fall of Israel</a:t>
            </a:r>
            <a:endParaRPr lang="en-US" dirty="0"/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436108" y="5227031"/>
            <a:ext cx="8576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Kings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436108" y="1688462"/>
            <a:ext cx="1387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Prophets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357402" y="3216275"/>
            <a:ext cx="779462" cy="1127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Prophet to the Nations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was beyond Judah (1:5-10)</a:t>
            </a:r>
          </a:p>
          <a:p>
            <a:pPr lvl="1"/>
            <a:r>
              <a:rPr lang="en-US" dirty="0" smtClean="0"/>
              <a:t>A prophet to the nations</a:t>
            </a:r>
          </a:p>
          <a:p>
            <a:pPr lvl="1"/>
            <a:r>
              <a:rPr lang="en-US" dirty="0" smtClean="0"/>
              <a:t>Set over Nations and Kingdoms to root out and pull down…</a:t>
            </a:r>
          </a:p>
          <a:p>
            <a:r>
              <a:rPr lang="en-US" dirty="0" smtClean="0"/>
              <a:t>Messages behind the messages</a:t>
            </a:r>
          </a:p>
          <a:p>
            <a:pPr lvl="1"/>
            <a:r>
              <a:rPr lang="en-US" dirty="0" smtClean="0"/>
              <a:t>Immediate satisfaction:  Enemies of Judah will be punished</a:t>
            </a:r>
          </a:p>
          <a:p>
            <a:pPr lvl="1"/>
            <a:r>
              <a:rPr lang="en-US" dirty="0" smtClean="0"/>
              <a:t>God punishes evil wherever it is found</a:t>
            </a:r>
          </a:p>
          <a:p>
            <a:pPr lvl="1"/>
            <a:r>
              <a:rPr lang="en-US" dirty="0" smtClean="0"/>
              <a:t>God is in control of the nations and times</a:t>
            </a:r>
          </a:p>
          <a:p>
            <a:pPr lvl="1"/>
            <a:r>
              <a:rPr lang="en-US" dirty="0" smtClean="0"/>
              <a:t>God’s moral laws are universal, they apply to all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Egypt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9634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Judgement 1 (46:1-12)</a:t>
            </a:r>
          </a:p>
          <a:p>
            <a:pPr lvl="1"/>
            <a:r>
              <a:rPr lang="en-US" dirty="0" smtClean="0"/>
              <a:t>Nation Named:  Egypt in the time of Jehoiakim</a:t>
            </a:r>
          </a:p>
          <a:p>
            <a:pPr lvl="1"/>
            <a:r>
              <a:rPr lang="en-US" dirty="0" smtClean="0"/>
              <a:t>Their Sin: </a:t>
            </a:r>
          </a:p>
          <a:p>
            <a:pPr lvl="2"/>
            <a:r>
              <a:rPr lang="en-US" dirty="0" smtClean="0"/>
              <a:t>Pride in covering the earth (46:7-8), in the strength of their arms (46:3-4)</a:t>
            </a:r>
          </a:p>
          <a:p>
            <a:pPr lvl="1"/>
            <a:r>
              <a:rPr lang="en-US" dirty="0" smtClean="0"/>
              <a:t>Their Punishment:</a:t>
            </a:r>
          </a:p>
          <a:p>
            <a:pPr lvl="2"/>
            <a:r>
              <a:rPr lang="en-US" dirty="0" smtClean="0"/>
              <a:t>Defeat and Humiliation at Carchemish (46:5-6, 9-10)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Judgement 2 (46:13-26)</a:t>
            </a:r>
          </a:p>
          <a:p>
            <a:pPr lvl="1"/>
            <a:r>
              <a:rPr lang="en-US" dirty="0" smtClean="0"/>
              <a:t>Nation </a:t>
            </a:r>
            <a:r>
              <a:rPr lang="en-US" dirty="0"/>
              <a:t>Named:  </a:t>
            </a:r>
            <a:r>
              <a:rPr lang="en-US" dirty="0" smtClean="0"/>
              <a:t>Egypt after the fall of </a:t>
            </a:r>
            <a:r>
              <a:rPr lang="en-US" dirty="0"/>
              <a:t>J</a:t>
            </a:r>
            <a:r>
              <a:rPr lang="en-US" dirty="0" smtClean="0"/>
              <a:t>erusalem</a:t>
            </a:r>
            <a:endParaRPr lang="en-US" dirty="0"/>
          </a:p>
          <a:p>
            <a:pPr lvl="1"/>
            <a:r>
              <a:rPr lang="en-US" dirty="0"/>
              <a:t>Their Sin: </a:t>
            </a:r>
          </a:p>
          <a:p>
            <a:pPr lvl="2"/>
            <a:r>
              <a:rPr lang="en-US" dirty="0" smtClean="0"/>
              <a:t>Trusting their false gods, and in their own might (46:25)</a:t>
            </a:r>
            <a:endParaRPr lang="en-US" dirty="0"/>
          </a:p>
          <a:p>
            <a:pPr lvl="1"/>
            <a:r>
              <a:rPr lang="en-US" dirty="0"/>
              <a:t>Their Punishment:</a:t>
            </a:r>
          </a:p>
          <a:p>
            <a:pPr lvl="2"/>
            <a:r>
              <a:rPr lang="en-US" dirty="0" smtClean="0"/>
              <a:t>God’s servant Nebuchadnezzar would invade</a:t>
            </a:r>
          </a:p>
          <a:p>
            <a:pPr lvl="2"/>
            <a:r>
              <a:rPr lang="en-US" dirty="0" smtClean="0"/>
              <a:t>Valiant men and mercenaries would fail</a:t>
            </a:r>
          </a:p>
          <a:p>
            <a:pPr lvl="2"/>
            <a:r>
              <a:rPr lang="en-US" dirty="0" smtClean="0"/>
              <a:t>Egypt shall be ashamed</a:t>
            </a:r>
          </a:p>
          <a:p>
            <a:pPr lvl="1"/>
            <a:r>
              <a:rPr lang="en-US" dirty="0" smtClean="0"/>
              <a:t>Unexpected Hope:</a:t>
            </a:r>
          </a:p>
          <a:p>
            <a:pPr lvl="2"/>
            <a:r>
              <a:rPr lang="en-US" dirty="0" smtClean="0"/>
              <a:t>Afterward it shall be inhabited as before (46:26)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to the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46:1-12, Egypt at Carchemish</a:t>
            </a:r>
          </a:p>
          <a:p>
            <a:r>
              <a:rPr lang="en-US" dirty="0" smtClean="0"/>
              <a:t>46:13-26, Egypt invaded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2544" y="574481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A64AA2-5DEE-4D05-89FA-4A1D8536B076}" type="slidenum">
              <a:rPr lang="en-US" altLang="en-US" sz="1400"/>
              <a:pPr eaLnBrk="1" hangingPunct="1"/>
              <a:t>10</a:t>
            </a:fld>
            <a:endParaRPr lang="en-US" alt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" y="580680"/>
            <a:ext cx="7561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090669" y="3355630"/>
            <a:ext cx="931863" cy="78422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73269" y="4974880"/>
            <a:ext cx="527050" cy="4762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19887165">
            <a:off x="6197532" y="2788892"/>
            <a:ext cx="706437" cy="116205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11519" y="1817550"/>
            <a:ext cx="527050" cy="4762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Prophecies Against Philistines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Judgement  (47:1-7)</a:t>
            </a:r>
          </a:p>
          <a:p>
            <a:pPr lvl="1"/>
            <a:r>
              <a:rPr lang="en-US" dirty="0" smtClean="0"/>
              <a:t>Nation Named:  </a:t>
            </a:r>
          </a:p>
          <a:p>
            <a:pPr lvl="2"/>
            <a:r>
              <a:rPr lang="en-US" dirty="0" smtClean="0"/>
              <a:t>Philistines:  Remnant of Caphtor, Gaza and Ashkelon</a:t>
            </a:r>
          </a:p>
          <a:p>
            <a:pPr lvl="1"/>
            <a:r>
              <a:rPr lang="en-US" dirty="0" smtClean="0"/>
              <a:t>Their Sin: </a:t>
            </a:r>
          </a:p>
          <a:p>
            <a:pPr lvl="2"/>
            <a:r>
              <a:rPr lang="en-US" dirty="0" smtClean="0"/>
              <a:t>Not specified</a:t>
            </a:r>
          </a:p>
          <a:p>
            <a:pPr lvl="1"/>
            <a:r>
              <a:rPr lang="en-US" dirty="0" smtClean="0"/>
              <a:t>Their Punishment:</a:t>
            </a:r>
          </a:p>
          <a:p>
            <a:pPr lvl="2"/>
            <a:r>
              <a:rPr lang="en-US" dirty="0" smtClean="0"/>
              <a:t>Waters rise from the north in a flood (Egypt coming from Carchemish? Or Babylon?)</a:t>
            </a:r>
          </a:p>
          <a:p>
            <a:pPr lvl="2"/>
            <a:r>
              <a:rPr lang="en-US" dirty="0" smtClean="0"/>
              <a:t>Great fear in their defeat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898</Words>
  <Application>Microsoft Office PowerPoint</Application>
  <PresentationFormat>Widescreen</PresentationFormat>
  <Paragraphs>252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</vt:lpstr>
      <vt:lpstr>Tahoma</vt:lpstr>
      <vt:lpstr>Tempus Sans ITC</vt:lpstr>
      <vt:lpstr>Times New Roman</vt:lpstr>
      <vt:lpstr>Verdana</vt:lpstr>
      <vt:lpstr>Red Line Business 16x9</vt:lpstr>
      <vt:lpstr>Jeremiah – 40 years of prophecy</vt:lpstr>
      <vt:lpstr>Class Objectives</vt:lpstr>
      <vt:lpstr>Outline of Jeremiah</vt:lpstr>
      <vt:lpstr>Dating of Jeremiah’s Prophecies</vt:lpstr>
      <vt:lpstr>Prophets in Judah</vt:lpstr>
      <vt:lpstr>A Prophet to the Nations</vt:lpstr>
      <vt:lpstr>Prophecies Against Egypt</vt:lpstr>
      <vt:lpstr>Prophecies to the Nations</vt:lpstr>
      <vt:lpstr>Prophecies Against Philistines</vt:lpstr>
      <vt:lpstr>Prophecies to the Nations</vt:lpstr>
      <vt:lpstr>Prophecies Against Moab</vt:lpstr>
      <vt:lpstr>Prophecies to the Nations</vt:lpstr>
      <vt:lpstr>Prophecies Against Ammon</vt:lpstr>
      <vt:lpstr>Prophecies to the Nations</vt:lpstr>
      <vt:lpstr>Prophecies Against Edom</vt:lpstr>
      <vt:lpstr>Prophecies to the Nations</vt:lpstr>
      <vt:lpstr>Prophecies Against Other Nations</vt:lpstr>
      <vt:lpstr>Prophecies to the Nations</vt:lpstr>
      <vt:lpstr>Promised Restoration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2014-04-24T14:49:26Z</dcterms:created>
  <dcterms:modified xsi:type="dcterms:W3CDTF">2018-07-15T06:03:19Z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