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61" r:id="rId3"/>
    <p:sldId id="263" r:id="rId4"/>
    <p:sldId id="262" r:id="rId5"/>
    <p:sldId id="260" r:id="rId6"/>
    <p:sldId id="264" r:id="rId7"/>
    <p:sldId id="266" r:id="rId8"/>
    <p:sldId id="267" r:id="rId9"/>
    <p:sldId id="268" r:id="rId10"/>
    <p:sldId id="269" r:id="rId11"/>
    <p:sldId id="270" r:id="rId12"/>
    <p:sldId id="271" r:id="rId13"/>
    <p:sldId id="272" r:id="rId14"/>
    <p:sldId id="273" r:id="rId15"/>
    <p:sldId id="274" r:id="rId16"/>
    <p:sldId id="277" r:id="rId17"/>
    <p:sldId id="292" r:id="rId18"/>
    <p:sldId id="278" r:id="rId19"/>
    <p:sldId id="279" r:id="rId20"/>
    <p:sldId id="280" r:id="rId21"/>
    <p:sldId id="281" r:id="rId22"/>
    <p:sldId id="282" r:id="rId23"/>
    <p:sldId id="291" r:id="rId24"/>
    <p:sldId id="283" r:id="rId25"/>
    <p:sldId id="284" r:id="rId26"/>
    <p:sldId id="285" r:id="rId27"/>
    <p:sldId id="287" r:id="rId28"/>
    <p:sldId id="288" r:id="rId29"/>
    <p:sldId id="289" r:id="rId30"/>
    <p:sldId id="275" r:id="rId31"/>
    <p:sldId id="258" r:id="rId32"/>
    <p:sldId id="290" r:id="rId3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1"/>
    <p:restoredTop sz="81942"/>
  </p:normalViewPr>
  <p:slideViewPr>
    <p:cSldViewPr snapToGrid="0" snapToObjects="1">
      <p:cViewPr varScale="1">
        <p:scale>
          <a:sx n="111" d="100"/>
          <a:sy n="111" d="100"/>
        </p:scale>
        <p:origin x="4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7/21/18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us, Revelation is like nothing  we’ve ever read before.</a:t>
            </a:r>
          </a:p>
          <a:p>
            <a:endParaRPr lang="en-US" dirty="0" smtClean="0"/>
          </a:p>
          <a:p>
            <a:r>
              <a:rPr lang="en-US" dirty="0" smtClean="0"/>
              <a:t>To</a:t>
            </a:r>
            <a:r>
              <a:rPr lang="en-US" baseline="0" dirty="0" smtClean="0"/>
              <a:t> them, Revelation reads just like one – of many – apocalyptic works… they had grown familiar with!</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t>10</a:t>
            </a:fld>
            <a:endParaRPr lang="en-US"/>
          </a:p>
        </p:txBody>
      </p:sp>
    </p:spTree>
    <p:extLst>
      <p:ext uri="{BB962C8B-B14F-4D97-AF65-F5344CB8AC3E}">
        <p14:creationId xmlns:p14="http://schemas.microsoft.com/office/powerpoint/2010/main" val="948897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us, Revelation is like nothing  we’ve ever read before.</a:t>
            </a:r>
          </a:p>
          <a:p>
            <a:endParaRPr lang="en-US" dirty="0" smtClean="0"/>
          </a:p>
          <a:p>
            <a:r>
              <a:rPr lang="en-US" dirty="0" smtClean="0"/>
              <a:t>To</a:t>
            </a:r>
            <a:r>
              <a:rPr lang="en-US" baseline="0" dirty="0" smtClean="0"/>
              <a:t> them, Revelation was one – of many – apocalyptic works…</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t>11</a:t>
            </a:fld>
            <a:endParaRPr lang="en-US"/>
          </a:p>
        </p:txBody>
      </p:sp>
    </p:spTree>
    <p:extLst>
      <p:ext uri="{BB962C8B-B14F-4D97-AF65-F5344CB8AC3E}">
        <p14:creationId xmlns:p14="http://schemas.microsoft.com/office/powerpoint/2010/main" val="8767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us, Revelation is like nothing  we’ve ever read before.</a:t>
            </a:r>
          </a:p>
          <a:p>
            <a:endParaRPr lang="en-US" dirty="0" smtClean="0"/>
          </a:p>
          <a:p>
            <a:r>
              <a:rPr lang="en-US" dirty="0" smtClean="0"/>
              <a:t>To</a:t>
            </a:r>
            <a:r>
              <a:rPr lang="en-US" baseline="0" dirty="0" smtClean="0"/>
              <a:t> them, Revelation was one – of many – apocalyptic works…</a:t>
            </a:r>
          </a:p>
          <a:p>
            <a:endParaRPr lang="en-US" baseline="0" dirty="0" smtClean="0"/>
          </a:p>
          <a:p>
            <a:endParaRPr lang="en-US" baseline="0" dirty="0" smtClean="0"/>
          </a:p>
          <a:p>
            <a:r>
              <a:rPr lang="en-US" baseline="0" dirty="0" smtClean="0"/>
              <a:t>These are the words of the Battle Hymn of the Republic.  Their author, abolitionist Julia Ward Howe, describes the Civil War in terms of a spiritual battle with dramatic and memorable language that is not meant to be picked apart but taken as a whole expression of her feelings and as a call to action for her cause.  </a:t>
            </a:r>
          </a:p>
          <a:p>
            <a:endParaRPr lang="en-US" baseline="0" dirty="0" smtClean="0"/>
          </a:p>
        </p:txBody>
      </p:sp>
      <p:sp>
        <p:nvSpPr>
          <p:cNvPr id="4" name="Slide Number Placeholder 3"/>
          <p:cNvSpPr>
            <a:spLocks noGrp="1"/>
          </p:cNvSpPr>
          <p:nvPr>
            <p:ph type="sldNum" sz="quarter" idx="10"/>
          </p:nvPr>
        </p:nvSpPr>
        <p:spPr/>
        <p:txBody>
          <a:bodyPr/>
          <a:lstStyle/>
          <a:p>
            <a:fld id="{F8797377-0446-C446-9F47-93FAA3EB641F}" type="slidenum">
              <a:rPr lang="en-US" smtClean="0"/>
              <a:t>12</a:t>
            </a:fld>
            <a:endParaRPr lang="en-US"/>
          </a:p>
        </p:txBody>
      </p:sp>
    </p:spTree>
    <p:extLst>
      <p:ext uri="{BB962C8B-B14F-4D97-AF65-F5344CB8AC3E}">
        <p14:creationId xmlns:p14="http://schemas.microsoft.com/office/powerpoint/2010/main" val="1727570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 going to share a BIG definition</a:t>
            </a:r>
            <a:r>
              <a:rPr lang="en-US" baseline="0" dirty="0" smtClean="0"/>
              <a:t> – and we are going to break it down for the rest of the class….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It’s a mouth full – but the key points are EXCELLENT!!!!</a:t>
            </a:r>
            <a:endParaRPr lang="en-US" dirty="0" smtClean="0"/>
          </a:p>
          <a:p>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t>13</a:t>
            </a:fld>
            <a:endParaRPr lang="en-US"/>
          </a:p>
        </p:txBody>
      </p:sp>
    </p:spTree>
    <p:extLst>
      <p:ext uri="{BB962C8B-B14F-4D97-AF65-F5344CB8AC3E}">
        <p14:creationId xmlns:p14="http://schemas.microsoft.com/office/powerpoint/2010/main" val="15769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Divine Message:</a:t>
            </a:r>
            <a:r>
              <a:rPr lang="en-US" baseline="0" dirty="0" smtClean="0"/>
              <a:t>  Don’t throw our hands up and say – I’ll never understand this.  The whole point is to understand it.  And to know that understanding it as a whole is not lazy or inaccurate, but actually the first and primary point!</a:t>
            </a:r>
            <a:endParaRPr lang="en-US" dirty="0" smtClean="0"/>
          </a:p>
          <a:p>
            <a:endParaRPr lang="en-US" dirty="0" smtClean="0"/>
          </a:p>
          <a:p>
            <a:r>
              <a:rPr lang="en-US" dirty="0" smtClean="0"/>
              <a:t>Page 24 – Temporal &amp; Spatial</a:t>
            </a:r>
          </a:p>
          <a:p>
            <a:endParaRPr lang="en-US" dirty="0" smtClean="0"/>
          </a:p>
          <a:p>
            <a:r>
              <a:rPr lang="en-US" dirty="0" smtClean="0"/>
              <a:t>*** Reflected – not a one-for-one correlation.  Simply</a:t>
            </a:r>
            <a:r>
              <a:rPr lang="en-US" baseline="0" dirty="0" smtClean="0"/>
              <a:t> pulling back the curtains and telling us – what you are </a:t>
            </a:r>
            <a:r>
              <a:rPr lang="en-US" baseline="0" dirty="0" err="1" smtClean="0"/>
              <a:t>experiecing</a:t>
            </a:r>
            <a:r>
              <a:rPr lang="en-US" baseline="0" dirty="0" smtClean="0"/>
              <a:t> on earth is connected to a larger drama unfolding between God and Satan.</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t>14</a:t>
            </a:fld>
            <a:endParaRPr lang="en-US"/>
          </a:p>
        </p:txBody>
      </p:sp>
    </p:spTree>
    <p:extLst>
      <p:ext uri="{BB962C8B-B14F-4D97-AF65-F5344CB8AC3E}">
        <p14:creationId xmlns:p14="http://schemas.microsoft.com/office/powerpoint/2010/main" val="670788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15</a:t>
            </a:fld>
            <a:endParaRPr lang="en-US"/>
          </a:p>
        </p:txBody>
      </p:sp>
    </p:spTree>
    <p:extLst>
      <p:ext uri="{BB962C8B-B14F-4D97-AF65-F5344CB8AC3E}">
        <p14:creationId xmlns:p14="http://schemas.microsoft.com/office/powerpoint/2010/main" val="210530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16</a:t>
            </a:fld>
            <a:endParaRPr lang="en-US"/>
          </a:p>
        </p:txBody>
      </p:sp>
    </p:spTree>
    <p:extLst>
      <p:ext uri="{BB962C8B-B14F-4D97-AF65-F5344CB8AC3E}">
        <p14:creationId xmlns:p14="http://schemas.microsoft.com/office/powerpoint/2010/main" val="75670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Ezra – you’ll notice in this quote that the interpretation is going to be given.</a:t>
            </a:r>
          </a:p>
          <a:p>
            <a:endParaRPr lang="en-US" dirty="0" smtClean="0"/>
          </a:p>
          <a:p>
            <a:r>
              <a:rPr lang="en-US" dirty="0" smtClean="0"/>
              <a:t>Same in Daniel 7:15-17  the Interpretation is GIVEN.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18</a:t>
            </a:fld>
            <a:endParaRPr lang="en-US"/>
          </a:p>
        </p:txBody>
      </p:sp>
    </p:spTree>
    <p:extLst>
      <p:ext uri="{BB962C8B-B14F-4D97-AF65-F5344CB8AC3E}">
        <p14:creationId xmlns:p14="http://schemas.microsoft.com/office/powerpoint/2010/main" val="98209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797377-0446-C446-9F47-93FAA3EB641F}" type="slidenum">
              <a:rPr lang="en-US" smtClean="0"/>
              <a:pPr/>
              <a:t>19</a:t>
            </a:fld>
            <a:endParaRPr lang="en-US"/>
          </a:p>
        </p:txBody>
      </p:sp>
    </p:spTree>
    <p:extLst>
      <p:ext uri="{BB962C8B-B14F-4D97-AF65-F5344CB8AC3E}">
        <p14:creationId xmlns:p14="http://schemas.microsoft.com/office/powerpoint/2010/main" val="2009929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 8:15-17….remember we said “otherworldly beings” would explain</a:t>
            </a:r>
            <a:r>
              <a:rPr lang="en-US" baseline="0" dirty="0" smtClean="0"/>
              <a:t> the visions</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20</a:t>
            </a:fld>
            <a:endParaRPr lang="en-US"/>
          </a:p>
        </p:txBody>
      </p:sp>
    </p:spTree>
    <p:extLst>
      <p:ext uri="{BB962C8B-B14F-4D97-AF65-F5344CB8AC3E}">
        <p14:creationId xmlns:p14="http://schemas.microsoft.com/office/powerpoint/2010/main" val="206182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a:t>
            </a:fld>
            <a:endParaRPr lang="en-US"/>
          </a:p>
        </p:txBody>
      </p:sp>
    </p:spTree>
    <p:extLst>
      <p:ext uri="{BB962C8B-B14F-4D97-AF65-F5344CB8AC3E}">
        <p14:creationId xmlns:p14="http://schemas.microsoft.com/office/powerpoint/2010/main" val="955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Enoch</a:t>
            </a:r>
            <a:r>
              <a:rPr lang="en-US" baseline="0" dirty="0" smtClean="0"/>
              <a:t> goes on to describe this tree and planted in the north with a river flowing from it to the south.  AND those directions (N and S) have no specific meaning. They are just part of the overall picture and narrative.</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21</a:t>
            </a:fld>
            <a:endParaRPr lang="en-US"/>
          </a:p>
        </p:txBody>
      </p:sp>
    </p:spTree>
    <p:extLst>
      <p:ext uri="{BB962C8B-B14F-4D97-AF65-F5344CB8AC3E}">
        <p14:creationId xmlns:p14="http://schemas.microsoft.com/office/powerpoint/2010/main" val="82853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9:1-12  - Our</a:t>
            </a:r>
            <a:r>
              <a:rPr lang="en-US" baseline="0" dirty="0" smtClean="0"/>
              <a:t> job is not to match these locust to current events – helicopters, </a:t>
            </a:r>
            <a:r>
              <a:rPr lang="en-US" baseline="0" dirty="0" err="1" smtClean="0"/>
              <a:t>missles</a:t>
            </a:r>
            <a:r>
              <a:rPr lang="en-US" baseline="0" dirty="0" smtClean="0"/>
              <a:t>, bullets etc…  Our job is to understand – this was really terrible because a Spiritual Battle is taking place.</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22</a:t>
            </a:fld>
            <a:endParaRPr lang="en-US"/>
          </a:p>
        </p:txBody>
      </p:sp>
    </p:spTree>
    <p:extLst>
      <p:ext uri="{BB962C8B-B14F-4D97-AF65-F5344CB8AC3E}">
        <p14:creationId xmlns:p14="http://schemas.microsoft.com/office/powerpoint/2010/main" val="172234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23</a:t>
            </a:fld>
            <a:endParaRPr lang="en-US"/>
          </a:p>
        </p:txBody>
      </p:sp>
    </p:spTree>
    <p:extLst>
      <p:ext uri="{BB962C8B-B14F-4D97-AF65-F5344CB8AC3E}">
        <p14:creationId xmlns:p14="http://schemas.microsoft.com/office/powerpoint/2010/main" val="1982736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Daniel 8:1-3</a:t>
            </a:r>
            <a:r>
              <a:rPr lang="en-US" baseline="0" dirty="0" smtClean="0"/>
              <a:t>  notice how often this is written in terms of what is SEEN or LOOKED upon.</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24</a:t>
            </a:fld>
            <a:endParaRPr lang="en-US"/>
          </a:p>
        </p:txBody>
      </p:sp>
    </p:spTree>
    <p:extLst>
      <p:ext uri="{BB962C8B-B14F-4D97-AF65-F5344CB8AC3E}">
        <p14:creationId xmlns:p14="http://schemas.microsoft.com/office/powerpoint/2010/main" val="1177805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797377-0446-C446-9F47-93FAA3EB641F}" type="slidenum">
              <a:rPr lang="en-US" smtClean="0"/>
              <a:pPr/>
              <a:t>25</a:t>
            </a:fld>
            <a:endParaRPr lang="en-US"/>
          </a:p>
        </p:txBody>
      </p:sp>
    </p:spTree>
    <p:extLst>
      <p:ext uri="{BB962C8B-B14F-4D97-AF65-F5344CB8AC3E}">
        <p14:creationId xmlns:p14="http://schemas.microsoft.com/office/powerpoint/2010/main" val="683834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797377-0446-C446-9F47-93FAA3EB641F}" type="slidenum">
              <a:rPr lang="en-US" smtClean="0"/>
              <a:pPr/>
              <a:t>26</a:t>
            </a:fld>
            <a:endParaRPr lang="en-US"/>
          </a:p>
        </p:txBody>
      </p:sp>
    </p:spTree>
    <p:extLst>
      <p:ext uri="{BB962C8B-B14F-4D97-AF65-F5344CB8AC3E}">
        <p14:creationId xmlns:p14="http://schemas.microsoft.com/office/powerpoint/2010/main" val="870323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commonalities</a:t>
            </a:r>
            <a:r>
              <a:rPr lang="en-US" baseline="0" dirty="0" smtClean="0"/>
              <a:t> that are helpful.  I don’t want to take away from that.  The idea of scary beast as bad guy is obvious.  But sometimes the beast is a nation, sometimes a ruler, sometimes the Devil.  We have to be careful we don’t “pick and choose” details and FORCE them unfairly from one work onto another.</a:t>
            </a:r>
            <a:endParaRPr lang="en-US" dirty="0" smtClean="0"/>
          </a:p>
          <a:p>
            <a:endParaRPr lang="en-US" dirty="0" smtClean="0"/>
          </a:p>
          <a:p>
            <a:endParaRPr lang="en-US" dirty="0" smtClean="0"/>
          </a:p>
          <a:p>
            <a:r>
              <a:rPr lang="en-US" dirty="0" smtClean="0"/>
              <a:t>Examine Temple…in </a:t>
            </a:r>
            <a:r>
              <a:rPr lang="en-US" dirty="0" err="1" smtClean="0"/>
              <a:t>ch</a:t>
            </a:r>
            <a:r>
              <a:rPr lang="en-US" baseline="0" dirty="0" smtClean="0"/>
              <a:t> 7 – the imagery emphasizes the worship and service of the redeemed.</a:t>
            </a:r>
          </a:p>
          <a:p>
            <a:r>
              <a:rPr lang="en-US" baseline="0" dirty="0" smtClean="0"/>
              <a:t>In </a:t>
            </a:r>
            <a:r>
              <a:rPr lang="en-US" baseline="0" dirty="0" err="1" smtClean="0"/>
              <a:t>ch</a:t>
            </a:r>
            <a:r>
              <a:rPr lang="en-US" baseline="0" dirty="0" smtClean="0"/>
              <a:t> 21, the absence emphasizes the holiness of GOD.  </a:t>
            </a:r>
          </a:p>
          <a:p>
            <a:endParaRPr lang="en-US" baseline="0" dirty="0" smtClean="0"/>
          </a:p>
          <a:p>
            <a:endParaRPr lang="en-US" baseline="0" dirty="0" smtClean="0"/>
          </a:p>
          <a:p>
            <a:r>
              <a:rPr lang="en-US" baseline="0" dirty="0" smtClean="0"/>
              <a:t>Pg 79-80</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27</a:t>
            </a:fld>
            <a:endParaRPr lang="en-US"/>
          </a:p>
        </p:txBody>
      </p:sp>
    </p:spTree>
    <p:extLst>
      <p:ext uri="{BB962C8B-B14F-4D97-AF65-F5344CB8AC3E}">
        <p14:creationId xmlns:p14="http://schemas.microsoft.com/office/powerpoint/2010/main" val="196592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Soon &amp; Quickly are the key words of </a:t>
            </a:r>
            <a:r>
              <a:rPr lang="en-US" dirty="0" err="1" smtClean="0"/>
              <a:t>apocaplypic</a:t>
            </a:r>
            <a:r>
              <a:rPr lang="en-US" dirty="0" smtClean="0"/>
              <a:t> literature.</a:t>
            </a:r>
          </a:p>
          <a:p>
            <a:endParaRPr lang="en-US" dirty="0" smtClean="0"/>
          </a:p>
          <a:p>
            <a:r>
              <a:rPr lang="en-US" dirty="0" smtClean="0"/>
              <a:t>Those who want</a:t>
            </a:r>
            <a:r>
              <a:rPr lang="en-US" baseline="0" dirty="0" smtClean="0"/>
              <a:t> to make the book of Revelation all about the United Nations, and the things from the evening news that worry us – have missed the point for the original readers.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28</a:t>
            </a:fld>
            <a:endParaRPr lang="en-US"/>
          </a:p>
        </p:txBody>
      </p:sp>
    </p:spTree>
    <p:extLst>
      <p:ext uri="{BB962C8B-B14F-4D97-AF65-F5344CB8AC3E}">
        <p14:creationId xmlns:p14="http://schemas.microsoft.com/office/powerpoint/2010/main" val="1124825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 Imagery</a:t>
            </a:r>
          </a:p>
          <a:p>
            <a:endParaRPr lang="en-US" dirty="0" smtClean="0"/>
          </a:p>
          <a:p>
            <a:r>
              <a:rPr lang="en-US" dirty="0" smtClean="0"/>
              <a:t>Pressing</a:t>
            </a:r>
            <a:r>
              <a:rPr lang="en-US" baseline="0" dirty="0" smtClean="0"/>
              <a:t> Timeline</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pPr/>
              <a:t>29</a:t>
            </a:fld>
            <a:endParaRPr lang="en-US"/>
          </a:p>
        </p:txBody>
      </p:sp>
    </p:spTree>
    <p:extLst>
      <p:ext uri="{BB962C8B-B14F-4D97-AF65-F5344CB8AC3E}">
        <p14:creationId xmlns:p14="http://schemas.microsoft.com/office/powerpoint/2010/main" val="1503993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30</a:t>
            </a:fld>
            <a:endParaRPr lang="en-US"/>
          </a:p>
        </p:txBody>
      </p:sp>
    </p:spTree>
    <p:extLst>
      <p:ext uri="{BB962C8B-B14F-4D97-AF65-F5344CB8AC3E}">
        <p14:creationId xmlns:p14="http://schemas.microsoft.com/office/powerpoint/2010/main" val="134223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1604757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31</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32</a:t>
            </a:fld>
            <a:endParaRPr lang="en-US"/>
          </a:p>
        </p:txBody>
      </p:sp>
    </p:spTree>
    <p:extLst>
      <p:ext uri="{BB962C8B-B14F-4D97-AF65-F5344CB8AC3E}">
        <p14:creationId xmlns:p14="http://schemas.microsoft.com/office/powerpoint/2010/main" val="1150912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917121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understand it </a:t>
            </a:r>
            <a:r>
              <a:rPr lang="mr-IN" dirty="0" smtClean="0"/>
              <a:t>–</a:t>
            </a:r>
            <a:r>
              <a:rPr lang="en-US" dirty="0" smtClean="0"/>
              <a:t> we can see it clearly.  If we can see it clearly </a:t>
            </a:r>
            <a:r>
              <a:rPr lang="mr-IN" dirty="0" smtClean="0"/>
              <a:t>–</a:t>
            </a:r>
            <a:r>
              <a:rPr lang="en-US" dirty="0" smtClean="0"/>
              <a:t> we can respond to it.</a:t>
            </a:r>
          </a:p>
          <a:p>
            <a:endParaRPr lang="en-US" dirty="0" smtClean="0"/>
          </a:p>
          <a:p>
            <a:endParaRPr lang="en-US" dirty="0" smtClean="0"/>
          </a:p>
          <a:p>
            <a:r>
              <a:rPr lang="en-US" dirty="0" smtClean="0"/>
              <a:t>To Emphasize Key Verses In Each Chapter That Provide Stepping Stones for Understanding the Full Book of Revelation.</a:t>
            </a:r>
          </a:p>
          <a:p>
            <a:r>
              <a:rPr lang="en-US" dirty="0" smtClean="0"/>
              <a:t>To Examine &amp; Understand The Use of Old Testament Language.</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59427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6</a:t>
            </a:fld>
            <a:endParaRPr lang="en-US"/>
          </a:p>
        </p:txBody>
      </p:sp>
    </p:spTree>
    <p:extLst>
      <p:ext uri="{BB962C8B-B14F-4D97-AF65-F5344CB8AC3E}">
        <p14:creationId xmlns:p14="http://schemas.microsoft.com/office/powerpoint/2010/main" val="156394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get a mailing – telling us we may have won $25 million – we toss it in the trash.</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t>7</a:t>
            </a:fld>
            <a:endParaRPr lang="en-US"/>
          </a:p>
        </p:txBody>
      </p:sp>
    </p:spTree>
    <p:extLst>
      <p:ext uri="{BB962C8B-B14F-4D97-AF65-F5344CB8AC3E}">
        <p14:creationId xmlns:p14="http://schemas.microsoft.com/office/powerpoint/2010/main" val="117796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get a mailing – telling us we may have won $25 million – we toss it in the trash.</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t>8</a:t>
            </a:fld>
            <a:endParaRPr lang="en-US"/>
          </a:p>
        </p:txBody>
      </p:sp>
    </p:spTree>
    <p:extLst>
      <p:ext uri="{BB962C8B-B14F-4D97-AF65-F5344CB8AC3E}">
        <p14:creationId xmlns:p14="http://schemas.microsoft.com/office/powerpoint/2010/main" val="126832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does not begin with – picking apart every little detail.</a:t>
            </a:r>
          </a:p>
          <a:p>
            <a:endParaRPr lang="en-US" dirty="0" smtClean="0"/>
          </a:p>
          <a:p>
            <a:r>
              <a:rPr lang="en-US" dirty="0" smtClean="0"/>
              <a:t>The</a:t>
            </a:r>
            <a:r>
              <a:rPr lang="en-US" baseline="0" dirty="0" smtClean="0"/>
              <a:t> key</a:t>
            </a:r>
          </a:p>
          <a:p>
            <a:r>
              <a:rPr lang="en-US" baseline="0" dirty="0" smtClean="0"/>
              <a:t>The chain</a:t>
            </a:r>
          </a:p>
          <a:p>
            <a:r>
              <a:rPr lang="en-US" baseline="0" dirty="0" smtClean="0"/>
              <a:t>The dragon.</a:t>
            </a:r>
          </a:p>
          <a:p>
            <a:endParaRPr lang="en-US" baseline="0" dirty="0" smtClean="0"/>
          </a:p>
          <a:p>
            <a:r>
              <a:rPr lang="en-US" baseline="0" dirty="0" smtClean="0"/>
              <a:t>We will not make the correct associations and interpretations without knowing how this letter is to be approached!</a:t>
            </a:r>
          </a:p>
          <a:p>
            <a:endParaRPr lang="en-US" baseline="0" dirty="0" smtClean="0"/>
          </a:p>
          <a:p>
            <a:r>
              <a:rPr lang="en-US" baseline="0" dirty="0" smtClean="0"/>
              <a:t>** We all know how important this is when reading the poetry in Psalms or the sayings in Proverbs…  It is just as important in this genre.</a:t>
            </a:r>
            <a:endParaRPr lang="en-US" dirty="0"/>
          </a:p>
        </p:txBody>
      </p:sp>
      <p:sp>
        <p:nvSpPr>
          <p:cNvPr id="4" name="Slide Number Placeholder 3"/>
          <p:cNvSpPr>
            <a:spLocks noGrp="1"/>
          </p:cNvSpPr>
          <p:nvPr>
            <p:ph type="sldNum" sz="quarter" idx="10"/>
          </p:nvPr>
        </p:nvSpPr>
        <p:spPr/>
        <p:txBody>
          <a:bodyPr/>
          <a:lstStyle/>
          <a:p>
            <a:fld id="{F8797377-0446-C446-9F47-93FAA3EB641F}" type="slidenum">
              <a:rPr lang="en-US" smtClean="0"/>
              <a:t>9</a:t>
            </a:fld>
            <a:endParaRPr lang="en-US"/>
          </a:p>
        </p:txBody>
      </p:sp>
    </p:spTree>
    <p:extLst>
      <p:ext uri="{BB962C8B-B14F-4D97-AF65-F5344CB8AC3E}">
        <p14:creationId xmlns:p14="http://schemas.microsoft.com/office/powerpoint/2010/main" val="210281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7/21/18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7/21/18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7/21/18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7/21/18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7/21/18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7/21/18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7/21/18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7/21/18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7/21/18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revelation+1&amp;version=NASB#fen-NASB-30703c" TargetMode="External"/><Relationship Id="rId4" Type="http://schemas.openxmlformats.org/officeDocument/2006/relationships/hyperlink" Target="https://www.biblegateway.com/passage/?search=revelation+1&amp;version=NASB#fen-NASB-30704d" TargetMode="External"/><Relationship Id="rId5" Type="http://schemas.openxmlformats.org/officeDocument/2006/relationships/hyperlink" Target="https://www.biblegateway.com/passage/?search=revelation+1&amp;version=NASB#fen-NASB-30705e" TargetMode="External"/><Relationship Id="rId6" Type="http://schemas.openxmlformats.org/officeDocument/2006/relationships/hyperlink" Target="https://www.biblegateway.com/passage/?search=revelation+1&amp;version=NASB#fen-NASB-30707f"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1st Century Audiences </a:t>
            </a:r>
            <a:br>
              <a:rPr lang="en-US" dirty="0" smtClean="0"/>
            </a:br>
            <a:r>
              <a:rPr lang="en-US" dirty="0" smtClean="0"/>
              <a:t>Knew &amp; Recognized This Style of Writing.</a:t>
            </a:r>
            <a:endParaRPr lang="en-US" dirty="0"/>
          </a:p>
        </p:txBody>
      </p:sp>
      <p:sp>
        <p:nvSpPr>
          <p:cNvPr id="3" name="Content Placeholder 2"/>
          <p:cNvSpPr>
            <a:spLocks noGrp="1"/>
          </p:cNvSpPr>
          <p:nvPr>
            <p:ph idx="1"/>
          </p:nvPr>
        </p:nvSpPr>
        <p:spPr/>
        <p:txBody>
          <a:bodyPr>
            <a:noAutofit/>
          </a:bodyPr>
          <a:lstStyle/>
          <a:p>
            <a:r>
              <a:rPr lang="en-US" sz="3200" dirty="0" smtClean="0"/>
              <a:t>Apocalyptic Literature Flourished During The Intertestamental Period.</a:t>
            </a:r>
          </a:p>
          <a:p>
            <a:pPr lvl="1"/>
            <a:r>
              <a:rPr lang="en-US" sz="2800" dirty="0" smtClean="0"/>
              <a:t>“the original readers lived in a time when the genre of apocalyptic was common and they had access to all kinds of material that reads much like Revelation. …scholars have identified at least 14 works that are considered to be Jewish apocalyptic that were written BEFORE the first century AD.” </a:t>
            </a:r>
            <a:br>
              <a:rPr lang="en-US" sz="2800" dirty="0" smtClean="0"/>
            </a:br>
            <a:r>
              <a:rPr lang="en-US" sz="2800" dirty="0" smtClean="0"/>
              <a:t>      (Mark Roberts, pg 38) </a:t>
            </a:r>
            <a:endParaRPr lang="en-US" sz="2800" dirty="0"/>
          </a:p>
        </p:txBody>
      </p:sp>
    </p:spTree>
    <p:extLst>
      <p:ext uri="{BB962C8B-B14F-4D97-AF65-F5344CB8AC3E}">
        <p14:creationId xmlns:p14="http://schemas.microsoft.com/office/powerpoint/2010/main" val="875813757"/>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1st Century Audiences </a:t>
            </a:r>
            <a:br>
              <a:rPr lang="en-US" dirty="0" smtClean="0"/>
            </a:br>
            <a:r>
              <a:rPr lang="en-US" dirty="0" smtClean="0"/>
              <a:t>Knew &amp; Recognized This Style of Writing.</a:t>
            </a:r>
            <a:endParaRPr lang="en-US" dirty="0"/>
          </a:p>
        </p:txBody>
      </p:sp>
      <p:sp>
        <p:nvSpPr>
          <p:cNvPr id="3" name="Content Placeholder 2"/>
          <p:cNvSpPr>
            <a:spLocks noGrp="1"/>
          </p:cNvSpPr>
          <p:nvPr>
            <p:ph idx="1"/>
          </p:nvPr>
        </p:nvSpPr>
        <p:spPr/>
        <p:txBody>
          <a:bodyPr>
            <a:normAutofit/>
          </a:bodyPr>
          <a:lstStyle/>
          <a:p>
            <a:r>
              <a:rPr lang="en-US" sz="2800" dirty="0" smtClean="0"/>
              <a:t>Jewish Apocalyptic Works:</a:t>
            </a:r>
          </a:p>
          <a:p>
            <a:pPr lvl="1"/>
            <a:r>
              <a:rPr lang="en-US" sz="2400" i="1" dirty="0" smtClean="0"/>
              <a:t>2 Baruch, 2 Enoch, Apocalypse of Abraham, </a:t>
            </a:r>
            <a:br>
              <a:rPr lang="en-US" sz="2400" i="1" dirty="0" smtClean="0"/>
            </a:br>
            <a:r>
              <a:rPr lang="en-US" sz="2400" i="1" dirty="0" smtClean="0"/>
              <a:t>War Scroll, 4 Ezra</a:t>
            </a:r>
          </a:p>
          <a:p>
            <a:r>
              <a:rPr lang="en-US" sz="2800" dirty="0" smtClean="0"/>
              <a:t>“George </a:t>
            </a:r>
            <a:r>
              <a:rPr lang="en-US" sz="2800" dirty="0" err="1" smtClean="0"/>
              <a:t>Nickelsburg</a:t>
            </a:r>
            <a:r>
              <a:rPr lang="en-US" sz="2800" dirty="0" smtClean="0"/>
              <a:t>, an internationally known specialist in the field of early Judaism and the origins of Christianity, notes that works like </a:t>
            </a:r>
            <a:r>
              <a:rPr lang="en-US" sz="2800" i="1" dirty="0" smtClean="0"/>
              <a:t>1 Enoch </a:t>
            </a:r>
            <a:r>
              <a:rPr lang="en-US" sz="2800" dirty="0" smtClean="0"/>
              <a:t>and </a:t>
            </a:r>
            <a:r>
              <a:rPr lang="en-US" sz="2800" i="1" dirty="0" smtClean="0"/>
              <a:t>Jubilees</a:t>
            </a:r>
            <a:r>
              <a:rPr lang="en-US" sz="2800" dirty="0" smtClean="0"/>
              <a:t> were considered authoritative in some circles, meaning they were certainly not obscure unknown works.”</a:t>
            </a:r>
            <a:endParaRPr lang="en-US" sz="2800" dirty="0"/>
          </a:p>
        </p:txBody>
      </p:sp>
    </p:spTree>
    <p:extLst>
      <p:ext uri="{BB962C8B-B14F-4D97-AF65-F5344CB8AC3E}">
        <p14:creationId xmlns:p14="http://schemas.microsoft.com/office/powerpoint/2010/main" val="90438370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1st Century Audiences Knew &amp; Recognized This Style of Writing.</a:t>
            </a:r>
            <a:endParaRPr lang="en-US" dirty="0"/>
          </a:p>
        </p:txBody>
      </p:sp>
      <p:sp>
        <p:nvSpPr>
          <p:cNvPr id="3" name="Content Placeholder 2"/>
          <p:cNvSpPr>
            <a:spLocks noGrp="1"/>
          </p:cNvSpPr>
          <p:nvPr>
            <p:ph idx="1"/>
          </p:nvPr>
        </p:nvSpPr>
        <p:spPr/>
        <p:txBody>
          <a:bodyPr>
            <a:normAutofit/>
          </a:bodyPr>
          <a:lstStyle/>
          <a:p>
            <a:r>
              <a:rPr lang="en-US" sz="2800" dirty="0" smtClean="0"/>
              <a:t>Even In America, We Have Some Exposure </a:t>
            </a:r>
            <a:br>
              <a:rPr lang="en-US" sz="2800" dirty="0" smtClean="0"/>
            </a:br>
            <a:r>
              <a:rPr lang="en-US" sz="2800" dirty="0" smtClean="0"/>
              <a:t>To An Apocalyptic Writing Style…</a:t>
            </a:r>
          </a:p>
          <a:p>
            <a:pPr lvl="1"/>
            <a:r>
              <a:rPr lang="en-US" sz="2400" dirty="0" smtClean="0"/>
              <a:t>“Mine eyes have seen the glory </a:t>
            </a:r>
            <a:br>
              <a:rPr lang="en-US" sz="2400" dirty="0" smtClean="0"/>
            </a:br>
            <a:r>
              <a:rPr lang="en-US" sz="2400" dirty="0" smtClean="0"/>
              <a:t>of the coming of the Lord;</a:t>
            </a:r>
            <a:br>
              <a:rPr lang="en-US" sz="2400" dirty="0" smtClean="0"/>
            </a:br>
            <a:r>
              <a:rPr lang="en-US" sz="2400" dirty="0" smtClean="0"/>
              <a:t>He is trampling out the vintage </a:t>
            </a:r>
            <a:br>
              <a:rPr lang="en-US" sz="2400" dirty="0" smtClean="0"/>
            </a:br>
            <a:r>
              <a:rPr lang="en-US" sz="2400" dirty="0" smtClean="0"/>
              <a:t>where the grapes of wrath are stored</a:t>
            </a:r>
            <a:br>
              <a:rPr lang="en-US" sz="2400" dirty="0" smtClean="0"/>
            </a:br>
            <a:r>
              <a:rPr lang="en-US" sz="2400" dirty="0" smtClean="0"/>
              <a:t>He hath loosed the fateful lightning </a:t>
            </a:r>
            <a:br>
              <a:rPr lang="en-US" sz="2400" dirty="0" smtClean="0"/>
            </a:br>
            <a:r>
              <a:rPr lang="en-US" sz="2400" dirty="0" smtClean="0"/>
              <a:t>of His terrible swift sword;</a:t>
            </a:r>
            <a:br>
              <a:rPr lang="en-US" sz="2400" dirty="0" smtClean="0"/>
            </a:br>
            <a:r>
              <a:rPr lang="en-US" sz="2400" u="sng" dirty="0" smtClean="0"/>
              <a:t>His truth </a:t>
            </a:r>
            <a:r>
              <a:rPr lang="en-US" sz="2400" dirty="0" smtClean="0"/>
              <a:t>is marching on.”</a:t>
            </a:r>
          </a:p>
        </p:txBody>
      </p:sp>
    </p:spTree>
    <p:extLst>
      <p:ext uri="{BB962C8B-B14F-4D97-AF65-F5344CB8AC3E}">
        <p14:creationId xmlns:p14="http://schemas.microsoft.com/office/powerpoint/2010/main" val="404632641"/>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558"/>
            <a:ext cx="6858000" cy="952500"/>
          </a:xfrm>
        </p:spPr>
        <p:txBody>
          <a:bodyPr>
            <a:normAutofit/>
          </a:bodyPr>
          <a:lstStyle/>
          <a:p>
            <a:r>
              <a:rPr lang="en-US" dirty="0" smtClean="0"/>
              <a:t>The Society for Biblical Literature</a:t>
            </a:r>
          </a:p>
        </p:txBody>
      </p:sp>
      <p:sp>
        <p:nvSpPr>
          <p:cNvPr id="3" name="Content Placeholder 2"/>
          <p:cNvSpPr>
            <a:spLocks noGrp="1"/>
          </p:cNvSpPr>
          <p:nvPr>
            <p:ph idx="1"/>
          </p:nvPr>
        </p:nvSpPr>
        <p:spPr>
          <a:xfrm>
            <a:off x="484093" y="1101289"/>
            <a:ext cx="8108577" cy="4374423"/>
          </a:xfrm>
        </p:spPr>
        <p:txBody>
          <a:bodyPr>
            <a:noAutofit/>
          </a:bodyPr>
          <a:lstStyle/>
          <a:p>
            <a:r>
              <a:rPr lang="en-US" sz="2800" dirty="0" smtClean="0"/>
              <a:t>“A genre of revelatory literature with a narrative framework, in which a revelation is mediated by an otherworldly being to a human recipient, disclosing a transcendent reality which is both temporal, insofar as it envisages eschatological salvation and spatial insofar as it involves another supernatural world.”</a:t>
            </a:r>
          </a:p>
          <a:p>
            <a:r>
              <a:rPr lang="en-US" sz="2800" dirty="0" smtClean="0"/>
              <a:t>“intended to interpret present earthly circumstances in light of the supernatural world of the future, and to influence both the understanding and behavior of the audience by means of divine authority.”</a:t>
            </a:r>
            <a:endParaRPr lang="en-US" sz="2800" dirty="0"/>
          </a:p>
        </p:txBody>
      </p:sp>
    </p:spTree>
    <p:extLst>
      <p:ext uri="{BB962C8B-B14F-4D97-AF65-F5344CB8AC3E}">
        <p14:creationId xmlns:p14="http://schemas.microsoft.com/office/powerpoint/2010/main" val="1304956755"/>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of Apocalyptic Lit.</a:t>
            </a:r>
            <a:endParaRPr lang="en-US" dirty="0"/>
          </a:p>
        </p:txBody>
      </p:sp>
      <p:sp>
        <p:nvSpPr>
          <p:cNvPr id="3" name="Content Placeholder 2"/>
          <p:cNvSpPr>
            <a:spLocks noGrp="1"/>
          </p:cNvSpPr>
          <p:nvPr>
            <p:ph idx="1"/>
          </p:nvPr>
        </p:nvSpPr>
        <p:spPr>
          <a:xfrm>
            <a:off x="1042200" y="1231759"/>
            <a:ext cx="7239000" cy="4268088"/>
          </a:xfrm>
        </p:spPr>
        <p:txBody>
          <a:bodyPr>
            <a:noAutofit/>
          </a:bodyPr>
          <a:lstStyle/>
          <a:p>
            <a:r>
              <a:rPr lang="en-US" sz="2800" dirty="0" smtClean="0"/>
              <a:t>Revelatory Literature: </a:t>
            </a:r>
          </a:p>
          <a:p>
            <a:pPr lvl="1"/>
            <a:r>
              <a:rPr lang="en-US" sz="2400" dirty="0" smtClean="0"/>
              <a:t>Claims It Is A Divine Message Coming From Heaven.</a:t>
            </a:r>
          </a:p>
          <a:p>
            <a:r>
              <a:rPr lang="en-US" sz="2800" dirty="0" smtClean="0"/>
              <a:t>Narrative Framework: It Tells A Story.</a:t>
            </a:r>
          </a:p>
          <a:p>
            <a:r>
              <a:rPr lang="en-US" sz="2800" dirty="0" smtClean="0"/>
              <a:t>Otherworldly Beings: Usually An Angel.</a:t>
            </a:r>
          </a:p>
          <a:p>
            <a:r>
              <a:rPr lang="en-US" sz="2800" dirty="0" smtClean="0"/>
              <a:t>Temporal &amp; Spatial: </a:t>
            </a:r>
          </a:p>
          <a:p>
            <a:pPr lvl="1"/>
            <a:r>
              <a:rPr lang="en-US" sz="2400" dirty="0" smtClean="0"/>
              <a:t>“What is happening in the heavenly realm is reflected in the earthly events seen around us.”</a:t>
            </a:r>
          </a:p>
          <a:p>
            <a:r>
              <a:rPr lang="en-US" sz="2800" dirty="0" smtClean="0"/>
              <a:t>Eschatological Salvation: </a:t>
            </a:r>
          </a:p>
          <a:p>
            <a:pPr lvl="1"/>
            <a:r>
              <a:rPr lang="en-US" sz="2400" dirty="0" smtClean="0"/>
              <a:t>In The End, God Will Save.</a:t>
            </a:r>
          </a:p>
          <a:p>
            <a:r>
              <a:rPr lang="en-US" sz="2800" dirty="0" smtClean="0"/>
              <a:t>Influence Audience: Trust &amp; Endure</a:t>
            </a:r>
            <a:endParaRPr lang="en-US" sz="2800" dirty="0"/>
          </a:p>
        </p:txBody>
      </p:sp>
    </p:spTree>
    <p:extLst>
      <p:ext uri="{BB962C8B-B14F-4D97-AF65-F5344CB8AC3E}">
        <p14:creationId xmlns:p14="http://schemas.microsoft.com/office/powerpoint/2010/main" val="376204120"/>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Definition</a:t>
            </a:r>
            <a:endParaRPr lang="en-US" dirty="0"/>
          </a:p>
        </p:txBody>
      </p:sp>
      <p:sp>
        <p:nvSpPr>
          <p:cNvPr id="3" name="Content Placeholder 2"/>
          <p:cNvSpPr>
            <a:spLocks noGrp="1"/>
          </p:cNvSpPr>
          <p:nvPr>
            <p:ph idx="1"/>
          </p:nvPr>
        </p:nvSpPr>
        <p:spPr/>
        <p:txBody>
          <a:bodyPr>
            <a:normAutofit/>
          </a:bodyPr>
          <a:lstStyle/>
          <a:p>
            <a:r>
              <a:rPr lang="en-US" sz="3200" dirty="0" smtClean="0"/>
              <a:t>A story, written in a time of crisis and distress, that is given by otherworldly beings explaining how God will reverse everything so the righteous will triumph.</a:t>
            </a:r>
            <a:endParaRPr lang="en-US" sz="3200" dirty="0"/>
          </a:p>
        </p:txBody>
      </p:sp>
    </p:spTree>
    <p:extLst>
      <p:ext uri="{BB962C8B-B14F-4D97-AF65-F5344CB8AC3E}">
        <p14:creationId xmlns:p14="http://schemas.microsoft.com/office/powerpoint/2010/main" val="1793463001"/>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Principles For Studying </a:t>
            </a:r>
            <a:br>
              <a:rPr lang="en-US" dirty="0" smtClean="0"/>
            </a:br>
            <a:r>
              <a:rPr lang="en-US" dirty="0" smtClean="0"/>
              <a:t>Apocalyptic Literature</a:t>
            </a:r>
            <a:endParaRPr lang="en-US" dirty="0"/>
          </a:p>
        </p:txBody>
      </p:sp>
      <p:sp>
        <p:nvSpPr>
          <p:cNvPr id="3" name="Content Placeholder 2"/>
          <p:cNvSpPr>
            <a:spLocks noGrp="1"/>
          </p:cNvSpPr>
          <p:nvPr>
            <p:ph idx="1"/>
          </p:nvPr>
        </p:nvSpPr>
        <p:spPr/>
        <p:txBody>
          <a:bodyPr>
            <a:normAutofit/>
          </a:bodyPr>
          <a:lstStyle/>
          <a:p>
            <a:pPr marL="466693" indent="-428608">
              <a:buFont typeface="+mj-lt"/>
              <a:buAutoNum type="arabicPeriod"/>
            </a:pPr>
            <a:r>
              <a:rPr lang="en-US" sz="2700" dirty="0" smtClean="0"/>
              <a:t>Do Look For Interpretations of Crucial Symbols </a:t>
            </a:r>
            <a:br>
              <a:rPr lang="en-US" sz="2700" dirty="0" smtClean="0"/>
            </a:br>
            <a:r>
              <a:rPr lang="en-US" sz="2700" dirty="0" smtClean="0"/>
              <a:t>Given In The Text.</a:t>
            </a:r>
          </a:p>
          <a:p>
            <a:pPr marL="466693" indent="-428608">
              <a:buFont typeface="+mj-lt"/>
              <a:buAutoNum type="arabicPeriod"/>
            </a:pPr>
            <a:r>
              <a:rPr lang="en-US" sz="2700" dirty="0" smtClean="0"/>
              <a:t>Do Visualize What We Are Reading.</a:t>
            </a:r>
          </a:p>
          <a:p>
            <a:pPr marL="466693" indent="-428608">
              <a:buFont typeface="+mj-lt"/>
              <a:buAutoNum type="arabicPeriod"/>
            </a:pPr>
            <a:r>
              <a:rPr lang="en-US" sz="2700" dirty="0" smtClean="0"/>
              <a:t>Do Focus On Major Themes Being Developed.</a:t>
            </a:r>
          </a:p>
          <a:p>
            <a:pPr marL="466693" indent="-428608">
              <a:buFont typeface="+mj-lt"/>
              <a:buAutoNum type="arabicPeriod"/>
            </a:pPr>
            <a:r>
              <a:rPr lang="en-US" sz="2700" dirty="0" smtClean="0"/>
              <a:t>Do Not Forcing Symbols From Different Passages To Always Have The Same Meaning. </a:t>
            </a:r>
          </a:p>
          <a:p>
            <a:pPr marL="466693" indent="-428608">
              <a:buFont typeface="+mj-lt"/>
              <a:buAutoNum type="arabicPeriod"/>
            </a:pPr>
            <a:r>
              <a:rPr lang="en-US" sz="2700" dirty="0" smtClean="0"/>
              <a:t>Do Not Ignoring The Stated Time &amp; Audience.</a:t>
            </a:r>
          </a:p>
        </p:txBody>
      </p:sp>
    </p:spTree>
    <p:extLst>
      <p:ext uri="{BB962C8B-B14F-4D97-AF65-F5344CB8AC3E}">
        <p14:creationId xmlns:p14="http://schemas.microsoft.com/office/powerpoint/2010/main" val="1352268468"/>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51143434"/>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Jewish Apocalyptic Examples</a:t>
            </a:r>
            <a:endParaRPr lang="en-US" dirty="0"/>
          </a:p>
        </p:txBody>
      </p:sp>
      <p:sp>
        <p:nvSpPr>
          <p:cNvPr id="3" name="Content Placeholder 2"/>
          <p:cNvSpPr>
            <a:spLocks noGrp="1"/>
          </p:cNvSpPr>
          <p:nvPr>
            <p:ph idx="1"/>
          </p:nvPr>
        </p:nvSpPr>
        <p:spPr/>
        <p:txBody>
          <a:bodyPr>
            <a:normAutofit/>
          </a:bodyPr>
          <a:lstStyle/>
          <a:p>
            <a:r>
              <a:rPr lang="en-US" sz="2800" dirty="0" smtClean="0"/>
              <a:t>“</a:t>
            </a:r>
            <a:r>
              <a:rPr lang="en-US" sz="2800" dirty="0" smtClean="0">
                <a:solidFill>
                  <a:srgbClr val="0070C0"/>
                </a:solidFill>
              </a:rPr>
              <a:t>The eagle </a:t>
            </a:r>
            <a:r>
              <a:rPr lang="en-US" sz="2800" dirty="0" smtClean="0"/>
              <a:t>which you saw coming up from the sea </a:t>
            </a:r>
            <a:r>
              <a:rPr lang="en-US" sz="2800" dirty="0" smtClean="0">
                <a:solidFill>
                  <a:srgbClr val="0070C0"/>
                </a:solidFill>
              </a:rPr>
              <a:t>is the fourth kingdom</a:t>
            </a:r>
            <a:r>
              <a:rPr lang="en-US" sz="2800" dirty="0" smtClean="0">
                <a:solidFill>
                  <a:srgbClr val="FCD5B5"/>
                </a:solidFill>
              </a:rPr>
              <a:t> </a:t>
            </a:r>
            <a:r>
              <a:rPr lang="en-US" sz="2800" dirty="0" smtClean="0"/>
              <a:t>which appeared in a vision to your brother Daniel…</a:t>
            </a:r>
            <a:r>
              <a:rPr lang="en-US" sz="2800" u="sng" dirty="0" smtClean="0">
                <a:solidFill>
                  <a:srgbClr val="0070C0"/>
                </a:solidFill>
              </a:rPr>
              <a:t>this is the interpretation</a:t>
            </a:r>
            <a:r>
              <a:rPr lang="en-US" sz="2800" dirty="0" smtClean="0"/>
              <a:t>: it is these whom the most high has kept for the eagle’s end; this was the reign which was brief and full of tumult as you have seen.</a:t>
            </a:r>
            <a:endParaRPr lang="en-US" sz="2800" dirty="0"/>
          </a:p>
        </p:txBody>
      </p:sp>
    </p:spTree>
    <p:extLst>
      <p:ext uri="{BB962C8B-B14F-4D97-AF65-F5344CB8AC3E}">
        <p14:creationId xmlns:p14="http://schemas.microsoft.com/office/powerpoint/2010/main" val="550760791"/>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Apocalyptic Examples</a:t>
            </a:r>
            <a:endParaRPr lang="en-US" dirty="0"/>
          </a:p>
        </p:txBody>
      </p:sp>
      <p:sp>
        <p:nvSpPr>
          <p:cNvPr id="3" name="Content Placeholder 2"/>
          <p:cNvSpPr>
            <a:spLocks noGrp="1"/>
          </p:cNvSpPr>
          <p:nvPr>
            <p:ph idx="1"/>
          </p:nvPr>
        </p:nvSpPr>
        <p:spPr>
          <a:xfrm>
            <a:off x="588309" y="1235153"/>
            <a:ext cx="7886700" cy="3923771"/>
          </a:xfrm>
        </p:spPr>
        <p:txBody>
          <a:bodyPr>
            <a:noAutofit/>
          </a:bodyPr>
          <a:lstStyle/>
          <a:p>
            <a:r>
              <a:rPr lang="en-US" sz="2800" dirty="0" smtClean="0"/>
              <a:t>“…</a:t>
            </a:r>
            <a:r>
              <a:rPr lang="en-US" sz="2800" dirty="0" smtClean="0">
                <a:solidFill>
                  <a:srgbClr val="0070C0"/>
                </a:solidFill>
              </a:rPr>
              <a:t>And as for the lion </a:t>
            </a:r>
            <a:r>
              <a:rPr lang="en-US" sz="2800" dirty="0" smtClean="0"/>
              <a:t>whom you saw rousing up out of the forest and roaring and speaking to the eagle and reproving him for his unrighteousness, and as for all his words that you have heard, </a:t>
            </a:r>
            <a:r>
              <a:rPr lang="en-US" sz="2800" u="sng" dirty="0" smtClean="0">
                <a:solidFill>
                  <a:srgbClr val="0070C0"/>
                </a:solidFill>
              </a:rPr>
              <a:t>this is the Messiah </a:t>
            </a:r>
            <a:r>
              <a:rPr lang="en-US" sz="2800" dirty="0" smtClean="0"/>
              <a:t>whom the Most High has kept until the end of days, who will arise from the posterity of David, and will come and speak to them; He will denounce them for their ungodliness and for their wickedness and will cast up before them their contemptuous dealings.” </a:t>
            </a:r>
          </a:p>
          <a:p>
            <a:pPr lvl="1"/>
            <a:r>
              <a:rPr lang="en-US" sz="2800" dirty="0" smtClean="0"/>
              <a:t>4 Ezra 12:11,30-31</a:t>
            </a:r>
            <a:endParaRPr lang="en-US" sz="2800" dirty="0"/>
          </a:p>
        </p:txBody>
      </p:sp>
    </p:spTree>
    <p:extLst>
      <p:ext uri="{BB962C8B-B14F-4D97-AF65-F5344CB8AC3E}">
        <p14:creationId xmlns:p14="http://schemas.microsoft.com/office/powerpoint/2010/main" val="524245127"/>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10" y="2857"/>
            <a:ext cx="7616190" cy="5712143"/>
          </a:xfrm>
          <a:prstGeom prst="rect">
            <a:avLst/>
          </a:prstGeom>
        </p:spPr>
      </p:pic>
    </p:spTree>
    <p:extLst>
      <p:ext uri="{BB962C8B-B14F-4D97-AF65-F5344CB8AC3E}">
        <p14:creationId xmlns:p14="http://schemas.microsoft.com/office/powerpoint/2010/main" val="1831284793"/>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Apocalyptic Examples</a:t>
            </a:r>
            <a:endParaRPr lang="en-US" dirty="0"/>
          </a:p>
        </p:txBody>
      </p:sp>
      <p:sp>
        <p:nvSpPr>
          <p:cNvPr id="3" name="Content Placeholder 2"/>
          <p:cNvSpPr>
            <a:spLocks noGrp="1"/>
          </p:cNvSpPr>
          <p:nvPr>
            <p:ph idx="1"/>
          </p:nvPr>
        </p:nvSpPr>
        <p:spPr/>
        <p:txBody>
          <a:bodyPr>
            <a:normAutofit/>
          </a:bodyPr>
          <a:lstStyle/>
          <a:p>
            <a:r>
              <a:rPr lang="en-US" sz="2800" dirty="0" smtClean="0"/>
              <a:t>2 Baruch 42:1 “I </a:t>
            </a:r>
            <a:r>
              <a:rPr lang="en-US" sz="2800" dirty="0" smtClean="0">
                <a:solidFill>
                  <a:srgbClr val="0070C0"/>
                </a:solidFill>
              </a:rPr>
              <a:t>will explain </a:t>
            </a:r>
            <a:r>
              <a:rPr lang="en-US" sz="2800" dirty="0" smtClean="0"/>
              <a:t>these things to you </a:t>
            </a:r>
            <a:br>
              <a:rPr lang="en-US" sz="2800" dirty="0" smtClean="0"/>
            </a:br>
            <a:r>
              <a:rPr lang="en-US" sz="2800" dirty="0" smtClean="0"/>
              <a:t>as well.”</a:t>
            </a:r>
          </a:p>
          <a:p>
            <a:r>
              <a:rPr lang="en-US" sz="2800" dirty="0" smtClean="0"/>
              <a:t>2 Baruch 56:1  “you have asked the Most High to reveal to you the interpretation of the vision you have seen </a:t>
            </a:r>
            <a:r>
              <a:rPr lang="en-US" sz="2800" dirty="0" smtClean="0">
                <a:solidFill>
                  <a:srgbClr val="0070C0"/>
                </a:solidFill>
              </a:rPr>
              <a:t>and I have been sent to tell you.”</a:t>
            </a:r>
            <a:endParaRPr lang="en-US" sz="2800" dirty="0">
              <a:solidFill>
                <a:srgbClr val="0070C0"/>
              </a:solidFill>
            </a:endParaRPr>
          </a:p>
        </p:txBody>
      </p:sp>
    </p:spTree>
    <p:extLst>
      <p:ext uri="{BB962C8B-B14F-4D97-AF65-F5344CB8AC3E}">
        <p14:creationId xmlns:p14="http://schemas.microsoft.com/office/powerpoint/2010/main" val="967255155"/>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Apocalyptic Examples</a:t>
            </a:r>
            <a:endParaRPr lang="en-US" dirty="0"/>
          </a:p>
        </p:txBody>
      </p:sp>
      <p:sp>
        <p:nvSpPr>
          <p:cNvPr id="3" name="Content Placeholder 2"/>
          <p:cNvSpPr>
            <a:spLocks noGrp="1"/>
          </p:cNvSpPr>
          <p:nvPr>
            <p:ph idx="1"/>
          </p:nvPr>
        </p:nvSpPr>
        <p:spPr/>
        <p:txBody>
          <a:bodyPr>
            <a:normAutofit/>
          </a:bodyPr>
          <a:lstStyle/>
          <a:p>
            <a:r>
              <a:rPr lang="en-US" sz="2800" dirty="0" smtClean="0"/>
              <a:t>“This high mountain you saw, whose summit is like the throne of the Lord, is the throne where the Holy and Great One, the Lord of Glory, the Eternal King will sit…and </a:t>
            </a:r>
            <a:r>
              <a:rPr lang="en-US" sz="2800" dirty="0" smtClean="0">
                <a:solidFill>
                  <a:srgbClr val="0070C0"/>
                </a:solidFill>
              </a:rPr>
              <a:t>this beautiful fragrant tree </a:t>
            </a:r>
            <a:r>
              <a:rPr lang="en-US" sz="2800" dirty="0" smtClean="0"/>
              <a:t>will be given to the righteous and humble.”</a:t>
            </a:r>
          </a:p>
          <a:p>
            <a:pPr lvl="1"/>
            <a:r>
              <a:rPr lang="en-US" sz="2400" dirty="0" smtClean="0"/>
              <a:t>1 Enoch 25:2-6</a:t>
            </a:r>
            <a:endParaRPr lang="en-US" sz="2400" dirty="0"/>
          </a:p>
        </p:txBody>
      </p:sp>
    </p:spTree>
    <p:extLst>
      <p:ext uri="{BB962C8B-B14F-4D97-AF65-F5344CB8AC3E}">
        <p14:creationId xmlns:p14="http://schemas.microsoft.com/office/powerpoint/2010/main" val="1414709454"/>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Revelation Also Explains Important Details.</a:t>
            </a:r>
            <a:endParaRPr lang="en-US" dirty="0"/>
          </a:p>
        </p:txBody>
      </p:sp>
      <p:sp>
        <p:nvSpPr>
          <p:cNvPr id="3" name="Content Placeholder 2"/>
          <p:cNvSpPr>
            <a:spLocks noGrp="1"/>
          </p:cNvSpPr>
          <p:nvPr>
            <p:ph idx="1"/>
          </p:nvPr>
        </p:nvSpPr>
        <p:spPr/>
        <p:txBody>
          <a:bodyPr>
            <a:normAutofit/>
          </a:bodyPr>
          <a:lstStyle/>
          <a:p>
            <a:r>
              <a:rPr lang="en-US" sz="2800" dirty="0" smtClean="0"/>
              <a:t>Revelation 5:6</a:t>
            </a:r>
          </a:p>
          <a:p>
            <a:r>
              <a:rPr lang="en-US" sz="2800" dirty="0" smtClean="0"/>
              <a:t>Revelation 7:13-14</a:t>
            </a:r>
          </a:p>
          <a:p>
            <a:r>
              <a:rPr lang="en-US" sz="2800" dirty="0" smtClean="0"/>
              <a:t>And Leaves Some Details As Purely Dramatic Narrative (9:1-12)</a:t>
            </a:r>
          </a:p>
          <a:p>
            <a:r>
              <a:rPr lang="en-US" sz="2800" dirty="0" smtClean="0"/>
              <a:t>Revelation 17:1, 7, 15</a:t>
            </a:r>
          </a:p>
          <a:p>
            <a:r>
              <a:rPr lang="en-US" sz="2800" dirty="0" smtClean="0"/>
              <a:t>Revelation 20:2</a:t>
            </a:r>
            <a:endParaRPr lang="en-US" sz="2800" dirty="0"/>
          </a:p>
        </p:txBody>
      </p:sp>
    </p:spTree>
    <p:extLst>
      <p:ext uri="{BB962C8B-B14F-4D97-AF65-F5344CB8AC3E}">
        <p14:creationId xmlns:p14="http://schemas.microsoft.com/office/powerpoint/2010/main" val="954312502"/>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9400"/>
            <a:ext cx="9144000" cy="5143500"/>
          </a:xfrm>
          <a:prstGeom prst="rect">
            <a:avLst/>
          </a:prstGeom>
        </p:spPr>
      </p:pic>
    </p:spTree>
    <p:extLst>
      <p:ext uri="{BB962C8B-B14F-4D97-AF65-F5344CB8AC3E}">
        <p14:creationId xmlns:p14="http://schemas.microsoft.com/office/powerpoint/2010/main" val="349912220"/>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Apocalyptic Lit Is Meant To Be Mentally Visualized</a:t>
            </a:r>
            <a:endParaRPr lang="en-US" dirty="0"/>
          </a:p>
        </p:txBody>
      </p:sp>
      <p:sp>
        <p:nvSpPr>
          <p:cNvPr id="3" name="Content Placeholder 2"/>
          <p:cNvSpPr>
            <a:spLocks noGrp="1"/>
          </p:cNvSpPr>
          <p:nvPr>
            <p:ph idx="1"/>
          </p:nvPr>
        </p:nvSpPr>
        <p:spPr/>
        <p:txBody>
          <a:bodyPr>
            <a:normAutofit/>
          </a:bodyPr>
          <a:lstStyle/>
          <a:p>
            <a:r>
              <a:rPr lang="en-US" sz="2800" dirty="0" smtClean="0"/>
              <a:t>Revelation 1:1</a:t>
            </a:r>
          </a:p>
          <a:p>
            <a:r>
              <a:rPr lang="en-US" sz="2800" dirty="0" smtClean="0"/>
              <a:t>Revelation 1:11</a:t>
            </a:r>
          </a:p>
          <a:p>
            <a:r>
              <a:rPr lang="en-US" sz="2800" dirty="0" smtClean="0"/>
              <a:t>Revelation 4:1</a:t>
            </a:r>
          </a:p>
          <a:p>
            <a:r>
              <a:rPr lang="en-US" sz="2800" dirty="0" smtClean="0"/>
              <a:t>Revelation 17:1</a:t>
            </a:r>
          </a:p>
          <a:p>
            <a:r>
              <a:rPr lang="en-US" sz="2800" dirty="0" smtClean="0"/>
              <a:t>Revelation 21:9</a:t>
            </a:r>
          </a:p>
        </p:txBody>
      </p:sp>
    </p:spTree>
    <p:extLst>
      <p:ext uri="{BB962C8B-B14F-4D97-AF65-F5344CB8AC3E}">
        <p14:creationId xmlns:p14="http://schemas.microsoft.com/office/powerpoint/2010/main" val="1525681713"/>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Apocalyptic Literature Carries The Theme of Faithfulness In Crisis</a:t>
            </a:r>
            <a:endParaRPr lang="en-US" dirty="0"/>
          </a:p>
        </p:txBody>
      </p:sp>
      <p:sp>
        <p:nvSpPr>
          <p:cNvPr id="3" name="Content Placeholder 2"/>
          <p:cNvSpPr>
            <a:spLocks noGrp="1"/>
          </p:cNvSpPr>
          <p:nvPr>
            <p:ph idx="1"/>
          </p:nvPr>
        </p:nvSpPr>
        <p:spPr/>
        <p:txBody>
          <a:bodyPr>
            <a:normAutofit/>
          </a:bodyPr>
          <a:lstStyle/>
          <a:p>
            <a:r>
              <a:rPr lang="en-US" sz="2800" dirty="0" smtClean="0"/>
              <a:t>Revelation 2:10</a:t>
            </a:r>
          </a:p>
          <a:p>
            <a:r>
              <a:rPr lang="en-US" sz="2800" dirty="0" smtClean="0"/>
              <a:t>Revelation 6:9</a:t>
            </a:r>
          </a:p>
          <a:p>
            <a:r>
              <a:rPr lang="en-US" sz="2800" dirty="0" smtClean="0"/>
              <a:t>Revelation 7:14</a:t>
            </a:r>
          </a:p>
          <a:p>
            <a:r>
              <a:rPr lang="en-US" sz="2800" dirty="0" smtClean="0"/>
              <a:t>Revelation 12:17</a:t>
            </a:r>
          </a:p>
          <a:p>
            <a:r>
              <a:rPr lang="en-US" sz="2800" dirty="0" smtClean="0"/>
              <a:t>Revelation 16:15</a:t>
            </a:r>
          </a:p>
          <a:p>
            <a:r>
              <a:rPr lang="en-US" sz="2800" dirty="0" smtClean="0"/>
              <a:t>Revelation 17:14</a:t>
            </a:r>
          </a:p>
          <a:p>
            <a:r>
              <a:rPr lang="en-US" sz="2800" dirty="0" smtClean="0"/>
              <a:t>Revelation 21:3-8</a:t>
            </a:r>
            <a:endParaRPr lang="en-US" sz="2800" dirty="0"/>
          </a:p>
        </p:txBody>
      </p:sp>
    </p:spTree>
    <p:extLst>
      <p:ext uri="{BB962C8B-B14F-4D97-AF65-F5344CB8AC3E}">
        <p14:creationId xmlns:p14="http://schemas.microsoft.com/office/powerpoint/2010/main" val="2015406878"/>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865"/>
            <a:ext cx="7620000" cy="952500"/>
          </a:xfrm>
        </p:spPr>
        <p:txBody>
          <a:bodyPr>
            <a:normAutofit fontScale="90000"/>
          </a:bodyPr>
          <a:lstStyle/>
          <a:p>
            <a:pPr algn="ctr"/>
            <a:r>
              <a:rPr lang="en-US" dirty="0" smtClean="0"/>
              <a:t>Apocalyptic Lit Emphasizes That </a:t>
            </a:r>
            <a:br>
              <a:rPr lang="en-US" dirty="0" smtClean="0"/>
            </a:br>
            <a:r>
              <a:rPr lang="en-US" dirty="0" smtClean="0"/>
              <a:t>God Does Not Fail To Accomplish His Will.</a:t>
            </a:r>
            <a:endParaRPr lang="en-US" dirty="0"/>
          </a:p>
        </p:txBody>
      </p:sp>
      <p:sp>
        <p:nvSpPr>
          <p:cNvPr id="3" name="Content Placeholder 2"/>
          <p:cNvSpPr>
            <a:spLocks noGrp="1"/>
          </p:cNvSpPr>
          <p:nvPr>
            <p:ph idx="1"/>
          </p:nvPr>
        </p:nvSpPr>
        <p:spPr>
          <a:xfrm>
            <a:off x="632012" y="1396492"/>
            <a:ext cx="7749988" cy="3771636"/>
          </a:xfrm>
        </p:spPr>
        <p:txBody>
          <a:bodyPr>
            <a:normAutofit/>
          </a:bodyPr>
          <a:lstStyle/>
          <a:p>
            <a:r>
              <a:rPr lang="en-US" sz="2800" dirty="0" smtClean="0"/>
              <a:t>Revelation 11:17-18  +  Revelation 16:7</a:t>
            </a:r>
          </a:p>
          <a:p>
            <a:r>
              <a:rPr lang="en-US" sz="2800" dirty="0" smtClean="0"/>
              <a:t>Revelation 18:5, 20  +  Revelation 19:2, 6</a:t>
            </a:r>
          </a:p>
          <a:p>
            <a:r>
              <a:rPr lang="en-US" sz="2800" dirty="0" smtClean="0"/>
              <a:t>“Those first century saints being pounded on the anvil of persecution needed a message reassuring them that the world was not off its tracks and that they could still count on God. That is one of the primary purposes of apocalyptic literature.” (M. Roberts, pg 88)</a:t>
            </a:r>
            <a:endParaRPr lang="en-US" sz="2800" dirty="0"/>
          </a:p>
        </p:txBody>
      </p:sp>
    </p:spTree>
    <p:extLst>
      <p:ext uri="{BB962C8B-B14F-4D97-AF65-F5344CB8AC3E}">
        <p14:creationId xmlns:p14="http://schemas.microsoft.com/office/powerpoint/2010/main" val="2020017808"/>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 Like A Large Mural, Each Scene Uses Independent Imagery.</a:t>
            </a:r>
            <a:endParaRPr lang="en-US" dirty="0"/>
          </a:p>
        </p:txBody>
      </p:sp>
      <p:sp>
        <p:nvSpPr>
          <p:cNvPr id="3" name="Content Placeholder 2"/>
          <p:cNvSpPr>
            <a:spLocks noGrp="1"/>
          </p:cNvSpPr>
          <p:nvPr>
            <p:ph idx="1"/>
          </p:nvPr>
        </p:nvSpPr>
        <p:spPr/>
        <p:txBody>
          <a:bodyPr>
            <a:normAutofit/>
          </a:bodyPr>
          <a:lstStyle/>
          <a:p>
            <a:r>
              <a:rPr lang="en-US" sz="2800" dirty="0" smtClean="0"/>
              <a:t>Examine The Use of A Temple In…</a:t>
            </a:r>
          </a:p>
          <a:p>
            <a:pPr lvl="1"/>
            <a:r>
              <a:rPr lang="en-US" sz="2400" dirty="0" smtClean="0"/>
              <a:t>Revelation 7:15-17</a:t>
            </a:r>
          </a:p>
          <a:p>
            <a:pPr lvl="1"/>
            <a:r>
              <a:rPr lang="en-US" sz="2400" dirty="0" smtClean="0"/>
              <a:t>Revelation 21:22-23</a:t>
            </a:r>
          </a:p>
          <a:p>
            <a:r>
              <a:rPr lang="en-US" sz="2800" dirty="0" smtClean="0"/>
              <a:t>The </a:t>
            </a:r>
            <a:r>
              <a:rPr lang="en-US" sz="2800" dirty="0" smtClean="0"/>
              <a:t>Point: Just because an element is mentioned in one work, doesn’t mean it will have the exact same purpose or meaning in another portion.</a:t>
            </a:r>
            <a:endParaRPr lang="en-US" sz="2800" dirty="0"/>
          </a:p>
        </p:txBody>
      </p:sp>
    </p:spTree>
    <p:extLst>
      <p:ext uri="{BB962C8B-B14F-4D97-AF65-F5344CB8AC3E}">
        <p14:creationId xmlns:p14="http://schemas.microsoft.com/office/powerpoint/2010/main" val="272551866"/>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Accept The Given Time &amp; Audience </a:t>
            </a:r>
            <a:endParaRPr lang="en-US" dirty="0"/>
          </a:p>
        </p:txBody>
      </p:sp>
      <p:sp>
        <p:nvSpPr>
          <p:cNvPr id="3" name="Content Placeholder 2"/>
          <p:cNvSpPr>
            <a:spLocks noGrp="1"/>
          </p:cNvSpPr>
          <p:nvPr>
            <p:ph idx="1"/>
          </p:nvPr>
        </p:nvSpPr>
        <p:spPr/>
        <p:txBody>
          <a:bodyPr>
            <a:noAutofit/>
          </a:bodyPr>
          <a:lstStyle/>
          <a:p>
            <a:r>
              <a:rPr lang="en-US" sz="2800" dirty="0" smtClean="0"/>
              <a:t>God’s Great Action Is To Be Viewed As Very Soon.</a:t>
            </a:r>
          </a:p>
          <a:p>
            <a:r>
              <a:rPr lang="en-US" sz="2800" dirty="0" smtClean="0"/>
              <a:t>“For the age has lost its youth, and the times begin to grow old. For the age is divided into twelve parts, and nine of its parts have already past, as well as half of the tenth.” 4 Ezra 14:10-12</a:t>
            </a:r>
          </a:p>
          <a:p>
            <a:r>
              <a:rPr lang="en-US" sz="2800" dirty="0" smtClean="0"/>
              <a:t>Revelation 1:1, 22:6-7, 20</a:t>
            </a:r>
            <a:endParaRPr lang="en-US" sz="2800" dirty="0"/>
          </a:p>
        </p:txBody>
      </p:sp>
    </p:spTree>
    <p:extLst>
      <p:ext uri="{BB962C8B-B14F-4D97-AF65-F5344CB8AC3E}">
        <p14:creationId xmlns:p14="http://schemas.microsoft.com/office/powerpoint/2010/main" val="1305525391"/>
      </p:ext>
    </p:extLst>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Understand It? Yes.</a:t>
            </a:r>
            <a:endParaRPr lang="en-US" dirty="0"/>
          </a:p>
        </p:txBody>
      </p:sp>
      <p:sp>
        <p:nvSpPr>
          <p:cNvPr id="3" name="Content Placeholder 2"/>
          <p:cNvSpPr>
            <a:spLocks noGrp="1"/>
          </p:cNvSpPr>
          <p:nvPr>
            <p:ph idx="1"/>
          </p:nvPr>
        </p:nvSpPr>
        <p:spPr>
          <a:xfrm>
            <a:off x="628650" y="1182320"/>
            <a:ext cx="7372350" cy="3771636"/>
          </a:xfrm>
        </p:spPr>
        <p:txBody>
          <a:bodyPr>
            <a:noAutofit/>
          </a:bodyPr>
          <a:lstStyle/>
          <a:p>
            <a:r>
              <a:rPr lang="en-US" sz="2800" dirty="0" smtClean="0"/>
              <a:t>Luke: This book was written to show that Jesus came to seek and to save the lost.</a:t>
            </a:r>
          </a:p>
          <a:p>
            <a:pPr lvl="1"/>
            <a:r>
              <a:rPr lang="en-US" sz="2400" dirty="0" smtClean="0"/>
              <a:t>(Luke 19:10)</a:t>
            </a:r>
          </a:p>
          <a:p>
            <a:r>
              <a:rPr lang="en-US" sz="2800" dirty="0" smtClean="0"/>
              <a:t>Revelation: This book was written to teach me God is in control and I must be faithful to Him.</a:t>
            </a:r>
          </a:p>
          <a:p>
            <a:r>
              <a:rPr lang="en-US" sz="2800" dirty="0" smtClean="0"/>
              <a:t>“…this person has framework to fit in other truths that amplify and support the main message.”</a:t>
            </a:r>
            <a:endParaRPr lang="en-US" sz="2800" dirty="0"/>
          </a:p>
        </p:txBody>
      </p:sp>
    </p:spTree>
    <p:extLst>
      <p:ext uri="{BB962C8B-B14F-4D97-AF65-F5344CB8AC3E}">
        <p14:creationId xmlns:p14="http://schemas.microsoft.com/office/powerpoint/2010/main" val="637549825"/>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400" y="0"/>
            <a:ext cx="4754071" cy="5715000"/>
          </a:xfrm>
          <a:prstGeom prst="rect">
            <a:avLst/>
          </a:prstGeom>
        </p:spPr>
      </p:pic>
    </p:spTree>
    <p:extLst>
      <p:ext uri="{BB962C8B-B14F-4D97-AF65-F5344CB8AC3E}">
        <p14:creationId xmlns:p14="http://schemas.microsoft.com/office/powerpoint/2010/main" val="2073552732"/>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801"/>
            <a:ext cx="7886700" cy="1104636"/>
          </a:xfrm>
        </p:spPr>
        <p:txBody>
          <a:bodyPr/>
          <a:lstStyle/>
          <a:p>
            <a:r>
              <a:rPr lang="en-US" dirty="0" smtClean="0"/>
              <a:t>Revelation 1:1-3</a:t>
            </a:r>
            <a:endParaRPr lang="en-US" dirty="0"/>
          </a:p>
        </p:txBody>
      </p:sp>
      <p:sp>
        <p:nvSpPr>
          <p:cNvPr id="3" name="Content Placeholder 2"/>
          <p:cNvSpPr>
            <a:spLocks noGrp="1"/>
          </p:cNvSpPr>
          <p:nvPr>
            <p:ph idx="1"/>
          </p:nvPr>
        </p:nvSpPr>
        <p:spPr>
          <a:xfrm>
            <a:off x="2339788" y="1237130"/>
            <a:ext cx="6175562" cy="4222376"/>
          </a:xfrm>
        </p:spPr>
        <p:txBody>
          <a:bodyPr>
            <a:normAutofit/>
          </a:bodyPr>
          <a:lstStyle/>
          <a:p>
            <a:pPr marL="0" indent="0">
              <a:buNone/>
            </a:pPr>
            <a:r>
              <a:rPr lang="en-US" sz="2600" b="1" dirty="0" smtClean="0"/>
              <a:t>“</a:t>
            </a:r>
            <a:r>
              <a:rPr lang="en-US" sz="2600" dirty="0" smtClean="0"/>
              <a:t>The </a:t>
            </a:r>
            <a:r>
              <a:rPr lang="en-US" sz="2600" dirty="0">
                <a:solidFill>
                  <a:srgbClr val="C00000"/>
                </a:solidFill>
              </a:rPr>
              <a:t>Revelation</a:t>
            </a:r>
            <a:r>
              <a:rPr lang="en-US" sz="2600" dirty="0"/>
              <a:t> of Jesus Christ, which God gave Him </a:t>
            </a:r>
            <a:r>
              <a:rPr lang="en-US" sz="2600" dirty="0">
                <a:solidFill>
                  <a:srgbClr val="C00000"/>
                </a:solidFill>
              </a:rPr>
              <a:t>to show </a:t>
            </a:r>
            <a:r>
              <a:rPr lang="en-US" sz="2600" dirty="0"/>
              <a:t>to His bond-servants, the things which </a:t>
            </a:r>
            <a:r>
              <a:rPr lang="en-US" sz="2600" dirty="0">
                <a:solidFill>
                  <a:srgbClr val="C00000"/>
                </a:solidFill>
              </a:rPr>
              <a:t>must soon take place</a:t>
            </a:r>
            <a:r>
              <a:rPr lang="en-US" sz="2600" dirty="0"/>
              <a:t>; and He sent and </a:t>
            </a:r>
            <a:r>
              <a:rPr lang="en-US" sz="2600" dirty="0" smtClean="0"/>
              <a:t>communicated</a:t>
            </a:r>
            <a:r>
              <a:rPr lang="en-US" sz="2600" dirty="0"/>
              <a:t> </a:t>
            </a:r>
            <a:r>
              <a:rPr lang="en-US" sz="2600" i="1" dirty="0"/>
              <a:t>it</a:t>
            </a:r>
            <a:r>
              <a:rPr lang="en-US" sz="2600" dirty="0"/>
              <a:t> </a:t>
            </a:r>
            <a:r>
              <a:rPr lang="en-US" sz="2600" dirty="0">
                <a:solidFill>
                  <a:srgbClr val="C00000"/>
                </a:solidFill>
              </a:rPr>
              <a:t>by His angel </a:t>
            </a:r>
            <a:r>
              <a:rPr lang="en-US" sz="2600" dirty="0"/>
              <a:t>to His bond-servant John, </a:t>
            </a:r>
            <a:r>
              <a:rPr lang="en-US" sz="2600" b="1" baseline="30000" dirty="0"/>
              <a:t>2 </a:t>
            </a:r>
            <a:r>
              <a:rPr lang="en-US" sz="2600" dirty="0"/>
              <a:t>who testified to the </a:t>
            </a:r>
            <a:r>
              <a:rPr lang="en-US" sz="2600" dirty="0">
                <a:solidFill>
                  <a:srgbClr val="FF0000"/>
                </a:solidFill>
              </a:rPr>
              <a:t>word of God </a:t>
            </a:r>
            <a:r>
              <a:rPr lang="en-US" sz="2600" dirty="0"/>
              <a:t>and to the testimony of Jesus Christ, </a:t>
            </a:r>
            <a:r>
              <a:rPr lang="en-US" sz="2600" i="1" dirty="0"/>
              <a:t>even</a:t>
            </a:r>
            <a:r>
              <a:rPr lang="en-US" sz="2600" dirty="0"/>
              <a:t> to </a:t>
            </a:r>
            <a:r>
              <a:rPr lang="en-US" sz="2600" dirty="0">
                <a:solidFill>
                  <a:srgbClr val="C00000"/>
                </a:solidFill>
              </a:rPr>
              <a:t>all that he saw</a:t>
            </a:r>
            <a:r>
              <a:rPr lang="en-US" sz="2600" dirty="0"/>
              <a:t>. </a:t>
            </a:r>
            <a:r>
              <a:rPr lang="en-US" sz="2600" dirty="0" smtClean="0"/>
              <a:t/>
            </a:r>
            <a:br>
              <a:rPr lang="en-US" sz="2600" dirty="0" smtClean="0"/>
            </a:br>
            <a:r>
              <a:rPr lang="en-US" sz="2600" b="1" baseline="30000" dirty="0" smtClean="0"/>
              <a:t>3</a:t>
            </a:r>
            <a:r>
              <a:rPr lang="en-US" sz="2600" b="1" baseline="30000" dirty="0"/>
              <a:t> </a:t>
            </a:r>
            <a:r>
              <a:rPr lang="en-US" sz="2600" dirty="0">
                <a:solidFill>
                  <a:srgbClr val="C00000"/>
                </a:solidFill>
              </a:rPr>
              <a:t>Blessed is he who reads </a:t>
            </a:r>
            <a:r>
              <a:rPr lang="en-US" sz="2600" dirty="0"/>
              <a:t>and those who hear the words of the prophecy, and </a:t>
            </a:r>
            <a:r>
              <a:rPr lang="en-US" sz="2600" dirty="0" smtClean="0">
                <a:solidFill>
                  <a:srgbClr val="C00000"/>
                </a:solidFill>
              </a:rPr>
              <a:t>heed </a:t>
            </a:r>
            <a:r>
              <a:rPr lang="en-US" sz="2600" dirty="0">
                <a:solidFill>
                  <a:srgbClr val="C00000"/>
                </a:solidFill>
              </a:rPr>
              <a:t>the things </a:t>
            </a:r>
            <a:r>
              <a:rPr lang="en-US" sz="2600" dirty="0"/>
              <a:t>which are written in it; </a:t>
            </a:r>
            <a:r>
              <a:rPr lang="en-US" sz="2600" dirty="0">
                <a:solidFill>
                  <a:srgbClr val="C00000"/>
                </a:solidFill>
              </a:rPr>
              <a:t>for the time is near</a:t>
            </a:r>
            <a:r>
              <a:rPr lang="en-US" sz="2600" dirty="0" smtClean="0">
                <a:solidFill>
                  <a:srgbClr val="C00000"/>
                </a:solidFill>
              </a:rPr>
              <a:t>.”</a:t>
            </a:r>
            <a:endParaRPr lang="en-US" sz="2600" dirty="0">
              <a:solidFill>
                <a:srgbClr val="C00000"/>
              </a:solidFill>
            </a:endParaRPr>
          </a:p>
        </p:txBody>
      </p:sp>
      <p:sp>
        <p:nvSpPr>
          <p:cNvPr id="4" name="TextBox 3"/>
          <p:cNvSpPr txBox="1"/>
          <p:nvPr/>
        </p:nvSpPr>
        <p:spPr>
          <a:xfrm>
            <a:off x="349624" y="1169895"/>
            <a:ext cx="1828800" cy="492443"/>
          </a:xfrm>
          <a:prstGeom prst="rect">
            <a:avLst/>
          </a:prstGeom>
          <a:noFill/>
        </p:spPr>
        <p:txBody>
          <a:bodyPr wrap="square" rtlCol="0">
            <a:spAutoFit/>
          </a:bodyPr>
          <a:lstStyle/>
          <a:p>
            <a:r>
              <a:rPr lang="en-US" sz="2600" smtClean="0">
                <a:solidFill>
                  <a:srgbClr val="7030A0"/>
                </a:solidFill>
              </a:rPr>
              <a:t>Apocalypse</a:t>
            </a:r>
          </a:p>
        </p:txBody>
      </p:sp>
      <p:sp>
        <p:nvSpPr>
          <p:cNvPr id="5" name="TextBox 4"/>
          <p:cNvSpPr txBox="1"/>
          <p:nvPr/>
        </p:nvSpPr>
        <p:spPr>
          <a:xfrm>
            <a:off x="349624" y="1577789"/>
            <a:ext cx="1828800" cy="492443"/>
          </a:xfrm>
          <a:prstGeom prst="rect">
            <a:avLst/>
          </a:prstGeom>
          <a:noFill/>
        </p:spPr>
        <p:txBody>
          <a:bodyPr wrap="square" rtlCol="0">
            <a:spAutoFit/>
          </a:bodyPr>
          <a:lstStyle/>
          <a:p>
            <a:r>
              <a:rPr lang="en-US" sz="2600" dirty="0" smtClean="0">
                <a:solidFill>
                  <a:srgbClr val="7030A0"/>
                </a:solidFill>
              </a:rPr>
              <a:t>Visual</a:t>
            </a:r>
          </a:p>
        </p:txBody>
      </p:sp>
      <p:sp>
        <p:nvSpPr>
          <p:cNvPr id="6" name="TextBox 5"/>
          <p:cNvSpPr txBox="1"/>
          <p:nvPr/>
        </p:nvSpPr>
        <p:spPr>
          <a:xfrm>
            <a:off x="367554" y="1918447"/>
            <a:ext cx="1828800" cy="492443"/>
          </a:xfrm>
          <a:prstGeom prst="rect">
            <a:avLst/>
          </a:prstGeom>
          <a:noFill/>
        </p:spPr>
        <p:txBody>
          <a:bodyPr wrap="square" rtlCol="0">
            <a:spAutoFit/>
          </a:bodyPr>
          <a:lstStyle/>
          <a:p>
            <a:r>
              <a:rPr lang="en-US" sz="2600" dirty="0" smtClean="0">
                <a:solidFill>
                  <a:srgbClr val="7030A0"/>
                </a:solidFill>
              </a:rPr>
              <a:t>Timing</a:t>
            </a:r>
          </a:p>
        </p:txBody>
      </p:sp>
      <p:sp>
        <p:nvSpPr>
          <p:cNvPr id="7" name="TextBox 6"/>
          <p:cNvSpPr txBox="1"/>
          <p:nvPr/>
        </p:nvSpPr>
        <p:spPr>
          <a:xfrm>
            <a:off x="349624" y="2260908"/>
            <a:ext cx="1828800" cy="492443"/>
          </a:xfrm>
          <a:prstGeom prst="rect">
            <a:avLst/>
          </a:prstGeom>
          <a:noFill/>
        </p:spPr>
        <p:txBody>
          <a:bodyPr wrap="square" rtlCol="0">
            <a:spAutoFit/>
          </a:bodyPr>
          <a:lstStyle/>
          <a:p>
            <a:r>
              <a:rPr lang="en-US" sz="2600" smtClean="0">
                <a:solidFill>
                  <a:srgbClr val="7030A0"/>
                </a:solidFill>
              </a:rPr>
              <a:t>Messenger</a:t>
            </a:r>
            <a:endParaRPr lang="en-US" sz="2600" dirty="0" smtClean="0">
              <a:solidFill>
                <a:srgbClr val="7030A0"/>
              </a:solidFill>
            </a:endParaRPr>
          </a:p>
        </p:txBody>
      </p:sp>
      <p:sp>
        <p:nvSpPr>
          <p:cNvPr id="8" name="TextBox 7"/>
          <p:cNvSpPr txBox="1"/>
          <p:nvPr/>
        </p:nvSpPr>
        <p:spPr>
          <a:xfrm>
            <a:off x="398931" y="2980147"/>
            <a:ext cx="1828800" cy="492443"/>
          </a:xfrm>
          <a:prstGeom prst="rect">
            <a:avLst/>
          </a:prstGeom>
          <a:noFill/>
        </p:spPr>
        <p:txBody>
          <a:bodyPr wrap="square" rtlCol="0">
            <a:spAutoFit/>
          </a:bodyPr>
          <a:lstStyle/>
          <a:p>
            <a:r>
              <a:rPr lang="en-US" sz="2600" dirty="0" smtClean="0">
                <a:solidFill>
                  <a:srgbClr val="7030A0"/>
                </a:solidFill>
              </a:rPr>
              <a:t>Source</a:t>
            </a:r>
          </a:p>
        </p:txBody>
      </p:sp>
      <p:sp>
        <p:nvSpPr>
          <p:cNvPr id="9" name="TextBox 8"/>
          <p:cNvSpPr txBox="1"/>
          <p:nvPr/>
        </p:nvSpPr>
        <p:spPr>
          <a:xfrm>
            <a:off x="367554" y="3661953"/>
            <a:ext cx="1828800" cy="492443"/>
          </a:xfrm>
          <a:prstGeom prst="rect">
            <a:avLst/>
          </a:prstGeom>
          <a:noFill/>
        </p:spPr>
        <p:txBody>
          <a:bodyPr wrap="square" rtlCol="0">
            <a:spAutoFit/>
          </a:bodyPr>
          <a:lstStyle/>
          <a:p>
            <a:r>
              <a:rPr lang="en-US" sz="2600" smtClean="0">
                <a:solidFill>
                  <a:srgbClr val="7030A0"/>
                </a:solidFill>
              </a:rPr>
              <a:t>Purpose</a:t>
            </a:r>
            <a:endParaRPr lang="en-US" sz="2600" dirty="0" smtClean="0">
              <a:solidFill>
                <a:srgbClr val="7030A0"/>
              </a:solidFill>
            </a:endParaRPr>
          </a:p>
        </p:txBody>
      </p:sp>
      <p:sp>
        <p:nvSpPr>
          <p:cNvPr id="10" name="TextBox 9"/>
          <p:cNvSpPr txBox="1"/>
          <p:nvPr/>
        </p:nvSpPr>
        <p:spPr>
          <a:xfrm>
            <a:off x="367554" y="4381192"/>
            <a:ext cx="1828800" cy="492443"/>
          </a:xfrm>
          <a:prstGeom prst="rect">
            <a:avLst/>
          </a:prstGeom>
          <a:noFill/>
        </p:spPr>
        <p:txBody>
          <a:bodyPr wrap="square" rtlCol="0">
            <a:spAutoFit/>
          </a:bodyPr>
          <a:lstStyle/>
          <a:p>
            <a:r>
              <a:rPr lang="en-US" sz="2600" dirty="0" smtClean="0">
                <a:solidFill>
                  <a:srgbClr val="7030A0"/>
                </a:solidFill>
              </a:rPr>
              <a:t>Action</a:t>
            </a:r>
          </a:p>
        </p:txBody>
      </p:sp>
    </p:spTree>
    <p:extLst>
      <p:ext uri="{BB962C8B-B14F-4D97-AF65-F5344CB8AC3E}">
        <p14:creationId xmlns:p14="http://schemas.microsoft.com/office/powerpoint/2010/main" val="830500805"/>
      </p:ext>
    </p:extLst>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1:4-8</a:t>
            </a:r>
            <a:endParaRPr lang="en-US" dirty="0"/>
          </a:p>
        </p:txBody>
      </p:sp>
      <p:sp>
        <p:nvSpPr>
          <p:cNvPr id="3" name="Content Placeholder 2"/>
          <p:cNvSpPr>
            <a:spLocks noGrp="1"/>
          </p:cNvSpPr>
          <p:nvPr>
            <p:ph idx="1"/>
          </p:nvPr>
        </p:nvSpPr>
        <p:spPr/>
        <p:txBody>
          <a:bodyPr>
            <a:normAutofit lnSpcReduction="10000"/>
          </a:bodyPr>
          <a:lstStyle/>
          <a:p>
            <a:r>
              <a:rPr lang="en-US" dirty="0" smtClean="0"/>
              <a:t>Message </a:t>
            </a:r>
            <a:r>
              <a:rPr lang="en-US" dirty="0"/>
              <a:t>to the Seven Churches</a:t>
            </a:r>
          </a:p>
          <a:p>
            <a:r>
              <a:rPr lang="en-US" b="1" baseline="30000" dirty="0"/>
              <a:t>4 </a:t>
            </a:r>
            <a:r>
              <a:rPr lang="en-US" dirty="0"/>
              <a:t>John to the seven churches that are in Asia: Grace to you and peace, from Him who is and who was and who </a:t>
            </a:r>
            <a:r>
              <a:rPr lang="en-US" baseline="30000" dirty="0"/>
              <a:t>[</a:t>
            </a:r>
            <a:r>
              <a:rPr lang="en-US" baseline="30000" dirty="0">
                <a:hlinkClick r:id="rId3" tooltip="See footnote c"/>
              </a:rPr>
              <a:t>c</a:t>
            </a:r>
            <a:r>
              <a:rPr lang="en-US" baseline="30000" dirty="0"/>
              <a:t>]</a:t>
            </a:r>
            <a:r>
              <a:rPr lang="en-US" dirty="0"/>
              <a:t>is to come, and from the seven Spirits who are before His throne, </a:t>
            </a:r>
            <a:r>
              <a:rPr lang="en-US" b="1" baseline="30000" dirty="0"/>
              <a:t>5 </a:t>
            </a:r>
            <a:r>
              <a:rPr lang="en-US" dirty="0"/>
              <a:t>and from Jesus Christ, the faithful witness, the firstborn of the dead, and the ruler of the kings of the earth. To Him who loves us and released us from our sins </a:t>
            </a:r>
            <a:r>
              <a:rPr lang="en-US" baseline="30000" dirty="0"/>
              <a:t>[</a:t>
            </a:r>
            <a:r>
              <a:rPr lang="en-US" baseline="30000" dirty="0">
                <a:hlinkClick r:id="rId4" tooltip="See footnote d"/>
              </a:rPr>
              <a:t>d</a:t>
            </a:r>
            <a:r>
              <a:rPr lang="en-US" baseline="30000" dirty="0"/>
              <a:t>]</a:t>
            </a:r>
            <a:r>
              <a:rPr lang="en-US" dirty="0"/>
              <a:t>by His blood— </a:t>
            </a:r>
            <a:r>
              <a:rPr lang="en-US" b="1" baseline="30000" dirty="0"/>
              <a:t>6 </a:t>
            </a:r>
            <a:r>
              <a:rPr lang="en-US" dirty="0"/>
              <a:t>and He has made us </a:t>
            </a:r>
            <a:r>
              <a:rPr lang="en-US" i="1" dirty="0"/>
              <a:t>to be</a:t>
            </a:r>
            <a:r>
              <a:rPr lang="en-US" dirty="0"/>
              <a:t> a kingdom, priests to </a:t>
            </a:r>
            <a:r>
              <a:rPr lang="en-US" baseline="30000" dirty="0"/>
              <a:t>[</a:t>
            </a:r>
            <a:r>
              <a:rPr lang="en-US" baseline="30000" dirty="0">
                <a:hlinkClick r:id="rId5" tooltip="See footnote e"/>
              </a:rPr>
              <a:t>e</a:t>
            </a:r>
            <a:r>
              <a:rPr lang="en-US" baseline="30000" dirty="0"/>
              <a:t>]</a:t>
            </a:r>
            <a:r>
              <a:rPr lang="en-US" dirty="0"/>
              <a:t>His God and Father—to Him </a:t>
            </a:r>
            <a:r>
              <a:rPr lang="en-US" i="1" dirty="0"/>
              <a:t>be</a:t>
            </a:r>
            <a:r>
              <a:rPr lang="en-US" dirty="0"/>
              <a:t> the glory and the dominion forever and ever. Amen. </a:t>
            </a:r>
            <a:r>
              <a:rPr lang="en-US" b="1" baseline="30000" dirty="0"/>
              <a:t>7 </a:t>
            </a:r>
            <a:r>
              <a:rPr lang="en-US" dirty="0"/>
              <a:t>Behold, He is coming with the clouds, and every eye will see Him, even those who pierced Him; and all the tribes of the earth will mourn over Him. So it is to be. Amen.</a:t>
            </a:r>
          </a:p>
          <a:p>
            <a:r>
              <a:rPr lang="en-US" b="1" baseline="30000" dirty="0"/>
              <a:t>8 </a:t>
            </a:r>
            <a:r>
              <a:rPr lang="en-US" dirty="0"/>
              <a:t>“I am the Alpha and the Omega,” says the Lord God, “who is and who was and who </a:t>
            </a:r>
            <a:r>
              <a:rPr lang="en-US" baseline="30000" dirty="0"/>
              <a:t>[</a:t>
            </a:r>
            <a:r>
              <a:rPr lang="en-US" baseline="30000" dirty="0">
                <a:hlinkClick r:id="rId6" tooltip="See footnote f"/>
              </a:rPr>
              <a:t>f</a:t>
            </a:r>
            <a:r>
              <a:rPr lang="en-US" baseline="30000" dirty="0"/>
              <a:t>]</a:t>
            </a:r>
            <a:r>
              <a:rPr lang="en-US" dirty="0"/>
              <a:t>is to come, the Almighty.”</a:t>
            </a:r>
          </a:p>
          <a:p>
            <a:endParaRPr lang="en-US" dirty="0"/>
          </a:p>
        </p:txBody>
      </p:sp>
    </p:spTree>
    <p:extLst>
      <p:ext uri="{BB962C8B-B14F-4D97-AF65-F5344CB8AC3E}">
        <p14:creationId xmlns:p14="http://schemas.microsoft.com/office/powerpoint/2010/main" val="536247997"/>
      </p:ext>
    </p:extLst>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717705"/>
          </a:xfrm>
        </p:spPr>
        <p:txBody>
          <a:bodyPr>
            <a:normAutofit/>
          </a:bodyPr>
          <a:lstStyle/>
          <a:p>
            <a:pPr algn="ctr"/>
            <a:r>
              <a:rPr lang="en-US" sz="3200" dirty="0" smtClean="0"/>
              <a:t>Overview of The Revelation</a:t>
            </a:r>
            <a:endParaRPr lang="en-US" sz="3200" dirty="0"/>
          </a:p>
        </p:txBody>
      </p:sp>
      <p:sp>
        <p:nvSpPr>
          <p:cNvPr id="3" name="Content Placeholder 2"/>
          <p:cNvSpPr>
            <a:spLocks noGrp="1"/>
          </p:cNvSpPr>
          <p:nvPr>
            <p:ph idx="1"/>
          </p:nvPr>
        </p:nvSpPr>
        <p:spPr>
          <a:xfrm>
            <a:off x="628650" y="1183342"/>
            <a:ext cx="7886700" cy="4531658"/>
          </a:xfrm>
        </p:spPr>
        <p:txBody>
          <a:bodyPr>
            <a:normAutofit/>
          </a:bodyPr>
          <a:lstStyle/>
          <a:p>
            <a:pPr marL="0" indent="0">
              <a:buNone/>
            </a:pPr>
            <a:r>
              <a:rPr lang="en-US" dirty="0" smtClean="0"/>
              <a:t>Introduction</a:t>
            </a:r>
            <a:r>
              <a:rPr lang="en-US" dirty="0" smtClean="0">
                <a:sym typeface="Wingdings"/>
              </a:rPr>
              <a:t> (Ch. 1)</a:t>
            </a:r>
            <a:endParaRPr lang="en-US" dirty="0" smtClean="0"/>
          </a:p>
          <a:p>
            <a:r>
              <a:rPr lang="en-US" sz="2400" b="1" dirty="0" smtClean="0">
                <a:solidFill>
                  <a:schemeClr val="accent1"/>
                </a:solidFill>
              </a:rPr>
              <a:t>The 7 Churches (Ch. 2-3)</a:t>
            </a:r>
          </a:p>
          <a:p>
            <a:pPr marL="0" indent="0">
              <a:buNone/>
            </a:pPr>
            <a:r>
              <a:rPr lang="en-US" i="1" dirty="0" smtClean="0"/>
              <a:t>   Heavenly Scene: The Throne &amp; The Lamb (Ch. 4-5)</a:t>
            </a:r>
          </a:p>
          <a:p>
            <a:r>
              <a:rPr lang="en-US" sz="2400" b="1" dirty="0" smtClean="0">
                <a:solidFill>
                  <a:srgbClr val="C00000"/>
                </a:solidFill>
              </a:rPr>
              <a:t>The 7 Seals (Ch. 6-8</a:t>
            </a:r>
            <a:r>
              <a:rPr lang="en-US" dirty="0" smtClean="0">
                <a:solidFill>
                  <a:srgbClr val="C00000"/>
                </a:solidFill>
              </a:rPr>
              <a:t>)</a:t>
            </a:r>
          </a:p>
          <a:p>
            <a:pPr marL="0" indent="0">
              <a:buNone/>
            </a:pPr>
            <a:r>
              <a:rPr lang="en-US" i="1" dirty="0" smtClean="0"/>
              <a:t>   Heavenly Scene: Silence in Heaven (Ch. 8)</a:t>
            </a:r>
          </a:p>
          <a:p>
            <a:r>
              <a:rPr lang="en-US" sz="2400" b="1" dirty="0" smtClean="0">
                <a:solidFill>
                  <a:schemeClr val="accent4">
                    <a:lumMod val="75000"/>
                  </a:schemeClr>
                </a:solidFill>
              </a:rPr>
              <a:t>The 7 Trumpets (Ch. 8-11)</a:t>
            </a:r>
          </a:p>
          <a:p>
            <a:pPr marL="0" indent="0">
              <a:buNone/>
            </a:pPr>
            <a:r>
              <a:rPr lang="en-US" i="1" dirty="0" smtClean="0"/>
              <a:t>   Heavenly Scene: The Spiritual Conflict (Ch. 12-14)</a:t>
            </a:r>
          </a:p>
          <a:p>
            <a:r>
              <a:rPr lang="en-US" sz="2400" b="1" dirty="0" smtClean="0">
                <a:solidFill>
                  <a:schemeClr val="accent6">
                    <a:lumMod val="75000"/>
                  </a:schemeClr>
                </a:solidFill>
              </a:rPr>
              <a:t>The 7 Bowls (Ch. 15-18)</a:t>
            </a:r>
          </a:p>
          <a:p>
            <a:pPr marL="0" indent="0">
              <a:buNone/>
            </a:pPr>
            <a:r>
              <a:rPr lang="en-US" i="1" dirty="0" smtClean="0"/>
              <a:t>   Heavenly Scene: The Spiritual Victory (Ch. 19)</a:t>
            </a:r>
          </a:p>
          <a:p>
            <a:r>
              <a:rPr lang="en-US" sz="2400" b="1" dirty="0" smtClean="0">
                <a:solidFill>
                  <a:srgbClr val="7030A0"/>
                </a:solidFill>
              </a:rPr>
              <a:t>Conclusion: The Rule of Christ (Ch. 20-22)</a:t>
            </a:r>
            <a:endParaRPr lang="en-US" sz="2400" b="1" dirty="0">
              <a:solidFill>
                <a:srgbClr val="7030A0"/>
              </a:solidFill>
            </a:endParaRPr>
          </a:p>
        </p:txBody>
      </p:sp>
    </p:spTree>
    <p:extLst>
      <p:ext uri="{BB962C8B-B14F-4D97-AF65-F5344CB8AC3E}">
        <p14:creationId xmlns:p14="http://schemas.microsoft.com/office/powerpoint/2010/main" val="1655381575"/>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Goals</a:t>
            </a:r>
            <a:endParaRPr lang="en-US" dirty="0"/>
          </a:p>
        </p:txBody>
      </p:sp>
      <p:sp>
        <p:nvSpPr>
          <p:cNvPr id="3" name="Content Placeholder 2"/>
          <p:cNvSpPr>
            <a:spLocks noGrp="1"/>
          </p:cNvSpPr>
          <p:nvPr>
            <p:ph idx="1"/>
          </p:nvPr>
        </p:nvSpPr>
        <p:spPr>
          <a:xfrm>
            <a:off x="628650" y="1245870"/>
            <a:ext cx="7886700" cy="4267424"/>
          </a:xfrm>
        </p:spPr>
        <p:txBody>
          <a:bodyPr>
            <a:normAutofit lnSpcReduction="10000"/>
          </a:bodyPr>
          <a:lstStyle/>
          <a:p>
            <a:r>
              <a:rPr lang="en-US" b="1" u="sng" dirty="0" smtClean="0"/>
              <a:t>To Better Understand </a:t>
            </a:r>
            <a:r>
              <a:rPr lang="en-US" b="1" dirty="0" smtClean="0"/>
              <a:t>The Language &amp; Structure of Revelation.</a:t>
            </a:r>
          </a:p>
          <a:p>
            <a:pPr lvl="1"/>
            <a:r>
              <a:rPr lang="en-US" dirty="0" smtClean="0"/>
              <a:t>To Understand The Purpose &amp; Dramatic Style of Apocalyptic </a:t>
            </a:r>
            <a:r>
              <a:rPr lang="en-US" dirty="0"/>
              <a:t>Literature</a:t>
            </a:r>
            <a:r>
              <a:rPr lang="en-US" dirty="0" smtClean="0"/>
              <a:t>.</a:t>
            </a:r>
          </a:p>
          <a:p>
            <a:pPr lvl="1"/>
            <a:r>
              <a:rPr lang="en-US" dirty="0" smtClean="0"/>
              <a:t>To Identify Key Verses In Each Chapter As Stepping Stones of Understanding.</a:t>
            </a:r>
          </a:p>
          <a:p>
            <a:pPr lvl="1"/>
            <a:r>
              <a:rPr lang="en-US" dirty="0"/>
              <a:t>To </a:t>
            </a:r>
            <a:r>
              <a:rPr lang="en-US" dirty="0" smtClean="0"/>
              <a:t>Explain </a:t>
            </a:r>
            <a:r>
              <a:rPr lang="en-US" dirty="0"/>
              <a:t>The Shortcomings of Premillennial Interpretations.</a:t>
            </a:r>
          </a:p>
          <a:p>
            <a:pPr lvl="1"/>
            <a:r>
              <a:rPr lang="en-US" dirty="0" smtClean="0"/>
              <a:t>To </a:t>
            </a:r>
            <a:r>
              <a:rPr lang="en-US" dirty="0"/>
              <a:t>Tackle A Challenging Book With The Support &amp; Wisdom of Friends</a:t>
            </a:r>
            <a:r>
              <a:rPr lang="en-US" dirty="0" smtClean="0"/>
              <a:t>.</a:t>
            </a:r>
          </a:p>
          <a:p>
            <a:r>
              <a:rPr lang="en-US" b="1" u="sng" dirty="0" smtClean="0"/>
              <a:t>To More Clearly See </a:t>
            </a:r>
            <a:r>
              <a:rPr lang="en-US" b="1" dirty="0" smtClean="0"/>
              <a:t>The Events, Instructions, &amp; Message of Revelation.</a:t>
            </a:r>
          </a:p>
          <a:p>
            <a:pPr lvl="1"/>
            <a:r>
              <a:rPr lang="en-US" dirty="0" smtClean="0"/>
              <a:t>To See The Glory, Authority, Power, &amp; Triumph of Jesus More Clearly.</a:t>
            </a:r>
          </a:p>
          <a:p>
            <a:pPr lvl="1"/>
            <a:r>
              <a:rPr lang="en-US" dirty="0" smtClean="0"/>
              <a:t>To See The Limitations &amp; Weaknesses of Earthly Kingdoms More Clearly.</a:t>
            </a:r>
          </a:p>
          <a:p>
            <a:r>
              <a:rPr lang="en-US" b="1" u="sng" dirty="0" smtClean="0"/>
              <a:t>To Fully Respond </a:t>
            </a:r>
            <a:r>
              <a:rPr lang="en-US" b="1" dirty="0" smtClean="0"/>
              <a:t>To The Insights Given In Revelation.</a:t>
            </a:r>
          </a:p>
          <a:p>
            <a:pPr lvl="1"/>
            <a:r>
              <a:rPr lang="en-US" dirty="0" smtClean="0"/>
              <a:t>To Grow In Praise To God &amp; Loyalty to His Kingdom.</a:t>
            </a:r>
          </a:p>
          <a:p>
            <a:pPr lvl="1"/>
            <a:r>
              <a:rPr lang="en-US" dirty="0" smtClean="0"/>
              <a:t>To Increase Our Alertness &amp; Preparation For The Judgment of God.</a:t>
            </a:r>
          </a:p>
          <a:p>
            <a:pPr lvl="1"/>
            <a:r>
              <a:rPr lang="en-US" dirty="0" smtClean="0"/>
              <a:t>To Instill Courage &amp; Hope In The Face of Persecutions.</a:t>
            </a:r>
          </a:p>
          <a:p>
            <a:pPr lvl="1"/>
            <a:r>
              <a:rPr lang="en-US" dirty="0" smtClean="0"/>
              <a:t>To Stir Up Our Joy &amp; Hope For Heaven.</a:t>
            </a:r>
          </a:p>
        </p:txBody>
      </p:sp>
    </p:spTree>
    <p:extLst>
      <p:ext uri="{BB962C8B-B14F-4D97-AF65-F5344CB8AC3E}">
        <p14:creationId xmlns:p14="http://schemas.microsoft.com/office/powerpoint/2010/main" val="801449828"/>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801"/>
            <a:ext cx="7886700" cy="1104636"/>
          </a:xfrm>
        </p:spPr>
        <p:txBody>
          <a:bodyPr/>
          <a:lstStyle/>
          <a:p>
            <a:r>
              <a:rPr lang="en-US" dirty="0" smtClean="0"/>
              <a:t>Revelation 1:1-3</a:t>
            </a:r>
            <a:endParaRPr lang="en-US" dirty="0"/>
          </a:p>
        </p:txBody>
      </p:sp>
      <p:sp>
        <p:nvSpPr>
          <p:cNvPr id="3" name="Content Placeholder 2"/>
          <p:cNvSpPr>
            <a:spLocks noGrp="1"/>
          </p:cNvSpPr>
          <p:nvPr>
            <p:ph idx="1"/>
          </p:nvPr>
        </p:nvSpPr>
        <p:spPr>
          <a:xfrm>
            <a:off x="2339788" y="1237130"/>
            <a:ext cx="6175562" cy="4222376"/>
          </a:xfrm>
        </p:spPr>
        <p:txBody>
          <a:bodyPr>
            <a:normAutofit/>
          </a:bodyPr>
          <a:lstStyle/>
          <a:p>
            <a:pPr marL="0" indent="0">
              <a:buNone/>
            </a:pPr>
            <a:r>
              <a:rPr lang="en-US" sz="2600" b="1" dirty="0" smtClean="0"/>
              <a:t>“</a:t>
            </a:r>
            <a:r>
              <a:rPr lang="en-US" sz="2600" dirty="0" smtClean="0"/>
              <a:t>The </a:t>
            </a:r>
            <a:r>
              <a:rPr lang="en-US" sz="2600" dirty="0">
                <a:solidFill>
                  <a:srgbClr val="C00000"/>
                </a:solidFill>
              </a:rPr>
              <a:t>Revelation</a:t>
            </a:r>
            <a:r>
              <a:rPr lang="en-US" sz="2600" dirty="0"/>
              <a:t> of Jesus Christ, which God gave Him </a:t>
            </a:r>
            <a:r>
              <a:rPr lang="en-US" sz="2600" dirty="0">
                <a:solidFill>
                  <a:srgbClr val="C00000"/>
                </a:solidFill>
              </a:rPr>
              <a:t>to show </a:t>
            </a:r>
            <a:r>
              <a:rPr lang="en-US" sz="2600" dirty="0"/>
              <a:t>to His bond-servants, the things which </a:t>
            </a:r>
            <a:r>
              <a:rPr lang="en-US" sz="2600" dirty="0">
                <a:solidFill>
                  <a:srgbClr val="C00000"/>
                </a:solidFill>
              </a:rPr>
              <a:t>must soon take place</a:t>
            </a:r>
            <a:r>
              <a:rPr lang="en-US" sz="2600" dirty="0"/>
              <a:t>; and He sent and </a:t>
            </a:r>
            <a:r>
              <a:rPr lang="en-US" sz="2600" dirty="0" smtClean="0"/>
              <a:t>communicated</a:t>
            </a:r>
            <a:r>
              <a:rPr lang="en-US" sz="2600" dirty="0"/>
              <a:t> </a:t>
            </a:r>
            <a:r>
              <a:rPr lang="en-US" sz="2600" i="1" dirty="0"/>
              <a:t>it</a:t>
            </a:r>
            <a:r>
              <a:rPr lang="en-US" sz="2600" dirty="0"/>
              <a:t> </a:t>
            </a:r>
            <a:r>
              <a:rPr lang="en-US" sz="2600" dirty="0">
                <a:solidFill>
                  <a:srgbClr val="C00000"/>
                </a:solidFill>
              </a:rPr>
              <a:t>by His angel </a:t>
            </a:r>
            <a:r>
              <a:rPr lang="en-US" sz="2600" dirty="0"/>
              <a:t>to His bond-servant John, </a:t>
            </a:r>
            <a:r>
              <a:rPr lang="en-US" sz="2600" b="1" baseline="30000" dirty="0"/>
              <a:t>2 </a:t>
            </a:r>
            <a:r>
              <a:rPr lang="en-US" sz="2600" dirty="0"/>
              <a:t>who testified to the </a:t>
            </a:r>
            <a:r>
              <a:rPr lang="en-US" sz="2600" dirty="0">
                <a:solidFill>
                  <a:srgbClr val="FF0000"/>
                </a:solidFill>
              </a:rPr>
              <a:t>word of God </a:t>
            </a:r>
            <a:r>
              <a:rPr lang="en-US" sz="2600" dirty="0"/>
              <a:t>and to the testimony of Jesus Christ, </a:t>
            </a:r>
            <a:r>
              <a:rPr lang="en-US" sz="2600" i="1" dirty="0"/>
              <a:t>even</a:t>
            </a:r>
            <a:r>
              <a:rPr lang="en-US" sz="2600" dirty="0"/>
              <a:t> to </a:t>
            </a:r>
            <a:r>
              <a:rPr lang="en-US" sz="2600" dirty="0">
                <a:solidFill>
                  <a:srgbClr val="C00000"/>
                </a:solidFill>
              </a:rPr>
              <a:t>all that he saw</a:t>
            </a:r>
            <a:r>
              <a:rPr lang="en-US" sz="2600" dirty="0"/>
              <a:t>. </a:t>
            </a:r>
            <a:r>
              <a:rPr lang="en-US" sz="2600" dirty="0" smtClean="0"/>
              <a:t/>
            </a:r>
            <a:br>
              <a:rPr lang="en-US" sz="2600" dirty="0" smtClean="0"/>
            </a:br>
            <a:r>
              <a:rPr lang="en-US" sz="2600" b="1" baseline="30000" dirty="0" smtClean="0"/>
              <a:t>3</a:t>
            </a:r>
            <a:r>
              <a:rPr lang="en-US" sz="2600" b="1" baseline="30000" dirty="0"/>
              <a:t> </a:t>
            </a:r>
            <a:r>
              <a:rPr lang="en-US" sz="2600" dirty="0">
                <a:solidFill>
                  <a:srgbClr val="C00000"/>
                </a:solidFill>
              </a:rPr>
              <a:t>Blessed is he who reads </a:t>
            </a:r>
            <a:r>
              <a:rPr lang="en-US" sz="2600" dirty="0"/>
              <a:t>and those who hear the words of the prophecy, and </a:t>
            </a:r>
            <a:r>
              <a:rPr lang="en-US" sz="2600" dirty="0" smtClean="0">
                <a:solidFill>
                  <a:srgbClr val="C00000"/>
                </a:solidFill>
              </a:rPr>
              <a:t>heed </a:t>
            </a:r>
            <a:r>
              <a:rPr lang="en-US" sz="2600" dirty="0">
                <a:solidFill>
                  <a:srgbClr val="C00000"/>
                </a:solidFill>
              </a:rPr>
              <a:t>the things </a:t>
            </a:r>
            <a:r>
              <a:rPr lang="en-US" sz="2600" dirty="0"/>
              <a:t>which are written in it; </a:t>
            </a:r>
            <a:r>
              <a:rPr lang="en-US" sz="2600" dirty="0">
                <a:solidFill>
                  <a:srgbClr val="C00000"/>
                </a:solidFill>
              </a:rPr>
              <a:t>for the time is near</a:t>
            </a:r>
            <a:r>
              <a:rPr lang="en-US" sz="2600" dirty="0" smtClean="0">
                <a:solidFill>
                  <a:srgbClr val="C00000"/>
                </a:solidFill>
              </a:rPr>
              <a:t>.”</a:t>
            </a:r>
            <a:endParaRPr lang="en-US" sz="2600" dirty="0">
              <a:solidFill>
                <a:srgbClr val="C00000"/>
              </a:solidFill>
            </a:endParaRPr>
          </a:p>
        </p:txBody>
      </p:sp>
      <p:sp>
        <p:nvSpPr>
          <p:cNvPr id="4" name="TextBox 3"/>
          <p:cNvSpPr txBox="1"/>
          <p:nvPr/>
        </p:nvSpPr>
        <p:spPr>
          <a:xfrm>
            <a:off x="349624" y="1169895"/>
            <a:ext cx="1828800" cy="492443"/>
          </a:xfrm>
          <a:prstGeom prst="rect">
            <a:avLst/>
          </a:prstGeom>
          <a:noFill/>
        </p:spPr>
        <p:txBody>
          <a:bodyPr wrap="square" rtlCol="0">
            <a:spAutoFit/>
          </a:bodyPr>
          <a:lstStyle/>
          <a:p>
            <a:r>
              <a:rPr lang="en-US" sz="2600" smtClean="0">
                <a:solidFill>
                  <a:srgbClr val="7030A0"/>
                </a:solidFill>
              </a:rPr>
              <a:t>Apocalypse</a:t>
            </a:r>
          </a:p>
        </p:txBody>
      </p:sp>
      <p:sp>
        <p:nvSpPr>
          <p:cNvPr id="5" name="TextBox 4"/>
          <p:cNvSpPr txBox="1"/>
          <p:nvPr/>
        </p:nvSpPr>
        <p:spPr>
          <a:xfrm>
            <a:off x="349624" y="1577789"/>
            <a:ext cx="1828800" cy="492443"/>
          </a:xfrm>
          <a:prstGeom prst="rect">
            <a:avLst/>
          </a:prstGeom>
          <a:noFill/>
        </p:spPr>
        <p:txBody>
          <a:bodyPr wrap="square" rtlCol="0">
            <a:spAutoFit/>
          </a:bodyPr>
          <a:lstStyle/>
          <a:p>
            <a:r>
              <a:rPr lang="en-US" sz="2600" dirty="0" smtClean="0">
                <a:solidFill>
                  <a:srgbClr val="7030A0"/>
                </a:solidFill>
              </a:rPr>
              <a:t>Visual</a:t>
            </a:r>
          </a:p>
        </p:txBody>
      </p:sp>
      <p:sp>
        <p:nvSpPr>
          <p:cNvPr id="6" name="TextBox 5"/>
          <p:cNvSpPr txBox="1"/>
          <p:nvPr/>
        </p:nvSpPr>
        <p:spPr>
          <a:xfrm>
            <a:off x="367554" y="1918447"/>
            <a:ext cx="1828800" cy="492443"/>
          </a:xfrm>
          <a:prstGeom prst="rect">
            <a:avLst/>
          </a:prstGeom>
          <a:noFill/>
        </p:spPr>
        <p:txBody>
          <a:bodyPr wrap="square" rtlCol="0">
            <a:spAutoFit/>
          </a:bodyPr>
          <a:lstStyle/>
          <a:p>
            <a:r>
              <a:rPr lang="en-US" sz="2600" dirty="0" smtClean="0">
                <a:solidFill>
                  <a:srgbClr val="7030A0"/>
                </a:solidFill>
              </a:rPr>
              <a:t>Timing</a:t>
            </a:r>
          </a:p>
        </p:txBody>
      </p:sp>
      <p:sp>
        <p:nvSpPr>
          <p:cNvPr id="7" name="TextBox 6"/>
          <p:cNvSpPr txBox="1"/>
          <p:nvPr/>
        </p:nvSpPr>
        <p:spPr>
          <a:xfrm>
            <a:off x="349624" y="2260908"/>
            <a:ext cx="1828800" cy="492443"/>
          </a:xfrm>
          <a:prstGeom prst="rect">
            <a:avLst/>
          </a:prstGeom>
          <a:noFill/>
        </p:spPr>
        <p:txBody>
          <a:bodyPr wrap="square" rtlCol="0">
            <a:spAutoFit/>
          </a:bodyPr>
          <a:lstStyle/>
          <a:p>
            <a:r>
              <a:rPr lang="en-US" sz="2600" smtClean="0">
                <a:solidFill>
                  <a:srgbClr val="7030A0"/>
                </a:solidFill>
              </a:rPr>
              <a:t>Messenger</a:t>
            </a:r>
            <a:endParaRPr lang="en-US" sz="2600" dirty="0" smtClean="0">
              <a:solidFill>
                <a:srgbClr val="7030A0"/>
              </a:solidFill>
            </a:endParaRPr>
          </a:p>
        </p:txBody>
      </p:sp>
      <p:sp>
        <p:nvSpPr>
          <p:cNvPr id="8" name="TextBox 7"/>
          <p:cNvSpPr txBox="1"/>
          <p:nvPr/>
        </p:nvSpPr>
        <p:spPr>
          <a:xfrm>
            <a:off x="398931" y="2980147"/>
            <a:ext cx="1828800" cy="492443"/>
          </a:xfrm>
          <a:prstGeom prst="rect">
            <a:avLst/>
          </a:prstGeom>
          <a:noFill/>
        </p:spPr>
        <p:txBody>
          <a:bodyPr wrap="square" rtlCol="0">
            <a:spAutoFit/>
          </a:bodyPr>
          <a:lstStyle/>
          <a:p>
            <a:r>
              <a:rPr lang="en-US" sz="2600" dirty="0" smtClean="0">
                <a:solidFill>
                  <a:srgbClr val="7030A0"/>
                </a:solidFill>
              </a:rPr>
              <a:t>Source</a:t>
            </a:r>
          </a:p>
        </p:txBody>
      </p:sp>
      <p:sp>
        <p:nvSpPr>
          <p:cNvPr id="9" name="TextBox 8"/>
          <p:cNvSpPr txBox="1"/>
          <p:nvPr/>
        </p:nvSpPr>
        <p:spPr>
          <a:xfrm>
            <a:off x="367554" y="3661953"/>
            <a:ext cx="1828800" cy="492443"/>
          </a:xfrm>
          <a:prstGeom prst="rect">
            <a:avLst/>
          </a:prstGeom>
          <a:noFill/>
        </p:spPr>
        <p:txBody>
          <a:bodyPr wrap="square" rtlCol="0">
            <a:spAutoFit/>
          </a:bodyPr>
          <a:lstStyle/>
          <a:p>
            <a:r>
              <a:rPr lang="en-US" sz="2600" smtClean="0">
                <a:solidFill>
                  <a:srgbClr val="7030A0"/>
                </a:solidFill>
              </a:rPr>
              <a:t>Purpose</a:t>
            </a:r>
            <a:endParaRPr lang="en-US" sz="2600" dirty="0" smtClean="0">
              <a:solidFill>
                <a:srgbClr val="7030A0"/>
              </a:solidFill>
            </a:endParaRPr>
          </a:p>
        </p:txBody>
      </p:sp>
      <p:sp>
        <p:nvSpPr>
          <p:cNvPr id="10" name="TextBox 9"/>
          <p:cNvSpPr txBox="1"/>
          <p:nvPr/>
        </p:nvSpPr>
        <p:spPr>
          <a:xfrm>
            <a:off x="367554" y="4381192"/>
            <a:ext cx="1828800" cy="492443"/>
          </a:xfrm>
          <a:prstGeom prst="rect">
            <a:avLst/>
          </a:prstGeom>
          <a:noFill/>
        </p:spPr>
        <p:txBody>
          <a:bodyPr wrap="square" rtlCol="0">
            <a:spAutoFit/>
          </a:bodyPr>
          <a:lstStyle/>
          <a:p>
            <a:r>
              <a:rPr lang="en-US" sz="2600" dirty="0" smtClean="0">
                <a:solidFill>
                  <a:srgbClr val="7030A0"/>
                </a:solidFill>
              </a:rPr>
              <a:t>Action</a:t>
            </a:r>
          </a:p>
        </p:txBody>
      </p:sp>
    </p:spTree>
    <p:extLst>
      <p:ext uri="{BB962C8B-B14F-4D97-AF65-F5344CB8AC3E}">
        <p14:creationId xmlns:p14="http://schemas.microsoft.com/office/powerpoint/2010/main" val="1163928371"/>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Understanding Begins With </a:t>
            </a:r>
            <a:br>
              <a:rPr lang="en-US" dirty="0" smtClean="0"/>
            </a:br>
            <a:r>
              <a:rPr lang="en-US" dirty="0" smtClean="0"/>
              <a:t>Learning About The Genre</a:t>
            </a:r>
            <a:r>
              <a:rPr lang="mr-IN" dirty="0" smtClean="0"/>
              <a:t>…</a:t>
            </a:r>
            <a:endParaRPr lang="en-US" dirty="0"/>
          </a:p>
        </p:txBody>
      </p:sp>
      <p:pic>
        <p:nvPicPr>
          <p:cNvPr id="4" name="Picture 3" descr="Publishers-Clearing-House-Red-Alert.jpg"/>
          <p:cNvPicPr>
            <a:picLocks noChangeAspect="1"/>
          </p:cNvPicPr>
          <p:nvPr/>
        </p:nvPicPr>
        <p:blipFill>
          <a:blip r:embed="rId3"/>
          <a:srcRect b="8545"/>
          <a:stretch>
            <a:fillRect/>
          </a:stretch>
        </p:blipFill>
        <p:spPr>
          <a:xfrm>
            <a:off x="1366271" y="1747544"/>
            <a:ext cx="6411458" cy="3294196"/>
          </a:xfrm>
          <a:prstGeom prst="rect">
            <a:avLst/>
          </a:prstGeom>
        </p:spPr>
      </p:pic>
    </p:spTree>
    <p:extLst>
      <p:ext uri="{BB962C8B-B14F-4D97-AF65-F5344CB8AC3E}">
        <p14:creationId xmlns:p14="http://schemas.microsoft.com/office/powerpoint/2010/main" val="377384255"/>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Understanding Begins With </a:t>
            </a:r>
            <a:br>
              <a:rPr lang="en-US" dirty="0" smtClean="0"/>
            </a:br>
            <a:r>
              <a:rPr lang="en-US" dirty="0" smtClean="0"/>
              <a:t>Learning About The Genre</a:t>
            </a:r>
            <a:r>
              <a:rPr lang="mr-IN" dirty="0" smtClean="0"/>
              <a:t>…</a:t>
            </a:r>
            <a:endParaRPr lang="en-US" dirty="0"/>
          </a:p>
        </p:txBody>
      </p:sp>
      <p:pic>
        <p:nvPicPr>
          <p:cNvPr id="5" name="Picture 4" descr="resized_grandma-finds-the-internet-meme-generator-nigerian-prince-needs-my-help-i-m-sending-the-money-now-07e247-569x418.jpg"/>
          <p:cNvPicPr>
            <a:picLocks noChangeAspect="1"/>
          </p:cNvPicPr>
          <p:nvPr/>
        </p:nvPicPr>
        <p:blipFill>
          <a:blip r:embed="rId3"/>
          <a:stretch>
            <a:fillRect/>
          </a:stretch>
        </p:blipFill>
        <p:spPr>
          <a:xfrm>
            <a:off x="1921287" y="1478272"/>
            <a:ext cx="5229038" cy="3841368"/>
          </a:xfrm>
          <a:prstGeom prst="rect">
            <a:avLst/>
          </a:prstGeom>
        </p:spPr>
      </p:pic>
    </p:spTree>
    <p:extLst>
      <p:ext uri="{BB962C8B-B14F-4D97-AF65-F5344CB8AC3E}">
        <p14:creationId xmlns:p14="http://schemas.microsoft.com/office/powerpoint/2010/main" val="392466865"/>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Understanding Begins With </a:t>
            </a:r>
            <a:br>
              <a:rPr lang="en-US" dirty="0" smtClean="0"/>
            </a:br>
            <a:r>
              <a:rPr lang="en-US" dirty="0" smtClean="0"/>
              <a:t>Learning About The Genre</a:t>
            </a:r>
            <a:endParaRPr lang="en-US" dirty="0"/>
          </a:p>
        </p:txBody>
      </p:sp>
      <p:sp>
        <p:nvSpPr>
          <p:cNvPr id="3" name="Content Placeholder 2"/>
          <p:cNvSpPr>
            <a:spLocks noGrp="1"/>
          </p:cNvSpPr>
          <p:nvPr>
            <p:ph idx="1"/>
          </p:nvPr>
        </p:nvSpPr>
        <p:spPr/>
        <p:txBody>
          <a:bodyPr>
            <a:normAutofit/>
          </a:bodyPr>
          <a:lstStyle/>
          <a:p>
            <a:r>
              <a:rPr lang="en-US" sz="3200" dirty="0" smtClean="0"/>
              <a:t>This is Apocalyptic Literature</a:t>
            </a:r>
          </a:p>
          <a:p>
            <a:pPr lvl="1"/>
            <a:r>
              <a:rPr lang="en-US" sz="2800" dirty="0" smtClean="0"/>
              <a:t>“The Revelation (</a:t>
            </a:r>
            <a:r>
              <a:rPr lang="en-US" sz="2800" dirty="0" err="1" smtClean="0"/>
              <a:t>apokalypsis</a:t>
            </a:r>
            <a:r>
              <a:rPr lang="en-US" sz="2800" dirty="0" smtClean="0"/>
              <a:t>) of Jesus Christ, which God gave Him to show His bond-servants, the things which must soon take place; and He sent and communicated it by His angel to His bond-servant John” (Revelation 1:1)</a:t>
            </a:r>
            <a:endParaRPr lang="en-US" sz="2800" dirty="0"/>
          </a:p>
        </p:txBody>
      </p:sp>
    </p:spTree>
    <p:extLst>
      <p:ext uri="{BB962C8B-B14F-4D97-AF65-F5344CB8AC3E}">
        <p14:creationId xmlns:p14="http://schemas.microsoft.com/office/powerpoint/2010/main" val="733543104"/>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971</TotalTime>
  <Words>1993</Words>
  <Application>Microsoft Macintosh PowerPoint</Application>
  <PresentationFormat>On-screen Show (16:10)</PresentationFormat>
  <Paragraphs>222</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Calibri Light</vt:lpstr>
      <vt:lpstr>Mangal</vt:lpstr>
      <vt:lpstr>Wingdings</vt:lpstr>
      <vt:lpstr>Arial</vt:lpstr>
      <vt:lpstr>Office Theme</vt:lpstr>
      <vt:lpstr>Revelation</vt:lpstr>
      <vt:lpstr>PowerPoint Presentation</vt:lpstr>
      <vt:lpstr>PowerPoint Presentation</vt:lpstr>
      <vt:lpstr>Overview of The Revelation</vt:lpstr>
      <vt:lpstr>Class Goals</vt:lpstr>
      <vt:lpstr>Revelation 1:1-3</vt:lpstr>
      <vt:lpstr>Understanding Begins With  Learning About The Genre…</vt:lpstr>
      <vt:lpstr>Understanding Begins With  Learning About The Genre…</vt:lpstr>
      <vt:lpstr>Understanding Begins With  Learning About The Genre</vt:lpstr>
      <vt:lpstr>1st Century Audiences  Knew &amp; Recognized This Style of Writing.</vt:lpstr>
      <vt:lpstr>1st Century Audiences  Knew &amp; Recognized This Style of Writing.</vt:lpstr>
      <vt:lpstr>1st Century Audiences Knew &amp; Recognized This Style of Writing.</vt:lpstr>
      <vt:lpstr>The Society for Biblical Literature</vt:lpstr>
      <vt:lpstr>Key Points of Apocalyptic Lit.</vt:lpstr>
      <vt:lpstr>Simplified Definition</vt:lpstr>
      <vt:lpstr>5 Principles For Studying  Apocalyptic Literature</vt:lpstr>
      <vt:lpstr>PowerPoint Presentation</vt:lpstr>
      <vt:lpstr>1. Jewish Apocalyptic Examples</vt:lpstr>
      <vt:lpstr>Jewish Apocalyptic Examples</vt:lpstr>
      <vt:lpstr>Jewish Apocalyptic Examples</vt:lpstr>
      <vt:lpstr>Jewish Apocalyptic Examples</vt:lpstr>
      <vt:lpstr>Revelation Also Explains Important Details.</vt:lpstr>
      <vt:lpstr>PowerPoint Presentation</vt:lpstr>
      <vt:lpstr>2. Apocalyptic Lit Is Meant To Be Mentally Visualized</vt:lpstr>
      <vt:lpstr>3. Apocalyptic Literature Carries The Theme of Faithfulness In Crisis</vt:lpstr>
      <vt:lpstr>Apocalyptic Lit Emphasizes That  God Does Not Fail To Accomplish His Will.</vt:lpstr>
      <vt:lpstr>4. Like A Large Mural, Each Scene Uses Independent Imagery.</vt:lpstr>
      <vt:lpstr>5. Accept The Given Time &amp; Audience </vt:lpstr>
      <vt:lpstr>Can We Understand It? Yes.</vt:lpstr>
      <vt:lpstr>Revelation 1:1-3</vt:lpstr>
      <vt:lpstr>Revelation</vt:lpstr>
      <vt:lpstr>Revelation 1:4-8</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37</cp:revision>
  <cp:lastPrinted>2018-07-22T01:29:34Z</cp:lastPrinted>
  <dcterms:created xsi:type="dcterms:W3CDTF">2018-07-17T00:35:29Z</dcterms:created>
  <dcterms:modified xsi:type="dcterms:W3CDTF">2018-07-22T01:46:57Z</dcterms:modified>
</cp:coreProperties>
</file>