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5" r:id="rId2"/>
    <p:sldId id="301" r:id="rId3"/>
    <p:sldId id="300" r:id="rId4"/>
    <p:sldId id="292" r:id="rId5"/>
    <p:sldId id="293" r:id="rId6"/>
    <p:sldId id="295" r:id="rId7"/>
    <p:sldId id="297" r:id="rId8"/>
    <p:sldId id="296" r:id="rId9"/>
    <p:sldId id="294" r:id="rId10"/>
    <p:sldId id="298" r:id="rId11"/>
    <p:sldId id="299"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DD8"/>
    <a:srgbClr val="B3ECFB"/>
    <a:srgbClr val="2D7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1"/>
    <p:restoredTop sz="70392"/>
  </p:normalViewPr>
  <p:slideViewPr>
    <p:cSldViewPr snapToGrid="0" snapToObjects="1">
      <p:cViewPr varScale="1">
        <p:scale>
          <a:sx n="70" d="100"/>
          <a:sy n="70" d="100"/>
        </p:scale>
        <p:origin x="1688" y="184"/>
      </p:cViewPr>
      <p:guideLst/>
    </p:cSldViewPr>
  </p:slideViewPr>
  <p:notesTextViewPr>
    <p:cViewPr>
      <p:scale>
        <a:sx n="1" d="1"/>
        <a:sy n="1" d="1"/>
      </p:scale>
      <p:origin x="0" y="0"/>
    </p:cViewPr>
  </p:notesTextViewPr>
  <p:notesViewPr>
    <p:cSldViewPr snapToGrid="0" snapToObjects="1">
      <p:cViewPr varScale="1">
        <p:scale>
          <a:sx n="65" d="100"/>
          <a:sy n="65" d="100"/>
        </p:scale>
        <p:origin x="3568" y="216"/>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1FE5-30A3-CF4E-8732-71F10435AA9B}" type="datetimeFigureOut">
              <a:rPr lang="en-US" smtClean="0"/>
              <a:t>8/19/18</a:t>
            </a:fld>
            <a:endParaRPr lang="en-US"/>
          </a:p>
        </p:txBody>
      </p:sp>
      <p:sp>
        <p:nvSpPr>
          <p:cNvPr id="4" name="Slide Image Placeholder 3"/>
          <p:cNvSpPr>
            <a:spLocks noGrp="1" noRot="1" noChangeAspect="1"/>
          </p:cNvSpPr>
          <p:nvPr>
            <p:ph type="sldImg" idx="2"/>
          </p:nvPr>
        </p:nvSpPr>
        <p:spPr>
          <a:xfrm>
            <a:off x="1245135" y="229394"/>
            <a:ext cx="4367730" cy="273018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8052" y="3188969"/>
            <a:ext cx="6221896" cy="571649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827928" y="688182"/>
            <a:ext cx="873056" cy="458787"/>
          </a:xfrm>
          <a:prstGeom prst="rect">
            <a:avLst/>
          </a:prstGeom>
        </p:spPr>
        <p:txBody>
          <a:bodyPr vert="horz" lIns="91440" tIns="45720" rIns="91440" bIns="45720" rtlCol="0" anchor="b"/>
          <a:lstStyle>
            <a:lvl1pPr algn="r">
              <a:defRPr sz="1200"/>
            </a:lvl1pPr>
          </a:lstStyle>
          <a:p>
            <a:fld id="{F729D8E4-833F-6A47-A5E3-2DB704D4BB69}" type="slidenum">
              <a:rPr lang="en-US" smtClean="0"/>
              <a:t>‹#›</a:t>
            </a:fld>
            <a:endParaRPr lang="en-US"/>
          </a:p>
        </p:txBody>
      </p:sp>
    </p:spTree>
    <p:extLst>
      <p:ext uri="{BB962C8B-B14F-4D97-AF65-F5344CB8AC3E}">
        <p14:creationId xmlns:p14="http://schemas.microsoft.com/office/powerpoint/2010/main" val="121741507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1%20Peter+1&amp;version=NASB#fen-NASB-30393r" TargetMode="External"/><Relationship Id="rId4" Type="http://schemas.openxmlformats.org/officeDocument/2006/relationships/hyperlink" Target="https://www.biblegateway.com/passage/?search=1%20Peter+1&amp;version=NASB#fen-NASB-30395s"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600" b="0" i="0" kern="1200" dirty="0" smtClean="0">
                <a:solidFill>
                  <a:schemeClr val="tx1"/>
                </a:solidFill>
                <a:effectLst/>
              </a:rPr>
              <a:t>What a year of building on the Rock.  Tonight is the last lesson in this </a:t>
            </a:r>
            <a:r>
              <a:rPr lang="en-US" sz="1600" b="0" i="0" kern="1200" dirty="0" err="1" smtClean="0">
                <a:solidFill>
                  <a:schemeClr val="tx1"/>
                </a:solidFill>
                <a:effectLst/>
              </a:rPr>
              <a:t>series,so</a:t>
            </a:r>
            <a:r>
              <a:rPr lang="en-US" sz="1600" b="0" i="0" kern="1200" dirty="0" smtClean="0">
                <a:solidFill>
                  <a:schemeClr val="tx1"/>
                </a:solidFill>
                <a:effectLst/>
              </a:rPr>
              <a:t> I think it’s appropriate for me to share some observations.</a:t>
            </a:r>
          </a:p>
          <a:p>
            <a:pPr rtl="0" latinLnBrk="0"/>
            <a:endParaRPr lang="en-US" sz="1600" b="0" i="0" kern="1200" dirty="0" smtClean="0">
              <a:solidFill>
                <a:schemeClr val="tx1"/>
              </a:solidFill>
              <a:effectLst/>
            </a:endParaRPr>
          </a:p>
          <a:p>
            <a:pPr rtl="0" latinLnBrk="0"/>
            <a:r>
              <a:rPr lang="en-US" sz="1600" b="0" i="0" kern="1200" dirty="0" smtClean="0">
                <a:solidFill>
                  <a:schemeClr val="tx1"/>
                </a:solidFill>
                <a:effectLst/>
              </a:rPr>
              <a:t>I’ve heard the theme come up in private studies and in groups of friends. I’ve heard people talking about the lessons and thinking about how to apply the instructions.</a:t>
            </a:r>
          </a:p>
          <a:p>
            <a:pPr rtl="0" latinLnBrk="0"/>
            <a:r>
              <a:rPr lang="en-US" sz="1600" b="0" i="0" kern="1200" dirty="0" smtClean="0">
                <a:solidFill>
                  <a:schemeClr val="tx1"/>
                </a:solidFill>
                <a:effectLst/>
              </a:rPr>
              <a:t>But what I’m most thankful for is what I’ve seen.  I’ve seen members here move off</a:t>
            </a:r>
            <a:r>
              <a:rPr lang="en-US" sz="1600" b="0" i="0" kern="1200" baseline="0" dirty="0" smtClean="0">
                <a:solidFill>
                  <a:schemeClr val="tx1"/>
                </a:solidFill>
                <a:effectLst/>
              </a:rPr>
              <a:t> of</a:t>
            </a:r>
            <a:r>
              <a:rPr lang="en-US" sz="1600" b="0" i="0" kern="1200" dirty="0" smtClean="0">
                <a:solidFill>
                  <a:schemeClr val="tx1"/>
                </a:solidFill>
                <a:effectLst/>
              </a:rPr>
              <a:t> the sand.  I’ve seen members tackle sinful habits and make real progress in real change.   I’ve seen members rededicate themselves to personal Bible study.  I’ve seen both teens and adults examine the evidence for Christ and the Scriptures,</a:t>
            </a:r>
            <a:r>
              <a:rPr lang="en-US" sz="1600" b="0" i="0" kern="1200" baseline="0" dirty="0" smtClean="0">
                <a:solidFill>
                  <a:schemeClr val="tx1"/>
                </a:solidFill>
                <a:effectLst/>
              </a:rPr>
              <a:t> and walk away with more conviction.</a:t>
            </a:r>
            <a:endParaRPr lang="en-US" sz="1600" b="0" i="0" kern="1200" dirty="0" smtClean="0">
              <a:solidFill>
                <a:schemeClr val="tx1"/>
              </a:solidFill>
              <a:effectLst/>
            </a:endParaRPr>
          </a:p>
          <a:p>
            <a:pPr rtl="0" latinLnBrk="0"/>
            <a:endParaRPr lang="en-US" sz="1600" b="0" i="0" kern="1200" dirty="0" smtClean="0">
              <a:solidFill>
                <a:schemeClr val="tx1"/>
              </a:solidFill>
              <a:effectLst/>
            </a:endParaRPr>
          </a:p>
          <a:p>
            <a:pPr rtl="0" latinLnBrk="0"/>
            <a:r>
              <a:rPr lang="en-US" sz="1600" b="0" i="0" kern="1200" dirty="0" smtClean="0">
                <a:solidFill>
                  <a:schemeClr val="tx1"/>
                </a:solidFill>
                <a:effectLst/>
              </a:rPr>
              <a:t>And if that doesn’t in some way describe you:  If you haven’t considered more carefully where you can make changes to be sure your life is ON THE ROCK – then it is not too late.  Building on the Rock is something I hope you’ll commit to take seriously even in the lesson this evening.</a:t>
            </a:r>
          </a:p>
          <a:p>
            <a:pPr rtl="0" latinLnBrk="0"/>
            <a:endParaRPr lang="en-US" sz="1600" b="0" i="0" kern="1200" dirty="0" smtClean="0">
              <a:solidFill>
                <a:schemeClr val="tx1"/>
              </a:solidFill>
              <a:effectLst/>
            </a:endParaRPr>
          </a:p>
          <a:p>
            <a:pPr rtl="0" latinLnBrk="0"/>
            <a:r>
              <a:rPr lang="en-US" sz="1600" b="0" i="0" kern="1200" dirty="0" smtClean="0">
                <a:solidFill>
                  <a:schemeClr val="tx1"/>
                </a:solidFill>
                <a:effectLst/>
              </a:rPr>
              <a:t>Tonight we are discussing a phrase Jesus</a:t>
            </a:r>
            <a:r>
              <a:rPr lang="en-US" sz="1600" b="0" i="0" kern="1200" baseline="0" dirty="0" smtClean="0">
                <a:solidFill>
                  <a:schemeClr val="tx1"/>
                </a:solidFill>
                <a:effectLst/>
              </a:rPr>
              <a:t> used at the end of Matthew 7 to describe a life built on the sand. . .  “Great Was The Fall”. </a:t>
            </a:r>
          </a:p>
          <a:p>
            <a:pPr rtl="0" latinLnBrk="0"/>
            <a:endParaRPr lang="en-US" sz="1600" b="0" i="0" kern="1200" baseline="0" dirty="0" smtClean="0">
              <a:solidFill>
                <a:schemeClr val="tx1"/>
              </a:solidFill>
              <a:effectLst/>
            </a:endParaRPr>
          </a:p>
          <a:p>
            <a:pPr rtl="0" latinLnBrk="0"/>
            <a:endParaRPr lang="en-US" sz="1600" b="0" i="0" kern="1200" dirty="0" smtClean="0">
              <a:solidFill>
                <a:schemeClr val="tx1"/>
              </a:solidFill>
              <a:effectLst/>
            </a:endParaRPr>
          </a:p>
          <a:p>
            <a:endParaRPr lang="en-US" sz="1600" dirty="0"/>
          </a:p>
        </p:txBody>
      </p:sp>
      <p:sp>
        <p:nvSpPr>
          <p:cNvPr id="4" name="Slide Number Placeholder 3"/>
          <p:cNvSpPr>
            <a:spLocks noGrp="1"/>
          </p:cNvSpPr>
          <p:nvPr>
            <p:ph type="sldNum" sz="quarter" idx="10"/>
          </p:nvPr>
        </p:nvSpPr>
        <p:spPr/>
        <p:txBody>
          <a:bodyPr/>
          <a:lstStyle/>
          <a:p>
            <a:fld id="{F729D8E4-833F-6A47-A5E3-2DB704D4BB69}" type="slidenum">
              <a:rPr lang="en-US" smtClean="0"/>
              <a:t>1</a:t>
            </a:fld>
            <a:endParaRPr lang="en-US"/>
          </a:p>
        </p:txBody>
      </p:sp>
    </p:spTree>
    <p:extLst>
      <p:ext uri="{BB962C8B-B14F-4D97-AF65-F5344CB8AC3E}">
        <p14:creationId xmlns:p14="http://schemas.microsoft.com/office/powerpoint/2010/main" val="96108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29D8E4-833F-6A47-A5E3-2DB704D4BB69}" type="slidenum">
              <a:rPr lang="en-US" smtClean="0"/>
              <a:t>11</a:t>
            </a:fld>
            <a:endParaRPr lang="en-US"/>
          </a:p>
        </p:txBody>
      </p:sp>
    </p:spTree>
    <p:extLst>
      <p:ext uri="{BB962C8B-B14F-4D97-AF65-F5344CB8AC3E}">
        <p14:creationId xmlns:p14="http://schemas.microsoft.com/office/powerpoint/2010/main" val="100586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need to focus on this phrase because Jesus</a:t>
            </a:r>
            <a:r>
              <a:rPr lang="en-US" sz="1400" baseline="0" dirty="0" smtClean="0"/>
              <a:t> wants us to consider the END RESULT of a life not built with HIM as the ROCK.</a:t>
            </a:r>
          </a:p>
          <a:p>
            <a:endParaRPr lang="en-US" sz="1400" baseline="0" dirty="0" smtClean="0"/>
          </a:p>
          <a:p>
            <a:r>
              <a:rPr lang="en-US" sz="1400" baseline="0" dirty="0" smtClean="0"/>
              <a:t>If we dismiss, minimize, or reject His teachings in the sermon on the mount and in any of his preaching, then this is the end we can expect.</a:t>
            </a:r>
          </a:p>
          <a:p>
            <a:endParaRPr lang="en-US" sz="1400" baseline="0" dirty="0" smtClean="0"/>
          </a:p>
          <a:p>
            <a:r>
              <a:rPr lang="en-US" sz="1400" baseline="0" dirty="0" smtClean="0"/>
              <a:t>A Great Fall.</a:t>
            </a:r>
          </a:p>
          <a:p>
            <a:endParaRPr lang="en-US" sz="1400" baseline="0" dirty="0" smtClean="0"/>
          </a:p>
          <a:p>
            <a:r>
              <a:rPr lang="en-US" sz="1400" baseline="0" dirty="0" smtClean="0"/>
              <a:t>In Matthew 7, both men are capable builders, both men construct fine homes, and from the outside they both look the same.  BUT THERE IS A DIFFERENCE IN THE FOUNDATION THAT OVER TIME WILL PROVE TO BE CRITICAL.</a:t>
            </a:r>
          </a:p>
          <a:p>
            <a:endParaRPr lang="en-US" sz="1400" baseline="0" dirty="0" smtClean="0"/>
          </a:p>
          <a:p>
            <a:r>
              <a:rPr lang="en-US" sz="1400" baseline="0" dirty="0" smtClean="0"/>
              <a:t>Tonight we aren’t just talking about getting back up again.</a:t>
            </a:r>
          </a:p>
          <a:p>
            <a:endParaRPr lang="en-US" sz="1400" baseline="0" dirty="0" smtClean="0"/>
          </a:p>
          <a:p>
            <a:r>
              <a:rPr lang="en-US" sz="1400" baseline="0" dirty="0" smtClean="0"/>
              <a:t>We are talking about the tragic </a:t>
            </a:r>
            <a:r>
              <a:rPr lang="mr-IN" sz="1400" baseline="0" dirty="0" smtClean="0"/>
              <a:t>–</a:t>
            </a:r>
            <a:r>
              <a:rPr lang="en-US" sz="1400" baseline="0" dirty="0" smtClean="0"/>
              <a:t> and </a:t>
            </a:r>
            <a:r>
              <a:rPr lang="en-US" sz="1400" baseline="0" dirty="0" err="1" smtClean="0"/>
              <a:t>devasting</a:t>
            </a:r>
            <a:r>
              <a:rPr lang="en-US" sz="1400" baseline="0" dirty="0" smtClean="0"/>
              <a:t> loss that comes from falling.</a:t>
            </a:r>
          </a:p>
          <a:p>
            <a:r>
              <a:rPr lang="en-US" sz="1400" baseline="0" dirty="0" smtClean="0"/>
              <a:t>There are days you never get back.</a:t>
            </a:r>
          </a:p>
          <a:p>
            <a:r>
              <a:rPr lang="en-US" sz="1400" baseline="0" dirty="0" smtClean="0"/>
              <a:t>Relationships you miss.</a:t>
            </a:r>
          </a:p>
          <a:p>
            <a:endParaRPr lang="en-US" sz="1400" baseline="0" dirty="0" smtClean="0"/>
          </a:p>
          <a:p>
            <a:endParaRPr lang="en-US" sz="1400" baseline="0" dirty="0" smtClean="0"/>
          </a:p>
          <a:p>
            <a:r>
              <a:rPr lang="en-US" sz="1400" baseline="0" dirty="0" smtClean="0"/>
              <a:t>We can vividly see this in the old testament city of Jericho.  From the outside it looked to be the best, strongest, most secure city.  But of course: When God led Joshua and the people to Jericho: Great Was It’s Fall.</a:t>
            </a:r>
            <a:endParaRPr lang="en-US" sz="1400" dirty="0"/>
          </a:p>
        </p:txBody>
      </p:sp>
      <p:sp>
        <p:nvSpPr>
          <p:cNvPr id="4" name="Slide Number Placeholder 3"/>
          <p:cNvSpPr>
            <a:spLocks noGrp="1"/>
          </p:cNvSpPr>
          <p:nvPr>
            <p:ph type="sldNum" sz="quarter" idx="10"/>
          </p:nvPr>
        </p:nvSpPr>
        <p:spPr/>
        <p:txBody>
          <a:bodyPr/>
          <a:lstStyle/>
          <a:p>
            <a:fld id="{F729D8E4-833F-6A47-A5E3-2DB704D4BB69}" type="slidenum">
              <a:rPr lang="en-US" smtClean="0"/>
              <a:t>3</a:t>
            </a:fld>
            <a:endParaRPr lang="en-US"/>
          </a:p>
        </p:txBody>
      </p:sp>
    </p:spTree>
    <p:extLst>
      <p:ext uri="{BB962C8B-B14F-4D97-AF65-F5344CB8AC3E}">
        <p14:creationId xmlns:p14="http://schemas.microsoft.com/office/powerpoint/2010/main" val="87634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a:t>
            </a:r>
            <a:r>
              <a:rPr lang="en-US" sz="1600" baseline="0" dirty="0" smtClean="0"/>
              <a:t> Fall of Jericho is one of the most famous “Great Falls” in all the Bible because it is a miraculous example of God’s ability to OVERPOWER anyone and everyone.</a:t>
            </a:r>
          </a:p>
          <a:p>
            <a:endParaRPr lang="en-US" sz="1600" baseline="0" dirty="0" smtClean="0"/>
          </a:p>
          <a:p>
            <a:r>
              <a:rPr lang="en-US" sz="1600" dirty="0" smtClean="0"/>
              <a:t>Tonight, I want you</a:t>
            </a:r>
            <a:r>
              <a:rPr lang="en-US" sz="1600" baseline="0" dirty="0" smtClean="0"/>
              <a:t> to please re-visit Jericho with me to think about three things.</a:t>
            </a:r>
          </a:p>
          <a:p>
            <a:endParaRPr lang="en-US" sz="1600" baseline="0" dirty="0" smtClean="0"/>
          </a:p>
          <a:p>
            <a:r>
              <a:rPr lang="en-US" sz="1600" baseline="0" dirty="0" smtClean="0"/>
              <a:t>1.) The Fall of the City.</a:t>
            </a:r>
          </a:p>
          <a:p>
            <a:r>
              <a:rPr lang="en-US" sz="1600" baseline="0" dirty="0" smtClean="0"/>
              <a:t>2.) The Fall of </a:t>
            </a:r>
            <a:r>
              <a:rPr lang="en-US" sz="1600" baseline="0" dirty="0" err="1" smtClean="0"/>
              <a:t>Achan</a:t>
            </a:r>
            <a:r>
              <a:rPr lang="en-US" sz="1600" baseline="0" dirty="0" smtClean="0"/>
              <a:t>.</a:t>
            </a:r>
          </a:p>
          <a:p>
            <a:r>
              <a:rPr lang="en-US" sz="1600" baseline="0" dirty="0" smtClean="0"/>
              <a:t>3.) The Fall I Must Avoid.</a:t>
            </a:r>
            <a:endParaRPr lang="en-US" sz="1600" dirty="0"/>
          </a:p>
        </p:txBody>
      </p:sp>
      <p:sp>
        <p:nvSpPr>
          <p:cNvPr id="4" name="Slide Number Placeholder 3"/>
          <p:cNvSpPr>
            <a:spLocks noGrp="1"/>
          </p:cNvSpPr>
          <p:nvPr>
            <p:ph type="sldNum" sz="quarter" idx="10"/>
          </p:nvPr>
        </p:nvSpPr>
        <p:spPr/>
        <p:txBody>
          <a:bodyPr/>
          <a:lstStyle/>
          <a:p>
            <a:fld id="{F729D8E4-833F-6A47-A5E3-2DB704D4BB69}" type="slidenum">
              <a:rPr lang="en-US" smtClean="0"/>
              <a:t>4</a:t>
            </a:fld>
            <a:endParaRPr lang="en-US"/>
          </a:p>
        </p:txBody>
      </p:sp>
    </p:spTree>
    <p:extLst>
      <p:ext uri="{BB962C8B-B14F-4D97-AF65-F5344CB8AC3E}">
        <p14:creationId xmlns:p14="http://schemas.microsoft.com/office/powerpoint/2010/main" val="72190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dirty="0" smtClean="0"/>
              <a:t>At Jericho We Learn Some OBVIOUS lessons about WHERE</a:t>
            </a:r>
            <a:r>
              <a:rPr lang="en-US" sz="1800" baseline="0" dirty="0" smtClean="0"/>
              <a:t> we place our FAITH.</a:t>
            </a:r>
            <a:endParaRPr lang="en-US" sz="1800"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sz="1800" dirty="0" smtClean="0"/>
              <a:t>God Overpowers All of His Enemies:</a:t>
            </a:r>
          </a:p>
          <a:p>
            <a:r>
              <a:rPr lang="en-US" sz="1800" dirty="0" smtClean="0"/>
              <a:t>The</a:t>
            </a:r>
            <a:r>
              <a:rPr lang="en-US" sz="1800" baseline="0" dirty="0" smtClean="0"/>
              <a:t> Fall of Jericho is one of the most famous “Great Falls” in all the Bible because it is a miraculous example of God’s ability to OVERPOWER anyone and everyone.</a:t>
            </a:r>
          </a:p>
          <a:p>
            <a:endParaRPr lang="en-US" sz="1800" baseline="0" dirty="0" smtClean="0"/>
          </a:p>
          <a:p>
            <a:endParaRPr lang="en-US" sz="1800" baseline="0" dirty="0" smtClean="0"/>
          </a:p>
          <a:p>
            <a:r>
              <a:rPr lang="en-US" sz="1800" dirty="0" smtClean="0"/>
              <a:t>The Fall Was Not Because of A Construction Error: </a:t>
            </a:r>
          </a:p>
          <a:p>
            <a:pPr lvl="1"/>
            <a:r>
              <a:rPr lang="en-US" sz="1800" dirty="0" smtClean="0"/>
              <a:t>The Walls Were Built Correctly.</a:t>
            </a:r>
          </a:p>
          <a:p>
            <a:r>
              <a:rPr lang="en-US" sz="1800" dirty="0" smtClean="0"/>
              <a:t>The Fall Was Not Because of A Superior Army:</a:t>
            </a:r>
          </a:p>
          <a:p>
            <a:pPr lvl="1"/>
            <a:r>
              <a:rPr lang="en-US" sz="1800" dirty="0" smtClean="0"/>
              <a:t>They Were Inexperienced &amp; In Unfamiliar Territory</a:t>
            </a:r>
          </a:p>
          <a:p>
            <a:endParaRPr lang="en-US" sz="1800" baseline="0" dirty="0" smtClean="0"/>
          </a:p>
          <a:p>
            <a:r>
              <a:rPr lang="en-US" sz="1800" dirty="0" smtClean="0"/>
              <a:t>If I had to guess, I’d say the majority of the audience has heard sermons before </a:t>
            </a:r>
            <a:r>
              <a:rPr lang="mr-IN" sz="1800" dirty="0" smtClean="0"/>
              <a:t>–</a:t>
            </a:r>
            <a:r>
              <a:rPr lang="en-US" sz="1800" dirty="0" smtClean="0"/>
              <a:t> maybe you’ve even taught classes</a:t>
            </a:r>
            <a:r>
              <a:rPr lang="en-US" sz="1800" baseline="0" dirty="0" smtClean="0"/>
              <a:t> before with the foundational lessons of faith to be learned from this chapter</a:t>
            </a:r>
            <a:r>
              <a:rPr lang="mr-IN" sz="1800" baseline="0" dirty="0" smtClean="0"/>
              <a:t>…</a:t>
            </a:r>
            <a:r>
              <a:rPr lang="en-US" sz="1800" baseline="0" dirty="0" smtClean="0"/>
              <a:t> But it’s not just the city that fell this day.  It is </a:t>
            </a:r>
            <a:r>
              <a:rPr lang="en-US" sz="1800" baseline="0" dirty="0" err="1" smtClean="0"/>
              <a:t>Achan</a:t>
            </a:r>
            <a:r>
              <a:rPr lang="en-US" sz="1800" baseline="0" dirty="0" smtClean="0"/>
              <a:t>.  And it is his fall that I think brings striking lessons that motivate us to BUILD ON THE ROCK.</a:t>
            </a:r>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F729D8E4-833F-6A47-A5E3-2DB704D4BB69}" type="slidenum">
              <a:rPr lang="en-US" smtClean="0"/>
              <a:t>5</a:t>
            </a:fld>
            <a:endParaRPr lang="en-US"/>
          </a:p>
        </p:txBody>
      </p:sp>
    </p:spTree>
    <p:extLst>
      <p:ext uri="{BB962C8B-B14F-4D97-AF65-F5344CB8AC3E}">
        <p14:creationId xmlns:p14="http://schemas.microsoft.com/office/powerpoint/2010/main" val="203213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Joshua 7:1, 13-15, 19-26</a:t>
            </a:r>
          </a:p>
          <a:p>
            <a:endParaRPr lang="en-US" sz="1600" dirty="0" smtClean="0"/>
          </a:p>
          <a:p>
            <a:endParaRPr lang="en-US" sz="1600" dirty="0" smtClean="0"/>
          </a:p>
        </p:txBody>
      </p:sp>
      <p:sp>
        <p:nvSpPr>
          <p:cNvPr id="4" name="Slide Number Placeholder 3"/>
          <p:cNvSpPr>
            <a:spLocks noGrp="1"/>
          </p:cNvSpPr>
          <p:nvPr>
            <p:ph type="sldNum" sz="quarter" idx="10"/>
          </p:nvPr>
        </p:nvSpPr>
        <p:spPr/>
        <p:txBody>
          <a:bodyPr/>
          <a:lstStyle/>
          <a:p>
            <a:fld id="{F729D8E4-833F-6A47-A5E3-2DB704D4BB69}" type="slidenum">
              <a:rPr lang="en-US" smtClean="0"/>
              <a:t>6</a:t>
            </a:fld>
            <a:endParaRPr lang="en-US"/>
          </a:p>
        </p:txBody>
      </p:sp>
    </p:spTree>
    <p:extLst>
      <p:ext uri="{BB962C8B-B14F-4D97-AF65-F5344CB8AC3E}">
        <p14:creationId xmlns:p14="http://schemas.microsoft.com/office/powerpoint/2010/main" val="83710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DISREGARD: When we build on the sand, we are setting</a:t>
            </a:r>
            <a:r>
              <a:rPr lang="en-US" sz="1600" baseline="0" dirty="0" smtClean="0"/>
              <a:t> up others around us to suffer.  Joshua warned </a:t>
            </a:r>
            <a:r>
              <a:rPr lang="en-US" sz="1600" baseline="0" dirty="0" err="1" smtClean="0"/>
              <a:t>Achan</a:t>
            </a:r>
            <a:r>
              <a:rPr lang="en-US" sz="1600" baseline="0" dirty="0" smtClean="0"/>
              <a:t> </a:t>
            </a:r>
            <a:r>
              <a:rPr lang="mr-IN" sz="1600" baseline="0" dirty="0" smtClean="0"/>
              <a:t>–</a:t>
            </a:r>
            <a:r>
              <a:rPr lang="en-US" sz="1600" baseline="0" dirty="0" smtClean="0"/>
              <a:t> and we need to take this warning to heart.</a:t>
            </a:r>
          </a:p>
          <a:p>
            <a:endParaRPr lang="en-US" sz="1600" baseline="0" dirty="0" smtClean="0"/>
          </a:p>
          <a:p>
            <a:r>
              <a:rPr lang="en-US" sz="1600" baseline="0" dirty="0" smtClean="0"/>
              <a:t>DISOBEDIENCE: In the moment, He took it.</a:t>
            </a:r>
          </a:p>
          <a:p>
            <a:endParaRPr lang="en-US" sz="1600" baseline="0" dirty="0" smtClean="0"/>
          </a:p>
          <a:p>
            <a:r>
              <a:rPr lang="en-US" sz="1600" baseline="0" dirty="0" smtClean="0"/>
              <a:t>GREED:  We don’t know if </a:t>
            </a:r>
            <a:r>
              <a:rPr lang="en-US" sz="1600" baseline="0" dirty="0" err="1" smtClean="0"/>
              <a:t>Achan</a:t>
            </a:r>
            <a:r>
              <a:rPr lang="en-US" sz="1600" baseline="0" dirty="0" smtClean="0"/>
              <a:t> was rich or poor </a:t>
            </a:r>
            <a:r>
              <a:rPr lang="mr-IN" sz="1600" baseline="0" dirty="0" smtClean="0"/>
              <a:t>–</a:t>
            </a:r>
            <a:r>
              <a:rPr lang="en-US" sz="1600" baseline="0" dirty="0" smtClean="0"/>
              <a:t> but Greed doesn’t care.  The poorest people can be content and the riches can be greedy </a:t>
            </a:r>
            <a:r>
              <a:rPr lang="mr-IN" sz="1600" baseline="0" dirty="0" smtClean="0"/>
              <a:t>–</a:t>
            </a:r>
            <a:r>
              <a:rPr lang="en-US" sz="1600" baseline="0" dirty="0" smtClean="0"/>
              <a:t> or the poorest can be fooled into the idolatry of greed and the richest can be the most generous.  But Greed is a danger to anyone.</a:t>
            </a:r>
          </a:p>
          <a:p>
            <a:endParaRPr lang="en-US" sz="1600" baseline="0" dirty="0" smtClean="0"/>
          </a:p>
          <a:p>
            <a:r>
              <a:rPr lang="en-US" sz="1600" baseline="0" dirty="0" smtClean="0"/>
              <a:t>DECEPTION: He hid it all. And it wasn’t on accident.  In the middle of a battle, when he should have been side-by-side with others from Judah </a:t>
            </a:r>
            <a:r>
              <a:rPr lang="mr-IN" sz="1600" baseline="0" dirty="0" smtClean="0"/>
              <a:t>–</a:t>
            </a:r>
            <a:r>
              <a:rPr lang="en-US" sz="1600" baseline="0" dirty="0" smtClean="0"/>
              <a:t> we was sneaking off alone.  When we are like </a:t>
            </a:r>
            <a:r>
              <a:rPr lang="en-US" sz="1600" baseline="0" dirty="0" err="1" smtClean="0"/>
              <a:t>Achan</a:t>
            </a:r>
            <a:r>
              <a:rPr lang="en-US" sz="1600" baseline="0" dirty="0" smtClean="0"/>
              <a:t> and are sneaking off alone to indulge in sin </a:t>
            </a:r>
            <a:r>
              <a:rPr lang="mr-IN" sz="1600" baseline="0" dirty="0" smtClean="0"/>
              <a:t>–</a:t>
            </a:r>
            <a:r>
              <a:rPr lang="en-US" sz="1600" baseline="0" dirty="0" smtClean="0"/>
              <a:t> that deception is never going to Last.  What is going to happen: Is A Great Fall.</a:t>
            </a:r>
          </a:p>
          <a:p>
            <a:endParaRPr lang="en-US" sz="1600" dirty="0" smtClean="0"/>
          </a:p>
          <a:p>
            <a:endParaRPr lang="en-US" sz="1600" dirty="0" smtClean="0"/>
          </a:p>
          <a:p>
            <a:r>
              <a:rPr lang="en-US" sz="1600" dirty="0" smtClean="0"/>
              <a:t>The</a:t>
            </a:r>
            <a:r>
              <a:rPr lang="en-US" sz="1600" baseline="0" dirty="0" smtClean="0"/>
              <a:t> Fall of </a:t>
            </a:r>
            <a:r>
              <a:rPr lang="en-US" sz="1600" baseline="0" dirty="0" err="1" smtClean="0"/>
              <a:t>Achan</a:t>
            </a:r>
            <a:r>
              <a:rPr lang="en-US" sz="1600" baseline="0" dirty="0" smtClean="0"/>
              <a:t> should teach us a really important lesson: ANY of US can fall like </a:t>
            </a:r>
            <a:r>
              <a:rPr lang="en-US" sz="1600" baseline="0" dirty="0" err="1" smtClean="0"/>
              <a:t>Achan</a:t>
            </a:r>
            <a:r>
              <a:rPr lang="en-US" sz="1600" baseline="0" dirty="0" smtClean="0"/>
              <a:t>.</a:t>
            </a:r>
          </a:p>
          <a:p>
            <a:r>
              <a:rPr lang="en-US" sz="1600" baseline="0" dirty="0" smtClean="0"/>
              <a:t>Satan wants us to think “No, that will never happen to me.” “Not my house, Not my life”</a:t>
            </a:r>
          </a:p>
          <a:p>
            <a:r>
              <a:rPr lang="en-US" sz="1600" baseline="0" dirty="0" smtClean="0"/>
              <a:t>But the truth is: I’m not the exception.</a:t>
            </a:r>
            <a:endParaRPr lang="en-US" sz="1600" dirty="0"/>
          </a:p>
        </p:txBody>
      </p:sp>
      <p:sp>
        <p:nvSpPr>
          <p:cNvPr id="4" name="Slide Number Placeholder 3"/>
          <p:cNvSpPr>
            <a:spLocks noGrp="1"/>
          </p:cNvSpPr>
          <p:nvPr>
            <p:ph type="sldNum" sz="quarter" idx="10"/>
          </p:nvPr>
        </p:nvSpPr>
        <p:spPr/>
        <p:txBody>
          <a:bodyPr/>
          <a:lstStyle/>
          <a:p>
            <a:fld id="{F729D8E4-833F-6A47-A5E3-2DB704D4BB69}" type="slidenum">
              <a:rPr lang="en-US" smtClean="0"/>
              <a:t>7</a:t>
            </a:fld>
            <a:endParaRPr lang="en-US"/>
          </a:p>
        </p:txBody>
      </p:sp>
    </p:spTree>
    <p:extLst>
      <p:ext uri="{BB962C8B-B14F-4D97-AF65-F5344CB8AC3E}">
        <p14:creationId xmlns:p14="http://schemas.microsoft.com/office/powerpoint/2010/main" val="66456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Beware</a:t>
            </a:r>
            <a:r>
              <a:rPr lang="en-US" sz="1600" baseline="0" dirty="0" smtClean="0"/>
              <a:t> the “Bias” that says: It won’t happen to me.  I’m as frustrated by “bias” in news reporting as anyone </a:t>
            </a:r>
            <a:r>
              <a:rPr lang="mr-IN" sz="1600" baseline="0" dirty="0" smtClean="0"/>
              <a:t>–</a:t>
            </a:r>
            <a:r>
              <a:rPr lang="en-US" sz="1600" baseline="0" dirty="0" smtClean="0"/>
              <a:t> but I’m far more concerned about the BIAS we carry within our thinking. When we think that we can build on the sand and get away with it (even short term) we are greatly deceived!!!</a:t>
            </a:r>
            <a:endParaRPr lang="en-US" sz="1600" dirty="0" smtClean="0"/>
          </a:p>
          <a:p>
            <a:endParaRPr lang="en-US" sz="1600" dirty="0" smtClean="0"/>
          </a:p>
          <a:p>
            <a:endParaRPr lang="en-US" sz="160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smtClean="0"/>
              <a:t>Nimrod: Weakness of Self as god.</a:t>
            </a:r>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err="1" smtClean="0"/>
              <a:t>Bable</a:t>
            </a:r>
            <a:r>
              <a:rPr lang="en-US" sz="1600" dirty="0" smtClean="0"/>
              <a:t>: Disobedience </a:t>
            </a:r>
            <a:r>
              <a:rPr lang="mr-IN" sz="1600" dirty="0" smtClean="0"/>
              <a:t>–</a:t>
            </a:r>
            <a:r>
              <a:rPr lang="en-US" sz="1600" dirty="0" smtClean="0"/>
              <a:t> Trusting In Wrong Strength.</a:t>
            </a:r>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smtClean="0"/>
              <a:t>Esau: Impatience, Hunger, Foolishness, Short Sighted, Poor Value</a:t>
            </a:r>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smtClean="0"/>
              <a:t>Lot: Lost His Family, His Influence, His Sobriety,</a:t>
            </a:r>
          </a:p>
          <a:p>
            <a:r>
              <a:rPr lang="en-US" sz="1600" dirty="0" smtClean="0"/>
              <a:t>Balaam: Knew God, But Loved The Wealth &amp; Popularity of the World</a:t>
            </a:r>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smtClean="0"/>
              <a:t>Pharaoh: Unrelenting Hard Heart. </a:t>
            </a:r>
            <a:r>
              <a:rPr lang="en-US" sz="1600" dirty="0" err="1" smtClean="0"/>
              <a:t>Wouldn</a:t>
            </a:r>
            <a:r>
              <a:rPr lang="mr-IN" sz="1600" dirty="0" smtClean="0"/>
              <a:t>’</a:t>
            </a:r>
            <a:r>
              <a:rPr lang="en-US" sz="1600" dirty="0" smtClean="0"/>
              <a:t>t Listen</a:t>
            </a:r>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smtClean="0"/>
              <a:t>Absalom: Pursued The Throne, Instead of The King of Kings On The Throne.</a:t>
            </a:r>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err="1" smtClean="0"/>
              <a:t>Gehazi</a:t>
            </a:r>
            <a:r>
              <a:rPr lang="en-US" sz="1600" dirty="0" smtClean="0"/>
              <a:t>: Thought He Could Hide His Greed</a:t>
            </a:r>
          </a:p>
          <a:p>
            <a:r>
              <a:rPr lang="en-US" sz="1600" dirty="0" smtClean="0"/>
              <a:t>Herod: Heard About Christ, But Sought To Destroy Him </a:t>
            </a:r>
          </a:p>
          <a:p>
            <a:r>
              <a:rPr lang="en-US" sz="1600" dirty="0" smtClean="0"/>
              <a:t>Herod: Given The World, But Consumed By Pride &amp; Ingratitude</a:t>
            </a:r>
          </a:p>
          <a:p>
            <a:r>
              <a:rPr lang="en-US" sz="1600" dirty="0" smtClean="0"/>
              <a:t>The Mocking Thief: Spoke From Pain </a:t>
            </a:r>
          </a:p>
          <a:p>
            <a:r>
              <a:rPr lang="en-US" sz="1600" dirty="0" smtClean="0"/>
              <a:t>Judas: Walked with Christ, But Was Controlled by Greed &amp; Dishonor</a:t>
            </a:r>
          </a:p>
          <a:p>
            <a:endParaRPr lang="en-US" sz="1600" dirty="0"/>
          </a:p>
        </p:txBody>
      </p:sp>
      <p:sp>
        <p:nvSpPr>
          <p:cNvPr id="4" name="Slide Number Placeholder 3"/>
          <p:cNvSpPr>
            <a:spLocks noGrp="1"/>
          </p:cNvSpPr>
          <p:nvPr>
            <p:ph type="sldNum" sz="quarter" idx="10"/>
          </p:nvPr>
        </p:nvSpPr>
        <p:spPr/>
        <p:txBody>
          <a:bodyPr/>
          <a:lstStyle/>
          <a:p>
            <a:fld id="{F729D8E4-833F-6A47-A5E3-2DB704D4BB69}" type="slidenum">
              <a:rPr lang="en-US" smtClean="0"/>
              <a:t>8</a:t>
            </a:fld>
            <a:endParaRPr lang="en-US"/>
          </a:p>
        </p:txBody>
      </p:sp>
    </p:spTree>
    <p:extLst>
      <p:ext uri="{BB962C8B-B14F-4D97-AF65-F5344CB8AC3E}">
        <p14:creationId xmlns:p14="http://schemas.microsoft.com/office/powerpoint/2010/main" val="55027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a:t>
            </a:r>
            <a:r>
              <a:rPr lang="en-US" sz="1400" baseline="0" dirty="0" smtClean="0"/>
              <a:t> love and care about every single person here.  Every one connected to the family.  And especially every member of this church: we are a body.  When you are fighting sin </a:t>
            </a:r>
            <a:r>
              <a:rPr lang="mr-IN" sz="1400" baseline="0" dirty="0" smtClean="0"/>
              <a:t>–</a:t>
            </a:r>
            <a:r>
              <a:rPr lang="en-US" sz="1400" baseline="0" dirty="0" smtClean="0"/>
              <a:t> we want to be fighting with you.  Imagine you were </a:t>
            </a:r>
            <a:r>
              <a:rPr lang="en-US" sz="1400" baseline="0" dirty="0" err="1" smtClean="0"/>
              <a:t>Achan’s</a:t>
            </a:r>
            <a:r>
              <a:rPr lang="en-US" sz="1400" baseline="0" dirty="0" smtClean="0"/>
              <a:t> friend and could have spent the day before with him. There are a bunch of things we could say to him</a:t>
            </a:r>
            <a:r>
              <a:rPr lang="mr-IN" sz="1400" baseline="0" dirty="0" smtClean="0"/>
              <a:t>…</a:t>
            </a:r>
            <a:r>
              <a:rPr lang="en-US" sz="1400" baseline="0" dirty="0" smtClean="0"/>
              <a:t>that we need to be saying to ourselves. </a:t>
            </a:r>
            <a:endParaRPr lang="en-US" sz="1400" dirty="0" smtClean="0"/>
          </a:p>
          <a:p>
            <a:endParaRPr lang="en-US" sz="1400" dirty="0" smtClean="0"/>
          </a:p>
          <a:p>
            <a:r>
              <a:rPr lang="en-US" sz="1400" dirty="0" smtClean="0"/>
              <a:t>Think about What</a:t>
            </a:r>
            <a:r>
              <a:rPr lang="en-US" sz="1400" baseline="0" dirty="0" smtClean="0"/>
              <a:t> </a:t>
            </a:r>
            <a:r>
              <a:rPr lang="en-US" sz="1400" baseline="0" dirty="0" err="1" smtClean="0"/>
              <a:t>Achan</a:t>
            </a:r>
            <a:r>
              <a:rPr lang="en-US" sz="1400" baseline="0" dirty="0" smtClean="0"/>
              <a:t> Could Have Done Differently?  </a:t>
            </a:r>
            <a:r>
              <a:rPr lang="mr-IN" sz="1400" baseline="0" dirty="0" smtClean="0"/>
              <a:t>…</a:t>
            </a:r>
            <a:r>
              <a:rPr lang="en-US" sz="1400" baseline="0" dirty="0" smtClean="0"/>
              <a:t> Maybe You’ll Come up with some I don’t have on my list.  But let me at least share a few options.</a:t>
            </a:r>
          </a:p>
          <a:p>
            <a:endParaRPr lang="en-US" sz="1400" baseline="0" dirty="0" smtClean="0"/>
          </a:p>
          <a:p>
            <a:r>
              <a:rPr lang="en-US" sz="1400" baseline="0" dirty="0" smtClean="0"/>
              <a:t>LEADERSHIP: </a:t>
            </a:r>
            <a:r>
              <a:rPr lang="en-US" sz="1400" baseline="0" dirty="0" err="1" smtClean="0"/>
              <a:t>Achan</a:t>
            </a:r>
            <a:r>
              <a:rPr lang="en-US" sz="1400" baseline="0" dirty="0" smtClean="0"/>
              <a:t> could have re-focused on the Ark of the Covenant.  (Ch. 6:6 </a:t>
            </a:r>
            <a:r>
              <a:rPr lang="mr-IN" sz="1400" baseline="0" dirty="0" smtClean="0"/>
              <a:t>–</a:t>
            </a:r>
            <a:r>
              <a:rPr lang="en-US" sz="1400" baseline="0" dirty="0" smtClean="0"/>
              <a:t> this was the first part of the plan.) Sometimes we get in a rut doing the same thing </a:t>
            </a:r>
            <a:r>
              <a:rPr lang="mr-IN" sz="1400" baseline="0" dirty="0" smtClean="0"/>
              <a:t>–</a:t>
            </a:r>
            <a:r>
              <a:rPr lang="en-US" sz="1400" baseline="0" dirty="0" smtClean="0"/>
              <a:t> day after day.  And we lose focus of what all of this is really pointing towards: God!</a:t>
            </a:r>
          </a:p>
          <a:p>
            <a:endParaRPr lang="en-US" sz="1400" baseline="0" dirty="0" smtClean="0"/>
          </a:p>
          <a:p>
            <a:pPr lvl="1"/>
            <a:r>
              <a:rPr lang="en-US" sz="1400" dirty="0" smtClean="0"/>
              <a:t>I’m tempted to think all this marching is just a waste of time. </a:t>
            </a:r>
          </a:p>
          <a:p>
            <a:pPr lvl="1"/>
            <a:r>
              <a:rPr lang="en-US" sz="1400" dirty="0" smtClean="0"/>
              <a:t> I’m going to remind myself to look toward the ark to see God’s plan.</a:t>
            </a:r>
          </a:p>
          <a:p>
            <a:endParaRPr lang="en-US" sz="1400" baseline="0" dirty="0" smtClean="0"/>
          </a:p>
          <a:p>
            <a:endParaRPr lang="en-US" sz="1400" baseline="0" dirty="0" smtClean="0"/>
          </a:p>
          <a:p>
            <a:r>
              <a:rPr lang="en-US" sz="1400" baseline="0" dirty="0" smtClean="0"/>
              <a:t>WORTHINESS:  (6:17). Tempting to say, “God doesn’t need all of this.”  When we should be thinking that He is worthy of all this and more!  God gets the first fruits!  Which leads into the next point:  There were MORE FRUITS in other cities that God had already promised they would receive very soon!</a:t>
            </a:r>
          </a:p>
          <a:p>
            <a:endParaRPr lang="en-US" sz="1400" baseline="0" dirty="0" smtClean="0"/>
          </a:p>
          <a:p>
            <a:r>
              <a:rPr lang="en-US" sz="1400" baseline="0" dirty="0" smtClean="0"/>
              <a:t>PROMISES:  (1:1-9) </a:t>
            </a:r>
            <a:r>
              <a:rPr lang="en-US" sz="1400" baseline="0" dirty="0" err="1" smtClean="0"/>
              <a:t>Achan</a:t>
            </a:r>
            <a:r>
              <a:rPr lang="en-US" sz="1400" baseline="0" dirty="0" smtClean="0"/>
              <a:t> may have been poor and in need.  I wish he could have seen that the ENTIRE LAND was right before Him.  WE need to remember all that God has given us already and all He has sat before us for the future!</a:t>
            </a:r>
          </a:p>
          <a:p>
            <a:endParaRPr lang="en-US" sz="1400" baseline="0" dirty="0" smtClean="0"/>
          </a:p>
          <a:p>
            <a:r>
              <a:rPr lang="en-US" sz="1400" baseline="0" dirty="0" smtClean="0"/>
              <a:t>SEEK FRIENDS:  Hey, I struggle with this.</a:t>
            </a:r>
          </a:p>
          <a:p>
            <a:pPr lvl="1"/>
            <a:r>
              <a:rPr lang="en-US" sz="1400" dirty="0" smtClean="0"/>
              <a:t>I know myself</a:t>
            </a:r>
            <a:r>
              <a:rPr lang="mr-IN" sz="1400" dirty="0" smtClean="0"/>
              <a:t>…</a:t>
            </a:r>
            <a:r>
              <a:rPr lang="en-US" sz="1400" dirty="0" smtClean="0"/>
              <a:t>the spoils of Jericho are going to be hard for me to resist.</a:t>
            </a:r>
          </a:p>
          <a:p>
            <a:pPr lvl="1"/>
            <a:r>
              <a:rPr lang="en-US" sz="1400" dirty="0" smtClean="0"/>
              <a:t>I know myself</a:t>
            </a:r>
            <a:r>
              <a:rPr lang="mr-IN" sz="1400" dirty="0" smtClean="0"/>
              <a:t>…</a:t>
            </a:r>
            <a:r>
              <a:rPr lang="en-US" sz="1400" dirty="0" smtClean="0"/>
              <a:t>I don’t always make great choices in the moment, let’s fight side by side so that I stay focused on the battle.</a:t>
            </a:r>
          </a:p>
          <a:p>
            <a:endParaRPr lang="en-US" sz="1400" baseline="0" dirty="0" smtClean="0"/>
          </a:p>
          <a:p>
            <a:endParaRPr lang="en-US" sz="1400" baseline="0" dirty="0" smtClean="0"/>
          </a:p>
          <a:p>
            <a:r>
              <a:rPr lang="en-US" sz="1400" baseline="0" dirty="0" smtClean="0"/>
              <a:t>BURIED: (7:22) He sees all.  I’m sure there are people here tonight and you think you’ve done a good job of burying your struggle.  God sees it. Clear as day.  And, there are people here who would HELP YOU, if you let them see it too.</a:t>
            </a:r>
          </a:p>
          <a:p>
            <a:endParaRPr lang="en-US" sz="1400" baseline="0" dirty="0" smtClean="0"/>
          </a:p>
          <a:p>
            <a:r>
              <a:rPr lang="en-US" sz="1400" baseline="0" dirty="0" smtClean="0"/>
              <a:t>GRACE. Guilt of that long night had to be so hard. </a:t>
            </a:r>
            <a:r>
              <a:rPr lang="en-US" sz="1400" dirty="0" smtClean="0"/>
              <a:t>In Joshua 7:13 </a:t>
            </a:r>
            <a:r>
              <a:rPr lang="mr-IN" sz="1400" dirty="0" smtClean="0"/>
              <a:t>–</a:t>
            </a:r>
            <a:r>
              <a:rPr lang="en-US" sz="1400" dirty="0" smtClean="0"/>
              <a:t> They were told</a:t>
            </a:r>
            <a:r>
              <a:rPr lang="en-US" sz="1400" baseline="0" dirty="0" smtClean="0"/>
              <a:t> to Consecrate Themselves that evening.  This is a “Why Not Tonight” moment!  </a:t>
            </a:r>
            <a:r>
              <a:rPr lang="en-US" sz="1400" baseline="0" dirty="0" err="1" smtClean="0"/>
              <a:t>Achan</a:t>
            </a:r>
            <a:r>
              <a:rPr lang="en-US" sz="1400" baseline="0" dirty="0" smtClean="0"/>
              <a:t> had the chance that very night to march up to Joshua’s tent and confess.  But he kept it all hidden.</a:t>
            </a:r>
          </a:p>
          <a:p>
            <a:endParaRPr lang="en-US" sz="1400" baseline="0" dirty="0" smtClean="0"/>
          </a:p>
          <a:p>
            <a:r>
              <a:rPr lang="en-US" sz="1400" baseline="0" dirty="0" smtClean="0"/>
              <a:t>I can imagine how much guilt lay upon him that night.  The fear.  The sleeplessness.  Knowing: I’ve got to stand before the Lord.</a:t>
            </a:r>
          </a:p>
          <a:p>
            <a:endParaRPr lang="en-US" sz="1400" baseline="0" dirty="0" smtClean="0"/>
          </a:p>
          <a:p>
            <a:r>
              <a:rPr lang="en-US" sz="1400" baseline="0" dirty="0" smtClean="0"/>
              <a:t>I’m telling you tonight </a:t>
            </a:r>
            <a:r>
              <a:rPr lang="mr-IN" sz="1400" baseline="0" dirty="0" smtClean="0"/>
              <a:t>–</a:t>
            </a:r>
            <a:r>
              <a:rPr lang="en-US" sz="1400" baseline="0" dirty="0" smtClean="0"/>
              <a:t> don’t go back to your tent full of sin, when the Grace of God is calling at the Cross.</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F729D8E4-833F-6A47-A5E3-2DB704D4BB69}" type="slidenum">
              <a:rPr lang="en-US" smtClean="0"/>
              <a:t>9</a:t>
            </a:fld>
            <a:endParaRPr lang="en-US"/>
          </a:p>
        </p:txBody>
      </p:sp>
    </p:spTree>
    <p:extLst>
      <p:ext uri="{BB962C8B-B14F-4D97-AF65-F5344CB8AC3E}">
        <p14:creationId xmlns:p14="http://schemas.microsoft.com/office/powerpoint/2010/main" val="144029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Look</a:t>
            </a:r>
            <a:r>
              <a:rPr lang="en-US" sz="1400" baseline="0" dirty="0" smtClean="0"/>
              <a:t> at that blank on the screen.  Let it hang there a minute.  </a:t>
            </a:r>
            <a:r>
              <a:rPr lang="en-US" sz="1400" dirty="0" smtClean="0"/>
              <a:t>  </a:t>
            </a:r>
            <a:r>
              <a:rPr lang="en-US" sz="1400" baseline="0" dirty="0" smtClean="0"/>
              <a:t>If I put a keyboard in front of you</a:t>
            </a:r>
            <a:r>
              <a:rPr lang="mr-IN" sz="1400" baseline="0" dirty="0" smtClean="0"/>
              <a:t>…</a:t>
            </a:r>
            <a:r>
              <a:rPr lang="en-US" sz="1400" baseline="0" dirty="0" smtClean="0"/>
              <a:t>would you quickly type “R, O, C, K”</a:t>
            </a:r>
          </a:p>
          <a:p>
            <a:endParaRPr lang="en-US" sz="1400" baseline="0" dirty="0" smtClean="0"/>
          </a:p>
          <a:p>
            <a:r>
              <a:rPr lang="en-US" sz="1400" baseline="0" dirty="0" smtClean="0"/>
              <a:t>Or would you shrink away, lower your head, and let </a:t>
            </a:r>
            <a:r>
              <a:rPr lang="en-US" sz="1400" baseline="0" dirty="0" err="1" smtClean="0"/>
              <a:t>satan</a:t>
            </a:r>
            <a:r>
              <a:rPr lang="en-US" sz="1400" baseline="0" dirty="0" smtClean="0"/>
              <a:t> peck out </a:t>
            </a:r>
            <a:r>
              <a:rPr lang="mr-IN" sz="1400" baseline="0" dirty="0" smtClean="0"/>
              <a:t>–</a:t>
            </a:r>
            <a:r>
              <a:rPr lang="en-US" sz="1400" baseline="0" dirty="0" smtClean="0"/>
              <a:t> s, a, n, d.</a:t>
            </a:r>
          </a:p>
          <a:p>
            <a:endParaRPr lang="en-US" sz="1400" baseline="0" dirty="0" smtClean="0"/>
          </a:p>
          <a:p>
            <a:r>
              <a:rPr lang="en-US" sz="1400" baseline="0" dirty="0" smtClean="0"/>
              <a:t>Like </a:t>
            </a:r>
            <a:r>
              <a:rPr lang="en-US" sz="1400" baseline="0" dirty="0" err="1" smtClean="0"/>
              <a:t>Achan</a:t>
            </a:r>
            <a:r>
              <a:rPr lang="en-US" sz="1400" baseline="0" dirty="0" smtClean="0"/>
              <a:t> </a:t>
            </a:r>
            <a:r>
              <a:rPr lang="mr-IN" sz="1400" baseline="0" dirty="0" smtClean="0"/>
              <a:t>–</a:t>
            </a:r>
            <a:r>
              <a:rPr lang="en-US" sz="1400" baseline="0" dirty="0" smtClean="0"/>
              <a:t> we have to make a choice.  A choice to build on the ROCK!</a:t>
            </a:r>
          </a:p>
          <a:p>
            <a:endParaRPr lang="en-US" sz="1400" baseline="0" dirty="0" smtClean="0"/>
          </a:p>
          <a:p>
            <a:r>
              <a:rPr lang="en-US" sz="1400" baseline="0" dirty="0" smtClean="0"/>
              <a:t>I don’t want to fall.  I don’t want you to FALL.  So, tonight </a:t>
            </a:r>
            <a:r>
              <a:rPr lang="mr-IN" sz="1400" baseline="0" dirty="0" smtClean="0"/>
              <a:t>–</a:t>
            </a:r>
            <a:r>
              <a:rPr lang="en-US" sz="1400" baseline="0" dirty="0" smtClean="0"/>
              <a:t> Make JESUS your ROCK.  The one who comes first. The one who you listen to, obey, and walk with every day.</a:t>
            </a:r>
            <a:endParaRPr lang="en-US" sz="1400" dirty="0" smtClean="0"/>
          </a:p>
          <a:p>
            <a:endParaRPr lang="en-US" sz="1400" dirty="0" smtClean="0"/>
          </a:p>
          <a:p>
            <a:endParaRPr lang="en-US" sz="1400" dirty="0" smtClean="0"/>
          </a:p>
          <a:p>
            <a:r>
              <a:rPr lang="en-US" sz="1400" b="1" dirty="0" smtClean="0"/>
              <a:t>1</a:t>
            </a:r>
            <a:r>
              <a:rPr lang="en-US" sz="1400" b="1" baseline="0" dirty="0" smtClean="0"/>
              <a:t> Corinthians 6:20</a:t>
            </a:r>
          </a:p>
          <a:p>
            <a:endParaRPr lang="en-US" sz="1400" baseline="0" dirty="0" smtClean="0"/>
          </a:p>
          <a:p>
            <a:r>
              <a:rPr lang="en-US" sz="1400" b="1" i="0" kern="1200" baseline="30000" dirty="0" smtClean="0">
                <a:solidFill>
                  <a:schemeClr val="tx1"/>
                </a:solidFill>
                <a:effectLst/>
              </a:rPr>
              <a:t>20 </a:t>
            </a:r>
            <a:r>
              <a:rPr lang="en-US" sz="1400" b="0" i="0" kern="1200" dirty="0" smtClean="0">
                <a:solidFill>
                  <a:schemeClr val="tx1"/>
                </a:solidFill>
                <a:effectLst/>
              </a:rPr>
              <a:t>For you have been bought with a price: therefore glorify God in your body.</a:t>
            </a:r>
          </a:p>
          <a:p>
            <a:endParaRPr lang="en-US" sz="1400" b="0" i="0" kern="1200" dirty="0" smtClean="0">
              <a:solidFill>
                <a:schemeClr val="tx1"/>
              </a:solidFill>
              <a:effectLst/>
            </a:endParaRPr>
          </a:p>
          <a:p>
            <a:r>
              <a:rPr lang="en-US" sz="1400" b="1" i="0" kern="1200" dirty="0" smtClean="0">
                <a:solidFill>
                  <a:schemeClr val="tx1"/>
                </a:solidFill>
                <a:effectLst/>
              </a:rPr>
              <a:t>1 Peter 1:17-21</a:t>
            </a:r>
          </a:p>
          <a:p>
            <a:endParaRPr lang="en-US" sz="1400" b="0" i="0" kern="1200" baseline="30000" dirty="0" smtClean="0">
              <a:solidFill>
                <a:schemeClr val="tx1"/>
              </a:solidFill>
              <a:effectLst/>
            </a:endParaRPr>
          </a:p>
          <a:p>
            <a:r>
              <a:rPr lang="en-US" sz="1400" b="1" i="0" kern="1200" baseline="30000" dirty="0" smtClean="0">
                <a:solidFill>
                  <a:schemeClr val="tx1"/>
                </a:solidFill>
                <a:effectLst/>
              </a:rPr>
              <a:t>17 </a:t>
            </a:r>
            <a:r>
              <a:rPr lang="en-US" sz="1400" b="0" i="0" kern="1200" dirty="0" smtClean="0">
                <a:solidFill>
                  <a:schemeClr val="tx1"/>
                </a:solidFill>
                <a:effectLst/>
              </a:rPr>
              <a:t>If you address as Father the One who impartially judges according to each one’s work, conduct yourselves in fear during the time of your stay </a:t>
            </a:r>
            <a:r>
              <a:rPr lang="en-US" sz="1400" b="0" i="1" kern="1200" dirty="0" smtClean="0">
                <a:solidFill>
                  <a:schemeClr val="tx1"/>
                </a:solidFill>
                <a:effectLst/>
              </a:rPr>
              <a:t>on earth</a:t>
            </a:r>
            <a:r>
              <a:rPr lang="en-US" sz="1400" b="0" i="0" kern="1200" dirty="0" smtClean="0">
                <a:solidFill>
                  <a:schemeClr val="tx1"/>
                </a:solidFill>
                <a:effectLst/>
              </a:rPr>
              <a:t>; </a:t>
            </a:r>
            <a:r>
              <a:rPr lang="en-US" sz="1400" b="1" i="0" kern="1200" baseline="30000" dirty="0" smtClean="0">
                <a:solidFill>
                  <a:schemeClr val="tx1"/>
                </a:solidFill>
                <a:effectLst/>
              </a:rPr>
              <a:t>18 </a:t>
            </a:r>
            <a:r>
              <a:rPr lang="en-US" sz="1400" b="0" i="0" kern="1200" dirty="0" smtClean="0">
                <a:solidFill>
                  <a:schemeClr val="tx1"/>
                </a:solidFill>
                <a:effectLst/>
              </a:rPr>
              <a:t>knowing that you were not </a:t>
            </a:r>
            <a:r>
              <a:rPr lang="en-US" sz="1400" b="0" i="0" kern="1200" baseline="30000" dirty="0" smtClean="0">
                <a:solidFill>
                  <a:schemeClr val="tx1"/>
                </a:solidFill>
                <a:effectLst/>
              </a:rPr>
              <a:t>[</a:t>
            </a:r>
            <a:r>
              <a:rPr lang="en-US" sz="1400" b="0" i="0" u="none" strike="noStrike" kern="1200" baseline="30000" dirty="0" smtClean="0">
                <a:solidFill>
                  <a:schemeClr val="tx1"/>
                </a:solidFill>
                <a:effectLst/>
                <a:hlinkClick r:id="rId3" tooltip="See footnote r"/>
              </a:rPr>
              <a:t>r</a:t>
            </a:r>
            <a:r>
              <a:rPr lang="en-US" sz="1400" b="0" i="0" kern="1200" baseline="30000" dirty="0" smtClean="0">
                <a:solidFill>
                  <a:schemeClr val="tx1"/>
                </a:solidFill>
                <a:effectLst/>
              </a:rPr>
              <a:t>]</a:t>
            </a:r>
            <a:r>
              <a:rPr lang="en-US" sz="1400" b="0" i="0" kern="1200" dirty="0" smtClean="0">
                <a:solidFill>
                  <a:schemeClr val="tx1"/>
                </a:solidFill>
                <a:effectLst/>
              </a:rPr>
              <a:t>redeemed with perishable things like silver or gold from your futile way of life inherited from your forefathers, </a:t>
            </a:r>
            <a:r>
              <a:rPr lang="en-US" sz="1400" b="1" i="0" kern="1200" baseline="30000" dirty="0" smtClean="0">
                <a:solidFill>
                  <a:schemeClr val="tx1"/>
                </a:solidFill>
                <a:effectLst/>
              </a:rPr>
              <a:t>19 </a:t>
            </a:r>
            <a:r>
              <a:rPr lang="en-US" sz="1400" b="0" i="0" kern="1200" dirty="0" smtClean="0">
                <a:solidFill>
                  <a:schemeClr val="tx1"/>
                </a:solidFill>
                <a:effectLst/>
              </a:rPr>
              <a:t>but with precious blood, as of a lamb unblemished and spotless, </a:t>
            </a:r>
            <a:r>
              <a:rPr lang="en-US" sz="1400" b="0" i="1" kern="1200" dirty="0" smtClean="0">
                <a:solidFill>
                  <a:schemeClr val="tx1"/>
                </a:solidFill>
                <a:effectLst/>
              </a:rPr>
              <a:t>the blood</a:t>
            </a:r>
            <a:r>
              <a:rPr lang="en-US" sz="1400" b="0" i="0" kern="1200" dirty="0" smtClean="0">
                <a:solidFill>
                  <a:schemeClr val="tx1"/>
                </a:solidFill>
                <a:effectLst/>
              </a:rPr>
              <a:t> of Christ. </a:t>
            </a:r>
            <a:r>
              <a:rPr lang="en-US" sz="1400" b="1" i="0" kern="1200" baseline="30000" dirty="0" smtClean="0">
                <a:solidFill>
                  <a:schemeClr val="tx1"/>
                </a:solidFill>
                <a:effectLst/>
              </a:rPr>
              <a:t>20 </a:t>
            </a:r>
            <a:r>
              <a:rPr lang="en-US" sz="1400" b="0" i="0" kern="1200" dirty="0" smtClean="0">
                <a:solidFill>
                  <a:schemeClr val="tx1"/>
                </a:solidFill>
                <a:effectLst/>
              </a:rPr>
              <a:t>For He was foreknown before the foundation of the world, but has appeared </a:t>
            </a:r>
            <a:r>
              <a:rPr lang="en-US" sz="1400" b="0" i="0" kern="1200" baseline="30000" dirty="0" smtClean="0">
                <a:solidFill>
                  <a:schemeClr val="tx1"/>
                </a:solidFill>
                <a:effectLst/>
              </a:rPr>
              <a:t>[</a:t>
            </a:r>
            <a:r>
              <a:rPr lang="en-US" sz="1400" b="0" i="0" u="none" strike="noStrike" kern="1200" baseline="30000" dirty="0" smtClean="0">
                <a:solidFill>
                  <a:schemeClr val="tx1"/>
                </a:solidFill>
                <a:effectLst/>
                <a:hlinkClick r:id="rId4" tooltip="See footnote s"/>
              </a:rPr>
              <a:t>s</a:t>
            </a:r>
            <a:r>
              <a:rPr lang="en-US" sz="1400" b="0" i="0" kern="1200" baseline="30000" dirty="0" smtClean="0">
                <a:solidFill>
                  <a:schemeClr val="tx1"/>
                </a:solidFill>
                <a:effectLst/>
              </a:rPr>
              <a:t>]</a:t>
            </a:r>
            <a:r>
              <a:rPr lang="en-US" sz="1400" b="0" i="0" kern="1200" dirty="0" smtClean="0">
                <a:solidFill>
                  <a:schemeClr val="tx1"/>
                </a:solidFill>
                <a:effectLst/>
              </a:rPr>
              <a:t>in these last times for the sake of you </a:t>
            </a:r>
            <a:r>
              <a:rPr lang="en-US" sz="1400" b="1" i="0" kern="1200" baseline="30000" dirty="0" smtClean="0">
                <a:solidFill>
                  <a:schemeClr val="tx1"/>
                </a:solidFill>
                <a:effectLst/>
              </a:rPr>
              <a:t>21 </a:t>
            </a:r>
            <a:r>
              <a:rPr lang="en-US" sz="1400" b="0" i="0" kern="1200" dirty="0" smtClean="0">
                <a:solidFill>
                  <a:schemeClr val="tx1"/>
                </a:solidFill>
                <a:effectLst/>
              </a:rPr>
              <a:t>who through Him are believers in God, who raised Him from the dead and gave Him glory, so that your faith and hope are in God.</a:t>
            </a:r>
            <a:endParaRPr lang="en-US" sz="1400" dirty="0"/>
          </a:p>
        </p:txBody>
      </p:sp>
      <p:sp>
        <p:nvSpPr>
          <p:cNvPr id="4" name="Slide Number Placeholder 3"/>
          <p:cNvSpPr>
            <a:spLocks noGrp="1"/>
          </p:cNvSpPr>
          <p:nvPr>
            <p:ph type="sldNum" sz="quarter" idx="10"/>
          </p:nvPr>
        </p:nvSpPr>
        <p:spPr/>
        <p:txBody>
          <a:bodyPr/>
          <a:lstStyle/>
          <a:p>
            <a:fld id="{F729D8E4-833F-6A47-A5E3-2DB704D4BB69}" type="slidenum">
              <a:rPr lang="en-US" smtClean="0"/>
              <a:t>10</a:t>
            </a:fld>
            <a:endParaRPr lang="en-US"/>
          </a:p>
        </p:txBody>
      </p:sp>
    </p:spTree>
    <p:extLst>
      <p:ext uri="{BB962C8B-B14F-4D97-AF65-F5344CB8AC3E}">
        <p14:creationId xmlns:p14="http://schemas.microsoft.com/office/powerpoint/2010/main" val="146425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solidFill>
                  <a:srgbClr val="9BCDD8"/>
                </a:solidFill>
                <a:latin typeface="Times New Roman" charset="0"/>
                <a:ea typeface="Times New Roman" charset="0"/>
                <a:cs typeface="Times New Roman"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B1DF5-8ADE-0F4D-BE68-EB48E1310899}" type="datetimeFigureOut">
              <a:rPr lang="en-US" smtClean="0"/>
              <a:t>8/19/18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8B1DF5-8ADE-0F4D-BE68-EB48E1310899}" type="datetimeFigureOut">
              <a:rPr lang="en-US" smtClean="0"/>
              <a:t>8/19/18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8B1DF5-8ADE-0F4D-BE68-EB48E1310899}" type="datetimeFigureOut">
              <a:rPr lang="en-US" smtClean="0"/>
              <a:t>8/19/18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8B1DF5-8ADE-0F4D-BE68-EB48E1310899}" type="datetimeFigureOut">
              <a:rPr lang="en-US" smtClean="0"/>
              <a:t>8/19/18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B1DF5-8ADE-0F4D-BE68-EB48E1310899}" type="datetimeFigureOut">
              <a:rPr lang="en-US" smtClean="0"/>
              <a:t>8/19/18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B1DF5-8ADE-0F4D-BE68-EB48E1310899}" type="datetimeFigureOut">
              <a:rPr lang="en-US" smtClean="0"/>
              <a:t>8/19/18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B1DF5-8ADE-0F4D-BE68-EB48E1310899}" type="datetimeFigureOut">
              <a:rPr lang="en-US" smtClean="0"/>
              <a:t>8/19/18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B8B1DF5-8ADE-0F4D-BE68-EB48E1310899}" type="datetimeFigureOut">
              <a:rPr lang="en-US" smtClean="0"/>
              <a:t>8/19/18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4F9EC47-5A84-924E-984D-3340C88CC434}" type="slidenum">
              <a:rPr lang="en-US" smtClean="0"/>
              <a:t>‹#›</a:t>
            </a:fld>
            <a:endParaRPr lang="en-US"/>
          </a:p>
        </p:txBody>
      </p:sp>
    </p:spTree>
    <p:extLst>
      <p:ext uri="{BB962C8B-B14F-4D97-AF65-F5344CB8AC3E}">
        <p14:creationId xmlns:p14="http://schemas.microsoft.com/office/powerpoint/2010/main" val="1082309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On The Rock</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2432" r="16491"/>
          <a:stretch/>
        </p:blipFill>
        <p:spPr>
          <a:xfrm>
            <a:off x="1800665" y="0"/>
            <a:ext cx="5584874" cy="5715000"/>
          </a:xfrm>
          <a:prstGeom prst="rect">
            <a:avLst/>
          </a:prstGeom>
        </p:spPr>
      </p:pic>
    </p:spTree>
    <p:extLst>
      <p:ext uri="{BB962C8B-B14F-4D97-AF65-F5344CB8AC3E}">
        <p14:creationId xmlns:p14="http://schemas.microsoft.com/office/powerpoint/2010/main" val="20184605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270"/>
            <a:ext cx="8540496" cy="3847105"/>
          </a:xfrm>
        </p:spPr>
        <p:txBody>
          <a:bodyPr>
            <a:normAutofit/>
          </a:bodyPr>
          <a:lstStyle/>
          <a:p>
            <a:r>
              <a:rPr lang="en-US" dirty="0"/>
              <a:t>I Am Not </a:t>
            </a:r>
            <a:r>
              <a:rPr lang="en-US" dirty="0" smtClean="0"/>
              <a:t>My Own.</a:t>
            </a:r>
            <a:r>
              <a:rPr lang="en-US" dirty="0"/>
              <a:t/>
            </a:r>
            <a:br>
              <a:rPr lang="en-US" dirty="0"/>
            </a:br>
            <a:r>
              <a:rPr lang="en-US" dirty="0" smtClean="0"/>
              <a:t>Jesus Paid The Ransom For Me.</a:t>
            </a:r>
            <a:br>
              <a:rPr lang="en-US" dirty="0" smtClean="0"/>
            </a:br>
            <a:r>
              <a:rPr lang="en-US" dirty="0" smtClean="0"/>
              <a:t>I Choose To Build On The _______.</a:t>
            </a:r>
            <a:endParaRPr lang="en-US" dirty="0"/>
          </a:p>
        </p:txBody>
      </p:sp>
    </p:spTree>
    <p:extLst>
      <p:ext uri="{BB962C8B-B14F-4D97-AF65-F5344CB8AC3E}">
        <p14:creationId xmlns:p14="http://schemas.microsoft.com/office/powerpoint/2010/main" val="984707160"/>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On The Rock</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1719601"/>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832273" cy="5715000"/>
          </a:xfrm>
          <a:prstGeom prst="rect">
            <a:avLst/>
          </a:prstGeom>
        </p:spPr>
      </p:pic>
    </p:spTree>
    <p:extLst>
      <p:ext uri="{BB962C8B-B14F-4D97-AF65-F5344CB8AC3E}">
        <p14:creationId xmlns:p14="http://schemas.microsoft.com/office/powerpoint/2010/main" val="1439339166"/>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Was The Fall”</a:t>
            </a:r>
            <a:endParaRPr lang="en-US" dirty="0"/>
          </a:p>
        </p:txBody>
      </p:sp>
      <p:sp>
        <p:nvSpPr>
          <p:cNvPr id="3" name="Content Placeholder 2"/>
          <p:cNvSpPr>
            <a:spLocks noGrp="1"/>
          </p:cNvSpPr>
          <p:nvPr>
            <p:ph idx="1"/>
          </p:nvPr>
        </p:nvSpPr>
        <p:spPr>
          <a:xfrm>
            <a:off x="628650" y="1305228"/>
            <a:ext cx="7886700" cy="3815415"/>
          </a:xfrm>
        </p:spPr>
        <p:txBody>
          <a:bodyPr>
            <a:normAutofit fontScale="85000" lnSpcReduction="10000"/>
          </a:bodyPr>
          <a:lstStyle/>
          <a:p>
            <a:r>
              <a:rPr lang="en-US" dirty="0" smtClean="0"/>
              <a:t>“</a:t>
            </a:r>
            <a:r>
              <a:rPr lang="en-US" dirty="0"/>
              <a:t>Everyone then who hears these words of mine and does them will be like a wise man who built his house on the rock. And the rain fell, and the floods came, and the winds blew and beat on that house, but it did not fall, because it had been founded on the rock. And everyone who hears these words of mine and does not do them will be like a foolish man who built his house on the sand. And the rain fell, and the floods came, and the winds blew and beat against that house, and it fell, </a:t>
            </a:r>
            <a:r>
              <a:rPr lang="en-US" u="sng" dirty="0"/>
              <a:t>and great was the fall of it</a:t>
            </a:r>
            <a:r>
              <a:rPr lang="en-US" u="sng" dirty="0" smtClean="0"/>
              <a:t>.”</a:t>
            </a:r>
          </a:p>
          <a:p>
            <a:pPr lvl="1"/>
            <a:r>
              <a:rPr lang="en-US" dirty="0" smtClean="0"/>
              <a:t>Matthew 7:24-27</a:t>
            </a:r>
            <a:endParaRPr lang="en-US" dirty="0"/>
          </a:p>
          <a:p>
            <a:endParaRPr lang="en-US" dirty="0"/>
          </a:p>
        </p:txBody>
      </p:sp>
    </p:spTree>
    <p:extLst>
      <p:ext uri="{BB962C8B-B14F-4D97-AF65-F5344CB8AC3E}">
        <p14:creationId xmlns:p14="http://schemas.microsoft.com/office/powerpoint/2010/main" val="961289690"/>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79"/>
            <a:ext cx="7886700" cy="1104636"/>
          </a:xfrm>
        </p:spPr>
        <p:txBody>
          <a:bodyPr/>
          <a:lstStyle/>
          <a:p>
            <a:r>
              <a:rPr lang="en-US" dirty="0" smtClean="0"/>
              <a:t>Great Was The Fall at Jericho</a:t>
            </a:r>
            <a:endParaRPr lang="en-US" dirty="0"/>
          </a:p>
        </p:txBody>
      </p:sp>
      <p:sp>
        <p:nvSpPr>
          <p:cNvPr id="3" name="Content Placeholder 2"/>
          <p:cNvSpPr>
            <a:spLocks noGrp="1"/>
          </p:cNvSpPr>
          <p:nvPr>
            <p:ph idx="1"/>
          </p:nvPr>
        </p:nvSpPr>
        <p:spPr>
          <a:xfrm>
            <a:off x="628650" y="1171164"/>
            <a:ext cx="7886700" cy="3912900"/>
          </a:xfrm>
        </p:spPr>
        <p:txBody>
          <a:bodyPr>
            <a:normAutofit fontScale="92500" lnSpcReduction="10000"/>
          </a:bodyPr>
          <a:lstStyle/>
          <a:p>
            <a:r>
              <a:rPr lang="en-US" dirty="0" smtClean="0"/>
              <a:t>“So the people shouted, and priests blew the trumpets; and when the peoples heard the sound of the trumpet, the people </a:t>
            </a:r>
            <a:r>
              <a:rPr lang="en-US" u="sng" dirty="0" smtClean="0"/>
              <a:t>shouted with a great shout and the wall fell down flat</a:t>
            </a:r>
            <a:r>
              <a:rPr lang="en-US" dirty="0" smtClean="0"/>
              <a:t>, so that the people went up into the city, every man straight ahead, and they took the city.”</a:t>
            </a:r>
          </a:p>
          <a:p>
            <a:r>
              <a:rPr lang="en-US" dirty="0" smtClean="0"/>
              <a:t>“They burned the city with fire, and all that was in it. Only the silver and gold, and articles of bronze and iron, they put into the treasury of the house of the LORD.” (Joshua 6:20, 24)</a:t>
            </a:r>
            <a:endParaRPr lang="en-US" dirty="0"/>
          </a:p>
        </p:txBody>
      </p:sp>
    </p:spTree>
    <p:extLst>
      <p:ext uri="{BB962C8B-B14F-4D97-AF65-F5344CB8AC3E}">
        <p14:creationId xmlns:p14="http://schemas.microsoft.com/office/powerpoint/2010/main" val="1187566783"/>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79"/>
            <a:ext cx="7886700" cy="1104636"/>
          </a:xfrm>
        </p:spPr>
        <p:txBody>
          <a:bodyPr/>
          <a:lstStyle/>
          <a:p>
            <a:r>
              <a:rPr lang="en-US" dirty="0" smtClean="0"/>
              <a:t>Great Was The Fall at Jericho</a:t>
            </a:r>
            <a:endParaRPr lang="en-US" dirty="0"/>
          </a:p>
        </p:txBody>
      </p:sp>
      <p:sp>
        <p:nvSpPr>
          <p:cNvPr id="3" name="Content Placeholder 2"/>
          <p:cNvSpPr>
            <a:spLocks noGrp="1"/>
          </p:cNvSpPr>
          <p:nvPr>
            <p:ph idx="1"/>
          </p:nvPr>
        </p:nvSpPr>
        <p:spPr>
          <a:xfrm>
            <a:off x="329184" y="1134588"/>
            <a:ext cx="8595360" cy="4132356"/>
          </a:xfrm>
        </p:spPr>
        <p:txBody>
          <a:bodyPr>
            <a:normAutofit/>
          </a:bodyPr>
          <a:lstStyle/>
          <a:p>
            <a:r>
              <a:rPr lang="en-US" dirty="0" smtClean="0"/>
              <a:t>We Place Our Faith In God’s Power.</a:t>
            </a:r>
          </a:p>
          <a:p>
            <a:r>
              <a:rPr lang="en-US" dirty="0" smtClean="0"/>
              <a:t>We Willingly Follow God’s Unusual Plans.</a:t>
            </a:r>
          </a:p>
          <a:p>
            <a:r>
              <a:rPr lang="en-US" dirty="0" smtClean="0"/>
              <a:t>We Believe In God’s Promises.</a:t>
            </a:r>
          </a:p>
          <a:p>
            <a:pPr lvl="1"/>
            <a:endParaRPr lang="en-US" dirty="0"/>
          </a:p>
          <a:p>
            <a:pPr marL="0" indent="0" algn="ctr">
              <a:buNone/>
            </a:pPr>
            <a:r>
              <a:rPr lang="en-US" b="1" dirty="0" smtClean="0"/>
              <a:t>The Real Battle Was For The Hearts of His People: </a:t>
            </a:r>
            <a:r>
              <a:rPr lang="en-US" dirty="0" smtClean="0"/>
              <a:t/>
            </a:r>
            <a:br>
              <a:rPr lang="en-US" dirty="0" smtClean="0"/>
            </a:br>
            <a:r>
              <a:rPr lang="en-US" dirty="0" smtClean="0"/>
              <a:t>Will we do what seems absurd, </a:t>
            </a:r>
            <a:br>
              <a:rPr lang="en-US" dirty="0" smtClean="0"/>
            </a:br>
            <a:r>
              <a:rPr lang="en-US" dirty="0" smtClean="0"/>
              <a:t>to see God do what seems impossible?</a:t>
            </a:r>
          </a:p>
          <a:p>
            <a:endParaRPr lang="en-US" dirty="0"/>
          </a:p>
        </p:txBody>
      </p:sp>
    </p:spTree>
    <p:extLst>
      <p:ext uri="{BB962C8B-B14F-4D97-AF65-F5344CB8AC3E}">
        <p14:creationId xmlns:p14="http://schemas.microsoft.com/office/powerpoint/2010/main" val="1519854979"/>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79"/>
            <a:ext cx="7886700" cy="1104636"/>
          </a:xfrm>
        </p:spPr>
        <p:txBody>
          <a:bodyPr/>
          <a:lstStyle/>
          <a:p>
            <a:r>
              <a:rPr lang="en-US" dirty="0" smtClean="0"/>
              <a:t>Great Was The Fall in </a:t>
            </a:r>
            <a:r>
              <a:rPr lang="en-US" dirty="0" err="1" smtClean="0"/>
              <a:t>Achan’s</a:t>
            </a:r>
            <a:r>
              <a:rPr lang="en-US" dirty="0" smtClean="0"/>
              <a:t> Heart</a:t>
            </a:r>
            <a:endParaRPr lang="en-US" dirty="0"/>
          </a:p>
        </p:txBody>
      </p:sp>
      <p:sp>
        <p:nvSpPr>
          <p:cNvPr id="3" name="Content Placeholder 2"/>
          <p:cNvSpPr>
            <a:spLocks noGrp="1"/>
          </p:cNvSpPr>
          <p:nvPr>
            <p:ph idx="1"/>
          </p:nvPr>
        </p:nvSpPr>
        <p:spPr>
          <a:xfrm>
            <a:off x="628650" y="1171164"/>
            <a:ext cx="7886700" cy="3912900"/>
          </a:xfrm>
        </p:spPr>
        <p:txBody>
          <a:bodyPr>
            <a:normAutofit/>
          </a:bodyPr>
          <a:lstStyle/>
          <a:p>
            <a:r>
              <a:rPr lang="en-US" sz="3000" dirty="0" smtClean="0"/>
              <a:t>“Rise up! Consecrate the people and say, “Consecrate yourselves for tomorrow, for thus the LORD, the God of Israel, has said, “There are things under the ban in your midst, O Israel. You cannot stand before your enemies until you have removed the things under the ban from your midst.” (Joshua 7:13)</a:t>
            </a:r>
            <a:endParaRPr lang="en-US" sz="3000" dirty="0"/>
          </a:p>
        </p:txBody>
      </p:sp>
    </p:spTree>
    <p:extLst>
      <p:ext uri="{BB962C8B-B14F-4D97-AF65-F5344CB8AC3E}">
        <p14:creationId xmlns:p14="http://schemas.microsoft.com/office/powerpoint/2010/main" val="1425998370"/>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79"/>
            <a:ext cx="7886700" cy="1104636"/>
          </a:xfrm>
        </p:spPr>
        <p:txBody>
          <a:bodyPr/>
          <a:lstStyle/>
          <a:p>
            <a:r>
              <a:rPr lang="en-US" dirty="0" smtClean="0"/>
              <a:t>Great Was The Fall in </a:t>
            </a:r>
            <a:r>
              <a:rPr lang="en-US" dirty="0" err="1" smtClean="0"/>
              <a:t>Achan’s</a:t>
            </a:r>
            <a:r>
              <a:rPr lang="en-US" dirty="0" smtClean="0"/>
              <a:t> Heart</a:t>
            </a:r>
            <a:endParaRPr lang="en-US" dirty="0"/>
          </a:p>
        </p:txBody>
      </p:sp>
      <p:sp>
        <p:nvSpPr>
          <p:cNvPr id="3" name="Content Placeholder 2"/>
          <p:cNvSpPr>
            <a:spLocks noGrp="1"/>
          </p:cNvSpPr>
          <p:nvPr>
            <p:ph idx="1"/>
          </p:nvPr>
        </p:nvSpPr>
        <p:spPr>
          <a:xfrm>
            <a:off x="628650" y="1171164"/>
            <a:ext cx="7886700" cy="3912900"/>
          </a:xfrm>
        </p:spPr>
        <p:txBody>
          <a:bodyPr>
            <a:normAutofit/>
          </a:bodyPr>
          <a:lstStyle/>
          <a:p>
            <a:r>
              <a:rPr lang="en-US" sz="3000" dirty="0" smtClean="0"/>
              <a:t>Because of </a:t>
            </a:r>
            <a:r>
              <a:rPr lang="en-US" sz="3000" dirty="0" err="1" smtClean="0"/>
              <a:t>Achan’s</a:t>
            </a:r>
            <a:r>
              <a:rPr lang="en-US" sz="3000" dirty="0" smtClean="0"/>
              <a:t> Disregard for Others</a:t>
            </a:r>
          </a:p>
          <a:p>
            <a:pPr lvl="1"/>
            <a:r>
              <a:rPr lang="en-US" sz="2600" dirty="0" smtClean="0"/>
              <a:t>Joshua 6:16-21</a:t>
            </a:r>
          </a:p>
          <a:p>
            <a:r>
              <a:rPr lang="en-US" sz="3000" dirty="0" smtClean="0"/>
              <a:t>Because of </a:t>
            </a:r>
            <a:r>
              <a:rPr lang="en-US" sz="3000" dirty="0" err="1" smtClean="0"/>
              <a:t>Achan’s</a:t>
            </a:r>
            <a:r>
              <a:rPr lang="en-US" sz="3000" dirty="0" smtClean="0"/>
              <a:t> Disobedience</a:t>
            </a:r>
          </a:p>
          <a:p>
            <a:pPr lvl="1"/>
            <a:r>
              <a:rPr lang="en-US" sz="2600" dirty="0" smtClean="0"/>
              <a:t>Joshua 7:13</a:t>
            </a:r>
          </a:p>
          <a:p>
            <a:r>
              <a:rPr lang="en-US" sz="3000" dirty="0" smtClean="0"/>
              <a:t>Because of </a:t>
            </a:r>
            <a:r>
              <a:rPr lang="en-US" sz="3000" dirty="0" err="1" smtClean="0"/>
              <a:t>Achan’s</a:t>
            </a:r>
            <a:r>
              <a:rPr lang="en-US" sz="3000" dirty="0" smtClean="0"/>
              <a:t> Greed</a:t>
            </a:r>
          </a:p>
          <a:p>
            <a:pPr lvl="1"/>
            <a:r>
              <a:rPr lang="en-US" sz="2600" dirty="0" smtClean="0"/>
              <a:t>Joshua 7:21</a:t>
            </a:r>
          </a:p>
          <a:p>
            <a:r>
              <a:rPr lang="en-US" sz="3000" dirty="0" smtClean="0"/>
              <a:t>Because of </a:t>
            </a:r>
            <a:r>
              <a:rPr lang="en-US" sz="3000" dirty="0" err="1" smtClean="0"/>
              <a:t>Achan’s</a:t>
            </a:r>
            <a:r>
              <a:rPr lang="en-US" sz="3000" dirty="0" smtClean="0"/>
              <a:t> Deception</a:t>
            </a:r>
          </a:p>
          <a:p>
            <a:pPr lvl="1"/>
            <a:r>
              <a:rPr lang="en-US" sz="2600" dirty="0" smtClean="0"/>
              <a:t>Joshua 7:22</a:t>
            </a:r>
          </a:p>
        </p:txBody>
      </p:sp>
    </p:spTree>
    <p:extLst>
      <p:ext uri="{BB962C8B-B14F-4D97-AF65-F5344CB8AC3E}">
        <p14:creationId xmlns:p14="http://schemas.microsoft.com/office/powerpoint/2010/main" val="706497391"/>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270"/>
            <a:ext cx="8540496" cy="3847105"/>
          </a:xfrm>
        </p:spPr>
        <p:txBody>
          <a:bodyPr>
            <a:normAutofit/>
          </a:bodyPr>
          <a:lstStyle/>
          <a:p>
            <a:r>
              <a:rPr lang="en-US" dirty="0"/>
              <a:t>I Am Not The Exception.</a:t>
            </a:r>
            <a:br>
              <a:rPr lang="en-US" dirty="0"/>
            </a:br>
            <a:r>
              <a:rPr lang="en-US" dirty="0"/>
              <a:t>Every Life Built On The Sand Will Fall.</a:t>
            </a:r>
            <a:br>
              <a:rPr lang="en-US" dirty="0"/>
            </a:br>
            <a:r>
              <a:rPr lang="en-US" dirty="0"/>
              <a:t>And Great Is </a:t>
            </a:r>
            <a:r>
              <a:rPr lang="en-US" dirty="0" smtClean="0"/>
              <a:t>The </a:t>
            </a:r>
            <a:r>
              <a:rPr lang="en-US" dirty="0"/>
              <a:t>Fall.</a:t>
            </a:r>
          </a:p>
        </p:txBody>
      </p:sp>
    </p:spTree>
    <p:extLst>
      <p:ext uri="{BB962C8B-B14F-4D97-AF65-F5344CB8AC3E}">
        <p14:creationId xmlns:p14="http://schemas.microsoft.com/office/powerpoint/2010/main" val="1427287123"/>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79"/>
            <a:ext cx="7886700" cy="1104636"/>
          </a:xfrm>
        </p:spPr>
        <p:txBody>
          <a:bodyPr>
            <a:normAutofit fontScale="90000"/>
          </a:bodyPr>
          <a:lstStyle/>
          <a:p>
            <a:r>
              <a:rPr lang="en-US" dirty="0" smtClean="0"/>
              <a:t>Retelling </a:t>
            </a:r>
            <a:r>
              <a:rPr lang="en-US" dirty="0" err="1" smtClean="0"/>
              <a:t>Achan’s</a:t>
            </a:r>
            <a:r>
              <a:rPr lang="en-US" dirty="0" smtClean="0"/>
              <a:t> Story,</a:t>
            </a:r>
            <a:br>
              <a:rPr lang="en-US" dirty="0" smtClean="0"/>
            </a:br>
            <a:r>
              <a:rPr lang="en-US" dirty="0" smtClean="0"/>
              <a:t>So We Can Rewrite Our Stories.</a:t>
            </a:r>
            <a:endParaRPr lang="en-US" dirty="0"/>
          </a:p>
        </p:txBody>
      </p:sp>
      <p:sp>
        <p:nvSpPr>
          <p:cNvPr id="3" name="Content Placeholder 2"/>
          <p:cNvSpPr>
            <a:spLocks noGrp="1"/>
          </p:cNvSpPr>
          <p:nvPr>
            <p:ph idx="1"/>
          </p:nvPr>
        </p:nvSpPr>
        <p:spPr>
          <a:xfrm>
            <a:off x="329184" y="1244314"/>
            <a:ext cx="8595360" cy="4022629"/>
          </a:xfrm>
        </p:spPr>
        <p:txBody>
          <a:bodyPr>
            <a:normAutofit/>
          </a:bodyPr>
          <a:lstStyle/>
          <a:p>
            <a:r>
              <a:rPr lang="en-US" dirty="0" smtClean="0"/>
              <a:t>I Need To Focus on God’s Leadership.</a:t>
            </a:r>
          </a:p>
          <a:p>
            <a:r>
              <a:rPr lang="en-US" dirty="0" smtClean="0"/>
              <a:t>I Need To Reflect on God’s Worthiness.</a:t>
            </a:r>
          </a:p>
          <a:p>
            <a:r>
              <a:rPr lang="en-US" dirty="0" smtClean="0"/>
              <a:t>I Need To View God’s Promises With Gratitude.</a:t>
            </a:r>
          </a:p>
          <a:p>
            <a:r>
              <a:rPr lang="en-US" dirty="0" smtClean="0"/>
              <a:t>I Need To Seek The Help of My Friends.</a:t>
            </a:r>
          </a:p>
          <a:p>
            <a:r>
              <a:rPr lang="en-US" dirty="0" smtClean="0"/>
              <a:t>I Need To Acknowledge That God Sees </a:t>
            </a:r>
            <a:br>
              <a:rPr lang="en-US" dirty="0" smtClean="0"/>
            </a:br>
            <a:r>
              <a:rPr lang="en-US" dirty="0" smtClean="0"/>
              <a:t>Everything I’ve Tried To Bury.</a:t>
            </a:r>
          </a:p>
          <a:p>
            <a:r>
              <a:rPr lang="en-US" dirty="0" smtClean="0"/>
              <a:t>I Need To Seek Grace When in Guilt.</a:t>
            </a:r>
          </a:p>
        </p:txBody>
      </p:sp>
    </p:spTree>
    <p:extLst>
      <p:ext uri="{BB962C8B-B14F-4D97-AF65-F5344CB8AC3E}">
        <p14:creationId xmlns:p14="http://schemas.microsoft.com/office/powerpoint/2010/main" val="1419901147"/>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2031</TotalTime>
  <Words>1981</Words>
  <Application>Microsoft Macintosh PowerPoint</Application>
  <PresentationFormat>On-screen Show (16:10)</PresentationFormat>
  <Paragraphs>158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Calibri Light</vt:lpstr>
      <vt:lpstr>Mangal</vt:lpstr>
      <vt:lpstr>Times New Roman</vt:lpstr>
      <vt:lpstr>Arial</vt:lpstr>
      <vt:lpstr>Office Theme</vt:lpstr>
      <vt:lpstr>Building On The Rock</vt:lpstr>
      <vt:lpstr>PowerPoint Presentation</vt:lpstr>
      <vt:lpstr>“Great Was The Fall”</vt:lpstr>
      <vt:lpstr>Great Was The Fall at Jericho</vt:lpstr>
      <vt:lpstr>Great Was The Fall at Jericho</vt:lpstr>
      <vt:lpstr>Great Was The Fall in Achan’s Heart</vt:lpstr>
      <vt:lpstr>Great Was The Fall in Achan’s Heart</vt:lpstr>
      <vt:lpstr>I Am Not The Exception. Every Life Built On The Sand Will Fall. And Great Is The Fall.</vt:lpstr>
      <vt:lpstr>Retelling Achan’s Story, So We Can Rewrite Our Stories.</vt:lpstr>
      <vt:lpstr>I Am Not My Own. Jesus Paid The Ransom For Me. I Choose To Build On The _______.</vt:lpstr>
      <vt:lpstr>Building On The Rock</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119</cp:revision>
  <cp:lastPrinted>2018-08-19T18:49:14Z</cp:lastPrinted>
  <dcterms:created xsi:type="dcterms:W3CDTF">2017-09-13T16:15:16Z</dcterms:created>
  <dcterms:modified xsi:type="dcterms:W3CDTF">2018-08-19T21:13:01Z</dcterms:modified>
</cp:coreProperties>
</file>