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13" r:id="rId3"/>
    <p:sldMasterId id="2147484000" r:id="rId4"/>
    <p:sldMasterId id="2147484012" r:id="rId5"/>
  </p:sldMasterIdLst>
  <p:notesMasterIdLst>
    <p:notesMasterId r:id="rId40"/>
  </p:notesMasterIdLst>
  <p:sldIdLst>
    <p:sldId id="256" r:id="rId6"/>
    <p:sldId id="257" r:id="rId7"/>
    <p:sldId id="274" r:id="rId8"/>
    <p:sldId id="296" r:id="rId9"/>
    <p:sldId id="263" r:id="rId10"/>
    <p:sldId id="258" r:id="rId11"/>
    <p:sldId id="315" r:id="rId12"/>
    <p:sldId id="415" r:id="rId13"/>
    <p:sldId id="421" r:id="rId14"/>
    <p:sldId id="416" r:id="rId15"/>
    <p:sldId id="422" r:id="rId16"/>
    <p:sldId id="417" r:id="rId17"/>
    <p:sldId id="418" r:id="rId18"/>
    <p:sldId id="317" r:id="rId19"/>
    <p:sldId id="419" r:id="rId20"/>
    <p:sldId id="420" r:id="rId21"/>
    <p:sldId id="278" r:id="rId22"/>
    <p:sldId id="279" r:id="rId23"/>
    <p:sldId id="286" r:id="rId24"/>
    <p:sldId id="287" r:id="rId25"/>
    <p:sldId id="322" r:id="rId26"/>
    <p:sldId id="395" r:id="rId27"/>
    <p:sldId id="397" r:id="rId28"/>
    <p:sldId id="285" r:id="rId29"/>
    <p:sldId id="273" r:id="rId30"/>
    <p:sldId id="423" r:id="rId31"/>
    <p:sldId id="425" r:id="rId32"/>
    <p:sldId id="398" r:id="rId33"/>
    <p:sldId id="400" r:id="rId34"/>
    <p:sldId id="401" r:id="rId35"/>
    <p:sldId id="424" r:id="rId36"/>
    <p:sldId id="399" r:id="rId37"/>
    <p:sldId id="402" r:id="rId38"/>
    <p:sldId id="40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7" autoAdjust="0"/>
  </p:normalViewPr>
  <p:slideViewPr>
    <p:cSldViewPr showGuides="1">
      <p:cViewPr>
        <p:scale>
          <a:sx n="100" d="100"/>
          <a:sy n="100" d="100"/>
        </p:scale>
        <p:origin x="-1272" y="-480"/>
      </p:cViewPr>
      <p:guideLst>
        <p:guide orient="horz" pos="3216"/>
        <p:guide pos="432"/>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065D8AC-84A4-411F-B373-9FC435E88A1C}" type="datetimeFigureOut">
              <a:rPr lang="en-US" smtClean="0"/>
              <a:t>8/9/2018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17E938-B8E2-43C4-9EB0-6B3ED848EBC2}" type="slidenum">
              <a:rPr lang="en-US" smtClean="0"/>
              <a:t>‹#›</a:t>
            </a:fld>
            <a:endParaRPr lang="en-US"/>
          </a:p>
        </p:txBody>
      </p:sp>
    </p:spTree>
    <p:extLst>
      <p:ext uri="{BB962C8B-B14F-4D97-AF65-F5344CB8AC3E}">
        <p14:creationId xmlns:p14="http://schemas.microsoft.com/office/powerpoint/2010/main" val="16277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esv/Isa%2011.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iblia.com/bible/esv/Isa%2053.3" TargetMode="External"/><Relationship Id="rId5" Type="http://schemas.openxmlformats.org/officeDocument/2006/relationships/hyperlink" Target="https://biblia.com/bible/esv/Ps%2022.6%E2%80%937" TargetMode="External"/><Relationship Id="rId4" Type="http://schemas.openxmlformats.org/officeDocument/2006/relationships/hyperlink" Target="https://biblia.com/bible/esv/John%201.4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2</a:t>
            </a:fld>
            <a:endParaRPr lang="en-US"/>
          </a:p>
        </p:txBody>
      </p:sp>
    </p:spTree>
    <p:extLst>
      <p:ext uri="{BB962C8B-B14F-4D97-AF65-F5344CB8AC3E}">
        <p14:creationId xmlns:p14="http://schemas.microsoft.com/office/powerpoint/2010/main" val="37697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t>32</a:t>
            </a:fld>
            <a:endParaRPr lang="en-US"/>
          </a:p>
        </p:txBody>
      </p:sp>
    </p:spTree>
    <p:extLst>
      <p:ext uri="{BB962C8B-B14F-4D97-AF65-F5344CB8AC3E}">
        <p14:creationId xmlns:p14="http://schemas.microsoft.com/office/powerpoint/2010/main" val="2073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01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2:5-6 (NKJV) </a:t>
            </a:r>
            <a:r>
              <a:rPr lang="en-US" baseline="30000" dirty="0"/>
              <a:t>5 </a:t>
            </a:r>
            <a:r>
              <a:rPr lang="en-US" dirty="0"/>
              <a:t> So they said to him, "In Bethlehem of Judea, for thus it is written by the prophet: </a:t>
            </a:r>
            <a:br>
              <a:rPr lang="en-US" dirty="0"/>
            </a:br>
            <a:r>
              <a:rPr lang="en-US" baseline="30000" dirty="0"/>
              <a:t>6 </a:t>
            </a:r>
            <a:r>
              <a:rPr lang="en-US" dirty="0"/>
              <a:t> </a:t>
            </a:r>
            <a:r>
              <a:rPr lang="en-US" i="1" dirty="0"/>
              <a:t>'But you, Bethlehem, in the land of Judah,</a:t>
            </a:r>
            <a:r>
              <a:rPr lang="en-US" dirty="0"/>
              <a:t> </a:t>
            </a:r>
            <a:r>
              <a:rPr lang="en-US" i="1" dirty="0"/>
              <a:t>Are not the least among the rulers of Judah;</a:t>
            </a:r>
            <a:r>
              <a:rPr lang="en-US" dirty="0"/>
              <a:t> </a:t>
            </a:r>
            <a:r>
              <a:rPr lang="en-US" i="1" dirty="0"/>
              <a:t>For out of you shall come a Ruler</a:t>
            </a:r>
            <a:r>
              <a:rPr lang="en-US" dirty="0"/>
              <a:t> </a:t>
            </a:r>
            <a:r>
              <a:rPr lang="en-US" i="1" dirty="0"/>
              <a:t>Who will shepherd My people Israel.' "</a:t>
            </a:r>
            <a:r>
              <a:rPr lang="en-US" dirty="0"/>
              <a:t>  Micah</a:t>
            </a:r>
            <a:r>
              <a:rPr lang="en-US" baseline="0" dirty="0"/>
              <a:t> 5:2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2:13-15 (NKJV) </a:t>
            </a:r>
            <a:r>
              <a:rPr lang="en-US" baseline="30000" dirty="0"/>
              <a:t>13 </a:t>
            </a:r>
            <a:r>
              <a:rPr lang="en-US" dirty="0"/>
              <a:t> Now when they had departed, behold, an angel of the Lord appeared to Joseph in a dream, saying, "Arise, take the young Child and His mother, flee to Egypt, and stay there until I bring you word; for Herod will seek the young Child to destroy Him." </a:t>
            </a:r>
            <a:br>
              <a:rPr lang="en-US" dirty="0"/>
            </a:br>
            <a:r>
              <a:rPr lang="en-US" baseline="30000" dirty="0"/>
              <a:t>14 </a:t>
            </a:r>
            <a:r>
              <a:rPr lang="en-US" dirty="0"/>
              <a:t> When he arose, he took the young Child and His mother by night and departed for Egypt, </a:t>
            </a:r>
            <a:br>
              <a:rPr lang="en-US" dirty="0"/>
            </a:br>
            <a:r>
              <a:rPr lang="en-US" baseline="30000" dirty="0"/>
              <a:t>15 </a:t>
            </a:r>
            <a:r>
              <a:rPr lang="en-US" dirty="0"/>
              <a:t> and was there until the death of Herod, that it might be fulfilled which was spoken by the Lord through the prophet, saying, </a:t>
            </a:r>
            <a:r>
              <a:rPr lang="en-US" i="1" dirty="0"/>
              <a:t>"Out of Egypt I called My Son."</a:t>
            </a:r>
            <a:r>
              <a:rPr lang="en-US" dirty="0"/>
              <a:t>   (Hosea 11:1)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Matthew 2:16-18 (NKJV) </a:t>
            </a:r>
            <a:r>
              <a:rPr lang="en-US" baseline="30000" dirty="0"/>
              <a:t>16 </a:t>
            </a:r>
            <a:r>
              <a:rPr lang="en-US" dirty="0"/>
              <a:t>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br>
              <a:rPr lang="en-US" dirty="0"/>
            </a:br>
            <a:r>
              <a:rPr lang="en-US" baseline="30000" dirty="0"/>
              <a:t>17 </a:t>
            </a:r>
            <a:r>
              <a:rPr lang="en-US" dirty="0"/>
              <a:t> Then was fulfilled what was spoken by Jeremiah the prophet, saying: </a:t>
            </a:r>
            <a:br>
              <a:rPr lang="en-US" dirty="0"/>
            </a:br>
            <a:r>
              <a:rPr lang="en-US" baseline="30000" dirty="0"/>
              <a:t>18 </a:t>
            </a:r>
            <a:r>
              <a:rPr lang="en-US" dirty="0"/>
              <a:t> </a:t>
            </a:r>
            <a:r>
              <a:rPr lang="en-US" i="1" dirty="0"/>
              <a:t>"A voice was heard in Ramah,</a:t>
            </a:r>
            <a:r>
              <a:rPr lang="en-US" dirty="0"/>
              <a:t> </a:t>
            </a:r>
            <a:r>
              <a:rPr lang="en-US" i="1" dirty="0"/>
              <a:t>Lamentation, weeping, and great mourning,</a:t>
            </a:r>
            <a:r>
              <a:rPr lang="en-US" dirty="0"/>
              <a:t> </a:t>
            </a:r>
            <a:r>
              <a:rPr lang="en-US" i="1" dirty="0"/>
              <a:t>Rachel weeping for her children,</a:t>
            </a:r>
            <a:r>
              <a:rPr lang="en-US" dirty="0"/>
              <a:t> </a:t>
            </a:r>
            <a:r>
              <a:rPr lang="en-US" i="1" dirty="0"/>
              <a:t>Refusing to be comforted,</a:t>
            </a:r>
            <a:r>
              <a:rPr lang="en-US" dirty="0"/>
              <a:t> </a:t>
            </a:r>
            <a:r>
              <a:rPr lang="en-US" i="1" dirty="0"/>
              <a:t>Because they are no more."</a:t>
            </a:r>
            <a:r>
              <a:rPr lang="en-US" dirty="0"/>
              <a:t>  Jeremiah 31:15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Matthew 2:22-23 (NKJV) 22  But when he heard that </a:t>
            </a:r>
            <a:r>
              <a:rPr lang="en-US" dirty="0" err="1"/>
              <a:t>Archelaus</a:t>
            </a:r>
            <a:r>
              <a:rPr lang="en-US" dirty="0"/>
              <a:t> was reigning over Judea instead of his father Herod, he was afraid to go there. And being warned by God in a dream, he turned aside into the region of Galilee. </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r>
              <a:rPr lang="en-US" dirty="0"/>
              <a:t>And he came and dwelt in a city called Nazareth, that it might be fulfilled which was spoken by the prophets, "He shall be called a Nazarene.“</a:t>
            </a:r>
          </a:p>
          <a:p>
            <a:pPr marL="228600" marR="0" indent="-228600" algn="l" defTabSz="914400" rtl="0" eaLnBrk="1" fontAlgn="auto" latinLnBrk="0" hangingPunct="1">
              <a:lnSpc>
                <a:spcPct val="100000"/>
              </a:lnSpc>
              <a:spcBef>
                <a:spcPts val="0"/>
              </a:spcBef>
              <a:spcAft>
                <a:spcPts val="0"/>
              </a:spcAft>
              <a:buClrTx/>
              <a:buSzTx/>
              <a:buFontTx/>
              <a:buAutoNum type="arabicPlain" startAt="23"/>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Three major options exist for interpreting this verse. First, it may be that Matthew is associating the word </a:t>
            </a:r>
            <a:r>
              <a:rPr lang="en-US" i="1" dirty="0">
                <a:effectLst/>
              </a:rPr>
              <a:t>Nazarene</a:t>
            </a:r>
            <a:r>
              <a:rPr lang="en-US" dirty="0">
                <a:effectLst/>
              </a:rPr>
              <a:t> with the Hebrew word </a:t>
            </a:r>
            <a:r>
              <a:rPr lang="en-US" i="1" dirty="0" err="1">
                <a:effectLst/>
              </a:rPr>
              <a:t>netser</a:t>
            </a:r>
            <a:r>
              <a:rPr lang="en-US" dirty="0">
                <a:effectLst/>
              </a:rPr>
              <a:t> (“branch or sprout”). The “Branch” was a common term for the Messiah, such as in </a:t>
            </a:r>
            <a:r>
              <a:rPr lang="en-US" dirty="0">
                <a:effectLst/>
                <a:hlinkClick r:id="rId3"/>
              </a:rPr>
              <a:t>Isaiah 11:1</a:t>
            </a:r>
            <a:r>
              <a:rPr lang="en-US" dirty="0">
                <a:effectLst/>
              </a:rPr>
              <a:t>: “A shoot will come up from the stump of Jesse; from his roots a Branch will bear fruit.” Hebrew was written with only consonants, and </a:t>
            </a:r>
            <a:r>
              <a:rPr lang="en-US" i="1" dirty="0" err="1">
                <a:effectLst/>
              </a:rPr>
              <a:t>netser</a:t>
            </a:r>
            <a:r>
              <a:rPr lang="en-US" dirty="0">
                <a:effectLst/>
              </a:rPr>
              <a:t> would have appeared as </a:t>
            </a:r>
            <a:r>
              <a:rPr lang="en-US" i="1" dirty="0">
                <a:effectLst/>
              </a:rPr>
              <a:t>NZR</a:t>
            </a:r>
            <a:r>
              <a:rPr lang="en-US" dirty="0">
                <a:effectLst/>
              </a:rPr>
              <a:t>—the same main consonants as </a:t>
            </a:r>
            <a:r>
              <a:rPr lang="en-US" i="1" dirty="0">
                <a:effectLst/>
              </a:rPr>
              <a:t>Nazareth</a:t>
            </a:r>
            <a:r>
              <a:rPr lang="en-US" dirty="0">
                <a:effectLst/>
              </a:rPr>
              <a:t>. In fact, in Aramaic, the common language of Jesus’ day, the word for “Nazareth” and the Hebrew word for “branch” sounded very much alike. Matthew’s point could be that Jesus was “sprouting up” from an obscure village in Galilee; Jesus was the Branch predicted by the prophets, and the name of the town He grew up in happens to sound just like the prophets’ word for “branch.”</a:t>
            </a:r>
            <a:br>
              <a:rPr lang="en-US" dirty="0">
                <a:effectLst/>
              </a:rPr>
            </a:br>
            <a:r>
              <a:rPr lang="en-US" dirty="0">
                <a:effectLst/>
              </a:rPr>
              <a:t/>
            </a:r>
            <a:br>
              <a:rPr lang="en-US" dirty="0">
                <a:effectLst/>
              </a:rPr>
            </a:br>
            <a:r>
              <a:rPr lang="en-US" dirty="0">
                <a:effectLst/>
              </a:rPr>
              <a:t>A second option is that Matthew is citing a prophecy not found in the Old Testament but in another source. If so, Matthew referred to a prophecy known to his original audience yet unknown to us today. However, this is unlikely and an argument from silence.</a:t>
            </a:r>
            <a:br>
              <a:rPr lang="en-US" dirty="0">
                <a:effectLst/>
              </a:rPr>
            </a:br>
            <a:r>
              <a:rPr lang="en-US" dirty="0">
                <a:effectLst/>
              </a:rPr>
              <a:t/>
            </a:r>
            <a:br>
              <a:rPr lang="en-US" dirty="0">
                <a:effectLst/>
              </a:rPr>
            </a:br>
            <a:r>
              <a:rPr lang="en-US" dirty="0">
                <a:effectLst/>
              </a:rPr>
              <a:t>A third option is that Matthew uses the word </a:t>
            </a:r>
            <a:r>
              <a:rPr lang="en-US" i="1" dirty="0">
                <a:effectLst/>
              </a:rPr>
              <a:t>Nazarene</a:t>
            </a:r>
            <a:r>
              <a:rPr lang="en-US" dirty="0">
                <a:effectLst/>
              </a:rPr>
              <a:t> in reference to a person who is “despised and rejected.” In the first century, Nazareth was a small town about 55 miles north of Jerusalem, and it had a negative reputation among the Jews. Galilee was generally looked down upon by Judeans, and Nazareth of Galilee was especially despised (see </a:t>
            </a:r>
            <a:r>
              <a:rPr lang="en-US" dirty="0">
                <a:effectLst/>
                <a:hlinkClick r:id="rId4"/>
              </a:rPr>
              <a:t>John 1:46</a:t>
            </a:r>
            <a:r>
              <a:rPr lang="en-US" dirty="0">
                <a:effectLst/>
              </a:rPr>
              <a:t>). If this was Matthew’s emphasis, the prophecies Matthew had in mind could include these two passages concerning the Messiah:</a:t>
            </a:r>
            <a:br>
              <a:rPr lang="en-US" dirty="0">
                <a:effectLst/>
              </a:rPr>
            </a:br>
            <a:r>
              <a:rPr lang="en-US" dirty="0">
                <a:effectLst/>
              </a:rPr>
              <a:t/>
            </a:r>
            <a:br>
              <a:rPr lang="en-US" dirty="0">
                <a:effectLst/>
              </a:rPr>
            </a:br>
            <a:r>
              <a:rPr lang="en-US" dirty="0">
                <a:effectLst/>
              </a:rPr>
              <a:t>“But I am a worm and not a man, scorned by everyone, despised by the people. All who see me mock me; they hurl insults, shaking their heads” (</a:t>
            </a:r>
            <a:r>
              <a:rPr lang="en-US" dirty="0">
                <a:effectLst/>
                <a:hlinkClick r:id="rId5"/>
              </a:rPr>
              <a:t>Psalm 22:6–7</a:t>
            </a:r>
            <a:r>
              <a:rPr lang="en-US" dirty="0">
                <a:effectLst/>
              </a:rPr>
              <a:t>). It’s true that Nazarenes were “scorned by everyone,” and so one could see this messianic prophecy as an allusion to Jesus’ hometown of Nazareth.</a:t>
            </a:r>
            <a:br>
              <a:rPr lang="en-US" dirty="0">
                <a:effectLst/>
              </a:rPr>
            </a:br>
            <a:r>
              <a:rPr lang="en-US" dirty="0">
                <a:effectLst/>
              </a:rPr>
              <a:t/>
            </a:r>
            <a:br>
              <a:rPr lang="en-US" dirty="0">
                <a:effectLst/>
              </a:rPr>
            </a:br>
            <a:r>
              <a:rPr lang="en-US" dirty="0">
                <a:effectLst/>
              </a:rPr>
              <a:t>“He was despised and rejected by mankind, a man of suffering, and familiar with pain. Like one from whom people hide their faces he was despised, and we held him in low esteem” (</a:t>
            </a:r>
            <a:r>
              <a:rPr lang="en-US" dirty="0">
                <a:effectLst/>
                <a:hlinkClick r:id="rId6"/>
              </a:rPr>
              <a:t>Isaiah 53:3</a:t>
            </a:r>
            <a:r>
              <a:rPr lang="en-US" dirty="0">
                <a:effectLst/>
              </a:rPr>
              <a:t>). Again, in Jesus’ day, Nazarenes were “despised and rejected,” and so Isaiah’s prophecy could be viewed as an indirect reference to Jesus’ background as the supposed son of a carpenter from Nazareth.</a:t>
            </a:r>
            <a:br>
              <a:rPr lang="en-US" dirty="0">
                <a:effectLst/>
              </a:rPr>
            </a:br>
            <a:r>
              <a:rPr lang="en-US" dirty="0">
                <a:effectLst/>
              </a:rPr>
              <a:t/>
            </a:r>
            <a:br>
              <a:rPr lang="en-US" dirty="0">
                <a:effectLst/>
              </a:rPr>
            </a:br>
            <a:r>
              <a:rPr lang="en-US" dirty="0">
                <a:effectLst/>
              </a:rPr>
              <a:t>If </a:t>
            </a:r>
            <a:r>
              <a:rPr lang="en-US" dirty="0">
                <a:effectLst/>
                <a:hlinkClick r:id="rId5"/>
              </a:rPr>
              <a:t>Psalm 22:6–7</a:t>
            </a:r>
            <a:r>
              <a:rPr lang="en-US" dirty="0">
                <a:effectLst/>
              </a:rPr>
              <a:t> and </a:t>
            </a:r>
            <a:r>
              <a:rPr lang="en-US" dirty="0">
                <a:effectLst/>
                <a:hlinkClick r:id="rId6"/>
              </a:rPr>
              <a:t>Isaiah 53:3</a:t>
            </a:r>
            <a:r>
              <a:rPr lang="en-US" dirty="0">
                <a:effectLst/>
              </a:rPr>
              <a:t> are the prophecies that Matthew had in mind, then the meaning of “He shall be called a Nazarene” is something akin to “He shall be despised and mocked by His own people.”</a:t>
            </a:r>
            <a:endParaRPr lang="en-US" dirty="0"/>
          </a:p>
          <a:p>
            <a:endParaRPr lang="en-US" dirty="0"/>
          </a:p>
        </p:txBody>
      </p:sp>
      <p:sp>
        <p:nvSpPr>
          <p:cNvPr id="4" name="Slide Number Placeholder 3"/>
          <p:cNvSpPr>
            <a:spLocks noGrp="1"/>
          </p:cNvSpPr>
          <p:nvPr>
            <p:ph type="sldNum" sz="quarter" idx="10"/>
          </p:nvPr>
        </p:nvSpPr>
        <p:spPr/>
        <p:txBody>
          <a:bodyPr/>
          <a:lstStyle/>
          <a:p>
            <a:fld id="{4017E938-B8E2-43C4-9EB0-6B3ED848EBC2}" type="slidenum">
              <a:rPr lang="en-US" smtClean="0"/>
              <a:t>7</a:t>
            </a:fld>
            <a:endParaRPr lang="en-US"/>
          </a:p>
        </p:txBody>
      </p:sp>
    </p:spTree>
    <p:extLst>
      <p:ext uri="{BB962C8B-B14F-4D97-AF65-F5344CB8AC3E}">
        <p14:creationId xmlns:p14="http://schemas.microsoft.com/office/powerpoint/2010/main" val="295518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a:defRPr/>
            </a:pPr>
            <a:fld id="{643226BB-2E98-47AF-8500-BB114D868F0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90207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Suetonius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Tranquillas</a:t>
            </a:r>
            <a:r>
              <a:rPr lang="en-US" sz="1200" kern="1200" dirty="0">
                <a:solidFill>
                  <a:schemeClr val="tx1"/>
                </a:solidFill>
                <a:effectLst/>
                <a:latin typeface="+mn-lt"/>
                <a:ea typeface="+mn-ea"/>
                <a:cs typeface="+mn-cs"/>
              </a:rPr>
              <a:t> (AD 69-160) wrote under the Roman emperor Hadrian, and he was a friend of Pliny the Younger. mentions early Christians and may refer to Jesus Christ in his work </a:t>
            </a:r>
            <a:r>
              <a:rPr lang="en-US" sz="1200" i="1" kern="1200" dirty="0">
                <a:solidFill>
                  <a:schemeClr val="tx1"/>
                </a:solidFill>
                <a:effectLst/>
                <a:latin typeface="+mn-lt"/>
                <a:ea typeface="+mn-ea"/>
                <a:cs typeface="+mn-cs"/>
              </a:rPr>
              <a:t>Lives of the Twelve Caesars, </a:t>
            </a:r>
            <a:r>
              <a:rPr lang="en-US" sz="1200" kern="1200" dirty="0">
                <a:solidFill>
                  <a:schemeClr val="tx1"/>
                </a:solidFill>
                <a:effectLst/>
                <a:latin typeface="+mn-lt"/>
                <a:ea typeface="+mn-ea"/>
                <a:cs typeface="+mn-cs"/>
              </a:rPr>
              <a:t>written in AD 121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226BB-2E98-47AF-8500-BB114D868F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7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Deity</a:t>
            </a:r>
          </a:p>
          <a:p>
            <a:r>
              <a:rPr lang="en-US" dirty="0"/>
              <a:t>Miracles</a:t>
            </a:r>
          </a:p>
          <a:p>
            <a:r>
              <a:rPr lang="en-US" dirty="0"/>
              <a:t>Resurrection</a:t>
            </a:r>
          </a:p>
        </p:txBody>
      </p:sp>
      <p:sp>
        <p:nvSpPr>
          <p:cNvPr id="4" name="Slide Number Placeholder 3"/>
          <p:cNvSpPr>
            <a:spLocks noGrp="1"/>
          </p:cNvSpPr>
          <p:nvPr>
            <p:ph type="sldNum" sz="quarter" idx="10"/>
          </p:nvPr>
        </p:nvSpPr>
        <p:spPr/>
        <p:txBody>
          <a:bodyPr/>
          <a:lstStyle/>
          <a:p>
            <a:fld id="{4017E938-B8E2-43C4-9EB0-6B3ED848EB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737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F9A0BB9-5623-4518-865C-AC68A8713851}" type="datetimeFigureOut">
              <a:rPr lang="en-US"/>
              <a:pPr>
                <a:defRPr/>
              </a:pPr>
              <a:t>8/9/2018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D7F37E-8D87-461D-B48B-7A5883C41EDB}" type="slidenum">
              <a:rPr lang="en-US"/>
              <a:pPr>
                <a:defRPr/>
              </a:pPr>
              <a:t>‹#›</a:t>
            </a:fld>
            <a:endParaRPr lang="en-US"/>
          </a:p>
        </p:txBody>
      </p:sp>
    </p:spTree>
    <p:extLst>
      <p:ext uri="{BB962C8B-B14F-4D97-AF65-F5344CB8AC3E}">
        <p14:creationId xmlns:p14="http://schemas.microsoft.com/office/powerpoint/2010/main" val="312383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858C45-22B3-494E-B5D2-67D6289FD6F6}" type="datetimeFigureOut">
              <a:rPr lang="en-US"/>
              <a:pPr>
                <a:defRPr/>
              </a:pPr>
              <a:t>8/9/2018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85BB70A-722B-4F82-A755-37AD4053950B}" type="slidenum">
              <a:rPr lang="en-US"/>
              <a:pPr>
                <a:defRPr/>
              </a:pPr>
              <a:t>‹#›</a:t>
            </a:fld>
            <a:endParaRPr lang="en-US"/>
          </a:p>
        </p:txBody>
      </p:sp>
    </p:spTree>
    <p:extLst>
      <p:ext uri="{BB962C8B-B14F-4D97-AF65-F5344CB8AC3E}">
        <p14:creationId xmlns:p14="http://schemas.microsoft.com/office/powerpoint/2010/main" val="33124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3919E80-15F1-4491-B157-A99997BB4CE1}" type="datetimeFigureOut">
              <a:rPr lang="en-US"/>
              <a:pPr>
                <a:defRPr/>
              </a:pPr>
              <a:t>8/9/2018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A3C4A1-F50E-4F17-8B73-11018345523E}" type="slidenum">
              <a:rPr lang="en-US"/>
              <a:pPr>
                <a:defRPr/>
              </a:pPr>
              <a:t>‹#›</a:t>
            </a:fld>
            <a:endParaRPr lang="en-US"/>
          </a:p>
        </p:txBody>
      </p:sp>
    </p:spTree>
    <p:extLst>
      <p:ext uri="{BB962C8B-B14F-4D97-AF65-F5344CB8AC3E}">
        <p14:creationId xmlns:p14="http://schemas.microsoft.com/office/powerpoint/2010/main" val="288297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833084-4F86-4620-B371-E9C994CD8249}" type="datetimeFigureOut">
              <a:rPr lang="en-US"/>
              <a:pPr>
                <a:defRPr/>
              </a:pPr>
              <a:t>8/9/2018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DE01BA-672F-45B6-8042-2596A54BA6D3}" type="slidenum">
              <a:rPr lang="en-US"/>
              <a:pPr>
                <a:defRPr/>
              </a:pPr>
              <a:t>‹#›</a:t>
            </a:fld>
            <a:endParaRPr lang="en-US"/>
          </a:p>
        </p:txBody>
      </p:sp>
    </p:spTree>
    <p:extLst>
      <p:ext uri="{BB962C8B-B14F-4D97-AF65-F5344CB8AC3E}">
        <p14:creationId xmlns:p14="http://schemas.microsoft.com/office/powerpoint/2010/main" val="293293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F9DEDE-D865-458C-A854-45F4D1AE8ACC}" type="datetimeFigureOut">
              <a:rPr lang="en-US"/>
              <a:pPr>
                <a:defRPr/>
              </a:pPr>
              <a:t>8/9/2018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22102-F015-4C5D-BF7F-CA27FE2F5F9C}" type="slidenum">
              <a:rPr lang="en-US"/>
              <a:pPr>
                <a:defRPr/>
              </a:pPr>
              <a:t>‹#›</a:t>
            </a:fld>
            <a:endParaRPr lang="en-US"/>
          </a:p>
        </p:txBody>
      </p:sp>
    </p:spTree>
    <p:extLst>
      <p:ext uri="{BB962C8B-B14F-4D97-AF65-F5344CB8AC3E}">
        <p14:creationId xmlns:p14="http://schemas.microsoft.com/office/powerpoint/2010/main" val="23783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EDB57-8D17-4146-ACFA-051FE89DFA38}" type="datetimeFigureOut">
              <a:rPr lang="en-US"/>
              <a:pPr>
                <a:defRPr/>
              </a:pPr>
              <a:t>8/9/2018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8AF80E-C143-4AB4-93AD-2FD33D452A89}" type="slidenum">
              <a:rPr lang="en-US"/>
              <a:pPr>
                <a:defRPr/>
              </a:pPr>
              <a:t>‹#›</a:t>
            </a:fld>
            <a:endParaRPr lang="en-US"/>
          </a:p>
        </p:txBody>
      </p:sp>
    </p:spTree>
    <p:extLst>
      <p:ext uri="{BB962C8B-B14F-4D97-AF65-F5344CB8AC3E}">
        <p14:creationId xmlns:p14="http://schemas.microsoft.com/office/powerpoint/2010/main" val="42641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F123B9-BC56-4962-886E-F2DF51CE408F}" type="datetimeFigureOut">
              <a:rPr lang="en-US"/>
              <a:pPr>
                <a:defRPr/>
              </a:pPr>
              <a:t>8/9/2018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F8B8ED3-EA90-447F-9F18-7B8240DAD299}" type="slidenum">
              <a:rPr lang="en-US"/>
              <a:pPr>
                <a:defRPr/>
              </a:pPr>
              <a:t>‹#›</a:t>
            </a:fld>
            <a:endParaRPr lang="en-US"/>
          </a:p>
        </p:txBody>
      </p:sp>
    </p:spTree>
    <p:extLst>
      <p:ext uri="{BB962C8B-B14F-4D97-AF65-F5344CB8AC3E}">
        <p14:creationId xmlns:p14="http://schemas.microsoft.com/office/powerpoint/2010/main" val="137345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23CBAD-B3C7-4F41-9596-210B6DF211B1}" type="datetimeFigureOut">
              <a:rPr lang="en-US"/>
              <a:pPr>
                <a:defRPr/>
              </a:pPr>
              <a:t>8/9/2018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E86E02-3A1B-4551-9A54-63630FD26021}" type="slidenum">
              <a:rPr lang="en-US"/>
              <a:pPr>
                <a:defRPr/>
              </a:pPr>
              <a:t>‹#›</a:t>
            </a:fld>
            <a:endParaRPr lang="en-US"/>
          </a:p>
        </p:txBody>
      </p:sp>
    </p:spTree>
    <p:extLst>
      <p:ext uri="{BB962C8B-B14F-4D97-AF65-F5344CB8AC3E}">
        <p14:creationId xmlns:p14="http://schemas.microsoft.com/office/powerpoint/2010/main" val="214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703D22-7966-4E38-82AB-108A973514EC}" type="datetimeFigureOut">
              <a:rPr lang="en-US"/>
              <a:pPr>
                <a:defRPr/>
              </a:pPr>
              <a:t>8/9/2018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75F384-4220-4ABE-BBA6-00371A7F3FED}" type="slidenum">
              <a:rPr lang="en-US"/>
              <a:pPr>
                <a:defRPr/>
              </a:pPr>
              <a:t>‹#›</a:t>
            </a:fld>
            <a:endParaRPr lang="en-US"/>
          </a:p>
        </p:txBody>
      </p:sp>
    </p:spTree>
    <p:extLst>
      <p:ext uri="{BB962C8B-B14F-4D97-AF65-F5344CB8AC3E}">
        <p14:creationId xmlns:p14="http://schemas.microsoft.com/office/powerpoint/2010/main" val="419179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CCD5A0-0AC7-4AE0-8F7A-423C933B9CF0}" type="datetimeFigureOut">
              <a:rPr lang="en-US"/>
              <a:pPr>
                <a:defRPr/>
              </a:pPr>
              <a:t>8/9/2018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7DDC95-ACD8-4811-B77A-D53AD0FE958A}" type="slidenum">
              <a:rPr lang="en-US"/>
              <a:pPr>
                <a:defRPr/>
              </a:pPr>
              <a:t>‹#›</a:t>
            </a:fld>
            <a:endParaRPr lang="en-US"/>
          </a:p>
        </p:txBody>
      </p:sp>
    </p:spTree>
    <p:extLst>
      <p:ext uri="{BB962C8B-B14F-4D97-AF65-F5344CB8AC3E}">
        <p14:creationId xmlns:p14="http://schemas.microsoft.com/office/powerpoint/2010/main" val="372082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BF4885-75AD-4C0D-9CD8-F3794D84427F}" type="datetimeFigureOut">
              <a:rPr lang="en-US"/>
              <a:pPr>
                <a:defRPr/>
              </a:pPr>
              <a:t>8/9/2018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6895B1-F98E-4096-A03D-F4435B34F770}" type="slidenum">
              <a:rPr lang="en-US"/>
              <a:pPr>
                <a:defRPr/>
              </a:pPr>
              <a:t>‹#›</a:t>
            </a:fld>
            <a:endParaRPr lang="en-US"/>
          </a:p>
        </p:txBody>
      </p:sp>
    </p:spTree>
    <p:extLst>
      <p:ext uri="{BB962C8B-B14F-4D97-AF65-F5344CB8AC3E}">
        <p14:creationId xmlns:p14="http://schemas.microsoft.com/office/powerpoint/2010/main" val="35902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0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44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8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9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0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pPr/>
              <a:t>8/9/2018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8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531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1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764FC3-0B41-4517-93D9-81BEBD6A5F6A}"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98057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08140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64FC3-0B41-4517-93D9-81BEBD6A5F6A}"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57012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64FC3-0B41-4517-93D9-81BEBD6A5F6A}"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2765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764FC3-0B41-4517-93D9-81BEBD6A5F6A}"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639041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64FC3-0B41-4517-93D9-81BEBD6A5F6A}"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12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4FC3-0B41-4517-93D9-81BEBD6A5F6A}"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884458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53313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64FC3-0B41-4517-93D9-81BEBD6A5F6A}"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33502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2616761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64FC3-0B41-4517-93D9-81BEBD6A5F6A}"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F97F-1831-45B5-A999-3255A291832E}" type="slidenum">
              <a:rPr lang="en-US" smtClean="0"/>
              <a:t>‹#›</a:t>
            </a:fld>
            <a:endParaRPr lang="en-US"/>
          </a:p>
        </p:txBody>
      </p:sp>
    </p:spTree>
    <p:extLst>
      <p:ext uri="{BB962C8B-B14F-4D97-AF65-F5344CB8AC3E}">
        <p14:creationId xmlns:p14="http://schemas.microsoft.com/office/powerpoint/2010/main" val="1671916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solidFill>
                  <a:srgbClr val="DFE6D0"/>
                </a:solidFill>
              </a:rPr>
              <a:pPr/>
              <a:t>8/9/2018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9788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solidFill>
                  <a:srgbClr val="DFE6D0"/>
                </a:solidFill>
              </a:rPr>
              <a:pPr/>
              <a:t>8/9/2018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0147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48785BE-30D6-45E9-9828-9A90A2D6DF6D}" type="datetime1">
              <a:rPr lang="en-US" smtClean="0">
                <a:solidFill>
                  <a:srgbClr val="1D3641"/>
                </a:solidFill>
              </a:rPr>
              <a:pPr/>
              <a:t>8/9/2018</a:t>
            </a:fld>
            <a:endParaRPr lang="en-US" dirty="0">
              <a:solidFill>
                <a:srgbClr val="1D3641"/>
              </a:solidFill>
            </a:endParaRPr>
          </a:p>
        </p:txBody>
      </p:sp>
      <p:sp>
        <p:nvSpPr>
          <p:cNvPr id="91" name="Footer Placeholder 90"/>
          <p:cNvSpPr>
            <a:spLocks noGrp="1"/>
          </p:cNvSpPr>
          <p:nvPr>
            <p:ph type="ftr" sz="quarter" idx="11"/>
          </p:nvPr>
        </p:nvSpPr>
        <p:spPr/>
        <p:txBody>
          <a:bodyPr/>
          <a:lstStyle/>
          <a:p>
            <a:endParaRPr lang="en-US" dirty="0">
              <a:solidFill>
                <a:srgbClr val="1D3641"/>
              </a:solidFill>
            </a:endParaRPr>
          </a:p>
        </p:txBody>
      </p:sp>
      <p:sp>
        <p:nvSpPr>
          <p:cNvPr id="92" name="Slide Number Placeholder 91"/>
          <p:cNvSpPr>
            <a:spLocks noGrp="1"/>
          </p:cNvSpPr>
          <p:nvPr>
            <p:ph type="sldNum" sz="quarter" idx="12"/>
          </p:nvPr>
        </p:nvSpPr>
        <p:spPr/>
        <p:txBody>
          <a:bodyPr/>
          <a:lstStyle/>
          <a:p>
            <a:fld id="{FA84A37A-AFC2-4A01-80A1-FC20F2C0D5BB}" type="slidenum">
              <a:rPr lang="en-US" smtClean="0">
                <a:solidFill>
                  <a:srgbClr val="1D3641"/>
                </a:solidFill>
              </a:rPr>
              <a:pPr/>
              <a:t>‹#›</a:t>
            </a:fld>
            <a:endParaRPr lang="en-US" dirty="0">
              <a:solidFill>
                <a:srgbClr val="1D3641"/>
              </a:solidFill>
            </a:endParaRPr>
          </a:p>
        </p:txBody>
      </p:sp>
    </p:spTree>
    <p:extLst>
      <p:ext uri="{BB962C8B-B14F-4D97-AF65-F5344CB8AC3E}">
        <p14:creationId xmlns:p14="http://schemas.microsoft.com/office/powerpoint/2010/main" val="34995643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603B8-852C-4305-A8B5-259A7A1815FE}" type="datetime1">
              <a:rPr lang="en-US" smtClean="0">
                <a:solidFill>
                  <a:srgbClr val="DFE6D0"/>
                </a:solidFill>
              </a:rPr>
              <a:pPr/>
              <a:t>8/9/2018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0215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solidFill>
                  <a:srgbClr val="DFE6D0"/>
                </a:solidFill>
              </a:rPr>
              <a:pPr/>
              <a:t>8/9/2018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03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025EA-66B7-4B75-BC7E-E841861BC2EE}" type="datetime1">
              <a:rPr lang="en-US" smtClean="0"/>
              <a:pPr/>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solidFill>
                  <a:srgbClr val="DFE6D0"/>
                </a:solidFill>
              </a:rPr>
              <a:pPr/>
              <a:t>8/9/2018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58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solidFill>
                  <a:srgbClr val="DFE6D0"/>
                </a:solidFill>
              </a:rPr>
              <a:pPr/>
              <a:t>8/9/2018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2608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solidFill>
                  <a:srgbClr val="DFE6D0"/>
                </a:solidFill>
              </a:rPr>
              <a:pPr/>
              <a:t>8/9/2018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3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solidFill>
                  <a:srgbClr val="DFE6D0"/>
                </a:solidFill>
              </a:rPr>
              <a:pPr/>
              <a:t>8/9/2018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11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solidFill>
                  <a:srgbClr val="DFE6D0"/>
                </a:solidFill>
              </a:rPr>
              <a:pPr/>
              <a:t>8/9/2018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0153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solidFill>
                  <a:srgbClr val="DFE6D0"/>
                </a:solidFill>
              </a:rPr>
              <a:pPr/>
              <a:t>8/9/2018</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137773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C081B-7565-4E7A-9F9F-F1076E2DDB85}" type="datetime1">
              <a:rPr lang="en-US" smtClean="0"/>
              <a:pPr/>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121CF1C-1A92-4FD7-820B-88967322F7A9}" type="datetime1">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8/9/2018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09F1CC7-A050-4330-9952-7257875727D7}" type="datetimeFigureOut">
              <a:rPr lang="en-US"/>
              <a:pPr>
                <a:defRPr/>
              </a:pPr>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800BA98-A489-4C04-953B-ACD5C183A142}" type="slidenum">
              <a:rPr lang="en-US"/>
              <a:pPr>
                <a:defRPr/>
              </a:pPr>
              <a:t>‹#›</a:t>
            </a:fld>
            <a:endParaRPr lang="en-US"/>
          </a:p>
        </p:txBody>
      </p:sp>
    </p:spTree>
    <p:extLst>
      <p:ext uri="{BB962C8B-B14F-4D97-AF65-F5344CB8AC3E}">
        <p14:creationId xmlns:p14="http://schemas.microsoft.com/office/powerpoint/2010/main" val="354165706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13761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64FC3-0B41-4517-93D9-81BEBD6A5F6A}" type="datetimeFigureOut">
              <a:rPr lang="en-US" smtClean="0"/>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5F97F-1831-45B5-A999-3255A291832E}" type="slidenum">
              <a:rPr lang="en-US" smtClean="0"/>
              <a:t>‹#›</a:t>
            </a:fld>
            <a:endParaRPr lang="en-US"/>
          </a:p>
        </p:txBody>
      </p:sp>
    </p:spTree>
    <p:extLst>
      <p:ext uri="{BB962C8B-B14F-4D97-AF65-F5344CB8AC3E}">
        <p14:creationId xmlns:p14="http://schemas.microsoft.com/office/powerpoint/2010/main" val="1317851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514"/>
            <a:ext cx="8978856" cy="6469593"/>
          </a:xfrm>
          <a:prstGeom prst="rect">
            <a:avLst/>
          </a:prstGeom>
        </p:spPr>
      </p:pic>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25027" y="-152400"/>
            <a:ext cx="316597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solidFill>
                  <a:srgbClr val="DFE6D0"/>
                </a:solidFill>
              </a:rPr>
              <a:pPr/>
              <a:t>8/9/2018</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solidFill>
                  <a:srgbClr val="DFE6D0"/>
                </a:solidFill>
              </a:rPr>
              <a:pPr/>
              <a:t>‹#›</a:t>
            </a:fld>
            <a:endParaRPr lang="en-US" dirty="0">
              <a:solidFill>
                <a:srgbClr val="DFE6D0"/>
              </a:solidFill>
            </a:endParaRPr>
          </a:p>
        </p:txBody>
      </p:sp>
    </p:spTree>
    <p:extLst>
      <p:ext uri="{BB962C8B-B14F-4D97-AF65-F5344CB8AC3E}">
        <p14:creationId xmlns:p14="http://schemas.microsoft.com/office/powerpoint/2010/main" val="3505564621"/>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spcBef>
          <a:spcPct val="0"/>
        </a:spcBef>
        <a:buNone/>
        <a:tabLst>
          <a:tab pos="3830638" algn="l"/>
        </a:tabLst>
        <a:defRPr sz="24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2ahUKEwiat_qSzObcAhVM5awKHTHwBZIQjRx6BAgBEAU&amp;url=https%3A%2F%2Fwww.seeker.com%2Fhubble-frontier-fields-lensing-astronomy-universe-ancient-galaxies-2250824258.html&amp;psig=AOvVaw1tRRUFcXrhfyGLi3AF5AbQ&amp;ust=1534131713351045" TargetMode="Externa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3.jpe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3.jp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6.png"/><Relationship Id="rId3" Type="http://schemas.openxmlformats.org/officeDocument/2006/relationships/image" Target="../media/image20.jpeg"/><Relationship Id="rId7" Type="http://schemas.openxmlformats.org/officeDocument/2006/relationships/image" Target="../media/image3.jpg"/><Relationship Id="rId12"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3.jpeg"/><Relationship Id="rId11" Type="http://schemas.openxmlformats.org/officeDocument/2006/relationships/image" Target="../media/image30.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1.png"/><Relationship Id="rId1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30.png"/><Relationship Id="rId17" Type="http://schemas.openxmlformats.org/officeDocument/2006/relationships/image" Target="../media/image32.gif"/><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20.jpeg"/><Relationship Id="rId9" Type="http://schemas.openxmlformats.org/officeDocument/2006/relationships/image" Target="../media/image24.jpe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1.png"/><Relationship Id="rId1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30.png"/><Relationship Id="rId17" Type="http://schemas.openxmlformats.org/officeDocument/2006/relationships/image" Target="../media/image32.gif"/><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20.jpeg"/><Relationship Id="rId9" Type="http://schemas.openxmlformats.org/officeDocument/2006/relationships/image" Target="../media/image24.jpe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31.png"/><Relationship Id="rId18" Type="http://schemas.openxmlformats.org/officeDocument/2006/relationships/image" Target="../media/image35.jpeg"/><Relationship Id="rId3" Type="http://schemas.openxmlformats.org/officeDocument/2006/relationships/image" Target="../media/image19.png"/><Relationship Id="rId21" Type="http://schemas.openxmlformats.org/officeDocument/2006/relationships/image" Target="../media/image33.png"/><Relationship Id="rId7" Type="http://schemas.openxmlformats.org/officeDocument/2006/relationships/image" Target="../media/image23.jpeg"/><Relationship Id="rId12" Type="http://schemas.openxmlformats.org/officeDocument/2006/relationships/image" Target="../media/image30.png"/><Relationship Id="rId17" Type="http://schemas.openxmlformats.org/officeDocument/2006/relationships/image" Target="../media/image32.gif"/><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7.pn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6.png"/><Relationship Id="rId4" Type="http://schemas.openxmlformats.org/officeDocument/2006/relationships/image" Target="../media/image20.jpeg"/><Relationship Id="rId9" Type="http://schemas.openxmlformats.org/officeDocument/2006/relationships/image" Target="../media/image24.jpe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8.jpe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40.jpeg"/><Relationship Id="rId5" Type="http://schemas.openxmlformats.org/officeDocument/2006/relationships/image" Target="../media/image3.jpg"/><Relationship Id="rId10" Type="http://schemas.openxmlformats.org/officeDocument/2006/relationships/image" Target="../media/image25.png"/><Relationship Id="rId4" Type="http://schemas.openxmlformats.org/officeDocument/2006/relationships/image" Target="../media/image39.jpe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895473"/>
            <a:ext cx="4953000" cy="1600327"/>
          </a:xfrm>
        </p:spPr>
        <p:txBody>
          <a:bodyPr>
            <a:normAutofit fontScale="90000"/>
          </a:bodyPr>
          <a:lstStyle/>
          <a:p>
            <a:r>
              <a:rPr lang="en-US" dirty="0"/>
              <a:t>Was Jesus Really Convinced That He Was the Son of God and did Jesus the Christ fulfill the Attributes of God</a:t>
            </a:r>
            <a:endParaRPr lang="en-US" dirty="0"/>
          </a:p>
        </p:txBody>
      </p:sp>
      <p:sp>
        <p:nvSpPr>
          <p:cNvPr id="3" name="Subtitle 2"/>
          <p:cNvSpPr>
            <a:spLocks noGrp="1"/>
          </p:cNvSpPr>
          <p:nvPr>
            <p:ph type="subTitle" idx="1"/>
          </p:nvPr>
        </p:nvSpPr>
        <p:spPr>
          <a:xfrm>
            <a:off x="228600" y="4419600"/>
            <a:ext cx="4419600" cy="381000"/>
          </a:xfrm>
        </p:spPr>
        <p:txBody>
          <a:bodyPr>
            <a:normAutofit fontScale="92500" lnSpcReduction="10000"/>
          </a:bodyPr>
          <a:lstStyle/>
          <a:p>
            <a:r>
              <a:rPr lang="en-US" dirty="0"/>
              <a:t>Lesson </a:t>
            </a:r>
            <a:r>
              <a:rPr lang="en-US" dirty="0" smtClean="0"/>
              <a:t>7</a:t>
            </a:r>
            <a:endParaRPr lang="en-US" dirty="0"/>
          </a:p>
        </p:txBody>
      </p:sp>
    </p:spTree>
    <p:extLst>
      <p:ext uri="{BB962C8B-B14F-4D97-AF65-F5344CB8AC3E}">
        <p14:creationId xmlns:p14="http://schemas.microsoft.com/office/powerpoint/2010/main" val="354509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1641973" cy="1143000"/>
          </a:xfrm>
        </p:spPr>
        <p:txBody>
          <a:bodyPr/>
          <a:lstStyle/>
          <a:p>
            <a:r>
              <a:rPr lang="en-US" dirty="0" smtClean="0"/>
              <a:t>Miracles of Jesus</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 b="31997"/>
          <a:stretch/>
        </p:blipFill>
        <p:spPr>
          <a:xfrm>
            <a:off x="533400" y="1143000"/>
            <a:ext cx="4152025" cy="4663440"/>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4" b="94663"/>
          <a:stretch/>
        </p:blipFill>
        <p:spPr>
          <a:xfrm>
            <a:off x="4876800" y="1146544"/>
            <a:ext cx="4152025" cy="365760"/>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68647" b="686"/>
          <a:stretch/>
        </p:blipFill>
        <p:spPr>
          <a:xfrm>
            <a:off x="4876800" y="1371600"/>
            <a:ext cx="4152025" cy="21031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170825"/>
            <a:ext cx="191375" cy="19137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362200"/>
            <a:ext cx="191375" cy="191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752600"/>
            <a:ext cx="191375" cy="191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485025"/>
            <a:ext cx="191375" cy="191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510810"/>
            <a:ext cx="191375" cy="191375"/>
          </a:xfrm>
          <a:prstGeom prst="rect">
            <a:avLst/>
          </a:prstGeom>
        </p:spPr>
      </p:pic>
      <p:sp>
        <p:nvSpPr>
          <p:cNvPr id="9" name="TextBox 8"/>
          <p:cNvSpPr txBox="1"/>
          <p:nvPr/>
        </p:nvSpPr>
        <p:spPr>
          <a:xfrm>
            <a:off x="4810561" y="4191000"/>
            <a:ext cx="4218263" cy="1815882"/>
          </a:xfrm>
          <a:prstGeom prst="rect">
            <a:avLst/>
          </a:prstGeom>
          <a:noFill/>
        </p:spPr>
        <p:txBody>
          <a:bodyPr wrap="square" rtlCol="0">
            <a:spAutoFit/>
          </a:bodyPr>
          <a:lstStyle/>
          <a:p>
            <a:r>
              <a:rPr lang="en-US" sz="1600" dirty="0" smtClean="0"/>
              <a:t>David Master’s claims can be matched by Magic</a:t>
            </a:r>
          </a:p>
          <a:p>
            <a:r>
              <a:rPr lang="en-US" sz="1600" dirty="0" smtClean="0"/>
              <a:t>Any magic trick requires preparation &amp; illusion</a:t>
            </a:r>
          </a:p>
          <a:p>
            <a:r>
              <a:rPr lang="en-US" sz="1600" dirty="0" smtClean="0"/>
              <a:t>Could all of these be a trick, even the man born blind?</a:t>
            </a:r>
          </a:p>
          <a:p>
            <a:r>
              <a:rPr lang="en-US" sz="1600" dirty="0" smtClean="0"/>
              <a:t>What about the resurrection of Jesus?</a:t>
            </a:r>
            <a:endParaRPr lang="en-US" sz="1600" dirty="0"/>
          </a:p>
        </p:txBody>
      </p:sp>
    </p:spTree>
    <p:extLst>
      <p:ext uri="{BB962C8B-B14F-4D97-AF65-F5344CB8AC3E}">
        <p14:creationId xmlns:p14="http://schemas.microsoft.com/office/powerpoint/2010/main" val="384814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3851773" cy="1143000"/>
          </a:xfrm>
        </p:spPr>
        <p:txBody>
          <a:bodyPr>
            <a:normAutofit fontScale="90000"/>
          </a:bodyPr>
          <a:lstStyle/>
          <a:p>
            <a:r>
              <a:rPr lang="en-US" i="1" dirty="0"/>
              <a:t>Did Jesus the Christ fulfill the Attributes of God</a:t>
            </a:r>
            <a:r>
              <a:rPr lang="en-US" i="1" dirty="0" smtClean="0"/>
              <a:t>?</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sz="1800" dirty="0"/>
              <a:t>Omniscience - In John 16:30 the apostle John affirms of Jesus, “ Now we can see that you know all things . ”</a:t>
            </a:r>
          </a:p>
          <a:p>
            <a:pPr marL="0" indent="0">
              <a:buNone/>
            </a:pPr>
            <a:r>
              <a:rPr lang="en-US" sz="1800" dirty="0"/>
              <a:t> </a:t>
            </a:r>
          </a:p>
          <a:p>
            <a:r>
              <a:rPr lang="en-US" sz="1800" dirty="0"/>
              <a:t>Omnipresence - Jesus said in Matthew 28:20, “ Surely I am with you always, to the very end of the age” and in Matthew 18:20, “ Where two or three come together in my name , there am I with them. </a:t>
            </a:r>
            <a:r>
              <a:rPr lang="en-US" sz="1800" dirty="0" smtClean="0"/>
              <a:t>”</a:t>
            </a:r>
          </a:p>
          <a:p>
            <a:endParaRPr lang="en-US" sz="1000" dirty="0"/>
          </a:p>
          <a:p>
            <a:r>
              <a:rPr lang="en-US" sz="1800" dirty="0"/>
              <a:t>Omnipotence - “All authority in heaven and on earth has been given to me” Jesus said in Matthew 28:18. </a:t>
            </a:r>
          </a:p>
          <a:p>
            <a:endParaRPr lang="en-US" sz="1000" dirty="0" smtClean="0"/>
          </a:p>
          <a:p>
            <a:r>
              <a:rPr lang="en-US" sz="1800" dirty="0" smtClean="0"/>
              <a:t>Eternality </a:t>
            </a:r>
            <a:r>
              <a:rPr lang="en-US" sz="1800" dirty="0"/>
              <a:t>- John 1:1 declares of Jesus, “In the beginning was the Word, and the Word was with God, and the Word was God.”</a:t>
            </a:r>
          </a:p>
          <a:p>
            <a:endParaRPr lang="en-US" sz="1000" dirty="0" smtClean="0"/>
          </a:p>
          <a:p>
            <a:r>
              <a:rPr lang="en-US" sz="1800" dirty="0" smtClean="0"/>
              <a:t>Immutability </a:t>
            </a:r>
            <a:r>
              <a:rPr lang="en-US" sz="1800" dirty="0"/>
              <a:t>- Hebrews 13:8 says “Jesus Christ is the same yesterday and today and forever.”</a:t>
            </a:r>
          </a:p>
          <a:p>
            <a:endParaRPr lang="en-US" sz="1000" dirty="0" smtClean="0"/>
          </a:p>
          <a:p>
            <a:r>
              <a:rPr lang="en-US" sz="1800" dirty="0" smtClean="0"/>
              <a:t>Jesus </a:t>
            </a:r>
            <a:r>
              <a:rPr lang="en-US" sz="1800" dirty="0"/>
              <a:t>said it all in John 14:7: “If you really knew me, you would know my Father as well.” Loose translation: “When you look at the sketch of God, you will see a likeness of me.”</a:t>
            </a:r>
          </a:p>
          <a:p>
            <a:endParaRPr lang="en-US" sz="1800" dirty="0"/>
          </a:p>
        </p:txBody>
      </p:sp>
    </p:spTree>
    <p:extLst>
      <p:ext uri="{BB962C8B-B14F-4D97-AF65-F5344CB8AC3E}">
        <p14:creationId xmlns:p14="http://schemas.microsoft.com/office/powerpoint/2010/main" val="3649062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3165973" cy="1143000"/>
          </a:xfrm>
        </p:spPr>
        <p:txBody>
          <a:bodyPr>
            <a:normAutofit fontScale="90000"/>
          </a:bodyPr>
          <a:lstStyle/>
          <a:p>
            <a:r>
              <a:rPr lang="en-US" dirty="0"/>
              <a:t>"Could God create a rock so heavy He could not lift it?"</a:t>
            </a:r>
          </a:p>
        </p:txBody>
      </p:sp>
      <p:sp>
        <p:nvSpPr>
          <p:cNvPr id="3" name="Content Placeholder 2"/>
          <p:cNvSpPr>
            <a:spLocks noGrp="1"/>
          </p:cNvSpPr>
          <p:nvPr>
            <p:ph idx="1"/>
          </p:nvPr>
        </p:nvSpPr>
        <p:spPr/>
        <p:txBody>
          <a:bodyPr>
            <a:normAutofit lnSpcReduction="10000"/>
          </a:bodyPr>
          <a:lstStyle/>
          <a:p>
            <a:r>
              <a:rPr lang="en-US" sz="1800" dirty="0"/>
              <a:t>This illogical question is representative of the type of proposed paradoxes atheists use in attempts to prove that God cannot exist. </a:t>
            </a:r>
            <a:endParaRPr lang="en-US" sz="1800" dirty="0" smtClean="0"/>
          </a:p>
          <a:p>
            <a:endParaRPr lang="en-US" sz="1800" dirty="0" smtClean="0"/>
          </a:p>
          <a:p>
            <a:endParaRPr lang="en-US" sz="1800" dirty="0"/>
          </a:p>
          <a:p>
            <a:endParaRPr lang="en-US" sz="1800" dirty="0" smtClean="0"/>
          </a:p>
          <a:p>
            <a:endParaRPr lang="en-US" sz="1800" dirty="0"/>
          </a:p>
          <a:p>
            <a:r>
              <a:rPr lang="en-US" sz="1800" dirty="0" smtClean="0"/>
              <a:t>Therefore </a:t>
            </a:r>
            <a:r>
              <a:rPr lang="en-US" sz="1800" dirty="0"/>
              <a:t>God is not omnipotent. Therefore God does not exist</a:t>
            </a:r>
            <a:r>
              <a:rPr lang="en-US" sz="1800" dirty="0" smtClean="0"/>
              <a:t>.</a:t>
            </a:r>
          </a:p>
          <a:p>
            <a:r>
              <a:rPr lang="en-US" sz="1800" dirty="0" smtClean="0"/>
              <a:t>The "paradox</a:t>
            </a:r>
            <a:r>
              <a:rPr lang="en-US" sz="1800" dirty="0"/>
              <a:t>" lacks is vital information concerning God's </a:t>
            </a:r>
            <a:r>
              <a:rPr lang="en-US" sz="1800" dirty="0" smtClean="0"/>
              <a:t>nature</a:t>
            </a:r>
          </a:p>
          <a:p>
            <a:r>
              <a:rPr lang="en-US" sz="1800" dirty="0" smtClean="0"/>
              <a:t>God </a:t>
            </a:r>
            <a:r>
              <a:rPr lang="en-US" sz="1800" dirty="0"/>
              <a:t>can only do those things that are consistent with His nature.  He cannot lie because it is against His nature to do so.  Not being able to lie does not mean He is not God or that He is not all powerful.  </a:t>
            </a:r>
            <a:endParaRPr lang="en-US" sz="1800" dirty="0" smtClean="0"/>
          </a:p>
          <a:p>
            <a:r>
              <a:rPr lang="en-US" sz="1800" dirty="0"/>
              <a:t>Omnipotence is not the ability to do anything conceivable, but the ability to do anything consistent with His nature and consistent with His desire within the realm of His unlimited and universal power which we do not possess. </a:t>
            </a:r>
            <a:endParaRPr lang="en-US" sz="1800" dirty="0" smtClean="0"/>
          </a:p>
          <a:p>
            <a:r>
              <a:rPr lang="en-US" sz="1800" dirty="0" smtClean="0"/>
              <a:t>By the way God created the Universe, pretty Omnipotent.</a:t>
            </a:r>
            <a:endParaRPr lang="en-US" sz="1800" dirty="0"/>
          </a:p>
          <a:p>
            <a:endParaRPr lang="en-US" sz="1800" dirty="0"/>
          </a:p>
        </p:txBody>
      </p:sp>
      <p:pic>
        <p:nvPicPr>
          <p:cNvPr id="4" name="Picture 3" descr="rock on white background"/>
          <p:cNvPicPr/>
          <p:nvPr/>
        </p:nvPicPr>
        <p:blipFill>
          <a:blip r:embed="rId2">
            <a:extLst>
              <a:ext uri="{28A0092B-C50C-407E-A947-70E740481C1C}">
                <a14:useLocalDpi xmlns:a14="http://schemas.microsoft.com/office/drawing/2010/main" val="0"/>
              </a:ext>
            </a:extLst>
          </a:blip>
          <a:srcRect/>
          <a:stretch>
            <a:fillRect/>
          </a:stretch>
        </p:blipFill>
        <p:spPr bwMode="auto">
          <a:xfrm rot="764039">
            <a:off x="6832564" y="177661"/>
            <a:ext cx="2185670" cy="1298575"/>
          </a:xfrm>
          <a:prstGeom prst="rect">
            <a:avLst/>
          </a:prstGeom>
          <a:noFill/>
          <a:ln>
            <a:noFill/>
          </a:ln>
        </p:spPr>
      </p:pic>
      <p:sp>
        <p:nvSpPr>
          <p:cNvPr id="5" name="TextBox 4"/>
          <p:cNvSpPr txBox="1"/>
          <p:nvPr/>
        </p:nvSpPr>
        <p:spPr>
          <a:xfrm>
            <a:off x="1019175" y="2133600"/>
            <a:ext cx="7924800" cy="1169551"/>
          </a:xfrm>
          <a:prstGeom prst="rect">
            <a:avLst/>
          </a:prstGeom>
          <a:noFill/>
        </p:spPr>
        <p:txBody>
          <a:bodyPr wrap="square" rtlCol="0">
            <a:spAutoFit/>
          </a:bodyPr>
          <a:lstStyle/>
          <a:p>
            <a:r>
              <a:rPr lang="en-US" sz="1400" dirty="0"/>
              <a:t>God is supposed to be omnipotent</a:t>
            </a:r>
            <a:r>
              <a:rPr lang="en-US" sz="1400" dirty="0" smtClean="0"/>
              <a:t>.</a:t>
            </a:r>
          </a:p>
          <a:p>
            <a:r>
              <a:rPr lang="en-US" sz="1400" dirty="0" smtClean="0"/>
              <a:t> </a:t>
            </a:r>
            <a:r>
              <a:rPr lang="en-US" sz="1400" dirty="0"/>
              <a:t>If He is omnipotent, then He can create a rock so big that He can't pick it up. </a:t>
            </a:r>
            <a:endParaRPr lang="en-US" sz="1400" dirty="0" smtClean="0"/>
          </a:p>
          <a:p>
            <a:r>
              <a:rPr lang="en-US" sz="1400" dirty="0" smtClean="0"/>
              <a:t>If </a:t>
            </a:r>
            <a:r>
              <a:rPr lang="en-US" sz="1400" dirty="0"/>
              <a:t>He cannot make a rock like this, then He is not omnipotent</a:t>
            </a:r>
            <a:r>
              <a:rPr lang="en-US" sz="1400" dirty="0" smtClean="0"/>
              <a:t>.</a:t>
            </a:r>
          </a:p>
          <a:p>
            <a:r>
              <a:rPr lang="en-US" sz="1400" dirty="0" smtClean="0"/>
              <a:t> </a:t>
            </a:r>
            <a:r>
              <a:rPr lang="en-US" sz="1400" dirty="0"/>
              <a:t>If He can make a rock so big that He can't pick it up, then He isn't omnipotent either. </a:t>
            </a:r>
            <a:endParaRPr lang="en-US" sz="1400" dirty="0" smtClean="0"/>
          </a:p>
          <a:p>
            <a:r>
              <a:rPr lang="en-US" sz="1400" dirty="0" smtClean="0"/>
              <a:t>Either </a:t>
            </a:r>
            <a:r>
              <a:rPr lang="en-US" sz="1400" dirty="0"/>
              <a:t>way demonstrates that God cannot do something. </a:t>
            </a:r>
            <a:endParaRPr lang="en-US" sz="1400" dirty="0"/>
          </a:p>
        </p:txBody>
      </p:sp>
    </p:spTree>
    <p:extLst>
      <p:ext uri="{BB962C8B-B14F-4D97-AF65-F5344CB8AC3E}">
        <p14:creationId xmlns:p14="http://schemas.microsoft.com/office/powerpoint/2010/main" val="1661131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3165973" cy="1143000"/>
          </a:xfrm>
        </p:spPr>
        <p:txBody>
          <a:bodyPr>
            <a:normAutofit fontScale="90000"/>
          </a:bodyPr>
          <a:lstStyle/>
          <a:p>
            <a:r>
              <a:rPr lang="en-US" dirty="0"/>
              <a:t>"Could God create a rock so heavy He could not lift it?"</a:t>
            </a:r>
          </a:p>
        </p:txBody>
      </p:sp>
      <p:sp>
        <p:nvSpPr>
          <p:cNvPr id="3" name="Content Placeholder 2"/>
          <p:cNvSpPr>
            <a:spLocks noGrp="1"/>
          </p:cNvSpPr>
          <p:nvPr>
            <p:ph idx="1"/>
          </p:nvPr>
        </p:nvSpPr>
        <p:spPr/>
        <p:txBody>
          <a:bodyPr>
            <a:normAutofit lnSpcReduction="10000"/>
          </a:bodyPr>
          <a:lstStyle/>
          <a:p>
            <a:r>
              <a:rPr lang="en-US" sz="1800" dirty="0"/>
              <a:t>This illogical question is representative of the type of proposed paradoxes atheists use in attempts to prove that God cannot exist. </a:t>
            </a:r>
            <a:endParaRPr lang="en-US" sz="1800" dirty="0" smtClean="0"/>
          </a:p>
          <a:p>
            <a:endParaRPr lang="en-US" sz="1800" dirty="0" smtClean="0"/>
          </a:p>
          <a:p>
            <a:endParaRPr lang="en-US" sz="1800" dirty="0"/>
          </a:p>
          <a:p>
            <a:endParaRPr lang="en-US" sz="1800" dirty="0" smtClean="0"/>
          </a:p>
          <a:p>
            <a:endParaRPr lang="en-US" sz="1800" dirty="0"/>
          </a:p>
          <a:p>
            <a:r>
              <a:rPr lang="en-US" sz="1800" dirty="0" smtClean="0"/>
              <a:t>Therefore </a:t>
            </a:r>
            <a:r>
              <a:rPr lang="en-US" sz="1800" dirty="0"/>
              <a:t>God is not omnipotent. Therefore God does not exist</a:t>
            </a:r>
            <a:r>
              <a:rPr lang="en-US" sz="1800" dirty="0" smtClean="0"/>
              <a:t>.</a:t>
            </a:r>
          </a:p>
          <a:p>
            <a:r>
              <a:rPr lang="en-US" sz="1800" dirty="0" smtClean="0"/>
              <a:t>The "paradox</a:t>
            </a:r>
            <a:r>
              <a:rPr lang="en-US" sz="1800" dirty="0"/>
              <a:t>" lacks is vital information concerning God's </a:t>
            </a:r>
            <a:r>
              <a:rPr lang="en-US" sz="1800" dirty="0" smtClean="0"/>
              <a:t>nature</a:t>
            </a:r>
          </a:p>
          <a:p>
            <a:r>
              <a:rPr lang="en-US" sz="1800" dirty="0" smtClean="0"/>
              <a:t>God </a:t>
            </a:r>
            <a:r>
              <a:rPr lang="en-US" sz="1800" dirty="0"/>
              <a:t>can only do those things that are consistent with His nature.  He cannot lie because it is against His nature to do so.  Not being able to lie does not mean He is not God or that He is not all powerful.  </a:t>
            </a:r>
            <a:endParaRPr lang="en-US" sz="1800" dirty="0" smtClean="0"/>
          </a:p>
          <a:p>
            <a:r>
              <a:rPr lang="en-US" sz="1800" dirty="0"/>
              <a:t>Omnipotence is not the ability to do anything conceivable, but the ability to do anything consistent with His nature and consistent with His desire within the realm of His unlimited and universal power which we do not possess. </a:t>
            </a:r>
            <a:endParaRPr lang="en-US" sz="1800" dirty="0" smtClean="0"/>
          </a:p>
          <a:p>
            <a:r>
              <a:rPr lang="en-US" sz="1800" dirty="0" smtClean="0"/>
              <a:t>By the way God created the Universe, pretty Omnipotent.</a:t>
            </a:r>
            <a:endParaRPr lang="en-US" sz="1800" dirty="0"/>
          </a:p>
          <a:p>
            <a:endParaRPr lang="en-US" sz="1800" dirty="0"/>
          </a:p>
        </p:txBody>
      </p:sp>
      <p:sp>
        <p:nvSpPr>
          <p:cNvPr id="5" name="TextBox 4"/>
          <p:cNvSpPr txBox="1"/>
          <p:nvPr/>
        </p:nvSpPr>
        <p:spPr>
          <a:xfrm>
            <a:off x="1019175" y="2133600"/>
            <a:ext cx="7924800" cy="1169551"/>
          </a:xfrm>
          <a:prstGeom prst="rect">
            <a:avLst/>
          </a:prstGeom>
          <a:noFill/>
        </p:spPr>
        <p:txBody>
          <a:bodyPr wrap="square" rtlCol="0">
            <a:spAutoFit/>
          </a:bodyPr>
          <a:lstStyle/>
          <a:p>
            <a:r>
              <a:rPr lang="en-US" sz="1400" dirty="0">
                <a:solidFill>
                  <a:prstClr val="white"/>
                </a:solidFill>
              </a:rPr>
              <a:t>God is supposed to be omnipotent</a:t>
            </a:r>
            <a:r>
              <a:rPr lang="en-US" sz="1400" dirty="0" smtClean="0">
                <a:solidFill>
                  <a:prstClr val="white"/>
                </a:solidFill>
              </a:rPr>
              <a:t>.</a:t>
            </a:r>
          </a:p>
          <a:p>
            <a:r>
              <a:rPr lang="en-US" sz="1400" dirty="0" smtClean="0">
                <a:solidFill>
                  <a:prstClr val="white"/>
                </a:solidFill>
              </a:rPr>
              <a:t> </a:t>
            </a:r>
            <a:r>
              <a:rPr lang="en-US" sz="1400" dirty="0">
                <a:solidFill>
                  <a:prstClr val="white"/>
                </a:solidFill>
              </a:rPr>
              <a:t>If He is omnipotent, then He can create a rock so big that He can't pick it up. </a:t>
            </a:r>
            <a:endParaRPr lang="en-US" sz="1400" dirty="0" smtClean="0">
              <a:solidFill>
                <a:prstClr val="white"/>
              </a:solidFill>
            </a:endParaRPr>
          </a:p>
          <a:p>
            <a:r>
              <a:rPr lang="en-US" sz="1400" dirty="0" smtClean="0">
                <a:solidFill>
                  <a:prstClr val="white"/>
                </a:solidFill>
              </a:rPr>
              <a:t>If </a:t>
            </a:r>
            <a:r>
              <a:rPr lang="en-US" sz="1400" dirty="0">
                <a:solidFill>
                  <a:prstClr val="white"/>
                </a:solidFill>
              </a:rPr>
              <a:t>He cannot make a rock like this, then He is not omnipotent</a:t>
            </a:r>
            <a:r>
              <a:rPr lang="en-US" sz="1400" dirty="0" smtClean="0">
                <a:solidFill>
                  <a:prstClr val="white"/>
                </a:solidFill>
              </a:rPr>
              <a:t>.</a:t>
            </a:r>
          </a:p>
          <a:p>
            <a:r>
              <a:rPr lang="en-US" sz="1400" dirty="0" smtClean="0">
                <a:solidFill>
                  <a:prstClr val="white"/>
                </a:solidFill>
              </a:rPr>
              <a:t> </a:t>
            </a:r>
            <a:r>
              <a:rPr lang="en-US" sz="1400" dirty="0">
                <a:solidFill>
                  <a:prstClr val="white"/>
                </a:solidFill>
              </a:rPr>
              <a:t>If He can make a rock so big that He can't pick it up, then He isn't omnipotent either. </a:t>
            </a:r>
            <a:endParaRPr lang="en-US" sz="1400" dirty="0" smtClean="0">
              <a:solidFill>
                <a:prstClr val="white"/>
              </a:solidFill>
            </a:endParaRPr>
          </a:p>
          <a:p>
            <a:r>
              <a:rPr lang="en-US" sz="1400" dirty="0" smtClean="0">
                <a:solidFill>
                  <a:prstClr val="white"/>
                </a:solidFill>
              </a:rPr>
              <a:t>Either </a:t>
            </a:r>
            <a:r>
              <a:rPr lang="en-US" sz="1400" dirty="0">
                <a:solidFill>
                  <a:prstClr val="white"/>
                </a:solidFill>
              </a:rPr>
              <a:t>way demonstrates that God cannot do something. </a:t>
            </a:r>
          </a:p>
        </p:txBody>
      </p:sp>
      <p:pic>
        <p:nvPicPr>
          <p:cNvPr id="205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830566" cy="655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ck on white background"/>
          <p:cNvPicPr/>
          <p:nvPr/>
        </p:nvPicPr>
        <p:blipFill>
          <a:blip r:embed="rId4">
            <a:extLst>
              <a:ext uri="{28A0092B-C50C-407E-A947-70E740481C1C}">
                <a14:useLocalDpi xmlns:a14="http://schemas.microsoft.com/office/drawing/2010/main" val="0"/>
              </a:ext>
            </a:extLst>
          </a:blip>
          <a:srcRect/>
          <a:stretch>
            <a:fillRect/>
          </a:stretch>
        </p:blipFill>
        <p:spPr bwMode="auto">
          <a:xfrm rot="764039">
            <a:off x="6832564" y="177661"/>
            <a:ext cx="2185670" cy="1298575"/>
          </a:xfrm>
          <a:prstGeom prst="rect">
            <a:avLst/>
          </a:prstGeom>
          <a:noFill/>
          <a:ln>
            <a:noFill/>
          </a:ln>
        </p:spPr>
      </p:pic>
    </p:spTree>
    <p:extLst>
      <p:ext uri="{BB962C8B-B14F-4D97-AF65-F5344CB8AC3E}">
        <p14:creationId xmlns:p14="http://schemas.microsoft.com/office/powerpoint/2010/main" val="2547645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447800"/>
          </a:xfrm>
        </p:spPr>
        <p:txBody>
          <a:bodyPr>
            <a:normAutofit/>
          </a:bodyPr>
          <a:lstStyle/>
          <a:p>
            <a:r>
              <a:rPr lang="en-US" b="1" dirty="0"/>
              <a:t>Matthew 16:13 (NKJV) </a:t>
            </a:r>
            <a:r>
              <a:rPr lang="en-US" dirty="0"/>
              <a:t>When Jesus came into the region of Caesarea Philippi, He asked His disciples, saying</a:t>
            </a:r>
            <a:r>
              <a:rPr lang="en-US" dirty="0">
                <a:solidFill>
                  <a:srgbClr val="FFFF00"/>
                </a:solidFill>
              </a:rPr>
              <a:t>, "Who do men say that I, the Son of Man, am?" </a:t>
            </a:r>
          </a:p>
        </p:txBody>
      </p:sp>
      <p:sp>
        <p:nvSpPr>
          <p:cNvPr id="4" name="TextBox 3"/>
          <p:cNvSpPr txBox="1"/>
          <p:nvPr/>
        </p:nvSpPr>
        <p:spPr>
          <a:xfrm>
            <a:off x="990600" y="2895600"/>
            <a:ext cx="7391400" cy="646331"/>
          </a:xfrm>
          <a:prstGeom prst="rect">
            <a:avLst/>
          </a:prstGeom>
          <a:noFill/>
        </p:spPr>
        <p:txBody>
          <a:bodyPr wrap="square" rtlCol="0">
            <a:spAutoFit/>
          </a:bodyPr>
          <a:lstStyle/>
          <a:p>
            <a:r>
              <a:rPr lang="en-US" b="1" dirty="0"/>
              <a:t>Matthew 16:14 (NKJV) </a:t>
            </a:r>
            <a:r>
              <a:rPr lang="en-US" dirty="0"/>
              <a:t>So they said, "Some </a:t>
            </a:r>
            <a:r>
              <a:rPr lang="en-US" i="1" dirty="0"/>
              <a:t>say</a:t>
            </a:r>
            <a:r>
              <a:rPr lang="en-US" dirty="0"/>
              <a:t> John the Baptist, some Elijah, and others Jeremiah or one of the prophets." </a:t>
            </a:r>
          </a:p>
        </p:txBody>
      </p:sp>
      <p:sp>
        <p:nvSpPr>
          <p:cNvPr id="5" name="Rectangle 4"/>
          <p:cNvSpPr/>
          <p:nvPr/>
        </p:nvSpPr>
        <p:spPr>
          <a:xfrm>
            <a:off x="685800" y="3657600"/>
            <a:ext cx="7696200" cy="830997"/>
          </a:xfrm>
          <a:prstGeom prst="rect">
            <a:avLst/>
          </a:prstGeom>
        </p:spPr>
        <p:txBody>
          <a:bodyPr wrap="square">
            <a:spAutoFit/>
          </a:bodyPr>
          <a:lstStyle/>
          <a:p>
            <a:r>
              <a:rPr lang="en-US" sz="2400" b="1" dirty="0">
                <a:solidFill>
                  <a:schemeClr val="tx2"/>
                </a:solidFill>
              </a:rPr>
              <a:t>Matthew 16:15 (NKJV)  He said to them, "But who do you say that I am?" </a:t>
            </a:r>
            <a:endParaRPr lang="en-US" dirty="0"/>
          </a:p>
        </p:txBody>
      </p:sp>
      <p:sp>
        <p:nvSpPr>
          <p:cNvPr id="6" name="TextBox 5"/>
          <p:cNvSpPr txBox="1"/>
          <p:nvPr/>
        </p:nvSpPr>
        <p:spPr>
          <a:xfrm>
            <a:off x="1104900" y="4500099"/>
            <a:ext cx="7162800" cy="923330"/>
          </a:xfrm>
          <a:prstGeom prst="rect">
            <a:avLst/>
          </a:prstGeom>
          <a:noFill/>
        </p:spPr>
        <p:txBody>
          <a:bodyPr wrap="square" rtlCol="0">
            <a:spAutoFit/>
          </a:bodyPr>
          <a:lstStyle/>
          <a:p>
            <a:r>
              <a:rPr lang="en-US" b="1" dirty="0"/>
              <a:t>Matthew 16:16 (NKJV) </a:t>
            </a:r>
            <a:r>
              <a:rPr lang="en-US" baseline="30000" dirty="0"/>
              <a:t>16 </a:t>
            </a:r>
            <a:r>
              <a:rPr lang="en-US" dirty="0"/>
              <a:t> Simon Peter answered and said,</a:t>
            </a:r>
          </a:p>
          <a:p>
            <a:r>
              <a:rPr lang="en-US" dirty="0"/>
              <a:t> "You are the Christ, the Son of the living God." </a:t>
            </a:r>
            <a:br>
              <a:rPr lang="en-US" dirty="0"/>
            </a:br>
            <a:endParaRPr lang="en-US" dirty="0"/>
          </a:p>
        </p:txBody>
      </p:sp>
    </p:spTree>
    <p:extLst>
      <p:ext uri="{BB962C8B-B14F-4D97-AF65-F5344CB8AC3E}">
        <p14:creationId xmlns:p14="http://schemas.microsoft.com/office/powerpoint/2010/main" val="3370962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 of Man</a:t>
            </a:r>
            <a:endParaRPr lang="en-US" dirty="0"/>
          </a:p>
        </p:txBody>
      </p:sp>
      <p:sp>
        <p:nvSpPr>
          <p:cNvPr id="4" name="TextBox 3"/>
          <p:cNvSpPr txBox="1"/>
          <p:nvPr/>
        </p:nvSpPr>
        <p:spPr>
          <a:xfrm>
            <a:off x="685800" y="1295400"/>
            <a:ext cx="4724400" cy="3970318"/>
          </a:xfrm>
          <a:prstGeom prst="rect">
            <a:avLst/>
          </a:prstGeom>
          <a:noFill/>
        </p:spPr>
        <p:txBody>
          <a:bodyPr wrap="square" rtlCol="0">
            <a:spAutoFit/>
          </a:bodyPr>
          <a:lstStyle/>
          <a:p>
            <a:r>
              <a:rPr lang="en-US" b="1" dirty="0"/>
              <a:t>Daniel 7 (NKJV) </a:t>
            </a:r>
            <a:endParaRPr lang="en-US" dirty="0"/>
          </a:p>
          <a:p>
            <a:r>
              <a:rPr lang="en-US" baseline="30000" dirty="0"/>
              <a:t>13 </a:t>
            </a:r>
            <a:r>
              <a:rPr lang="en-US" dirty="0"/>
              <a:t> "I was watching in the night visions, </a:t>
            </a:r>
          </a:p>
          <a:p>
            <a:r>
              <a:rPr lang="en-US" dirty="0"/>
              <a:t>       And behold, </a:t>
            </a:r>
            <a:r>
              <a:rPr lang="en-US" i="1" u="sng" dirty="0">
                <a:solidFill>
                  <a:srgbClr val="FFFF00"/>
                </a:solidFill>
              </a:rPr>
              <a:t>One</a:t>
            </a:r>
            <a:r>
              <a:rPr lang="en-US" u="sng" dirty="0">
                <a:solidFill>
                  <a:srgbClr val="FFFF00"/>
                </a:solidFill>
              </a:rPr>
              <a:t> like the Son of Man</a:t>
            </a:r>
            <a:r>
              <a:rPr lang="en-US" dirty="0"/>
              <a:t>, </a:t>
            </a:r>
          </a:p>
          <a:p>
            <a:r>
              <a:rPr lang="en-US" dirty="0"/>
              <a:t>       Coming with the clouds of heaven! </a:t>
            </a:r>
          </a:p>
          <a:p>
            <a:r>
              <a:rPr lang="en-US" dirty="0"/>
              <a:t>       He came to the Ancient of Days, </a:t>
            </a:r>
          </a:p>
          <a:p>
            <a:r>
              <a:rPr lang="en-US" dirty="0"/>
              <a:t>       And they brought Him near before Him. </a:t>
            </a:r>
            <a:br>
              <a:rPr lang="en-US" dirty="0"/>
            </a:br>
            <a:r>
              <a:rPr lang="en-US" baseline="30000" dirty="0"/>
              <a:t>14 </a:t>
            </a:r>
            <a:r>
              <a:rPr lang="en-US" dirty="0"/>
              <a:t> </a:t>
            </a:r>
            <a:r>
              <a:rPr lang="en-US" u="sng" dirty="0"/>
              <a:t>Then to Him was given dominion and </a:t>
            </a:r>
            <a:r>
              <a:rPr lang="en-US" u="sng" dirty="0" smtClean="0"/>
              <a:t>	glory </a:t>
            </a:r>
            <a:r>
              <a:rPr lang="en-US" u="sng" dirty="0"/>
              <a:t>and a kingdom, </a:t>
            </a:r>
          </a:p>
          <a:p>
            <a:r>
              <a:rPr lang="en-US" u="sng" dirty="0"/>
              <a:t>       That all peoples, nations, and </a:t>
            </a:r>
            <a:r>
              <a:rPr lang="en-US" u="sng" dirty="0" smtClean="0"/>
              <a:t>	languages </a:t>
            </a:r>
            <a:r>
              <a:rPr lang="en-US" u="sng" dirty="0"/>
              <a:t>should serve Him</a:t>
            </a:r>
            <a:r>
              <a:rPr lang="en-US" dirty="0"/>
              <a:t>. </a:t>
            </a:r>
          </a:p>
          <a:p>
            <a:r>
              <a:rPr lang="en-US" dirty="0"/>
              <a:t>       His dominion </a:t>
            </a:r>
            <a:r>
              <a:rPr lang="en-US" i="1" dirty="0"/>
              <a:t>is</a:t>
            </a:r>
            <a:r>
              <a:rPr lang="en-US" dirty="0"/>
              <a:t> an everlasting dominion, </a:t>
            </a:r>
          </a:p>
          <a:p>
            <a:r>
              <a:rPr lang="en-US" dirty="0"/>
              <a:t>       Which shall not pass away, </a:t>
            </a:r>
          </a:p>
          <a:p>
            <a:r>
              <a:rPr lang="en-US" dirty="0"/>
              <a:t>       And His kingdom </a:t>
            </a:r>
            <a:r>
              <a:rPr lang="en-US" i="1" dirty="0"/>
              <a:t>the one</a:t>
            </a:r>
            <a:r>
              <a:rPr lang="en-US" dirty="0"/>
              <a:t> </a:t>
            </a:r>
          </a:p>
          <a:p>
            <a:r>
              <a:rPr lang="en-US" dirty="0"/>
              <a:t>      Which shall not be destroyed</a:t>
            </a:r>
            <a:endParaRPr lang="en-US" dirty="0"/>
          </a:p>
        </p:txBody>
      </p:sp>
      <p:sp>
        <p:nvSpPr>
          <p:cNvPr id="5" name="TextBox 4"/>
          <p:cNvSpPr txBox="1"/>
          <p:nvPr/>
        </p:nvSpPr>
        <p:spPr>
          <a:xfrm>
            <a:off x="5562600" y="1219200"/>
            <a:ext cx="3200400" cy="369332"/>
          </a:xfrm>
          <a:prstGeom prst="rect">
            <a:avLst/>
          </a:prstGeom>
          <a:noFill/>
        </p:spPr>
        <p:txBody>
          <a:bodyPr wrap="square" rtlCol="0">
            <a:spAutoFit/>
          </a:bodyPr>
          <a:lstStyle/>
          <a:p>
            <a:endParaRPr lang="en-US" dirty="0"/>
          </a:p>
        </p:txBody>
      </p:sp>
      <p:sp>
        <p:nvSpPr>
          <p:cNvPr id="6" name="TextBox 5"/>
          <p:cNvSpPr txBox="1"/>
          <p:nvPr/>
        </p:nvSpPr>
        <p:spPr>
          <a:xfrm>
            <a:off x="5638800" y="1066800"/>
            <a:ext cx="3200400" cy="5355312"/>
          </a:xfrm>
          <a:prstGeom prst="rect">
            <a:avLst/>
          </a:prstGeom>
          <a:noFill/>
        </p:spPr>
        <p:txBody>
          <a:bodyPr wrap="square" rtlCol="0">
            <a:spAutoFit/>
          </a:bodyPr>
          <a:lstStyle/>
          <a:p>
            <a:r>
              <a:rPr lang="en-US" b="1" dirty="0"/>
              <a:t>Matthew 12</a:t>
            </a:r>
            <a:endParaRPr lang="en-US" dirty="0"/>
          </a:p>
          <a:p>
            <a:r>
              <a:rPr lang="en-US" baseline="30000" dirty="0"/>
              <a:t>38</a:t>
            </a:r>
            <a:r>
              <a:rPr lang="en-US" dirty="0"/>
              <a:t>Then some of the scribes and Pharisees answered, saying, “Teacher, we want to see a sign from You.”</a:t>
            </a:r>
          </a:p>
          <a:p>
            <a:r>
              <a:rPr lang="en-US" dirty="0"/>
              <a:t>  </a:t>
            </a:r>
            <a:r>
              <a:rPr lang="en-US" baseline="30000" dirty="0"/>
              <a:t>39</a:t>
            </a:r>
            <a:r>
              <a:rPr lang="en-US" dirty="0"/>
              <a:t>But He answered and said to them, </a:t>
            </a:r>
            <a:endParaRPr lang="en-US" dirty="0" smtClean="0"/>
          </a:p>
          <a:p>
            <a:r>
              <a:rPr lang="en-US" dirty="0" smtClean="0"/>
              <a:t>“</a:t>
            </a:r>
            <a:r>
              <a:rPr lang="en-US" dirty="0"/>
              <a:t>An evil and adulterous generation seeks after a sign, and no sign will be given to it except the sign of the prophet Jonah.   </a:t>
            </a:r>
            <a:endParaRPr lang="en-US" dirty="0" smtClean="0"/>
          </a:p>
          <a:p>
            <a:r>
              <a:rPr lang="en-US" baseline="30000" dirty="0" smtClean="0">
                <a:solidFill>
                  <a:srgbClr val="FFFF00"/>
                </a:solidFill>
              </a:rPr>
              <a:t>40</a:t>
            </a:r>
            <a:r>
              <a:rPr lang="en-US" dirty="0" smtClean="0">
                <a:solidFill>
                  <a:srgbClr val="FFFF00"/>
                </a:solidFill>
              </a:rPr>
              <a:t>For </a:t>
            </a:r>
            <a:r>
              <a:rPr lang="en-US" dirty="0">
                <a:solidFill>
                  <a:srgbClr val="FFFF00"/>
                </a:solidFill>
              </a:rPr>
              <a:t>as Jonah was three days and three nights in the belly of the great fish, so will the Son of Man be three days and three nights in the heart of the earth. </a:t>
            </a:r>
            <a:r>
              <a:rPr lang="en-US" dirty="0"/>
              <a:t>  </a:t>
            </a:r>
          </a:p>
          <a:p>
            <a:endParaRPr lang="en-US" dirty="0"/>
          </a:p>
        </p:txBody>
      </p:sp>
    </p:spTree>
    <p:extLst>
      <p:ext uri="{BB962C8B-B14F-4D97-AF65-F5344CB8AC3E}">
        <p14:creationId xmlns:p14="http://schemas.microsoft.com/office/powerpoint/2010/main" val="37659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 of Man</a:t>
            </a:r>
            <a:endParaRPr lang="en-US" dirty="0"/>
          </a:p>
        </p:txBody>
      </p:sp>
      <p:sp>
        <p:nvSpPr>
          <p:cNvPr id="5" name="TextBox 4"/>
          <p:cNvSpPr txBox="1"/>
          <p:nvPr/>
        </p:nvSpPr>
        <p:spPr>
          <a:xfrm>
            <a:off x="5562600" y="1219200"/>
            <a:ext cx="3200400" cy="369332"/>
          </a:xfrm>
          <a:prstGeom prst="rect">
            <a:avLst/>
          </a:prstGeom>
          <a:noFill/>
        </p:spPr>
        <p:txBody>
          <a:bodyPr wrap="square" rtlCol="0">
            <a:spAutoFit/>
          </a:bodyPr>
          <a:lstStyle/>
          <a:p>
            <a:endParaRPr lang="en-US" dirty="0">
              <a:solidFill>
                <a:prstClr val="white"/>
              </a:solidFill>
            </a:endParaRPr>
          </a:p>
        </p:txBody>
      </p:sp>
      <p:sp>
        <p:nvSpPr>
          <p:cNvPr id="3" name="TextBox 2"/>
          <p:cNvSpPr txBox="1"/>
          <p:nvPr/>
        </p:nvSpPr>
        <p:spPr>
          <a:xfrm>
            <a:off x="838200" y="1219200"/>
            <a:ext cx="7391400" cy="4524315"/>
          </a:xfrm>
          <a:prstGeom prst="rect">
            <a:avLst/>
          </a:prstGeom>
          <a:noFill/>
        </p:spPr>
        <p:txBody>
          <a:bodyPr wrap="square" rtlCol="0">
            <a:spAutoFit/>
          </a:bodyPr>
          <a:lstStyle/>
          <a:p>
            <a:r>
              <a:rPr lang="en-US" b="1" dirty="0"/>
              <a:t>Matthew 9  </a:t>
            </a:r>
            <a:r>
              <a:rPr lang="en-US" dirty="0"/>
              <a:t> </a:t>
            </a:r>
          </a:p>
          <a:p>
            <a:r>
              <a:rPr lang="en-US" baseline="30000" dirty="0"/>
              <a:t>1</a:t>
            </a:r>
            <a:r>
              <a:rPr lang="en-US" dirty="0"/>
              <a:t>So He got into a boat, crossed over, and came to His own city. </a:t>
            </a:r>
          </a:p>
          <a:p>
            <a:r>
              <a:rPr lang="en-US" dirty="0"/>
              <a:t>  </a:t>
            </a:r>
            <a:r>
              <a:rPr lang="en-US" baseline="30000" dirty="0"/>
              <a:t>2</a:t>
            </a:r>
            <a:r>
              <a:rPr lang="en-US" dirty="0"/>
              <a:t>Then behold, they brought to Him a paralytic lying on a bed. </a:t>
            </a:r>
          </a:p>
          <a:p>
            <a:r>
              <a:rPr lang="en-US" dirty="0"/>
              <a:t>When Jesus saw their faith, He said to the paralytic, </a:t>
            </a:r>
            <a:endParaRPr lang="en-US" dirty="0" smtClean="0"/>
          </a:p>
          <a:p>
            <a:r>
              <a:rPr lang="en-US" dirty="0"/>
              <a:t>	</a:t>
            </a:r>
            <a:r>
              <a:rPr lang="en-US" dirty="0" smtClean="0"/>
              <a:t>“</a:t>
            </a:r>
            <a:r>
              <a:rPr lang="en-US" dirty="0"/>
              <a:t>Son, be of good </a:t>
            </a:r>
            <a:r>
              <a:rPr lang="en-US" dirty="0" smtClean="0"/>
              <a:t>	cheer</a:t>
            </a:r>
            <a:r>
              <a:rPr lang="en-US" dirty="0"/>
              <a:t>; </a:t>
            </a:r>
            <a:r>
              <a:rPr lang="en-US" dirty="0">
                <a:solidFill>
                  <a:srgbClr val="FFFF00"/>
                </a:solidFill>
              </a:rPr>
              <a:t>your sins are forgiven you.”</a:t>
            </a:r>
          </a:p>
          <a:p>
            <a:r>
              <a:rPr lang="en-US" dirty="0"/>
              <a:t> </a:t>
            </a:r>
            <a:r>
              <a:rPr lang="en-US" baseline="30000" dirty="0"/>
              <a:t>3</a:t>
            </a:r>
            <a:r>
              <a:rPr lang="en-US" dirty="0"/>
              <a:t>And at once some of the scribes said within themselves, </a:t>
            </a:r>
            <a:endParaRPr lang="en-US" dirty="0" smtClean="0"/>
          </a:p>
          <a:p>
            <a:r>
              <a:rPr lang="en-US" dirty="0"/>
              <a:t>	</a:t>
            </a:r>
            <a:r>
              <a:rPr lang="en-US" dirty="0" smtClean="0">
                <a:solidFill>
                  <a:srgbClr val="FFFF00"/>
                </a:solidFill>
              </a:rPr>
              <a:t>“</a:t>
            </a:r>
            <a:r>
              <a:rPr lang="en-US" dirty="0">
                <a:solidFill>
                  <a:srgbClr val="FFFF00"/>
                </a:solidFill>
              </a:rPr>
              <a:t>This Man blasphemes!”</a:t>
            </a:r>
          </a:p>
          <a:p>
            <a:r>
              <a:rPr lang="en-US" dirty="0"/>
              <a:t>  </a:t>
            </a:r>
            <a:r>
              <a:rPr lang="en-US" baseline="30000" dirty="0"/>
              <a:t>4</a:t>
            </a:r>
            <a:r>
              <a:rPr lang="en-US" dirty="0"/>
              <a:t>But Jesus, knowing their thoughts, said, </a:t>
            </a:r>
            <a:endParaRPr lang="en-US" dirty="0" smtClean="0"/>
          </a:p>
          <a:p>
            <a:r>
              <a:rPr lang="en-US" dirty="0"/>
              <a:t>	</a:t>
            </a:r>
            <a:r>
              <a:rPr lang="en-US" dirty="0" smtClean="0"/>
              <a:t>“</a:t>
            </a:r>
            <a:r>
              <a:rPr lang="en-US" dirty="0"/>
              <a:t>Why do you think evil in your hearts?</a:t>
            </a:r>
          </a:p>
          <a:p>
            <a:r>
              <a:rPr lang="en-US" dirty="0"/>
              <a:t>  </a:t>
            </a:r>
            <a:r>
              <a:rPr lang="en-US" baseline="30000" dirty="0"/>
              <a:t>5</a:t>
            </a:r>
            <a:r>
              <a:rPr lang="en-US" dirty="0"/>
              <a:t>For which is easier, to say, </a:t>
            </a:r>
            <a:endParaRPr lang="en-US" dirty="0" smtClean="0"/>
          </a:p>
          <a:p>
            <a:r>
              <a:rPr lang="en-US" i="1" dirty="0"/>
              <a:t>	</a:t>
            </a:r>
            <a:r>
              <a:rPr lang="en-US" i="1" dirty="0" smtClean="0"/>
              <a:t>‘</a:t>
            </a:r>
            <a:r>
              <a:rPr lang="en-US" i="1" dirty="0"/>
              <a:t>Your</a:t>
            </a:r>
            <a:r>
              <a:rPr lang="en-US" dirty="0"/>
              <a:t> sins are forgiven you,’ or to say, ‘Arise and walk’? </a:t>
            </a:r>
          </a:p>
          <a:p>
            <a:r>
              <a:rPr lang="en-US" dirty="0"/>
              <a:t>  </a:t>
            </a:r>
            <a:r>
              <a:rPr lang="en-US" baseline="30000" dirty="0"/>
              <a:t>6</a:t>
            </a:r>
            <a:r>
              <a:rPr lang="en-US" dirty="0"/>
              <a:t>But that you may know that the </a:t>
            </a:r>
            <a:r>
              <a:rPr lang="en-US" b="1" u="sng" dirty="0">
                <a:solidFill>
                  <a:srgbClr val="FFFF00"/>
                </a:solidFill>
              </a:rPr>
              <a:t>Son of Man </a:t>
            </a:r>
            <a:r>
              <a:rPr lang="en-US" dirty="0"/>
              <a:t>has power on earth to </a:t>
            </a:r>
            <a:r>
              <a:rPr lang="en-US" dirty="0" smtClean="0"/>
              <a:t>	forgive </a:t>
            </a:r>
            <a:r>
              <a:rPr lang="en-US" dirty="0"/>
              <a:t>sins</a:t>
            </a:r>
            <a:r>
              <a:rPr lang="en-US" dirty="0" smtClean="0"/>
              <a:t>”—</a:t>
            </a:r>
          </a:p>
          <a:p>
            <a:r>
              <a:rPr lang="en-US" dirty="0"/>
              <a:t>	</a:t>
            </a:r>
            <a:r>
              <a:rPr lang="en-US" dirty="0" smtClean="0"/>
              <a:t>then </a:t>
            </a:r>
            <a:r>
              <a:rPr lang="en-US" dirty="0"/>
              <a:t>He said to the  </a:t>
            </a:r>
            <a:r>
              <a:rPr lang="en-US" dirty="0" smtClean="0"/>
              <a:t>paralytic</a:t>
            </a:r>
            <a:r>
              <a:rPr lang="en-US" dirty="0"/>
              <a:t>, </a:t>
            </a:r>
            <a:endParaRPr lang="en-US" dirty="0" smtClean="0"/>
          </a:p>
          <a:p>
            <a:r>
              <a:rPr lang="en-US" dirty="0"/>
              <a:t>	</a:t>
            </a:r>
            <a:r>
              <a:rPr lang="en-US" dirty="0" smtClean="0"/>
              <a:t>“</a:t>
            </a:r>
            <a:r>
              <a:rPr lang="en-US" dirty="0"/>
              <a:t>Arise, take up your bed, and go to your house.” </a:t>
            </a:r>
          </a:p>
          <a:p>
            <a:endParaRPr lang="en-US" dirty="0"/>
          </a:p>
        </p:txBody>
      </p:sp>
    </p:spTree>
    <p:extLst>
      <p:ext uri="{BB962C8B-B14F-4D97-AF65-F5344CB8AC3E}">
        <p14:creationId xmlns:p14="http://schemas.microsoft.com/office/powerpoint/2010/main" val="203514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Jesus</a:t>
            </a:r>
          </a:p>
        </p:txBody>
      </p:sp>
      <p:sp>
        <p:nvSpPr>
          <p:cNvPr id="3" name="Content Placeholder 2"/>
          <p:cNvSpPr>
            <a:spLocks noGrp="1"/>
          </p:cNvSpPr>
          <p:nvPr>
            <p:ph idx="1"/>
          </p:nvPr>
        </p:nvSpPr>
        <p:spPr/>
        <p:txBody>
          <a:bodyPr>
            <a:normAutofit fontScale="62500" lnSpcReduction="20000"/>
          </a:bodyPr>
          <a:lstStyle/>
          <a:p>
            <a:pPr lvl="0"/>
            <a:r>
              <a:rPr lang="en-US" dirty="0"/>
              <a:t>He is the Christ (Messiah), the Anointed One foreseen by the Old Testament prophets.</a:t>
            </a:r>
          </a:p>
          <a:p>
            <a:pPr marL="0" indent="0">
              <a:buNone/>
            </a:pPr>
            <a:r>
              <a:rPr lang="en-US" dirty="0"/>
              <a:t>                    (Isaiah 9:6; Matthew 16:16; John 4:25–26; John 6:69)</a:t>
            </a:r>
          </a:p>
          <a:p>
            <a:pPr lvl="0"/>
            <a:r>
              <a:rPr lang="en-US" dirty="0"/>
              <a:t>He is the Savior of the world, the one who delivers from sin. </a:t>
            </a:r>
          </a:p>
          <a:p>
            <a:pPr lvl="1"/>
            <a:r>
              <a:rPr lang="en-US" dirty="0"/>
              <a:t>(John 3:16–18; John 4:42; Acts 5:31; 1 John 4:14)</a:t>
            </a:r>
          </a:p>
          <a:p>
            <a:pPr lvl="0"/>
            <a:r>
              <a:rPr lang="en-US" dirty="0"/>
              <a:t>He is the Lamb of God, the one who sacrificed His life for sins.</a:t>
            </a:r>
          </a:p>
          <a:p>
            <a:pPr lvl="1"/>
            <a:r>
              <a:rPr lang="en-US" dirty="0"/>
              <a:t>(Isaiah 53:7; John 1:29)</a:t>
            </a:r>
          </a:p>
          <a:p>
            <a:pPr lvl="0"/>
            <a:r>
              <a:rPr lang="en-US" dirty="0"/>
              <a:t>He is the Son of God, having a unique and intimate relationship with God the Father.</a:t>
            </a:r>
          </a:p>
          <a:p>
            <a:pPr lvl="1"/>
            <a:r>
              <a:rPr lang="en-US" dirty="0"/>
              <a:t>(John 20:31)</a:t>
            </a:r>
          </a:p>
          <a:p>
            <a:pPr lvl="0"/>
            <a:r>
              <a:rPr lang="en-US" dirty="0"/>
              <a:t>He is the Creator of all things. (John 1:3; Colossians 1:16–17, Hebrews 1:2, 3)</a:t>
            </a:r>
          </a:p>
          <a:p>
            <a:pPr lvl="0"/>
            <a:r>
              <a:rPr lang="en-US" dirty="0"/>
              <a:t>He is equal to God. (John 5:23; Philippians 2:6)</a:t>
            </a:r>
          </a:p>
          <a:p>
            <a:pPr lvl="0"/>
            <a:r>
              <a:rPr lang="en-US" dirty="0"/>
              <a:t>He is eternal, existing with God from the very beginning. (John 1:1–2)</a:t>
            </a:r>
          </a:p>
          <a:p>
            <a:pPr lvl="0"/>
            <a:r>
              <a:rPr lang="en-US" dirty="0"/>
              <a:t>He is God in the flesh, revealing to us what God is like. (John 1:18, Hebrews 1:3)</a:t>
            </a:r>
          </a:p>
          <a:p>
            <a:pPr lvl="0"/>
            <a:r>
              <a:rPr lang="en-US" dirty="0"/>
              <a:t>He is the Lord of all. (Acts 10:36, Philippians 2:9–11)</a:t>
            </a:r>
          </a:p>
          <a:p>
            <a:pPr lvl="0"/>
            <a:r>
              <a:rPr lang="en-US" dirty="0"/>
              <a:t>He was born of a virgin. (Isaiah 7:14, Matthew 1:22–23; Luke 1:27–35)</a:t>
            </a:r>
          </a:p>
          <a:p>
            <a:pPr lvl="0"/>
            <a:r>
              <a:rPr lang="en-US" dirty="0"/>
              <a:t>He has the authority to forgive sins. (Mark 2:10)</a:t>
            </a:r>
          </a:p>
          <a:p>
            <a:pPr lvl="0"/>
            <a:r>
              <a:rPr lang="en-US" dirty="0"/>
              <a:t>He is worshiped. (John 9:38; Luke 24:52; Hebrews 1:6)</a:t>
            </a:r>
          </a:p>
          <a:p>
            <a:pPr lvl="0"/>
            <a:r>
              <a:rPr lang="en-US" dirty="0"/>
              <a:t>He is the living Savior, raised from the dead and sitting today at the right hand of God;</a:t>
            </a:r>
          </a:p>
          <a:p>
            <a:pPr lvl="0"/>
            <a:r>
              <a:rPr lang="en-US" dirty="0"/>
              <a:t>By His resurrection we have new life. (1 Peter 3:21–22; Romans 8:34)</a:t>
            </a:r>
          </a:p>
          <a:p>
            <a:endParaRPr lang="en-US" dirty="0"/>
          </a:p>
        </p:txBody>
      </p:sp>
    </p:spTree>
    <p:extLst>
      <p:ext uri="{BB962C8B-B14F-4D97-AF65-F5344CB8AC3E}">
        <p14:creationId xmlns:p14="http://schemas.microsoft.com/office/powerpoint/2010/main" val="3961252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of Modern Scholar</a:t>
            </a:r>
          </a:p>
        </p:txBody>
      </p:sp>
      <p:sp>
        <p:nvSpPr>
          <p:cNvPr id="3" name="Content Placeholder 2"/>
          <p:cNvSpPr>
            <a:spLocks noGrp="1"/>
          </p:cNvSpPr>
          <p:nvPr>
            <p:ph idx="1"/>
          </p:nvPr>
        </p:nvSpPr>
        <p:spPr/>
        <p:txBody>
          <a:bodyPr/>
          <a:lstStyle/>
          <a:p>
            <a:r>
              <a:rPr lang="en-US" dirty="0"/>
              <a:t>The followers of Jesus invented his deity after his death</a:t>
            </a:r>
          </a:p>
          <a:p>
            <a:r>
              <a:rPr lang="en-US" dirty="0"/>
              <a:t>Jesus was a Magician </a:t>
            </a:r>
          </a:p>
          <a:p>
            <a:r>
              <a:rPr lang="en-US" dirty="0"/>
              <a:t>Jesus is a non-apocalyptic, teasing teacher</a:t>
            </a:r>
          </a:p>
          <a:p>
            <a:r>
              <a:rPr lang="en-US" dirty="0"/>
              <a:t>Jesus was an apocalyptic prophet</a:t>
            </a:r>
          </a:p>
          <a:p>
            <a:r>
              <a:rPr lang="en-US" dirty="0"/>
              <a:t>Jesus was a Cynic </a:t>
            </a:r>
          </a:p>
          <a:p>
            <a:r>
              <a:rPr lang="en-US" dirty="0"/>
              <a:t>Jesus just man </a:t>
            </a:r>
          </a:p>
          <a:p>
            <a:r>
              <a:rPr lang="en-US" dirty="0"/>
              <a:t>Jesus never claimed to be God </a:t>
            </a:r>
          </a:p>
          <a:p>
            <a:r>
              <a:rPr lang="en-US" dirty="0"/>
              <a:t>Jesus was a revolutionary, a sage, an iconoclastic Jew</a:t>
            </a:r>
          </a:p>
          <a:p>
            <a:endParaRPr lang="en-US" dirty="0"/>
          </a:p>
        </p:txBody>
      </p:sp>
    </p:spTree>
    <p:extLst>
      <p:ext uri="{BB962C8B-B14F-4D97-AF65-F5344CB8AC3E}">
        <p14:creationId xmlns:p14="http://schemas.microsoft.com/office/powerpoint/2010/main" val="2979678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spTree>
    <p:extLst>
      <p:ext uri="{BB962C8B-B14F-4D97-AF65-F5344CB8AC3E}">
        <p14:creationId xmlns:p14="http://schemas.microsoft.com/office/powerpoint/2010/main" val="3907644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838200"/>
          </a:xfrm>
        </p:spPr>
        <p:txBody>
          <a:bodyPr/>
          <a:lstStyle/>
          <a:p>
            <a:r>
              <a:rPr lang="en-US" dirty="0"/>
              <a:t>Class Outline</a:t>
            </a:r>
          </a:p>
        </p:txBody>
      </p:sp>
      <p:graphicFrame>
        <p:nvGraphicFramePr>
          <p:cNvPr id="8" name="Table 7"/>
          <p:cNvGraphicFramePr>
            <a:graphicFrameLocks noGrp="1"/>
          </p:cNvGraphicFramePr>
          <p:nvPr>
            <p:extLst>
              <p:ext uri="{D42A27DB-BD31-4B8C-83A1-F6EECF244321}">
                <p14:modId xmlns:p14="http://schemas.microsoft.com/office/powerpoint/2010/main" val="3883029570"/>
              </p:ext>
            </p:extLst>
          </p:nvPr>
        </p:nvGraphicFramePr>
        <p:xfrm>
          <a:off x="457200" y="1295400"/>
          <a:ext cx="8458200" cy="4788619"/>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xmlns="" val="20000"/>
                    </a:ext>
                  </a:extLst>
                </a:gridCol>
                <a:gridCol w="7696200">
                  <a:extLst>
                    <a:ext uri="{9D8B030D-6E8A-4147-A177-3AD203B41FA5}">
                      <a16:colId xmlns:a16="http://schemas.microsoft.com/office/drawing/2014/main" xmlns="" val="20001"/>
                    </a:ext>
                  </a:extLst>
                </a:gridCol>
              </a:tblGrid>
              <a:tr h="452023">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Lesson</a:t>
                      </a:r>
                      <a:endParaRPr lang="en-US" sz="1400" dirty="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Description</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0"/>
                  </a:ext>
                </a:extLst>
              </a:tr>
              <a:tr h="29889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Jesus of the Bible vs Reinvented Jesus of Modern Man</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1"/>
                  </a:ext>
                </a:extLst>
              </a:tr>
              <a:tr h="141257">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Tools for Examination of the Evidence</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2"/>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Does the Eyewitness Evidence of the Biographies of Jesus the Christ Stand Up to Scrutiny?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3"/>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4</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the Documentary Evidence (Jesus’ Biographies) Reliably Preserved for 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4"/>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5</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Is There Credible Non-Biblical Evidence for Jesus outside His Biographies?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5"/>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Does Archaeology/the Scientific Evidence Confirm or Contradict Biographies of Jesus?</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6"/>
                  </a:ext>
                </a:extLst>
              </a:tr>
              <a:tr h="42377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7</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Was Jesus Really Convinced That He Was the Son of God and did Jesus the Christ fulfill the Attributes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7"/>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8</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Psychological Evidence; Was Jesus Crazy When He Claimed to Be the Son of God?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8"/>
                  </a:ext>
                </a:extLst>
              </a:tr>
              <a:tr h="526132">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Fingerprint Evidence – Prophecy</a:t>
                      </a:r>
                    </a:p>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Did Jesus—and Jesus Alone—Match the Identity of the Messiah?</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09"/>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The Resurrection – was Jesus Raised from the Dead?</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0"/>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11</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What is the Evidence of that Jesus was seen Alive after His Death on the Cross?</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1"/>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12</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Tactics for Discussing the Case for Jesus the Christ</a:t>
                      </a:r>
                      <a:endParaRPr lang="en-US" sz="140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2"/>
                  </a:ext>
                </a:extLst>
              </a:tr>
              <a:tr h="282514">
                <a:tc>
                  <a:txBody>
                    <a:bodyPr/>
                    <a:lstStyle/>
                    <a:p>
                      <a:pPr marL="0" marR="0" algn="ctr">
                        <a:lnSpc>
                          <a:spcPct val="115000"/>
                        </a:lnSpc>
                        <a:spcBef>
                          <a:spcPts val="0"/>
                        </a:spcBef>
                        <a:spcAft>
                          <a:spcPts val="10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a:cs typeface="Arial" panose="020B0604020202020204" pitchFamily="34" charset="0"/>
                      </a:endParaRPr>
                    </a:p>
                  </a:txBody>
                  <a:tcPr marL="55275" marR="55275" marT="0" marB="0"/>
                </a:tc>
                <a:tc>
                  <a:txBody>
                    <a:bodyPr/>
                    <a:lstStyle/>
                    <a:p>
                      <a:pPr marL="0" marR="0">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What Does the Evidence Establish—And What Does It Mean Today?</a:t>
                      </a:r>
                      <a:endParaRPr lang="en-US" sz="1400" dirty="0">
                        <a:effectLst/>
                        <a:latin typeface="Arial" panose="020B0604020202020204" pitchFamily="34" charset="0"/>
                        <a:ea typeface="Calibri"/>
                        <a:cs typeface="Arial" panose="020B0604020202020204" pitchFamily="34" charset="0"/>
                      </a:endParaRPr>
                    </a:p>
                  </a:txBody>
                  <a:tcPr marL="55275" marR="55275" marT="0" marB="0"/>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552754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256141FB-9B50-4CA0-B33C-F68EC64E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1"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065150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xmlns="" id="{C3559E12-C9AE-4E13-A6AA-F342E6BD8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7544" y="2980073"/>
            <a:ext cx="380937" cy="55870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28481" y="3259427"/>
            <a:ext cx="2044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7" y="5606074"/>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5341158" y="56504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105- 115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spTree>
    <p:extLst>
      <p:ext uri="{BB962C8B-B14F-4D97-AF65-F5344CB8AC3E}">
        <p14:creationId xmlns:p14="http://schemas.microsoft.com/office/powerpoint/2010/main" val="3356253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40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p:cNvSpPr txBox="1"/>
          <p:nvPr/>
        </p:nvSpPr>
        <p:spPr>
          <a:xfrm>
            <a:off x="289967" y="53987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a:defRPr/>
            </a:pPr>
            <a:r>
              <a:rPr lang="en-US" dirty="0">
                <a:solidFill>
                  <a:prstClr val="black"/>
                </a:solidFill>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a:defRPr/>
            </a:pPr>
            <a:r>
              <a:rPr lang="en-US" sz="1000" dirty="0">
                <a:solidFill>
                  <a:prstClr val="black"/>
                </a:solidFill>
                <a:latin typeface="Tekton Pro Cond" pitchFamily="34" charset="0"/>
              </a:rPr>
              <a:t>Paul’s Epistles</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p>
          <a:p>
            <a:pPr>
              <a:defRPr/>
            </a:pPr>
            <a:r>
              <a:rPr lang="en-US" sz="1000" dirty="0">
                <a:solidFill>
                  <a:prstClr val="black"/>
                </a:solidFill>
                <a:latin typeface="Tekton Pro Cond" pitchFamily="34" charset="0"/>
              </a:rPr>
              <a:t>Gal   ~53 </a:t>
            </a:r>
          </a:p>
          <a:p>
            <a:pPr>
              <a:defRPr/>
            </a:pPr>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p>
          <a:p>
            <a:pPr>
              <a:defRPr/>
            </a:pPr>
            <a:r>
              <a:rPr lang="en-US" sz="1000" dirty="0">
                <a:solidFill>
                  <a:prstClr val="black"/>
                </a:solidFill>
                <a:latin typeface="Tekton Pro Cond" pitchFamily="34" charset="0"/>
              </a:rPr>
              <a:t>Phil ~55</a:t>
            </a:r>
          </a:p>
          <a:p>
            <a:pPr>
              <a:defRPr/>
            </a:pPr>
            <a:r>
              <a:rPr lang="en-US" sz="1000" dirty="0">
                <a:solidFill>
                  <a:prstClr val="black"/>
                </a:solidFill>
                <a:latin typeface="Tekton Pro Cond" pitchFamily="34" charset="0"/>
              </a:rPr>
              <a:t>Phmn~55</a:t>
            </a:r>
          </a:p>
          <a:p>
            <a:pPr>
              <a:defRPr/>
            </a:pPr>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a:p>
            <a:pPr>
              <a:defRPr/>
            </a:pPr>
            <a:r>
              <a:rPr lang="en-US" sz="1000" dirty="0">
                <a:solidFill>
                  <a:prstClr val="black"/>
                </a:solidFill>
                <a:latin typeface="Tekton Pro Cond" pitchFamily="34" charset="0"/>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125-175 AD</a:t>
            </a:r>
          </a:p>
          <a:p>
            <a:pPr algn="ctr">
              <a:defRPr/>
            </a:pPr>
            <a:r>
              <a:rPr lang="en-US" sz="1000" dirty="0">
                <a:solidFill>
                  <a:prstClr val="black"/>
                </a:solidFill>
                <a:latin typeface="Tekton Pro Cond" pitchFamily="34" charset="0"/>
              </a:rPr>
              <a:t>J Ryland </a:t>
            </a:r>
          </a:p>
          <a:p>
            <a:pPr algn="ctr">
              <a:defRPr/>
            </a:pPr>
            <a:r>
              <a:rPr lang="en-US" sz="1000" dirty="0">
                <a:solidFill>
                  <a:prstClr val="black"/>
                </a:solidFill>
                <a:latin typeface="Tekton Pro Cond" pitchFamily="34" charset="0"/>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175-200 AD</a:t>
            </a:r>
          </a:p>
          <a:p>
            <a:pPr algn="ctr">
              <a:defRPr/>
            </a:pPr>
            <a:r>
              <a:rPr lang="en-US" sz="1000" dirty="0">
                <a:solidFill>
                  <a:prstClr val="black"/>
                </a:solidFill>
                <a:latin typeface="Tekton Pro Cond" pitchFamily="34" charset="0"/>
              </a:rPr>
              <a:t>Magdalen" papyrus </a:t>
            </a:r>
          </a:p>
          <a:p>
            <a:pPr algn="ctr">
              <a:defRPr/>
            </a:pPr>
            <a:r>
              <a:rPr lang="en-US" sz="1000" dirty="0">
                <a:solidFill>
                  <a:prstClr val="black"/>
                </a:solidFill>
                <a:latin typeface="Tekton Pro Cond" pitchFamily="34" charset="0"/>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100-200 AD</a:t>
            </a:r>
          </a:p>
          <a:p>
            <a:pPr algn="ctr">
              <a:defRPr/>
            </a:pPr>
            <a:r>
              <a:rPr lang="en-US" sz="1000" dirty="0">
                <a:solidFill>
                  <a:prstClr val="black"/>
                </a:solidFill>
                <a:latin typeface="Tekton Pro Cond" pitchFamily="34" charset="0"/>
              </a:rPr>
              <a:t>P104/ </a:t>
            </a:r>
            <a:r>
              <a:rPr lang="en-US" sz="1000" dirty="0">
                <a:solidFill>
                  <a:prstClr val="black"/>
                </a:solidFill>
              </a:rPr>
              <a:t>P. Oxy. 4404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algn="ctr">
              <a:defRPr/>
            </a:pPr>
            <a:r>
              <a:rPr lang="en-US" sz="1000" dirty="0">
                <a:solidFill>
                  <a:prstClr val="black"/>
                </a:solidFill>
                <a:latin typeface="Tekton Pro Cond" pitchFamily="34" charset="0"/>
              </a:rPr>
              <a:t>150-200 AD</a:t>
            </a:r>
          </a:p>
          <a:p>
            <a:pPr algn="ctr">
              <a:defRPr/>
            </a:pPr>
            <a:r>
              <a:rPr lang="en-US" sz="1000" dirty="0">
                <a:solidFill>
                  <a:prstClr val="black"/>
                </a:solidFill>
                <a:latin typeface="Tekton Pro Cond" pitchFamily="34" charset="0"/>
              </a:rPr>
              <a:t>P90 /</a:t>
            </a:r>
            <a:r>
              <a:rPr lang="en-US" sz="1000" dirty="0">
                <a:solidFill>
                  <a:prstClr val="black"/>
                </a:solidFill>
              </a:rPr>
              <a:t>P. Oxy. 3523 </a:t>
            </a:r>
            <a:endParaRPr lang="en-US" sz="1000" dirty="0">
              <a:solidFill>
                <a:prstClr val="black"/>
              </a:solidFill>
              <a:latin typeface="Tekton Pro Cond" pitchFamily="34" charset="0"/>
            </a:endParaRPr>
          </a:p>
          <a:p>
            <a:pPr algn="ctr">
              <a:defRPr/>
            </a:pPr>
            <a:r>
              <a:rPr lang="en-US" sz="1000" dirty="0">
                <a:solidFill>
                  <a:prstClr val="black"/>
                </a:solidFill>
                <a:latin typeface="Tekton Pro Cond" pitchFamily="34" charset="0"/>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a:defRPr/>
            </a:pPr>
            <a:r>
              <a:rPr lang="en-US" sz="1000" dirty="0">
                <a:solidFill>
                  <a:prstClr val="black"/>
                </a:solidFill>
                <a:latin typeface="Tekton Pro Cond" pitchFamily="34" charset="0"/>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65" name="TextBox 64"/>
          <p:cNvSpPr txBox="1"/>
          <p:nvPr/>
        </p:nvSpPr>
        <p:spPr>
          <a:xfrm>
            <a:off x="4159431" y="3868230"/>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Polycarp</a:t>
            </a:r>
          </a:p>
          <a:p>
            <a:pPr algn="ctr">
              <a:defRPr/>
            </a:pPr>
            <a:r>
              <a:rPr lang="en-US" sz="1000" dirty="0">
                <a:solidFill>
                  <a:prstClr val="black"/>
                </a:solidFill>
                <a:latin typeface="Tekton Pro Cond" pitchFamily="34" charset="0"/>
              </a:rPr>
              <a:t>120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Clement </a:t>
            </a:r>
          </a:p>
          <a:p>
            <a:pPr algn="ctr">
              <a:defRPr/>
            </a:pPr>
            <a:r>
              <a:rPr lang="en-US" sz="1000" dirty="0">
                <a:solidFill>
                  <a:prstClr val="black"/>
                </a:solidFill>
                <a:latin typeface="Tekton Pro Cond" pitchFamily="34" charset="0"/>
              </a:rPr>
              <a:t>95 AD</a:t>
            </a:r>
          </a:p>
          <a:p>
            <a:pPr algn="ctr">
              <a:defRPr/>
            </a:pPr>
            <a:r>
              <a:rPr lang="en-US" sz="1000" dirty="0">
                <a:solidFill>
                  <a:prstClr val="black"/>
                </a:solidFill>
                <a:latin typeface="Tekton Pro Cond" pitchFamily="34" charset="0"/>
              </a:rPr>
              <a:t>Letter Quotes</a:t>
            </a:r>
          </a:p>
          <a:p>
            <a:pPr algn="ctr">
              <a:defRPr/>
            </a:pPr>
            <a:r>
              <a:rPr lang="en-US" sz="1000" dirty="0">
                <a:solidFill>
                  <a:prstClr val="black"/>
                </a:solidFill>
                <a:latin typeface="Tekton Pro Cond" pitchFamily="34" charset="0"/>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defRPr/>
            </a:pPr>
            <a:r>
              <a:rPr lang="en-US" dirty="0">
                <a:solidFill>
                  <a:prstClr val="black"/>
                </a:solidFill>
              </a:rPr>
              <a:t>70 AD</a:t>
            </a:r>
          </a:p>
          <a:p>
            <a:pPr algn="ctr">
              <a:defRPr/>
            </a:pPr>
            <a:r>
              <a:rPr lang="en-US" dirty="0">
                <a:solidFill>
                  <a:prstClr val="black"/>
                </a:solidFill>
              </a:rPr>
              <a:t>Temple</a:t>
            </a:r>
          </a:p>
          <a:p>
            <a:pPr algn="ctr">
              <a:defRPr/>
            </a:pPr>
            <a:r>
              <a:rPr lang="en-US" dirty="0">
                <a:solidFill>
                  <a:prstClr val="black"/>
                </a:solidFill>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a:defRPr/>
            </a:pPr>
            <a:r>
              <a:rPr lang="en-US" sz="1000" dirty="0">
                <a:solidFill>
                  <a:prstClr val="black"/>
                </a:solidFill>
                <a:latin typeface="Tekton Pro Cond" pitchFamily="34" charset="0"/>
              </a:rPr>
              <a:t>AD 115,</a:t>
            </a:r>
          </a:p>
          <a:p>
            <a:pPr>
              <a:defRPr/>
            </a:pPr>
            <a:r>
              <a:rPr lang="en-US" sz="1000" dirty="0">
                <a:solidFill>
                  <a:prstClr val="black"/>
                </a:solidFill>
                <a:latin typeface="Tekton Pro Cond" pitchFamily="34" charset="0"/>
              </a:rPr>
              <a:t>Ignatius, bishop of Antioch, </a:t>
            </a:r>
          </a:p>
          <a:p>
            <a:pPr>
              <a:defRPr/>
            </a:pPr>
            <a:r>
              <a:rPr lang="en-US" sz="1000" dirty="0">
                <a:solidFill>
                  <a:prstClr val="black"/>
                </a:solidFill>
                <a:latin typeface="Tekton Pro Cond" pitchFamily="34" charset="0"/>
              </a:rPr>
              <a:t>Refers to “The Gospel” as </a:t>
            </a:r>
          </a:p>
          <a:p>
            <a:pPr>
              <a:defRPr/>
            </a:pPr>
            <a:r>
              <a:rPr lang="en-US" sz="1000" dirty="0">
                <a:solidFill>
                  <a:prstClr val="black"/>
                </a:solidFill>
                <a:latin typeface="Tekton Pro Cond" pitchFamily="34" charset="0"/>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93 AD</a:t>
            </a:r>
          </a:p>
          <a:p>
            <a:pPr algn="ctr">
              <a:defRPr/>
            </a:pPr>
            <a:r>
              <a:rPr lang="en-US" sz="1000" dirty="0">
                <a:solidFill>
                  <a:prstClr val="black"/>
                </a:solidFill>
                <a:latin typeface="Tekton Pro Cond" pitchFamily="34" charset="0"/>
              </a:rPr>
              <a:t>Josephus</a:t>
            </a:r>
          </a:p>
          <a:p>
            <a:pPr algn="ctr">
              <a:defRPr/>
            </a:pPr>
            <a:r>
              <a:rPr lang="en-US" sz="1000" dirty="0">
                <a:solidFill>
                  <a:prstClr val="black"/>
                </a:solidFill>
                <a:latin typeface="Tekton Pro Cond" pitchFamily="34" charset="0"/>
              </a:rPr>
              <a:t>The Antiquities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50 AD</a:t>
            </a:r>
          </a:p>
          <a:p>
            <a:pPr algn="ctr">
              <a:defRPr/>
            </a:pPr>
            <a:r>
              <a:rPr lang="en-US" sz="1000" dirty="0">
                <a:solidFill>
                  <a:prstClr val="black"/>
                </a:solidFill>
                <a:latin typeface="Tekton Pro Cond" pitchFamily="34" charset="0"/>
              </a:rPr>
              <a:t>Christ cup</a:t>
            </a:r>
          </a:p>
          <a:p>
            <a:pPr algn="ctr">
              <a:defRPr/>
            </a:pPr>
            <a:r>
              <a:rPr lang="en-US" sz="1000" dirty="0">
                <a:solidFill>
                  <a:prstClr val="black"/>
                </a:solidFill>
                <a:latin typeface="Tekton Pro Cond" pitchFamily="34" charset="0"/>
              </a:rPr>
              <a:t>Egypt</a:t>
            </a:r>
          </a:p>
        </p:txBody>
      </p:sp>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600" y="4164155"/>
            <a:ext cx="348553" cy="511211"/>
          </a:xfrm>
          <a:prstGeom prst="rect">
            <a:avLst/>
          </a:prstGeom>
        </p:spPr>
      </p:pic>
      <p:sp>
        <p:nvSpPr>
          <p:cNvPr id="39" name="Isosceles Triangle 38"/>
          <p:cNvSpPr/>
          <p:nvPr/>
        </p:nvSpPr>
        <p:spPr>
          <a:xfrm>
            <a:off x="756405" y="5258179"/>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Isosceles Triangle 86"/>
          <p:cNvSpPr/>
          <p:nvPr/>
        </p:nvSpPr>
        <p:spPr>
          <a:xfrm>
            <a:off x="2170552" y="5166984"/>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743377" y="5630136"/>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flipV="1">
            <a:off x="3791715" y="4798801"/>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90"/>
          <p:cNvSpPr/>
          <p:nvPr/>
        </p:nvSpPr>
        <p:spPr>
          <a:xfrm>
            <a:off x="881835" y="5257800"/>
            <a:ext cx="108765" cy="1379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 name="Straight Connector 47"/>
          <p:cNvCxnSpPr>
            <a:stCxn id="66" idx="2"/>
          </p:cNvCxnSpPr>
          <p:nvPr/>
        </p:nvCxnSpPr>
        <p:spPr>
          <a:xfrm>
            <a:off x="3716310" y="2990153"/>
            <a:ext cx="129787" cy="17865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9" name="TextBox 78"/>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sp>
        <p:nvSpPr>
          <p:cNvPr id="80" name="Isosceles Triangle 79"/>
          <p:cNvSpPr/>
          <p:nvPr/>
        </p:nvSpPr>
        <p:spPr>
          <a:xfrm>
            <a:off x="2209800" y="5302677"/>
            <a:ext cx="108765" cy="137911"/>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flipH="1">
            <a:off x="2279317" y="2562549"/>
            <a:ext cx="3124009" cy="2809083"/>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90371" y="5422675"/>
            <a:ext cx="460382" cy="246221"/>
          </a:xfrm>
          <a:prstGeom prst="rect">
            <a:avLst/>
          </a:prstGeom>
          <a:noFill/>
        </p:spPr>
        <p:txBody>
          <a:bodyPr wrap="none" rtlCol="0">
            <a:spAutoFit/>
          </a:bodyPr>
          <a:lstStyle/>
          <a:p>
            <a:pPr>
              <a:defRPr/>
            </a:pPr>
            <a:r>
              <a:rPr lang="en-US" sz="1000" dirty="0">
                <a:solidFill>
                  <a:prstClr val="black"/>
                </a:solidFill>
                <a:latin typeface="Tekton Pro Cond" pitchFamily="34" charset="0"/>
              </a:rPr>
              <a:t>64 AD</a:t>
            </a:r>
          </a:p>
        </p:txBody>
      </p:sp>
    </p:spTree>
    <p:extLst>
      <p:ext uri="{BB962C8B-B14F-4D97-AF65-F5344CB8AC3E}">
        <p14:creationId xmlns:p14="http://schemas.microsoft.com/office/powerpoint/2010/main" val="1816540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xmlns="" id="{79A48624-D391-4279-B807-6485D801D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sp>
        <p:nvSpPr>
          <p:cNvPr id="2" name="Rectangle 1"/>
          <p:cNvSpPr/>
          <p:nvPr/>
        </p:nvSpPr>
        <p:spPr>
          <a:xfrm>
            <a:off x="558976" y="4943319"/>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1339"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89967" y="53987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 AD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08" y="3702334"/>
            <a:ext cx="571428" cy="5396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0774">
            <a:off x="662244" y="4519609"/>
            <a:ext cx="393740" cy="577485"/>
          </a:xfrm>
          <a:prstGeom prst="rect">
            <a:avLst/>
          </a:prstGeom>
        </p:spPr>
      </p:pic>
      <p:sp>
        <p:nvSpPr>
          <p:cNvPr id="7" name="TextBox 6"/>
          <p:cNvSpPr txBox="1"/>
          <p:nvPr/>
        </p:nvSpPr>
        <p:spPr>
          <a:xfrm>
            <a:off x="372468" y="4352189"/>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Ministry of Jesus</a:t>
            </a:r>
          </a:p>
        </p:txBody>
      </p:sp>
      <p:sp>
        <p:nvSpPr>
          <p:cNvPr id="8" name="Rectangle 7"/>
          <p:cNvSpPr/>
          <p:nvPr/>
        </p:nvSpPr>
        <p:spPr>
          <a:xfrm>
            <a:off x="169055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781991" y="4943319"/>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504646" y="5398715"/>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p:txBody>
      </p:sp>
      <p:sp>
        <p:nvSpPr>
          <p:cNvPr id="11" name="Rectangle 10"/>
          <p:cNvSpPr/>
          <p:nvPr/>
        </p:nvSpPr>
        <p:spPr>
          <a:xfrm>
            <a:off x="2924991" y="4832260"/>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677412" y="5383916"/>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75 AD</a:t>
            </a:r>
          </a:p>
        </p:txBody>
      </p:sp>
      <p:sp>
        <p:nvSpPr>
          <p:cNvPr id="13" name="Rectangle 12"/>
          <p:cNvSpPr/>
          <p:nvPr/>
        </p:nvSpPr>
        <p:spPr>
          <a:xfrm>
            <a:off x="3016431" y="4943319"/>
            <a:ext cx="1143000" cy="2286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113711"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207137" y="4936712"/>
            <a:ext cx="1143000" cy="228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35013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441577" y="4953185"/>
            <a:ext cx="11430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538857" y="482241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630297" y="4936712"/>
            <a:ext cx="1143000" cy="228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7776895" y="4808352"/>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74960" y="538391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 AD</a:t>
            </a:r>
          </a:p>
        </p:txBody>
      </p:sp>
      <p:sp>
        <p:nvSpPr>
          <p:cNvPr id="22" name="TextBox 21"/>
          <p:cNvSpPr txBox="1"/>
          <p:nvPr/>
        </p:nvSpPr>
        <p:spPr>
          <a:xfrm>
            <a:off x="5165666" y="5371633"/>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 AD</a:t>
            </a:r>
          </a:p>
        </p:txBody>
      </p:sp>
      <p:sp>
        <p:nvSpPr>
          <p:cNvPr id="23" name="TextBox 22"/>
          <p:cNvSpPr txBox="1"/>
          <p:nvPr/>
        </p:nvSpPr>
        <p:spPr>
          <a:xfrm>
            <a:off x="6400106" y="5304895"/>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200 AD</a:t>
            </a:r>
          </a:p>
        </p:txBody>
      </p:sp>
      <p:sp>
        <p:nvSpPr>
          <p:cNvPr id="24" name="TextBox 23"/>
          <p:cNvSpPr txBox="1"/>
          <p:nvPr/>
        </p:nvSpPr>
        <p:spPr>
          <a:xfrm>
            <a:off x="7638144" y="5260804"/>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250 AD</a:t>
            </a:r>
          </a:p>
        </p:txBody>
      </p:sp>
      <p:sp>
        <p:nvSpPr>
          <p:cNvPr id="25" name="TextBox 24"/>
          <p:cNvSpPr txBox="1"/>
          <p:nvPr/>
        </p:nvSpPr>
        <p:spPr>
          <a:xfrm>
            <a:off x="497241" y="4226114"/>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27-30 AD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813202" y="3051472"/>
            <a:ext cx="720642" cy="578274"/>
          </a:xfrm>
          <a:prstGeom prst="rect">
            <a:avLst/>
          </a:prstGeom>
        </p:spPr>
      </p:pic>
      <p:sp>
        <p:nvSpPr>
          <p:cNvPr id="29" name="TextBox 28"/>
          <p:cNvSpPr txBox="1"/>
          <p:nvPr/>
        </p:nvSpPr>
        <p:spPr>
          <a:xfrm>
            <a:off x="1750187" y="3629746"/>
            <a:ext cx="8803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Paul’s Epistles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Thess</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Gal   ~53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Phil ~55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Phmn~55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2 </a:t>
            </a:r>
            <a:r>
              <a:rPr kumimoji="0" lang="en-US" sz="1000" b="0" i="0" u="none" strike="noStrike" kern="1200" cap="none" spc="0" normalizeH="0" baseline="0" noProof="0" dirty="0" err="1">
                <a:ln>
                  <a:noFill/>
                </a:ln>
                <a:solidFill>
                  <a:prstClr val="black"/>
                </a:solidFill>
                <a:effectLst/>
                <a:uLnTx/>
                <a:uFillTx/>
                <a:latin typeface="Tekton Pro Cond" pitchFamily="34" charset="0"/>
                <a:ea typeface="+mn-ea"/>
                <a:cs typeface="+mn-cs"/>
              </a:rPr>
              <a:t>Cor</a:t>
            </a: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 ~55-56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Ro   ~57</a:t>
            </a:r>
          </a:p>
        </p:txBody>
      </p:sp>
      <p:sp>
        <p:nvSpPr>
          <p:cNvPr id="31" name="TextBox 30"/>
          <p:cNvSpPr txBox="1"/>
          <p:nvPr/>
        </p:nvSpPr>
        <p:spPr>
          <a:xfrm>
            <a:off x="4533420" y="41641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125-175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 Ryland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a:t>
            </a: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4801" y="4502153"/>
            <a:ext cx="374397" cy="54911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5772" y="4557702"/>
            <a:ext cx="374397" cy="549116"/>
          </a:xfrm>
          <a:prstGeom prst="rect">
            <a:avLst/>
          </a:prstGeom>
        </p:spPr>
      </p:pic>
      <p:cxnSp>
        <p:nvCxnSpPr>
          <p:cNvPr id="35" name="Straight Connector 34"/>
          <p:cNvCxnSpPr/>
          <p:nvPr/>
        </p:nvCxnSpPr>
        <p:spPr>
          <a:xfrm>
            <a:off x="4667416" y="4675367"/>
            <a:ext cx="1195554" cy="79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3502" y="4130723"/>
            <a:ext cx="405793" cy="595163"/>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0262" y="4127758"/>
            <a:ext cx="405793" cy="595163"/>
          </a:xfrm>
          <a:prstGeom prst="rect">
            <a:avLst/>
          </a:prstGeom>
        </p:spPr>
      </p:pic>
      <p:cxnSp>
        <p:nvCxnSpPr>
          <p:cNvPr id="38" name="Straight Connector 37"/>
          <p:cNvCxnSpPr/>
          <p:nvPr/>
        </p:nvCxnSpPr>
        <p:spPr>
          <a:xfrm flipV="1">
            <a:off x="5754511" y="4425340"/>
            <a:ext cx="729604" cy="29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00276" y="3709256"/>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175-200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Magdalen" papyrus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3,5,26</a:t>
            </a: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6159" y="3500852"/>
            <a:ext cx="399245" cy="58556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4115" y="3461281"/>
            <a:ext cx="399245" cy="585560"/>
          </a:xfrm>
          <a:prstGeom prst="rect">
            <a:avLst/>
          </a:prstGeom>
        </p:spPr>
      </p:pic>
      <p:cxnSp>
        <p:nvCxnSpPr>
          <p:cNvPr id="45" name="Straight Connector 44"/>
          <p:cNvCxnSpPr/>
          <p:nvPr/>
        </p:nvCxnSpPr>
        <p:spPr>
          <a:xfrm flipV="1">
            <a:off x="5596702" y="3629746"/>
            <a:ext cx="948120" cy="2964"/>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43356" y="2699844"/>
            <a:ext cx="12644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P104/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4404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Matthew  21</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0075" y="2980073"/>
            <a:ext cx="380937" cy="558707"/>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2690" y="2980073"/>
            <a:ext cx="380937" cy="558707"/>
          </a:xfrm>
          <a:prstGeom prst="rect">
            <a:avLst/>
          </a:prstGeom>
        </p:spPr>
      </p:pic>
      <p:cxnSp>
        <p:nvCxnSpPr>
          <p:cNvPr id="53" name="Straight Connector 52"/>
          <p:cNvCxnSpPr>
            <a:stCxn id="50" idx="3"/>
            <a:endCxn id="51" idx="1"/>
          </p:cNvCxnSpPr>
          <p:nvPr/>
        </p:nvCxnSpPr>
        <p:spPr>
          <a:xfrm>
            <a:off x="4451012" y="3259427"/>
            <a:ext cx="2021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25528" y="3109776"/>
            <a:ext cx="1020138" cy="461665"/>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150-200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P90 /</a:t>
            </a:r>
            <a:r>
              <a:rPr kumimoji="0" lang="en-US" sz="1000" b="0" i="0" u="none" strike="noStrike" kern="1200" cap="none" spc="0" normalizeH="0" baseline="0" noProof="0" dirty="0">
                <a:ln>
                  <a:noFill/>
                </a:ln>
                <a:solidFill>
                  <a:prstClr val="black"/>
                </a:solidFill>
                <a:effectLst/>
                <a:uLnTx/>
                <a:uFillTx/>
                <a:latin typeface="Calibri"/>
                <a:ea typeface="+mn-ea"/>
                <a:cs typeface="+mn-cs"/>
              </a:rPr>
              <a:t>P. Oxy. 3523 </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John 18-19</a:t>
            </a: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352787">
            <a:off x="2098744" y="4732872"/>
            <a:ext cx="380937" cy="558707"/>
          </a:xfrm>
          <a:prstGeom prst="rect">
            <a:avLst/>
          </a:prstGeom>
        </p:spPr>
      </p:pic>
      <p:sp>
        <p:nvSpPr>
          <p:cNvPr id="57" name="Rectangle 56"/>
          <p:cNvSpPr/>
          <p:nvPr/>
        </p:nvSpPr>
        <p:spPr>
          <a:xfrm>
            <a:off x="5341157" y="5853615"/>
            <a:ext cx="19342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Tertullian (c. 150-c. 229) quotes from 23 of the 27 NT canon </a:t>
            </a:r>
          </a:p>
        </p:txBody>
      </p:sp>
      <p:grpSp>
        <p:nvGrpSpPr>
          <p:cNvPr id="58" name="Group 57"/>
          <p:cNvGrpSpPr/>
          <p:nvPr/>
        </p:nvGrpSpPr>
        <p:grpSpPr>
          <a:xfrm rot="16200000">
            <a:off x="6727558" y="5528036"/>
            <a:ext cx="163902" cy="300769"/>
            <a:chOff x="8370639" y="3275021"/>
            <a:chExt cx="163902" cy="300769"/>
          </a:xfrm>
        </p:grpSpPr>
        <p:cxnSp>
          <p:nvCxnSpPr>
            <p:cNvPr id="59" name="Straight Connector 58"/>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cxnSp>
        <p:nvCxnSpPr>
          <p:cNvPr id="61" name="Straight Connector 60"/>
          <p:cNvCxnSpPr/>
          <p:nvPr/>
        </p:nvCxnSpPr>
        <p:spPr>
          <a:xfrm flipV="1">
            <a:off x="4267948" y="2690289"/>
            <a:ext cx="399468"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59431" y="3868230"/>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Polycarp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16 NT Books</a:t>
            </a:r>
          </a:p>
        </p:txBody>
      </p:sp>
      <p:pic>
        <p:nvPicPr>
          <p:cNvPr id="67" name="Picture 66"/>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587931" y="3518061"/>
            <a:ext cx="395733" cy="457200"/>
          </a:xfrm>
          <a:prstGeom prst="rect">
            <a:avLst/>
          </a:prstGeom>
        </p:spPr>
      </p:pic>
      <p:pic>
        <p:nvPicPr>
          <p:cNvPr id="68" name="Picture 67"/>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4352600" y="3406626"/>
            <a:ext cx="395733" cy="457200"/>
          </a:xfrm>
          <a:prstGeom prst="rect">
            <a:avLst/>
          </a:prstGeom>
        </p:spPr>
      </p:pic>
      <p:sp>
        <p:nvSpPr>
          <p:cNvPr id="69" name="TextBox 68"/>
          <p:cNvSpPr txBox="1"/>
          <p:nvPr/>
        </p:nvSpPr>
        <p:spPr>
          <a:xfrm>
            <a:off x="3363212" y="4044111"/>
            <a:ext cx="8161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Quotes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10 NT Books</a:t>
            </a:r>
          </a:p>
        </p:txBody>
      </p:sp>
      <p:sp>
        <p:nvSpPr>
          <p:cNvPr id="70" name="TextBox 69"/>
          <p:cNvSpPr txBox="1"/>
          <p:nvPr/>
        </p:nvSpPr>
        <p:spPr>
          <a:xfrm>
            <a:off x="2504287" y="3945174"/>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70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Temple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Destroyed</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6012" y="4435741"/>
            <a:ext cx="463972" cy="547249"/>
          </a:xfrm>
          <a:prstGeom prst="rect">
            <a:avLst/>
          </a:prstGeom>
        </p:spPr>
      </p:pic>
      <p:pic>
        <p:nvPicPr>
          <p:cNvPr id="72" name="Picture 71"/>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5110301" y="5609810"/>
            <a:ext cx="395733" cy="457200"/>
          </a:xfrm>
          <a:prstGeom prst="rect">
            <a:avLst/>
          </a:prstGeom>
        </p:spPr>
      </p:pic>
      <p:pic>
        <p:nvPicPr>
          <p:cNvPr id="73" name="Picture 72"/>
          <p:cNvPicPr>
            <a:picLocks noChangeAspect="1"/>
          </p:cNvPicPr>
          <p:nvPr/>
        </p:nvPicPr>
        <p:blipFill rotWithShape="1">
          <a:blip r:embed="rId15" cstate="print">
            <a:extLst>
              <a:ext uri="{28A0092B-C50C-407E-A947-70E740481C1C}">
                <a14:useLocalDpi xmlns:a14="http://schemas.microsoft.com/office/drawing/2010/main" val="0"/>
              </a:ext>
            </a:extLst>
          </a:blip>
          <a:srcRect b="29237"/>
          <a:stretch/>
        </p:blipFill>
        <p:spPr>
          <a:xfrm>
            <a:off x="3762686" y="5596470"/>
            <a:ext cx="395733" cy="457200"/>
          </a:xfrm>
          <a:prstGeom prst="rect">
            <a:avLst/>
          </a:prstGeom>
        </p:spPr>
      </p:pic>
      <p:grpSp>
        <p:nvGrpSpPr>
          <p:cNvPr id="74" name="Group 73"/>
          <p:cNvGrpSpPr/>
          <p:nvPr/>
        </p:nvGrpSpPr>
        <p:grpSpPr>
          <a:xfrm rot="16200000">
            <a:off x="4203700" y="5600463"/>
            <a:ext cx="163902" cy="300769"/>
            <a:chOff x="8370639" y="3275021"/>
            <a:chExt cx="163902" cy="300769"/>
          </a:xfrm>
        </p:grpSpPr>
        <p:cxnSp>
          <p:nvCxnSpPr>
            <p:cNvPr id="75" name="Straight Connector 74"/>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sp>
        <p:nvSpPr>
          <p:cNvPr id="77" name="Rectangle 76"/>
          <p:cNvSpPr/>
          <p:nvPr/>
        </p:nvSpPr>
        <p:spPr>
          <a:xfrm>
            <a:off x="3671200" y="6053670"/>
            <a:ext cx="1304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AD 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Ignatius, bishop of Antioch,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Refers to “The Gospel” 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authoritative writing</a:t>
            </a: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76581" y="1729552"/>
            <a:ext cx="527882" cy="706603"/>
          </a:xfrm>
          <a:prstGeom prst="rect">
            <a:avLst/>
          </a:prstGeom>
        </p:spPr>
      </p:pic>
      <p:sp>
        <p:nvSpPr>
          <p:cNvPr id="66" name="TextBox 65"/>
          <p:cNvSpPr txBox="1"/>
          <p:nvPr/>
        </p:nvSpPr>
        <p:spPr>
          <a:xfrm>
            <a:off x="3253238" y="2436155"/>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93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Josephus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The Antiquities</a:t>
            </a:r>
          </a:p>
        </p:txBody>
      </p:sp>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1956" y="1236869"/>
            <a:ext cx="493816" cy="618592"/>
          </a:xfrm>
          <a:prstGeom prst="rect">
            <a:avLst/>
          </a:prstGeom>
        </p:spPr>
      </p:pic>
      <p:sp>
        <p:nvSpPr>
          <p:cNvPr id="78" name="TextBox 77"/>
          <p:cNvSpPr txBox="1"/>
          <p:nvPr/>
        </p:nvSpPr>
        <p:spPr>
          <a:xfrm>
            <a:off x="4940255" y="1854663"/>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115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Tacitus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Nero  &amp; Christians</a:t>
            </a:r>
          </a:p>
        </p:txBody>
      </p:sp>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4561" y="1236869"/>
            <a:ext cx="957718" cy="640934"/>
          </a:xfrm>
          <a:prstGeom prst="rect">
            <a:avLst/>
          </a:prstGeom>
        </p:spPr>
      </p:pic>
      <p:sp>
        <p:nvSpPr>
          <p:cNvPr id="79" name="TextBox 78"/>
          <p:cNvSpPr txBox="1"/>
          <p:nvPr/>
        </p:nvSpPr>
        <p:spPr>
          <a:xfrm>
            <a:off x="4135266" y="1931607"/>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111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Pliny the Younger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Letter to Trajan</a:t>
            </a:r>
          </a:p>
        </p:txBody>
      </p:sp>
      <p:sp>
        <p:nvSpPr>
          <p:cNvPr id="80" name="TextBox 79"/>
          <p:cNvSpPr txBox="1"/>
          <p:nvPr/>
        </p:nvSpPr>
        <p:spPr>
          <a:xfrm>
            <a:off x="5692966" y="1834928"/>
            <a:ext cx="9261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121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Suetonius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Claudius, Nero  &amp; Christians</a:t>
            </a:r>
          </a:p>
        </p:txBody>
      </p:sp>
      <p:cxnSp>
        <p:nvCxnSpPr>
          <p:cNvPr id="81" name="Straight Connector 80"/>
          <p:cNvCxnSpPr/>
          <p:nvPr/>
        </p:nvCxnSpPr>
        <p:spPr>
          <a:xfrm flipV="1">
            <a:off x="5493558" y="5802857"/>
            <a:ext cx="193428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rot="5400000" flipV="1">
            <a:off x="4366002" y="2412165"/>
            <a:ext cx="163902" cy="300769"/>
            <a:chOff x="8370639" y="3275021"/>
            <a:chExt cx="163902" cy="300769"/>
          </a:xfrm>
        </p:grpSpPr>
        <p:cxnSp>
          <p:nvCxnSpPr>
            <p:cNvPr id="83" name="Straight Connector 82"/>
            <p:cNvCxnSpPr/>
            <p:nvPr/>
          </p:nvCxnSpPr>
          <p:spPr>
            <a:xfrm>
              <a:off x="8370639" y="3275021"/>
              <a:ext cx="163902" cy="159589"/>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84" name="Straight Connector 83"/>
            <p:cNvCxnSpPr/>
            <p:nvPr/>
          </p:nvCxnSpPr>
          <p:spPr>
            <a:xfrm flipH="1">
              <a:off x="8376249" y="3416201"/>
              <a:ext cx="152400" cy="159589"/>
            </a:xfrm>
            <a:prstGeom prst="line">
              <a:avLst/>
            </a:prstGeom>
            <a:ln w="57150"/>
          </p:spPr>
          <p:style>
            <a:lnRef idx="3">
              <a:schemeClr val="accent5"/>
            </a:lnRef>
            <a:fillRef idx="0">
              <a:schemeClr val="accent5"/>
            </a:fillRef>
            <a:effectRef idx="2">
              <a:schemeClr val="accent5"/>
            </a:effectRef>
            <a:fontRef idx="minor">
              <a:schemeClr val="tx1"/>
            </a:fontRef>
          </p:style>
        </p:cxnSp>
      </p:grpSp>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57408" y="1225847"/>
            <a:ext cx="334990" cy="610063"/>
          </a:xfrm>
          <a:prstGeom prst="rect">
            <a:avLst/>
          </a:prstGeom>
        </p:spPr>
      </p:pic>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8518" y="1760175"/>
            <a:ext cx="751853" cy="525375"/>
          </a:xfrm>
          <a:prstGeom prst="rect">
            <a:avLst/>
          </a:prstGeom>
        </p:spPr>
      </p:pic>
      <p:sp>
        <p:nvSpPr>
          <p:cNvPr id="85" name="TextBox 84"/>
          <p:cNvSpPr txBox="1"/>
          <p:nvPr/>
        </p:nvSpPr>
        <p:spPr>
          <a:xfrm>
            <a:off x="1427348" y="2285550"/>
            <a:ext cx="9261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50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Christ cup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Egypt</a:t>
            </a:r>
          </a:p>
        </p:txBody>
      </p:sp>
      <p:cxnSp>
        <p:nvCxnSpPr>
          <p:cNvPr id="87" name="Straight Connector 86"/>
          <p:cNvCxnSpPr>
            <a:endCxn id="90" idx="5"/>
          </p:cNvCxnSpPr>
          <p:nvPr/>
        </p:nvCxnSpPr>
        <p:spPr>
          <a:xfrm flipH="1">
            <a:off x="1992219" y="2562549"/>
            <a:ext cx="3411108" cy="280908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751269" y="5899782"/>
            <a:ext cx="926143"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62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James</a:t>
            </a:r>
          </a:p>
          <a:p>
            <a:pPr algn="ctr">
              <a:defRPr/>
            </a:pPr>
            <a:r>
              <a:rPr lang="en-US" sz="1000" dirty="0">
                <a:solidFill>
                  <a:prstClr val="black"/>
                </a:solidFill>
                <a:latin typeface="Tekton Pro Cond" pitchFamily="34" charset="0"/>
              </a:rPr>
              <a:t>Brother of Jesus</a:t>
            </a:r>
          </a:p>
        </p:txBody>
      </p:sp>
      <p:sp>
        <p:nvSpPr>
          <p:cNvPr id="89" name="TextBox 88"/>
          <p:cNvSpPr txBox="1"/>
          <p:nvPr/>
        </p:nvSpPr>
        <p:spPr>
          <a:xfrm>
            <a:off x="369618" y="5664088"/>
            <a:ext cx="1135028" cy="707886"/>
          </a:xfrm>
          <a:prstGeom prst="rect">
            <a:avLst/>
          </a:prstGeom>
          <a:noFill/>
        </p:spPr>
        <p:txBody>
          <a:bodyPr wrap="square" rtlCol="0">
            <a:spAutoFit/>
          </a:bodyPr>
          <a:lstStyle/>
          <a:p>
            <a:pPr algn="ctr">
              <a:defRPr/>
            </a:pPr>
            <a:r>
              <a:rPr lang="en-US" sz="1000" dirty="0">
                <a:solidFill>
                  <a:prstClr val="black"/>
                </a:solidFill>
                <a:latin typeface="Tekton Pro Cond" pitchFamily="34" charset="0"/>
              </a:rPr>
              <a:t>28-29 AD</a:t>
            </a:r>
          </a:p>
          <a:p>
            <a:pPr algn="ctr">
              <a:defRPr/>
            </a:pPr>
            <a:r>
              <a:rPr lang="en-US" sz="1000" dirty="0">
                <a:solidFill>
                  <a:prstClr val="black"/>
                </a:solidFill>
                <a:latin typeface="Tekton Pro Cond" pitchFamily="34" charset="0"/>
              </a:rPr>
              <a:t>Death of</a:t>
            </a:r>
          </a:p>
          <a:p>
            <a:pPr algn="ctr">
              <a:defRPr/>
            </a:pPr>
            <a:r>
              <a:rPr lang="en-US" sz="1000" dirty="0">
                <a:solidFill>
                  <a:prstClr val="black"/>
                </a:solidFill>
                <a:latin typeface="Tekton Pro Cond" pitchFamily="34" charset="0"/>
              </a:rPr>
              <a:t>John The Baptist</a:t>
            </a:r>
          </a:p>
          <a:p>
            <a:pPr algn="ctr">
              <a:defRPr/>
            </a:pPr>
            <a:r>
              <a:rPr lang="en-US" sz="1000" dirty="0">
                <a:solidFill>
                  <a:prstClr val="black"/>
                </a:solidFill>
                <a:latin typeface="Tekton Pro Cond" pitchFamily="34" charset="0"/>
              </a:rPr>
              <a:t>Jesus ~30 AD</a:t>
            </a:r>
          </a:p>
        </p:txBody>
      </p:sp>
      <p:sp>
        <p:nvSpPr>
          <p:cNvPr id="90" name="Isosceles Triangle 89"/>
          <p:cNvSpPr/>
          <p:nvPr/>
        </p:nvSpPr>
        <p:spPr>
          <a:xfrm>
            <a:off x="1910645" y="5302677"/>
            <a:ext cx="108765" cy="1379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1657046" y="5551115"/>
            <a:ext cx="8210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rPr>
              <a:t>~53 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ekton Pro Cond" pitchFamily="34" charset="0"/>
              </a:rPr>
              <a:t>Jews out Rome</a:t>
            </a:r>
            <a:endParaRPr kumimoji="0" lang="en-US" sz="1000" b="0" i="0" u="none" strike="noStrike" kern="1200" cap="none" spc="0" normalizeH="0" baseline="0" noProof="0" dirty="0">
              <a:ln>
                <a:noFill/>
              </a:ln>
              <a:solidFill>
                <a:prstClr val="black"/>
              </a:solidFill>
              <a:effectLst/>
              <a:uLnTx/>
              <a:uFillTx/>
              <a:latin typeface="Tekton Pro Cond" pitchFamily="34" charset="0"/>
              <a:ea typeface="+mn-ea"/>
              <a:cs typeface="+mn-cs"/>
            </a:endParaRPr>
          </a:p>
        </p:txBody>
      </p:sp>
      <p:sp>
        <p:nvSpPr>
          <p:cNvPr id="39" name="TextBox 38"/>
          <p:cNvSpPr txBox="1"/>
          <p:nvPr/>
        </p:nvSpPr>
        <p:spPr>
          <a:xfrm>
            <a:off x="497241" y="304800"/>
            <a:ext cx="8570559" cy="1323439"/>
          </a:xfrm>
          <a:prstGeom prst="rect">
            <a:avLst/>
          </a:prstGeom>
          <a:noFill/>
        </p:spPr>
        <p:txBody>
          <a:bodyPr wrap="square" rtlCol="0">
            <a:spAutoFit/>
          </a:bodyPr>
          <a:lstStyle/>
          <a:p>
            <a:r>
              <a:rPr lang="en-US" sz="1600" b="1" dirty="0"/>
              <a:t>Mark 9:38-39 (NKJV) </a:t>
            </a:r>
            <a:r>
              <a:rPr lang="en-US" sz="1600" baseline="30000" dirty="0"/>
              <a:t>38 </a:t>
            </a:r>
            <a:r>
              <a:rPr lang="en-US" sz="1600" dirty="0"/>
              <a:t> Now John answered Him, saying, "Teacher, we saw someone who does not follow us casting out demons in Your name, and we forbade him because he does not follow us." </a:t>
            </a:r>
            <a:br>
              <a:rPr lang="en-US" sz="1600" dirty="0"/>
            </a:br>
            <a:r>
              <a:rPr lang="en-US" sz="1600" baseline="30000" dirty="0"/>
              <a:t>39 </a:t>
            </a:r>
            <a:r>
              <a:rPr lang="en-US" sz="1600" dirty="0"/>
              <a:t> But Jesus said, "Do not forbid him, for no one who works a miracle in My name can soon afterward speak evil of Me.</a:t>
            </a:r>
          </a:p>
          <a:p>
            <a:endParaRPr lang="en-US" sz="1600" dirty="0"/>
          </a:p>
        </p:txBody>
      </p:sp>
    </p:spTree>
    <p:extLst>
      <p:ext uri="{BB962C8B-B14F-4D97-AF65-F5344CB8AC3E}">
        <p14:creationId xmlns:p14="http://schemas.microsoft.com/office/powerpoint/2010/main" val="591433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Paul - Undisputed</a:t>
            </a:r>
          </a:p>
        </p:txBody>
      </p:sp>
      <p:sp>
        <p:nvSpPr>
          <p:cNvPr id="3" name="TextBox 2"/>
          <p:cNvSpPr txBox="1"/>
          <p:nvPr/>
        </p:nvSpPr>
        <p:spPr>
          <a:xfrm>
            <a:off x="152400" y="1295400"/>
            <a:ext cx="8686800" cy="4524315"/>
          </a:xfrm>
          <a:prstGeom prst="rect">
            <a:avLst/>
          </a:prstGeom>
          <a:noFill/>
        </p:spPr>
        <p:txBody>
          <a:bodyPr wrap="square" rtlCol="0">
            <a:spAutoFit/>
          </a:bodyPr>
          <a:lstStyle/>
          <a:p>
            <a:pPr lvl="0"/>
            <a:r>
              <a:rPr lang="en-US" sz="2400" u="sng" dirty="0">
                <a:solidFill>
                  <a:srgbClr val="FFFF00"/>
                </a:solidFill>
              </a:rPr>
              <a:t>L07</a:t>
            </a:r>
            <a:r>
              <a:rPr lang="en-US" sz="2400" u="sng" dirty="0"/>
              <a:t> First Epistle to the Thessalonians (51 AD) </a:t>
            </a:r>
            <a:r>
              <a:rPr lang="en-US" sz="2400" u="sng" dirty="0">
                <a:solidFill>
                  <a:srgbClr val="FFFF00"/>
                </a:solidFill>
              </a:rPr>
              <a:t>Danny H</a:t>
            </a:r>
            <a:endParaRPr lang="en-US" sz="2400" dirty="0">
              <a:solidFill>
                <a:srgbClr val="FFFF00"/>
              </a:solidFill>
            </a:endParaRPr>
          </a:p>
          <a:p>
            <a:pPr lvl="0"/>
            <a:r>
              <a:rPr lang="en-US" sz="2400" u="sng" dirty="0">
                <a:solidFill>
                  <a:srgbClr val="FFFF00"/>
                </a:solidFill>
              </a:rPr>
              <a:t>L07</a:t>
            </a:r>
            <a:r>
              <a:rPr lang="en-US" sz="2400" u="sng" dirty="0"/>
              <a:t> Epistle to the Galatians (47 (51-53)AD?) </a:t>
            </a:r>
            <a:r>
              <a:rPr lang="en-US" sz="2400" u="sng" dirty="0">
                <a:solidFill>
                  <a:srgbClr val="FFFF00"/>
                </a:solidFill>
              </a:rPr>
              <a:t>Joel Y</a:t>
            </a:r>
            <a:endParaRPr lang="en-US" sz="2400" dirty="0">
              <a:solidFill>
                <a:srgbClr val="FFFF00"/>
              </a:solidFill>
            </a:endParaRPr>
          </a:p>
          <a:p>
            <a:pPr lvl="0"/>
            <a:endParaRPr lang="en-US" sz="2400" u="sng" dirty="0"/>
          </a:p>
          <a:p>
            <a:pPr lvl="0"/>
            <a:r>
              <a:rPr lang="en-US" sz="2400" u="sng" dirty="0">
                <a:solidFill>
                  <a:srgbClr val="FFFF00"/>
                </a:solidFill>
              </a:rPr>
              <a:t>L11</a:t>
            </a:r>
            <a:r>
              <a:rPr lang="en-US" sz="2400" u="sng" dirty="0"/>
              <a:t> First Epistle to the Corinthians (52-56 AD</a:t>
            </a:r>
            <a:r>
              <a:rPr lang="en-US" sz="2400" u="sng" dirty="0" smtClean="0"/>
              <a:t>) </a:t>
            </a:r>
            <a:r>
              <a:rPr lang="en-US" sz="2400" u="sng" dirty="0" smtClean="0">
                <a:solidFill>
                  <a:srgbClr val="FFFF00"/>
                </a:solidFill>
              </a:rPr>
              <a:t>Jackson Jacobs</a:t>
            </a:r>
            <a:endParaRPr lang="en-US" sz="2400" u="sng" dirty="0">
              <a:solidFill>
                <a:srgbClr val="FFFF00"/>
              </a:solidFill>
            </a:endParaRPr>
          </a:p>
          <a:p>
            <a:pPr lvl="0"/>
            <a:r>
              <a:rPr lang="en-US" sz="2400" u="sng" dirty="0">
                <a:solidFill>
                  <a:srgbClr val="FFFF00"/>
                </a:solidFill>
              </a:rPr>
              <a:t>L11</a:t>
            </a:r>
            <a:r>
              <a:rPr lang="en-US" sz="2400" u="sng" dirty="0"/>
              <a:t>Second Epistle to the Corinthians (52-56 AD)  </a:t>
            </a:r>
            <a:r>
              <a:rPr lang="en-US" sz="2400" u="sng" dirty="0">
                <a:solidFill>
                  <a:srgbClr val="FFFF00"/>
                </a:solidFill>
              </a:rPr>
              <a:t>Corey W</a:t>
            </a:r>
            <a:endParaRPr lang="en-US" sz="2400" dirty="0">
              <a:solidFill>
                <a:srgbClr val="FFFF00"/>
              </a:solidFill>
            </a:endParaRPr>
          </a:p>
          <a:p>
            <a:pPr lvl="0"/>
            <a:endParaRPr lang="en-US" sz="2400" u="sng" dirty="0"/>
          </a:p>
          <a:p>
            <a:r>
              <a:rPr lang="en-US" sz="2400" u="sng" dirty="0">
                <a:solidFill>
                  <a:srgbClr val="FFFF00"/>
                </a:solidFill>
              </a:rPr>
              <a:t>L08</a:t>
            </a:r>
            <a:r>
              <a:rPr lang="en-US" sz="2400" u="sng" dirty="0"/>
              <a:t> Epistle to the Philippians (60-62 AD) </a:t>
            </a:r>
            <a:r>
              <a:rPr lang="en-US" sz="2400" u="sng" dirty="0">
                <a:solidFill>
                  <a:srgbClr val="FFFF00"/>
                </a:solidFill>
              </a:rPr>
              <a:t>Jana S, Chester T, Corey W,  </a:t>
            </a:r>
            <a:r>
              <a:rPr lang="en-US" sz="2400" u="sng" dirty="0" err="1">
                <a:solidFill>
                  <a:srgbClr val="FFFF00"/>
                </a:solidFill>
              </a:rPr>
              <a:t>DeAnna</a:t>
            </a:r>
            <a:r>
              <a:rPr lang="en-US" sz="2400" u="sng" dirty="0">
                <a:solidFill>
                  <a:srgbClr val="FFFF00"/>
                </a:solidFill>
              </a:rPr>
              <a:t> B</a:t>
            </a:r>
            <a:endParaRPr lang="en-US" sz="2400" dirty="0">
              <a:solidFill>
                <a:srgbClr val="FFFF00"/>
              </a:solidFill>
            </a:endParaRPr>
          </a:p>
          <a:p>
            <a:pPr lvl="0"/>
            <a:endParaRPr lang="en-US" sz="2400" u="sng" dirty="0"/>
          </a:p>
          <a:p>
            <a:pPr lvl="0"/>
            <a:r>
              <a:rPr lang="en-US" sz="2400" u="sng" dirty="0">
                <a:solidFill>
                  <a:srgbClr val="FFFF00"/>
                </a:solidFill>
              </a:rPr>
              <a:t>L08</a:t>
            </a:r>
            <a:r>
              <a:rPr lang="en-US" sz="2400" u="sng" dirty="0"/>
              <a:t> Epistle to Philemon (60-62 AD) </a:t>
            </a:r>
            <a:r>
              <a:rPr lang="en-US" sz="2400" u="sng" dirty="0">
                <a:solidFill>
                  <a:srgbClr val="FFFF00"/>
                </a:solidFill>
              </a:rPr>
              <a:t>Sara H</a:t>
            </a:r>
            <a:endParaRPr lang="en-US" sz="2400" dirty="0">
              <a:solidFill>
                <a:srgbClr val="FFFF00"/>
              </a:solidFill>
            </a:endParaRPr>
          </a:p>
          <a:p>
            <a:endParaRPr lang="en-US" sz="2400" u="sng" dirty="0"/>
          </a:p>
          <a:p>
            <a:r>
              <a:rPr lang="en-US" sz="2400" u="sng" dirty="0">
                <a:solidFill>
                  <a:srgbClr val="FFFF00"/>
                </a:solidFill>
              </a:rPr>
              <a:t>L13</a:t>
            </a:r>
            <a:r>
              <a:rPr lang="en-US" sz="2400" u="sng" dirty="0"/>
              <a:t> Epistle to the Romans (52-57 AD) </a:t>
            </a:r>
            <a:r>
              <a:rPr lang="en-US" sz="2400" u="sng" dirty="0">
                <a:solidFill>
                  <a:srgbClr val="FFFF00"/>
                </a:solidFill>
              </a:rPr>
              <a:t>Marty B </a:t>
            </a:r>
            <a:endParaRPr lang="en-US" sz="2400" dirty="0">
              <a:solidFill>
                <a:srgbClr val="FFFF00"/>
              </a:solidFill>
            </a:endParaRPr>
          </a:p>
        </p:txBody>
      </p:sp>
      <p:sp>
        <p:nvSpPr>
          <p:cNvPr id="4" name="TextBox 3">
            <a:extLst>
              <a:ext uri="{FF2B5EF4-FFF2-40B4-BE49-F238E27FC236}">
                <a16:creationId xmlns:a16="http://schemas.microsoft.com/office/drawing/2014/main" xmlns="" id="{72C38A59-CF17-4F48-85C0-A8C6ED8E7180}"/>
              </a:ext>
            </a:extLst>
          </p:cNvPr>
          <p:cNvSpPr txBox="1"/>
          <p:nvPr/>
        </p:nvSpPr>
        <p:spPr>
          <a:xfrm>
            <a:off x="5943600" y="838200"/>
            <a:ext cx="2746970" cy="369332"/>
          </a:xfrm>
          <a:prstGeom prst="rect">
            <a:avLst/>
          </a:prstGeom>
          <a:noFill/>
        </p:spPr>
        <p:txBody>
          <a:bodyPr wrap="none" rtlCol="0">
            <a:spAutoFit/>
          </a:bodyPr>
          <a:lstStyle/>
          <a:p>
            <a:r>
              <a:rPr lang="en-US" dirty="0">
                <a:solidFill>
                  <a:srgbClr val="FFFF00"/>
                </a:solidFill>
              </a:rPr>
              <a:t>Resurrection, Miracles, Deity</a:t>
            </a:r>
          </a:p>
        </p:txBody>
      </p:sp>
    </p:spTree>
    <p:extLst>
      <p:ext uri="{BB962C8B-B14F-4D97-AF65-F5344CB8AC3E}">
        <p14:creationId xmlns:p14="http://schemas.microsoft.com/office/powerpoint/2010/main" val="4026912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C101DFA0-250C-478F-8982-6821E96E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22"/>
            <a:ext cx="9144000" cy="6647155"/>
          </a:xfrm>
          <a:prstGeom prst="rect">
            <a:avLst/>
          </a:prstGeom>
        </p:spPr>
      </p:pic>
      <p:grpSp>
        <p:nvGrpSpPr>
          <p:cNvPr id="39" name="Group 38"/>
          <p:cNvGrpSpPr/>
          <p:nvPr/>
        </p:nvGrpSpPr>
        <p:grpSpPr>
          <a:xfrm>
            <a:off x="304800" y="4328769"/>
            <a:ext cx="8545733" cy="764452"/>
            <a:chOff x="593953" y="4818685"/>
            <a:chExt cx="8545733" cy="764452"/>
          </a:xfrm>
        </p:grpSpPr>
        <p:grpSp>
          <p:nvGrpSpPr>
            <p:cNvPr id="40" name="Group 39"/>
            <p:cNvGrpSpPr/>
            <p:nvPr/>
          </p:nvGrpSpPr>
          <p:grpSpPr>
            <a:xfrm>
              <a:off x="2754835" y="4818685"/>
              <a:ext cx="992037" cy="457200"/>
              <a:chOff x="1687280" y="4822394"/>
              <a:chExt cx="992037" cy="457200"/>
            </a:xfrm>
          </p:grpSpPr>
          <p:sp>
            <p:nvSpPr>
              <p:cNvPr id="73" name="Rectangle 72"/>
              <p:cNvSpPr/>
              <p:nvPr/>
            </p:nvSpPr>
            <p:spPr>
              <a:xfrm>
                <a:off x="1764917" y="4933453"/>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1687280"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1618651" y="5336916"/>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30AD</a:t>
              </a:r>
              <a:endParaRPr lang="en-US" sz="1000" dirty="0">
                <a:solidFill>
                  <a:prstClr val="black"/>
                </a:solidFill>
                <a:latin typeface="Tekton Pro Cond" pitchFamily="34" charset="0"/>
              </a:endParaRPr>
            </a:p>
          </p:txBody>
        </p:sp>
        <p:grpSp>
          <p:nvGrpSpPr>
            <p:cNvPr id="42" name="Group 41"/>
            <p:cNvGrpSpPr/>
            <p:nvPr/>
          </p:nvGrpSpPr>
          <p:grpSpPr>
            <a:xfrm>
              <a:off x="3746872" y="4818685"/>
              <a:ext cx="1005840" cy="457200"/>
              <a:chOff x="2896492" y="4819153"/>
              <a:chExt cx="1005840" cy="457200"/>
            </a:xfrm>
          </p:grpSpPr>
          <p:sp>
            <p:nvSpPr>
              <p:cNvPr id="69" name="Rectangle 68"/>
              <p:cNvSpPr/>
              <p:nvPr/>
            </p:nvSpPr>
            <p:spPr>
              <a:xfrm>
                <a:off x="2896492" y="4819153"/>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2987932" y="4933453"/>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TextBox 42"/>
            <p:cNvSpPr txBox="1"/>
            <p:nvPr/>
          </p:nvSpPr>
          <p:spPr>
            <a:xfrm>
              <a:off x="2524644" y="5324683"/>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40 </a:t>
              </a:r>
              <a:r>
                <a:rPr lang="en-US" sz="1000" dirty="0">
                  <a:solidFill>
                    <a:prstClr val="black"/>
                  </a:solidFill>
                  <a:latin typeface="Tekton Pro Cond" pitchFamily="34" charset="0"/>
                </a:rPr>
                <a:t>AD</a:t>
              </a:r>
            </a:p>
          </p:txBody>
        </p:sp>
        <p:sp>
          <p:nvSpPr>
            <p:cNvPr id="44" name="TextBox 43"/>
            <p:cNvSpPr txBox="1"/>
            <p:nvPr/>
          </p:nvSpPr>
          <p:spPr>
            <a:xfrm>
              <a:off x="4572000" y="5332071"/>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60 </a:t>
              </a:r>
              <a:r>
                <a:rPr lang="en-US" sz="1000" dirty="0">
                  <a:solidFill>
                    <a:prstClr val="black"/>
                  </a:solidFill>
                  <a:latin typeface="Tekton Pro Cond" pitchFamily="34" charset="0"/>
                </a:rPr>
                <a:t>AD</a:t>
              </a:r>
            </a:p>
          </p:txBody>
        </p:sp>
        <p:grpSp>
          <p:nvGrpSpPr>
            <p:cNvPr id="45" name="Group 44"/>
            <p:cNvGrpSpPr/>
            <p:nvPr/>
          </p:nvGrpSpPr>
          <p:grpSpPr>
            <a:xfrm>
              <a:off x="4752712" y="4818685"/>
              <a:ext cx="1005840" cy="457200"/>
              <a:chOff x="4130932" y="4822394"/>
              <a:chExt cx="1005840" cy="457200"/>
            </a:xfrm>
          </p:grpSpPr>
          <p:sp>
            <p:nvSpPr>
              <p:cNvPr id="67" name="Rectangle 66"/>
              <p:cNvSpPr/>
              <p:nvPr/>
            </p:nvSpPr>
            <p:spPr>
              <a:xfrm>
                <a:off x="4130932" y="4822394"/>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p:nvSpPr>
            <p:spPr>
              <a:xfrm>
                <a:off x="4222372" y="4933453"/>
                <a:ext cx="914400" cy="228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5758552"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851978" y="4932985"/>
              <a:ext cx="914400" cy="228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7759428"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7850334" y="4932985"/>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8752331" y="4818685"/>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5588925" y="5334638"/>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70 </a:t>
              </a:r>
              <a:r>
                <a:rPr lang="en-US" sz="1000" dirty="0">
                  <a:solidFill>
                    <a:prstClr val="black"/>
                  </a:solidFill>
                  <a:latin typeface="Tekton Pro Cond" pitchFamily="34" charset="0"/>
                </a:rPr>
                <a:t>AD</a:t>
              </a:r>
            </a:p>
          </p:txBody>
        </p:sp>
        <p:sp>
          <p:nvSpPr>
            <p:cNvPr id="52" name="TextBox 51"/>
            <p:cNvSpPr txBox="1"/>
            <p:nvPr/>
          </p:nvSpPr>
          <p:spPr>
            <a:xfrm>
              <a:off x="6584335" y="5315260"/>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80 </a:t>
              </a:r>
              <a:r>
                <a:rPr lang="en-US" sz="1000" dirty="0">
                  <a:solidFill>
                    <a:prstClr val="black"/>
                  </a:solidFill>
                  <a:latin typeface="Tekton Pro Cond" pitchFamily="34" charset="0"/>
                </a:rPr>
                <a:t>AD</a:t>
              </a:r>
            </a:p>
          </p:txBody>
        </p:sp>
        <p:sp>
          <p:nvSpPr>
            <p:cNvPr id="53" name="TextBox 52"/>
            <p:cNvSpPr txBox="1"/>
            <p:nvPr/>
          </p:nvSpPr>
          <p:spPr>
            <a:xfrm>
              <a:off x="7498735" y="5286219"/>
              <a:ext cx="460382" cy="246221"/>
            </a:xfrm>
            <a:prstGeom prst="rect">
              <a:avLst/>
            </a:prstGeom>
            <a:noFill/>
          </p:spPr>
          <p:txBody>
            <a:bodyPr wrap="none" rtlCol="0">
              <a:spAutoFit/>
            </a:bodyPr>
            <a:lstStyle/>
            <a:p>
              <a:r>
                <a:rPr lang="en-US" sz="1000" dirty="0" smtClean="0">
                  <a:solidFill>
                    <a:prstClr val="black"/>
                  </a:solidFill>
                  <a:latin typeface="Tekton Pro Cond" pitchFamily="34" charset="0"/>
                </a:rPr>
                <a:t>90 </a:t>
              </a:r>
              <a:r>
                <a:rPr lang="en-US" sz="1000" dirty="0">
                  <a:solidFill>
                    <a:prstClr val="black"/>
                  </a:solidFill>
                  <a:latin typeface="Tekton Pro Cond" pitchFamily="34" charset="0"/>
                </a:rPr>
                <a:t>AD</a:t>
              </a:r>
            </a:p>
          </p:txBody>
        </p:sp>
        <p:sp>
          <p:nvSpPr>
            <p:cNvPr id="54" name="TextBox 53"/>
            <p:cNvSpPr txBox="1"/>
            <p:nvPr/>
          </p:nvSpPr>
          <p:spPr>
            <a:xfrm>
              <a:off x="8613580" y="5260804"/>
              <a:ext cx="526106" cy="246221"/>
            </a:xfrm>
            <a:prstGeom prst="rect">
              <a:avLst/>
            </a:prstGeom>
            <a:noFill/>
          </p:spPr>
          <p:txBody>
            <a:bodyPr wrap="none" rtlCol="0">
              <a:spAutoFit/>
            </a:bodyPr>
            <a:lstStyle/>
            <a:p>
              <a:r>
                <a:rPr lang="en-US" sz="1000" dirty="0" smtClean="0">
                  <a:solidFill>
                    <a:prstClr val="black"/>
                  </a:solidFill>
                  <a:latin typeface="Tekton Pro Cond" pitchFamily="34" charset="0"/>
                </a:rPr>
                <a:t>100 </a:t>
              </a:r>
              <a:r>
                <a:rPr lang="en-US" sz="1000" dirty="0">
                  <a:solidFill>
                    <a:prstClr val="black"/>
                  </a:solidFill>
                  <a:latin typeface="Tekton Pro Cond" pitchFamily="34" charset="0"/>
                </a:rPr>
                <a:t>AD</a:t>
              </a:r>
            </a:p>
          </p:txBody>
        </p:sp>
        <p:grpSp>
          <p:nvGrpSpPr>
            <p:cNvPr id="56" name="Group 55"/>
            <p:cNvGrpSpPr/>
            <p:nvPr/>
          </p:nvGrpSpPr>
          <p:grpSpPr>
            <a:xfrm>
              <a:off x="1766831" y="4818685"/>
              <a:ext cx="987595" cy="457200"/>
              <a:chOff x="699685" y="4829019"/>
              <a:chExt cx="987595" cy="457200"/>
            </a:xfrm>
          </p:grpSpPr>
          <p:sp>
            <p:nvSpPr>
              <p:cNvPr id="65" name="Rectangle 64"/>
              <p:cNvSpPr/>
              <p:nvPr/>
            </p:nvSpPr>
            <p:spPr>
              <a:xfrm>
                <a:off x="772880" y="4946081"/>
                <a:ext cx="914400" cy="228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699685" y="4829019"/>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3575259" y="531815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50AD</a:t>
              </a:r>
              <a:endParaRPr lang="en-US" sz="1000" dirty="0">
                <a:solidFill>
                  <a:prstClr val="black"/>
                </a:solidFill>
                <a:latin typeface="Tekton Pro Cond" pitchFamily="34" charset="0"/>
              </a:endParaRPr>
            </a:p>
          </p:txBody>
        </p:sp>
        <p:grpSp>
          <p:nvGrpSpPr>
            <p:cNvPr id="58" name="Group 57"/>
            <p:cNvGrpSpPr/>
            <p:nvPr/>
          </p:nvGrpSpPr>
          <p:grpSpPr>
            <a:xfrm>
              <a:off x="6755948" y="4818685"/>
              <a:ext cx="1005840" cy="457200"/>
              <a:chOff x="6755948" y="4812546"/>
              <a:chExt cx="1005840" cy="457200"/>
            </a:xfrm>
          </p:grpSpPr>
          <p:sp>
            <p:nvSpPr>
              <p:cNvPr id="63" name="Rectangle 62"/>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9" name="Group 58"/>
            <p:cNvGrpSpPr/>
            <p:nvPr/>
          </p:nvGrpSpPr>
          <p:grpSpPr>
            <a:xfrm>
              <a:off x="760991" y="4818685"/>
              <a:ext cx="1005840" cy="457200"/>
              <a:chOff x="6755948" y="4812546"/>
              <a:chExt cx="1005840" cy="457200"/>
            </a:xfrm>
          </p:grpSpPr>
          <p:sp>
            <p:nvSpPr>
              <p:cNvPr id="61" name="Rectangle 60"/>
              <p:cNvSpPr/>
              <p:nvPr/>
            </p:nvSpPr>
            <p:spPr>
              <a:xfrm>
                <a:off x="6755948" y="4812546"/>
                <a:ext cx="9144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6847388" y="4943319"/>
                <a:ext cx="914400" cy="228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0" name="TextBox 59"/>
            <p:cNvSpPr txBox="1"/>
            <p:nvPr/>
          </p:nvSpPr>
          <p:spPr>
            <a:xfrm>
              <a:off x="593953" y="5283170"/>
              <a:ext cx="442750" cy="246221"/>
            </a:xfrm>
            <a:prstGeom prst="rect">
              <a:avLst/>
            </a:prstGeom>
            <a:noFill/>
          </p:spPr>
          <p:txBody>
            <a:bodyPr wrap="none" rtlCol="0">
              <a:spAutoFit/>
            </a:bodyPr>
            <a:lstStyle/>
            <a:p>
              <a:r>
                <a:rPr lang="en-US" sz="1000" dirty="0" smtClean="0">
                  <a:solidFill>
                    <a:prstClr val="black"/>
                  </a:solidFill>
                  <a:latin typeface="Tekton Pro Cond" pitchFamily="34" charset="0"/>
                </a:rPr>
                <a:t>20AD</a:t>
              </a:r>
              <a:endParaRPr lang="en-US" sz="1000" dirty="0">
                <a:solidFill>
                  <a:prstClr val="black"/>
                </a:solidFill>
                <a:latin typeface="Tekton Pro Cond" pitchFamily="34" charset="0"/>
              </a:endParaRPr>
            </a:p>
          </p:txBody>
        </p:sp>
      </p:grpSp>
      <p:grpSp>
        <p:nvGrpSpPr>
          <p:cNvPr id="26" name="Group 25"/>
          <p:cNvGrpSpPr/>
          <p:nvPr/>
        </p:nvGrpSpPr>
        <p:grpSpPr>
          <a:xfrm>
            <a:off x="874534" y="3064328"/>
            <a:ext cx="4885620" cy="1438264"/>
            <a:chOff x="874534" y="3064328"/>
            <a:chExt cx="4885620" cy="1438264"/>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00774">
              <a:off x="1403989" y="3925107"/>
              <a:ext cx="393740" cy="577485"/>
            </a:xfrm>
            <a:prstGeom prst="rect">
              <a:avLst/>
            </a:prstGeom>
          </p:spPr>
        </p:pic>
        <p:sp>
          <p:nvSpPr>
            <p:cNvPr id="33" name="TextBox 32"/>
            <p:cNvSpPr txBox="1"/>
            <p:nvPr/>
          </p:nvSpPr>
          <p:spPr>
            <a:xfrm>
              <a:off x="874534" y="3796775"/>
              <a:ext cx="920445" cy="246221"/>
            </a:xfrm>
            <a:prstGeom prst="rect">
              <a:avLst/>
            </a:prstGeom>
            <a:noFill/>
          </p:spPr>
          <p:txBody>
            <a:bodyPr wrap="none" rtlCol="0">
              <a:spAutoFit/>
            </a:bodyPr>
            <a:lstStyle>
              <a:defPPr>
                <a:defRPr lang="en-US"/>
              </a:defPPr>
              <a:lvl1pPr>
                <a:defRPr sz="1000">
                  <a:latin typeface="Tekton Pro Cond" pitchFamily="34" charset="0"/>
                </a:defRPr>
              </a:lvl1pPr>
            </a:lstStyle>
            <a:p>
              <a:r>
                <a:rPr lang="en-US" dirty="0">
                  <a:solidFill>
                    <a:prstClr val="black"/>
                  </a:solidFill>
                </a:rPr>
                <a:t>Ministry of Jesus</a:t>
              </a:r>
            </a:p>
          </p:txBody>
        </p:sp>
        <p:grpSp>
          <p:nvGrpSpPr>
            <p:cNvPr id="34" name="Group 33"/>
            <p:cNvGrpSpPr/>
            <p:nvPr/>
          </p:nvGrpSpPr>
          <p:grpSpPr>
            <a:xfrm>
              <a:off x="1015950" y="3064328"/>
              <a:ext cx="627095" cy="770001"/>
              <a:chOff x="593953" y="882934"/>
              <a:chExt cx="627095" cy="770001"/>
            </a:xfrm>
          </p:grpSpPr>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620" y="882934"/>
                <a:ext cx="571428" cy="539682"/>
              </a:xfrm>
              <a:prstGeom prst="rect">
                <a:avLst/>
              </a:prstGeom>
            </p:spPr>
          </p:pic>
          <p:sp>
            <p:nvSpPr>
              <p:cNvPr id="36" name="TextBox 35"/>
              <p:cNvSpPr txBox="1"/>
              <p:nvPr/>
            </p:nvSpPr>
            <p:spPr>
              <a:xfrm>
                <a:off x="593953" y="1406714"/>
                <a:ext cx="627095" cy="246221"/>
              </a:xfrm>
              <a:prstGeom prst="rect">
                <a:avLst/>
              </a:prstGeom>
              <a:noFill/>
            </p:spPr>
            <p:txBody>
              <a:bodyPr wrap="none" rtlCol="0">
                <a:spAutoFit/>
              </a:bodyPr>
              <a:lstStyle/>
              <a:p>
                <a:r>
                  <a:rPr lang="en-US" sz="1000" dirty="0">
                    <a:solidFill>
                      <a:prstClr val="black"/>
                    </a:solidFill>
                    <a:latin typeface="Tekton Pro Cond" pitchFamily="34" charset="0"/>
                  </a:rPr>
                  <a:t>27-30 AD</a:t>
                </a:r>
              </a:p>
            </p:txBody>
          </p:sp>
        </p:grpSp>
        <p:sp>
          <p:nvSpPr>
            <p:cNvPr id="37" name="TextBox 36"/>
            <p:cNvSpPr txBox="1"/>
            <p:nvPr/>
          </p:nvSpPr>
          <p:spPr>
            <a:xfrm>
              <a:off x="5126647" y="3216919"/>
              <a:ext cx="633507" cy="553998"/>
            </a:xfrm>
            <a:prstGeom prst="rect">
              <a:avLst/>
            </a:prstGeom>
            <a:noFill/>
          </p:spPr>
          <p:txBody>
            <a:bodyPr wrap="none" rtlCol="0">
              <a:spAutoFit/>
            </a:bodyPr>
            <a:lstStyle>
              <a:defPPr>
                <a:defRPr lang="en-US"/>
              </a:defPPr>
              <a:lvl1pPr>
                <a:defRPr sz="1000">
                  <a:latin typeface="Tekton Pro Cond" pitchFamily="34" charset="0"/>
                </a:defRPr>
              </a:lvl1pPr>
            </a:lstStyle>
            <a:p>
              <a:pPr algn="ctr"/>
              <a:r>
                <a:rPr lang="en-US" dirty="0">
                  <a:solidFill>
                    <a:prstClr val="black"/>
                  </a:solidFill>
                </a:rPr>
                <a:t>70 AD</a:t>
              </a:r>
            </a:p>
            <a:p>
              <a:pPr algn="ctr"/>
              <a:r>
                <a:rPr lang="en-US" dirty="0">
                  <a:solidFill>
                    <a:prstClr val="black"/>
                  </a:solidFill>
                </a:rPr>
                <a:t>Temple</a:t>
              </a:r>
            </a:p>
            <a:p>
              <a:pPr algn="ctr"/>
              <a:r>
                <a:rPr lang="en-US" dirty="0">
                  <a:solidFill>
                    <a:prstClr val="black"/>
                  </a:solidFill>
                </a:rPr>
                <a:t>Destroyed</a:t>
              </a: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7413" y="3750388"/>
              <a:ext cx="463972" cy="547249"/>
            </a:xfrm>
            <a:prstGeom prst="rect">
              <a:avLst/>
            </a:prstGeom>
          </p:spPr>
        </p:pic>
        <p:sp>
          <p:nvSpPr>
            <p:cNvPr id="75" name="Rectangle 74"/>
            <p:cNvSpPr/>
            <p:nvPr/>
          </p:nvSpPr>
          <p:spPr>
            <a:xfrm>
              <a:off x="1195833" y="4297637"/>
              <a:ext cx="281845" cy="45719"/>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807243" y="1676400"/>
            <a:ext cx="1901118" cy="2773508"/>
            <a:chOff x="2807243" y="1676400"/>
            <a:chExt cx="1901118" cy="2773508"/>
          </a:xfrm>
        </p:grpSpPr>
        <p:sp>
          <p:nvSpPr>
            <p:cNvPr id="76" name="Rectangle 75"/>
            <p:cNvSpPr/>
            <p:nvPr/>
          </p:nvSpPr>
          <p:spPr>
            <a:xfrm>
              <a:off x="3908142" y="3987459"/>
              <a:ext cx="800219" cy="246221"/>
            </a:xfrm>
            <a:prstGeom prst="rect">
              <a:avLst/>
            </a:prstGeom>
          </p:spPr>
          <p:txBody>
            <a:bodyPr wrap="none">
              <a:spAutoFit/>
            </a:bodyPr>
            <a:lstStyle/>
            <a:p>
              <a:pPr lvl="0"/>
              <a:r>
                <a:rPr lang="en-US" sz="1000" dirty="0">
                  <a:solidFill>
                    <a:prstClr val="black"/>
                  </a:solidFill>
                  <a:latin typeface="Tekton Pro Cond" pitchFamily="34" charset="0"/>
                </a:rPr>
                <a:t>2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~55-56</a:t>
              </a:r>
            </a:p>
          </p:txBody>
        </p:sp>
        <p:grpSp>
          <p:nvGrpSpPr>
            <p:cNvPr id="77" name="Group 76"/>
            <p:cNvGrpSpPr/>
            <p:nvPr/>
          </p:nvGrpSpPr>
          <p:grpSpPr>
            <a:xfrm>
              <a:off x="2807243" y="1676400"/>
              <a:ext cx="1708082" cy="2773508"/>
              <a:chOff x="3096396" y="2166316"/>
              <a:chExt cx="1708082" cy="2773508"/>
            </a:xfrm>
          </p:grpSpPr>
          <p:sp>
            <p:nvSpPr>
              <p:cNvPr id="78" name="TextBox 77"/>
              <p:cNvSpPr txBox="1"/>
              <p:nvPr/>
            </p:nvSpPr>
            <p:spPr>
              <a:xfrm>
                <a:off x="3828778" y="3823525"/>
                <a:ext cx="805029" cy="246221"/>
              </a:xfrm>
              <a:prstGeom prst="rect">
                <a:avLst/>
              </a:prstGeom>
              <a:noFill/>
            </p:spPr>
            <p:txBody>
              <a:bodyPr wrap="none" rtlCol="0">
                <a:spAutoFit/>
              </a:bodyPr>
              <a:lstStyle/>
              <a:p>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Epistles</a:t>
                </a:r>
                <a:endParaRPr lang="en-US" sz="1000" dirty="0">
                  <a:solidFill>
                    <a:prstClr val="black"/>
                  </a:solidFill>
                  <a:latin typeface="Tekton Pro Cond" pitchFamily="34" charset="0"/>
                </a:endParaRPr>
              </a:p>
            </p:txBody>
          </p:sp>
          <p:sp>
            <p:nvSpPr>
              <p:cNvPr id="79" name="Left Brace 78"/>
              <p:cNvSpPr/>
              <p:nvPr/>
            </p:nvSpPr>
            <p:spPr>
              <a:xfrm rot="5400000">
                <a:off x="3226990" y="3586098"/>
                <a:ext cx="225854" cy="2501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308626" y="2513191"/>
                <a:ext cx="720642" cy="578274"/>
              </a:xfrm>
              <a:prstGeom prst="rect">
                <a:avLst/>
              </a:prstGeom>
            </p:spPr>
          </p:pic>
          <p:sp>
            <p:nvSpPr>
              <p:cNvPr id="81" name="Rectangle 80"/>
              <p:cNvSpPr/>
              <p:nvPr/>
            </p:nvSpPr>
            <p:spPr>
              <a:xfrm>
                <a:off x="3096396" y="4286691"/>
                <a:ext cx="88036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Thess</a:t>
                </a:r>
                <a:r>
                  <a:rPr lang="en-US" sz="1000" dirty="0">
                    <a:solidFill>
                      <a:prstClr val="black"/>
                    </a:solidFill>
                    <a:latin typeface="Tekton Pro Cond" pitchFamily="34" charset="0"/>
                  </a:rPr>
                  <a:t> ~50 AD</a:t>
                </a:r>
                <a:endParaRPr lang="en-US" sz="1000" dirty="0">
                  <a:solidFill>
                    <a:prstClr val="black"/>
                  </a:solidFill>
                  <a:latin typeface="Tekton Pro Cond" pitchFamily="34" charset="0"/>
                </a:endParaRPr>
              </a:p>
            </p:txBody>
          </p:sp>
          <p:grpSp>
            <p:nvGrpSpPr>
              <p:cNvPr id="82" name="Group 81"/>
              <p:cNvGrpSpPr/>
              <p:nvPr/>
            </p:nvGrpSpPr>
            <p:grpSpPr>
              <a:xfrm>
                <a:off x="3731434" y="4696910"/>
                <a:ext cx="122316" cy="113169"/>
                <a:chOff x="5753383" y="4667061"/>
                <a:chExt cx="122316" cy="113169"/>
              </a:xfrm>
            </p:grpSpPr>
            <p:sp>
              <p:nvSpPr>
                <p:cNvPr id="118" name="Freeform 117"/>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942768" y="4762100"/>
                <a:ext cx="122316" cy="113169"/>
                <a:chOff x="5753383" y="4667061"/>
                <a:chExt cx="122316" cy="113169"/>
              </a:xfrm>
            </p:grpSpPr>
            <p:sp>
              <p:nvSpPr>
                <p:cNvPr id="115" name="Freeform 114"/>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156461" y="4701436"/>
                <a:ext cx="122316" cy="113169"/>
                <a:chOff x="5753383" y="4667061"/>
                <a:chExt cx="122316" cy="113169"/>
              </a:xfrm>
            </p:grpSpPr>
            <p:sp>
              <p:nvSpPr>
                <p:cNvPr id="112" name="Freeform 111"/>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163298" y="4826655"/>
                <a:ext cx="122316" cy="113169"/>
                <a:chOff x="5753383" y="4667061"/>
                <a:chExt cx="122316" cy="113169"/>
              </a:xfrm>
            </p:grpSpPr>
            <p:sp>
              <p:nvSpPr>
                <p:cNvPr id="109" name="Freeform 10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4143714" y="4178215"/>
                <a:ext cx="641158" cy="400110"/>
              </a:xfrm>
              <a:prstGeom prst="rect">
                <a:avLst/>
              </a:prstGeom>
            </p:spPr>
            <p:txBody>
              <a:bodyPr wrap="square">
                <a:spAutoFit/>
              </a:bodyPr>
              <a:lstStyle/>
              <a:p>
                <a:pPr lvl="0"/>
                <a:r>
                  <a:rPr lang="en-US" sz="1000" dirty="0">
                    <a:solidFill>
                      <a:prstClr val="black"/>
                    </a:solidFill>
                    <a:latin typeface="Tekton Pro Cond" pitchFamily="34" charset="0"/>
                  </a:rPr>
                  <a:t>Phil ~55</a:t>
                </a:r>
              </a:p>
              <a:p>
                <a:pPr lvl="0"/>
                <a:r>
                  <a:rPr lang="en-US" sz="1000" dirty="0">
                    <a:solidFill>
                      <a:prstClr val="black"/>
                    </a:solidFill>
                    <a:latin typeface="Tekton Pro Cond" pitchFamily="34" charset="0"/>
                  </a:rPr>
                  <a:t>Phmn~55</a:t>
                </a:r>
                <a:endParaRPr lang="en-US" sz="1000" dirty="0">
                  <a:solidFill>
                    <a:prstClr val="black"/>
                  </a:solidFill>
                  <a:latin typeface="Tekton Pro Cond" pitchFamily="34" charset="0"/>
                </a:endParaRPr>
              </a:p>
            </p:txBody>
          </p:sp>
          <p:sp>
            <p:nvSpPr>
              <p:cNvPr id="87" name="Rectangle 86"/>
              <p:cNvSpPr/>
              <p:nvPr/>
            </p:nvSpPr>
            <p:spPr>
              <a:xfrm>
                <a:off x="3695668" y="4078024"/>
                <a:ext cx="599844" cy="246221"/>
              </a:xfrm>
              <a:prstGeom prst="rect">
                <a:avLst/>
              </a:prstGeom>
            </p:spPr>
            <p:txBody>
              <a:bodyPr wrap="none">
                <a:spAutoFit/>
              </a:bodyPr>
              <a:lstStyle/>
              <a:p>
                <a:pPr lvl="0"/>
                <a:r>
                  <a:rPr lang="en-US" sz="1000" dirty="0">
                    <a:solidFill>
                      <a:prstClr val="black"/>
                    </a:solidFill>
                    <a:latin typeface="Tekton Pro Cond" pitchFamily="34" charset="0"/>
                  </a:rPr>
                  <a:t>Gal   ~53 </a:t>
                </a:r>
                <a:endParaRPr lang="en-US" sz="1000" dirty="0">
                  <a:solidFill>
                    <a:prstClr val="black"/>
                  </a:solidFill>
                  <a:latin typeface="Tekton Pro Cond" pitchFamily="34" charset="0"/>
                </a:endParaRPr>
              </a:p>
            </p:txBody>
          </p:sp>
          <p:sp>
            <p:nvSpPr>
              <p:cNvPr id="88" name="Rectangle 87"/>
              <p:cNvSpPr/>
              <p:nvPr/>
            </p:nvSpPr>
            <p:spPr>
              <a:xfrm>
                <a:off x="3464978" y="4455215"/>
                <a:ext cx="800219" cy="246221"/>
              </a:xfrm>
              <a:prstGeom prst="rect">
                <a:avLst/>
              </a:prstGeom>
            </p:spPr>
            <p:txBody>
              <a:bodyPr wrap="none">
                <a:spAutoFit/>
              </a:bodyPr>
              <a:lstStyle/>
              <a:p>
                <a:pPr lvl="0"/>
                <a:r>
                  <a:rPr lang="en-US" sz="1000" dirty="0">
                    <a:solidFill>
                      <a:prstClr val="black"/>
                    </a:solidFill>
                    <a:latin typeface="Tekton Pro Cond" pitchFamily="34" charset="0"/>
                  </a:rPr>
                  <a:t>1 </a:t>
                </a:r>
                <a:r>
                  <a:rPr lang="en-US" sz="1000" dirty="0" err="1">
                    <a:solidFill>
                      <a:prstClr val="black"/>
                    </a:solidFill>
                    <a:latin typeface="Tekton Pro Cond" pitchFamily="34" charset="0"/>
                  </a:rPr>
                  <a:t>Cor</a:t>
                </a:r>
                <a:r>
                  <a:rPr lang="en-US" sz="1000" dirty="0">
                    <a:solidFill>
                      <a:prstClr val="black"/>
                    </a:solidFill>
                    <a:latin typeface="Tekton Pro Cond" pitchFamily="34" charset="0"/>
                  </a:rPr>
                  <a:t> ~53-54</a:t>
                </a:r>
                <a:endParaRPr lang="en-US" sz="1000" dirty="0">
                  <a:solidFill>
                    <a:prstClr val="black"/>
                  </a:solidFill>
                  <a:latin typeface="Tekton Pro Cond" pitchFamily="34" charset="0"/>
                </a:endParaRPr>
              </a:p>
            </p:txBody>
          </p:sp>
          <p:grpSp>
            <p:nvGrpSpPr>
              <p:cNvPr id="89" name="Group 88"/>
              <p:cNvGrpSpPr/>
              <p:nvPr/>
            </p:nvGrpSpPr>
            <p:grpSpPr>
              <a:xfrm>
                <a:off x="4059875" y="4761016"/>
                <a:ext cx="122316" cy="113169"/>
                <a:chOff x="5753383" y="4667061"/>
                <a:chExt cx="122316" cy="113169"/>
              </a:xfrm>
            </p:grpSpPr>
            <p:sp>
              <p:nvSpPr>
                <p:cNvPr id="106" name="Freeform 10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298340" y="4810385"/>
                <a:ext cx="122316" cy="113169"/>
                <a:chOff x="5753383" y="4667061"/>
                <a:chExt cx="122316" cy="113169"/>
              </a:xfrm>
            </p:grpSpPr>
            <p:sp>
              <p:nvSpPr>
                <p:cNvPr id="103" name="Freeform 10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4249518" y="4069746"/>
                <a:ext cx="554960" cy="246221"/>
              </a:xfrm>
              <a:prstGeom prst="rect">
                <a:avLst/>
              </a:prstGeom>
            </p:spPr>
            <p:txBody>
              <a:bodyPr wrap="none">
                <a:spAutoFit/>
              </a:bodyPr>
              <a:lstStyle/>
              <a:p>
                <a:pPr lvl="0"/>
                <a:r>
                  <a:rPr lang="en-US" sz="1000" dirty="0">
                    <a:solidFill>
                      <a:prstClr val="black"/>
                    </a:solidFill>
                    <a:latin typeface="Tekton Pro Cond" pitchFamily="34" charset="0"/>
                  </a:rPr>
                  <a:t>Ro   ~57</a:t>
                </a:r>
                <a:endParaRPr lang="en-US" sz="1000" dirty="0">
                  <a:solidFill>
                    <a:prstClr val="black"/>
                  </a:solidFill>
                  <a:latin typeface="Tekton Pro Cond" pitchFamily="34" charset="0"/>
                </a:endParaRPr>
              </a:p>
            </p:txBody>
          </p:sp>
          <p:grpSp>
            <p:nvGrpSpPr>
              <p:cNvPr id="92" name="Group 91"/>
              <p:cNvGrpSpPr/>
              <p:nvPr/>
            </p:nvGrpSpPr>
            <p:grpSpPr>
              <a:xfrm>
                <a:off x="4479202" y="4819439"/>
                <a:ext cx="122316" cy="113169"/>
                <a:chOff x="5753383" y="4667061"/>
                <a:chExt cx="122316" cy="113169"/>
              </a:xfrm>
            </p:grpSpPr>
            <p:sp>
              <p:nvSpPr>
                <p:cNvPr id="100" name="Freeform 9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a:off x="3752044" y="4088857"/>
                <a:ext cx="822507" cy="101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276850" y="2166316"/>
                <a:ext cx="920445" cy="400110"/>
              </a:xfrm>
              <a:prstGeom prst="rect">
                <a:avLst/>
              </a:prstGeom>
              <a:noFill/>
            </p:spPr>
            <p:txBody>
              <a:bodyPr wrap="none" rtlCol="0">
                <a:spAutoFit/>
              </a:bodyPr>
              <a:lstStyle/>
              <a:p>
                <a:pPr algn="ctr"/>
                <a:r>
                  <a:rPr lang="en-US" sz="1000" dirty="0">
                    <a:solidFill>
                      <a:prstClr val="black"/>
                    </a:solidFill>
                    <a:latin typeface="Tekton Pro Cond" pitchFamily="34" charset="0"/>
                  </a:rPr>
                  <a:t>Paul’s </a:t>
                </a:r>
                <a:r>
                  <a:rPr lang="en-US" sz="1000" dirty="0" smtClean="0">
                    <a:solidFill>
                      <a:prstClr val="black"/>
                    </a:solidFill>
                    <a:latin typeface="Tekton Pro Cond" pitchFamily="34" charset="0"/>
                  </a:rPr>
                  <a:t>Missionary</a:t>
                </a:r>
              </a:p>
              <a:p>
                <a:pPr algn="ctr"/>
                <a:r>
                  <a:rPr lang="en-US" sz="1000" dirty="0" smtClean="0">
                    <a:solidFill>
                      <a:prstClr val="black"/>
                    </a:solidFill>
                    <a:latin typeface="Tekton Pro Cond" pitchFamily="34" charset="0"/>
                  </a:rPr>
                  <a:t>Journeys</a:t>
                </a:r>
                <a:endParaRPr lang="en-US" sz="1000" dirty="0">
                  <a:solidFill>
                    <a:prstClr val="black"/>
                  </a:solidFill>
                  <a:latin typeface="Tekton Pro Cond" pitchFamily="34" charset="0"/>
                </a:endParaRPr>
              </a:p>
            </p:txBody>
          </p:sp>
          <p:sp>
            <p:nvSpPr>
              <p:cNvPr id="95" name="Rectangle 94"/>
              <p:cNvSpPr/>
              <p:nvPr/>
            </p:nvSpPr>
            <p:spPr>
              <a:xfrm>
                <a:off x="3098505" y="3102753"/>
                <a:ext cx="482824" cy="553998"/>
              </a:xfrm>
              <a:prstGeom prst="rect">
                <a:avLst/>
              </a:prstGeom>
            </p:spPr>
            <p:txBody>
              <a:bodyPr wrap="none">
                <a:spAutoFit/>
              </a:bodyPr>
              <a:lstStyle/>
              <a:p>
                <a:pPr lvl="0" algn="ctr"/>
                <a:r>
                  <a:rPr lang="en-US" sz="1000" dirty="0">
                    <a:solidFill>
                      <a:prstClr val="black"/>
                    </a:solidFill>
                    <a:latin typeface="Tekton Pro Cond" pitchFamily="34" charset="0"/>
                  </a:rPr>
                  <a:t>1 </a:t>
                </a:r>
                <a:r>
                  <a:rPr lang="en-US" sz="1000" dirty="0" err="1" smtClean="0">
                    <a:solidFill>
                      <a:prstClr val="black"/>
                    </a:solidFill>
                    <a:latin typeface="Tekton Pro Cond" pitchFamily="34" charset="0"/>
                  </a:rPr>
                  <a:t>st</a:t>
                </a:r>
                <a:r>
                  <a:rPr lang="en-US" sz="1000" dirty="0" smtClean="0">
                    <a:solidFill>
                      <a:prstClr val="black"/>
                    </a:solidFill>
                    <a:latin typeface="Tekton Pro Cond" pitchFamily="34" charset="0"/>
                  </a:rPr>
                  <a:t> </a:t>
                </a:r>
              </a:p>
              <a:p>
                <a:pPr lvl="0" algn="ctr"/>
                <a:r>
                  <a:rPr lang="en-US" sz="1000" dirty="0" smtClean="0">
                    <a:solidFill>
                      <a:prstClr val="black"/>
                    </a:solidFill>
                    <a:latin typeface="Tekton Pro Cond" pitchFamily="34" charset="0"/>
                  </a:rPr>
                  <a:t>45-46</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endParaRPr lang="en-US" sz="1000" dirty="0">
                  <a:solidFill>
                    <a:prstClr val="black"/>
                  </a:solidFill>
                  <a:latin typeface="Tekton Pro Cond" pitchFamily="34" charset="0"/>
                </a:endParaRPr>
              </a:p>
            </p:txBody>
          </p:sp>
          <p:sp>
            <p:nvSpPr>
              <p:cNvPr id="96" name="Left Brace 95"/>
              <p:cNvSpPr/>
              <p:nvPr/>
            </p:nvSpPr>
            <p:spPr>
              <a:xfrm rot="5400000">
                <a:off x="3652504" y="3546954"/>
                <a:ext cx="225853" cy="32841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7" name="Rectangle 96"/>
              <p:cNvSpPr/>
              <p:nvPr/>
            </p:nvSpPr>
            <p:spPr>
              <a:xfrm>
                <a:off x="3521148" y="3105846"/>
                <a:ext cx="482825" cy="553998"/>
              </a:xfrm>
              <a:prstGeom prst="rect">
                <a:avLst/>
              </a:prstGeom>
            </p:spPr>
            <p:txBody>
              <a:bodyPr wrap="none">
                <a:spAutoFit/>
              </a:bodyPr>
              <a:lstStyle/>
              <a:p>
                <a:pPr lvl="0" algn="ctr"/>
                <a:r>
                  <a:rPr lang="en-US" sz="1000" dirty="0" smtClean="0">
                    <a:solidFill>
                      <a:prstClr val="black"/>
                    </a:solidFill>
                    <a:latin typeface="Tekton Pro Cond" pitchFamily="34" charset="0"/>
                  </a:rPr>
                  <a:t>2 </a:t>
                </a:r>
                <a:r>
                  <a:rPr lang="en-US" sz="1000" dirty="0" err="1" smtClean="0">
                    <a:solidFill>
                      <a:prstClr val="black"/>
                    </a:solidFill>
                    <a:latin typeface="Tekton Pro Cond" pitchFamily="34" charset="0"/>
                  </a:rPr>
                  <a:t>nd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48-51</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endParaRPr lang="en-US" sz="1000" dirty="0">
                  <a:solidFill>
                    <a:prstClr val="black"/>
                  </a:solidFill>
                  <a:latin typeface="Tekton Pro Cond" pitchFamily="34" charset="0"/>
                </a:endParaRPr>
              </a:p>
            </p:txBody>
          </p:sp>
          <p:sp>
            <p:nvSpPr>
              <p:cNvPr id="98" name="Left Brace 97"/>
              <p:cNvSpPr/>
              <p:nvPr/>
            </p:nvSpPr>
            <p:spPr>
              <a:xfrm rot="5400000">
                <a:off x="4162245" y="3384253"/>
                <a:ext cx="269281" cy="6092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Rectangle 98"/>
              <p:cNvSpPr/>
              <p:nvPr/>
            </p:nvSpPr>
            <p:spPr>
              <a:xfrm>
                <a:off x="4061839" y="3086939"/>
                <a:ext cx="482825" cy="553998"/>
              </a:xfrm>
              <a:prstGeom prst="rect">
                <a:avLst/>
              </a:prstGeom>
            </p:spPr>
            <p:txBody>
              <a:bodyPr wrap="none">
                <a:spAutoFit/>
              </a:bodyPr>
              <a:lstStyle/>
              <a:p>
                <a:pPr lvl="0" algn="ctr"/>
                <a:r>
                  <a:rPr lang="en-US" sz="1000" dirty="0">
                    <a:solidFill>
                      <a:prstClr val="black"/>
                    </a:solidFill>
                    <a:latin typeface="Tekton Pro Cond" pitchFamily="34" charset="0"/>
                  </a:rPr>
                  <a:t>3</a:t>
                </a:r>
                <a:r>
                  <a:rPr lang="en-US" sz="1000" dirty="0" smtClean="0">
                    <a:solidFill>
                      <a:prstClr val="black"/>
                    </a:solidFill>
                    <a:latin typeface="Tekton Pro Cond" pitchFamily="34" charset="0"/>
                  </a:rPr>
                  <a:t> </a:t>
                </a:r>
                <a:r>
                  <a:rPr lang="en-US" sz="1000" dirty="0" err="1">
                    <a:solidFill>
                      <a:prstClr val="black"/>
                    </a:solidFill>
                    <a:latin typeface="Tekton Pro Cond" pitchFamily="34" charset="0"/>
                  </a:rPr>
                  <a:t>r</a:t>
                </a:r>
                <a:r>
                  <a:rPr lang="en-US" sz="1000" dirty="0" err="1" smtClean="0">
                    <a:solidFill>
                      <a:prstClr val="black"/>
                    </a:solidFill>
                    <a:latin typeface="Tekton Pro Cond" pitchFamily="34" charset="0"/>
                  </a:rPr>
                  <a:t>d</a:t>
                </a:r>
                <a:endParaRPr lang="en-US" sz="1000" dirty="0" smtClean="0">
                  <a:solidFill>
                    <a:prstClr val="black"/>
                  </a:solidFill>
                  <a:latin typeface="Tekton Pro Cond" pitchFamily="34" charset="0"/>
                </a:endParaRPr>
              </a:p>
              <a:p>
                <a:pPr lvl="0" algn="ctr"/>
                <a:r>
                  <a:rPr lang="en-US" sz="1000" dirty="0" smtClean="0">
                    <a:solidFill>
                      <a:prstClr val="black"/>
                    </a:solidFill>
                    <a:latin typeface="Tekton Pro Cond" pitchFamily="34" charset="0"/>
                  </a:rPr>
                  <a:t>52-57</a:t>
                </a:r>
              </a:p>
              <a:p>
                <a:pPr lvl="0" algn="ctr"/>
                <a:r>
                  <a:rPr lang="en-US" sz="1000" dirty="0" smtClean="0">
                    <a:solidFill>
                      <a:prstClr val="black"/>
                    </a:solidFill>
                    <a:latin typeface="Tekton Pro Cond" pitchFamily="34" charset="0"/>
                  </a:rPr>
                  <a:t> </a:t>
                </a:r>
                <a:r>
                  <a:rPr lang="en-US" sz="1000" dirty="0">
                    <a:solidFill>
                      <a:prstClr val="black"/>
                    </a:solidFill>
                    <a:latin typeface="Tekton Pro Cond" pitchFamily="34" charset="0"/>
                  </a:rPr>
                  <a:t>AD</a:t>
                </a:r>
                <a:endParaRPr lang="en-US" sz="1000" dirty="0">
                  <a:solidFill>
                    <a:prstClr val="black"/>
                  </a:solidFill>
                  <a:latin typeface="Tekton Pro Cond" pitchFamily="34" charset="0"/>
                </a:endParaRPr>
              </a:p>
            </p:txBody>
          </p:sp>
        </p:grpSp>
      </p:grpSp>
      <p:grpSp>
        <p:nvGrpSpPr>
          <p:cNvPr id="121" name="Group 120"/>
          <p:cNvGrpSpPr/>
          <p:nvPr/>
        </p:nvGrpSpPr>
        <p:grpSpPr>
          <a:xfrm>
            <a:off x="4997205" y="5086824"/>
            <a:ext cx="3140752" cy="1117949"/>
            <a:chOff x="5286358" y="5576740"/>
            <a:chExt cx="3140752" cy="1117949"/>
          </a:xfrm>
        </p:grpSpPr>
        <p:grpSp>
          <p:nvGrpSpPr>
            <p:cNvPr id="122" name="Group 121"/>
            <p:cNvGrpSpPr/>
            <p:nvPr/>
          </p:nvGrpSpPr>
          <p:grpSpPr>
            <a:xfrm>
              <a:off x="5618006" y="5694504"/>
              <a:ext cx="463972" cy="204827"/>
              <a:chOff x="3805738" y="5779008"/>
              <a:chExt cx="463972" cy="204827"/>
            </a:xfrm>
          </p:grpSpPr>
          <p:pic>
            <p:nvPicPr>
              <p:cNvPr id="139" name="Picture 138"/>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40" name="Rectangle 139"/>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p:cNvSpPr txBox="1"/>
            <p:nvPr/>
          </p:nvSpPr>
          <p:spPr>
            <a:xfrm>
              <a:off x="5538432" y="5877385"/>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65-75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cxnSp>
          <p:nvCxnSpPr>
            <p:cNvPr id="124" name="Straight Connector 123"/>
            <p:cNvCxnSpPr/>
            <p:nvPr/>
          </p:nvCxnSpPr>
          <p:spPr>
            <a:xfrm>
              <a:off x="5286358" y="5688364"/>
              <a:ext cx="1007826"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297755" y="5577119"/>
              <a:ext cx="1507393" cy="37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918893" y="5576740"/>
              <a:ext cx="463972" cy="204827"/>
              <a:chOff x="3805738" y="5779008"/>
              <a:chExt cx="463972" cy="204827"/>
            </a:xfrm>
          </p:grpSpPr>
          <p:pic>
            <p:nvPicPr>
              <p:cNvPr id="137" name="Picture 136"/>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8" name="Rectangle 137"/>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6823343" y="5730195"/>
              <a:ext cx="609462"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75-90AD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cxnSp>
          <p:nvCxnSpPr>
            <p:cNvPr id="128" name="Straight Connector 127"/>
            <p:cNvCxnSpPr/>
            <p:nvPr/>
          </p:nvCxnSpPr>
          <p:spPr>
            <a:xfrm>
              <a:off x="6814526" y="6130305"/>
              <a:ext cx="161258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399337" y="6294579"/>
              <a:ext cx="62709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80-95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grpSp>
          <p:nvGrpSpPr>
            <p:cNvPr id="130" name="Group 129"/>
            <p:cNvGrpSpPr/>
            <p:nvPr/>
          </p:nvGrpSpPr>
          <p:grpSpPr>
            <a:xfrm>
              <a:off x="7468381" y="6129205"/>
              <a:ext cx="463972" cy="204827"/>
              <a:chOff x="3805738" y="5779008"/>
              <a:chExt cx="463972" cy="204827"/>
            </a:xfrm>
          </p:grpSpPr>
          <p:pic>
            <p:nvPicPr>
              <p:cNvPr id="135" name="Picture 134"/>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6" name="Rectangle 135"/>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643325" y="5649892"/>
              <a:ext cx="463972" cy="204827"/>
              <a:chOff x="3805738" y="5779008"/>
              <a:chExt cx="463972" cy="204827"/>
            </a:xfrm>
          </p:grpSpPr>
          <p:pic>
            <p:nvPicPr>
              <p:cNvPr id="133" name="Picture 132"/>
              <p:cNvPicPr>
                <a:picLocks noChangeAspect="1"/>
              </p:cNvPicPr>
              <p:nvPr/>
            </p:nvPicPr>
            <p:blipFill rotWithShape="1">
              <a:blip r:embed="rId9">
                <a:extLst>
                  <a:ext uri="{28A0092B-C50C-407E-A947-70E740481C1C}">
                    <a14:useLocalDpi xmlns:a14="http://schemas.microsoft.com/office/drawing/2010/main" val="0"/>
                  </a:ext>
                </a:extLst>
              </a:blip>
              <a:srcRect t="64565" b="2017"/>
              <a:stretch/>
            </p:blipFill>
            <p:spPr>
              <a:xfrm rot="10800000">
                <a:off x="3805738" y="5779008"/>
                <a:ext cx="463972" cy="182880"/>
              </a:xfrm>
              <a:prstGeom prst="rect">
                <a:avLst/>
              </a:prstGeom>
            </p:spPr>
          </p:pic>
          <p:sp>
            <p:nvSpPr>
              <p:cNvPr id="134" name="Rectangle 133"/>
              <p:cNvSpPr/>
              <p:nvPr/>
            </p:nvSpPr>
            <p:spPr>
              <a:xfrm>
                <a:off x="3811269" y="5925314"/>
                <a:ext cx="391557" cy="58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p:cNvSpPr txBox="1"/>
            <p:nvPr/>
          </p:nvSpPr>
          <p:spPr>
            <a:xfrm>
              <a:off x="7615351" y="5726702"/>
              <a:ext cx="460383"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grpSp>
        <p:nvGrpSpPr>
          <p:cNvPr id="141" name="Group 140"/>
          <p:cNvGrpSpPr/>
          <p:nvPr/>
        </p:nvGrpSpPr>
        <p:grpSpPr>
          <a:xfrm>
            <a:off x="3772686" y="1146276"/>
            <a:ext cx="3942585" cy="810983"/>
            <a:chOff x="4051504" y="2681153"/>
            <a:chExt cx="3942585" cy="810983"/>
          </a:xfrm>
        </p:grpSpPr>
        <p:grpSp>
          <p:nvGrpSpPr>
            <p:cNvPr id="142" name="Group 141"/>
            <p:cNvGrpSpPr/>
            <p:nvPr/>
          </p:nvGrpSpPr>
          <p:grpSpPr>
            <a:xfrm>
              <a:off x="4124821" y="3030354"/>
              <a:ext cx="122316" cy="113169"/>
              <a:chOff x="5753383" y="4667061"/>
              <a:chExt cx="122316" cy="113169"/>
            </a:xfrm>
          </p:grpSpPr>
          <p:sp>
            <p:nvSpPr>
              <p:cNvPr id="159" name="Freeform 158"/>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4051504" y="2681153"/>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~55 AD</a:t>
              </a:r>
            </a:p>
            <a:p>
              <a:pPr algn="ctr"/>
              <a:r>
                <a:rPr lang="en-US" sz="1000" dirty="0" smtClean="0">
                  <a:solidFill>
                    <a:prstClr val="black"/>
                  </a:solidFill>
                  <a:latin typeface="Tekton Pro Cond" pitchFamily="34" charset="0"/>
                </a:rPr>
                <a:t>Mark</a:t>
              </a:r>
              <a:endParaRPr lang="en-US" sz="1000" dirty="0">
                <a:solidFill>
                  <a:prstClr val="black"/>
                </a:solidFill>
                <a:latin typeface="Tekton Pro Cond" pitchFamily="34" charset="0"/>
              </a:endParaRPr>
            </a:p>
          </p:txBody>
        </p:sp>
        <p:grpSp>
          <p:nvGrpSpPr>
            <p:cNvPr id="144" name="Group 143"/>
            <p:cNvGrpSpPr/>
            <p:nvPr/>
          </p:nvGrpSpPr>
          <p:grpSpPr>
            <a:xfrm>
              <a:off x="4662556" y="3075072"/>
              <a:ext cx="122316" cy="113169"/>
              <a:chOff x="5753383" y="4667061"/>
              <a:chExt cx="122316" cy="113169"/>
            </a:xfrm>
          </p:grpSpPr>
          <p:sp>
            <p:nvSpPr>
              <p:cNvPr id="156" name="Freeform 155"/>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4486598" y="2687615"/>
              <a:ext cx="569387"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~60 AD</a:t>
              </a:r>
            </a:p>
            <a:p>
              <a:pPr algn="ctr"/>
              <a:r>
                <a:rPr lang="en-US" sz="1000" dirty="0" smtClean="0">
                  <a:solidFill>
                    <a:prstClr val="black"/>
                  </a:solidFill>
                  <a:latin typeface="Tekton Pro Cond" pitchFamily="34" charset="0"/>
                </a:rPr>
                <a:t>Matthew</a:t>
              </a:r>
              <a:endParaRPr lang="en-US" sz="1000" dirty="0">
                <a:solidFill>
                  <a:prstClr val="black"/>
                </a:solidFill>
                <a:latin typeface="Tekton Pro Cond" pitchFamily="34" charset="0"/>
              </a:endParaRPr>
            </a:p>
          </p:txBody>
        </p:sp>
        <p:sp>
          <p:nvSpPr>
            <p:cNvPr id="146" name="TextBox 145"/>
            <p:cNvSpPr txBox="1"/>
            <p:nvPr/>
          </p:nvSpPr>
          <p:spPr>
            <a:xfrm>
              <a:off x="4795499" y="301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~62 AD</a:t>
              </a:r>
            </a:p>
            <a:p>
              <a:pPr algn="ctr"/>
              <a:r>
                <a:rPr lang="en-US" sz="1000" dirty="0" smtClean="0">
                  <a:solidFill>
                    <a:prstClr val="black"/>
                  </a:solidFill>
                  <a:latin typeface="Tekton Pro Cond" pitchFamily="34" charset="0"/>
                </a:rPr>
                <a:t>Luke</a:t>
              </a:r>
              <a:endParaRPr lang="en-US" sz="1000" dirty="0">
                <a:solidFill>
                  <a:prstClr val="black"/>
                </a:solidFill>
                <a:latin typeface="Tekton Pro Cond" pitchFamily="34" charset="0"/>
              </a:endParaRPr>
            </a:p>
          </p:txBody>
        </p:sp>
        <p:sp>
          <p:nvSpPr>
            <p:cNvPr id="147" name="TextBox 146"/>
            <p:cNvSpPr txBox="1"/>
            <p:nvPr/>
          </p:nvSpPr>
          <p:spPr>
            <a:xfrm>
              <a:off x="7463174" y="2984145"/>
              <a:ext cx="530915" cy="400110"/>
            </a:xfrm>
            <a:prstGeom prst="rect">
              <a:avLst/>
            </a:prstGeom>
            <a:noFill/>
          </p:spPr>
          <p:txBody>
            <a:bodyPr wrap="none" rtlCol="0">
              <a:spAutoFit/>
            </a:bodyPr>
            <a:lstStyle/>
            <a:p>
              <a:pPr algn="ctr"/>
              <a:r>
                <a:rPr lang="en-US" sz="1000" dirty="0" smtClean="0">
                  <a:solidFill>
                    <a:prstClr val="black"/>
                  </a:solidFill>
                  <a:latin typeface="Tekton Pro Cond" pitchFamily="34" charset="0"/>
                </a:rPr>
                <a:t>~90 AD</a:t>
              </a:r>
            </a:p>
            <a:p>
              <a:pPr algn="ctr"/>
              <a:r>
                <a:rPr lang="en-US" sz="1000" dirty="0" smtClean="0">
                  <a:solidFill>
                    <a:prstClr val="black"/>
                  </a:solidFill>
                  <a:latin typeface="Tekton Pro Cond" pitchFamily="34" charset="0"/>
                </a:rPr>
                <a:t>John</a:t>
              </a:r>
              <a:endParaRPr lang="en-US" sz="1000" dirty="0">
                <a:solidFill>
                  <a:prstClr val="black"/>
                </a:solidFill>
                <a:latin typeface="Tekton Pro Cond" pitchFamily="34" charset="0"/>
              </a:endParaRPr>
            </a:p>
          </p:txBody>
        </p:sp>
        <p:grpSp>
          <p:nvGrpSpPr>
            <p:cNvPr id="148" name="Group 147"/>
            <p:cNvGrpSpPr/>
            <p:nvPr/>
          </p:nvGrpSpPr>
          <p:grpSpPr>
            <a:xfrm>
              <a:off x="4993911" y="3372415"/>
              <a:ext cx="122316" cy="113169"/>
              <a:chOff x="5753383" y="4667061"/>
              <a:chExt cx="122316" cy="113169"/>
            </a:xfrm>
          </p:grpSpPr>
          <p:sp>
            <p:nvSpPr>
              <p:cNvPr id="153" name="Freeform 152"/>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7669690" y="3378967"/>
              <a:ext cx="122316" cy="113169"/>
              <a:chOff x="5753383" y="4667061"/>
              <a:chExt cx="122316" cy="113169"/>
            </a:xfrm>
          </p:grpSpPr>
          <p:sp>
            <p:nvSpPr>
              <p:cNvPr id="150" name="Freeform 149"/>
              <p:cNvSpPr/>
              <p:nvPr/>
            </p:nvSpPr>
            <p:spPr>
              <a:xfrm>
                <a:off x="5753477" y="4667061"/>
                <a:ext cx="122222" cy="18107"/>
              </a:xfrm>
              <a:custGeom>
                <a:avLst/>
                <a:gdLst>
                  <a:gd name="connsiteX0" fmla="*/ 0 w 122222"/>
                  <a:gd name="connsiteY0" fmla="*/ 0 h 18107"/>
                  <a:gd name="connsiteX1" fmla="*/ 49794 w 122222"/>
                  <a:gd name="connsiteY1" fmla="*/ 13581 h 18107"/>
                  <a:gd name="connsiteX2" fmla="*/ 63374 w 122222"/>
                  <a:gd name="connsiteY2" fmla="*/ 18107 h 18107"/>
                  <a:gd name="connsiteX3" fmla="*/ 122222 w 122222"/>
                  <a:gd name="connsiteY3" fmla="*/ 13581 h 18107"/>
                </a:gdLst>
                <a:ahLst/>
                <a:cxnLst>
                  <a:cxn ang="0">
                    <a:pos x="connsiteX0" y="connsiteY0"/>
                  </a:cxn>
                  <a:cxn ang="0">
                    <a:pos x="connsiteX1" y="connsiteY1"/>
                  </a:cxn>
                  <a:cxn ang="0">
                    <a:pos x="connsiteX2" y="connsiteY2"/>
                  </a:cxn>
                  <a:cxn ang="0">
                    <a:pos x="connsiteX3" y="connsiteY3"/>
                  </a:cxn>
                </a:cxnLst>
                <a:rect l="l" t="t" r="r" b="b"/>
                <a:pathLst>
                  <a:path w="122222" h="18107">
                    <a:moveTo>
                      <a:pt x="0" y="0"/>
                    </a:moveTo>
                    <a:cubicBezTo>
                      <a:pt x="31997" y="6400"/>
                      <a:pt x="15328" y="2092"/>
                      <a:pt x="49794" y="13581"/>
                    </a:cubicBezTo>
                    <a:lnTo>
                      <a:pt x="63374" y="18107"/>
                    </a:lnTo>
                    <a:lnTo>
                      <a:pt x="122222" y="1358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5812325" y="4689221"/>
                <a:ext cx="49794" cy="81955"/>
              </a:xfrm>
              <a:custGeom>
                <a:avLst/>
                <a:gdLst>
                  <a:gd name="connsiteX0" fmla="*/ 0 w 49794"/>
                  <a:gd name="connsiteY0" fmla="*/ 81955 h 81955"/>
                  <a:gd name="connsiteX1" fmla="*/ 13580 w 49794"/>
                  <a:gd name="connsiteY1" fmla="*/ 59322 h 81955"/>
                  <a:gd name="connsiteX2" fmla="*/ 18107 w 49794"/>
                  <a:gd name="connsiteY2" fmla="*/ 45741 h 81955"/>
                  <a:gd name="connsiteX3" fmla="*/ 31687 w 49794"/>
                  <a:gd name="connsiteY3" fmla="*/ 27634 h 81955"/>
                  <a:gd name="connsiteX4" fmla="*/ 45267 w 49794"/>
                  <a:gd name="connsiteY4" fmla="*/ 474 h 81955"/>
                  <a:gd name="connsiteX5" fmla="*/ 49794 w 49794"/>
                  <a:gd name="connsiteY5" fmla="*/ 474 h 8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4" h="81955">
                    <a:moveTo>
                      <a:pt x="0" y="81955"/>
                    </a:moveTo>
                    <a:cubicBezTo>
                      <a:pt x="4527" y="74411"/>
                      <a:pt x="9645" y="67191"/>
                      <a:pt x="13580" y="59322"/>
                    </a:cubicBezTo>
                    <a:cubicBezTo>
                      <a:pt x="15714" y="55054"/>
                      <a:pt x="15740" y="49884"/>
                      <a:pt x="18107" y="45741"/>
                    </a:cubicBezTo>
                    <a:cubicBezTo>
                      <a:pt x="21850" y="39190"/>
                      <a:pt x="27160" y="33670"/>
                      <a:pt x="31687" y="27634"/>
                    </a:cubicBezTo>
                    <a:cubicBezTo>
                      <a:pt x="35369" y="16590"/>
                      <a:pt x="36493" y="9248"/>
                      <a:pt x="45267" y="474"/>
                    </a:cubicBezTo>
                    <a:cubicBezTo>
                      <a:pt x="46334" y="-593"/>
                      <a:pt x="48285" y="474"/>
                      <a:pt x="49794" y="47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5753383" y="4676115"/>
                <a:ext cx="67995" cy="104115"/>
              </a:xfrm>
              <a:custGeom>
                <a:avLst/>
                <a:gdLst>
                  <a:gd name="connsiteX0" fmla="*/ 67995 w 67995"/>
                  <a:gd name="connsiteY0" fmla="*/ 104115 h 104115"/>
                  <a:gd name="connsiteX1" fmla="*/ 63468 w 67995"/>
                  <a:gd name="connsiteY1" fmla="*/ 81481 h 104115"/>
                  <a:gd name="connsiteX2" fmla="*/ 45362 w 67995"/>
                  <a:gd name="connsiteY2" fmla="*/ 58847 h 104115"/>
                  <a:gd name="connsiteX3" fmla="*/ 40835 w 67995"/>
                  <a:gd name="connsiteY3" fmla="*/ 45267 h 104115"/>
                  <a:gd name="connsiteX4" fmla="*/ 9148 w 67995"/>
                  <a:gd name="connsiteY4" fmla="*/ 22634 h 104115"/>
                  <a:gd name="connsiteX5" fmla="*/ 94 w 67995"/>
                  <a:gd name="connsiteY5" fmla="*/ 0 h 1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95" h="104115">
                    <a:moveTo>
                      <a:pt x="67995" y="104115"/>
                    </a:moveTo>
                    <a:cubicBezTo>
                      <a:pt x="66486" y="96570"/>
                      <a:pt x="66170" y="88685"/>
                      <a:pt x="63468" y="81481"/>
                    </a:cubicBezTo>
                    <a:cubicBezTo>
                      <a:pt x="60042" y="72345"/>
                      <a:pt x="51990" y="65476"/>
                      <a:pt x="45362" y="58847"/>
                    </a:cubicBezTo>
                    <a:cubicBezTo>
                      <a:pt x="43853" y="54320"/>
                      <a:pt x="43608" y="49150"/>
                      <a:pt x="40835" y="45267"/>
                    </a:cubicBezTo>
                    <a:cubicBezTo>
                      <a:pt x="27409" y="26471"/>
                      <a:pt x="26323" y="28358"/>
                      <a:pt x="9148" y="22634"/>
                    </a:cubicBezTo>
                    <a:cubicBezTo>
                      <a:pt x="-1580" y="6542"/>
                      <a:pt x="94" y="14494"/>
                      <a:pt x="94"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74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Tree>
    <p:extLst>
      <p:ext uri="{BB962C8B-B14F-4D97-AF65-F5344CB8AC3E}">
        <p14:creationId xmlns:p14="http://schemas.microsoft.com/office/powerpoint/2010/main" val="1229005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76275" y="1295400"/>
            <a:ext cx="7543800" cy="1077218"/>
          </a:xfrm>
          <a:prstGeom prst="rect">
            <a:avLst/>
          </a:prstGeom>
          <a:noFill/>
        </p:spPr>
        <p:txBody>
          <a:bodyPr wrap="square" rtlCol="0">
            <a:spAutoFit/>
          </a:bodyPr>
          <a:lstStyle/>
          <a:p>
            <a:r>
              <a:rPr lang="en-US" sz="1600" b="1" dirty="0"/>
              <a:t>1 Thessalonians 1:5 (ESV) </a:t>
            </a:r>
            <a:r>
              <a:rPr lang="en-US" sz="1600" dirty="0"/>
              <a:t> because </a:t>
            </a:r>
            <a:r>
              <a:rPr lang="en-US" sz="1600" u="sng" dirty="0">
                <a:solidFill>
                  <a:srgbClr val="FFFF00"/>
                </a:solidFill>
              </a:rPr>
              <a:t>our gospel came to you not only in word, but also in power and in the Holy Spirit </a:t>
            </a:r>
            <a:r>
              <a:rPr lang="en-US" sz="1600" dirty="0"/>
              <a:t>and with full conviction. You know what kind of men we proved to be among you for your sake. </a:t>
            </a:r>
            <a:br>
              <a:rPr lang="en-US" sz="1600" dirty="0"/>
            </a:br>
            <a:endParaRPr lang="en-US" sz="1600" dirty="0"/>
          </a:p>
        </p:txBody>
      </p:sp>
      <p:sp>
        <p:nvSpPr>
          <p:cNvPr id="4" name="TextBox 3"/>
          <p:cNvSpPr txBox="1"/>
          <p:nvPr/>
        </p:nvSpPr>
        <p:spPr>
          <a:xfrm>
            <a:off x="676275" y="2372618"/>
            <a:ext cx="7772400" cy="1077218"/>
          </a:xfrm>
          <a:prstGeom prst="rect">
            <a:avLst/>
          </a:prstGeom>
          <a:noFill/>
        </p:spPr>
        <p:txBody>
          <a:bodyPr wrap="square" rtlCol="0">
            <a:spAutoFit/>
          </a:bodyPr>
          <a:lstStyle/>
          <a:p>
            <a:r>
              <a:rPr lang="en-US" sz="1600" b="1" dirty="0"/>
              <a:t>1 Thessalonians 1:9-10 (ESV) </a:t>
            </a:r>
            <a:r>
              <a:rPr lang="en-US" sz="1600" baseline="30000" dirty="0"/>
              <a:t>9 </a:t>
            </a:r>
            <a:r>
              <a:rPr lang="en-US" sz="1600" dirty="0"/>
              <a:t> For they themselves report concerning us the kind of reception we had among you, and how you turned to God from idols to serve the living and true God, </a:t>
            </a:r>
            <a:r>
              <a:rPr lang="en-US" sz="1600" baseline="30000" dirty="0"/>
              <a:t>10 </a:t>
            </a:r>
            <a:r>
              <a:rPr lang="en-US" sz="1600" dirty="0"/>
              <a:t> </a:t>
            </a:r>
            <a:r>
              <a:rPr lang="en-US" sz="1600" u="sng" dirty="0">
                <a:solidFill>
                  <a:srgbClr val="FFFF00"/>
                </a:solidFill>
              </a:rPr>
              <a:t>and to wait for his Son from heaven, whom he raised from the dead, Jesus who delivers us from the wrath to come. </a:t>
            </a:r>
          </a:p>
        </p:txBody>
      </p:sp>
      <p:sp>
        <p:nvSpPr>
          <p:cNvPr id="5" name="Rectangle 4"/>
          <p:cNvSpPr/>
          <p:nvPr/>
        </p:nvSpPr>
        <p:spPr>
          <a:xfrm>
            <a:off x="647700" y="3552825"/>
            <a:ext cx="7734300" cy="830997"/>
          </a:xfrm>
          <a:prstGeom prst="rect">
            <a:avLst/>
          </a:prstGeom>
        </p:spPr>
        <p:txBody>
          <a:bodyPr wrap="square">
            <a:spAutoFit/>
          </a:bodyPr>
          <a:lstStyle/>
          <a:p>
            <a:r>
              <a:rPr lang="en-US" sz="1600" b="1" dirty="0"/>
              <a:t>1 Thessalonians 2:4 (ESV) </a:t>
            </a:r>
            <a:r>
              <a:rPr lang="en-US" sz="1600" baseline="30000" dirty="0"/>
              <a:t>4 </a:t>
            </a:r>
            <a:r>
              <a:rPr lang="en-US" sz="1600" dirty="0"/>
              <a:t> but just as we have been approved by God to be </a:t>
            </a:r>
            <a:r>
              <a:rPr lang="en-US" sz="1600" dirty="0">
                <a:solidFill>
                  <a:srgbClr val="FFFF00"/>
                </a:solidFill>
              </a:rPr>
              <a:t>entrusted with the gospel</a:t>
            </a:r>
            <a:r>
              <a:rPr lang="en-US" sz="1600" dirty="0"/>
              <a:t>, so we speak, not to please man, but to please God who tests our hearts. </a:t>
            </a:r>
          </a:p>
        </p:txBody>
      </p:sp>
      <p:sp>
        <p:nvSpPr>
          <p:cNvPr id="6" name="Rectangle 5"/>
          <p:cNvSpPr/>
          <p:nvPr/>
        </p:nvSpPr>
        <p:spPr>
          <a:xfrm>
            <a:off x="647700" y="4476155"/>
            <a:ext cx="7734300" cy="584775"/>
          </a:xfrm>
          <a:prstGeom prst="rect">
            <a:avLst/>
          </a:prstGeom>
        </p:spPr>
        <p:txBody>
          <a:bodyPr wrap="square">
            <a:spAutoFit/>
          </a:bodyPr>
          <a:lstStyle/>
          <a:p>
            <a:r>
              <a:rPr lang="en-US" sz="1600" b="1" dirty="0"/>
              <a:t>1 Thessalonians 2:6 (ESV) </a:t>
            </a:r>
            <a:r>
              <a:rPr lang="en-US" sz="1600" baseline="30000" dirty="0"/>
              <a:t>6 </a:t>
            </a:r>
            <a:r>
              <a:rPr lang="en-US" sz="1600" dirty="0"/>
              <a:t> Nor did we seek glory from people, whether from you or from others, though we could have made demands </a:t>
            </a:r>
            <a:r>
              <a:rPr lang="en-US" sz="1600" dirty="0">
                <a:solidFill>
                  <a:srgbClr val="FFFF00"/>
                </a:solidFill>
              </a:rPr>
              <a:t>as apostles of Christ</a:t>
            </a:r>
            <a:r>
              <a:rPr lang="en-US" sz="1600" dirty="0"/>
              <a:t>. </a:t>
            </a:r>
          </a:p>
        </p:txBody>
      </p:sp>
      <p:sp>
        <p:nvSpPr>
          <p:cNvPr id="7" name="TextBox 6"/>
          <p:cNvSpPr txBox="1"/>
          <p:nvPr/>
        </p:nvSpPr>
        <p:spPr>
          <a:xfrm>
            <a:off x="685800" y="5105400"/>
            <a:ext cx="8001000" cy="830997"/>
          </a:xfrm>
          <a:prstGeom prst="rect">
            <a:avLst/>
          </a:prstGeom>
          <a:noFill/>
        </p:spPr>
        <p:txBody>
          <a:bodyPr wrap="square" rtlCol="0">
            <a:spAutoFit/>
          </a:bodyPr>
          <a:lstStyle/>
          <a:p>
            <a:r>
              <a:rPr lang="en-US" sz="1600" b="1" dirty="0"/>
              <a:t>1 Thessalonians 2:8 (ESV) </a:t>
            </a:r>
            <a:r>
              <a:rPr lang="en-US" sz="1600" baseline="30000" dirty="0"/>
              <a:t>8 </a:t>
            </a:r>
            <a:r>
              <a:rPr lang="en-US" sz="1600" dirty="0"/>
              <a:t> So, being affectionately desirous of you, </a:t>
            </a:r>
            <a:r>
              <a:rPr lang="en-US" sz="1600" dirty="0">
                <a:solidFill>
                  <a:srgbClr val="FFFF00"/>
                </a:solidFill>
              </a:rPr>
              <a:t>we were ready to share with you not only the gospel of God</a:t>
            </a:r>
            <a:r>
              <a:rPr lang="en-US" sz="1600" dirty="0"/>
              <a:t> but also our own selves, because you had become very dear to us. </a:t>
            </a:r>
          </a:p>
        </p:txBody>
      </p:sp>
    </p:spTree>
    <p:extLst>
      <p:ext uri="{BB962C8B-B14F-4D97-AF65-F5344CB8AC3E}">
        <p14:creationId xmlns:p14="http://schemas.microsoft.com/office/powerpoint/2010/main" val="640821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685800" y="1066800"/>
            <a:ext cx="8077200" cy="1815882"/>
          </a:xfrm>
          <a:prstGeom prst="rect">
            <a:avLst/>
          </a:prstGeom>
          <a:noFill/>
        </p:spPr>
        <p:txBody>
          <a:bodyPr wrap="square" rtlCol="0">
            <a:spAutoFit/>
          </a:bodyPr>
          <a:lstStyle/>
          <a:p>
            <a:r>
              <a:rPr lang="en-US" sz="1600" b="1" dirty="0"/>
              <a:t>1 Thessalonians 2:14-16 (ESV) </a:t>
            </a:r>
            <a:r>
              <a:rPr lang="en-US" sz="1600" baseline="30000" dirty="0"/>
              <a:t>14 </a:t>
            </a:r>
            <a:r>
              <a:rPr lang="en-US" sz="1600" dirty="0"/>
              <a:t> For you, brothers, </a:t>
            </a:r>
            <a:r>
              <a:rPr lang="en-US" sz="1600" u="sng" dirty="0">
                <a:solidFill>
                  <a:srgbClr val="FFFF00"/>
                </a:solidFill>
              </a:rPr>
              <a:t>became imitators of the churches of God in Christ Jesus that are in Judea. </a:t>
            </a:r>
            <a:r>
              <a:rPr lang="en-US" sz="1600" dirty="0"/>
              <a:t>For you suffered the same things from your own countrymen as they did from the Jews, </a:t>
            </a:r>
            <a:br>
              <a:rPr lang="en-US" sz="1600" dirty="0"/>
            </a:br>
            <a:r>
              <a:rPr lang="en-US" sz="1600" baseline="30000" dirty="0"/>
              <a:t>15 </a:t>
            </a:r>
            <a:r>
              <a:rPr lang="en-US" sz="1600" dirty="0"/>
              <a:t> </a:t>
            </a:r>
            <a:r>
              <a:rPr lang="en-US" sz="1600" u="sng" dirty="0">
                <a:solidFill>
                  <a:srgbClr val="FFFF00"/>
                </a:solidFill>
              </a:rPr>
              <a:t>who killed both the Lord Jesus</a:t>
            </a:r>
            <a:r>
              <a:rPr lang="en-US" sz="1600" dirty="0"/>
              <a:t> and the prophets, and drove us out, and displease God and oppose all mankind </a:t>
            </a:r>
            <a:br>
              <a:rPr lang="en-US" sz="1600" dirty="0"/>
            </a:br>
            <a:r>
              <a:rPr lang="en-US" sz="1600" baseline="30000" dirty="0"/>
              <a:t>16 </a:t>
            </a:r>
            <a:r>
              <a:rPr lang="en-US" sz="1600" dirty="0"/>
              <a:t> by hindering us from speaking to the Gentiles that they might be saved—so as always to fill up the measure of their sins. But wrath has come upon them at last! </a:t>
            </a:r>
          </a:p>
        </p:txBody>
      </p:sp>
      <p:sp>
        <p:nvSpPr>
          <p:cNvPr id="4" name="TextBox 3"/>
          <p:cNvSpPr txBox="1"/>
          <p:nvPr/>
        </p:nvSpPr>
        <p:spPr>
          <a:xfrm>
            <a:off x="685800" y="3006150"/>
            <a:ext cx="8077200" cy="584775"/>
          </a:xfrm>
          <a:prstGeom prst="rect">
            <a:avLst/>
          </a:prstGeom>
          <a:noFill/>
        </p:spPr>
        <p:txBody>
          <a:bodyPr wrap="square" rtlCol="0">
            <a:spAutoFit/>
          </a:bodyPr>
          <a:lstStyle/>
          <a:p>
            <a:r>
              <a:rPr lang="en-US" sz="1600" b="1" dirty="0"/>
              <a:t>1 Thessalonians 3:2 (ESV) </a:t>
            </a:r>
            <a:r>
              <a:rPr lang="en-US" sz="1600" baseline="30000" dirty="0"/>
              <a:t>2 </a:t>
            </a:r>
            <a:r>
              <a:rPr lang="en-US" sz="1600" dirty="0"/>
              <a:t> and we sent Timothy, our brother and God’s coworker in </a:t>
            </a:r>
            <a:r>
              <a:rPr lang="en-US" sz="1600" u="sng" dirty="0">
                <a:solidFill>
                  <a:srgbClr val="FFFF00"/>
                </a:solidFill>
              </a:rPr>
              <a:t>the gospel of Christ</a:t>
            </a:r>
            <a:r>
              <a:rPr lang="en-US" sz="1600" dirty="0"/>
              <a:t>, to establish and exhort you in your faith, </a:t>
            </a:r>
          </a:p>
        </p:txBody>
      </p:sp>
      <p:sp>
        <p:nvSpPr>
          <p:cNvPr id="5" name="TextBox 4"/>
          <p:cNvSpPr txBox="1"/>
          <p:nvPr/>
        </p:nvSpPr>
        <p:spPr>
          <a:xfrm>
            <a:off x="685800" y="3710970"/>
            <a:ext cx="8077200" cy="1569660"/>
          </a:xfrm>
          <a:prstGeom prst="rect">
            <a:avLst/>
          </a:prstGeom>
          <a:noFill/>
        </p:spPr>
        <p:txBody>
          <a:bodyPr wrap="square" rtlCol="0">
            <a:spAutoFit/>
          </a:bodyPr>
          <a:lstStyle/>
          <a:p>
            <a:r>
              <a:rPr lang="en-US" sz="1600" b="1" dirty="0"/>
              <a:t>1 Thessalonians 3:11-13 (ESV) </a:t>
            </a:r>
            <a:r>
              <a:rPr lang="en-US" sz="1600" baseline="30000" dirty="0"/>
              <a:t>11 </a:t>
            </a:r>
            <a:r>
              <a:rPr lang="en-US" sz="1600" dirty="0"/>
              <a:t> </a:t>
            </a:r>
            <a:r>
              <a:rPr lang="en-US" sz="1600" u="sng" dirty="0">
                <a:solidFill>
                  <a:srgbClr val="FFFF00"/>
                </a:solidFill>
              </a:rPr>
              <a:t>Now may our God and Father himself, and our Lord Jesus, </a:t>
            </a:r>
            <a:r>
              <a:rPr lang="en-US" sz="1600" dirty="0"/>
              <a:t>direct our way to you, </a:t>
            </a:r>
            <a:br>
              <a:rPr lang="en-US" sz="1600" dirty="0"/>
            </a:br>
            <a:r>
              <a:rPr lang="en-US" sz="1600" baseline="30000" dirty="0"/>
              <a:t>12 </a:t>
            </a:r>
            <a:r>
              <a:rPr lang="en-US" sz="1600" dirty="0"/>
              <a:t> and may the Lord make you increase and abound in love for one another and for all, as we do for you, </a:t>
            </a:r>
            <a:br>
              <a:rPr lang="en-US" sz="1600" dirty="0"/>
            </a:br>
            <a:r>
              <a:rPr lang="en-US" sz="1600" baseline="30000" dirty="0"/>
              <a:t>13 </a:t>
            </a:r>
            <a:r>
              <a:rPr lang="en-US" sz="1600" dirty="0"/>
              <a:t> so that he may establish your hearts </a:t>
            </a:r>
            <a:r>
              <a:rPr lang="en-US" sz="1600" u="sng" dirty="0">
                <a:solidFill>
                  <a:srgbClr val="FFFF00"/>
                </a:solidFill>
              </a:rPr>
              <a:t>blameless in holiness before our God and Father, at the coming of our Lord Jesus with all his saints. </a:t>
            </a:r>
          </a:p>
        </p:txBody>
      </p:sp>
      <p:sp>
        <p:nvSpPr>
          <p:cNvPr id="6" name="TextBox 5"/>
          <p:cNvSpPr txBox="1"/>
          <p:nvPr/>
        </p:nvSpPr>
        <p:spPr>
          <a:xfrm>
            <a:off x="685800" y="5410200"/>
            <a:ext cx="8077200" cy="830997"/>
          </a:xfrm>
          <a:prstGeom prst="rect">
            <a:avLst/>
          </a:prstGeom>
          <a:noFill/>
        </p:spPr>
        <p:txBody>
          <a:bodyPr wrap="square" rtlCol="0">
            <a:spAutoFit/>
          </a:bodyPr>
          <a:lstStyle/>
          <a:p>
            <a:r>
              <a:rPr lang="en-US" sz="1600" b="1" dirty="0"/>
              <a:t>1 Thessalonians 4:1-3 (ESV)</a:t>
            </a:r>
            <a:r>
              <a:rPr lang="en-US" sz="1600" dirty="0"/>
              <a:t/>
            </a:r>
            <a:br>
              <a:rPr lang="en-US" sz="1600" dirty="0"/>
            </a:br>
            <a:r>
              <a:rPr lang="en-US" sz="1600" baseline="30000" dirty="0"/>
              <a:t>2 </a:t>
            </a:r>
            <a:r>
              <a:rPr lang="en-US" sz="1600" dirty="0"/>
              <a:t> </a:t>
            </a:r>
            <a:r>
              <a:rPr lang="en-US" sz="1600" u="sng" dirty="0">
                <a:solidFill>
                  <a:srgbClr val="FFFF00"/>
                </a:solidFill>
              </a:rPr>
              <a:t>For you know what instructions we gave you through the Lord Jesus</a:t>
            </a:r>
            <a:r>
              <a:rPr lang="en-US" sz="1600" dirty="0"/>
              <a:t>. </a:t>
            </a:r>
            <a:br>
              <a:rPr lang="en-US" sz="1600" dirty="0"/>
            </a:br>
            <a:r>
              <a:rPr lang="en-US" sz="1600" baseline="30000" dirty="0"/>
              <a:t>3 </a:t>
            </a:r>
            <a:r>
              <a:rPr lang="en-US" sz="1600" dirty="0"/>
              <a:t> For this is the will of God, your sanctification: that you abstain from sexual immorality; </a:t>
            </a:r>
          </a:p>
        </p:txBody>
      </p:sp>
    </p:spTree>
    <p:extLst>
      <p:ext uri="{BB962C8B-B14F-4D97-AF65-F5344CB8AC3E}">
        <p14:creationId xmlns:p14="http://schemas.microsoft.com/office/powerpoint/2010/main" val="149419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 y="856763"/>
            <a:ext cx="9144000" cy="6001237"/>
          </a:xfrm>
          <a:prstGeom prst="rect">
            <a:avLst/>
          </a:prstGeom>
        </p:spPr>
      </p:pic>
      <p:sp>
        <p:nvSpPr>
          <p:cNvPr id="4" name="Rectangle 3"/>
          <p:cNvSpPr/>
          <p:nvPr/>
        </p:nvSpPr>
        <p:spPr>
          <a:xfrm>
            <a:off x="2789487" y="3907756"/>
            <a:ext cx="1825045" cy="523220"/>
          </a:xfrm>
          <a:prstGeom prst="rect">
            <a:avLst/>
          </a:prstGeom>
        </p:spPr>
        <p:txBody>
          <a:bodyPr wrap="square">
            <a:spAutoFit/>
          </a:bodyPr>
          <a:lstStyle/>
          <a:p>
            <a:r>
              <a:rPr lang="en-US" sz="1400" dirty="0">
                <a:solidFill>
                  <a:prstClr val="black"/>
                </a:solidFill>
              </a:rPr>
              <a:t>nothing exists beyond the natural realm</a:t>
            </a:r>
          </a:p>
        </p:txBody>
      </p:sp>
      <p:sp>
        <p:nvSpPr>
          <p:cNvPr id="5" name="TextBox 4"/>
          <p:cNvSpPr txBox="1"/>
          <p:nvPr/>
        </p:nvSpPr>
        <p:spPr>
          <a:xfrm>
            <a:off x="106330" y="5625772"/>
            <a:ext cx="2352247" cy="923330"/>
          </a:xfrm>
          <a:prstGeom prst="rect">
            <a:avLst/>
          </a:prstGeom>
          <a:noFill/>
        </p:spPr>
        <p:txBody>
          <a:bodyPr wrap="none" rtlCol="0">
            <a:spAutoFit/>
          </a:bodyPr>
          <a:lstStyle/>
          <a:p>
            <a:r>
              <a:rPr lang="en-US" dirty="0">
                <a:solidFill>
                  <a:prstClr val="black"/>
                </a:solidFill>
              </a:rPr>
              <a:t>No God</a:t>
            </a:r>
          </a:p>
          <a:p>
            <a:r>
              <a:rPr lang="en-US" dirty="0">
                <a:solidFill>
                  <a:prstClr val="black"/>
                </a:solidFill>
              </a:rPr>
              <a:t>No Supreme Being</a:t>
            </a:r>
          </a:p>
          <a:p>
            <a:r>
              <a:rPr lang="en-US" dirty="0">
                <a:solidFill>
                  <a:prstClr val="black"/>
                </a:solidFill>
              </a:rPr>
              <a:t>We come from nothing</a:t>
            </a:r>
          </a:p>
        </p:txBody>
      </p:sp>
      <p:sp>
        <p:nvSpPr>
          <p:cNvPr id="14" name="Rectangle 13"/>
          <p:cNvSpPr/>
          <p:nvPr/>
        </p:nvSpPr>
        <p:spPr>
          <a:xfrm rot="1380000">
            <a:off x="1534800" y="2680004"/>
            <a:ext cx="3902509" cy="646331"/>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Super Naturalism </a:t>
            </a:r>
            <a:r>
              <a:rPr lang="en-US" sz="1400" dirty="0">
                <a:solidFill>
                  <a:prstClr val="black"/>
                </a:solidFill>
              </a:rPr>
              <a:t>it is possible that there is </a:t>
            </a:r>
          </a:p>
          <a:p>
            <a:r>
              <a:rPr lang="en-US" sz="1400" dirty="0">
                <a:solidFill>
                  <a:prstClr val="black"/>
                </a:solidFill>
              </a:rPr>
              <a:t>a supreme being/someone beyond natural order</a:t>
            </a:r>
          </a:p>
          <a:p>
            <a:r>
              <a:rPr lang="en-US" sz="1400" dirty="0">
                <a:solidFill>
                  <a:prstClr val="black"/>
                </a:solidFill>
              </a:rPr>
              <a:t>  Intelligent Design – a programmer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19" y="4499535"/>
            <a:ext cx="2617596" cy="2272869"/>
          </a:xfrm>
          <a:prstGeom prst="rect">
            <a:avLst/>
          </a:prstGeom>
          <a:noFill/>
        </p:spPr>
      </p:pic>
      <p:sp>
        <p:nvSpPr>
          <p:cNvPr id="16" name="TextBox 15"/>
          <p:cNvSpPr txBox="1"/>
          <p:nvPr/>
        </p:nvSpPr>
        <p:spPr>
          <a:xfrm>
            <a:off x="106330" y="881116"/>
            <a:ext cx="1603516" cy="923330"/>
          </a:xfrm>
          <a:prstGeom prst="rect">
            <a:avLst/>
          </a:prstGeom>
          <a:solidFill>
            <a:srgbClr val="FFFFCC">
              <a:alpha val="60000"/>
            </a:srgbClr>
          </a:solidFill>
        </p:spPr>
        <p:txBody>
          <a:bodyPr wrap="none" rtlCol="0">
            <a:spAutoFit/>
          </a:bodyPr>
          <a:lstStyle/>
          <a:p>
            <a:r>
              <a:rPr lang="en-US" dirty="0">
                <a:solidFill>
                  <a:prstClr val="black"/>
                </a:solidFill>
              </a:rPr>
              <a:t>God</a:t>
            </a:r>
          </a:p>
          <a:p>
            <a:r>
              <a:rPr lang="en-US" dirty="0">
                <a:solidFill>
                  <a:prstClr val="black"/>
                </a:solidFill>
              </a:rPr>
              <a:t>Supreme Being</a:t>
            </a:r>
          </a:p>
          <a:p>
            <a:r>
              <a:rPr lang="en-US" dirty="0">
                <a:solidFill>
                  <a:prstClr val="black"/>
                </a:solidFill>
              </a:rPr>
              <a:t>We are created</a:t>
            </a:r>
          </a:p>
        </p:txBody>
      </p:sp>
      <p:grpSp>
        <p:nvGrpSpPr>
          <p:cNvPr id="18" name="Group 17"/>
          <p:cNvGrpSpPr/>
          <p:nvPr/>
        </p:nvGrpSpPr>
        <p:grpSpPr>
          <a:xfrm>
            <a:off x="3570322" y="1197498"/>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algn="ctr">
                <a:spcBef>
                  <a:spcPct val="0"/>
                </a:spcBef>
              </a:pPr>
              <a:r>
                <a:rPr lang="en-US" altLang="en-US" sz="900" dirty="0">
                  <a:solidFill>
                    <a:srgbClr val="000000"/>
                  </a:solidFill>
                  <a:latin typeface="Comic Sans MS" panose="030F0702030302020204" pitchFamily="66" charset="0"/>
                </a:rPr>
                <a:t>Bible is Inspired</a:t>
              </a:r>
            </a:p>
          </p:txBody>
        </p:sp>
        <p:sp>
          <p:nvSpPr>
            <p:cNvPr id="24" name="Rectangle 23"/>
            <p:cNvSpPr/>
            <p:nvPr/>
          </p:nvSpPr>
          <p:spPr>
            <a:xfrm>
              <a:off x="7639882" y="1599824"/>
              <a:ext cx="679994"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Accurate</a:t>
              </a:r>
            </a:p>
          </p:txBody>
        </p:sp>
        <p:sp>
          <p:nvSpPr>
            <p:cNvPr id="25" name="Rectangle 24"/>
            <p:cNvSpPr/>
            <p:nvPr/>
          </p:nvSpPr>
          <p:spPr>
            <a:xfrm>
              <a:off x="8291172" y="1873696"/>
              <a:ext cx="611065"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Bible is </a:t>
              </a:r>
            </a:p>
            <a:p>
              <a:pPr algn="ctr">
                <a:spcBef>
                  <a:spcPct val="0"/>
                </a:spcBef>
              </a:pPr>
              <a:r>
                <a:rPr lang="en-US" altLang="en-US" sz="900" dirty="0">
                  <a:solidFill>
                    <a:srgbClr val="000000"/>
                  </a:solidFill>
                  <a:latin typeface="Comic Sans MS" panose="030F0702030302020204" pitchFamily="66" charset="0"/>
                </a:rPr>
                <a:t>Reliable</a:t>
              </a:r>
            </a:p>
          </p:txBody>
        </p:sp>
      </p:grpSp>
      <p:sp>
        <p:nvSpPr>
          <p:cNvPr id="3" name="Rectangle 2"/>
          <p:cNvSpPr/>
          <p:nvPr/>
        </p:nvSpPr>
        <p:spPr>
          <a:xfrm rot="20247528">
            <a:off x="1716188" y="4651911"/>
            <a:ext cx="3902509" cy="430887"/>
          </a:xfrm>
          <a:prstGeom prst="rect">
            <a:avLst/>
          </a:prstGeom>
          <a:solidFill>
            <a:srgbClr val="FFFFCC">
              <a:alpha val="60000"/>
            </a:srgbClr>
          </a:solidFill>
        </p:spPr>
        <p:txBody>
          <a:bodyPr wrap="square" lIns="0" tIns="0" rIns="0" bIns="0">
            <a:spAutoFit/>
          </a:bodyPr>
          <a:lstStyle/>
          <a:p>
            <a:r>
              <a:rPr lang="en-US" sz="1400" u="sng" dirty="0">
                <a:solidFill>
                  <a:prstClr val="black"/>
                </a:solidFill>
              </a:rPr>
              <a:t>Philosophical Naturalism </a:t>
            </a:r>
            <a:r>
              <a:rPr lang="en-US" sz="1400" dirty="0">
                <a:solidFill>
                  <a:prstClr val="black"/>
                </a:solidFill>
              </a:rPr>
              <a:t>The presuppositional belief </a:t>
            </a:r>
          </a:p>
          <a:p>
            <a:r>
              <a:rPr lang="en-US" sz="1400" dirty="0">
                <a:solidFill>
                  <a:prstClr val="black"/>
                </a:solidFill>
              </a:rPr>
              <a:t>that only natural laws and forces occur</a:t>
            </a:r>
          </a:p>
        </p:txBody>
      </p:sp>
      <p:sp>
        <p:nvSpPr>
          <p:cNvPr id="17" name="Rectangle 16"/>
          <p:cNvSpPr/>
          <p:nvPr/>
        </p:nvSpPr>
        <p:spPr>
          <a:xfrm>
            <a:off x="6545360" y="5625772"/>
            <a:ext cx="1152880" cy="369332"/>
          </a:xfrm>
          <a:prstGeom prst="rect">
            <a:avLst/>
          </a:prstGeom>
        </p:spPr>
        <p:txBody>
          <a:bodyPr wrap="none">
            <a:spAutoFit/>
          </a:bodyPr>
          <a:lstStyle/>
          <a:p>
            <a:pPr algn="ctr">
              <a:spcBef>
                <a:spcPct val="0"/>
              </a:spcBef>
            </a:pPr>
            <a:r>
              <a:rPr lang="en-US" altLang="en-US" sz="900" dirty="0">
                <a:solidFill>
                  <a:srgbClr val="000000"/>
                </a:solidFill>
                <a:latin typeface="Comic Sans MS" panose="030F0702030302020204" pitchFamily="66" charset="0"/>
              </a:rPr>
              <a:t>Using God</a:t>
            </a:r>
          </a:p>
          <a:p>
            <a:pPr algn="ctr">
              <a:spcBef>
                <a:spcPct val="0"/>
              </a:spcBef>
            </a:pPr>
            <a:r>
              <a:rPr lang="en-US" altLang="en-US" sz="900" dirty="0">
                <a:solidFill>
                  <a:srgbClr val="000000"/>
                </a:solidFill>
                <a:latin typeface="Comic Sans MS" panose="030F0702030302020204" pitchFamily="66" charset="0"/>
              </a:rPr>
              <a:t>To fill in the Gaps</a:t>
            </a:r>
          </a:p>
        </p:txBody>
      </p:sp>
    </p:spTree>
    <p:extLst>
      <p:ext uri="{BB962C8B-B14F-4D97-AF65-F5344CB8AC3E}">
        <p14:creationId xmlns:p14="http://schemas.microsoft.com/office/powerpoint/2010/main" val="195921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Thessalonians </a:t>
            </a:r>
          </a:p>
        </p:txBody>
      </p:sp>
      <p:sp>
        <p:nvSpPr>
          <p:cNvPr id="3" name="TextBox 2"/>
          <p:cNvSpPr txBox="1"/>
          <p:nvPr/>
        </p:nvSpPr>
        <p:spPr>
          <a:xfrm>
            <a:off x="762000" y="1143000"/>
            <a:ext cx="8001000" cy="1815882"/>
          </a:xfrm>
          <a:prstGeom prst="rect">
            <a:avLst/>
          </a:prstGeom>
          <a:noFill/>
        </p:spPr>
        <p:txBody>
          <a:bodyPr wrap="square" rtlCol="0">
            <a:spAutoFit/>
          </a:bodyPr>
          <a:lstStyle/>
          <a:p>
            <a:r>
              <a:rPr lang="en-US" sz="1600" b="1" dirty="0"/>
              <a:t>1 Thessalonians 4:14-16 (ESV) </a:t>
            </a:r>
            <a:r>
              <a:rPr lang="en-US" sz="1600" baseline="30000" dirty="0"/>
              <a:t>14 </a:t>
            </a:r>
            <a:r>
              <a:rPr lang="en-US" sz="1600" dirty="0"/>
              <a:t> </a:t>
            </a:r>
            <a:r>
              <a:rPr lang="en-US" sz="1600" u="sng" dirty="0">
                <a:solidFill>
                  <a:srgbClr val="FFFF00"/>
                </a:solidFill>
              </a:rPr>
              <a:t>For since we believe that Jesus died and rose again, even so, through Jesus, God will bring with him those who have fallen asleep</a:t>
            </a:r>
            <a:r>
              <a:rPr lang="en-US" sz="1600" dirty="0"/>
              <a:t>. </a:t>
            </a:r>
            <a:br>
              <a:rPr lang="en-US" sz="1600" dirty="0"/>
            </a:br>
            <a:r>
              <a:rPr lang="en-US" sz="1600" baseline="30000" dirty="0"/>
              <a:t>15 </a:t>
            </a:r>
            <a:r>
              <a:rPr lang="en-US" sz="1600" dirty="0"/>
              <a:t> For this we declare to you by a word from the Lord, that we who are alive, who are left until the coming of the Lord, will not precede those who have fallen asleep. </a:t>
            </a:r>
            <a:br>
              <a:rPr lang="en-US" sz="1600" dirty="0"/>
            </a:br>
            <a:r>
              <a:rPr lang="en-US" sz="1600" baseline="30000" dirty="0"/>
              <a:t>16 </a:t>
            </a:r>
            <a:r>
              <a:rPr lang="en-US" sz="1600" dirty="0"/>
              <a:t> </a:t>
            </a:r>
            <a:r>
              <a:rPr lang="en-US" sz="1600" u="sng" dirty="0">
                <a:solidFill>
                  <a:srgbClr val="FFFF00"/>
                </a:solidFill>
              </a:rPr>
              <a:t>For the Lord himself will descend from heaven with a cry of command, with the voice of an archangel, and with the sound of the trumpet of God. And the dead in Christ will rise first</a:t>
            </a:r>
            <a:r>
              <a:rPr lang="en-US" sz="1600" dirty="0"/>
              <a:t>. </a:t>
            </a:r>
          </a:p>
        </p:txBody>
      </p:sp>
      <p:sp>
        <p:nvSpPr>
          <p:cNvPr id="4" name="TextBox 3"/>
          <p:cNvSpPr txBox="1"/>
          <p:nvPr/>
        </p:nvSpPr>
        <p:spPr>
          <a:xfrm>
            <a:off x="685800" y="3200400"/>
            <a:ext cx="8077200" cy="830997"/>
          </a:xfrm>
          <a:prstGeom prst="rect">
            <a:avLst/>
          </a:prstGeom>
          <a:noFill/>
        </p:spPr>
        <p:txBody>
          <a:bodyPr wrap="square" rtlCol="0">
            <a:spAutoFit/>
          </a:bodyPr>
          <a:lstStyle/>
          <a:p>
            <a:r>
              <a:rPr lang="en-US" sz="1600" b="1" dirty="0"/>
              <a:t>1 Thessalonians 5:9-10 (ESV) </a:t>
            </a:r>
            <a:r>
              <a:rPr lang="en-US" sz="1600" baseline="30000" dirty="0"/>
              <a:t>9 </a:t>
            </a:r>
            <a:r>
              <a:rPr lang="en-US" sz="1600" dirty="0"/>
              <a:t> For God has not destined us for wrath, </a:t>
            </a:r>
            <a:r>
              <a:rPr lang="en-US" sz="1600" dirty="0">
                <a:solidFill>
                  <a:srgbClr val="FFFF00"/>
                </a:solidFill>
              </a:rPr>
              <a:t>but to obtain salvation through our Lord Jesus Christ, </a:t>
            </a:r>
            <a:r>
              <a:rPr lang="en-US" sz="1600" dirty="0"/>
              <a:t/>
            </a:r>
            <a:br>
              <a:rPr lang="en-US" sz="1600" dirty="0"/>
            </a:br>
            <a:r>
              <a:rPr lang="en-US" sz="1600" baseline="30000" dirty="0"/>
              <a:t>10 </a:t>
            </a:r>
            <a:r>
              <a:rPr lang="en-US" sz="1600" dirty="0"/>
              <a:t> who died for us so that whether we are awake or asleep we might live with him. </a:t>
            </a:r>
          </a:p>
        </p:txBody>
      </p:sp>
      <p:sp>
        <p:nvSpPr>
          <p:cNvPr id="5" name="TextBox 4"/>
          <p:cNvSpPr txBox="1"/>
          <p:nvPr/>
        </p:nvSpPr>
        <p:spPr>
          <a:xfrm>
            <a:off x="685800" y="4267200"/>
            <a:ext cx="8077200" cy="1077218"/>
          </a:xfrm>
          <a:prstGeom prst="rect">
            <a:avLst/>
          </a:prstGeom>
          <a:noFill/>
        </p:spPr>
        <p:txBody>
          <a:bodyPr wrap="square" rtlCol="0">
            <a:spAutoFit/>
          </a:bodyPr>
          <a:lstStyle/>
          <a:p>
            <a:r>
              <a:rPr lang="en-US" sz="1600" b="1" dirty="0"/>
              <a:t>1 Thessalonians 5:23 (ESV) </a:t>
            </a:r>
            <a:r>
              <a:rPr lang="en-US" sz="1600" baseline="30000" dirty="0"/>
              <a:t>23 </a:t>
            </a:r>
            <a:r>
              <a:rPr lang="en-US" sz="1600" dirty="0"/>
              <a:t> Now may the God of peace himself sanctify you completely, and may your whole spirit and soul and body be kept </a:t>
            </a:r>
            <a:r>
              <a:rPr lang="en-US" sz="1600" u="sng" dirty="0">
                <a:solidFill>
                  <a:srgbClr val="FFFF00"/>
                </a:solidFill>
              </a:rPr>
              <a:t>blameless at the coming of our Lord Jesus Christ. </a:t>
            </a:r>
            <a:r>
              <a:rPr lang="en-US" sz="1600" dirty="0"/>
              <a:t/>
            </a:r>
            <a:br>
              <a:rPr lang="en-US" sz="1600" dirty="0"/>
            </a:br>
            <a:endParaRPr lang="en-US" sz="1600" dirty="0"/>
          </a:p>
        </p:txBody>
      </p:sp>
    </p:spTree>
    <p:extLst>
      <p:ext uri="{BB962C8B-B14F-4D97-AF65-F5344CB8AC3E}">
        <p14:creationId xmlns:p14="http://schemas.microsoft.com/office/powerpoint/2010/main" val="531282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Tree>
    <p:extLst>
      <p:ext uri="{BB962C8B-B14F-4D97-AF65-F5344CB8AC3E}">
        <p14:creationId xmlns:p14="http://schemas.microsoft.com/office/powerpoint/2010/main" val="1012843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5" name="TextBox 4"/>
          <p:cNvSpPr txBox="1"/>
          <p:nvPr/>
        </p:nvSpPr>
        <p:spPr>
          <a:xfrm>
            <a:off x="685800" y="1219200"/>
            <a:ext cx="8077200" cy="830997"/>
          </a:xfrm>
          <a:prstGeom prst="rect">
            <a:avLst/>
          </a:prstGeom>
          <a:noFill/>
        </p:spPr>
        <p:txBody>
          <a:bodyPr wrap="square" rtlCol="0">
            <a:spAutoFit/>
          </a:bodyPr>
          <a:lstStyle/>
          <a:p>
            <a:r>
              <a:rPr lang="en-US" sz="1600" b="1" dirty="0"/>
              <a:t>2 Thessalonians 1:1-2 (ESV) </a:t>
            </a:r>
            <a:r>
              <a:rPr lang="en-US" sz="1600" baseline="30000" dirty="0"/>
              <a:t>1 </a:t>
            </a:r>
            <a:r>
              <a:rPr lang="en-US" sz="1600" dirty="0"/>
              <a:t> Paul, Silvanus, and Timothy, To the church of the Thessalonians </a:t>
            </a:r>
            <a:r>
              <a:rPr lang="en-US" sz="1600" u="sng" dirty="0">
                <a:solidFill>
                  <a:srgbClr val="FFFF00"/>
                </a:solidFill>
              </a:rPr>
              <a:t>in God our Father and the Lord Jesus Christ: </a:t>
            </a:r>
            <a:br>
              <a:rPr lang="en-US" sz="1600" u="sng" dirty="0">
                <a:solidFill>
                  <a:srgbClr val="FFFF00"/>
                </a:solidFill>
              </a:rPr>
            </a:br>
            <a:r>
              <a:rPr lang="en-US" sz="1600" u="sng" baseline="30000" dirty="0">
                <a:solidFill>
                  <a:srgbClr val="FFFF00"/>
                </a:solidFill>
              </a:rPr>
              <a:t>2 </a:t>
            </a:r>
            <a:r>
              <a:rPr lang="en-US" sz="1600" u="sng" dirty="0">
                <a:solidFill>
                  <a:srgbClr val="FFFF00"/>
                </a:solidFill>
              </a:rPr>
              <a:t> Grace to you and peace from God our Father and the Lord Jesus Christ. </a:t>
            </a:r>
          </a:p>
        </p:txBody>
      </p:sp>
      <p:sp>
        <p:nvSpPr>
          <p:cNvPr id="6" name="TextBox 5"/>
          <p:cNvSpPr txBox="1"/>
          <p:nvPr/>
        </p:nvSpPr>
        <p:spPr>
          <a:xfrm>
            <a:off x="685800" y="2133600"/>
            <a:ext cx="8077200" cy="1077218"/>
          </a:xfrm>
          <a:prstGeom prst="rect">
            <a:avLst/>
          </a:prstGeom>
          <a:noFill/>
        </p:spPr>
        <p:txBody>
          <a:bodyPr wrap="square" rtlCol="0">
            <a:spAutoFit/>
          </a:bodyPr>
          <a:lstStyle/>
          <a:p>
            <a:r>
              <a:rPr lang="en-US" sz="1600" b="1" dirty="0"/>
              <a:t>2 Thessalonians 1:7-8 (ESV) </a:t>
            </a:r>
            <a:r>
              <a:rPr lang="en-US" sz="1600" baseline="30000" dirty="0"/>
              <a:t>7 </a:t>
            </a:r>
            <a:r>
              <a:rPr lang="en-US" sz="1600" dirty="0"/>
              <a:t> and to grant relief to you who are afflicted as well as to us, </a:t>
            </a:r>
            <a:r>
              <a:rPr lang="en-US" sz="1600" u="sng" dirty="0">
                <a:solidFill>
                  <a:srgbClr val="FFFF00"/>
                </a:solidFill>
              </a:rPr>
              <a:t>when the Lord Jesus is revealed from heaven with his mighty angels </a:t>
            </a:r>
            <a:r>
              <a:rPr lang="en-US" sz="1600" baseline="30000" dirty="0"/>
              <a:t>8 </a:t>
            </a:r>
            <a:r>
              <a:rPr lang="en-US" sz="1600" dirty="0"/>
              <a:t> in flaming fire, inflicting vengeance on those who do not know God and on those who do not obey the gospel of our Lord Jesus. </a:t>
            </a:r>
          </a:p>
        </p:txBody>
      </p:sp>
      <p:sp>
        <p:nvSpPr>
          <p:cNvPr id="7" name="TextBox 6"/>
          <p:cNvSpPr txBox="1"/>
          <p:nvPr/>
        </p:nvSpPr>
        <p:spPr>
          <a:xfrm>
            <a:off x="685800" y="3330000"/>
            <a:ext cx="8077200" cy="584775"/>
          </a:xfrm>
          <a:prstGeom prst="rect">
            <a:avLst/>
          </a:prstGeom>
          <a:noFill/>
        </p:spPr>
        <p:txBody>
          <a:bodyPr wrap="square" rtlCol="0">
            <a:spAutoFit/>
          </a:bodyPr>
          <a:lstStyle/>
          <a:p>
            <a:r>
              <a:rPr lang="en-US" sz="1600" b="1" dirty="0"/>
              <a:t>2 Thessalonians 1:12 (ESV) </a:t>
            </a:r>
            <a:r>
              <a:rPr lang="en-US" sz="1600" baseline="30000" dirty="0"/>
              <a:t>12 </a:t>
            </a:r>
            <a:r>
              <a:rPr lang="en-US" sz="1600" dirty="0"/>
              <a:t> </a:t>
            </a:r>
            <a:r>
              <a:rPr lang="en-US" sz="1600" u="sng" dirty="0">
                <a:solidFill>
                  <a:srgbClr val="FFFF00"/>
                </a:solidFill>
              </a:rPr>
              <a:t>so that the name of our Lord Jesus may be glorified in you, and you in him, according to the grace of our God and the Lord Jesus Christ. </a:t>
            </a:r>
          </a:p>
        </p:txBody>
      </p:sp>
      <p:sp>
        <p:nvSpPr>
          <p:cNvPr id="8" name="TextBox 7"/>
          <p:cNvSpPr txBox="1"/>
          <p:nvPr/>
        </p:nvSpPr>
        <p:spPr>
          <a:xfrm>
            <a:off x="685800" y="4114800"/>
            <a:ext cx="8077200" cy="1323439"/>
          </a:xfrm>
          <a:prstGeom prst="rect">
            <a:avLst/>
          </a:prstGeom>
          <a:noFill/>
        </p:spPr>
        <p:txBody>
          <a:bodyPr wrap="square" rtlCol="0">
            <a:spAutoFit/>
          </a:bodyPr>
          <a:lstStyle/>
          <a:p>
            <a:r>
              <a:rPr lang="en-US" sz="1600" b="1" dirty="0"/>
              <a:t>2 Thessalonians 2:13-14 (ESV) </a:t>
            </a:r>
            <a:r>
              <a:rPr lang="en-US" sz="1600" baseline="30000" dirty="0"/>
              <a:t>13 </a:t>
            </a:r>
            <a:r>
              <a:rPr lang="en-US" sz="1600" dirty="0"/>
              <a:t> But we ought always to give thanks to God for you, brothers beloved by the Lord, because God chose you as the first fruits to be saved, through sanctification by the Spirit and belief in the truth.  </a:t>
            </a:r>
            <a:r>
              <a:rPr lang="en-US" sz="1600" baseline="30000" dirty="0"/>
              <a:t>14 </a:t>
            </a:r>
            <a:r>
              <a:rPr lang="en-US" sz="1600" dirty="0"/>
              <a:t> </a:t>
            </a:r>
            <a:r>
              <a:rPr lang="en-US" sz="1600" u="sng" dirty="0">
                <a:solidFill>
                  <a:srgbClr val="FFFF00"/>
                </a:solidFill>
              </a:rPr>
              <a:t>To this he called you through our gospel, so that you may obtain the glory of our Lord Jesus Christ. </a:t>
            </a:r>
          </a:p>
          <a:p>
            <a:endParaRPr lang="en-US" sz="1600" dirty="0"/>
          </a:p>
        </p:txBody>
      </p:sp>
      <p:sp>
        <p:nvSpPr>
          <p:cNvPr id="9" name="TextBox 8"/>
          <p:cNvSpPr txBox="1"/>
          <p:nvPr/>
        </p:nvSpPr>
        <p:spPr>
          <a:xfrm>
            <a:off x="685800" y="5438239"/>
            <a:ext cx="8077200" cy="830997"/>
          </a:xfrm>
          <a:prstGeom prst="rect">
            <a:avLst/>
          </a:prstGeom>
          <a:noFill/>
        </p:spPr>
        <p:txBody>
          <a:bodyPr wrap="square" rtlCol="0">
            <a:spAutoFit/>
          </a:bodyPr>
          <a:lstStyle/>
          <a:p>
            <a:r>
              <a:rPr lang="en-US" sz="1600" b="1" dirty="0"/>
              <a:t>2 Thessalonians 2:16-17 (ESV) </a:t>
            </a:r>
            <a:r>
              <a:rPr lang="en-US" sz="1600" baseline="30000" dirty="0"/>
              <a:t>16 </a:t>
            </a:r>
            <a:r>
              <a:rPr lang="en-US" sz="1600" dirty="0"/>
              <a:t> </a:t>
            </a:r>
            <a:r>
              <a:rPr lang="en-US" sz="1600" u="sng" dirty="0">
                <a:solidFill>
                  <a:srgbClr val="FFFF00"/>
                </a:solidFill>
              </a:rPr>
              <a:t>Now may our Lord Jesus Christ himself, and God our Father, </a:t>
            </a:r>
            <a:r>
              <a:rPr lang="en-US" sz="1600" dirty="0"/>
              <a:t>who loved us and gave us eternal comfort and good hope through grace, </a:t>
            </a:r>
            <a:br>
              <a:rPr lang="en-US" sz="1600" dirty="0"/>
            </a:br>
            <a:r>
              <a:rPr lang="en-US" sz="1600" baseline="30000" dirty="0"/>
              <a:t>17 </a:t>
            </a:r>
            <a:r>
              <a:rPr lang="en-US" sz="1600" dirty="0"/>
              <a:t> comfort your hearts and establish them in every good work and word. </a:t>
            </a:r>
          </a:p>
        </p:txBody>
      </p:sp>
    </p:spTree>
    <p:extLst>
      <p:ext uri="{BB962C8B-B14F-4D97-AF65-F5344CB8AC3E}">
        <p14:creationId xmlns:p14="http://schemas.microsoft.com/office/powerpoint/2010/main" val="2800819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Thessalonians </a:t>
            </a:r>
          </a:p>
        </p:txBody>
      </p:sp>
      <p:sp>
        <p:nvSpPr>
          <p:cNvPr id="3" name="TextBox 2"/>
          <p:cNvSpPr txBox="1"/>
          <p:nvPr/>
        </p:nvSpPr>
        <p:spPr>
          <a:xfrm>
            <a:off x="685800" y="1219200"/>
            <a:ext cx="8077200" cy="646331"/>
          </a:xfrm>
          <a:prstGeom prst="rect">
            <a:avLst/>
          </a:prstGeom>
          <a:noFill/>
        </p:spPr>
        <p:txBody>
          <a:bodyPr wrap="square" rtlCol="0">
            <a:spAutoFit/>
          </a:bodyPr>
          <a:lstStyle/>
          <a:p>
            <a:r>
              <a:rPr lang="en-US" b="1" dirty="0"/>
              <a:t>2 Thessalonians 3:5 (ESV) </a:t>
            </a:r>
            <a:r>
              <a:rPr lang="en-US" baseline="30000" dirty="0"/>
              <a:t>5 </a:t>
            </a:r>
            <a:r>
              <a:rPr lang="en-US" dirty="0"/>
              <a:t> </a:t>
            </a:r>
            <a:r>
              <a:rPr lang="en-US" u="sng" dirty="0">
                <a:solidFill>
                  <a:srgbClr val="FFFF00"/>
                </a:solidFill>
              </a:rPr>
              <a:t>May the Lord direct your hearts to the love of God and to the steadfastness of Christ. </a:t>
            </a:r>
          </a:p>
        </p:txBody>
      </p:sp>
      <p:sp>
        <p:nvSpPr>
          <p:cNvPr id="4" name="TextBox 3"/>
          <p:cNvSpPr txBox="1"/>
          <p:nvPr/>
        </p:nvSpPr>
        <p:spPr>
          <a:xfrm>
            <a:off x="685800" y="2209800"/>
            <a:ext cx="8077200" cy="923330"/>
          </a:xfrm>
          <a:prstGeom prst="rect">
            <a:avLst/>
          </a:prstGeom>
          <a:noFill/>
        </p:spPr>
        <p:txBody>
          <a:bodyPr wrap="square" rtlCol="0">
            <a:spAutoFit/>
          </a:bodyPr>
          <a:lstStyle/>
          <a:p>
            <a:r>
              <a:rPr lang="en-US" b="1" dirty="0"/>
              <a:t>2 Thessalonians 3:6 (ESV) </a:t>
            </a:r>
            <a:r>
              <a:rPr lang="en-US" baseline="30000" dirty="0"/>
              <a:t>6 </a:t>
            </a:r>
            <a:r>
              <a:rPr lang="en-US" dirty="0"/>
              <a:t> Now we command you, brothers, </a:t>
            </a:r>
            <a:r>
              <a:rPr lang="en-US" u="sng" dirty="0">
                <a:solidFill>
                  <a:srgbClr val="FFFF00"/>
                </a:solidFill>
              </a:rPr>
              <a:t>in the name of our Lord Jesus Christ,</a:t>
            </a:r>
            <a:r>
              <a:rPr lang="en-US" dirty="0"/>
              <a:t> that you keep away from any brother who is walking in idleness and not in accord with the tradition that you received from us. </a:t>
            </a:r>
          </a:p>
        </p:txBody>
      </p:sp>
      <p:sp>
        <p:nvSpPr>
          <p:cNvPr id="11" name="TextBox 10"/>
          <p:cNvSpPr txBox="1"/>
          <p:nvPr/>
        </p:nvSpPr>
        <p:spPr>
          <a:xfrm>
            <a:off x="685800" y="3505200"/>
            <a:ext cx="8077200" cy="923330"/>
          </a:xfrm>
          <a:prstGeom prst="rect">
            <a:avLst/>
          </a:prstGeom>
          <a:noFill/>
        </p:spPr>
        <p:txBody>
          <a:bodyPr wrap="square" rtlCol="0">
            <a:spAutoFit/>
          </a:bodyPr>
          <a:lstStyle/>
          <a:p>
            <a:r>
              <a:rPr lang="en-US" b="1" dirty="0"/>
              <a:t>2 Thessalonians 3:12 (ESV) </a:t>
            </a:r>
            <a:r>
              <a:rPr lang="en-US" baseline="30000" dirty="0"/>
              <a:t>12 </a:t>
            </a:r>
            <a:r>
              <a:rPr lang="en-US" dirty="0"/>
              <a:t> Now such persons we command and </a:t>
            </a:r>
            <a:r>
              <a:rPr lang="en-US" u="sng" dirty="0">
                <a:solidFill>
                  <a:srgbClr val="FFFF00"/>
                </a:solidFill>
              </a:rPr>
              <a:t>encourage in the Lord Jesus Christ </a:t>
            </a:r>
            <a:r>
              <a:rPr lang="en-US" dirty="0"/>
              <a:t>to do their work quietly and to earn their own living. </a:t>
            </a:r>
          </a:p>
        </p:txBody>
      </p:sp>
      <p:sp>
        <p:nvSpPr>
          <p:cNvPr id="12" name="TextBox 11"/>
          <p:cNvSpPr txBox="1"/>
          <p:nvPr/>
        </p:nvSpPr>
        <p:spPr>
          <a:xfrm>
            <a:off x="685800" y="4724400"/>
            <a:ext cx="8001000" cy="1200329"/>
          </a:xfrm>
          <a:prstGeom prst="rect">
            <a:avLst/>
          </a:prstGeom>
          <a:noFill/>
        </p:spPr>
        <p:txBody>
          <a:bodyPr wrap="square" rtlCol="0">
            <a:spAutoFit/>
          </a:bodyPr>
          <a:lstStyle/>
          <a:p>
            <a:r>
              <a:rPr lang="en-US" b="1" dirty="0"/>
              <a:t>2 Thessalonians 3:17-18 (ESV) </a:t>
            </a:r>
            <a:r>
              <a:rPr lang="en-US" baseline="30000" dirty="0"/>
              <a:t>17 </a:t>
            </a:r>
            <a:r>
              <a:rPr lang="en-US" dirty="0"/>
              <a:t> I, Paul, write this greeting with my own hand. This is the sign of genuineness in every letter of mine; it is the way I write. </a:t>
            </a:r>
            <a:br>
              <a:rPr lang="en-US" dirty="0"/>
            </a:br>
            <a:r>
              <a:rPr lang="en-US" baseline="30000" dirty="0"/>
              <a:t>18 </a:t>
            </a:r>
            <a:r>
              <a:rPr lang="en-US" dirty="0"/>
              <a:t> </a:t>
            </a:r>
            <a:r>
              <a:rPr lang="en-US" u="sng" dirty="0">
                <a:solidFill>
                  <a:srgbClr val="FFFF00"/>
                </a:solidFill>
              </a:rPr>
              <a:t>The grace of our Lord Jesus Christ be with you all. </a:t>
            </a:r>
          </a:p>
        </p:txBody>
      </p:sp>
    </p:spTree>
    <p:extLst>
      <p:ext uri="{BB962C8B-B14F-4D97-AF65-F5344CB8AC3E}">
        <p14:creationId xmlns:p14="http://schemas.microsoft.com/office/powerpoint/2010/main" val="1534423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Preached by Paul</a:t>
            </a:r>
            <a:endParaRPr lang="en-US" dirty="0"/>
          </a:p>
        </p:txBody>
      </p:sp>
      <p:sp>
        <p:nvSpPr>
          <p:cNvPr id="3" name="TextBox 2"/>
          <p:cNvSpPr txBox="1"/>
          <p:nvPr/>
        </p:nvSpPr>
        <p:spPr>
          <a:xfrm>
            <a:off x="914400" y="1676400"/>
            <a:ext cx="7696200" cy="4247317"/>
          </a:xfrm>
          <a:prstGeom prst="rect">
            <a:avLst/>
          </a:prstGeom>
          <a:noFill/>
        </p:spPr>
        <p:txBody>
          <a:bodyPr wrap="square" rtlCol="0">
            <a:spAutoFit/>
          </a:bodyPr>
          <a:lstStyle/>
          <a:p>
            <a:r>
              <a:rPr lang="en-US" b="1" dirty="0"/>
              <a:t>1 Corinthians 15:1-8 (ESV</a:t>
            </a:r>
            <a:r>
              <a:rPr lang="en-US" b="1" dirty="0" smtClean="0"/>
              <a:t>)</a:t>
            </a:r>
          </a:p>
          <a:p>
            <a:r>
              <a:rPr lang="en-US" b="1" dirty="0" smtClean="0"/>
              <a:t> </a:t>
            </a:r>
            <a:r>
              <a:rPr lang="en-US" baseline="30000" dirty="0"/>
              <a:t>1 </a:t>
            </a:r>
            <a:r>
              <a:rPr lang="en-US" dirty="0"/>
              <a:t> Now I would remind you, brothers, of the gospel I preached to you, which you received, in which you stand, </a:t>
            </a:r>
            <a:br>
              <a:rPr lang="en-US" dirty="0"/>
            </a:br>
            <a:r>
              <a:rPr lang="en-US" baseline="30000" dirty="0"/>
              <a:t>2 </a:t>
            </a:r>
            <a:r>
              <a:rPr lang="en-US" dirty="0"/>
              <a:t> and by which you are being saved, if you hold fast to the word I preached to you—unless you believed in vain. </a:t>
            </a:r>
            <a:br>
              <a:rPr lang="en-US" dirty="0"/>
            </a:br>
            <a:r>
              <a:rPr lang="en-US" baseline="30000" dirty="0"/>
              <a:t>3 </a:t>
            </a:r>
            <a:r>
              <a:rPr lang="en-US" dirty="0"/>
              <a:t> For I delivered to you as of first importance what I also received: </a:t>
            </a:r>
            <a:endParaRPr lang="en-US" dirty="0" smtClean="0"/>
          </a:p>
          <a:p>
            <a:r>
              <a:rPr lang="en-US" dirty="0" smtClean="0">
                <a:solidFill>
                  <a:srgbClr val="FFFF00"/>
                </a:solidFill>
              </a:rPr>
              <a:t>that </a:t>
            </a:r>
            <a:r>
              <a:rPr lang="en-US" dirty="0">
                <a:solidFill>
                  <a:srgbClr val="FFFF00"/>
                </a:solidFill>
              </a:rPr>
              <a:t>Christ died for our sins in accordance with the Scriptures, </a:t>
            </a:r>
            <a:r>
              <a:rPr lang="en-US" dirty="0"/>
              <a:t/>
            </a:r>
            <a:br>
              <a:rPr lang="en-US" dirty="0"/>
            </a:br>
            <a:r>
              <a:rPr lang="en-US" baseline="30000" dirty="0"/>
              <a:t>4 </a:t>
            </a:r>
            <a:r>
              <a:rPr lang="en-US" dirty="0"/>
              <a:t> </a:t>
            </a:r>
            <a:r>
              <a:rPr lang="en-US" dirty="0">
                <a:solidFill>
                  <a:srgbClr val="66FF66"/>
                </a:solidFill>
              </a:rPr>
              <a:t>that he was buried, that he was raised on the third day in accordance with the Scriptures, </a:t>
            </a:r>
            <a:r>
              <a:rPr lang="en-US" dirty="0"/>
              <a:t/>
            </a:r>
            <a:br>
              <a:rPr lang="en-US" dirty="0"/>
            </a:br>
            <a:r>
              <a:rPr lang="en-US" baseline="30000" dirty="0"/>
              <a:t>5 </a:t>
            </a:r>
            <a:r>
              <a:rPr lang="en-US" dirty="0">
                <a:solidFill>
                  <a:srgbClr val="FFFF00"/>
                </a:solidFill>
              </a:rPr>
              <a:t> and that he appeared to Cephas, then to the twelve. </a:t>
            </a:r>
            <a:br>
              <a:rPr lang="en-US" dirty="0">
                <a:solidFill>
                  <a:srgbClr val="FFFF00"/>
                </a:solidFill>
              </a:rPr>
            </a:br>
            <a:r>
              <a:rPr lang="en-US" baseline="30000" dirty="0">
                <a:solidFill>
                  <a:srgbClr val="FFFF00"/>
                </a:solidFill>
              </a:rPr>
              <a:t>6 </a:t>
            </a:r>
            <a:r>
              <a:rPr lang="en-US" dirty="0">
                <a:solidFill>
                  <a:srgbClr val="FFFF00"/>
                </a:solidFill>
              </a:rPr>
              <a:t> Then he appeared to more than five hundred brothers at one time, most of whom are still alive, though some have fallen asleep. </a:t>
            </a:r>
            <a:br>
              <a:rPr lang="en-US" dirty="0">
                <a:solidFill>
                  <a:srgbClr val="FFFF00"/>
                </a:solidFill>
              </a:rPr>
            </a:br>
            <a:r>
              <a:rPr lang="en-US" baseline="30000" dirty="0">
                <a:solidFill>
                  <a:srgbClr val="FFFF00"/>
                </a:solidFill>
              </a:rPr>
              <a:t>7 </a:t>
            </a:r>
            <a:r>
              <a:rPr lang="en-US" dirty="0">
                <a:solidFill>
                  <a:srgbClr val="FFFF00"/>
                </a:solidFill>
              </a:rPr>
              <a:t> Then he appeared to James, then to all the apostles. </a:t>
            </a:r>
            <a:br>
              <a:rPr lang="en-US" dirty="0">
                <a:solidFill>
                  <a:srgbClr val="FFFF00"/>
                </a:solidFill>
              </a:rPr>
            </a:br>
            <a:r>
              <a:rPr lang="en-US" baseline="30000" dirty="0">
                <a:solidFill>
                  <a:srgbClr val="FFFF00"/>
                </a:solidFill>
              </a:rPr>
              <a:t>8 </a:t>
            </a:r>
            <a:r>
              <a:rPr lang="en-US" dirty="0">
                <a:solidFill>
                  <a:srgbClr val="FFFF00"/>
                </a:solidFill>
              </a:rPr>
              <a:t> Last of all, as to one untimely born, he appeared also to me. </a:t>
            </a:r>
          </a:p>
          <a:p>
            <a:endParaRPr lang="en-US" dirty="0">
              <a:solidFill>
                <a:srgbClr val="FFFF00"/>
              </a:solidFill>
            </a:endParaRPr>
          </a:p>
        </p:txBody>
      </p:sp>
    </p:spTree>
    <p:extLst>
      <p:ext uri="{BB962C8B-B14F-4D97-AF65-F5344CB8AC3E}">
        <p14:creationId xmlns:p14="http://schemas.microsoft.com/office/powerpoint/2010/main" val="83249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 y="856763"/>
            <a:ext cx="9144000" cy="6001237"/>
          </a:xfrm>
          <a:prstGeom prst="rect">
            <a:avLst/>
          </a:prstGeom>
        </p:spPr>
      </p:pic>
      <p:sp>
        <p:nvSpPr>
          <p:cNvPr id="4" name="Rectangle 3"/>
          <p:cNvSpPr/>
          <p:nvPr/>
        </p:nvSpPr>
        <p:spPr>
          <a:xfrm>
            <a:off x="669914" y="3909737"/>
            <a:ext cx="18250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nothing exists beyond the natural realm</a:t>
            </a:r>
          </a:p>
        </p:txBody>
      </p:sp>
      <p:sp>
        <p:nvSpPr>
          <p:cNvPr id="5" name="TextBox 4"/>
          <p:cNvSpPr txBox="1"/>
          <p:nvPr/>
        </p:nvSpPr>
        <p:spPr>
          <a:xfrm>
            <a:off x="467277" y="5551345"/>
            <a:ext cx="235224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come from nothing</a:t>
            </a:r>
          </a:p>
        </p:txBody>
      </p:sp>
      <p:sp>
        <p:nvSpPr>
          <p:cNvPr id="14" name="Rectangle 13"/>
          <p:cNvSpPr/>
          <p:nvPr/>
        </p:nvSpPr>
        <p:spPr>
          <a:xfrm>
            <a:off x="4475092" y="877978"/>
            <a:ext cx="3902509" cy="215444"/>
          </a:xfrm>
          <a:prstGeom prst="rect">
            <a:avLst/>
          </a:prstGeom>
          <a:solidFill>
            <a:srgbClr val="FFFFCC">
              <a:alpha val="60000"/>
            </a:srgbClr>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Super Naturalism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67277" y="806689"/>
            <a:ext cx="1603516" cy="923330"/>
          </a:xfrm>
          <a:prstGeom prst="rect">
            <a:avLst/>
          </a:prstGeom>
          <a:solidFill>
            <a:srgbClr val="FFFFCC">
              <a:alpha val="60000"/>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Supreme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created</a:t>
            </a:r>
          </a:p>
        </p:txBody>
      </p:sp>
      <p:grpSp>
        <p:nvGrpSpPr>
          <p:cNvPr id="18" name="Group 17"/>
          <p:cNvGrpSpPr/>
          <p:nvPr/>
        </p:nvGrpSpPr>
        <p:grpSpPr>
          <a:xfrm>
            <a:off x="3931269" y="1123071"/>
            <a:ext cx="2248706" cy="1952560"/>
            <a:chOff x="6782929" y="1476440"/>
            <a:chExt cx="2248706" cy="195256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29" y="1476440"/>
              <a:ext cx="2248706" cy="1952560"/>
            </a:xfrm>
            <a:prstGeom prst="rect">
              <a:avLst/>
            </a:prstGeom>
          </p:spPr>
        </p:pic>
        <p:sp>
          <p:nvSpPr>
            <p:cNvPr id="23" name="Rectangle 22"/>
            <p:cNvSpPr/>
            <p:nvPr/>
          </p:nvSpPr>
          <p:spPr>
            <a:xfrm>
              <a:off x="6936972" y="1804446"/>
              <a:ext cx="693096" cy="36933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Inspired</a:t>
              </a:r>
            </a:p>
          </p:txBody>
        </p:sp>
        <p:sp>
          <p:nvSpPr>
            <p:cNvPr id="24" name="Rectangle 23"/>
            <p:cNvSpPr/>
            <p:nvPr/>
          </p:nvSpPr>
          <p:spPr>
            <a:xfrm>
              <a:off x="7639882" y="1599824"/>
              <a:ext cx="679994"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Accurate</a:t>
              </a:r>
            </a:p>
          </p:txBody>
        </p:sp>
        <p:sp>
          <p:nvSpPr>
            <p:cNvPr id="25" name="Rectangle 24"/>
            <p:cNvSpPr/>
            <p:nvPr/>
          </p:nvSpPr>
          <p:spPr>
            <a:xfrm>
              <a:off x="8291172" y="1873696"/>
              <a:ext cx="611065"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Bible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Reliable</a:t>
              </a:r>
            </a:p>
          </p:txBody>
        </p:sp>
      </p:grpSp>
      <p:sp>
        <p:nvSpPr>
          <p:cNvPr id="6" name="TextBox 5">
            <a:extLst>
              <a:ext uri="{FF2B5EF4-FFF2-40B4-BE49-F238E27FC236}">
                <a16:creationId xmlns:a16="http://schemas.microsoft.com/office/drawing/2014/main" xmlns="" id="{783AD531-9B74-4238-95CB-E9E030C45B8D}"/>
              </a:ext>
            </a:extLst>
          </p:cNvPr>
          <p:cNvSpPr txBox="1"/>
          <p:nvPr/>
        </p:nvSpPr>
        <p:spPr>
          <a:xfrm>
            <a:off x="4431860" y="4400657"/>
            <a:ext cx="1521375" cy="738664"/>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Gospel Eyewitness Evidence </a:t>
            </a:r>
          </a:p>
        </p:txBody>
      </p:sp>
      <p:pic>
        <p:nvPicPr>
          <p:cNvPr id="8" name="Picture 7">
            <a:extLst>
              <a:ext uri="{FF2B5EF4-FFF2-40B4-BE49-F238E27FC236}">
                <a16:creationId xmlns:a16="http://schemas.microsoft.com/office/drawing/2014/main" xmlns="" id="{FA8FEE7A-33CE-4E3B-B12A-DDD9AE4E5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50494">
            <a:off x="4039532" y="4396115"/>
            <a:ext cx="423713" cy="572710"/>
          </a:xfrm>
          <a:prstGeom prst="rect">
            <a:avLst/>
          </a:prstGeom>
        </p:spPr>
      </p:pic>
      <p:pic>
        <p:nvPicPr>
          <p:cNvPr id="10" name="Picture 9">
            <a:extLst>
              <a:ext uri="{FF2B5EF4-FFF2-40B4-BE49-F238E27FC236}">
                <a16:creationId xmlns:a16="http://schemas.microsoft.com/office/drawing/2014/main" xmlns="" id="{D1E90AE4-2A8F-476B-99DD-84797384C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42210">
            <a:off x="3330272" y="4131017"/>
            <a:ext cx="385667" cy="867751"/>
          </a:xfrm>
          <a:prstGeom prst="rect">
            <a:avLst/>
          </a:prstGeom>
        </p:spPr>
      </p:pic>
      <p:sp>
        <p:nvSpPr>
          <p:cNvPr id="11" name="Rectangle 10">
            <a:extLst>
              <a:ext uri="{FF2B5EF4-FFF2-40B4-BE49-F238E27FC236}">
                <a16:creationId xmlns:a16="http://schemas.microsoft.com/office/drawing/2014/main" xmlns="" id="{049EC90D-FE92-47AA-A492-12492BD650BF}"/>
              </a:ext>
            </a:extLst>
          </p:cNvPr>
          <p:cNvSpPr/>
          <p:nvPr/>
        </p:nvSpPr>
        <p:spPr>
          <a:xfrm>
            <a:off x="3146821" y="4119306"/>
            <a:ext cx="1568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Reliably Preserved </a:t>
            </a:r>
          </a:p>
        </p:txBody>
      </p:sp>
      <p:sp>
        <p:nvSpPr>
          <p:cNvPr id="12" name="Rectangle 11">
            <a:extLst>
              <a:ext uri="{FF2B5EF4-FFF2-40B4-BE49-F238E27FC236}">
                <a16:creationId xmlns:a16="http://schemas.microsoft.com/office/drawing/2014/main" xmlns="" id="{85905266-9F8C-4753-A2DA-F0BE378476B2}"/>
              </a:ext>
            </a:extLst>
          </p:cNvPr>
          <p:cNvSpPr/>
          <p:nvPr/>
        </p:nvSpPr>
        <p:spPr>
          <a:xfrm>
            <a:off x="2919568" y="3266194"/>
            <a:ext cx="120707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Credible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Non-Biblical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Evidence </a:t>
            </a:r>
          </a:p>
        </p:txBody>
      </p:sp>
      <p:sp>
        <p:nvSpPr>
          <p:cNvPr id="13" name="Rectangle 12">
            <a:extLst>
              <a:ext uri="{FF2B5EF4-FFF2-40B4-BE49-F238E27FC236}">
                <a16:creationId xmlns:a16="http://schemas.microsoft.com/office/drawing/2014/main" xmlns="" id="{E92A6F34-5D07-4B67-A0CC-40C86D036138}"/>
              </a:ext>
            </a:extLst>
          </p:cNvPr>
          <p:cNvSpPr/>
          <p:nvPr/>
        </p:nvSpPr>
        <p:spPr>
          <a:xfrm>
            <a:off x="2755005" y="3015788"/>
            <a:ext cx="21551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Archaeology/the Scientific</a:t>
            </a:r>
          </a:p>
        </p:txBody>
      </p:sp>
      <p:sp>
        <p:nvSpPr>
          <p:cNvPr id="17" name="Rectangle 16">
            <a:extLst>
              <a:ext uri="{FF2B5EF4-FFF2-40B4-BE49-F238E27FC236}">
                <a16:creationId xmlns:a16="http://schemas.microsoft.com/office/drawing/2014/main" xmlns="" id="{7081FBED-3E6E-4DE2-B6EC-C0A7D44A4D6B}"/>
              </a:ext>
            </a:extLst>
          </p:cNvPr>
          <p:cNvSpPr/>
          <p:nvPr/>
        </p:nvSpPr>
        <p:spPr>
          <a:xfrm>
            <a:off x="2542342" y="2594812"/>
            <a:ext cx="16793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Son of God </a:t>
            </a:r>
          </a:p>
        </p:txBody>
      </p:sp>
      <p:sp>
        <p:nvSpPr>
          <p:cNvPr id="20" name="Rectangle 19">
            <a:extLst>
              <a:ext uri="{FF2B5EF4-FFF2-40B4-BE49-F238E27FC236}">
                <a16:creationId xmlns:a16="http://schemas.microsoft.com/office/drawing/2014/main" xmlns="" id="{05770A30-4AFF-4F4E-A0C6-0155302D86A6}"/>
              </a:ext>
            </a:extLst>
          </p:cNvPr>
          <p:cNvSpPr/>
          <p:nvPr/>
        </p:nvSpPr>
        <p:spPr>
          <a:xfrm>
            <a:off x="1713497" y="3146036"/>
            <a:ext cx="5921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Jesus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Crazy </a:t>
            </a:r>
          </a:p>
        </p:txBody>
      </p:sp>
      <p:sp>
        <p:nvSpPr>
          <p:cNvPr id="21" name="Rectangle 20">
            <a:extLst>
              <a:ext uri="{FF2B5EF4-FFF2-40B4-BE49-F238E27FC236}">
                <a16:creationId xmlns:a16="http://schemas.microsoft.com/office/drawing/2014/main" xmlns="" id="{592B3207-9996-47FC-A526-F447D7DAE488}"/>
              </a:ext>
            </a:extLst>
          </p:cNvPr>
          <p:cNvSpPr/>
          <p:nvPr/>
        </p:nvSpPr>
        <p:spPr>
          <a:xfrm>
            <a:off x="2707054" y="2244051"/>
            <a:ext cx="15443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Prophecy/Messiah</a:t>
            </a:r>
          </a:p>
        </p:txBody>
      </p:sp>
      <p:sp>
        <p:nvSpPr>
          <p:cNvPr id="22" name="Rectangle 21">
            <a:extLst>
              <a:ext uri="{FF2B5EF4-FFF2-40B4-BE49-F238E27FC236}">
                <a16:creationId xmlns:a16="http://schemas.microsoft.com/office/drawing/2014/main" xmlns="" id="{3FA3F947-C3AA-4ECD-AA54-6C94A65E905F}"/>
              </a:ext>
            </a:extLst>
          </p:cNvPr>
          <p:cNvSpPr/>
          <p:nvPr/>
        </p:nvSpPr>
        <p:spPr>
          <a:xfrm>
            <a:off x="2639656" y="1786979"/>
            <a:ext cx="1196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Resurrection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xmlns="" id="{32BDC868-EA51-46D5-8110-72A548487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02520">
            <a:off x="2524712" y="3466416"/>
            <a:ext cx="641954" cy="867695"/>
          </a:xfrm>
          <a:prstGeom prst="rect">
            <a:avLst/>
          </a:prstGeom>
        </p:spPr>
      </p:pic>
      <p:pic>
        <p:nvPicPr>
          <p:cNvPr id="28" name="Picture 27">
            <a:extLst>
              <a:ext uri="{FF2B5EF4-FFF2-40B4-BE49-F238E27FC236}">
                <a16:creationId xmlns:a16="http://schemas.microsoft.com/office/drawing/2014/main" xmlns="" id="{1BA30C03-D5D8-4384-93F3-8CAD6252B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1744">
            <a:off x="1842241" y="2853734"/>
            <a:ext cx="704762" cy="371429"/>
          </a:xfrm>
          <a:prstGeom prst="rect">
            <a:avLst/>
          </a:prstGeom>
        </p:spPr>
      </p:pic>
      <p:pic>
        <p:nvPicPr>
          <p:cNvPr id="29" name="Picture 28">
            <a:extLst>
              <a:ext uri="{FF2B5EF4-FFF2-40B4-BE49-F238E27FC236}">
                <a16:creationId xmlns:a16="http://schemas.microsoft.com/office/drawing/2014/main" xmlns="" id="{BEC1E559-4CF6-46B3-9D0B-A22F147B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87105" flipH="1">
            <a:off x="2112590" y="1821750"/>
            <a:ext cx="641954" cy="867695"/>
          </a:xfrm>
          <a:prstGeom prst="rect">
            <a:avLst/>
          </a:prstGeom>
        </p:spPr>
      </p:pic>
      <p:sp>
        <p:nvSpPr>
          <p:cNvPr id="3" name="Right Arrow 2"/>
          <p:cNvSpPr/>
          <p:nvPr/>
        </p:nvSpPr>
        <p:spPr>
          <a:xfrm flipH="1">
            <a:off x="4157665" y="3428685"/>
            <a:ext cx="752504" cy="4531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6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Creation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000000"/>
                </a:solidFill>
                <a:latin typeface="Berlin Sans FB" pitchFamily="34" charset="0"/>
              </a:rPr>
              <a:t>Miracles &amp;</a:t>
            </a:r>
          </a:p>
          <a:p>
            <a:pPr eaLnBrk="1" fontAlgn="base" hangingPunct="1">
              <a:spcBef>
                <a:spcPct val="0"/>
              </a:spcBef>
              <a:spcAft>
                <a:spcPct val="0"/>
              </a:spcAft>
              <a:buFontTx/>
              <a:buNone/>
            </a:pPr>
            <a:r>
              <a:rPr lang="en-US" altLang="en-US" sz="1600">
                <a:solidFill>
                  <a:srgbClr val="000000"/>
                </a:solidFill>
                <a:latin typeface="Berlin Sans FB"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Divine Revelation Possible</a:t>
            </a:r>
          </a:p>
          <a:p>
            <a:pPr algn="ctr" eaLnBrk="1" fontAlgn="base" hangingPunct="1">
              <a:spcBef>
                <a:spcPct val="0"/>
              </a:spcBef>
              <a:spcAft>
                <a:spcPct val="0"/>
              </a:spcAft>
              <a:buFontTx/>
              <a:buNone/>
            </a:pPr>
            <a:r>
              <a:rPr lang="en-US" altLang="en-US" sz="1600">
                <a:solidFill>
                  <a:srgbClr val="000000"/>
                </a:solidFill>
                <a:latin typeface="Berlin Sans FB" pitchFamily="34" charset="0"/>
              </a:rPr>
              <a:t>&amp; Accurate So Purpose is Known</a:t>
            </a:r>
          </a:p>
        </p:txBody>
      </p:sp>
      <p:pic>
        <p:nvPicPr>
          <p:cNvPr id="77838"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can be Understood</a:t>
            </a:r>
          </a:p>
        </p:txBody>
      </p:sp>
      <p:pic>
        <p:nvPicPr>
          <p:cNvPr id="77844"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srgbClr val="000000"/>
                </a:solidFill>
              </a:rPr>
              <a:t>A Step of Faith not </a:t>
            </a:r>
          </a:p>
          <a:p>
            <a:pPr algn="ctr" eaLnBrk="1" fontAlgn="base" hangingPunct="1">
              <a:spcBef>
                <a:spcPct val="0"/>
              </a:spcBef>
              <a:spcAft>
                <a:spcPct val="0"/>
              </a:spcAft>
              <a:buFontTx/>
              <a:buNone/>
            </a:pPr>
            <a:r>
              <a:rPr lang="en-US" altLang="en-US" sz="1800">
                <a:solidFill>
                  <a:srgbClr val="000000"/>
                </a:solidFill>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Accurate Account of Jesus’ Life</a:t>
            </a:r>
          </a:p>
        </p:txBody>
      </p:sp>
      <p:pic>
        <p:nvPicPr>
          <p:cNvPr id="778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Teachings of </a:t>
            </a:r>
          </a:p>
          <a:p>
            <a:pPr algn="ctr" eaLnBrk="1" fontAlgn="base" hangingPunct="1">
              <a:spcBef>
                <a:spcPct val="0"/>
              </a:spcBef>
              <a:spcAft>
                <a:spcPct val="0"/>
              </a:spcAft>
              <a:buFontTx/>
              <a:buNone/>
            </a:pPr>
            <a:r>
              <a:rPr lang="en-US" altLang="en-US" sz="1600">
                <a:solidFill>
                  <a:srgbClr val="000000"/>
                </a:solidFill>
                <a:latin typeface="Berlin Sans FB"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a:solidFill>
                  <a:srgbClr val="000000"/>
                </a:solidFill>
                <a:latin typeface="Berlin Sans FB"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rPr>
              <a:t>Starting Point for</a:t>
            </a:r>
          </a:p>
          <a:p>
            <a:pPr eaLnBrk="1" fontAlgn="base" hangingPunct="1">
              <a:spcBef>
                <a:spcPct val="0"/>
              </a:spcBef>
              <a:spcAft>
                <a:spcPct val="0"/>
              </a:spcAft>
              <a:buFontTx/>
              <a:buNone/>
            </a:pPr>
            <a:r>
              <a:rPr lang="en-US" altLang="en-US" sz="1800" dirty="0">
                <a:solidFill>
                  <a:srgbClr val="000000"/>
                </a:solidFill>
              </a:rPr>
              <a:t>How We Got the Bible</a:t>
            </a:r>
          </a:p>
          <a:p>
            <a:pPr eaLnBrk="1" fontAlgn="base" hangingPunct="1">
              <a:spcBef>
                <a:spcPct val="0"/>
              </a:spcBef>
              <a:spcAft>
                <a:spcPct val="0"/>
              </a:spcAft>
              <a:buFontTx/>
              <a:buNone/>
            </a:pPr>
            <a:r>
              <a:rPr lang="en-US" altLang="en-US" sz="1800" dirty="0">
                <a:solidFill>
                  <a:srgbClr val="000000"/>
                </a:solidFill>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900">
                <a:solidFill>
                  <a:srgbClr val="000000"/>
                </a:solidFill>
                <a:latin typeface="Times New Roman" pitchFamily="18"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200">
                <a:solidFill>
                  <a:srgbClr val="000000"/>
                </a:solidFill>
                <a:latin typeface="Tahoma"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42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wipe(lef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wipe(lef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wipe(right)">
                                      <p:cBhvr>
                                        <p:cTn id="22" dur="500"/>
                                        <p:tgtEl>
                                          <p:spTgt spid="4608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wipe(right)">
                                      <p:cBhvr>
                                        <p:cTn id="25" dur="500"/>
                                        <p:tgtEl>
                                          <p:spTgt spid="4608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6090"/>
                                        </p:tgtEl>
                                        <p:attrNameLst>
                                          <p:attrName>style.visibility</p:attrName>
                                        </p:attrNameLst>
                                      </p:cBhvr>
                                      <p:to>
                                        <p:strVal val="visible"/>
                                      </p:to>
                                    </p:set>
                                    <p:animEffect transition="in" filter="wipe(right)">
                                      <p:cBhvr>
                                        <p:cTn id="28" dur="500"/>
                                        <p:tgtEl>
                                          <p:spTgt spid="46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6092"/>
                                        </p:tgtEl>
                                        <p:attrNameLst>
                                          <p:attrName>style.visibility</p:attrName>
                                        </p:attrNameLst>
                                      </p:cBhvr>
                                      <p:to>
                                        <p:strVal val="visible"/>
                                      </p:to>
                                    </p:set>
                                    <p:animEffect transition="in" filter="wipe(right)">
                                      <p:cBhvr>
                                        <p:cTn id="33" dur="500"/>
                                        <p:tgtEl>
                                          <p:spTgt spid="46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right)">
                                      <p:cBhvr>
                                        <p:cTn id="38" dur="500"/>
                                        <p:tgtEl>
                                          <p:spTgt spid="460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095"/>
                                        </p:tgtEl>
                                        <p:attrNameLst>
                                          <p:attrName>style.visibility</p:attrName>
                                        </p:attrNameLst>
                                      </p:cBhvr>
                                      <p:to>
                                        <p:strVal val="visible"/>
                                      </p:to>
                                    </p:set>
                                    <p:animEffect transition="in" filter="wipe(down)">
                                      <p:cBhvr>
                                        <p:cTn id="43" dur="500"/>
                                        <p:tgtEl>
                                          <p:spTgt spid="460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096"/>
                                        </p:tgtEl>
                                        <p:attrNameLst>
                                          <p:attrName>style.visibility</p:attrName>
                                        </p:attrNameLst>
                                      </p:cBhvr>
                                      <p:to>
                                        <p:strVal val="visible"/>
                                      </p:to>
                                    </p:set>
                                    <p:animEffect transition="in" filter="wipe(down)">
                                      <p:cBhvr>
                                        <p:cTn id="46" dur="500"/>
                                        <p:tgtEl>
                                          <p:spTgt spid="4609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097"/>
                                        </p:tgtEl>
                                        <p:attrNameLst>
                                          <p:attrName>style.visibility</p:attrName>
                                        </p:attrNameLst>
                                      </p:cBhvr>
                                      <p:to>
                                        <p:strVal val="visible"/>
                                      </p:to>
                                    </p:set>
                                    <p:animEffect transition="in" filter="wipe(down)">
                                      <p:cBhvr>
                                        <p:cTn id="49" dur="500"/>
                                        <p:tgtEl>
                                          <p:spTgt spid="46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wipe(down)">
                                      <p:cBhvr>
                                        <p:cTn id="54" dur="500"/>
                                        <p:tgtEl>
                                          <p:spTgt spid="46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103"/>
                                        </p:tgtEl>
                                        <p:attrNameLst>
                                          <p:attrName>style.visibility</p:attrName>
                                        </p:attrNameLst>
                                      </p:cBhvr>
                                      <p:to>
                                        <p:strVal val="visible"/>
                                      </p:to>
                                    </p:set>
                                    <p:animEffect transition="in" filter="barn(inVertical)">
                                      <p:cBhvr>
                                        <p:cTn id="62" dur="500"/>
                                        <p:tgtEl>
                                          <p:spTgt spid="4610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104"/>
                                        </p:tgtEl>
                                        <p:attrNameLst>
                                          <p:attrName>style.visibility</p:attrName>
                                        </p:attrNameLst>
                                      </p:cBhvr>
                                      <p:to>
                                        <p:strVal val="visible"/>
                                      </p:to>
                                    </p:set>
                                    <p:animEffect transition="in" filter="barn(inVertical)">
                                      <p:cBhvr>
                                        <p:cTn id="65" dur="500"/>
                                        <p:tgtEl>
                                          <p:spTgt spid="461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6105"/>
                                        </p:tgtEl>
                                        <p:attrNameLst>
                                          <p:attrName>style.visibility</p:attrName>
                                        </p:attrNameLst>
                                      </p:cBhvr>
                                      <p:to>
                                        <p:strVal val="visible"/>
                                      </p:to>
                                    </p:set>
                                    <p:animEffect transition="in" filter="barn(inVertical)">
                                      <p:cBhvr>
                                        <p:cTn id="68" dur="500"/>
                                        <p:tgtEl>
                                          <p:spTgt spid="4610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6106"/>
                                        </p:tgtEl>
                                        <p:attrNameLst>
                                          <p:attrName>style.visibility</p:attrName>
                                        </p:attrNameLst>
                                      </p:cBhvr>
                                      <p:to>
                                        <p:strVal val="visible"/>
                                      </p:to>
                                    </p:set>
                                    <p:animEffect transition="in" filter="barn(inVertical)">
                                      <p:cBhvr>
                                        <p:cTn id="71" dur="500"/>
                                        <p:tgtEl>
                                          <p:spTgt spid="46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6110"/>
                                        </p:tgtEl>
                                        <p:attrNameLst>
                                          <p:attrName>style.visibility</p:attrName>
                                        </p:attrNameLst>
                                      </p:cBhvr>
                                      <p:to>
                                        <p:strVal val="visible"/>
                                      </p:to>
                                    </p:set>
                                    <p:animEffect transition="in" filter="barn(inVertical)">
                                      <p:cBhvr>
                                        <p:cTn id="74" dur="500"/>
                                        <p:tgtEl>
                                          <p:spTgt spid="4611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P spid="46092" grpId="0" animBg="1"/>
      <p:bldP spid="46094" grpId="0" animBg="1"/>
      <p:bldP spid="46095" grpId="0" animBg="1"/>
      <p:bldP spid="46096" grpId="0" animBg="1"/>
      <p:bldP spid="46097" grpId="0" animBg="1"/>
      <p:bldP spid="46098" grpId="0" animBg="1"/>
      <p:bldP spid="46101" grpId="0" animBg="1"/>
      <p:bldP spid="46103" grpId="0" animBg="1"/>
      <p:bldP spid="46104" grpId="0" animBg="1"/>
      <p:bldP spid="46105" grpId="0" animBg="1"/>
      <p:bldP spid="46106" grpId="0" animBg="1"/>
      <p:bldP spid="46110"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7" y="-152400"/>
            <a:ext cx="3165973" cy="990600"/>
          </a:xfrm>
        </p:spPr>
        <p:txBody>
          <a:bodyPr/>
          <a:lstStyle/>
          <a:p>
            <a:r>
              <a:rPr lang="en-US" dirty="0"/>
              <a:t>Class Objectives</a:t>
            </a:r>
          </a:p>
        </p:txBody>
      </p:sp>
      <p:sp>
        <p:nvSpPr>
          <p:cNvPr id="3" name="Content Placeholder 2"/>
          <p:cNvSpPr>
            <a:spLocks noGrp="1"/>
          </p:cNvSpPr>
          <p:nvPr>
            <p:ph idx="1"/>
          </p:nvPr>
        </p:nvSpPr>
        <p:spPr/>
        <p:txBody>
          <a:bodyPr/>
          <a:lstStyle/>
          <a:p>
            <a:pPr lvl="0"/>
            <a:r>
              <a:rPr lang="en-US" dirty="0"/>
              <a:t>Profile Evidence that Jesus did claim to be God and Fulfill the Attributes of </a:t>
            </a:r>
            <a:r>
              <a:rPr lang="en-US" dirty="0" smtClean="0"/>
              <a:t>God</a:t>
            </a:r>
            <a:endParaRPr lang="en-US" dirty="0"/>
          </a:p>
        </p:txBody>
      </p:sp>
    </p:spTree>
    <p:extLst>
      <p:ext uri="{BB962C8B-B14F-4D97-AF65-F5344CB8AC3E}">
        <p14:creationId xmlns:p14="http://schemas.microsoft.com/office/powerpoint/2010/main" val="22339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1163"/>
            <a:ext cx="3165973" cy="1143000"/>
          </a:xfrm>
        </p:spPr>
        <p:txBody>
          <a:bodyPr>
            <a:normAutofit/>
          </a:bodyPr>
          <a:lstStyle/>
          <a:p>
            <a:r>
              <a:rPr lang="en-US" dirty="0"/>
              <a:t>Questions</a:t>
            </a:r>
          </a:p>
        </p:txBody>
      </p:sp>
      <p:sp>
        <p:nvSpPr>
          <p:cNvPr id="3" name="Content Placeholder 2"/>
          <p:cNvSpPr>
            <a:spLocks noGrp="1"/>
          </p:cNvSpPr>
          <p:nvPr>
            <p:ph idx="1"/>
          </p:nvPr>
        </p:nvSpPr>
        <p:spPr/>
        <p:txBody>
          <a:bodyPr>
            <a:normAutofit/>
          </a:bodyPr>
          <a:lstStyle/>
          <a:p>
            <a:pPr marL="400050" lvl="0" indent="0">
              <a:buNone/>
            </a:pPr>
            <a:r>
              <a:rPr lang="en-US" dirty="0"/>
              <a:t>1.	Did Jesus claim to be God? Even if He did make the claim, why should I believe it?</a:t>
            </a:r>
          </a:p>
          <a:p>
            <a:pPr lvl="0"/>
            <a:endParaRPr lang="en-US" dirty="0"/>
          </a:p>
          <a:p>
            <a:pPr lvl="0"/>
            <a:r>
              <a:rPr lang="en-US" dirty="0"/>
              <a:t>2.	How can miracles be possible or were the biblical miracles magic tricks which fooled the simple, primitive people?</a:t>
            </a:r>
          </a:p>
          <a:p>
            <a:pPr marL="0" indent="0">
              <a:buNone/>
            </a:pPr>
            <a:endParaRPr lang="en-US" dirty="0"/>
          </a:p>
        </p:txBody>
      </p:sp>
      <p:sp>
        <p:nvSpPr>
          <p:cNvPr id="4" name="TextBox 3">
            <a:extLst>
              <a:ext uri="{FF2B5EF4-FFF2-40B4-BE49-F238E27FC236}">
                <a16:creationId xmlns:a16="http://schemas.microsoft.com/office/drawing/2014/main" xmlns="" id="{0DCF760B-E3AD-4065-A9BB-580F08C73E75}"/>
              </a:ext>
            </a:extLst>
          </p:cNvPr>
          <p:cNvSpPr txBox="1"/>
          <p:nvPr/>
        </p:nvSpPr>
        <p:spPr>
          <a:xfrm>
            <a:off x="3810000" y="2426732"/>
            <a:ext cx="1670650" cy="369332"/>
          </a:xfrm>
          <a:prstGeom prst="rect">
            <a:avLst/>
          </a:prstGeom>
          <a:noFill/>
        </p:spPr>
        <p:txBody>
          <a:bodyPr wrap="none" rtlCol="0">
            <a:spAutoFit/>
          </a:bodyPr>
          <a:lstStyle/>
          <a:p>
            <a:r>
              <a:rPr lang="en-US" dirty="0">
                <a:solidFill>
                  <a:srgbClr val="FFFF00"/>
                </a:solidFill>
              </a:rPr>
              <a:t>The class tonight</a:t>
            </a:r>
          </a:p>
        </p:txBody>
      </p:sp>
      <p:sp>
        <p:nvSpPr>
          <p:cNvPr id="5" name="TextBox 4">
            <a:extLst>
              <a:ext uri="{FF2B5EF4-FFF2-40B4-BE49-F238E27FC236}">
                <a16:creationId xmlns:a16="http://schemas.microsoft.com/office/drawing/2014/main" xmlns="" id="{B7545CA2-9978-4C3B-A02A-964695F0C9FD}"/>
              </a:ext>
            </a:extLst>
          </p:cNvPr>
          <p:cNvSpPr txBox="1"/>
          <p:nvPr/>
        </p:nvSpPr>
        <p:spPr>
          <a:xfrm>
            <a:off x="-7772400" y="3124517"/>
            <a:ext cx="6981398" cy="1477328"/>
          </a:xfrm>
          <a:prstGeom prst="rect">
            <a:avLst/>
          </a:prstGeom>
          <a:noFill/>
        </p:spPr>
        <p:txBody>
          <a:bodyPr wrap="none" rtlCol="0">
            <a:spAutoFit/>
          </a:bodyPr>
          <a:lstStyle/>
          <a:p>
            <a:r>
              <a:rPr lang="en-US" dirty="0">
                <a:solidFill>
                  <a:srgbClr val="FFFF00"/>
                </a:solidFill>
              </a:rPr>
              <a:t>Mt 2: 5-6     Born in Bethlehem – Micah 5:2</a:t>
            </a:r>
          </a:p>
          <a:p>
            <a:r>
              <a:rPr lang="en-US" dirty="0">
                <a:solidFill>
                  <a:srgbClr val="FFFF00"/>
                </a:solidFill>
              </a:rPr>
              <a:t>Mt 2:13-15  Flees to Egypt  - Hosea 11:1</a:t>
            </a:r>
          </a:p>
          <a:p>
            <a:r>
              <a:rPr lang="en-US" dirty="0">
                <a:solidFill>
                  <a:srgbClr val="FFFF00"/>
                </a:solidFill>
              </a:rPr>
              <a:t>Mt 2:16-18  Death of male children in Bethlehem – Jeremiah 31:15</a:t>
            </a:r>
          </a:p>
          <a:p>
            <a:r>
              <a:rPr lang="en-US" dirty="0">
                <a:solidFill>
                  <a:srgbClr val="FFFF00"/>
                </a:solidFill>
              </a:rPr>
              <a:t>Mt 2:22-23  He shall be called a Nazarene ?</a:t>
            </a:r>
          </a:p>
          <a:p>
            <a:endParaRPr lang="en-US" dirty="0">
              <a:solidFill>
                <a:srgbClr val="FFFF00"/>
              </a:solidFill>
            </a:endParaRPr>
          </a:p>
        </p:txBody>
      </p:sp>
      <p:sp>
        <p:nvSpPr>
          <p:cNvPr id="6" name="AutoShape 4" descr="Image result for prophecies in Matthew 2"/>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xmlns="" id="{0DCF760B-E3AD-4065-A9BB-580F08C73E75}"/>
              </a:ext>
            </a:extLst>
          </p:cNvPr>
          <p:cNvSpPr txBox="1"/>
          <p:nvPr/>
        </p:nvSpPr>
        <p:spPr>
          <a:xfrm>
            <a:off x="-4648200" y="2057400"/>
            <a:ext cx="2582758" cy="369332"/>
          </a:xfrm>
          <a:prstGeom prst="rect">
            <a:avLst/>
          </a:prstGeom>
          <a:noFill/>
        </p:spPr>
        <p:txBody>
          <a:bodyPr wrap="none" rtlCol="0">
            <a:spAutoFit/>
          </a:bodyPr>
          <a:lstStyle/>
          <a:p>
            <a:r>
              <a:rPr lang="en-US" dirty="0">
                <a:solidFill>
                  <a:srgbClr val="FFFF00"/>
                </a:solidFill>
              </a:rPr>
              <a:t>Confirms/gives context </a:t>
            </a:r>
          </a:p>
        </p:txBody>
      </p:sp>
    </p:spTree>
    <p:extLst>
      <p:ext uri="{BB962C8B-B14F-4D97-AF65-F5344CB8AC3E}">
        <p14:creationId xmlns:p14="http://schemas.microsoft.com/office/powerpoint/2010/main" val="67765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Miracles = Magic Trick?</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reason I believe the miracles that Jesus did in the bible were mere magic tricks is because they are honestly not impressive from a magician’s standpoint. </a:t>
            </a:r>
          </a:p>
          <a:p>
            <a:r>
              <a:rPr lang="en-US" dirty="0"/>
              <a:t>Any magician alive today could recreate his effects. Some have already. </a:t>
            </a:r>
          </a:p>
          <a:p>
            <a:pPr lvl="1"/>
            <a:r>
              <a:rPr lang="en-US" dirty="0" err="1"/>
              <a:t>Criss</a:t>
            </a:r>
            <a:r>
              <a:rPr lang="en-US" dirty="0"/>
              <a:t> Angel makes it appear as though he walks on water.</a:t>
            </a:r>
          </a:p>
          <a:p>
            <a:pPr lvl="1"/>
            <a:r>
              <a:rPr lang="en-US" dirty="0"/>
              <a:t>Practitioners of “voodoo” have ‘resurrected’ the dead before. </a:t>
            </a:r>
          </a:p>
          <a:p>
            <a:pPr lvl="1"/>
            <a:r>
              <a:rPr lang="en-US" dirty="0"/>
              <a:t>There’s even effects out there that could make it appear as though you heal the blind.</a:t>
            </a:r>
          </a:p>
          <a:p>
            <a:pPr lvl="1"/>
            <a:r>
              <a:rPr lang="en-US" dirty="0"/>
              <a:t>How do you know the person isn’t just misremembering what they heard in the story before they wrote it down in the New Testament? Human memory is far from reliable.</a:t>
            </a:r>
          </a:p>
          <a:p>
            <a:pPr lvl="1"/>
            <a:r>
              <a:rPr lang="en-US" dirty="0"/>
              <a:t>David Masters - Yes, even water to wine. I did that one as part of an economics project in high school.</a:t>
            </a:r>
          </a:p>
          <a:p>
            <a:endParaRPr lang="en-US" dirty="0"/>
          </a:p>
        </p:txBody>
      </p:sp>
    </p:spTree>
    <p:extLst>
      <p:ext uri="{BB962C8B-B14F-4D97-AF65-F5344CB8AC3E}">
        <p14:creationId xmlns:p14="http://schemas.microsoft.com/office/powerpoint/2010/main" val="259150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Miracles = God</a:t>
            </a:r>
            <a:endParaRPr lang="en-US" dirty="0"/>
          </a:p>
        </p:txBody>
      </p:sp>
      <p:sp>
        <p:nvSpPr>
          <p:cNvPr id="3" name="Content Placeholder 2"/>
          <p:cNvSpPr>
            <a:spLocks noGrp="1"/>
          </p:cNvSpPr>
          <p:nvPr>
            <p:ph idx="1"/>
          </p:nvPr>
        </p:nvSpPr>
        <p:spPr>
          <a:xfrm>
            <a:off x="523875" y="990600"/>
            <a:ext cx="8229600" cy="4525963"/>
          </a:xfrm>
        </p:spPr>
        <p:txBody>
          <a:bodyPr/>
          <a:lstStyle/>
          <a:p>
            <a:r>
              <a:rPr lang="en-US" dirty="0"/>
              <a:t>Richard L </a:t>
            </a:r>
            <a:r>
              <a:rPr lang="en-US" dirty="0" err="1"/>
              <a:t>Purtill</a:t>
            </a:r>
            <a:r>
              <a:rPr lang="en-US" dirty="0"/>
              <a:t> notes five characteristics of a miracle. </a:t>
            </a:r>
            <a:endParaRPr lang="en-US" dirty="0" smtClean="0"/>
          </a:p>
          <a:p>
            <a:r>
              <a:rPr lang="en-US" dirty="0" smtClean="0"/>
              <a:t>“</a:t>
            </a:r>
            <a:r>
              <a:rPr lang="en-US" dirty="0"/>
              <a:t>A miracle is an event </a:t>
            </a:r>
            <a:endParaRPr lang="en-US" dirty="0" smtClean="0"/>
          </a:p>
          <a:p>
            <a:pPr marL="457200" indent="-457200">
              <a:buAutoNum type="arabicParenBoth"/>
            </a:pPr>
            <a:r>
              <a:rPr lang="en-US" sz="2000" dirty="0" smtClean="0"/>
              <a:t>brought </a:t>
            </a:r>
            <a:r>
              <a:rPr lang="en-US" sz="2000" dirty="0"/>
              <a:t>about by the power of God that is </a:t>
            </a:r>
            <a:endParaRPr lang="en-US" sz="2000" dirty="0" smtClean="0"/>
          </a:p>
          <a:p>
            <a:pPr marL="457200" indent="-457200">
              <a:buAutoNum type="arabicParenBoth"/>
            </a:pPr>
            <a:r>
              <a:rPr lang="en-US" sz="2000" dirty="0" smtClean="0"/>
              <a:t>a </a:t>
            </a:r>
            <a:r>
              <a:rPr lang="en-US" sz="2000" dirty="0"/>
              <a:t>temporary </a:t>
            </a:r>
            <a:endParaRPr lang="en-US" sz="2000" dirty="0" smtClean="0"/>
          </a:p>
          <a:p>
            <a:pPr marL="457200" indent="-457200">
              <a:buAutoNum type="arabicParenBoth"/>
            </a:pPr>
            <a:r>
              <a:rPr lang="en-US" sz="2000" dirty="0" smtClean="0"/>
              <a:t>exception </a:t>
            </a:r>
          </a:p>
          <a:p>
            <a:pPr marL="457200" indent="-457200">
              <a:buAutoNum type="arabicParenBoth"/>
            </a:pPr>
            <a:r>
              <a:rPr lang="en-US" sz="2000" dirty="0" smtClean="0"/>
              <a:t>to </a:t>
            </a:r>
            <a:r>
              <a:rPr lang="en-US" sz="2000" dirty="0"/>
              <a:t>the ordinary course of nature </a:t>
            </a:r>
            <a:endParaRPr lang="en-US" sz="2000" dirty="0" smtClean="0"/>
          </a:p>
          <a:p>
            <a:pPr marL="457200" indent="-457200">
              <a:buAutoNum type="arabicParenBoth"/>
            </a:pPr>
            <a:r>
              <a:rPr lang="en-US" sz="2000" dirty="0" smtClean="0"/>
              <a:t>for </a:t>
            </a:r>
            <a:r>
              <a:rPr lang="en-US" sz="2000" dirty="0"/>
              <a:t>the purpose of showing that God has acted in history.”</a:t>
            </a:r>
          </a:p>
        </p:txBody>
      </p:sp>
      <p:sp>
        <p:nvSpPr>
          <p:cNvPr id="4" name="TextBox 3"/>
          <p:cNvSpPr txBox="1"/>
          <p:nvPr/>
        </p:nvSpPr>
        <p:spPr>
          <a:xfrm>
            <a:off x="533400" y="3733800"/>
            <a:ext cx="8229600" cy="2862322"/>
          </a:xfrm>
          <a:prstGeom prst="rect">
            <a:avLst/>
          </a:prstGeom>
          <a:noFill/>
        </p:spPr>
        <p:txBody>
          <a:bodyPr wrap="square" rtlCol="0">
            <a:spAutoFit/>
          </a:bodyPr>
          <a:lstStyle/>
          <a:p>
            <a:endParaRPr lang="en-US" sz="2000" dirty="0" smtClean="0"/>
          </a:p>
          <a:p>
            <a:r>
              <a:rPr lang="en-US" sz="2000" dirty="0" smtClean="0"/>
              <a:t>CS Lewis</a:t>
            </a:r>
          </a:p>
          <a:p>
            <a:r>
              <a:rPr lang="en-US" sz="2000" dirty="0" smtClean="0"/>
              <a:t>“</a:t>
            </a:r>
            <a:r>
              <a:rPr lang="en-US" sz="2000" dirty="0"/>
              <a:t>But if we admit God, must we admit Miracle? </a:t>
            </a:r>
            <a:endParaRPr lang="en-US" sz="2000" dirty="0" smtClean="0"/>
          </a:p>
          <a:p>
            <a:r>
              <a:rPr lang="en-US" sz="2000" dirty="0" smtClean="0"/>
              <a:t>Indeed</a:t>
            </a:r>
            <a:r>
              <a:rPr lang="en-US" sz="2000" dirty="0"/>
              <a:t>, indeed, you have no security against it. Science has shown that under normal conditions dead people stay dead. But the Christian claim is that Jesus rose supernaturally, that is, that God has acted in history by raising Jesus from the dead. If there </a:t>
            </a:r>
          </a:p>
          <a:p>
            <a:r>
              <a:rPr lang="en-US" sz="2000" dirty="0"/>
              <a:t> </a:t>
            </a:r>
          </a:p>
          <a:p>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838200"/>
            <a:ext cx="3860800" cy="2895600"/>
          </a:xfrm>
          <a:prstGeom prst="rect">
            <a:avLst/>
          </a:prstGeom>
        </p:spPr>
      </p:pic>
    </p:spTree>
    <p:extLst>
      <p:ext uri="{BB962C8B-B14F-4D97-AF65-F5344CB8AC3E}">
        <p14:creationId xmlns:p14="http://schemas.microsoft.com/office/powerpoint/2010/main" val="87795326"/>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4531</TotalTime>
  <Words>2970</Words>
  <Application>Microsoft Office PowerPoint</Application>
  <PresentationFormat>On-screen Show (4:3)</PresentationFormat>
  <Paragraphs>686</Paragraphs>
  <Slides>34</Slides>
  <Notes>13</Notes>
  <HiddenSlides>10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Thatch</vt:lpstr>
      <vt:lpstr>1_Office Theme</vt:lpstr>
      <vt:lpstr>2_Office Theme</vt:lpstr>
      <vt:lpstr>4_Office Theme</vt:lpstr>
      <vt:lpstr>1_Thatch</vt:lpstr>
      <vt:lpstr>Was Jesus Really Convinced That He Was the Son of God and did Jesus the Christ fulfill the Attributes of God</vt:lpstr>
      <vt:lpstr>Class Outline</vt:lpstr>
      <vt:lpstr>PowerPoint Presentation</vt:lpstr>
      <vt:lpstr>PowerPoint Presentation</vt:lpstr>
      <vt:lpstr>PowerPoint Presentation</vt:lpstr>
      <vt:lpstr>Class Objectives</vt:lpstr>
      <vt:lpstr>Questions</vt:lpstr>
      <vt:lpstr>Miracles = Magic Trick?</vt:lpstr>
      <vt:lpstr>Miracles = God</vt:lpstr>
      <vt:lpstr>Miracles of Jesus</vt:lpstr>
      <vt:lpstr>Did Jesus the Christ fulfill the Attributes of God?</vt:lpstr>
      <vt:lpstr>"Could God create a rock so heavy He could not lift it?"</vt:lpstr>
      <vt:lpstr>"Could God create a rock so heavy He could not lift it?"</vt:lpstr>
      <vt:lpstr>PowerPoint Presentation</vt:lpstr>
      <vt:lpstr>Son of Man</vt:lpstr>
      <vt:lpstr>Son of Man</vt:lpstr>
      <vt:lpstr>Who is Jesus</vt:lpstr>
      <vt:lpstr>Jesus of Modern Scholar</vt:lpstr>
      <vt:lpstr>PowerPoint Presentation</vt:lpstr>
      <vt:lpstr>PowerPoint Presentation</vt:lpstr>
      <vt:lpstr>PowerPoint Presentation</vt:lpstr>
      <vt:lpstr>PowerPoint Presentation</vt:lpstr>
      <vt:lpstr>PowerPoint Presentation</vt:lpstr>
      <vt:lpstr>PowerPoint Presentation</vt:lpstr>
      <vt:lpstr>Written by Paul - Undisputed</vt:lpstr>
      <vt:lpstr>PowerPoint Presentation</vt:lpstr>
      <vt:lpstr>Galatians</vt:lpstr>
      <vt:lpstr>I Thessalonians </vt:lpstr>
      <vt:lpstr>I Thessalonians </vt:lpstr>
      <vt:lpstr>I Thessalonians </vt:lpstr>
      <vt:lpstr>II Thessalonians </vt:lpstr>
      <vt:lpstr>II Thessalonians </vt:lpstr>
      <vt:lpstr>II Thessalonians </vt:lpstr>
      <vt:lpstr>Gospel Preached by Paul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of the Bible vs Reinvented Jesus of Modern Man</dc:title>
  <dc:creator>Danny Haynes</dc:creator>
  <cp:lastModifiedBy>Danny Haynes</cp:lastModifiedBy>
  <cp:revision>98</cp:revision>
  <cp:lastPrinted>2018-07-22T11:56:46Z</cp:lastPrinted>
  <dcterms:created xsi:type="dcterms:W3CDTF">2018-07-22T03:11:26Z</dcterms:created>
  <dcterms:modified xsi:type="dcterms:W3CDTF">2018-08-12T11:38:48Z</dcterms:modified>
</cp:coreProperties>
</file>