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56" r:id="rId2"/>
    <p:sldId id="262" r:id="rId3"/>
    <p:sldId id="260" r:id="rId4"/>
    <p:sldId id="264" r:id="rId5"/>
    <p:sldId id="274" r:id="rId6"/>
    <p:sldId id="277" r:id="rId7"/>
    <p:sldId id="292" r:id="rId8"/>
    <p:sldId id="293" r:id="rId9"/>
    <p:sldId id="305" r:id="rId10"/>
    <p:sldId id="306" r:id="rId11"/>
    <p:sldId id="307" r:id="rId12"/>
    <p:sldId id="296" r:id="rId13"/>
    <p:sldId id="299" r:id="rId14"/>
    <p:sldId id="308" r:id="rId15"/>
    <p:sldId id="309" r:id="rId16"/>
    <p:sldId id="297" r:id="rId17"/>
    <p:sldId id="298" r:id="rId18"/>
    <p:sldId id="314" r:id="rId19"/>
    <p:sldId id="315" r:id="rId20"/>
    <p:sldId id="301" r:id="rId21"/>
    <p:sldId id="310" r:id="rId22"/>
    <p:sldId id="311" r:id="rId23"/>
    <p:sldId id="320" r:id="rId24"/>
    <p:sldId id="318" r:id="rId25"/>
    <p:sldId id="321" r:id="rId26"/>
    <p:sldId id="319" r:id="rId27"/>
    <p:sldId id="322" r:id="rId28"/>
    <p:sldId id="316" r:id="rId29"/>
    <p:sldId id="317" r:id="rId30"/>
    <p:sldId id="258" r:id="rId31"/>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MasterView">
  <p:normalViewPr>
    <p:restoredLeft sz="25122"/>
    <p:restoredTop sz="82018"/>
  </p:normalViewPr>
  <p:slideViewPr>
    <p:cSldViewPr snapToGrid="0" snapToObjects="1">
      <p:cViewPr varScale="1">
        <p:scale>
          <a:sx n="101" d="100"/>
          <a:sy n="101" d="100"/>
        </p:scale>
        <p:origin x="888" y="184"/>
      </p:cViewPr>
      <p:guideLst/>
    </p:cSldViewPr>
  </p:slideViewPr>
  <p:notesTextViewPr>
    <p:cViewPr>
      <p:scale>
        <a:sx n="1" d="1"/>
        <a:sy n="1" d="1"/>
      </p:scale>
      <p:origin x="0" y="0"/>
    </p:cViewPr>
  </p:notesTextViewPr>
  <p:notesViewPr>
    <p:cSldViewPr snapToGrid="0" snapToObjects="1">
      <p:cViewPr varScale="1">
        <p:scale>
          <a:sx n="79" d="100"/>
          <a:sy n="79" d="100"/>
        </p:scale>
        <p:origin x="3552" y="20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FC6D96-E810-6141-9AD5-89E6C5D1CB72}" type="datetimeFigureOut">
              <a:rPr lang="en-US" smtClean="0"/>
              <a:t>7/25/18</a:t>
            </a:fld>
            <a:endParaRPr lang="en-US"/>
          </a:p>
        </p:txBody>
      </p:sp>
      <p:sp>
        <p:nvSpPr>
          <p:cNvPr id="4" name="Slide Image Placeholder 3"/>
          <p:cNvSpPr>
            <a:spLocks noGrp="1" noRot="1" noChangeAspect="1"/>
          </p:cNvSpPr>
          <p:nvPr>
            <p:ph type="sldImg" idx="2"/>
          </p:nvPr>
        </p:nvSpPr>
        <p:spPr>
          <a:xfrm>
            <a:off x="1352607" y="166194"/>
            <a:ext cx="4151199" cy="259483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61257" y="2927221"/>
            <a:ext cx="6270171" cy="5922865"/>
          </a:xfrm>
          <a:prstGeom prst="rect">
            <a:avLst/>
          </a:prstGeom>
        </p:spPr>
        <p:txBody>
          <a:bodyPr vert="horz" lIns="91440" tIns="45720" rIns="91440" bIns="45720" rtlCol="0"/>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625731" y="538846"/>
            <a:ext cx="1108756" cy="458787"/>
          </a:xfrm>
          <a:prstGeom prst="rect">
            <a:avLst/>
          </a:prstGeom>
        </p:spPr>
        <p:txBody>
          <a:bodyPr vert="horz" lIns="91440" tIns="45720" rIns="91440" bIns="45720" rtlCol="0" anchor="b"/>
          <a:lstStyle>
            <a:lvl1pPr algn="r">
              <a:defRPr sz="1200"/>
            </a:lvl1pPr>
          </a:lstStyle>
          <a:p>
            <a:fld id="{DB0692D6-E294-6D44-A874-4C1F6C49BDEF}" type="slidenum">
              <a:rPr lang="en-US" smtClean="0"/>
              <a:t>‹#›</a:t>
            </a:fld>
            <a:endParaRPr lang="en-US"/>
          </a:p>
        </p:txBody>
      </p:sp>
    </p:spTree>
    <p:extLst>
      <p:ext uri="{BB962C8B-B14F-4D97-AF65-F5344CB8AC3E}">
        <p14:creationId xmlns:p14="http://schemas.microsoft.com/office/powerpoint/2010/main" val="330863946"/>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1</a:t>
            </a:fld>
            <a:endParaRPr lang="en-US"/>
          </a:p>
        </p:txBody>
      </p:sp>
    </p:spTree>
    <p:extLst>
      <p:ext uri="{BB962C8B-B14F-4D97-AF65-F5344CB8AC3E}">
        <p14:creationId xmlns:p14="http://schemas.microsoft.com/office/powerpoint/2010/main" val="16384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reference describes His</a:t>
            </a:r>
            <a:r>
              <a:rPr lang="en-US" baseline="0" dirty="0" smtClean="0"/>
              <a:t> royalty, His endurance, the confidence we can have in Him and in God’s faithfulness to preserve His kingdom forever.</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13</a:t>
            </a:fld>
            <a:endParaRPr lang="en-US"/>
          </a:p>
        </p:txBody>
      </p:sp>
    </p:spTree>
    <p:extLst>
      <p:ext uri="{BB962C8B-B14F-4D97-AF65-F5344CB8AC3E}">
        <p14:creationId xmlns:p14="http://schemas.microsoft.com/office/powerpoint/2010/main" val="502403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reference describes His</a:t>
            </a:r>
            <a:r>
              <a:rPr lang="en-US" baseline="0" dirty="0" smtClean="0"/>
              <a:t> royalty, His endurance, the confidence we can have in Him and in God’s faithfulness to preserve His kingdom forever.</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14</a:t>
            </a:fld>
            <a:endParaRPr lang="en-US"/>
          </a:p>
        </p:txBody>
      </p:sp>
    </p:spTree>
    <p:extLst>
      <p:ext uri="{BB962C8B-B14F-4D97-AF65-F5344CB8AC3E}">
        <p14:creationId xmlns:p14="http://schemas.microsoft.com/office/powerpoint/2010/main" val="1904432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the book of Revelation is going to deal with Israel, the outcome</a:t>
            </a:r>
            <a:r>
              <a:rPr lang="en-US" baseline="0" dirty="0" smtClean="0"/>
              <a:t> of their crucifixion of the Messiah.</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15</a:t>
            </a:fld>
            <a:endParaRPr lang="en-US"/>
          </a:p>
        </p:txBody>
      </p:sp>
    </p:spTree>
    <p:extLst>
      <p:ext uri="{BB962C8B-B14F-4D97-AF65-F5344CB8AC3E}">
        <p14:creationId xmlns:p14="http://schemas.microsoft.com/office/powerpoint/2010/main" val="1165169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Wisdom and Insight go</a:t>
            </a:r>
            <a:r>
              <a:rPr lang="en-US" baseline="0" dirty="0" smtClean="0"/>
              <a:t> hand in hand. He can see what remains after it has been tested with fire.</a:t>
            </a:r>
          </a:p>
          <a:p>
            <a:endParaRPr lang="en-US" baseline="0" dirty="0" smtClean="0"/>
          </a:p>
          <a:p>
            <a:endParaRPr lang="en-US" baseline="0" dirty="0" smtClean="0"/>
          </a:p>
          <a:p>
            <a:r>
              <a:rPr lang="en-US" baseline="0" dirty="0" smtClean="0"/>
              <a:t>Likely messengers from each church that would carry this letter to the congregations mentioned.  Jesus would be with them and protect them in this task.</a:t>
            </a:r>
          </a:p>
          <a:p>
            <a:endParaRPr lang="en-US" baseline="0" dirty="0" smtClean="0"/>
          </a:p>
          <a:p>
            <a:endParaRPr lang="en-US" baseline="0" dirty="0" smtClean="0"/>
          </a:p>
          <a:p>
            <a:r>
              <a:rPr lang="en-US" baseline="0" dirty="0" smtClean="0"/>
              <a:t>“We need to see Jesus in this chapter. He is in the midst of His churches, holding the people of God in His hand, bringing judgment on those who harm His people. It is a visual reminder that if God is for us, who can be against us: Rom. 8:31.”</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B0692D6-E294-6D44-A874-4C1F6C49BDEF}" type="slidenum">
              <a:rPr lang="en-US" smtClean="0"/>
              <a:t>16</a:t>
            </a:fld>
            <a:endParaRPr lang="en-US"/>
          </a:p>
        </p:txBody>
      </p:sp>
    </p:spTree>
    <p:extLst>
      <p:ext uri="{BB962C8B-B14F-4D97-AF65-F5344CB8AC3E}">
        <p14:creationId xmlns:p14="http://schemas.microsoft.com/office/powerpoint/2010/main" val="736880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of Jesus</a:t>
            </a:r>
            <a:r>
              <a:rPr lang="en-US" baseline="0" dirty="0" smtClean="0"/>
              <a:t> in glory and in control over His churches.</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17</a:t>
            </a:fld>
            <a:endParaRPr lang="en-US"/>
          </a:p>
        </p:txBody>
      </p:sp>
    </p:spTree>
    <p:extLst>
      <p:ext uri="{BB962C8B-B14F-4D97-AF65-F5344CB8AC3E}">
        <p14:creationId xmlns:p14="http://schemas.microsoft.com/office/powerpoint/2010/main" val="1630999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18</a:t>
            </a:fld>
            <a:endParaRPr lang="en-US"/>
          </a:p>
        </p:txBody>
      </p:sp>
    </p:spTree>
    <p:extLst>
      <p:ext uri="{BB962C8B-B14F-4D97-AF65-F5344CB8AC3E}">
        <p14:creationId xmlns:p14="http://schemas.microsoft.com/office/powerpoint/2010/main" val="579678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19</a:t>
            </a:fld>
            <a:endParaRPr lang="en-US"/>
          </a:p>
        </p:txBody>
      </p:sp>
    </p:spTree>
    <p:extLst>
      <p:ext uri="{BB962C8B-B14F-4D97-AF65-F5344CB8AC3E}">
        <p14:creationId xmlns:p14="http://schemas.microsoft.com/office/powerpoint/2010/main" val="1909585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you could ask Jesus anything, what would you ask:  one of the kids said,</a:t>
            </a:r>
            <a:r>
              <a:rPr lang="en-US" baseline="0" dirty="0" smtClean="0"/>
              <a:t> “I guess to tell me more about Himself.”</a:t>
            </a:r>
          </a:p>
          <a:p>
            <a:endParaRPr lang="en-US" baseline="0" dirty="0" smtClean="0"/>
          </a:p>
          <a:p>
            <a:r>
              <a:rPr lang="en-US" baseline="0" dirty="0" smtClean="0"/>
              <a:t>Not </a:t>
            </a:r>
            <a:r>
              <a:rPr lang="en-US" baseline="0" dirty="0" err="1" smtClean="0"/>
              <a:t>Premillenial</a:t>
            </a:r>
            <a:r>
              <a:rPr lang="en-US" baseline="0" dirty="0" smtClean="0"/>
              <a:t>:</a:t>
            </a:r>
            <a:endParaRPr lang="en-US" dirty="0" smtClean="0"/>
          </a:p>
          <a:p>
            <a:r>
              <a:rPr lang="en-US" dirty="0" smtClean="0"/>
              <a:t>* I reject the idea that this is a description</a:t>
            </a:r>
            <a:r>
              <a:rPr lang="en-US" baseline="0" dirty="0" smtClean="0"/>
              <a:t> of 7 ages or periods of the church from apostolic to the end of time.</a:t>
            </a:r>
          </a:p>
          <a:p>
            <a:r>
              <a:rPr lang="en-US" baseline="0" dirty="0" smtClean="0"/>
              <a:t>* I reject this because the lampstands are figurative and Jesus tells us that the churches are the correct interpretation of the figure.  When the text interprets a figure there is we don’t then add another interpretation on top of that!</a:t>
            </a:r>
          </a:p>
          <a:p>
            <a:endParaRPr lang="en-US" baseline="0" dirty="0" smtClean="0"/>
          </a:p>
          <a:p>
            <a:r>
              <a:rPr lang="en-US" baseline="0" dirty="0" smtClean="0"/>
              <a:t>7 Churches, 7 Parts</a:t>
            </a:r>
          </a:p>
          <a:p>
            <a:endParaRPr lang="en-US" baseline="0" dirty="0" smtClean="0"/>
          </a:p>
          <a:p>
            <a:r>
              <a:rPr lang="en-US" baseline="0" dirty="0" smtClean="0"/>
              <a:t>RELEVANT QUALITIES</a:t>
            </a:r>
            <a:r>
              <a:rPr lang="mr-IN" baseline="0" dirty="0" smtClean="0"/>
              <a:t>…</a:t>
            </a:r>
            <a:r>
              <a:rPr lang="en-US" baseline="0" dirty="0" smtClean="0"/>
              <a:t>. Imagine being on a plane with a woman in labor and the flight attendant asks: Is there a </a:t>
            </a:r>
            <a:r>
              <a:rPr lang="en-US" baseline="0" dirty="0" err="1" smtClean="0"/>
              <a:t>Dr</a:t>
            </a:r>
            <a:r>
              <a:rPr lang="en-US" baseline="0" dirty="0" smtClean="0"/>
              <a:t> on board?  You don’t raise you hand and say: I played high school soccer, love to fly fish, and happen to be an OB.   You say: Yes, I’ve been an OB for 12 years, I’ll be right there!</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20</a:t>
            </a:fld>
            <a:endParaRPr lang="en-US"/>
          </a:p>
        </p:txBody>
      </p:sp>
    </p:spTree>
    <p:extLst>
      <p:ext uri="{BB962C8B-B14F-4D97-AF65-F5344CB8AC3E}">
        <p14:creationId xmlns:p14="http://schemas.microsoft.com/office/powerpoint/2010/main" val="640152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you could ask Jesus anything, what would you ask:  one of the kids said,</a:t>
            </a:r>
            <a:r>
              <a:rPr lang="en-US" baseline="0" dirty="0" smtClean="0"/>
              <a:t> “I guess to tell me more about Himself.”</a:t>
            </a:r>
          </a:p>
          <a:p>
            <a:endParaRPr lang="en-US" baseline="0" dirty="0" smtClean="0"/>
          </a:p>
          <a:p>
            <a:r>
              <a:rPr lang="en-US" baseline="0" dirty="0" smtClean="0"/>
              <a:t>Not </a:t>
            </a:r>
            <a:r>
              <a:rPr lang="en-US" baseline="0" dirty="0" err="1" smtClean="0"/>
              <a:t>Premillenial</a:t>
            </a:r>
            <a:r>
              <a:rPr lang="en-US" baseline="0" dirty="0" smtClean="0"/>
              <a:t>:</a:t>
            </a:r>
            <a:endParaRPr lang="en-US" dirty="0" smtClean="0"/>
          </a:p>
          <a:p>
            <a:r>
              <a:rPr lang="en-US" dirty="0" smtClean="0"/>
              <a:t>* I reject the idea that this is a description</a:t>
            </a:r>
            <a:r>
              <a:rPr lang="en-US" baseline="0" dirty="0" smtClean="0"/>
              <a:t> of 7 ages or periods of the church from apostolic to the end of time.</a:t>
            </a:r>
          </a:p>
          <a:p>
            <a:r>
              <a:rPr lang="en-US" baseline="0" dirty="0" smtClean="0"/>
              <a:t>* I reject this because the lampstands are figurative and Jesus tells us that the churches are the correct interpretation of the figure.  When the text interprets a figure there is we don’t then add another interpretation on top of that!</a:t>
            </a:r>
          </a:p>
          <a:p>
            <a:endParaRPr lang="en-US" baseline="0" dirty="0" smtClean="0"/>
          </a:p>
          <a:p>
            <a:r>
              <a:rPr lang="en-US" baseline="0" dirty="0" smtClean="0"/>
              <a:t>7 Churches, 7 Parts</a:t>
            </a:r>
          </a:p>
          <a:p>
            <a:endParaRPr lang="en-US" baseline="0" dirty="0" smtClean="0"/>
          </a:p>
          <a:p>
            <a:r>
              <a:rPr lang="en-US" baseline="0" dirty="0" smtClean="0"/>
              <a:t>RELEVANT QUALITIES</a:t>
            </a:r>
            <a:r>
              <a:rPr lang="mr-IN" baseline="0" dirty="0" smtClean="0"/>
              <a:t>…</a:t>
            </a:r>
            <a:r>
              <a:rPr lang="en-US" baseline="0" dirty="0" smtClean="0"/>
              <a:t>. Imagine being on a plane with a woman in labor and the flight attendant asks: Is there a </a:t>
            </a:r>
            <a:r>
              <a:rPr lang="en-US" baseline="0" dirty="0" err="1" smtClean="0"/>
              <a:t>Dr</a:t>
            </a:r>
            <a:r>
              <a:rPr lang="en-US" baseline="0" dirty="0" smtClean="0"/>
              <a:t> on board?  You don’t raise you hand and say: I played high school soccer, love to fly fish, and happen to be an OB.   You say: Yes, I’ve been an OB for 12 years, I’ll be right there!</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23</a:t>
            </a:fld>
            <a:endParaRPr lang="en-US"/>
          </a:p>
        </p:txBody>
      </p:sp>
    </p:spTree>
    <p:extLst>
      <p:ext uri="{BB962C8B-B14F-4D97-AF65-F5344CB8AC3E}">
        <p14:creationId xmlns:p14="http://schemas.microsoft.com/office/powerpoint/2010/main" val="1752232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Death.  Spiritual defeat and separation</a:t>
            </a:r>
            <a:r>
              <a:rPr lang="en-US" baseline="0" dirty="0" smtClean="0"/>
              <a:t> from God for eternity.</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24</a:t>
            </a:fld>
            <a:endParaRPr lang="en-US"/>
          </a:p>
        </p:txBody>
      </p:sp>
    </p:spTree>
    <p:extLst>
      <p:ext uri="{BB962C8B-B14F-4D97-AF65-F5344CB8AC3E}">
        <p14:creationId xmlns:p14="http://schemas.microsoft.com/office/powerpoint/2010/main" val="762493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2</a:t>
            </a:fld>
            <a:endParaRPr lang="en-US"/>
          </a:p>
        </p:txBody>
      </p:sp>
    </p:spTree>
    <p:extLst>
      <p:ext uri="{BB962C8B-B14F-4D97-AF65-F5344CB8AC3E}">
        <p14:creationId xmlns:p14="http://schemas.microsoft.com/office/powerpoint/2010/main" val="917121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you could ask Jesus anything, what would you ask:  one of the kids said,</a:t>
            </a:r>
            <a:r>
              <a:rPr lang="en-US" baseline="0" dirty="0" smtClean="0"/>
              <a:t> “I guess to tell me more about Himself.”</a:t>
            </a:r>
          </a:p>
          <a:p>
            <a:endParaRPr lang="en-US" baseline="0" dirty="0" smtClean="0"/>
          </a:p>
          <a:p>
            <a:r>
              <a:rPr lang="en-US" baseline="0" dirty="0" smtClean="0"/>
              <a:t>Not </a:t>
            </a:r>
            <a:r>
              <a:rPr lang="en-US" baseline="0" dirty="0" err="1" smtClean="0"/>
              <a:t>Premillenial</a:t>
            </a:r>
            <a:r>
              <a:rPr lang="en-US" baseline="0" dirty="0" smtClean="0"/>
              <a:t>:</a:t>
            </a:r>
            <a:endParaRPr lang="en-US" dirty="0" smtClean="0"/>
          </a:p>
          <a:p>
            <a:r>
              <a:rPr lang="en-US" dirty="0" smtClean="0"/>
              <a:t>* I reject the idea that this is a description</a:t>
            </a:r>
            <a:r>
              <a:rPr lang="en-US" baseline="0" dirty="0" smtClean="0"/>
              <a:t> of 7 ages or periods of the church from apostolic to the end of time.</a:t>
            </a:r>
          </a:p>
          <a:p>
            <a:r>
              <a:rPr lang="en-US" baseline="0" dirty="0" smtClean="0"/>
              <a:t>* I reject this because the lampstands are figurative and Jesus tells us that the churches are the correct interpretation of the figure.  When the text interprets a figure there is we don’t then add another interpretation on top of that!</a:t>
            </a:r>
          </a:p>
          <a:p>
            <a:endParaRPr lang="en-US" baseline="0" dirty="0" smtClean="0"/>
          </a:p>
          <a:p>
            <a:r>
              <a:rPr lang="en-US" baseline="0" dirty="0" smtClean="0"/>
              <a:t>7 Churches, 7 Parts</a:t>
            </a:r>
          </a:p>
          <a:p>
            <a:endParaRPr lang="en-US" baseline="0" dirty="0" smtClean="0"/>
          </a:p>
          <a:p>
            <a:r>
              <a:rPr lang="en-US" baseline="0" dirty="0" smtClean="0"/>
              <a:t>RELEVANT QUALITIES</a:t>
            </a:r>
            <a:r>
              <a:rPr lang="mr-IN" baseline="0" dirty="0" smtClean="0"/>
              <a:t>…</a:t>
            </a:r>
            <a:r>
              <a:rPr lang="en-US" baseline="0" dirty="0" smtClean="0"/>
              <a:t>. Imagine being on a plane with a woman in labor and the flight attendant asks: Is there a </a:t>
            </a:r>
            <a:r>
              <a:rPr lang="en-US" baseline="0" dirty="0" err="1" smtClean="0"/>
              <a:t>Dr</a:t>
            </a:r>
            <a:r>
              <a:rPr lang="en-US" baseline="0" dirty="0" smtClean="0"/>
              <a:t> on board?  You don’t raise you hand and say: I played high school soccer, love to fly fish, and happen to be an OB.   You say: Yes, I’ve been an OB for 12 years, I’ll be right there!</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25</a:t>
            </a:fld>
            <a:endParaRPr lang="en-US"/>
          </a:p>
        </p:txBody>
      </p:sp>
    </p:spTree>
    <p:extLst>
      <p:ext uri="{BB962C8B-B14F-4D97-AF65-F5344CB8AC3E}">
        <p14:creationId xmlns:p14="http://schemas.microsoft.com/office/powerpoint/2010/main" val="617455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I think it is pretty cool that Jesus acknowledges</a:t>
            </a:r>
            <a:r>
              <a:rPr lang="en-US" baseline="0" dirty="0" smtClean="0"/>
              <a:t> so much about knowing exactly what they are up against.</a:t>
            </a:r>
          </a:p>
          <a:p>
            <a:pPr marL="171450" indent="-171450">
              <a:buFont typeface="Arial" charset="0"/>
              <a:buChar char="•"/>
            </a:pPr>
            <a:r>
              <a:rPr lang="en-US" baseline="0" dirty="0" smtClean="0"/>
              <a:t>It is true that we should Do the Right Thing all the time, regardless of circumstances.   But it is awesome when the Lord expresses:  He knows the pressure we are under from our culture and the people around us.</a:t>
            </a:r>
          </a:p>
          <a:p>
            <a:pPr marL="171450" indent="-171450">
              <a:buFont typeface="Arial" charset="0"/>
              <a:buChar char="•"/>
            </a:pPr>
            <a:endParaRPr lang="en-US" baseline="0" dirty="0" smtClean="0"/>
          </a:p>
          <a:p>
            <a:pPr marL="0" indent="0">
              <a:buFont typeface="Arial" charset="0"/>
              <a:buNone/>
            </a:pPr>
            <a:endParaRPr lang="en-US" dirty="0" smtClean="0"/>
          </a:p>
          <a:p>
            <a:endParaRPr lang="en-US" dirty="0" smtClean="0"/>
          </a:p>
          <a:p>
            <a:r>
              <a:rPr lang="en-US" dirty="0" smtClean="0"/>
              <a:t>Second Death.  Spiritual defeat and separation</a:t>
            </a:r>
            <a:r>
              <a:rPr lang="en-US" baseline="0" dirty="0" smtClean="0"/>
              <a:t> from God for eternity.</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26</a:t>
            </a:fld>
            <a:endParaRPr lang="en-US"/>
          </a:p>
        </p:txBody>
      </p:sp>
    </p:spTree>
    <p:extLst>
      <p:ext uri="{BB962C8B-B14F-4D97-AF65-F5344CB8AC3E}">
        <p14:creationId xmlns:p14="http://schemas.microsoft.com/office/powerpoint/2010/main" val="494195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you could ask Jesus anything, what would you ask:  one of the kids said,</a:t>
            </a:r>
            <a:r>
              <a:rPr lang="en-US" baseline="0" dirty="0" smtClean="0"/>
              <a:t> “I guess to tell me more about Himself.”</a:t>
            </a:r>
          </a:p>
          <a:p>
            <a:endParaRPr lang="en-US" baseline="0" dirty="0" smtClean="0"/>
          </a:p>
          <a:p>
            <a:r>
              <a:rPr lang="en-US" baseline="0" dirty="0" smtClean="0"/>
              <a:t>Not </a:t>
            </a:r>
            <a:r>
              <a:rPr lang="en-US" baseline="0" dirty="0" err="1" smtClean="0"/>
              <a:t>Premillenial</a:t>
            </a:r>
            <a:r>
              <a:rPr lang="en-US" baseline="0" dirty="0" smtClean="0"/>
              <a:t>:</a:t>
            </a:r>
            <a:endParaRPr lang="en-US" dirty="0" smtClean="0"/>
          </a:p>
          <a:p>
            <a:r>
              <a:rPr lang="en-US" dirty="0" smtClean="0"/>
              <a:t>* I reject the idea that this is a description</a:t>
            </a:r>
            <a:r>
              <a:rPr lang="en-US" baseline="0" dirty="0" smtClean="0"/>
              <a:t> of 7 ages or periods of the church from apostolic to the end of time.</a:t>
            </a:r>
          </a:p>
          <a:p>
            <a:r>
              <a:rPr lang="en-US" baseline="0" dirty="0" smtClean="0"/>
              <a:t>* I reject this because the lampstands are figurative and Jesus tells us that the churches are the correct interpretation of the figure.  When the text interprets a figure there is we don’t then add another interpretation on top of that!</a:t>
            </a:r>
          </a:p>
          <a:p>
            <a:endParaRPr lang="en-US" baseline="0" dirty="0" smtClean="0"/>
          </a:p>
          <a:p>
            <a:r>
              <a:rPr lang="en-US" baseline="0" dirty="0" smtClean="0"/>
              <a:t>7 Churches, 7 Parts</a:t>
            </a:r>
          </a:p>
          <a:p>
            <a:endParaRPr lang="en-US" baseline="0" dirty="0" smtClean="0"/>
          </a:p>
          <a:p>
            <a:r>
              <a:rPr lang="en-US" baseline="0" dirty="0" smtClean="0"/>
              <a:t>RELEVANT QUALITIES</a:t>
            </a:r>
            <a:r>
              <a:rPr lang="mr-IN" baseline="0" dirty="0" smtClean="0"/>
              <a:t>…</a:t>
            </a:r>
            <a:r>
              <a:rPr lang="en-US" baseline="0" dirty="0" smtClean="0"/>
              <a:t>. Imagine being on a plane with a woman in labor and the flight attendant asks: Is there a </a:t>
            </a:r>
            <a:r>
              <a:rPr lang="en-US" baseline="0" dirty="0" err="1" smtClean="0"/>
              <a:t>Dr</a:t>
            </a:r>
            <a:r>
              <a:rPr lang="en-US" baseline="0" dirty="0" smtClean="0"/>
              <a:t> on board?  You don’t raise you hand and say: I played high school soccer, love to fly fish, and happen to be an OB.   You say: Yes, I’ve been an OB for 12 years, I’ll be right there!</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27</a:t>
            </a:fld>
            <a:endParaRPr lang="en-US"/>
          </a:p>
        </p:txBody>
      </p:sp>
    </p:spTree>
    <p:extLst>
      <p:ext uri="{BB962C8B-B14F-4D97-AF65-F5344CB8AC3E}">
        <p14:creationId xmlns:p14="http://schemas.microsoft.com/office/powerpoint/2010/main" val="100019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of Jesus</a:t>
            </a:r>
            <a:r>
              <a:rPr lang="en-US" baseline="0" dirty="0" smtClean="0"/>
              <a:t> in glory and in control over His churches.</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29</a:t>
            </a:fld>
            <a:endParaRPr lang="en-US"/>
          </a:p>
        </p:txBody>
      </p:sp>
    </p:spTree>
    <p:extLst>
      <p:ext uri="{BB962C8B-B14F-4D97-AF65-F5344CB8AC3E}">
        <p14:creationId xmlns:p14="http://schemas.microsoft.com/office/powerpoint/2010/main" val="1862799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30</a:t>
            </a:fld>
            <a:endParaRPr lang="en-US"/>
          </a:p>
        </p:txBody>
      </p:sp>
    </p:spTree>
    <p:extLst>
      <p:ext uri="{BB962C8B-B14F-4D97-AF65-F5344CB8AC3E}">
        <p14:creationId xmlns:p14="http://schemas.microsoft.com/office/powerpoint/2010/main" val="1777904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understand it </a:t>
            </a:r>
            <a:r>
              <a:rPr lang="mr-IN" dirty="0" smtClean="0"/>
              <a:t>–</a:t>
            </a:r>
            <a:r>
              <a:rPr lang="en-US" dirty="0" smtClean="0"/>
              <a:t> we can see it clearly.  If we can see it clearly </a:t>
            </a:r>
            <a:r>
              <a:rPr lang="mr-IN" dirty="0" smtClean="0"/>
              <a:t>–</a:t>
            </a:r>
            <a:r>
              <a:rPr lang="en-US" dirty="0" smtClean="0"/>
              <a:t> we can respond to it.</a:t>
            </a:r>
          </a:p>
          <a:p>
            <a:endParaRPr lang="en-US" dirty="0" smtClean="0"/>
          </a:p>
          <a:p>
            <a:endParaRPr lang="en-US" dirty="0" smtClean="0"/>
          </a:p>
          <a:p>
            <a:r>
              <a:rPr lang="en-US" dirty="0" smtClean="0"/>
              <a:t>To Emphasize Key Verses In Each Chapter That Provide Stepping Stones for Understanding the Full Book of Revelation.</a:t>
            </a:r>
          </a:p>
          <a:p>
            <a:r>
              <a:rPr lang="en-US" dirty="0" smtClean="0"/>
              <a:t>To Examine &amp; Understand The Use of Old Testament Language.</a:t>
            </a:r>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3</a:t>
            </a:fld>
            <a:endParaRPr lang="en-US"/>
          </a:p>
        </p:txBody>
      </p:sp>
    </p:spTree>
    <p:extLst>
      <p:ext uri="{BB962C8B-B14F-4D97-AF65-F5344CB8AC3E}">
        <p14:creationId xmlns:p14="http://schemas.microsoft.com/office/powerpoint/2010/main" val="594277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4</a:t>
            </a:fld>
            <a:endParaRPr lang="en-US"/>
          </a:p>
        </p:txBody>
      </p:sp>
    </p:spTree>
    <p:extLst>
      <p:ext uri="{BB962C8B-B14F-4D97-AF65-F5344CB8AC3E}">
        <p14:creationId xmlns:p14="http://schemas.microsoft.com/office/powerpoint/2010/main" val="1563941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5</a:t>
            </a:fld>
            <a:endParaRPr lang="en-US"/>
          </a:p>
        </p:txBody>
      </p:sp>
    </p:spTree>
    <p:extLst>
      <p:ext uri="{BB962C8B-B14F-4D97-AF65-F5344CB8AC3E}">
        <p14:creationId xmlns:p14="http://schemas.microsoft.com/office/powerpoint/2010/main" val="2105308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797377-0446-C446-9F47-93FAA3EB641F}" type="slidenum">
              <a:rPr lang="en-US" smtClean="0"/>
              <a:pPr/>
              <a:t>6</a:t>
            </a:fld>
            <a:endParaRPr lang="en-US"/>
          </a:p>
        </p:txBody>
      </p:sp>
    </p:spTree>
    <p:extLst>
      <p:ext uri="{BB962C8B-B14F-4D97-AF65-F5344CB8AC3E}">
        <p14:creationId xmlns:p14="http://schemas.microsoft.com/office/powerpoint/2010/main" val="756705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Seven Spirits (possibly or even likely a reference to the Holy Spirit as complete in knowledge of the church.) </a:t>
            </a:r>
            <a:r>
              <a:rPr lang="mr-IN" baseline="0" dirty="0" smtClean="0"/>
              <a:t>–</a:t>
            </a:r>
            <a:r>
              <a:rPr lang="en-US" baseline="0" dirty="0" smtClean="0"/>
              <a:t> See Zechariah 4:1-10</a:t>
            </a:r>
          </a:p>
        </p:txBody>
      </p:sp>
      <p:sp>
        <p:nvSpPr>
          <p:cNvPr id="4" name="Slide Number Placeholder 3"/>
          <p:cNvSpPr>
            <a:spLocks noGrp="1"/>
          </p:cNvSpPr>
          <p:nvPr>
            <p:ph type="sldNum" sz="quarter" idx="10"/>
          </p:nvPr>
        </p:nvSpPr>
        <p:spPr/>
        <p:txBody>
          <a:bodyPr/>
          <a:lstStyle/>
          <a:p>
            <a:fld id="{DB0692D6-E294-6D44-A874-4C1F6C49BDEF}" type="slidenum">
              <a:rPr lang="en-US" smtClean="0"/>
              <a:t>8</a:t>
            </a:fld>
            <a:endParaRPr lang="en-US"/>
          </a:p>
        </p:txBody>
      </p:sp>
    </p:spTree>
    <p:extLst>
      <p:ext uri="{BB962C8B-B14F-4D97-AF65-F5344CB8AC3E}">
        <p14:creationId xmlns:p14="http://schemas.microsoft.com/office/powerpoint/2010/main" val="2036800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Grace and</a:t>
            </a:r>
            <a:r>
              <a:rPr lang="en-US" baseline="0" dirty="0" smtClean="0"/>
              <a:t> Peace are the most common salutation.  Two times when suffering and persecution are involved, the Grace and Peace is said to extend not only from the Father and Son, but also from the Holy Spirit.  My observation is that these are the times it is especially important to lean on the Inspired Word given by the Spirit.</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9</a:t>
            </a:fld>
            <a:endParaRPr lang="en-US"/>
          </a:p>
        </p:txBody>
      </p:sp>
    </p:spTree>
    <p:extLst>
      <p:ext uri="{BB962C8B-B14F-4D97-AF65-F5344CB8AC3E}">
        <p14:creationId xmlns:p14="http://schemas.microsoft.com/office/powerpoint/2010/main" val="822229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11</a:t>
            </a:fld>
            <a:endParaRPr lang="en-US"/>
          </a:p>
        </p:txBody>
      </p:sp>
    </p:spTree>
    <p:extLst>
      <p:ext uri="{BB962C8B-B14F-4D97-AF65-F5344CB8AC3E}">
        <p14:creationId xmlns:p14="http://schemas.microsoft.com/office/powerpoint/2010/main" val="587676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7/25/18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7/25/18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7/25/18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7/25/18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40B847-923E-F947-B83A-D9E2D13EFB1D}" type="datetimeFigureOut">
              <a:rPr lang="en-US" smtClean="0"/>
              <a:t>7/25/18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40B847-923E-F947-B83A-D9E2D13EFB1D}" type="datetimeFigureOut">
              <a:rPr lang="en-US" smtClean="0"/>
              <a:t>7/25/18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40B847-923E-F947-B83A-D9E2D13EFB1D}" type="datetimeFigureOut">
              <a:rPr lang="en-US" smtClean="0"/>
              <a:t>7/25/18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40B847-923E-F947-B83A-D9E2D13EFB1D}" type="datetimeFigureOut">
              <a:rPr lang="en-US" smtClean="0"/>
              <a:t>7/25/18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40B847-923E-F947-B83A-D9E2D13EFB1D}" type="datetimeFigureOut">
              <a:rPr lang="en-US" smtClean="0"/>
              <a:t>7/25/18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40B847-923E-F947-B83A-D9E2D13EFB1D}" type="datetimeFigureOut">
              <a:rPr lang="en-US" smtClean="0"/>
              <a:t>7/25/18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40B847-923E-F947-B83A-D9E2D13EFB1D}" type="datetimeFigureOut">
              <a:rPr lang="en-US" smtClean="0"/>
              <a:t>7/25/18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E40B847-923E-F947-B83A-D9E2D13EFB1D}" type="datetimeFigureOut">
              <a:rPr lang="en-US" smtClean="0"/>
              <a:t>7/25/18</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B8975803-027B-E046-9F0D-2C920A4820C8}" type="slidenum">
              <a:rPr lang="en-US" smtClean="0"/>
              <a:t>‹#›</a:t>
            </a:fld>
            <a:endParaRPr lang="en-US"/>
          </a:p>
        </p:txBody>
      </p:sp>
    </p:spTree>
    <p:extLst>
      <p:ext uri="{BB962C8B-B14F-4D97-AF65-F5344CB8AC3E}">
        <p14:creationId xmlns:p14="http://schemas.microsoft.com/office/powerpoint/2010/main" val="1057239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biblegateway.com/passage/?search=1%20Thessalonians+1&amp;version=NIV#fen-NIV-29562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Revelation</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81" cy="5715000"/>
          </a:xfrm>
          <a:prstGeom prst="rect">
            <a:avLst/>
          </a:prstGeom>
        </p:spPr>
      </p:pic>
    </p:spTree>
    <p:extLst>
      <p:ext uri="{BB962C8B-B14F-4D97-AF65-F5344CB8AC3E}">
        <p14:creationId xmlns:p14="http://schemas.microsoft.com/office/powerpoint/2010/main" val="1642714762"/>
      </p:ext>
    </p:extLst>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Divine Grace &amp; Peace In Suffering</a:t>
            </a:r>
            <a:br>
              <a:rPr lang="en-US" dirty="0"/>
            </a:br>
            <a:r>
              <a:rPr lang="en-US" dirty="0"/>
              <a:t> (1 </a:t>
            </a:r>
            <a:r>
              <a:rPr lang="en-US" dirty="0" smtClean="0"/>
              <a:t>Peter 1:1-2)</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Peter, an apostle of Jesus </a:t>
            </a:r>
            <a:r>
              <a:rPr lang="en-US" sz="2800" dirty="0" smtClean="0"/>
              <a:t>Christ, </a:t>
            </a:r>
            <a:r>
              <a:rPr lang="en-US" sz="2800" dirty="0" smtClean="0">
                <a:solidFill>
                  <a:srgbClr val="0070C0"/>
                </a:solidFill>
              </a:rPr>
              <a:t>To </a:t>
            </a:r>
            <a:r>
              <a:rPr lang="en-US" sz="2800" dirty="0">
                <a:solidFill>
                  <a:srgbClr val="0070C0"/>
                </a:solidFill>
              </a:rPr>
              <a:t>God’s elect</a:t>
            </a:r>
            <a:r>
              <a:rPr lang="en-US" sz="2800" dirty="0"/>
              <a:t>, exiles scattered throughout the provinces of Pontus, Galatia, Cappadocia, Asia and Bithynia, </a:t>
            </a:r>
            <a:r>
              <a:rPr lang="en-US" sz="2800" b="1" baseline="30000" dirty="0"/>
              <a:t>2 </a:t>
            </a:r>
            <a:r>
              <a:rPr lang="en-US" sz="2800" dirty="0"/>
              <a:t>who have been chosen according to the foreknowledge of </a:t>
            </a:r>
            <a:r>
              <a:rPr lang="en-US" sz="2800" dirty="0">
                <a:solidFill>
                  <a:srgbClr val="0070C0"/>
                </a:solidFill>
              </a:rPr>
              <a:t>God the Father, </a:t>
            </a:r>
            <a:r>
              <a:rPr lang="en-US" sz="2800" dirty="0"/>
              <a:t>through the </a:t>
            </a:r>
            <a:r>
              <a:rPr lang="en-US" sz="2800" dirty="0">
                <a:solidFill>
                  <a:srgbClr val="0070C0"/>
                </a:solidFill>
              </a:rPr>
              <a:t>sanctifying work of the Spirit</a:t>
            </a:r>
            <a:r>
              <a:rPr lang="en-US" sz="2800" dirty="0"/>
              <a:t>, to be obedient to </a:t>
            </a:r>
            <a:r>
              <a:rPr lang="en-US" sz="2800" dirty="0">
                <a:solidFill>
                  <a:srgbClr val="0070C0"/>
                </a:solidFill>
              </a:rPr>
              <a:t>Jesus Christ and sprinkled with his </a:t>
            </a:r>
            <a:r>
              <a:rPr lang="en-US" sz="2800" dirty="0" smtClean="0">
                <a:solidFill>
                  <a:srgbClr val="0070C0"/>
                </a:solidFill>
              </a:rPr>
              <a:t>blood</a:t>
            </a:r>
            <a:r>
              <a:rPr lang="en-US" sz="2800" dirty="0" smtClean="0"/>
              <a:t>: Grace </a:t>
            </a:r>
            <a:r>
              <a:rPr lang="en-US" sz="2800" dirty="0"/>
              <a:t>and peace be yours in abundance.</a:t>
            </a:r>
          </a:p>
          <a:p>
            <a:pPr marL="0" indent="0">
              <a:buNone/>
            </a:pPr>
            <a:endParaRPr lang="en-US" sz="2800" dirty="0"/>
          </a:p>
        </p:txBody>
      </p:sp>
    </p:spTree>
    <p:extLst>
      <p:ext uri="{BB962C8B-B14F-4D97-AF65-F5344CB8AC3E}">
        <p14:creationId xmlns:p14="http://schemas.microsoft.com/office/powerpoint/2010/main" val="1290404507"/>
      </p:ext>
    </p:extLst>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Figurative Description of The Holy Spirit (Zechariah 4:1-6)</a:t>
            </a:r>
            <a:endParaRPr lang="en-US" dirty="0"/>
          </a:p>
        </p:txBody>
      </p:sp>
      <p:sp>
        <p:nvSpPr>
          <p:cNvPr id="3" name="Content Placeholder 2"/>
          <p:cNvSpPr>
            <a:spLocks noGrp="1"/>
          </p:cNvSpPr>
          <p:nvPr>
            <p:ph idx="1"/>
          </p:nvPr>
        </p:nvSpPr>
        <p:spPr>
          <a:xfrm>
            <a:off x="628650" y="1409700"/>
            <a:ext cx="7886700" cy="3839369"/>
          </a:xfrm>
        </p:spPr>
        <p:txBody>
          <a:bodyPr>
            <a:noAutofit/>
          </a:bodyPr>
          <a:lstStyle/>
          <a:p>
            <a:pPr marL="0" indent="0">
              <a:buNone/>
            </a:pPr>
            <a:r>
              <a:rPr lang="en-US" sz="2400" b="1" baseline="30000" dirty="0" smtClean="0"/>
              <a:t>1 </a:t>
            </a:r>
            <a:r>
              <a:rPr lang="en-US" sz="2400" dirty="0" smtClean="0"/>
              <a:t>Then </a:t>
            </a:r>
            <a:r>
              <a:rPr lang="en-US" sz="2400" dirty="0"/>
              <a:t>the angel who talked with me returned and woke me up, like someone awakened from sleep. </a:t>
            </a:r>
            <a:r>
              <a:rPr lang="en-US" sz="2400" b="1" baseline="30000" dirty="0"/>
              <a:t>2 </a:t>
            </a:r>
            <a:r>
              <a:rPr lang="en-US" sz="2400" dirty="0"/>
              <a:t>He asked me, “</a:t>
            </a:r>
            <a:r>
              <a:rPr lang="en-US" sz="2400" dirty="0">
                <a:solidFill>
                  <a:srgbClr val="0070C0"/>
                </a:solidFill>
              </a:rPr>
              <a:t>What do you see</a:t>
            </a:r>
            <a:r>
              <a:rPr lang="en-US" sz="2400" dirty="0" smtClean="0">
                <a:solidFill>
                  <a:srgbClr val="0070C0"/>
                </a:solidFill>
              </a:rPr>
              <a:t>?</a:t>
            </a:r>
            <a:r>
              <a:rPr lang="en-US" sz="2400" dirty="0" smtClean="0"/>
              <a:t>”  I </a:t>
            </a:r>
            <a:r>
              <a:rPr lang="en-US" sz="2400" dirty="0"/>
              <a:t>answered, “I see </a:t>
            </a:r>
            <a:r>
              <a:rPr lang="en-US" sz="2400" dirty="0">
                <a:solidFill>
                  <a:srgbClr val="0070C0"/>
                </a:solidFill>
              </a:rPr>
              <a:t>a solid gold lampstand</a:t>
            </a:r>
            <a:r>
              <a:rPr lang="en-US" sz="2400" dirty="0"/>
              <a:t> with a bowl at the top and </a:t>
            </a:r>
            <a:r>
              <a:rPr lang="en-US" sz="2400" dirty="0">
                <a:solidFill>
                  <a:srgbClr val="0070C0"/>
                </a:solidFill>
              </a:rPr>
              <a:t>seven lamps </a:t>
            </a:r>
            <a:r>
              <a:rPr lang="en-US" sz="2400" dirty="0"/>
              <a:t>on it, with seven channels to the lamps. </a:t>
            </a:r>
            <a:r>
              <a:rPr lang="en-US" sz="2400" b="1" baseline="30000" dirty="0"/>
              <a:t>3 </a:t>
            </a:r>
            <a:r>
              <a:rPr lang="en-US" sz="2400" dirty="0"/>
              <a:t>Also there are two olive trees by it, one on the right of the bowl and the other on its left</a:t>
            </a:r>
            <a:r>
              <a:rPr lang="en-US" sz="2400" dirty="0" smtClean="0"/>
              <a:t>.”</a:t>
            </a:r>
            <a:r>
              <a:rPr lang="en-US" sz="2400" dirty="0"/>
              <a:t> </a:t>
            </a:r>
            <a:r>
              <a:rPr lang="en-US" sz="2400" dirty="0" smtClean="0"/>
              <a:t> </a:t>
            </a:r>
            <a:r>
              <a:rPr lang="en-US" sz="2400" b="1" baseline="30000" dirty="0" smtClean="0"/>
              <a:t>4</a:t>
            </a:r>
            <a:r>
              <a:rPr lang="en-US" sz="2400" b="1" baseline="30000" dirty="0"/>
              <a:t> </a:t>
            </a:r>
            <a:r>
              <a:rPr lang="en-US" sz="2400" dirty="0"/>
              <a:t>I asked the angel who talked with me, “What are these, my lord?”</a:t>
            </a:r>
          </a:p>
          <a:p>
            <a:pPr marL="0" indent="0">
              <a:buNone/>
            </a:pPr>
            <a:r>
              <a:rPr lang="en-US" sz="2400" b="1" baseline="30000" dirty="0"/>
              <a:t>5 </a:t>
            </a:r>
            <a:r>
              <a:rPr lang="en-US" sz="2400" dirty="0"/>
              <a:t>He answered, “Do you not know what these are</a:t>
            </a:r>
            <a:r>
              <a:rPr lang="en-US" sz="2400" dirty="0" smtClean="0"/>
              <a:t>?” “</a:t>
            </a:r>
            <a:r>
              <a:rPr lang="en-US" sz="2400" dirty="0"/>
              <a:t>No, my lord,” I </a:t>
            </a:r>
            <a:r>
              <a:rPr lang="en-US" sz="2400" dirty="0" smtClean="0"/>
              <a:t>replied. </a:t>
            </a:r>
            <a:r>
              <a:rPr lang="en-US" sz="2400" b="1" baseline="30000" dirty="0" smtClean="0"/>
              <a:t>6</a:t>
            </a:r>
            <a:r>
              <a:rPr lang="en-US" sz="2400" b="1" baseline="30000" dirty="0"/>
              <a:t> </a:t>
            </a:r>
            <a:r>
              <a:rPr lang="en-US" sz="2400" dirty="0"/>
              <a:t>So he said to me, “This is the word of the Lord to Zerubbabel: ‘</a:t>
            </a:r>
            <a:r>
              <a:rPr lang="en-US" sz="2400" b="1" u="sng" dirty="0">
                <a:solidFill>
                  <a:srgbClr val="0070C0"/>
                </a:solidFill>
              </a:rPr>
              <a:t>Not by might nor by power</a:t>
            </a:r>
            <a:r>
              <a:rPr lang="en-US" sz="2400" b="1" u="sng" dirty="0" smtClean="0">
                <a:solidFill>
                  <a:srgbClr val="0070C0"/>
                </a:solidFill>
              </a:rPr>
              <a:t>, but </a:t>
            </a:r>
            <a:r>
              <a:rPr lang="en-US" sz="2400" b="1" u="sng" dirty="0">
                <a:solidFill>
                  <a:srgbClr val="0070C0"/>
                </a:solidFill>
              </a:rPr>
              <a:t>by my Spirit,’ says the Lord Almighty.</a:t>
            </a:r>
          </a:p>
          <a:p>
            <a:pPr marL="0" indent="0">
              <a:buNone/>
            </a:pPr>
            <a:endParaRPr lang="en-US" sz="2400" dirty="0"/>
          </a:p>
        </p:txBody>
      </p:sp>
    </p:spTree>
    <p:extLst>
      <p:ext uri="{BB962C8B-B14F-4D97-AF65-F5344CB8AC3E}">
        <p14:creationId xmlns:p14="http://schemas.microsoft.com/office/powerpoint/2010/main" val="1418956005"/>
      </p:ext>
    </p:extLst>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Jesus Christ, </a:t>
            </a:r>
            <a:br>
              <a:rPr lang="en-US" dirty="0" smtClean="0"/>
            </a:br>
            <a:r>
              <a:rPr lang="en-US" dirty="0" smtClean="0"/>
              <a:t>The Ruler of the Kings of the Earth</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We Place Our Confidence In Jesus As </a:t>
            </a:r>
            <a:r>
              <a:rPr lang="en-US" sz="2400" dirty="0"/>
              <a:t>O</a:t>
            </a:r>
            <a:r>
              <a:rPr lang="en-US" sz="2400" dirty="0" smtClean="0"/>
              <a:t>ur Forerunner &amp; Leader of Faith. (Hebrews 12:2)</a:t>
            </a:r>
          </a:p>
          <a:p>
            <a:r>
              <a:rPr lang="en-US" sz="2400" dirty="0" smtClean="0"/>
              <a:t>Our Forerunner (vs 4-8)</a:t>
            </a:r>
          </a:p>
          <a:p>
            <a:pPr lvl="1"/>
            <a:r>
              <a:rPr lang="en-US" sz="2000" dirty="0" smtClean="0"/>
              <a:t>Our Model When On Trial: </a:t>
            </a:r>
            <a:br>
              <a:rPr lang="en-US" sz="2000" dirty="0" smtClean="0"/>
            </a:br>
            <a:r>
              <a:rPr lang="en-US" sz="2000" i="1" dirty="0" smtClean="0"/>
              <a:t>He did not deny God under trials.</a:t>
            </a:r>
          </a:p>
          <a:p>
            <a:pPr lvl="1"/>
            <a:r>
              <a:rPr lang="en-US" sz="2000" dirty="0" smtClean="0"/>
              <a:t>Our Model When Sentenced To Death: </a:t>
            </a:r>
            <a:br>
              <a:rPr lang="en-US" sz="2000" dirty="0" smtClean="0"/>
            </a:br>
            <a:r>
              <a:rPr lang="en-US" sz="2000" i="1" dirty="0" smtClean="0"/>
              <a:t>He placed His hope in being raised from the dead.</a:t>
            </a:r>
          </a:p>
          <a:p>
            <a:pPr lvl="1"/>
            <a:r>
              <a:rPr lang="en-US" sz="2000" dirty="0" smtClean="0"/>
              <a:t>Our Model When Exalted In Heaven. </a:t>
            </a:r>
            <a:br>
              <a:rPr lang="en-US" sz="2000" dirty="0" smtClean="0"/>
            </a:br>
            <a:r>
              <a:rPr lang="en-US" sz="2000" i="1" dirty="0" smtClean="0"/>
              <a:t>He is exalted as ruler over earthly kingdoms.</a:t>
            </a:r>
          </a:p>
          <a:p>
            <a:r>
              <a:rPr lang="en-US" sz="2300" dirty="0" smtClean="0"/>
              <a:t>Our Leader (vs. 7-8)</a:t>
            </a:r>
          </a:p>
          <a:p>
            <a:pPr lvl="1"/>
            <a:r>
              <a:rPr lang="en-US" sz="2000" dirty="0" smtClean="0"/>
              <a:t>Our Eternal King Who Is Coming &amp; Will Be Acknowledged. </a:t>
            </a:r>
            <a:endParaRPr lang="en-US" sz="2000" dirty="0"/>
          </a:p>
        </p:txBody>
      </p:sp>
    </p:spTree>
    <p:extLst>
      <p:ext uri="{BB962C8B-B14F-4D97-AF65-F5344CB8AC3E}">
        <p14:creationId xmlns:p14="http://schemas.microsoft.com/office/powerpoint/2010/main" val="4452450"/>
      </p:ext>
    </p:extLst>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Messianic Characteristic: </a:t>
            </a:r>
            <a:br>
              <a:rPr lang="en-US" dirty="0" smtClean="0"/>
            </a:br>
            <a:r>
              <a:rPr lang="en-US" dirty="0" smtClean="0"/>
              <a:t>Coming In The Clouds (Daniel 7:13-14)</a:t>
            </a:r>
            <a:endParaRPr lang="en-US" dirty="0"/>
          </a:p>
        </p:txBody>
      </p:sp>
      <p:sp>
        <p:nvSpPr>
          <p:cNvPr id="3" name="Content Placeholder 2"/>
          <p:cNvSpPr>
            <a:spLocks noGrp="1"/>
          </p:cNvSpPr>
          <p:nvPr>
            <p:ph idx="1"/>
          </p:nvPr>
        </p:nvSpPr>
        <p:spPr/>
        <p:txBody>
          <a:bodyPr>
            <a:normAutofit/>
          </a:bodyPr>
          <a:lstStyle/>
          <a:p>
            <a:r>
              <a:rPr lang="en-US" sz="2800" b="1" baseline="30000" dirty="0"/>
              <a:t>13 </a:t>
            </a:r>
            <a:r>
              <a:rPr lang="en-US" sz="2800" dirty="0"/>
              <a:t>“In my vision at night I looked, and there before me was one like a </a:t>
            </a:r>
            <a:r>
              <a:rPr lang="en-US" sz="2800" dirty="0">
                <a:solidFill>
                  <a:srgbClr val="0070C0"/>
                </a:solidFill>
              </a:rPr>
              <a:t>son of man</a:t>
            </a:r>
            <a:r>
              <a:rPr lang="en-US" sz="2800" dirty="0" smtClean="0">
                <a:solidFill>
                  <a:srgbClr val="0070C0"/>
                </a:solidFill>
              </a:rPr>
              <a:t>,</a:t>
            </a:r>
            <a:r>
              <a:rPr lang="en-US" sz="2800" dirty="0">
                <a:solidFill>
                  <a:srgbClr val="0070C0"/>
                </a:solidFill>
              </a:rPr>
              <a:t> </a:t>
            </a:r>
            <a:r>
              <a:rPr lang="en-US" sz="2800" dirty="0" smtClean="0">
                <a:solidFill>
                  <a:srgbClr val="0070C0"/>
                </a:solidFill>
              </a:rPr>
              <a:t>coming with </a:t>
            </a:r>
            <a:r>
              <a:rPr lang="en-US" sz="2800" dirty="0">
                <a:solidFill>
                  <a:srgbClr val="0070C0"/>
                </a:solidFill>
              </a:rPr>
              <a:t>the clouds of heaven</a:t>
            </a:r>
            <a:r>
              <a:rPr lang="en-US" sz="2800" dirty="0"/>
              <a:t>. He approached the Ancient of Days and was led into his presence.</a:t>
            </a:r>
            <a:r>
              <a:rPr lang="en-US" sz="2800" b="1" baseline="30000" dirty="0"/>
              <a:t>14 </a:t>
            </a:r>
            <a:r>
              <a:rPr lang="en-US" sz="2800" dirty="0">
                <a:solidFill>
                  <a:srgbClr val="0070C0"/>
                </a:solidFill>
              </a:rPr>
              <a:t>He was given authority, glory and sovereign power; all nations and peoples of every language worshiped him</a:t>
            </a:r>
            <a:r>
              <a:rPr lang="en-US" sz="2800" dirty="0"/>
              <a:t>. His dominion is an everlasting dominion that will not pass away, and </a:t>
            </a:r>
            <a:r>
              <a:rPr lang="en-US" sz="2800" dirty="0">
                <a:solidFill>
                  <a:srgbClr val="0070C0"/>
                </a:solidFill>
              </a:rPr>
              <a:t>his kingdom is one that will never be destroyed.</a:t>
            </a:r>
          </a:p>
        </p:txBody>
      </p:sp>
    </p:spTree>
    <p:extLst>
      <p:ext uri="{BB962C8B-B14F-4D97-AF65-F5344CB8AC3E}">
        <p14:creationId xmlns:p14="http://schemas.microsoft.com/office/powerpoint/2010/main" val="2106789453"/>
      </p:ext>
    </p:extLst>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Divine Judgement: </a:t>
            </a:r>
            <a:br>
              <a:rPr lang="en-US" dirty="0" smtClean="0"/>
            </a:br>
            <a:r>
              <a:rPr lang="en-US" dirty="0" smtClean="0"/>
              <a:t>Coming In The Clouds</a:t>
            </a:r>
            <a:endParaRPr lang="en-US" dirty="0"/>
          </a:p>
        </p:txBody>
      </p:sp>
      <p:sp>
        <p:nvSpPr>
          <p:cNvPr id="3" name="Content Placeholder 2"/>
          <p:cNvSpPr>
            <a:spLocks noGrp="1"/>
          </p:cNvSpPr>
          <p:nvPr>
            <p:ph idx="1"/>
          </p:nvPr>
        </p:nvSpPr>
        <p:spPr/>
        <p:txBody>
          <a:bodyPr>
            <a:normAutofit/>
          </a:bodyPr>
          <a:lstStyle/>
          <a:p>
            <a:r>
              <a:rPr lang="en-US" sz="2800" dirty="0" smtClean="0"/>
              <a:t>For the day is near, the day of the LORD is near; it will be a day of clouds, a time of doom for the nations. Ezekiel 30:3</a:t>
            </a:r>
          </a:p>
          <a:p>
            <a:r>
              <a:rPr lang="en-US" sz="2800" dirty="0" smtClean="0"/>
              <a:t>Then will appear in heaven the sign of the Son of Man, and then all the tribes of the earth will mourn, and they will see the Son of Man coming on the clouds of heaven with power and great glory. Matthew 24:30</a:t>
            </a:r>
            <a:endParaRPr lang="en-US" sz="2800" dirty="0"/>
          </a:p>
        </p:txBody>
      </p:sp>
    </p:spTree>
    <p:extLst>
      <p:ext uri="{BB962C8B-B14F-4D97-AF65-F5344CB8AC3E}">
        <p14:creationId xmlns:p14="http://schemas.microsoft.com/office/powerpoint/2010/main" val="727142642"/>
      </p:ext>
    </p:extLst>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Divine Judgement: </a:t>
            </a:r>
            <a:br>
              <a:rPr lang="en-US" dirty="0" smtClean="0"/>
            </a:br>
            <a:r>
              <a:rPr lang="en-US" dirty="0" smtClean="0"/>
              <a:t>“Those Who Pierced Him”</a:t>
            </a:r>
            <a:endParaRPr lang="en-US" dirty="0"/>
          </a:p>
        </p:txBody>
      </p:sp>
      <p:sp>
        <p:nvSpPr>
          <p:cNvPr id="3" name="Content Placeholder 2"/>
          <p:cNvSpPr>
            <a:spLocks noGrp="1"/>
          </p:cNvSpPr>
          <p:nvPr>
            <p:ph idx="1"/>
          </p:nvPr>
        </p:nvSpPr>
        <p:spPr/>
        <p:txBody>
          <a:bodyPr>
            <a:normAutofit/>
          </a:bodyPr>
          <a:lstStyle/>
          <a:p>
            <a:r>
              <a:rPr lang="en-US" sz="2800" dirty="0" smtClean="0"/>
              <a:t>I will pour out on the house of David and on the inhabitants of Jerusalem, the Spirit of grace and of supplication, so that they will look on Me whom they have pierced; and they will mourn for Him, as one mourns for an only son, and they will weep bitterly over Him like the bitter weeping over a firstborn. (Zechariah 12:10)</a:t>
            </a:r>
            <a:endParaRPr lang="en-US" sz="2800" dirty="0"/>
          </a:p>
        </p:txBody>
      </p:sp>
    </p:spTree>
    <p:extLst>
      <p:ext uri="{BB962C8B-B14F-4D97-AF65-F5344CB8AC3E}">
        <p14:creationId xmlns:p14="http://schemas.microsoft.com/office/powerpoint/2010/main" val="539655418"/>
      </p:ext>
    </p:extLst>
  </p:cSld>
  <p:clrMapOvr>
    <a:masterClrMapping/>
  </p:clrMapOvr>
  <p:transition spd="slow">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Jesus Christ, </a:t>
            </a:r>
            <a:br>
              <a:rPr lang="en-US" dirty="0"/>
            </a:br>
            <a:r>
              <a:rPr lang="en-US" dirty="0"/>
              <a:t>The Ruler of the Kings of the Earth</a:t>
            </a:r>
          </a:p>
        </p:txBody>
      </p:sp>
      <p:sp>
        <p:nvSpPr>
          <p:cNvPr id="3" name="Content Placeholder 2"/>
          <p:cNvSpPr>
            <a:spLocks noGrp="1"/>
          </p:cNvSpPr>
          <p:nvPr>
            <p:ph idx="1"/>
          </p:nvPr>
        </p:nvSpPr>
        <p:spPr/>
        <p:txBody>
          <a:bodyPr/>
          <a:lstStyle/>
          <a:p>
            <a:r>
              <a:rPr lang="en-US" dirty="0" smtClean="0"/>
              <a:t>In The Appearance of Jesus WE SEE</a:t>
            </a:r>
            <a:r>
              <a:rPr lang="mr-IN" dirty="0" smtClean="0"/>
              <a:t>…</a:t>
            </a:r>
            <a:endParaRPr lang="en-US" dirty="0" smtClean="0"/>
          </a:p>
          <a:p>
            <a:pPr lvl="1"/>
            <a:r>
              <a:rPr lang="en-US" dirty="0" smtClean="0"/>
              <a:t>Royal Clothing: Robe &amp; Golden Sash</a:t>
            </a:r>
          </a:p>
          <a:p>
            <a:pPr lvl="1"/>
            <a:r>
              <a:rPr lang="en-US" dirty="0" smtClean="0"/>
              <a:t>Indications of Wisdom/Insight: White Head &amp; Fire In His Eyes</a:t>
            </a:r>
          </a:p>
          <a:p>
            <a:pPr lvl="1"/>
            <a:r>
              <a:rPr lang="en-US" dirty="0" smtClean="0"/>
              <a:t>Power To Judge: Feet &amp; Voice</a:t>
            </a:r>
          </a:p>
          <a:p>
            <a:r>
              <a:rPr lang="en-US" dirty="0" smtClean="0"/>
              <a:t>In The Words of Jesus WE LEARN</a:t>
            </a:r>
            <a:r>
              <a:rPr lang="mr-IN" dirty="0" smtClean="0"/>
              <a:t>…</a:t>
            </a:r>
            <a:endParaRPr lang="en-US" dirty="0" smtClean="0"/>
          </a:p>
          <a:p>
            <a:pPr lvl="1"/>
            <a:r>
              <a:rPr lang="en-US" dirty="0" smtClean="0"/>
              <a:t>Christians Do Not Fear His Strength. We Know He Is Our Protector. (17)</a:t>
            </a:r>
          </a:p>
          <a:p>
            <a:pPr lvl="1"/>
            <a:r>
              <a:rPr lang="en-US" dirty="0" smtClean="0"/>
              <a:t>Christians Trust His Divine, Everlasting Authority. (18)</a:t>
            </a:r>
          </a:p>
          <a:p>
            <a:pPr lvl="1"/>
            <a:r>
              <a:rPr lang="en-US" dirty="0" smtClean="0"/>
              <a:t>Christians Listen To His Prophetic Message. (19)</a:t>
            </a:r>
          </a:p>
          <a:p>
            <a:pPr lvl="1"/>
            <a:r>
              <a:rPr lang="en-US" dirty="0" smtClean="0"/>
              <a:t>Christians Acknowledge His Close Relationship With The Church. (20)</a:t>
            </a:r>
          </a:p>
          <a:p>
            <a:r>
              <a:rPr lang="en-US" dirty="0" smtClean="0"/>
              <a:t>This book is an inspirational and informative message from our Greatest Hero.</a:t>
            </a:r>
            <a:endParaRPr lang="en-US" dirty="0"/>
          </a:p>
        </p:txBody>
      </p:sp>
    </p:spTree>
    <p:extLst>
      <p:ext uri="{BB962C8B-B14F-4D97-AF65-F5344CB8AC3E}">
        <p14:creationId xmlns:p14="http://schemas.microsoft.com/office/powerpoint/2010/main" val="130752086"/>
      </p:ext>
    </p:extLst>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Verses In The Book of Revelation</a:t>
            </a:r>
            <a:endParaRPr lang="en-US" dirty="0"/>
          </a:p>
        </p:txBody>
      </p:sp>
      <p:sp>
        <p:nvSpPr>
          <p:cNvPr id="3" name="Content Placeholder 2"/>
          <p:cNvSpPr>
            <a:spLocks noGrp="1"/>
          </p:cNvSpPr>
          <p:nvPr>
            <p:ph idx="1"/>
          </p:nvPr>
        </p:nvSpPr>
        <p:spPr/>
        <p:txBody>
          <a:bodyPr/>
          <a:lstStyle/>
          <a:p>
            <a:r>
              <a:rPr lang="en-US" dirty="0" smtClean="0"/>
              <a:t>Rev. 1:1 “The Revelation of Jesus Christ</a:t>
            </a:r>
            <a:r>
              <a:rPr lang="mr-IN" dirty="0" smtClean="0"/>
              <a:t>…</a:t>
            </a:r>
            <a:r>
              <a:rPr lang="en-US" dirty="0" smtClean="0"/>
              <a:t>to show</a:t>
            </a:r>
            <a:r>
              <a:rPr lang="mr-IN" dirty="0" smtClean="0"/>
              <a:t>…</a:t>
            </a:r>
            <a:r>
              <a:rPr lang="en-US" dirty="0" smtClean="0"/>
              <a:t>soon take place.”</a:t>
            </a:r>
          </a:p>
          <a:p>
            <a:r>
              <a:rPr lang="en-US" dirty="0" smtClean="0"/>
              <a:t>Rev. 1:5 “Jesus Christ</a:t>
            </a:r>
            <a:r>
              <a:rPr lang="mr-IN" dirty="0" smtClean="0"/>
              <a:t>…</a:t>
            </a:r>
            <a:r>
              <a:rPr lang="en-US" dirty="0" smtClean="0"/>
              <a:t>ruler of the kings of the earth</a:t>
            </a:r>
            <a:r>
              <a:rPr lang="mr-IN" dirty="0" smtClean="0"/>
              <a:t>…</a:t>
            </a:r>
            <a:r>
              <a:rPr lang="en-US" dirty="0" smtClean="0"/>
              <a:t>”</a:t>
            </a:r>
          </a:p>
          <a:p>
            <a:r>
              <a:rPr lang="en-US" dirty="0" smtClean="0"/>
              <a:t>Rev. 1:20 “the seven lampstands are the seven churches</a:t>
            </a:r>
            <a:r>
              <a:rPr lang="mr-IN" dirty="0" smtClean="0"/>
              <a:t>…</a:t>
            </a:r>
            <a:r>
              <a:rPr lang="en-US" dirty="0" smtClean="0"/>
              <a:t>”</a:t>
            </a:r>
            <a:endParaRPr lang="en-US" dirty="0"/>
          </a:p>
        </p:txBody>
      </p:sp>
    </p:spTree>
    <p:extLst>
      <p:ext uri="{BB962C8B-B14F-4D97-AF65-F5344CB8AC3E}">
        <p14:creationId xmlns:p14="http://schemas.microsoft.com/office/powerpoint/2010/main" val="606219693"/>
      </p:ext>
    </p:extLst>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10" y="2857"/>
            <a:ext cx="7616190" cy="5712143"/>
          </a:xfrm>
          <a:prstGeom prst="rect">
            <a:avLst/>
          </a:prstGeom>
        </p:spPr>
      </p:pic>
    </p:spTree>
    <p:extLst>
      <p:ext uri="{BB962C8B-B14F-4D97-AF65-F5344CB8AC3E}">
        <p14:creationId xmlns:p14="http://schemas.microsoft.com/office/powerpoint/2010/main" val="421558174"/>
      </p:ext>
    </p:extLst>
  </p:cSld>
  <p:clrMapOvr>
    <a:masterClrMapping/>
  </p:clrMapOvr>
  <p:transition spd="slow">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400" y="0"/>
            <a:ext cx="4754071" cy="5715000"/>
          </a:xfrm>
          <a:prstGeom prst="rect">
            <a:avLst/>
          </a:prstGeom>
        </p:spPr>
      </p:pic>
    </p:spTree>
    <p:extLst>
      <p:ext uri="{BB962C8B-B14F-4D97-AF65-F5344CB8AC3E}">
        <p14:creationId xmlns:p14="http://schemas.microsoft.com/office/powerpoint/2010/main" val="1678541963"/>
      </p:ext>
    </p:extLst>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717705"/>
          </a:xfrm>
        </p:spPr>
        <p:txBody>
          <a:bodyPr>
            <a:normAutofit/>
          </a:bodyPr>
          <a:lstStyle/>
          <a:p>
            <a:pPr algn="ctr"/>
            <a:r>
              <a:rPr lang="en-US" sz="3200" dirty="0" smtClean="0"/>
              <a:t>Overview of The Revelation</a:t>
            </a:r>
            <a:endParaRPr lang="en-US" sz="3200" dirty="0"/>
          </a:p>
        </p:txBody>
      </p:sp>
      <p:sp>
        <p:nvSpPr>
          <p:cNvPr id="3" name="Content Placeholder 2"/>
          <p:cNvSpPr>
            <a:spLocks noGrp="1"/>
          </p:cNvSpPr>
          <p:nvPr>
            <p:ph idx="1"/>
          </p:nvPr>
        </p:nvSpPr>
        <p:spPr>
          <a:xfrm>
            <a:off x="628650" y="1183342"/>
            <a:ext cx="7886700" cy="4531658"/>
          </a:xfrm>
        </p:spPr>
        <p:txBody>
          <a:bodyPr>
            <a:normAutofit/>
          </a:bodyPr>
          <a:lstStyle/>
          <a:p>
            <a:pPr marL="0" indent="0">
              <a:buNone/>
            </a:pPr>
            <a:r>
              <a:rPr lang="en-US" dirty="0" smtClean="0"/>
              <a:t>Introduction</a:t>
            </a:r>
            <a:r>
              <a:rPr lang="en-US" dirty="0" smtClean="0">
                <a:sym typeface="Wingdings"/>
              </a:rPr>
              <a:t> (Ch. 1)</a:t>
            </a:r>
            <a:endParaRPr lang="en-US" dirty="0" smtClean="0"/>
          </a:p>
          <a:p>
            <a:r>
              <a:rPr lang="en-US" sz="2400" b="1" dirty="0" smtClean="0">
                <a:solidFill>
                  <a:schemeClr val="accent1"/>
                </a:solidFill>
              </a:rPr>
              <a:t>The 7 Churches (Ch. 2-3)</a:t>
            </a:r>
          </a:p>
          <a:p>
            <a:pPr marL="0" indent="0">
              <a:buNone/>
            </a:pPr>
            <a:r>
              <a:rPr lang="en-US" i="1" dirty="0" smtClean="0"/>
              <a:t>   Heavenly Scene: The Throne &amp; The Lamb (Ch. 4-5)</a:t>
            </a:r>
          </a:p>
          <a:p>
            <a:r>
              <a:rPr lang="en-US" sz="2400" b="1" dirty="0" smtClean="0">
                <a:solidFill>
                  <a:srgbClr val="C00000"/>
                </a:solidFill>
              </a:rPr>
              <a:t>The 7 Seals (Ch. 6-8</a:t>
            </a:r>
            <a:r>
              <a:rPr lang="en-US" dirty="0" smtClean="0">
                <a:solidFill>
                  <a:srgbClr val="C00000"/>
                </a:solidFill>
              </a:rPr>
              <a:t>)</a:t>
            </a:r>
          </a:p>
          <a:p>
            <a:pPr marL="0" indent="0">
              <a:buNone/>
            </a:pPr>
            <a:r>
              <a:rPr lang="en-US" i="1" dirty="0" smtClean="0"/>
              <a:t>   Heavenly Scene: Silence in Heaven (Ch. 8)</a:t>
            </a:r>
          </a:p>
          <a:p>
            <a:r>
              <a:rPr lang="en-US" sz="2400" b="1" dirty="0" smtClean="0">
                <a:solidFill>
                  <a:schemeClr val="accent4">
                    <a:lumMod val="75000"/>
                  </a:schemeClr>
                </a:solidFill>
              </a:rPr>
              <a:t>The 7 Trumpets (Ch. 8-11)</a:t>
            </a:r>
          </a:p>
          <a:p>
            <a:pPr marL="0" indent="0">
              <a:buNone/>
            </a:pPr>
            <a:r>
              <a:rPr lang="en-US" i="1" dirty="0" smtClean="0"/>
              <a:t>   Heavenly Scene: The Spiritual Conflict (Ch. 12-14)</a:t>
            </a:r>
          </a:p>
          <a:p>
            <a:r>
              <a:rPr lang="en-US" sz="2400" b="1" dirty="0" smtClean="0">
                <a:solidFill>
                  <a:schemeClr val="accent6">
                    <a:lumMod val="75000"/>
                  </a:schemeClr>
                </a:solidFill>
              </a:rPr>
              <a:t>The 7 Bowls (Ch. 15-18)</a:t>
            </a:r>
          </a:p>
          <a:p>
            <a:pPr marL="0" indent="0">
              <a:buNone/>
            </a:pPr>
            <a:r>
              <a:rPr lang="en-US" i="1" dirty="0" smtClean="0"/>
              <a:t>   Heavenly Scene: The Spiritual Victory (Ch. 19)</a:t>
            </a:r>
          </a:p>
          <a:p>
            <a:r>
              <a:rPr lang="en-US" sz="2400" b="1" dirty="0" smtClean="0">
                <a:solidFill>
                  <a:srgbClr val="7030A0"/>
                </a:solidFill>
              </a:rPr>
              <a:t>Conclusion: The Rule of Christ (Ch. 20-22)</a:t>
            </a:r>
            <a:endParaRPr lang="en-US" sz="2400" b="1" dirty="0">
              <a:solidFill>
                <a:srgbClr val="7030A0"/>
              </a:solidFill>
            </a:endParaRPr>
          </a:p>
        </p:txBody>
      </p:sp>
    </p:spTree>
    <p:extLst>
      <p:ext uri="{BB962C8B-B14F-4D97-AF65-F5344CB8AC3E}">
        <p14:creationId xmlns:p14="http://schemas.microsoft.com/office/powerpoint/2010/main" val="1655381575"/>
      </p:ext>
    </p:extLst>
  </p:cSld>
  <p:clrMapOvr>
    <a:masterClrMapping/>
  </p:clrMapOvr>
  <p:transition spd="slow">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 Ephesus, Smyrna, Pergamum &amp; Thyatira</a:t>
            </a:r>
            <a:endParaRPr lang="en-US" dirty="0"/>
          </a:p>
        </p:txBody>
      </p:sp>
      <p:sp>
        <p:nvSpPr>
          <p:cNvPr id="3" name="Content Placeholder 2"/>
          <p:cNvSpPr>
            <a:spLocks noGrp="1"/>
          </p:cNvSpPr>
          <p:nvPr>
            <p:ph idx="1"/>
          </p:nvPr>
        </p:nvSpPr>
        <p:spPr/>
        <p:txBody>
          <a:bodyPr/>
          <a:lstStyle/>
          <a:p>
            <a:pPr marL="0" indent="0">
              <a:buNone/>
            </a:pPr>
            <a:r>
              <a:rPr lang="en-US" dirty="0" smtClean="0"/>
              <a:t>If Jesus Wrote Me A Letter, What Would It Say?</a:t>
            </a:r>
          </a:p>
          <a:p>
            <a:r>
              <a:rPr lang="en-US" dirty="0" smtClean="0"/>
              <a:t>A.) His Relevant Qualities</a:t>
            </a:r>
          </a:p>
          <a:p>
            <a:r>
              <a:rPr lang="en-US" dirty="0" smtClean="0"/>
              <a:t>B.) His Insights, “I Know</a:t>
            </a:r>
            <a:r>
              <a:rPr lang="mr-IN" dirty="0" smtClean="0"/>
              <a:t>…</a:t>
            </a:r>
            <a:r>
              <a:rPr lang="en-US" dirty="0" smtClean="0"/>
              <a:t>”</a:t>
            </a:r>
          </a:p>
          <a:p>
            <a:r>
              <a:rPr lang="en-US" dirty="0" smtClean="0"/>
              <a:t>C.) His Praise for the Church</a:t>
            </a:r>
          </a:p>
          <a:p>
            <a:r>
              <a:rPr lang="en-US" dirty="0" smtClean="0"/>
              <a:t>D.) His Rebuke for the Church</a:t>
            </a:r>
          </a:p>
          <a:p>
            <a:r>
              <a:rPr lang="en-US" dirty="0" smtClean="0"/>
              <a:t>E.) His Commands for the Church</a:t>
            </a:r>
          </a:p>
          <a:p>
            <a:r>
              <a:rPr lang="en-US" dirty="0" smtClean="0"/>
              <a:t>F.) His Warnings for the Church</a:t>
            </a:r>
          </a:p>
          <a:p>
            <a:r>
              <a:rPr lang="en-US" dirty="0" smtClean="0"/>
              <a:t>E.) His Promise to Those Who “Overcome”</a:t>
            </a:r>
            <a:endParaRPr lang="en-US" dirty="0"/>
          </a:p>
        </p:txBody>
      </p:sp>
    </p:spTree>
    <p:extLst>
      <p:ext uri="{BB962C8B-B14F-4D97-AF65-F5344CB8AC3E}">
        <p14:creationId xmlns:p14="http://schemas.microsoft.com/office/powerpoint/2010/main" val="648841136"/>
      </p:ext>
    </p:extLst>
  </p:cSld>
  <p:clrMapOvr>
    <a:masterClrMapping/>
  </p:clrMapOvr>
  <p:transition spd="slow">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
            <a:ext cx="9144000" cy="5578764"/>
          </a:xfrm>
          <a:prstGeom prst="rect">
            <a:avLst/>
          </a:prstGeom>
        </p:spPr>
      </p:pic>
      <p:sp>
        <p:nvSpPr>
          <p:cNvPr id="2" name="Rounded Rectangle 1"/>
          <p:cNvSpPr/>
          <p:nvPr/>
        </p:nvSpPr>
        <p:spPr>
          <a:xfrm>
            <a:off x="885371" y="435429"/>
            <a:ext cx="4688115" cy="5206835"/>
          </a:xfrm>
          <a:prstGeom prst="roundRect">
            <a:avLst>
              <a:gd name="adj" fmla="val 4118"/>
            </a:avLst>
          </a:prstGeom>
          <a:solidFill>
            <a:schemeClr val="accent4">
              <a:alpha val="23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720458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528"/>
            <a:ext cx="2349500" cy="1104636"/>
          </a:xfrm>
        </p:spPr>
        <p:txBody>
          <a:bodyPr/>
          <a:lstStyle/>
          <a:p>
            <a:r>
              <a:rPr lang="en-US" smtClean="0"/>
              <a:t>Ephesus</a:t>
            </a:r>
            <a:endParaRPr lang="en-US" dirty="0"/>
          </a:p>
        </p:txBody>
      </p:sp>
      <p:sp>
        <p:nvSpPr>
          <p:cNvPr id="3" name="Content Placeholder 2"/>
          <p:cNvSpPr>
            <a:spLocks noGrp="1"/>
          </p:cNvSpPr>
          <p:nvPr>
            <p:ph idx="1"/>
          </p:nvPr>
        </p:nvSpPr>
        <p:spPr>
          <a:xfrm>
            <a:off x="1847850" y="215900"/>
            <a:ext cx="7042150" cy="5499100"/>
          </a:xfrm>
        </p:spPr>
        <p:txBody>
          <a:bodyPr>
            <a:normAutofit/>
          </a:bodyPr>
          <a:lstStyle/>
          <a:p>
            <a:r>
              <a:rPr lang="en-US" dirty="0"/>
              <a:t>A.) His Relevant </a:t>
            </a:r>
            <a:r>
              <a:rPr lang="en-US" dirty="0" smtClean="0"/>
              <a:t>Qualities</a:t>
            </a:r>
          </a:p>
          <a:p>
            <a:pPr lvl="1"/>
            <a:r>
              <a:rPr lang="en-US" dirty="0" smtClean="0">
                <a:solidFill>
                  <a:srgbClr val="C00000"/>
                </a:solidFill>
              </a:rPr>
              <a:t>The One who holds the 7 stars, walks among the 7 lampstands</a:t>
            </a:r>
            <a:endParaRPr lang="en-US" dirty="0">
              <a:solidFill>
                <a:srgbClr val="C00000"/>
              </a:solidFill>
            </a:endParaRPr>
          </a:p>
          <a:p>
            <a:r>
              <a:rPr lang="en-US" dirty="0"/>
              <a:t>B.) His Insights, “I Know</a:t>
            </a:r>
            <a:r>
              <a:rPr lang="mr-IN" dirty="0"/>
              <a:t>…</a:t>
            </a:r>
            <a:r>
              <a:rPr lang="en-US" dirty="0" smtClean="0"/>
              <a:t>”</a:t>
            </a:r>
          </a:p>
          <a:p>
            <a:pPr lvl="1"/>
            <a:r>
              <a:rPr lang="en-US" dirty="0" smtClean="0">
                <a:solidFill>
                  <a:srgbClr val="C00000"/>
                </a:solidFill>
              </a:rPr>
              <a:t>Your deeds, toil, perseverance, you put to test false apostles</a:t>
            </a:r>
            <a:endParaRPr lang="en-US" dirty="0">
              <a:solidFill>
                <a:srgbClr val="C00000"/>
              </a:solidFill>
            </a:endParaRPr>
          </a:p>
          <a:p>
            <a:r>
              <a:rPr lang="en-US" dirty="0"/>
              <a:t>C.) His Praise for the </a:t>
            </a:r>
            <a:r>
              <a:rPr lang="en-US" dirty="0" smtClean="0"/>
              <a:t>Church</a:t>
            </a:r>
          </a:p>
          <a:p>
            <a:pPr lvl="1"/>
            <a:r>
              <a:rPr lang="en-US" dirty="0" smtClean="0">
                <a:solidFill>
                  <a:srgbClr val="C00000"/>
                </a:solidFill>
              </a:rPr>
              <a:t>You endure for My names sake and have not grown weary.</a:t>
            </a:r>
          </a:p>
          <a:p>
            <a:pPr lvl="1"/>
            <a:r>
              <a:rPr lang="en-US" dirty="0" smtClean="0">
                <a:solidFill>
                  <a:srgbClr val="C00000"/>
                </a:solidFill>
              </a:rPr>
              <a:t>Hate the deeds of the </a:t>
            </a:r>
            <a:r>
              <a:rPr lang="en-US" dirty="0" err="1" smtClean="0">
                <a:solidFill>
                  <a:srgbClr val="C00000"/>
                </a:solidFill>
              </a:rPr>
              <a:t>Nicolaitans</a:t>
            </a:r>
            <a:r>
              <a:rPr lang="en-US" dirty="0" smtClean="0">
                <a:solidFill>
                  <a:srgbClr val="C00000"/>
                </a:solidFill>
              </a:rPr>
              <a:t>.</a:t>
            </a:r>
            <a:endParaRPr lang="en-US" dirty="0">
              <a:solidFill>
                <a:srgbClr val="C00000"/>
              </a:solidFill>
            </a:endParaRPr>
          </a:p>
          <a:p>
            <a:r>
              <a:rPr lang="en-US" dirty="0"/>
              <a:t>D.) His Rebuke for the </a:t>
            </a:r>
            <a:r>
              <a:rPr lang="en-US" dirty="0" smtClean="0"/>
              <a:t>Church</a:t>
            </a:r>
          </a:p>
          <a:p>
            <a:pPr lvl="1"/>
            <a:r>
              <a:rPr lang="en-US" dirty="0" smtClean="0">
                <a:solidFill>
                  <a:srgbClr val="C00000"/>
                </a:solidFill>
              </a:rPr>
              <a:t>You have left your first love.</a:t>
            </a:r>
            <a:endParaRPr lang="en-US" dirty="0">
              <a:solidFill>
                <a:srgbClr val="C00000"/>
              </a:solidFill>
            </a:endParaRPr>
          </a:p>
          <a:p>
            <a:r>
              <a:rPr lang="en-US" dirty="0"/>
              <a:t>E.) His Commands for the </a:t>
            </a:r>
            <a:r>
              <a:rPr lang="en-US" dirty="0" smtClean="0"/>
              <a:t>Church</a:t>
            </a:r>
          </a:p>
          <a:p>
            <a:pPr lvl="1"/>
            <a:r>
              <a:rPr lang="en-US" dirty="0" smtClean="0">
                <a:solidFill>
                  <a:srgbClr val="C00000"/>
                </a:solidFill>
              </a:rPr>
              <a:t>Remember from where you have fallen</a:t>
            </a:r>
            <a:r>
              <a:rPr lang="mr-IN" dirty="0" smtClean="0">
                <a:solidFill>
                  <a:srgbClr val="C00000"/>
                </a:solidFill>
              </a:rPr>
              <a:t>…</a:t>
            </a:r>
            <a:endParaRPr lang="en-US" dirty="0">
              <a:solidFill>
                <a:srgbClr val="C00000"/>
              </a:solidFill>
            </a:endParaRPr>
          </a:p>
          <a:p>
            <a:r>
              <a:rPr lang="en-US" dirty="0"/>
              <a:t>F.) His Warnings for the </a:t>
            </a:r>
            <a:r>
              <a:rPr lang="en-US" dirty="0" smtClean="0"/>
              <a:t>Church</a:t>
            </a:r>
          </a:p>
          <a:p>
            <a:pPr lvl="1"/>
            <a:r>
              <a:rPr lang="en-US" dirty="0" smtClean="0">
                <a:solidFill>
                  <a:srgbClr val="C00000"/>
                </a:solidFill>
              </a:rPr>
              <a:t>He will remove their lampstand out of its place.</a:t>
            </a:r>
            <a:endParaRPr lang="en-US" dirty="0">
              <a:solidFill>
                <a:srgbClr val="C00000"/>
              </a:solidFill>
            </a:endParaRPr>
          </a:p>
          <a:p>
            <a:r>
              <a:rPr lang="en-US" dirty="0"/>
              <a:t>G</a:t>
            </a:r>
            <a:r>
              <a:rPr lang="en-US" dirty="0" smtClean="0"/>
              <a:t>.) </a:t>
            </a:r>
            <a:r>
              <a:rPr lang="en-US" dirty="0"/>
              <a:t>His Promise to Those Who </a:t>
            </a:r>
            <a:r>
              <a:rPr lang="en-US" dirty="0" smtClean="0"/>
              <a:t>“Hear” and “Overcome”</a:t>
            </a:r>
          </a:p>
          <a:p>
            <a:pPr lvl="1"/>
            <a:r>
              <a:rPr lang="en-US" dirty="0" smtClean="0">
                <a:solidFill>
                  <a:srgbClr val="C00000"/>
                </a:solidFill>
              </a:rPr>
              <a:t>Eat of the tree of life in the Paradise of God</a:t>
            </a:r>
            <a:endParaRPr lang="en-US" dirty="0">
              <a:solidFill>
                <a:srgbClr val="C00000"/>
              </a:solidFill>
            </a:endParaRPr>
          </a:p>
        </p:txBody>
      </p:sp>
    </p:spTree>
    <p:extLst>
      <p:ext uri="{BB962C8B-B14F-4D97-AF65-F5344CB8AC3E}">
        <p14:creationId xmlns:p14="http://schemas.microsoft.com/office/powerpoint/2010/main" val="338073509"/>
      </p:ext>
    </p:extLst>
  </p:cSld>
  <p:clrMapOvr>
    <a:masterClrMapping/>
  </p:clrMapOvr>
  <p:transition spd="slow">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 at Ephesus</a:t>
            </a:r>
            <a:endParaRPr lang="en-US" dirty="0"/>
          </a:p>
        </p:txBody>
      </p:sp>
      <p:sp>
        <p:nvSpPr>
          <p:cNvPr id="3" name="Content Placeholder 2"/>
          <p:cNvSpPr>
            <a:spLocks noGrp="1"/>
          </p:cNvSpPr>
          <p:nvPr>
            <p:ph idx="1"/>
          </p:nvPr>
        </p:nvSpPr>
        <p:spPr/>
        <p:txBody>
          <a:bodyPr>
            <a:normAutofit/>
          </a:bodyPr>
          <a:lstStyle/>
          <a:p>
            <a:r>
              <a:rPr lang="en-US" sz="2800" dirty="0" smtClean="0"/>
              <a:t>God Desires &amp; Deserves our Whole Heart.</a:t>
            </a:r>
          </a:p>
          <a:p>
            <a:r>
              <a:rPr lang="en-US" sz="2800" dirty="0" smtClean="0"/>
              <a:t>We Remember How Wonderful He Is To Us.</a:t>
            </a:r>
          </a:p>
          <a:p>
            <a:r>
              <a:rPr lang="en-US" sz="2800" dirty="0" smtClean="0"/>
              <a:t>We Remember How Powerful &amp; Patient He Is.</a:t>
            </a:r>
          </a:p>
          <a:p>
            <a:r>
              <a:rPr lang="en-US" sz="2800" dirty="0" smtClean="0"/>
              <a:t>We Remember The Freedom &amp; Hope He Provides.</a:t>
            </a:r>
            <a:endParaRPr lang="en-US" sz="2800" dirty="0"/>
          </a:p>
        </p:txBody>
      </p:sp>
    </p:spTree>
    <p:extLst>
      <p:ext uri="{BB962C8B-B14F-4D97-AF65-F5344CB8AC3E}">
        <p14:creationId xmlns:p14="http://schemas.microsoft.com/office/powerpoint/2010/main" val="364257787"/>
      </p:ext>
    </p:extLst>
  </p:cSld>
  <p:clrMapOvr>
    <a:masterClrMapping/>
  </p:clrMapOvr>
  <p:transition spd="slow">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528"/>
            <a:ext cx="2349500" cy="1104636"/>
          </a:xfrm>
        </p:spPr>
        <p:txBody>
          <a:bodyPr/>
          <a:lstStyle/>
          <a:p>
            <a:r>
              <a:rPr lang="en-US" dirty="0" err="1" smtClean="0"/>
              <a:t>Symrna</a:t>
            </a:r>
            <a:endParaRPr lang="en-US" dirty="0"/>
          </a:p>
        </p:txBody>
      </p:sp>
      <p:sp>
        <p:nvSpPr>
          <p:cNvPr id="3" name="Content Placeholder 2"/>
          <p:cNvSpPr>
            <a:spLocks noGrp="1"/>
          </p:cNvSpPr>
          <p:nvPr>
            <p:ph idx="1"/>
          </p:nvPr>
        </p:nvSpPr>
        <p:spPr>
          <a:xfrm>
            <a:off x="1847850" y="215900"/>
            <a:ext cx="7042150" cy="5499100"/>
          </a:xfrm>
        </p:spPr>
        <p:txBody>
          <a:bodyPr>
            <a:normAutofit/>
          </a:bodyPr>
          <a:lstStyle/>
          <a:p>
            <a:r>
              <a:rPr lang="en-US" dirty="0"/>
              <a:t>A.) His Relevant </a:t>
            </a:r>
            <a:r>
              <a:rPr lang="en-US" dirty="0" smtClean="0"/>
              <a:t>Qualities</a:t>
            </a:r>
          </a:p>
          <a:p>
            <a:pPr lvl="1"/>
            <a:r>
              <a:rPr lang="en-US" dirty="0" smtClean="0">
                <a:solidFill>
                  <a:srgbClr val="C00000"/>
                </a:solidFill>
              </a:rPr>
              <a:t>The first and last, who was dead and has come to life</a:t>
            </a:r>
            <a:endParaRPr lang="en-US" dirty="0">
              <a:solidFill>
                <a:srgbClr val="C00000"/>
              </a:solidFill>
            </a:endParaRPr>
          </a:p>
          <a:p>
            <a:r>
              <a:rPr lang="en-US" dirty="0"/>
              <a:t>B.) His Insights, “I Know</a:t>
            </a:r>
            <a:r>
              <a:rPr lang="mr-IN" dirty="0"/>
              <a:t>…</a:t>
            </a:r>
            <a:r>
              <a:rPr lang="en-US" dirty="0" smtClean="0"/>
              <a:t>”</a:t>
            </a:r>
          </a:p>
          <a:p>
            <a:pPr lvl="1"/>
            <a:r>
              <a:rPr lang="en-US" dirty="0" smtClean="0">
                <a:solidFill>
                  <a:srgbClr val="C00000"/>
                </a:solidFill>
              </a:rPr>
              <a:t>Your tribulation and your poverty</a:t>
            </a:r>
            <a:endParaRPr lang="en-US" dirty="0">
              <a:solidFill>
                <a:srgbClr val="C00000"/>
              </a:solidFill>
            </a:endParaRPr>
          </a:p>
          <a:p>
            <a:r>
              <a:rPr lang="en-US" dirty="0"/>
              <a:t>C.) His Praise for the </a:t>
            </a:r>
            <a:r>
              <a:rPr lang="en-US" dirty="0" smtClean="0"/>
              <a:t>Church</a:t>
            </a:r>
          </a:p>
          <a:p>
            <a:pPr lvl="1"/>
            <a:r>
              <a:rPr lang="en-US" dirty="0" smtClean="0">
                <a:solidFill>
                  <a:srgbClr val="C00000"/>
                </a:solidFill>
              </a:rPr>
              <a:t>You are rich, even when facing the synagogue of Satan</a:t>
            </a:r>
            <a:endParaRPr lang="en-US" dirty="0">
              <a:solidFill>
                <a:srgbClr val="C00000"/>
              </a:solidFill>
            </a:endParaRPr>
          </a:p>
          <a:p>
            <a:r>
              <a:rPr lang="en-US" dirty="0"/>
              <a:t>D.) His Rebuke for the </a:t>
            </a:r>
            <a:r>
              <a:rPr lang="en-US" dirty="0" smtClean="0"/>
              <a:t>Church</a:t>
            </a:r>
          </a:p>
          <a:p>
            <a:pPr lvl="1"/>
            <a:r>
              <a:rPr lang="en-US" dirty="0" smtClean="0">
                <a:solidFill>
                  <a:srgbClr val="C00000"/>
                </a:solidFill>
              </a:rPr>
              <a:t>----- NONE -----</a:t>
            </a:r>
            <a:endParaRPr lang="en-US" dirty="0">
              <a:solidFill>
                <a:srgbClr val="C00000"/>
              </a:solidFill>
            </a:endParaRPr>
          </a:p>
          <a:p>
            <a:r>
              <a:rPr lang="en-US" dirty="0"/>
              <a:t>E.) His Commands for the </a:t>
            </a:r>
            <a:r>
              <a:rPr lang="en-US" dirty="0" smtClean="0"/>
              <a:t>Church</a:t>
            </a:r>
          </a:p>
          <a:p>
            <a:pPr lvl="1"/>
            <a:r>
              <a:rPr lang="en-US" dirty="0" smtClean="0">
                <a:solidFill>
                  <a:srgbClr val="C00000"/>
                </a:solidFill>
              </a:rPr>
              <a:t>Do not fear what you are about to suffer.</a:t>
            </a:r>
            <a:endParaRPr lang="en-US" dirty="0">
              <a:solidFill>
                <a:srgbClr val="C00000"/>
              </a:solidFill>
            </a:endParaRPr>
          </a:p>
          <a:p>
            <a:r>
              <a:rPr lang="en-US" dirty="0"/>
              <a:t>F.) His Warnings for the </a:t>
            </a:r>
            <a:r>
              <a:rPr lang="en-US" dirty="0" smtClean="0"/>
              <a:t>Church</a:t>
            </a:r>
          </a:p>
          <a:p>
            <a:pPr lvl="1"/>
            <a:r>
              <a:rPr lang="en-US" dirty="0" smtClean="0">
                <a:solidFill>
                  <a:srgbClr val="C00000"/>
                </a:solidFill>
              </a:rPr>
              <a:t>The devil is about to</a:t>
            </a:r>
            <a:r>
              <a:rPr lang="mr-IN" dirty="0" smtClean="0">
                <a:solidFill>
                  <a:srgbClr val="C00000"/>
                </a:solidFill>
              </a:rPr>
              <a:t>…</a:t>
            </a:r>
            <a:r>
              <a:rPr lang="en-US" dirty="0" smtClean="0">
                <a:solidFill>
                  <a:srgbClr val="C00000"/>
                </a:solidFill>
              </a:rPr>
              <a:t>tribulation for 10 days.</a:t>
            </a:r>
          </a:p>
          <a:p>
            <a:r>
              <a:rPr lang="en-US" dirty="0" smtClean="0"/>
              <a:t>G.) His Promise to Those Who “Hear” and “Overcome”</a:t>
            </a:r>
          </a:p>
          <a:p>
            <a:pPr lvl="1"/>
            <a:r>
              <a:rPr lang="en-US" dirty="0" smtClean="0">
                <a:solidFill>
                  <a:srgbClr val="C00000"/>
                </a:solidFill>
              </a:rPr>
              <a:t>Be faithful until death and I will give you the crown of life.</a:t>
            </a:r>
          </a:p>
          <a:p>
            <a:pPr lvl="1"/>
            <a:r>
              <a:rPr lang="en-US" dirty="0" smtClean="0">
                <a:solidFill>
                  <a:srgbClr val="C00000"/>
                </a:solidFill>
              </a:rPr>
              <a:t>You will not be hurt by the second death.</a:t>
            </a:r>
            <a:endParaRPr lang="en-US" dirty="0">
              <a:solidFill>
                <a:srgbClr val="C00000"/>
              </a:solidFill>
            </a:endParaRPr>
          </a:p>
        </p:txBody>
      </p:sp>
    </p:spTree>
    <p:extLst>
      <p:ext uri="{BB962C8B-B14F-4D97-AF65-F5344CB8AC3E}">
        <p14:creationId xmlns:p14="http://schemas.microsoft.com/office/powerpoint/2010/main" val="1429469457"/>
      </p:ext>
    </p:extLst>
  </p:cSld>
  <p:clrMapOvr>
    <a:masterClrMapping/>
  </p:clrMapOvr>
  <p:transition spd="slow">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 at </a:t>
            </a:r>
            <a:r>
              <a:rPr lang="en-US" dirty="0" err="1" smtClean="0"/>
              <a:t>Symrna</a:t>
            </a:r>
            <a:endParaRPr lang="en-US" dirty="0"/>
          </a:p>
        </p:txBody>
      </p:sp>
      <p:sp>
        <p:nvSpPr>
          <p:cNvPr id="3" name="Content Placeholder 2"/>
          <p:cNvSpPr>
            <a:spLocks noGrp="1"/>
          </p:cNvSpPr>
          <p:nvPr>
            <p:ph idx="1"/>
          </p:nvPr>
        </p:nvSpPr>
        <p:spPr/>
        <p:txBody>
          <a:bodyPr>
            <a:normAutofit/>
          </a:bodyPr>
          <a:lstStyle/>
          <a:p>
            <a:r>
              <a:rPr lang="en-US" sz="2800" dirty="0" smtClean="0"/>
              <a:t>I Can Prepare For Economic Persecution.</a:t>
            </a:r>
          </a:p>
          <a:p>
            <a:pPr lvl="1"/>
            <a:r>
              <a:rPr lang="en-US" sz="2500" dirty="0" smtClean="0"/>
              <a:t>I Must Determine Today, Who My True Master Will Be.</a:t>
            </a:r>
          </a:p>
          <a:p>
            <a:pPr lvl="1"/>
            <a:r>
              <a:rPr lang="en-US" sz="2500" dirty="0" smtClean="0"/>
              <a:t>Matthew 6:24, Hebrews 10:34-35</a:t>
            </a:r>
          </a:p>
          <a:p>
            <a:r>
              <a:rPr lang="en-US" sz="2800" dirty="0" smtClean="0"/>
              <a:t>I Can Prepare For People To Make False Claims About Following &amp; Serving God.</a:t>
            </a:r>
          </a:p>
          <a:p>
            <a:pPr lvl="1"/>
            <a:r>
              <a:rPr lang="en-US" sz="2500" dirty="0" smtClean="0"/>
              <a:t>“who say they are Jews”</a:t>
            </a:r>
          </a:p>
          <a:p>
            <a:r>
              <a:rPr lang="en-US" sz="2800" dirty="0" smtClean="0"/>
              <a:t>I Can Make The Crown Of Life My Most Prized Reward.</a:t>
            </a:r>
            <a:endParaRPr lang="en-US" sz="2800" dirty="0"/>
          </a:p>
        </p:txBody>
      </p:sp>
    </p:spTree>
    <p:extLst>
      <p:ext uri="{BB962C8B-B14F-4D97-AF65-F5344CB8AC3E}">
        <p14:creationId xmlns:p14="http://schemas.microsoft.com/office/powerpoint/2010/main" val="2145987107"/>
      </p:ext>
    </p:extLst>
  </p:cSld>
  <p:clrMapOvr>
    <a:masterClrMapping/>
  </p:clrMapOvr>
  <p:transition spd="slow">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4" y="101070"/>
            <a:ext cx="2349500" cy="1104636"/>
          </a:xfrm>
        </p:spPr>
        <p:txBody>
          <a:bodyPr/>
          <a:lstStyle/>
          <a:p>
            <a:r>
              <a:rPr lang="en-US" smtClean="0"/>
              <a:t>Pergamum</a:t>
            </a:r>
            <a:endParaRPr lang="en-US" dirty="0"/>
          </a:p>
        </p:txBody>
      </p:sp>
      <p:sp>
        <p:nvSpPr>
          <p:cNvPr id="3" name="Content Placeholder 2"/>
          <p:cNvSpPr>
            <a:spLocks noGrp="1"/>
          </p:cNvSpPr>
          <p:nvPr>
            <p:ph idx="1"/>
          </p:nvPr>
        </p:nvSpPr>
        <p:spPr>
          <a:xfrm>
            <a:off x="1847850" y="215900"/>
            <a:ext cx="7042150" cy="5499100"/>
          </a:xfrm>
        </p:spPr>
        <p:txBody>
          <a:bodyPr>
            <a:normAutofit/>
          </a:bodyPr>
          <a:lstStyle/>
          <a:p>
            <a:r>
              <a:rPr lang="en-US" dirty="0"/>
              <a:t>A.) His Relevant </a:t>
            </a:r>
            <a:r>
              <a:rPr lang="en-US" dirty="0" smtClean="0"/>
              <a:t>Qualities</a:t>
            </a:r>
          </a:p>
          <a:p>
            <a:pPr lvl="1"/>
            <a:r>
              <a:rPr lang="en-US" dirty="0" smtClean="0">
                <a:solidFill>
                  <a:srgbClr val="C00000"/>
                </a:solidFill>
              </a:rPr>
              <a:t>The one who has the sharp two-edged sword</a:t>
            </a:r>
            <a:endParaRPr lang="en-US" dirty="0">
              <a:solidFill>
                <a:srgbClr val="C00000"/>
              </a:solidFill>
            </a:endParaRPr>
          </a:p>
          <a:p>
            <a:r>
              <a:rPr lang="en-US" dirty="0"/>
              <a:t>B.) His Insights, “I Know</a:t>
            </a:r>
            <a:r>
              <a:rPr lang="mr-IN" dirty="0"/>
              <a:t>…</a:t>
            </a:r>
            <a:r>
              <a:rPr lang="en-US" dirty="0" smtClean="0"/>
              <a:t>”</a:t>
            </a:r>
          </a:p>
          <a:p>
            <a:pPr lvl="1"/>
            <a:r>
              <a:rPr lang="en-US" dirty="0" smtClean="0">
                <a:solidFill>
                  <a:srgbClr val="C00000"/>
                </a:solidFill>
              </a:rPr>
              <a:t>Where you dwell, where Satan’s throne is</a:t>
            </a:r>
            <a:endParaRPr lang="en-US" dirty="0">
              <a:solidFill>
                <a:srgbClr val="C00000"/>
              </a:solidFill>
            </a:endParaRPr>
          </a:p>
          <a:p>
            <a:r>
              <a:rPr lang="en-US" dirty="0"/>
              <a:t>C.) His Praise for the </a:t>
            </a:r>
            <a:r>
              <a:rPr lang="en-US" dirty="0" smtClean="0"/>
              <a:t>Church</a:t>
            </a:r>
          </a:p>
          <a:p>
            <a:pPr lvl="1"/>
            <a:r>
              <a:rPr lang="en-US" dirty="0" smtClean="0">
                <a:solidFill>
                  <a:srgbClr val="C00000"/>
                </a:solidFill>
              </a:rPr>
              <a:t>You hold fast My name and did not deny My faith</a:t>
            </a:r>
            <a:endParaRPr lang="en-US" dirty="0">
              <a:solidFill>
                <a:srgbClr val="C00000"/>
              </a:solidFill>
            </a:endParaRPr>
          </a:p>
          <a:p>
            <a:r>
              <a:rPr lang="en-US" dirty="0"/>
              <a:t>D.) His Rebuke for the </a:t>
            </a:r>
            <a:r>
              <a:rPr lang="en-US" dirty="0" smtClean="0"/>
              <a:t>Church</a:t>
            </a:r>
          </a:p>
          <a:p>
            <a:pPr lvl="1"/>
            <a:r>
              <a:rPr lang="en-US" dirty="0" smtClean="0">
                <a:solidFill>
                  <a:srgbClr val="C00000"/>
                </a:solidFill>
              </a:rPr>
              <a:t>Some who hold the teaching of Balaam &amp; </a:t>
            </a:r>
            <a:r>
              <a:rPr lang="en-US" dirty="0" err="1" smtClean="0">
                <a:solidFill>
                  <a:srgbClr val="C00000"/>
                </a:solidFill>
              </a:rPr>
              <a:t>Nicolaitans</a:t>
            </a:r>
            <a:r>
              <a:rPr lang="en-US" dirty="0" smtClean="0">
                <a:solidFill>
                  <a:srgbClr val="C00000"/>
                </a:solidFill>
              </a:rPr>
              <a:t> (stumbling </a:t>
            </a:r>
            <a:r>
              <a:rPr lang="en-US" dirty="0" err="1" smtClean="0">
                <a:solidFill>
                  <a:srgbClr val="C00000"/>
                </a:solidFill>
              </a:rPr>
              <a:t>blokcs</a:t>
            </a:r>
            <a:r>
              <a:rPr lang="en-US" dirty="0" smtClean="0">
                <a:solidFill>
                  <a:srgbClr val="C00000"/>
                </a:solidFill>
              </a:rPr>
              <a:t>, idolatry, sexual immorality.)</a:t>
            </a:r>
            <a:endParaRPr lang="en-US" dirty="0">
              <a:solidFill>
                <a:srgbClr val="C00000"/>
              </a:solidFill>
            </a:endParaRPr>
          </a:p>
          <a:p>
            <a:r>
              <a:rPr lang="en-US" dirty="0"/>
              <a:t>E.) His Commands for the </a:t>
            </a:r>
            <a:r>
              <a:rPr lang="en-US" dirty="0" smtClean="0"/>
              <a:t>Church</a:t>
            </a:r>
          </a:p>
          <a:p>
            <a:pPr lvl="1"/>
            <a:r>
              <a:rPr lang="en-US" dirty="0" smtClean="0">
                <a:solidFill>
                  <a:srgbClr val="C00000"/>
                </a:solidFill>
              </a:rPr>
              <a:t>Repent</a:t>
            </a:r>
            <a:endParaRPr lang="en-US" dirty="0">
              <a:solidFill>
                <a:srgbClr val="C00000"/>
              </a:solidFill>
            </a:endParaRPr>
          </a:p>
          <a:p>
            <a:r>
              <a:rPr lang="en-US" dirty="0"/>
              <a:t>F.) His Warnings for the </a:t>
            </a:r>
            <a:r>
              <a:rPr lang="en-US" dirty="0" smtClean="0"/>
              <a:t>Church</a:t>
            </a:r>
          </a:p>
          <a:p>
            <a:pPr lvl="1"/>
            <a:r>
              <a:rPr lang="en-US" dirty="0" smtClean="0">
                <a:solidFill>
                  <a:srgbClr val="C00000"/>
                </a:solidFill>
              </a:rPr>
              <a:t>I will make war against them with sword of My mouth.</a:t>
            </a:r>
          </a:p>
          <a:p>
            <a:r>
              <a:rPr lang="en-US" dirty="0" smtClean="0"/>
              <a:t>G.) His Promise to Those Who “Hear” and “Overcome”</a:t>
            </a:r>
          </a:p>
          <a:p>
            <a:pPr lvl="1"/>
            <a:r>
              <a:rPr lang="en-US" dirty="0" smtClean="0">
                <a:solidFill>
                  <a:srgbClr val="C00000"/>
                </a:solidFill>
              </a:rPr>
              <a:t>Hidden manna</a:t>
            </a:r>
            <a:r>
              <a:rPr lang="en-US" dirty="0">
                <a:solidFill>
                  <a:srgbClr val="C00000"/>
                </a:solidFill>
              </a:rPr>
              <a:t> &amp;</a:t>
            </a:r>
            <a:r>
              <a:rPr lang="en-US" dirty="0" smtClean="0">
                <a:solidFill>
                  <a:srgbClr val="C00000"/>
                </a:solidFill>
              </a:rPr>
              <a:t> a white stone with a new name.</a:t>
            </a:r>
            <a:endParaRPr lang="en-US" dirty="0">
              <a:solidFill>
                <a:srgbClr val="C00000"/>
              </a:solidFill>
            </a:endParaRPr>
          </a:p>
        </p:txBody>
      </p:sp>
    </p:spTree>
    <p:extLst>
      <p:ext uri="{BB962C8B-B14F-4D97-AF65-F5344CB8AC3E}">
        <p14:creationId xmlns:p14="http://schemas.microsoft.com/office/powerpoint/2010/main" val="474706726"/>
      </p:ext>
    </p:extLst>
  </p:cSld>
  <p:clrMapOvr>
    <a:masterClrMapping/>
  </p:clrMapOvr>
  <p:transition spd="slow">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 at Pergamum</a:t>
            </a:r>
            <a:endParaRPr lang="en-US" dirty="0"/>
          </a:p>
        </p:txBody>
      </p:sp>
      <p:sp>
        <p:nvSpPr>
          <p:cNvPr id="3" name="Content Placeholder 2"/>
          <p:cNvSpPr>
            <a:spLocks noGrp="1"/>
          </p:cNvSpPr>
          <p:nvPr>
            <p:ph idx="1"/>
          </p:nvPr>
        </p:nvSpPr>
        <p:spPr/>
        <p:txBody>
          <a:bodyPr>
            <a:normAutofit/>
          </a:bodyPr>
          <a:lstStyle/>
          <a:p>
            <a:r>
              <a:rPr lang="en-US" sz="2800" dirty="0" smtClean="0"/>
              <a:t>I Can Resist The Temptation To Compromise &amp; Tolerate False Doctrines.</a:t>
            </a:r>
          </a:p>
          <a:p>
            <a:pPr lvl="1"/>
            <a:r>
              <a:rPr lang="en-US" sz="2500" dirty="0" smtClean="0"/>
              <a:t>I Must “Hold Fast” Jesus’ Name.</a:t>
            </a:r>
          </a:p>
          <a:p>
            <a:r>
              <a:rPr lang="en-US" sz="2800" dirty="0" smtClean="0"/>
              <a:t>I Can Be Thoughtful of The Lives Lost for Christ.</a:t>
            </a:r>
          </a:p>
          <a:p>
            <a:pPr lvl="1"/>
            <a:r>
              <a:rPr lang="en-US" sz="2500" dirty="0" smtClean="0"/>
              <a:t>“My faithful one who was killed</a:t>
            </a:r>
            <a:r>
              <a:rPr lang="mr-IN" sz="2500" dirty="0" smtClean="0"/>
              <a:t>…</a:t>
            </a:r>
            <a:r>
              <a:rPr lang="en-US" sz="2500" dirty="0" smtClean="0"/>
              <a:t>”</a:t>
            </a:r>
          </a:p>
          <a:p>
            <a:r>
              <a:rPr lang="en-US" sz="2800" dirty="0" smtClean="0"/>
              <a:t>I Will Not Live By Bread Alone, But </a:t>
            </a:r>
            <a:r>
              <a:rPr lang="en-US" sz="2800" dirty="0" smtClean="0">
                <a:solidFill>
                  <a:srgbClr val="C00000"/>
                </a:solidFill>
              </a:rPr>
              <a:t>By Every Word That Proceeds Out Of The Mouth of God.</a:t>
            </a:r>
          </a:p>
          <a:p>
            <a:pPr lvl="1"/>
            <a:r>
              <a:rPr lang="en-US" sz="2500" dirty="0" smtClean="0"/>
              <a:t>Matthew 4:4</a:t>
            </a:r>
            <a:endParaRPr lang="en-US" sz="2500" dirty="0"/>
          </a:p>
        </p:txBody>
      </p:sp>
    </p:spTree>
    <p:extLst>
      <p:ext uri="{BB962C8B-B14F-4D97-AF65-F5344CB8AC3E}">
        <p14:creationId xmlns:p14="http://schemas.microsoft.com/office/powerpoint/2010/main" val="1928614160"/>
      </p:ext>
    </p:extLst>
  </p:cSld>
  <p:clrMapOvr>
    <a:masterClrMapping/>
  </p:clrMapOvr>
  <p:transition spd="slow">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Lord Help Us</a:t>
            </a:r>
            <a:r>
              <a:rPr lang="mr-IN" dirty="0" smtClean="0"/>
              <a:t>…</a:t>
            </a:r>
            <a:endParaRPr lang="en-US" dirty="0"/>
          </a:p>
        </p:txBody>
      </p:sp>
      <p:sp>
        <p:nvSpPr>
          <p:cNvPr id="3" name="Content Placeholder 2"/>
          <p:cNvSpPr>
            <a:spLocks noGrp="1"/>
          </p:cNvSpPr>
          <p:nvPr>
            <p:ph idx="1"/>
          </p:nvPr>
        </p:nvSpPr>
        <p:spPr/>
        <p:txBody>
          <a:bodyPr>
            <a:noAutofit/>
          </a:bodyPr>
          <a:lstStyle/>
          <a:p>
            <a:r>
              <a:rPr lang="en-US" sz="2400" dirty="0" smtClean="0"/>
              <a:t>To Overflow With Genuine Love For You, So That Our Teachings &amp; Good Deeds Are Not Empty.</a:t>
            </a:r>
          </a:p>
          <a:p>
            <a:r>
              <a:rPr lang="en-US" sz="2400" dirty="0" smtClean="0"/>
              <a:t>To Be Rich In What Really Matters &amp; Willing To Lose Everything That Doesn’t Matter</a:t>
            </a:r>
            <a:r>
              <a:rPr lang="mr-IN" sz="2400" dirty="0" smtClean="0"/>
              <a:t>…</a:t>
            </a:r>
            <a:r>
              <a:rPr lang="en-US" sz="2400" dirty="0" smtClean="0"/>
              <a:t>Even Including Our Life.</a:t>
            </a:r>
          </a:p>
          <a:p>
            <a:r>
              <a:rPr lang="en-US" sz="2400" dirty="0" smtClean="0"/>
              <a:t>To Find Nourishment &amp; Strength In His Name &amp; The Name That He Will Give Us, Rather Than Become Starving In Sin.</a:t>
            </a:r>
          </a:p>
          <a:p>
            <a:r>
              <a:rPr lang="en-US" sz="2400" dirty="0" smtClean="0"/>
              <a:t>To Resist Accepting or Compromising With False Teachings.</a:t>
            </a:r>
          </a:p>
          <a:p>
            <a:endParaRPr lang="en-US" sz="2400" dirty="0"/>
          </a:p>
        </p:txBody>
      </p:sp>
    </p:spTree>
    <p:extLst>
      <p:ext uri="{BB962C8B-B14F-4D97-AF65-F5344CB8AC3E}">
        <p14:creationId xmlns:p14="http://schemas.microsoft.com/office/powerpoint/2010/main" val="769442722"/>
      </p:ext>
    </p:extLst>
  </p:cSld>
  <p:clrMapOvr>
    <a:masterClrMapping/>
  </p:clrMapOvr>
  <p:transition spd="slow">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Verses In The Book of Revelation</a:t>
            </a:r>
            <a:endParaRPr lang="en-US" dirty="0"/>
          </a:p>
        </p:txBody>
      </p:sp>
      <p:sp>
        <p:nvSpPr>
          <p:cNvPr id="3" name="Content Placeholder 2"/>
          <p:cNvSpPr>
            <a:spLocks noGrp="1"/>
          </p:cNvSpPr>
          <p:nvPr>
            <p:ph idx="1"/>
          </p:nvPr>
        </p:nvSpPr>
        <p:spPr>
          <a:xfrm>
            <a:off x="228600" y="1521354"/>
            <a:ext cx="8636000" cy="3626115"/>
          </a:xfrm>
        </p:spPr>
        <p:txBody>
          <a:bodyPr/>
          <a:lstStyle/>
          <a:p>
            <a:r>
              <a:rPr lang="en-US" dirty="0" smtClean="0"/>
              <a:t>Rev. 1:1 “The Revelation of Jesus Christ</a:t>
            </a:r>
            <a:r>
              <a:rPr lang="mr-IN" dirty="0" smtClean="0"/>
              <a:t>…</a:t>
            </a:r>
            <a:r>
              <a:rPr lang="en-US" dirty="0" smtClean="0"/>
              <a:t>to show</a:t>
            </a:r>
            <a:r>
              <a:rPr lang="mr-IN" dirty="0" smtClean="0"/>
              <a:t>…</a:t>
            </a:r>
            <a:r>
              <a:rPr lang="en-US" dirty="0" smtClean="0"/>
              <a:t>soon take place.”</a:t>
            </a:r>
          </a:p>
          <a:p>
            <a:r>
              <a:rPr lang="en-US" dirty="0" smtClean="0"/>
              <a:t>Rev. 1:5 “Jesus Christ</a:t>
            </a:r>
            <a:r>
              <a:rPr lang="mr-IN" dirty="0" smtClean="0"/>
              <a:t>…</a:t>
            </a:r>
            <a:r>
              <a:rPr lang="en-US" dirty="0" smtClean="0"/>
              <a:t>ruler of the kings of the earth</a:t>
            </a:r>
            <a:r>
              <a:rPr lang="mr-IN" dirty="0" smtClean="0"/>
              <a:t>…</a:t>
            </a:r>
            <a:r>
              <a:rPr lang="en-US" dirty="0" smtClean="0"/>
              <a:t>”</a:t>
            </a:r>
          </a:p>
          <a:p>
            <a:r>
              <a:rPr lang="en-US" dirty="0" smtClean="0"/>
              <a:t>Rev. 1:20 “the seven lampstands are the seven churches</a:t>
            </a:r>
            <a:r>
              <a:rPr lang="mr-IN" dirty="0" smtClean="0"/>
              <a:t>…</a:t>
            </a:r>
            <a:r>
              <a:rPr lang="en-US" dirty="0" smtClean="0"/>
              <a:t>”</a:t>
            </a:r>
          </a:p>
          <a:p>
            <a:r>
              <a:rPr lang="en-US" dirty="0" smtClean="0"/>
              <a:t>Rev. 2:4 “you have left your first love</a:t>
            </a:r>
            <a:r>
              <a:rPr lang="mr-IN" dirty="0" smtClean="0"/>
              <a:t>…</a:t>
            </a:r>
            <a:r>
              <a:rPr lang="en-US" dirty="0" smtClean="0"/>
              <a:t>”</a:t>
            </a:r>
          </a:p>
          <a:p>
            <a:r>
              <a:rPr lang="en-US" dirty="0" smtClean="0"/>
              <a:t>Rev 2:10 “be faithful until death, and I will give you the crown of life.”</a:t>
            </a:r>
          </a:p>
          <a:p>
            <a:r>
              <a:rPr lang="en-US" dirty="0" smtClean="0"/>
              <a:t>Rev 2:14 “I have a few things against you</a:t>
            </a:r>
            <a:r>
              <a:rPr lang="mr-IN" dirty="0" smtClean="0"/>
              <a:t>…</a:t>
            </a:r>
            <a:r>
              <a:rPr lang="en-US" dirty="0" smtClean="0"/>
              <a:t>who hold the teaching of Balaam”</a:t>
            </a:r>
            <a:endParaRPr lang="en-US" dirty="0"/>
          </a:p>
        </p:txBody>
      </p:sp>
    </p:spTree>
    <p:extLst>
      <p:ext uri="{BB962C8B-B14F-4D97-AF65-F5344CB8AC3E}">
        <p14:creationId xmlns:p14="http://schemas.microsoft.com/office/powerpoint/2010/main" val="1620785707"/>
      </p:ext>
    </p:extLst>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Goals</a:t>
            </a:r>
            <a:endParaRPr lang="en-US" dirty="0"/>
          </a:p>
        </p:txBody>
      </p:sp>
      <p:sp>
        <p:nvSpPr>
          <p:cNvPr id="3" name="Content Placeholder 2"/>
          <p:cNvSpPr>
            <a:spLocks noGrp="1"/>
          </p:cNvSpPr>
          <p:nvPr>
            <p:ph idx="1"/>
          </p:nvPr>
        </p:nvSpPr>
        <p:spPr>
          <a:xfrm>
            <a:off x="628650" y="1245870"/>
            <a:ext cx="7886700" cy="4267424"/>
          </a:xfrm>
        </p:spPr>
        <p:txBody>
          <a:bodyPr>
            <a:normAutofit lnSpcReduction="10000"/>
          </a:bodyPr>
          <a:lstStyle/>
          <a:p>
            <a:r>
              <a:rPr lang="en-US" b="1" u="sng" dirty="0" smtClean="0"/>
              <a:t>To Better Understand </a:t>
            </a:r>
            <a:r>
              <a:rPr lang="en-US" b="1" dirty="0" smtClean="0"/>
              <a:t>The Language &amp; Structure of Revelation.</a:t>
            </a:r>
          </a:p>
          <a:p>
            <a:pPr lvl="1"/>
            <a:r>
              <a:rPr lang="en-US" dirty="0" smtClean="0"/>
              <a:t>To Understand The Purpose &amp; Dramatic Style of Apocalyptic </a:t>
            </a:r>
            <a:r>
              <a:rPr lang="en-US" dirty="0"/>
              <a:t>Literature</a:t>
            </a:r>
            <a:r>
              <a:rPr lang="en-US" dirty="0" smtClean="0"/>
              <a:t>.</a:t>
            </a:r>
          </a:p>
          <a:p>
            <a:pPr lvl="1"/>
            <a:r>
              <a:rPr lang="en-US" dirty="0" smtClean="0"/>
              <a:t>To Identify Key Verses In Each Chapter As Stepping Stones of Understanding.</a:t>
            </a:r>
          </a:p>
          <a:p>
            <a:pPr lvl="1"/>
            <a:r>
              <a:rPr lang="en-US" dirty="0"/>
              <a:t>To </a:t>
            </a:r>
            <a:r>
              <a:rPr lang="en-US" dirty="0" smtClean="0"/>
              <a:t>Explain </a:t>
            </a:r>
            <a:r>
              <a:rPr lang="en-US" dirty="0"/>
              <a:t>The Shortcomings of Premillennial Interpretations.</a:t>
            </a:r>
          </a:p>
          <a:p>
            <a:pPr lvl="1"/>
            <a:r>
              <a:rPr lang="en-US" dirty="0" smtClean="0"/>
              <a:t>To </a:t>
            </a:r>
            <a:r>
              <a:rPr lang="en-US" dirty="0"/>
              <a:t>Tackle A Challenging Book With The Support &amp; Wisdom of Friends</a:t>
            </a:r>
            <a:r>
              <a:rPr lang="en-US" dirty="0" smtClean="0"/>
              <a:t>.</a:t>
            </a:r>
          </a:p>
          <a:p>
            <a:r>
              <a:rPr lang="en-US" b="1" u="sng" dirty="0" smtClean="0"/>
              <a:t>To More Clearly See </a:t>
            </a:r>
            <a:r>
              <a:rPr lang="en-US" b="1" dirty="0" smtClean="0"/>
              <a:t>The Events, Instructions, &amp; Message of Revelation.</a:t>
            </a:r>
          </a:p>
          <a:p>
            <a:pPr lvl="1"/>
            <a:r>
              <a:rPr lang="en-US" dirty="0" smtClean="0"/>
              <a:t>To See The Glory, Authority, Power, &amp; Triumph of Jesus More Clearly.</a:t>
            </a:r>
          </a:p>
          <a:p>
            <a:pPr lvl="1"/>
            <a:r>
              <a:rPr lang="en-US" dirty="0" smtClean="0"/>
              <a:t>To See The Limitations &amp; Weaknesses of Earthly Kingdoms More Clearly.</a:t>
            </a:r>
          </a:p>
          <a:p>
            <a:r>
              <a:rPr lang="en-US" b="1" u="sng" dirty="0" smtClean="0"/>
              <a:t>To Fully Respond </a:t>
            </a:r>
            <a:r>
              <a:rPr lang="en-US" b="1" dirty="0" smtClean="0"/>
              <a:t>To The Insights Given In Revelation.</a:t>
            </a:r>
          </a:p>
          <a:p>
            <a:pPr lvl="1"/>
            <a:r>
              <a:rPr lang="en-US" dirty="0" smtClean="0"/>
              <a:t>To Grow In Praise To God &amp; Loyalty to His Kingdom.</a:t>
            </a:r>
          </a:p>
          <a:p>
            <a:pPr lvl="1"/>
            <a:r>
              <a:rPr lang="en-US" dirty="0" smtClean="0"/>
              <a:t>To Increase Our Alertness &amp; Preparation For The Judgment of God.</a:t>
            </a:r>
          </a:p>
          <a:p>
            <a:pPr lvl="1"/>
            <a:r>
              <a:rPr lang="en-US" dirty="0" smtClean="0"/>
              <a:t>To Instill Courage &amp; Hope In The Face of Persecutions.</a:t>
            </a:r>
          </a:p>
          <a:p>
            <a:pPr lvl="1"/>
            <a:r>
              <a:rPr lang="en-US" dirty="0" smtClean="0"/>
              <a:t>To Stir Up Our Joy &amp; Hope For Heaven.</a:t>
            </a:r>
          </a:p>
        </p:txBody>
      </p:sp>
    </p:spTree>
    <p:extLst>
      <p:ext uri="{BB962C8B-B14F-4D97-AF65-F5344CB8AC3E}">
        <p14:creationId xmlns:p14="http://schemas.microsoft.com/office/powerpoint/2010/main" val="801449828"/>
      </p:ext>
    </p:extLst>
  </p:cSld>
  <p:clrMapOvr>
    <a:masterClrMapping/>
  </p:clrMapOvr>
  <p:transition spd="slow">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Revelation</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81" cy="5715000"/>
          </a:xfrm>
          <a:prstGeom prst="rect">
            <a:avLst/>
          </a:prstGeom>
        </p:spPr>
      </p:pic>
    </p:spTree>
    <p:extLst>
      <p:ext uri="{BB962C8B-B14F-4D97-AF65-F5344CB8AC3E}">
        <p14:creationId xmlns:p14="http://schemas.microsoft.com/office/powerpoint/2010/main" val="995178339"/>
      </p:ext>
    </p:extLst>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9801"/>
            <a:ext cx="7886700" cy="1104636"/>
          </a:xfrm>
        </p:spPr>
        <p:txBody>
          <a:bodyPr/>
          <a:lstStyle/>
          <a:p>
            <a:r>
              <a:rPr lang="en-US" dirty="0" smtClean="0"/>
              <a:t>Revelation 1:1-3</a:t>
            </a:r>
            <a:endParaRPr lang="en-US" dirty="0"/>
          </a:p>
        </p:txBody>
      </p:sp>
      <p:sp>
        <p:nvSpPr>
          <p:cNvPr id="3" name="Content Placeholder 2"/>
          <p:cNvSpPr>
            <a:spLocks noGrp="1"/>
          </p:cNvSpPr>
          <p:nvPr>
            <p:ph idx="1"/>
          </p:nvPr>
        </p:nvSpPr>
        <p:spPr>
          <a:xfrm>
            <a:off x="2339788" y="1237130"/>
            <a:ext cx="6175562" cy="4222376"/>
          </a:xfrm>
        </p:spPr>
        <p:txBody>
          <a:bodyPr>
            <a:normAutofit/>
          </a:bodyPr>
          <a:lstStyle/>
          <a:p>
            <a:pPr marL="0" indent="0">
              <a:buNone/>
            </a:pPr>
            <a:r>
              <a:rPr lang="en-US" sz="2600" b="1" dirty="0" smtClean="0"/>
              <a:t>“</a:t>
            </a:r>
            <a:r>
              <a:rPr lang="en-US" sz="2600" dirty="0" smtClean="0"/>
              <a:t>The </a:t>
            </a:r>
            <a:r>
              <a:rPr lang="en-US" sz="2600" dirty="0">
                <a:solidFill>
                  <a:srgbClr val="C00000"/>
                </a:solidFill>
              </a:rPr>
              <a:t>Revelation</a:t>
            </a:r>
            <a:r>
              <a:rPr lang="en-US" sz="2600" dirty="0"/>
              <a:t> of Jesus Christ, which God gave Him </a:t>
            </a:r>
            <a:r>
              <a:rPr lang="en-US" sz="2600" dirty="0">
                <a:solidFill>
                  <a:srgbClr val="C00000"/>
                </a:solidFill>
              </a:rPr>
              <a:t>to show </a:t>
            </a:r>
            <a:r>
              <a:rPr lang="en-US" sz="2600" dirty="0"/>
              <a:t>to His bond-servants, the things which </a:t>
            </a:r>
            <a:r>
              <a:rPr lang="en-US" sz="2600" dirty="0">
                <a:solidFill>
                  <a:srgbClr val="C00000"/>
                </a:solidFill>
              </a:rPr>
              <a:t>must soon take place</a:t>
            </a:r>
            <a:r>
              <a:rPr lang="en-US" sz="2600" dirty="0"/>
              <a:t>; and He sent and </a:t>
            </a:r>
            <a:r>
              <a:rPr lang="en-US" sz="2600" dirty="0" smtClean="0"/>
              <a:t>communicated</a:t>
            </a:r>
            <a:r>
              <a:rPr lang="en-US" sz="2600" dirty="0"/>
              <a:t> </a:t>
            </a:r>
            <a:r>
              <a:rPr lang="en-US" sz="2600" i="1" dirty="0"/>
              <a:t>it</a:t>
            </a:r>
            <a:r>
              <a:rPr lang="en-US" sz="2600" dirty="0"/>
              <a:t> </a:t>
            </a:r>
            <a:r>
              <a:rPr lang="en-US" sz="2600" dirty="0">
                <a:solidFill>
                  <a:srgbClr val="C00000"/>
                </a:solidFill>
              </a:rPr>
              <a:t>by His angel </a:t>
            </a:r>
            <a:r>
              <a:rPr lang="en-US" sz="2600" dirty="0"/>
              <a:t>to His bond-servant John, </a:t>
            </a:r>
            <a:r>
              <a:rPr lang="en-US" sz="2600" b="1" baseline="30000" dirty="0"/>
              <a:t>2 </a:t>
            </a:r>
            <a:r>
              <a:rPr lang="en-US" sz="2600" dirty="0"/>
              <a:t>who testified to the </a:t>
            </a:r>
            <a:r>
              <a:rPr lang="en-US" sz="2600" dirty="0">
                <a:solidFill>
                  <a:srgbClr val="FF0000"/>
                </a:solidFill>
              </a:rPr>
              <a:t>word of God </a:t>
            </a:r>
            <a:r>
              <a:rPr lang="en-US" sz="2600" dirty="0"/>
              <a:t>and to the testimony of Jesus Christ, </a:t>
            </a:r>
            <a:r>
              <a:rPr lang="en-US" sz="2600" i="1" dirty="0"/>
              <a:t>even</a:t>
            </a:r>
            <a:r>
              <a:rPr lang="en-US" sz="2600" dirty="0"/>
              <a:t> to </a:t>
            </a:r>
            <a:r>
              <a:rPr lang="en-US" sz="2600" dirty="0">
                <a:solidFill>
                  <a:srgbClr val="C00000"/>
                </a:solidFill>
              </a:rPr>
              <a:t>all that he saw</a:t>
            </a:r>
            <a:r>
              <a:rPr lang="en-US" sz="2600" dirty="0"/>
              <a:t>. </a:t>
            </a:r>
            <a:r>
              <a:rPr lang="en-US" sz="2600" dirty="0" smtClean="0"/>
              <a:t/>
            </a:r>
            <a:br>
              <a:rPr lang="en-US" sz="2600" dirty="0" smtClean="0"/>
            </a:br>
            <a:r>
              <a:rPr lang="en-US" sz="2600" b="1" baseline="30000" dirty="0" smtClean="0"/>
              <a:t>3</a:t>
            </a:r>
            <a:r>
              <a:rPr lang="en-US" sz="2600" b="1" baseline="30000" dirty="0"/>
              <a:t> </a:t>
            </a:r>
            <a:r>
              <a:rPr lang="en-US" sz="2600" dirty="0">
                <a:solidFill>
                  <a:srgbClr val="C00000"/>
                </a:solidFill>
              </a:rPr>
              <a:t>Blessed is he who reads </a:t>
            </a:r>
            <a:r>
              <a:rPr lang="en-US" sz="2600" dirty="0"/>
              <a:t>and those who hear the words of the prophecy, and </a:t>
            </a:r>
            <a:r>
              <a:rPr lang="en-US" sz="2600" dirty="0" smtClean="0">
                <a:solidFill>
                  <a:srgbClr val="C00000"/>
                </a:solidFill>
              </a:rPr>
              <a:t>heed </a:t>
            </a:r>
            <a:r>
              <a:rPr lang="en-US" sz="2600" dirty="0">
                <a:solidFill>
                  <a:srgbClr val="C00000"/>
                </a:solidFill>
              </a:rPr>
              <a:t>the things </a:t>
            </a:r>
            <a:r>
              <a:rPr lang="en-US" sz="2600" dirty="0"/>
              <a:t>which are written in it; </a:t>
            </a:r>
            <a:r>
              <a:rPr lang="en-US" sz="2600" dirty="0">
                <a:solidFill>
                  <a:srgbClr val="C00000"/>
                </a:solidFill>
              </a:rPr>
              <a:t>for the time is near</a:t>
            </a:r>
            <a:r>
              <a:rPr lang="en-US" sz="2600" dirty="0" smtClean="0">
                <a:solidFill>
                  <a:srgbClr val="C00000"/>
                </a:solidFill>
              </a:rPr>
              <a:t>.”</a:t>
            </a:r>
            <a:endParaRPr lang="en-US" sz="2600" dirty="0">
              <a:solidFill>
                <a:srgbClr val="C00000"/>
              </a:solidFill>
            </a:endParaRPr>
          </a:p>
        </p:txBody>
      </p:sp>
      <p:sp>
        <p:nvSpPr>
          <p:cNvPr id="4" name="TextBox 3"/>
          <p:cNvSpPr txBox="1"/>
          <p:nvPr/>
        </p:nvSpPr>
        <p:spPr>
          <a:xfrm>
            <a:off x="349624" y="1169895"/>
            <a:ext cx="1828800" cy="492443"/>
          </a:xfrm>
          <a:prstGeom prst="rect">
            <a:avLst/>
          </a:prstGeom>
          <a:noFill/>
        </p:spPr>
        <p:txBody>
          <a:bodyPr wrap="square" rtlCol="0">
            <a:spAutoFit/>
          </a:bodyPr>
          <a:lstStyle/>
          <a:p>
            <a:r>
              <a:rPr lang="en-US" sz="2600" smtClean="0">
                <a:solidFill>
                  <a:srgbClr val="7030A0"/>
                </a:solidFill>
              </a:rPr>
              <a:t>Apocalypse</a:t>
            </a:r>
          </a:p>
        </p:txBody>
      </p:sp>
      <p:sp>
        <p:nvSpPr>
          <p:cNvPr id="5" name="TextBox 4"/>
          <p:cNvSpPr txBox="1"/>
          <p:nvPr/>
        </p:nvSpPr>
        <p:spPr>
          <a:xfrm>
            <a:off x="349624" y="1577789"/>
            <a:ext cx="1828800" cy="492443"/>
          </a:xfrm>
          <a:prstGeom prst="rect">
            <a:avLst/>
          </a:prstGeom>
          <a:noFill/>
        </p:spPr>
        <p:txBody>
          <a:bodyPr wrap="square" rtlCol="0">
            <a:spAutoFit/>
          </a:bodyPr>
          <a:lstStyle/>
          <a:p>
            <a:r>
              <a:rPr lang="en-US" sz="2600" dirty="0" smtClean="0">
                <a:solidFill>
                  <a:srgbClr val="7030A0"/>
                </a:solidFill>
              </a:rPr>
              <a:t>Visual</a:t>
            </a:r>
          </a:p>
        </p:txBody>
      </p:sp>
      <p:sp>
        <p:nvSpPr>
          <p:cNvPr id="6" name="TextBox 5"/>
          <p:cNvSpPr txBox="1"/>
          <p:nvPr/>
        </p:nvSpPr>
        <p:spPr>
          <a:xfrm>
            <a:off x="367554" y="1918447"/>
            <a:ext cx="1828800" cy="492443"/>
          </a:xfrm>
          <a:prstGeom prst="rect">
            <a:avLst/>
          </a:prstGeom>
          <a:noFill/>
        </p:spPr>
        <p:txBody>
          <a:bodyPr wrap="square" rtlCol="0">
            <a:spAutoFit/>
          </a:bodyPr>
          <a:lstStyle/>
          <a:p>
            <a:r>
              <a:rPr lang="en-US" sz="2600" dirty="0" smtClean="0">
                <a:solidFill>
                  <a:srgbClr val="7030A0"/>
                </a:solidFill>
              </a:rPr>
              <a:t>Timing</a:t>
            </a:r>
          </a:p>
        </p:txBody>
      </p:sp>
      <p:sp>
        <p:nvSpPr>
          <p:cNvPr id="7" name="TextBox 6"/>
          <p:cNvSpPr txBox="1"/>
          <p:nvPr/>
        </p:nvSpPr>
        <p:spPr>
          <a:xfrm>
            <a:off x="349624" y="2260908"/>
            <a:ext cx="1828800" cy="492443"/>
          </a:xfrm>
          <a:prstGeom prst="rect">
            <a:avLst/>
          </a:prstGeom>
          <a:noFill/>
        </p:spPr>
        <p:txBody>
          <a:bodyPr wrap="square" rtlCol="0">
            <a:spAutoFit/>
          </a:bodyPr>
          <a:lstStyle/>
          <a:p>
            <a:r>
              <a:rPr lang="en-US" sz="2600" smtClean="0">
                <a:solidFill>
                  <a:srgbClr val="7030A0"/>
                </a:solidFill>
              </a:rPr>
              <a:t>Messenger</a:t>
            </a:r>
            <a:endParaRPr lang="en-US" sz="2600" dirty="0" smtClean="0">
              <a:solidFill>
                <a:srgbClr val="7030A0"/>
              </a:solidFill>
            </a:endParaRPr>
          </a:p>
        </p:txBody>
      </p:sp>
      <p:sp>
        <p:nvSpPr>
          <p:cNvPr id="8" name="TextBox 7"/>
          <p:cNvSpPr txBox="1"/>
          <p:nvPr/>
        </p:nvSpPr>
        <p:spPr>
          <a:xfrm>
            <a:off x="398931" y="2980147"/>
            <a:ext cx="1828800" cy="492443"/>
          </a:xfrm>
          <a:prstGeom prst="rect">
            <a:avLst/>
          </a:prstGeom>
          <a:noFill/>
        </p:spPr>
        <p:txBody>
          <a:bodyPr wrap="square" rtlCol="0">
            <a:spAutoFit/>
          </a:bodyPr>
          <a:lstStyle/>
          <a:p>
            <a:r>
              <a:rPr lang="en-US" sz="2600" dirty="0" smtClean="0">
                <a:solidFill>
                  <a:srgbClr val="7030A0"/>
                </a:solidFill>
              </a:rPr>
              <a:t>Source</a:t>
            </a:r>
          </a:p>
        </p:txBody>
      </p:sp>
      <p:sp>
        <p:nvSpPr>
          <p:cNvPr id="9" name="TextBox 8"/>
          <p:cNvSpPr txBox="1"/>
          <p:nvPr/>
        </p:nvSpPr>
        <p:spPr>
          <a:xfrm>
            <a:off x="367554" y="3661953"/>
            <a:ext cx="1828800" cy="492443"/>
          </a:xfrm>
          <a:prstGeom prst="rect">
            <a:avLst/>
          </a:prstGeom>
          <a:noFill/>
        </p:spPr>
        <p:txBody>
          <a:bodyPr wrap="square" rtlCol="0">
            <a:spAutoFit/>
          </a:bodyPr>
          <a:lstStyle/>
          <a:p>
            <a:r>
              <a:rPr lang="en-US" sz="2600" smtClean="0">
                <a:solidFill>
                  <a:srgbClr val="7030A0"/>
                </a:solidFill>
              </a:rPr>
              <a:t>Purpose</a:t>
            </a:r>
            <a:endParaRPr lang="en-US" sz="2600" dirty="0" smtClean="0">
              <a:solidFill>
                <a:srgbClr val="7030A0"/>
              </a:solidFill>
            </a:endParaRPr>
          </a:p>
        </p:txBody>
      </p:sp>
      <p:sp>
        <p:nvSpPr>
          <p:cNvPr id="10" name="TextBox 9"/>
          <p:cNvSpPr txBox="1"/>
          <p:nvPr/>
        </p:nvSpPr>
        <p:spPr>
          <a:xfrm>
            <a:off x="367554" y="4381192"/>
            <a:ext cx="1828800" cy="492443"/>
          </a:xfrm>
          <a:prstGeom prst="rect">
            <a:avLst/>
          </a:prstGeom>
          <a:noFill/>
        </p:spPr>
        <p:txBody>
          <a:bodyPr wrap="square" rtlCol="0">
            <a:spAutoFit/>
          </a:bodyPr>
          <a:lstStyle/>
          <a:p>
            <a:r>
              <a:rPr lang="en-US" sz="2600" dirty="0" smtClean="0">
                <a:solidFill>
                  <a:srgbClr val="7030A0"/>
                </a:solidFill>
              </a:rPr>
              <a:t>Action</a:t>
            </a:r>
          </a:p>
        </p:txBody>
      </p:sp>
    </p:spTree>
    <p:extLst>
      <p:ext uri="{BB962C8B-B14F-4D97-AF65-F5344CB8AC3E}">
        <p14:creationId xmlns:p14="http://schemas.microsoft.com/office/powerpoint/2010/main" val="1163928371"/>
      </p:ext>
    </p:extLst>
  </p:cSld>
  <p:clrMapOvr>
    <a:masterClrMapping/>
  </p:clrMapOvr>
  <p:transition spd="slow">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Apocalyptic Literature, A Simplified Definition</a:t>
            </a:r>
            <a:endParaRPr lang="en-US" dirty="0"/>
          </a:p>
        </p:txBody>
      </p:sp>
      <p:sp>
        <p:nvSpPr>
          <p:cNvPr id="3" name="Content Placeholder 2"/>
          <p:cNvSpPr>
            <a:spLocks noGrp="1"/>
          </p:cNvSpPr>
          <p:nvPr>
            <p:ph idx="1"/>
          </p:nvPr>
        </p:nvSpPr>
        <p:spPr/>
        <p:txBody>
          <a:bodyPr>
            <a:normAutofit/>
          </a:bodyPr>
          <a:lstStyle/>
          <a:p>
            <a:r>
              <a:rPr lang="en-US" sz="3200" dirty="0" smtClean="0"/>
              <a:t>A story, written in a time of crisis and distress, that is given by otherworldly beings explaining how God will reverse everything so the righteous will triumph.</a:t>
            </a:r>
            <a:endParaRPr lang="en-US" sz="3200" dirty="0"/>
          </a:p>
        </p:txBody>
      </p:sp>
    </p:spTree>
    <p:extLst>
      <p:ext uri="{BB962C8B-B14F-4D97-AF65-F5344CB8AC3E}">
        <p14:creationId xmlns:p14="http://schemas.microsoft.com/office/powerpoint/2010/main" val="1793463001"/>
      </p:ext>
    </p:extLst>
  </p:cSld>
  <p:clrMapOvr>
    <a:masterClrMapping/>
  </p:clrMapOvr>
  <p:transition spd="slow">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5 Principles For Studying </a:t>
            </a:r>
            <a:br>
              <a:rPr lang="en-US" dirty="0" smtClean="0"/>
            </a:br>
            <a:r>
              <a:rPr lang="en-US" dirty="0" smtClean="0"/>
              <a:t>Apocalyptic Literature</a:t>
            </a:r>
            <a:endParaRPr lang="en-US" dirty="0"/>
          </a:p>
        </p:txBody>
      </p:sp>
      <p:sp>
        <p:nvSpPr>
          <p:cNvPr id="3" name="Content Placeholder 2"/>
          <p:cNvSpPr>
            <a:spLocks noGrp="1"/>
          </p:cNvSpPr>
          <p:nvPr>
            <p:ph idx="1"/>
          </p:nvPr>
        </p:nvSpPr>
        <p:spPr/>
        <p:txBody>
          <a:bodyPr>
            <a:normAutofit/>
          </a:bodyPr>
          <a:lstStyle/>
          <a:p>
            <a:pPr marL="466693" indent="-428608">
              <a:buFont typeface="+mj-lt"/>
              <a:buAutoNum type="arabicPeriod"/>
            </a:pPr>
            <a:r>
              <a:rPr lang="en-US" sz="2700" dirty="0" smtClean="0"/>
              <a:t>Do Look For Interpretations of Crucial Symbols </a:t>
            </a:r>
            <a:br>
              <a:rPr lang="en-US" sz="2700" dirty="0" smtClean="0"/>
            </a:br>
            <a:r>
              <a:rPr lang="en-US" sz="2700" dirty="0" smtClean="0"/>
              <a:t>Given In The Text.</a:t>
            </a:r>
          </a:p>
          <a:p>
            <a:pPr marL="466693" indent="-428608">
              <a:buFont typeface="+mj-lt"/>
              <a:buAutoNum type="arabicPeriod"/>
            </a:pPr>
            <a:r>
              <a:rPr lang="en-US" sz="2700" dirty="0" smtClean="0"/>
              <a:t>Do Visualize What We Are Reading.</a:t>
            </a:r>
          </a:p>
          <a:p>
            <a:pPr marL="466693" indent="-428608">
              <a:buFont typeface="+mj-lt"/>
              <a:buAutoNum type="arabicPeriod"/>
            </a:pPr>
            <a:r>
              <a:rPr lang="en-US" sz="2700" dirty="0" smtClean="0"/>
              <a:t>Do Focus On Major Themes Being Developed.</a:t>
            </a:r>
          </a:p>
          <a:p>
            <a:pPr marL="466693" indent="-428608">
              <a:buFont typeface="+mj-lt"/>
              <a:buAutoNum type="arabicPeriod"/>
            </a:pPr>
            <a:r>
              <a:rPr lang="en-US" sz="2700" dirty="0" smtClean="0"/>
              <a:t>Do Not Force Symbols From Different Passages To Always Have The Same Meaning. </a:t>
            </a:r>
          </a:p>
          <a:p>
            <a:pPr marL="466693" indent="-428608">
              <a:buFont typeface="+mj-lt"/>
              <a:buAutoNum type="arabicPeriod"/>
            </a:pPr>
            <a:r>
              <a:rPr lang="en-US" sz="2700" dirty="0" smtClean="0"/>
              <a:t>Do Not Ignore The Stated Time &amp; Audience.</a:t>
            </a:r>
          </a:p>
        </p:txBody>
      </p:sp>
    </p:spTree>
    <p:extLst>
      <p:ext uri="{BB962C8B-B14F-4D97-AF65-F5344CB8AC3E}">
        <p14:creationId xmlns:p14="http://schemas.microsoft.com/office/powerpoint/2010/main" val="1352268468"/>
      </p:ext>
    </p:extLst>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0"/>
            <a:ext cx="5715000" cy="5715000"/>
          </a:xfrm>
          <a:prstGeom prst="rect">
            <a:avLst/>
          </a:prstGeom>
        </p:spPr>
      </p:pic>
    </p:spTree>
    <p:extLst>
      <p:ext uri="{BB962C8B-B14F-4D97-AF65-F5344CB8AC3E}">
        <p14:creationId xmlns:p14="http://schemas.microsoft.com/office/powerpoint/2010/main" val="11607290"/>
      </p:ext>
    </p:extLst>
  </p:cSld>
  <p:clrMapOvr>
    <a:masterClrMapping/>
  </p:clrMapOvr>
  <p:transition spd="slow">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 Chapter 1 and 2</a:t>
            </a:r>
            <a:endParaRPr lang="en-US" dirty="0"/>
          </a:p>
        </p:txBody>
      </p:sp>
      <p:sp>
        <p:nvSpPr>
          <p:cNvPr id="3" name="Content Placeholder 2"/>
          <p:cNvSpPr>
            <a:spLocks noGrp="1"/>
          </p:cNvSpPr>
          <p:nvPr>
            <p:ph idx="1"/>
          </p:nvPr>
        </p:nvSpPr>
        <p:spPr/>
        <p:txBody>
          <a:bodyPr/>
          <a:lstStyle/>
          <a:p>
            <a:r>
              <a:rPr lang="en-US" dirty="0" smtClean="0"/>
              <a:t>Chapter 1 </a:t>
            </a:r>
            <a:r>
              <a:rPr lang="mr-IN" dirty="0" smtClean="0"/>
              <a:t>–</a:t>
            </a:r>
            <a:r>
              <a:rPr lang="en-US" dirty="0" smtClean="0"/>
              <a:t> Key Verse 1:5 “</a:t>
            </a:r>
            <a:r>
              <a:rPr lang="mr-IN" dirty="0" smtClean="0"/>
              <a:t>…</a:t>
            </a:r>
            <a:r>
              <a:rPr lang="en-US" dirty="0" smtClean="0"/>
              <a:t>ruler of the kings of the earth</a:t>
            </a:r>
            <a:r>
              <a:rPr lang="mr-IN" dirty="0" smtClean="0"/>
              <a:t>…</a:t>
            </a:r>
            <a:r>
              <a:rPr lang="en-US" dirty="0" smtClean="0"/>
              <a:t>”</a:t>
            </a:r>
          </a:p>
          <a:p>
            <a:pPr lvl="1"/>
            <a:r>
              <a:rPr lang="en-US" dirty="0" smtClean="0"/>
              <a:t>Introduction to Apocalyptic Message (vs. 1-3)</a:t>
            </a:r>
          </a:p>
          <a:p>
            <a:pPr lvl="1"/>
            <a:r>
              <a:rPr lang="en-US" dirty="0" smtClean="0"/>
              <a:t>Divine Salutation of Grace &amp; Peace To You</a:t>
            </a:r>
            <a:r>
              <a:rPr lang="mr-IN" dirty="0" smtClean="0"/>
              <a:t>…</a:t>
            </a:r>
            <a:r>
              <a:rPr lang="en-US" dirty="0" smtClean="0"/>
              <a:t> (vs. 4-6)</a:t>
            </a:r>
          </a:p>
          <a:p>
            <a:pPr lvl="1"/>
            <a:r>
              <a:rPr lang="en-US" dirty="0" smtClean="0"/>
              <a:t>Coming with the Clouds (vs. 7)</a:t>
            </a:r>
          </a:p>
          <a:p>
            <a:pPr lvl="1"/>
            <a:r>
              <a:rPr lang="en-US" dirty="0" smtClean="0"/>
              <a:t>Message To The Seven Churches of Asia Minor (vs. 8-11)</a:t>
            </a:r>
          </a:p>
          <a:p>
            <a:pPr lvl="1"/>
            <a:r>
              <a:rPr lang="en-US" dirty="0" smtClean="0"/>
              <a:t>John’s Vision of Jesus As The Messenger to The Churches (vs. 12-16)</a:t>
            </a:r>
          </a:p>
          <a:p>
            <a:pPr lvl="1"/>
            <a:r>
              <a:rPr lang="en-US" dirty="0" smtClean="0"/>
              <a:t>Jesus Explains The Meaning of The Vision. (vs. 17-20)</a:t>
            </a:r>
          </a:p>
          <a:p>
            <a:r>
              <a:rPr lang="en-US" dirty="0" smtClean="0"/>
              <a:t>Chapter 2</a:t>
            </a:r>
          </a:p>
          <a:p>
            <a:pPr lvl="1"/>
            <a:r>
              <a:rPr lang="en-US" dirty="0" smtClean="0"/>
              <a:t>The Church at Ephesus: Remember, Repent, Remove (vs. 1-7)</a:t>
            </a:r>
          </a:p>
          <a:p>
            <a:pPr lvl="1"/>
            <a:r>
              <a:rPr lang="en-US" dirty="0" smtClean="0"/>
              <a:t>The Church at Smyrna: A Crown of Life for the Faithful (vs. 8-11)</a:t>
            </a:r>
          </a:p>
          <a:p>
            <a:pPr lvl="1"/>
            <a:r>
              <a:rPr lang="en-US" dirty="0" smtClean="0"/>
              <a:t>The Church at Pergamum: Overcome False Teaching (vs. 12-17)</a:t>
            </a:r>
          </a:p>
          <a:p>
            <a:pPr lvl="1"/>
            <a:endParaRPr lang="en-US" dirty="0"/>
          </a:p>
        </p:txBody>
      </p:sp>
    </p:spTree>
    <p:extLst>
      <p:ext uri="{BB962C8B-B14F-4D97-AF65-F5344CB8AC3E}">
        <p14:creationId xmlns:p14="http://schemas.microsoft.com/office/powerpoint/2010/main" val="1554226239"/>
      </p:ext>
    </p:extLst>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Divine Grace &amp; Peace</a:t>
            </a:r>
            <a:r>
              <a:rPr lang="en-US" dirty="0"/>
              <a:t> </a:t>
            </a:r>
            <a:r>
              <a:rPr lang="en-US" dirty="0" smtClean="0"/>
              <a:t>In Suffering</a:t>
            </a:r>
            <a:br>
              <a:rPr lang="en-US" dirty="0" smtClean="0"/>
            </a:br>
            <a:r>
              <a:rPr lang="en-US" dirty="0" smtClean="0"/>
              <a:t> (1 Thessalonians 1:1-6)</a:t>
            </a:r>
            <a:endParaRPr lang="en-US" dirty="0"/>
          </a:p>
        </p:txBody>
      </p:sp>
      <p:sp>
        <p:nvSpPr>
          <p:cNvPr id="3" name="Content Placeholder 2"/>
          <p:cNvSpPr>
            <a:spLocks noGrp="1"/>
          </p:cNvSpPr>
          <p:nvPr>
            <p:ph idx="1"/>
          </p:nvPr>
        </p:nvSpPr>
        <p:spPr>
          <a:xfrm>
            <a:off x="628650" y="1521354"/>
            <a:ext cx="8108950" cy="3626115"/>
          </a:xfrm>
        </p:spPr>
        <p:txBody>
          <a:bodyPr>
            <a:noAutofit/>
          </a:bodyPr>
          <a:lstStyle/>
          <a:p>
            <a:pPr marL="0" indent="0">
              <a:buNone/>
            </a:pPr>
            <a:r>
              <a:rPr lang="en-US" sz="2300" dirty="0"/>
              <a:t>Paul, Silas</a:t>
            </a:r>
            <a:r>
              <a:rPr lang="en-US" sz="2300" baseline="30000" dirty="0"/>
              <a:t>[</a:t>
            </a:r>
            <a:r>
              <a:rPr lang="en-US" sz="2300" baseline="30000" dirty="0">
                <a:hlinkClick r:id="rId3" tooltip="See footnote a"/>
              </a:rPr>
              <a:t>a</a:t>
            </a:r>
            <a:r>
              <a:rPr lang="en-US" sz="2300" baseline="30000" dirty="0"/>
              <a:t>]</a:t>
            </a:r>
            <a:r>
              <a:rPr lang="en-US" sz="2300" dirty="0"/>
              <a:t> and </a:t>
            </a:r>
            <a:r>
              <a:rPr lang="en-US" sz="2300" dirty="0" smtClean="0"/>
              <a:t>Timothy, To </a:t>
            </a:r>
            <a:r>
              <a:rPr lang="en-US" sz="2300" dirty="0"/>
              <a:t>the church of the Thessalonians </a:t>
            </a:r>
            <a:r>
              <a:rPr lang="en-US" sz="2300" dirty="0">
                <a:solidFill>
                  <a:srgbClr val="0070C0"/>
                </a:solidFill>
              </a:rPr>
              <a:t>in God the Father and the Lord Jesus </a:t>
            </a:r>
            <a:r>
              <a:rPr lang="en-US" sz="2300" dirty="0" smtClean="0">
                <a:solidFill>
                  <a:srgbClr val="0070C0"/>
                </a:solidFill>
              </a:rPr>
              <a:t>Christ: Grace </a:t>
            </a:r>
            <a:r>
              <a:rPr lang="en-US" sz="2300" dirty="0">
                <a:solidFill>
                  <a:srgbClr val="0070C0"/>
                </a:solidFill>
              </a:rPr>
              <a:t>and peace to </a:t>
            </a:r>
            <a:r>
              <a:rPr lang="en-US" sz="2300" dirty="0" smtClean="0">
                <a:solidFill>
                  <a:srgbClr val="0070C0"/>
                </a:solidFill>
              </a:rPr>
              <a:t>you</a:t>
            </a:r>
            <a:r>
              <a:rPr lang="en-US" sz="2300" dirty="0" smtClean="0"/>
              <a:t>. </a:t>
            </a:r>
            <a:r>
              <a:rPr lang="en-US" sz="2300" b="1" baseline="30000" dirty="0" smtClean="0"/>
              <a:t>2</a:t>
            </a:r>
            <a:r>
              <a:rPr lang="en-US" sz="2300" b="1" baseline="30000" dirty="0"/>
              <a:t> </a:t>
            </a:r>
            <a:r>
              <a:rPr lang="en-US" sz="2300" dirty="0"/>
              <a:t>We always thank God for all of you and continually mention you in our prayers. </a:t>
            </a:r>
            <a:r>
              <a:rPr lang="en-US" sz="2300" b="1" baseline="30000" dirty="0"/>
              <a:t>3 </a:t>
            </a:r>
            <a:r>
              <a:rPr lang="en-US" sz="2300" dirty="0"/>
              <a:t>We remember </a:t>
            </a:r>
            <a:r>
              <a:rPr lang="en-US" sz="2300" dirty="0">
                <a:solidFill>
                  <a:srgbClr val="0070C0"/>
                </a:solidFill>
              </a:rPr>
              <a:t>before our God and Father</a:t>
            </a:r>
            <a:r>
              <a:rPr lang="en-US" sz="2300" dirty="0"/>
              <a:t> your work produced by faith, your labor prompted by love, and your endurance inspired by </a:t>
            </a:r>
            <a:r>
              <a:rPr lang="en-US" sz="2300" dirty="0">
                <a:solidFill>
                  <a:srgbClr val="0070C0"/>
                </a:solidFill>
              </a:rPr>
              <a:t>hope in our Lord Jesus </a:t>
            </a:r>
            <a:r>
              <a:rPr lang="en-US" sz="2300" dirty="0" smtClean="0">
                <a:solidFill>
                  <a:srgbClr val="0070C0"/>
                </a:solidFill>
              </a:rPr>
              <a:t>Christ</a:t>
            </a:r>
            <a:r>
              <a:rPr lang="en-US" sz="2300" dirty="0" smtClean="0"/>
              <a:t>. </a:t>
            </a:r>
            <a:r>
              <a:rPr lang="en-US" sz="2300" b="1" baseline="30000" dirty="0" smtClean="0"/>
              <a:t>4</a:t>
            </a:r>
            <a:r>
              <a:rPr lang="en-US" sz="2300" b="1" baseline="30000" dirty="0"/>
              <a:t> </a:t>
            </a:r>
            <a:r>
              <a:rPr lang="en-US" sz="2300" dirty="0"/>
              <a:t>For we know, brothers and </a:t>
            </a:r>
            <a:r>
              <a:rPr lang="en-US" sz="2300" dirty="0" smtClean="0"/>
              <a:t>sisters</a:t>
            </a:r>
            <a:r>
              <a:rPr lang="en-US" sz="2300" baseline="30000" dirty="0"/>
              <a:t> </a:t>
            </a:r>
            <a:r>
              <a:rPr lang="en-US" sz="2300" dirty="0" smtClean="0"/>
              <a:t>loved </a:t>
            </a:r>
            <a:r>
              <a:rPr lang="en-US" sz="2300" dirty="0"/>
              <a:t>by God, that he has chosen you, </a:t>
            </a:r>
            <a:r>
              <a:rPr lang="en-US" sz="2300" b="1" baseline="30000" dirty="0"/>
              <a:t>5 </a:t>
            </a:r>
            <a:r>
              <a:rPr lang="en-US" sz="2300" dirty="0"/>
              <a:t>because our gospel came to you not simply with words but also </a:t>
            </a:r>
            <a:r>
              <a:rPr lang="en-US" sz="2300" dirty="0">
                <a:solidFill>
                  <a:srgbClr val="0070C0"/>
                </a:solidFill>
              </a:rPr>
              <a:t>with power, with the Holy Spirit and deep conviction</a:t>
            </a:r>
            <a:r>
              <a:rPr lang="en-US" sz="2300" dirty="0"/>
              <a:t>. You know how we lived among you for your sake. </a:t>
            </a:r>
            <a:r>
              <a:rPr lang="en-US" sz="2300" b="1" baseline="30000" dirty="0"/>
              <a:t>6 </a:t>
            </a:r>
            <a:r>
              <a:rPr lang="en-US" sz="2300" dirty="0"/>
              <a:t>You became imitators of </a:t>
            </a:r>
            <a:r>
              <a:rPr lang="en-US" sz="2300" dirty="0" smtClean="0"/>
              <a:t>us and </a:t>
            </a:r>
            <a:r>
              <a:rPr lang="en-US" sz="2300" dirty="0"/>
              <a:t>of the Lord, </a:t>
            </a:r>
            <a:r>
              <a:rPr lang="en-US" sz="2300" dirty="0">
                <a:solidFill>
                  <a:srgbClr val="0070C0"/>
                </a:solidFill>
              </a:rPr>
              <a:t>for you welcomed the message in the midst of severe suffering with the </a:t>
            </a:r>
            <a:r>
              <a:rPr lang="en-US" sz="2300" dirty="0" smtClean="0">
                <a:solidFill>
                  <a:srgbClr val="0070C0"/>
                </a:solidFill>
              </a:rPr>
              <a:t>joy given </a:t>
            </a:r>
            <a:r>
              <a:rPr lang="en-US" sz="2300" dirty="0">
                <a:solidFill>
                  <a:srgbClr val="0070C0"/>
                </a:solidFill>
              </a:rPr>
              <a:t>by the Holy Spirit.</a:t>
            </a:r>
          </a:p>
          <a:p>
            <a:pPr marL="0" indent="0">
              <a:buNone/>
            </a:pPr>
            <a:endParaRPr lang="en-US" sz="2300" dirty="0"/>
          </a:p>
        </p:txBody>
      </p:sp>
    </p:spTree>
    <p:extLst>
      <p:ext uri="{BB962C8B-B14F-4D97-AF65-F5344CB8AC3E}">
        <p14:creationId xmlns:p14="http://schemas.microsoft.com/office/powerpoint/2010/main" val="608277061"/>
      </p:ext>
    </p:extLst>
  </p:cSld>
  <p:clrMapOvr>
    <a:masterClrMapping/>
  </p:clrMapOvr>
  <p:transition spd="slow">
    <p:strips dir="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2448</TotalTime>
  <Words>2853</Words>
  <Application>Microsoft Macintosh PowerPoint</Application>
  <PresentationFormat>On-screen Show (16:10)</PresentationFormat>
  <Paragraphs>275</Paragraphs>
  <Slides>30</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vt:lpstr>
      <vt:lpstr>Calibri Light</vt:lpstr>
      <vt:lpstr>Mangal</vt:lpstr>
      <vt:lpstr>Wingdings</vt:lpstr>
      <vt:lpstr>Arial</vt:lpstr>
      <vt:lpstr>Office Theme</vt:lpstr>
      <vt:lpstr>Revelation</vt:lpstr>
      <vt:lpstr>Overview of The Revelation</vt:lpstr>
      <vt:lpstr>Class Goals</vt:lpstr>
      <vt:lpstr>Revelation 1:1-3</vt:lpstr>
      <vt:lpstr>Apocalyptic Literature, A Simplified Definition</vt:lpstr>
      <vt:lpstr>5 Principles For Studying  Apocalyptic Literature</vt:lpstr>
      <vt:lpstr>PowerPoint Presentation</vt:lpstr>
      <vt:lpstr>Lesson 2: Chapter 1 and 2</vt:lpstr>
      <vt:lpstr>Divine Grace &amp; Peace In Suffering  (1 Thessalonians 1:1-6)</vt:lpstr>
      <vt:lpstr>Divine Grace &amp; Peace In Suffering  (1 Peter 1:1-2)</vt:lpstr>
      <vt:lpstr>Figurative Description of The Holy Spirit (Zechariah 4:1-6)</vt:lpstr>
      <vt:lpstr>Jesus Christ,  The Ruler of the Kings of the Earth</vt:lpstr>
      <vt:lpstr>Messianic Characteristic:  Coming In The Clouds (Daniel 7:13-14)</vt:lpstr>
      <vt:lpstr>Divine Judgement:  Coming In The Clouds</vt:lpstr>
      <vt:lpstr>Divine Judgement:  “Those Who Pierced Him”</vt:lpstr>
      <vt:lpstr>Jesus Christ,  The Ruler of the Kings of the Earth</vt:lpstr>
      <vt:lpstr>Key Verses In The Book of Revelation</vt:lpstr>
      <vt:lpstr>PowerPoint Presentation</vt:lpstr>
      <vt:lpstr>PowerPoint Presentation</vt:lpstr>
      <vt:lpstr>Chapter 2: Ephesus, Smyrna, Pergamum &amp; Thyatira</vt:lpstr>
      <vt:lpstr>PowerPoint Presentation</vt:lpstr>
      <vt:lpstr>Ephesus</vt:lpstr>
      <vt:lpstr>The Church at Ephesus</vt:lpstr>
      <vt:lpstr>Symrna</vt:lpstr>
      <vt:lpstr>The Church at Symrna</vt:lpstr>
      <vt:lpstr>Pergamum</vt:lpstr>
      <vt:lpstr>The Church at Pergamum</vt:lpstr>
      <vt:lpstr>Lord Help Us…</vt:lpstr>
      <vt:lpstr>Key Verses In The Book of Revelation</vt:lpstr>
      <vt:lpstr>Revelation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dc:title>
  <dc:creator>Phillip Shumake</dc:creator>
  <cp:lastModifiedBy>Phillip Shumake</cp:lastModifiedBy>
  <cp:revision>102</cp:revision>
  <cp:lastPrinted>2018-07-22T01:29:34Z</cp:lastPrinted>
  <dcterms:created xsi:type="dcterms:W3CDTF">2018-07-17T00:35:29Z</dcterms:created>
  <dcterms:modified xsi:type="dcterms:W3CDTF">2018-07-25T19:33:29Z</dcterms:modified>
</cp:coreProperties>
</file>