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92" r:id="rId3"/>
    <p:sldId id="391" r:id="rId4"/>
    <p:sldId id="389" r:id="rId5"/>
    <p:sldId id="362" r:id="rId6"/>
    <p:sldId id="364" r:id="rId7"/>
    <p:sldId id="399" r:id="rId8"/>
    <p:sldId id="383" r:id="rId9"/>
    <p:sldId id="384" r:id="rId10"/>
    <p:sldId id="385" r:id="rId11"/>
    <p:sldId id="386" r:id="rId12"/>
    <p:sldId id="367" r:id="rId13"/>
    <p:sldId id="400" r:id="rId14"/>
    <p:sldId id="401" r:id="rId15"/>
    <p:sldId id="402" r:id="rId16"/>
    <p:sldId id="403" r:id="rId17"/>
    <p:sldId id="404" r:id="rId18"/>
    <p:sldId id="405" r:id="rId19"/>
    <p:sldId id="390" r:id="rId20"/>
    <p:sldId id="368" r:id="rId21"/>
    <p:sldId id="382" r:id="rId22"/>
    <p:sldId id="369" r:id="rId23"/>
    <p:sldId id="380" r:id="rId24"/>
    <p:sldId id="388" r:id="rId25"/>
    <p:sldId id="258" r:id="rId26"/>
    <p:sldId id="392" r:id="rId27"/>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30"/>
    <p:restoredTop sz="45246"/>
  </p:normalViewPr>
  <p:slideViewPr>
    <p:cSldViewPr snapToGrid="0" snapToObjects="1">
      <p:cViewPr varScale="1">
        <p:scale>
          <a:sx n="50" d="100"/>
          <a:sy n="50" d="100"/>
        </p:scale>
        <p:origin x="1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C6D96-E810-6141-9AD5-89E6C5D1CB72}" type="datetimeFigureOut">
              <a:rPr lang="en-US" smtClean="0"/>
              <a:t>8/1/18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692D6-E294-6D44-A874-4C1F6C49BDEF}" type="slidenum">
              <a:rPr lang="en-US" smtClean="0"/>
              <a:t>‹#›</a:t>
            </a:fld>
            <a:endParaRPr lang="en-US"/>
          </a:p>
        </p:txBody>
      </p:sp>
    </p:spTree>
    <p:extLst>
      <p:ext uri="{BB962C8B-B14F-4D97-AF65-F5344CB8AC3E}">
        <p14:creationId xmlns:p14="http://schemas.microsoft.com/office/powerpoint/2010/main" val="33086394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a:t>
            </a:fld>
            <a:endParaRPr lang="en-US"/>
          </a:p>
        </p:txBody>
      </p:sp>
    </p:spTree>
    <p:extLst>
      <p:ext uri="{BB962C8B-B14F-4D97-AF65-F5344CB8AC3E}">
        <p14:creationId xmlns:p14="http://schemas.microsoft.com/office/powerpoint/2010/main" val="16384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smtClean="0">
                <a:solidFill>
                  <a:schemeClr val="tx1"/>
                </a:solidFill>
                <a:effectLst/>
                <a:latin typeface="+mn-lt"/>
                <a:ea typeface="+mn-ea"/>
                <a:cs typeface="+mn-cs"/>
              </a:rPr>
              <a:t>The Key of David is a term found in Revelation and Isaiah. A key indicates control or authority; therefore, having the Key of David would give one control of David’s domain, i.e., Jerusalem, the City of David, and the kingdom of Israel.</a:t>
            </a:r>
          </a:p>
          <a:p>
            <a:endParaRPr lang="en-US" sz="936" b="0" i="0" kern="1200" dirty="0" smtClean="0">
              <a:solidFill>
                <a:schemeClr val="tx1"/>
              </a:solidFill>
              <a:effectLst/>
              <a:latin typeface="+mn-lt"/>
              <a:ea typeface="+mn-ea"/>
              <a:cs typeface="+mn-cs"/>
            </a:endParaRPr>
          </a:p>
          <a:p>
            <a:endParaRPr lang="en-US" sz="936" b="0" i="0" kern="1200" dirty="0" smtClean="0">
              <a:solidFill>
                <a:schemeClr val="tx1"/>
              </a:solidFill>
              <a:effectLst/>
              <a:latin typeface="+mn-lt"/>
              <a:ea typeface="+mn-ea"/>
              <a:cs typeface="+mn-cs"/>
            </a:endParaRPr>
          </a:p>
          <a:p>
            <a:r>
              <a:rPr lang="en-US" sz="936" b="0" i="0" kern="1200" dirty="0" smtClean="0">
                <a:solidFill>
                  <a:schemeClr val="tx1"/>
                </a:solidFill>
                <a:effectLst/>
                <a:latin typeface="+mn-lt"/>
                <a:ea typeface="+mn-ea"/>
                <a:cs typeface="+mn-cs"/>
              </a:rPr>
              <a:t>In</a:t>
            </a:r>
            <a:r>
              <a:rPr lang="en-US" sz="936" b="0" i="0" kern="1200" baseline="0" dirty="0" smtClean="0">
                <a:solidFill>
                  <a:schemeClr val="tx1"/>
                </a:solidFill>
                <a:effectLst/>
                <a:latin typeface="+mn-lt"/>
                <a:ea typeface="+mn-ea"/>
                <a:cs typeface="+mn-cs"/>
              </a:rPr>
              <a:t> Isaiah ELIAKIM was given the key </a:t>
            </a:r>
            <a:r>
              <a:rPr lang="mr-IN" sz="936" b="0" i="0" kern="1200" baseline="0" dirty="0" smtClean="0">
                <a:solidFill>
                  <a:schemeClr val="tx1"/>
                </a:solidFill>
                <a:effectLst/>
                <a:latin typeface="+mn-lt"/>
                <a:ea typeface="+mn-ea"/>
                <a:cs typeface="+mn-cs"/>
              </a:rPr>
              <a:t>–</a:t>
            </a:r>
            <a:r>
              <a:rPr lang="en-US" sz="936" b="0" i="0" kern="1200" baseline="0" dirty="0" smtClean="0">
                <a:solidFill>
                  <a:schemeClr val="tx1"/>
                </a:solidFill>
                <a:effectLst/>
                <a:latin typeface="+mn-lt"/>
                <a:ea typeface="+mn-ea"/>
                <a:cs typeface="+mn-cs"/>
              </a:rPr>
              <a:t> the authority.  It was taken away from the unworthy manager (SHEBNA).</a:t>
            </a:r>
          </a:p>
          <a:p>
            <a:endParaRPr lang="en-US" sz="936" b="0" i="0" kern="1200" baseline="0" dirty="0" smtClean="0">
              <a:solidFill>
                <a:schemeClr val="tx1"/>
              </a:solidFill>
              <a:effectLst/>
              <a:latin typeface="+mn-lt"/>
              <a:ea typeface="+mn-ea"/>
              <a:cs typeface="+mn-cs"/>
            </a:endParaRPr>
          </a:p>
          <a:p>
            <a:r>
              <a:rPr lang="en-US" sz="936" b="0" i="0" kern="1200" baseline="0" dirty="0" smtClean="0">
                <a:solidFill>
                  <a:schemeClr val="tx1"/>
                </a:solidFill>
                <a:effectLst/>
                <a:latin typeface="+mn-lt"/>
                <a:ea typeface="+mn-ea"/>
                <a:cs typeface="+mn-cs"/>
              </a:rPr>
              <a:t>Thus we are reminded that JESUS is the HEAD of the church.  Our loyalty is not to the unworthy people who claim to lead the church. Our Loyalty is to the ONE TRUE KING, who holds the Key.</a:t>
            </a:r>
          </a:p>
          <a:p>
            <a:endParaRPr lang="en-US" sz="936" b="0" i="0" kern="1200" baseline="0" dirty="0" smtClean="0">
              <a:solidFill>
                <a:schemeClr val="tx1"/>
              </a:solidFill>
              <a:effectLst/>
              <a:latin typeface="+mn-lt"/>
              <a:ea typeface="+mn-ea"/>
              <a:cs typeface="+mn-cs"/>
            </a:endParaRPr>
          </a:p>
          <a:p>
            <a:endParaRPr lang="en-US" sz="936" b="0" i="0" kern="1200" baseline="0" dirty="0" smtClean="0">
              <a:solidFill>
                <a:schemeClr val="tx1"/>
              </a:solidFill>
              <a:effectLst/>
              <a:latin typeface="+mn-lt"/>
              <a:ea typeface="+mn-ea"/>
              <a:cs typeface="+mn-cs"/>
            </a:endParaRPr>
          </a:p>
          <a:p>
            <a:r>
              <a:rPr lang="en-US" sz="936" b="0" i="0" kern="1200" baseline="0" dirty="0" smtClean="0">
                <a:solidFill>
                  <a:schemeClr val="tx1"/>
                </a:solidFill>
                <a:effectLst/>
                <a:latin typeface="+mn-lt"/>
                <a:ea typeface="+mn-ea"/>
                <a:cs typeface="+mn-cs"/>
              </a:rPr>
              <a:t>Consider the importance of this in relationship to vs. 9 </a:t>
            </a:r>
            <a:r>
              <a:rPr lang="mr-IN" sz="936" b="0" i="0" kern="1200" baseline="0" dirty="0" smtClean="0">
                <a:solidFill>
                  <a:schemeClr val="tx1"/>
                </a:solidFill>
                <a:effectLst/>
                <a:latin typeface="+mn-lt"/>
                <a:ea typeface="+mn-ea"/>
                <a:cs typeface="+mn-cs"/>
              </a:rPr>
              <a:t>–</a:t>
            </a:r>
            <a:r>
              <a:rPr lang="en-US" sz="936" b="0" i="0" kern="1200" baseline="0" dirty="0" smtClean="0">
                <a:solidFill>
                  <a:schemeClr val="tx1"/>
                </a:solidFill>
                <a:effectLst/>
                <a:latin typeface="+mn-lt"/>
                <a:ea typeface="+mn-ea"/>
                <a:cs typeface="+mn-cs"/>
              </a:rPr>
              <a:t> the synagogue of Satan</a:t>
            </a:r>
            <a:r>
              <a:rPr lang="mr-IN" sz="936" b="0" i="0" kern="1200" baseline="0" dirty="0" smtClean="0">
                <a:solidFill>
                  <a:schemeClr val="tx1"/>
                </a:solidFill>
                <a:effectLst/>
                <a:latin typeface="+mn-lt"/>
                <a:ea typeface="+mn-ea"/>
                <a:cs typeface="+mn-cs"/>
              </a:rPr>
              <a:t>…</a:t>
            </a:r>
            <a:r>
              <a:rPr lang="en-US" sz="936" b="0" i="0" kern="1200" baseline="0" dirty="0" smtClean="0">
                <a:solidFill>
                  <a:schemeClr val="tx1"/>
                </a:solidFill>
                <a:effectLst/>
                <a:latin typeface="+mn-lt"/>
                <a:ea typeface="+mn-ea"/>
                <a:cs typeface="+mn-cs"/>
              </a:rPr>
              <a:t> Those who would have rejected and Kicked out of the Synagogue the Jews who accepted the gospel.</a:t>
            </a:r>
          </a:p>
          <a:p>
            <a:endParaRPr lang="en-US" sz="936" b="0" i="0" kern="1200" baseline="0" dirty="0" smtClean="0">
              <a:solidFill>
                <a:schemeClr val="tx1"/>
              </a:solidFill>
              <a:effectLst/>
              <a:latin typeface="+mn-lt"/>
              <a:ea typeface="+mn-ea"/>
              <a:cs typeface="+mn-cs"/>
            </a:endParaRPr>
          </a:p>
          <a:p>
            <a:r>
              <a:rPr lang="en-US" sz="936" b="0" i="0" kern="1200" baseline="0" dirty="0" smtClean="0">
                <a:solidFill>
                  <a:schemeClr val="tx1"/>
                </a:solidFill>
                <a:effectLst/>
                <a:latin typeface="+mn-lt"/>
                <a:ea typeface="+mn-ea"/>
                <a:cs typeface="+mn-cs"/>
              </a:rPr>
              <a:t>Every Door That SATAN has slammed in our face </a:t>
            </a:r>
            <a:r>
              <a:rPr lang="mr-IN" sz="936" b="0" i="0" kern="1200" baseline="0" dirty="0" smtClean="0">
                <a:solidFill>
                  <a:schemeClr val="tx1"/>
                </a:solidFill>
                <a:effectLst/>
                <a:latin typeface="+mn-lt"/>
                <a:ea typeface="+mn-ea"/>
                <a:cs typeface="+mn-cs"/>
              </a:rPr>
              <a:t>–</a:t>
            </a:r>
            <a:r>
              <a:rPr lang="en-US" sz="936" b="0" i="0" kern="1200" baseline="0" dirty="0" smtClean="0">
                <a:solidFill>
                  <a:schemeClr val="tx1"/>
                </a:solidFill>
                <a:effectLst/>
                <a:latin typeface="+mn-lt"/>
                <a:ea typeface="+mn-ea"/>
                <a:cs typeface="+mn-cs"/>
              </a:rPr>
              <a:t> remember the DOOR that Jesus has opened to Salvation!!!</a:t>
            </a:r>
          </a:p>
        </p:txBody>
      </p:sp>
      <p:sp>
        <p:nvSpPr>
          <p:cNvPr id="4" name="Slide Number Placeholder 3"/>
          <p:cNvSpPr>
            <a:spLocks noGrp="1"/>
          </p:cNvSpPr>
          <p:nvPr>
            <p:ph type="sldNum" sz="quarter" idx="10"/>
          </p:nvPr>
        </p:nvSpPr>
        <p:spPr/>
        <p:txBody>
          <a:bodyPr/>
          <a:lstStyle/>
          <a:p>
            <a:fld id="{DB0692D6-E294-6D44-A874-4C1F6C49BDEF}" type="slidenum">
              <a:rPr lang="en-US" smtClean="0"/>
              <a:t>21</a:t>
            </a:fld>
            <a:endParaRPr lang="en-US"/>
          </a:p>
        </p:txBody>
      </p:sp>
    </p:spTree>
    <p:extLst>
      <p:ext uri="{BB962C8B-B14F-4D97-AF65-F5344CB8AC3E}">
        <p14:creationId xmlns:p14="http://schemas.microsoft.com/office/powerpoint/2010/main" val="175579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Is Both Strong &amp; Worthy. </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22</a:t>
            </a:fld>
            <a:endParaRPr lang="en-US"/>
          </a:p>
        </p:txBody>
      </p:sp>
    </p:spTree>
    <p:extLst>
      <p:ext uri="{BB962C8B-B14F-4D97-AF65-F5344CB8AC3E}">
        <p14:creationId xmlns:p14="http://schemas.microsoft.com/office/powerpoint/2010/main" val="178871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Jesus</a:t>
            </a:r>
            <a:r>
              <a:rPr lang="en-US" baseline="0" dirty="0" smtClean="0"/>
              <a:t> in glory and in control over His churches.</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23</a:t>
            </a:fld>
            <a:endParaRPr lang="en-US"/>
          </a:p>
        </p:txBody>
      </p:sp>
    </p:spTree>
    <p:extLst>
      <p:ext uri="{BB962C8B-B14F-4D97-AF65-F5344CB8AC3E}">
        <p14:creationId xmlns:p14="http://schemas.microsoft.com/office/powerpoint/2010/main" val="107194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Jesus</a:t>
            </a:r>
            <a:r>
              <a:rPr lang="en-US" baseline="0" dirty="0" smtClean="0"/>
              <a:t> in glory and in control over His churches.</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24</a:t>
            </a:fld>
            <a:endParaRPr lang="en-US"/>
          </a:p>
        </p:txBody>
      </p:sp>
    </p:spTree>
    <p:extLst>
      <p:ext uri="{BB962C8B-B14F-4D97-AF65-F5344CB8AC3E}">
        <p14:creationId xmlns:p14="http://schemas.microsoft.com/office/powerpoint/2010/main" val="205950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25</a:t>
            </a:fld>
            <a:endParaRPr lang="en-US"/>
          </a:p>
        </p:txBody>
      </p:sp>
    </p:spTree>
    <p:extLst>
      <p:ext uri="{BB962C8B-B14F-4D97-AF65-F5344CB8AC3E}">
        <p14:creationId xmlns:p14="http://schemas.microsoft.com/office/powerpoint/2010/main" val="1777904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should we approach the rest of the book</a:t>
            </a:r>
            <a:r>
              <a:rPr lang="en-US" dirty="0" smtClean="0"/>
              <a:t>?  On</a:t>
            </a:r>
            <a:r>
              <a:rPr lang="en-US" baseline="0" dirty="0" smtClean="0"/>
              <a:t> Sunday we wrapped up the 7 churches and now before we get into chapter 4 and 5 seems like the best time to discuss how we study this book as a a whole.</a:t>
            </a:r>
          </a:p>
          <a:p>
            <a:endParaRPr lang="en-US" baseline="0" dirty="0" smtClean="0"/>
          </a:p>
          <a:p>
            <a:r>
              <a:rPr lang="en-US" baseline="0" dirty="0" smtClean="0"/>
              <a:t>We’ve established that it is apocalyptic literature </a:t>
            </a:r>
            <a:r>
              <a:rPr lang="mr-IN" baseline="0" dirty="0" smtClean="0"/>
              <a:t>–</a:t>
            </a:r>
            <a:r>
              <a:rPr lang="en-US" baseline="0" dirty="0" smtClean="0"/>
              <a:t> with visions and symbolic language.  </a:t>
            </a:r>
          </a:p>
          <a:p>
            <a:endParaRPr lang="en-US" baseline="0" dirty="0" smtClean="0"/>
          </a:p>
          <a:p>
            <a:r>
              <a:rPr lang="en-US" baseline="0" dirty="0" smtClean="0"/>
              <a:t>This language </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26</a:t>
            </a:fld>
            <a:endParaRPr lang="en-US"/>
          </a:p>
        </p:txBody>
      </p:sp>
    </p:spTree>
    <p:extLst>
      <p:ext uri="{BB962C8B-B14F-4D97-AF65-F5344CB8AC3E}">
        <p14:creationId xmlns:p14="http://schemas.microsoft.com/office/powerpoint/2010/main" val="115914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Jokes “God Wins”. </a:t>
            </a:r>
            <a:r>
              <a:rPr lang="en-US" baseline="0" dirty="0" smtClean="0"/>
              <a:t>  This is true.  Have you thought about WHO God wins against?  Who is He in competition with?</a:t>
            </a:r>
          </a:p>
          <a:p>
            <a:endParaRPr lang="en-US" baseline="0" dirty="0" smtClean="0"/>
          </a:p>
          <a:p>
            <a:r>
              <a:rPr lang="en-US" baseline="0" dirty="0" smtClean="0"/>
              <a:t>I want to show you some key verses in the book of Revelation to establish that this book is God’s battle against two familiar foes.</a:t>
            </a:r>
          </a:p>
          <a:p>
            <a:endParaRPr lang="en-US" baseline="0" dirty="0" smtClean="0"/>
          </a:p>
          <a:p>
            <a:r>
              <a:rPr lang="en-US" baseline="0" dirty="0" smtClean="0"/>
              <a:t>1.) The Jewish Officials who rejected Christ and opposed the preaching of the Gospel.  </a:t>
            </a:r>
          </a:p>
          <a:p>
            <a:endParaRPr lang="en-US" baseline="0" dirty="0" smtClean="0"/>
          </a:p>
          <a:p>
            <a:r>
              <a:rPr lang="en-US" baseline="0" dirty="0" smtClean="0"/>
              <a:t>2.) The Roman Emperors who required Christians to worship them as a god.</a:t>
            </a:r>
          </a:p>
          <a:p>
            <a:endParaRPr lang="en-US" baseline="0" dirty="0" smtClean="0"/>
          </a:p>
        </p:txBody>
      </p:sp>
      <p:sp>
        <p:nvSpPr>
          <p:cNvPr id="4" name="Slide Number Placeholder 3"/>
          <p:cNvSpPr>
            <a:spLocks noGrp="1"/>
          </p:cNvSpPr>
          <p:nvPr>
            <p:ph type="sldNum" sz="quarter" idx="10"/>
          </p:nvPr>
        </p:nvSpPr>
        <p:spPr/>
        <p:txBody>
          <a:bodyPr/>
          <a:lstStyle/>
          <a:p>
            <a:fld id="{DB0692D6-E294-6D44-A874-4C1F6C49BDEF}" type="slidenum">
              <a:rPr lang="en-US" smtClean="0"/>
              <a:t>3</a:t>
            </a:fld>
            <a:endParaRPr lang="en-US"/>
          </a:p>
        </p:txBody>
      </p:sp>
    </p:spTree>
    <p:extLst>
      <p:ext uri="{BB962C8B-B14F-4D97-AF65-F5344CB8AC3E}">
        <p14:creationId xmlns:p14="http://schemas.microsoft.com/office/powerpoint/2010/main" val="29890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should we approach the rest of the book</a:t>
            </a:r>
            <a:r>
              <a:rPr lang="en-US" dirty="0" smtClean="0"/>
              <a:t>?  On</a:t>
            </a:r>
            <a:r>
              <a:rPr lang="en-US" baseline="0" dirty="0" smtClean="0"/>
              <a:t> Sunday we wrapped up the 7 churches and now before we get into chapter 4 and 5 seems like the best time to discuss how we study this book as a a whole.</a:t>
            </a:r>
          </a:p>
          <a:p>
            <a:endParaRPr lang="en-US" baseline="0" dirty="0" smtClean="0"/>
          </a:p>
          <a:p>
            <a:r>
              <a:rPr lang="en-US" baseline="0" dirty="0" smtClean="0"/>
              <a:t>We’ve established that it is apocalyptic literature </a:t>
            </a:r>
            <a:r>
              <a:rPr lang="mr-IN" baseline="0" dirty="0" smtClean="0"/>
              <a:t>–</a:t>
            </a:r>
            <a:r>
              <a:rPr lang="en-US" baseline="0" dirty="0" smtClean="0"/>
              <a:t> with visions and symbolic language.  </a:t>
            </a:r>
          </a:p>
          <a:p>
            <a:endParaRPr lang="en-US" baseline="0" dirty="0" smtClean="0"/>
          </a:p>
          <a:p>
            <a:r>
              <a:rPr lang="en-US" baseline="0" dirty="0" smtClean="0"/>
              <a:t>** This book deals with the two biggest problems facing Christians. **. We know what these 2 problems are simply from reading the book of Acts. We see time and time again that Paul’s effort to spread the gospel is interrupted by Jews who violently oppose the gospel.</a:t>
            </a:r>
          </a:p>
          <a:p>
            <a:endParaRPr lang="en-US" baseline="0" dirty="0" smtClean="0"/>
          </a:p>
          <a:p>
            <a:endParaRPr lang="en-US" baseline="0" dirty="0" smtClean="0"/>
          </a:p>
          <a:p>
            <a:pPr marL="171450" indent="-171450">
              <a:buFont typeface="Wingdings" charset="2"/>
              <a:buChar char="Ø"/>
            </a:pPr>
            <a:r>
              <a:rPr lang="en-US" baseline="0" dirty="0" smtClean="0"/>
              <a:t>They had to face Jewish Officials who rallied the community against them, seeking imprisonment and execution.</a:t>
            </a:r>
          </a:p>
          <a:p>
            <a:pPr marL="171450" indent="-171450">
              <a:buFont typeface="Wingdings" charset="2"/>
              <a:buChar char="Ø"/>
            </a:pPr>
            <a:r>
              <a:rPr lang="en-US" baseline="0" dirty="0" smtClean="0"/>
              <a:t>And, They had to face Roman Officials who required them to worship the Emperor as a god to demonstrate national loyalty.</a:t>
            </a:r>
          </a:p>
          <a:p>
            <a:endParaRPr lang="en-US" baseline="0" dirty="0" smtClean="0"/>
          </a:p>
          <a:p>
            <a:r>
              <a:rPr lang="en-US" baseline="0" dirty="0" smtClean="0"/>
              <a:t>JUDGEMENT BEGINS ON EARTH</a:t>
            </a:r>
            <a:r>
              <a:rPr lang="mr-IN" baseline="0" dirty="0" smtClean="0"/>
              <a:t>…</a:t>
            </a:r>
            <a:r>
              <a:rPr lang="en-US" baseline="0" dirty="0" smtClean="0"/>
              <a:t>.against who?  Well in </a:t>
            </a:r>
            <a:r>
              <a:rPr lang="en-US" baseline="0" dirty="0" err="1" smtClean="0"/>
              <a:t>ch</a:t>
            </a:r>
            <a:r>
              <a:rPr lang="en-US" baseline="0" dirty="0" smtClean="0"/>
              <a:t> 2 and 3 we saw that it was a combo of false teachers and Jewish people in the synagogues what were rejecting Christ.  So possibly against Jewish nation </a:t>
            </a:r>
            <a:r>
              <a:rPr lang="mr-IN" baseline="0" dirty="0" smtClean="0"/>
              <a:t>–</a:t>
            </a:r>
            <a:r>
              <a:rPr lang="en-US" baseline="0" dirty="0" smtClean="0"/>
              <a:t> in which some see the fall of Jerusalem.</a:t>
            </a:r>
          </a:p>
          <a:p>
            <a:endParaRPr lang="en-US" baseline="0" dirty="0" smtClean="0"/>
          </a:p>
          <a:p>
            <a:r>
              <a:rPr lang="en-US" baseline="0" dirty="0" smtClean="0"/>
              <a:t>But Christians didn’t just face opposition from Jews.  Christians also faced opposition from Roman Emperors who demanded to be worshipped as a god.</a:t>
            </a:r>
          </a:p>
          <a:p>
            <a:endParaRPr lang="en-US" baseline="0" dirty="0" smtClean="0"/>
          </a:p>
          <a:p>
            <a:endParaRPr lang="en-US" baseline="0" dirty="0" smtClean="0"/>
          </a:p>
          <a:p>
            <a:endParaRPr lang="en-US" baseline="0" dirty="0" smtClean="0"/>
          </a:p>
          <a:p>
            <a:r>
              <a:rPr lang="en-US" baseline="0" dirty="0" smtClean="0"/>
              <a:t>Rome Itself is going to oppose Christians.  This could be scary.  It’s one thing to take on a local </a:t>
            </a:r>
            <a:r>
              <a:rPr lang="en-US" baseline="0" dirty="0" err="1" smtClean="0"/>
              <a:t>synoguge</a:t>
            </a:r>
            <a:r>
              <a:rPr lang="en-US" baseline="0" dirty="0" smtClean="0"/>
              <a:t> leader.  It’s another thing completely to feel like you are up against the ENTIRE ROMAN EMPIRE.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4</a:t>
            </a:fld>
            <a:endParaRPr lang="en-US"/>
          </a:p>
        </p:txBody>
      </p:sp>
    </p:spTree>
    <p:extLst>
      <p:ext uri="{BB962C8B-B14F-4D97-AF65-F5344CB8AC3E}">
        <p14:creationId xmlns:p14="http://schemas.microsoft.com/office/powerpoint/2010/main" val="207903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should </a:t>
            </a:r>
            <a:r>
              <a:rPr lang="en-US" smtClean="0"/>
              <a:t>we approach the rest of the book?</a:t>
            </a:r>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5</a:t>
            </a:fld>
            <a:endParaRPr lang="en-US"/>
          </a:p>
        </p:txBody>
      </p:sp>
    </p:spTree>
    <p:extLst>
      <p:ext uri="{BB962C8B-B14F-4D97-AF65-F5344CB8AC3E}">
        <p14:creationId xmlns:p14="http://schemas.microsoft.com/office/powerpoint/2010/main" val="1059976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a:t>
            </a:r>
            <a:r>
              <a:rPr lang="en-US" baseline="0" dirty="0" err="1" smtClean="0"/>
              <a:t>Premillenial</a:t>
            </a:r>
            <a:r>
              <a:rPr lang="en-US" baseline="0" dirty="0" smtClean="0"/>
              <a:t> Interpretation demands that we take clear passages and FORCE them to match figurative passages. This is totally backwards.</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6</a:t>
            </a:fld>
            <a:endParaRPr lang="en-US"/>
          </a:p>
        </p:txBody>
      </p:sp>
    </p:spTree>
    <p:extLst>
      <p:ext uri="{BB962C8B-B14F-4D97-AF65-F5344CB8AC3E}">
        <p14:creationId xmlns:p14="http://schemas.microsoft.com/office/powerpoint/2010/main" val="100412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Jokes “God Wins”. </a:t>
            </a:r>
            <a:r>
              <a:rPr lang="en-US" baseline="0" dirty="0" smtClean="0"/>
              <a:t>  This is true.  Have you thought about WHO God wins against?  Who is He in competition with?</a:t>
            </a:r>
          </a:p>
          <a:p>
            <a:endParaRPr lang="en-US" baseline="0" dirty="0" smtClean="0"/>
          </a:p>
          <a:p>
            <a:r>
              <a:rPr lang="en-US" baseline="0" dirty="0" smtClean="0"/>
              <a:t>I want to show you some key verses in the book of Revelation to establish that this book is God’s battle against two familiar foes.</a:t>
            </a:r>
          </a:p>
          <a:p>
            <a:endParaRPr lang="en-US" baseline="0" dirty="0" smtClean="0"/>
          </a:p>
          <a:p>
            <a:r>
              <a:rPr lang="en-US" baseline="0" dirty="0" smtClean="0"/>
              <a:t>1.) The Jewish Officials who rejected Christ and opposed the preaching of the Gospel.  </a:t>
            </a:r>
          </a:p>
          <a:p>
            <a:endParaRPr lang="en-US" baseline="0" dirty="0" smtClean="0"/>
          </a:p>
          <a:p>
            <a:r>
              <a:rPr lang="en-US" baseline="0" dirty="0" smtClean="0"/>
              <a:t>2.) The Roman Emperors who required Christians to worship them as a god.</a:t>
            </a:r>
          </a:p>
          <a:p>
            <a:endParaRPr lang="en-US" baseline="0" dirty="0" smtClean="0"/>
          </a:p>
        </p:txBody>
      </p:sp>
      <p:sp>
        <p:nvSpPr>
          <p:cNvPr id="4" name="Slide Number Placeholder 3"/>
          <p:cNvSpPr>
            <a:spLocks noGrp="1"/>
          </p:cNvSpPr>
          <p:nvPr>
            <p:ph type="sldNum" sz="quarter" idx="10"/>
          </p:nvPr>
        </p:nvSpPr>
        <p:spPr/>
        <p:txBody>
          <a:bodyPr/>
          <a:lstStyle/>
          <a:p>
            <a:fld id="{DB0692D6-E294-6D44-A874-4C1F6C49BDEF}" type="slidenum">
              <a:rPr lang="en-US" smtClean="0"/>
              <a:t>7</a:t>
            </a:fld>
            <a:endParaRPr lang="en-US"/>
          </a:p>
        </p:txBody>
      </p:sp>
    </p:spTree>
    <p:extLst>
      <p:ext uri="{BB962C8B-B14F-4D97-AF65-F5344CB8AC3E}">
        <p14:creationId xmlns:p14="http://schemas.microsoft.com/office/powerpoint/2010/main" val="153125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one picture</a:t>
            </a:r>
            <a:r>
              <a:rPr lang="en-US" baseline="0" dirty="0" smtClean="0"/>
              <a:t> can fully capture this incredible scene.</a:t>
            </a:r>
            <a:endParaRPr lang="en-US" dirty="0" smtClean="0"/>
          </a:p>
          <a:p>
            <a:endParaRPr lang="en-US" dirty="0" smtClean="0"/>
          </a:p>
          <a:p>
            <a:r>
              <a:rPr lang="en-US" dirty="0" smtClean="0"/>
              <a:t>As we read this </a:t>
            </a:r>
            <a:r>
              <a:rPr lang="mr-IN" dirty="0" smtClean="0"/>
              <a:t>–</a:t>
            </a:r>
            <a:r>
              <a:rPr lang="en-US" dirty="0" smtClean="0"/>
              <a:t> you’ll notice that John</a:t>
            </a:r>
            <a:r>
              <a:rPr lang="en-US" baseline="0" dirty="0" smtClean="0"/>
              <a:t> uses lots of images to describe the glory of the throne.  But remember to think of this like a </a:t>
            </a:r>
            <a:r>
              <a:rPr lang="en-US" baseline="0" dirty="0" err="1" smtClean="0"/>
              <a:t>broadway</a:t>
            </a:r>
            <a:r>
              <a:rPr lang="en-US" baseline="0" dirty="0" smtClean="0"/>
              <a:t> play </a:t>
            </a:r>
            <a:r>
              <a:rPr lang="mr-IN" baseline="0" dirty="0" smtClean="0"/>
              <a:t>–</a:t>
            </a:r>
            <a:r>
              <a:rPr lang="en-US" baseline="0" dirty="0" smtClean="0"/>
              <a:t> We want to know WHERE IS THE SPOTLIGHT?  The amazing backdrop is there to accentuate the main object of our focus </a:t>
            </a:r>
            <a:r>
              <a:rPr lang="mr-IN" baseline="0" dirty="0" smtClean="0"/>
              <a:t>–</a:t>
            </a:r>
            <a:r>
              <a:rPr lang="en-US" baseline="0" dirty="0" smtClean="0"/>
              <a:t> GOD.</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9</a:t>
            </a:fld>
            <a:endParaRPr lang="en-US"/>
          </a:p>
        </p:txBody>
      </p:sp>
    </p:spTree>
    <p:extLst>
      <p:ext uri="{BB962C8B-B14F-4D97-AF65-F5344CB8AC3E}">
        <p14:creationId xmlns:p14="http://schemas.microsoft.com/office/powerpoint/2010/main" val="143093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the Lamb, is not described as worthy just to praise Him.  He is described as worthy to open the seals of the scroll (or book).</a:t>
            </a:r>
          </a:p>
          <a:p>
            <a:endParaRPr lang="en-US" baseline="0" dirty="0" smtClean="0"/>
          </a:p>
          <a:p>
            <a:r>
              <a:rPr lang="en-US" baseline="0" dirty="0" smtClean="0"/>
              <a:t>This heavenly scene is the transition to the next section of the book </a:t>
            </a:r>
            <a:r>
              <a:rPr lang="mr-IN" baseline="0" dirty="0" smtClean="0"/>
              <a:t>–</a:t>
            </a:r>
            <a:r>
              <a:rPr lang="en-US" baseline="0" dirty="0" smtClean="0"/>
              <a:t> because as we’ve said all along </a:t>
            </a:r>
            <a:r>
              <a:rPr lang="mr-IN" baseline="0" dirty="0" smtClean="0"/>
              <a:t>–</a:t>
            </a:r>
            <a:r>
              <a:rPr lang="en-US" baseline="0" dirty="0" smtClean="0"/>
              <a:t> What happens in the spiritual realm is going to impact the physical realm.</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11</a:t>
            </a:fld>
            <a:endParaRPr lang="en-US"/>
          </a:p>
        </p:txBody>
      </p:sp>
    </p:spTree>
    <p:extLst>
      <p:ext uri="{BB962C8B-B14F-4D97-AF65-F5344CB8AC3E}">
        <p14:creationId xmlns:p14="http://schemas.microsoft.com/office/powerpoint/2010/main" val="1993558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smtClean="0">
                <a:solidFill>
                  <a:schemeClr val="tx1"/>
                </a:solidFill>
                <a:effectLst/>
                <a:latin typeface="+mn-lt"/>
                <a:ea typeface="+mn-ea"/>
                <a:cs typeface="+mn-cs"/>
              </a:rPr>
              <a:t>The Key of David is a term found in Revelation and Isaiah. A key indicates control or authority; therefore, having the Key of David would give one control of David’s domain, i.e., Jerusalem, the City of David, and the kingdom of Israel.</a:t>
            </a:r>
          </a:p>
          <a:p>
            <a:endParaRPr lang="en-US" sz="936" b="0" i="0" kern="1200" dirty="0" smtClean="0">
              <a:solidFill>
                <a:schemeClr val="tx1"/>
              </a:solidFill>
              <a:effectLst/>
              <a:latin typeface="+mn-lt"/>
              <a:ea typeface="+mn-ea"/>
              <a:cs typeface="+mn-cs"/>
            </a:endParaRPr>
          </a:p>
          <a:p>
            <a:endParaRPr lang="en-US" sz="936" b="0" i="0" kern="1200" dirty="0" smtClean="0">
              <a:solidFill>
                <a:schemeClr val="tx1"/>
              </a:solidFill>
              <a:effectLst/>
              <a:latin typeface="+mn-lt"/>
              <a:ea typeface="+mn-ea"/>
              <a:cs typeface="+mn-cs"/>
            </a:endParaRPr>
          </a:p>
          <a:p>
            <a:r>
              <a:rPr lang="en-US" sz="936" b="0" i="0" kern="1200" dirty="0" smtClean="0">
                <a:solidFill>
                  <a:schemeClr val="tx1"/>
                </a:solidFill>
                <a:effectLst/>
                <a:latin typeface="+mn-lt"/>
                <a:ea typeface="+mn-ea"/>
                <a:cs typeface="+mn-cs"/>
              </a:rPr>
              <a:t>In</a:t>
            </a:r>
            <a:r>
              <a:rPr lang="en-US" sz="936" b="0" i="0" kern="1200" baseline="0" dirty="0" smtClean="0">
                <a:solidFill>
                  <a:schemeClr val="tx1"/>
                </a:solidFill>
                <a:effectLst/>
                <a:latin typeface="+mn-lt"/>
                <a:ea typeface="+mn-ea"/>
                <a:cs typeface="+mn-cs"/>
              </a:rPr>
              <a:t> Isaiah ELIAKIM was given the key </a:t>
            </a:r>
            <a:r>
              <a:rPr lang="mr-IN" sz="936" b="0" i="0" kern="1200" baseline="0" dirty="0" smtClean="0">
                <a:solidFill>
                  <a:schemeClr val="tx1"/>
                </a:solidFill>
                <a:effectLst/>
                <a:latin typeface="+mn-lt"/>
                <a:ea typeface="+mn-ea"/>
                <a:cs typeface="+mn-cs"/>
              </a:rPr>
              <a:t>–</a:t>
            </a:r>
            <a:r>
              <a:rPr lang="en-US" sz="936" b="0" i="0" kern="1200" baseline="0" dirty="0" smtClean="0">
                <a:solidFill>
                  <a:schemeClr val="tx1"/>
                </a:solidFill>
                <a:effectLst/>
                <a:latin typeface="+mn-lt"/>
                <a:ea typeface="+mn-ea"/>
                <a:cs typeface="+mn-cs"/>
              </a:rPr>
              <a:t> the authority.  It was taken away from the unworthy manager (SHEBNA).</a:t>
            </a:r>
          </a:p>
          <a:p>
            <a:endParaRPr lang="en-US" sz="936" b="0" i="0" kern="1200" baseline="0" dirty="0" smtClean="0">
              <a:solidFill>
                <a:schemeClr val="tx1"/>
              </a:solidFill>
              <a:effectLst/>
              <a:latin typeface="+mn-lt"/>
              <a:ea typeface="+mn-ea"/>
              <a:cs typeface="+mn-cs"/>
            </a:endParaRPr>
          </a:p>
          <a:p>
            <a:r>
              <a:rPr lang="en-US" sz="936" b="0" i="0" kern="1200" baseline="0" dirty="0" smtClean="0">
                <a:solidFill>
                  <a:schemeClr val="tx1"/>
                </a:solidFill>
                <a:effectLst/>
                <a:latin typeface="+mn-lt"/>
                <a:ea typeface="+mn-ea"/>
                <a:cs typeface="+mn-cs"/>
              </a:rPr>
              <a:t>Thus we are reminded that JESUS is the HEAD of the church.  Our loyalty is not to the unworthy people who claim to lead the church. Our Loyalty is to the ONE TRUE KING, who holds the Key.</a:t>
            </a:r>
          </a:p>
          <a:p>
            <a:endParaRPr lang="en-US" sz="936" b="0" i="0" kern="1200" baseline="0" dirty="0" smtClean="0">
              <a:solidFill>
                <a:schemeClr val="tx1"/>
              </a:solidFill>
              <a:effectLst/>
              <a:latin typeface="+mn-lt"/>
              <a:ea typeface="+mn-ea"/>
              <a:cs typeface="+mn-cs"/>
            </a:endParaRPr>
          </a:p>
          <a:p>
            <a:endParaRPr lang="en-US" sz="936" b="0" i="0" kern="1200" baseline="0" dirty="0" smtClean="0">
              <a:solidFill>
                <a:schemeClr val="tx1"/>
              </a:solidFill>
              <a:effectLst/>
              <a:latin typeface="+mn-lt"/>
              <a:ea typeface="+mn-ea"/>
              <a:cs typeface="+mn-cs"/>
            </a:endParaRPr>
          </a:p>
          <a:p>
            <a:r>
              <a:rPr lang="en-US" sz="936" b="0" i="0" kern="1200" baseline="0" dirty="0" smtClean="0">
                <a:solidFill>
                  <a:schemeClr val="tx1"/>
                </a:solidFill>
                <a:effectLst/>
                <a:latin typeface="+mn-lt"/>
                <a:ea typeface="+mn-ea"/>
                <a:cs typeface="+mn-cs"/>
              </a:rPr>
              <a:t>Consider the importance of this in relationship to vs. 9 </a:t>
            </a:r>
            <a:r>
              <a:rPr lang="mr-IN" sz="936" b="0" i="0" kern="1200" baseline="0" dirty="0" smtClean="0">
                <a:solidFill>
                  <a:schemeClr val="tx1"/>
                </a:solidFill>
                <a:effectLst/>
                <a:latin typeface="+mn-lt"/>
                <a:ea typeface="+mn-ea"/>
                <a:cs typeface="+mn-cs"/>
              </a:rPr>
              <a:t>–</a:t>
            </a:r>
            <a:r>
              <a:rPr lang="en-US" sz="936" b="0" i="0" kern="1200" baseline="0" dirty="0" smtClean="0">
                <a:solidFill>
                  <a:schemeClr val="tx1"/>
                </a:solidFill>
                <a:effectLst/>
                <a:latin typeface="+mn-lt"/>
                <a:ea typeface="+mn-ea"/>
                <a:cs typeface="+mn-cs"/>
              </a:rPr>
              <a:t> the synagogue of Satan</a:t>
            </a:r>
            <a:r>
              <a:rPr lang="mr-IN" sz="936" b="0" i="0" kern="1200" baseline="0" dirty="0" smtClean="0">
                <a:solidFill>
                  <a:schemeClr val="tx1"/>
                </a:solidFill>
                <a:effectLst/>
                <a:latin typeface="+mn-lt"/>
                <a:ea typeface="+mn-ea"/>
                <a:cs typeface="+mn-cs"/>
              </a:rPr>
              <a:t>…</a:t>
            </a:r>
            <a:r>
              <a:rPr lang="en-US" sz="936" b="0" i="0" kern="1200" baseline="0" dirty="0" smtClean="0">
                <a:solidFill>
                  <a:schemeClr val="tx1"/>
                </a:solidFill>
                <a:effectLst/>
                <a:latin typeface="+mn-lt"/>
                <a:ea typeface="+mn-ea"/>
                <a:cs typeface="+mn-cs"/>
              </a:rPr>
              <a:t> Those who would have rejected and Kicked out of the Synagogue the Jews who accepted the gospel.</a:t>
            </a:r>
          </a:p>
          <a:p>
            <a:endParaRPr lang="en-US" sz="936" b="0" i="0" kern="1200" baseline="0" dirty="0" smtClean="0">
              <a:solidFill>
                <a:schemeClr val="tx1"/>
              </a:solidFill>
              <a:effectLst/>
              <a:latin typeface="+mn-lt"/>
              <a:ea typeface="+mn-ea"/>
              <a:cs typeface="+mn-cs"/>
            </a:endParaRPr>
          </a:p>
          <a:p>
            <a:r>
              <a:rPr lang="en-US" sz="936" b="0" i="0" kern="1200" baseline="0" dirty="0" smtClean="0">
                <a:solidFill>
                  <a:schemeClr val="tx1"/>
                </a:solidFill>
                <a:effectLst/>
                <a:latin typeface="+mn-lt"/>
                <a:ea typeface="+mn-ea"/>
                <a:cs typeface="+mn-cs"/>
              </a:rPr>
              <a:t>Every Door That SATAN has slammed in our face </a:t>
            </a:r>
            <a:r>
              <a:rPr lang="mr-IN" sz="936" b="0" i="0" kern="1200" baseline="0" dirty="0" smtClean="0">
                <a:solidFill>
                  <a:schemeClr val="tx1"/>
                </a:solidFill>
                <a:effectLst/>
                <a:latin typeface="+mn-lt"/>
                <a:ea typeface="+mn-ea"/>
                <a:cs typeface="+mn-cs"/>
              </a:rPr>
              <a:t>–</a:t>
            </a:r>
            <a:r>
              <a:rPr lang="en-US" sz="936" b="0" i="0" kern="1200" baseline="0" dirty="0" smtClean="0">
                <a:solidFill>
                  <a:schemeClr val="tx1"/>
                </a:solidFill>
                <a:effectLst/>
                <a:latin typeface="+mn-lt"/>
                <a:ea typeface="+mn-ea"/>
                <a:cs typeface="+mn-cs"/>
              </a:rPr>
              <a:t> remember the DOOR that Jesus has opened to Salvation!!!</a:t>
            </a:r>
          </a:p>
        </p:txBody>
      </p:sp>
      <p:sp>
        <p:nvSpPr>
          <p:cNvPr id="4" name="Slide Number Placeholder 3"/>
          <p:cNvSpPr>
            <a:spLocks noGrp="1"/>
          </p:cNvSpPr>
          <p:nvPr>
            <p:ph type="sldNum" sz="quarter" idx="10"/>
          </p:nvPr>
        </p:nvSpPr>
        <p:spPr/>
        <p:txBody>
          <a:bodyPr/>
          <a:lstStyle/>
          <a:p>
            <a:fld id="{DB0692D6-E294-6D44-A874-4C1F6C49BDEF}" type="slidenum">
              <a:rPr lang="en-US" smtClean="0"/>
              <a:t>20</a:t>
            </a:fld>
            <a:endParaRPr lang="en-US"/>
          </a:p>
        </p:txBody>
      </p:sp>
    </p:spTree>
    <p:extLst>
      <p:ext uri="{BB962C8B-B14F-4D97-AF65-F5344CB8AC3E}">
        <p14:creationId xmlns:p14="http://schemas.microsoft.com/office/powerpoint/2010/main" val="157385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40B847-923E-F947-B83A-D9E2D13EFB1D}" type="datetimeFigureOut">
              <a:rPr lang="en-US" smtClean="0"/>
              <a:t>8/1/18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40B847-923E-F947-B83A-D9E2D13EFB1D}" type="datetimeFigureOut">
              <a:rPr lang="en-US" smtClean="0"/>
              <a:t>8/1/18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40B847-923E-F947-B83A-D9E2D13EFB1D}" type="datetimeFigureOut">
              <a:rPr lang="en-US" smtClean="0"/>
              <a:t>8/1/18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40B847-923E-F947-B83A-D9E2D13EFB1D}" type="datetimeFigureOut">
              <a:rPr lang="en-US" smtClean="0"/>
              <a:t>8/1/18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0B847-923E-F947-B83A-D9E2D13EFB1D}" type="datetimeFigureOut">
              <a:rPr lang="en-US" smtClean="0"/>
              <a:t>8/1/18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8/1/18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8/1/18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E40B847-923E-F947-B83A-D9E2D13EFB1D}" type="datetimeFigureOut">
              <a:rPr lang="en-US" smtClean="0"/>
              <a:t>8/1/18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8975803-027B-E046-9F0D-2C920A4820C8}" type="slidenum">
              <a:rPr lang="en-US" smtClean="0"/>
              <a:t>‹#›</a:t>
            </a:fld>
            <a:endParaRPr lang="en-US"/>
          </a:p>
        </p:txBody>
      </p:sp>
    </p:spTree>
    <p:extLst>
      <p:ext uri="{BB962C8B-B14F-4D97-AF65-F5344CB8AC3E}">
        <p14:creationId xmlns:p14="http://schemas.microsoft.com/office/powerpoint/2010/main" val="105723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1642714762"/>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5</a:t>
            </a:r>
            <a:endParaRPr lang="en-US" dirty="0"/>
          </a:p>
        </p:txBody>
      </p:sp>
      <p:sp>
        <p:nvSpPr>
          <p:cNvPr id="3" name="Content Placeholder 2"/>
          <p:cNvSpPr>
            <a:spLocks noGrp="1"/>
          </p:cNvSpPr>
          <p:nvPr>
            <p:ph idx="1"/>
          </p:nvPr>
        </p:nvSpPr>
        <p:spPr>
          <a:xfrm>
            <a:off x="628650" y="1375582"/>
            <a:ext cx="7886700" cy="3626115"/>
          </a:xfrm>
        </p:spPr>
        <p:txBody>
          <a:bodyPr>
            <a:noAutofit/>
          </a:bodyPr>
          <a:lstStyle/>
          <a:p>
            <a:pPr marL="0" indent="0">
              <a:buNone/>
            </a:pPr>
            <a:r>
              <a:rPr lang="en-US" sz="3200" b="1" dirty="0" smtClean="0">
                <a:solidFill>
                  <a:schemeClr val="accent2">
                    <a:lumMod val="75000"/>
                  </a:schemeClr>
                </a:solidFill>
              </a:rPr>
              <a:t>The Worthy Lamb</a:t>
            </a:r>
          </a:p>
          <a:p>
            <a:r>
              <a:rPr lang="en-US" sz="2400" dirty="0" smtClean="0"/>
              <a:t>“</a:t>
            </a:r>
            <a:r>
              <a:rPr lang="en-US" sz="2400" dirty="0"/>
              <a:t>And I saw a strong angel proclaiming with a loud voice, “</a:t>
            </a:r>
            <a:r>
              <a:rPr lang="en-US" sz="2400" dirty="0">
                <a:solidFill>
                  <a:schemeClr val="accent2">
                    <a:lumMod val="75000"/>
                  </a:schemeClr>
                </a:solidFill>
              </a:rPr>
              <a:t>Who is worthy </a:t>
            </a:r>
            <a:r>
              <a:rPr lang="en-US" sz="2400" dirty="0"/>
              <a:t>to open the </a:t>
            </a:r>
            <a:r>
              <a:rPr lang="en-US" sz="2400" dirty="0" smtClean="0"/>
              <a:t>book </a:t>
            </a:r>
            <a:r>
              <a:rPr lang="en-US" sz="2400" dirty="0"/>
              <a:t>and to break its seals?”</a:t>
            </a:r>
            <a:r>
              <a:rPr lang="en-US" sz="2400" dirty="0" smtClean="0"/>
              <a:t>(Rev 5:2)</a:t>
            </a:r>
          </a:p>
          <a:p>
            <a:r>
              <a:rPr lang="en-US" sz="2400" dirty="0"/>
              <a:t>“</a:t>
            </a:r>
            <a:r>
              <a:rPr lang="en-US" sz="2400" dirty="0">
                <a:solidFill>
                  <a:schemeClr val="accent2">
                    <a:lumMod val="75000"/>
                  </a:schemeClr>
                </a:solidFill>
              </a:rPr>
              <a:t>Worthy are You </a:t>
            </a:r>
            <a:r>
              <a:rPr lang="en-US" sz="2400" dirty="0"/>
              <a:t>to take the </a:t>
            </a:r>
            <a:r>
              <a:rPr lang="en-US" sz="2400" dirty="0" smtClean="0"/>
              <a:t>book </a:t>
            </a:r>
            <a:r>
              <a:rPr lang="en-US" sz="2400" dirty="0"/>
              <a:t>and to break its seals; for You were slain, and purchased for God with Your blood </a:t>
            </a:r>
            <a:r>
              <a:rPr lang="en-US" sz="2400" i="1" dirty="0"/>
              <a:t>men</a:t>
            </a:r>
            <a:r>
              <a:rPr lang="en-US" sz="2400" dirty="0"/>
              <a:t> from every tribe and tongue and people and nation</a:t>
            </a:r>
            <a:r>
              <a:rPr lang="en-US" sz="2400" dirty="0" smtClean="0"/>
              <a:t>.” (Rev. </a:t>
            </a:r>
            <a:r>
              <a:rPr lang="en-US" sz="2400" dirty="0"/>
              <a:t>5</a:t>
            </a:r>
            <a:r>
              <a:rPr lang="en-US" sz="2400" dirty="0" smtClean="0"/>
              <a:t>:9)</a:t>
            </a:r>
          </a:p>
          <a:p>
            <a:r>
              <a:rPr lang="en-US" sz="2400" b="1" baseline="30000" dirty="0"/>
              <a:t> </a:t>
            </a:r>
            <a:r>
              <a:rPr lang="en-US" sz="2400" dirty="0" smtClean="0"/>
              <a:t>“saying </a:t>
            </a:r>
            <a:r>
              <a:rPr lang="en-US" sz="2400" dirty="0"/>
              <a:t>with a loud voice</a:t>
            </a:r>
            <a:r>
              <a:rPr lang="en-US" sz="2400" dirty="0" smtClean="0"/>
              <a:t>, “</a:t>
            </a:r>
            <a:r>
              <a:rPr lang="en-US" sz="2400" dirty="0">
                <a:solidFill>
                  <a:schemeClr val="accent2">
                    <a:lumMod val="75000"/>
                  </a:schemeClr>
                </a:solidFill>
              </a:rPr>
              <a:t>Worthy is the Lamb that was slain</a:t>
            </a:r>
            <a:r>
              <a:rPr lang="en-US" sz="2400" dirty="0"/>
              <a:t> to receive power and riches and wisdom and might and honor and glory and blessing</a:t>
            </a:r>
            <a:r>
              <a:rPr lang="en-US" sz="2400" dirty="0" smtClean="0"/>
              <a:t>.” (Rev. 5:12)</a:t>
            </a:r>
            <a:endParaRPr lang="en-US" sz="2400" dirty="0"/>
          </a:p>
          <a:p>
            <a:endParaRPr lang="en-US" sz="2400" dirty="0" smtClean="0"/>
          </a:p>
          <a:p>
            <a:endParaRPr lang="en-US" sz="2400" dirty="0"/>
          </a:p>
          <a:p>
            <a:endParaRPr lang="en-US" sz="2400" dirty="0"/>
          </a:p>
        </p:txBody>
      </p:sp>
    </p:spTree>
    <p:extLst>
      <p:ext uri="{BB962C8B-B14F-4D97-AF65-F5344CB8AC3E}">
        <p14:creationId xmlns:p14="http://schemas.microsoft.com/office/powerpoint/2010/main" val="7097420"/>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230"/>
            <a:ext cx="7886700" cy="1104636"/>
          </a:xfrm>
        </p:spPr>
        <p:txBody>
          <a:bodyPr/>
          <a:lstStyle/>
          <a:p>
            <a:pPr algn="ctr"/>
            <a:r>
              <a:rPr lang="en-US" dirty="0" smtClean="0"/>
              <a:t>The Scroll with Seven Seals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56" y="1064352"/>
            <a:ext cx="4040759" cy="30305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409" y="1064351"/>
            <a:ext cx="4009679" cy="30305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6887" y="3694165"/>
            <a:ext cx="4216677" cy="1936904"/>
          </a:xfrm>
          <a:prstGeom prst="rect">
            <a:avLst/>
          </a:prstGeom>
        </p:spPr>
      </p:pic>
    </p:spTree>
    <p:extLst>
      <p:ext uri="{BB962C8B-B14F-4D97-AF65-F5344CB8AC3E}">
        <p14:creationId xmlns:p14="http://schemas.microsoft.com/office/powerpoint/2010/main" val="1174737355"/>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Chapter 4 &amp; Chapter 5</a:t>
            </a:r>
            <a:endParaRPr lang="en-US" dirty="0"/>
          </a:p>
        </p:txBody>
      </p:sp>
      <p:sp>
        <p:nvSpPr>
          <p:cNvPr id="3" name="Content Placeholder 2"/>
          <p:cNvSpPr>
            <a:spLocks noGrp="1"/>
          </p:cNvSpPr>
          <p:nvPr>
            <p:ph idx="1"/>
          </p:nvPr>
        </p:nvSpPr>
        <p:spPr/>
        <p:txBody>
          <a:bodyPr>
            <a:normAutofit/>
          </a:bodyPr>
          <a:lstStyle/>
          <a:p>
            <a:r>
              <a:rPr lang="en-US" dirty="0" smtClean="0"/>
              <a:t>Chapter 4: The Throne of our Holy God.</a:t>
            </a:r>
          </a:p>
          <a:p>
            <a:pPr lvl="1"/>
            <a:r>
              <a:rPr lang="en-US" dirty="0" smtClean="0"/>
              <a:t>Colorful, Vibrant, &amp; Faithful (vs.1-3)</a:t>
            </a:r>
          </a:p>
          <a:p>
            <a:pPr lvl="1"/>
            <a:r>
              <a:rPr lang="en-US" dirty="0" smtClean="0"/>
              <a:t>Active &amp; Impressive (vs. 4-7)</a:t>
            </a:r>
          </a:p>
          <a:p>
            <a:pPr lvl="1"/>
            <a:r>
              <a:rPr lang="en-US" dirty="0" smtClean="0"/>
              <a:t>HOLY, HOLY, HOLY (vs. 8)</a:t>
            </a:r>
          </a:p>
          <a:p>
            <a:pPr lvl="1"/>
            <a:r>
              <a:rPr lang="en-US" dirty="0" smtClean="0"/>
              <a:t>“who lives forever and ever</a:t>
            </a:r>
            <a:r>
              <a:rPr lang="mr-IN" dirty="0" smtClean="0"/>
              <a:t>…</a:t>
            </a:r>
            <a:r>
              <a:rPr lang="en-US" dirty="0" smtClean="0"/>
              <a:t>” (vs. 10)</a:t>
            </a:r>
          </a:p>
          <a:p>
            <a:pPr lvl="1"/>
            <a:r>
              <a:rPr lang="en-US" dirty="0" smtClean="0"/>
              <a:t>“glory and honor and thanks...” (vs. 11)</a:t>
            </a:r>
          </a:p>
        </p:txBody>
      </p:sp>
    </p:spTree>
    <p:extLst>
      <p:ext uri="{BB962C8B-B14F-4D97-AF65-F5344CB8AC3E}">
        <p14:creationId xmlns:p14="http://schemas.microsoft.com/office/powerpoint/2010/main" val="28794942"/>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Text Box 14"/>
          <p:cNvSpPr txBox="1">
            <a:spLocks noChangeArrowheads="1"/>
          </p:cNvSpPr>
          <p:nvPr/>
        </p:nvSpPr>
        <p:spPr bwMode="auto">
          <a:xfrm>
            <a:off x="2145771" y="1494896"/>
            <a:ext cx="3082895"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70"/>
              <a:t>1.</a:t>
            </a:r>
          </a:p>
          <a:p>
            <a:r>
              <a:rPr lang="en-US" altLang="x-none" sz="1170"/>
              <a:t>Holy, holy, holy! Lord God Almighty!</a:t>
            </a:r>
          </a:p>
          <a:p>
            <a:r>
              <a:rPr lang="en-US" altLang="x-none" sz="1170"/>
              <a:t>Early in the morning our song shall rise to Thee;</a:t>
            </a:r>
          </a:p>
          <a:p>
            <a:r>
              <a:rPr lang="en-US" altLang="x-none" sz="1170"/>
              <a:t>Holy, holy, holy! merciful and mighty!</a:t>
            </a:r>
          </a:p>
          <a:p>
            <a:r>
              <a:rPr lang="en-US" altLang="x-none" sz="1170"/>
              <a:t>God over all, and blest eternally.</a:t>
            </a:r>
          </a:p>
        </p:txBody>
      </p:sp>
      <p:pic>
        <p:nvPicPr>
          <p:cNvPr id="2070" name="Picture 22" descr="E:\ThePapHy\Songs\FinaleFilesForPP\H\HolyHolyHoly_Eternally00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11"/>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1 - Holy, Holy Holy!</a:t>
            </a:r>
          </a:p>
        </p:txBody>
      </p:sp>
      <p:sp>
        <p:nvSpPr>
          <p:cNvPr id="2060" name="Text Box 12"/>
          <p:cNvSpPr txBox="1">
            <a:spLocks noChangeArrowheads="1"/>
          </p:cNvSpPr>
          <p:nvPr/>
        </p:nvSpPr>
        <p:spPr bwMode="auto">
          <a:xfrm>
            <a:off x="825500" y="5273146"/>
            <a:ext cx="15408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a:t>Words by: Reginald Heber</a:t>
            </a:r>
          </a:p>
          <a:p>
            <a:r>
              <a:rPr lang="en-US" altLang="x-none" sz="1000"/>
              <a:t>Music by: John B. Dykes</a:t>
            </a:r>
          </a:p>
        </p:txBody>
      </p:sp>
      <p:sp>
        <p:nvSpPr>
          <p:cNvPr id="2061" name="Text Box 13"/>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2071" name="Text Box 23"/>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238</a:t>
            </a:r>
          </a:p>
        </p:txBody>
      </p:sp>
    </p:spTree>
    <p:extLst>
      <p:ext uri="{BB962C8B-B14F-4D97-AF65-F5344CB8AC3E}">
        <p14:creationId xmlns:p14="http://schemas.microsoft.com/office/powerpoint/2010/main" val="626008147"/>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7" name="Picture 15" descr="E:\ThePapHy\Songs\FinaleFilesForPP\H\HolyHolyHoly_Eternally00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9"/>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1 - Holy, Holy Holy!</a:t>
            </a:r>
          </a:p>
        </p:txBody>
      </p:sp>
      <p:sp>
        <p:nvSpPr>
          <p:cNvPr id="3082" name="Text Box 10"/>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3088" name="Text Box 16"/>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238</a:t>
            </a:r>
          </a:p>
        </p:txBody>
      </p:sp>
    </p:spTree>
    <p:extLst>
      <p:ext uri="{BB962C8B-B14F-4D97-AF65-F5344CB8AC3E}">
        <p14:creationId xmlns:p14="http://schemas.microsoft.com/office/powerpoint/2010/main" val="796539976"/>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1714500" y="1460501"/>
            <a:ext cx="3676006"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70"/>
              <a:t>2.</a:t>
            </a:r>
          </a:p>
          <a:p>
            <a:r>
              <a:rPr lang="en-US" altLang="x-none" sz="1170"/>
              <a:t>Holy, holy, holy! all the saints adore Thee,</a:t>
            </a:r>
          </a:p>
          <a:p>
            <a:r>
              <a:rPr lang="en-US" altLang="x-none" sz="1170"/>
              <a:t>Casting down their golden crowns around the crystal sea;</a:t>
            </a:r>
          </a:p>
          <a:p>
            <a:r>
              <a:rPr lang="en-US" altLang="x-none" sz="1170"/>
              <a:t>Cherubim and seraphim falling down before Thee,</a:t>
            </a:r>
          </a:p>
          <a:p>
            <a:r>
              <a:rPr lang="en-US" altLang="x-none" sz="1170"/>
              <a:t>Who wast, and art, and evermore shalt be.</a:t>
            </a:r>
          </a:p>
        </p:txBody>
      </p:sp>
      <p:pic>
        <p:nvPicPr>
          <p:cNvPr id="4112" name="Picture 16" descr="E:\ThePapHy\Songs\FinaleFilesForPP\H\HolyHolyHoly_Eternally00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2 - Holy, Holy Holy!</a:t>
            </a:r>
          </a:p>
        </p:txBody>
      </p:sp>
      <p:sp>
        <p:nvSpPr>
          <p:cNvPr id="4104" name="Text Box 8"/>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4113" name="Text Box 17"/>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238</a:t>
            </a:r>
          </a:p>
        </p:txBody>
      </p:sp>
      <p:sp>
        <p:nvSpPr>
          <p:cNvPr id="4114" name="Text Box 18"/>
          <p:cNvSpPr txBox="1">
            <a:spLocks noChangeArrowheads="1"/>
          </p:cNvSpPr>
          <p:nvPr/>
        </p:nvSpPr>
        <p:spPr bwMode="auto">
          <a:xfrm>
            <a:off x="825500" y="5273146"/>
            <a:ext cx="15408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a:t>Words by: Reginald Heber</a:t>
            </a:r>
          </a:p>
          <a:p>
            <a:r>
              <a:rPr lang="en-US" altLang="x-none" sz="1000"/>
              <a:t>Music by: John B. Dykes</a:t>
            </a:r>
          </a:p>
        </p:txBody>
      </p:sp>
    </p:spTree>
    <p:extLst>
      <p:ext uri="{BB962C8B-B14F-4D97-AF65-F5344CB8AC3E}">
        <p14:creationId xmlns:p14="http://schemas.microsoft.com/office/powerpoint/2010/main" val="34321234"/>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E:\ThePapHy\Songs\FinaleFilesForPP\H\HolyHolyHoly_Eternally00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126" name="Rectangle 6"/>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2 - Holy, Holy Holy!</a:t>
            </a:r>
          </a:p>
        </p:txBody>
      </p:sp>
      <p:sp>
        <p:nvSpPr>
          <p:cNvPr id="5127" name="Text Box 7"/>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5133" name="Text Box 13"/>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238</a:t>
            </a:r>
          </a:p>
        </p:txBody>
      </p:sp>
    </p:spTree>
    <p:extLst>
      <p:ext uri="{BB962C8B-B14F-4D97-AF65-F5344CB8AC3E}">
        <p14:creationId xmlns:p14="http://schemas.microsoft.com/office/powerpoint/2010/main" val="1311362442"/>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1891771" y="1431396"/>
            <a:ext cx="5791729"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x-none" sz="1170"/>
              <a:t>4.</a:t>
            </a:r>
          </a:p>
          <a:p>
            <a:r>
              <a:rPr lang="en-US" altLang="x-none" sz="1170"/>
              <a:t>Holy, holy, holy! Lord God A-mighty!</a:t>
            </a:r>
          </a:p>
          <a:p>
            <a:r>
              <a:rPr lang="en-US" altLang="x-none" sz="1170"/>
              <a:t>All Thy works shall praise Thy name, in earth, and sky, and sea;</a:t>
            </a:r>
          </a:p>
          <a:p>
            <a:r>
              <a:rPr lang="en-US" altLang="x-none" sz="1170"/>
              <a:t>Holy, holy, holy! merciful and mighty!</a:t>
            </a:r>
          </a:p>
          <a:p>
            <a:r>
              <a:rPr lang="en-US" altLang="x-none" sz="1170"/>
              <a:t>God over all, and blest eternally.</a:t>
            </a:r>
          </a:p>
        </p:txBody>
      </p:sp>
      <p:pic>
        <p:nvPicPr>
          <p:cNvPr id="8208" name="Picture 16" descr="E:\ThePapHy\Songs\FinaleFilesForPP\H\HolyHolyHoly_Eternally00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6"/>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4 - Holy, Holy Holy!</a:t>
            </a:r>
          </a:p>
        </p:txBody>
      </p:sp>
      <p:sp>
        <p:nvSpPr>
          <p:cNvPr id="8200" name="Text Box 8"/>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8209" name="Text Box 17"/>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238</a:t>
            </a:r>
          </a:p>
        </p:txBody>
      </p:sp>
      <p:sp>
        <p:nvSpPr>
          <p:cNvPr id="8210" name="Text Box 18"/>
          <p:cNvSpPr txBox="1">
            <a:spLocks noChangeArrowheads="1"/>
          </p:cNvSpPr>
          <p:nvPr/>
        </p:nvSpPr>
        <p:spPr bwMode="auto">
          <a:xfrm>
            <a:off x="825500" y="5273146"/>
            <a:ext cx="15408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a:t>Words by: Reginald Heber</a:t>
            </a:r>
          </a:p>
          <a:p>
            <a:r>
              <a:rPr lang="en-US" altLang="x-none" sz="1000"/>
              <a:t>Music by: John B. Dykes</a:t>
            </a:r>
          </a:p>
        </p:txBody>
      </p:sp>
    </p:spTree>
    <p:extLst>
      <p:ext uri="{BB962C8B-B14F-4D97-AF65-F5344CB8AC3E}">
        <p14:creationId xmlns:p14="http://schemas.microsoft.com/office/powerpoint/2010/main" val="443893533"/>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12" descr="E:\ThePapHy\Songs\FinaleFilesForPP\H\HolyHolyHoly_Eternally008.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222" name="Rectangle 6"/>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4 - Holy, Holy Holy!</a:t>
            </a:r>
          </a:p>
        </p:txBody>
      </p:sp>
      <p:sp>
        <p:nvSpPr>
          <p:cNvPr id="9223" name="Text Box 7"/>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9229" name="Text Box 13"/>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238</a:t>
            </a:r>
          </a:p>
        </p:txBody>
      </p:sp>
    </p:spTree>
    <p:extLst>
      <p:ext uri="{BB962C8B-B14F-4D97-AF65-F5344CB8AC3E}">
        <p14:creationId xmlns:p14="http://schemas.microsoft.com/office/powerpoint/2010/main" val="160419453"/>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Chapter 4 &amp; Chapter 5</a:t>
            </a:r>
            <a:endParaRPr lang="en-US" dirty="0"/>
          </a:p>
        </p:txBody>
      </p:sp>
      <p:sp>
        <p:nvSpPr>
          <p:cNvPr id="3" name="Content Placeholder 2"/>
          <p:cNvSpPr>
            <a:spLocks noGrp="1"/>
          </p:cNvSpPr>
          <p:nvPr>
            <p:ph idx="1"/>
          </p:nvPr>
        </p:nvSpPr>
        <p:spPr>
          <a:xfrm>
            <a:off x="628650" y="1408906"/>
            <a:ext cx="7886700" cy="4077493"/>
          </a:xfrm>
        </p:spPr>
        <p:txBody>
          <a:bodyPr>
            <a:normAutofit/>
          </a:bodyPr>
          <a:lstStyle/>
          <a:p>
            <a:r>
              <a:rPr lang="en-US" dirty="0"/>
              <a:t>Chapter 5: The Worthy Lamb</a:t>
            </a:r>
          </a:p>
          <a:p>
            <a:pPr lvl="1"/>
            <a:r>
              <a:rPr lang="en-US" dirty="0"/>
              <a:t>The Scroll with Seven Seals: A Sure &amp; Complete Complete Message (vs. 1)</a:t>
            </a:r>
          </a:p>
          <a:p>
            <a:pPr lvl="1"/>
            <a:r>
              <a:rPr lang="en-US" dirty="0"/>
              <a:t>Search for Worthiness, Not Just Raw Strength (vs. 2-5)</a:t>
            </a:r>
          </a:p>
          <a:p>
            <a:pPr lvl="1"/>
            <a:r>
              <a:rPr lang="en-US" dirty="0"/>
              <a:t>The Worthy Qualities of Jesus (vs. 6-14</a:t>
            </a:r>
            <a:r>
              <a:rPr lang="en-US" dirty="0" smtClean="0"/>
              <a:t>)</a:t>
            </a:r>
          </a:p>
          <a:p>
            <a:r>
              <a:rPr lang="en-US" dirty="0" smtClean="0"/>
              <a:t>Chapter 5: The Worthy Qualities of Jesus (vs. 6-14)</a:t>
            </a:r>
          </a:p>
          <a:p>
            <a:pPr lvl="1"/>
            <a:r>
              <a:rPr lang="en-US" dirty="0" smtClean="0"/>
              <a:t>Vs 6: Complete Power (Horns) and Knowledge (Eyes) </a:t>
            </a:r>
          </a:p>
          <a:p>
            <a:pPr lvl="1"/>
            <a:r>
              <a:rPr lang="en-US" dirty="0" smtClean="0"/>
              <a:t>Vs 9: You were slain</a:t>
            </a:r>
          </a:p>
          <a:p>
            <a:pPr lvl="1"/>
            <a:r>
              <a:rPr lang="en-US" dirty="0" smtClean="0"/>
              <a:t>Vs 9: </a:t>
            </a:r>
            <a:r>
              <a:rPr lang="en-US" dirty="0"/>
              <a:t>P</a:t>
            </a:r>
            <a:r>
              <a:rPr lang="en-US" dirty="0" smtClean="0"/>
              <a:t>urchased for God with Your blood men from every tribe</a:t>
            </a:r>
            <a:r>
              <a:rPr lang="mr-IN" dirty="0" smtClean="0"/>
              <a:t>…</a:t>
            </a:r>
            <a:endParaRPr lang="en-US" dirty="0" smtClean="0"/>
          </a:p>
          <a:p>
            <a:pPr lvl="1"/>
            <a:r>
              <a:rPr lang="en-US" dirty="0" smtClean="0"/>
              <a:t>Vs 10: Made them a kingdom and priests</a:t>
            </a:r>
          </a:p>
          <a:p>
            <a:pPr lvl="1"/>
            <a:r>
              <a:rPr lang="en-US" dirty="0" smtClean="0"/>
              <a:t>Vs 12: Power, Riches, Wisdom, Might, Honor, Glory, Blessing</a:t>
            </a:r>
          </a:p>
          <a:p>
            <a:pPr lvl="1"/>
            <a:r>
              <a:rPr lang="en-US" dirty="0" smtClean="0"/>
              <a:t>Vs 13: Every created thing</a:t>
            </a:r>
            <a:r>
              <a:rPr lang="en-US" dirty="0"/>
              <a:t> </a:t>
            </a:r>
            <a:r>
              <a:rPr lang="en-US" dirty="0" smtClean="0"/>
              <a:t>praises the Lamb.</a:t>
            </a:r>
          </a:p>
          <a:p>
            <a:pPr lvl="1"/>
            <a:r>
              <a:rPr lang="en-US" dirty="0" smtClean="0"/>
              <a:t>Vs 14: The 4 Living Creatures &amp; Elders all Worship the Lamb</a:t>
            </a:r>
          </a:p>
          <a:p>
            <a:pPr lvl="1"/>
            <a:endParaRPr lang="en-US" dirty="0" smtClean="0"/>
          </a:p>
        </p:txBody>
      </p:sp>
    </p:spTree>
    <p:extLst>
      <p:ext uri="{BB962C8B-B14F-4D97-AF65-F5344CB8AC3E}">
        <p14:creationId xmlns:p14="http://schemas.microsoft.com/office/powerpoint/2010/main" val="1169544511"/>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0"/>
            <a:ext cx="5715000" cy="5715000"/>
          </a:xfrm>
          <a:prstGeom prst="rect">
            <a:avLst/>
          </a:prstGeom>
        </p:spPr>
      </p:pic>
    </p:spTree>
    <p:extLst>
      <p:ext uri="{BB962C8B-B14F-4D97-AF65-F5344CB8AC3E}">
        <p14:creationId xmlns:p14="http://schemas.microsoft.com/office/powerpoint/2010/main" val="11607290"/>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Visions of Ezekiel &amp; John</a:t>
            </a:r>
            <a:endParaRPr lang="en-US" dirty="0"/>
          </a:p>
        </p:txBody>
      </p:sp>
      <p:sp>
        <p:nvSpPr>
          <p:cNvPr id="3" name="Content Placeholder 2"/>
          <p:cNvSpPr>
            <a:spLocks noGrp="1"/>
          </p:cNvSpPr>
          <p:nvPr>
            <p:ph idx="1"/>
          </p:nvPr>
        </p:nvSpPr>
        <p:spPr/>
        <p:txBody>
          <a:bodyPr>
            <a:normAutofit/>
          </a:bodyPr>
          <a:lstStyle/>
          <a:p>
            <a:r>
              <a:rPr lang="en-US" sz="2800" dirty="0" smtClean="0"/>
              <a:t>Ezekiel Sees Four Living Creatures</a:t>
            </a:r>
          </a:p>
          <a:p>
            <a:pPr lvl="1"/>
            <a:r>
              <a:rPr lang="en-US" sz="2500" dirty="0" smtClean="0"/>
              <a:t>Ezekiel 1:5-12</a:t>
            </a:r>
          </a:p>
          <a:p>
            <a:r>
              <a:rPr lang="en-US" sz="2800" dirty="0" smtClean="0"/>
              <a:t>Ezekiel Sees A Glorious Throne</a:t>
            </a:r>
          </a:p>
          <a:p>
            <a:pPr lvl="1"/>
            <a:r>
              <a:rPr lang="en-US" sz="2500" dirty="0" smtClean="0"/>
              <a:t>Ezekiel 1:26-28</a:t>
            </a:r>
            <a:endParaRPr lang="en-US" sz="2500" dirty="0"/>
          </a:p>
        </p:txBody>
      </p:sp>
    </p:spTree>
    <p:extLst>
      <p:ext uri="{BB962C8B-B14F-4D97-AF65-F5344CB8AC3E}">
        <p14:creationId xmlns:p14="http://schemas.microsoft.com/office/powerpoint/2010/main" val="981391579"/>
      </p:ext>
    </p:extLst>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Visions of Daniel &amp; John</a:t>
            </a:r>
            <a:endParaRPr lang="en-US" dirty="0"/>
          </a:p>
        </p:txBody>
      </p:sp>
      <p:sp>
        <p:nvSpPr>
          <p:cNvPr id="3" name="Content Placeholder 2"/>
          <p:cNvSpPr>
            <a:spLocks noGrp="1"/>
          </p:cNvSpPr>
          <p:nvPr>
            <p:ph idx="1"/>
          </p:nvPr>
        </p:nvSpPr>
        <p:spPr/>
        <p:txBody>
          <a:bodyPr>
            <a:normAutofit/>
          </a:bodyPr>
          <a:lstStyle/>
          <a:p>
            <a:r>
              <a:rPr lang="en-US" sz="2800" dirty="0" smtClean="0"/>
              <a:t>Daniel Sees A Great Throne</a:t>
            </a:r>
          </a:p>
          <a:p>
            <a:pPr lvl="1"/>
            <a:r>
              <a:rPr lang="en-US" sz="2500" dirty="0" smtClean="0"/>
              <a:t>Daniel 7:9-10</a:t>
            </a:r>
          </a:p>
          <a:p>
            <a:r>
              <a:rPr lang="en-US" sz="2800" dirty="0" smtClean="0"/>
              <a:t>Daniel Sees The Son of Man &amp; His Kingdom</a:t>
            </a:r>
          </a:p>
          <a:p>
            <a:pPr lvl="1"/>
            <a:r>
              <a:rPr lang="en-US" sz="2500" dirty="0" smtClean="0"/>
              <a:t>Daniel 7:13-14</a:t>
            </a:r>
            <a:endParaRPr lang="en-US" sz="2500" dirty="0"/>
          </a:p>
        </p:txBody>
      </p:sp>
    </p:spTree>
    <p:extLst>
      <p:ext uri="{BB962C8B-B14F-4D97-AF65-F5344CB8AC3E}">
        <p14:creationId xmlns:p14="http://schemas.microsoft.com/office/powerpoint/2010/main" val="1326807031"/>
      </p:ext>
    </p:extLst>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Applications for Today</a:t>
            </a:r>
            <a:endParaRPr lang="en-US" dirty="0"/>
          </a:p>
        </p:txBody>
      </p:sp>
      <p:sp>
        <p:nvSpPr>
          <p:cNvPr id="3" name="Content Placeholder 2"/>
          <p:cNvSpPr>
            <a:spLocks noGrp="1"/>
          </p:cNvSpPr>
          <p:nvPr>
            <p:ph idx="1"/>
          </p:nvPr>
        </p:nvSpPr>
        <p:spPr/>
        <p:txBody>
          <a:bodyPr>
            <a:normAutofit/>
          </a:bodyPr>
          <a:lstStyle/>
          <a:p>
            <a:r>
              <a:rPr lang="en-US" dirty="0" smtClean="0"/>
              <a:t>When I Face Challenges &amp; Temptations, I Need To Stop &amp; Remember The Most Holy God We Serve.</a:t>
            </a:r>
          </a:p>
          <a:p>
            <a:r>
              <a:rPr lang="en-US" dirty="0" smtClean="0"/>
              <a:t>When I’m Tempted To Put Anything Above The Lord, I Need To Remember All That He Performed To Redeem Me.</a:t>
            </a:r>
          </a:p>
          <a:p>
            <a:r>
              <a:rPr lang="en-US" dirty="0" smtClean="0"/>
              <a:t>When Following Jesus, I’m Following A Lion &amp; A Lamb.</a:t>
            </a:r>
          </a:p>
          <a:p>
            <a:pPr lvl="1"/>
            <a:r>
              <a:rPr lang="en-US" dirty="0" smtClean="0"/>
              <a:t>I want to imitate Him! Strong enough to win through sacrifice.</a:t>
            </a:r>
          </a:p>
          <a:p>
            <a:r>
              <a:rPr lang="en-US" dirty="0" smtClean="0"/>
              <a:t>Everyone Needs To Hear The Good News of What Jesus Has Done! </a:t>
            </a:r>
          </a:p>
          <a:p>
            <a:pPr lvl="1"/>
            <a:r>
              <a:rPr lang="en-US" sz="2000" dirty="0" smtClean="0"/>
              <a:t>“</a:t>
            </a:r>
            <a:r>
              <a:rPr lang="mr-IN" sz="2000" dirty="0" smtClean="0"/>
              <a:t>…</a:t>
            </a:r>
            <a:r>
              <a:rPr lang="en-US" sz="2000" dirty="0" smtClean="0"/>
              <a:t>for </a:t>
            </a:r>
            <a:r>
              <a:rPr lang="en-US" sz="2000" dirty="0"/>
              <a:t>You were slain, and purchased for God with Your blood </a:t>
            </a:r>
            <a:r>
              <a:rPr lang="en-US" sz="2000" i="1" dirty="0"/>
              <a:t>men</a:t>
            </a:r>
            <a:r>
              <a:rPr lang="en-US" sz="2000" dirty="0"/>
              <a:t> from every tribe and tongue and people and </a:t>
            </a:r>
            <a:r>
              <a:rPr lang="en-US" sz="2000" dirty="0" smtClean="0"/>
              <a:t>nation. </a:t>
            </a:r>
            <a:r>
              <a:rPr lang="en-US" sz="2000" b="1" baseline="30000" dirty="0" smtClean="0"/>
              <a:t>10</a:t>
            </a:r>
            <a:r>
              <a:rPr lang="en-US" sz="2000" b="1" baseline="30000" dirty="0"/>
              <a:t> </a:t>
            </a:r>
            <a:r>
              <a:rPr lang="en-US" sz="2000" dirty="0"/>
              <a:t>“You have made them </a:t>
            </a:r>
            <a:r>
              <a:rPr lang="en-US" sz="2000" i="1" dirty="0"/>
              <a:t>to be</a:t>
            </a:r>
            <a:r>
              <a:rPr lang="en-US" sz="2000" dirty="0"/>
              <a:t> a kingdom and priests to our God; and they will reign upon the earth.”</a:t>
            </a:r>
          </a:p>
          <a:p>
            <a:endParaRPr lang="en-US" dirty="0"/>
          </a:p>
        </p:txBody>
      </p:sp>
    </p:spTree>
    <p:extLst>
      <p:ext uri="{BB962C8B-B14F-4D97-AF65-F5344CB8AC3E}">
        <p14:creationId xmlns:p14="http://schemas.microsoft.com/office/powerpoint/2010/main" val="1957537045"/>
      </p:ext>
    </p:extLst>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Verses In The Book of Revelation</a:t>
            </a:r>
            <a:endParaRPr lang="en-US" dirty="0"/>
          </a:p>
        </p:txBody>
      </p:sp>
      <p:sp>
        <p:nvSpPr>
          <p:cNvPr id="3" name="Content Placeholder 2"/>
          <p:cNvSpPr>
            <a:spLocks noGrp="1"/>
          </p:cNvSpPr>
          <p:nvPr>
            <p:ph idx="1"/>
          </p:nvPr>
        </p:nvSpPr>
        <p:spPr>
          <a:xfrm>
            <a:off x="228600" y="1521354"/>
            <a:ext cx="8636000" cy="3626115"/>
          </a:xfrm>
        </p:spPr>
        <p:txBody>
          <a:bodyPr>
            <a:normAutofit/>
          </a:bodyPr>
          <a:lstStyle/>
          <a:p>
            <a:r>
              <a:rPr lang="en-US" dirty="0" smtClean="0"/>
              <a:t>Rev. 1:1 “The Revelation of Jesus Christ</a:t>
            </a:r>
            <a:r>
              <a:rPr lang="mr-IN" dirty="0" smtClean="0"/>
              <a:t>…</a:t>
            </a:r>
            <a:r>
              <a:rPr lang="en-US" dirty="0" smtClean="0"/>
              <a:t>to show</a:t>
            </a:r>
            <a:r>
              <a:rPr lang="mr-IN" dirty="0" smtClean="0"/>
              <a:t>…</a:t>
            </a:r>
            <a:r>
              <a:rPr lang="en-US" dirty="0" smtClean="0"/>
              <a:t>soon take place.”</a:t>
            </a:r>
          </a:p>
          <a:p>
            <a:r>
              <a:rPr lang="en-US" dirty="0" smtClean="0"/>
              <a:t>Rev. 1:5 “Jesus Christ</a:t>
            </a:r>
            <a:r>
              <a:rPr lang="mr-IN" dirty="0" smtClean="0"/>
              <a:t>…</a:t>
            </a:r>
            <a:r>
              <a:rPr lang="en-US" dirty="0" smtClean="0"/>
              <a:t>ruler of the kings of the earth</a:t>
            </a:r>
            <a:r>
              <a:rPr lang="mr-IN" dirty="0" smtClean="0"/>
              <a:t>…</a:t>
            </a:r>
            <a:r>
              <a:rPr lang="en-US" dirty="0" smtClean="0"/>
              <a:t>”</a:t>
            </a:r>
          </a:p>
          <a:p>
            <a:r>
              <a:rPr lang="en-US" dirty="0" smtClean="0"/>
              <a:t>Rev. 1:20 “the seven lampstands are the seven churches</a:t>
            </a:r>
            <a:r>
              <a:rPr lang="mr-IN" dirty="0" smtClean="0"/>
              <a:t>…</a:t>
            </a:r>
            <a:r>
              <a:rPr lang="en-US" dirty="0" smtClean="0"/>
              <a:t>”</a:t>
            </a:r>
          </a:p>
          <a:p>
            <a:r>
              <a:rPr lang="en-US" dirty="0" smtClean="0"/>
              <a:t>Rev. 2:4 </a:t>
            </a:r>
            <a:r>
              <a:rPr lang="en-US" dirty="0" smtClean="0"/>
              <a:t>(Eph.) “you </a:t>
            </a:r>
            <a:r>
              <a:rPr lang="en-US" dirty="0" smtClean="0"/>
              <a:t>have left your first love</a:t>
            </a:r>
            <a:r>
              <a:rPr lang="mr-IN" dirty="0" smtClean="0"/>
              <a:t>…</a:t>
            </a:r>
            <a:r>
              <a:rPr lang="en-US" dirty="0" smtClean="0"/>
              <a:t>”</a:t>
            </a:r>
          </a:p>
          <a:p>
            <a:r>
              <a:rPr lang="en-US" dirty="0" smtClean="0"/>
              <a:t>Rev 2:10 </a:t>
            </a:r>
            <a:r>
              <a:rPr lang="en-US" dirty="0" smtClean="0"/>
              <a:t>(</a:t>
            </a:r>
            <a:r>
              <a:rPr lang="en-US" dirty="0" err="1" smtClean="0"/>
              <a:t>Smy</a:t>
            </a:r>
            <a:r>
              <a:rPr lang="en-US" dirty="0" smtClean="0"/>
              <a:t>.) “be </a:t>
            </a:r>
            <a:r>
              <a:rPr lang="en-US" dirty="0" smtClean="0"/>
              <a:t>faithful until death, and I will give you the crown of life.”</a:t>
            </a:r>
          </a:p>
          <a:p>
            <a:r>
              <a:rPr lang="en-US" dirty="0" smtClean="0"/>
              <a:t>Rev 2:14 </a:t>
            </a:r>
            <a:r>
              <a:rPr lang="en-US" dirty="0" smtClean="0"/>
              <a:t>(</a:t>
            </a:r>
            <a:r>
              <a:rPr lang="en-US" dirty="0" err="1" smtClean="0"/>
              <a:t>Perg</a:t>
            </a:r>
            <a:r>
              <a:rPr lang="en-US" dirty="0" smtClean="0"/>
              <a:t>.) “I </a:t>
            </a:r>
            <a:r>
              <a:rPr lang="en-US" dirty="0" smtClean="0"/>
              <a:t>have a few things against you</a:t>
            </a:r>
            <a:r>
              <a:rPr lang="mr-IN" dirty="0" smtClean="0"/>
              <a:t>…</a:t>
            </a:r>
            <a:r>
              <a:rPr lang="en-US" dirty="0" smtClean="0"/>
              <a:t>the </a:t>
            </a:r>
            <a:r>
              <a:rPr lang="en-US" dirty="0" smtClean="0"/>
              <a:t>teaching of Balaam</a:t>
            </a:r>
            <a:r>
              <a:rPr lang="en-US" dirty="0" smtClean="0"/>
              <a:t>”</a:t>
            </a:r>
          </a:p>
          <a:p>
            <a:r>
              <a:rPr lang="en-US" dirty="0" smtClean="0"/>
              <a:t>Rev 2:21 (Thy) “I gave her time to repent</a:t>
            </a:r>
            <a:r>
              <a:rPr lang="en-US" dirty="0"/>
              <a:t>"</a:t>
            </a:r>
            <a:endParaRPr lang="en-US" dirty="0" smtClean="0"/>
          </a:p>
          <a:p>
            <a:r>
              <a:rPr lang="en-US" dirty="0" smtClean="0"/>
              <a:t>Rev 3:2 </a:t>
            </a:r>
            <a:r>
              <a:rPr lang="en-US" dirty="0" smtClean="0"/>
              <a:t>(</a:t>
            </a:r>
            <a:r>
              <a:rPr lang="en-US" dirty="0" err="1" smtClean="0"/>
              <a:t>Sar</a:t>
            </a:r>
            <a:r>
              <a:rPr lang="en-US" dirty="0" smtClean="0"/>
              <a:t>) “Wake </a:t>
            </a:r>
            <a:r>
              <a:rPr lang="en-US" dirty="0" smtClean="0"/>
              <a:t>up and strengthen the things that remain</a:t>
            </a:r>
            <a:r>
              <a:rPr lang="en-US" dirty="0" smtClean="0"/>
              <a:t>”</a:t>
            </a:r>
            <a:endParaRPr lang="en-US" dirty="0" smtClean="0"/>
          </a:p>
        </p:txBody>
      </p:sp>
    </p:spTree>
    <p:extLst>
      <p:ext uri="{BB962C8B-B14F-4D97-AF65-F5344CB8AC3E}">
        <p14:creationId xmlns:p14="http://schemas.microsoft.com/office/powerpoint/2010/main" val="41078967"/>
      </p:ext>
    </p:extLst>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Verses In The Book of Revelation</a:t>
            </a:r>
            <a:endParaRPr lang="en-US" dirty="0"/>
          </a:p>
        </p:txBody>
      </p:sp>
      <p:sp>
        <p:nvSpPr>
          <p:cNvPr id="3" name="Content Placeholder 2"/>
          <p:cNvSpPr>
            <a:spLocks noGrp="1"/>
          </p:cNvSpPr>
          <p:nvPr>
            <p:ph idx="1"/>
          </p:nvPr>
        </p:nvSpPr>
        <p:spPr>
          <a:xfrm>
            <a:off x="228600" y="1521354"/>
            <a:ext cx="8636000" cy="3626115"/>
          </a:xfrm>
        </p:spPr>
        <p:txBody>
          <a:bodyPr>
            <a:normAutofit/>
          </a:bodyPr>
          <a:lstStyle/>
          <a:p>
            <a:r>
              <a:rPr lang="en-US" dirty="0"/>
              <a:t>Rev 3:8 (Phil) “Behold I have put before you an open door”</a:t>
            </a:r>
          </a:p>
          <a:p>
            <a:r>
              <a:rPr lang="en-US" dirty="0"/>
              <a:t>Rev 3:19 (</a:t>
            </a:r>
            <a:r>
              <a:rPr lang="en-US" dirty="0" err="1"/>
              <a:t>Laod</a:t>
            </a:r>
            <a:r>
              <a:rPr lang="en-US" dirty="0"/>
              <a:t>) </a:t>
            </a:r>
            <a:r>
              <a:rPr lang="en-US" dirty="0" smtClean="0"/>
              <a:t>“I </a:t>
            </a:r>
            <a:r>
              <a:rPr lang="en-US" dirty="0"/>
              <a:t>love, I reprove</a:t>
            </a:r>
            <a:r>
              <a:rPr lang="mr-IN" dirty="0"/>
              <a:t>…</a:t>
            </a:r>
            <a:r>
              <a:rPr lang="en-US" dirty="0"/>
              <a:t>therefore be zealous and repent</a:t>
            </a:r>
            <a:r>
              <a:rPr lang="en-US" dirty="0" smtClean="0"/>
              <a:t>.”</a:t>
            </a:r>
            <a:endParaRPr lang="en-US" dirty="0" smtClean="0"/>
          </a:p>
          <a:p>
            <a:r>
              <a:rPr lang="en-US" dirty="0" smtClean="0"/>
              <a:t>Rev</a:t>
            </a:r>
            <a:r>
              <a:rPr lang="en-US" dirty="0" smtClean="0"/>
              <a:t>. </a:t>
            </a:r>
            <a:r>
              <a:rPr lang="en-US" dirty="0" smtClean="0"/>
              <a:t>4:2 “</a:t>
            </a:r>
            <a:r>
              <a:rPr lang="en-US" dirty="0"/>
              <a:t>a throne was standing in heaven, and One sitting on the throne</a:t>
            </a:r>
            <a:r>
              <a:rPr lang="en-US" dirty="0" smtClean="0"/>
              <a:t>.”</a:t>
            </a:r>
            <a:endParaRPr lang="en-US" dirty="0" smtClean="0"/>
          </a:p>
          <a:p>
            <a:r>
              <a:rPr lang="en-US" dirty="0" smtClean="0"/>
              <a:t>Rev. </a:t>
            </a:r>
            <a:r>
              <a:rPr lang="en-US" dirty="0" smtClean="0"/>
              <a:t>4:8 </a:t>
            </a:r>
            <a:r>
              <a:rPr lang="en-US" dirty="0" smtClean="0"/>
              <a:t>“Holy</a:t>
            </a:r>
            <a:r>
              <a:rPr lang="en-US" dirty="0"/>
              <a:t>, holy, holy </a:t>
            </a:r>
            <a:r>
              <a:rPr lang="en-US" i="1" dirty="0"/>
              <a:t>is</a:t>
            </a:r>
            <a:r>
              <a:rPr lang="en-US" dirty="0"/>
              <a:t> the Lord God, the Almighty, who was and who is and who </a:t>
            </a:r>
            <a:r>
              <a:rPr lang="en-US" dirty="0" smtClean="0"/>
              <a:t>is </a:t>
            </a:r>
            <a:r>
              <a:rPr lang="en-US" dirty="0"/>
              <a:t>to come.” </a:t>
            </a:r>
            <a:endParaRPr lang="en-US" dirty="0" smtClean="0"/>
          </a:p>
          <a:p>
            <a:r>
              <a:rPr lang="en-US" dirty="0" smtClean="0"/>
              <a:t>Rev</a:t>
            </a:r>
            <a:r>
              <a:rPr lang="en-US" dirty="0" smtClean="0"/>
              <a:t>. </a:t>
            </a:r>
            <a:r>
              <a:rPr lang="en-US" dirty="0" smtClean="0"/>
              <a:t>5:9 “</a:t>
            </a:r>
            <a:r>
              <a:rPr lang="en-US" dirty="0"/>
              <a:t>Worthy are You to take the book and to break its </a:t>
            </a:r>
            <a:r>
              <a:rPr lang="en-US" dirty="0" smtClean="0"/>
              <a:t>seals</a:t>
            </a:r>
            <a:r>
              <a:rPr lang="mr-IN" dirty="0" smtClean="0"/>
              <a:t>…</a:t>
            </a:r>
            <a:r>
              <a:rPr lang="en-US" dirty="0" smtClean="0"/>
              <a:t>”</a:t>
            </a:r>
            <a:endParaRPr lang="en-US" dirty="0" smtClean="0"/>
          </a:p>
        </p:txBody>
      </p:sp>
    </p:spTree>
    <p:extLst>
      <p:ext uri="{BB962C8B-B14F-4D97-AF65-F5344CB8AC3E}">
        <p14:creationId xmlns:p14="http://schemas.microsoft.com/office/powerpoint/2010/main" val="476205365"/>
      </p:ext>
    </p:extLst>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995178339"/>
      </p:ext>
    </p:extLst>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Should Be Studied </a:t>
            </a:r>
            <a:br>
              <a:rPr lang="en-US" dirty="0" smtClean="0"/>
            </a:br>
            <a:r>
              <a:rPr lang="en-US" dirty="0" smtClean="0"/>
              <a:t>In Harmony With Other Clear Passages.</a:t>
            </a:r>
            <a:endParaRPr lang="en-US" dirty="0"/>
          </a:p>
        </p:txBody>
      </p:sp>
      <p:sp>
        <p:nvSpPr>
          <p:cNvPr id="3" name="Content Placeholder 2"/>
          <p:cNvSpPr>
            <a:spLocks noGrp="1"/>
          </p:cNvSpPr>
          <p:nvPr>
            <p:ph idx="1"/>
          </p:nvPr>
        </p:nvSpPr>
        <p:spPr/>
        <p:txBody>
          <a:bodyPr/>
          <a:lstStyle/>
          <a:p>
            <a:r>
              <a:rPr lang="en-US" dirty="0" smtClean="0"/>
              <a:t>Passages That Discuss The Destruction of the World.</a:t>
            </a:r>
          </a:p>
          <a:p>
            <a:pPr lvl="1"/>
            <a:r>
              <a:rPr lang="en-US" dirty="0" smtClean="0"/>
              <a:t>2 Peter 3:10-14</a:t>
            </a:r>
          </a:p>
          <a:p>
            <a:r>
              <a:rPr lang="en-US" dirty="0" smtClean="0"/>
              <a:t>Passages That Discuss The Resurrection of All Mankind.</a:t>
            </a:r>
          </a:p>
          <a:p>
            <a:pPr lvl="1"/>
            <a:r>
              <a:rPr lang="en-US" dirty="0" smtClean="0"/>
              <a:t>1 Corinthians 15:20-58</a:t>
            </a:r>
          </a:p>
          <a:p>
            <a:r>
              <a:rPr lang="en-US" dirty="0" smtClean="0"/>
              <a:t>Passages That Discuss The Reign of Jesus.</a:t>
            </a:r>
          </a:p>
          <a:p>
            <a:pPr lvl="1"/>
            <a:r>
              <a:rPr lang="en-US" dirty="0" smtClean="0"/>
              <a:t>1 Corinthians 15:25, </a:t>
            </a:r>
            <a:r>
              <a:rPr lang="en-US" dirty="0"/>
              <a:t>1 Timothy </a:t>
            </a:r>
            <a:r>
              <a:rPr lang="en-US" dirty="0" smtClean="0"/>
              <a:t>6:13-16</a:t>
            </a:r>
          </a:p>
          <a:p>
            <a:r>
              <a:rPr lang="en-US" dirty="0" smtClean="0"/>
              <a:t>Passages That Discuss The Return of Jesus.</a:t>
            </a:r>
          </a:p>
          <a:p>
            <a:pPr lvl="1"/>
            <a:r>
              <a:rPr lang="en-US" dirty="0" smtClean="0"/>
              <a:t>1 Thessalonians 4:13 - 5:11</a:t>
            </a:r>
          </a:p>
        </p:txBody>
      </p:sp>
    </p:spTree>
    <p:extLst>
      <p:ext uri="{BB962C8B-B14F-4D97-AF65-F5344CB8AC3E}">
        <p14:creationId xmlns:p14="http://schemas.microsoft.com/office/powerpoint/2010/main" val="1114889865"/>
      </p:ext>
    </p:ext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4811068"/>
          </a:xfrm>
        </p:spPr>
        <p:txBody>
          <a:bodyPr>
            <a:noAutofit/>
          </a:bodyPr>
          <a:lstStyle/>
          <a:p>
            <a:pPr algn="ctr"/>
            <a:r>
              <a:rPr lang="en-US" sz="4800" b="1" dirty="0" smtClean="0"/>
              <a:t>Before We Begin Ch. 4 &amp; 5, </a:t>
            </a:r>
            <a:br>
              <a:rPr lang="en-US" sz="4800" b="1" dirty="0" smtClean="0"/>
            </a:br>
            <a:r>
              <a:rPr lang="en-US" sz="4800" b="1" dirty="0" smtClean="0"/>
              <a:t>Let’s Consider </a:t>
            </a:r>
            <a:br>
              <a:rPr lang="en-US" sz="4800" b="1" dirty="0" smtClean="0"/>
            </a:br>
            <a:r>
              <a:rPr lang="en-US" sz="4800" b="1" dirty="0" smtClean="0"/>
              <a:t>The Book As A Whole.</a:t>
            </a:r>
            <a:endParaRPr lang="en-US" sz="4800" b="1" dirty="0"/>
          </a:p>
        </p:txBody>
      </p:sp>
    </p:spTree>
    <p:extLst>
      <p:ext uri="{BB962C8B-B14F-4D97-AF65-F5344CB8AC3E}">
        <p14:creationId xmlns:p14="http://schemas.microsoft.com/office/powerpoint/2010/main" val="1325081198"/>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God’s Judgment</a:t>
            </a:r>
            <a:r>
              <a:rPr lang="en-US" dirty="0"/>
              <a:t> </a:t>
            </a:r>
            <a:r>
              <a:rPr lang="en-US" dirty="0" smtClean="0"/>
              <a:t>Upon</a:t>
            </a:r>
            <a:r>
              <a:rPr lang="en-US" dirty="0" smtClean="0"/>
              <a:t> The Jewish Officials &amp; God’s Victory Over Roman Persecution</a:t>
            </a:r>
            <a:endParaRPr lang="en-US" dirty="0"/>
          </a:p>
        </p:txBody>
      </p:sp>
      <p:sp>
        <p:nvSpPr>
          <p:cNvPr id="3" name="Content Placeholder 2"/>
          <p:cNvSpPr>
            <a:spLocks noGrp="1"/>
          </p:cNvSpPr>
          <p:nvPr>
            <p:ph idx="1"/>
          </p:nvPr>
        </p:nvSpPr>
        <p:spPr>
          <a:xfrm>
            <a:off x="628650" y="1521354"/>
            <a:ext cx="7886700" cy="3938542"/>
          </a:xfrm>
        </p:spPr>
        <p:txBody>
          <a:bodyPr>
            <a:normAutofit fontScale="92500" lnSpcReduction="10000"/>
          </a:bodyPr>
          <a:lstStyle/>
          <a:p>
            <a:r>
              <a:rPr lang="en-US" dirty="0" smtClean="0"/>
              <a:t>Jesus Rules His Church &amp; Rewards Those Who Overcome.</a:t>
            </a:r>
            <a:endParaRPr lang="en-US" dirty="0" smtClean="0"/>
          </a:p>
          <a:p>
            <a:pPr lvl="1"/>
            <a:r>
              <a:rPr lang="en-US" dirty="0" smtClean="0"/>
              <a:t>Revelation 1-3</a:t>
            </a:r>
            <a:endParaRPr lang="en-US" dirty="0" smtClean="0"/>
          </a:p>
          <a:p>
            <a:r>
              <a:rPr lang="en-US" dirty="0" smtClean="0"/>
              <a:t>Judgment Begins On Earth Against Those Who Reject Christ </a:t>
            </a:r>
            <a:br>
              <a:rPr lang="en-US" dirty="0" smtClean="0"/>
            </a:br>
            <a:r>
              <a:rPr lang="en-US" dirty="0" smtClean="0"/>
              <a:t>(Likely The Jewish Officials.)</a:t>
            </a:r>
          </a:p>
          <a:p>
            <a:pPr lvl="1"/>
            <a:r>
              <a:rPr lang="en-US" dirty="0" smtClean="0"/>
              <a:t>Revelation 4-7</a:t>
            </a:r>
            <a:endParaRPr lang="en-US" dirty="0" smtClean="0"/>
          </a:p>
          <a:p>
            <a:r>
              <a:rPr lang="en-US" dirty="0" smtClean="0"/>
              <a:t>Judgment Is Accomplished &amp; Jesus Is </a:t>
            </a:r>
            <a:r>
              <a:rPr lang="en-US" dirty="0" smtClean="0"/>
              <a:t>Verified As </a:t>
            </a:r>
            <a:r>
              <a:rPr lang="en-US" dirty="0" smtClean="0"/>
              <a:t>The Ultimate King.</a:t>
            </a:r>
            <a:endParaRPr lang="en-US" dirty="0" smtClean="0"/>
          </a:p>
          <a:p>
            <a:pPr lvl="1"/>
            <a:r>
              <a:rPr lang="en-US" dirty="0" smtClean="0"/>
              <a:t>Revelation 8-11 (Emphasis on 11:15-17)</a:t>
            </a:r>
            <a:endParaRPr lang="en-US" dirty="0" smtClean="0"/>
          </a:p>
          <a:p>
            <a:r>
              <a:rPr lang="en-US" dirty="0" smtClean="0"/>
              <a:t>Satan Attacks The Church with Roman Political Pressure.</a:t>
            </a:r>
            <a:endParaRPr lang="en-US" dirty="0" smtClean="0"/>
          </a:p>
          <a:p>
            <a:pPr lvl="1"/>
            <a:r>
              <a:rPr lang="en-US" dirty="0" smtClean="0"/>
              <a:t>Revelation 12-13 (Emphasis on 13:4, 13:17)</a:t>
            </a:r>
          </a:p>
          <a:p>
            <a:r>
              <a:rPr lang="en-US" dirty="0" smtClean="0"/>
              <a:t>Satan &amp; His Allies Are Defeated.</a:t>
            </a:r>
          </a:p>
          <a:p>
            <a:pPr lvl="1"/>
            <a:r>
              <a:rPr lang="en-US" dirty="0" smtClean="0"/>
              <a:t>Revelation 14-19 (Emphasis 17:16, 18:11, 19:2, 19:10)</a:t>
            </a:r>
          </a:p>
          <a:p>
            <a:r>
              <a:rPr lang="en-US" dirty="0" smtClean="0"/>
              <a:t>Jesus Reigns Forever.</a:t>
            </a:r>
          </a:p>
          <a:p>
            <a:pPr lvl="1"/>
            <a:r>
              <a:rPr lang="en-US" dirty="0" smtClean="0"/>
              <a:t>Revelation 20-22</a:t>
            </a:r>
          </a:p>
          <a:p>
            <a:endParaRPr lang="en-US" dirty="0" smtClean="0"/>
          </a:p>
        </p:txBody>
      </p:sp>
    </p:spTree>
    <p:extLst>
      <p:ext uri="{BB962C8B-B14F-4D97-AF65-F5344CB8AC3E}">
        <p14:creationId xmlns:p14="http://schemas.microsoft.com/office/powerpoint/2010/main" val="587369184"/>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Should Be Studied </a:t>
            </a:r>
            <a:br>
              <a:rPr lang="en-US" dirty="0" smtClean="0"/>
            </a:br>
            <a:r>
              <a:rPr lang="en-US" dirty="0" smtClean="0"/>
              <a:t>In Harmony With Other Clear Passages.</a:t>
            </a:r>
            <a:endParaRPr lang="en-US" dirty="0"/>
          </a:p>
        </p:txBody>
      </p:sp>
      <p:sp>
        <p:nvSpPr>
          <p:cNvPr id="3" name="Content Placeholder 2"/>
          <p:cNvSpPr>
            <a:spLocks noGrp="1"/>
          </p:cNvSpPr>
          <p:nvPr>
            <p:ph idx="1"/>
          </p:nvPr>
        </p:nvSpPr>
        <p:spPr/>
        <p:txBody>
          <a:bodyPr/>
          <a:lstStyle/>
          <a:p>
            <a:pPr marL="0" indent="0">
              <a:buNone/>
            </a:pPr>
            <a:r>
              <a:rPr lang="en-US" b="1" dirty="0" smtClean="0"/>
              <a:t>I Can’t Take A Premillennial Approach Because It Conflicts With Too Many Other Passages</a:t>
            </a:r>
            <a:r>
              <a:rPr lang="mr-IN" b="1" dirty="0" smtClean="0"/>
              <a:t>…</a:t>
            </a:r>
            <a:endParaRPr lang="en-US" b="1" dirty="0" smtClean="0"/>
          </a:p>
          <a:p>
            <a:r>
              <a:rPr lang="en-US" dirty="0" smtClean="0"/>
              <a:t>The Promises To Abraham Have Already Been Fulfilled.</a:t>
            </a:r>
          </a:p>
          <a:p>
            <a:pPr marL="514350" lvl="2">
              <a:spcBef>
                <a:spcPts val="750"/>
              </a:spcBef>
            </a:pPr>
            <a:r>
              <a:rPr lang="en-US" sz="2000" dirty="0"/>
              <a:t>Joshua 21:43-45, Romans 4:13-17, </a:t>
            </a:r>
            <a:r>
              <a:rPr lang="en-US" sz="2000" dirty="0" smtClean="0"/>
              <a:t>11:26</a:t>
            </a:r>
          </a:p>
          <a:p>
            <a:r>
              <a:rPr lang="en-US" dirty="0"/>
              <a:t>The Kingdom &amp; Reign of Christ </a:t>
            </a:r>
            <a:r>
              <a:rPr lang="en-US" dirty="0" smtClean="0"/>
              <a:t>Have </a:t>
            </a:r>
            <a:r>
              <a:rPr lang="en-US" dirty="0"/>
              <a:t>Already Begun.</a:t>
            </a:r>
          </a:p>
          <a:p>
            <a:pPr lvl="1"/>
            <a:r>
              <a:rPr lang="en-US" dirty="0"/>
              <a:t>Hebrews 12:25-29, John 18:36, Acts 2:34, Hebrews 12:2</a:t>
            </a:r>
          </a:p>
          <a:p>
            <a:pPr lvl="1"/>
            <a:r>
              <a:rPr lang="en-US" dirty="0"/>
              <a:t>1 Timothy 6:15, Rev. 17:14, Rev. </a:t>
            </a:r>
            <a:r>
              <a:rPr lang="en-US" dirty="0" smtClean="0"/>
              <a:t>19:16</a:t>
            </a:r>
          </a:p>
          <a:p>
            <a:r>
              <a:rPr lang="en-US" dirty="0"/>
              <a:t>The Tribulation Described In Matthew 24 Pertains To The Destruction of Jerusalem, Not The End Times.</a:t>
            </a:r>
          </a:p>
          <a:p>
            <a:pPr lvl="1"/>
            <a:r>
              <a:rPr lang="en-US" dirty="0"/>
              <a:t>Matthew 24:34, Luke </a:t>
            </a:r>
            <a:r>
              <a:rPr lang="en-US" dirty="0" smtClean="0"/>
              <a:t>21:20</a:t>
            </a:r>
            <a:endParaRPr lang="en-US" dirty="0"/>
          </a:p>
          <a:p>
            <a:pPr marL="171450" lvl="1">
              <a:spcBef>
                <a:spcPts val="750"/>
              </a:spcBef>
            </a:pPr>
            <a:endParaRPr lang="en-US" sz="2300" dirty="0"/>
          </a:p>
        </p:txBody>
      </p:sp>
    </p:spTree>
    <p:extLst>
      <p:ext uri="{BB962C8B-B14F-4D97-AF65-F5344CB8AC3E}">
        <p14:creationId xmlns:p14="http://schemas.microsoft.com/office/powerpoint/2010/main" val="417625783"/>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9-17 at 2.47.03 PM 2.png"/>
          <p:cNvPicPr>
            <a:picLocks noChangeAspect="1"/>
          </p:cNvPicPr>
          <p:nvPr/>
        </p:nvPicPr>
        <p:blipFill rotWithShape="1">
          <a:blip r:embed="rId3"/>
          <a:srcRect b="27847"/>
          <a:stretch/>
        </p:blipFill>
        <p:spPr>
          <a:xfrm>
            <a:off x="373734" y="1539409"/>
            <a:ext cx="8431340" cy="3438993"/>
          </a:xfrm>
          <a:prstGeom prst="rect">
            <a:avLst/>
          </a:prstGeom>
        </p:spPr>
      </p:pic>
      <p:sp>
        <p:nvSpPr>
          <p:cNvPr id="5" name="Title 1"/>
          <p:cNvSpPr>
            <a:spLocks noGrp="1"/>
          </p:cNvSpPr>
          <p:nvPr>
            <p:ph type="title"/>
          </p:nvPr>
        </p:nvSpPr>
        <p:spPr>
          <a:xfrm>
            <a:off x="203200" y="219605"/>
            <a:ext cx="8610456" cy="1104636"/>
          </a:xfrm>
        </p:spPr>
        <p:txBody>
          <a:bodyPr/>
          <a:lstStyle/>
          <a:p>
            <a:pPr algn="ctr"/>
            <a:r>
              <a:rPr lang="en-US" dirty="0" smtClean="0"/>
              <a:t>Although Premillennialism Is A Popular Teaching Today, This Has Not Always Been The Case.</a:t>
            </a:r>
            <a:endParaRPr lang="en-US" dirty="0"/>
          </a:p>
        </p:txBody>
      </p:sp>
    </p:spTree>
    <p:extLst>
      <p:ext uri="{BB962C8B-B14F-4D97-AF65-F5344CB8AC3E}">
        <p14:creationId xmlns:p14="http://schemas.microsoft.com/office/powerpoint/2010/main" val="688629351"/>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4811068"/>
          </a:xfrm>
        </p:spPr>
        <p:txBody>
          <a:bodyPr>
            <a:noAutofit/>
          </a:bodyPr>
          <a:lstStyle/>
          <a:p>
            <a:pPr algn="ctr"/>
            <a:r>
              <a:rPr lang="en-US" sz="4800" b="1" dirty="0" smtClean="0"/>
              <a:t>Now, Let’s Look At </a:t>
            </a:r>
            <a:br>
              <a:rPr lang="en-US" sz="4800" b="1" dirty="0" smtClean="0"/>
            </a:br>
            <a:r>
              <a:rPr lang="en-US" sz="4800" b="1" dirty="0" smtClean="0"/>
              <a:t>The Glorious Throne of God</a:t>
            </a:r>
            <a:endParaRPr lang="en-US" sz="4800" b="1" dirty="0"/>
          </a:p>
        </p:txBody>
      </p:sp>
    </p:spTree>
    <p:extLst>
      <p:ext uri="{BB962C8B-B14F-4D97-AF65-F5344CB8AC3E}">
        <p14:creationId xmlns:p14="http://schemas.microsoft.com/office/powerpoint/2010/main" val="1575150959"/>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4</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solidFill>
                  <a:schemeClr val="accent2">
                    <a:lumMod val="75000"/>
                  </a:schemeClr>
                </a:solidFill>
              </a:rPr>
              <a:t>The Throne of Our Holy God</a:t>
            </a:r>
          </a:p>
          <a:p>
            <a:r>
              <a:rPr lang="en-US" sz="2400" dirty="0" smtClean="0"/>
              <a:t>“Immediately </a:t>
            </a:r>
            <a:r>
              <a:rPr lang="en-US" sz="2400" dirty="0"/>
              <a:t>I was </a:t>
            </a:r>
            <a:r>
              <a:rPr lang="en-US" sz="2400" dirty="0" smtClean="0"/>
              <a:t>in </a:t>
            </a:r>
            <a:r>
              <a:rPr lang="en-US" sz="2400" dirty="0"/>
              <a:t>the Spirit; and behold, </a:t>
            </a:r>
            <a:r>
              <a:rPr lang="en-US" sz="2400" dirty="0">
                <a:solidFill>
                  <a:schemeClr val="accent2">
                    <a:lumMod val="75000"/>
                  </a:schemeClr>
                </a:solidFill>
              </a:rPr>
              <a:t>a throne </a:t>
            </a:r>
            <a:r>
              <a:rPr lang="en-US" sz="2400" dirty="0"/>
              <a:t>was standing in heaven, and </a:t>
            </a:r>
            <a:r>
              <a:rPr lang="en-US" sz="2400" dirty="0">
                <a:solidFill>
                  <a:schemeClr val="accent2">
                    <a:lumMod val="75000"/>
                  </a:schemeClr>
                </a:solidFill>
              </a:rPr>
              <a:t>One sitting on the throne</a:t>
            </a:r>
            <a:r>
              <a:rPr lang="en-US" sz="2400" dirty="0" smtClean="0"/>
              <a:t>.” (Rev 4:2)</a:t>
            </a:r>
          </a:p>
          <a:p>
            <a:r>
              <a:rPr lang="en-US" sz="2400" dirty="0"/>
              <a:t>And the four living creatures, each one of them having six wings, are full of eyes around and within; and day and night </a:t>
            </a:r>
            <a:r>
              <a:rPr lang="en-US" sz="2400" dirty="0" smtClean="0"/>
              <a:t>they </a:t>
            </a:r>
            <a:r>
              <a:rPr lang="en-US" sz="2400" dirty="0"/>
              <a:t>do not cease to say</a:t>
            </a:r>
            <a:r>
              <a:rPr lang="en-US" sz="2400" dirty="0" smtClean="0"/>
              <a:t>, </a:t>
            </a:r>
            <a:r>
              <a:rPr lang="en-US" sz="2400" dirty="0" smtClean="0">
                <a:solidFill>
                  <a:schemeClr val="accent2">
                    <a:lumMod val="75000"/>
                  </a:schemeClr>
                </a:solidFill>
              </a:rPr>
              <a:t>“</a:t>
            </a:r>
            <a:r>
              <a:rPr lang="en-US" sz="2400" dirty="0">
                <a:solidFill>
                  <a:schemeClr val="accent2">
                    <a:lumMod val="75000"/>
                  </a:schemeClr>
                </a:solidFill>
              </a:rPr>
              <a:t>Holy, holy, holy </a:t>
            </a:r>
            <a:r>
              <a:rPr lang="en-US" sz="2400" i="1" dirty="0">
                <a:solidFill>
                  <a:schemeClr val="accent2">
                    <a:lumMod val="75000"/>
                  </a:schemeClr>
                </a:solidFill>
              </a:rPr>
              <a:t>is</a:t>
            </a:r>
            <a:r>
              <a:rPr lang="en-US" sz="2400" dirty="0">
                <a:solidFill>
                  <a:schemeClr val="accent2">
                    <a:lumMod val="75000"/>
                  </a:schemeClr>
                </a:solidFill>
              </a:rPr>
              <a:t> the Lord God, the Almighty, who was and who is and who </a:t>
            </a:r>
            <a:r>
              <a:rPr lang="en-US" sz="2400" dirty="0" smtClean="0">
                <a:solidFill>
                  <a:schemeClr val="accent2">
                    <a:lumMod val="75000"/>
                  </a:schemeClr>
                </a:solidFill>
              </a:rPr>
              <a:t>is </a:t>
            </a:r>
            <a:r>
              <a:rPr lang="en-US" sz="2400" dirty="0">
                <a:solidFill>
                  <a:schemeClr val="accent2">
                    <a:lumMod val="75000"/>
                  </a:schemeClr>
                </a:solidFill>
              </a:rPr>
              <a:t>to come</a:t>
            </a:r>
            <a:r>
              <a:rPr lang="en-US" sz="2400" dirty="0" smtClean="0">
                <a:solidFill>
                  <a:schemeClr val="accent2">
                    <a:lumMod val="75000"/>
                  </a:schemeClr>
                </a:solidFill>
              </a:rPr>
              <a:t>.” </a:t>
            </a:r>
            <a:r>
              <a:rPr lang="en-US" sz="2400" dirty="0" smtClean="0"/>
              <a:t>(Rev. 4:8)</a:t>
            </a:r>
            <a:endParaRPr lang="en-US" sz="2400" dirty="0"/>
          </a:p>
          <a:p>
            <a:endParaRPr lang="en-US" sz="2400" dirty="0"/>
          </a:p>
        </p:txBody>
      </p:sp>
    </p:spTree>
    <p:extLst>
      <p:ext uri="{BB962C8B-B14F-4D97-AF65-F5344CB8AC3E}">
        <p14:creationId xmlns:p14="http://schemas.microsoft.com/office/powerpoint/2010/main" val="953215144"/>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978"/>
            <a:ext cx="7886700" cy="1104636"/>
          </a:xfrm>
        </p:spPr>
        <p:txBody>
          <a:bodyPr/>
          <a:lstStyle/>
          <a:p>
            <a:pPr algn="ctr"/>
            <a:r>
              <a:rPr lang="en-US" dirty="0" smtClean="0"/>
              <a:t>The Throne of our Holy God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268" y="833233"/>
            <a:ext cx="4263335" cy="31914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183" y="819981"/>
            <a:ext cx="4248150" cy="319087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4943" b="9073"/>
          <a:stretch/>
        </p:blipFill>
        <p:spPr>
          <a:xfrm>
            <a:off x="2016812" y="3564833"/>
            <a:ext cx="4747041" cy="2040835"/>
          </a:xfrm>
          <a:prstGeom prst="rect">
            <a:avLst/>
          </a:prstGeom>
        </p:spPr>
      </p:pic>
    </p:spTree>
    <p:extLst>
      <p:ext uri="{BB962C8B-B14F-4D97-AF65-F5344CB8AC3E}">
        <p14:creationId xmlns:p14="http://schemas.microsoft.com/office/powerpoint/2010/main" val="458918588"/>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3305</TotalTime>
  <Words>2075</Words>
  <Application>Microsoft Macintosh PowerPoint</Application>
  <PresentationFormat>On-screen Show (16:10)</PresentationFormat>
  <Paragraphs>223</Paragraphs>
  <Slides>26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Calibri Light</vt:lpstr>
      <vt:lpstr>Mangal</vt:lpstr>
      <vt:lpstr>Wingdings</vt:lpstr>
      <vt:lpstr>Arial</vt:lpstr>
      <vt:lpstr>Office Theme</vt:lpstr>
      <vt:lpstr>Revelation</vt:lpstr>
      <vt:lpstr>PowerPoint Presentation</vt:lpstr>
      <vt:lpstr>Before We Begin Ch. 4 &amp; 5,  Let’s Consider  The Book As A Whole.</vt:lpstr>
      <vt:lpstr>God’s Judgment Upon The Jewish Officials &amp; God’s Victory Over Roman Persecution</vt:lpstr>
      <vt:lpstr>Revelation Should Be Studied  In Harmony With Other Clear Passages.</vt:lpstr>
      <vt:lpstr>Although Premillennialism Is A Popular Teaching Today, This Has Not Always Been The Case.</vt:lpstr>
      <vt:lpstr>Now, Let’s Look At  The Glorious Throne of God</vt:lpstr>
      <vt:lpstr>Revelation Chapter 4</vt:lpstr>
      <vt:lpstr>The Throne of our Holy God</vt:lpstr>
      <vt:lpstr>Revelation Chapter 5</vt:lpstr>
      <vt:lpstr>The Scroll with Seven Seals</vt:lpstr>
      <vt:lpstr>Revelation Chapter 4 &amp; Chapter 5</vt:lpstr>
      <vt:lpstr>1 - Holy, Holy Holy!</vt:lpstr>
      <vt:lpstr>1 - Holy, Holy Holy!</vt:lpstr>
      <vt:lpstr>2 - Holy, Holy Holy!</vt:lpstr>
      <vt:lpstr>2 - Holy, Holy Holy!</vt:lpstr>
      <vt:lpstr>4 - Holy, Holy Holy!</vt:lpstr>
      <vt:lpstr>4 - Holy, Holy Holy!</vt:lpstr>
      <vt:lpstr>Revelation Chapter 4 &amp; Chapter 5</vt:lpstr>
      <vt:lpstr>The Visions of Ezekiel &amp; John</vt:lpstr>
      <vt:lpstr>The Visions of Daniel &amp; John</vt:lpstr>
      <vt:lpstr>Applications for Today</vt:lpstr>
      <vt:lpstr>Key Verses In The Book of Revelation</vt:lpstr>
      <vt:lpstr>Key Verses In The Book of Revelation</vt:lpstr>
      <vt:lpstr>Revelation</vt:lpstr>
      <vt:lpstr>Revelation Should Be Studied  In Harmony With Other Clear Passages.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Phillip Shumake</dc:creator>
  <cp:lastModifiedBy>Phillip Shumake</cp:lastModifiedBy>
  <cp:revision>201</cp:revision>
  <cp:lastPrinted>2018-07-22T01:29:34Z</cp:lastPrinted>
  <dcterms:created xsi:type="dcterms:W3CDTF">2018-07-17T00:35:29Z</dcterms:created>
  <dcterms:modified xsi:type="dcterms:W3CDTF">2018-08-01T22:09:53Z</dcterms:modified>
</cp:coreProperties>
</file>