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433" r:id="rId3"/>
    <p:sldId id="292" r:id="rId4"/>
    <p:sldId id="432" r:id="rId5"/>
    <p:sldId id="383" r:id="rId6"/>
    <p:sldId id="385" r:id="rId7"/>
    <p:sldId id="386" r:id="rId8"/>
    <p:sldId id="394" r:id="rId9"/>
    <p:sldId id="396" r:id="rId10"/>
    <p:sldId id="431" r:id="rId11"/>
    <p:sldId id="420" r:id="rId12"/>
    <p:sldId id="422" r:id="rId13"/>
    <p:sldId id="425" r:id="rId14"/>
    <p:sldId id="428" r:id="rId15"/>
    <p:sldId id="439" r:id="rId16"/>
    <p:sldId id="440" r:id="rId17"/>
    <p:sldId id="441" r:id="rId18"/>
    <p:sldId id="442" r:id="rId19"/>
    <p:sldId id="449" r:id="rId20"/>
    <p:sldId id="452" r:id="rId21"/>
    <p:sldId id="450" r:id="rId22"/>
    <p:sldId id="451" r:id="rId23"/>
    <p:sldId id="453" r:id="rId24"/>
    <p:sldId id="443" r:id="rId25"/>
    <p:sldId id="444" r:id="rId26"/>
    <p:sldId id="445" r:id="rId27"/>
    <p:sldId id="446" r:id="rId28"/>
    <p:sldId id="447" r:id="rId29"/>
    <p:sldId id="448" r:id="rId30"/>
    <p:sldId id="258" r:id="rId31"/>
    <p:sldId id="438" r:id="rId32"/>
    <p:sldId id="413" r:id="rId33"/>
    <p:sldId id="415" r:id="rId34"/>
    <p:sldId id="392" r:id="rId3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p:restoredTop sz="80880"/>
  </p:normalViewPr>
  <p:slideViewPr>
    <p:cSldViewPr snapToGrid="0" snapToObjects="1">
      <p:cViewPr varScale="1">
        <p:scale>
          <a:sx n="106" d="100"/>
          <a:sy n="106" d="100"/>
        </p:scale>
        <p:origin x="192" y="232"/>
      </p:cViewPr>
      <p:guideLst/>
    </p:cSldViewPr>
  </p:slideViewPr>
  <p:notesTextViewPr>
    <p:cViewPr>
      <p:scale>
        <a:sx n="1" d="1"/>
        <a:sy n="1" d="1"/>
      </p:scale>
      <p:origin x="0" y="0"/>
    </p:cViewPr>
  </p:notesTextViewPr>
  <p:notesViewPr>
    <p:cSldViewPr snapToGrid="0" snapToObject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8/11/18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10</a:t>
            </a:fld>
            <a:endParaRPr lang="en-US"/>
          </a:p>
        </p:txBody>
      </p:sp>
    </p:spTree>
    <p:extLst>
      <p:ext uri="{BB962C8B-B14F-4D97-AF65-F5344CB8AC3E}">
        <p14:creationId xmlns:p14="http://schemas.microsoft.com/office/powerpoint/2010/main" val="42202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11</a:t>
            </a:fld>
            <a:endParaRPr lang="en-US"/>
          </a:p>
        </p:txBody>
      </p:sp>
    </p:spTree>
    <p:extLst>
      <p:ext uri="{BB962C8B-B14F-4D97-AF65-F5344CB8AC3E}">
        <p14:creationId xmlns:p14="http://schemas.microsoft.com/office/powerpoint/2010/main" val="136185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12</a:t>
            </a:fld>
            <a:endParaRPr lang="en-US"/>
          </a:p>
        </p:txBody>
      </p:sp>
    </p:spTree>
    <p:extLst>
      <p:ext uri="{BB962C8B-B14F-4D97-AF65-F5344CB8AC3E}">
        <p14:creationId xmlns:p14="http://schemas.microsoft.com/office/powerpoint/2010/main" val="75229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a:t>
            </a:r>
            <a:r>
              <a:rPr lang="en-US" sz="1600" baseline="0" dirty="0" smtClean="0"/>
              <a:t> CH. 8 we had to look to Zechariah, Ezekiel, Daniel, and Deuteronomy.  We learned that there would be all kinds of difficulties and suffering.  But now we learn that God is going to go beyond the realm of nature. On top of the agricultural, economic, and health problems they were facing </a:t>
            </a:r>
            <a:r>
              <a:rPr lang="mr-IN" sz="1600" baseline="0" dirty="0" smtClean="0"/>
              <a:t>–</a:t>
            </a:r>
            <a:r>
              <a:rPr lang="en-US" sz="1600" baseline="0" dirty="0" smtClean="0"/>
              <a:t> now they will be facing an ARMY!</a:t>
            </a:r>
          </a:p>
          <a:p>
            <a:endParaRPr lang="en-US" sz="1600" baseline="0" dirty="0" smtClean="0"/>
          </a:p>
          <a:p>
            <a:r>
              <a:rPr lang="en-US" sz="1600" baseline="0" dirty="0" smtClean="0"/>
              <a:t>But in CH. 9 </a:t>
            </a:r>
            <a:r>
              <a:rPr lang="mr-IN" sz="1600" baseline="0" dirty="0" smtClean="0"/>
              <a:t>–</a:t>
            </a:r>
            <a:r>
              <a:rPr lang="en-US" sz="1600" baseline="0" dirty="0" smtClean="0"/>
              <a:t> it is Joel, Joel, and Joel!</a:t>
            </a:r>
          </a:p>
          <a:p>
            <a:endParaRPr lang="en-US" sz="1600" baseline="0" dirty="0" smtClean="0"/>
          </a:p>
          <a:p>
            <a:r>
              <a:rPr lang="en-US" sz="1600" baseline="0" dirty="0" smtClean="0"/>
              <a:t>In Joel 1:10 the destruction of the Locusts are described as affecting the plants (just like in Rev. 8).</a:t>
            </a:r>
          </a:p>
          <a:p>
            <a:r>
              <a:rPr lang="en-US" sz="1600" baseline="0" dirty="0" smtClean="0"/>
              <a:t>In Joel 2:3 the destruction of the Locusts are described like a raging fire (just like in Rev. 8)</a:t>
            </a:r>
          </a:p>
          <a:p>
            <a:r>
              <a:rPr lang="en-US" sz="1600" baseline="0" dirty="0" smtClean="0"/>
              <a:t>In Joel 2:4-5 the locusts themselves are described as a great army with horses and chariots (just like in Rev. 9)</a:t>
            </a:r>
          </a:p>
          <a:p>
            <a:r>
              <a:rPr lang="en-US" sz="1600" baseline="0" dirty="0" smtClean="0"/>
              <a:t>In Joel 2:12 the Lord is looking for repentance </a:t>
            </a:r>
            <a:r>
              <a:rPr lang="mr-IN" sz="1600" baseline="0" dirty="0" smtClean="0"/>
              <a:t>–</a:t>
            </a:r>
            <a:r>
              <a:rPr lang="en-US" sz="1600" baseline="0" dirty="0" smtClean="0"/>
              <a:t> and now in Rev. 9 we see the Lord looking for repentance </a:t>
            </a:r>
            <a:r>
              <a:rPr lang="mr-IN" sz="1600" baseline="0" dirty="0" smtClean="0"/>
              <a:t>–</a:t>
            </a:r>
            <a:r>
              <a:rPr lang="en-US" sz="1600" baseline="0" dirty="0" smtClean="0"/>
              <a:t> but there is none.</a:t>
            </a:r>
          </a:p>
          <a:p>
            <a:endParaRPr lang="en-US" sz="1600" baseline="0" dirty="0" smtClean="0"/>
          </a:p>
          <a:p>
            <a:r>
              <a:rPr lang="en-US" sz="1600" baseline="0" dirty="0" smtClean="0"/>
              <a:t>A great army has truly come to carry out God’s judgment!</a:t>
            </a:r>
          </a:p>
          <a:p>
            <a:endParaRPr lang="en-US" sz="1600"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sz="1600" baseline="0" dirty="0" smtClean="0"/>
              <a:t>In Joel 3 </a:t>
            </a:r>
            <a:r>
              <a:rPr lang="mr-IN" sz="1600" baseline="0" dirty="0" smtClean="0"/>
              <a:t>–</a:t>
            </a:r>
            <a:r>
              <a:rPr lang="en-US" sz="1600" baseline="0" dirty="0" smtClean="0"/>
              <a:t> the nations that have afflicted Jerusalem are judged</a:t>
            </a:r>
            <a:r>
              <a:rPr lang="mr-IN" sz="1600" baseline="0" dirty="0" smtClean="0"/>
              <a:t>…</a:t>
            </a:r>
            <a:r>
              <a:rPr lang="en-US" sz="1600" baseline="0" dirty="0" smtClean="0"/>
              <a:t>and guess what</a:t>
            </a:r>
            <a:r>
              <a:rPr lang="mr-IN" sz="1600" baseline="0" dirty="0" smtClean="0"/>
              <a:t>…</a:t>
            </a:r>
            <a:r>
              <a:rPr lang="en-US" sz="1600" baseline="0" dirty="0" smtClean="0"/>
              <a:t>as the book of Revelation continues we will see that the Roman Empire will be judged too!</a:t>
            </a:r>
          </a:p>
          <a:p>
            <a:endParaRPr lang="en-US" sz="1600" dirty="0"/>
          </a:p>
        </p:txBody>
      </p:sp>
      <p:sp>
        <p:nvSpPr>
          <p:cNvPr id="4" name="Slide Number Placeholder 3"/>
          <p:cNvSpPr>
            <a:spLocks noGrp="1"/>
          </p:cNvSpPr>
          <p:nvPr>
            <p:ph type="sldNum" sz="quarter" idx="10"/>
          </p:nvPr>
        </p:nvSpPr>
        <p:spPr/>
        <p:txBody>
          <a:bodyPr/>
          <a:lstStyle/>
          <a:p>
            <a:fld id="{DB0692D6-E294-6D44-A874-4C1F6C49BDEF}" type="slidenum">
              <a:rPr lang="en-US" smtClean="0"/>
              <a:t>13</a:t>
            </a:fld>
            <a:endParaRPr lang="en-US"/>
          </a:p>
        </p:txBody>
      </p:sp>
    </p:spTree>
    <p:extLst>
      <p:ext uri="{BB962C8B-B14F-4D97-AF65-F5344CB8AC3E}">
        <p14:creationId xmlns:p14="http://schemas.microsoft.com/office/powerpoint/2010/main" val="55068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you remember that after 6 seals were opened </a:t>
            </a:r>
            <a:r>
              <a:rPr lang="mr-IN" dirty="0" smtClean="0"/>
              <a:t>–</a:t>
            </a:r>
            <a:r>
              <a:rPr lang="en-US" dirty="0" smtClean="0"/>
              <a:t> there was a pause</a:t>
            </a:r>
            <a:r>
              <a:rPr lang="mr-IN" dirty="0" smtClean="0"/>
              <a:t>…</a:t>
            </a:r>
            <a:r>
              <a:rPr lang="en-US" dirty="0" smtClean="0"/>
              <a:t>.it was clear that Judgment was decree</a:t>
            </a:r>
            <a:r>
              <a:rPr lang="en-US" baseline="0" dirty="0" smtClean="0"/>
              <a:t>d </a:t>
            </a:r>
            <a:r>
              <a:rPr lang="mr-IN" baseline="0" dirty="0" smtClean="0"/>
              <a:t>–</a:t>
            </a:r>
            <a:r>
              <a:rPr lang="en-US" baseline="0" dirty="0" smtClean="0"/>
              <a:t> but in </a:t>
            </a:r>
            <a:r>
              <a:rPr lang="en-US" baseline="0" dirty="0" err="1" smtClean="0"/>
              <a:t>ch</a:t>
            </a:r>
            <a:r>
              <a:rPr lang="en-US" baseline="0" dirty="0" smtClean="0"/>
              <a:t> 7 the people of God were identified and protected - only then was the 7</a:t>
            </a:r>
            <a:r>
              <a:rPr lang="en-US" baseline="30000" dirty="0" smtClean="0"/>
              <a:t>th</a:t>
            </a:r>
            <a:r>
              <a:rPr lang="en-US" baseline="0" dirty="0" smtClean="0"/>
              <a:t> seal removed.</a:t>
            </a:r>
          </a:p>
          <a:p>
            <a:endParaRPr lang="en-US" baseline="0" dirty="0" smtClean="0"/>
          </a:p>
          <a:p>
            <a:r>
              <a:rPr lang="en-US" baseline="0" dirty="0" smtClean="0"/>
              <a:t>Now, again, 6 trumpets have sounded </a:t>
            </a:r>
            <a:r>
              <a:rPr lang="mr-IN" baseline="0" dirty="0" smtClean="0"/>
              <a:t>–</a:t>
            </a:r>
            <a:r>
              <a:rPr lang="en-US" baseline="0" dirty="0" smtClean="0"/>
              <a:t> and there is a pause to prepare John to prophesy </a:t>
            </a:r>
            <a:r>
              <a:rPr lang="mr-IN" baseline="0" dirty="0" smtClean="0"/>
              <a:t>–</a:t>
            </a:r>
            <a:r>
              <a:rPr lang="en-US" baseline="0" dirty="0" smtClean="0"/>
              <a:t> only then will the final trumpet sound</a:t>
            </a:r>
            <a:r>
              <a:rPr lang="en-US" baseline="0" dirty="0" smtClean="0"/>
              <a:t>.</a:t>
            </a:r>
          </a:p>
          <a:p>
            <a:endParaRPr lang="en-US" baseline="0" dirty="0" smtClean="0"/>
          </a:p>
          <a:p>
            <a:endParaRPr lang="en-US" baseline="0" dirty="0" smtClean="0"/>
          </a:p>
          <a:p>
            <a:pPr marL="0" indent="0">
              <a:buNone/>
            </a:pPr>
            <a:r>
              <a:rPr lang="en-US" sz="3200" b="1" dirty="0" smtClean="0">
                <a:solidFill>
                  <a:schemeClr val="accent2">
                    <a:lumMod val="75000"/>
                  </a:schemeClr>
                </a:solidFill>
              </a:rPr>
              <a:t>The Delay Is Ending So John Must Prepare To Act.</a:t>
            </a:r>
          </a:p>
          <a:p>
            <a:r>
              <a:rPr lang="en-US" sz="2400" dirty="0" smtClean="0"/>
              <a:t>The Roar of A Strong Angel Produces 7 Thunders: (10:1-4)</a:t>
            </a:r>
          </a:p>
          <a:p>
            <a:pPr lvl="1"/>
            <a:r>
              <a:rPr lang="en-US" sz="2000" dirty="0" smtClean="0"/>
              <a:t>This scene is a great example of apocalyptic literature providing </a:t>
            </a:r>
            <a:br>
              <a:rPr lang="en-US" sz="2000" dirty="0" smtClean="0"/>
            </a:br>
            <a:r>
              <a:rPr lang="en-US" sz="2000" dirty="0" smtClean="0"/>
              <a:t>impressive details, but asking us to focus on something even more important.</a:t>
            </a:r>
          </a:p>
          <a:p>
            <a:r>
              <a:rPr lang="en-US" sz="2400" u="sng" dirty="0" smtClean="0"/>
              <a:t>Before The Seventh Trumpet</a:t>
            </a:r>
            <a:r>
              <a:rPr lang="en-US" sz="2400" dirty="0" smtClean="0"/>
              <a:t>: (Rev. 10:5-11, 11:15)</a:t>
            </a:r>
          </a:p>
          <a:p>
            <a:pPr lvl="1"/>
            <a:r>
              <a:rPr lang="en-US" sz="2000" dirty="0" smtClean="0"/>
              <a:t>John Must Prepare Himself To Prophesy Before The 7</a:t>
            </a:r>
            <a:r>
              <a:rPr lang="en-US" sz="2000" baseline="30000" dirty="0" smtClean="0"/>
              <a:t>th</a:t>
            </a:r>
            <a:r>
              <a:rPr lang="en-US" sz="2000" dirty="0" smtClean="0"/>
              <a:t> Trumpet.</a:t>
            </a:r>
          </a:p>
          <a:p>
            <a:pPr lvl="1"/>
            <a:r>
              <a:rPr lang="en-US" sz="2000" dirty="0" smtClean="0"/>
              <a:t>“but in the days of the voice of the seventh angel, when he is about </a:t>
            </a:r>
            <a:br>
              <a:rPr lang="en-US" sz="2000" dirty="0" smtClean="0"/>
            </a:br>
            <a:r>
              <a:rPr lang="en-US" sz="2000" dirty="0" smtClean="0"/>
              <a:t>to sound, then the mystery of God is finished, as He preached to His servants the prophets.” (10:7)</a:t>
            </a:r>
          </a:p>
          <a:p>
            <a:pPr lvl="1"/>
            <a:r>
              <a:rPr lang="en-US" sz="2000" dirty="0" smtClean="0"/>
              <a:t>Ezekiel 2:8</a:t>
            </a:r>
            <a:r>
              <a:rPr lang="mr-IN" sz="2000" dirty="0" smtClean="0"/>
              <a:t>–</a:t>
            </a:r>
            <a:r>
              <a:rPr lang="en-US" sz="2000" dirty="0" smtClean="0"/>
              <a:t> Ezekiel 3:4, Psalm 19:10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14</a:t>
            </a:fld>
            <a:endParaRPr lang="en-US"/>
          </a:p>
        </p:txBody>
      </p:sp>
    </p:spTree>
    <p:extLst>
      <p:ext uri="{BB962C8B-B14F-4D97-AF65-F5344CB8AC3E}">
        <p14:creationId xmlns:p14="http://schemas.microsoft.com/office/powerpoint/2010/main" val="182788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15</a:t>
            </a:fld>
            <a:endParaRPr lang="en-US"/>
          </a:p>
        </p:txBody>
      </p:sp>
    </p:spTree>
    <p:extLst>
      <p:ext uri="{BB962C8B-B14F-4D97-AF65-F5344CB8AC3E}">
        <p14:creationId xmlns:p14="http://schemas.microsoft.com/office/powerpoint/2010/main" val="123789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16</a:t>
            </a:fld>
            <a:endParaRPr lang="en-US"/>
          </a:p>
        </p:txBody>
      </p:sp>
    </p:spTree>
    <p:extLst>
      <p:ext uri="{BB962C8B-B14F-4D97-AF65-F5344CB8AC3E}">
        <p14:creationId xmlns:p14="http://schemas.microsoft.com/office/powerpoint/2010/main" val="149079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17</a:t>
            </a:fld>
            <a:endParaRPr lang="en-US"/>
          </a:p>
        </p:txBody>
      </p:sp>
    </p:spTree>
    <p:extLst>
      <p:ext uri="{BB962C8B-B14F-4D97-AF65-F5344CB8AC3E}">
        <p14:creationId xmlns:p14="http://schemas.microsoft.com/office/powerpoint/2010/main" val="144928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Sackcloth: - for times of mourning and distress.  Esther 4:1-3</a:t>
            </a:r>
          </a:p>
          <a:p>
            <a:endParaRPr lang="en-US" dirty="0" smtClean="0"/>
          </a:p>
          <a:p>
            <a:r>
              <a:rPr lang="en-US" dirty="0" smtClean="0"/>
              <a:t>Vs.</a:t>
            </a:r>
            <a:r>
              <a:rPr lang="en-US" baseline="0" dirty="0" smtClean="0"/>
              <a:t> 6 </a:t>
            </a:r>
            <a:r>
              <a:rPr lang="mr-IN" baseline="0" dirty="0" smtClean="0"/>
              <a:t>–</a:t>
            </a:r>
            <a:r>
              <a:rPr lang="en-US" baseline="0" dirty="0" smtClean="0"/>
              <a:t> They have a mastery of the Scriptures &amp; being able to explain ALL the prophets foretold.</a:t>
            </a:r>
          </a:p>
          <a:p>
            <a:endParaRPr lang="en-US" baseline="0" dirty="0" smtClean="0"/>
          </a:p>
          <a:p>
            <a:endParaRPr lang="en-US" baseline="0" dirty="0" smtClean="0"/>
          </a:p>
          <a:p>
            <a:r>
              <a:rPr lang="en-US" baseline="0" dirty="0" smtClean="0"/>
              <a:t>Odd to me that people look to make  “2” literal when everything else is figurative, but ok.</a:t>
            </a:r>
          </a:p>
          <a:p>
            <a:pPr marL="171450" indent="-171450">
              <a:buFontTx/>
              <a:buChar char="-"/>
            </a:pPr>
            <a:r>
              <a:rPr lang="en-US" baseline="0" dirty="0" smtClean="0"/>
              <a:t>So some see it as the Law &amp; Prophets (taught by the apostles and other Christians)</a:t>
            </a:r>
          </a:p>
          <a:p>
            <a:pPr marL="171450" indent="-171450">
              <a:buFontTx/>
              <a:buChar char="-"/>
            </a:pPr>
            <a:r>
              <a:rPr lang="en-US" baseline="0" dirty="0" smtClean="0"/>
              <a:t>So some see it as the Apostles &amp; the Holy Spirit (John reference)</a:t>
            </a:r>
          </a:p>
          <a:p>
            <a:pPr marL="0" indent="0">
              <a:buFontTx/>
              <a:buNone/>
            </a:pPr>
            <a:endParaRPr lang="en-US" baseline="0" dirty="0" smtClean="0"/>
          </a:p>
          <a:p>
            <a:pPr marL="0" indent="0">
              <a:buFontTx/>
              <a:buNone/>
            </a:pPr>
            <a:r>
              <a:rPr lang="en-US" baseline="0" dirty="0" smtClean="0"/>
              <a:t>But, regardless of the exact identification: these are servants of God who are FAITHFULLY maintaining their testimony (see 12:11)</a:t>
            </a:r>
          </a:p>
          <a:p>
            <a:pPr marL="0" indent="0">
              <a:buFontTx/>
              <a:buNone/>
            </a:pPr>
            <a:endParaRPr lang="en-US" baseline="0" dirty="0" smtClean="0"/>
          </a:p>
          <a:p>
            <a:pPr marL="0" indent="0">
              <a:buFontTx/>
              <a:buNone/>
            </a:pPr>
            <a:r>
              <a:rPr lang="en-US" baseline="0" dirty="0" smtClean="0"/>
              <a:t>Daniel 9:24-27 (See Handout) Big thing:  “about you and your people”</a:t>
            </a:r>
          </a:p>
          <a:p>
            <a:pPr marL="0" indent="0">
              <a:buFontTx/>
              <a:buNone/>
            </a:pPr>
            <a:endParaRPr lang="en-US" baseline="0" dirty="0" smtClean="0"/>
          </a:p>
          <a:p>
            <a:pPr marL="0" indent="0">
              <a:buFontTx/>
              <a:buNone/>
            </a:pPr>
            <a:endParaRPr lang="en-US" baseline="0" dirty="0" smtClean="0"/>
          </a:p>
          <a:p>
            <a:pPr marL="0" indent="0">
              <a:buFontTx/>
              <a:buNone/>
            </a:pPr>
            <a:r>
              <a:rPr lang="en-US" baseline="0" dirty="0" smtClean="0"/>
              <a:t>The Law &amp; the Prophets declared this would take place </a:t>
            </a:r>
            <a:r>
              <a:rPr lang="mr-IN" baseline="0" dirty="0" smtClean="0"/>
              <a:t>–</a:t>
            </a:r>
            <a:r>
              <a:rPr lang="en-US" baseline="0" dirty="0" smtClean="0"/>
              <a:t> the apostles, prophets, and saints of the first century preached this message by the power of the Spirit.</a:t>
            </a:r>
          </a:p>
        </p:txBody>
      </p:sp>
      <p:sp>
        <p:nvSpPr>
          <p:cNvPr id="4" name="Slide Number Placeholder 3"/>
          <p:cNvSpPr>
            <a:spLocks noGrp="1"/>
          </p:cNvSpPr>
          <p:nvPr>
            <p:ph type="sldNum" sz="quarter" idx="10"/>
          </p:nvPr>
        </p:nvSpPr>
        <p:spPr/>
        <p:txBody>
          <a:bodyPr/>
          <a:lstStyle/>
          <a:p>
            <a:fld id="{DB0692D6-E294-6D44-A874-4C1F6C49BDEF}" type="slidenum">
              <a:rPr lang="en-US" smtClean="0"/>
              <a:t>18</a:t>
            </a:fld>
            <a:endParaRPr lang="en-US"/>
          </a:p>
        </p:txBody>
      </p:sp>
    </p:spTree>
    <p:extLst>
      <p:ext uri="{BB962C8B-B14F-4D97-AF65-F5344CB8AC3E}">
        <p14:creationId xmlns:p14="http://schemas.microsoft.com/office/powerpoint/2010/main" val="79657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t>
            </a:r>
            <a:r>
              <a:rPr lang="en-US" baseline="0" dirty="0" smtClean="0"/>
              <a:t> Lord prepare me, to be a Sanctuary, pure and holy, tried and true.</a:t>
            </a:r>
          </a:p>
          <a:p>
            <a:endParaRPr lang="en-US" baseline="0" dirty="0" smtClean="0"/>
          </a:p>
          <a:p>
            <a:r>
              <a:rPr lang="en-US" baseline="0" dirty="0" smtClean="0"/>
              <a:t>This victory is hard fought </a:t>
            </a:r>
            <a:r>
              <a:rPr lang="mr-IN" baseline="0" dirty="0" smtClean="0"/>
              <a:t>–</a:t>
            </a:r>
            <a:r>
              <a:rPr lang="en-US" baseline="0" dirty="0" smtClean="0"/>
              <a:t> but wonderful</a:t>
            </a:r>
            <a:r>
              <a:rPr lang="mr-IN" baseline="0" dirty="0" smtClean="0"/>
              <a:t>…</a:t>
            </a:r>
            <a:r>
              <a:rPr lang="en-US" baseline="0" dirty="0" smtClean="0"/>
              <a:t>.and in </a:t>
            </a:r>
            <a:r>
              <a:rPr lang="en-US" baseline="0" dirty="0" err="1" smtClean="0"/>
              <a:t>ch</a:t>
            </a:r>
            <a:r>
              <a:rPr lang="en-US" baseline="0" dirty="0" smtClean="0"/>
              <a:t> 12 It. Gets. Better!</a:t>
            </a:r>
          </a:p>
          <a:p>
            <a:endParaRPr lang="en-US" baseline="0" dirty="0" smtClean="0"/>
          </a:p>
          <a:p>
            <a:r>
              <a:rPr lang="en-US" baseline="0" dirty="0" smtClean="0"/>
              <a:t>Think of this chapter </a:t>
            </a:r>
            <a:r>
              <a:rPr lang="mr-IN" baseline="0" dirty="0" smtClean="0"/>
              <a:t>–</a:t>
            </a:r>
            <a:r>
              <a:rPr lang="en-US" baseline="0" dirty="0" smtClean="0"/>
              <a:t> it begins and ends with God taking note of the SANCTUARY.  Father, help us to always worship You, and be faithful in our testimony!</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19</a:t>
            </a:fld>
            <a:endParaRPr lang="en-US"/>
          </a:p>
        </p:txBody>
      </p:sp>
    </p:spTree>
    <p:extLst>
      <p:ext uri="{BB962C8B-B14F-4D97-AF65-F5344CB8AC3E}">
        <p14:creationId xmlns:p14="http://schemas.microsoft.com/office/powerpoint/2010/main" val="110969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166688"/>
            <a:ext cx="4151313" cy="2593975"/>
          </a:xfrm>
        </p:spPr>
      </p:sp>
      <p:sp>
        <p:nvSpPr>
          <p:cNvPr id="3" name="Notes Placeholder 2"/>
          <p:cNvSpPr>
            <a:spLocks noGrp="1"/>
          </p:cNvSpPr>
          <p:nvPr>
            <p:ph type="body" idx="1"/>
          </p:nvPr>
        </p:nvSpPr>
        <p:spPr/>
        <p:txBody>
          <a:bodyPr/>
          <a:lstStyle/>
          <a:p>
            <a:r>
              <a:rPr lang="en-US" dirty="0" smtClean="0"/>
              <a:t>If we understand it </a:t>
            </a:r>
            <a:r>
              <a:rPr lang="mr-IN" dirty="0" smtClean="0"/>
              <a:t>–</a:t>
            </a:r>
            <a:r>
              <a:rPr lang="en-US" dirty="0" smtClean="0"/>
              <a:t> we can see it clearly.  If we can see it clearly </a:t>
            </a:r>
            <a:r>
              <a:rPr lang="mr-IN" dirty="0" smtClean="0"/>
              <a:t>–</a:t>
            </a:r>
            <a:r>
              <a:rPr lang="en-US" dirty="0" smtClean="0"/>
              <a:t> we can respond to it.</a:t>
            </a:r>
          </a:p>
          <a:p>
            <a:endParaRPr lang="en-US" dirty="0" smtClean="0"/>
          </a:p>
          <a:p>
            <a:endParaRPr lang="en-US" dirty="0" smtClean="0"/>
          </a:p>
          <a:p>
            <a:r>
              <a:rPr lang="en-US" dirty="0" smtClean="0"/>
              <a:t>To Emphasize Key Verses In Each Chapter That Provide Stepping Stones for Understanding the Full Book of Revelation.</a:t>
            </a:r>
          </a:p>
          <a:p>
            <a:r>
              <a:rPr lang="en-US" dirty="0" smtClean="0"/>
              <a:t>To Examine &amp; Understand The Use of Old Testament Language.</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a:t>
            </a:fld>
            <a:endParaRPr lang="en-US"/>
          </a:p>
        </p:txBody>
      </p:sp>
    </p:spTree>
    <p:extLst>
      <p:ext uri="{BB962C8B-B14F-4D97-AF65-F5344CB8AC3E}">
        <p14:creationId xmlns:p14="http://schemas.microsoft.com/office/powerpoint/2010/main" val="917680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21</a:t>
            </a:fld>
            <a:endParaRPr lang="en-US"/>
          </a:p>
        </p:txBody>
      </p:sp>
    </p:spTree>
    <p:extLst>
      <p:ext uri="{BB962C8B-B14F-4D97-AF65-F5344CB8AC3E}">
        <p14:creationId xmlns:p14="http://schemas.microsoft.com/office/powerpoint/2010/main" val="1795482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Woman:</a:t>
            </a:r>
            <a:r>
              <a:rPr lang="en-US" baseline="0" dirty="0" smtClean="0"/>
              <a:t> 12 stars </a:t>
            </a:r>
            <a:r>
              <a:rPr lang="mr-IN" baseline="0" dirty="0" smtClean="0"/>
              <a:t>–</a:t>
            </a:r>
            <a:r>
              <a:rPr lang="en-US" baseline="0" dirty="0" smtClean="0"/>
              <a:t> Israel.  Crown (different from a diadem. - think temporary tiara vs. permanent king.). She has authority and honor.</a:t>
            </a:r>
          </a:p>
          <a:p>
            <a:endParaRPr lang="en-US" baseline="0" dirty="0" smtClean="0"/>
          </a:p>
          <a:p>
            <a:r>
              <a:rPr lang="en-US" baseline="0" dirty="0" smtClean="0"/>
              <a:t>Horns </a:t>
            </a:r>
            <a:r>
              <a:rPr lang="mr-IN" baseline="0" dirty="0" smtClean="0"/>
              <a:t>–</a:t>
            </a:r>
            <a:r>
              <a:rPr lang="en-US" baseline="0" dirty="0" smtClean="0"/>
              <a:t> symbol of power (think of a Ram battling for dominance)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22</a:t>
            </a:fld>
            <a:endParaRPr lang="en-US"/>
          </a:p>
        </p:txBody>
      </p:sp>
    </p:spTree>
    <p:extLst>
      <p:ext uri="{BB962C8B-B14F-4D97-AF65-F5344CB8AC3E}">
        <p14:creationId xmlns:p14="http://schemas.microsoft.com/office/powerpoint/2010/main" val="1137542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23</a:t>
            </a:fld>
            <a:endParaRPr lang="en-US"/>
          </a:p>
        </p:txBody>
      </p:sp>
    </p:spTree>
    <p:extLst>
      <p:ext uri="{BB962C8B-B14F-4D97-AF65-F5344CB8AC3E}">
        <p14:creationId xmlns:p14="http://schemas.microsoft.com/office/powerpoint/2010/main" val="2046475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30</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315913"/>
            <a:ext cx="4937125" cy="3086100"/>
          </a:xfrm>
        </p:spPr>
      </p:sp>
      <p:sp>
        <p:nvSpPr>
          <p:cNvPr id="3" name="Notes Placeholder 2"/>
          <p:cNvSpPr>
            <a:spLocks noGrp="1"/>
          </p:cNvSpPr>
          <p:nvPr>
            <p:ph type="body" idx="1"/>
          </p:nvPr>
        </p:nvSpPr>
        <p:spPr>
          <a:xfrm>
            <a:off x="685800" y="3402623"/>
            <a:ext cx="5486400" cy="5282590"/>
          </a:xfrm>
        </p:spPr>
        <p:txBody>
          <a:bodyPr/>
          <a:lstStyle/>
          <a:p>
            <a:r>
              <a:rPr lang="en-US" sz="1200" dirty="0" smtClean="0"/>
              <a:t>How should we approach the rest of the book?  On</a:t>
            </a:r>
            <a:r>
              <a:rPr lang="en-US" sz="1200" baseline="0" dirty="0" smtClean="0"/>
              <a:t> Sunday we wrapped up the 7 churches and now before we get into chapter 4 and 5 seems like the best time to discuss how we study this book as a a whole.</a:t>
            </a:r>
          </a:p>
          <a:p>
            <a:endParaRPr lang="en-US" sz="1200" baseline="0" dirty="0" smtClean="0"/>
          </a:p>
          <a:p>
            <a:r>
              <a:rPr lang="en-US" sz="1200" baseline="0" dirty="0" smtClean="0"/>
              <a:t>We’ve established that it is apocalyptic literature </a:t>
            </a:r>
            <a:r>
              <a:rPr lang="mr-IN" sz="1200" baseline="0" dirty="0" smtClean="0"/>
              <a:t>–</a:t>
            </a:r>
            <a:r>
              <a:rPr lang="en-US" sz="1200" baseline="0" dirty="0" smtClean="0"/>
              <a:t> with visions and symbolic language.  </a:t>
            </a:r>
          </a:p>
          <a:p>
            <a:endParaRPr lang="en-US" sz="1200" baseline="0" dirty="0" smtClean="0"/>
          </a:p>
          <a:p>
            <a:r>
              <a:rPr lang="en-US" sz="1200" baseline="0" dirty="0" smtClean="0"/>
              <a:t>** This book deals with the two biggest problems facing Christians. **. We know what these 2 problems are simply from reading the book of Acts. We see time and time again that Paul’s effort to spread the gospel is interrupted by Jews who violently oppose the gospel.</a:t>
            </a:r>
          </a:p>
          <a:p>
            <a:endParaRPr lang="en-US" sz="1200" baseline="0" dirty="0" smtClean="0"/>
          </a:p>
          <a:p>
            <a:endParaRPr lang="en-US" sz="1200" baseline="0" dirty="0" smtClean="0"/>
          </a:p>
          <a:p>
            <a:pPr marL="171450" indent="-171450">
              <a:buFont typeface="Wingdings" charset="2"/>
              <a:buChar char="Ø"/>
            </a:pPr>
            <a:r>
              <a:rPr lang="en-US" sz="1200" baseline="0" dirty="0" smtClean="0"/>
              <a:t>They had to face Jewish Officials who rallied the community against them, seeking imprisonment and execution.</a:t>
            </a:r>
          </a:p>
          <a:p>
            <a:pPr marL="171450" indent="-171450">
              <a:buFont typeface="Wingdings" charset="2"/>
              <a:buChar char="Ø"/>
            </a:pPr>
            <a:r>
              <a:rPr lang="en-US" sz="1200" baseline="0" dirty="0" smtClean="0"/>
              <a:t>And, They had to face Roman Officials who required them to worship the Emperor as a god to demonstrate national loyalty.</a:t>
            </a:r>
          </a:p>
          <a:p>
            <a:endParaRPr lang="en-US" sz="1200" baseline="0" dirty="0" smtClean="0"/>
          </a:p>
          <a:p>
            <a:r>
              <a:rPr lang="en-US" sz="1200" baseline="0" dirty="0" smtClean="0"/>
              <a:t>JUDGEMENT BEGINS ON EARTH</a:t>
            </a:r>
            <a:r>
              <a:rPr lang="mr-IN" sz="1200" baseline="0" dirty="0" smtClean="0"/>
              <a:t>…</a:t>
            </a:r>
            <a:r>
              <a:rPr lang="en-US" sz="1200" baseline="0" dirty="0" smtClean="0"/>
              <a:t>.against who?  Well in </a:t>
            </a:r>
            <a:r>
              <a:rPr lang="en-US" sz="1200" baseline="0" dirty="0" err="1" smtClean="0"/>
              <a:t>ch</a:t>
            </a:r>
            <a:r>
              <a:rPr lang="en-US" sz="1200" baseline="0" dirty="0" smtClean="0"/>
              <a:t> 2 and 3 we saw that it was a combo of false teachers and Jewish people in the synagogues what were rejecting Christ.  So possibly against Jewish nation </a:t>
            </a:r>
            <a:r>
              <a:rPr lang="mr-IN" sz="1200" baseline="0" dirty="0" smtClean="0"/>
              <a:t>–</a:t>
            </a:r>
            <a:r>
              <a:rPr lang="en-US" sz="1200" baseline="0" dirty="0" smtClean="0"/>
              <a:t> in which some see the fall of Jerusalem.</a:t>
            </a:r>
          </a:p>
          <a:p>
            <a:endParaRPr lang="en-US" sz="1200" baseline="0" dirty="0" smtClean="0"/>
          </a:p>
          <a:p>
            <a:r>
              <a:rPr lang="en-US" sz="1200" baseline="0" dirty="0" smtClean="0"/>
              <a:t>But Christians didn’t just face opposition from Jews.  Christians also faced opposition from Roman Emperors who demanded to be worshipped as a god.</a:t>
            </a:r>
          </a:p>
          <a:p>
            <a:endParaRPr lang="en-US" sz="1200" baseline="0" dirty="0" smtClean="0"/>
          </a:p>
          <a:p>
            <a:endParaRPr lang="en-US" sz="1200" baseline="0" dirty="0" smtClean="0"/>
          </a:p>
          <a:p>
            <a:r>
              <a:rPr lang="en-US" sz="1200" baseline="0" dirty="0" smtClean="0"/>
              <a:t>Rome Itself is going to oppose Christians.  This could be scary.  It’s one thing to take on a local </a:t>
            </a:r>
            <a:r>
              <a:rPr lang="en-US" sz="1200" baseline="0" dirty="0" err="1" smtClean="0"/>
              <a:t>synoguge</a:t>
            </a:r>
            <a:r>
              <a:rPr lang="en-US" sz="1200" baseline="0" dirty="0" smtClean="0"/>
              <a:t> leader.  It’s another thing completely to feel like you are up against the ENTIRE ROMAN EMPIRE.</a:t>
            </a:r>
          </a:p>
          <a:p>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DB0692D6-E294-6D44-A874-4C1F6C49BDEF}" type="slidenum">
              <a:rPr lang="en-US" smtClean="0"/>
              <a:t>31</a:t>
            </a:fld>
            <a:endParaRPr lang="en-US"/>
          </a:p>
        </p:txBody>
      </p:sp>
    </p:spTree>
    <p:extLst>
      <p:ext uri="{BB962C8B-B14F-4D97-AF65-F5344CB8AC3E}">
        <p14:creationId xmlns:p14="http://schemas.microsoft.com/office/powerpoint/2010/main" val="817071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Jesus</a:t>
            </a:r>
            <a:r>
              <a:rPr lang="en-US" baseline="0" dirty="0" smtClean="0"/>
              <a:t> in glory and in control over His churches.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32</a:t>
            </a:fld>
            <a:endParaRPr lang="en-US"/>
          </a:p>
        </p:txBody>
      </p:sp>
    </p:spTree>
    <p:extLst>
      <p:ext uri="{BB962C8B-B14F-4D97-AF65-F5344CB8AC3E}">
        <p14:creationId xmlns:p14="http://schemas.microsoft.com/office/powerpoint/2010/main" val="1470202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Jesus</a:t>
            </a:r>
            <a:r>
              <a:rPr lang="en-US" baseline="0" dirty="0" smtClean="0"/>
              <a:t> in glory and in control over His churches.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33</a:t>
            </a:fld>
            <a:endParaRPr lang="en-US"/>
          </a:p>
        </p:txBody>
      </p:sp>
    </p:spTree>
    <p:extLst>
      <p:ext uri="{BB962C8B-B14F-4D97-AF65-F5344CB8AC3E}">
        <p14:creationId xmlns:p14="http://schemas.microsoft.com/office/powerpoint/2010/main" val="67290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we approach the rest of the book?  On</a:t>
            </a:r>
            <a:r>
              <a:rPr lang="en-US" baseline="0" dirty="0" smtClean="0"/>
              <a:t> Sunday we wrapped up the 7 churches and now before we get into chapter 4 and 5 seems like the best time to discuss how we study this book as a a whole.</a:t>
            </a:r>
          </a:p>
          <a:p>
            <a:endParaRPr lang="en-US" baseline="0" dirty="0" smtClean="0"/>
          </a:p>
          <a:p>
            <a:r>
              <a:rPr lang="en-US" baseline="0" dirty="0" smtClean="0"/>
              <a:t>We’ve established that it is apocalyptic literature </a:t>
            </a:r>
            <a:r>
              <a:rPr lang="mr-IN" baseline="0" dirty="0" smtClean="0"/>
              <a:t>–</a:t>
            </a:r>
            <a:r>
              <a:rPr lang="en-US" baseline="0" dirty="0" smtClean="0"/>
              <a:t> with visions and symbolic language.  </a:t>
            </a:r>
          </a:p>
          <a:p>
            <a:endParaRPr lang="en-US" baseline="0" dirty="0" smtClean="0"/>
          </a:p>
          <a:p>
            <a:r>
              <a:rPr lang="en-US" baseline="0" dirty="0" smtClean="0"/>
              <a:t>This language </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34</a:t>
            </a:fld>
            <a:endParaRPr lang="en-US"/>
          </a:p>
        </p:txBody>
      </p:sp>
    </p:spTree>
    <p:extLst>
      <p:ext uri="{BB962C8B-B14F-4D97-AF65-F5344CB8AC3E}">
        <p14:creationId xmlns:p14="http://schemas.microsoft.com/office/powerpoint/2010/main" val="115914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185959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000" dirty="0" smtClean="0"/>
              <a:t>A story, written in a time of crisis and distress, that is given by otherworldly beings explaining how God will reverse everything so the righteous will triumph.</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86540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44845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6</a:t>
            </a:fld>
            <a:endParaRPr lang="en-US"/>
          </a:p>
        </p:txBody>
      </p:sp>
    </p:spTree>
    <p:extLst>
      <p:ext uri="{BB962C8B-B14F-4D97-AF65-F5344CB8AC3E}">
        <p14:creationId xmlns:p14="http://schemas.microsoft.com/office/powerpoint/2010/main" val="57906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the Lamb, is not described as worthy just to praise Him.  He is described as worthy to open the seals of the scroll (or book).</a:t>
            </a:r>
          </a:p>
          <a:p>
            <a:endParaRPr lang="en-US" baseline="0" dirty="0" smtClean="0"/>
          </a:p>
          <a:p>
            <a:r>
              <a:rPr lang="en-US" baseline="0" dirty="0" smtClean="0"/>
              <a:t>This heavenly scene is the transition to the next section of the book </a:t>
            </a:r>
            <a:r>
              <a:rPr lang="mr-IN" baseline="0" dirty="0" smtClean="0"/>
              <a:t>–</a:t>
            </a:r>
            <a:r>
              <a:rPr lang="en-US" baseline="0" dirty="0" smtClean="0"/>
              <a:t> because as we’ve said all along </a:t>
            </a:r>
            <a:r>
              <a:rPr lang="mr-IN" baseline="0" dirty="0" smtClean="0"/>
              <a:t>–</a:t>
            </a:r>
            <a:r>
              <a:rPr lang="en-US" baseline="0" dirty="0" smtClean="0"/>
              <a:t> What happens in the spiritual realm is going to impact the physical realm.</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7</a:t>
            </a:fld>
            <a:endParaRPr lang="en-US"/>
          </a:p>
        </p:txBody>
      </p:sp>
    </p:spTree>
    <p:extLst>
      <p:ext uri="{BB962C8B-B14F-4D97-AF65-F5344CB8AC3E}">
        <p14:creationId xmlns:p14="http://schemas.microsoft.com/office/powerpoint/2010/main" val="199355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Cosmic Language.   God describes</a:t>
            </a:r>
            <a:r>
              <a:rPr lang="en-US" sz="1600" baseline="0" dirty="0" smtClean="0"/>
              <a:t> everything being different.  Hyperbole, focused on a national judgment.</a:t>
            </a:r>
          </a:p>
          <a:p>
            <a:endParaRPr lang="en-US" sz="1600" baseline="0" dirty="0" smtClean="0"/>
          </a:p>
          <a:p>
            <a:r>
              <a:rPr lang="en-US" sz="1600" baseline="0" dirty="0" smtClean="0"/>
              <a:t>Why describe it in such big terms?  Because all of the other nations are to sit up and take notice.</a:t>
            </a:r>
            <a:endParaRPr lang="en-US" sz="1600" dirty="0"/>
          </a:p>
        </p:txBody>
      </p:sp>
      <p:sp>
        <p:nvSpPr>
          <p:cNvPr id="4" name="Slide Number Placeholder 3"/>
          <p:cNvSpPr>
            <a:spLocks noGrp="1"/>
          </p:cNvSpPr>
          <p:nvPr>
            <p:ph type="sldNum" sz="quarter" idx="10"/>
          </p:nvPr>
        </p:nvSpPr>
        <p:spPr/>
        <p:txBody>
          <a:bodyPr/>
          <a:lstStyle/>
          <a:p>
            <a:fld id="{DB0692D6-E294-6D44-A874-4C1F6C49BDEF}" type="slidenum">
              <a:rPr lang="en-US" smtClean="0"/>
              <a:t>8</a:t>
            </a:fld>
            <a:endParaRPr lang="en-US"/>
          </a:p>
        </p:txBody>
      </p:sp>
    </p:spTree>
    <p:extLst>
      <p:ext uri="{BB962C8B-B14F-4D97-AF65-F5344CB8AC3E}">
        <p14:creationId xmlns:p14="http://schemas.microsoft.com/office/powerpoint/2010/main" val="41252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9</a:t>
            </a:fld>
            <a:endParaRPr lang="en-US"/>
          </a:p>
        </p:txBody>
      </p:sp>
    </p:spTree>
    <p:extLst>
      <p:ext uri="{BB962C8B-B14F-4D97-AF65-F5344CB8AC3E}">
        <p14:creationId xmlns:p14="http://schemas.microsoft.com/office/powerpoint/2010/main" val="6011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8/11/18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8/11/18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8/11/18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8/11/18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8/11/18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8</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A Portion of Israel Begins To Suffer.</a:t>
            </a:r>
          </a:p>
          <a:p>
            <a:r>
              <a:rPr lang="en-US" sz="2400" dirty="0" smtClean="0"/>
              <a:t>“And the seven angels who had the seven trumpets prepared themselves to sound them.” (Revelation 8:6)</a:t>
            </a:r>
          </a:p>
          <a:p>
            <a:r>
              <a:rPr lang="en-US" sz="2400" dirty="0" smtClean="0"/>
              <a:t>“The fourth angle sounded, and </a:t>
            </a:r>
            <a:r>
              <a:rPr lang="en-US" sz="2400" b="1" dirty="0" smtClean="0">
                <a:solidFill>
                  <a:schemeClr val="accent2">
                    <a:lumMod val="75000"/>
                  </a:schemeClr>
                </a:solidFill>
              </a:rPr>
              <a:t>a third </a:t>
            </a:r>
            <a:r>
              <a:rPr lang="en-US" sz="2400" dirty="0" smtClean="0"/>
              <a:t>of the sun and</a:t>
            </a:r>
            <a:br>
              <a:rPr lang="en-US" sz="2400" dirty="0" smtClean="0"/>
            </a:br>
            <a:r>
              <a:rPr lang="en-US" sz="2400" dirty="0" smtClean="0"/>
              <a:t> </a:t>
            </a:r>
            <a:r>
              <a:rPr lang="en-US" sz="2400" b="1" dirty="0" smtClean="0">
                <a:solidFill>
                  <a:schemeClr val="accent2">
                    <a:lumMod val="75000"/>
                  </a:schemeClr>
                </a:solidFill>
              </a:rPr>
              <a:t>a third</a:t>
            </a:r>
            <a:r>
              <a:rPr lang="en-US" sz="2400" dirty="0" smtClean="0">
                <a:solidFill>
                  <a:schemeClr val="accent2">
                    <a:lumMod val="75000"/>
                  </a:schemeClr>
                </a:solidFill>
              </a:rPr>
              <a:t> </a:t>
            </a:r>
            <a:r>
              <a:rPr lang="en-US" sz="2400" dirty="0" smtClean="0"/>
              <a:t>of the moon and </a:t>
            </a:r>
            <a:r>
              <a:rPr lang="en-US" sz="2400" b="1" dirty="0" smtClean="0">
                <a:solidFill>
                  <a:schemeClr val="accent2">
                    <a:lumMod val="75000"/>
                  </a:schemeClr>
                </a:solidFill>
              </a:rPr>
              <a:t>a third</a:t>
            </a:r>
            <a:r>
              <a:rPr lang="en-US" sz="2400" dirty="0" smtClean="0"/>
              <a:t> of the stars were struck, so that </a:t>
            </a:r>
            <a:r>
              <a:rPr lang="en-US" sz="2400" b="1" dirty="0" smtClean="0">
                <a:solidFill>
                  <a:schemeClr val="accent2">
                    <a:lumMod val="75000"/>
                  </a:schemeClr>
                </a:solidFill>
              </a:rPr>
              <a:t>a third </a:t>
            </a:r>
            <a:r>
              <a:rPr lang="en-US" sz="2400" dirty="0" smtClean="0"/>
              <a:t>of them would be darkened and the day would not shine for </a:t>
            </a:r>
            <a:r>
              <a:rPr lang="en-US" sz="2400" b="1" dirty="0" smtClean="0">
                <a:solidFill>
                  <a:schemeClr val="accent2">
                    <a:lumMod val="75000"/>
                  </a:schemeClr>
                </a:solidFill>
              </a:rPr>
              <a:t>a third </a:t>
            </a:r>
            <a:r>
              <a:rPr lang="en-US" sz="2400" dirty="0" smtClean="0"/>
              <a:t>of it, and the night in the same way. Then I looked, and I heard </a:t>
            </a:r>
            <a:r>
              <a:rPr lang="en-US" sz="2400" b="1" dirty="0" smtClean="0">
                <a:solidFill>
                  <a:schemeClr val="accent2">
                    <a:lumMod val="75000"/>
                  </a:schemeClr>
                </a:solidFill>
              </a:rPr>
              <a:t>an eagle flying in </a:t>
            </a:r>
            <a:r>
              <a:rPr lang="en-US" sz="2400" b="1" dirty="0" err="1" smtClean="0">
                <a:solidFill>
                  <a:schemeClr val="accent2">
                    <a:lumMod val="75000"/>
                  </a:schemeClr>
                </a:solidFill>
              </a:rPr>
              <a:t>midheaven</a:t>
            </a:r>
            <a:r>
              <a:rPr lang="en-US" sz="2400" dirty="0" smtClean="0"/>
              <a:t>, saying with a loud voice, “Woe, woe, woe</a:t>
            </a:r>
            <a:r>
              <a:rPr lang="mr-IN" sz="2400" dirty="0" smtClean="0"/>
              <a:t>…</a:t>
            </a:r>
            <a:r>
              <a:rPr lang="en-US" sz="2400" dirty="0" smtClean="0"/>
              <a:t>” </a:t>
            </a:r>
            <a:br>
              <a:rPr lang="en-US" sz="2400" dirty="0" smtClean="0"/>
            </a:br>
            <a:r>
              <a:rPr lang="en-US" sz="2400" dirty="0" smtClean="0"/>
              <a:t>(Revelation 8:12-13)</a:t>
            </a:r>
            <a:endParaRPr lang="en-US" sz="2400" dirty="0"/>
          </a:p>
          <a:p>
            <a:endParaRPr lang="en-US" sz="2400" dirty="0"/>
          </a:p>
        </p:txBody>
      </p:sp>
    </p:spTree>
    <p:extLst>
      <p:ext uri="{BB962C8B-B14F-4D97-AF65-F5344CB8AC3E}">
        <p14:creationId xmlns:p14="http://schemas.microsoft.com/office/powerpoint/2010/main" val="2140097913"/>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Prophetic Judgement Language: </a:t>
            </a:r>
            <a:br>
              <a:rPr lang="en-US" dirty="0" smtClean="0"/>
            </a:br>
            <a:r>
              <a:rPr lang="en-US" dirty="0" smtClean="0"/>
              <a:t>Fire, Blood, Mountains, Wormwood, &amp; Eagles</a:t>
            </a:r>
            <a:endParaRPr lang="en-US" dirty="0"/>
          </a:p>
        </p:txBody>
      </p:sp>
      <p:sp>
        <p:nvSpPr>
          <p:cNvPr id="3" name="Content Placeholder 2"/>
          <p:cNvSpPr>
            <a:spLocks noGrp="1"/>
          </p:cNvSpPr>
          <p:nvPr>
            <p:ph idx="1"/>
          </p:nvPr>
        </p:nvSpPr>
        <p:spPr>
          <a:xfrm>
            <a:off x="628650" y="1521354"/>
            <a:ext cx="7886700" cy="3800923"/>
          </a:xfrm>
        </p:spPr>
        <p:txBody>
          <a:bodyPr>
            <a:normAutofit/>
          </a:bodyPr>
          <a:lstStyle/>
          <a:p>
            <a:r>
              <a:rPr lang="en-US" sz="2800" dirty="0" smtClean="0"/>
              <a:t>Bitter Wickedness -&gt; Brings Bitter Punishment.</a:t>
            </a:r>
            <a:endParaRPr lang="en-US" sz="2800" dirty="0"/>
          </a:p>
          <a:p>
            <a:pPr marL="0" indent="0">
              <a:buNone/>
            </a:pPr>
            <a:r>
              <a:rPr lang="en-US" sz="2800" dirty="0" smtClean="0"/>
              <a:t>“The Lord said, “Because they have forsaken My law which I set before them</a:t>
            </a:r>
            <a:r>
              <a:rPr lang="en-US" sz="2800" dirty="0"/>
              <a:t> </a:t>
            </a:r>
            <a:r>
              <a:rPr lang="en-US" sz="2800" dirty="0" smtClean="0"/>
              <a:t>and </a:t>
            </a:r>
            <a:r>
              <a:rPr lang="en-US" sz="2800" dirty="0" smtClean="0">
                <a:solidFill>
                  <a:schemeClr val="accent5">
                    <a:lumMod val="75000"/>
                  </a:schemeClr>
                </a:solidFill>
              </a:rPr>
              <a:t>have not obeyed My voice</a:t>
            </a:r>
            <a:r>
              <a:rPr lang="mr-IN" sz="2800" dirty="0" smtClean="0">
                <a:solidFill>
                  <a:schemeClr val="accent5">
                    <a:lumMod val="75000"/>
                  </a:schemeClr>
                </a:solidFill>
              </a:rPr>
              <a:t>…</a:t>
            </a:r>
            <a:r>
              <a:rPr lang="en-US" sz="2800" dirty="0" smtClean="0"/>
              <a:t>therefore thus says the LORD of hosts, the God of </a:t>
            </a:r>
            <a:r>
              <a:rPr lang="en-US" sz="2800" dirty="0" smtClean="0">
                <a:solidFill>
                  <a:schemeClr val="accent5">
                    <a:lumMod val="75000"/>
                  </a:schemeClr>
                </a:solidFill>
              </a:rPr>
              <a:t>Israel</a:t>
            </a:r>
            <a:r>
              <a:rPr lang="en-US" sz="2800" dirty="0" smtClean="0"/>
              <a:t>, “behold, I will feed them, this people, with </a:t>
            </a:r>
            <a:r>
              <a:rPr lang="en-US" sz="2800" dirty="0" smtClean="0">
                <a:solidFill>
                  <a:schemeClr val="accent5">
                    <a:lumMod val="75000"/>
                  </a:schemeClr>
                </a:solidFill>
              </a:rPr>
              <a:t>wormwood</a:t>
            </a:r>
            <a:r>
              <a:rPr lang="en-US" sz="2800" dirty="0" smtClean="0"/>
              <a:t> and give them poisoned water to drink.” (Jeremiah 9:13-16)</a:t>
            </a:r>
          </a:p>
          <a:p>
            <a:r>
              <a:rPr lang="en-US" sz="2800" dirty="0" smtClean="0"/>
              <a:t>Source of Poison -&gt; Will Suffer from Poison.</a:t>
            </a:r>
            <a:br>
              <a:rPr lang="en-US" sz="2800" dirty="0" smtClean="0"/>
            </a:br>
            <a:r>
              <a:rPr lang="en-US" sz="2800" dirty="0" smtClean="0"/>
              <a:t>(Jeremiah 23:15)</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10144621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Prophetic Judgement Language: </a:t>
            </a:r>
            <a:br>
              <a:rPr lang="en-US" dirty="0" smtClean="0"/>
            </a:br>
            <a:r>
              <a:rPr lang="en-US" dirty="0" smtClean="0"/>
              <a:t>Fire, Blood, Mountains, Wormwood, &amp; Eagles</a:t>
            </a:r>
            <a:endParaRPr lang="en-US" dirty="0"/>
          </a:p>
        </p:txBody>
      </p:sp>
      <p:sp>
        <p:nvSpPr>
          <p:cNvPr id="3" name="Content Placeholder 2"/>
          <p:cNvSpPr>
            <a:spLocks noGrp="1"/>
          </p:cNvSpPr>
          <p:nvPr>
            <p:ph idx="1"/>
          </p:nvPr>
        </p:nvSpPr>
        <p:spPr>
          <a:xfrm>
            <a:off x="628650" y="1521354"/>
            <a:ext cx="7886700" cy="3800923"/>
          </a:xfrm>
        </p:spPr>
        <p:txBody>
          <a:bodyPr>
            <a:normAutofit/>
          </a:bodyPr>
          <a:lstStyle/>
          <a:p>
            <a:r>
              <a:rPr lang="en-US" sz="2800" dirty="0" smtClean="0"/>
              <a:t>Like An Eagle Swooping Down on Its Prey.</a:t>
            </a:r>
            <a:endParaRPr lang="en-US" sz="2800" dirty="0"/>
          </a:p>
          <a:p>
            <a:pPr marL="0" indent="0">
              <a:buNone/>
            </a:pPr>
            <a:r>
              <a:rPr lang="en-US" sz="2800" dirty="0" smtClean="0"/>
              <a:t>“The LORD will bring a nation against you from far away, from the end of the earth, </a:t>
            </a:r>
            <a:r>
              <a:rPr lang="en-US" sz="2800" dirty="0" smtClean="0">
                <a:solidFill>
                  <a:schemeClr val="accent5">
                    <a:lumMod val="75000"/>
                  </a:schemeClr>
                </a:solidFill>
              </a:rPr>
              <a:t>swooping down like the eagle</a:t>
            </a:r>
            <a:r>
              <a:rPr lang="en-US" sz="2800" dirty="0" smtClean="0"/>
              <a:t>, a nation whose language you do not understand, a hard-faced nation who shall not respect the old or show mercy to the young.”</a:t>
            </a:r>
            <a:br>
              <a:rPr lang="en-US" sz="2800" dirty="0" smtClean="0"/>
            </a:br>
            <a:r>
              <a:rPr lang="en-US" sz="2800" dirty="0" smtClean="0"/>
              <a:t>(Deuteronomy 28:49-50)</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299183442"/>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9</a:t>
            </a:r>
            <a:endParaRPr lang="en-US" dirty="0"/>
          </a:p>
        </p:txBody>
      </p:sp>
      <p:sp>
        <p:nvSpPr>
          <p:cNvPr id="3" name="Content Placeholder 2"/>
          <p:cNvSpPr>
            <a:spLocks noGrp="1"/>
          </p:cNvSpPr>
          <p:nvPr>
            <p:ph idx="1"/>
          </p:nvPr>
        </p:nvSpPr>
        <p:spPr>
          <a:xfrm>
            <a:off x="355754" y="1404124"/>
            <a:ext cx="8530340" cy="3626115"/>
          </a:xfrm>
        </p:spPr>
        <p:txBody>
          <a:bodyPr>
            <a:noAutofit/>
          </a:bodyPr>
          <a:lstStyle/>
          <a:p>
            <a:pPr marL="0" indent="0">
              <a:buNone/>
            </a:pPr>
            <a:r>
              <a:rPr lang="en-US" sz="3200" b="1" dirty="0" smtClean="0">
                <a:solidFill>
                  <a:schemeClr val="accent2">
                    <a:lumMod val="75000"/>
                  </a:schemeClr>
                </a:solidFill>
              </a:rPr>
              <a:t>A Great Army Comes Against The Nation of Israel.</a:t>
            </a:r>
          </a:p>
          <a:p>
            <a:r>
              <a:rPr lang="en-US" sz="2400" dirty="0" smtClean="0"/>
              <a:t>“The appearance of the </a:t>
            </a:r>
            <a:r>
              <a:rPr lang="en-US" sz="2400" dirty="0" smtClean="0">
                <a:solidFill>
                  <a:schemeClr val="accent2">
                    <a:lumMod val="75000"/>
                  </a:schemeClr>
                </a:solidFill>
              </a:rPr>
              <a:t>locusts</a:t>
            </a:r>
            <a:r>
              <a:rPr lang="en-US" sz="2400" dirty="0" smtClean="0"/>
              <a:t> was like horses </a:t>
            </a:r>
            <a:r>
              <a:rPr lang="en-US" sz="2400" dirty="0" smtClean="0">
                <a:solidFill>
                  <a:schemeClr val="accent2">
                    <a:lumMod val="75000"/>
                  </a:schemeClr>
                </a:solidFill>
              </a:rPr>
              <a:t>prepared for battle</a:t>
            </a:r>
            <a:r>
              <a:rPr lang="en-US" sz="2400" dirty="0" smtClean="0"/>
              <a:t>; and on their heads </a:t>
            </a:r>
            <a:r>
              <a:rPr lang="en-US" sz="2400" dirty="0" smtClean="0">
                <a:solidFill>
                  <a:schemeClr val="accent2">
                    <a:lumMod val="75000"/>
                  </a:schemeClr>
                </a:solidFill>
              </a:rPr>
              <a:t>appeared to be crowns</a:t>
            </a:r>
            <a:r>
              <a:rPr lang="en-US" sz="2400" dirty="0" smtClean="0"/>
              <a:t> like gold, and their faces were like the faces of men.” (Revelation 9:7)</a:t>
            </a:r>
          </a:p>
          <a:p>
            <a:r>
              <a:rPr lang="en-US" sz="2400" dirty="0" smtClean="0"/>
              <a:t>“and </a:t>
            </a:r>
            <a:r>
              <a:rPr lang="en-US" sz="2400" dirty="0" smtClean="0">
                <a:solidFill>
                  <a:schemeClr val="accent2">
                    <a:lumMod val="75000"/>
                  </a:schemeClr>
                </a:solidFill>
              </a:rPr>
              <a:t>they did not repent </a:t>
            </a:r>
            <a:r>
              <a:rPr lang="en-US" sz="2400" dirty="0" smtClean="0"/>
              <a:t>of their murders nor of their sorceries nor of their immorality nor of their thefts. (Revelation 9:21)</a:t>
            </a:r>
          </a:p>
          <a:p>
            <a:r>
              <a:rPr lang="en-US" sz="2400" dirty="0" smtClean="0"/>
              <a:t>“What the gnawing </a:t>
            </a:r>
            <a:r>
              <a:rPr lang="en-US" sz="2400" dirty="0" smtClean="0">
                <a:solidFill>
                  <a:schemeClr val="accent2">
                    <a:lumMod val="75000"/>
                  </a:schemeClr>
                </a:solidFill>
              </a:rPr>
              <a:t>locust </a:t>
            </a:r>
            <a:r>
              <a:rPr lang="en-US" sz="2400" dirty="0" smtClean="0"/>
              <a:t>has left, the swarming </a:t>
            </a:r>
            <a:r>
              <a:rPr lang="en-US" sz="2400" dirty="0" smtClean="0">
                <a:solidFill>
                  <a:schemeClr val="accent2">
                    <a:lumMod val="75000"/>
                  </a:schemeClr>
                </a:solidFill>
              </a:rPr>
              <a:t>locust</a:t>
            </a:r>
            <a:r>
              <a:rPr lang="en-US" sz="2400" dirty="0" smtClean="0"/>
              <a:t> has eaten; And what the creeping </a:t>
            </a:r>
            <a:r>
              <a:rPr lang="en-US" sz="2400" dirty="0" smtClean="0">
                <a:solidFill>
                  <a:schemeClr val="accent2">
                    <a:lumMod val="75000"/>
                  </a:schemeClr>
                </a:solidFill>
              </a:rPr>
              <a:t>locust</a:t>
            </a:r>
            <a:r>
              <a:rPr lang="en-US" sz="2400" dirty="0" smtClean="0"/>
              <a:t> has left, the stripping </a:t>
            </a:r>
            <a:r>
              <a:rPr lang="en-US" sz="2400" dirty="0" smtClean="0">
                <a:solidFill>
                  <a:schemeClr val="accent2">
                    <a:lumMod val="75000"/>
                  </a:schemeClr>
                </a:solidFill>
              </a:rPr>
              <a:t>locust</a:t>
            </a:r>
            <a:r>
              <a:rPr lang="en-US" sz="2400" dirty="0" smtClean="0"/>
              <a:t> has eaten.”   “Their appearance is </a:t>
            </a:r>
            <a:r>
              <a:rPr lang="en-US" sz="2400" dirty="0" smtClean="0">
                <a:solidFill>
                  <a:schemeClr val="accent2">
                    <a:lumMod val="75000"/>
                  </a:schemeClr>
                </a:solidFill>
              </a:rPr>
              <a:t>like the appearance of horses</a:t>
            </a:r>
            <a:r>
              <a:rPr lang="en-US" sz="2400" dirty="0" smtClean="0"/>
              <a:t>; And like war horses, so they run. </a:t>
            </a:r>
            <a:r>
              <a:rPr lang="en-US" sz="2400" dirty="0" smtClean="0">
                <a:solidFill>
                  <a:schemeClr val="accent2">
                    <a:lumMod val="75000"/>
                  </a:schemeClr>
                </a:solidFill>
              </a:rPr>
              <a:t>With a noise as of chariots</a:t>
            </a:r>
            <a:r>
              <a:rPr lang="mr-IN" sz="2400" dirty="0" smtClean="0"/>
              <a:t>…</a:t>
            </a:r>
            <a:r>
              <a:rPr lang="en-US" sz="2400" dirty="0" smtClean="0"/>
              <a:t>” </a:t>
            </a:r>
            <a:br>
              <a:rPr lang="en-US" sz="2400" dirty="0" smtClean="0"/>
            </a:br>
            <a:r>
              <a:rPr lang="en-US" sz="2400" dirty="0" smtClean="0"/>
              <a:t>(Joel 1:4, 2:4-5a) </a:t>
            </a:r>
            <a:endParaRPr lang="en-US" sz="2400" dirty="0"/>
          </a:p>
        </p:txBody>
      </p:sp>
    </p:spTree>
    <p:extLst>
      <p:ext uri="{BB962C8B-B14F-4D97-AF65-F5344CB8AC3E}">
        <p14:creationId xmlns:p14="http://schemas.microsoft.com/office/powerpoint/2010/main" val="926516012"/>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10</a:t>
            </a:r>
            <a:endParaRPr lang="en-US" dirty="0"/>
          </a:p>
        </p:txBody>
      </p:sp>
      <p:sp>
        <p:nvSpPr>
          <p:cNvPr id="3" name="Content Placeholder 2"/>
          <p:cNvSpPr>
            <a:spLocks noGrp="1"/>
          </p:cNvSpPr>
          <p:nvPr>
            <p:ph idx="1"/>
          </p:nvPr>
        </p:nvSpPr>
        <p:spPr>
          <a:xfrm>
            <a:off x="293076" y="1521354"/>
            <a:ext cx="8593015" cy="3626115"/>
          </a:xfrm>
        </p:spPr>
        <p:txBody>
          <a:bodyPr>
            <a:noAutofit/>
          </a:bodyPr>
          <a:lstStyle/>
          <a:p>
            <a:pPr marL="0" indent="0">
              <a:buNone/>
            </a:pPr>
            <a:r>
              <a:rPr lang="en-US" sz="3200" b="1" dirty="0" smtClean="0">
                <a:solidFill>
                  <a:schemeClr val="accent2">
                    <a:lumMod val="75000"/>
                  </a:schemeClr>
                </a:solidFill>
              </a:rPr>
              <a:t>The Delay Is Ending So John </a:t>
            </a:r>
            <a:r>
              <a:rPr lang="en-US" sz="3200" b="1" dirty="0">
                <a:solidFill>
                  <a:schemeClr val="accent2">
                    <a:lumMod val="75000"/>
                  </a:schemeClr>
                </a:solidFill>
              </a:rPr>
              <a:t>Must </a:t>
            </a:r>
            <a:r>
              <a:rPr lang="en-US" sz="3200" b="1" dirty="0" smtClean="0">
                <a:solidFill>
                  <a:schemeClr val="accent2">
                    <a:lumMod val="75000"/>
                  </a:schemeClr>
                </a:solidFill>
              </a:rPr>
              <a:t>Prepare To Act.</a:t>
            </a:r>
            <a:endParaRPr lang="en-US" sz="3200" b="1" dirty="0">
              <a:solidFill>
                <a:schemeClr val="accent2">
                  <a:lumMod val="75000"/>
                </a:schemeClr>
              </a:solidFill>
            </a:endParaRPr>
          </a:p>
          <a:p>
            <a:r>
              <a:rPr lang="en-US" sz="2400" dirty="0" smtClean="0"/>
              <a:t>“</a:t>
            </a:r>
            <a:r>
              <a:rPr lang="mr-IN" sz="2400" dirty="0"/>
              <a:t>…</a:t>
            </a:r>
            <a:r>
              <a:rPr lang="en-US" sz="2400" dirty="0"/>
              <a:t>there will be </a:t>
            </a:r>
            <a:r>
              <a:rPr lang="en-US" sz="2400" dirty="0">
                <a:solidFill>
                  <a:schemeClr val="accent2">
                    <a:lumMod val="75000"/>
                  </a:schemeClr>
                </a:solidFill>
              </a:rPr>
              <a:t>delay no </a:t>
            </a:r>
            <a:r>
              <a:rPr lang="en-US" sz="2400" dirty="0" smtClean="0">
                <a:solidFill>
                  <a:schemeClr val="accent2">
                    <a:lumMod val="75000"/>
                  </a:schemeClr>
                </a:solidFill>
              </a:rPr>
              <a:t>longer</a:t>
            </a:r>
            <a:r>
              <a:rPr lang="en-US" sz="2400" dirty="0"/>
              <a:t>,</a:t>
            </a:r>
            <a:r>
              <a:rPr lang="en-US" sz="2400" dirty="0" smtClean="0"/>
              <a:t> </a:t>
            </a:r>
            <a:r>
              <a:rPr lang="en-US" sz="2400" dirty="0"/>
              <a:t>but </a:t>
            </a:r>
            <a:r>
              <a:rPr lang="en-US" sz="2400" dirty="0" smtClean="0"/>
              <a:t>in the days of the voice of the seventh angel, </a:t>
            </a:r>
            <a:r>
              <a:rPr lang="en-US" sz="2400" dirty="0" smtClean="0">
                <a:solidFill>
                  <a:schemeClr val="accent2">
                    <a:lumMod val="75000"/>
                  </a:schemeClr>
                </a:solidFill>
              </a:rPr>
              <a:t>when he is about to sound</a:t>
            </a:r>
            <a:r>
              <a:rPr lang="en-US" sz="2400" dirty="0" smtClean="0"/>
              <a:t>, then the mystery of God is finished, as He preached to His servants the prophets.” (Revelation 10:6b-7)</a:t>
            </a:r>
          </a:p>
          <a:p>
            <a:r>
              <a:rPr lang="en-US" sz="2400" dirty="0" smtClean="0"/>
              <a:t>“I </a:t>
            </a:r>
            <a:r>
              <a:rPr lang="en-US" sz="2400" dirty="0" smtClean="0">
                <a:solidFill>
                  <a:schemeClr val="accent2">
                    <a:lumMod val="75000"/>
                  </a:schemeClr>
                </a:solidFill>
              </a:rPr>
              <a:t>took the little book </a:t>
            </a:r>
            <a:r>
              <a:rPr lang="en-US" sz="2400" dirty="0" smtClean="0"/>
              <a:t>out of the angel’s hand and ate it, and in my mouth it was </a:t>
            </a:r>
            <a:r>
              <a:rPr lang="en-US" sz="2400" dirty="0" smtClean="0">
                <a:solidFill>
                  <a:schemeClr val="accent2">
                    <a:lumMod val="75000"/>
                  </a:schemeClr>
                </a:solidFill>
              </a:rPr>
              <a:t>sweet as honey</a:t>
            </a:r>
            <a:r>
              <a:rPr lang="en-US" sz="2400" dirty="0" smtClean="0"/>
              <a:t>; and when I had eaten it, my stomach was made </a:t>
            </a:r>
            <a:r>
              <a:rPr lang="en-US" sz="2400" dirty="0" smtClean="0">
                <a:solidFill>
                  <a:schemeClr val="accent2">
                    <a:lumMod val="75000"/>
                  </a:schemeClr>
                </a:solidFill>
              </a:rPr>
              <a:t>bitter</a:t>
            </a:r>
            <a:r>
              <a:rPr lang="en-US" sz="2400" dirty="0" smtClean="0"/>
              <a:t>. And they said to me, “</a:t>
            </a:r>
            <a:r>
              <a:rPr lang="en-US" sz="2400" dirty="0" smtClean="0">
                <a:solidFill>
                  <a:schemeClr val="accent2">
                    <a:lumMod val="75000"/>
                  </a:schemeClr>
                </a:solidFill>
              </a:rPr>
              <a:t>You must prophesy</a:t>
            </a:r>
            <a:r>
              <a:rPr lang="en-US" sz="2400" dirty="0" smtClean="0"/>
              <a:t> again concerning </a:t>
            </a:r>
            <a:r>
              <a:rPr lang="en-US" sz="2400" dirty="0" smtClean="0">
                <a:solidFill>
                  <a:schemeClr val="accent2">
                    <a:lumMod val="75000"/>
                  </a:schemeClr>
                </a:solidFill>
              </a:rPr>
              <a:t>many peoples </a:t>
            </a:r>
            <a:r>
              <a:rPr lang="en-US" sz="2400" dirty="0" smtClean="0"/>
              <a:t>and nations and tongues and kings.” (Revelation 10:10-11)</a:t>
            </a:r>
          </a:p>
        </p:txBody>
      </p:sp>
    </p:spTree>
    <p:extLst>
      <p:ext uri="{BB962C8B-B14F-4D97-AF65-F5344CB8AC3E}">
        <p14:creationId xmlns:p14="http://schemas.microsoft.com/office/powerpoint/2010/main" val="594381765"/>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11</a:t>
            </a:r>
            <a:endParaRPr lang="en-US" dirty="0"/>
          </a:p>
        </p:txBody>
      </p:sp>
      <p:sp>
        <p:nvSpPr>
          <p:cNvPr id="3" name="Content Placeholder 2"/>
          <p:cNvSpPr>
            <a:spLocks noGrp="1"/>
          </p:cNvSpPr>
          <p:nvPr>
            <p:ph idx="1"/>
          </p:nvPr>
        </p:nvSpPr>
        <p:spPr>
          <a:xfrm>
            <a:off x="628650" y="1240002"/>
            <a:ext cx="7886700"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endParaRPr lang="en-US" sz="3200" b="1" dirty="0" smtClean="0">
              <a:solidFill>
                <a:schemeClr val="accent2">
                  <a:lumMod val="75000"/>
                </a:schemeClr>
              </a:solidFill>
            </a:endParaRPr>
          </a:p>
          <a:p>
            <a:r>
              <a:rPr lang="en-US" sz="2400" dirty="0" smtClean="0"/>
              <a:t>“Then there was given me a measuring rod like a staff; and someone said, “Get up and </a:t>
            </a:r>
            <a:r>
              <a:rPr lang="en-US" sz="2400" dirty="0" smtClean="0">
                <a:solidFill>
                  <a:schemeClr val="accent2">
                    <a:lumMod val="75000"/>
                  </a:schemeClr>
                </a:solidFill>
              </a:rPr>
              <a:t>measure the temple </a:t>
            </a:r>
            <a:r>
              <a:rPr lang="en-US" sz="2400" dirty="0" smtClean="0"/>
              <a:t>of God and the altar, and </a:t>
            </a:r>
            <a:r>
              <a:rPr lang="en-US" sz="2400" dirty="0" smtClean="0">
                <a:solidFill>
                  <a:schemeClr val="accent2">
                    <a:lumMod val="75000"/>
                  </a:schemeClr>
                </a:solidFill>
              </a:rPr>
              <a:t>those who </a:t>
            </a:r>
            <a:r>
              <a:rPr lang="en-US" sz="2400" b="1" u="sng" dirty="0" smtClean="0">
                <a:solidFill>
                  <a:schemeClr val="accent2">
                    <a:lumMod val="75000"/>
                  </a:schemeClr>
                </a:solidFill>
              </a:rPr>
              <a:t>worship</a:t>
            </a:r>
            <a:r>
              <a:rPr lang="en-US" sz="2400" dirty="0" smtClean="0">
                <a:solidFill>
                  <a:schemeClr val="accent2">
                    <a:lumMod val="75000"/>
                  </a:schemeClr>
                </a:solidFill>
              </a:rPr>
              <a:t> </a:t>
            </a:r>
            <a:r>
              <a:rPr lang="en-US" sz="2400" dirty="0" smtClean="0"/>
              <a:t>in it.” (Revelation </a:t>
            </a:r>
            <a:r>
              <a:rPr lang="en-US" sz="2400" dirty="0" smtClean="0"/>
              <a:t>11</a:t>
            </a:r>
            <a:r>
              <a:rPr lang="en-US" sz="2400" dirty="0" smtClean="0"/>
              <a:t>:1)</a:t>
            </a:r>
            <a:endParaRPr lang="en-US" sz="2400" dirty="0" smtClean="0"/>
          </a:p>
          <a:p>
            <a:r>
              <a:rPr lang="en-US" sz="2400" dirty="0" smtClean="0"/>
              <a:t>“And I will grant authority to my two </a:t>
            </a:r>
            <a:r>
              <a:rPr lang="en-US" sz="2400" b="1" u="sng" dirty="0" smtClean="0">
                <a:solidFill>
                  <a:schemeClr val="accent2">
                    <a:lumMod val="75000"/>
                  </a:schemeClr>
                </a:solidFill>
              </a:rPr>
              <a:t>witnesses</a:t>
            </a:r>
            <a:r>
              <a:rPr lang="en-US" sz="2400" dirty="0" smtClean="0"/>
              <a:t>, and they will prophecy for twelve hundred and sixty days, clothed in sackcloth.” (Revelation 11:3)</a:t>
            </a:r>
          </a:p>
          <a:p>
            <a:r>
              <a:rPr lang="en-US" sz="2400" dirty="0" smtClean="0"/>
              <a:t>“When they have finished their </a:t>
            </a:r>
            <a:r>
              <a:rPr lang="en-US" sz="2400" b="1" u="sng" dirty="0" smtClean="0">
                <a:solidFill>
                  <a:schemeClr val="accent2">
                    <a:lumMod val="75000"/>
                  </a:schemeClr>
                </a:solidFill>
              </a:rPr>
              <a:t>testimony</a:t>
            </a:r>
            <a:r>
              <a:rPr lang="en-US" sz="2400" dirty="0" smtClean="0"/>
              <a:t>, the beast that comes up out of the abyss will make war with them, and overcome them and kill them.” (Revelation 11:7)</a:t>
            </a:r>
            <a:endParaRPr lang="en-US" sz="2400" dirty="0"/>
          </a:p>
          <a:p>
            <a:endParaRPr lang="en-US" sz="2400" dirty="0"/>
          </a:p>
        </p:txBody>
      </p:sp>
    </p:spTree>
    <p:extLst>
      <p:ext uri="{BB962C8B-B14F-4D97-AF65-F5344CB8AC3E}">
        <p14:creationId xmlns:p14="http://schemas.microsoft.com/office/powerpoint/2010/main" val="879408601"/>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12</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200" b="1" dirty="0" smtClean="0">
                <a:solidFill>
                  <a:schemeClr val="accent2">
                    <a:lumMod val="75000"/>
                  </a:schemeClr>
                </a:solidFill>
              </a:rPr>
              <a:t>The Heavenly Victory Behind The Earthly Difficulty.</a:t>
            </a:r>
            <a:endParaRPr lang="en-US" sz="3200" b="1" dirty="0" smtClean="0">
              <a:solidFill>
                <a:schemeClr val="accent2">
                  <a:lumMod val="75000"/>
                </a:schemeClr>
              </a:solidFill>
            </a:endParaRPr>
          </a:p>
          <a:p>
            <a:r>
              <a:rPr lang="en-US" sz="2400" dirty="0" smtClean="0"/>
              <a:t>“And there was </a:t>
            </a:r>
            <a:r>
              <a:rPr lang="en-US" sz="2400" dirty="0" smtClean="0">
                <a:solidFill>
                  <a:schemeClr val="accent2">
                    <a:lumMod val="75000"/>
                  </a:schemeClr>
                </a:solidFill>
              </a:rPr>
              <a:t>war in heaven</a:t>
            </a:r>
            <a:r>
              <a:rPr lang="en-US" sz="2400" dirty="0" smtClean="0"/>
              <a:t>, Michael and his angels waging war with the dragon. The </a:t>
            </a:r>
            <a:r>
              <a:rPr lang="en-US" sz="2400" dirty="0" smtClean="0">
                <a:solidFill>
                  <a:schemeClr val="accent2">
                    <a:lumMod val="75000"/>
                  </a:schemeClr>
                </a:solidFill>
              </a:rPr>
              <a:t>dragon</a:t>
            </a:r>
            <a:r>
              <a:rPr lang="en-US" sz="2400" dirty="0" smtClean="0"/>
              <a:t> and his angels waged war, “ (Rev </a:t>
            </a:r>
            <a:r>
              <a:rPr lang="en-US" sz="2400" dirty="0" smtClean="0"/>
              <a:t>12</a:t>
            </a:r>
            <a:r>
              <a:rPr lang="en-US" sz="2400" dirty="0" smtClean="0"/>
              <a:t>:7)</a:t>
            </a:r>
            <a:endParaRPr lang="en-US" sz="2400" dirty="0" smtClean="0"/>
          </a:p>
          <a:p>
            <a:r>
              <a:rPr lang="en-US" sz="2400" dirty="0" smtClean="0"/>
              <a:t>“And they </a:t>
            </a:r>
            <a:r>
              <a:rPr lang="en-US" sz="2400" dirty="0" smtClean="0">
                <a:solidFill>
                  <a:schemeClr val="accent2">
                    <a:lumMod val="75000"/>
                  </a:schemeClr>
                </a:solidFill>
              </a:rPr>
              <a:t>overcame</a:t>
            </a:r>
            <a:r>
              <a:rPr lang="en-US" sz="2400" dirty="0" smtClean="0"/>
              <a:t> him because of the blood of </a:t>
            </a:r>
            <a:r>
              <a:rPr lang="en-US" sz="2400" dirty="0" smtClean="0">
                <a:solidFill>
                  <a:schemeClr val="accent2">
                    <a:lumMod val="75000"/>
                  </a:schemeClr>
                </a:solidFill>
              </a:rPr>
              <a:t>the Lamb </a:t>
            </a:r>
            <a:r>
              <a:rPr lang="en-US" sz="2400" dirty="0" smtClean="0"/>
              <a:t>and because of the word of their </a:t>
            </a:r>
            <a:r>
              <a:rPr lang="en-US" sz="2400" b="1" dirty="0" smtClean="0">
                <a:solidFill>
                  <a:schemeClr val="accent2">
                    <a:lumMod val="75000"/>
                  </a:schemeClr>
                </a:solidFill>
              </a:rPr>
              <a:t>testimony</a:t>
            </a:r>
            <a:r>
              <a:rPr lang="en-US" sz="2400" dirty="0" smtClean="0"/>
              <a:t>, and </a:t>
            </a:r>
            <a:r>
              <a:rPr lang="en-US" sz="2400" dirty="0" smtClean="0">
                <a:solidFill>
                  <a:schemeClr val="accent2">
                    <a:lumMod val="75000"/>
                  </a:schemeClr>
                </a:solidFill>
              </a:rPr>
              <a:t>they did not love their life even when faced with death.</a:t>
            </a:r>
            <a:r>
              <a:rPr lang="en-US" sz="2400" dirty="0" smtClean="0"/>
              <a:t>” (Revelation 12:11)</a:t>
            </a:r>
          </a:p>
          <a:p>
            <a:r>
              <a:rPr lang="en-US" sz="2400" dirty="0" smtClean="0"/>
              <a:t>“So the dragon was enraged with the woman, and went off to make war with the rest of her </a:t>
            </a:r>
            <a:r>
              <a:rPr lang="en-US" sz="2400" dirty="0" smtClean="0">
                <a:solidFill>
                  <a:schemeClr val="accent2">
                    <a:lumMod val="75000"/>
                  </a:schemeClr>
                </a:solidFill>
              </a:rPr>
              <a:t>children, who keep the commandments of God and </a:t>
            </a:r>
            <a:r>
              <a:rPr lang="en-US" sz="2400" b="1" u="sng" dirty="0" smtClean="0">
                <a:solidFill>
                  <a:schemeClr val="accent2">
                    <a:lumMod val="75000"/>
                  </a:schemeClr>
                </a:solidFill>
              </a:rPr>
              <a:t>hold to the testimony </a:t>
            </a:r>
            <a:r>
              <a:rPr lang="en-US" sz="2400" dirty="0" smtClean="0">
                <a:solidFill>
                  <a:schemeClr val="accent2">
                    <a:lumMod val="75000"/>
                  </a:schemeClr>
                </a:solidFill>
              </a:rPr>
              <a:t>of Jesus.</a:t>
            </a:r>
            <a:r>
              <a:rPr lang="en-US" sz="2400" dirty="0" smtClean="0"/>
              <a:t>” (Revelation 12:17)</a:t>
            </a:r>
            <a:endParaRPr lang="en-US" sz="2400" dirty="0"/>
          </a:p>
          <a:p>
            <a:endParaRPr lang="en-US" sz="2400" dirty="0"/>
          </a:p>
        </p:txBody>
      </p:sp>
    </p:spTree>
    <p:extLst>
      <p:ext uri="{BB962C8B-B14F-4D97-AF65-F5344CB8AC3E}">
        <p14:creationId xmlns:p14="http://schemas.microsoft.com/office/powerpoint/2010/main" val="468249591"/>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11</a:t>
            </a:r>
            <a:endParaRPr lang="en-US" dirty="0"/>
          </a:p>
        </p:txBody>
      </p:sp>
      <p:sp>
        <p:nvSpPr>
          <p:cNvPr id="3" name="Content Placeholder 2"/>
          <p:cNvSpPr>
            <a:spLocks noGrp="1"/>
          </p:cNvSpPr>
          <p:nvPr>
            <p:ph idx="1"/>
          </p:nvPr>
        </p:nvSpPr>
        <p:spPr>
          <a:xfrm>
            <a:off x="628650" y="1240002"/>
            <a:ext cx="7886700"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endParaRPr lang="en-US" sz="3200" b="1" dirty="0" smtClean="0">
              <a:solidFill>
                <a:schemeClr val="accent2">
                  <a:lumMod val="75000"/>
                </a:schemeClr>
              </a:solidFill>
            </a:endParaRPr>
          </a:p>
          <a:p>
            <a:r>
              <a:rPr lang="en-US" sz="2400" dirty="0" smtClean="0"/>
              <a:t>Measure The Temple</a:t>
            </a:r>
          </a:p>
          <a:p>
            <a:pPr lvl="1"/>
            <a:r>
              <a:rPr lang="en-US" dirty="0" smtClean="0"/>
              <a:t>To Identify &amp; Spiritually Protect The True People of God.</a:t>
            </a:r>
          </a:p>
          <a:p>
            <a:pPr lvl="1"/>
            <a:r>
              <a:rPr lang="en-US" dirty="0" smtClean="0"/>
              <a:t>Taking Measurements: Zechariah 2:1-5, Revelation 21:15-17, </a:t>
            </a:r>
          </a:p>
          <a:p>
            <a:pPr lvl="1"/>
            <a:r>
              <a:rPr lang="en-US" dirty="0" smtClean="0"/>
              <a:t>NT “Temple” Designation: 1 Corinthians 3:16, Ephesians 2:19-21</a:t>
            </a:r>
          </a:p>
          <a:p>
            <a:r>
              <a:rPr lang="en-US" dirty="0" smtClean="0"/>
              <a:t>Tread Under Foot</a:t>
            </a:r>
          </a:p>
          <a:p>
            <a:pPr lvl="1"/>
            <a:r>
              <a:rPr lang="en-US" dirty="0"/>
              <a:t>Luke 21:24 “</a:t>
            </a:r>
            <a:r>
              <a:rPr lang="mr-IN" dirty="0"/>
              <a:t>…</a:t>
            </a:r>
            <a:r>
              <a:rPr lang="en-US" dirty="0"/>
              <a:t>and Jerusalem will be trampled underfoot</a:t>
            </a:r>
            <a:r>
              <a:rPr lang="mr-IN" dirty="0"/>
              <a:t>…</a:t>
            </a:r>
            <a:r>
              <a:rPr lang="en-US" dirty="0" smtClean="0"/>
              <a:t>”</a:t>
            </a:r>
          </a:p>
          <a:p>
            <a:r>
              <a:rPr lang="en-US" dirty="0" smtClean="0"/>
              <a:t>3.5 = A Broken 7.</a:t>
            </a:r>
          </a:p>
          <a:p>
            <a:pPr lvl="1"/>
            <a:r>
              <a:rPr lang="en-US" dirty="0" smtClean="0"/>
              <a:t>A time, times, and half a time / 42 months / 1260 day</a:t>
            </a:r>
            <a:endParaRPr lang="en-US" dirty="0" smtClean="0"/>
          </a:p>
          <a:p>
            <a:pPr lvl="1"/>
            <a:r>
              <a:rPr lang="en-US" dirty="0" smtClean="0"/>
              <a:t>A limited period of time full of distress and persecution.</a:t>
            </a:r>
          </a:p>
          <a:p>
            <a:pPr lvl="1"/>
            <a:r>
              <a:rPr lang="en-US" dirty="0" smtClean="0"/>
              <a:t>Years, Months, Days indicate duration.</a:t>
            </a:r>
          </a:p>
          <a:p>
            <a:pPr lvl="1"/>
            <a:endParaRPr lang="en-US" dirty="0" smtClean="0"/>
          </a:p>
        </p:txBody>
      </p:sp>
    </p:spTree>
    <p:extLst>
      <p:ext uri="{BB962C8B-B14F-4D97-AF65-F5344CB8AC3E}">
        <p14:creationId xmlns:p14="http://schemas.microsoft.com/office/powerpoint/2010/main" val="1145700462"/>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11</a:t>
            </a:r>
            <a:endParaRPr lang="en-US" dirty="0"/>
          </a:p>
        </p:txBody>
      </p:sp>
      <p:sp>
        <p:nvSpPr>
          <p:cNvPr id="3" name="Content Placeholder 2"/>
          <p:cNvSpPr>
            <a:spLocks noGrp="1"/>
          </p:cNvSpPr>
          <p:nvPr>
            <p:ph idx="1"/>
          </p:nvPr>
        </p:nvSpPr>
        <p:spPr>
          <a:xfrm>
            <a:off x="628650" y="1169664"/>
            <a:ext cx="8128488"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endParaRPr lang="en-US" sz="3200" b="1" dirty="0" smtClean="0">
              <a:solidFill>
                <a:schemeClr val="accent2">
                  <a:lumMod val="75000"/>
                </a:schemeClr>
              </a:solidFill>
            </a:endParaRPr>
          </a:p>
          <a:p>
            <a:r>
              <a:rPr lang="en-US" sz="2400" dirty="0" smtClean="0"/>
              <a:t>The Two Witnesses</a:t>
            </a:r>
          </a:p>
          <a:p>
            <a:pPr lvl="1"/>
            <a:r>
              <a:rPr lang="en-US" dirty="0" smtClean="0"/>
              <a:t>Vs. 3: They Are Described By The Number Two; Sufficient To Establish The Truth.</a:t>
            </a:r>
          </a:p>
          <a:p>
            <a:pPr lvl="1"/>
            <a:r>
              <a:rPr lang="en-US" dirty="0" smtClean="0"/>
              <a:t>Vs. 4: They Serve By The Power of the Spirit. (Zechariah 4:3, 11-14)</a:t>
            </a:r>
          </a:p>
          <a:p>
            <a:pPr lvl="1"/>
            <a:r>
              <a:rPr lang="en-US" dirty="0" smtClean="0"/>
              <a:t>Vs. 5: Their Power Is In Their Words. (2 Kings 1:10)</a:t>
            </a:r>
          </a:p>
          <a:p>
            <a:pPr lvl="1"/>
            <a:r>
              <a:rPr lang="en-US" dirty="0" smtClean="0"/>
              <a:t>Vs. 6: They Are Characterized By Moses &amp; Elijah. (The Law &amp; The Prophets)</a:t>
            </a:r>
          </a:p>
          <a:p>
            <a:pPr lvl="2"/>
            <a:r>
              <a:rPr lang="en-US" dirty="0" smtClean="0"/>
              <a:t>Luke 24:27, 44-45</a:t>
            </a:r>
          </a:p>
          <a:p>
            <a:pPr lvl="1"/>
            <a:r>
              <a:rPr lang="en-US" dirty="0" smtClean="0"/>
              <a:t>Vs. 7-12: They Will Be Killed &amp; Disgraced, But Given Life &amp; Victory By God.</a:t>
            </a:r>
          </a:p>
          <a:p>
            <a:r>
              <a:rPr lang="en-US" dirty="0" smtClean="0"/>
              <a:t>The Great City: A City Full of Sinful Rejection</a:t>
            </a:r>
          </a:p>
          <a:p>
            <a:pPr lvl="1"/>
            <a:r>
              <a:rPr lang="en-US" dirty="0" smtClean="0"/>
              <a:t>“the beast” (Daniel 7:7, Rev 13)</a:t>
            </a:r>
            <a:endParaRPr lang="en-US" dirty="0" smtClean="0"/>
          </a:p>
          <a:p>
            <a:pPr lvl="1"/>
            <a:r>
              <a:rPr lang="en-US" dirty="0" smtClean="0"/>
              <a:t>“Spiritually Called” Sodom &amp; Egypt (Jer. 23:14, Ezekiel 23:19)</a:t>
            </a:r>
          </a:p>
          <a:p>
            <a:pPr lvl="1"/>
            <a:r>
              <a:rPr lang="en-US" dirty="0" smtClean="0"/>
              <a:t>“Where Also Their Lord Was Crucified” (Jerusalem)</a:t>
            </a:r>
            <a:endParaRPr lang="en-US" dirty="0"/>
          </a:p>
        </p:txBody>
      </p:sp>
    </p:spTree>
    <p:extLst>
      <p:ext uri="{BB962C8B-B14F-4D97-AF65-F5344CB8AC3E}">
        <p14:creationId xmlns:p14="http://schemas.microsoft.com/office/powerpoint/2010/main" val="49623385"/>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11</a:t>
            </a:r>
            <a:endParaRPr lang="en-US" dirty="0"/>
          </a:p>
        </p:txBody>
      </p:sp>
      <p:sp>
        <p:nvSpPr>
          <p:cNvPr id="3" name="Content Placeholder 2"/>
          <p:cNvSpPr>
            <a:spLocks noGrp="1"/>
          </p:cNvSpPr>
          <p:nvPr>
            <p:ph idx="1"/>
          </p:nvPr>
        </p:nvSpPr>
        <p:spPr>
          <a:xfrm>
            <a:off x="628650" y="1240002"/>
            <a:ext cx="8163658"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endParaRPr lang="en-US" sz="3200" b="1" dirty="0" smtClean="0">
              <a:solidFill>
                <a:schemeClr val="accent2">
                  <a:lumMod val="75000"/>
                </a:schemeClr>
              </a:solidFill>
            </a:endParaRPr>
          </a:p>
          <a:p>
            <a:r>
              <a:rPr lang="en-US" sz="2400" dirty="0" smtClean="0"/>
              <a:t>The Seventh Trumpet, aka The Third Woe (vs. 15-19)</a:t>
            </a:r>
          </a:p>
          <a:p>
            <a:pPr lvl="1"/>
            <a:r>
              <a:rPr lang="en-US" dirty="0" smtClean="0"/>
              <a:t>The Rule &amp; Kingdom of Christ Are Confirmed!</a:t>
            </a:r>
          </a:p>
          <a:p>
            <a:pPr lvl="1"/>
            <a:r>
              <a:rPr lang="en-US" dirty="0" smtClean="0"/>
              <a:t>The National Judgment on Israel Is Complete</a:t>
            </a:r>
          </a:p>
          <a:p>
            <a:pPr lvl="2"/>
            <a:r>
              <a:rPr lang="en-US" sz="1600" dirty="0" smtClean="0"/>
              <a:t>“Your wrath came”</a:t>
            </a:r>
          </a:p>
          <a:p>
            <a:pPr lvl="2"/>
            <a:r>
              <a:rPr lang="en-US" sz="1600" dirty="0" smtClean="0"/>
              <a:t>“lightning and sounds and peals of thunder and an earthquake and a great hailstorm.”</a:t>
            </a:r>
            <a:endParaRPr lang="en-US" sz="1600" dirty="0" smtClean="0"/>
          </a:p>
          <a:p>
            <a:r>
              <a:rPr lang="en-US" dirty="0" smtClean="0"/>
              <a:t>Lord, Prepare ME TO BE A SANCTUARY (vs. 19)</a:t>
            </a:r>
          </a:p>
          <a:p>
            <a:pPr lvl="1"/>
            <a:r>
              <a:rPr lang="en-US" dirty="0" smtClean="0"/>
              <a:t>The Temple Measured &amp; Preserved (vs. 1-2)</a:t>
            </a:r>
          </a:p>
          <a:p>
            <a:pPr lvl="1"/>
            <a:r>
              <a:rPr lang="en-US" dirty="0" smtClean="0"/>
              <a:t>The Temple Seen In Heaven With God’s Faithfulness &amp; Presence (vs 19)</a:t>
            </a:r>
          </a:p>
          <a:p>
            <a:pPr lvl="1"/>
            <a:endParaRPr lang="en-US" dirty="0" smtClean="0"/>
          </a:p>
        </p:txBody>
      </p:sp>
    </p:spTree>
    <p:extLst>
      <p:ext uri="{BB962C8B-B14F-4D97-AF65-F5344CB8AC3E}">
        <p14:creationId xmlns:p14="http://schemas.microsoft.com/office/powerpoint/2010/main" val="682502520"/>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Goals</a:t>
            </a:r>
            <a:endParaRPr lang="en-US" dirty="0"/>
          </a:p>
        </p:txBody>
      </p:sp>
      <p:sp>
        <p:nvSpPr>
          <p:cNvPr id="3" name="Content Placeholder 2"/>
          <p:cNvSpPr>
            <a:spLocks noGrp="1"/>
          </p:cNvSpPr>
          <p:nvPr>
            <p:ph idx="1"/>
          </p:nvPr>
        </p:nvSpPr>
        <p:spPr>
          <a:xfrm>
            <a:off x="628650" y="1245870"/>
            <a:ext cx="7886700" cy="4267424"/>
          </a:xfrm>
        </p:spPr>
        <p:txBody>
          <a:bodyPr>
            <a:normAutofit lnSpcReduction="10000"/>
          </a:bodyPr>
          <a:lstStyle/>
          <a:p>
            <a:r>
              <a:rPr lang="en-US" b="1" u="sng" dirty="0" smtClean="0"/>
              <a:t>To Better Understand </a:t>
            </a:r>
            <a:r>
              <a:rPr lang="en-US" b="1" dirty="0" smtClean="0"/>
              <a:t>The Language &amp; Structure of Revelation.</a:t>
            </a:r>
          </a:p>
          <a:p>
            <a:pPr lvl="1"/>
            <a:r>
              <a:rPr lang="en-US" dirty="0" smtClean="0"/>
              <a:t>To Understand The Purpose &amp; Dramatic Style of Apocalyptic </a:t>
            </a:r>
            <a:r>
              <a:rPr lang="en-US" dirty="0"/>
              <a:t>Literature</a:t>
            </a:r>
            <a:r>
              <a:rPr lang="en-US" dirty="0" smtClean="0"/>
              <a:t>.</a:t>
            </a:r>
          </a:p>
          <a:p>
            <a:pPr lvl="1"/>
            <a:r>
              <a:rPr lang="en-US" dirty="0" smtClean="0"/>
              <a:t>To Identify Key Verses In Each Chapter As Stepping Stones of Understanding.</a:t>
            </a:r>
          </a:p>
          <a:p>
            <a:pPr lvl="1"/>
            <a:r>
              <a:rPr lang="en-US" dirty="0"/>
              <a:t>To </a:t>
            </a:r>
            <a:r>
              <a:rPr lang="en-US" dirty="0" smtClean="0"/>
              <a:t>Explain </a:t>
            </a:r>
            <a:r>
              <a:rPr lang="en-US" dirty="0"/>
              <a:t>The Shortcomings of Premillennial Interpretations.</a:t>
            </a:r>
          </a:p>
          <a:p>
            <a:pPr lvl="1"/>
            <a:r>
              <a:rPr lang="en-US" dirty="0" smtClean="0"/>
              <a:t>To </a:t>
            </a:r>
            <a:r>
              <a:rPr lang="en-US" dirty="0"/>
              <a:t>Tackle A Challenging Book With The Support &amp; Wisdom of Friends</a:t>
            </a:r>
            <a:r>
              <a:rPr lang="en-US" dirty="0" smtClean="0"/>
              <a:t>.</a:t>
            </a:r>
          </a:p>
          <a:p>
            <a:r>
              <a:rPr lang="en-US" b="1" u="sng" dirty="0" smtClean="0"/>
              <a:t>To More Clearly See </a:t>
            </a:r>
            <a:r>
              <a:rPr lang="en-US" b="1" dirty="0" smtClean="0"/>
              <a:t>The Events, Instructions, &amp; Message of Revelation.</a:t>
            </a:r>
          </a:p>
          <a:p>
            <a:pPr lvl="1"/>
            <a:r>
              <a:rPr lang="en-US" dirty="0" smtClean="0"/>
              <a:t>To See The Glory, Authority, Power, &amp; Triumph of Jesus More Clearly.</a:t>
            </a:r>
          </a:p>
          <a:p>
            <a:pPr lvl="1"/>
            <a:r>
              <a:rPr lang="en-US" dirty="0" smtClean="0"/>
              <a:t>To See The Limitations &amp; Weaknesses of Earthly Kingdoms More Clearly.</a:t>
            </a:r>
          </a:p>
          <a:p>
            <a:r>
              <a:rPr lang="en-US" b="1" u="sng" dirty="0" smtClean="0"/>
              <a:t>To Fully Respond </a:t>
            </a:r>
            <a:r>
              <a:rPr lang="en-US" b="1" dirty="0" smtClean="0"/>
              <a:t>To The Insights Given In Revelation.</a:t>
            </a:r>
          </a:p>
          <a:p>
            <a:pPr lvl="1"/>
            <a:r>
              <a:rPr lang="en-US" dirty="0" smtClean="0"/>
              <a:t>To Grow In Praise To God &amp; Loyalty to His Kingdom.</a:t>
            </a:r>
          </a:p>
          <a:p>
            <a:pPr lvl="1"/>
            <a:r>
              <a:rPr lang="en-US" dirty="0" smtClean="0"/>
              <a:t>To Increase Our Alertness &amp; Preparation For The Judgment of God.</a:t>
            </a:r>
          </a:p>
          <a:p>
            <a:pPr lvl="1"/>
            <a:r>
              <a:rPr lang="en-US" dirty="0" smtClean="0"/>
              <a:t>To Instill Courage &amp; Hope In The Face of Persecutions.</a:t>
            </a:r>
          </a:p>
          <a:p>
            <a:pPr lvl="1"/>
            <a:r>
              <a:rPr lang="en-US" dirty="0" smtClean="0"/>
              <a:t>To Stir Up Our Joy &amp; Hope For Heaven.</a:t>
            </a:r>
          </a:p>
        </p:txBody>
      </p:sp>
    </p:spTree>
    <p:extLst>
      <p:ext uri="{BB962C8B-B14F-4D97-AF65-F5344CB8AC3E}">
        <p14:creationId xmlns:p14="http://schemas.microsoft.com/office/powerpoint/2010/main" val="435377787"/>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5754533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12</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200" b="1" dirty="0" smtClean="0">
                <a:solidFill>
                  <a:schemeClr val="accent2">
                    <a:lumMod val="75000"/>
                  </a:schemeClr>
                </a:solidFill>
              </a:rPr>
              <a:t>The Heavenly Victory Behind The Earthly Difficulty.</a:t>
            </a:r>
            <a:endParaRPr lang="en-US" sz="3200" b="1" dirty="0" smtClean="0">
              <a:solidFill>
                <a:schemeClr val="accent2">
                  <a:lumMod val="75000"/>
                </a:schemeClr>
              </a:solidFill>
            </a:endParaRPr>
          </a:p>
          <a:p>
            <a:r>
              <a:rPr lang="en-US" sz="2400" dirty="0" smtClean="0"/>
              <a:t>“And there was </a:t>
            </a:r>
            <a:r>
              <a:rPr lang="en-US" sz="2400" dirty="0" smtClean="0">
                <a:solidFill>
                  <a:schemeClr val="accent2">
                    <a:lumMod val="75000"/>
                  </a:schemeClr>
                </a:solidFill>
              </a:rPr>
              <a:t>war in heaven</a:t>
            </a:r>
            <a:r>
              <a:rPr lang="en-US" sz="2400" dirty="0" smtClean="0"/>
              <a:t>, Michael and his angels waging war with the dragon. The </a:t>
            </a:r>
            <a:r>
              <a:rPr lang="en-US" sz="2400" dirty="0" smtClean="0">
                <a:solidFill>
                  <a:schemeClr val="accent2">
                    <a:lumMod val="75000"/>
                  </a:schemeClr>
                </a:solidFill>
              </a:rPr>
              <a:t>dragon</a:t>
            </a:r>
            <a:r>
              <a:rPr lang="en-US" sz="2400" dirty="0" smtClean="0"/>
              <a:t> and his angels waged war, “ (Rev </a:t>
            </a:r>
            <a:r>
              <a:rPr lang="en-US" sz="2400" dirty="0" smtClean="0"/>
              <a:t>12</a:t>
            </a:r>
            <a:r>
              <a:rPr lang="en-US" sz="2400" dirty="0" smtClean="0"/>
              <a:t>:7)</a:t>
            </a:r>
            <a:endParaRPr lang="en-US" sz="2400" dirty="0" smtClean="0"/>
          </a:p>
          <a:p>
            <a:r>
              <a:rPr lang="en-US" sz="2400" dirty="0" smtClean="0"/>
              <a:t>“And they </a:t>
            </a:r>
            <a:r>
              <a:rPr lang="en-US" sz="2400" dirty="0" smtClean="0">
                <a:solidFill>
                  <a:schemeClr val="accent2">
                    <a:lumMod val="75000"/>
                  </a:schemeClr>
                </a:solidFill>
              </a:rPr>
              <a:t>overcame</a:t>
            </a:r>
            <a:r>
              <a:rPr lang="en-US" sz="2400" dirty="0" smtClean="0"/>
              <a:t> him because of the blood of </a:t>
            </a:r>
            <a:r>
              <a:rPr lang="en-US" sz="2400" dirty="0" smtClean="0">
                <a:solidFill>
                  <a:schemeClr val="accent2">
                    <a:lumMod val="75000"/>
                  </a:schemeClr>
                </a:solidFill>
              </a:rPr>
              <a:t>the Lamb </a:t>
            </a:r>
            <a:r>
              <a:rPr lang="en-US" sz="2400" dirty="0" smtClean="0"/>
              <a:t>and because of the word of their </a:t>
            </a:r>
            <a:r>
              <a:rPr lang="en-US" sz="2400" b="1" dirty="0" smtClean="0">
                <a:solidFill>
                  <a:schemeClr val="accent2">
                    <a:lumMod val="75000"/>
                  </a:schemeClr>
                </a:solidFill>
              </a:rPr>
              <a:t>testimony</a:t>
            </a:r>
            <a:r>
              <a:rPr lang="en-US" sz="2400" dirty="0" smtClean="0"/>
              <a:t>, and </a:t>
            </a:r>
            <a:r>
              <a:rPr lang="en-US" sz="2400" dirty="0" smtClean="0">
                <a:solidFill>
                  <a:schemeClr val="accent2">
                    <a:lumMod val="75000"/>
                  </a:schemeClr>
                </a:solidFill>
              </a:rPr>
              <a:t>they did not love their life even when faced with death.</a:t>
            </a:r>
            <a:r>
              <a:rPr lang="en-US" sz="2400" dirty="0" smtClean="0"/>
              <a:t>” (Revelation 12:11)</a:t>
            </a:r>
          </a:p>
          <a:p>
            <a:r>
              <a:rPr lang="en-US" sz="2400" dirty="0" smtClean="0"/>
              <a:t>“So the dragon was enraged with the woman, and went off to make war with the rest of her </a:t>
            </a:r>
            <a:r>
              <a:rPr lang="en-US" sz="2400" dirty="0" smtClean="0">
                <a:solidFill>
                  <a:schemeClr val="accent2">
                    <a:lumMod val="75000"/>
                  </a:schemeClr>
                </a:solidFill>
              </a:rPr>
              <a:t>children, who keep the commandments of God and </a:t>
            </a:r>
            <a:r>
              <a:rPr lang="en-US" sz="2400" b="1" u="sng" dirty="0" smtClean="0">
                <a:solidFill>
                  <a:schemeClr val="accent2">
                    <a:lumMod val="75000"/>
                  </a:schemeClr>
                </a:solidFill>
              </a:rPr>
              <a:t>hold to the testimony </a:t>
            </a:r>
            <a:r>
              <a:rPr lang="en-US" sz="2400" dirty="0" smtClean="0">
                <a:solidFill>
                  <a:schemeClr val="accent2">
                    <a:lumMod val="75000"/>
                  </a:schemeClr>
                </a:solidFill>
              </a:rPr>
              <a:t>of Jesus.</a:t>
            </a:r>
            <a:r>
              <a:rPr lang="en-US" sz="2400" dirty="0" smtClean="0"/>
              <a:t>” (Revelation 12:17)</a:t>
            </a:r>
            <a:endParaRPr lang="en-US" sz="2400" dirty="0"/>
          </a:p>
          <a:p>
            <a:endParaRPr lang="en-US" sz="2400" dirty="0"/>
          </a:p>
        </p:txBody>
      </p:sp>
    </p:spTree>
    <p:extLst>
      <p:ext uri="{BB962C8B-B14F-4D97-AF65-F5344CB8AC3E}">
        <p14:creationId xmlns:p14="http://schemas.microsoft.com/office/powerpoint/2010/main" val="1124255168"/>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12</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200" b="1" dirty="0" smtClean="0">
                <a:solidFill>
                  <a:schemeClr val="accent2">
                    <a:lumMod val="75000"/>
                  </a:schemeClr>
                </a:solidFill>
              </a:rPr>
              <a:t>The Heavenly Victory Behind The Earthly Difficulty.</a:t>
            </a:r>
            <a:endParaRPr lang="en-US" sz="3200" b="1" dirty="0" smtClean="0">
              <a:solidFill>
                <a:schemeClr val="accent2">
                  <a:lumMod val="75000"/>
                </a:schemeClr>
              </a:solidFill>
            </a:endParaRPr>
          </a:p>
          <a:p>
            <a:r>
              <a:rPr lang="en-US" sz="2400" dirty="0" smtClean="0"/>
              <a:t>The People of God “A Woman” (Micah 4:9-10)</a:t>
            </a:r>
          </a:p>
          <a:p>
            <a:pPr lvl="1"/>
            <a:r>
              <a:rPr lang="en-US" sz="2000" dirty="0" smtClean="0"/>
              <a:t>Easy To Mistake For Mary, But Notice Vs 17. </a:t>
            </a:r>
            <a:r>
              <a:rPr lang="en-US" sz="2000" dirty="0" smtClean="0"/>
              <a:t>“her children, who keep the commandments of God and hold to the testimony of Jesus.”</a:t>
            </a:r>
          </a:p>
          <a:p>
            <a:pPr lvl="1"/>
            <a:r>
              <a:rPr lang="en-US" sz="2000" dirty="0" smtClean="0"/>
              <a:t>Wings of God’s Safety (The Remnant)</a:t>
            </a:r>
            <a:endParaRPr lang="en-US" sz="2000" dirty="0" smtClean="0"/>
          </a:p>
          <a:p>
            <a:r>
              <a:rPr lang="en-US" sz="2400" dirty="0" smtClean="0"/>
              <a:t>The Devil “The Great Red Dragon, Satan”</a:t>
            </a:r>
          </a:p>
          <a:p>
            <a:pPr lvl="1"/>
            <a:r>
              <a:rPr lang="en-US" dirty="0" smtClean="0"/>
              <a:t>“cast out” Jesus’ Victory In The Cross &amp; Resurrection (John 12:31-33)</a:t>
            </a:r>
          </a:p>
          <a:p>
            <a:pPr lvl="1"/>
            <a:r>
              <a:rPr lang="en-US" dirty="0" smtClean="0"/>
              <a:t>“knowing that he has only a short time” “he persecuted the woman”</a:t>
            </a:r>
          </a:p>
          <a:p>
            <a:pPr lvl="1"/>
            <a:r>
              <a:rPr lang="en-US" dirty="0" smtClean="0"/>
              <a:t>“so the dragon was enraged”</a:t>
            </a:r>
          </a:p>
          <a:p>
            <a:r>
              <a:rPr lang="en-US" sz="2400" dirty="0" smtClean="0"/>
              <a:t>Jesus Christ “A Son, A Male Child”</a:t>
            </a:r>
          </a:p>
          <a:p>
            <a:pPr lvl="1"/>
            <a:r>
              <a:rPr lang="en-US" dirty="0" smtClean="0"/>
              <a:t>Seen As Born of Spiritual Israel (Not Just Mary).</a:t>
            </a:r>
          </a:p>
          <a:p>
            <a:pPr lvl="1"/>
            <a:r>
              <a:rPr lang="en-US" dirty="0" smtClean="0"/>
              <a:t>“Rule with Rod of Iron” (Psalm 2:7-9, Revelation 19:15)</a:t>
            </a:r>
          </a:p>
        </p:txBody>
      </p:sp>
    </p:spTree>
    <p:extLst>
      <p:ext uri="{BB962C8B-B14F-4D97-AF65-F5344CB8AC3E}">
        <p14:creationId xmlns:p14="http://schemas.microsoft.com/office/powerpoint/2010/main" val="821904704"/>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12</a:t>
            </a:r>
            <a:endParaRPr lang="en-US" dirty="0"/>
          </a:p>
        </p:txBody>
      </p:sp>
      <p:sp>
        <p:nvSpPr>
          <p:cNvPr id="3" name="Content Placeholder 2"/>
          <p:cNvSpPr>
            <a:spLocks noGrp="1"/>
          </p:cNvSpPr>
          <p:nvPr>
            <p:ph idx="1"/>
          </p:nvPr>
        </p:nvSpPr>
        <p:spPr>
          <a:xfrm>
            <a:off x="199293" y="1380678"/>
            <a:ext cx="8804031" cy="4141817"/>
          </a:xfrm>
        </p:spPr>
        <p:txBody>
          <a:bodyPr>
            <a:noAutofit/>
          </a:bodyPr>
          <a:lstStyle/>
          <a:p>
            <a:pPr marL="0" indent="0">
              <a:buNone/>
            </a:pPr>
            <a:r>
              <a:rPr lang="en-US" sz="3200" b="1" dirty="0" smtClean="0">
                <a:solidFill>
                  <a:schemeClr val="accent2">
                    <a:lumMod val="75000"/>
                  </a:schemeClr>
                </a:solidFill>
              </a:rPr>
              <a:t>The Heavenly Victory Behind The Earthly Difficulty.</a:t>
            </a:r>
            <a:endParaRPr lang="en-US" sz="3200" b="1" dirty="0" smtClean="0">
              <a:solidFill>
                <a:schemeClr val="accent2">
                  <a:lumMod val="75000"/>
                </a:schemeClr>
              </a:solidFill>
            </a:endParaRPr>
          </a:p>
          <a:p>
            <a:r>
              <a:rPr lang="en-US" sz="2400" dirty="0" smtClean="0"/>
              <a:t>Applications For Today</a:t>
            </a:r>
          </a:p>
          <a:p>
            <a:pPr lvl="1"/>
            <a:r>
              <a:rPr lang="en-US" sz="2000" dirty="0" smtClean="0"/>
              <a:t>Our Battle Is Spiritual &amp; Our Victory Is Certain.</a:t>
            </a:r>
          </a:p>
          <a:p>
            <a:pPr lvl="1"/>
            <a:r>
              <a:rPr lang="en-US" sz="2000" dirty="0" smtClean="0"/>
              <a:t>They That Wait Upon The Lord Shall Mount Up With Wings Like Eagles!</a:t>
            </a:r>
          </a:p>
          <a:p>
            <a:pPr lvl="2"/>
            <a:r>
              <a:rPr lang="en-US" sz="1700" dirty="0" smtClean="0"/>
              <a:t>Deliverance from Slavery (Exodus 19:4)</a:t>
            </a:r>
          </a:p>
          <a:p>
            <a:pPr lvl="2"/>
            <a:r>
              <a:rPr lang="en-US" sz="1700" dirty="0" smtClean="0"/>
              <a:t>Isaiah 40:31</a:t>
            </a:r>
          </a:p>
          <a:p>
            <a:pPr lvl="1"/>
            <a:r>
              <a:rPr lang="en-US" sz="2000" dirty="0" smtClean="0"/>
              <a:t>“And they OVERCAME him because of the blood of the Lamb</a:t>
            </a:r>
            <a:r>
              <a:rPr lang="mr-IN" sz="2000" dirty="0" smtClean="0"/>
              <a:t>…</a:t>
            </a:r>
            <a:r>
              <a:rPr lang="en-US" sz="2000" dirty="0" smtClean="0"/>
              <a:t>” (vs. 11)</a:t>
            </a:r>
            <a:endParaRPr lang="en-US" dirty="0" smtClean="0"/>
          </a:p>
        </p:txBody>
      </p:sp>
    </p:spTree>
    <p:extLst>
      <p:ext uri="{BB962C8B-B14F-4D97-AF65-F5344CB8AC3E}">
        <p14:creationId xmlns:p14="http://schemas.microsoft.com/office/powerpoint/2010/main" val="947943129"/>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574271" y="1685396"/>
            <a:ext cx="2236510" cy="171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1.</a:t>
            </a:r>
          </a:p>
          <a:p>
            <a:r>
              <a:rPr lang="en-US" altLang="x-none" sz="1170"/>
              <a:t>Encamped along the hills of light,</a:t>
            </a:r>
          </a:p>
          <a:p>
            <a:r>
              <a:rPr lang="en-US" altLang="x-none" sz="1170"/>
              <a:t>Ye Christian soldiers, rise,</a:t>
            </a:r>
          </a:p>
          <a:p>
            <a:r>
              <a:rPr lang="en-US" altLang="x-none" sz="1170"/>
              <a:t>And press the battle ere the night</a:t>
            </a:r>
          </a:p>
          <a:p>
            <a:r>
              <a:rPr lang="en-US" altLang="x-none" sz="1170"/>
              <a:t>Shall veil the glowing skies.  </a:t>
            </a:r>
          </a:p>
          <a:p>
            <a:r>
              <a:rPr lang="en-US" altLang="x-none" sz="1170"/>
              <a:t>Against the foe in vales below</a:t>
            </a:r>
          </a:p>
          <a:p>
            <a:r>
              <a:rPr lang="en-US" altLang="x-none" sz="1170"/>
              <a:t>Let all our strength be hurled;  </a:t>
            </a:r>
          </a:p>
          <a:p>
            <a:r>
              <a:rPr lang="en-US" altLang="x-none" sz="1170"/>
              <a:t>Faith is the victory, we know,</a:t>
            </a:r>
          </a:p>
          <a:p>
            <a:r>
              <a:rPr lang="en-US" altLang="x-none" sz="1170"/>
              <a:t>That overcomes the world.</a:t>
            </a:r>
          </a:p>
        </p:txBody>
      </p:sp>
      <p:pic>
        <p:nvPicPr>
          <p:cNvPr id="2065" name="Picture 17" descr="E:\ThePapHy\Songs\Volume1 Support Files\Faith Is The Victory-PftL\Slides\Faith Is The Victory-PftL0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9"/>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Faith is the Victory</a:t>
            </a:r>
            <a:endParaRPr lang="en-US" altLang="x-none" sz="2667"/>
          </a:p>
        </p:txBody>
      </p:sp>
      <p:sp>
        <p:nvSpPr>
          <p:cNvPr id="2058" name="Text Box 10"/>
          <p:cNvSpPr txBox="1">
            <a:spLocks noChangeArrowheads="1"/>
          </p:cNvSpPr>
          <p:nvPr/>
        </p:nvSpPr>
        <p:spPr bwMode="auto">
          <a:xfrm>
            <a:off x="825500" y="5270500"/>
            <a:ext cx="14382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by: John H. Yates</a:t>
            </a:r>
          </a:p>
          <a:p>
            <a:r>
              <a:rPr lang="en-US" altLang="x-none" sz="1000"/>
              <a:t>Music by: Ira D. Sankey</a:t>
            </a:r>
          </a:p>
        </p:txBody>
      </p:sp>
      <p:sp>
        <p:nvSpPr>
          <p:cNvPr id="2059" name="Text Box 11"/>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064" name="Text Box 16"/>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134</a:t>
            </a:r>
          </a:p>
        </p:txBody>
      </p:sp>
    </p:spTree>
    <p:extLst>
      <p:ext uri="{BB962C8B-B14F-4D97-AF65-F5344CB8AC3E}">
        <p14:creationId xmlns:p14="http://schemas.microsoft.com/office/powerpoint/2010/main" val="1487492095"/>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E:\ThePapHy\Songs\Volume1 Support Files\Faith Is The Victory-PftL\Slides\Faith Is The Victory-PftL00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Faith is the Victory</a:t>
            </a:r>
          </a:p>
        </p:txBody>
      </p:sp>
      <p:sp>
        <p:nvSpPr>
          <p:cNvPr id="3082" name="Text Box 10"/>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3085" name="Text Box 13"/>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134</a:t>
            </a:r>
          </a:p>
        </p:txBody>
      </p:sp>
    </p:spTree>
    <p:extLst>
      <p:ext uri="{BB962C8B-B14F-4D97-AF65-F5344CB8AC3E}">
        <p14:creationId xmlns:p14="http://schemas.microsoft.com/office/powerpoint/2010/main" val="1422505938"/>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891771" y="1748896"/>
            <a:ext cx="1824538"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Faith is the victory!  </a:t>
            </a:r>
          </a:p>
          <a:p>
            <a:r>
              <a:rPr lang="en-US" altLang="x-none" sz="1170"/>
              <a:t>Faith is the victory!  </a:t>
            </a:r>
          </a:p>
          <a:p>
            <a:r>
              <a:rPr lang="en-US" altLang="x-none" sz="1170"/>
              <a:t>O glorious victory</a:t>
            </a:r>
          </a:p>
          <a:p>
            <a:r>
              <a:rPr lang="en-US" altLang="x-none" sz="1170"/>
              <a:t>That overcomes the world.</a:t>
            </a:r>
          </a:p>
        </p:txBody>
      </p:sp>
      <p:pic>
        <p:nvPicPr>
          <p:cNvPr id="4107" name="Picture 11" descr="E:\ThePapHy\Songs\Volume1 Support Files\Faith Is The Victory-PftL\Slides\Faith Is The Victory-PftL00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c – Faith is the Victory</a:t>
            </a:r>
          </a:p>
        </p:txBody>
      </p:sp>
      <p:sp>
        <p:nvSpPr>
          <p:cNvPr id="4101" name="Text Box 5"/>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4106" name="Text Box 10"/>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134</a:t>
            </a:r>
          </a:p>
        </p:txBody>
      </p:sp>
    </p:spTree>
    <p:extLst>
      <p:ext uri="{BB962C8B-B14F-4D97-AF65-F5344CB8AC3E}">
        <p14:creationId xmlns:p14="http://schemas.microsoft.com/office/powerpoint/2010/main" val="121857915"/>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55271" y="1685396"/>
            <a:ext cx="2383986" cy="171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4.</a:t>
            </a:r>
          </a:p>
          <a:p>
            <a:r>
              <a:rPr lang="en-US" altLang="x-none" sz="1170"/>
              <a:t>To him who overcomes the foe</a:t>
            </a:r>
          </a:p>
          <a:p>
            <a:r>
              <a:rPr lang="en-US" altLang="x-none" sz="1170"/>
              <a:t>White raiment shall be given;  </a:t>
            </a:r>
          </a:p>
          <a:p>
            <a:r>
              <a:rPr lang="en-US" altLang="x-none" sz="1170"/>
              <a:t>Be-fore the angels he shall know</a:t>
            </a:r>
          </a:p>
          <a:p>
            <a:r>
              <a:rPr lang="en-US" altLang="x-none" sz="1170"/>
              <a:t>His name confessed in Heaven;  </a:t>
            </a:r>
          </a:p>
          <a:p>
            <a:r>
              <a:rPr lang="en-US" altLang="x-none" sz="1170"/>
              <a:t>Then onward from the hills of light,</a:t>
            </a:r>
          </a:p>
          <a:p>
            <a:r>
              <a:rPr lang="en-US" altLang="x-none" sz="1170"/>
              <a:t>Our hearts with love aflame;  </a:t>
            </a:r>
          </a:p>
          <a:p>
            <a:r>
              <a:rPr lang="en-US" altLang="x-none" sz="1170"/>
              <a:t>We'll vanquish all the hosts of night,</a:t>
            </a:r>
          </a:p>
          <a:p>
            <a:r>
              <a:rPr lang="en-US" altLang="x-none" sz="1170"/>
              <a:t>In Jesus' conquering name.</a:t>
            </a:r>
          </a:p>
        </p:txBody>
      </p:sp>
      <p:pic>
        <p:nvPicPr>
          <p:cNvPr id="22537" name="Picture 9" descr="E:\ThePapHy\Songs\Volume1 Support Files\Faith Is The Victory-PftL\Slides\Faith Is The Victory-PftL00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4 – Faith is the Victory</a:t>
            </a:r>
          </a:p>
        </p:txBody>
      </p:sp>
      <p:sp>
        <p:nvSpPr>
          <p:cNvPr id="22533" name="Text Box 5"/>
          <p:cNvSpPr txBox="1">
            <a:spLocks noChangeArrowheads="1"/>
          </p:cNvSpPr>
          <p:nvPr/>
        </p:nvSpPr>
        <p:spPr bwMode="auto">
          <a:xfrm>
            <a:off x="825500" y="5270500"/>
            <a:ext cx="14382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by: John H. Yates</a:t>
            </a:r>
          </a:p>
          <a:p>
            <a:r>
              <a:rPr lang="en-US" altLang="x-none" sz="1000"/>
              <a:t>Music by: Ira D. Sankey</a:t>
            </a:r>
          </a:p>
        </p:txBody>
      </p:sp>
      <p:sp>
        <p:nvSpPr>
          <p:cNvPr id="22534" name="Text Box 6"/>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2536" name="Text Box 8"/>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134</a:t>
            </a:r>
          </a:p>
        </p:txBody>
      </p:sp>
    </p:spTree>
    <p:extLst>
      <p:ext uri="{BB962C8B-B14F-4D97-AF65-F5344CB8AC3E}">
        <p14:creationId xmlns:p14="http://schemas.microsoft.com/office/powerpoint/2010/main" val="1514061814"/>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The Paperless Hymnal\SONGS\PPTiffFiles\Single Stanza\F\FaithIsTheVictory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3555" name="Rectangle 3"/>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4 – Faith is the Victory</a:t>
            </a:r>
          </a:p>
        </p:txBody>
      </p:sp>
      <p:sp>
        <p:nvSpPr>
          <p:cNvPr id="23556" name="Text Box 4"/>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3558" name="Text Box 6"/>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134</a:t>
            </a:r>
          </a:p>
        </p:txBody>
      </p:sp>
    </p:spTree>
    <p:extLst>
      <p:ext uri="{BB962C8B-B14F-4D97-AF65-F5344CB8AC3E}">
        <p14:creationId xmlns:p14="http://schemas.microsoft.com/office/powerpoint/2010/main" val="1303174595"/>
      </p:ext>
    </p:extLst>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891771" y="1748896"/>
            <a:ext cx="1824538"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Faith is the victory!  </a:t>
            </a:r>
          </a:p>
          <a:p>
            <a:r>
              <a:rPr lang="en-US" altLang="x-none" sz="1170"/>
              <a:t>Faith is the victory!  </a:t>
            </a:r>
          </a:p>
          <a:p>
            <a:r>
              <a:rPr lang="en-US" altLang="x-none" sz="1170"/>
              <a:t>O glorious victory</a:t>
            </a:r>
          </a:p>
          <a:p>
            <a:r>
              <a:rPr lang="en-US" altLang="x-none" sz="1170"/>
              <a:t>That overcomes the world.</a:t>
            </a:r>
          </a:p>
        </p:txBody>
      </p:sp>
      <p:pic>
        <p:nvPicPr>
          <p:cNvPr id="30723" name="Picture 3" descr="E:\ThePapHy\Songs\Volume1 Support Files\Faith Is The Victory-PftL\Slides\Faith Is The Victory-PftL00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0724" name="Rectangle 4"/>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c – Faith is the Victory</a:t>
            </a:r>
          </a:p>
        </p:txBody>
      </p:sp>
      <p:sp>
        <p:nvSpPr>
          <p:cNvPr id="30725" name="Text Box 5"/>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30726" name="Text Box 6"/>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134</a:t>
            </a:r>
          </a:p>
        </p:txBody>
      </p:sp>
    </p:spTree>
    <p:extLst>
      <p:ext uri="{BB962C8B-B14F-4D97-AF65-F5344CB8AC3E}">
        <p14:creationId xmlns:p14="http://schemas.microsoft.com/office/powerpoint/2010/main" val="269702412"/>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607290"/>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God’s Judgment</a:t>
            </a:r>
            <a:r>
              <a:rPr lang="en-US" dirty="0"/>
              <a:t> </a:t>
            </a:r>
            <a:r>
              <a:rPr lang="en-US" dirty="0" smtClean="0"/>
              <a:t>Upon The Jewish Officials &amp; God’s Victory Over Roman Persecution</a:t>
            </a:r>
            <a:endParaRPr lang="en-US" dirty="0"/>
          </a:p>
        </p:txBody>
      </p:sp>
      <p:sp>
        <p:nvSpPr>
          <p:cNvPr id="3" name="Content Placeholder 2"/>
          <p:cNvSpPr>
            <a:spLocks noGrp="1"/>
          </p:cNvSpPr>
          <p:nvPr>
            <p:ph idx="1"/>
          </p:nvPr>
        </p:nvSpPr>
        <p:spPr>
          <a:xfrm>
            <a:off x="628650" y="1521354"/>
            <a:ext cx="7886700" cy="3938542"/>
          </a:xfrm>
        </p:spPr>
        <p:txBody>
          <a:bodyPr>
            <a:normAutofit fontScale="92500" lnSpcReduction="10000"/>
          </a:bodyPr>
          <a:lstStyle/>
          <a:p>
            <a:r>
              <a:rPr lang="en-US" dirty="0" smtClean="0"/>
              <a:t>Jesus Rules His Church &amp; Rewards Those Who Overcome.</a:t>
            </a:r>
          </a:p>
          <a:p>
            <a:pPr lvl="1"/>
            <a:r>
              <a:rPr lang="en-US" dirty="0" smtClean="0"/>
              <a:t>Revelation 1-3</a:t>
            </a:r>
          </a:p>
          <a:p>
            <a:r>
              <a:rPr lang="en-US" dirty="0" smtClean="0"/>
              <a:t>Judgment Begins On Earth Against Those Who Reject Christ </a:t>
            </a:r>
            <a:br>
              <a:rPr lang="en-US" dirty="0" smtClean="0"/>
            </a:br>
            <a:r>
              <a:rPr lang="en-US" dirty="0" smtClean="0"/>
              <a:t>(Likely The Jewish Officials.)</a:t>
            </a:r>
          </a:p>
          <a:p>
            <a:pPr lvl="1"/>
            <a:r>
              <a:rPr lang="en-US" dirty="0" smtClean="0"/>
              <a:t>Revelation 4-7</a:t>
            </a:r>
          </a:p>
          <a:p>
            <a:r>
              <a:rPr lang="en-US" dirty="0" smtClean="0"/>
              <a:t>Judgment Is Accomplished &amp; Jesus Is Verified As The Ultimate King.</a:t>
            </a:r>
          </a:p>
          <a:p>
            <a:pPr lvl="1"/>
            <a:r>
              <a:rPr lang="en-US" dirty="0" smtClean="0"/>
              <a:t>Revelation 8-11 (Emphasis on 11:15-17)</a:t>
            </a:r>
          </a:p>
          <a:p>
            <a:r>
              <a:rPr lang="en-US" dirty="0" smtClean="0"/>
              <a:t>Satan Attacks The Church with Roman Political Pressure.</a:t>
            </a:r>
          </a:p>
          <a:p>
            <a:pPr lvl="1"/>
            <a:r>
              <a:rPr lang="en-US" dirty="0" smtClean="0"/>
              <a:t>Revelation 12-13 (Emphasis on 13:4, 13:17)</a:t>
            </a:r>
          </a:p>
          <a:p>
            <a:r>
              <a:rPr lang="en-US" dirty="0" smtClean="0"/>
              <a:t>Satan &amp; His Allies Are Defeated.</a:t>
            </a:r>
          </a:p>
          <a:p>
            <a:pPr lvl="1"/>
            <a:r>
              <a:rPr lang="en-US" dirty="0" smtClean="0"/>
              <a:t>Revelation 14-19 (Emphasis 17:16, 18:11, 19:2, 19:10)</a:t>
            </a:r>
          </a:p>
          <a:p>
            <a:r>
              <a:rPr lang="en-US" dirty="0" smtClean="0"/>
              <a:t>Jesus Reigns Forever.</a:t>
            </a:r>
          </a:p>
          <a:p>
            <a:pPr lvl="1"/>
            <a:r>
              <a:rPr lang="en-US" dirty="0" smtClean="0"/>
              <a:t>Revelation 20-22</a:t>
            </a:r>
          </a:p>
          <a:p>
            <a:endParaRPr lang="en-US" dirty="0" smtClean="0"/>
          </a:p>
        </p:txBody>
      </p:sp>
    </p:spTree>
    <p:extLst>
      <p:ext uri="{BB962C8B-B14F-4D97-AF65-F5344CB8AC3E}">
        <p14:creationId xmlns:p14="http://schemas.microsoft.com/office/powerpoint/2010/main" val="404450694"/>
      </p:ext>
    </p:extLst>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Verses In The Book of Revelation</a:t>
            </a:r>
            <a:endParaRPr lang="en-US" dirty="0"/>
          </a:p>
        </p:txBody>
      </p:sp>
      <p:sp>
        <p:nvSpPr>
          <p:cNvPr id="3" name="Content Placeholder 2"/>
          <p:cNvSpPr>
            <a:spLocks noGrp="1"/>
          </p:cNvSpPr>
          <p:nvPr>
            <p:ph idx="1"/>
          </p:nvPr>
        </p:nvSpPr>
        <p:spPr>
          <a:xfrm>
            <a:off x="228600" y="1521354"/>
            <a:ext cx="8636000" cy="3626115"/>
          </a:xfrm>
        </p:spPr>
        <p:txBody>
          <a:bodyPr>
            <a:normAutofit/>
          </a:bodyPr>
          <a:lstStyle/>
          <a:p>
            <a:r>
              <a:rPr lang="en-US" dirty="0" smtClean="0"/>
              <a:t>Rev. 1:1 “The Revelation of Jesus Christ</a:t>
            </a:r>
            <a:r>
              <a:rPr lang="mr-IN" dirty="0" smtClean="0"/>
              <a:t>…</a:t>
            </a:r>
            <a:r>
              <a:rPr lang="en-US" dirty="0" smtClean="0"/>
              <a:t>to show</a:t>
            </a:r>
            <a:r>
              <a:rPr lang="mr-IN" dirty="0" smtClean="0"/>
              <a:t>…</a:t>
            </a:r>
            <a:r>
              <a:rPr lang="en-US" dirty="0" smtClean="0"/>
              <a:t>soon take place.”</a:t>
            </a:r>
          </a:p>
          <a:p>
            <a:r>
              <a:rPr lang="en-US" dirty="0" smtClean="0"/>
              <a:t>Rev. 1:5 “Jesus Christ</a:t>
            </a:r>
            <a:r>
              <a:rPr lang="mr-IN" dirty="0" smtClean="0"/>
              <a:t>…</a:t>
            </a:r>
            <a:r>
              <a:rPr lang="en-US" dirty="0" smtClean="0"/>
              <a:t>ruler of the kings of the earth</a:t>
            </a:r>
            <a:r>
              <a:rPr lang="mr-IN" dirty="0" smtClean="0"/>
              <a:t>…</a:t>
            </a:r>
            <a:r>
              <a:rPr lang="en-US" dirty="0" smtClean="0"/>
              <a:t>”</a:t>
            </a:r>
          </a:p>
          <a:p>
            <a:r>
              <a:rPr lang="en-US" dirty="0" smtClean="0"/>
              <a:t>Rev. 1:20 “the seven lampstands are the seven churches</a:t>
            </a:r>
            <a:r>
              <a:rPr lang="mr-IN" dirty="0" smtClean="0"/>
              <a:t>…</a:t>
            </a:r>
            <a:r>
              <a:rPr lang="en-US" dirty="0" smtClean="0"/>
              <a:t>”</a:t>
            </a:r>
          </a:p>
          <a:p>
            <a:r>
              <a:rPr lang="en-US" dirty="0" smtClean="0"/>
              <a:t>Rev. 2:4 (Eph.) “you have left your first love</a:t>
            </a:r>
            <a:r>
              <a:rPr lang="mr-IN" dirty="0" smtClean="0"/>
              <a:t>…</a:t>
            </a:r>
            <a:r>
              <a:rPr lang="en-US" dirty="0" smtClean="0"/>
              <a:t>”</a:t>
            </a:r>
          </a:p>
          <a:p>
            <a:r>
              <a:rPr lang="en-US" dirty="0" smtClean="0"/>
              <a:t>Rev 2:10 (</a:t>
            </a:r>
            <a:r>
              <a:rPr lang="en-US" dirty="0" err="1" smtClean="0"/>
              <a:t>Smy</a:t>
            </a:r>
            <a:r>
              <a:rPr lang="en-US" dirty="0" smtClean="0"/>
              <a:t>.) “be faithful until death, and I will give you the crown of life.”</a:t>
            </a:r>
          </a:p>
          <a:p>
            <a:r>
              <a:rPr lang="en-US" dirty="0" smtClean="0"/>
              <a:t>Rev 2:14 (</a:t>
            </a:r>
            <a:r>
              <a:rPr lang="en-US" dirty="0" err="1" smtClean="0"/>
              <a:t>Perg</a:t>
            </a:r>
            <a:r>
              <a:rPr lang="en-US" dirty="0" smtClean="0"/>
              <a:t>.) “I have a few things against you</a:t>
            </a:r>
            <a:r>
              <a:rPr lang="mr-IN" dirty="0" smtClean="0"/>
              <a:t>…</a:t>
            </a:r>
            <a:r>
              <a:rPr lang="en-US" dirty="0" smtClean="0"/>
              <a:t>the teaching of Balaam”</a:t>
            </a:r>
          </a:p>
          <a:p>
            <a:r>
              <a:rPr lang="en-US" dirty="0" smtClean="0"/>
              <a:t>Rev 2:21 (Thy) “I gave her time to repent</a:t>
            </a:r>
            <a:r>
              <a:rPr lang="en-US" dirty="0"/>
              <a:t>"</a:t>
            </a:r>
            <a:endParaRPr lang="en-US" dirty="0" smtClean="0"/>
          </a:p>
          <a:p>
            <a:r>
              <a:rPr lang="en-US" dirty="0" smtClean="0"/>
              <a:t>Rev 3:2 (</a:t>
            </a:r>
            <a:r>
              <a:rPr lang="en-US" dirty="0" err="1" smtClean="0"/>
              <a:t>Sar</a:t>
            </a:r>
            <a:r>
              <a:rPr lang="en-US" dirty="0" smtClean="0"/>
              <a:t>) “Wake up and strengthen the things that remain”</a:t>
            </a:r>
          </a:p>
        </p:txBody>
      </p:sp>
    </p:spTree>
    <p:extLst>
      <p:ext uri="{BB962C8B-B14F-4D97-AF65-F5344CB8AC3E}">
        <p14:creationId xmlns:p14="http://schemas.microsoft.com/office/powerpoint/2010/main" val="2098633999"/>
      </p:ext>
    </p:extLst>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Verses In The Book of Revelation</a:t>
            </a:r>
            <a:endParaRPr lang="en-US" dirty="0"/>
          </a:p>
        </p:txBody>
      </p:sp>
      <p:sp>
        <p:nvSpPr>
          <p:cNvPr id="3" name="Content Placeholder 2"/>
          <p:cNvSpPr>
            <a:spLocks noGrp="1"/>
          </p:cNvSpPr>
          <p:nvPr>
            <p:ph idx="1"/>
          </p:nvPr>
        </p:nvSpPr>
        <p:spPr>
          <a:xfrm>
            <a:off x="228600" y="1521354"/>
            <a:ext cx="8636000" cy="3626115"/>
          </a:xfrm>
        </p:spPr>
        <p:txBody>
          <a:bodyPr>
            <a:normAutofit/>
          </a:bodyPr>
          <a:lstStyle/>
          <a:p>
            <a:r>
              <a:rPr lang="en-US" dirty="0"/>
              <a:t>Rev 3:8 (Phil) “Behold I have put before you an open door”</a:t>
            </a:r>
          </a:p>
          <a:p>
            <a:r>
              <a:rPr lang="en-US" dirty="0"/>
              <a:t>Rev 3:19 (</a:t>
            </a:r>
            <a:r>
              <a:rPr lang="en-US" dirty="0" err="1"/>
              <a:t>Laod</a:t>
            </a:r>
            <a:r>
              <a:rPr lang="en-US" dirty="0"/>
              <a:t>) </a:t>
            </a:r>
            <a:r>
              <a:rPr lang="en-US" dirty="0" smtClean="0"/>
              <a:t>“I </a:t>
            </a:r>
            <a:r>
              <a:rPr lang="en-US" dirty="0"/>
              <a:t>love, I reprove</a:t>
            </a:r>
            <a:r>
              <a:rPr lang="mr-IN" dirty="0"/>
              <a:t>…</a:t>
            </a:r>
            <a:r>
              <a:rPr lang="en-US" dirty="0"/>
              <a:t>therefore be zealous and repent</a:t>
            </a:r>
            <a:r>
              <a:rPr lang="en-US" dirty="0" smtClean="0"/>
              <a:t>.”</a:t>
            </a:r>
          </a:p>
          <a:p>
            <a:r>
              <a:rPr lang="en-US" dirty="0" smtClean="0"/>
              <a:t>Rev 4:2 “</a:t>
            </a:r>
            <a:r>
              <a:rPr lang="en-US" dirty="0"/>
              <a:t>a throne was standing in heaven, and One sitting on the throne</a:t>
            </a:r>
            <a:r>
              <a:rPr lang="en-US" dirty="0" smtClean="0"/>
              <a:t>.”</a:t>
            </a:r>
          </a:p>
          <a:p>
            <a:r>
              <a:rPr lang="en-US" dirty="0" smtClean="0"/>
              <a:t>Rev 4:8 “Holy</a:t>
            </a:r>
            <a:r>
              <a:rPr lang="en-US" dirty="0"/>
              <a:t>, holy, holy </a:t>
            </a:r>
            <a:r>
              <a:rPr lang="en-US" i="1" dirty="0"/>
              <a:t>is</a:t>
            </a:r>
            <a:r>
              <a:rPr lang="en-US" dirty="0"/>
              <a:t> the Lord God, the Almighty, who was and who is and who </a:t>
            </a:r>
            <a:r>
              <a:rPr lang="en-US" dirty="0" smtClean="0"/>
              <a:t>is </a:t>
            </a:r>
            <a:r>
              <a:rPr lang="en-US" dirty="0"/>
              <a:t>to come.” </a:t>
            </a:r>
            <a:endParaRPr lang="en-US" dirty="0" smtClean="0"/>
          </a:p>
          <a:p>
            <a:r>
              <a:rPr lang="en-US" dirty="0" smtClean="0"/>
              <a:t>Rev 5:9 “</a:t>
            </a:r>
            <a:r>
              <a:rPr lang="en-US" dirty="0"/>
              <a:t>Worthy are You to take the book and to break its </a:t>
            </a:r>
            <a:r>
              <a:rPr lang="en-US" dirty="0" smtClean="0"/>
              <a:t>seals</a:t>
            </a:r>
            <a:r>
              <a:rPr lang="mr-IN" dirty="0" smtClean="0"/>
              <a:t>…</a:t>
            </a:r>
            <a:r>
              <a:rPr lang="en-US" dirty="0" smtClean="0"/>
              <a:t>”</a:t>
            </a:r>
          </a:p>
          <a:p>
            <a:r>
              <a:rPr lang="en-US" dirty="0" smtClean="0"/>
              <a:t>Rev 6:14 “The sky was split apart like a scroll</a:t>
            </a:r>
            <a:r>
              <a:rPr lang="mr-IN" dirty="0" smtClean="0"/>
              <a:t>…</a:t>
            </a:r>
            <a:r>
              <a:rPr lang="en-US" dirty="0" smtClean="0"/>
              <a:t>”</a:t>
            </a:r>
          </a:p>
          <a:p>
            <a:r>
              <a:rPr lang="en-US" dirty="0" smtClean="0"/>
              <a:t>Rev 7:3 “Do not harm the earth</a:t>
            </a:r>
            <a:r>
              <a:rPr lang="mr-IN" dirty="0" smtClean="0"/>
              <a:t>…</a:t>
            </a:r>
            <a:r>
              <a:rPr lang="en-US" dirty="0" smtClean="0"/>
              <a:t>until we have sealed the bond-servants of our God on their foreheads.”</a:t>
            </a:r>
          </a:p>
        </p:txBody>
      </p:sp>
    </p:spTree>
    <p:extLst>
      <p:ext uri="{BB962C8B-B14F-4D97-AF65-F5344CB8AC3E}">
        <p14:creationId xmlns:p14="http://schemas.microsoft.com/office/powerpoint/2010/main" val="1787586668"/>
      </p:ext>
    </p:extLst>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Should Be Studied </a:t>
            </a:r>
            <a:br>
              <a:rPr lang="en-US" dirty="0" smtClean="0"/>
            </a:br>
            <a:r>
              <a:rPr lang="en-US" dirty="0" smtClean="0"/>
              <a:t>In Harmony With Other Clear Passages.</a:t>
            </a:r>
            <a:endParaRPr lang="en-US" dirty="0"/>
          </a:p>
        </p:txBody>
      </p:sp>
      <p:sp>
        <p:nvSpPr>
          <p:cNvPr id="3" name="Content Placeholder 2"/>
          <p:cNvSpPr>
            <a:spLocks noGrp="1"/>
          </p:cNvSpPr>
          <p:nvPr>
            <p:ph idx="1"/>
          </p:nvPr>
        </p:nvSpPr>
        <p:spPr/>
        <p:txBody>
          <a:bodyPr/>
          <a:lstStyle/>
          <a:p>
            <a:r>
              <a:rPr lang="en-US" dirty="0" smtClean="0"/>
              <a:t>Passages That Discuss The Destruction of the World.</a:t>
            </a:r>
          </a:p>
          <a:p>
            <a:pPr lvl="1"/>
            <a:r>
              <a:rPr lang="en-US" dirty="0" smtClean="0"/>
              <a:t>2 Peter 3:10-14</a:t>
            </a:r>
          </a:p>
          <a:p>
            <a:r>
              <a:rPr lang="en-US" dirty="0" smtClean="0"/>
              <a:t>Passages That Discuss The Resurrection of All Mankind.</a:t>
            </a:r>
          </a:p>
          <a:p>
            <a:pPr lvl="1"/>
            <a:r>
              <a:rPr lang="en-US" dirty="0" smtClean="0"/>
              <a:t>1 Corinthians 15:20-58</a:t>
            </a:r>
          </a:p>
          <a:p>
            <a:r>
              <a:rPr lang="en-US" dirty="0" smtClean="0"/>
              <a:t>Passages That Discuss The Reign of Jesus.</a:t>
            </a:r>
          </a:p>
          <a:p>
            <a:pPr lvl="1"/>
            <a:r>
              <a:rPr lang="en-US" dirty="0" smtClean="0"/>
              <a:t>1 Corinthians 15:25, </a:t>
            </a:r>
            <a:r>
              <a:rPr lang="en-US" dirty="0"/>
              <a:t>1 Timothy </a:t>
            </a:r>
            <a:r>
              <a:rPr lang="en-US" dirty="0" smtClean="0"/>
              <a:t>6:13-16</a:t>
            </a:r>
          </a:p>
          <a:p>
            <a:r>
              <a:rPr lang="en-US" dirty="0" smtClean="0"/>
              <a:t>Passages That Discuss The Return of Jesus.</a:t>
            </a:r>
          </a:p>
          <a:p>
            <a:pPr lvl="1"/>
            <a:r>
              <a:rPr lang="en-US" dirty="0" smtClean="0"/>
              <a:t>1 Thessalonians 4:13 - 5:11</a:t>
            </a:r>
          </a:p>
        </p:txBody>
      </p:sp>
    </p:spTree>
    <p:extLst>
      <p:ext uri="{BB962C8B-B14F-4D97-AF65-F5344CB8AC3E}">
        <p14:creationId xmlns:p14="http://schemas.microsoft.com/office/powerpoint/2010/main" val="1114889865"/>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1-3</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Jesus Leads His Church</a:t>
            </a:r>
            <a:endParaRPr lang="en-US" sz="3200" b="1" dirty="0" smtClean="0">
              <a:solidFill>
                <a:schemeClr val="accent2">
                  <a:lumMod val="75000"/>
                </a:schemeClr>
              </a:solidFill>
            </a:endParaRPr>
          </a:p>
          <a:p>
            <a:r>
              <a:rPr lang="en-US" sz="2400" b="1" dirty="0"/>
              <a:t>“</a:t>
            </a:r>
            <a:r>
              <a:rPr lang="en-US" sz="2400" dirty="0"/>
              <a:t>The </a:t>
            </a:r>
            <a:r>
              <a:rPr lang="en-US" sz="2400" dirty="0">
                <a:solidFill>
                  <a:schemeClr val="accent2">
                    <a:lumMod val="75000"/>
                  </a:schemeClr>
                </a:solidFill>
              </a:rPr>
              <a:t>Revelation</a:t>
            </a:r>
            <a:r>
              <a:rPr lang="en-US" sz="2400" dirty="0"/>
              <a:t> of Jesus Christ, which God gave Him </a:t>
            </a:r>
            <a:r>
              <a:rPr lang="en-US" sz="2400" dirty="0">
                <a:solidFill>
                  <a:schemeClr val="accent2">
                    <a:lumMod val="75000"/>
                  </a:schemeClr>
                </a:solidFill>
              </a:rPr>
              <a:t>to show </a:t>
            </a:r>
            <a:r>
              <a:rPr lang="en-US" sz="2400" dirty="0"/>
              <a:t>to His bond-servants, the things which </a:t>
            </a:r>
            <a:r>
              <a:rPr lang="en-US" sz="2400" dirty="0">
                <a:solidFill>
                  <a:schemeClr val="accent2">
                    <a:lumMod val="75000"/>
                  </a:schemeClr>
                </a:solidFill>
              </a:rPr>
              <a:t>must soon take place</a:t>
            </a:r>
            <a:r>
              <a:rPr lang="en-US" sz="2400" dirty="0"/>
              <a:t>; and He sent and communicated </a:t>
            </a:r>
            <a:r>
              <a:rPr lang="en-US" sz="2400" i="1" dirty="0"/>
              <a:t>it</a:t>
            </a:r>
            <a:r>
              <a:rPr lang="en-US" sz="2400" dirty="0"/>
              <a:t> </a:t>
            </a:r>
            <a:r>
              <a:rPr lang="en-US" sz="2400" dirty="0">
                <a:solidFill>
                  <a:schemeClr val="accent2">
                    <a:lumMod val="75000"/>
                  </a:schemeClr>
                </a:solidFill>
              </a:rPr>
              <a:t>by His angel </a:t>
            </a:r>
            <a:r>
              <a:rPr lang="en-US" sz="2400" dirty="0"/>
              <a:t>to His bond-servant John</a:t>
            </a:r>
            <a:r>
              <a:rPr lang="en-US" sz="2400" dirty="0" smtClean="0"/>
              <a:t>,” (</a:t>
            </a:r>
            <a:r>
              <a:rPr lang="en-US" sz="2400" dirty="0" smtClean="0"/>
              <a:t>Rev </a:t>
            </a:r>
            <a:r>
              <a:rPr lang="en-US" sz="2400" dirty="0" smtClean="0"/>
              <a:t>1:1)</a:t>
            </a:r>
            <a:endParaRPr lang="en-US" sz="2400" dirty="0" smtClean="0"/>
          </a:p>
          <a:p>
            <a:r>
              <a:rPr lang="en-US" sz="2400" dirty="0" smtClean="0"/>
              <a:t>“</a:t>
            </a:r>
            <a:r>
              <a:rPr lang="en-US" sz="2400" dirty="0" smtClean="0">
                <a:solidFill>
                  <a:schemeClr val="accent2">
                    <a:lumMod val="75000"/>
                  </a:schemeClr>
                </a:solidFill>
              </a:rPr>
              <a:t>Do not fear what you are about to suffer</a:t>
            </a:r>
            <a:r>
              <a:rPr lang="en-US" sz="2400" dirty="0" smtClean="0"/>
              <a:t>. Behold, the devil is about to cast some of you into prison, so that you will be tested, and you will have </a:t>
            </a:r>
            <a:r>
              <a:rPr lang="en-US" sz="2400" dirty="0" smtClean="0">
                <a:solidFill>
                  <a:schemeClr val="accent2">
                    <a:lumMod val="75000"/>
                  </a:schemeClr>
                </a:solidFill>
              </a:rPr>
              <a:t>tribulation</a:t>
            </a:r>
            <a:r>
              <a:rPr lang="en-US" sz="2400" dirty="0" smtClean="0"/>
              <a:t> for ten days. </a:t>
            </a:r>
            <a:r>
              <a:rPr lang="en-US" sz="2400" dirty="0" smtClean="0">
                <a:solidFill>
                  <a:schemeClr val="accent2">
                    <a:lumMod val="75000"/>
                  </a:schemeClr>
                </a:solidFill>
              </a:rPr>
              <a:t>Be faithful until death, and I will give you the crown of life.</a:t>
            </a:r>
            <a:r>
              <a:rPr lang="en-US" sz="2400" dirty="0" smtClean="0"/>
              <a:t>” (Rev 2:10)</a:t>
            </a:r>
            <a:endParaRPr lang="en-US" sz="2400" dirty="0"/>
          </a:p>
          <a:p>
            <a:endParaRPr lang="en-US" sz="2400" dirty="0"/>
          </a:p>
        </p:txBody>
      </p:sp>
    </p:spTree>
    <p:extLst>
      <p:ext uri="{BB962C8B-B14F-4D97-AF65-F5344CB8AC3E}">
        <p14:creationId xmlns:p14="http://schemas.microsoft.com/office/powerpoint/2010/main" val="237965131"/>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4</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The Throne of Our Holy God</a:t>
            </a:r>
          </a:p>
          <a:p>
            <a:r>
              <a:rPr lang="en-US" sz="2400" dirty="0" smtClean="0"/>
              <a:t>“Immediately </a:t>
            </a:r>
            <a:r>
              <a:rPr lang="en-US" sz="2400" dirty="0"/>
              <a:t>I was </a:t>
            </a:r>
            <a:r>
              <a:rPr lang="en-US" sz="2400" dirty="0" smtClean="0"/>
              <a:t>in </a:t>
            </a:r>
            <a:r>
              <a:rPr lang="en-US" sz="2400" dirty="0"/>
              <a:t>the Spirit; and behold, </a:t>
            </a:r>
            <a:r>
              <a:rPr lang="en-US" sz="2400" dirty="0">
                <a:solidFill>
                  <a:schemeClr val="accent2">
                    <a:lumMod val="75000"/>
                  </a:schemeClr>
                </a:solidFill>
              </a:rPr>
              <a:t>a throne </a:t>
            </a:r>
            <a:r>
              <a:rPr lang="en-US" sz="2400" dirty="0"/>
              <a:t>was standing in heaven, and </a:t>
            </a:r>
            <a:r>
              <a:rPr lang="en-US" sz="2400" dirty="0">
                <a:solidFill>
                  <a:schemeClr val="accent2">
                    <a:lumMod val="75000"/>
                  </a:schemeClr>
                </a:solidFill>
              </a:rPr>
              <a:t>One sitting on the throne</a:t>
            </a:r>
            <a:r>
              <a:rPr lang="en-US" sz="2400" dirty="0" smtClean="0"/>
              <a:t>.” (Rev 4:2)</a:t>
            </a:r>
          </a:p>
          <a:p>
            <a:r>
              <a:rPr lang="en-US" sz="2400" dirty="0"/>
              <a:t>And the four living creatures, each one of them having six wings, are full of eyes around and within; and day and night </a:t>
            </a:r>
            <a:r>
              <a:rPr lang="en-US" sz="2400" dirty="0" smtClean="0"/>
              <a:t>they </a:t>
            </a:r>
            <a:r>
              <a:rPr lang="en-US" sz="2400" dirty="0"/>
              <a:t>do not cease to say</a:t>
            </a:r>
            <a:r>
              <a:rPr lang="en-US" sz="2400" dirty="0" smtClean="0"/>
              <a:t>, </a:t>
            </a:r>
            <a:r>
              <a:rPr lang="en-US" sz="2400" dirty="0" smtClean="0">
                <a:solidFill>
                  <a:schemeClr val="accent2">
                    <a:lumMod val="75000"/>
                  </a:schemeClr>
                </a:solidFill>
              </a:rPr>
              <a:t>“</a:t>
            </a:r>
            <a:r>
              <a:rPr lang="en-US" sz="2400" dirty="0">
                <a:solidFill>
                  <a:schemeClr val="accent2">
                    <a:lumMod val="75000"/>
                  </a:schemeClr>
                </a:solidFill>
              </a:rPr>
              <a:t>Holy, holy, holy </a:t>
            </a:r>
            <a:r>
              <a:rPr lang="en-US" sz="2400" i="1" dirty="0">
                <a:solidFill>
                  <a:schemeClr val="accent2">
                    <a:lumMod val="75000"/>
                  </a:schemeClr>
                </a:solidFill>
              </a:rPr>
              <a:t>is</a:t>
            </a:r>
            <a:r>
              <a:rPr lang="en-US" sz="2400" dirty="0">
                <a:solidFill>
                  <a:schemeClr val="accent2">
                    <a:lumMod val="75000"/>
                  </a:schemeClr>
                </a:solidFill>
              </a:rPr>
              <a:t> the Lord God, the Almighty, who was and who is and who </a:t>
            </a:r>
            <a:r>
              <a:rPr lang="en-US" sz="2400" dirty="0" smtClean="0">
                <a:solidFill>
                  <a:schemeClr val="accent2">
                    <a:lumMod val="75000"/>
                  </a:schemeClr>
                </a:solidFill>
              </a:rPr>
              <a:t>is </a:t>
            </a:r>
            <a:r>
              <a:rPr lang="en-US" sz="2400" dirty="0">
                <a:solidFill>
                  <a:schemeClr val="accent2">
                    <a:lumMod val="75000"/>
                  </a:schemeClr>
                </a:solidFill>
              </a:rPr>
              <a:t>to come</a:t>
            </a:r>
            <a:r>
              <a:rPr lang="en-US" sz="2400" dirty="0" smtClean="0">
                <a:solidFill>
                  <a:schemeClr val="accent2">
                    <a:lumMod val="75000"/>
                  </a:schemeClr>
                </a:solidFill>
              </a:rPr>
              <a:t>.” </a:t>
            </a:r>
            <a:r>
              <a:rPr lang="en-US" sz="2400" dirty="0" smtClean="0"/>
              <a:t>(Rev. 4:8)</a:t>
            </a:r>
            <a:endParaRPr lang="en-US" sz="2400" dirty="0"/>
          </a:p>
          <a:p>
            <a:endParaRPr lang="en-US" sz="2400" dirty="0"/>
          </a:p>
        </p:txBody>
      </p:sp>
    </p:spTree>
    <p:extLst>
      <p:ext uri="{BB962C8B-B14F-4D97-AF65-F5344CB8AC3E}">
        <p14:creationId xmlns:p14="http://schemas.microsoft.com/office/powerpoint/2010/main" val="953215144"/>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5</a:t>
            </a:r>
            <a:endParaRPr lang="en-US" dirty="0"/>
          </a:p>
        </p:txBody>
      </p:sp>
      <p:sp>
        <p:nvSpPr>
          <p:cNvPr id="3" name="Content Placeholder 2"/>
          <p:cNvSpPr>
            <a:spLocks noGrp="1"/>
          </p:cNvSpPr>
          <p:nvPr>
            <p:ph idx="1"/>
          </p:nvPr>
        </p:nvSpPr>
        <p:spPr>
          <a:xfrm>
            <a:off x="628650" y="1375582"/>
            <a:ext cx="7886700" cy="3626115"/>
          </a:xfrm>
        </p:spPr>
        <p:txBody>
          <a:bodyPr>
            <a:noAutofit/>
          </a:bodyPr>
          <a:lstStyle/>
          <a:p>
            <a:pPr marL="0" indent="0">
              <a:buNone/>
            </a:pPr>
            <a:r>
              <a:rPr lang="en-US" sz="3200" b="1" dirty="0" smtClean="0">
                <a:solidFill>
                  <a:schemeClr val="accent2">
                    <a:lumMod val="75000"/>
                  </a:schemeClr>
                </a:solidFill>
              </a:rPr>
              <a:t>The Worthy Lamb</a:t>
            </a:r>
          </a:p>
          <a:p>
            <a:r>
              <a:rPr lang="en-US" sz="2400" dirty="0" smtClean="0"/>
              <a:t>“</a:t>
            </a:r>
            <a:r>
              <a:rPr lang="en-US" sz="2400" dirty="0"/>
              <a:t>And I saw a strong angel proclaiming with a loud voice, “</a:t>
            </a:r>
            <a:r>
              <a:rPr lang="en-US" sz="2400" dirty="0">
                <a:solidFill>
                  <a:schemeClr val="accent2">
                    <a:lumMod val="75000"/>
                  </a:schemeClr>
                </a:solidFill>
              </a:rPr>
              <a:t>Who is worthy </a:t>
            </a:r>
            <a:r>
              <a:rPr lang="en-US" sz="2400" dirty="0"/>
              <a:t>to open the </a:t>
            </a:r>
            <a:r>
              <a:rPr lang="en-US" sz="2400" dirty="0" smtClean="0"/>
              <a:t>book </a:t>
            </a:r>
            <a:r>
              <a:rPr lang="en-US" sz="2400" dirty="0"/>
              <a:t>and to break its seals?”</a:t>
            </a:r>
            <a:r>
              <a:rPr lang="en-US" sz="2400" dirty="0" smtClean="0"/>
              <a:t>(Rev 5:2)</a:t>
            </a:r>
          </a:p>
          <a:p>
            <a:r>
              <a:rPr lang="en-US" sz="2400" dirty="0"/>
              <a:t>“</a:t>
            </a:r>
            <a:r>
              <a:rPr lang="en-US" sz="2400" dirty="0">
                <a:solidFill>
                  <a:schemeClr val="accent2">
                    <a:lumMod val="75000"/>
                  </a:schemeClr>
                </a:solidFill>
              </a:rPr>
              <a:t>Worthy are You </a:t>
            </a:r>
            <a:r>
              <a:rPr lang="en-US" sz="2400" dirty="0"/>
              <a:t>to take the </a:t>
            </a:r>
            <a:r>
              <a:rPr lang="en-US" sz="2400" dirty="0" smtClean="0"/>
              <a:t>book </a:t>
            </a:r>
            <a:r>
              <a:rPr lang="en-US" sz="2400" dirty="0"/>
              <a:t>and to break its seals; for You were slain, and purchased for God with Your blood </a:t>
            </a:r>
            <a:r>
              <a:rPr lang="en-US" sz="2400" i="1" dirty="0"/>
              <a:t>men</a:t>
            </a:r>
            <a:r>
              <a:rPr lang="en-US" sz="2400" dirty="0"/>
              <a:t> from every tribe and tongue and people and nation</a:t>
            </a:r>
            <a:r>
              <a:rPr lang="en-US" sz="2400" dirty="0" smtClean="0"/>
              <a:t>.” (Rev. </a:t>
            </a:r>
            <a:r>
              <a:rPr lang="en-US" sz="2400" dirty="0"/>
              <a:t>5</a:t>
            </a:r>
            <a:r>
              <a:rPr lang="en-US" sz="2400" dirty="0" smtClean="0"/>
              <a:t>:9)</a:t>
            </a:r>
          </a:p>
          <a:p>
            <a:r>
              <a:rPr lang="en-US" sz="2400" b="1" baseline="30000" dirty="0"/>
              <a:t> </a:t>
            </a:r>
            <a:r>
              <a:rPr lang="en-US" sz="2400" dirty="0" smtClean="0"/>
              <a:t>“saying </a:t>
            </a:r>
            <a:r>
              <a:rPr lang="en-US" sz="2400" dirty="0"/>
              <a:t>with a loud voice</a:t>
            </a:r>
            <a:r>
              <a:rPr lang="en-US" sz="2400" dirty="0" smtClean="0"/>
              <a:t>, “</a:t>
            </a:r>
            <a:r>
              <a:rPr lang="en-US" sz="2400" dirty="0">
                <a:solidFill>
                  <a:schemeClr val="accent2">
                    <a:lumMod val="75000"/>
                  </a:schemeClr>
                </a:solidFill>
              </a:rPr>
              <a:t>Worthy is the Lamb that was slain</a:t>
            </a:r>
            <a:r>
              <a:rPr lang="en-US" sz="2400" dirty="0"/>
              <a:t> to receive power and riches and wisdom and might and honor and glory and blessing</a:t>
            </a:r>
            <a:r>
              <a:rPr lang="en-US" sz="2400" dirty="0" smtClean="0"/>
              <a:t>.” (Rev. 5:12)</a:t>
            </a:r>
            <a:endParaRPr lang="en-US" sz="2400" dirty="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7097420"/>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230"/>
            <a:ext cx="7886700" cy="1104636"/>
          </a:xfrm>
        </p:spPr>
        <p:txBody>
          <a:bodyPr/>
          <a:lstStyle/>
          <a:p>
            <a:pPr algn="ctr"/>
            <a:r>
              <a:rPr lang="en-US" dirty="0" smtClean="0"/>
              <a:t>The Scroll with Seven Seals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6" y="1064352"/>
            <a:ext cx="4040759" cy="30305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409" y="1064351"/>
            <a:ext cx="4009679" cy="30305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6887" y="3694165"/>
            <a:ext cx="4216677" cy="1936904"/>
          </a:xfrm>
          <a:prstGeom prst="rect">
            <a:avLst/>
          </a:prstGeom>
        </p:spPr>
      </p:pic>
    </p:spTree>
    <p:extLst>
      <p:ext uri="{BB962C8B-B14F-4D97-AF65-F5344CB8AC3E}">
        <p14:creationId xmlns:p14="http://schemas.microsoft.com/office/powerpoint/2010/main" val="1174737355"/>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6</a:t>
            </a:r>
            <a:endParaRPr lang="en-US" dirty="0"/>
          </a:p>
        </p:txBody>
      </p:sp>
      <p:sp>
        <p:nvSpPr>
          <p:cNvPr id="3" name="Content Placeholder 2"/>
          <p:cNvSpPr>
            <a:spLocks noGrp="1"/>
          </p:cNvSpPr>
          <p:nvPr>
            <p:ph idx="1"/>
          </p:nvPr>
        </p:nvSpPr>
        <p:spPr>
          <a:xfrm>
            <a:off x="613660" y="1521354"/>
            <a:ext cx="8140596" cy="3626115"/>
          </a:xfrm>
        </p:spPr>
        <p:txBody>
          <a:bodyPr>
            <a:noAutofit/>
          </a:bodyPr>
          <a:lstStyle/>
          <a:p>
            <a:pPr marL="0" indent="0">
              <a:buNone/>
            </a:pPr>
            <a:r>
              <a:rPr lang="en-US" sz="3200" b="1" dirty="0" smtClean="0">
                <a:solidFill>
                  <a:schemeClr val="accent2">
                    <a:lumMod val="75000"/>
                  </a:schemeClr>
                </a:solidFill>
              </a:rPr>
              <a:t>The Nation (Of Israel) Is Judged</a:t>
            </a:r>
          </a:p>
          <a:p>
            <a:r>
              <a:rPr lang="en-US" sz="2400" dirty="0" smtClean="0"/>
              <a:t>“The </a:t>
            </a:r>
            <a:r>
              <a:rPr lang="en-US" sz="2400" dirty="0" smtClean="0">
                <a:solidFill>
                  <a:schemeClr val="accent2">
                    <a:lumMod val="75000"/>
                  </a:schemeClr>
                </a:solidFill>
              </a:rPr>
              <a:t>sky was split apart like a scroll when it is rolled up</a:t>
            </a:r>
            <a:r>
              <a:rPr lang="en-US" sz="2400" dirty="0" smtClean="0"/>
              <a:t>, </a:t>
            </a:r>
            <a:br>
              <a:rPr lang="en-US" sz="2400" dirty="0" smtClean="0"/>
            </a:br>
            <a:r>
              <a:rPr lang="en-US" sz="2400" dirty="0" smtClean="0"/>
              <a:t>and every mountain and island were moved </a:t>
            </a:r>
            <a:br>
              <a:rPr lang="en-US" sz="2400" dirty="0" smtClean="0"/>
            </a:br>
            <a:r>
              <a:rPr lang="en-US" sz="2400" dirty="0" smtClean="0"/>
              <a:t>out of their places.” (Revelation 6:14)</a:t>
            </a:r>
          </a:p>
          <a:p>
            <a:r>
              <a:rPr lang="en-US" sz="2400" dirty="0" smtClean="0"/>
              <a:t>And all the hosts of heaven will wear away,</a:t>
            </a:r>
            <a:br>
              <a:rPr lang="en-US" sz="2400" dirty="0" smtClean="0"/>
            </a:br>
            <a:r>
              <a:rPr lang="en-US" sz="2400" dirty="0" smtClean="0">
                <a:solidFill>
                  <a:schemeClr val="accent2">
                    <a:lumMod val="75000"/>
                  </a:schemeClr>
                </a:solidFill>
              </a:rPr>
              <a:t>And the sky will be rolled up like a scroll</a:t>
            </a:r>
            <a:r>
              <a:rPr lang="en-US" sz="2400" dirty="0" smtClean="0"/>
              <a:t/>
            </a:r>
            <a:br>
              <a:rPr lang="en-US" sz="2400" dirty="0" smtClean="0"/>
            </a:br>
            <a:r>
              <a:rPr lang="en-US" sz="2400" dirty="0" smtClean="0"/>
              <a:t>All their hosts will also wither away</a:t>
            </a:r>
            <a:br>
              <a:rPr lang="en-US" sz="2400" dirty="0" smtClean="0"/>
            </a:br>
            <a:r>
              <a:rPr lang="en-US" sz="2400" dirty="0" smtClean="0"/>
              <a:t>As a leaf withers from the vine,</a:t>
            </a:r>
            <a:br>
              <a:rPr lang="en-US" sz="2400" dirty="0" smtClean="0"/>
            </a:br>
            <a:r>
              <a:rPr lang="en-US" sz="2400" dirty="0" smtClean="0"/>
              <a:t>Or as one withers from the fig tree.” (Isaiah 34:4)</a:t>
            </a:r>
            <a:endParaRPr lang="en-US" sz="2400" dirty="0"/>
          </a:p>
          <a:p>
            <a:endParaRPr lang="en-US" sz="2400" dirty="0"/>
          </a:p>
        </p:txBody>
      </p:sp>
    </p:spTree>
    <p:extLst>
      <p:ext uri="{BB962C8B-B14F-4D97-AF65-F5344CB8AC3E}">
        <p14:creationId xmlns:p14="http://schemas.microsoft.com/office/powerpoint/2010/main" val="253662769"/>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a:t>7</a:t>
            </a:r>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The People of God Are Identified &amp; Protected</a:t>
            </a:r>
          </a:p>
          <a:p>
            <a:r>
              <a:rPr lang="en-US" sz="2400" dirty="0" smtClean="0"/>
              <a:t>“saying “Do not harm the earth or the sea or the trees until we have </a:t>
            </a:r>
            <a:r>
              <a:rPr lang="en-US" sz="2400" dirty="0" smtClean="0">
                <a:solidFill>
                  <a:schemeClr val="accent2">
                    <a:lumMod val="75000"/>
                  </a:schemeClr>
                </a:solidFill>
              </a:rPr>
              <a:t>sealed the bond-servants of our God on their foreheads.</a:t>
            </a:r>
            <a:r>
              <a:rPr lang="en-US" sz="2400" dirty="0" smtClean="0"/>
              <a:t>” (Revelation 7:3)</a:t>
            </a:r>
          </a:p>
          <a:p>
            <a:r>
              <a:rPr lang="en-US" sz="2400" dirty="0" smtClean="0"/>
              <a:t>“The LORD said to him, “Go through the midst of the city, even through the midst of Jerusalem, and </a:t>
            </a:r>
            <a:r>
              <a:rPr lang="en-US" sz="2400" dirty="0" smtClean="0">
                <a:solidFill>
                  <a:schemeClr val="accent2">
                    <a:lumMod val="75000"/>
                  </a:schemeClr>
                </a:solidFill>
              </a:rPr>
              <a:t>put a mark on the foreheads of the men who sigh and groan over all the abominations which are being committed in its midst.</a:t>
            </a:r>
            <a:r>
              <a:rPr lang="en-US" sz="2400" dirty="0" smtClean="0"/>
              <a:t>” (Ezekiel 9:4)</a:t>
            </a:r>
            <a:endParaRPr lang="en-US" sz="2400" dirty="0"/>
          </a:p>
          <a:p>
            <a:endParaRPr lang="en-US" sz="2400" dirty="0"/>
          </a:p>
        </p:txBody>
      </p:sp>
    </p:spTree>
    <p:extLst>
      <p:ext uri="{BB962C8B-B14F-4D97-AF65-F5344CB8AC3E}">
        <p14:creationId xmlns:p14="http://schemas.microsoft.com/office/powerpoint/2010/main" val="1307271834"/>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4159</TotalTime>
  <Words>3246</Words>
  <Application>Microsoft Macintosh PowerPoint</Application>
  <PresentationFormat>On-screen Show (16:10)</PresentationFormat>
  <Paragraphs>343</Paragraphs>
  <Slides>34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Calibri Light</vt:lpstr>
      <vt:lpstr>Mangal</vt:lpstr>
      <vt:lpstr>Wingdings</vt:lpstr>
      <vt:lpstr>Arial</vt:lpstr>
      <vt:lpstr>Office Theme</vt:lpstr>
      <vt:lpstr>Revelation</vt:lpstr>
      <vt:lpstr>Class Goals</vt:lpstr>
      <vt:lpstr>PowerPoint Presentation</vt:lpstr>
      <vt:lpstr>Revelation Chapter 1-3</vt:lpstr>
      <vt:lpstr>Revelation Chapter 4</vt:lpstr>
      <vt:lpstr>Revelation Chapter 5</vt:lpstr>
      <vt:lpstr>The Scroll with Seven Seals</vt:lpstr>
      <vt:lpstr>Revelation Chapter 6</vt:lpstr>
      <vt:lpstr>Revelation Chapter 7</vt:lpstr>
      <vt:lpstr>Revelation Chapter 8</vt:lpstr>
      <vt:lpstr>Prophetic Judgement Language:  Fire, Blood, Mountains, Wormwood, &amp; Eagles</vt:lpstr>
      <vt:lpstr>Prophetic Judgement Language:  Fire, Blood, Mountains, Wormwood, &amp; Eagles</vt:lpstr>
      <vt:lpstr>Revelation Chapter 9</vt:lpstr>
      <vt:lpstr>Revelation Chapter 10</vt:lpstr>
      <vt:lpstr>Revelation Chapter 11</vt:lpstr>
      <vt:lpstr>Revelation Chapter 12</vt:lpstr>
      <vt:lpstr>Revelation Chapter 11</vt:lpstr>
      <vt:lpstr>Revelation Chapter 11</vt:lpstr>
      <vt:lpstr>Revelation Chapter 11</vt:lpstr>
      <vt:lpstr>PowerPoint Presentation</vt:lpstr>
      <vt:lpstr>Revelation Chapter 12</vt:lpstr>
      <vt:lpstr>Revelation Chapter 12</vt:lpstr>
      <vt:lpstr>Revelation Chapter 12</vt:lpstr>
      <vt:lpstr>1 – Faith is the Victory</vt:lpstr>
      <vt:lpstr>1 – Faith is the Victory</vt:lpstr>
      <vt:lpstr>c – Faith is the Victory</vt:lpstr>
      <vt:lpstr>4 – Faith is the Victory</vt:lpstr>
      <vt:lpstr>4 – Faith is the Victory</vt:lpstr>
      <vt:lpstr>c – Faith is the Victory</vt:lpstr>
      <vt:lpstr>Revelation</vt:lpstr>
      <vt:lpstr>God’s Judgment Upon The Jewish Officials &amp; God’s Victory Over Roman Persecution</vt:lpstr>
      <vt:lpstr>Key Verses In The Book of Revelation</vt:lpstr>
      <vt:lpstr>Key Verses In The Book of Revelation</vt:lpstr>
      <vt:lpstr>Revelation Should Be Studied  In Harmony With Other Clear Passages.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307</cp:revision>
  <cp:lastPrinted>2018-08-08T20:59:45Z</cp:lastPrinted>
  <dcterms:created xsi:type="dcterms:W3CDTF">2018-07-17T00:35:29Z</dcterms:created>
  <dcterms:modified xsi:type="dcterms:W3CDTF">2018-08-12T02:35:50Z</dcterms:modified>
</cp:coreProperties>
</file>