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92" r:id="rId3"/>
    <p:sldId id="432" r:id="rId4"/>
    <p:sldId id="383" r:id="rId5"/>
    <p:sldId id="470" r:id="rId6"/>
    <p:sldId id="471" r:id="rId7"/>
    <p:sldId id="468" r:id="rId8"/>
    <p:sldId id="452" r:id="rId9"/>
    <p:sldId id="450" r:id="rId10"/>
    <p:sldId id="454" r:id="rId11"/>
    <p:sldId id="456" r:id="rId12"/>
    <p:sldId id="474" r:id="rId13"/>
    <p:sldId id="478" r:id="rId14"/>
    <p:sldId id="476" r:id="rId15"/>
    <p:sldId id="484" r:id="rId16"/>
    <p:sldId id="485" r:id="rId17"/>
    <p:sldId id="477" r:id="rId18"/>
    <p:sldId id="480" r:id="rId19"/>
    <p:sldId id="487" r:id="rId20"/>
    <p:sldId id="486" r:id="rId21"/>
    <p:sldId id="479" r:id="rId22"/>
    <p:sldId id="488" r:id="rId23"/>
    <p:sldId id="489" r:id="rId24"/>
    <p:sldId id="258" r:id="rId25"/>
    <p:sldId id="392" r:id="rId2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87"/>
    <p:restoredTop sz="80882"/>
  </p:normalViewPr>
  <p:slideViewPr>
    <p:cSldViewPr snapToGrid="0" snapToObjects="1">
      <p:cViewPr varScale="1">
        <p:scale>
          <a:sx n="82" d="100"/>
          <a:sy n="82" d="100"/>
        </p:scale>
        <p:origin x="1448" y="176"/>
      </p:cViewPr>
      <p:guideLst/>
    </p:cSldViewPr>
  </p:slideViewPr>
  <p:notesTextViewPr>
    <p:cViewPr>
      <p:scale>
        <a:sx n="1" d="1"/>
        <a:sy n="1" d="1"/>
      </p:scale>
      <p:origin x="0" y="-1528"/>
    </p:cViewPr>
  </p:notesTextViewPr>
  <p:notesViewPr>
    <p:cSldViewPr snapToGrid="0" snapToObjects="1">
      <p:cViewPr varScale="1">
        <p:scale>
          <a:sx n="86" d="100"/>
          <a:sy n="86" d="100"/>
        </p:scale>
        <p:origin x="3928" y="21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6D96-E810-6141-9AD5-89E6C5D1CB72}" type="datetimeFigureOut">
              <a:rPr lang="en-US" smtClean="0"/>
              <a:t>8/18/18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692D6-E294-6D44-A874-4C1F6C49BDEF}" type="slidenum">
              <a:rPr lang="en-US" smtClean="0"/>
              <a:t>‹#›</a:t>
            </a:fld>
            <a:endParaRPr lang="en-US"/>
          </a:p>
        </p:txBody>
      </p:sp>
    </p:spTree>
    <p:extLst>
      <p:ext uri="{BB962C8B-B14F-4D97-AF65-F5344CB8AC3E}">
        <p14:creationId xmlns:p14="http://schemas.microsoft.com/office/powerpoint/2010/main" val="33086394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a:t>
            </a:fld>
            <a:endParaRPr lang="en-US"/>
          </a:p>
        </p:txBody>
      </p:sp>
    </p:spTree>
    <p:extLst>
      <p:ext uri="{BB962C8B-B14F-4D97-AF65-F5344CB8AC3E}">
        <p14:creationId xmlns:p14="http://schemas.microsoft.com/office/powerpoint/2010/main" val="16384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10</a:t>
            </a:fld>
            <a:endParaRPr lang="en-US"/>
          </a:p>
        </p:txBody>
      </p:sp>
    </p:spTree>
    <p:extLst>
      <p:ext uri="{BB962C8B-B14F-4D97-AF65-F5344CB8AC3E}">
        <p14:creationId xmlns:p14="http://schemas.microsoft.com/office/powerpoint/2010/main" val="19648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concluded </a:t>
            </a:r>
            <a:r>
              <a:rPr lang="en-US" baseline="0" dirty="0" err="1" smtClean="0"/>
              <a:t>ch.</a:t>
            </a:r>
            <a:r>
              <a:rPr lang="en-US" baseline="0" dirty="0" smtClean="0"/>
              <a:t> 13 noting:  </a:t>
            </a:r>
          </a:p>
          <a:p>
            <a:endParaRPr lang="en-US" baseline="0" dirty="0" smtClean="0"/>
          </a:p>
          <a:p>
            <a:r>
              <a:rPr lang="en-US" baseline="0" dirty="0" smtClean="0"/>
              <a:t>God is:    HOLY, HOLY, HOLY</a:t>
            </a:r>
          </a:p>
          <a:p>
            <a:r>
              <a:rPr lang="en-US" baseline="0" dirty="0" smtClean="0"/>
              <a:t>Beast is:  Less, Less, Less</a:t>
            </a:r>
          </a:p>
        </p:txBody>
      </p:sp>
      <p:sp>
        <p:nvSpPr>
          <p:cNvPr id="4" name="Slide Number Placeholder 3"/>
          <p:cNvSpPr>
            <a:spLocks noGrp="1"/>
          </p:cNvSpPr>
          <p:nvPr>
            <p:ph type="sldNum" sz="quarter" idx="10"/>
          </p:nvPr>
        </p:nvSpPr>
        <p:spPr/>
        <p:txBody>
          <a:bodyPr/>
          <a:lstStyle/>
          <a:p>
            <a:fld id="{DB0692D6-E294-6D44-A874-4C1F6C49BDEF}" type="slidenum">
              <a:rPr lang="en-US" smtClean="0"/>
              <a:t>11</a:t>
            </a:fld>
            <a:endParaRPr lang="en-US"/>
          </a:p>
        </p:txBody>
      </p:sp>
    </p:spTree>
    <p:extLst>
      <p:ext uri="{BB962C8B-B14F-4D97-AF65-F5344CB8AC3E}">
        <p14:creationId xmlns:p14="http://schemas.microsoft.com/office/powerpoint/2010/main" val="2107702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Punishment and Reward are Contrasted.</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12</a:t>
            </a:fld>
            <a:endParaRPr lang="en-US"/>
          </a:p>
        </p:txBody>
      </p:sp>
    </p:spTree>
    <p:extLst>
      <p:ext uri="{BB962C8B-B14F-4D97-AF65-F5344CB8AC3E}">
        <p14:creationId xmlns:p14="http://schemas.microsoft.com/office/powerpoint/2010/main" val="2140494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13</a:t>
            </a:fld>
            <a:endParaRPr lang="en-US"/>
          </a:p>
        </p:txBody>
      </p:sp>
    </p:spTree>
    <p:extLst>
      <p:ext uri="{BB962C8B-B14F-4D97-AF65-F5344CB8AC3E}">
        <p14:creationId xmlns:p14="http://schemas.microsoft.com/office/powerpoint/2010/main" val="27267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13 </a:t>
            </a:r>
            <a:r>
              <a:rPr lang="mr-IN" dirty="0" smtClean="0"/>
              <a:t>–</a:t>
            </a:r>
            <a:r>
              <a:rPr lang="en-US" dirty="0" smtClean="0"/>
              <a:t> Satan</a:t>
            </a:r>
            <a:r>
              <a:rPr lang="en-US" baseline="0" dirty="0" smtClean="0"/>
              <a:t> stirred up the Beast</a:t>
            </a:r>
          </a:p>
          <a:p>
            <a:r>
              <a:rPr lang="en-US" baseline="0" dirty="0" err="1" smtClean="0"/>
              <a:t>Ch</a:t>
            </a:r>
            <a:r>
              <a:rPr lang="en-US" baseline="0" dirty="0" smtClean="0"/>
              <a:t> 14 </a:t>
            </a:r>
            <a:r>
              <a:rPr lang="mr-IN" baseline="0" dirty="0" smtClean="0"/>
              <a:t>–</a:t>
            </a:r>
            <a:r>
              <a:rPr lang="en-US" baseline="0" dirty="0" smtClean="0"/>
              <a:t> Jesus stirred up the Angels</a:t>
            </a:r>
          </a:p>
          <a:p>
            <a:r>
              <a:rPr lang="en-US" baseline="0" dirty="0" err="1" smtClean="0"/>
              <a:t>Ch</a:t>
            </a:r>
            <a:r>
              <a:rPr lang="en-US" baseline="0" dirty="0" smtClean="0"/>
              <a:t> 15 </a:t>
            </a:r>
            <a:r>
              <a:rPr lang="mr-IN" baseline="0" dirty="0" smtClean="0"/>
              <a:t>–</a:t>
            </a:r>
            <a:r>
              <a:rPr lang="en-US" baseline="0" dirty="0" smtClean="0"/>
              <a:t> Celebrating Jesus’ Superiority</a:t>
            </a:r>
            <a:endParaRPr lang="en-US" dirty="0" smtClean="0"/>
          </a:p>
          <a:p>
            <a:endParaRPr lang="en-US" dirty="0" smtClean="0"/>
          </a:p>
          <a:p>
            <a:endParaRPr lang="en-US" dirty="0" smtClean="0"/>
          </a:p>
          <a:p>
            <a:r>
              <a:rPr lang="en-US" dirty="0" smtClean="0"/>
              <a:t>God Is Exalted:  The song of Moses is a song of deliverance and rescue.  The saints</a:t>
            </a:r>
            <a:r>
              <a:rPr lang="en-US" baseline="0" dirty="0" smtClean="0"/>
              <a:t> who have given their lives aren’t asking: How could you let this happen. They are praising Him for His wonderful works.  *Hymn: Come let us worship and bow down.</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14</a:t>
            </a:fld>
            <a:endParaRPr lang="en-US"/>
          </a:p>
        </p:txBody>
      </p:sp>
    </p:spTree>
    <p:extLst>
      <p:ext uri="{BB962C8B-B14F-4D97-AF65-F5344CB8AC3E}">
        <p14:creationId xmlns:p14="http://schemas.microsoft.com/office/powerpoint/2010/main" val="207567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13 </a:t>
            </a:r>
            <a:r>
              <a:rPr lang="mr-IN" dirty="0" smtClean="0"/>
              <a:t>–</a:t>
            </a:r>
            <a:r>
              <a:rPr lang="en-US" dirty="0" smtClean="0"/>
              <a:t> Satan</a:t>
            </a:r>
            <a:r>
              <a:rPr lang="en-US" baseline="0" dirty="0" smtClean="0"/>
              <a:t> stirred up the Beast</a:t>
            </a:r>
          </a:p>
          <a:p>
            <a:r>
              <a:rPr lang="en-US" baseline="0" dirty="0" err="1" smtClean="0"/>
              <a:t>Ch</a:t>
            </a:r>
            <a:r>
              <a:rPr lang="en-US" baseline="0" dirty="0" smtClean="0"/>
              <a:t> 14 </a:t>
            </a:r>
            <a:r>
              <a:rPr lang="mr-IN" baseline="0" dirty="0" smtClean="0"/>
              <a:t>–</a:t>
            </a:r>
            <a:r>
              <a:rPr lang="en-US" baseline="0" dirty="0" smtClean="0"/>
              <a:t> Jesus stirred up the Angels</a:t>
            </a:r>
          </a:p>
          <a:p>
            <a:r>
              <a:rPr lang="en-US" baseline="0" dirty="0" err="1" smtClean="0"/>
              <a:t>Ch</a:t>
            </a:r>
            <a:r>
              <a:rPr lang="en-US" baseline="0" dirty="0" smtClean="0"/>
              <a:t> 15 </a:t>
            </a:r>
            <a:r>
              <a:rPr lang="mr-IN" baseline="0" dirty="0" smtClean="0"/>
              <a:t>–</a:t>
            </a:r>
            <a:r>
              <a:rPr lang="en-US" baseline="0" dirty="0" smtClean="0"/>
              <a:t> Celebrating Jesus’ Superiority</a:t>
            </a:r>
            <a:endParaRPr lang="en-US" dirty="0" smtClean="0"/>
          </a:p>
          <a:p>
            <a:endParaRPr lang="en-US" dirty="0" smtClean="0"/>
          </a:p>
          <a:p>
            <a:endParaRPr lang="en-US" dirty="0" smtClean="0"/>
          </a:p>
          <a:p>
            <a:r>
              <a:rPr lang="en-US" dirty="0" smtClean="0"/>
              <a:t>This chapter doesn’t just praise the nature of God or even just God as a Divine and perfect being.  This chapter praises God for the actions He takes.  This chapter evaluates and rightly assesses that the</a:t>
            </a:r>
            <a:r>
              <a:rPr lang="en-US" baseline="0" dirty="0" smtClean="0"/>
              <a:t> works of God </a:t>
            </a:r>
            <a:r>
              <a:rPr lang="mr-IN" baseline="0" dirty="0" smtClean="0"/>
              <a:t>–</a:t>
            </a:r>
            <a:r>
              <a:rPr lang="en-US" baseline="0" dirty="0" smtClean="0"/>
              <a:t> are wonderful.  That His timing is different that we may prefer. That His actions are sometimes less or sometimes greater than we might judge</a:t>
            </a:r>
            <a:r>
              <a:rPr lang="mr-IN" baseline="0" dirty="0" smtClean="0"/>
              <a:t>…</a:t>
            </a:r>
            <a:r>
              <a:rPr lang="en-US" baseline="0" dirty="0" smtClean="0"/>
              <a:t>.but are in </a:t>
            </a:r>
            <a:r>
              <a:rPr lang="en-US" baseline="0" dirty="0" err="1" smtClean="0"/>
              <a:t>actuallity</a:t>
            </a:r>
            <a:r>
              <a:rPr lang="en-US" baseline="0" dirty="0" smtClean="0"/>
              <a:t> </a:t>
            </a:r>
            <a:r>
              <a:rPr lang="mr-IN" baseline="0" dirty="0" smtClean="0"/>
              <a:t>–</a:t>
            </a:r>
            <a:r>
              <a:rPr lang="en-US" baseline="0" dirty="0" smtClean="0"/>
              <a:t> Totally perfect.</a:t>
            </a:r>
          </a:p>
          <a:p>
            <a:endParaRPr lang="en-US" baseline="0" dirty="0" smtClean="0"/>
          </a:p>
          <a:p>
            <a:r>
              <a:rPr lang="en-US" baseline="0" dirty="0" smtClean="0"/>
              <a:t>This is important given the context that “deeds” play in this book.  In Rev. 2:19 </a:t>
            </a:r>
            <a:r>
              <a:rPr lang="mr-IN" baseline="0" dirty="0" smtClean="0"/>
              <a:t>–</a:t>
            </a:r>
            <a:r>
              <a:rPr lang="en-US" baseline="0" dirty="0" smtClean="0"/>
              <a:t> God knows our deeds.  In Rev. 20:12 </a:t>
            </a:r>
            <a:r>
              <a:rPr lang="mr-IN" baseline="0" dirty="0" smtClean="0"/>
              <a:t>–</a:t>
            </a:r>
            <a:r>
              <a:rPr lang="en-US" baseline="0" dirty="0" smtClean="0"/>
              <a:t> we will be judged for our deeds.</a:t>
            </a:r>
          </a:p>
          <a:p>
            <a:r>
              <a:rPr lang="en-US" baseline="0" dirty="0" smtClean="0"/>
              <a:t>Here God is shown to have perfect Judgment in His deeds.</a:t>
            </a:r>
          </a:p>
          <a:p>
            <a:endParaRPr lang="en-US" dirty="0" smtClean="0"/>
          </a:p>
          <a:p>
            <a:endParaRPr lang="en-US" dirty="0" smtClean="0"/>
          </a:p>
          <a:p>
            <a:endParaRPr lang="en-US" dirty="0" smtClean="0"/>
          </a:p>
          <a:p>
            <a:endParaRPr lang="en-US" dirty="0" smtClean="0"/>
          </a:p>
          <a:p>
            <a:r>
              <a:rPr lang="en-US" dirty="0" smtClean="0"/>
              <a:t>God Is Exalted:  The song of Moses is a song of deliverance and rescue.  The saints</a:t>
            </a:r>
            <a:r>
              <a:rPr lang="en-US" baseline="0" dirty="0" smtClean="0"/>
              <a:t> who have given their lives aren’t asking: How could you let this happen. They are praising Him for His wonderful works.  *Hymn: Come let us worship and bow down.</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15</a:t>
            </a:fld>
            <a:endParaRPr lang="en-US"/>
          </a:p>
        </p:txBody>
      </p:sp>
    </p:spTree>
    <p:extLst>
      <p:ext uri="{BB962C8B-B14F-4D97-AF65-F5344CB8AC3E}">
        <p14:creationId xmlns:p14="http://schemas.microsoft.com/office/powerpoint/2010/main" val="1927536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16</a:t>
            </a:fld>
            <a:endParaRPr lang="en-US"/>
          </a:p>
        </p:txBody>
      </p:sp>
    </p:spTree>
    <p:extLst>
      <p:ext uri="{BB962C8B-B14F-4D97-AF65-F5344CB8AC3E}">
        <p14:creationId xmlns:p14="http://schemas.microsoft.com/office/powerpoint/2010/main" val="181681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16:13 </a:t>
            </a:r>
            <a:r>
              <a:rPr lang="mr-IN" dirty="0" smtClean="0"/>
              <a:t>–</a:t>
            </a:r>
            <a:r>
              <a:rPr lang="en-US" dirty="0" smtClean="0"/>
              <a:t> this is not the final day of judgment </a:t>
            </a:r>
            <a:r>
              <a:rPr lang="mr-IN" dirty="0" smtClean="0"/>
              <a:t>–</a:t>
            </a:r>
            <a:r>
              <a:rPr lang="en-US" dirty="0" smtClean="0"/>
              <a:t> but a judgment against</a:t>
            </a:r>
            <a:r>
              <a:rPr lang="en-US" baseline="0" dirty="0" smtClean="0"/>
              <a:t> the beast and it’s blaspheme.</a:t>
            </a:r>
          </a:p>
          <a:p>
            <a:endParaRPr lang="en-US" baseline="0" dirty="0" smtClean="0"/>
          </a:p>
          <a:p>
            <a:endParaRPr lang="en-US" baseline="0" dirty="0" smtClean="0"/>
          </a:p>
          <a:p>
            <a:r>
              <a:rPr lang="en-US" baseline="0" dirty="0" smtClean="0"/>
              <a:t>** Key Word is MOUTH:  When this battle does take place, it is JESUS and the sword of HIS MOUTH that brings Victory.  Rev. 19:20-21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17</a:t>
            </a:fld>
            <a:endParaRPr lang="en-US"/>
          </a:p>
        </p:txBody>
      </p:sp>
    </p:spTree>
    <p:extLst>
      <p:ext uri="{BB962C8B-B14F-4D97-AF65-F5344CB8AC3E}">
        <p14:creationId xmlns:p14="http://schemas.microsoft.com/office/powerpoint/2010/main" val="2046789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Literal?</a:t>
            </a:r>
          </a:p>
          <a:p>
            <a:endParaRPr lang="en-US" dirty="0" smtClean="0"/>
          </a:p>
          <a:p>
            <a:r>
              <a:rPr lang="en-US" dirty="0" smtClean="0"/>
              <a:t>The dragon </a:t>
            </a:r>
            <a:r>
              <a:rPr lang="mr-IN" dirty="0" smtClean="0"/>
              <a:t>–</a:t>
            </a:r>
            <a:r>
              <a:rPr lang="en-US" dirty="0" smtClean="0"/>
              <a:t> John</a:t>
            </a:r>
            <a:r>
              <a:rPr lang="en-US" baseline="0" dirty="0" smtClean="0"/>
              <a:t> specifically told us, the dragon is Satan.</a:t>
            </a:r>
          </a:p>
          <a:p>
            <a:r>
              <a:rPr lang="en-US" baseline="0" dirty="0" smtClean="0"/>
              <a:t>The beast </a:t>
            </a:r>
            <a:r>
              <a:rPr lang="mr-IN" baseline="0" dirty="0" smtClean="0"/>
              <a:t>–</a:t>
            </a:r>
            <a:r>
              <a:rPr lang="en-US" baseline="0" dirty="0" smtClean="0"/>
              <a:t> Daniel helped us establish, this is the Roman Empire.</a:t>
            </a:r>
          </a:p>
          <a:p>
            <a:r>
              <a:rPr lang="en-US" baseline="0" dirty="0" smtClean="0"/>
              <a:t>The false prophet </a:t>
            </a:r>
            <a:r>
              <a:rPr lang="mr-IN" baseline="0" dirty="0" smtClean="0"/>
              <a:t>–</a:t>
            </a:r>
            <a:r>
              <a:rPr lang="en-US" baseline="0" dirty="0" smtClean="0"/>
              <a:t> we’ve already seen this is those who compelled Emperor worship</a:t>
            </a:r>
          </a:p>
          <a:p>
            <a:r>
              <a:rPr lang="en-US" baseline="0" dirty="0" smtClean="0"/>
              <a:t>The frogs </a:t>
            </a:r>
            <a:r>
              <a:rPr lang="mr-IN" baseline="0" dirty="0" smtClean="0"/>
              <a:t>–</a:t>
            </a:r>
            <a:r>
              <a:rPr lang="en-US" baseline="0" dirty="0" smtClean="0"/>
              <a:t> John tells us here directly this is evil teachings.</a:t>
            </a:r>
          </a:p>
          <a:p>
            <a:r>
              <a:rPr lang="en-US" baseline="0" dirty="0" smtClean="0"/>
              <a:t>The battle </a:t>
            </a:r>
            <a:r>
              <a:rPr lang="mr-IN" baseline="0" dirty="0" smtClean="0"/>
              <a:t>–</a:t>
            </a:r>
            <a:r>
              <a:rPr lang="en-US" baseline="0" dirty="0" smtClean="0"/>
              <a:t> To say that this is a literal battle, with these literal soldiers, at this literal location is unjustified.</a:t>
            </a:r>
          </a:p>
          <a:p>
            <a:endParaRPr lang="en-US" baseline="0" dirty="0" smtClean="0"/>
          </a:p>
          <a:p>
            <a:r>
              <a:rPr lang="en-US" baseline="0" dirty="0" smtClean="0"/>
              <a:t>Bowls of Wrath:  Here is what God’s judgment brings.  Here are the results of choosing to break fellowship with God and be a friend of this world.</a:t>
            </a:r>
          </a:p>
          <a:p>
            <a:r>
              <a:rPr lang="en-US" baseline="0" dirty="0" smtClean="0"/>
              <a:t>1 </a:t>
            </a:r>
            <a:r>
              <a:rPr lang="mr-IN" baseline="0" dirty="0" smtClean="0"/>
              <a:t>–</a:t>
            </a:r>
            <a:r>
              <a:rPr lang="en-US" baseline="0" dirty="0" smtClean="0"/>
              <a:t> pain and suffering</a:t>
            </a:r>
          </a:p>
          <a:p>
            <a:r>
              <a:rPr lang="en-US" baseline="0" dirty="0" smtClean="0"/>
              <a:t>2 </a:t>
            </a:r>
            <a:r>
              <a:rPr lang="mr-IN" baseline="0" dirty="0" smtClean="0"/>
              <a:t>–</a:t>
            </a:r>
            <a:r>
              <a:rPr lang="en-US" baseline="0" dirty="0" smtClean="0"/>
              <a:t> hunger and economic impact: the sea. </a:t>
            </a:r>
          </a:p>
          <a:p>
            <a:r>
              <a:rPr lang="en-US" baseline="0" dirty="0" smtClean="0"/>
              <a:t>3 </a:t>
            </a:r>
            <a:r>
              <a:rPr lang="mr-IN" baseline="0" dirty="0" smtClean="0"/>
              <a:t>–</a:t>
            </a:r>
            <a:r>
              <a:rPr lang="en-US" baseline="0" dirty="0" smtClean="0"/>
              <a:t> hunger and economic impact: the rivers</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18</a:t>
            </a:fld>
            <a:endParaRPr lang="en-US"/>
          </a:p>
        </p:txBody>
      </p:sp>
    </p:spTree>
    <p:extLst>
      <p:ext uri="{BB962C8B-B14F-4D97-AF65-F5344CB8AC3E}">
        <p14:creationId xmlns:p14="http://schemas.microsoft.com/office/powerpoint/2010/main" val="2065372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Isaiah</a:t>
            </a:r>
            <a:r>
              <a:rPr lang="en-US" baseline="0" dirty="0" smtClean="0"/>
              <a:t> used the language of Drying Up the Waters to allow a great nation to be defeated.</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19</a:t>
            </a:fld>
            <a:endParaRPr lang="en-US"/>
          </a:p>
        </p:txBody>
      </p:sp>
    </p:spTree>
    <p:extLst>
      <p:ext uri="{BB962C8B-B14F-4D97-AF65-F5344CB8AC3E}">
        <p14:creationId xmlns:p14="http://schemas.microsoft.com/office/powerpoint/2010/main" val="144951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studying 12 we really rejoiced in GOD’s CONQUEST.</a:t>
            </a:r>
          </a:p>
          <a:p>
            <a:endParaRPr lang="en-US" dirty="0" smtClean="0"/>
          </a:p>
          <a:p>
            <a:r>
              <a:rPr lang="en-US" dirty="0" smtClean="0"/>
              <a:t>Rev. 12:11 “And they overcome him because</a:t>
            </a:r>
            <a:r>
              <a:rPr lang="en-US" baseline="0" dirty="0" smtClean="0"/>
              <a:t> of the blood of the Lamb and because of the word of their testimony, and they did not love their life even when faced with death.”</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a:t>
            </a:fld>
            <a:endParaRPr lang="en-US"/>
          </a:p>
        </p:txBody>
      </p:sp>
    </p:spTree>
    <p:extLst>
      <p:ext uri="{BB962C8B-B14F-4D97-AF65-F5344CB8AC3E}">
        <p14:creationId xmlns:p14="http://schemas.microsoft.com/office/powerpoint/2010/main" val="1859593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Literal?</a:t>
            </a:r>
          </a:p>
          <a:p>
            <a:endParaRPr lang="en-US" dirty="0" smtClean="0"/>
          </a:p>
          <a:p>
            <a:r>
              <a:rPr lang="en-US" dirty="0" smtClean="0"/>
              <a:t>The dragon </a:t>
            </a:r>
            <a:r>
              <a:rPr lang="mr-IN" dirty="0" smtClean="0"/>
              <a:t>–</a:t>
            </a:r>
            <a:r>
              <a:rPr lang="en-US" dirty="0" smtClean="0"/>
              <a:t> John</a:t>
            </a:r>
            <a:r>
              <a:rPr lang="en-US" baseline="0" dirty="0" smtClean="0"/>
              <a:t> specifically told us, the dragon is Satan.</a:t>
            </a:r>
          </a:p>
          <a:p>
            <a:r>
              <a:rPr lang="en-US" baseline="0" dirty="0" smtClean="0"/>
              <a:t>The beast </a:t>
            </a:r>
            <a:r>
              <a:rPr lang="mr-IN" baseline="0" dirty="0" smtClean="0"/>
              <a:t>–</a:t>
            </a:r>
            <a:r>
              <a:rPr lang="en-US" baseline="0" dirty="0" smtClean="0"/>
              <a:t> Daniel helped us establish, this is the Roman Empire.</a:t>
            </a:r>
          </a:p>
          <a:p>
            <a:r>
              <a:rPr lang="en-US" baseline="0" dirty="0" smtClean="0"/>
              <a:t>The false prophet </a:t>
            </a:r>
            <a:r>
              <a:rPr lang="mr-IN" baseline="0" dirty="0" smtClean="0"/>
              <a:t>–</a:t>
            </a:r>
            <a:r>
              <a:rPr lang="en-US" baseline="0" dirty="0" smtClean="0"/>
              <a:t> we’ve already seen this is those who compelled Emperor worship</a:t>
            </a:r>
          </a:p>
          <a:p>
            <a:r>
              <a:rPr lang="en-US" baseline="0" dirty="0" smtClean="0"/>
              <a:t>The frogs </a:t>
            </a:r>
            <a:r>
              <a:rPr lang="mr-IN" baseline="0" dirty="0" smtClean="0"/>
              <a:t>–</a:t>
            </a:r>
            <a:r>
              <a:rPr lang="en-US" baseline="0" dirty="0" smtClean="0"/>
              <a:t> John tells us here directly this is evil teachings.</a:t>
            </a:r>
          </a:p>
          <a:p>
            <a:r>
              <a:rPr lang="en-US" baseline="0" dirty="0" smtClean="0"/>
              <a:t>The battle </a:t>
            </a:r>
            <a:r>
              <a:rPr lang="mr-IN" baseline="0" dirty="0" smtClean="0"/>
              <a:t>–</a:t>
            </a:r>
            <a:r>
              <a:rPr lang="en-US" baseline="0" dirty="0" smtClean="0"/>
              <a:t> To say that this is a literal battle, with these literal soldiers, at this literal location is unjustified.</a:t>
            </a:r>
          </a:p>
          <a:p>
            <a:endParaRPr lang="en-US" baseline="0" dirty="0" smtClean="0"/>
          </a:p>
          <a:p>
            <a:r>
              <a:rPr lang="en-US" baseline="0" dirty="0" smtClean="0"/>
              <a:t>Bowls of Wrath:  Here is what God’s judgment brings.  Here are the results of choosing to break fellowship with God and be a friend of this world.</a:t>
            </a:r>
          </a:p>
          <a:p>
            <a:r>
              <a:rPr lang="en-US" baseline="0" dirty="0" smtClean="0"/>
              <a:t>1 </a:t>
            </a:r>
            <a:r>
              <a:rPr lang="mr-IN" baseline="0" dirty="0" smtClean="0"/>
              <a:t>–</a:t>
            </a:r>
            <a:r>
              <a:rPr lang="en-US" baseline="0" dirty="0" smtClean="0"/>
              <a:t> pain and suffering</a:t>
            </a:r>
          </a:p>
          <a:p>
            <a:r>
              <a:rPr lang="en-US" baseline="0" dirty="0" smtClean="0"/>
              <a:t>2 </a:t>
            </a:r>
            <a:r>
              <a:rPr lang="mr-IN" baseline="0" dirty="0" smtClean="0"/>
              <a:t>–</a:t>
            </a:r>
            <a:r>
              <a:rPr lang="en-US" baseline="0" dirty="0" smtClean="0"/>
              <a:t> hunger and economic impact: the sea. </a:t>
            </a:r>
          </a:p>
          <a:p>
            <a:r>
              <a:rPr lang="en-US" baseline="0" dirty="0" smtClean="0"/>
              <a:t>3 </a:t>
            </a:r>
            <a:r>
              <a:rPr lang="mr-IN" baseline="0" dirty="0" smtClean="0"/>
              <a:t>–</a:t>
            </a:r>
            <a:r>
              <a:rPr lang="en-US" baseline="0" dirty="0" smtClean="0"/>
              <a:t> hunger and economic impact: the </a:t>
            </a:r>
            <a:r>
              <a:rPr lang="en-US" baseline="0" dirty="0" smtClean="0"/>
              <a:t>rivers</a:t>
            </a:r>
          </a:p>
          <a:p>
            <a:endParaRPr lang="en-US" baseline="0" dirty="0" smtClean="0"/>
          </a:p>
          <a:p>
            <a:r>
              <a:rPr lang="en-US" sz="936" kern="1200" dirty="0" smtClean="0">
                <a:solidFill>
                  <a:schemeClr val="tx1"/>
                </a:solidFill>
                <a:effectLst/>
                <a:latin typeface="+mn-lt"/>
                <a:ea typeface="+mn-ea"/>
                <a:cs typeface="+mn-cs"/>
              </a:rPr>
              <a:t>The text only says they were gathered; it says nothing of the battle itself. The battle and its results are reserved for chapter 19. </a:t>
            </a:r>
          </a:p>
          <a:p>
            <a:r>
              <a:rPr lang="en-US" sz="936" kern="1200" dirty="0" smtClean="0">
                <a:solidFill>
                  <a:schemeClr val="tx1"/>
                </a:solidFill>
                <a:effectLst/>
                <a:latin typeface="+mn-lt"/>
                <a:ea typeface="+mn-ea"/>
                <a:cs typeface="+mn-cs"/>
              </a:rPr>
              <a:t>Great mystery and obscurity surrounds the name </a:t>
            </a:r>
            <a:r>
              <a:rPr lang="en-US" sz="936" kern="1200" dirty="0" err="1" smtClean="0">
                <a:solidFill>
                  <a:schemeClr val="tx1"/>
                </a:solidFill>
                <a:effectLst/>
                <a:latin typeface="+mn-lt"/>
                <a:ea typeface="+mn-ea"/>
                <a:cs typeface="+mn-cs"/>
              </a:rPr>
              <a:t>Har-Magedon</a:t>
            </a:r>
            <a:r>
              <a:rPr lang="en-US" sz="936" kern="1200" dirty="0" smtClean="0">
                <a:solidFill>
                  <a:schemeClr val="tx1"/>
                </a:solidFill>
                <a:effectLst/>
                <a:latin typeface="+mn-lt"/>
                <a:ea typeface="+mn-ea"/>
                <a:cs typeface="+mn-cs"/>
              </a:rPr>
              <a:t> (Armageddon), which means ‘Mount of Megiddo.’ The Bible speaks geographically of ‘Megiddo and its three heights’ (Josh. </a:t>
            </a:r>
            <a:r>
              <a:rPr lang="en-US" sz="936" kern="1200" smtClean="0">
                <a:solidFill>
                  <a:schemeClr val="tx1"/>
                </a:solidFill>
                <a:effectLst/>
                <a:latin typeface="+mn-lt"/>
                <a:ea typeface="+mn-ea"/>
                <a:cs typeface="+mn-cs"/>
              </a:rPr>
              <a:t>17:11), ‘Megiddo and its towns</a:t>
            </a:r>
            <a:r>
              <a:rPr lang="en-US" sz="936" kern="1200" dirty="0" smtClean="0">
                <a:solidFill>
                  <a:schemeClr val="tx1"/>
                </a:solidFill>
                <a:effectLst/>
                <a:latin typeface="+mn-lt"/>
                <a:ea typeface="+mn-ea"/>
                <a:cs typeface="+mn-cs"/>
              </a:rPr>
              <a:t>’ (Judg. 1:27), ‘the waters of Megiddo’ (Judg. 5:19), and ‘the valley of Megiddo’ (II Chron. 35:22; Zech. 12:11), but makes no mention of a Mount of Megiddo. Megiddo was a strategic point in the protection of Israel and Judah, since it guarded the northern entrance to Israel. It was in this area that several decisive battles had been fought, the most memorable being that of Deborah and Barak against </a:t>
            </a:r>
            <a:r>
              <a:rPr lang="en-US" sz="936" kern="1200" dirty="0" err="1" smtClean="0">
                <a:solidFill>
                  <a:schemeClr val="tx1"/>
                </a:solidFill>
                <a:effectLst/>
                <a:latin typeface="+mn-lt"/>
                <a:ea typeface="+mn-ea"/>
                <a:cs typeface="+mn-cs"/>
              </a:rPr>
              <a:t>Jabin</a:t>
            </a:r>
            <a:r>
              <a:rPr lang="en-US" sz="936" kern="1200" dirty="0" smtClean="0">
                <a:solidFill>
                  <a:schemeClr val="tx1"/>
                </a:solidFill>
                <a:effectLst/>
                <a:latin typeface="+mn-lt"/>
                <a:ea typeface="+mn-ea"/>
                <a:cs typeface="+mn-cs"/>
              </a:rPr>
              <a:t> and </a:t>
            </a:r>
            <a:r>
              <a:rPr lang="en-US" sz="936" kern="1200" dirty="0" err="1" smtClean="0">
                <a:solidFill>
                  <a:schemeClr val="tx1"/>
                </a:solidFill>
                <a:effectLst/>
                <a:latin typeface="+mn-lt"/>
                <a:ea typeface="+mn-ea"/>
                <a:cs typeface="+mn-cs"/>
              </a:rPr>
              <a:t>Sisera</a:t>
            </a:r>
            <a:r>
              <a:rPr lang="en-US" sz="936" kern="1200" dirty="0" smtClean="0">
                <a:solidFill>
                  <a:schemeClr val="tx1"/>
                </a:solidFill>
                <a:effectLst/>
                <a:latin typeface="+mn-lt"/>
                <a:ea typeface="+mn-ea"/>
                <a:cs typeface="+mn-cs"/>
              </a:rPr>
              <a:t> of the Canaanites; a decisive victory was given Israel by Jehovah (Judg. 4, 5). It was in this valley of Esdraelon (</a:t>
            </a:r>
            <a:r>
              <a:rPr lang="en-US" sz="936" kern="1200" dirty="0" err="1" smtClean="0">
                <a:solidFill>
                  <a:schemeClr val="tx1"/>
                </a:solidFill>
                <a:effectLst/>
                <a:latin typeface="+mn-lt"/>
                <a:ea typeface="+mn-ea"/>
                <a:cs typeface="+mn-cs"/>
              </a:rPr>
              <a:t>Jezreel</a:t>
            </a:r>
            <a:r>
              <a:rPr lang="en-US" sz="936" kern="1200" dirty="0" smtClean="0">
                <a:solidFill>
                  <a:schemeClr val="tx1"/>
                </a:solidFill>
                <a:effectLst/>
                <a:latin typeface="+mn-lt"/>
                <a:ea typeface="+mn-ea"/>
                <a:cs typeface="+mn-cs"/>
              </a:rPr>
              <a:t>), ‘west of the hill of </a:t>
            </a:r>
            <a:r>
              <a:rPr lang="en-US" sz="936" kern="1200" dirty="0" err="1" smtClean="0">
                <a:solidFill>
                  <a:schemeClr val="tx1"/>
                </a:solidFill>
                <a:effectLst/>
                <a:latin typeface="+mn-lt"/>
                <a:ea typeface="+mn-ea"/>
                <a:cs typeface="+mn-cs"/>
              </a:rPr>
              <a:t>Moreh</a:t>
            </a:r>
            <a:r>
              <a:rPr lang="en-US" sz="936" kern="1200" dirty="0" smtClean="0">
                <a:solidFill>
                  <a:schemeClr val="tx1"/>
                </a:solidFill>
                <a:effectLst/>
                <a:latin typeface="+mn-lt"/>
                <a:ea typeface="+mn-ea"/>
                <a:cs typeface="+mn-cs"/>
              </a:rPr>
              <a:t>,’ that Gideon’s three hundred men defeated and drove out the Midianites, another decisive battle determined by Jehovah (Judg. 7:1). Saul and Jonathan were slain at the eastern extremity of the plain (I Sam. 31 :1-6); and it was at Megiddo that </a:t>
            </a:r>
            <a:r>
              <a:rPr lang="en-US" sz="936" kern="1200" dirty="0" err="1" smtClean="0">
                <a:solidFill>
                  <a:schemeClr val="tx1"/>
                </a:solidFill>
                <a:effectLst/>
                <a:latin typeface="+mn-lt"/>
                <a:ea typeface="+mn-ea"/>
                <a:cs typeface="+mn-cs"/>
              </a:rPr>
              <a:t>Ahaziah</a:t>
            </a:r>
            <a:r>
              <a:rPr lang="en-US" sz="936" kern="1200" dirty="0" smtClean="0">
                <a:solidFill>
                  <a:schemeClr val="tx1"/>
                </a:solidFill>
                <a:effectLst/>
                <a:latin typeface="+mn-lt"/>
                <a:ea typeface="+mn-ea"/>
                <a:cs typeface="+mn-cs"/>
              </a:rPr>
              <a:t>, king of Judah, in league with </a:t>
            </a:r>
            <a:r>
              <a:rPr lang="en-US" sz="936" kern="1200" dirty="0" err="1" smtClean="0">
                <a:solidFill>
                  <a:schemeClr val="tx1"/>
                </a:solidFill>
                <a:effectLst/>
                <a:latin typeface="+mn-lt"/>
                <a:ea typeface="+mn-ea"/>
                <a:cs typeface="+mn-cs"/>
              </a:rPr>
              <a:t>Joram</a:t>
            </a:r>
            <a:r>
              <a:rPr lang="en-US" sz="936" kern="1200" dirty="0" smtClean="0">
                <a:solidFill>
                  <a:schemeClr val="tx1"/>
                </a:solidFill>
                <a:effectLst/>
                <a:latin typeface="+mn-lt"/>
                <a:ea typeface="+mn-ea"/>
                <a:cs typeface="+mn-cs"/>
              </a:rPr>
              <a:t> of Israel, died, having been slain at the command of Jehu (II Kings 9:27). King Josiah fought against Pharaoh </a:t>
            </a:r>
            <a:r>
              <a:rPr lang="en-US" sz="936" kern="1200" dirty="0" err="1" smtClean="0">
                <a:solidFill>
                  <a:schemeClr val="tx1"/>
                </a:solidFill>
                <a:effectLst/>
                <a:latin typeface="+mn-lt"/>
                <a:ea typeface="+mn-ea"/>
                <a:cs typeface="+mn-cs"/>
              </a:rPr>
              <a:t>Neco</a:t>
            </a:r>
            <a:r>
              <a:rPr lang="en-US" sz="936" kern="1200" dirty="0" smtClean="0">
                <a:solidFill>
                  <a:schemeClr val="tx1"/>
                </a:solidFill>
                <a:effectLst/>
                <a:latin typeface="+mn-lt"/>
                <a:ea typeface="+mn-ea"/>
                <a:cs typeface="+mn-cs"/>
              </a:rPr>
              <a:t> in the valley of Megiddo, where he was slain (II Kings 23:29f.; II Chron. 35:22). This proved to be a decisive battle of history in that Josiah slowed </a:t>
            </a:r>
            <a:r>
              <a:rPr lang="en-US" sz="936" kern="1200" dirty="0" err="1" smtClean="0">
                <a:solidFill>
                  <a:schemeClr val="tx1"/>
                </a:solidFill>
                <a:effectLst/>
                <a:latin typeface="+mn-lt"/>
                <a:ea typeface="+mn-ea"/>
                <a:cs typeface="+mn-cs"/>
              </a:rPr>
              <a:t>Neco</a:t>
            </a:r>
            <a:r>
              <a:rPr lang="en-US" sz="936" kern="1200" dirty="0" smtClean="0">
                <a:solidFill>
                  <a:schemeClr val="tx1"/>
                </a:solidFill>
                <a:effectLst/>
                <a:latin typeface="+mn-lt"/>
                <a:ea typeface="+mn-ea"/>
                <a:cs typeface="+mn-cs"/>
              </a:rPr>
              <a:t> in his effort to reach Haran and aid Assyria against Babylon. This delay of </a:t>
            </a:r>
            <a:r>
              <a:rPr lang="en-US" sz="936" kern="1200" dirty="0" err="1" smtClean="0">
                <a:solidFill>
                  <a:schemeClr val="tx1"/>
                </a:solidFill>
                <a:effectLst/>
                <a:latin typeface="+mn-lt"/>
                <a:ea typeface="+mn-ea"/>
                <a:cs typeface="+mn-cs"/>
              </a:rPr>
              <a:t>Neco</a:t>
            </a:r>
            <a:r>
              <a:rPr lang="en-US" sz="936" kern="1200" dirty="0" smtClean="0">
                <a:solidFill>
                  <a:schemeClr val="tx1"/>
                </a:solidFill>
                <a:effectLst/>
                <a:latin typeface="+mn-lt"/>
                <a:ea typeface="+mn-ea"/>
                <a:cs typeface="+mn-cs"/>
              </a:rPr>
              <a:t> allowed Babylon to defeat the Assyrian army, making Babylon the leading power of the east. </a:t>
            </a:r>
            <a:endParaRPr lang="en-US" dirty="0" smtClean="0"/>
          </a:p>
          <a:p>
            <a:r>
              <a:rPr lang="en-US" sz="936" kern="1200" dirty="0" smtClean="0">
                <a:solidFill>
                  <a:schemeClr val="tx1"/>
                </a:solidFill>
                <a:effectLst/>
                <a:latin typeface="+mn-lt"/>
                <a:ea typeface="+mn-ea"/>
                <a:cs typeface="+mn-cs"/>
              </a:rPr>
              <a:t>In view of these battles of historical significance we conclude that John used the word symbolically to describe a great decisive spiritual battle between the army of Satan and the forces of God, which would determine the fate of each. This battle was fought and won by the Lord in the complete defeat of the Roman Empire and paganism behind which Rome threw its total power (see 19:11-21). To look for a physical military battle between human armies to be fought in northern Palestine at some future date is completely without scriptural support and foreign to the spirit and purpose of Revelation” (Homer Hailey, Revelation: An Introduction and Commentary, pp. 336-337). </a:t>
            </a:r>
            <a:endParaRPr lang="en-US"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20</a:t>
            </a:fld>
            <a:endParaRPr lang="en-US"/>
          </a:p>
        </p:txBody>
      </p:sp>
    </p:spTree>
    <p:extLst>
      <p:ext uri="{BB962C8B-B14F-4D97-AF65-F5344CB8AC3E}">
        <p14:creationId xmlns:p14="http://schemas.microsoft.com/office/powerpoint/2010/main" val="1783893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21</a:t>
            </a:fld>
            <a:endParaRPr lang="en-US"/>
          </a:p>
        </p:txBody>
      </p:sp>
    </p:spTree>
    <p:extLst>
      <p:ext uri="{BB962C8B-B14F-4D97-AF65-F5344CB8AC3E}">
        <p14:creationId xmlns:p14="http://schemas.microsoft.com/office/powerpoint/2010/main" val="1251978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13 </a:t>
            </a:r>
            <a:r>
              <a:rPr lang="mr-IN" dirty="0" smtClean="0"/>
              <a:t>–</a:t>
            </a:r>
            <a:r>
              <a:rPr lang="en-US" dirty="0" smtClean="0"/>
              <a:t> Satan</a:t>
            </a:r>
            <a:r>
              <a:rPr lang="en-US" baseline="0" dirty="0" smtClean="0"/>
              <a:t> stirred up the Beast</a:t>
            </a:r>
          </a:p>
          <a:p>
            <a:r>
              <a:rPr lang="en-US" baseline="0" dirty="0" err="1" smtClean="0"/>
              <a:t>Ch</a:t>
            </a:r>
            <a:r>
              <a:rPr lang="en-US" baseline="0" dirty="0" smtClean="0"/>
              <a:t> 14 </a:t>
            </a:r>
            <a:r>
              <a:rPr lang="mr-IN" baseline="0" dirty="0" smtClean="0"/>
              <a:t>–</a:t>
            </a:r>
            <a:r>
              <a:rPr lang="en-US" baseline="0" dirty="0" smtClean="0"/>
              <a:t> Jesus stirred up the Angels</a:t>
            </a:r>
          </a:p>
          <a:p>
            <a:r>
              <a:rPr lang="en-US" baseline="0" dirty="0" err="1" smtClean="0"/>
              <a:t>Ch</a:t>
            </a:r>
            <a:r>
              <a:rPr lang="en-US" baseline="0" dirty="0" smtClean="0"/>
              <a:t> 15 </a:t>
            </a:r>
            <a:r>
              <a:rPr lang="mr-IN" baseline="0" dirty="0" smtClean="0"/>
              <a:t>–</a:t>
            </a:r>
            <a:r>
              <a:rPr lang="en-US" baseline="0" dirty="0" smtClean="0"/>
              <a:t> Celebrating Jesus’ Superiority</a:t>
            </a:r>
            <a:endParaRPr lang="en-US" dirty="0" smtClean="0"/>
          </a:p>
          <a:p>
            <a:endParaRPr lang="en-US" dirty="0" smtClean="0"/>
          </a:p>
          <a:p>
            <a:endParaRPr lang="en-US" dirty="0" smtClean="0"/>
          </a:p>
          <a:p>
            <a:r>
              <a:rPr lang="en-US" dirty="0" smtClean="0"/>
              <a:t>God Is Exalted:  The song of Moses is a song of deliverance and rescue.  The saints</a:t>
            </a:r>
            <a:r>
              <a:rPr lang="en-US" baseline="0" dirty="0" smtClean="0"/>
              <a:t> who have given their lives aren’t asking: How could you let this happen. They are praising Him for His wonderful works.  *Hymn: Come let us worship and bow down.</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22</a:t>
            </a:fld>
            <a:endParaRPr lang="en-US"/>
          </a:p>
        </p:txBody>
      </p:sp>
    </p:spTree>
    <p:extLst>
      <p:ext uri="{BB962C8B-B14F-4D97-AF65-F5344CB8AC3E}">
        <p14:creationId xmlns:p14="http://schemas.microsoft.com/office/powerpoint/2010/main" val="1087042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16:13 </a:t>
            </a:r>
            <a:r>
              <a:rPr lang="mr-IN" dirty="0" smtClean="0"/>
              <a:t>–</a:t>
            </a:r>
            <a:r>
              <a:rPr lang="en-US" dirty="0" smtClean="0"/>
              <a:t> this is not the final day of judgment </a:t>
            </a:r>
            <a:r>
              <a:rPr lang="mr-IN" dirty="0" smtClean="0"/>
              <a:t>–</a:t>
            </a:r>
            <a:r>
              <a:rPr lang="en-US" dirty="0" smtClean="0"/>
              <a:t> but a judgment against</a:t>
            </a:r>
            <a:r>
              <a:rPr lang="en-US" baseline="0" dirty="0" smtClean="0"/>
              <a:t> the beast and it’s blaspheme.</a:t>
            </a:r>
          </a:p>
          <a:p>
            <a:endParaRPr lang="en-US" baseline="0" dirty="0" smtClean="0"/>
          </a:p>
          <a:p>
            <a:endParaRPr lang="en-US" baseline="0" dirty="0" smtClean="0"/>
          </a:p>
          <a:p>
            <a:r>
              <a:rPr lang="en-US" baseline="0" dirty="0" smtClean="0"/>
              <a:t>** Key Word is MOUTH:  When this battle does take place, it is JESUS and the sword of HIS MOUTH that brings Victory.  Rev. 19:20-21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23</a:t>
            </a:fld>
            <a:endParaRPr lang="en-US"/>
          </a:p>
        </p:txBody>
      </p:sp>
    </p:spTree>
    <p:extLst>
      <p:ext uri="{BB962C8B-B14F-4D97-AF65-F5344CB8AC3E}">
        <p14:creationId xmlns:p14="http://schemas.microsoft.com/office/powerpoint/2010/main" val="359566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24</a:t>
            </a:fld>
            <a:endParaRPr lang="en-US"/>
          </a:p>
        </p:txBody>
      </p:sp>
    </p:spTree>
    <p:extLst>
      <p:ext uri="{BB962C8B-B14F-4D97-AF65-F5344CB8AC3E}">
        <p14:creationId xmlns:p14="http://schemas.microsoft.com/office/powerpoint/2010/main" val="1777904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should we approach the rest of the book?  On</a:t>
            </a:r>
            <a:r>
              <a:rPr lang="en-US" baseline="0" dirty="0" smtClean="0"/>
              <a:t> Sunday we wrapped up the 7 churches and now before we get into chapter 4 and 5 seems like the best time to discuss how we study this book as a a whole.</a:t>
            </a:r>
          </a:p>
          <a:p>
            <a:endParaRPr lang="en-US" baseline="0" dirty="0" smtClean="0"/>
          </a:p>
          <a:p>
            <a:r>
              <a:rPr lang="en-US" baseline="0" dirty="0" smtClean="0"/>
              <a:t>We’ve established that it is apocalyptic literature </a:t>
            </a:r>
            <a:r>
              <a:rPr lang="mr-IN" baseline="0" dirty="0" smtClean="0"/>
              <a:t>–</a:t>
            </a:r>
            <a:r>
              <a:rPr lang="en-US" baseline="0" dirty="0" smtClean="0"/>
              <a:t> with visions and symbolic language.  </a:t>
            </a:r>
          </a:p>
          <a:p>
            <a:endParaRPr lang="en-US" baseline="0" dirty="0" smtClean="0"/>
          </a:p>
          <a:p>
            <a:r>
              <a:rPr lang="en-US" baseline="0" dirty="0" smtClean="0"/>
              <a:t>This language </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25</a:t>
            </a:fld>
            <a:endParaRPr lang="en-US"/>
          </a:p>
        </p:txBody>
      </p:sp>
    </p:spTree>
    <p:extLst>
      <p:ext uri="{BB962C8B-B14F-4D97-AF65-F5344CB8AC3E}">
        <p14:creationId xmlns:p14="http://schemas.microsoft.com/office/powerpoint/2010/main" val="115914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000" dirty="0" smtClean="0"/>
              <a:t>A story, written in a time of crisis and distress, that is given by otherworldly beings explaining how God will reverse everything so the righteous will triumph.</a:t>
            </a: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a:t>
            </a:fld>
            <a:endParaRPr lang="en-US"/>
          </a:p>
        </p:txBody>
      </p:sp>
    </p:spTree>
    <p:extLst>
      <p:ext uri="{BB962C8B-B14F-4D97-AF65-F5344CB8AC3E}">
        <p14:creationId xmlns:p14="http://schemas.microsoft.com/office/powerpoint/2010/main" val="86540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4</a:t>
            </a:fld>
            <a:endParaRPr lang="en-US"/>
          </a:p>
        </p:txBody>
      </p:sp>
    </p:spTree>
    <p:extLst>
      <p:ext uri="{BB962C8B-B14F-4D97-AF65-F5344CB8AC3E}">
        <p14:creationId xmlns:p14="http://schemas.microsoft.com/office/powerpoint/2010/main" val="44845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5</a:t>
            </a:fld>
            <a:endParaRPr lang="en-US"/>
          </a:p>
        </p:txBody>
      </p:sp>
    </p:spTree>
    <p:extLst>
      <p:ext uri="{BB962C8B-B14F-4D97-AF65-F5344CB8AC3E}">
        <p14:creationId xmlns:p14="http://schemas.microsoft.com/office/powerpoint/2010/main" val="116914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6</a:t>
            </a:fld>
            <a:endParaRPr lang="en-US"/>
          </a:p>
        </p:txBody>
      </p:sp>
    </p:spTree>
    <p:extLst>
      <p:ext uri="{BB962C8B-B14F-4D97-AF65-F5344CB8AC3E}">
        <p14:creationId xmlns:p14="http://schemas.microsoft.com/office/powerpoint/2010/main" val="14251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7</a:t>
            </a:fld>
            <a:endParaRPr lang="en-US"/>
          </a:p>
        </p:txBody>
      </p:sp>
    </p:spTree>
    <p:extLst>
      <p:ext uri="{BB962C8B-B14F-4D97-AF65-F5344CB8AC3E}">
        <p14:creationId xmlns:p14="http://schemas.microsoft.com/office/powerpoint/2010/main" val="32210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8</a:t>
            </a:fld>
            <a:endParaRPr lang="en-US"/>
          </a:p>
        </p:txBody>
      </p:sp>
    </p:spTree>
    <p:extLst>
      <p:ext uri="{BB962C8B-B14F-4D97-AF65-F5344CB8AC3E}">
        <p14:creationId xmlns:p14="http://schemas.microsoft.com/office/powerpoint/2010/main" val="186805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9</a:t>
            </a:fld>
            <a:endParaRPr lang="en-US"/>
          </a:p>
        </p:txBody>
      </p:sp>
    </p:spTree>
    <p:extLst>
      <p:ext uri="{BB962C8B-B14F-4D97-AF65-F5344CB8AC3E}">
        <p14:creationId xmlns:p14="http://schemas.microsoft.com/office/powerpoint/2010/main" val="179548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0B847-923E-F947-B83A-D9E2D13EFB1D}" type="datetimeFigureOut">
              <a:rPr lang="en-US" smtClean="0"/>
              <a:t>8/18/18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40B847-923E-F947-B83A-D9E2D13EFB1D}" type="datetimeFigureOut">
              <a:rPr lang="en-US" smtClean="0"/>
              <a:t>8/18/18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40B847-923E-F947-B83A-D9E2D13EFB1D}" type="datetimeFigureOut">
              <a:rPr lang="en-US" smtClean="0"/>
              <a:t>8/18/18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40B847-923E-F947-B83A-D9E2D13EFB1D}" type="datetimeFigureOut">
              <a:rPr lang="en-US" smtClean="0"/>
              <a:t>8/18/18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0B847-923E-F947-B83A-D9E2D13EFB1D}" type="datetimeFigureOut">
              <a:rPr lang="en-US" smtClean="0"/>
              <a:t>8/18/18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E40B847-923E-F947-B83A-D9E2D13EFB1D}" type="datetimeFigureOut">
              <a:rPr lang="en-US" smtClean="0"/>
              <a:t>8/18/18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8975803-027B-E046-9F0D-2C920A4820C8}" type="slidenum">
              <a:rPr lang="en-US" smtClean="0"/>
              <a:t>‹#›</a:t>
            </a:fld>
            <a:endParaRPr lang="en-US"/>
          </a:p>
        </p:txBody>
      </p:sp>
    </p:spTree>
    <p:extLst>
      <p:ext uri="{BB962C8B-B14F-4D97-AF65-F5344CB8AC3E}">
        <p14:creationId xmlns:p14="http://schemas.microsoft.com/office/powerpoint/2010/main" val="105723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1642714762"/>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13-14</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100" b="1" dirty="0" smtClean="0">
                <a:solidFill>
                  <a:schemeClr val="accent2">
                    <a:lumMod val="75000"/>
                  </a:schemeClr>
                </a:solidFill>
              </a:rPr>
              <a:t>Satan Stirs Up The Roman Empire Against The Saints.</a:t>
            </a:r>
          </a:p>
          <a:p>
            <a:r>
              <a:rPr lang="en-US" sz="2400" dirty="0" smtClean="0"/>
              <a:t>“they worshipped </a:t>
            </a:r>
            <a:r>
              <a:rPr lang="en-US" sz="2400" dirty="0" smtClean="0">
                <a:solidFill>
                  <a:schemeClr val="accent2">
                    <a:lumMod val="75000"/>
                  </a:schemeClr>
                </a:solidFill>
              </a:rPr>
              <a:t>the dragon </a:t>
            </a:r>
            <a:r>
              <a:rPr lang="en-US" sz="2400" dirty="0" smtClean="0"/>
              <a:t>because he gave his authority to the </a:t>
            </a:r>
            <a:r>
              <a:rPr lang="en-US" sz="2400" dirty="0" smtClean="0">
                <a:solidFill>
                  <a:schemeClr val="accent2">
                    <a:lumMod val="75000"/>
                  </a:schemeClr>
                </a:solidFill>
              </a:rPr>
              <a:t>beast</a:t>
            </a:r>
            <a:r>
              <a:rPr lang="en-US" sz="2400" dirty="0" smtClean="0"/>
              <a:t>; and they worshipped the beast, saying, “Who is like the beast, and who is </a:t>
            </a:r>
            <a:r>
              <a:rPr lang="en-US" sz="2400" dirty="0" smtClean="0">
                <a:solidFill>
                  <a:schemeClr val="accent2">
                    <a:lumMod val="75000"/>
                  </a:schemeClr>
                </a:solidFill>
              </a:rPr>
              <a:t>able to wage war </a:t>
            </a:r>
            <a:r>
              <a:rPr lang="en-US" sz="2400" dirty="0" smtClean="0"/>
              <a:t>with him?” (Rev 13:4)</a:t>
            </a:r>
          </a:p>
          <a:p>
            <a:pPr marL="0" indent="0">
              <a:buNone/>
            </a:pPr>
            <a:r>
              <a:rPr lang="en-US" sz="3200" b="1" dirty="0">
                <a:solidFill>
                  <a:schemeClr val="accent2">
                    <a:lumMod val="75000"/>
                  </a:schemeClr>
                </a:solidFill>
              </a:rPr>
              <a:t>The Lamb Stirs Up His Angels Against Babylon.</a:t>
            </a:r>
          </a:p>
          <a:p>
            <a:r>
              <a:rPr lang="en-US" sz="2400" dirty="0"/>
              <a:t>“and he said with a loud voice, “</a:t>
            </a:r>
            <a:r>
              <a:rPr lang="en-US" sz="2400" dirty="0">
                <a:solidFill>
                  <a:schemeClr val="accent2">
                    <a:lumMod val="75000"/>
                  </a:schemeClr>
                </a:solidFill>
              </a:rPr>
              <a:t>Fear God, and give Him glory</a:t>
            </a:r>
            <a:r>
              <a:rPr lang="en-US" sz="2400" dirty="0"/>
              <a:t>, </a:t>
            </a:r>
            <a:r>
              <a:rPr lang="en-US" sz="2400" dirty="0">
                <a:solidFill>
                  <a:schemeClr val="accent2">
                    <a:lumMod val="75000"/>
                  </a:schemeClr>
                </a:solidFill>
              </a:rPr>
              <a:t>because the hour of His judgment has come</a:t>
            </a:r>
            <a:r>
              <a:rPr lang="en-US" sz="2400" dirty="0"/>
              <a:t>; </a:t>
            </a:r>
            <a:r>
              <a:rPr lang="en-US" sz="2400" b="1" u="sng" dirty="0">
                <a:solidFill>
                  <a:schemeClr val="accent2">
                    <a:lumMod val="75000"/>
                  </a:schemeClr>
                </a:solidFill>
              </a:rPr>
              <a:t>worship Him </a:t>
            </a:r>
            <a:r>
              <a:rPr lang="en-US" sz="2400" dirty="0"/>
              <a:t>who </a:t>
            </a:r>
            <a:r>
              <a:rPr lang="en-US" sz="2400" dirty="0">
                <a:solidFill>
                  <a:schemeClr val="accent2">
                    <a:lumMod val="75000"/>
                  </a:schemeClr>
                </a:solidFill>
              </a:rPr>
              <a:t>made the heavens and the earth and sea and springs of waters.</a:t>
            </a:r>
            <a:r>
              <a:rPr lang="en-US" sz="2400" dirty="0"/>
              <a:t>”(7)</a:t>
            </a:r>
          </a:p>
          <a:p>
            <a:pPr marL="0" indent="0">
              <a:buNone/>
            </a:pPr>
            <a:endParaRPr lang="en-US" sz="2400" dirty="0" smtClean="0"/>
          </a:p>
        </p:txBody>
      </p:sp>
    </p:spTree>
    <p:extLst>
      <p:ext uri="{BB962C8B-B14F-4D97-AF65-F5344CB8AC3E}">
        <p14:creationId xmlns:p14="http://schemas.microsoft.com/office/powerpoint/2010/main" val="463828293"/>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13</a:t>
            </a:r>
            <a:endParaRPr lang="en-US" dirty="0"/>
          </a:p>
        </p:txBody>
      </p:sp>
      <p:sp>
        <p:nvSpPr>
          <p:cNvPr id="3" name="Content Placeholder 2"/>
          <p:cNvSpPr>
            <a:spLocks noGrp="1"/>
          </p:cNvSpPr>
          <p:nvPr>
            <p:ph idx="1"/>
          </p:nvPr>
        </p:nvSpPr>
        <p:spPr>
          <a:xfrm>
            <a:off x="164123" y="1169664"/>
            <a:ext cx="8827477" cy="3626115"/>
          </a:xfrm>
        </p:spPr>
        <p:txBody>
          <a:bodyPr>
            <a:noAutofit/>
          </a:bodyPr>
          <a:lstStyle/>
          <a:p>
            <a:pPr marL="0" indent="0">
              <a:buNone/>
            </a:pPr>
            <a:r>
              <a:rPr lang="en-US" sz="3100" b="1" dirty="0">
                <a:solidFill>
                  <a:schemeClr val="accent2">
                    <a:lumMod val="75000"/>
                  </a:schemeClr>
                </a:solidFill>
              </a:rPr>
              <a:t>Satan Stirs Up The Roman Empire Against The Saints.</a:t>
            </a:r>
          </a:p>
          <a:p>
            <a:r>
              <a:rPr lang="en-US" sz="2400" dirty="0" smtClean="0"/>
              <a:t>The Beast of Daniel 7 and Revelation 13 Is The Same: Rome</a:t>
            </a:r>
          </a:p>
          <a:p>
            <a:pPr lvl="1"/>
            <a:r>
              <a:rPr lang="en-US" dirty="0" smtClean="0"/>
              <a:t>Both Come From the Sea 	(Rev. 13:1 and Daniel 7:3)</a:t>
            </a:r>
          </a:p>
          <a:p>
            <a:pPr lvl="1"/>
            <a:r>
              <a:rPr lang="en-US" dirty="0" smtClean="0"/>
              <a:t>Both Have 10 Horns 		(Rev. 13:1 and Daniel 7:7)</a:t>
            </a:r>
          </a:p>
          <a:p>
            <a:pPr lvl="1"/>
            <a:r>
              <a:rPr lang="en-US" dirty="0" smtClean="0"/>
              <a:t>Both Speak Blasphemies 	(Rev. 13:1,5,6, and Daniel 7:8,25)</a:t>
            </a:r>
          </a:p>
          <a:p>
            <a:pPr lvl="1"/>
            <a:r>
              <a:rPr lang="en-US" dirty="0" smtClean="0"/>
              <a:t>Both Have Limited Influence 	(Rev. 13:5 and Daniel 7:25)</a:t>
            </a:r>
          </a:p>
          <a:p>
            <a:pPr lvl="1"/>
            <a:r>
              <a:rPr lang="en-US" dirty="0" smtClean="0"/>
              <a:t>Both Make War With The Saints (Rev. 13:7 and Daniel 7:21-22)</a:t>
            </a:r>
          </a:p>
          <a:p>
            <a:r>
              <a:rPr lang="en-US" sz="2400" dirty="0"/>
              <a:t>The Blaspheme of The Beast</a:t>
            </a:r>
          </a:p>
          <a:p>
            <a:pPr lvl="1"/>
            <a:r>
              <a:rPr lang="en-US" dirty="0"/>
              <a:t>“and on his heads were </a:t>
            </a:r>
            <a:r>
              <a:rPr lang="en-US" u="sng" dirty="0"/>
              <a:t>blasphemous</a:t>
            </a:r>
            <a:r>
              <a:rPr lang="en-US" dirty="0"/>
              <a:t> names</a:t>
            </a:r>
            <a:r>
              <a:rPr lang="mr-IN" dirty="0"/>
              <a:t>…</a:t>
            </a:r>
            <a:r>
              <a:rPr lang="en-US" dirty="0"/>
              <a:t>” 13:1</a:t>
            </a:r>
          </a:p>
          <a:p>
            <a:pPr lvl="1"/>
            <a:r>
              <a:rPr lang="en-US" dirty="0"/>
              <a:t>“a mouth speaking arrogant words and </a:t>
            </a:r>
            <a:r>
              <a:rPr lang="en-US" u="sng" dirty="0"/>
              <a:t>blasphemies</a:t>
            </a:r>
            <a:r>
              <a:rPr lang="mr-IN" dirty="0"/>
              <a:t>…</a:t>
            </a:r>
            <a:r>
              <a:rPr lang="en-US" dirty="0"/>
              <a:t>” 13:5</a:t>
            </a:r>
          </a:p>
          <a:p>
            <a:pPr lvl="1"/>
            <a:r>
              <a:rPr lang="en-US" dirty="0"/>
              <a:t>“he opened his mouth in </a:t>
            </a:r>
            <a:r>
              <a:rPr lang="en-US" u="sng" dirty="0"/>
              <a:t>blasphemies against God</a:t>
            </a:r>
            <a:r>
              <a:rPr lang="mr-IN" dirty="0"/>
              <a:t>…</a:t>
            </a:r>
            <a:r>
              <a:rPr lang="en-US" dirty="0"/>
              <a:t>” 13:6</a:t>
            </a:r>
          </a:p>
          <a:p>
            <a:pPr lvl="1"/>
            <a:r>
              <a:rPr lang="en-US" dirty="0"/>
              <a:t>“to </a:t>
            </a:r>
            <a:r>
              <a:rPr lang="en-US" u="sng" dirty="0"/>
              <a:t>blaspheme His name and His tabernacle</a:t>
            </a:r>
            <a:r>
              <a:rPr lang="en-US" dirty="0"/>
              <a:t>, that is, those who dwell in heaven.” </a:t>
            </a:r>
            <a:r>
              <a:rPr lang="en-US" dirty="0" smtClean="0"/>
              <a:t>13:6</a:t>
            </a:r>
            <a:endParaRPr lang="en-US" dirty="0"/>
          </a:p>
        </p:txBody>
      </p:sp>
    </p:spTree>
    <p:extLst>
      <p:ext uri="{BB962C8B-B14F-4D97-AF65-F5344CB8AC3E}">
        <p14:creationId xmlns:p14="http://schemas.microsoft.com/office/powerpoint/2010/main" val="2090622220"/>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14</a:t>
            </a:r>
            <a:endParaRPr lang="en-US" dirty="0"/>
          </a:p>
        </p:txBody>
      </p:sp>
      <p:sp>
        <p:nvSpPr>
          <p:cNvPr id="3" name="Content Placeholder 2"/>
          <p:cNvSpPr>
            <a:spLocks noGrp="1"/>
          </p:cNvSpPr>
          <p:nvPr>
            <p:ph idx="1"/>
          </p:nvPr>
        </p:nvSpPr>
        <p:spPr>
          <a:xfrm>
            <a:off x="304800" y="1380678"/>
            <a:ext cx="8428892" cy="3626115"/>
          </a:xfrm>
        </p:spPr>
        <p:txBody>
          <a:bodyPr>
            <a:noAutofit/>
          </a:bodyPr>
          <a:lstStyle/>
          <a:p>
            <a:pPr marL="0" indent="0">
              <a:buNone/>
            </a:pPr>
            <a:r>
              <a:rPr lang="en-US" sz="3200" b="1" dirty="0" smtClean="0">
                <a:solidFill>
                  <a:schemeClr val="accent2">
                    <a:lumMod val="75000"/>
                  </a:schemeClr>
                </a:solidFill>
              </a:rPr>
              <a:t>The Lamb Stirs Up His Angels Against Babylon.</a:t>
            </a:r>
          </a:p>
          <a:p>
            <a:r>
              <a:rPr lang="en-US" sz="2400" dirty="0" smtClean="0"/>
              <a:t>The True Lamb Is Shown In Contrast To The False Lamb of Ch. 13.</a:t>
            </a:r>
          </a:p>
          <a:p>
            <a:r>
              <a:rPr lang="en-US" sz="2400" dirty="0" smtClean="0"/>
              <a:t>Announcements By Three Angels: “And I Saw</a:t>
            </a:r>
            <a:r>
              <a:rPr lang="mr-IN" sz="2400" dirty="0" smtClean="0"/>
              <a:t>…</a:t>
            </a:r>
            <a:r>
              <a:rPr lang="en-US" sz="2400" dirty="0" smtClean="0"/>
              <a:t>”</a:t>
            </a:r>
          </a:p>
          <a:p>
            <a:pPr lvl="1"/>
            <a:r>
              <a:rPr lang="en-US" sz="2000" dirty="0" smtClean="0"/>
              <a:t>One: The Eternal Gospel: Worship God!</a:t>
            </a:r>
          </a:p>
          <a:p>
            <a:pPr lvl="1"/>
            <a:r>
              <a:rPr lang="en-US" sz="2000" dirty="0" smtClean="0"/>
              <a:t>Two: “Fallen, fallen is Babylon the great</a:t>
            </a:r>
            <a:r>
              <a:rPr lang="mr-IN" sz="2000" dirty="0" smtClean="0"/>
              <a:t>…</a:t>
            </a:r>
            <a:r>
              <a:rPr lang="en-US" sz="2000" dirty="0" smtClean="0"/>
              <a:t>”</a:t>
            </a:r>
          </a:p>
          <a:p>
            <a:pPr lvl="1"/>
            <a:r>
              <a:rPr lang="en-US" sz="2000" dirty="0" smtClean="0"/>
              <a:t>Three: “he also will drink </a:t>
            </a:r>
            <a:r>
              <a:rPr lang="en-US" sz="2000" dirty="0" err="1" smtClean="0"/>
              <a:t>fo</a:t>
            </a:r>
            <a:r>
              <a:rPr lang="en-US" sz="2000" dirty="0" smtClean="0"/>
              <a:t> the wine of the wrath of God</a:t>
            </a:r>
            <a:r>
              <a:rPr lang="mr-IN" sz="2000" dirty="0" smtClean="0"/>
              <a:t>…</a:t>
            </a:r>
            <a:r>
              <a:rPr lang="en-US" sz="2000" dirty="0" smtClean="0"/>
              <a:t>”</a:t>
            </a:r>
          </a:p>
        </p:txBody>
      </p:sp>
    </p:spTree>
    <p:extLst>
      <p:ext uri="{BB962C8B-B14F-4D97-AF65-F5344CB8AC3E}">
        <p14:creationId xmlns:p14="http://schemas.microsoft.com/office/powerpoint/2010/main" val="2045903562"/>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717705"/>
          </a:xfrm>
        </p:spPr>
        <p:txBody>
          <a:bodyPr>
            <a:normAutofit/>
          </a:bodyPr>
          <a:lstStyle/>
          <a:p>
            <a:pPr algn="ctr"/>
            <a:r>
              <a:rPr lang="en-US" sz="3200" dirty="0" smtClean="0"/>
              <a:t>Overview of The Revelation</a:t>
            </a:r>
            <a:endParaRPr lang="en-US" sz="3200" dirty="0"/>
          </a:p>
        </p:txBody>
      </p:sp>
      <p:sp>
        <p:nvSpPr>
          <p:cNvPr id="3" name="Content Placeholder 2"/>
          <p:cNvSpPr>
            <a:spLocks noGrp="1"/>
          </p:cNvSpPr>
          <p:nvPr>
            <p:ph idx="1"/>
          </p:nvPr>
        </p:nvSpPr>
        <p:spPr>
          <a:xfrm>
            <a:off x="628650" y="1183342"/>
            <a:ext cx="7886700" cy="4531658"/>
          </a:xfrm>
        </p:spPr>
        <p:txBody>
          <a:bodyPr>
            <a:normAutofit/>
          </a:bodyPr>
          <a:lstStyle/>
          <a:p>
            <a:pPr marL="0" indent="0">
              <a:buNone/>
            </a:pPr>
            <a:r>
              <a:rPr lang="en-US" dirty="0" smtClean="0"/>
              <a:t>Introduction</a:t>
            </a:r>
            <a:r>
              <a:rPr lang="en-US" dirty="0" smtClean="0">
                <a:sym typeface="Wingdings"/>
              </a:rPr>
              <a:t> (Ch. 1)</a:t>
            </a:r>
            <a:endParaRPr lang="en-US" dirty="0" smtClean="0"/>
          </a:p>
          <a:p>
            <a:r>
              <a:rPr lang="en-US" sz="2400" b="1" dirty="0" smtClean="0">
                <a:solidFill>
                  <a:schemeClr val="accent1"/>
                </a:solidFill>
              </a:rPr>
              <a:t>The 7 Churches (Ch. 2-3)</a:t>
            </a:r>
          </a:p>
          <a:p>
            <a:pPr marL="0" indent="0">
              <a:buNone/>
            </a:pPr>
            <a:r>
              <a:rPr lang="en-US" i="1" dirty="0" smtClean="0"/>
              <a:t>   Heavenly Scene: The Throne &amp; The Lamb (Ch. 4-5)</a:t>
            </a:r>
          </a:p>
          <a:p>
            <a:r>
              <a:rPr lang="en-US" sz="2400" b="1" dirty="0" smtClean="0">
                <a:solidFill>
                  <a:srgbClr val="C00000"/>
                </a:solidFill>
              </a:rPr>
              <a:t>The 7 Seals (Ch. 6-8</a:t>
            </a:r>
            <a:r>
              <a:rPr lang="en-US" dirty="0" smtClean="0">
                <a:solidFill>
                  <a:srgbClr val="C00000"/>
                </a:solidFill>
              </a:rPr>
              <a:t>)</a:t>
            </a:r>
          </a:p>
          <a:p>
            <a:pPr marL="0" indent="0">
              <a:buNone/>
            </a:pPr>
            <a:r>
              <a:rPr lang="en-US" i="1" dirty="0" smtClean="0"/>
              <a:t>   Heavenly Scene: Silence in Heaven (Ch. 8)</a:t>
            </a:r>
          </a:p>
          <a:p>
            <a:r>
              <a:rPr lang="en-US" sz="2400" b="1" dirty="0" smtClean="0">
                <a:solidFill>
                  <a:schemeClr val="accent4">
                    <a:lumMod val="75000"/>
                  </a:schemeClr>
                </a:solidFill>
              </a:rPr>
              <a:t>The 7 Trumpets (Ch. 8-11)</a:t>
            </a:r>
          </a:p>
          <a:p>
            <a:pPr marL="0" indent="0">
              <a:buNone/>
            </a:pPr>
            <a:r>
              <a:rPr lang="en-US" i="1" dirty="0" smtClean="0"/>
              <a:t>   Heavenly Scene: The Spiritual Conflict (Ch. 12-14)</a:t>
            </a:r>
          </a:p>
          <a:p>
            <a:r>
              <a:rPr lang="en-US" sz="2400" b="1" dirty="0" smtClean="0">
                <a:solidFill>
                  <a:schemeClr val="accent6">
                    <a:lumMod val="75000"/>
                  </a:schemeClr>
                </a:solidFill>
              </a:rPr>
              <a:t>The 7 Bowls (Ch. 15-18)</a:t>
            </a:r>
          </a:p>
          <a:p>
            <a:pPr marL="0" indent="0">
              <a:buNone/>
            </a:pPr>
            <a:r>
              <a:rPr lang="en-US" i="1" dirty="0" smtClean="0"/>
              <a:t>   Heavenly Scene: The Spiritual Victory (Ch. 19)</a:t>
            </a:r>
          </a:p>
          <a:p>
            <a:r>
              <a:rPr lang="en-US" sz="2400" b="1" dirty="0" smtClean="0">
                <a:solidFill>
                  <a:srgbClr val="7030A0"/>
                </a:solidFill>
              </a:rPr>
              <a:t>Conclusion: The Rule of Christ (Ch. 20-22)</a:t>
            </a:r>
            <a:endParaRPr lang="en-US" sz="2400" b="1" dirty="0">
              <a:solidFill>
                <a:srgbClr val="7030A0"/>
              </a:solidFill>
            </a:endParaRPr>
          </a:p>
        </p:txBody>
      </p:sp>
    </p:spTree>
    <p:extLst>
      <p:ext uri="{BB962C8B-B14F-4D97-AF65-F5344CB8AC3E}">
        <p14:creationId xmlns:p14="http://schemas.microsoft.com/office/powerpoint/2010/main" val="2075563577"/>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15</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200" b="1" dirty="0" smtClean="0">
                <a:solidFill>
                  <a:schemeClr val="accent2">
                    <a:lumMod val="75000"/>
                  </a:schemeClr>
                </a:solidFill>
              </a:rPr>
              <a:t>God Is Exalted In All The World</a:t>
            </a:r>
            <a:endParaRPr lang="en-US" sz="3200" b="1" dirty="0">
              <a:solidFill>
                <a:schemeClr val="accent2">
                  <a:lumMod val="75000"/>
                </a:schemeClr>
              </a:solidFill>
            </a:endParaRPr>
          </a:p>
          <a:p>
            <a:r>
              <a:rPr lang="en-US" sz="2400" dirty="0" smtClean="0"/>
              <a:t>“And they sang the song of Moses, the bond-servant of God, and the song of the Lamb, saying, “</a:t>
            </a:r>
            <a:r>
              <a:rPr lang="en-US" sz="2400" dirty="0" smtClean="0">
                <a:solidFill>
                  <a:schemeClr val="accent2">
                    <a:lumMod val="75000"/>
                  </a:schemeClr>
                </a:solidFill>
              </a:rPr>
              <a:t>Great and marvelous </a:t>
            </a:r>
            <a:r>
              <a:rPr lang="en-US" sz="2400" dirty="0" smtClean="0"/>
              <a:t>are </a:t>
            </a:r>
            <a:r>
              <a:rPr lang="en-US" sz="2400" u="sng" dirty="0" smtClean="0">
                <a:solidFill>
                  <a:schemeClr val="accent2">
                    <a:lumMod val="75000"/>
                  </a:schemeClr>
                </a:solidFill>
              </a:rPr>
              <a:t>Your works</a:t>
            </a:r>
            <a:r>
              <a:rPr lang="en-US" sz="2400" dirty="0" smtClean="0"/>
              <a:t>, O Lord God, the Almighty; </a:t>
            </a:r>
            <a:r>
              <a:rPr lang="en-US" sz="2400" dirty="0" smtClean="0">
                <a:solidFill>
                  <a:schemeClr val="accent2">
                    <a:lumMod val="75000"/>
                  </a:schemeClr>
                </a:solidFill>
              </a:rPr>
              <a:t>Righteous and true </a:t>
            </a:r>
            <a:r>
              <a:rPr lang="en-US" sz="2400" dirty="0" smtClean="0"/>
              <a:t>are </a:t>
            </a:r>
            <a:r>
              <a:rPr lang="en-US" sz="2400" u="sng" dirty="0" smtClean="0">
                <a:solidFill>
                  <a:schemeClr val="accent2">
                    <a:lumMod val="75000"/>
                  </a:schemeClr>
                </a:solidFill>
              </a:rPr>
              <a:t>Your ways</a:t>
            </a:r>
            <a:r>
              <a:rPr lang="en-US" sz="2400" dirty="0" smtClean="0"/>
              <a:t>, King of the nations! Who will not fear, O Lord, and glorify Your name? For </a:t>
            </a:r>
            <a:r>
              <a:rPr lang="en-US" sz="2400" dirty="0" smtClean="0">
                <a:solidFill>
                  <a:schemeClr val="accent2">
                    <a:lumMod val="75000"/>
                  </a:schemeClr>
                </a:solidFill>
              </a:rPr>
              <a:t>You alone are holy</a:t>
            </a:r>
            <a:r>
              <a:rPr lang="en-US" sz="2400" dirty="0" smtClean="0"/>
              <a:t>; For all the nations will come and </a:t>
            </a:r>
            <a:r>
              <a:rPr lang="en-US" sz="2400" b="1" u="sng" dirty="0" smtClean="0">
                <a:solidFill>
                  <a:schemeClr val="accent2">
                    <a:lumMod val="75000"/>
                  </a:schemeClr>
                </a:solidFill>
              </a:rPr>
              <a:t>worship</a:t>
            </a:r>
            <a:r>
              <a:rPr lang="en-US" sz="2400" b="1" u="sng" dirty="0" smtClean="0"/>
              <a:t> </a:t>
            </a:r>
            <a:r>
              <a:rPr lang="en-US" sz="2400" b="1" u="sng" dirty="0" smtClean="0">
                <a:solidFill>
                  <a:schemeClr val="accent2">
                    <a:lumMod val="75000"/>
                  </a:schemeClr>
                </a:solidFill>
              </a:rPr>
              <a:t>before You</a:t>
            </a:r>
            <a:r>
              <a:rPr lang="en-US" sz="2400" dirty="0" smtClean="0"/>
              <a:t>, For Your righteous acts have been revealed.” (Rev 15:3-4)</a:t>
            </a:r>
          </a:p>
          <a:p>
            <a:r>
              <a:rPr lang="en-US" sz="2400" dirty="0" smtClean="0"/>
              <a:t>“Then one of the four living creatures gave to the seven angels </a:t>
            </a:r>
            <a:r>
              <a:rPr lang="en-US" sz="2400" dirty="0" smtClean="0">
                <a:solidFill>
                  <a:schemeClr val="accent2">
                    <a:lumMod val="75000"/>
                  </a:schemeClr>
                </a:solidFill>
              </a:rPr>
              <a:t>seven golden bowls </a:t>
            </a:r>
            <a:r>
              <a:rPr lang="en-US" sz="2400" dirty="0" smtClean="0"/>
              <a:t>full of the wrath of God, who lives forever and ever.” (Rev. 15:7)</a:t>
            </a:r>
            <a:endParaRPr lang="en-US" sz="2400" dirty="0"/>
          </a:p>
          <a:p>
            <a:endParaRPr lang="en-US" sz="2400" dirty="0"/>
          </a:p>
        </p:txBody>
      </p:sp>
    </p:spTree>
    <p:extLst>
      <p:ext uri="{BB962C8B-B14F-4D97-AF65-F5344CB8AC3E}">
        <p14:creationId xmlns:p14="http://schemas.microsoft.com/office/powerpoint/2010/main" val="778134325"/>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15</a:t>
            </a:r>
            <a:endParaRPr lang="en-US" dirty="0"/>
          </a:p>
        </p:txBody>
      </p:sp>
      <p:sp>
        <p:nvSpPr>
          <p:cNvPr id="3" name="Content Placeholder 2"/>
          <p:cNvSpPr>
            <a:spLocks noGrp="1"/>
          </p:cNvSpPr>
          <p:nvPr>
            <p:ph idx="1"/>
          </p:nvPr>
        </p:nvSpPr>
        <p:spPr>
          <a:xfrm>
            <a:off x="304800" y="1251597"/>
            <a:ext cx="8604738" cy="4192880"/>
          </a:xfrm>
        </p:spPr>
        <p:txBody>
          <a:bodyPr>
            <a:noAutofit/>
          </a:bodyPr>
          <a:lstStyle/>
          <a:p>
            <a:pPr marL="0" indent="0">
              <a:buNone/>
            </a:pPr>
            <a:r>
              <a:rPr lang="en-US" sz="3200" b="1" dirty="0" smtClean="0">
                <a:solidFill>
                  <a:schemeClr val="accent2">
                    <a:lumMod val="75000"/>
                  </a:schemeClr>
                </a:solidFill>
              </a:rPr>
              <a:t>God Is Exalted In All The World</a:t>
            </a:r>
            <a:endParaRPr lang="en-US" sz="3200" b="1" dirty="0">
              <a:solidFill>
                <a:schemeClr val="accent2">
                  <a:lumMod val="75000"/>
                </a:schemeClr>
              </a:solidFill>
            </a:endParaRPr>
          </a:p>
          <a:p>
            <a:r>
              <a:rPr lang="en-US" sz="2400" dirty="0" smtClean="0"/>
              <a:t>John Sees God’s Judgment Will Be Complete &amp; Praise Victorious</a:t>
            </a:r>
          </a:p>
          <a:p>
            <a:pPr lvl="1"/>
            <a:r>
              <a:rPr lang="en-US" sz="2000" dirty="0" smtClean="0"/>
              <a:t>Completeness of 7 Bowls</a:t>
            </a:r>
          </a:p>
          <a:p>
            <a:pPr lvl="1"/>
            <a:r>
              <a:rPr lang="en-US" sz="2000" dirty="0" smtClean="0"/>
              <a:t>We Must Tell The Good Deeds of God </a:t>
            </a:r>
            <a:br>
              <a:rPr lang="en-US" sz="2000" dirty="0" smtClean="0"/>
            </a:br>
            <a:r>
              <a:rPr lang="en-US" sz="2000" dirty="0" smtClean="0"/>
              <a:t>(Joshua 24:31, Psalm 25:8, Psalm 73:28, Psalm 150)</a:t>
            </a:r>
          </a:p>
          <a:p>
            <a:r>
              <a:rPr lang="en-US" sz="2400" dirty="0" smtClean="0"/>
              <a:t>“After These Things I Looked</a:t>
            </a:r>
            <a:r>
              <a:rPr lang="mr-IN" sz="2400" dirty="0" smtClean="0"/>
              <a:t>…</a:t>
            </a:r>
            <a:r>
              <a:rPr lang="en-US" sz="2400" dirty="0" smtClean="0"/>
              <a:t>”</a:t>
            </a:r>
          </a:p>
          <a:p>
            <a:pPr lvl="1"/>
            <a:r>
              <a:rPr lang="en-US" dirty="0" smtClean="0"/>
              <a:t>The Sanctuary Is Open</a:t>
            </a:r>
          </a:p>
          <a:p>
            <a:pPr lvl="1"/>
            <a:r>
              <a:rPr lang="en-US" dirty="0" smtClean="0"/>
              <a:t>The Angels Are Especially Glorious</a:t>
            </a:r>
          </a:p>
          <a:p>
            <a:pPr lvl="1"/>
            <a:r>
              <a:rPr lang="en-US" dirty="0" smtClean="0"/>
              <a:t>The Sanctuary Is Full of God’s Glory (vs. 8)</a:t>
            </a:r>
          </a:p>
          <a:p>
            <a:r>
              <a:rPr lang="en-US" sz="2400" dirty="0"/>
              <a:t>The Fall of the Roman Empire Is The Result of God’s Judgment</a:t>
            </a:r>
          </a:p>
          <a:p>
            <a:pPr lvl="1"/>
            <a:r>
              <a:rPr lang="en-US" sz="2000" dirty="0"/>
              <a:t>Christians See More Than Leadership Failure or Poor Economic Choices.</a:t>
            </a:r>
          </a:p>
          <a:p>
            <a:pPr lvl="1"/>
            <a:r>
              <a:rPr lang="en-US" sz="2000" dirty="0"/>
              <a:t>God Judges The Blaspheme and Sinfulness of the Nation.</a:t>
            </a:r>
          </a:p>
          <a:p>
            <a:pPr lvl="1"/>
            <a:endParaRPr lang="en-US" dirty="0" smtClean="0"/>
          </a:p>
        </p:txBody>
      </p:sp>
    </p:spTree>
    <p:extLst>
      <p:ext uri="{BB962C8B-B14F-4D97-AF65-F5344CB8AC3E}">
        <p14:creationId xmlns:p14="http://schemas.microsoft.com/office/powerpoint/2010/main" val="1661804746"/>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Song of Moses</a:t>
            </a:r>
            <a:br>
              <a:rPr lang="en-US" dirty="0" smtClean="0"/>
            </a:br>
            <a:r>
              <a:rPr lang="en-US" dirty="0" smtClean="0"/>
              <a:t>Deuteronomy 32:1-43</a:t>
            </a:r>
            <a:endParaRPr lang="en-US" dirty="0"/>
          </a:p>
        </p:txBody>
      </p:sp>
      <p:sp>
        <p:nvSpPr>
          <p:cNvPr id="3" name="Content Placeholder 2"/>
          <p:cNvSpPr>
            <a:spLocks noGrp="1"/>
          </p:cNvSpPr>
          <p:nvPr>
            <p:ph idx="1"/>
          </p:nvPr>
        </p:nvSpPr>
        <p:spPr>
          <a:xfrm>
            <a:off x="628650" y="1521354"/>
            <a:ext cx="7886700" cy="3800923"/>
          </a:xfrm>
        </p:spPr>
        <p:txBody>
          <a:bodyPr>
            <a:normAutofit/>
          </a:bodyPr>
          <a:lstStyle/>
          <a:p>
            <a:r>
              <a:rPr lang="en-US" sz="2800" dirty="0" smtClean="0"/>
              <a:t>“Rejoice, O nations, with His people;</a:t>
            </a:r>
            <a:br>
              <a:rPr lang="en-US" sz="2800" dirty="0" smtClean="0"/>
            </a:br>
            <a:r>
              <a:rPr lang="en-US" sz="2800" dirty="0" smtClean="0"/>
              <a:t>For </a:t>
            </a:r>
            <a:r>
              <a:rPr lang="en-US" sz="2800" dirty="0" smtClean="0">
                <a:solidFill>
                  <a:schemeClr val="accent5">
                    <a:lumMod val="75000"/>
                  </a:schemeClr>
                </a:solidFill>
              </a:rPr>
              <a:t>He will avenge the blood of His servants</a:t>
            </a:r>
            <a:r>
              <a:rPr lang="en-US" sz="2800" dirty="0" smtClean="0"/>
              <a:t>,</a:t>
            </a:r>
            <a:br>
              <a:rPr lang="en-US" sz="2800" dirty="0" smtClean="0"/>
            </a:br>
            <a:r>
              <a:rPr lang="en-US" sz="2800" dirty="0" smtClean="0"/>
              <a:t>And will render </a:t>
            </a:r>
            <a:r>
              <a:rPr lang="en-US" sz="2800" dirty="0" smtClean="0">
                <a:solidFill>
                  <a:schemeClr val="accent5">
                    <a:lumMod val="75000"/>
                  </a:schemeClr>
                </a:solidFill>
              </a:rPr>
              <a:t>vengeance on His adversaries</a:t>
            </a:r>
            <a:r>
              <a:rPr lang="en-US" sz="2800" dirty="0" smtClean="0"/>
              <a:t>,</a:t>
            </a:r>
            <a:br>
              <a:rPr lang="en-US" sz="2800" dirty="0" smtClean="0"/>
            </a:br>
            <a:r>
              <a:rPr lang="en-US" sz="2800" dirty="0" smtClean="0"/>
              <a:t>And will atone for His land and His people.”</a:t>
            </a:r>
            <a:br>
              <a:rPr lang="en-US" sz="2800" dirty="0" smtClean="0"/>
            </a:br>
            <a:r>
              <a:rPr lang="en-US" sz="2800" dirty="0" smtClean="0"/>
              <a:t> (Deuteronomy 32:43)</a:t>
            </a:r>
            <a:endParaRPr lang="en-US" sz="2800" dirty="0"/>
          </a:p>
          <a:p>
            <a:pPr marL="0" indent="0">
              <a:buNone/>
            </a:pPr>
            <a:endParaRPr lang="en-US" sz="2800" dirty="0"/>
          </a:p>
        </p:txBody>
      </p:sp>
    </p:spTree>
    <p:extLst>
      <p:ext uri="{BB962C8B-B14F-4D97-AF65-F5344CB8AC3E}">
        <p14:creationId xmlns:p14="http://schemas.microsoft.com/office/powerpoint/2010/main" val="494590262"/>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16</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God’s Conquest Over Rome Will Be Just &amp; Decisive.</a:t>
            </a:r>
            <a:endParaRPr lang="en-US" sz="3100" b="1" dirty="0">
              <a:solidFill>
                <a:schemeClr val="accent2">
                  <a:lumMod val="75000"/>
                </a:schemeClr>
              </a:solidFill>
            </a:endParaRPr>
          </a:p>
          <a:p>
            <a:r>
              <a:rPr lang="en-US" sz="2400" dirty="0" smtClean="0"/>
              <a:t>“And I heard the angel of the waters saying, “</a:t>
            </a:r>
            <a:r>
              <a:rPr lang="en-US" sz="2400" dirty="0" smtClean="0">
                <a:solidFill>
                  <a:schemeClr val="accent2">
                    <a:lumMod val="75000"/>
                  </a:schemeClr>
                </a:solidFill>
              </a:rPr>
              <a:t>Righteous are You</a:t>
            </a:r>
            <a:r>
              <a:rPr lang="en-US" sz="2400" dirty="0" smtClean="0"/>
              <a:t>, who are and who were, O Holy One, </a:t>
            </a:r>
            <a:r>
              <a:rPr lang="en-US" sz="2400" dirty="0" smtClean="0">
                <a:solidFill>
                  <a:schemeClr val="accent2">
                    <a:lumMod val="75000"/>
                  </a:schemeClr>
                </a:solidFill>
              </a:rPr>
              <a:t>because You judged these things</a:t>
            </a:r>
            <a:r>
              <a:rPr lang="en-US" sz="2400" dirty="0" smtClean="0"/>
              <a:t>; for they poured out the blood of saints and prophets, and You have given them blood to drink. </a:t>
            </a:r>
            <a:r>
              <a:rPr lang="en-US" sz="2400" dirty="0" smtClean="0">
                <a:solidFill>
                  <a:schemeClr val="accent2">
                    <a:lumMod val="75000"/>
                  </a:schemeClr>
                </a:solidFill>
              </a:rPr>
              <a:t>They deserve it.</a:t>
            </a:r>
            <a:r>
              <a:rPr lang="en-US" sz="2400" dirty="0" smtClean="0"/>
              <a:t>” Rev. 16:5-6</a:t>
            </a:r>
          </a:p>
          <a:p>
            <a:r>
              <a:rPr lang="en-US" sz="2400" dirty="0" smtClean="0"/>
              <a:t>“And I saw coming out of the </a:t>
            </a:r>
            <a:r>
              <a:rPr lang="en-US" sz="2400" dirty="0" smtClean="0">
                <a:solidFill>
                  <a:schemeClr val="accent2">
                    <a:lumMod val="75000"/>
                  </a:schemeClr>
                </a:solidFill>
              </a:rPr>
              <a:t>mouth</a:t>
            </a:r>
            <a:r>
              <a:rPr lang="en-US" sz="2400" dirty="0" smtClean="0"/>
              <a:t> of the dragon an out of the </a:t>
            </a:r>
            <a:r>
              <a:rPr lang="en-US" sz="2400" dirty="0" smtClean="0">
                <a:solidFill>
                  <a:schemeClr val="accent2">
                    <a:lumMod val="75000"/>
                  </a:schemeClr>
                </a:solidFill>
              </a:rPr>
              <a:t>mouth</a:t>
            </a:r>
            <a:r>
              <a:rPr lang="en-US" sz="2400" dirty="0" smtClean="0"/>
              <a:t> of the beast and out of the </a:t>
            </a:r>
            <a:r>
              <a:rPr lang="en-US" sz="2400" dirty="0" smtClean="0">
                <a:solidFill>
                  <a:schemeClr val="accent2">
                    <a:lumMod val="75000"/>
                  </a:schemeClr>
                </a:solidFill>
              </a:rPr>
              <a:t>mouth</a:t>
            </a:r>
            <a:r>
              <a:rPr lang="en-US" sz="2400" dirty="0" smtClean="0"/>
              <a:t> of the false prophet, three unclean spirits like frogs; for they are </a:t>
            </a:r>
            <a:r>
              <a:rPr lang="en-US" sz="2400" dirty="0" smtClean="0">
                <a:solidFill>
                  <a:schemeClr val="accent2">
                    <a:lumMod val="75000"/>
                  </a:schemeClr>
                </a:solidFill>
              </a:rPr>
              <a:t>spirits of demons</a:t>
            </a:r>
            <a:r>
              <a:rPr lang="en-US" sz="2400" dirty="0" smtClean="0"/>
              <a:t>, performing signs, which go out to the kings of the whole world, to gather them together </a:t>
            </a:r>
            <a:r>
              <a:rPr lang="en-US" sz="2400" dirty="0" smtClean="0">
                <a:solidFill>
                  <a:schemeClr val="accent2">
                    <a:lumMod val="75000"/>
                  </a:schemeClr>
                </a:solidFill>
              </a:rPr>
              <a:t>for the war of the great day of God</a:t>
            </a:r>
            <a:r>
              <a:rPr lang="en-US" sz="2400" dirty="0" smtClean="0"/>
              <a:t>, the Almighty. (Rev. 16:13-14)</a:t>
            </a:r>
            <a:endParaRPr lang="en-US" sz="2400" dirty="0"/>
          </a:p>
          <a:p>
            <a:endParaRPr lang="en-US" sz="2400" dirty="0"/>
          </a:p>
        </p:txBody>
      </p:sp>
    </p:spTree>
    <p:extLst>
      <p:ext uri="{BB962C8B-B14F-4D97-AF65-F5344CB8AC3E}">
        <p14:creationId xmlns:p14="http://schemas.microsoft.com/office/powerpoint/2010/main" val="844446881"/>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16</a:t>
            </a:r>
            <a:endParaRPr lang="en-US" dirty="0"/>
          </a:p>
        </p:txBody>
      </p:sp>
      <p:sp>
        <p:nvSpPr>
          <p:cNvPr id="3" name="Content Placeholder 2"/>
          <p:cNvSpPr>
            <a:spLocks noGrp="1"/>
          </p:cNvSpPr>
          <p:nvPr>
            <p:ph idx="1"/>
          </p:nvPr>
        </p:nvSpPr>
        <p:spPr>
          <a:xfrm>
            <a:off x="304800" y="1349682"/>
            <a:ext cx="8653220" cy="3626115"/>
          </a:xfrm>
        </p:spPr>
        <p:txBody>
          <a:bodyPr>
            <a:noAutofit/>
          </a:bodyPr>
          <a:lstStyle/>
          <a:p>
            <a:pPr marL="0" indent="0">
              <a:buNone/>
            </a:pPr>
            <a:r>
              <a:rPr lang="en-US" sz="3100" b="1" dirty="0">
                <a:solidFill>
                  <a:schemeClr val="accent2">
                    <a:lumMod val="75000"/>
                  </a:schemeClr>
                </a:solidFill>
              </a:rPr>
              <a:t>God’s Conquest Over Rome </a:t>
            </a:r>
            <a:r>
              <a:rPr lang="en-US" sz="3100" b="1" dirty="0" smtClean="0">
                <a:solidFill>
                  <a:schemeClr val="accent2">
                    <a:lumMod val="75000"/>
                  </a:schemeClr>
                </a:solidFill>
              </a:rPr>
              <a:t>Will Be </a:t>
            </a:r>
            <a:r>
              <a:rPr lang="en-US" sz="3100" b="1" dirty="0">
                <a:solidFill>
                  <a:schemeClr val="accent2">
                    <a:lumMod val="75000"/>
                  </a:schemeClr>
                </a:solidFill>
              </a:rPr>
              <a:t>Just &amp; Decisive.</a:t>
            </a:r>
          </a:p>
          <a:p>
            <a:r>
              <a:rPr lang="en-US" sz="2400" dirty="0" smtClean="0"/>
              <a:t>The Bowls of Wrath</a:t>
            </a:r>
          </a:p>
          <a:p>
            <a:pPr lvl="1"/>
            <a:r>
              <a:rPr lang="en-US" dirty="0" smtClean="0"/>
              <a:t>1</a:t>
            </a:r>
            <a:r>
              <a:rPr lang="en-US" baseline="30000" dirty="0" smtClean="0"/>
              <a:t>st</a:t>
            </a:r>
            <a:r>
              <a:rPr lang="en-US" dirty="0" smtClean="0"/>
              <a:t> “on the earth”	2</a:t>
            </a:r>
            <a:r>
              <a:rPr lang="en-US" baseline="30000" dirty="0" smtClean="0"/>
              <a:t>nd</a:t>
            </a:r>
            <a:r>
              <a:rPr lang="en-US" dirty="0" smtClean="0"/>
              <a:t> “into the sea”			3</a:t>
            </a:r>
            <a:r>
              <a:rPr lang="en-US" baseline="30000" dirty="0" smtClean="0"/>
              <a:t>rd</a:t>
            </a:r>
            <a:r>
              <a:rPr lang="en-US" dirty="0" smtClean="0"/>
              <a:t> “into the rivers”</a:t>
            </a:r>
          </a:p>
          <a:p>
            <a:pPr lvl="1"/>
            <a:r>
              <a:rPr lang="en-US" dirty="0" smtClean="0"/>
              <a:t>4</a:t>
            </a:r>
            <a:r>
              <a:rPr lang="en-US" baseline="30000" dirty="0" smtClean="0"/>
              <a:t>th</a:t>
            </a:r>
            <a:r>
              <a:rPr lang="en-US" dirty="0" smtClean="0"/>
              <a:t> “upon the sun”	5</a:t>
            </a:r>
            <a:r>
              <a:rPr lang="en-US" baseline="30000" dirty="0" smtClean="0"/>
              <a:t>th</a:t>
            </a:r>
            <a:r>
              <a:rPr lang="en-US" dirty="0" smtClean="0"/>
              <a:t> “on the throne of the beast”	6</a:t>
            </a:r>
            <a:r>
              <a:rPr lang="en-US" baseline="30000" dirty="0" smtClean="0"/>
              <a:t>th</a:t>
            </a:r>
            <a:r>
              <a:rPr lang="en-US" dirty="0" smtClean="0"/>
              <a:t> “the Euphrates”</a:t>
            </a:r>
          </a:p>
          <a:p>
            <a:r>
              <a:rPr lang="en-US" sz="2400" dirty="0" smtClean="0"/>
              <a:t>There Are People Who Truly Hate God &amp; Will Not Seek His Mercy.</a:t>
            </a:r>
          </a:p>
          <a:p>
            <a:pPr lvl="1"/>
            <a:r>
              <a:rPr lang="en-US" dirty="0" smtClean="0"/>
              <a:t>“</a:t>
            </a:r>
            <a:r>
              <a:rPr lang="en-US" sz="2000" dirty="0" smtClean="0"/>
              <a:t>Men were scorched with fierce heat; and they blasphemed the name of God who has the power over these plagues, and they did not repent so as to give Him glory.” 9</a:t>
            </a:r>
            <a:endParaRPr lang="en-US" sz="2000" dirty="0"/>
          </a:p>
        </p:txBody>
      </p:sp>
    </p:spTree>
    <p:extLst>
      <p:ext uri="{BB962C8B-B14F-4D97-AF65-F5344CB8AC3E}">
        <p14:creationId xmlns:p14="http://schemas.microsoft.com/office/powerpoint/2010/main" val="1603420609"/>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Waters Dried Up for The Coming War</a:t>
            </a:r>
            <a:br>
              <a:rPr lang="en-US" dirty="0" smtClean="0"/>
            </a:br>
            <a:r>
              <a:rPr lang="en-US" dirty="0" smtClean="0"/>
              <a:t>Revelation 16:12</a:t>
            </a:r>
            <a:endParaRPr lang="en-US" dirty="0"/>
          </a:p>
        </p:txBody>
      </p:sp>
      <p:sp>
        <p:nvSpPr>
          <p:cNvPr id="3" name="Content Placeholder 2"/>
          <p:cNvSpPr>
            <a:spLocks noGrp="1"/>
          </p:cNvSpPr>
          <p:nvPr>
            <p:ph idx="1"/>
          </p:nvPr>
        </p:nvSpPr>
        <p:spPr>
          <a:xfrm>
            <a:off x="628650" y="1521354"/>
            <a:ext cx="7886700" cy="3800923"/>
          </a:xfrm>
        </p:spPr>
        <p:txBody>
          <a:bodyPr>
            <a:normAutofit/>
          </a:bodyPr>
          <a:lstStyle/>
          <a:p>
            <a:r>
              <a:rPr lang="en-US" sz="2800" dirty="0" smtClean="0"/>
              <a:t>“It is I who says to the depth of the sea,</a:t>
            </a:r>
            <a:br>
              <a:rPr lang="en-US" sz="2800" dirty="0" smtClean="0"/>
            </a:br>
            <a:r>
              <a:rPr lang="en-US" sz="2800" dirty="0" smtClean="0">
                <a:solidFill>
                  <a:schemeClr val="accent5">
                    <a:lumMod val="75000"/>
                  </a:schemeClr>
                </a:solidFill>
              </a:rPr>
              <a:t> ‘Be dried up!’ </a:t>
            </a:r>
            <a:br>
              <a:rPr lang="en-US" sz="2800" dirty="0" smtClean="0">
                <a:solidFill>
                  <a:schemeClr val="accent5">
                    <a:lumMod val="75000"/>
                  </a:schemeClr>
                </a:solidFill>
              </a:rPr>
            </a:br>
            <a:r>
              <a:rPr lang="en-US" sz="2800" dirty="0" smtClean="0">
                <a:solidFill>
                  <a:schemeClr val="accent5">
                    <a:lumMod val="75000"/>
                  </a:schemeClr>
                </a:solidFill>
              </a:rPr>
              <a:t>And I will make your rivers dry.</a:t>
            </a:r>
            <a:r>
              <a:rPr lang="en-US" sz="2800" dirty="0" smtClean="0"/>
              <a:t/>
            </a:r>
            <a:br>
              <a:rPr lang="en-US" sz="2800" dirty="0" smtClean="0"/>
            </a:br>
            <a:r>
              <a:rPr lang="en-US" sz="2800" dirty="0" smtClean="0"/>
              <a:t>It is I who says of Cyrus, ’He is My shepherd!</a:t>
            </a:r>
            <a:br>
              <a:rPr lang="en-US" sz="2800" dirty="0" smtClean="0"/>
            </a:br>
            <a:r>
              <a:rPr lang="en-US" sz="2800" dirty="0" smtClean="0"/>
              <a:t>And will perform all My desire.’</a:t>
            </a:r>
            <a:br>
              <a:rPr lang="en-US" sz="2800" dirty="0" smtClean="0"/>
            </a:br>
            <a:r>
              <a:rPr lang="en-US" sz="2800" dirty="0" smtClean="0"/>
              <a:t>And he declares of Jerusalem, ‘She will be built,’</a:t>
            </a:r>
            <a:br>
              <a:rPr lang="en-US" sz="2800" dirty="0" smtClean="0"/>
            </a:br>
            <a:r>
              <a:rPr lang="en-US" sz="2800" dirty="0" smtClean="0"/>
              <a:t>And of the temple, ‘Your foundation will be laid.’ ”</a:t>
            </a:r>
            <a:br>
              <a:rPr lang="en-US" sz="2800" dirty="0" smtClean="0"/>
            </a:br>
            <a:r>
              <a:rPr lang="en-US" sz="2800" dirty="0" smtClean="0"/>
              <a:t>(Isaiah 44:27-28)</a:t>
            </a:r>
            <a:endParaRPr lang="en-US" sz="2800" dirty="0"/>
          </a:p>
          <a:p>
            <a:pPr marL="0" indent="0">
              <a:buNone/>
            </a:pPr>
            <a:endParaRPr lang="en-US" sz="2800" dirty="0"/>
          </a:p>
        </p:txBody>
      </p:sp>
    </p:spTree>
    <p:extLst>
      <p:ext uri="{BB962C8B-B14F-4D97-AF65-F5344CB8AC3E}">
        <p14:creationId xmlns:p14="http://schemas.microsoft.com/office/powerpoint/2010/main" val="1547930411"/>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0"/>
            <a:ext cx="5715000" cy="5715000"/>
          </a:xfrm>
          <a:prstGeom prst="rect">
            <a:avLst/>
          </a:prstGeom>
        </p:spPr>
      </p:pic>
    </p:spTree>
    <p:extLst>
      <p:ext uri="{BB962C8B-B14F-4D97-AF65-F5344CB8AC3E}">
        <p14:creationId xmlns:p14="http://schemas.microsoft.com/office/powerpoint/2010/main" val="11607290"/>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16</a:t>
            </a:r>
            <a:endParaRPr lang="en-US" dirty="0"/>
          </a:p>
        </p:txBody>
      </p:sp>
      <p:sp>
        <p:nvSpPr>
          <p:cNvPr id="3" name="Content Placeholder 2"/>
          <p:cNvSpPr>
            <a:spLocks noGrp="1"/>
          </p:cNvSpPr>
          <p:nvPr>
            <p:ph idx="1"/>
          </p:nvPr>
        </p:nvSpPr>
        <p:spPr>
          <a:xfrm>
            <a:off x="304800" y="1349682"/>
            <a:ext cx="8653220" cy="3626115"/>
          </a:xfrm>
        </p:spPr>
        <p:txBody>
          <a:bodyPr>
            <a:noAutofit/>
          </a:bodyPr>
          <a:lstStyle/>
          <a:p>
            <a:pPr marL="0" indent="0">
              <a:buNone/>
            </a:pPr>
            <a:r>
              <a:rPr lang="en-US" sz="3100" b="1" dirty="0">
                <a:solidFill>
                  <a:schemeClr val="accent2">
                    <a:lumMod val="75000"/>
                  </a:schemeClr>
                </a:solidFill>
              </a:rPr>
              <a:t>God’s Conquest Over Rome </a:t>
            </a:r>
            <a:r>
              <a:rPr lang="en-US" sz="3100" b="1" dirty="0" smtClean="0">
                <a:solidFill>
                  <a:schemeClr val="accent2">
                    <a:lumMod val="75000"/>
                  </a:schemeClr>
                </a:solidFill>
              </a:rPr>
              <a:t>Will Be </a:t>
            </a:r>
            <a:r>
              <a:rPr lang="en-US" sz="3100" b="1" dirty="0">
                <a:solidFill>
                  <a:schemeClr val="accent2">
                    <a:lumMod val="75000"/>
                  </a:schemeClr>
                </a:solidFill>
              </a:rPr>
              <a:t>Just &amp; Decisive.</a:t>
            </a:r>
          </a:p>
          <a:p>
            <a:r>
              <a:rPr lang="en-US" sz="2400" dirty="0" smtClean="0"/>
              <a:t>The Battle of Armageddon</a:t>
            </a:r>
          </a:p>
          <a:p>
            <a:pPr lvl="1"/>
            <a:r>
              <a:rPr lang="en-US" sz="2000" dirty="0" smtClean="0"/>
              <a:t>What Is Literal? The Dragon, The Beast, The False Prophet, </a:t>
            </a:r>
            <a:br>
              <a:rPr lang="en-US" sz="2000" dirty="0" smtClean="0"/>
            </a:br>
            <a:r>
              <a:rPr lang="en-US" sz="2000" dirty="0" smtClean="0"/>
              <a:t>The Frogs, The Battle?</a:t>
            </a:r>
          </a:p>
          <a:p>
            <a:pPr lvl="1"/>
            <a:r>
              <a:rPr lang="en-US" sz="2000" dirty="0" smtClean="0"/>
              <a:t>The Three Frogs, Spirits of Demons (vs. 13, 1 Timothy 4:1-5)</a:t>
            </a:r>
          </a:p>
          <a:p>
            <a:pPr lvl="1"/>
            <a:r>
              <a:rPr lang="en-US" sz="2000" dirty="0" smtClean="0"/>
              <a:t>Alert, Ready, Clothed, &amp; Unashamed (vs. 15, 1 </a:t>
            </a:r>
            <a:r>
              <a:rPr lang="en-US" sz="2000" dirty="0" err="1" smtClean="0"/>
              <a:t>Thess</a:t>
            </a:r>
            <a:r>
              <a:rPr lang="en-US" sz="2000" dirty="0" smtClean="0"/>
              <a:t> 5:1-11)</a:t>
            </a:r>
          </a:p>
          <a:p>
            <a:pPr lvl="1"/>
            <a:r>
              <a:rPr lang="en-US" sz="2000" dirty="0" smtClean="0"/>
              <a:t>The Battles At Megiddo (vs. 16)</a:t>
            </a:r>
          </a:p>
          <a:p>
            <a:pPr lvl="1"/>
            <a:r>
              <a:rPr lang="en-US" sz="2000" dirty="0" smtClean="0"/>
              <a:t>Song of Deborah in Judges 5:19-20, Death of Josiah in 2 Kings 23:9</a:t>
            </a:r>
          </a:p>
          <a:p>
            <a:r>
              <a:rPr lang="en-US" sz="2400" dirty="0"/>
              <a:t>The Bowls of Wrath</a:t>
            </a:r>
          </a:p>
          <a:p>
            <a:pPr lvl="1"/>
            <a:r>
              <a:rPr lang="en-US" sz="2000" dirty="0" smtClean="0"/>
              <a:t>7th “upon the air” </a:t>
            </a:r>
            <a:r>
              <a:rPr lang="mr-IN" sz="2000" dirty="0" smtClean="0"/>
              <a:t>–</a:t>
            </a:r>
            <a:r>
              <a:rPr lang="en-US" sz="2000" dirty="0"/>
              <a:t> </a:t>
            </a:r>
            <a:r>
              <a:rPr lang="en-US" sz="2000" dirty="0" smtClean="0"/>
              <a:t>the full range of Satan’s attack</a:t>
            </a:r>
          </a:p>
          <a:p>
            <a:pPr lvl="1"/>
            <a:endParaRPr lang="en-US" dirty="0"/>
          </a:p>
        </p:txBody>
      </p:sp>
    </p:spTree>
    <p:extLst>
      <p:ext uri="{BB962C8B-B14F-4D97-AF65-F5344CB8AC3E}">
        <p14:creationId xmlns:p14="http://schemas.microsoft.com/office/powerpoint/2010/main" val="981531849"/>
      </p:ext>
    </p:extLst>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Great Hailstones</a:t>
            </a:r>
            <a:br>
              <a:rPr lang="en-US" dirty="0" smtClean="0"/>
            </a:br>
            <a:r>
              <a:rPr lang="en-US" dirty="0" smtClean="0"/>
              <a:t>Revelation 16:21</a:t>
            </a:r>
            <a:endParaRPr lang="en-US" dirty="0"/>
          </a:p>
        </p:txBody>
      </p:sp>
      <p:sp>
        <p:nvSpPr>
          <p:cNvPr id="3" name="Content Placeholder 2"/>
          <p:cNvSpPr>
            <a:spLocks noGrp="1"/>
          </p:cNvSpPr>
          <p:nvPr>
            <p:ph idx="1"/>
          </p:nvPr>
        </p:nvSpPr>
        <p:spPr>
          <a:xfrm>
            <a:off x="628650" y="1521354"/>
            <a:ext cx="7886700" cy="3800923"/>
          </a:xfrm>
        </p:spPr>
        <p:txBody>
          <a:bodyPr>
            <a:normAutofit/>
          </a:bodyPr>
          <a:lstStyle/>
          <a:p>
            <a:r>
              <a:rPr lang="en-US" sz="2800" dirty="0" smtClean="0"/>
              <a:t>“As they fled from before Israel, while they were at the descent of Beth-</a:t>
            </a:r>
            <a:r>
              <a:rPr lang="en-US" sz="2800" dirty="0" err="1" smtClean="0"/>
              <a:t>horon</a:t>
            </a:r>
            <a:r>
              <a:rPr lang="en-US" sz="2800" dirty="0" smtClean="0"/>
              <a:t>, </a:t>
            </a:r>
            <a:r>
              <a:rPr lang="en-US" sz="2800" dirty="0" smtClean="0">
                <a:solidFill>
                  <a:schemeClr val="accent5">
                    <a:lumMod val="75000"/>
                  </a:schemeClr>
                </a:solidFill>
              </a:rPr>
              <a:t>the LORD threw large stones from heaven</a:t>
            </a:r>
            <a:r>
              <a:rPr lang="en-US" sz="2800" dirty="0" smtClean="0"/>
              <a:t> on them as far as </a:t>
            </a:r>
            <a:r>
              <a:rPr lang="en-US" sz="2800" dirty="0" err="1" smtClean="0"/>
              <a:t>Azekah</a:t>
            </a:r>
            <a:r>
              <a:rPr lang="en-US" sz="2800" dirty="0" smtClean="0"/>
              <a:t>, and they died; there were </a:t>
            </a:r>
            <a:r>
              <a:rPr lang="en-US" sz="2800" dirty="0" smtClean="0">
                <a:solidFill>
                  <a:schemeClr val="accent5">
                    <a:lumMod val="75000"/>
                  </a:schemeClr>
                </a:solidFill>
              </a:rPr>
              <a:t>more who died from the hailstones than those whom the sons of Israel killed with the sword.</a:t>
            </a:r>
            <a:r>
              <a:rPr lang="en-US" sz="2800" dirty="0" smtClean="0"/>
              <a:t>” (Joshua 10:11)</a:t>
            </a:r>
            <a:endParaRPr lang="en-US" sz="2800" dirty="0"/>
          </a:p>
          <a:p>
            <a:pPr marL="0" indent="0">
              <a:buNone/>
            </a:pPr>
            <a:endParaRPr lang="en-US" sz="2800" dirty="0"/>
          </a:p>
        </p:txBody>
      </p:sp>
    </p:spTree>
    <p:extLst>
      <p:ext uri="{BB962C8B-B14F-4D97-AF65-F5344CB8AC3E}">
        <p14:creationId xmlns:p14="http://schemas.microsoft.com/office/powerpoint/2010/main" val="2126731112"/>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15</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200" b="1" dirty="0" smtClean="0">
                <a:solidFill>
                  <a:schemeClr val="accent2">
                    <a:lumMod val="75000"/>
                  </a:schemeClr>
                </a:solidFill>
              </a:rPr>
              <a:t>God Is Exalted In All The World</a:t>
            </a:r>
            <a:endParaRPr lang="en-US" sz="3200" b="1" dirty="0">
              <a:solidFill>
                <a:schemeClr val="accent2">
                  <a:lumMod val="75000"/>
                </a:schemeClr>
              </a:solidFill>
            </a:endParaRPr>
          </a:p>
          <a:p>
            <a:r>
              <a:rPr lang="en-US" sz="2400" dirty="0" smtClean="0"/>
              <a:t>“And they sang the song of Moses, the bond-servant of God, and the song of the Lamb, saying, “</a:t>
            </a:r>
            <a:r>
              <a:rPr lang="en-US" sz="2400" dirty="0" smtClean="0">
                <a:solidFill>
                  <a:schemeClr val="accent2">
                    <a:lumMod val="75000"/>
                  </a:schemeClr>
                </a:solidFill>
              </a:rPr>
              <a:t>Great and marvelous </a:t>
            </a:r>
            <a:r>
              <a:rPr lang="en-US" sz="2400" dirty="0" smtClean="0"/>
              <a:t>are </a:t>
            </a:r>
            <a:r>
              <a:rPr lang="en-US" sz="2400" u="sng" dirty="0" smtClean="0">
                <a:solidFill>
                  <a:schemeClr val="accent2">
                    <a:lumMod val="75000"/>
                  </a:schemeClr>
                </a:solidFill>
              </a:rPr>
              <a:t>Your works</a:t>
            </a:r>
            <a:r>
              <a:rPr lang="en-US" sz="2400" dirty="0" smtClean="0"/>
              <a:t>, O Lord God, the Almighty; </a:t>
            </a:r>
            <a:r>
              <a:rPr lang="en-US" sz="2400" dirty="0" smtClean="0">
                <a:solidFill>
                  <a:schemeClr val="accent2">
                    <a:lumMod val="75000"/>
                  </a:schemeClr>
                </a:solidFill>
              </a:rPr>
              <a:t>Righteous and true </a:t>
            </a:r>
            <a:r>
              <a:rPr lang="en-US" sz="2400" dirty="0" smtClean="0"/>
              <a:t>are </a:t>
            </a:r>
            <a:r>
              <a:rPr lang="en-US" sz="2400" u="sng" dirty="0" smtClean="0">
                <a:solidFill>
                  <a:schemeClr val="accent2">
                    <a:lumMod val="75000"/>
                  </a:schemeClr>
                </a:solidFill>
              </a:rPr>
              <a:t>Your ways</a:t>
            </a:r>
            <a:r>
              <a:rPr lang="en-US" sz="2400" dirty="0" smtClean="0"/>
              <a:t>, King of the nations! Who will not fear, O Lord, and glorify Your name? For </a:t>
            </a:r>
            <a:r>
              <a:rPr lang="en-US" sz="2400" dirty="0" smtClean="0">
                <a:solidFill>
                  <a:schemeClr val="accent2">
                    <a:lumMod val="75000"/>
                  </a:schemeClr>
                </a:solidFill>
              </a:rPr>
              <a:t>You alone are holy</a:t>
            </a:r>
            <a:r>
              <a:rPr lang="en-US" sz="2400" dirty="0" smtClean="0"/>
              <a:t>; For all the nations will come and </a:t>
            </a:r>
            <a:r>
              <a:rPr lang="en-US" sz="2400" b="1" u="sng" dirty="0" smtClean="0">
                <a:solidFill>
                  <a:schemeClr val="accent2">
                    <a:lumMod val="75000"/>
                  </a:schemeClr>
                </a:solidFill>
              </a:rPr>
              <a:t>worship</a:t>
            </a:r>
            <a:r>
              <a:rPr lang="en-US" sz="2400" b="1" u="sng" dirty="0" smtClean="0"/>
              <a:t> </a:t>
            </a:r>
            <a:r>
              <a:rPr lang="en-US" sz="2400" b="1" u="sng" dirty="0" smtClean="0">
                <a:solidFill>
                  <a:schemeClr val="accent2">
                    <a:lumMod val="75000"/>
                  </a:schemeClr>
                </a:solidFill>
              </a:rPr>
              <a:t>before You</a:t>
            </a:r>
            <a:r>
              <a:rPr lang="en-US" sz="2400" dirty="0" smtClean="0"/>
              <a:t>, For Your righteous acts have been revealed.” (Rev 15:3-4)</a:t>
            </a:r>
          </a:p>
          <a:p>
            <a:r>
              <a:rPr lang="en-US" sz="2400" dirty="0" smtClean="0"/>
              <a:t>“Then one of the four living creatures gave to the seven angels </a:t>
            </a:r>
            <a:r>
              <a:rPr lang="en-US" sz="2400" dirty="0" smtClean="0">
                <a:solidFill>
                  <a:schemeClr val="accent2">
                    <a:lumMod val="75000"/>
                  </a:schemeClr>
                </a:solidFill>
              </a:rPr>
              <a:t>seven golden bowls </a:t>
            </a:r>
            <a:r>
              <a:rPr lang="en-US" sz="2400" dirty="0" smtClean="0"/>
              <a:t>full of the wrath of God, who lives forever and ever.” (Rev. 15:7)</a:t>
            </a:r>
            <a:endParaRPr lang="en-US" sz="2400" dirty="0"/>
          </a:p>
          <a:p>
            <a:endParaRPr lang="en-US" sz="2400" dirty="0"/>
          </a:p>
        </p:txBody>
      </p:sp>
    </p:spTree>
    <p:extLst>
      <p:ext uri="{BB962C8B-B14F-4D97-AF65-F5344CB8AC3E}">
        <p14:creationId xmlns:p14="http://schemas.microsoft.com/office/powerpoint/2010/main" val="2046863068"/>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16</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God’s Conquest Over Rome Will Be Just &amp; Decisive.</a:t>
            </a:r>
            <a:endParaRPr lang="en-US" sz="3100" b="1" dirty="0">
              <a:solidFill>
                <a:schemeClr val="accent2">
                  <a:lumMod val="75000"/>
                </a:schemeClr>
              </a:solidFill>
            </a:endParaRPr>
          </a:p>
          <a:p>
            <a:r>
              <a:rPr lang="en-US" sz="2400" dirty="0" smtClean="0"/>
              <a:t>“And I heard the angel of the waters saying, “</a:t>
            </a:r>
            <a:r>
              <a:rPr lang="en-US" sz="2400" dirty="0" smtClean="0">
                <a:solidFill>
                  <a:schemeClr val="accent2">
                    <a:lumMod val="75000"/>
                  </a:schemeClr>
                </a:solidFill>
              </a:rPr>
              <a:t>Righteous are You</a:t>
            </a:r>
            <a:r>
              <a:rPr lang="en-US" sz="2400" dirty="0" smtClean="0"/>
              <a:t>, who are and who were, O Holy One, </a:t>
            </a:r>
            <a:r>
              <a:rPr lang="en-US" sz="2400" dirty="0" smtClean="0">
                <a:solidFill>
                  <a:schemeClr val="accent2">
                    <a:lumMod val="75000"/>
                  </a:schemeClr>
                </a:solidFill>
              </a:rPr>
              <a:t>because You judged these things</a:t>
            </a:r>
            <a:r>
              <a:rPr lang="en-US" sz="2400" dirty="0" smtClean="0"/>
              <a:t>; for they poured out the blood of saints and prophets, and You have given them blood to drink. </a:t>
            </a:r>
            <a:r>
              <a:rPr lang="en-US" sz="2400" dirty="0" smtClean="0">
                <a:solidFill>
                  <a:schemeClr val="accent2">
                    <a:lumMod val="75000"/>
                  </a:schemeClr>
                </a:solidFill>
              </a:rPr>
              <a:t>They deserve it.</a:t>
            </a:r>
            <a:r>
              <a:rPr lang="en-US" sz="2400" dirty="0" smtClean="0"/>
              <a:t>” Rev. 16:5-6</a:t>
            </a:r>
          </a:p>
          <a:p>
            <a:r>
              <a:rPr lang="en-US" sz="2400" dirty="0" smtClean="0"/>
              <a:t>“And I saw coming out of the </a:t>
            </a:r>
            <a:r>
              <a:rPr lang="en-US" sz="2400" dirty="0" smtClean="0">
                <a:solidFill>
                  <a:schemeClr val="accent2">
                    <a:lumMod val="75000"/>
                  </a:schemeClr>
                </a:solidFill>
              </a:rPr>
              <a:t>mouth</a:t>
            </a:r>
            <a:r>
              <a:rPr lang="en-US" sz="2400" dirty="0" smtClean="0"/>
              <a:t> of the dragon an out of the </a:t>
            </a:r>
            <a:r>
              <a:rPr lang="en-US" sz="2400" dirty="0" smtClean="0">
                <a:solidFill>
                  <a:schemeClr val="accent2">
                    <a:lumMod val="75000"/>
                  </a:schemeClr>
                </a:solidFill>
              </a:rPr>
              <a:t>mouth</a:t>
            </a:r>
            <a:r>
              <a:rPr lang="en-US" sz="2400" dirty="0" smtClean="0"/>
              <a:t> of the beast and out of the </a:t>
            </a:r>
            <a:r>
              <a:rPr lang="en-US" sz="2400" dirty="0" smtClean="0">
                <a:solidFill>
                  <a:schemeClr val="accent2">
                    <a:lumMod val="75000"/>
                  </a:schemeClr>
                </a:solidFill>
              </a:rPr>
              <a:t>mouth</a:t>
            </a:r>
            <a:r>
              <a:rPr lang="en-US" sz="2400" dirty="0" smtClean="0"/>
              <a:t> of the false prophet, three unclean spirits like frogs; for they are </a:t>
            </a:r>
            <a:r>
              <a:rPr lang="en-US" sz="2400" dirty="0" smtClean="0">
                <a:solidFill>
                  <a:schemeClr val="accent2">
                    <a:lumMod val="75000"/>
                  </a:schemeClr>
                </a:solidFill>
              </a:rPr>
              <a:t>spirits of demons</a:t>
            </a:r>
            <a:r>
              <a:rPr lang="en-US" sz="2400" dirty="0" smtClean="0"/>
              <a:t>, performing signs, which go out to the kings of the whole world, to gather them together </a:t>
            </a:r>
            <a:r>
              <a:rPr lang="en-US" sz="2400" dirty="0" smtClean="0">
                <a:solidFill>
                  <a:schemeClr val="accent2">
                    <a:lumMod val="75000"/>
                  </a:schemeClr>
                </a:solidFill>
              </a:rPr>
              <a:t>for the war of the great day of God</a:t>
            </a:r>
            <a:r>
              <a:rPr lang="en-US" sz="2400" dirty="0" smtClean="0"/>
              <a:t>, the Almighty. (Rev. 16:13-14)</a:t>
            </a:r>
            <a:endParaRPr lang="en-US" sz="2400" dirty="0"/>
          </a:p>
          <a:p>
            <a:endParaRPr lang="en-US" sz="2400" dirty="0"/>
          </a:p>
        </p:txBody>
      </p:sp>
    </p:spTree>
    <p:extLst>
      <p:ext uri="{BB962C8B-B14F-4D97-AF65-F5344CB8AC3E}">
        <p14:creationId xmlns:p14="http://schemas.microsoft.com/office/powerpoint/2010/main" val="2115817295"/>
      </p:ext>
    </p:extLst>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995178339"/>
      </p:ext>
    </p:extLst>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Should Be Studied </a:t>
            </a:r>
            <a:br>
              <a:rPr lang="en-US" dirty="0" smtClean="0"/>
            </a:br>
            <a:r>
              <a:rPr lang="en-US" dirty="0" smtClean="0"/>
              <a:t>In Harmony With Other Clear Passages.</a:t>
            </a:r>
            <a:endParaRPr lang="en-US" dirty="0"/>
          </a:p>
        </p:txBody>
      </p:sp>
      <p:sp>
        <p:nvSpPr>
          <p:cNvPr id="3" name="Content Placeholder 2"/>
          <p:cNvSpPr>
            <a:spLocks noGrp="1"/>
          </p:cNvSpPr>
          <p:nvPr>
            <p:ph idx="1"/>
          </p:nvPr>
        </p:nvSpPr>
        <p:spPr/>
        <p:txBody>
          <a:bodyPr/>
          <a:lstStyle/>
          <a:p>
            <a:r>
              <a:rPr lang="en-US" dirty="0" smtClean="0"/>
              <a:t>Passages That Discuss The Destruction of the World.</a:t>
            </a:r>
          </a:p>
          <a:p>
            <a:pPr lvl="1"/>
            <a:r>
              <a:rPr lang="en-US" dirty="0" smtClean="0"/>
              <a:t>2 Peter 3:10-14</a:t>
            </a:r>
          </a:p>
          <a:p>
            <a:r>
              <a:rPr lang="en-US" dirty="0" smtClean="0"/>
              <a:t>Passages That Discuss The Resurrection of All Mankind.</a:t>
            </a:r>
          </a:p>
          <a:p>
            <a:pPr lvl="1"/>
            <a:r>
              <a:rPr lang="en-US" dirty="0" smtClean="0"/>
              <a:t>1 Corinthians 15:20-58</a:t>
            </a:r>
          </a:p>
          <a:p>
            <a:r>
              <a:rPr lang="en-US" dirty="0" smtClean="0"/>
              <a:t>Passages That Discuss The Reign of Jesus.</a:t>
            </a:r>
          </a:p>
          <a:p>
            <a:pPr lvl="1"/>
            <a:r>
              <a:rPr lang="en-US" dirty="0" smtClean="0"/>
              <a:t>1 Corinthians 15:25, </a:t>
            </a:r>
            <a:r>
              <a:rPr lang="en-US" dirty="0"/>
              <a:t>1 Timothy </a:t>
            </a:r>
            <a:r>
              <a:rPr lang="en-US" dirty="0" smtClean="0"/>
              <a:t>6:13-16</a:t>
            </a:r>
          </a:p>
          <a:p>
            <a:r>
              <a:rPr lang="en-US" dirty="0" smtClean="0"/>
              <a:t>Passages That Discuss The Return of Jesus.</a:t>
            </a:r>
          </a:p>
          <a:p>
            <a:pPr lvl="1"/>
            <a:r>
              <a:rPr lang="en-US" dirty="0" smtClean="0"/>
              <a:t>1 Thessalonians 4:13 - 5:11</a:t>
            </a:r>
          </a:p>
        </p:txBody>
      </p:sp>
    </p:spTree>
    <p:extLst>
      <p:ext uri="{BB962C8B-B14F-4D97-AF65-F5344CB8AC3E}">
        <p14:creationId xmlns:p14="http://schemas.microsoft.com/office/powerpoint/2010/main" val="1114889865"/>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1-3</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solidFill>
                  <a:schemeClr val="accent2">
                    <a:lumMod val="75000"/>
                  </a:schemeClr>
                </a:solidFill>
              </a:rPr>
              <a:t>Jesus Leads His Church</a:t>
            </a:r>
          </a:p>
          <a:p>
            <a:r>
              <a:rPr lang="en-US" sz="2400" b="1" dirty="0"/>
              <a:t>“</a:t>
            </a:r>
            <a:r>
              <a:rPr lang="en-US" sz="2400" dirty="0"/>
              <a:t>The </a:t>
            </a:r>
            <a:r>
              <a:rPr lang="en-US" sz="2400" dirty="0">
                <a:solidFill>
                  <a:schemeClr val="accent2">
                    <a:lumMod val="75000"/>
                  </a:schemeClr>
                </a:solidFill>
              </a:rPr>
              <a:t>Revelation</a:t>
            </a:r>
            <a:r>
              <a:rPr lang="en-US" sz="2400" dirty="0"/>
              <a:t> of Jesus Christ, which God gave Him </a:t>
            </a:r>
            <a:r>
              <a:rPr lang="en-US" sz="2400" dirty="0">
                <a:solidFill>
                  <a:schemeClr val="accent2">
                    <a:lumMod val="75000"/>
                  </a:schemeClr>
                </a:solidFill>
              </a:rPr>
              <a:t>to show </a:t>
            </a:r>
            <a:r>
              <a:rPr lang="en-US" sz="2400" dirty="0"/>
              <a:t>to His bond-servants, the things which </a:t>
            </a:r>
            <a:r>
              <a:rPr lang="en-US" sz="2400" dirty="0">
                <a:solidFill>
                  <a:schemeClr val="accent2">
                    <a:lumMod val="75000"/>
                  </a:schemeClr>
                </a:solidFill>
              </a:rPr>
              <a:t>must soon take place</a:t>
            </a:r>
            <a:r>
              <a:rPr lang="en-US" sz="2400" dirty="0"/>
              <a:t>; and He sent and communicated </a:t>
            </a:r>
            <a:r>
              <a:rPr lang="en-US" sz="2400" i="1" dirty="0"/>
              <a:t>it</a:t>
            </a:r>
            <a:r>
              <a:rPr lang="en-US" sz="2400" dirty="0"/>
              <a:t> </a:t>
            </a:r>
            <a:r>
              <a:rPr lang="en-US" sz="2400" dirty="0">
                <a:solidFill>
                  <a:schemeClr val="accent2">
                    <a:lumMod val="75000"/>
                  </a:schemeClr>
                </a:solidFill>
              </a:rPr>
              <a:t>by His angel </a:t>
            </a:r>
            <a:r>
              <a:rPr lang="en-US" sz="2400" dirty="0"/>
              <a:t>to His bond-servant John</a:t>
            </a:r>
            <a:r>
              <a:rPr lang="en-US" sz="2400" dirty="0" smtClean="0"/>
              <a:t>,” (Rev 1:1)</a:t>
            </a:r>
          </a:p>
          <a:p>
            <a:r>
              <a:rPr lang="en-US" sz="2400" dirty="0" smtClean="0"/>
              <a:t>“</a:t>
            </a:r>
            <a:r>
              <a:rPr lang="en-US" sz="2400" dirty="0" smtClean="0">
                <a:solidFill>
                  <a:schemeClr val="accent2">
                    <a:lumMod val="75000"/>
                  </a:schemeClr>
                </a:solidFill>
              </a:rPr>
              <a:t>Do not fear what you are about to suffer</a:t>
            </a:r>
            <a:r>
              <a:rPr lang="en-US" sz="2400" dirty="0" smtClean="0"/>
              <a:t>. Behold, the devil is about to cast some of you into prison, so that you will be tested, and you will have </a:t>
            </a:r>
            <a:r>
              <a:rPr lang="en-US" sz="2400" dirty="0" smtClean="0">
                <a:solidFill>
                  <a:schemeClr val="accent2">
                    <a:lumMod val="75000"/>
                  </a:schemeClr>
                </a:solidFill>
              </a:rPr>
              <a:t>tribulation</a:t>
            </a:r>
            <a:r>
              <a:rPr lang="en-US" sz="2400" dirty="0" smtClean="0"/>
              <a:t> for ten days. </a:t>
            </a:r>
            <a:r>
              <a:rPr lang="en-US" sz="2400" dirty="0" smtClean="0">
                <a:solidFill>
                  <a:schemeClr val="accent2">
                    <a:lumMod val="75000"/>
                  </a:schemeClr>
                </a:solidFill>
              </a:rPr>
              <a:t>Be faithful until death, and I will give you the crown of life.</a:t>
            </a:r>
            <a:r>
              <a:rPr lang="en-US" sz="2400" dirty="0" smtClean="0"/>
              <a:t>” (Rev 2:10)</a:t>
            </a:r>
            <a:endParaRPr lang="en-US" sz="2400" dirty="0"/>
          </a:p>
          <a:p>
            <a:endParaRPr lang="en-US" sz="2400" dirty="0"/>
          </a:p>
        </p:txBody>
      </p:sp>
    </p:spTree>
    <p:extLst>
      <p:ext uri="{BB962C8B-B14F-4D97-AF65-F5344CB8AC3E}">
        <p14:creationId xmlns:p14="http://schemas.microsoft.com/office/powerpoint/2010/main" val="237965131"/>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4-5</a:t>
            </a:r>
            <a:endParaRPr lang="en-US" dirty="0"/>
          </a:p>
        </p:txBody>
      </p:sp>
      <p:sp>
        <p:nvSpPr>
          <p:cNvPr id="3" name="Content Placeholder 2"/>
          <p:cNvSpPr>
            <a:spLocks noGrp="1"/>
          </p:cNvSpPr>
          <p:nvPr>
            <p:ph idx="1"/>
          </p:nvPr>
        </p:nvSpPr>
        <p:spPr>
          <a:xfrm>
            <a:off x="628650" y="1333786"/>
            <a:ext cx="7886700" cy="3626115"/>
          </a:xfrm>
        </p:spPr>
        <p:txBody>
          <a:bodyPr>
            <a:noAutofit/>
          </a:bodyPr>
          <a:lstStyle/>
          <a:p>
            <a:pPr marL="0" indent="0">
              <a:buNone/>
            </a:pPr>
            <a:r>
              <a:rPr lang="en-US" sz="3200" b="1" dirty="0" smtClean="0">
                <a:solidFill>
                  <a:schemeClr val="accent2">
                    <a:lumMod val="75000"/>
                  </a:schemeClr>
                </a:solidFill>
              </a:rPr>
              <a:t>The Throne of Our Holy God</a:t>
            </a:r>
          </a:p>
          <a:p>
            <a:r>
              <a:rPr lang="en-US" sz="2400" dirty="0" smtClean="0"/>
              <a:t>And </a:t>
            </a:r>
            <a:r>
              <a:rPr lang="en-US" sz="2400" dirty="0"/>
              <a:t>the four living creatures, each one of them having six wings, are full of eyes around and within; and day and night </a:t>
            </a:r>
            <a:r>
              <a:rPr lang="en-US" sz="2400" dirty="0" smtClean="0"/>
              <a:t>they </a:t>
            </a:r>
            <a:r>
              <a:rPr lang="en-US" sz="2400" dirty="0"/>
              <a:t>do not cease to say</a:t>
            </a:r>
            <a:r>
              <a:rPr lang="en-US" sz="2400" dirty="0" smtClean="0"/>
              <a:t>, </a:t>
            </a:r>
            <a:r>
              <a:rPr lang="en-US" sz="2400" dirty="0" smtClean="0">
                <a:solidFill>
                  <a:schemeClr val="accent2">
                    <a:lumMod val="75000"/>
                  </a:schemeClr>
                </a:solidFill>
              </a:rPr>
              <a:t>“</a:t>
            </a:r>
            <a:r>
              <a:rPr lang="en-US" sz="2400" dirty="0">
                <a:solidFill>
                  <a:schemeClr val="accent2">
                    <a:lumMod val="75000"/>
                  </a:schemeClr>
                </a:solidFill>
              </a:rPr>
              <a:t>Holy, holy, holy </a:t>
            </a:r>
            <a:r>
              <a:rPr lang="en-US" sz="2400" i="1" dirty="0">
                <a:solidFill>
                  <a:schemeClr val="accent2">
                    <a:lumMod val="75000"/>
                  </a:schemeClr>
                </a:solidFill>
              </a:rPr>
              <a:t>is</a:t>
            </a:r>
            <a:r>
              <a:rPr lang="en-US" sz="2400" dirty="0">
                <a:solidFill>
                  <a:schemeClr val="accent2">
                    <a:lumMod val="75000"/>
                  </a:schemeClr>
                </a:solidFill>
              </a:rPr>
              <a:t> the Lord God, the Almighty, who was and who is and who </a:t>
            </a:r>
            <a:r>
              <a:rPr lang="en-US" sz="2400" dirty="0" smtClean="0">
                <a:solidFill>
                  <a:schemeClr val="accent2">
                    <a:lumMod val="75000"/>
                  </a:schemeClr>
                </a:solidFill>
              </a:rPr>
              <a:t>is </a:t>
            </a:r>
            <a:r>
              <a:rPr lang="en-US" sz="2400" dirty="0">
                <a:solidFill>
                  <a:schemeClr val="accent2">
                    <a:lumMod val="75000"/>
                  </a:schemeClr>
                </a:solidFill>
              </a:rPr>
              <a:t>to come</a:t>
            </a:r>
            <a:r>
              <a:rPr lang="en-US" sz="2400" dirty="0" smtClean="0">
                <a:solidFill>
                  <a:schemeClr val="accent2">
                    <a:lumMod val="75000"/>
                  </a:schemeClr>
                </a:solidFill>
              </a:rPr>
              <a:t>.” </a:t>
            </a:r>
            <a:r>
              <a:rPr lang="en-US" sz="2400" dirty="0" smtClean="0"/>
              <a:t>(Rev. 4:8)</a:t>
            </a:r>
            <a:endParaRPr lang="en-US" sz="2400" dirty="0"/>
          </a:p>
          <a:p>
            <a:pPr marL="0" indent="0">
              <a:buNone/>
            </a:pPr>
            <a:r>
              <a:rPr lang="en-US" sz="3200" b="1" dirty="0">
                <a:solidFill>
                  <a:schemeClr val="accent2">
                    <a:lumMod val="75000"/>
                  </a:schemeClr>
                </a:solidFill>
              </a:rPr>
              <a:t>The Worthy Lamb</a:t>
            </a:r>
          </a:p>
          <a:p>
            <a:r>
              <a:rPr lang="en-US" sz="2400" dirty="0"/>
              <a:t>“</a:t>
            </a:r>
            <a:r>
              <a:rPr lang="en-US" sz="2400" dirty="0">
                <a:solidFill>
                  <a:schemeClr val="accent2">
                    <a:lumMod val="75000"/>
                  </a:schemeClr>
                </a:solidFill>
              </a:rPr>
              <a:t>Worthy are You </a:t>
            </a:r>
            <a:r>
              <a:rPr lang="en-US" sz="2400" dirty="0"/>
              <a:t>to take the book and to break its seals; for You were slain, and purchased for God with Your blood </a:t>
            </a:r>
            <a:r>
              <a:rPr lang="en-US" sz="2400" i="1" dirty="0"/>
              <a:t>men</a:t>
            </a:r>
            <a:r>
              <a:rPr lang="en-US" sz="2400" dirty="0"/>
              <a:t> from every tribe and tongue and people and nation.” (Rev. 5:9)</a:t>
            </a:r>
          </a:p>
          <a:p>
            <a:pPr marL="0" indent="0">
              <a:buNone/>
            </a:pPr>
            <a:endParaRPr lang="en-US" sz="2400" dirty="0"/>
          </a:p>
        </p:txBody>
      </p:sp>
    </p:spTree>
    <p:extLst>
      <p:ext uri="{BB962C8B-B14F-4D97-AF65-F5344CB8AC3E}">
        <p14:creationId xmlns:p14="http://schemas.microsoft.com/office/powerpoint/2010/main" val="953215144"/>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6-8</a:t>
            </a:r>
            <a:endParaRPr lang="en-US" dirty="0"/>
          </a:p>
        </p:txBody>
      </p:sp>
      <p:sp>
        <p:nvSpPr>
          <p:cNvPr id="3" name="Content Placeholder 2"/>
          <p:cNvSpPr>
            <a:spLocks noGrp="1"/>
          </p:cNvSpPr>
          <p:nvPr>
            <p:ph idx="1"/>
          </p:nvPr>
        </p:nvSpPr>
        <p:spPr>
          <a:xfrm>
            <a:off x="628650" y="1375582"/>
            <a:ext cx="7886700" cy="4192880"/>
          </a:xfrm>
        </p:spPr>
        <p:txBody>
          <a:bodyPr>
            <a:normAutofit fontScale="92500" lnSpcReduction="10000"/>
          </a:bodyPr>
          <a:lstStyle/>
          <a:p>
            <a:pPr marL="0" indent="0">
              <a:buNone/>
            </a:pPr>
            <a:r>
              <a:rPr lang="en-US" sz="3200" b="1" dirty="0">
                <a:solidFill>
                  <a:schemeClr val="accent2">
                    <a:lumMod val="75000"/>
                  </a:schemeClr>
                </a:solidFill>
              </a:rPr>
              <a:t>The Nation (Of Israel) Is Judged</a:t>
            </a:r>
          </a:p>
          <a:p>
            <a:r>
              <a:rPr lang="en-US" sz="2400" dirty="0"/>
              <a:t>“The </a:t>
            </a:r>
            <a:r>
              <a:rPr lang="en-US" sz="2400" dirty="0">
                <a:solidFill>
                  <a:schemeClr val="accent2">
                    <a:lumMod val="75000"/>
                  </a:schemeClr>
                </a:solidFill>
              </a:rPr>
              <a:t>sky was split apart like a scroll when it is rolled up</a:t>
            </a:r>
            <a:r>
              <a:rPr lang="en-US" sz="2400" dirty="0"/>
              <a:t>, </a:t>
            </a:r>
            <a:br>
              <a:rPr lang="en-US" sz="2400" dirty="0"/>
            </a:br>
            <a:r>
              <a:rPr lang="en-US" sz="2400" dirty="0"/>
              <a:t>and every mountain and island were moved </a:t>
            </a:r>
            <a:br>
              <a:rPr lang="en-US" sz="2400" dirty="0"/>
            </a:br>
            <a:r>
              <a:rPr lang="en-US" sz="2400" dirty="0"/>
              <a:t>out of their places.” (Revelation 6:14</a:t>
            </a:r>
            <a:r>
              <a:rPr lang="en-US" sz="2400" dirty="0" smtClean="0"/>
              <a:t>)</a:t>
            </a:r>
          </a:p>
          <a:p>
            <a:pPr marL="0" indent="0">
              <a:buNone/>
            </a:pPr>
            <a:r>
              <a:rPr lang="en-US" sz="3200" b="1" dirty="0">
                <a:solidFill>
                  <a:schemeClr val="accent2">
                    <a:lumMod val="75000"/>
                  </a:schemeClr>
                </a:solidFill>
              </a:rPr>
              <a:t>The People of God Are Identified &amp; Protected</a:t>
            </a:r>
          </a:p>
          <a:p>
            <a:r>
              <a:rPr lang="en-US" sz="2400" dirty="0"/>
              <a:t>“saying “Do not harm the earth or the sea or the trees until we have </a:t>
            </a:r>
            <a:r>
              <a:rPr lang="en-US" sz="2400" dirty="0">
                <a:solidFill>
                  <a:schemeClr val="accent2">
                    <a:lumMod val="75000"/>
                  </a:schemeClr>
                </a:solidFill>
              </a:rPr>
              <a:t>sealed the bond-servants of our God on their foreheads.</a:t>
            </a:r>
            <a:r>
              <a:rPr lang="en-US" sz="2400" dirty="0"/>
              <a:t>” (Revelation 7:3</a:t>
            </a:r>
            <a:r>
              <a:rPr lang="en-US" sz="2400" dirty="0" smtClean="0"/>
              <a:t>)</a:t>
            </a:r>
          </a:p>
          <a:p>
            <a:pPr marL="0" indent="0">
              <a:buNone/>
            </a:pPr>
            <a:r>
              <a:rPr lang="en-US" sz="3200" b="1" dirty="0">
                <a:solidFill>
                  <a:schemeClr val="accent2">
                    <a:lumMod val="75000"/>
                  </a:schemeClr>
                </a:solidFill>
              </a:rPr>
              <a:t>A Portion of Israel Begins To Suffer.</a:t>
            </a:r>
          </a:p>
          <a:p>
            <a:r>
              <a:rPr lang="en-US" sz="2400" dirty="0"/>
              <a:t>“And the seven angels who had the seven trumpets prepared themselves to sound them.” (Revelation 8:6</a:t>
            </a:r>
            <a:r>
              <a:rPr lang="en-US" sz="2400" dirty="0" smtClean="0"/>
              <a:t>)</a:t>
            </a: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1216725676"/>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9-10</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200" b="1" dirty="0">
                <a:solidFill>
                  <a:schemeClr val="accent2">
                    <a:lumMod val="75000"/>
                  </a:schemeClr>
                </a:solidFill>
              </a:rPr>
              <a:t>A Great Army Comes Against The Nation of Israel.</a:t>
            </a:r>
          </a:p>
          <a:p>
            <a:r>
              <a:rPr lang="en-US" sz="2400" dirty="0"/>
              <a:t>“The appearance of the </a:t>
            </a:r>
            <a:r>
              <a:rPr lang="en-US" sz="2400" dirty="0">
                <a:solidFill>
                  <a:schemeClr val="accent2">
                    <a:lumMod val="75000"/>
                  </a:schemeClr>
                </a:solidFill>
              </a:rPr>
              <a:t>locusts</a:t>
            </a:r>
            <a:r>
              <a:rPr lang="en-US" sz="2400" dirty="0"/>
              <a:t> was like horses </a:t>
            </a:r>
            <a:r>
              <a:rPr lang="en-US" sz="2400" dirty="0">
                <a:solidFill>
                  <a:schemeClr val="accent2">
                    <a:lumMod val="75000"/>
                  </a:schemeClr>
                </a:solidFill>
              </a:rPr>
              <a:t>prepared for battle</a:t>
            </a:r>
            <a:r>
              <a:rPr lang="en-US" sz="2400" dirty="0"/>
              <a:t>; and on their heads </a:t>
            </a:r>
            <a:r>
              <a:rPr lang="en-US" sz="2400" dirty="0">
                <a:solidFill>
                  <a:schemeClr val="accent2">
                    <a:lumMod val="75000"/>
                  </a:schemeClr>
                </a:solidFill>
              </a:rPr>
              <a:t>appeared to be crowns</a:t>
            </a:r>
            <a:r>
              <a:rPr lang="en-US" sz="2400" dirty="0"/>
              <a:t> like gold, and their faces were like the faces of men.” (Revelation 9:7</a:t>
            </a:r>
            <a:r>
              <a:rPr lang="en-US" sz="2400" dirty="0" smtClean="0"/>
              <a:t>)</a:t>
            </a:r>
          </a:p>
          <a:p>
            <a:pPr marL="0" indent="0">
              <a:buNone/>
            </a:pPr>
            <a:r>
              <a:rPr lang="en-US" sz="3200" b="1" dirty="0">
                <a:solidFill>
                  <a:schemeClr val="accent2">
                    <a:lumMod val="75000"/>
                  </a:schemeClr>
                </a:solidFill>
              </a:rPr>
              <a:t>The Delay Is Ending So John Must Prepare To Act.</a:t>
            </a:r>
          </a:p>
          <a:p>
            <a:r>
              <a:rPr lang="en-US" sz="2400" dirty="0"/>
              <a:t>“</a:t>
            </a:r>
            <a:r>
              <a:rPr lang="mr-IN" sz="2400" dirty="0"/>
              <a:t>…</a:t>
            </a:r>
            <a:r>
              <a:rPr lang="en-US" sz="2400" dirty="0"/>
              <a:t>there will be </a:t>
            </a:r>
            <a:r>
              <a:rPr lang="en-US" sz="2400" dirty="0">
                <a:solidFill>
                  <a:schemeClr val="accent2">
                    <a:lumMod val="75000"/>
                  </a:schemeClr>
                </a:solidFill>
              </a:rPr>
              <a:t>delay no longer</a:t>
            </a:r>
            <a:r>
              <a:rPr lang="en-US" sz="2400" dirty="0"/>
              <a:t>, but in the days of the voice of the seventh angel, </a:t>
            </a:r>
            <a:r>
              <a:rPr lang="en-US" sz="2400" dirty="0">
                <a:solidFill>
                  <a:schemeClr val="accent2">
                    <a:lumMod val="75000"/>
                  </a:schemeClr>
                </a:solidFill>
              </a:rPr>
              <a:t>when he is about to sound</a:t>
            </a:r>
            <a:r>
              <a:rPr lang="en-US" sz="2400" dirty="0"/>
              <a:t>, then the mystery of God is finished, as He preached to His servants the prophets.” (Revelation 10:6b-7)</a:t>
            </a:r>
          </a:p>
          <a:p>
            <a:pPr marL="0" indent="0">
              <a:buNone/>
            </a:pPr>
            <a:endParaRPr lang="en-US" sz="2400" dirty="0"/>
          </a:p>
          <a:p>
            <a:endParaRPr lang="en-US" sz="2400" dirty="0"/>
          </a:p>
        </p:txBody>
      </p:sp>
    </p:spTree>
    <p:extLst>
      <p:ext uri="{BB962C8B-B14F-4D97-AF65-F5344CB8AC3E}">
        <p14:creationId xmlns:p14="http://schemas.microsoft.com/office/powerpoint/2010/main" val="630441294"/>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11</a:t>
            </a:r>
            <a:endParaRPr lang="en-US" dirty="0"/>
          </a:p>
        </p:txBody>
      </p:sp>
      <p:sp>
        <p:nvSpPr>
          <p:cNvPr id="3" name="Content Placeholder 2"/>
          <p:cNvSpPr>
            <a:spLocks noGrp="1"/>
          </p:cNvSpPr>
          <p:nvPr>
            <p:ph idx="1"/>
          </p:nvPr>
        </p:nvSpPr>
        <p:spPr>
          <a:xfrm>
            <a:off x="628650" y="1240002"/>
            <a:ext cx="7886700" cy="3626115"/>
          </a:xfrm>
        </p:spPr>
        <p:txBody>
          <a:bodyPr>
            <a:noAutofit/>
          </a:bodyPr>
          <a:lstStyle/>
          <a:p>
            <a:pPr marL="0" indent="0">
              <a:buNone/>
            </a:pPr>
            <a:r>
              <a:rPr lang="en-US" sz="3200" b="1" dirty="0" smtClean="0">
                <a:solidFill>
                  <a:schemeClr val="accent2">
                    <a:lumMod val="75000"/>
                  </a:schemeClr>
                </a:solidFill>
              </a:rPr>
              <a:t>The Faithful Worship &amp; Witness </a:t>
            </a:r>
            <a:br>
              <a:rPr lang="en-US" sz="3200" b="1" dirty="0" smtClean="0">
                <a:solidFill>
                  <a:schemeClr val="accent2">
                    <a:lumMod val="75000"/>
                  </a:schemeClr>
                </a:solidFill>
              </a:rPr>
            </a:br>
            <a:r>
              <a:rPr lang="en-US" sz="3200" b="1" dirty="0" smtClean="0">
                <a:solidFill>
                  <a:schemeClr val="accent2">
                    <a:lumMod val="75000"/>
                  </a:schemeClr>
                </a:solidFill>
              </a:rPr>
              <a:t>As Judgment Arrives.</a:t>
            </a:r>
          </a:p>
          <a:p>
            <a:r>
              <a:rPr lang="en-US" sz="2400" dirty="0" smtClean="0"/>
              <a:t>“Then there was given me a measuring rod like a staff; and someone said, “Get up and </a:t>
            </a:r>
            <a:r>
              <a:rPr lang="en-US" sz="2400" dirty="0" smtClean="0">
                <a:solidFill>
                  <a:schemeClr val="accent2">
                    <a:lumMod val="75000"/>
                  </a:schemeClr>
                </a:solidFill>
              </a:rPr>
              <a:t>measure the temple </a:t>
            </a:r>
            <a:r>
              <a:rPr lang="en-US" sz="2400" dirty="0" smtClean="0"/>
              <a:t>of God and the altar, and </a:t>
            </a:r>
            <a:r>
              <a:rPr lang="en-US" sz="2400" dirty="0" smtClean="0">
                <a:solidFill>
                  <a:schemeClr val="accent2">
                    <a:lumMod val="75000"/>
                  </a:schemeClr>
                </a:solidFill>
              </a:rPr>
              <a:t>those who </a:t>
            </a:r>
            <a:r>
              <a:rPr lang="en-US" sz="2400" b="1" u="sng" dirty="0" smtClean="0">
                <a:solidFill>
                  <a:schemeClr val="accent2">
                    <a:lumMod val="75000"/>
                  </a:schemeClr>
                </a:solidFill>
              </a:rPr>
              <a:t>worship</a:t>
            </a:r>
            <a:r>
              <a:rPr lang="en-US" sz="2400" dirty="0" smtClean="0">
                <a:solidFill>
                  <a:schemeClr val="accent2">
                    <a:lumMod val="75000"/>
                  </a:schemeClr>
                </a:solidFill>
              </a:rPr>
              <a:t> </a:t>
            </a:r>
            <a:r>
              <a:rPr lang="en-US" sz="2400" dirty="0" smtClean="0"/>
              <a:t>in it.” (Revelation 11:1)</a:t>
            </a:r>
          </a:p>
          <a:p>
            <a:r>
              <a:rPr lang="en-US" sz="2400" dirty="0" smtClean="0"/>
              <a:t>“And I will grant authority to my two </a:t>
            </a:r>
            <a:r>
              <a:rPr lang="en-US" sz="2400" b="1" u="sng" dirty="0" smtClean="0">
                <a:solidFill>
                  <a:schemeClr val="accent2">
                    <a:lumMod val="75000"/>
                  </a:schemeClr>
                </a:solidFill>
              </a:rPr>
              <a:t>witnesses</a:t>
            </a:r>
            <a:r>
              <a:rPr lang="en-US" sz="2400" dirty="0" smtClean="0"/>
              <a:t>, and they will prophecy for twelve hundred and sixty days, clothed in sackcloth.” (Revelation 11:3)</a:t>
            </a:r>
          </a:p>
          <a:p>
            <a:r>
              <a:rPr lang="en-US" sz="2400" dirty="0" smtClean="0"/>
              <a:t>“When they have finished their </a:t>
            </a:r>
            <a:r>
              <a:rPr lang="en-US" sz="2400" b="1" u="sng" dirty="0" smtClean="0">
                <a:solidFill>
                  <a:schemeClr val="accent2">
                    <a:lumMod val="75000"/>
                  </a:schemeClr>
                </a:solidFill>
              </a:rPr>
              <a:t>testimony</a:t>
            </a:r>
            <a:r>
              <a:rPr lang="en-US" sz="2400" dirty="0" smtClean="0"/>
              <a:t>, the beast that comes up out of the abyss will make war with them, and overcome them and kill them.” (Revelation 11:7)</a:t>
            </a:r>
            <a:endParaRPr lang="en-US" sz="2400" dirty="0"/>
          </a:p>
          <a:p>
            <a:endParaRPr lang="en-US" sz="2400" dirty="0"/>
          </a:p>
        </p:txBody>
      </p:sp>
    </p:spTree>
    <p:extLst>
      <p:ext uri="{BB962C8B-B14F-4D97-AF65-F5344CB8AC3E}">
        <p14:creationId xmlns:p14="http://schemas.microsoft.com/office/powerpoint/2010/main" val="618696848"/>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57545336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12</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200" b="1" dirty="0" smtClean="0">
                <a:solidFill>
                  <a:schemeClr val="accent2">
                    <a:lumMod val="75000"/>
                  </a:schemeClr>
                </a:solidFill>
              </a:rPr>
              <a:t>The Heavenly Victory Behind The Earthly Difficulty.</a:t>
            </a:r>
          </a:p>
          <a:p>
            <a:r>
              <a:rPr lang="en-US" sz="2400" dirty="0" smtClean="0"/>
              <a:t>“And there was </a:t>
            </a:r>
            <a:r>
              <a:rPr lang="en-US" sz="2400" dirty="0" smtClean="0">
                <a:solidFill>
                  <a:schemeClr val="accent2">
                    <a:lumMod val="75000"/>
                  </a:schemeClr>
                </a:solidFill>
              </a:rPr>
              <a:t>war in heaven</a:t>
            </a:r>
            <a:r>
              <a:rPr lang="en-US" sz="2400" dirty="0" smtClean="0"/>
              <a:t>, Michael and his angels waging war with the dragon. The </a:t>
            </a:r>
            <a:r>
              <a:rPr lang="en-US" sz="2400" dirty="0" smtClean="0">
                <a:solidFill>
                  <a:schemeClr val="accent2">
                    <a:lumMod val="75000"/>
                  </a:schemeClr>
                </a:solidFill>
              </a:rPr>
              <a:t>dragon</a:t>
            </a:r>
            <a:r>
              <a:rPr lang="en-US" sz="2400" dirty="0" smtClean="0"/>
              <a:t> and his angels waged war, “ (Rev 12:7)</a:t>
            </a:r>
          </a:p>
          <a:p>
            <a:r>
              <a:rPr lang="en-US" sz="2400" dirty="0" smtClean="0"/>
              <a:t>“And they </a:t>
            </a:r>
            <a:r>
              <a:rPr lang="en-US" sz="2400" dirty="0" smtClean="0">
                <a:solidFill>
                  <a:schemeClr val="accent2">
                    <a:lumMod val="75000"/>
                  </a:schemeClr>
                </a:solidFill>
              </a:rPr>
              <a:t>overcame</a:t>
            </a:r>
            <a:r>
              <a:rPr lang="en-US" sz="2400" dirty="0" smtClean="0"/>
              <a:t> him because of the blood of </a:t>
            </a:r>
            <a:r>
              <a:rPr lang="en-US" sz="2400" dirty="0" smtClean="0">
                <a:solidFill>
                  <a:schemeClr val="accent2">
                    <a:lumMod val="75000"/>
                  </a:schemeClr>
                </a:solidFill>
              </a:rPr>
              <a:t>the Lamb </a:t>
            </a:r>
            <a:r>
              <a:rPr lang="en-US" sz="2400" dirty="0" smtClean="0"/>
              <a:t>and because of the word of their </a:t>
            </a:r>
            <a:r>
              <a:rPr lang="en-US" sz="2400" b="1" dirty="0" smtClean="0">
                <a:solidFill>
                  <a:schemeClr val="accent2">
                    <a:lumMod val="75000"/>
                  </a:schemeClr>
                </a:solidFill>
              </a:rPr>
              <a:t>testimony</a:t>
            </a:r>
            <a:r>
              <a:rPr lang="en-US" sz="2400" dirty="0" smtClean="0"/>
              <a:t>, and </a:t>
            </a:r>
            <a:r>
              <a:rPr lang="en-US" sz="2400" dirty="0" smtClean="0">
                <a:solidFill>
                  <a:schemeClr val="accent2">
                    <a:lumMod val="75000"/>
                  </a:schemeClr>
                </a:solidFill>
              </a:rPr>
              <a:t>they did not love their life even when faced with death.</a:t>
            </a:r>
            <a:r>
              <a:rPr lang="en-US" sz="2400" dirty="0" smtClean="0"/>
              <a:t>” (Revelation 12:11)</a:t>
            </a:r>
          </a:p>
          <a:p>
            <a:r>
              <a:rPr lang="en-US" sz="2400" dirty="0" smtClean="0"/>
              <a:t>“So the dragon was enraged with the woman, and went off to make war with the rest of her </a:t>
            </a:r>
            <a:r>
              <a:rPr lang="en-US" sz="2400" dirty="0" smtClean="0">
                <a:solidFill>
                  <a:schemeClr val="accent2">
                    <a:lumMod val="75000"/>
                  </a:schemeClr>
                </a:solidFill>
              </a:rPr>
              <a:t>children, who keep the commandments of God and </a:t>
            </a:r>
            <a:r>
              <a:rPr lang="en-US" sz="2400" b="1" u="sng" dirty="0" smtClean="0">
                <a:solidFill>
                  <a:schemeClr val="accent2">
                    <a:lumMod val="75000"/>
                  </a:schemeClr>
                </a:solidFill>
              </a:rPr>
              <a:t>hold to the testimony </a:t>
            </a:r>
            <a:r>
              <a:rPr lang="en-US" sz="2400" dirty="0" smtClean="0">
                <a:solidFill>
                  <a:schemeClr val="accent2">
                    <a:lumMod val="75000"/>
                  </a:schemeClr>
                </a:solidFill>
              </a:rPr>
              <a:t>of Jesus.</a:t>
            </a:r>
            <a:r>
              <a:rPr lang="en-US" sz="2400" dirty="0" smtClean="0"/>
              <a:t>” (Revelation 12:17)</a:t>
            </a:r>
            <a:endParaRPr lang="en-US" sz="2400" dirty="0"/>
          </a:p>
          <a:p>
            <a:endParaRPr lang="en-US" sz="2400" dirty="0"/>
          </a:p>
        </p:txBody>
      </p:sp>
    </p:spTree>
    <p:extLst>
      <p:ext uri="{BB962C8B-B14F-4D97-AF65-F5344CB8AC3E}">
        <p14:creationId xmlns:p14="http://schemas.microsoft.com/office/powerpoint/2010/main" val="1124255168"/>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7875</TotalTime>
  <Words>2978</Words>
  <Application>Microsoft Macintosh PowerPoint</Application>
  <PresentationFormat>On-screen Show (16:10)</PresentationFormat>
  <Paragraphs>240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Calibri Light</vt:lpstr>
      <vt:lpstr>Mangal</vt:lpstr>
      <vt:lpstr>Wingdings</vt:lpstr>
      <vt:lpstr>Arial</vt:lpstr>
      <vt:lpstr>Office Theme</vt:lpstr>
      <vt:lpstr>Revelation</vt:lpstr>
      <vt:lpstr>PowerPoint Presentation</vt:lpstr>
      <vt:lpstr>Revelation Chapter 1-3</vt:lpstr>
      <vt:lpstr>Revelation Chapter 4-5</vt:lpstr>
      <vt:lpstr>Revelation Chapter 6-8</vt:lpstr>
      <vt:lpstr>Revelation Chapter 9-10</vt:lpstr>
      <vt:lpstr>Revelation Chapter 11</vt:lpstr>
      <vt:lpstr>PowerPoint Presentation</vt:lpstr>
      <vt:lpstr>Revelation Chapter 12</vt:lpstr>
      <vt:lpstr>Revelation Chapter 13-14</vt:lpstr>
      <vt:lpstr>Revelation Chapter 13</vt:lpstr>
      <vt:lpstr>Revelation Chapter 14</vt:lpstr>
      <vt:lpstr>Overview of The Revelation</vt:lpstr>
      <vt:lpstr>Revelation Chapter 15</vt:lpstr>
      <vt:lpstr>Revelation Chapter 15</vt:lpstr>
      <vt:lpstr>The Song of Moses Deuteronomy 32:1-43</vt:lpstr>
      <vt:lpstr>Revelation Chapter 16</vt:lpstr>
      <vt:lpstr>Revelation Chapter 16</vt:lpstr>
      <vt:lpstr>Waters Dried Up for The Coming War Revelation 16:12</vt:lpstr>
      <vt:lpstr>Revelation Chapter 16</vt:lpstr>
      <vt:lpstr>The Great Hailstones Revelation 16:21</vt:lpstr>
      <vt:lpstr>Revelation Chapter 15</vt:lpstr>
      <vt:lpstr>Revelation Chapter 16</vt:lpstr>
      <vt:lpstr>Revelation</vt:lpstr>
      <vt:lpstr>Revelation Should Be Studied  In Harmony With Other Clear Passages.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Phillip Shumake</dc:creator>
  <cp:lastModifiedBy>Phillip Shumake</cp:lastModifiedBy>
  <cp:revision>400</cp:revision>
  <cp:lastPrinted>2018-08-15T22:14:10Z</cp:lastPrinted>
  <dcterms:created xsi:type="dcterms:W3CDTF">2018-07-17T00:35:29Z</dcterms:created>
  <dcterms:modified xsi:type="dcterms:W3CDTF">2018-08-19T01:59:21Z</dcterms:modified>
</cp:coreProperties>
</file>