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9" r:id="rId4"/>
    <p:sldMasterId id="2147483737" r:id="rId5"/>
  </p:sldMasterIdLst>
  <p:notesMasterIdLst>
    <p:notesMasterId r:id="rId34"/>
  </p:notesMasterIdLst>
  <p:sldIdLst>
    <p:sldId id="396" r:id="rId6"/>
    <p:sldId id="2320" r:id="rId7"/>
    <p:sldId id="394" r:id="rId8"/>
    <p:sldId id="397" r:id="rId9"/>
    <p:sldId id="280" r:id="rId10"/>
    <p:sldId id="1325" r:id="rId11"/>
    <p:sldId id="482" r:id="rId12"/>
    <p:sldId id="2386" r:id="rId13"/>
    <p:sldId id="1326" r:id="rId14"/>
    <p:sldId id="484" r:id="rId15"/>
    <p:sldId id="1308" r:id="rId16"/>
    <p:sldId id="2329" r:id="rId17"/>
    <p:sldId id="477" r:id="rId18"/>
    <p:sldId id="2330" r:id="rId19"/>
    <p:sldId id="2331" r:id="rId20"/>
    <p:sldId id="2387" r:id="rId21"/>
    <p:sldId id="2332" r:id="rId22"/>
    <p:sldId id="1331" r:id="rId23"/>
    <p:sldId id="2334" r:id="rId24"/>
    <p:sldId id="257" r:id="rId25"/>
    <p:sldId id="258" r:id="rId26"/>
    <p:sldId id="282" r:id="rId27"/>
    <p:sldId id="465" r:id="rId28"/>
    <p:sldId id="2388" r:id="rId29"/>
    <p:sldId id="2335" r:id="rId30"/>
    <p:sldId id="2336" r:id="rId31"/>
    <p:sldId id="2337" r:id="rId32"/>
    <p:sldId id="24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199" autoAdjust="0"/>
  </p:normalViewPr>
  <p:slideViewPr>
    <p:cSldViewPr snapToGrid="0">
      <p:cViewPr varScale="1">
        <p:scale>
          <a:sx n="72" d="100"/>
          <a:sy n="72" d="100"/>
        </p:scale>
        <p:origin x="1932"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34C9B-D070-40A2-8946-40D62739CF59}" type="datetimeFigureOut">
              <a:rPr lang="en-US" smtClean="0"/>
              <a:t>9/9/2018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5D096-E793-4FF6-8E68-B77780773664}" type="slidenum">
              <a:rPr lang="en-US" smtClean="0"/>
              <a:t>‹#›</a:t>
            </a:fld>
            <a:endParaRPr lang="en-US"/>
          </a:p>
        </p:txBody>
      </p:sp>
    </p:spTree>
    <p:extLst>
      <p:ext uri="{BB962C8B-B14F-4D97-AF65-F5344CB8AC3E}">
        <p14:creationId xmlns:p14="http://schemas.microsoft.com/office/powerpoint/2010/main" val="4180651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40C4-D69D-410D-9766-C996ED5EDB6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15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    </a:t>
            </a:r>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8861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0F030-54DD-4037-B04B-7EF02F1B69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305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718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0F030-54DD-4037-B04B-7EF02F1B69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321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0F030-54DD-4037-B04B-7EF02F1B69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150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0F030-54DD-4037-B04B-7EF02F1B69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4611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9341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0F030-54DD-4037-B04B-7EF02F1B69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7994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0F030-54DD-4037-B04B-7EF02F1B69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9030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26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40C4-D69D-410D-9766-C996ED5EDB6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15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normAutofit/>
          </a:bodyPr>
          <a:lstStyle/>
          <a:p>
            <a:pPr eaLnBrk="1" hangingPunct="1"/>
            <a:endParaRPr lang="en-US" dirty="0"/>
          </a:p>
        </p:txBody>
      </p:sp>
    </p:spTree>
    <p:extLst>
      <p:ext uri="{BB962C8B-B14F-4D97-AF65-F5344CB8AC3E}">
        <p14:creationId xmlns:p14="http://schemas.microsoft.com/office/powerpoint/2010/main" val="2136762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6050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403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9571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4711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3399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0F030-54DD-4037-B04B-7EF02F1B69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654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0F030-54DD-4037-B04B-7EF02F1B69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9563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56560B-F062-4250-8C5A-05182581C7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09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7E0FC-9F6B-4095-90B1-722B6689387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7107"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normAutofit fontScale="85000" lnSpcReduction="20000"/>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1B403-CF64-49EC-9AEB-605B6136836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017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380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96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0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828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329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974C77-D537-479D-8334-3C33D4828A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350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AC3A0A-294F-4253-B77F-FA4CD9C276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97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31AC7-85C8-4D09-9163-7BC645EAEF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236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AA31E95-9005-467D-BED4-2168FF930B5B}" type="datetimeFigureOut">
              <a:rPr lang="en-US"/>
              <a:pPr>
                <a:defRPr/>
              </a:pPr>
              <a:t>9/9/2018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502F0E4-04C3-4C74-AC64-CDBA892B5409}" type="slidenum">
              <a:rPr lang="en-US"/>
              <a:pPr>
                <a:defRPr/>
              </a:pPr>
              <a:t>‹#›</a:t>
            </a:fld>
            <a:endParaRPr lang="en-US"/>
          </a:p>
        </p:txBody>
      </p:sp>
    </p:spTree>
    <p:extLst>
      <p:ext uri="{BB962C8B-B14F-4D97-AF65-F5344CB8AC3E}">
        <p14:creationId xmlns:p14="http://schemas.microsoft.com/office/powerpoint/2010/main" val="4178556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10CED9B-3D9E-42B4-BD97-4DFA3A4C7842}" type="datetimeFigureOut">
              <a:rPr lang="en-US"/>
              <a:pPr>
                <a:defRPr/>
              </a:pPr>
              <a:t>9/9/2018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380093A-D12A-47AC-84E9-30E95197DAF6}" type="slidenum">
              <a:rPr lang="en-US"/>
              <a:pPr>
                <a:defRPr/>
              </a:pPr>
              <a:t>‹#›</a:t>
            </a:fld>
            <a:endParaRPr lang="en-US"/>
          </a:p>
        </p:txBody>
      </p:sp>
    </p:spTree>
    <p:extLst>
      <p:ext uri="{BB962C8B-B14F-4D97-AF65-F5344CB8AC3E}">
        <p14:creationId xmlns:p14="http://schemas.microsoft.com/office/powerpoint/2010/main" val="263200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FF5A354-FA5F-4065-B31E-1AF1C1B235CE}" type="datetimeFigureOut">
              <a:rPr lang="en-US"/>
              <a:pPr>
                <a:defRPr/>
              </a:pPr>
              <a:t>9/9/2018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57EA9AA-C98B-4BE1-A4C2-E7C1C500F30E}" type="slidenum">
              <a:rPr lang="en-US"/>
              <a:pPr>
                <a:defRPr/>
              </a:pPr>
              <a:t>‹#›</a:t>
            </a:fld>
            <a:endParaRPr lang="en-US"/>
          </a:p>
        </p:txBody>
      </p:sp>
    </p:spTree>
    <p:extLst>
      <p:ext uri="{BB962C8B-B14F-4D97-AF65-F5344CB8AC3E}">
        <p14:creationId xmlns:p14="http://schemas.microsoft.com/office/powerpoint/2010/main" val="3045024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247F9F0-84CA-4DB1-88FD-DEEB6460B84A}" type="datetimeFigureOut">
              <a:rPr lang="en-US"/>
              <a:pPr>
                <a:defRPr/>
              </a:pPr>
              <a:t>9/9/2018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E703E94-D174-47E8-823E-CC66FF0187DC}" type="slidenum">
              <a:rPr lang="en-US"/>
              <a:pPr>
                <a:defRPr/>
              </a:pPr>
              <a:t>‹#›</a:t>
            </a:fld>
            <a:endParaRPr lang="en-US"/>
          </a:p>
        </p:txBody>
      </p:sp>
    </p:spTree>
    <p:extLst>
      <p:ext uri="{BB962C8B-B14F-4D97-AF65-F5344CB8AC3E}">
        <p14:creationId xmlns:p14="http://schemas.microsoft.com/office/powerpoint/2010/main" val="2752597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D55EB58-0480-44A7-84F0-04F50857640B}" type="datetimeFigureOut">
              <a:rPr lang="en-US"/>
              <a:pPr>
                <a:defRPr/>
              </a:pPr>
              <a:t>9/9/2018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767BF8C-B4A8-4D13-A96A-338AB678BA22}" type="slidenum">
              <a:rPr lang="en-US"/>
              <a:pPr>
                <a:defRPr/>
              </a:pPr>
              <a:t>‹#›</a:t>
            </a:fld>
            <a:endParaRPr lang="en-US"/>
          </a:p>
        </p:txBody>
      </p:sp>
    </p:spTree>
    <p:extLst>
      <p:ext uri="{BB962C8B-B14F-4D97-AF65-F5344CB8AC3E}">
        <p14:creationId xmlns:p14="http://schemas.microsoft.com/office/powerpoint/2010/main" val="712676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7561109-A560-47C8-92D9-848B073431B8}" type="datetimeFigureOut">
              <a:rPr lang="en-US"/>
              <a:pPr>
                <a:defRPr/>
              </a:pPr>
              <a:t>9/9/2018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4B4C7AD-ED12-42EA-B263-869170A96091}" type="slidenum">
              <a:rPr lang="en-US"/>
              <a:pPr>
                <a:defRPr/>
              </a:pPr>
              <a:t>‹#›</a:t>
            </a:fld>
            <a:endParaRPr lang="en-US"/>
          </a:p>
        </p:txBody>
      </p:sp>
    </p:spTree>
    <p:extLst>
      <p:ext uri="{BB962C8B-B14F-4D97-AF65-F5344CB8AC3E}">
        <p14:creationId xmlns:p14="http://schemas.microsoft.com/office/powerpoint/2010/main" val="1800639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6F00FE8-C477-47FF-B521-8C3A93CE6A8B}" type="datetimeFigureOut">
              <a:rPr lang="en-US"/>
              <a:pPr>
                <a:defRPr/>
              </a:pPr>
              <a:t>9/9/2018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B9356F0-0106-4EF3-8011-59157416DED9}" type="slidenum">
              <a:rPr lang="en-US"/>
              <a:pPr>
                <a:defRPr/>
              </a:pPr>
              <a:t>‹#›</a:t>
            </a:fld>
            <a:endParaRPr lang="en-US"/>
          </a:p>
        </p:txBody>
      </p:sp>
    </p:spTree>
    <p:extLst>
      <p:ext uri="{BB962C8B-B14F-4D97-AF65-F5344CB8AC3E}">
        <p14:creationId xmlns:p14="http://schemas.microsoft.com/office/powerpoint/2010/main" val="2252723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5"/>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D9F6296-66FA-4CC1-BF0C-D57E6735161A}" type="datetimeFigureOut">
              <a:rPr lang="en-US"/>
              <a:pPr>
                <a:defRPr/>
              </a:pPr>
              <a:t>9/9/2018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13C4B88-884E-412B-895B-2D12BACF471B}" type="slidenum">
              <a:rPr lang="en-US"/>
              <a:pPr>
                <a:defRPr/>
              </a:pPr>
              <a:t>‹#›</a:t>
            </a:fld>
            <a:endParaRPr lang="en-US"/>
          </a:p>
        </p:txBody>
      </p:sp>
    </p:spTree>
    <p:extLst>
      <p:ext uri="{BB962C8B-B14F-4D97-AF65-F5344CB8AC3E}">
        <p14:creationId xmlns:p14="http://schemas.microsoft.com/office/powerpoint/2010/main" val="118076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C2A5A3-4DA8-413A-B310-CA4938B006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8401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41"/>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2945B3C-32A3-4A4E-82EA-91401548D620}" type="datetimeFigureOut">
              <a:rPr lang="en-US"/>
              <a:pPr>
                <a:defRPr/>
              </a:pPr>
              <a:t>9/9/2018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3EC3190-037A-443F-825F-0156FCFCA96A}" type="slidenum">
              <a:rPr lang="en-US"/>
              <a:pPr>
                <a:defRPr/>
              </a:pPr>
              <a:t>‹#›</a:t>
            </a:fld>
            <a:endParaRPr lang="en-US"/>
          </a:p>
        </p:txBody>
      </p:sp>
    </p:spTree>
    <p:extLst>
      <p:ext uri="{BB962C8B-B14F-4D97-AF65-F5344CB8AC3E}">
        <p14:creationId xmlns:p14="http://schemas.microsoft.com/office/powerpoint/2010/main" val="1663330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D95873F-17C8-464A-A033-FCB4C3A8EB54}" type="datetimeFigureOut">
              <a:rPr lang="en-US"/>
              <a:pPr>
                <a:defRPr/>
              </a:pPr>
              <a:t>9/9/2018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06AE9F9-3F7A-4F00-AB97-F416947913A7}" type="slidenum">
              <a:rPr lang="en-US"/>
              <a:pPr>
                <a:defRPr/>
              </a:pPr>
              <a:t>‹#›</a:t>
            </a:fld>
            <a:endParaRPr lang="en-US"/>
          </a:p>
        </p:txBody>
      </p:sp>
    </p:spTree>
    <p:extLst>
      <p:ext uri="{BB962C8B-B14F-4D97-AF65-F5344CB8AC3E}">
        <p14:creationId xmlns:p14="http://schemas.microsoft.com/office/powerpoint/2010/main" val="1737398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1E07391-068F-4687-8B3A-B98D6BFCD974}" type="datetimeFigureOut">
              <a:rPr lang="en-US"/>
              <a:pPr>
                <a:defRPr/>
              </a:pPr>
              <a:t>9/9/2018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211B55D-EAA1-4F76-A1B1-4A3454E9F741}" type="slidenum">
              <a:rPr lang="en-US"/>
              <a:pPr>
                <a:defRPr/>
              </a:pPr>
              <a:t>‹#›</a:t>
            </a:fld>
            <a:endParaRPr lang="en-US"/>
          </a:p>
        </p:txBody>
      </p:sp>
    </p:spTree>
    <p:extLst>
      <p:ext uri="{BB962C8B-B14F-4D97-AF65-F5344CB8AC3E}">
        <p14:creationId xmlns:p14="http://schemas.microsoft.com/office/powerpoint/2010/main" val="2098982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94898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639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33485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5012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543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7559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F30A5B-54CE-426F-A68F-7E01B40D3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8179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4747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685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8380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342900"/>
            <a:ext cx="2743200" cy="5753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42900"/>
            <a:ext cx="8026400" cy="5753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7257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9/9/2018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5292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9/9/2018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45399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9/9/2018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51286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AC49F0-DDC8-4C14-B9A0-03E558624EE5}" type="datetimeFigureOut">
              <a:rPr lang="en-US" smtClean="0">
                <a:solidFill>
                  <a:prstClr val="white">
                    <a:tint val="75000"/>
                  </a:prstClr>
                </a:solidFill>
              </a:rPr>
              <a:pPr/>
              <a:t>9/9/2018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3979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AC49F0-DDC8-4C14-B9A0-03E558624EE5}" type="datetimeFigureOut">
              <a:rPr lang="en-US" smtClean="0">
                <a:solidFill>
                  <a:prstClr val="white">
                    <a:tint val="75000"/>
                  </a:prstClr>
                </a:solidFill>
              </a:rPr>
              <a:pPr/>
              <a:t>9/9/2018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31356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AC49F0-DDC8-4C14-B9A0-03E558624EE5}" type="datetimeFigureOut">
              <a:rPr lang="en-US" smtClean="0">
                <a:solidFill>
                  <a:prstClr val="white">
                    <a:tint val="75000"/>
                  </a:prstClr>
                </a:solidFill>
              </a:rPr>
              <a:pPr/>
              <a:t>9/9/2018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6226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B8D6A1-1E03-432F-A312-3F98E84D52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82211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C49F0-DDC8-4C14-B9A0-03E558624EE5}" type="datetimeFigureOut">
              <a:rPr lang="en-US" smtClean="0">
                <a:solidFill>
                  <a:prstClr val="white">
                    <a:tint val="75000"/>
                  </a:prstClr>
                </a:solidFill>
              </a:rPr>
              <a:pPr/>
              <a:t>9/9/2018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63389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C49F0-DDC8-4C14-B9A0-03E558624EE5}" type="datetimeFigureOut">
              <a:rPr lang="en-US" smtClean="0">
                <a:solidFill>
                  <a:prstClr val="white">
                    <a:tint val="75000"/>
                  </a:prstClr>
                </a:solidFill>
              </a:rPr>
              <a:pPr/>
              <a:t>9/9/2018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05071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C49F0-DDC8-4C14-B9A0-03E558624EE5}" type="datetimeFigureOut">
              <a:rPr lang="en-US" smtClean="0">
                <a:solidFill>
                  <a:prstClr val="white">
                    <a:tint val="75000"/>
                  </a:prstClr>
                </a:solidFill>
              </a:rPr>
              <a:pPr/>
              <a:t>9/9/2018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30895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9/9/2018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30089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9/9/2018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76063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28600"/>
            <a:ext cx="103632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7347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9/9/2018</a:t>
            </a:fld>
            <a:endParaRPr lang="en-US"/>
          </a:p>
        </p:txBody>
      </p:sp>
      <p:sp>
        <p:nvSpPr>
          <p:cNvPr id="5" name="Footer Placeholder 4"/>
          <p:cNvSpPr>
            <a:spLocks noGrp="1"/>
          </p:cNvSpPr>
          <p:nvPr>
            <p:ph type="ftr" sz="quarter" idx="11"/>
          </p:nvPr>
        </p:nvSpPr>
        <p:spPr>
          <a:xfrm>
            <a:off x="4165600" y="635638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728669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9/9/2018</a:t>
            </a:fld>
            <a:endParaRPr lang="en-US"/>
          </a:p>
        </p:txBody>
      </p:sp>
      <p:sp>
        <p:nvSpPr>
          <p:cNvPr id="5" name="Footer Placeholder 4"/>
          <p:cNvSpPr>
            <a:spLocks noGrp="1"/>
          </p:cNvSpPr>
          <p:nvPr>
            <p:ph type="ftr" sz="quarter" idx="11"/>
          </p:nvPr>
        </p:nvSpPr>
        <p:spPr>
          <a:xfrm>
            <a:off x="4165600" y="635638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3035271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9/9/2018</a:t>
            </a:fld>
            <a:endParaRPr lang="en-US"/>
          </a:p>
        </p:txBody>
      </p:sp>
      <p:sp>
        <p:nvSpPr>
          <p:cNvPr id="5" name="Footer Placeholder 4"/>
          <p:cNvSpPr>
            <a:spLocks noGrp="1"/>
          </p:cNvSpPr>
          <p:nvPr>
            <p:ph type="ftr" sz="quarter" idx="11"/>
          </p:nvPr>
        </p:nvSpPr>
        <p:spPr>
          <a:xfrm>
            <a:off x="4165600" y="635638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1886865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9/9/2018</a:t>
            </a:fld>
            <a:endParaRPr lang="en-US"/>
          </a:p>
        </p:txBody>
      </p:sp>
      <p:sp>
        <p:nvSpPr>
          <p:cNvPr id="6" name="Footer Placeholder 5"/>
          <p:cNvSpPr>
            <a:spLocks noGrp="1"/>
          </p:cNvSpPr>
          <p:nvPr>
            <p:ph type="ftr" sz="quarter" idx="11"/>
          </p:nvPr>
        </p:nvSpPr>
        <p:spPr>
          <a:xfrm>
            <a:off x="4165600" y="6356384"/>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35745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B6FA37-FEDC-4742-88DB-6663EFD13C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5069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9/9/2018</a:t>
            </a:fld>
            <a:endParaRPr lang="en-US"/>
          </a:p>
        </p:txBody>
      </p:sp>
      <p:sp>
        <p:nvSpPr>
          <p:cNvPr id="8" name="Footer Placeholder 7"/>
          <p:cNvSpPr>
            <a:spLocks noGrp="1"/>
          </p:cNvSpPr>
          <p:nvPr>
            <p:ph type="ftr" sz="quarter" idx="11"/>
          </p:nvPr>
        </p:nvSpPr>
        <p:spPr>
          <a:xfrm>
            <a:off x="4165600" y="6356384"/>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14088359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9/9/2018</a:t>
            </a:fld>
            <a:endParaRPr lang="en-US"/>
          </a:p>
        </p:txBody>
      </p:sp>
      <p:sp>
        <p:nvSpPr>
          <p:cNvPr id="4" name="Footer Placeholder 3"/>
          <p:cNvSpPr>
            <a:spLocks noGrp="1"/>
          </p:cNvSpPr>
          <p:nvPr>
            <p:ph type="ftr" sz="quarter" idx="11"/>
          </p:nvPr>
        </p:nvSpPr>
        <p:spPr>
          <a:xfrm>
            <a:off x="4165600" y="6356384"/>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1768230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9/9/2018</a:t>
            </a:fld>
            <a:endParaRPr lang="en-US"/>
          </a:p>
        </p:txBody>
      </p:sp>
      <p:sp>
        <p:nvSpPr>
          <p:cNvPr id="3" name="Footer Placeholder 2"/>
          <p:cNvSpPr>
            <a:spLocks noGrp="1"/>
          </p:cNvSpPr>
          <p:nvPr>
            <p:ph type="ftr" sz="quarter" idx="11"/>
          </p:nvPr>
        </p:nvSpPr>
        <p:spPr>
          <a:xfrm>
            <a:off x="4165600" y="6356384"/>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4033841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9/9/2018</a:t>
            </a:fld>
            <a:endParaRPr lang="en-US"/>
          </a:p>
        </p:txBody>
      </p:sp>
      <p:sp>
        <p:nvSpPr>
          <p:cNvPr id="6" name="Footer Placeholder 5"/>
          <p:cNvSpPr>
            <a:spLocks noGrp="1"/>
          </p:cNvSpPr>
          <p:nvPr>
            <p:ph type="ftr" sz="quarter" idx="11"/>
          </p:nvPr>
        </p:nvSpPr>
        <p:spPr>
          <a:xfrm>
            <a:off x="4165600" y="6356384"/>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33694509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9/9/2018</a:t>
            </a:fld>
            <a:endParaRPr lang="en-US"/>
          </a:p>
        </p:txBody>
      </p:sp>
      <p:sp>
        <p:nvSpPr>
          <p:cNvPr id="6" name="Footer Placeholder 5"/>
          <p:cNvSpPr>
            <a:spLocks noGrp="1"/>
          </p:cNvSpPr>
          <p:nvPr>
            <p:ph type="ftr" sz="quarter" idx="11"/>
          </p:nvPr>
        </p:nvSpPr>
        <p:spPr>
          <a:xfrm>
            <a:off x="4165600" y="6356384"/>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400905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9/9/2018</a:t>
            </a:fld>
            <a:endParaRPr lang="en-US"/>
          </a:p>
        </p:txBody>
      </p:sp>
      <p:sp>
        <p:nvSpPr>
          <p:cNvPr id="5" name="Footer Placeholder 4"/>
          <p:cNvSpPr>
            <a:spLocks noGrp="1"/>
          </p:cNvSpPr>
          <p:nvPr>
            <p:ph type="ftr" sz="quarter" idx="11"/>
          </p:nvPr>
        </p:nvSpPr>
        <p:spPr>
          <a:xfrm>
            <a:off x="4165600" y="635638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4257304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9/9/2018</a:t>
            </a:fld>
            <a:endParaRPr lang="en-US"/>
          </a:p>
        </p:txBody>
      </p:sp>
      <p:sp>
        <p:nvSpPr>
          <p:cNvPr id="5" name="Footer Placeholder 4"/>
          <p:cNvSpPr>
            <a:spLocks noGrp="1"/>
          </p:cNvSpPr>
          <p:nvPr>
            <p:ph type="ftr" sz="quarter" idx="11"/>
          </p:nvPr>
        </p:nvSpPr>
        <p:spPr>
          <a:xfrm>
            <a:off x="4165600" y="635638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278751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35A162-38B6-44AB-8865-78ECC2770A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667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6B5C05-8D82-41BA-A846-8AE28DB061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74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B313E1-6418-424D-9D10-EBF7D05BEE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023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11E678-4F55-4879-8881-2D15314796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13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eaLnBrk="0" fontAlgn="base" hangingPunct="0">
              <a:spcBef>
                <a:spcPct val="0"/>
              </a:spcBef>
              <a:spcAft>
                <a:spcPct val="0"/>
              </a:spcAft>
              <a:defRPr/>
            </a:pPr>
            <a:fld id="{8882BA07-B03C-4E69-BEF6-17B45188D150}"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71821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2pPr>
      <a:lvl3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3pPr>
      <a:lvl4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4pPr>
      <a:lvl5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5pPr>
      <a:lvl6pPr marL="457200" algn="ctr" rtl="0" fontAlgn="base">
        <a:spcBef>
          <a:spcPct val="0"/>
        </a:spcBef>
        <a:spcAft>
          <a:spcPct val="0"/>
        </a:spcAft>
        <a:defRPr sz="4400">
          <a:solidFill>
            <a:schemeClr val="tx2"/>
          </a:solidFill>
          <a:latin typeface="Arial" pitchFamily="34" charset="0"/>
          <a:ea typeface="ヒラギノ角ゴ Pro W3" pitchFamily="68" charset="-128"/>
        </a:defRPr>
      </a:lvl6pPr>
      <a:lvl7pPr marL="914400" algn="ctr" rtl="0" fontAlgn="base">
        <a:spcBef>
          <a:spcPct val="0"/>
        </a:spcBef>
        <a:spcAft>
          <a:spcPct val="0"/>
        </a:spcAft>
        <a:defRPr sz="4400">
          <a:solidFill>
            <a:schemeClr val="tx2"/>
          </a:solidFill>
          <a:latin typeface="Arial" pitchFamily="34" charset="0"/>
          <a:ea typeface="ヒラギノ角ゴ Pro W3" pitchFamily="68" charset="-128"/>
        </a:defRPr>
      </a:lvl7pPr>
      <a:lvl8pPr marL="1371600" algn="ctr" rtl="0" fontAlgn="base">
        <a:spcBef>
          <a:spcPct val="0"/>
        </a:spcBef>
        <a:spcAft>
          <a:spcPct val="0"/>
        </a:spcAft>
        <a:defRPr sz="4400">
          <a:solidFill>
            <a:schemeClr val="tx2"/>
          </a:solidFill>
          <a:latin typeface="Arial" pitchFamily="34" charset="0"/>
          <a:ea typeface="ヒラギノ角ゴ Pro W3" pitchFamily="68" charset="-128"/>
        </a:defRPr>
      </a:lvl8pPr>
      <a:lvl9pPr marL="1828800" algn="ctr" rtl="0" fontAlgn="base">
        <a:spcBef>
          <a:spcPct val="0"/>
        </a:spcBef>
        <a:spcAft>
          <a:spcPct val="0"/>
        </a:spcAft>
        <a:defRPr sz="4400">
          <a:solidFill>
            <a:schemeClr val="tx2"/>
          </a:solidFill>
          <a:latin typeface="Arial" pitchFamily="34" charset="0"/>
          <a:ea typeface="ヒラギノ角ゴ Pro W3" pitchFamily="6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46" name="Title Placeholder 1"/>
          <p:cNvSpPr>
            <a:spLocks noGrp="1"/>
          </p:cNvSpPr>
          <p:nvPr>
            <p:ph type="title"/>
          </p:nvPr>
        </p:nvSpPr>
        <p:spPr bwMode="auto">
          <a:xfrm>
            <a:off x="609600" y="275167"/>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47" name="Text Placeholder 2"/>
          <p:cNvSpPr>
            <a:spLocks noGrp="1"/>
          </p:cNvSpPr>
          <p:nvPr>
            <p:ph type="body" idx="1"/>
          </p:nvPr>
        </p:nvSpPr>
        <p:spPr bwMode="auto">
          <a:xfrm>
            <a:off x="609600" y="1600202"/>
            <a:ext cx="109728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4"/>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cs typeface="+mn-cs"/>
              </a:defRPr>
            </a:lvl1pPr>
          </a:lstStyle>
          <a:p>
            <a:pPr>
              <a:defRPr/>
            </a:pPr>
            <a:fld id="{871BACE1-347F-45F6-B1CB-8551CE31AA21}" type="datetimeFigureOut">
              <a:rPr lang="en-US"/>
              <a:pPr>
                <a:defRPr/>
              </a:pPr>
              <a:t>9/9/2018</a:t>
            </a:fld>
            <a:endParaRPr lang="en-US"/>
          </a:p>
        </p:txBody>
      </p:sp>
      <p:sp>
        <p:nvSpPr>
          <p:cNvPr id="5" name="Footer Placeholder 4"/>
          <p:cNvSpPr>
            <a:spLocks noGrp="1"/>
          </p:cNvSpPr>
          <p:nvPr>
            <p:ph type="ftr" sz="quarter" idx="3"/>
          </p:nvPr>
        </p:nvSpPr>
        <p:spPr>
          <a:xfrm>
            <a:off x="4165600" y="6356351"/>
            <a:ext cx="3860800" cy="366184"/>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6184"/>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cs typeface="+mn-cs"/>
              </a:defRPr>
            </a:lvl1pPr>
          </a:lstStyle>
          <a:p>
            <a:pPr>
              <a:defRPr/>
            </a:pPr>
            <a:fld id="{4FE3881E-99A7-4648-918D-96B506688C8D}" type="slidenum">
              <a:rPr lang="en-US"/>
              <a:pPr>
                <a:defRPr/>
              </a:pPr>
              <a:t>‹#›</a:t>
            </a:fld>
            <a:endParaRPr lang="en-US"/>
          </a:p>
        </p:txBody>
      </p:sp>
    </p:spTree>
    <p:extLst>
      <p:ext uri="{BB962C8B-B14F-4D97-AF65-F5344CB8AC3E}">
        <p14:creationId xmlns:p14="http://schemas.microsoft.com/office/powerpoint/2010/main" val="27335417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342900"/>
            <a:ext cx="10363200" cy="1143000"/>
          </a:xfrm>
          <a:prstGeom prst="rect">
            <a:avLst/>
          </a:prstGeom>
          <a:noFill/>
          <a:ln w="12700">
            <a:noFill/>
            <a:miter lim="800000"/>
            <a:headEnd/>
            <a:tailEnd/>
          </a:ln>
          <a:effectLst>
            <a:outerShdw dist="107763" dir="2700000" algn="ctr" rotWithShape="0">
              <a:schemeClr val="bg2"/>
            </a:outerShdw>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ChangeArrowheads="1"/>
          </p:cNvSpPr>
          <p:nvPr/>
        </p:nvSpPr>
        <p:spPr bwMode="auto">
          <a:xfrm>
            <a:off x="0" y="1524000"/>
            <a:ext cx="12175067"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2400">
              <a:solidFill>
                <a:srgbClr val="E0E0E0"/>
              </a:solidFill>
              <a:effectLst>
                <a:outerShdw blurRad="38100" dist="38100" dir="2700000" algn="tl">
                  <a:srgbClr val="000000">
                    <a:alpha val="43137"/>
                  </a:srgbClr>
                </a:outerShdw>
              </a:effectLst>
              <a:latin typeface="Arial" pitchFamily="34" charset="0"/>
            </a:endParaRPr>
          </a:p>
        </p:txBody>
      </p:sp>
      <p:sp>
        <p:nvSpPr>
          <p:cNvPr id="1029" name="Rectangle 5"/>
          <p:cNvSpPr>
            <a:spLocks noChangeArrowheads="1"/>
          </p:cNvSpPr>
          <p:nvPr/>
        </p:nvSpPr>
        <p:spPr bwMode="auto">
          <a:xfrm>
            <a:off x="0" y="1733550"/>
            <a:ext cx="12175067"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2400">
              <a:solidFill>
                <a:srgbClr val="E0E0E0"/>
              </a:solidFill>
              <a:effectLst>
                <a:outerShdw blurRad="38100" dist="38100" dir="2700000" algn="tl">
                  <a:srgbClr val="000000">
                    <a:alpha val="43137"/>
                  </a:srgbClr>
                </a:outerShdw>
              </a:effectLst>
              <a:latin typeface="Arial" pitchFamily="34" charset="0"/>
            </a:endParaRPr>
          </a:p>
        </p:txBody>
      </p:sp>
      <p:pic>
        <p:nvPicPr>
          <p:cNvPr id="1030" name="Picture 6"/>
          <p:cNvPicPr>
            <a:picLocks noChangeArrowheads="1"/>
          </p:cNvPicPr>
          <p:nvPr/>
        </p:nvPicPr>
        <p:blipFill>
          <a:blip r:embed="rId13" cstate="print"/>
          <a:srcRect l="21988"/>
          <a:stretch>
            <a:fillRect/>
          </a:stretch>
        </p:blipFill>
        <p:spPr bwMode="auto">
          <a:xfrm>
            <a:off x="25422" y="52388"/>
            <a:ext cx="1892300" cy="1562100"/>
          </a:xfrm>
          <a:prstGeom prst="rect">
            <a:avLst/>
          </a:prstGeom>
          <a:noFill/>
          <a:ln w="12700">
            <a:noFill/>
            <a:miter lim="800000"/>
            <a:headEnd/>
            <a:tailEnd/>
          </a:ln>
          <a:effectLst/>
        </p:spPr>
      </p:pic>
    </p:spTree>
    <p:extLst>
      <p:ext uri="{BB962C8B-B14F-4D97-AF65-F5344CB8AC3E}">
        <p14:creationId xmlns:p14="http://schemas.microsoft.com/office/powerpoint/2010/main" val="54519756"/>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ä"/>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Monotype Sorts" pitchFamily="2" charset="2"/>
        <a:buChar char="ä"/>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ä"/>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8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C49F0-DDC8-4C14-B9A0-03E558624EE5}" type="datetimeFigureOut">
              <a:rPr lang="en-US" smtClean="0">
                <a:solidFill>
                  <a:prstClr val="white">
                    <a:tint val="75000"/>
                  </a:prstClr>
                </a:solidFill>
              </a:rPr>
              <a:pPr/>
              <a:t>9/9/2018</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8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8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9500390"/>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1540959"/>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2.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457DF2-CBFA-427B-8D8D-C05B959C9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4" y="1"/>
            <a:ext cx="12192000" cy="6172200"/>
          </a:xfrm>
          <a:prstGeom prst="rect">
            <a:avLst/>
          </a:prstGeom>
        </p:spPr>
      </p:pic>
      <p:sp>
        <p:nvSpPr>
          <p:cNvPr id="5" name="Rectangle 4">
            <a:extLst>
              <a:ext uri="{FF2B5EF4-FFF2-40B4-BE49-F238E27FC236}">
                <a16:creationId xmlns:a16="http://schemas.microsoft.com/office/drawing/2014/main" id="{E4C077AF-C4A0-428A-8A24-8971C056B9F1}"/>
              </a:ext>
            </a:extLst>
          </p:cNvPr>
          <p:cNvSpPr/>
          <p:nvPr/>
        </p:nvSpPr>
        <p:spPr>
          <a:xfrm>
            <a:off x="2388425" y="6211668"/>
            <a:ext cx="7350987" cy="646331"/>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rPr>
              <a:t>Lesson 1: Introduction &amp; Chapter 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Text Box 2"/>
          <p:cNvSpPr txBox="1">
            <a:spLocks noChangeArrowheads="1"/>
          </p:cNvSpPr>
          <p:nvPr/>
        </p:nvSpPr>
        <p:spPr bwMode="auto">
          <a:xfrm>
            <a:off x="2819400" y="6"/>
            <a:ext cx="7213600" cy="5847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itchFamily="18" charset="0"/>
                <a:ea typeface="+mn-ea"/>
                <a:cs typeface="Arial" pitchFamily="34" charset="0"/>
              </a:rPr>
              <a:t>Acts Memorization</a:t>
            </a:r>
          </a:p>
        </p:txBody>
      </p:sp>
      <p:sp>
        <p:nvSpPr>
          <p:cNvPr id="788483" name="Text Box 3"/>
          <p:cNvSpPr txBox="1">
            <a:spLocks noChangeArrowheads="1"/>
          </p:cNvSpPr>
          <p:nvPr/>
        </p:nvSpPr>
        <p:spPr bwMode="auto">
          <a:xfrm>
            <a:off x="228600" y="457200"/>
            <a:ext cx="11734800" cy="1168781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   </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Ascension / Matthias replaces Judas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2:   </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Peter Preaches the Gospel/ Beginning of the Church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3:   </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Lame man healed /  Peter’s 2nd sermon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4:   </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Peter and John arrested &amp; threatened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5:   </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Ananias &amp; </a:t>
            </a:r>
            <a:r>
              <a:rPr kumimoji="0" lang="en-US" sz="2800" b="1" i="0" u="none" strike="noStrike" kern="1200" cap="none" spc="0" normalizeH="0" baseline="0" noProof="0" dirty="0" err="1">
                <a:ln>
                  <a:noFill/>
                </a:ln>
                <a:solidFill>
                  <a:srgbClr val="FFFFFF"/>
                </a:solidFill>
                <a:effectLst/>
                <a:uLnTx/>
                <a:uFillTx/>
                <a:latin typeface="Cambria" pitchFamily="18" charset="0"/>
                <a:ea typeface="+mn-ea"/>
                <a:cs typeface="Arial" pitchFamily="34" charset="0"/>
              </a:rPr>
              <a:t>Sapphira</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 / Apostles arrested &amp; beaten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6:   </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Widows Neglected/Stephen Accused of Blasphemy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7:    </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Stephen’s Sermon and Martyrdom</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8:   </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Church Scattered/ Samaria and Ethiopian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9:   </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Conversion of Saul/Peter heals Aeneas and raises </a:t>
            </a:r>
            <a:r>
              <a:rPr kumimoji="0" lang="en-US" sz="2800" b="1" i="0" u="none" strike="noStrike" kern="1200" cap="none" spc="0" normalizeH="0" baseline="0" noProof="0" dirty="0" err="1">
                <a:ln>
                  <a:noFill/>
                </a:ln>
                <a:solidFill>
                  <a:srgbClr val="FFFFFF"/>
                </a:solidFill>
                <a:effectLst/>
                <a:uLnTx/>
                <a:uFillTx/>
                <a:latin typeface="Cambria" pitchFamily="18" charset="0"/>
                <a:ea typeface="+mn-ea"/>
                <a:cs typeface="Arial" pitchFamily="34" charset="0"/>
              </a:rPr>
              <a:t>Dorcas</a:t>
            </a:r>
            <a:endPar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10: </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Conversion of First Gentile-Cornelius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Chapter 11:  </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mn-cs"/>
              </a:rPr>
              <a:t>Gospel to Antioch</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Chapter 12:  </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mn-cs"/>
              </a:rPr>
              <a:t>James Martyred/Peter Escapes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Chapter 13:  </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mn-cs"/>
              </a:rPr>
              <a:t>First Journey Begins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Chapter 14:  </a:t>
            </a:r>
            <a:r>
              <a:rPr kumimoji="0" lang="en-US" sz="2800" b="1" i="0" u="none" strike="noStrike" kern="1200" cap="none" spc="0" normalizeH="0" baseline="0" noProof="0" dirty="0">
                <a:ln>
                  <a:noFill/>
                </a:ln>
                <a:solidFill>
                  <a:prstClr val="white"/>
                </a:solidFill>
                <a:effectLst/>
                <a:uLnTx/>
                <a:uFillTx/>
                <a:latin typeface="Cambria" pitchFamily="18" charset="0"/>
                <a:ea typeface="+mn-ea"/>
                <a:cs typeface="+mn-cs"/>
              </a:rPr>
              <a:t>Preaching in Asia Minor</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Chapter 15: </a:t>
            </a:r>
            <a:r>
              <a:rPr kumimoji="0" lang="en-US" sz="2800" b="1" i="0" u="none" strike="noStrike" kern="1200" cap="none" spc="0" normalizeH="0" baseline="0" noProof="0" dirty="0">
                <a:ln>
                  <a:noFill/>
                </a:ln>
                <a:solidFill>
                  <a:prstClr val="white"/>
                </a:solidFill>
                <a:effectLst/>
                <a:uLnTx/>
                <a:uFillTx/>
                <a:latin typeface="Cambria" pitchFamily="18" charset="0"/>
                <a:ea typeface="+mn-ea"/>
                <a:cs typeface="+mn-cs"/>
              </a:rPr>
              <a:t> Conference in Jerusalem</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Chapter 16:</a:t>
            </a:r>
            <a:r>
              <a:rPr kumimoji="0" lang="en-US" sz="2800" b="1" i="0" u="none" strike="noStrike" kern="1200" cap="none" spc="0" normalizeH="0" baseline="0" noProof="0" dirty="0">
                <a:ln>
                  <a:noFill/>
                </a:ln>
                <a:solidFill>
                  <a:prstClr val="white"/>
                </a:solidFill>
                <a:effectLst/>
                <a:uLnTx/>
                <a:uFillTx/>
                <a:latin typeface="Cambria" pitchFamily="18" charset="0"/>
                <a:ea typeface="+mn-ea"/>
                <a:cs typeface="+mn-cs"/>
              </a:rPr>
              <a:t>  2nd Journey/European converts - Lydia &amp; Jailer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Cambria" pitchFamily="18" charset="0"/>
              <a:ea typeface="+mn-ea"/>
              <a:cs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500" b="1" i="0" u="none" strike="noStrike" kern="1200" cap="none" spc="0" normalizeH="0" baseline="0" noProof="0" dirty="0">
              <a:ln>
                <a:noFill/>
              </a:ln>
              <a:solidFill>
                <a:srgbClr val="FFFFFF"/>
              </a:solidFill>
              <a:effectLst/>
              <a:uLnTx/>
              <a:uFillTx/>
              <a:latin typeface="Cambria" pitchFamily="18" charset="0"/>
              <a:ea typeface="+mn-ea"/>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A6C9E-49C4-4624-8332-69D0CFA662B0}"/>
              </a:ext>
            </a:extLst>
          </p:cNvPr>
          <p:cNvSpPr>
            <a:spLocks noGrp="1"/>
          </p:cNvSpPr>
          <p:nvPr>
            <p:ph type="ctrTitle"/>
          </p:nvPr>
        </p:nvSpPr>
        <p:spPr>
          <a:xfrm>
            <a:off x="950495" y="304800"/>
            <a:ext cx="10363200" cy="1468967"/>
          </a:xfrm>
        </p:spPr>
        <p:txBody>
          <a:bodyPr/>
          <a:lstStyle/>
          <a:p>
            <a:pPr eaLnBrk="1" hangingPunct="1"/>
            <a:r>
              <a:rPr lang="en-US" altLang="en-US" b="1" dirty="0"/>
              <a:t>The Acts of the Apostles </a:t>
            </a:r>
          </a:p>
        </p:txBody>
      </p:sp>
      <p:sp>
        <p:nvSpPr>
          <p:cNvPr id="5" name="Subtitle 4">
            <a:extLst>
              <a:ext uri="{FF2B5EF4-FFF2-40B4-BE49-F238E27FC236}">
                <a16:creationId xmlns:a16="http://schemas.microsoft.com/office/drawing/2014/main" id="{4AA71E9B-75B6-4138-B8DC-9CA874227140}"/>
              </a:ext>
            </a:extLst>
          </p:cNvPr>
          <p:cNvSpPr>
            <a:spLocks noGrp="1"/>
          </p:cNvSpPr>
          <p:nvPr>
            <p:ph type="subTitle" idx="1"/>
          </p:nvPr>
        </p:nvSpPr>
        <p:spPr>
          <a:xfrm>
            <a:off x="1828800" y="1676400"/>
            <a:ext cx="8534400" cy="1752600"/>
          </a:xfrm>
        </p:spPr>
        <p:txBody>
          <a:bodyPr rtlCol="0">
            <a:normAutofit/>
          </a:bodyPr>
          <a:lstStyle/>
          <a:p>
            <a:pPr eaLnBrk="1" fontAlgn="auto" hangingPunct="1">
              <a:spcAft>
                <a:spcPts val="0"/>
              </a:spcAft>
              <a:defRPr/>
            </a:pPr>
            <a:r>
              <a:rPr lang="en-US" dirty="0"/>
              <a:t>Chapter 1</a:t>
            </a:r>
          </a:p>
        </p:txBody>
      </p:sp>
      <p:sp>
        <p:nvSpPr>
          <p:cNvPr id="2" name="TextBox 1">
            <a:extLst>
              <a:ext uri="{FF2B5EF4-FFF2-40B4-BE49-F238E27FC236}">
                <a16:creationId xmlns:a16="http://schemas.microsoft.com/office/drawing/2014/main" id="{58C317DB-2309-447A-B244-F4D23D4B4AD9}"/>
              </a:ext>
            </a:extLst>
          </p:cNvPr>
          <p:cNvSpPr txBox="1"/>
          <p:nvPr/>
        </p:nvSpPr>
        <p:spPr>
          <a:xfrm>
            <a:off x="1153695" y="2782669"/>
            <a:ext cx="9956800" cy="646331"/>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Calibri"/>
                <a:ea typeface="+mn-ea"/>
                <a:cs typeface="+mn-cs"/>
              </a:rPr>
              <a:t>Some of the Acts of Some of the Apostles</a:t>
            </a:r>
          </a:p>
        </p:txBody>
      </p:sp>
      <p:sp>
        <p:nvSpPr>
          <p:cNvPr id="6" name="TextBox 5">
            <a:extLst>
              <a:ext uri="{FF2B5EF4-FFF2-40B4-BE49-F238E27FC236}">
                <a16:creationId xmlns:a16="http://schemas.microsoft.com/office/drawing/2014/main" id="{F4E7E01C-4C85-438E-88B1-60FBFD2969C5}"/>
              </a:ext>
            </a:extLst>
          </p:cNvPr>
          <p:cNvSpPr txBox="1"/>
          <p:nvPr/>
        </p:nvSpPr>
        <p:spPr>
          <a:xfrm>
            <a:off x="1153695" y="3791571"/>
            <a:ext cx="9956800" cy="646331"/>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Calibri"/>
                <a:ea typeface="+mn-ea"/>
                <a:cs typeface="+mn-cs"/>
              </a:rPr>
              <a:t>The Acts of the Holy Spirit  </a:t>
            </a:r>
          </a:p>
        </p:txBody>
      </p:sp>
      <p:sp>
        <p:nvSpPr>
          <p:cNvPr id="7" name="TextBox 6">
            <a:extLst>
              <a:ext uri="{FF2B5EF4-FFF2-40B4-BE49-F238E27FC236}">
                <a16:creationId xmlns:a16="http://schemas.microsoft.com/office/drawing/2014/main" id="{A241ABF1-7E36-44C8-8D35-2ED38D6EBC47}"/>
              </a:ext>
            </a:extLst>
          </p:cNvPr>
          <p:cNvSpPr txBox="1"/>
          <p:nvPr/>
        </p:nvSpPr>
        <p:spPr>
          <a:xfrm>
            <a:off x="1185540" y="4858434"/>
            <a:ext cx="9956800" cy="646331"/>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Calibri"/>
                <a:ea typeface="+mn-ea"/>
                <a:cs typeface="+mn-cs"/>
              </a:rPr>
              <a:t>The Progress of the Kingdom of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11834"/>
            <a:ext cx="11277600" cy="267765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 first account I composed, Theophilus, about all that Jesus began to do and teach, </a:t>
            </a: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until the day when He was taken up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to heaven</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after He had by the Holy Spirit given orders to the apostles whom He had chosen. </a:t>
            </a: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3 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To these He also presented Himself alive after His suffering, by many convincing proofs, appearing to them over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 period of</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forty days and speaking of the things concerning the kingdom of God</a:t>
            </a:r>
          </a:p>
        </p:txBody>
      </p:sp>
      <p:sp>
        <p:nvSpPr>
          <p:cNvPr id="5" name="Oval 4"/>
          <p:cNvSpPr/>
          <p:nvPr/>
        </p:nvSpPr>
        <p:spPr>
          <a:xfrm>
            <a:off x="5181600" y="730637"/>
            <a:ext cx="1942766" cy="55430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9" name="Straight Connector 8"/>
          <p:cNvCxnSpPr>
            <a:cxnSpLocks/>
          </p:cNvCxnSpPr>
          <p:nvPr/>
        </p:nvCxnSpPr>
        <p:spPr>
          <a:xfrm>
            <a:off x="1447800" y="1143000"/>
            <a:ext cx="1828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7124366" y="1600200"/>
            <a:ext cx="120777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914400" y="2895600"/>
            <a:ext cx="2743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flipV="1">
            <a:off x="3524417" y="2415688"/>
            <a:ext cx="3599949"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7728251" y="3249543"/>
            <a:ext cx="2362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2286000" y="1981200"/>
            <a:ext cx="5867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FD3618AE-84ED-4D72-BAC9-E8C54AD08814}"/>
              </a:ext>
            </a:extLst>
          </p:cNvPr>
          <p:cNvSpPr/>
          <p:nvPr/>
        </p:nvSpPr>
        <p:spPr>
          <a:xfrm>
            <a:off x="22994" y="4066044"/>
            <a:ext cx="12192000" cy="2209683"/>
          </a:xfrm>
          <a:prstGeom prst="round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Matthew 28:18-20</a:t>
            </a:r>
            <a:r>
              <a:rPr kumimoji="0" lang="en-US" sz="2800" b="1" i="1"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30000" noProof="0" dirty="0">
                <a:ln>
                  <a:noFill/>
                </a:ln>
                <a:solidFill>
                  <a:srgbClr val="FFFF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And Jesus came up and spoke to them, saying, “All authority has been given to Me in heaven and on earth. </a:t>
            </a:r>
            <a:r>
              <a:rPr kumimoji="0" lang="en-US" sz="2800" b="1" i="0" u="none" strike="noStrike" kern="1200" cap="none" spc="0" normalizeH="0" baseline="30000" noProof="0" dirty="0">
                <a:ln>
                  <a:noFill/>
                </a:ln>
                <a:solidFill>
                  <a:srgbClr val="FFFF00"/>
                </a:solidFill>
                <a:effectLst/>
                <a:uLnTx/>
                <a:uFillTx/>
                <a:latin typeface="Cambria" panose="02040503050406030204" pitchFamily="18" charset="0"/>
                <a:ea typeface="Cambria" panose="02040503050406030204" pitchFamily="18" charset="0"/>
                <a:cs typeface="+mn-cs"/>
              </a:rPr>
              <a:t>19 </a:t>
            </a:r>
            <a:r>
              <a:rPr kumimoji="0" 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Go therefore and make disciples of all the nations, baptizing them in the name of the Father and the Son and the Holy Spirit, </a:t>
            </a:r>
            <a:r>
              <a:rPr kumimoji="0" lang="en-US" sz="2800" b="1" i="0" u="none" strike="noStrike" kern="1200" cap="none" spc="0" normalizeH="0" baseline="30000" noProof="0" dirty="0">
                <a:ln>
                  <a:noFill/>
                </a:ln>
                <a:solidFill>
                  <a:srgbClr val="FFFF00"/>
                </a:solidFill>
                <a:effectLst/>
                <a:uLnTx/>
                <a:uFillTx/>
                <a:latin typeface="Cambria" panose="02040503050406030204" pitchFamily="18" charset="0"/>
                <a:ea typeface="Cambria" panose="02040503050406030204" pitchFamily="18" charset="0"/>
                <a:cs typeface="+mn-cs"/>
              </a:rPr>
              <a:t>20 </a:t>
            </a:r>
            <a:r>
              <a:rPr kumimoji="0" 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teaching them to observe all that I commanded you; and lo, I am with you always, even to the end of the age.</a:t>
            </a:r>
          </a:p>
        </p:txBody>
      </p:sp>
      <p:sp>
        <p:nvSpPr>
          <p:cNvPr id="13" name="TextBox 12"/>
          <p:cNvSpPr txBox="1"/>
          <p:nvPr/>
        </p:nvSpPr>
        <p:spPr>
          <a:xfrm>
            <a:off x="457200" y="4119782"/>
            <a:ext cx="11277600" cy="2062103"/>
          </a:xfrm>
          <a:prstGeom prst="rect">
            <a:avLst/>
          </a:prstGeom>
          <a:solidFill>
            <a:srgbClr val="002060"/>
          </a:solidFill>
          <a:ln w="19050">
            <a:solidFill>
              <a:srgbClr val="FFFF00"/>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a:t>
            </a:r>
            <a:r>
              <a:rPr kumimoji="0" lang="en-US" sz="2400" b="1" i="0"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Most excellent Theophilus</a:t>
            </a:r>
            <a:r>
              <a:rPr kumimoji="0" lang="en-US" sz="24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 (Luke 1:3)</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 title of respect usually given to a person of high political power in the Greco-Roman world.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a:t>
            </a:r>
            <a:r>
              <a:rPr kumimoji="0" lang="en-US" sz="2400" b="1" i="0"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Theophilus</a:t>
            </a:r>
            <a:r>
              <a:rPr kumimoji="0" lang="en-US" sz="24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“Theo” - God and “</a:t>
            </a:r>
            <a:r>
              <a:rPr kumimoji="0" lang="en-US"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philus</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means “one who loves God” or “friend of God”.</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cxnSp>
        <p:nvCxnSpPr>
          <p:cNvPr id="17" name="Straight Connector 16">
            <a:extLst>
              <a:ext uri="{FF2B5EF4-FFF2-40B4-BE49-F238E27FC236}">
                <a16:creationId xmlns:a16="http://schemas.microsoft.com/office/drawing/2014/main" id="{3793349A-7A6C-4F3D-A9D7-C28A29E8BC9C}"/>
              </a:ext>
            </a:extLst>
          </p:cNvPr>
          <p:cNvCxnSpPr>
            <a:cxnSpLocks/>
          </p:cNvCxnSpPr>
          <p:nvPr/>
        </p:nvCxnSpPr>
        <p:spPr>
          <a:xfrm>
            <a:off x="7728251" y="2880575"/>
            <a:ext cx="278734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ounded Rectangular Callout 30">
            <a:extLst>
              <a:ext uri="{FF2B5EF4-FFF2-40B4-BE49-F238E27FC236}">
                <a16:creationId xmlns:a16="http://schemas.microsoft.com/office/drawing/2014/main" id="{FCBA1CFD-C29F-4C2C-B60A-746E7B831E51}"/>
              </a:ext>
            </a:extLst>
          </p:cNvPr>
          <p:cNvSpPr/>
          <p:nvPr/>
        </p:nvSpPr>
        <p:spPr>
          <a:xfrm>
            <a:off x="934872" y="1670903"/>
            <a:ext cx="9069779" cy="533645"/>
          </a:xfrm>
          <a:prstGeom prst="wedgeRoundRectCallout">
            <a:avLst>
              <a:gd name="adj1" fmla="val 53740"/>
              <a:gd name="adj2" fmla="val -146024"/>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Acts is the continuing story of Jesus through the Holy Spirit</a:t>
            </a:r>
            <a:endPar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199AD9D-D227-4A5F-854D-0136936110CE}"/>
              </a:ext>
            </a:extLst>
          </p:cNvPr>
          <p:cNvCxnSpPr>
            <a:cxnSpLocks/>
          </p:cNvCxnSpPr>
          <p:nvPr/>
        </p:nvCxnSpPr>
        <p:spPr>
          <a:xfrm>
            <a:off x="9176051" y="1143000"/>
            <a:ext cx="1828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Rounded Rectangular Callout 30">
            <a:extLst>
              <a:ext uri="{FF2B5EF4-FFF2-40B4-BE49-F238E27FC236}">
                <a16:creationId xmlns:a16="http://schemas.microsoft.com/office/drawing/2014/main" id="{6013D6B9-7924-4F8E-8B6E-E2ACC17ED6EE}"/>
              </a:ext>
            </a:extLst>
          </p:cNvPr>
          <p:cNvSpPr/>
          <p:nvPr/>
        </p:nvSpPr>
        <p:spPr>
          <a:xfrm>
            <a:off x="1447800" y="1764856"/>
            <a:ext cx="8732928" cy="1615029"/>
          </a:xfrm>
          <a:prstGeom prst="wedgeRoundRectCallout">
            <a:avLst>
              <a:gd name="adj1" fmla="val 51900"/>
              <a:gd name="adj2" fmla="val -87923"/>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Luke 4:43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“I must preach the </a:t>
            </a:r>
            <a:r>
              <a:rPr kumimoji="0" lang="en-US" sz="2800" b="0" i="1"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kingdom of God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to the other cities also, for I was sent for this purpose.”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Jesus began the kingdom and his Apostles and his Church must continue.  How will we respond?</a:t>
            </a:r>
          </a:p>
        </p:txBody>
      </p:sp>
      <p:sp>
        <p:nvSpPr>
          <p:cNvPr id="15" name="Rectangle: Rounded Corners 14">
            <a:extLst>
              <a:ext uri="{FF2B5EF4-FFF2-40B4-BE49-F238E27FC236}">
                <a16:creationId xmlns:a16="http://schemas.microsoft.com/office/drawing/2014/main" id="{0C60A173-F9D2-4531-A20A-8C062C88FC82}"/>
              </a:ext>
            </a:extLst>
          </p:cNvPr>
          <p:cNvSpPr/>
          <p:nvPr/>
        </p:nvSpPr>
        <p:spPr>
          <a:xfrm>
            <a:off x="223520" y="3453532"/>
            <a:ext cx="12000564" cy="2432663"/>
          </a:xfrm>
          <a:prstGeom prst="round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Luke 1:1-4</a:t>
            </a:r>
            <a:r>
              <a:rPr kumimoji="0" lang="en-US" sz="2400" b="1" i="1"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 - </a:t>
            </a:r>
            <a:r>
              <a:rPr kumimoji="0" lang="en-US" sz="24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Inasmuch as many have undertaken to compile an account of the things accomplished among us, </a:t>
            </a:r>
            <a:r>
              <a:rPr kumimoji="0" lang="en-US" sz="2400" b="1" i="0" u="none" strike="noStrike" kern="1200" cap="none" spc="0" normalizeH="0" baseline="30000" noProof="0" dirty="0">
                <a:ln>
                  <a:noFill/>
                </a:ln>
                <a:solidFill>
                  <a:srgbClr val="FFFF00"/>
                </a:solidFill>
                <a:effectLst/>
                <a:uLnTx/>
                <a:uFillTx/>
                <a:latin typeface="Cambria" panose="02040503050406030204" pitchFamily="18" charset="0"/>
                <a:ea typeface="Cambria" panose="02040503050406030204" pitchFamily="18" charset="0"/>
                <a:cs typeface="+mn-cs"/>
              </a:rPr>
              <a:t>2 </a:t>
            </a:r>
            <a:r>
              <a:rPr kumimoji="0" lang="en-US" sz="24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just as they were handed down to us by those who from the beginning were eyewitnesses and servants of the word, </a:t>
            </a:r>
            <a:r>
              <a:rPr kumimoji="0" lang="en-US" sz="2400" b="1" i="0" u="none" strike="noStrike" kern="1200" cap="none" spc="0" normalizeH="0" baseline="30000" noProof="0" dirty="0">
                <a:ln>
                  <a:noFill/>
                </a:ln>
                <a:solidFill>
                  <a:srgbClr val="FFFF00"/>
                </a:solidFill>
                <a:effectLst/>
                <a:uLnTx/>
                <a:uFillTx/>
                <a:latin typeface="Cambria" panose="02040503050406030204" pitchFamily="18" charset="0"/>
                <a:ea typeface="Cambria" panose="02040503050406030204" pitchFamily="18" charset="0"/>
                <a:cs typeface="+mn-cs"/>
              </a:rPr>
              <a:t>3 </a:t>
            </a:r>
            <a:r>
              <a:rPr kumimoji="0" lang="en-US" sz="24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it seemed fitting for me as well, having investigated everything carefully from the beginning, to write </a:t>
            </a:r>
            <a:r>
              <a:rPr kumimoji="0" lang="en-US" sz="2400" b="0" i="1"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it</a:t>
            </a:r>
            <a:r>
              <a:rPr kumimoji="0" lang="en-US" sz="24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 out for you in consecutive order, </a:t>
            </a:r>
            <a:r>
              <a:rPr kumimoji="0" lang="en-US" sz="24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most excellent Theophilus</a:t>
            </a:r>
            <a:r>
              <a:rPr kumimoji="0" lang="en-US" sz="24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30000" noProof="0" dirty="0">
                <a:ln>
                  <a:noFill/>
                </a:ln>
                <a:solidFill>
                  <a:srgbClr val="FFFF00"/>
                </a:solidFill>
                <a:effectLst/>
                <a:uLnTx/>
                <a:uFillTx/>
                <a:latin typeface="Cambria" panose="02040503050406030204" pitchFamily="18" charset="0"/>
                <a:ea typeface="Cambria" panose="02040503050406030204" pitchFamily="18" charset="0"/>
                <a:cs typeface="+mn-cs"/>
              </a:rPr>
              <a:t>4 </a:t>
            </a:r>
            <a:r>
              <a:rPr kumimoji="0" lang="en-US" sz="24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so that you may </a:t>
            </a:r>
            <a:r>
              <a:rPr kumimoji="0" lang="en-US" sz="24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know the exact truth </a:t>
            </a:r>
            <a:r>
              <a:rPr kumimoji="0" lang="en-US" sz="24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about the things you have been taught.</a:t>
            </a:r>
          </a:p>
        </p:txBody>
      </p:sp>
    </p:spTree>
    <p:extLst>
      <p:ext uri="{BB962C8B-B14F-4D97-AF65-F5344CB8AC3E}">
        <p14:creationId xmlns:p14="http://schemas.microsoft.com/office/powerpoint/2010/main" val="423525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left)">
                                      <p:cBhvr>
                                        <p:cTn id="81" dur="500"/>
                                        <p:tgtEl>
                                          <p:spTgt spid="18"/>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1500"/>
                            </p:stCondLst>
                            <p:childTnLst>
                              <p:par>
                                <p:cTn id="87" presetID="22" presetClass="entr" presetSubtype="8" fill="hold"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1" grpId="1" animBg="1"/>
      <p:bldP spid="13" grpId="0" animBg="1"/>
      <p:bldP spid="13" grpId="1" animBg="1"/>
      <p:bldP spid="20" grpId="0" animBg="1"/>
      <p:bldP spid="20" grpId="1" animBg="1"/>
      <p:bldP spid="23" grpId="0" animBg="1"/>
      <p:bldP spid="23" grpId="1" animBg="1"/>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2230" name="Rectangle 6"/>
          <p:cNvSpPr>
            <a:spLocks noChangeArrowheads="1"/>
          </p:cNvSpPr>
          <p:nvPr/>
        </p:nvSpPr>
        <p:spPr bwMode="auto">
          <a:xfrm>
            <a:off x="1774825" y="333376"/>
            <a:ext cx="8713788" cy="657224"/>
          </a:xfrm>
          <a:prstGeom prst="rect">
            <a:avLst/>
          </a:prstGeom>
          <a:noFill/>
          <a:ln w="12700">
            <a:noFill/>
            <a:miter lim="800000"/>
            <a:headEnd/>
            <a:tailEnd/>
          </a:ln>
        </p:spPr>
        <p:txBody>
          <a:bodyPr lIns="90488" tIns="44450" rIns="90488" bIns="44450"/>
          <a:lstStyle/>
          <a:p>
            <a:pPr marL="342900" marR="0" lvl="0" indent="-342900" algn="ctr" defTabSz="914400" rtl="0" eaLnBrk="0" fontAlgn="base" latinLnBrk="0" hangingPunct="0">
              <a:lnSpc>
                <a:spcPct val="100000"/>
              </a:lnSpc>
              <a:spcBef>
                <a:spcPct val="20000"/>
              </a:spcBef>
              <a:spcAft>
                <a:spcPct val="0"/>
              </a:spcAft>
              <a:buClr>
                <a:srgbClr val="FAFD00"/>
              </a:buClr>
              <a:buSzPct val="75000"/>
              <a:buFontTx/>
              <a:buNone/>
              <a:tabLst/>
              <a:defRPr/>
            </a:pPr>
            <a:r>
              <a:rPr kumimoji="0" lang="en-GB" sz="3200" b="1" i="1" u="none" strike="noStrike" kern="1200" cap="none" spc="0" normalizeH="0" baseline="0" noProof="0" dirty="0">
                <a:ln>
                  <a:noFill/>
                </a:ln>
                <a:solidFill>
                  <a:srgbClr val="FFFF00"/>
                </a:solidFill>
                <a:effectLst/>
                <a:uLnTx/>
                <a:uFillTx/>
                <a:latin typeface="Cambria" pitchFamily="18" charset="0"/>
                <a:ea typeface="+mn-ea"/>
                <a:cs typeface="+mn-cs"/>
              </a:rPr>
              <a:t>“</a:t>
            </a:r>
            <a:r>
              <a:rPr kumimoji="0" lang="en-GB" sz="3200" b="1" i="1" u="sng" strike="noStrike" kern="1200" cap="none" spc="0" normalizeH="0" baseline="0" noProof="0" dirty="0">
                <a:ln>
                  <a:noFill/>
                </a:ln>
                <a:solidFill>
                  <a:srgbClr val="FFFF00"/>
                </a:solidFill>
                <a:effectLst/>
                <a:uLnTx/>
                <a:uFillTx/>
                <a:latin typeface="Cambria" pitchFamily="18" charset="0"/>
                <a:ea typeface="+mn-ea"/>
                <a:cs typeface="+mn-cs"/>
              </a:rPr>
              <a:t>many convincing proofs</a:t>
            </a:r>
            <a:r>
              <a:rPr kumimoji="0" lang="en-GB" sz="3200" b="1" i="1" u="none" strike="noStrike" kern="1200" cap="none" spc="0" normalizeH="0" baseline="0" noProof="0" dirty="0">
                <a:ln>
                  <a:noFill/>
                </a:ln>
                <a:solidFill>
                  <a:srgbClr val="FFFF00"/>
                </a:solidFill>
                <a:effectLst/>
                <a:uLnTx/>
                <a:uFillTx/>
                <a:latin typeface="Cambria" pitchFamily="18" charset="0"/>
                <a:ea typeface="+mn-ea"/>
                <a:cs typeface="+mn-cs"/>
              </a:rPr>
              <a:t>”</a:t>
            </a:r>
            <a:r>
              <a:rPr kumimoji="0" lang="en-GB" sz="3200" b="1" i="1" u="sng" strike="noStrike" kern="1200" cap="none" spc="0" normalizeH="0" baseline="0" noProof="0" dirty="0">
                <a:ln>
                  <a:noFill/>
                </a:ln>
                <a:solidFill>
                  <a:srgbClr val="FFFF00"/>
                </a:solidFill>
                <a:effectLst/>
                <a:uLnTx/>
                <a:uFillTx/>
                <a:latin typeface="Cambria" pitchFamily="18" charset="0"/>
                <a:ea typeface="+mn-ea"/>
                <a:cs typeface="+mn-cs"/>
              </a:rPr>
              <a:t> </a:t>
            </a:r>
          </a:p>
        </p:txBody>
      </p:sp>
      <p:sp>
        <p:nvSpPr>
          <p:cNvPr id="52232" name="Rectangle 8"/>
          <p:cNvSpPr>
            <a:spLocks noChangeArrowheads="1"/>
          </p:cNvSpPr>
          <p:nvPr/>
        </p:nvSpPr>
        <p:spPr bwMode="auto">
          <a:xfrm>
            <a:off x="609600" y="1304926"/>
            <a:ext cx="10972800" cy="4248148"/>
          </a:xfrm>
          <a:prstGeom prst="rect">
            <a:avLst/>
          </a:prstGeom>
          <a:noFill/>
          <a:ln w="12700">
            <a:noFill/>
            <a:miter lim="800000"/>
            <a:headEnd/>
            <a:tailEnd/>
          </a:ln>
          <a:effectLst/>
        </p:spPr>
        <p:txBody>
          <a:bodyPr lIns="90488" tIns="44450" rIns="90488" bIns="44450"/>
          <a:lstStyle/>
          <a:p>
            <a:pPr marL="609600" marR="0" lvl="0" indent="-609600" algn="ctr" defTabSz="914400" rtl="0" eaLnBrk="0" fontAlgn="base" latinLnBrk="0" hangingPunct="0">
              <a:lnSpc>
                <a:spcPct val="100000"/>
              </a:lnSpc>
              <a:spcBef>
                <a:spcPct val="20000"/>
              </a:spcBef>
              <a:spcAft>
                <a:spcPct val="0"/>
              </a:spcAft>
              <a:buClr>
                <a:srgbClr val="FAFD00"/>
              </a:buClr>
              <a:buSzPct val="75000"/>
              <a:buFontTx/>
              <a:buNone/>
              <a:tabLst/>
              <a:defRPr/>
            </a:pPr>
            <a:r>
              <a:rPr kumimoji="0" lang="en-GB" sz="3200" b="1" i="1" u="sng" strike="noStrike" kern="1200" cap="none" spc="0" normalizeH="0" baseline="0" noProof="0" dirty="0">
                <a:ln>
                  <a:noFill/>
                </a:ln>
                <a:solidFill>
                  <a:srgbClr val="FFFF00"/>
                </a:solidFill>
                <a:effectLst/>
                <a:uLnTx/>
                <a:uFillTx/>
                <a:latin typeface="Cambria" pitchFamily="18" charset="0"/>
                <a:ea typeface="+mn-ea"/>
                <a:cs typeface="+mn-cs"/>
              </a:rPr>
              <a:t>How were they convincing?</a:t>
            </a:r>
          </a:p>
          <a:p>
            <a:pPr marL="457200" marR="0" lvl="0" indent="-457200" algn="l" defTabSz="914400" rtl="0" eaLnBrk="0" fontAlgn="base" latinLnBrk="0" hangingPunct="0">
              <a:lnSpc>
                <a:spcPct val="100000"/>
              </a:lnSpc>
              <a:spcBef>
                <a:spcPct val="20000"/>
              </a:spcBef>
              <a:spcAft>
                <a:spcPct val="0"/>
              </a:spcAft>
              <a:buClr>
                <a:srgbClr val="FAFD00"/>
              </a:buClr>
              <a:buSzPct val="75000"/>
              <a:buFontTx/>
              <a:buNone/>
              <a:tabLst/>
              <a:defRPr/>
            </a:pPr>
            <a:r>
              <a:rPr kumimoji="0" lang="en-GB" sz="2800" b="0" i="0" u="none" strike="noStrike" kern="1200" cap="none" spc="0" normalizeH="0" baseline="0" noProof="0" dirty="0">
                <a:ln>
                  <a:noFill/>
                </a:ln>
                <a:solidFill>
                  <a:prstClr val="white"/>
                </a:solidFill>
                <a:effectLst/>
                <a:uLnTx/>
                <a:uFillTx/>
                <a:latin typeface="Cambria" pitchFamily="18" charset="0"/>
                <a:ea typeface="+mn-ea"/>
                <a:cs typeface="+mn-cs"/>
              </a:rPr>
              <a:t>1) The Apostles saw Jesus over 40 days at various times and places at which there could be no deception.</a:t>
            </a:r>
          </a:p>
          <a:p>
            <a:pPr marL="457200" marR="0" lvl="0" indent="-457200" algn="l" defTabSz="914400" rtl="0" eaLnBrk="0" fontAlgn="base" latinLnBrk="0" hangingPunct="0">
              <a:lnSpc>
                <a:spcPct val="100000"/>
              </a:lnSpc>
              <a:spcBef>
                <a:spcPct val="20000"/>
              </a:spcBef>
              <a:spcAft>
                <a:spcPct val="0"/>
              </a:spcAft>
              <a:buClr>
                <a:srgbClr val="FAFD00"/>
              </a:buClr>
              <a:buSzPct val="75000"/>
              <a:buFontTx/>
              <a:buNone/>
              <a:tabLst/>
              <a:defRPr/>
            </a:pPr>
            <a:endParaRPr kumimoji="0" lang="en-GB" sz="2800" b="0" i="0" u="none" strike="noStrike" kern="1200" cap="none" spc="0" normalizeH="0" baseline="0" noProof="0" dirty="0">
              <a:ln>
                <a:noFill/>
              </a:ln>
              <a:solidFill>
                <a:prstClr val="white"/>
              </a:solidFill>
              <a:effectLst/>
              <a:uLnTx/>
              <a:uFillTx/>
              <a:latin typeface="Cambria" pitchFamily="18" charset="0"/>
              <a:ea typeface="+mn-ea"/>
              <a:cs typeface="+mn-cs"/>
            </a:endParaRPr>
          </a:p>
          <a:p>
            <a:pPr marL="457200" marR="0" lvl="0" indent="-457200" algn="l" defTabSz="914400" rtl="0" eaLnBrk="0" fontAlgn="base" latinLnBrk="0" hangingPunct="0">
              <a:lnSpc>
                <a:spcPct val="90000"/>
              </a:lnSpc>
              <a:spcBef>
                <a:spcPct val="20000"/>
              </a:spcBef>
              <a:spcAft>
                <a:spcPct val="0"/>
              </a:spcAft>
              <a:buClr>
                <a:srgbClr val="FAFD00"/>
              </a:buClr>
              <a:buSzPct val="75000"/>
              <a:buFontTx/>
              <a:buNone/>
              <a:tabLst/>
              <a:defRPr/>
            </a:pPr>
            <a:r>
              <a:rPr kumimoji="0" lang="en-GB" sz="2800" b="0" i="0" u="none" strike="noStrike" kern="1200" cap="none" spc="0" normalizeH="0" baseline="0" noProof="0" dirty="0">
                <a:ln>
                  <a:noFill/>
                </a:ln>
                <a:solidFill>
                  <a:prstClr val="white"/>
                </a:solidFill>
                <a:effectLst/>
                <a:uLnTx/>
                <a:uFillTx/>
                <a:latin typeface="Cambria" pitchFamily="18" charset="0"/>
                <a:ea typeface="+mn-ea"/>
                <a:cs typeface="+mn-cs"/>
              </a:rPr>
              <a:t>2) The apostles did not expect the resurrection (John 20:25;  Luke 24:1-4, 19-24)</a:t>
            </a:r>
          </a:p>
          <a:p>
            <a:pPr marL="457200" marR="0" lvl="0" indent="-457200" algn="l" defTabSz="914400" rtl="0" eaLnBrk="0" fontAlgn="base" latinLnBrk="0" hangingPunct="0">
              <a:lnSpc>
                <a:spcPct val="90000"/>
              </a:lnSpc>
              <a:spcBef>
                <a:spcPct val="20000"/>
              </a:spcBef>
              <a:spcAft>
                <a:spcPct val="0"/>
              </a:spcAft>
              <a:buClr>
                <a:srgbClr val="FAFD00"/>
              </a:buClr>
              <a:buSzPct val="75000"/>
              <a:buFontTx/>
              <a:buNone/>
              <a:tabLst/>
              <a:defRPr/>
            </a:pPr>
            <a:endParaRPr kumimoji="0" lang="en-GB" sz="2800" b="0" i="0" u="none" strike="noStrike" kern="1200" cap="none" spc="0" normalizeH="0" baseline="0" noProof="0" dirty="0">
              <a:ln>
                <a:noFill/>
              </a:ln>
              <a:solidFill>
                <a:prstClr val="white"/>
              </a:solidFill>
              <a:effectLst/>
              <a:uLnTx/>
              <a:uFillTx/>
              <a:latin typeface="Cambria" pitchFamily="18" charset="0"/>
              <a:ea typeface="+mn-ea"/>
              <a:cs typeface="+mn-cs"/>
            </a:endParaRPr>
          </a:p>
          <a:p>
            <a:pPr marL="457200" marR="0" lvl="0" indent="-457200" algn="l" defTabSz="914400" rtl="0" eaLnBrk="0" fontAlgn="base" latinLnBrk="0" hangingPunct="0">
              <a:lnSpc>
                <a:spcPct val="90000"/>
              </a:lnSpc>
              <a:spcBef>
                <a:spcPct val="20000"/>
              </a:spcBef>
              <a:spcAft>
                <a:spcPct val="0"/>
              </a:spcAft>
              <a:buClr>
                <a:srgbClr val="FAFD00"/>
              </a:buClr>
              <a:buSzPct val="75000"/>
              <a:buFontTx/>
              <a:buNone/>
              <a:tabLst/>
              <a:defRPr/>
            </a:pPr>
            <a:r>
              <a:rPr kumimoji="0" lang="en-GB" sz="2800" b="0" i="0" u="none" strike="noStrike" kern="1200" cap="none" spc="0" normalizeH="0" baseline="0" noProof="0" dirty="0">
                <a:ln>
                  <a:noFill/>
                </a:ln>
                <a:solidFill>
                  <a:prstClr val="white"/>
                </a:solidFill>
                <a:effectLst/>
                <a:uLnTx/>
                <a:uFillTx/>
                <a:latin typeface="Cambria" pitchFamily="18" charset="0"/>
                <a:ea typeface="+mn-ea"/>
                <a:cs typeface="+mn-cs"/>
              </a:rPr>
              <a:t>3) </a:t>
            </a:r>
            <a:r>
              <a:rPr kumimoji="0" lang="en-GB" sz="2800" b="0" i="0" u="none" strike="noStrike" kern="1200" cap="none" spc="0" normalizeH="0" baseline="0" noProof="0" dirty="0">
                <a:ln>
                  <a:noFill/>
                </a:ln>
                <a:solidFill>
                  <a:srgbClr val="FFFFFF"/>
                </a:solidFill>
                <a:effectLst/>
                <a:uLnTx/>
                <a:uFillTx/>
                <a:latin typeface="Cambria" pitchFamily="18" charset="0"/>
                <a:ea typeface="+mn-ea"/>
                <a:cs typeface="+mn-cs"/>
              </a:rPr>
              <a:t>They were intimately familiar with Jesus after being with Him for three years.</a:t>
            </a:r>
          </a:p>
          <a:p>
            <a:pPr marL="609600" marR="0" lvl="0" indent="-609600" algn="ctr" defTabSz="914400" rtl="0" eaLnBrk="0" fontAlgn="base" latinLnBrk="0" hangingPunct="0">
              <a:lnSpc>
                <a:spcPct val="100000"/>
              </a:lnSpc>
              <a:spcBef>
                <a:spcPct val="20000"/>
              </a:spcBef>
              <a:spcAft>
                <a:spcPct val="0"/>
              </a:spcAft>
              <a:buClr>
                <a:srgbClr val="FAFD00"/>
              </a:buClr>
              <a:buSzPct val="75000"/>
              <a:buFontTx/>
              <a:buAutoNum type="arabicParenR"/>
              <a:tabLst/>
              <a:defRPr/>
            </a:pPr>
            <a:endParaRPr kumimoji="0" lang="en-US" sz="32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mbria"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2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2232"/>
                                        </p:tgtEl>
                                        <p:attrNameLst>
                                          <p:attrName>style.visibility</p:attrName>
                                        </p:attrNameLst>
                                      </p:cBhvr>
                                      <p:to>
                                        <p:strVal val="visible"/>
                                      </p:to>
                                    </p:set>
                                    <p:animEffect transition="in" filter="circle(in)">
                                      <p:cBhvr>
                                        <p:cTn id="15" dur="2000"/>
                                        <p:tgtEl>
                                          <p:spTgt spid="5223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2232">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2232">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22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522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5821" y="402362"/>
            <a:ext cx="92964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FF00"/>
                </a:solidFill>
                <a:effectLst/>
                <a:uLnTx/>
                <a:uFillTx/>
                <a:latin typeface="Cambria" pitchFamily="18" charset="0"/>
                <a:ea typeface="+mn-ea"/>
                <a:cs typeface="+mn-cs"/>
              </a:rPr>
              <a:t>Promise of the Holy Spirit </a:t>
            </a:r>
            <a:endParaRPr kumimoji="0" lang="en-US" sz="3200" b="1" i="1" u="sng" strike="noStrike" kern="1200" cap="none" spc="0" normalizeH="0" baseline="0" noProof="0" dirty="0">
              <a:ln>
                <a:noFill/>
              </a:ln>
              <a:solidFill>
                <a:srgbClr val="FFFF00"/>
              </a:solidFill>
              <a:effectLst/>
              <a:uLnTx/>
              <a:uFillTx/>
              <a:latin typeface="Cambria" pitchFamily="18" charset="0"/>
              <a:ea typeface="+mn-ea"/>
              <a:cs typeface="+mn-cs"/>
            </a:endParaRPr>
          </a:p>
        </p:txBody>
      </p:sp>
      <p:sp>
        <p:nvSpPr>
          <p:cNvPr id="2" name="Rectangle 1">
            <a:extLst>
              <a:ext uri="{FF2B5EF4-FFF2-40B4-BE49-F238E27FC236}">
                <a16:creationId xmlns:a16="http://schemas.microsoft.com/office/drawing/2014/main" id="{34920E19-82D5-4404-B7E0-1A1DDD54CB39}"/>
              </a:ext>
            </a:extLst>
          </p:cNvPr>
          <p:cNvSpPr/>
          <p:nvPr/>
        </p:nvSpPr>
        <p:spPr>
          <a:xfrm>
            <a:off x="457200" y="1524000"/>
            <a:ext cx="11277600"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4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Gathering them together, He commanded them not to leave Jerusalem, but to wait for what the Father had promised, “Which,”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He said</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“you heard of from Me;</a:t>
            </a:r>
          </a:p>
        </p:txBody>
      </p:sp>
      <p:cxnSp>
        <p:nvCxnSpPr>
          <p:cNvPr id="7" name="Straight Connector 6">
            <a:extLst>
              <a:ext uri="{FF2B5EF4-FFF2-40B4-BE49-F238E27FC236}">
                <a16:creationId xmlns:a16="http://schemas.microsoft.com/office/drawing/2014/main" id="{6727A669-6893-498A-98B0-612FEEA802C3}"/>
              </a:ext>
            </a:extLst>
          </p:cNvPr>
          <p:cNvCxnSpPr>
            <a:cxnSpLocks/>
          </p:cNvCxnSpPr>
          <p:nvPr/>
        </p:nvCxnSpPr>
        <p:spPr>
          <a:xfrm>
            <a:off x="4648200" y="2438400"/>
            <a:ext cx="3048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Rounded Rectangular Callout 30">
            <a:extLst>
              <a:ext uri="{FF2B5EF4-FFF2-40B4-BE49-F238E27FC236}">
                <a16:creationId xmlns:a16="http://schemas.microsoft.com/office/drawing/2014/main" id="{9CAC5270-757B-4836-A542-5C2E5A62046A}"/>
              </a:ext>
            </a:extLst>
          </p:cNvPr>
          <p:cNvSpPr/>
          <p:nvPr/>
        </p:nvSpPr>
        <p:spPr>
          <a:xfrm>
            <a:off x="1445821" y="3185130"/>
            <a:ext cx="8612579" cy="1295400"/>
          </a:xfrm>
          <a:prstGeom prst="wedgeRoundRectCallout">
            <a:avLst>
              <a:gd name="adj1" fmla="val 53740"/>
              <a:gd name="adj2" fmla="val -146024"/>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For the law will go forth from Zion</a:t>
            </a:r>
            <a:b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the word of the </a:t>
            </a:r>
            <a:r>
              <a:rPr kumimoji="0" lang="en-US" sz="2800" b="0" i="1" u="none" strike="noStrike" kern="1200" cap="small"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Lord</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from Jerusalem </a:t>
            </a:r>
            <a:r>
              <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(Isaiah 2:3)</a:t>
            </a:r>
          </a:p>
        </p:txBody>
      </p:sp>
      <p:sp>
        <p:nvSpPr>
          <p:cNvPr id="6" name="Rounded Rectangular Callout 30">
            <a:extLst>
              <a:ext uri="{FF2B5EF4-FFF2-40B4-BE49-F238E27FC236}">
                <a16:creationId xmlns:a16="http://schemas.microsoft.com/office/drawing/2014/main" id="{0440B9CA-2D4E-4841-A1C0-A8D676C06EF1}"/>
              </a:ext>
            </a:extLst>
          </p:cNvPr>
          <p:cNvSpPr/>
          <p:nvPr/>
        </p:nvSpPr>
        <p:spPr>
          <a:xfrm>
            <a:off x="0" y="3540948"/>
            <a:ext cx="12188042" cy="2062103"/>
          </a:xfrm>
          <a:prstGeom prst="wedgeRoundRectCallout">
            <a:avLst>
              <a:gd name="adj1" fmla="val -228"/>
              <a:gd name="adj2" fmla="val 50055"/>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“I have many more things to say to you, but you cannot bear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them</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now.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13 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But when </a:t>
            </a:r>
            <a:r>
              <a:rPr kumimoji="0" lang="en-US" sz="28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He</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the </a:t>
            </a:r>
            <a:r>
              <a:rPr kumimoji="0" lang="en-US" sz="28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Spirit of truth</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comes, </a:t>
            </a:r>
            <a:r>
              <a:rPr kumimoji="0" lang="en-US" sz="28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He</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will </a:t>
            </a:r>
            <a:r>
              <a:rPr kumimoji="0" lang="en-US" sz="2800" b="0"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guide you into all the truth</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for </a:t>
            </a:r>
            <a:r>
              <a:rPr kumimoji="0" lang="en-US" sz="28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He</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will not speak on His own initiative, but whatever </a:t>
            </a:r>
            <a:r>
              <a:rPr kumimoji="0" lang="en-US" sz="28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He</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hears, </a:t>
            </a:r>
            <a:r>
              <a:rPr kumimoji="0" lang="en-US" sz="28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He</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will speak; and </a:t>
            </a:r>
            <a:r>
              <a:rPr kumimoji="0" lang="en-US" sz="28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He</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will disclose to you what is to come.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14 </a:t>
            </a:r>
            <a:r>
              <a:rPr kumimoji="0" lang="en-US" sz="28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He</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will glorify Me, for </a:t>
            </a:r>
            <a:r>
              <a:rPr kumimoji="0" lang="en-US" sz="2800" b="1" i="0"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He</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will take of Mine and will disclose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it</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to you. </a:t>
            </a:r>
            <a:r>
              <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(John 16:12-14)</a:t>
            </a:r>
          </a:p>
        </p:txBody>
      </p:sp>
      <p:cxnSp>
        <p:nvCxnSpPr>
          <p:cNvPr id="8" name="Straight Connector 7">
            <a:extLst>
              <a:ext uri="{FF2B5EF4-FFF2-40B4-BE49-F238E27FC236}">
                <a16:creationId xmlns:a16="http://schemas.microsoft.com/office/drawing/2014/main" id="{037E76B0-042B-4A4F-9B60-A4734A602CA3}"/>
              </a:ext>
            </a:extLst>
          </p:cNvPr>
          <p:cNvCxnSpPr>
            <a:cxnSpLocks/>
          </p:cNvCxnSpPr>
          <p:nvPr/>
        </p:nvCxnSpPr>
        <p:spPr>
          <a:xfrm>
            <a:off x="9906000" y="1981200"/>
            <a:ext cx="1371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82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214378"/>
            <a:ext cx="10820400"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Gathering them together, He commanded them not to leave Jerusalem, but to wait for what the Father had promised, “Which,” </a:t>
            </a:r>
            <a:r>
              <a:rPr kumimoji="0" lang="en-US" sz="36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He said</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“you heard of from Me; </a:t>
            </a:r>
            <a:r>
              <a:rPr kumimoji="0" lang="en-US" sz="36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5 </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for John baptized with water, but you will be baptized with the Holy Spirit not many days from now.”</a:t>
            </a:r>
          </a:p>
        </p:txBody>
      </p:sp>
      <p:cxnSp>
        <p:nvCxnSpPr>
          <p:cNvPr id="35" name="Straight Connector 34"/>
          <p:cNvCxnSpPr>
            <a:cxnSpLocks/>
          </p:cNvCxnSpPr>
          <p:nvPr/>
        </p:nvCxnSpPr>
        <p:spPr>
          <a:xfrm>
            <a:off x="1752600" y="3416300"/>
            <a:ext cx="4724400" cy="127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1676400" y="3962400"/>
            <a:ext cx="86106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42BD089-568B-47D4-84EA-0A1D7F25FBD1}"/>
              </a:ext>
            </a:extLst>
          </p:cNvPr>
          <p:cNvSpPr/>
          <p:nvPr/>
        </p:nvSpPr>
        <p:spPr>
          <a:xfrm>
            <a:off x="3638051" y="331153"/>
            <a:ext cx="491589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itchFamily="18" charset="0"/>
                <a:ea typeface="+mn-ea"/>
                <a:cs typeface="+mn-cs"/>
              </a:rPr>
              <a:t>The Holy Spirit Promised</a:t>
            </a:r>
          </a:p>
        </p:txBody>
      </p:sp>
      <p:cxnSp>
        <p:nvCxnSpPr>
          <p:cNvPr id="5" name="Straight Arrow Connector 4">
            <a:extLst>
              <a:ext uri="{FF2B5EF4-FFF2-40B4-BE49-F238E27FC236}">
                <a16:creationId xmlns:a16="http://schemas.microsoft.com/office/drawing/2014/main" id="{84AD5D3D-6C3A-4956-B83B-46A9407F8620}"/>
              </a:ext>
            </a:extLst>
          </p:cNvPr>
          <p:cNvCxnSpPr>
            <a:cxnSpLocks/>
          </p:cNvCxnSpPr>
          <p:nvPr/>
        </p:nvCxnSpPr>
        <p:spPr>
          <a:xfrm>
            <a:off x="2514600" y="2819400"/>
            <a:ext cx="1371600" cy="914400"/>
          </a:xfrm>
          <a:prstGeom prst="straightConnector1">
            <a:avLst/>
          </a:prstGeom>
          <a:ln w="571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ounded Rectangular Callout 30">
            <a:extLst>
              <a:ext uri="{FF2B5EF4-FFF2-40B4-BE49-F238E27FC236}">
                <a16:creationId xmlns:a16="http://schemas.microsoft.com/office/drawing/2014/main" id="{CB5E9E12-C186-4539-9735-DC031187EB94}"/>
              </a:ext>
            </a:extLst>
          </p:cNvPr>
          <p:cNvSpPr/>
          <p:nvPr/>
        </p:nvSpPr>
        <p:spPr>
          <a:xfrm>
            <a:off x="25400" y="4869373"/>
            <a:ext cx="12014200" cy="1386455"/>
          </a:xfrm>
          <a:prstGeom prst="wedgeRoundRectCallout">
            <a:avLst>
              <a:gd name="adj1" fmla="val -228"/>
              <a:gd name="adj2" fmla="val 50055"/>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John answered and said to them all, “As for me, I baptize you with water; but One is coming who is mightier than I, and I am not fit to untie the thong of His sandals; He will baptize you with the </a:t>
            </a:r>
            <a:r>
              <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Holy Spirit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fire. </a:t>
            </a:r>
            <a:r>
              <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(Luke 3:16)</a:t>
            </a:r>
          </a:p>
        </p:txBody>
      </p:sp>
    </p:spTree>
    <p:extLst>
      <p:ext uri="{BB962C8B-B14F-4D97-AF65-F5344CB8AC3E}">
        <p14:creationId xmlns:p14="http://schemas.microsoft.com/office/powerpoint/2010/main" val="25586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000"/>
                                        <p:tgtEl>
                                          <p:spTgt spid="35"/>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2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283"/>
            <a:ext cx="1051560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6 </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when they had come together, they were asking Him, saying, “Lord, is it at this time You are restoring the kingdom to Israel?</a:t>
            </a:r>
          </a:p>
        </p:txBody>
      </p:sp>
      <p:sp>
        <p:nvSpPr>
          <p:cNvPr id="9" name="Rectangle 8">
            <a:extLst>
              <a:ext uri="{FF2B5EF4-FFF2-40B4-BE49-F238E27FC236}">
                <a16:creationId xmlns:a16="http://schemas.microsoft.com/office/drawing/2014/main" id="{218ED918-8672-40CC-96C2-5DB295D8E91A}"/>
              </a:ext>
            </a:extLst>
          </p:cNvPr>
          <p:cNvSpPr/>
          <p:nvPr/>
        </p:nvSpPr>
        <p:spPr>
          <a:xfrm>
            <a:off x="2825471" y="83435"/>
            <a:ext cx="6236259"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FF00"/>
                </a:solidFill>
                <a:effectLst/>
                <a:uLnTx/>
                <a:uFillTx/>
                <a:latin typeface="Cambria" pitchFamily="18" charset="0"/>
                <a:ea typeface="+mn-ea"/>
                <a:cs typeface="+mn-cs"/>
              </a:rPr>
              <a:t>“</a:t>
            </a:r>
            <a:r>
              <a:rPr kumimoji="0" lang="en-US" sz="3200" b="1" i="1" u="sng" strike="noStrike" kern="1200" cap="none" spc="0" normalizeH="0" baseline="0" noProof="0" dirty="0">
                <a:ln>
                  <a:noFill/>
                </a:ln>
                <a:solidFill>
                  <a:srgbClr val="FFFF00"/>
                </a:solidFill>
                <a:effectLst/>
                <a:uLnTx/>
                <a:uFillTx/>
                <a:latin typeface="Cambria" pitchFamily="18" charset="0"/>
                <a:ea typeface="+mn-ea"/>
                <a:cs typeface="+mn-cs"/>
              </a:rPr>
              <a:t>restoring the kingdom to Israel</a:t>
            </a:r>
            <a:r>
              <a:rPr kumimoji="0" lang="en-US" sz="3200" b="1" i="1" u="none" strike="noStrike" kern="1200" cap="none" spc="0" normalizeH="0" baseline="0" noProof="0" dirty="0">
                <a:ln>
                  <a:noFill/>
                </a:ln>
                <a:solidFill>
                  <a:srgbClr val="FFFF00"/>
                </a:solidFill>
                <a:effectLst/>
                <a:uLnTx/>
                <a:uFillTx/>
                <a:latin typeface="Cambria" pitchFamily="18" charset="0"/>
                <a:ea typeface="+mn-ea"/>
                <a:cs typeface="+mn-cs"/>
              </a:rPr>
              <a:t>”</a:t>
            </a:r>
          </a:p>
        </p:txBody>
      </p:sp>
      <p:sp>
        <p:nvSpPr>
          <p:cNvPr id="2" name="Rectangle 1">
            <a:extLst>
              <a:ext uri="{FF2B5EF4-FFF2-40B4-BE49-F238E27FC236}">
                <a16:creationId xmlns:a16="http://schemas.microsoft.com/office/drawing/2014/main" id="{DE3F9EF5-9345-4082-B983-40335B4BF17C}"/>
              </a:ext>
            </a:extLst>
          </p:cNvPr>
          <p:cNvSpPr/>
          <p:nvPr/>
        </p:nvSpPr>
        <p:spPr>
          <a:xfrm>
            <a:off x="381000" y="2426017"/>
            <a:ext cx="11658600" cy="161582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Their question may manifest a continued misunderstanding regarding the spiritual nature of the Lord’s kingdom.</a:t>
            </a: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Another possibility….</a:t>
            </a:r>
            <a:endPar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5920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46C036-98E4-4AA2-92E0-3C2AE8DA5C88}"/>
              </a:ext>
            </a:extLst>
          </p:cNvPr>
          <p:cNvSpPr>
            <a:spLocks noGrp="1"/>
          </p:cNvSpPr>
          <p:nvPr>
            <p:ph idx="1"/>
          </p:nvPr>
        </p:nvSpPr>
        <p:spPr>
          <a:xfrm>
            <a:off x="228600" y="304800"/>
            <a:ext cx="11506200" cy="5427133"/>
          </a:xfrm>
        </p:spPr>
        <p:txBody>
          <a:bodyPr/>
          <a:lstStyle/>
          <a:p>
            <a:pPr>
              <a:spcAft>
                <a:spcPts val="1200"/>
              </a:spcAft>
              <a:buFont typeface="Wingdings" panose="05000000000000000000" pitchFamily="2" charset="2"/>
              <a:buChar char="§"/>
            </a:pPr>
            <a:r>
              <a:rPr lang="en-US" i="1" dirty="0">
                <a:solidFill>
                  <a:srgbClr val="FFFF00"/>
                </a:solidFill>
                <a:latin typeface="Cambria" panose="02040503050406030204" pitchFamily="18" charset="0"/>
                <a:ea typeface="Cambria" panose="02040503050406030204" pitchFamily="18" charset="0"/>
              </a:rPr>
              <a:t>What had Jesus been teaching the disciples between the resurrection and ascension?  </a:t>
            </a:r>
          </a:p>
          <a:p>
            <a:pPr lvl="1">
              <a:spcAft>
                <a:spcPts val="1200"/>
              </a:spcAft>
              <a:buFont typeface="Courier New" panose="02070309020205020404" pitchFamily="49" charset="0"/>
              <a:buChar char="o"/>
            </a:pPr>
            <a:r>
              <a:rPr lang="en-US" u="sng" dirty="0">
                <a:solidFill>
                  <a:srgbClr val="FFFF00"/>
                </a:solidFill>
                <a:latin typeface="Cambria" panose="02040503050406030204" pitchFamily="18" charset="0"/>
                <a:ea typeface="Cambria" panose="02040503050406030204" pitchFamily="18" charset="0"/>
              </a:rPr>
              <a:t>Luke 24:27 </a:t>
            </a:r>
            <a:r>
              <a:rPr lang="en-US" dirty="0">
                <a:latin typeface="Cambria" panose="02040503050406030204" pitchFamily="18" charset="0"/>
                <a:ea typeface="Cambria" panose="02040503050406030204" pitchFamily="18" charset="0"/>
              </a:rPr>
              <a:t>- … Then beginning with Moses and with all the prophets, He explained to them the things </a:t>
            </a:r>
            <a:r>
              <a:rPr lang="en-US" i="1" u="sng" dirty="0">
                <a:latin typeface="Cambria" panose="02040503050406030204" pitchFamily="18" charset="0"/>
                <a:ea typeface="Cambria" panose="02040503050406030204" pitchFamily="18" charset="0"/>
              </a:rPr>
              <a:t>concerning Himself in all the Scriptures</a:t>
            </a:r>
            <a:r>
              <a:rPr lang="en-US" dirty="0">
                <a:latin typeface="Cambria" panose="02040503050406030204" pitchFamily="18" charset="0"/>
                <a:ea typeface="Cambria" panose="02040503050406030204" pitchFamily="18" charset="0"/>
              </a:rPr>
              <a:t>.;  </a:t>
            </a:r>
          </a:p>
          <a:p>
            <a:pPr lvl="1">
              <a:spcAft>
                <a:spcPts val="1200"/>
              </a:spcAft>
              <a:buFont typeface="Courier New" panose="02070309020205020404" pitchFamily="49" charset="0"/>
              <a:buChar char="o"/>
            </a:pPr>
            <a:r>
              <a:rPr lang="en-US" u="sng" dirty="0">
                <a:solidFill>
                  <a:srgbClr val="FFFF00"/>
                </a:solidFill>
                <a:latin typeface="Cambria" panose="02040503050406030204" pitchFamily="18" charset="0"/>
                <a:ea typeface="Cambria" panose="02040503050406030204" pitchFamily="18" charset="0"/>
              </a:rPr>
              <a:t>Luke 24:45 </a:t>
            </a:r>
            <a:r>
              <a:rPr lang="en-US" dirty="0">
                <a:latin typeface="Cambria" panose="02040503050406030204" pitchFamily="18" charset="0"/>
                <a:ea typeface="Cambria" panose="02040503050406030204" pitchFamily="18" charset="0"/>
              </a:rPr>
              <a:t>- …Then He opened their minds to </a:t>
            </a:r>
            <a:r>
              <a:rPr lang="en-US" i="1" u="sng" dirty="0">
                <a:latin typeface="Cambria" panose="02040503050406030204" pitchFamily="18" charset="0"/>
                <a:ea typeface="Cambria" panose="02040503050406030204" pitchFamily="18" charset="0"/>
              </a:rPr>
              <a:t>understand the Scriptures </a:t>
            </a:r>
            <a:r>
              <a:rPr lang="en-US" dirty="0">
                <a:latin typeface="Cambria" panose="02040503050406030204" pitchFamily="18" charset="0"/>
                <a:ea typeface="Cambria" panose="02040503050406030204" pitchFamily="18" charset="0"/>
              </a:rPr>
              <a:t> </a:t>
            </a:r>
          </a:p>
          <a:p>
            <a:pPr lvl="1">
              <a:spcAft>
                <a:spcPts val="1200"/>
              </a:spcAft>
              <a:buFont typeface="Courier New" panose="02070309020205020404" pitchFamily="49" charset="0"/>
              <a:buChar char="o"/>
            </a:pPr>
            <a:r>
              <a:rPr lang="en-US" u="sng" dirty="0">
                <a:solidFill>
                  <a:srgbClr val="FFFF00"/>
                </a:solidFill>
                <a:latin typeface="Cambria" panose="02040503050406030204" pitchFamily="18" charset="0"/>
                <a:ea typeface="Cambria" panose="02040503050406030204" pitchFamily="18" charset="0"/>
              </a:rPr>
              <a:t>Acts 1:3 </a:t>
            </a:r>
            <a:r>
              <a:rPr lang="en-US" dirty="0">
                <a:latin typeface="Cambria" panose="02040503050406030204" pitchFamily="18" charset="0"/>
                <a:ea typeface="Cambria" panose="02040503050406030204" pitchFamily="18" charset="0"/>
              </a:rPr>
              <a:t>- … appearing to them over </a:t>
            </a:r>
            <a:r>
              <a:rPr lang="en-US" i="1" dirty="0">
                <a:latin typeface="Cambria" panose="02040503050406030204" pitchFamily="18" charset="0"/>
                <a:ea typeface="Cambria" panose="02040503050406030204" pitchFamily="18" charset="0"/>
              </a:rPr>
              <a:t>a period of</a:t>
            </a:r>
            <a:r>
              <a:rPr lang="en-US" dirty="0">
                <a:latin typeface="Cambria" panose="02040503050406030204" pitchFamily="18" charset="0"/>
                <a:ea typeface="Cambria" panose="02040503050406030204" pitchFamily="18" charset="0"/>
              </a:rPr>
              <a:t> forty days and speaking of the things </a:t>
            </a:r>
            <a:r>
              <a:rPr lang="en-US" i="1" u="sng" dirty="0">
                <a:latin typeface="Cambria" panose="02040503050406030204" pitchFamily="18" charset="0"/>
                <a:ea typeface="Cambria" panose="02040503050406030204" pitchFamily="18" charset="0"/>
              </a:rPr>
              <a:t>concerning the kingdom of God</a:t>
            </a:r>
            <a:r>
              <a:rPr lang="en-US" dirty="0">
                <a:latin typeface="Cambria" panose="02040503050406030204" pitchFamily="18" charset="0"/>
                <a:ea typeface="Cambria" panose="02040503050406030204" pitchFamily="18" charset="0"/>
              </a:rPr>
              <a:t>.</a:t>
            </a:r>
            <a:br>
              <a:rPr lang="en-US"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a:p>
            <a:pPr marL="0" indent="0">
              <a:spcAft>
                <a:spcPts val="1200"/>
              </a:spcAft>
              <a:buNone/>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63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283"/>
            <a:ext cx="1051560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6 </a:t>
            </a: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when they had come together, they were asking Him, saying, “Lord, is it at this time You are restoring the kingdom to Israel?</a:t>
            </a:r>
          </a:p>
        </p:txBody>
      </p:sp>
      <p:sp>
        <p:nvSpPr>
          <p:cNvPr id="9" name="Rectangle 8">
            <a:extLst>
              <a:ext uri="{FF2B5EF4-FFF2-40B4-BE49-F238E27FC236}">
                <a16:creationId xmlns:a16="http://schemas.microsoft.com/office/drawing/2014/main" id="{218ED918-8672-40CC-96C2-5DB295D8E91A}"/>
              </a:ext>
            </a:extLst>
          </p:cNvPr>
          <p:cNvSpPr/>
          <p:nvPr/>
        </p:nvSpPr>
        <p:spPr>
          <a:xfrm>
            <a:off x="2825471" y="83435"/>
            <a:ext cx="6236259"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FF00"/>
                </a:solidFill>
                <a:effectLst/>
                <a:uLnTx/>
                <a:uFillTx/>
                <a:latin typeface="Cambria" pitchFamily="18" charset="0"/>
                <a:ea typeface="+mn-ea"/>
                <a:cs typeface="+mn-cs"/>
              </a:rPr>
              <a:t>“</a:t>
            </a:r>
            <a:r>
              <a:rPr kumimoji="0" lang="en-US" sz="3200" b="1" i="1" u="sng" strike="noStrike" kern="1200" cap="none" spc="0" normalizeH="0" baseline="0" noProof="0" dirty="0">
                <a:ln>
                  <a:noFill/>
                </a:ln>
                <a:solidFill>
                  <a:srgbClr val="FFFF00"/>
                </a:solidFill>
                <a:effectLst/>
                <a:uLnTx/>
                <a:uFillTx/>
                <a:latin typeface="Cambria" pitchFamily="18" charset="0"/>
                <a:ea typeface="+mn-ea"/>
                <a:cs typeface="+mn-cs"/>
              </a:rPr>
              <a:t>restoring the kingdom to Israel</a:t>
            </a:r>
            <a:r>
              <a:rPr kumimoji="0" lang="en-US" sz="3200" b="1" i="1" u="none" strike="noStrike" kern="1200" cap="none" spc="0" normalizeH="0" baseline="0" noProof="0" dirty="0">
                <a:ln>
                  <a:noFill/>
                </a:ln>
                <a:solidFill>
                  <a:srgbClr val="FFFF00"/>
                </a:solidFill>
                <a:effectLst/>
                <a:uLnTx/>
                <a:uFillTx/>
                <a:latin typeface="Cambria" pitchFamily="18" charset="0"/>
                <a:ea typeface="+mn-ea"/>
                <a:cs typeface="+mn-cs"/>
              </a:rPr>
              <a:t>”</a:t>
            </a:r>
          </a:p>
        </p:txBody>
      </p:sp>
      <p:sp>
        <p:nvSpPr>
          <p:cNvPr id="2" name="Rectangle 1">
            <a:extLst>
              <a:ext uri="{FF2B5EF4-FFF2-40B4-BE49-F238E27FC236}">
                <a16:creationId xmlns:a16="http://schemas.microsoft.com/office/drawing/2014/main" id="{DE3F9EF5-9345-4082-B983-40335B4BF17C}"/>
              </a:ext>
            </a:extLst>
          </p:cNvPr>
          <p:cNvSpPr/>
          <p:nvPr/>
        </p:nvSpPr>
        <p:spPr>
          <a:xfrm>
            <a:off x="381000" y="2426017"/>
            <a:ext cx="11658600" cy="443198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lumMod val="65000"/>
                  </a:prstClr>
                </a:solidFill>
                <a:effectLst/>
                <a:uLnTx/>
                <a:uFillTx/>
                <a:latin typeface="Cambria" panose="02040503050406030204" pitchFamily="18" charset="0"/>
                <a:ea typeface="Cambria" panose="02040503050406030204" pitchFamily="18" charset="0"/>
                <a:cs typeface="+mn-cs"/>
              </a:rPr>
              <a:t>Their question may manifest a continued misunderstanding regarding the spiritual nature of the Lord’s kingdom.</a:t>
            </a: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Another possibility is that after the 40 days of instruction from Jesus about His kingdom their question was informed by OT prophecies regarding the restoration of the kingdom of Israel in the “last days” when the Messiah of the line of David would come.</a:t>
            </a: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When will all these OT prophecies culminate with the kingdom being in its perfected state where all has been restored and all enemies defeated and we have the eternal heavenly kingdom?  (</a:t>
            </a:r>
            <a:r>
              <a:rPr kumimoji="0" lang="en-US" sz="28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Cf</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I Cor 15:24)</a:t>
            </a:r>
          </a:p>
        </p:txBody>
      </p:sp>
    </p:spTree>
    <p:extLst>
      <p:ext uri="{BB962C8B-B14F-4D97-AF65-F5344CB8AC3E}">
        <p14:creationId xmlns:p14="http://schemas.microsoft.com/office/powerpoint/2010/main" val="8764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402495"/>
            <a:ext cx="10515600" cy="31085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6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when they had come together, they were asking Him, saying, “Lord, is it at this time You are restoring the kingdom to Israel?”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7 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He said to them, “It is not for you to know times or epochs which the Father has fixed by His own authority;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8 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but you will receive power when the Holy Spirit has come upon you; and you shall be My witnesses both in Jerusalem, and in all Judea and Samaria, and even to the remotest part of the earth.”</a:t>
            </a:r>
          </a:p>
        </p:txBody>
      </p:sp>
      <p:cxnSp>
        <p:nvCxnSpPr>
          <p:cNvPr id="33" name="Straight Connector 32"/>
          <p:cNvCxnSpPr>
            <a:cxnSpLocks/>
          </p:cNvCxnSpPr>
          <p:nvPr/>
        </p:nvCxnSpPr>
        <p:spPr>
          <a:xfrm>
            <a:off x="1752600" y="3581400"/>
            <a:ext cx="924502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8534400" y="3124200"/>
            <a:ext cx="246322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1371600" y="3962400"/>
            <a:ext cx="97536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4610100" y="4419600"/>
            <a:ext cx="39243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18ED918-8672-40CC-96C2-5DB295D8E91A}"/>
              </a:ext>
            </a:extLst>
          </p:cNvPr>
          <p:cNvSpPr/>
          <p:nvPr/>
        </p:nvSpPr>
        <p:spPr>
          <a:xfrm>
            <a:off x="4833039" y="269083"/>
            <a:ext cx="222112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FF00"/>
                </a:solidFill>
                <a:effectLst/>
                <a:uLnTx/>
                <a:uFillTx/>
                <a:latin typeface="Cambria" pitchFamily="18" charset="0"/>
                <a:ea typeface="+mn-ea"/>
                <a:cs typeface="+mn-cs"/>
              </a:rPr>
              <a:t>ACTS 1:6-8</a:t>
            </a:r>
          </a:p>
        </p:txBody>
      </p:sp>
      <p:sp>
        <p:nvSpPr>
          <p:cNvPr id="16" name="Rounded Rectangular Callout 30">
            <a:extLst>
              <a:ext uri="{FF2B5EF4-FFF2-40B4-BE49-F238E27FC236}">
                <a16:creationId xmlns:a16="http://schemas.microsoft.com/office/drawing/2014/main" id="{183FB5E9-950A-4ACA-B499-A837F9B76B9B}"/>
              </a:ext>
            </a:extLst>
          </p:cNvPr>
          <p:cNvSpPr/>
          <p:nvPr/>
        </p:nvSpPr>
        <p:spPr>
          <a:xfrm>
            <a:off x="1905000" y="4590675"/>
            <a:ext cx="9372600" cy="2062103"/>
          </a:xfrm>
          <a:prstGeom prst="wedgeRoundRectCallout">
            <a:avLst>
              <a:gd name="adj1" fmla="val 42263"/>
              <a:gd name="adj2" fmla="val -118398"/>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 establishment of any kingdom requires power. The power involved in the establishment of our Lord’s kingdom would not be military or political; it would be the power of the Holy Spirit, exercised through the apostles. </a:t>
            </a:r>
            <a:endPar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cxnSp>
        <p:nvCxnSpPr>
          <p:cNvPr id="10" name="Straight Connector 9">
            <a:extLst>
              <a:ext uri="{FF2B5EF4-FFF2-40B4-BE49-F238E27FC236}">
                <a16:creationId xmlns:a16="http://schemas.microsoft.com/office/drawing/2014/main" id="{47BB00D8-E02F-4167-BB14-A41829EAC566}"/>
              </a:ext>
            </a:extLst>
          </p:cNvPr>
          <p:cNvCxnSpPr>
            <a:cxnSpLocks/>
          </p:cNvCxnSpPr>
          <p:nvPr/>
        </p:nvCxnSpPr>
        <p:spPr>
          <a:xfrm>
            <a:off x="3581400" y="2667000"/>
            <a:ext cx="347276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2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childTnLst>
                          </p:cTn>
                        </p:par>
                        <p:par>
                          <p:cTn id="21" fill="hold">
                            <p:stCondLst>
                              <p:cond delay="0"/>
                            </p:stCondLst>
                            <p:childTnLst>
                              <p:par>
                                <p:cTn id="22" presetID="22" presetClass="entr" presetSubtype="8"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2000"/>
                                        <p:tgtEl>
                                          <p:spTgt spid="33"/>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2000"/>
                                        <p:tgtEl>
                                          <p:spTgt spid="8"/>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3" name="Rectangle 3"/>
          <p:cNvSpPr>
            <a:spLocks noChangeArrowheads="1"/>
          </p:cNvSpPr>
          <p:nvPr/>
        </p:nvSpPr>
        <p:spPr bwMode="auto">
          <a:xfrm>
            <a:off x="1524000" y="0"/>
            <a:ext cx="9144000" cy="990600"/>
          </a:xfrm>
          <a:prstGeom prst="rect">
            <a:avLst/>
          </a:prstGeom>
          <a:no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mbria" pitchFamily="18" charset="0"/>
              <a:cs typeface="+mn-cs"/>
            </a:endParaRPr>
          </a:p>
        </p:txBody>
      </p:sp>
      <p:cxnSp>
        <p:nvCxnSpPr>
          <p:cNvPr id="5124" name="Straight Connector 5"/>
          <p:cNvCxnSpPr>
            <a:cxnSpLocks noChangeShapeType="1"/>
          </p:cNvCxnSpPr>
          <p:nvPr/>
        </p:nvCxnSpPr>
        <p:spPr bwMode="auto">
          <a:xfrm>
            <a:off x="1524000" y="990600"/>
            <a:ext cx="9144000" cy="1588"/>
          </a:xfrm>
          <a:prstGeom prst="line">
            <a:avLst/>
          </a:prstGeom>
          <a:noFill/>
          <a:ln w="50800" algn="ctr">
            <a:solidFill>
              <a:schemeClr val="tx1"/>
            </a:solidFill>
            <a:round/>
            <a:headEnd/>
            <a:tailEnd/>
          </a:ln>
        </p:spPr>
      </p:cxnSp>
      <p:sp>
        <p:nvSpPr>
          <p:cNvPr id="5125" name="TextBox 7"/>
          <p:cNvSpPr txBox="1">
            <a:spLocks noChangeArrowheads="1"/>
          </p:cNvSpPr>
          <p:nvPr/>
        </p:nvSpPr>
        <p:spPr bwMode="auto">
          <a:xfrm>
            <a:off x="1524000" y="152400"/>
            <a:ext cx="9144000" cy="954107"/>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cs typeface="Times New Roman" pitchFamily="18" charset="0"/>
              </a:rPr>
              <a:t>“</a:t>
            </a:r>
            <a:r>
              <a:rPr kumimoji="0" lang="en-US" sz="2800" b="1" i="1" u="sng" strike="noStrike" kern="1200" cap="none" spc="0" normalizeH="0" baseline="0" noProof="0" dirty="0">
                <a:ln>
                  <a:noFill/>
                </a:ln>
                <a:solidFill>
                  <a:srgbClr val="FFFF00"/>
                </a:solidFill>
                <a:effectLst/>
                <a:uLnTx/>
                <a:uFillTx/>
                <a:latin typeface="Cambria" pitchFamily="18" charset="0"/>
                <a:cs typeface="Times New Roman" pitchFamily="18" charset="0"/>
              </a:rPr>
              <a:t>The Acts of the Apostles</a:t>
            </a:r>
            <a:r>
              <a:rPr kumimoji="0" lang="en-US" sz="2800" b="1" i="0" u="none" strike="noStrike" kern="1200" cap="none" spc="0" normalizeH="0" baseline="0" noProof="0" dirty="0">
                <a:ln>
                  <a:noFill/>
                </a:ln>
                <a:solidFill>
                  <a:srgbClr val="FFFF00"/>
                </a:solidFill>
                <a:effectLst/>
                <a:uLnTx/>
                <a:uFillTx/>
                <a:latin typeface="Cambria" pitchFamily="18"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00"/>
              </a:solidFill>
              <a:effectLst/>
              <a:uLnTx/>
              <a:uFillTx/>
              <a:latin typeface="Cambria" pitchFamily="18" charset="0"/>
              <a:cs typeface="Times New Roman" pitchFamily="18" charset="0"/>
            </a:endParaRPr>
          </a:p>
        </p:txBody>
      </p:sp>
      <p:sp>
        <p:nvSpPr>
          <p:cNvPr id="2" name="Rectangle 1">
            <a:extLst>
              <a:ext uri="{FF2B5EF4-FFF2-40B4-BE49-F238E27FC236}">
                <a16:creationId xmlns:a16="http://schemas.microsoft.com/office/drawing/2014/main" id="{7E36B5F2-44C8-4DC8-AC16-39AE491BF894}"/>
              </a:ext>
            </a:extLst>
          </p:cNvPr>
          <p:cNvSpPr/>
          <p:nvPr/>
        </p:nvSpPr>
        <p:spPr>
          <a:xfrm>
            <a:off x="419100" y="838200"/>
            <a:ext cx="11353800" cy="5170646"/>
          </a:xfrm>
          <a:prstGeom prst="rect">
            <a:avLst/>
          </a:prstGeom>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rPr>
              <a:t>Likely in its original form it had no title at all.  </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rPr>
              <a:t>The traditional title of this book is, in some respects, a misnomer: it primarily deals with the "acts" of: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mbria" pitchFamily="18" charset="0"/>
              <a:cs typeface="Times New Roman" pitchFamily="18" charset="0"/>
            </a:endParaRPr>
          </a:p>
          <a:p>
            <a:pPr marL="914400" marR="0" lvl="1" indent="-457200" algn="l" defTabSz="914400" rtl="0" eaLnBrk="0" fontAlgn="base" latinLnBrk="0" hangingPunct="0">
              <a:lnSpc>
                <a:spcPct val="100000"/>
              </a:lnSpc>
              <a:spcBef>
                <a:spcPts val="600"/>
              </a:spcBef>
              <a:spcAft>
                <a:spcPct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rPr>
              <a:t> Peter (Chapters 1-12) </a:t>
            </a:r>
          </a:p>
          <a:p>
            <a:pPr marL="914400" marR="0" lvl="1" indent="-45720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rPr>
              <a:t> Paul (Chapters 13-28)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cs typeface="Times New Roman" pitchFamily="18" charset="0"/>
              </a:rPr>
              <a:t>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cs typeface="Times New Roman" pitchFamily="18" charset="0"/>
              </a:rPr>
              <a:t>“Some of the Acts of some of the Apostles</a:t>
            </a:r>
            <a:endPar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endPar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rPr>
              <a:t>Perhaps it should be called </a:t>
            </a:r>
            <a:r>
              <a:rPr kumimoji="0" lang="en-US" sz="2800" b="0" i="0" u="none" strike="noStrike" kern="1200" cap="none" spc="0" normalizeH="0" baseline="0" noProof="0" dirty="0">
                <a:ln>
                  <a:noFill/>
                </a:ln>
                <a:solidFill>
                  <a:srgbClr val="FFFF00"/>
                </a:solidFill>
                <a:effectLst/>
                <a:uLnTx/>
                <a:uFillTx/>
                <a:latin typeface="Cambria" pitchFamily="18" charset="0"/>
                <a:cs typeface="Times New Roman" pitchFamily="18" charset="0"/>
              </a:rPr>
              <a:t>"The Acts of the Holy Spirit”  </a:t>
            </a:r>
            <a:r>
              <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rPr>
              <a:t>since the presence and work of the Holy Spirit is central to the book beginning on Pentecost ( &gt;50x).</a:t>
            </a:r>
            <a:r>
              <a:rPr kumimoji="0" lang="en-US" sz="2800" b="0" i="0" u="none" strike="noStrike" kern="1200" cap="none" spc="0" normalizeH="0" baseline="0" noProof="0" dirty="0">
                <a:ln>
                  <a:noFill/>
                </a:ln>
                <a:solidFill>
                  <a:srgbClr val="FFFF00"/>
                </a:solidFill>
                <a:effectLst/>
                <a:uLnTx/>
                <a:uFillTx/>
                <a:latin typeface="Cambria" pitchFamily="18" charset="0"/>
                <a:cs typeface="Times New Roman" pitchFamily="18" charset="0"/>
              </a:rPr>
              <a:t> </a:t>
            </a:r>
            <a:r>
              <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rPr>
              <a:t> </a:t>
            </a:r>
          </a:p>
        </p:txBody>
      </p:sp>
    </p:spTree>
    <p:extLst>
      <p:ext uri="{BB962C8B-B14F-4D97-AF65-F5344CB8AC3E}">
        <p14:creationId xmlns:p14="http://schemas.microsoft.com/office/powerpoint/2010/main" val="684473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b="31111"/>
          <a:stretch>
            <a:fillRect/>
          </a:stretch>
        </p:blipFill>
        <p:spPr bwMode="auto">
          <a:xfrm>
            <a:off x="1524000" y="0"/>
            <a:ext cx="6553200" cy="6858000"/>
          </a:xfrm>
          <a:prstGeom prst="rect">
            <a:avLst/>
          </a:prstGeom>
          <a:noFill/>
          <a:ln w="9525">
            <a:noFill/>
            <a:miter lim="800000"/>
            <a:headEnd/>
            <a:tailEnd/>
          </a:ln>
          <a:effectLst/>
        </p:spPr>
      </p:pic>
      <p:sp>
        <p:nvSpPr>
          <p:cNvPr id="4099" name="Oval 3"/>
          <p:cNvSpPr>
            <a:spLocks noChangeArrowheads="1"/>
          </p:cNvSpPr>
          <p:nvPr/>
        </p:nvSpPr>
        <p:spPr bwMode="auto">
          <a:xfrm>
            <a:off x="3733800" y="4267200"/>
            <a:ext cx="381000" cy="381000"/>
          </a:xfrm>
          <a:prstGeom prst="ellipse">
            <a:avLst/>
          </a:prstGeom>
          <a:noFill/>
          <a:ln w="28575">
            <a:solidFill>
              <a:srgbClr val="FF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a:ea typeface="+mn-ea"/>
              <a:cs typeface="+mn-cs"/>
            </a:endParaRPr>
          </a:p>
        </p:txBody>
      </p:sp>
      <p:sp>
        <p:nvSpPr>
          <p:cNvPr id="4100" name="Oval 4"/>
          <p:cNvSpPr>
            <a:spLocks noChangeArrowheads="1"/>
          </p:cNvSpPr>
          <p:nvPr/>
        </p:nvSpPr>
        <p:spPr bwMode="auto">
          <a:xfrm>
            <a:off x="1905000" y="3657600"/>
            <a:ext cx="2895600" cy="2438400"/>
          </a:xfrm>
          <a:prstGeom prst="ellipse">
            <a:avLst/>
          </a:prstGeom>
          <a:noFill/>
          <a:ln w="28575">
            <a:solidFill>
              <a:srgbClr val="FF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a:ea typeface="+mn-ea"/>
              <a:cs typeface="+mn-cs"/>
            </a:endParaRPr>
          </a:p>
        </p:txBody>
      </p:sp>
      <p:sp>
        <p:nvSpPr>
          <p:cNvPr id="4101" name="Oval 5"/>
          <p:cNvSpPr>
            <a:spLocks noChangeArrowheads="1"/>
          </p:cNvSpPr>
          <p:nvPr/>
        </p:nvSpPr>
        <p:spPr bwMode="auto">
          <a:xfrm>
            <a:off x="2895600" y="1905000"/>
            <a:ext cx="2057400" cy="2133600"/>
          </a:xfrm>
          <a:prstGeom prst="ellipse">
            <a:avLst/>
          </a:prstGeom>
          <a:noFill/>
          <a:ln w="28575">
            <a:solidFill>
              <a:srgbClr val="FF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a:ea typeface="+mn-ea"/>
              <a:cs typeface="+mn-cs"/>
            </a:endParaRPr>
          </a:p>
        </p:txBody>
      </p:sp>
      <p:sp>
        <p:nvSpPr>
          <p:cNvPr id="4102" name="Text Box 6"/>
          <p:cNvSpPr txBox="1">
            <a:spLocks noChangeArrowheads="1"/>
          </p:cNvSpPr>
          <p:nvPr/>
        </p:nvSpPr>
        <p:spPr bwMode="auto">
          <a:xfrm>
            <a:off x="8229600" y="304800"/>
            <a:ext cx="3810000" cy="224676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0" noProof="0" dirty="0">
                <a:ln>
                  <a:noFill/>
                </a:ln>
                <a:solidFill>
                  <a:srgbClr val="FFFF00"/>
                </a:solidFill>
                <a:effectLst/>
                <a:uLnTx/>
                <a:uFillTx/>
                <a:latin typeface="Cambria"/>
                <a:ea typeface="+mn-ea"/>
                <a:cs typeface="+mn-cs"/>
              </a:rPr>
              <a:t>you shall be My witnesses both in Jerusalem, and in all Judea and Samaria… </a:t>
            </a:r>
            <a:r>
              <a:rPr kumimoji="0" lang="en-US" sz="2800" b="1" i="1" u="none" strike="noStrike" kern="1200" cap="none" spc="0" normalizeH="0" baseline="0" noProof="0" dirty="0">
                <a:ln>
                  <a:noFill/>
                </a:ln>
                <a:solidFill>
                  <a:srgbClr val="FFFF00"/>
                </a:solidFill>
                <a:effectLst/>
                <a:uLnTx/>
                <a:uFillTx/>
                <a:latin typeface="Cambria"/>
                <a:ea typeface="+mn-ea"/>
                <a:cs typeface="+mn-cs"/>
              </a:rPr>
              <a:t>Acts 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animBg="1"/>
      <p:bldP spid="410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524000" y="457200"/>
            <a:ext cx="9144000" cy="6019800"/>
          </a:xfrm>
          <a:prstGeom prst="rect">
            <a:avLst/>
          </a:prstGeom>
          <a:noFill/>
          <a:ln w="9525">
            <a:noFill/>
            <a:miter lim="800000"/>
            <a:headEnd/>
            <a:tailEnd/>
          </a:ln>
          <a:effectLst/>
        </p:spPr>
      </p:pic>
      <p:sp>
        <p:nvSpPr>
          <p:cNvPr id="5123" name="Text Box 3"/>
          <p:cNvSpPr txBox="1">
            <a:spLocks noChangeArrowheads="1"/>
          </p:cNvSpPr>
          <p:nvPr/>
        </p:nvSpPr>
        <p:spPr bwMode="auto">
          <a:xfrm>
            <a:off x="1676400" y="-75778"/>
            <a:ext cx="8458200" cy="58477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mbria"/>
                <a:ea typeface="+mn-ea"/>
                <a:cs typeface="+mn-cs"/>
              </a:rPr>
              <a:t>And to the remotest part of the earth …</a:t>
            </a:r>
          </a:p>
        </p:txBody>
      </p:sp>
      <p:sp>
        <p:nvSpPr>
          <p:cNvPr id="5124" name="Oval 4"/>
          <p:cNvSpPr>
            <a:spLocks noChangeArrowheads="1"/>
          </p:cNvSpPr>
          <p:nvPr/>
        </p:nvSpPr>
        <p:spPr bwMode="auto">
          <a:xfrm>
            <a:off x="2705100" y="1219200"/>
            <a:ext cx="6705600" cy="4953000"/>
          </a:xfrm>
          <a:prstGeom prst="ellipse">
            <a:avLst/>
          </a:prstGeom>
          <a:noFill/>
          <a:ln w="28575">
            <a:solidFill>
              <a:srgbClr val="FF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a:ea typeface="+mn-ea"/>
              <a:cs typeface="+mn-cs"/>
            </a:endParaRPr>
          </a:p>
        </p:txBody>
      </p:sp>
      <p:pic>
        <p:nvPicPr>
          <p:cNvPr id="5" name="Picture 4">
            <a:extLst>
              <a:ext uri="{FF2B5EF4-FFF2-40B4-BE49-F238E27FC236}">
                <a16:creationId xmlns:a16="http://schemas.microsoft.com/office/drawing/2014/main" id="{D0DD5239-F661-421F-B374-51834CE08292}"/>
              </a:ext>
            </a:extLst>
          </p:cNvPr>
          <p:cNvPicPr>
            <a:picLocks noChangeAspect="1"/>
          </p:cNvPicPr>
          <p:nvPr/>
        </p:nvPicPr>
        <p:blipFill rotWithShape="1">
          <a:blip r:embed="rId4">
            <a:extLst>
              <a:ext uri="{28A0092B-C50C-407E-A947-70E740481C1C}">
                <a14:useLocalDpi xmlns:a14="http://schemas.microsoft.com/office/drawing/2010/main" val="0"/>
              </a:ext>
            </a:extLst>
          </a:blip>
          <a:srcRect l="8445" r="7626" b="22186"/>
          <a:stretch/>
        </p:blipFill>
        <p:spPr>
          <a:xfrm>
            <a:off x="2705099" y="1944565"/>
            <a:ext cx="6705601" cy="3502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33600" y="-76200"/>
            <a:ext cx="7772400" cy="838200"/>
          </a:xfrm>
          <a:noFill/>
          <a:ln/>
        </p:spPr>
        <p:txBody>
          <a:bodyPr/>
          <a:lstStyle/>
          <a:p>
            <a:pPr algn="ctr"/>
            <a:r>
              <a:rPr lang="en-US" sz="4000" b="1" i="1" u="sng" dirty="0">
                <a:solidFill>
                  <a:srgbClr val="FFFF00"/>
                </a:solidFill>
                <a:latin typeface="Cambria" panose="02040503050406030204" pitchFamily="18" charset="0"/>
                <a:ea typeface="Cambria" panose="02040503050406030204" pitchFamily="18" charset="0"/>
              </a:rPr>
              <a:t>Short Outline:</a:t>
            </a:r>
          </a:p>
        </p:txBody>
      </p:sp>
      <p:sp>
        <p:nvSpPr>
          <p:cNvPr id="11267" name="Rectangle 3"/>
          <p:cNvSpPr>
            <a:spLocks noGrp="1" noChangeArrowheads="1"/>
          </p:cNvSpPr>
          <p:nvPr>
            <p:ph type="body" idx="1"/>
          </p:nvPr>
        </p:nvSpPr>
        <p:spPr>
          <a:xfrm>
            <a:off x="228600" y="5257800"/>
            <a:ext cx="11734800" cy="1066800"/>
          </a:xfrm>
          <a:noFill/>
          <a:ln>
            <a:solidFill>
              <a:srgbClr val="FFFF00"/>
            </a:solidFill>
          </a:ln>
        </p:spPr>
        <p:txBody>
          <a:bodyPr/>
          <a:lstStyle/>
          <a:p>
            <a:pPr>
              <a:buClr>
                <a:srgbClr val="FFFF00"/>
              </a:buClr>
              <a:buFont typeface="Wingdings" panose="05000000000000000000" pitchFamily="2" charset="2"/>
              <a:buChar char="§"/>
            </a:pPr>
            <a:r>
              <a:rPr lang="en-US" sz="2800" b="1" dirty="0">
                <a:latin typeface="Cambria" pitchFamily="18" charset="0"/>
              </a:rPr>
              <a:t>  </a:t>
            </a:r>
            <a:r>
              <a:rPr lang="en-US" sz="2800" b="1" dirty="0">
                <a:solidFill>
                  <a:srgbClr val="FFFF00"/>
                </a:solidFill>
                <a:latin typeface="Cambria" pitchFamily="18" charset="0"/>
              </a:rPr>
              <a:t>Acts </a:t>
            </a:r>
            <a:r>
              <a:rPr lang="en-US" sz="2800" b="1" u="sng" dirty="0">
                <a:solidFill>
                  <a:srgbClr val="FFFF00"/>
                </a:solidFill>
                <a:latin typeface="Cambria" pitchFamily="18" charset="0"/>
              </a:rPr>
              <a:t>Chapters 1 to 11,</a:t>
            </a:r>
            <a:r>
              <a:rPr lang="en-US" sz="2800" b="1" dirty="0">
                <a:solidFill>
                  <a:srgbClr val="FFFF00"/>
                </a:solidFill>
                <a:latin typeface="Cambria" pitchFamily="18" charset="0"/>
              </a:rPr>
              <a:t>  Peter  and Jerusalem church are Prominent.</a:t>
            </a:r>
          </a:p>
          <a:p>
            <a:pPr>
              <a:buClr>
                <a:srgbClr val="FFFF00"/>
              </a:buClr>
              <a:buFont typeface="Wingdings" panose="05000000000000000000" pitchFamily="2" charset="2"/>
              <a:buChar char="§"/>
            </a:pPr>
            <a:r>
              <a:rPr lang="en-US" sz="2800" b="1" dirty="0">
                <a:latin typeface="Cambria" pitchFamily="18" charset="0"/>
              </a:rPr>
              <a:t>  Acts </a:t>
            </a:r>
            <a:r>
              <a:rPr lang="en-US" sz="2800" b="1" u="sng" dirty="0">
                <a:latin typeface="Cambria" pitchFamily="18" charset="0"/>
              </a:rPr>
              <a:t>Chapters 12 to 28</a:t>
            </a:r>
            <a:r>
              <a:rPr lang="en-US" sz="2800" b="1" dirty="0">
                <a:latin typeface="Cambria" pitchFamily="18" charset="0"/>
              </a:rPr>
              <a:t>,  Paul and Antioch church are Prominent</a:t>
            </a:r>
          </a:p>
        </p:txBody>
      </p:sp>
      <p:sp>
        <p:nvSpPr>
          <p:cNvPr id="223233" name="Rectangle 1"/>
          <p:cNvSpPr>
            <a:spLocks noChangeArrowheads="1"/>
          </p:cNvSpPr>
          <p:nvPr/>
        </p:nvSpPr>
        <p:spPr bwMode="auto">
          <a:xfrm>
            <a:off x="228600" y="762000"/>
            <a:ext cx="11506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rPr>
              <a:t>Jesus said to the apostles that they would be witnesses to Him in “</a:t>
            </a:r>
            <a:r>
              <a:rPr kumimoji="0" lang="en-US" sz="2800" b="0" i="0" u="sng" strike="noStrike" kern="1200" cap="none" spc="0" normalizeH="0" baseline="0" noProof="0" dirty="0">
                <a:ln>
                  <a:noFill/>
                </a:ln>
                <a:solidFill>
                  <a:srgbClr val="FFFF00"/>
                </a:solidFill>
                <a:effectLst/>
                <a:uLnTx/>
                <a:uFillTx/>
                <a:latin typeface="Cambria" pitchFamily="18" charset="0"/>
                <a:ea typeface="Times New Roman" pitchFamily="18" charset="0"/>
                <a:cs typeface="Arial" pitchFamily="34" charset="0"/>
              </a:rPr>
              <a:t>Jerusalem, and in all Judea and Samaria, and to the remotest part of the earth.” (1:8)</a:t>
            </a:r>
            <a:endPar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Times New Roman" pitchFamily="18" charset="0"/>
                <a:cs typeface="Arial" pitchFamily="34" charset="0"/>
              </a:rPr>
              <a:t>(chapters 1-7) </a:t>
            </a:r>
            <a:r>
              <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rPr>
              <a:t>- The gospel is preached in Jerusalem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Times New Roman" pitchFamily="18" charset="0"/>
                <a:cs typeface="Arial" pitchFamily="34" charset="0"/>
              </a:rPr>
              <a:t>(chapters 8-12)- </a:t>
            </a:r>
            <a:r>
              <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rPr>
              <a:t>The gospel is preached in Judea and Samaria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Times New Roman" pitchFamily="18" charset="0"/>
                <a:cs typeface="Arial" pitchFamily="34" charset="0"/>
              </a:rPr>
              <a:t>(chapters 13-28) </a:t>
            </a:r>
            <a:r>
              <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rPr>
              <a:t>- The gospel is preached to the end of the earth </a:t>
            </a:r>
            <a:endParaRPr kumimoji="0" lang="en-US" sz="2800" b="0" i="0" u="none" strike="noStrike" kern="1200" cap="none" spc="0" normalizeH="0" baseline="0" noProof="0" dirty="0">
              <a:ln>
                <a:noFill/>
              </a:ln>
              <a:solidFill>
                <a:srgbClr val="E0E0E0"/>
              </a:solidFill>
              <a:effectLst/>
              <a:uLnTx/>
              <a:uFillTx/>
              <a:latin typeface="Cambria" pitchFamily="18"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150" y="533400"/>
            <a:ext cx="11582400"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after He had said these things, He was lifted up while they were looking on, and a cloud received Him out of their sight.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10 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as they were gazing intently into the sky while He was going, behold, two men in white clothing stood beside them.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11 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They also said, “Men of Galilee, why do you stand looking into the sky? This Jesus, who has been taken up from you into heaven, will come in just the same way as you have watched Him go into heaven.”</a:t>
            </a:r>
          </a:p>
        </p:txBody>
      </p:sp>
      <p:sp>
        <p:nvSpPr>
          <p:cNvPr id="6" name="Rectangle: Rounded Corners 5">
            <a:extLst>
              <a:ext uri="{FF2B5EF4-FFF2-40B4-BE49-F238E27FC236}">
                <a16:creationId xmlns:a16="http://schemas.microsoft.com/office/drawing/2014/main" id="{4C2BCCF4-658D-453D-9D04-763C4365D388}"/>
              </a:ext>
            </a:extLst>
          </p:cNvPr>
          <p:cNvSpPr/>
          <p:nvPr/>
        </p:nvSpPr>
        <p:spPr>
          <a:xfrm>
            <a:off x="12700" y="3641943"/>
            <a:ext cx="12179300" cy="1292380"/>
          </a:xfrm>
          <a:prstGeom prst="round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Luke 24:50-51</a:t>
            </a:r>
            <a:r>
              <a:rPr kumimoji="0" lang="en-US" sz="2800" b="1" i="1"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 -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He led them out as far as Bethany, and He lifted up His hands and blessed them.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51 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While He was blessing them, He parted from them and was carried up into heaven. </a:t>
            </a:r>
            <a:endParaRPr kumimoji="0" 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A21BD70A-53E7-47DC-8200-D6071CB51624}"/>
              </a:ext>
            </a:extLst>
          </p:cNvPr>
          <p:cNvSpPr/>
          <p:nvPr/>
        </p:nvSpPr>
        <p:spPr>
          <a:xfrm>
            <a:off x="0" y="5089387"/>
            <a:ext cx="12179300" cy="1066088"/>
          </a:xfrm>
          <a:prstGeom prst="round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Luke 24:52-53</a:t>
            </a:r>
            <a:r>
              <a:rPr kumimoji="0" lang="en-US" sz="2800" b="1" i="1"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 -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they, after worshiping Him, returned to Jerusalem with great joy,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53 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were continually in the temple praising God.</a:t>
            </a:r>
            <a:endParaRPr kumimoji="0" 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sp>
        <p:nvSpPr>
          <p:cNvPr id="7" name="Rounded Rectangular Callout 30">
            <a:extLst>
              <a:ext uri="{FF2B5EF4-FFF2-40B4-BE49-F238E27FC236}">
                <a16:creationId xmlns:a16="http://schemas.microsoft.com/office/drawing/2014/main" id="{227124FA-1641-4191-AEE1-FEE34EEBF257}"/>
              </a:ext>
            </a:extLst>
          </p:cNvPr>
          <p:cNvSpPr/>
          <p:nvPr/>
        </p:nvSpPr>
        <p:spPr>
          <a:xfrm>
            <a:off x="6248400" y="1377985"/>
            <a:ext cx="5334000" cy="1295400"/>
          </a:xfrm>
          <a:prstGeom prst="wedgeRoundRectCallout">
            <a:avLst>
              <a:gd name="adj1" fmla="val -19403"/>
              <a:gd name="adj2" fmla="val -80020"/>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Should have cleared any misconceptions about the nature of His kingdom</a:t>
            </a:r>
          </a:p>
        </p:txBody>
      </p:sp>
      <p:sp>
        <p:nvSpPr>
          <p:cNvPr id="10" name="Rounded Rectangular Callout 30">
            <a:extLst>
              <a:ext uri="{FF2B5EF4-FFF2-40B4-BE49-F238E27FC236}">
                <a16:creationId xmlns:a16="http://schemas.microsoft.com/office/drawing/2014/main" id="{05010D45-FABD-4F66-AD62-7D2B9A9E13C3}"/>
              </a:ext>
            </a:extLst>
          </p:cNvPr>
          <p:cNvSpPr/>
          <p:nvPr/>
        </p:nvSpPr>
        <p:spPr>
          <a:xfrm>
            <a:off x="5638800" y="3441032"/>
            <a:ext cx="3729789" cy="614735"/>
          </a:xfrm>
          <a:prstGeom prst="wedgeRoundRectCallout">
            <a:avLst>
              <a:gd name="adj1" fmla="val -48877"/>
              <a:gd name="adj2" fmla="val -93642"/>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Visibly and in the air</a:t>
            </a:r>
          </a:p>
        </p:txBody>
      </p:sp>
      <p:cxnSp>
        <p:nvCxnSpPr>
          <p:cNvPr id="9" name="Straight Connector 8">
            <a:extLst>
              <a:ext uri="{FF2B5EF4-FFF2-40B4-BE49-F238E27FC236}">
                <a16:creationId xmlns:a16="http://schemas.microsoft.com/office/drawing/2014/main" id="{4E7D15E8-E372-4105-AB61-1821A0DE7B2A}"/>
              </a:ext>
            </a:extLst>
          </p:cNvPr>
          <p:cNvCxnSpPr>
            <a:cxnSpLocks/>
          </p:cNvCxnSpPr>
          <p:nvPr/>
        </p:nvCxnSpPr>
        <p:spPr>
          <a:xfrm>
            <a:off x="5029200" y="3124200"/>
            <a:ext cx="1447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39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par>
                          <p:cTn id="27" fill="hold">
                            <p:stCondLst>
                              <p:cond delay="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7" grpId="0" animBg="1"/>
      <p:bldP spid="7" grpId="1" animBg="1"/>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4F9D8C-9556-4F21-B510-3DBFE8A6E3E6}"/>
              </a:ext>
            </a:extLst>
          </p:cNvPr>
          <p:cNvSpPr/>
          <p:nvPr/>
        </p:nvSpPr>
        <p:spPr>
          <a:xfrm>
            <a:off x="12700" y="711915"/>
            <a:ext cx="12166600" cy="56938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“I kept looking in the night visions,</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behold, with the clouds of heaven</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One like a Son of Man was coming,</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He came up to the Ancient of Days</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was presented before Him.</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14 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to Him was given dominion,</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Glory and a kingdom,</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That all the peoples, nations and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men of every</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language</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Might serve Him.</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His dominion is an everlasting dominion</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Which will not pass away;</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His kingdom is one</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Which will not be destroyed.</a:t>
            </a:r>
            <a:endParaRPr kumimoji="0" 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sp>
        <p:nvSpPr>
          <p:cNvPr id="10" name="Rounded Rectangular Callout 30">
            <a:extLst>
              <a:ext uri="{FF2B5EF4-FFF2-40B4-BE49-F238E27FC236}">
                <a16:creationId xmlns:a16="http://schemas.microsoft.com/office/drawing/2014/main" id="{05010D45-FABD-4F66-AD62-7D2B9A9E13C3}"/>
              </a:ext>
            </a:extLst>
          </p:cNvPr>
          <p:cNvSpPr/>
          <p:nvPr/>
        </p:nvSpPr>
        <p:spPr>
          <a:xfrm>
            <a:off x="152400" y="3171562"/>
            <a:ext cx="11887199" cy="1752583"/>
          </a:xfrm>
          <a:prstGeom prst="wedgeRoundRectCallout">
            <a:avLst>
              <a:gd name="adj1" fmla="val -43836"/>
              <a:gd name="adj2" fmla="val -47020"/>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Hebrews 1:3 -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He is the radiance of His glory and the exact representation of His nature, and upholds all things by the word of His power. When He had made purification of sins, </a:t>
            </a:r>
            <a:r>
              <a:rPr kumimoji="0" lang="en-US" sz="28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He sat down at the right hand of the Majesty on high</a:t>
            </a:r>
            <a:endPar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6C04430D-268E-4773-B836-9C0AFD6624DF}"/>
              </a:ext>
            </a:extLst>
          </p:cNvPr>
          <p:cNvSpPr txBox="1"/>
          <p:nvPr/>
        </p:nvSpPr>
        <p:spPr>
          <a:xfrm>
            <a:off x="358307" y="27953"/>
            <a:ext cx="118209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Daniel 7:13-14 – Coronation of the Son of Man from Heaven’s Perspective</a:t>
            </a:r>
          </a:p>
        </p:txBody>
      </p:sp>
      <p:cxnSp>
        <p:nvCxnSpPr>
          <p:cNvPr id="9" name="Straight Connector 8">
            <a:extLst>
              <a:ext uri="{FF2B5EF4-FFF2-40B4-BE49-F238E27FC236}">
                <a16:creationId xmlns:a16="http://schemas.microsoft.com/office/drawing/2014/main" id="{808DB761-2E2F-4875-BFAA-6B4F27C5E77B}"/>
              </a:ext>
            </a:extLst>
          </p:cNvPr>
          <p:cNvCxnSpPr/>
          <p:nvPr/>
        </p:nvCxnSpPr>
        <p:spPr>
          <a:xfrm>
            <a:off x="3276600" y="2438400"/>
            <a:ext cx="5791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F96C4F-E0BC-4DCA-9869-268806C25ACA}"/>
              </a:ext>
            </a:extLst>
          </p:cNvPr>
          <p:cNvCxnSpPr>
            <a:cxnSpLocks/>
          </p:cNvCxnSpPr>
          <p:nvPr/>
        </p:nvCxnSpPr>
        <p:spPr>
          <a:xfrm>
            <a:off x="3733800" y="2895600"/>
            <a:ext cx="4800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A21BD70A-53E7-47DC-8200-D6071CB51624}"/>
              </a:ext>
            </a:extLst>
          </p:cNvPr>
          <p:cNvSpPr/>
          <p:nvPr/>
        </p:nvSpPr>
        <p:spPr>
          <a:xfrm>
            <a:off x="2063749" y="5773312"/>
            <a:ext cx="8064500" cy="1066088"/>
          </a:xfrm>
          <a:prstGeom prst="round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What were the apostles thinking as he left their sight?  How will the kingdom advance now?</a:t>
            </a:r>
            <a:endParaRPr kumimoji="0" 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9597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2481" y="409235"/>
            <a:ext cx="11777119"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12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Then they returned to Jerusalem from the mount called Olivet, which is near Jerusalem, a Sabbath day’s journey away.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13 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When they had entered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 city</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they went up to the upper room where they were staying; that is, Peter and John and James and Andrew, Philip and Thomas, Bartholomew and Matthew, James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 son</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of Alphaeus, and Simon the Zealot, and Judas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son</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of James.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14 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These all with one mind were continually </a:t>
            </a:r>
            <a:r>
              <a:rPr kumimoji="0" lang="en-US" sz="2800" b="0" i="0"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devoting themselves to prayer,</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along with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women, and Mary the mother of Jesus, and with His brothers.</a:t>
            </a:r>
          </a:p>
        </p:txBody>
      </p:sp>
      <p:cxnSp>
        <p:nvCxnSpPr>
          <p:cNvPr id="22" name="Straight Connector 21"/>
          <p:cNvCxnSpPr>
            <a:cxnSpLocks/>
          </p:cNvCxnSpPr>
          <p:nvPr/>
        </p:nvCxnSpPr>
        <p:spPr>
          <a:xfrm>
            <a:off x="4269158" y="1752600"/>
            <a:ext cx="164665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3147647" y="1295400"/>
            <a:ext cx="319577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85758" y="-8632"/>
            <a:ext cx="351532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Waiting on the Spirit</a:t>
            </a:r>
          </a:p>
        </p:txBody>
      </p:sp>
      <p:pic>
        <p:nvPicPr>
          <p:cNvPr id="13" name="Picture 4" descr="C:\Documents and Settings\Owner\My Documents\My Pictures\My Pictures\Internet Pictures\Mount of Olives and Jerusalem - from the North East -E0900.jpg"/>
          <p:cNvPicPr>
            <a:picLocks noChangeAspect="1" noChangeArrowheads="1"/>
          </p:cNvPicPr>
          <p:nvPr/>
        </p:nvPicPr>
        <p:blipFill>
          <a:blip r:embed="rId3" cstate="print"/>
          <a:srcRect l="3234" t="23834" r="3214" b="23834"/>
          <a:stretch>
            <a:fillRect/>
          </a:stretch>
        </p:blipFill>
        <p:spPr bwMode="auto">
          <a:xfrm>
            <a:off x="3147647" y="3844925"/>
            <a:ext cx="7162800" cy="3013075"/>
          </a:xfrm>
          <a:prstGeom prst="rect">
            <a:avLst/>
          </a:prstGeom>
          <a:noFill/>
        </p:spPr>
      </p:pic>
      <p:sp>
        <p:nvSpPr>
          <p:cNvPr id="14" name="Text Box 5"/>
          <p:cNvSpPr txBox="1">
            <a:spLocks noChangeArrowheads="1"/>
          </p:cNvSpPr>
          <p:nvPr/>
        </p:nvSpPr>
        <p:spPr bwMode="auto">
          <a:xfrm>
            <a:off x="3546324" y="3844375"/>
            <a:ext cx="1478290" cy="369332"/>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apyrus" pitchFamily="66" charset="0"/>
                <a:ea typeface="+mn-ea"/>
                <a:cs typeface="+mn-cs"/>
              </a:rPr>
              <a:t>Mt of Olives</a:t>
            </a:r>
          </a:p>
        </p:txBody>
      </p:sp>
      <p:sp>
        <p:nvSpPr>
          <p:cNvPr id="15" name="Text Box 6"/>
          <p:cNvSpPr txBox="1">
            <a:spLocks noChangeArrowheads="1"/>
          </p:cNvSpPr>
          <p:nvPr/>
        </p:nvSpPr>
        <p:spPr bwMode="auto">
          <a:xfrm>
            <a:off x="7086600" y="3962400"/>
            <a:ext cx="1191352" cy="369332"/>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apyrus" pitchFamily="66" charset="0"/>
                <a:ea typeface="+mn-ea"/>
                <a:cs typeface="+mn-cs"/>
              </a:rPr>
              <a:t>Jerusalem</a:t>
            </a:r>
          </a:p>
        </p:txBody>
      </p:sp>
      <p:cxnSp>
        <p:nvCxnSpPr>
          <p:cNvPr id="32" name="Straight Arrow Connector 31"/>
          <p:cNvCxnSpPr/>
          <p:nvPr/>
        </p:nvCxnSpPr>
        <p:spPr>
          <a:xfrm>
            <a:off x="3837053" y="4153373"/>
            <a:ext cx="3505200" cy="609600"/>
          </a:xfrm>
          <a:prstGeom prst="straightConnector1">
            <a:avLst/>
          </a:prstGeom>
          <a:ln w="38100">
            <a:solidFill>
              <a:srgbClr val="00001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511830">
            <a:off x="4917096" y="4364141"/>
            <a:ext cx="131959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 3/5 mile </a:t>
            </a:r>
          </a:p>
        </p:txBody>
      </p:sp>
      <p:sp>
        <p:nvSpPr>
          <p:cNvPr id="16" name="Rounded Rectangular Callout 15"/>
          <p:cNvSpPr/>
          <p:nvPr/>
        </p:nvSpPr>
        <p:spPr>
          <a:xfrm>
            <a:off x="661551" y="1574781"/>
            <a:ext cx="5397357" cy="1295400"/>
          </a:xfrm>
          <a:prstGeom prst="wedgeRoundRectCallout">
            <a:avLst>
              <a:gd name="adj1" fmla="val 32073"/>
              <a:gd name="adj2" fmla="val -73837"/>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mn-cs"/>
              </a:rPr>
              <a:t>In the Jewish mind, to travel further would be to violate the prohibition about working on the Sabbath</a:t>
            </a:r>
          </a:p>
        </p:txBody>
      </p:sp>
      <p:sp>
        <p:nvSpPr>
          <p:cNvPr id="26" name="Rounded Rectangular Callout 25"/>
          <p:cNvSpPr/>
          <p:nvPr/>
        </p:nvSpPr>
        <p:spPr>
          <a:xfrm>
            <a:off x="661551" y="4208711"/>
            <a:ext cx="5059318" cy="1052509"/>
          </a:xfrm>
          <a:prstGeom prst="wedgeRoundRectCallout">
            <a:avLst>
              <a:gd name="adj1" fmla="val 27307"/>
              <a:gd name="adj2" fmla="val -121386"/>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mn-cs"/>
              </a:rPr>
              <a:t>Luke 23:49,55 – </a:t>
            </a:r>
            <a:r>
              <a:rPr kumimoji="0" lang="en-US" sz="2400" b="0" i="0" u="none" strike="noStrike" kern="1200" cap="none" spc="0" normalizeH="0" baseline="0" noProof="0" dirty="0">
                <a:ln>
                  <a:noFill/>
                </a:ln>
                <a:solidFill>
                  <a:prstClr val="white"/>
                </a:solidFill>
                <a:effectLst/>
                <a:uLnTx/>
                <a:uFillTx/>
                <a:latin typeface="Cambria" pitchFamily="18" charset="0"/>
                <a:ea typeface="+mn-ea"/>
                <a:cs typeface="+mn-cs"/>
              </a:rPr>
              <a:t>the women who accompanied Him from Galilee  and saw His death and went to the tomb</a:t>
            </a:r>
            <a:endParaRPr kumimoji="0" lang="en-US" sz="2400" b="1" i="0" u="none" strike="noStrike" kern="1200" cap="none" spc="0" normalizeH="0" baseline="0" noProof="0" dirty="0">
              <a:ln>
                <a:noFill/>
              </a:ln>
              <a:solidFill>
                <a:srgbClr val="FFFF00"/>
              </a:solidFill>
              <a:effectLst/>
              <a:uLnTx/>
              <a:uFillTx/>
              <a:latin typeface="Cambria" pitchFamily="18" charset="0"/>
              <a:ea typeface="+mn-ea"/>
              <a:cs typeface="+mn-cs"/>
            </a:endParaRPr>
          </a:p>
        </p:txBody>
      </p:sp>
      <p:sp>
        <p:nvSpPr>
          <p:cNvPr id="31" name="Rounded Rectangular Callout 30"/>
          <p:cNvSpPr/>
          <p:nvPr/>
        </p:nvSpPr>
        <p:spPr>
          <a:xfrm>
            <a:off x="7086600" y="1377985"/>
            <a:ext cx="4495800" cy="1295400"/>
          </a:xfrm>
          <a:prstGeom prst="wedgeRoundRectCallout">
            <a:avLst>
              <a:gd name="adj1" fmla="val -60438"/>
              <a:gd name="adj2" fmla="val 118122"/>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mn-cs"/>
              </a:rPr>
              <a:t>About 6-8 months before Jesus’ death, his brothers did not believe in Him (John 7:5)</a:t>
            </a:r>
          </a:p>
        </p:txBody>
      </p:sp>
      <p:sp>
        <p:nvSpPr>
          <p:cNvPr id="18" name="Rounded Rectangular Callout 30">
            <a:extLst>
              <a:ext uri="{FF2B5EF4-FFF2-40B4-BE49-F238E27FC236}">
                <a16:creationId xmlns:a16="http://schemas.microsoft.com/office/drawing/2014/main" id="{62D320E0-385C-4A13-B629-7E6482F9B948}"/>
              </a:ext>
            </a:extLst>
          </p:cNvPr>
          <p:cNvSpPr/>
          <p:nvPr/>
        </p:nvSpPr>
        <p:spPr>
          <a:xfrm>
            <a:off x="4011165" y="2746272"/>
            <a:ext cx="4495800" cy="527961"/>
          </a:xfrm>
          <a:prstGeom prst="wedgeRoundRectCallout">
            <a:avLst>
              <a:gd name="adj1" fmla="val -47081"/>
              <a:gd name="adj2" fmla="val 43157"/>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Why list all the apostles?</a:t>
            </a:r>
          </a:p>
        </p:txBody>
      </p:sp>
      <p:sp>
        <p:nvSpPr>
          <p:cNvPr id="20" name="Rounded Rectangular Callout 19"/>
          <p:cNvSpPr/>
          <p:nvPr/>
        </p:nvSpPr>
        <p:spPr>
          <a:xfrm>
            <a:off x="518452" y="3761434"/>
            <a:ext cx="10378148" cy="745561"/>
          </a:xfrm>
          <a:prstGeom prst="wedgeRoundRectCallout">
            <a:avLst>
              <a:gd name="adj1" fmla="val -43808"/>
              <a:gd name="adj2" fmla="val -110048"/>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mn-cs"/>
              </a:rPr>
              <a:t>Luke 24:53 – praying was done in the temple at the hours of prayer.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mn-cs"/>
              </a:rPr>
              <a:t>In the book of Acts we see a reliance on prayer.</a:t>
            </a:r>
          </a:p>
        </p:txBody>
      </p:sp>
    </p:spTree>
    <p:extLst>
      <p:ext uri="{BB962C8B-B14F-4D97-AF65-F5344CB8AC3E}">
        <p14:creationId xmlns:p14="http://schemas.microsoft.com/office/powerpoint/2010/main" val="217486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6" grpId="0" animBg="1"/>
      <p:bldP spid="26" grpId="1" animBg="1"/>
      <p:bldP spid="31" grpId="0" animBg="1"/>
      <p:bldP spid="31" grpId="1" animBg="1"/>
      <p:bldP spid="18" grpId="0" animBg="1"/>
      <p:bldP spid="18" grpId="1" animBg="1"/>
      <p:bldP spid="20" grpId="0" animBg="1"/>
      <p:bldP spid="2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11582400"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15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this time Peter stood up in the midst of the brethren (a gathering of about one hundred and twenty persons was there together), and said,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16 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“Brethren, the Scripture had to be fulfilled, which the Holy Spirit foretold by the mouth of David concerning Judas, who became a guide to those who arrested Jesus.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17 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For he was counted among us and received his share in this ministry.”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18 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(Now this man acquired a field with the price of his wickedness, and falling headlong, he burst open in the middle and all his intestines gushed out.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19 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it became known to all who were living in Jerusalem; so that in their own language that field was called </a:t>
            </a:r>
            <a:r>
              <a:rPr kumimoji="0" lang="en-US" sz="28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Hakeldama</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that is, Field of Blood.)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20 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“For it is written in the book of Psalms,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r>
              <a:rPr kumimoji="0" lang="en-US" sz="2800" b="0" i="0" u="none" strike="noStrike" kern="1200" cap="small"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Let his homestead be made desolate</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br>
            <a:r>
              <a:rPr kumimoji="0" lang="en-US" sz="2800" b="0" i="0" u="none" strike="noStrike" kern="1200" cap="small"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let no one dwell in it</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r>
              <a:rPr kumimoji="0" lang="en-US" sz="2800" b="0" i="0" u="none" strike="noStrike" kern="1200" cap="small"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Let another man take his</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small"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office</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cxnSp>
        <p:nvCxnSpPr>
          <p:cNvPr id="6" name="Straight Connector 5"/>
          <p:cNvCxnSpPr/>
          <p:nvPr/>
        </p:nvCxnSpPr>
        <p:spPr>
          <a:xfrm>
            <a:off x="3048000" y="1828800"/>
            <a:ext cx="411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914400" y="2286000"/>
            <a:ext cx="5562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914400" y="990600"/>
            <a:ext cx="1676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457200" y="1714500"/>
            <a:ext cx="4267200" cy="838200"/>
          </a:xfrm>
          <a:prstGeom prst="wedgeRoundRectCallout">
            <a:avLst>
              <a:gd name="adj1" fmla="val -17297"/>
              <a:gd name="adj2" fmla="val -134290"/>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mn-cs"/>
              </a:rPr>
              <a:t>One of the ten days between the ascension and Pentecost</a:t>
            </a:r>
          </a:p>
        </p:txBody>
      </p:sp>
      <p:sp>
        <p:nvSpPr>
          <p:cNvPr id="16" name="Rounded Rectangular Callout 15"/>
          <p:cNvSpPr/>
          <p:nvPr/>
        </p:nvSpPr>
        <p:spPr>
          <a:xfrm>
            <a:off x="3505200" y="533400"/>
            <a:ext cx="7924800" cy="723900"/>
          </a:xfrm>
          <a:prstGeom prst="wedgeRoundRectCallout">
            <a:avLst>
              <a:gd name="adj1" fmla="val -40945"/>
              <a:gd name="adj2" fmla="val 94972"/>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Vs 20 or Psalm 41:9? </a:t>
            </a:r>
            <a:r>
              <a:rPr kumimoji="0" lang="en-US" sz="24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 </a:t>
            </a:r>
            <a:r>
              <a:rPr kumimoji="0" lang="en-US" sz="24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Even my close friend in whom I trusted,  Who ate my bread, Has lifted up his heel against me</a:t>
            </a:r>
            <a:endParaRPr kumimoji="0" lang="en-US" sz="2400" b="1" i="1"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sp>
        <p:nvSpPr>
          <p:cNvPr id="18" name="Rounded Rectangular Callout 17"/>
          <p:cNvSpPr/>
          <p:nvPr/>
        </p:nvSpPr>
        <p:spPr>
          <a:xfrm>
            <a:off x="7620000" y="3378083"/>
            <a:ext cx="3505200" cy="533399"/>
          </a:xfrm>
          <a:prstGeom prst="wedgeRoundRectCallout">
            <a:avLst>
              <a:gd name="adj1" fmla="val 31578"/>
              <a:gd name="adj2" fmla="val 170577"/>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mn-cs"/>
              </a:rPr>
              <a:t>Psalm 69:25 &amp; 109:8</a:t>
            </a:r>
          </a:p>
        </p:txBody>
      </p:sp>
      <p:sp>
        <p:nvSpPr>
          <p:cNvPr id="10" name="Rounded Rectangular Callout 17">
            <a:extLst>
              <a:ext uri="{FF2B5EF4-FFF2-40B4-BE49-F238E27FC236}">
                <a16:creationId xmlns:a16="http://schemas.microsoft.com/office/drawing/2014/main" id="{CEF3ECEB-2F8F-40B7-B2ED-A1D10C3578C2}"/>
              </a:ext>
            </a:extLst>
          </p:cNvPr>
          <p:cNvSpPr/>
          <p:nvPr/>
        </p:nvSpPr>
        <p:spPr>
          <a:xfrm>
            <a:off x="1066800" y="5300406"/>
            <a:ext cx="10058400" cy="1003417"/>
          </a:xfrm>
          <a:prstGeom prst="wedgeRoundRectCallout">
            <a:avLst>
              <a:gd name="adj1" fmla="val 25597"/>
              <a:gd name="adj2" fmla="val 40086"/>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They knew and trusted God’s word and acted.  We also must be guided by scripture if we will advance the kingdom</a:t>
            </a:r>
          </a:p>
        </p:txBody>
      </p:sp>
    </p:spTree>
    <p:extLst>
      <p:ext uri="{BB962C8B-B14F-4D97-AF65-F5344CB8AC3E}">
        <p14:creationId xmlns:p14="http://schemas.microsoft.com/office/powerpoint/2010/main" val="269032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par>
                          <p:cTn id="16" fill="hold">
                            <p:stCondLst>
                              <p:cond delay="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6" grpId="0" animBg="1"/>
      <p:bldP spid="16" grpId="1" animBg="1"/>
      <p:bldP spid="18" grpId="0" animBg="1"/>
      <p:bldP spid="18" grpId="1"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10972800" cy="4832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21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Therefore it is necessary that of the men who have accompanied us all the time that the Lord Jesus went in and out among us—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22 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beginning with the baptism of John until the day that He was taken up from us—one of these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must</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become a witness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with us of His resurrection.”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23 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they put forward two men, Joseph called Barsabbas (who was also called Justus), and Matthias.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24 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they prayed and said, “You, Lord, who know the hearts of all men, show which one of these two You have chosen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25 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to occupy this ministry and apostleship from which Judas turned aside to go to his own place.” </a:t>
            </a:r>
            <a:r>
              <a:rPr kumimoji="0" lang="en-US" sz="2800" b="1" i="0" u="none" strike="noStrike" kern="1200" cap="none" spc="0" normalizeH="0" baseline="30000" noProof="0" dirty="0">
                <a:ln>
                  <a:noFill/>
                </a:ln>
                <a:solidFill>
                  <a:prstClr val="white"/>
                </a:solidFill>
                <a:effectLst/>
                <a:uLnTx/>
                <a:uFillTx/>
                <a:latin typeface="Cambria" panose="02040503050406030204" pitchFamily="18" charset="0"/>
                <a:ea typeface="Cambria" panose="02040503050406030204" pitchFamily="18" charset="0"/>
                <a:cs typeface="+mn-cs"/>
              </a:rPr>
              <a:t>26 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And they drew lots for them, and the lot fell to Matthias; and he was added to the eleven apostles.</a:t>
            </a:r>
          </a:p>
        </p:txBody>
      </p:sp>
      <p:cxnSp>
        <p:nvCxnSpPr>
          <p:cNvPr id="4" name="Straight Connector 3"/>
          <p:cNvCxnSpPr>
            <a:cxnSpLocks/>
          </p:cNvCxnSpPr>
          <p:nvPr/>
        </p:nvCxnSpPr>
        <p:spPr>
          <a:xfrm>
            <a:off x="3505200" y="5105400"/>
            <a:ext cx="274234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6629400" y="1295400"/>
            <a:ext cx="464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1524856" y="1676400"/>
            <a:ext cx="860974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1066800" y="2133600"/>
            <a:ext cx="10058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a:xfrm>
            <a:off x="7337258" y="2423623"/>
            <a:ext cx="3657600" cy="685800"/>
          </a:xfrm>
          <a:prstGeom prst="wedgeRoundRectCallout">
            <a:avLst>
              <a:gd name="adj1" fmla="val -59684"/>
              <a:gd name="adj2" fmla="val -227321"/>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mn-cs"/>
              </a:rPr>
              <a:t>One of the 70 disciples from Luke 10:1-2</a:t>
            </a:r>
          </a:p>
        </p:txBody>
      </p:sp>
      <p:sp>
        <p:nvSpPr>
          <p:cNvPr id="9" name="Rounded Rectangular Callout 17">
            <a:extLst>
              <a:ext uri="{FF2B5EF4-FFF2-40B4-BE49-F238E27FC236}">
                <a16:creationId xmlns:a16="http://schemas.microsoft.com/office/drawing/2014/main" id="{1F3B102F-8309-436D-B640-095C9471400E}"/>
              </a:ext>
            </a:extLst>
          </p:cNvPr>
          <p:cNvSpPr/>
          <p:nvPr/>
        </p:nvSpPr>
        <p:spPr>
          <a:xfrm>
            <a:off x="4022986" y="3254246"/>
            <a:ext cx="6628544" cy="1393949"/>
          </a:xfrm>
          <a:prstGeom prst="wedgeRoundRectCallout">
            <a:avLst>
              <a:gd name="adj1" fmla="val 5431"/>
              <a:gd name="adj2" fmla="val -100386"/>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rPr>
              <a:t>Eyewitness testimony of the Lord’s resurrection was the very heart of apostolic preaching (Acts 4:33; 13:3-31). </a:t>
            </a:r>
          </a:p>
        </p:txBody>
      </p:sp>
      <p:cxnSp>
        <p:nvCxnSpPr>
          <p:cNvPr id="11" name="Straight Connector 10">
            <a:extLst>
              <a:ext uri="{FF2B5EF4-FFF2-40B4-BE49-F238E27FC236}">
                <a16:creationId xmlns:a16="http://schemas.microsoft.com/office/drawing/2014/main" id="{4FC15D57-AE05-4660-B474-73E3C6BE06A2}"/>
              </a:ext>
            </a:extLst>
          </p:cNvPr>
          <p:cNvCxnSpPr>
            <a:cxnSpLocks/>
          </p:cNvCxnSpPr>
          <p:nvPr/>
        </p:nvCxnSpPr>
        <p:spPr>
          <a:xfrm>
            <a:off x="1524856" y="4267200"/>
            <a:ext cx="249813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ounded Rectangular Callout 17">
            <a:extLst>
              <a:ext uri="{FF2B5EF4-FFF2-40B4-BE49-F238E27FC236}">
                <a16:creationId xmlns:a16="http://schemas.microsoft.com/office/drawing/2014/main" id="{CB293E87-F2B1-45D1-B1C1-5A4A6C388845}"/>
              </a:ext>
            </a:extLst>
          </p:cNvPr>
          <p:cNvSpPr/>
          <p:nvPr/>
        </p:nvSpPr>
        <p:spPr>
          <a:xfrm>
            <a:off x="457200" y="4885937"/>
            <a:ext cx="5334000" cy="1133863"/>
          </a:xfrm>
          <a:prstGeom prst="wedgeRoundRectCallout">
            <a:avLst>
              <a:gd name="adj1" fmla="val -1103"/>
              <a:gd name="adj2" fmla="val -103216"/>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rPr>
              <a:t>The King reigning in heaven is directing the affairs of His church</a:t>
            </a:r>
          </a:p>
        </p:txBody>
      </p:sp>
      <p:cxnSp>
        <p:nvCxnSpPr>
          <p:cNvPr id="13" name="Straight Connector 12">
            <a:extLst>
              <a:ext uri="{FF2B5EF4-FFF2-40B4-BE49-F238E27FC236}">
                <a16:creationId xmlns:a16="http://schemas.microsoft.com/office/drawing/2014/main" id="{C7B39008-5338-430A-9B46-BBDF09730D18}"/>
              </a:ext>
            </a:extLst>
          </p:cNvPr>
          <p:cNvCxnSpPr>
            <a:cxnSpLocks/>
          </p:cNvCxnSpPr>
          <p:nvPr/>
        </p:nvCxnSpPr>
        <p:spPr>
          <a:xfrm>
            <a:off x="1295400" y="2590800"/>
            <a:ext cx="1676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2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000"/>
                                        <p:tgtEl>
                                          <p:spTgt spid="10"/>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9" grpId="0" animBg="1"/>
      <p:bldP spid="9" grpId="1" animBg="1"/>
      <p:bldP spid="12" grpId="0" animBg="1"/>
      <p:bldP spid="1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11430000" cy="4624241"/>
          </a:xfrm>
        </p:spPr>
        <p:txBody>
          <a:bodyPr>
            <a:normAutofit fontScale="77500" lnSpcReduction="20000"/>
          </a:bodyPr>
          <a:lstStyle/>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Power of God &amp; Holy Spirit – 1:2,5,8,16</a:t>
            </a:r>
          </a:p>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Trusted &amp; Obeyed Scripture – 1:3,16,20</a:t>
            </a:r>
          </a:p>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Apostolic Witness – 1:8,13,17,20,21-22,23-26</a:t>
            </a:r>
          </a:p>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Prayer – 1:14,24</a:t>
            </a:r>
          </a:p>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Togetherness – 1:4,6,14,15,21,22,26</a:t>
            </a:r>
          </a:p>
          <a:p>
            <a:pPr>
              <a:lnSpc>
                <a:spcPct val="170000"/>
              </a:lnSpc>
            </a:pPr>
            <a:endParaRPr lang="en-US" sz="3600" b="1" dirty="0"/>
          </a:p>
        </p:txBody>
      </p:sp>
      <p:sp>
        <p:nvSpPr>
          <p:cNvPr id="6" name="Title 1"/>
          <p:cNvSpPr>
            <a:spLocks noGrp="1"/>
          </p:cNvSpPr>
          <p:nvPr>
            <p:ph type="title"/>
          </p:nvPr>
        </p:nvSpPr>
        <p:spPr>
          <a:xfrm>
            <a:off x="918234" y="94397"/>
            <a:ext cx="10660331" cy="956032"/>
          </a:xfrm>
        </p:spPr>
        <p:txBody>
          <a:bodyPr>
            <a:noAutofit/>
          </a:bodyPr>
          <a:lstStyle/>
          <a:p>
            <a:r>
              <a:rPr lang="en-US" sz="3600" b="1" i="1" u="sng" dirty="0">
                <a:solidFill>
                  <a:srgbClr val="FFFF00"/>
                </a:solidFill>
                <a:latin typeface="Cambria" panose="02040503050406030204" pitchFamily="18" charset="0"/>
                <a:ea typeface="Cambria" panose="02040503050406030204" pitchFamily="18" charset="0"/>
              </a:rPr>
              <a:t>How They Continued What Jesus Began (Kingdom)</a:t>
            </a:r>
          </a:p>
        </p:txBody>
      </p:sp>
      <p:sp>
        <p:nvSpPr>
          <p:cNvPr id="5" name="Rounded Rectangular Callout 17">
            <a:extLst>
              <a:ext uri="{FF2B5EF4-FFF2-40B4-BE49-F238E27FC236}">
                <a16:creationId xmlns:a16="http://schemas.microsoft.com/office/drawing/2014/main" id="{4AAF8BD3-FF9F-401F-9CF2-6CA45419E642}"/>
              </a:ext>
            </a:extLst>
          </p:cNvPr>
          <p:cNvSpPr/>
          <p:nvPr/>
        </p:nvSpPr>
        <p:spPr>
          <a:xfrm>
            <a:off x="1219199" y="5791200"/>
            <a:ext cx="10058400" cy="509441"/>
          </a:xfrm>
          <a:prstGeom prst="wedgeRoundRectCallout">
            <a:avLst>
              <a:gd name="adj1" fmla="val 25597"/>
              <a:gd name="adj2" fmla="val 40086"/>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The King’s Church will advance the Kingdom in like manner</a:t>
            </a:r>
          </a:p>
        </p:txBody>
      </p:sp>
    </p:spTree>
    <p:extLst>
      <p:ext uri="{BB962C8B-B14F-4D97-AF65-F5344CB8AC3E}">
        <p14:creationId xmlns:p14="http://schemas.microsoft.com/office/powerpoint/2010/main" val="139219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524000" y="0"/>
            <a:ext cx="9144000" cy="990600"/>
          </a:xfrm>
          <a:prstGeom prst="rect">
            <a:avLst/>
          </a:prstGeom>
          <a:no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cs typeface="+mn-cs"/>
            </a:endParaRPr>
          </a:p>
        </p:txBody>
      </p:sp>
      <p:cxnSp>
        <p:nvCxnSpPr>
          <p:cNvPr id="3076" name="Straight Connector 5"/>
          <p:cNvCxnSpPr>
            <a:cxnSpLocks noChangeShapeType="1"/>
          </p:cNvCxnSpPr>
          <p:nvPr/>
        </p:nvCxnSpPr>
        <p:spPr bwMode="auto">
          <a:xfrm>
            <a:off x="1524000" y="990600"/>
            <a:ext cx="9144000" cy="1588"/>
          </a:xfrm>
          <a:prstGeom prst="line">
            <a:avLst/>
          </a:prstGeom>
          <a:noFill/>
          <a:ln w="50800" algn="ctr">
            <a:solidFill>
              <a:schemeClr val="tx1"/>
            </a:solidFill>
            <a:round/>
            <a:headEnd/>
            <a:tailEnd/>
          </a:ln>
        </p:spPr>
      </p:cxnSp>
      <p:sp>
        <p:nvSpPr>
          <p:cNvPr id="3077" name="TextBox 7"/>
          <p:cNvSpPr txBox="1">
            <a:spLocks noChangeArrowheads="1"/>
          </p:cNvSpPr>
          <p:nvPr/>
        </p:nvSpPr>
        <p:spPr bwMode="auto">
          <a:xfrm>
            <a:off x="1524000" y="114399"/>
            <a:ext cx="9144000" cy="646331"/>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sng" strike="noStrike" kern="1200" cap="none" spc="0" normalizeH="0" baseline="0" noProof="0" dirty="0">
                <a:ln>
                  <a:noFill/>
                </a:ln>
                <a:solidFill>
                  <a:srgbClr val="FFFF00"/>
                </a:solidFill>
                <a:effectLst/>
                <a:uLnTx/>
                <a:uFillTx/>
                <a:latin typeface="Cambria" pitchFamily="18" charset="0"/>
                <a:cs typeface="Times New Roman" pitchFamily="18" charset="0"/>
              </a:rPr>
              <a:t>Acts - Introduction</a:t>
            </a:r>
          </a:p>
        </p:txBody>
      </p:sp>
      <p:sp>
        <p:nvSpPr>
          <p:cNvPr id="3078" name="TextBox 6"/>
          <p:cNvSpPr txBox="1">
            <a:spLocks noChangeArrowheads="1"/>
          </p:cNvSpPr>
          <p:nvPr/>
        </p:nvSpPr>
        <p:spPr bwMode="auto">
          <a:xfrm>
            <a:off x="228600" y="794802"/>
            <a:ext cx="11734800" cy="6063198"/>
          </a:xfrm>
          <a:prstGeom prst="rect">
            <a:avLst/>
          </a:prstGeom>
          <a:noFill/>
          <a:ln w="9525">
            <a:noFill/>
            <a:miter lim="800000"/>
            <a:headEnd/>
            <a:tailEnd/>
          </a:ln>
        </p:spPr>
        <p:txBody>
          <a:bodyPr wrap="square">
            <a:spAutoFit/>
          </a:bodyPr>
          <a:lstStyle/>
          <a:p>
            <a:pPr marL="457200" marR="0" lvl="0" indent="-457200" algn="l" defTabSz="914400" rtl="0" eaLnBrk="0" fontAlgn="base" latinLnBrk="0" hangingPunct="0">
              <a:lnSpc>
                <a:spcPct val="100000"/>
              </a:lnSpc>
              <a:spcBef>
                <a:spcPct val="0"/>
              </a:spcBef>
              <a:spcAft>
                <a:spcPts val="18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FFFFFF"/>
                </a:solidFill>
                <a:effectLst/>
                <a:uLnTx/>
                <a:uFillTx/>
                <a:latin typeface="Cambria" pitchFamily="18" charset="0"/>
                <a:cs typeface="Times New Roman" pitchFamily="18" charset="0"/>
              </a:rPr>
              <a:t> </a:t>
            </a:r>
            <a:r>
              <a:rPr kumimoji="0" lang="en-US" sz="2800" b="1" i="1" u="none" strike="noStrike" kern="1200" cap="none" spc="0" normalizeH="0" baseline="0" noProof="0" dirty="0">
                <a:ln>
                  <a:noFill/>
                </a:ln>
                <a:solidFill>
                  <a:srgbClr val="FFFFFF"/>
                </a:solidFill>
                <a:effectLst/>
                <a:uLnTx/>
                <a:uFillTx/>
                <a:latin typeface="Cambria" pitchFamily="18" charset="0"/>
                <a:cs typeface="Times New Roman" pitchFamily="18" charset="0"/>
              </a:rPr>
              <a:t>Acts </a:t>
            </a:r>
            <a:r>
              <a:rPr kumimoji="0" lang="en-US" sz="2800" b="1" i="0" u="none" strike="noStrike" kern="1200" cap="none" spc="0" normalizeH="0" baseline="0" noProof="0" dirty="0">
                <a:ln>
                  <a:noFill/>
                </a:ln>
                <a:solidFill>
                  <a:srgbClr val="FFFFFF"/>
                </a:solidFill>
                <a:effectLst/>
                <a:uLnTx/>
                <a:uFillTx/>
                <a:latin typeface="Cambria" pitchFamily="18" charset="0"/>
                <a:cs typeface="Times New Roman" pitchFamily="18" charset="0"/>
              </a:rPr>
              <a:t>is often called Luke, Volume II – 1</a:t>
            </a:r>
            <a:r>
              <a:rPr kumimoji="0" lang="en-US" sz="2800" b="1" i="0" u="none" strike="noStrike" kern="1200" cap="none" spc="0" normalizeH="0" baseline="30000" noProof="0" dirty="0">
                <a:ln>
                  <a:noFill/>
                </a:ln>
                <a:solidFill>
                  <a:srgbClr val="FFFFFF"/>
                </a:solidFill>
                <a:effectLst/>
                <a:uLnTx/>
                <a:uFillTx/>
                <a:latin typeface="Cambria" pitchFamily="18" charset="0"/>
                <a:cs typeface="Times New Roman" pitchFamily="18" charset="0"/>
              </a:rPr>
              <a:t>st</a:t>
            </a:r>
            <a:r>
              <a:rPr kumimoji="0" lang="en-US" sz="2800" b="1" i="0" u="none" strike="noStrike" kern="1200" cap="none" spc="0" normalizeH="0" baseline="0" noProof="0" dirty="0">
                <a:ln>
                  <a:noFill/>
                </a:ln>
                <a:solidFill>
                  <a:srgbClr val="FFFFFF"/>
                </a:solidFill>
                <a:effectLst/>
                <a:uLnTx/>
                <a:uFillTx/>
                <a:latin typeface="Cambria" pitchFamily="18" charset="0"/>
                <a:cs typeface="Times New Roman" pitchFamily="18" charset="0"/>
              </a:rPr>
              <a:t> chapter links Acts with last chapter of Luke.  </a:t>
            </a:r>
            <a:endParaRPr kumimoji="0" lang="en-US" sz="2800" b="1" i="1" u="none" strike="noStrike" kern="1200" cap="none" spc="0" normalizeH="0" baseline="0" noProof="0" dirty="0">
              <a:ln>
                <a:noFill/>
              </a:ln>
              <a:solidFill>
                <a:srgbClr val="FFFFFF"/>
              </a:solidFill>
              <a:effectLst/>
              <a:uLnTx/>
              <a:uFillTx/>
              <a:latin typeface="Cambria" pitchFamily="18" charset="0"/>
              <a:cs typeface="Times New Roman" pitchFamily="18" charset="0"/>
            </a:endParaRPr>
          </a:p>
          <a:p>
            <a:pPr marL="457200" marR="0" lvl="0" indent="-457200" algn="l" defTabSz="914400" rtl="0" eaLnBrk="0" fontAlgn="base" latinLnBrk="0" hangingPunct="0">
              <a:lnSpc>
                <a:spcPct val="100000"/>
              </a:lnSpc>
              <a:spcBef>
                <a:spcPts val="600"/>
              </a:spcBef>
              <a:spcAft>
                <a:spcPts val="18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FFFFFF"/>
                </a:solidFill>
                <a:effectLst/>
                <a:uLnTx/>
                <a:uFillTx/>
                <a:latin typeface="Cambria" pitchFamily="18" charset="0"/>
                <a:cs typeface="+mn-cs"/>
              </a:rPr>
              <a:t>The first volume (Luke) in Luke’s history tells us of how God saved us through Jesus Christ. The second volume (Acts) shows how God communicated salvation to the whole world through Jesus’ apostles and how the great commission was fulfilled.</a:t>
            </a:r>
          </a:p>
          <a:p>
            <a:pPr marL="457200" marR="0" lvl="0" indent="-457200" algn="l" defTabSz="914400" rtl="0" eaLnBrk="0" fontAlgn="base" latinLnBrk="0" hangingPunct="0">
              <a:lnSpc>
                <a:spcPct val="100000"/>
              </a:lnSpc>
              <a:spcBef>
                <a:spcPts val="600"/>
              </a:spcBef>
              <a:spcAft>
                <a:spcPts val="18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FFFFFF"/>
                </a:solidFill>
                <a:effectLst/>
                <a:uLnTx/>
                <a:uFillTx/>
                <a:latin typeface="Cambria" pitchFamily="18" charset="0"/>
                <a:cs typeface="Times New Roman" pitchFamily="18" charset="0"/>
              </a:rPr>
              <a:t>Acts is both history and theology. In a generation or two Christianity turned the world upside down.</a:t>
            </a:r>
          </a:p>
          <a:p>
            <a:pPr marL="457200" marR="0" lvl="0" indent="-457200" algn="l" defTabSz="914400" rtl="0" eaLnBrk="0" fontAlgn="base" latinLnBrk="0" hangingPunct="0">
              <a:lnSpc>
                <a:spcPct val="100000"/>
              </a:lnSpc>
              <a:spcBef>
                <a:spcPts val="600"/>
              </a:spcBef>
              <a:spcAft>
                <a:spcPts val="18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FFFFFF"/>
                </a:solidFill>
                <a:effectLst/>
                <a:uLnTx/>
                <a:uFillTx/>
                <a:latin typeface="Cambria" pitchFamily="18" charset="0"/>
                <a:cs typeface="Times New Roman" pitchFamily="18" charset="0"/>
              </a:rPr>
              <a:t>Luke and Acts contains more than 27% of the total words in the NT </a:t>
            </a:r>
          </a:p>
          <a:p>
            <a:pPr marL="457200" marR="0" lvl="0" indent="-457200" algn="l" defTabSz="914400" rtl="0" eaLnBrk="0" fontAlgn="base" latinLnBrk="0" hangingPunct="0">
              <a:lnSpc>
                <a:spcPct val="100000"/>
              </a:lnSpc>
              <a:spcBef>
                <a:spcPts val="600"/>
              </a:spcBef>
              <a:spcAft>
                <a:spcPts val="180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FFFFFF"/>
                </a:solidFill>
                <a:effectLst/>
                <a:uLnTx/>
                <a:uFillTx/>
                <a:latin typeface="Cambria" pitchFamily="18" charset="0"/>
                <a:cs typeface="Times New Roman" pitchFamily="18" charset="0"/>
              </a:rPr>
              <a:t>Luke &amp; Acts were addressed to a man named Theophilus - Lk 1:1-4; Ac 1:1-3.   Responsible for socializing (copied &amp; distributed)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078">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078">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078">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078">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078">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6147" name="Rectangle 3"/>
          <p:cNvSpPr>
            <a:spLocks noChangeArrowheads="1"/>
          </p:cNvSpPr>
          <p:nvPr/>
        </p:nvSpPr>
        <p:spPr bwMode="auto">
          <a:xfrm>
            <a:off x="1524000" y="0"/>
            <a:ext cx="9144000" cy="990600"/>
          </a:xfrm>
          <a:prstGeom prst="rect">
            <a:avLst/>
          </a:prstGeom>
          <a:no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cs typeface="+mn-cs"/>
            </a:endParaRPr>
          </a:p>
        </p:txBody>
      </p:sp>
      <p:cxnSp>
        <p:nvCxnSpPr>
          <p:cNvPr id="6148" name="Straight Connector 5"/>
          <p:cNvCxnSpPr>
            <a:cxnSpLocks noChangeShapeType="1"/>
          </p:cNvCxnSpPr>
          <p:nvPr/>
        </p:nvCxnSpPr>
        <p:spPr bwMode="auto">
          <a:xfrm>
            <a:off x="1524000" y="990600"/>
            <a:ext cx="9144000" cy="1588"/>
          </a:xfrm>
          <a:prstGeom prst="line">
            <a:avLst/>
          </a:prstGeom>
          <a:noFill/>
          <a:ln w="50800" algn="ctr">
            <a:solidFill>
              <a:schemeClr val="tx1"/>
            </a:solidFill>
            <a:round/>
            <a:headEnd/>
            <a:tailEnd/>
          </a:ln>
        </p:spPr>
      </p:cxnSp>
      <p:sp>
        <p:nvSpPr>
          <p:cNvPr id="6149" name="TextBox 7"/>
          <p:cNvSpPr txBox="1">
            <a:spLocks noChangeArrowheads="1"/>
          </p:cNvSpPr>
          <p:nvPr/>
        </p:nvSpPr>
        <p:spPr bwMode="auto">
          <a:xfrm>
            <a:off x="1524000" y="41"/>
            <a:ext cx="9144000" cy="646331"/>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sng" strike="noStrike" kern="1200" cap="none" spc="0" normalizeH="0" baseline="0" noProof="0" dirty="0">
                <a:ln>
                  <a:noFill/>
                </a:ln>
                <a:solidFill>
                  <a:srgbClr val="FFFF00"/>
                </a:solidFill>
                <a:effectLst/>
                <a:uLnTx/>
                <a:uFillTx/>
                <a:latin typeface="Cambria" pitchFamily="18" charset="0"/>
                <a:cs typeface="Times New Roman" pitchFamily="18" charset="0"/>
              </a:rPr>
              <a:t>Author</a:t>
            </a:r>
          </a:p>
        </p:txBody>
      </p:sp>
      <p:sp>
        <p:nvSpPr>
          <p:cNvPr id="7" name="TextBox 6"/>
          <p:cNvSpPr txBox="1"/>
          <p:nvPr/>
        </p:nvSpPr>
        <p:spPr>
          <a:xfrm>
            <a:off x="381000" y="586891"/>
            <a:ext cx="11658600" cy="6417141"/>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ts val="1800"/>
              </a:spcAft>
              <a:buClr>
                <a:srgbClr val="FFFF00"/>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rPr>
              <a:t>Luke never names himself as the author.</a:t>
            </a:r>
            <a:r>
              <a:rPr kumimoji="0" lang="en-US" sz="2800" b="0" i="0" u="none" strike="noStrike" kern="1200" cap="none" spc="0" normalizeH="0" baseline="0" noProof="0" dirty="0">
                <a:ln>
                  <a:noFill/>
                </a:ln>
                <a:solidFill>
                  <a:srgbClr val="FFFFFF"/>
                </a:solidFill>
                <a:effectLst/>
                <a:uLnTx/>
                <a:uFillTx/>
                <a:latin typeface="Cambria" pitchFamily="18" charset="0"/>
                <a:cs typeface="+mn-cs"/>
              </a:rPr>
              <a:t> </a:t>
            </a:r>
          </a:p>
          <a:p>
            <a:pPr marL="457200" marR="0" lvl="0" indent="-457200" algn="l" defTabSz="914400" rtl="0" eaLnBrk="0" fontAlgn="base" latinLnBrk="0" hangingPunct="0">
              <a:lnSpc>
                <a:spcPct val="100000"/>
              </a:lnSpc>
              <a:spcBef>
                <a:spcPct val="0"/>
              </a:spcBef>
              <a:spcAft>
                <a:spcPts val="1800"/>
              </a:spcAft>
              <a:buClr>
                <a:srgbClr val="FFFF00"/>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rPr>
              <a:t>External and internal evidence confirm that Luke the physician </a:t>
            </a:r>
            <a:r>
              <a:rPr kumimoji="0" lang="en-US" sz="2800" b="0" i="0" u="none" strike="noStrike" kern="1200" cap="none" spc="0" normalizeH="0" baseline="0" noProof="0" dirty="0">
                <a:ln>
                  <a:noFill/>
                </a:ln>
                <a:solidFill>
                  <a:srgbClr val="FFFFFF"/>
                </a:solidFill>
                <a:effectLst/>
                <a:uLnTx/>
                <a:uFillTx/>
                <a:latin typeface="Cambria" pitchFamily="18" charset="0"/>
                <a:cs typeface="+mn-cs"/>
              </a:rPr>
              <a:t>(Col. 4:14)</a:t>
            </a:r>
            <a:r>
              <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rPr>
              <a:t>, author of the Gospel of Luke, is also the author of Acts</a:t>
            </a:r>
          </a:p>
          <a:p>
            <a:pPr marL="457200" marR="0" lvl="0" indent="-457200" algn="l" defTabSz="914400" rtl="0" eaLnBrk="0" fontAlgn="base" latinLnBrk="0" hangingPunct="0">
              <a:lnSpc>
                <a:spcPct val="100000"/>
              </a:lnSpc>
              <a:spcBef>
                <a:spcPct val="0"/>
              </a:spcBef>
              <a:spcAft>
                <a:spcPts val="1800"/>
              </a:spcAft>
              <a:buClr>
                <a:srgbClr val="FFFF00"/>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rPr>
              <a:t> The testimony of the early church “fathers” (</a:t>
            </a:r>
            <a:r>
              <a:rPr kumimoji="0" lang="en-US" sz="2800" b="0" i="0" u="none" strike="noStrike" kern="1200" cap="small" spc="0" normalizeH="0" baseline="0" noProof="0" dirty="0" err="1">
                <a:ln>
                  <a:noFill/>
                </a:ln>
                <a:solidFill>
                  <a:srgbClr val="FFFFFF"/>
                </a:solidFill>
                <a:effectLst/>
                <a:uLnTx/>
                <a:uFillTx/>
                <a:latin typeface="Cambria" pitchFamily="18" charset="0"/>
                <a:cs typeface="Times New Roman" pitchFamily="18" charset="0"/>
              </a:rPr>
              <a:t>a.d.</a:t>
            </a:r>
            <a:r>
              <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rPr>
              <a:t> 100-500) clearly affirms that Luke wrote Acts.</a:t>
            </a:r>
          </a:p>
          <a:p>
            <a:pPr marL="457200" marR="0" lvl="0" indent="-457200" algn="l" defTabSz="914400" rtl="0" eaLnBrk="0" fontAlgn="base" latinLnBrk="0" hangingPunct="0">
              <a:lnSpc>
                <a:spcPct val="100000"/>
              </a:lnSpc>
              <a:spcBef>
                <a:spcPct val="0"/>
              </a:spcBef>
              <a:spcAft>
                <a:spcPts val="1800"/>
              </a:spcAft>
              <a:buClr>
                <a:srgbClr val="FFFF00"/>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FFFF"/>
                </a:solidFill>
                <a:effectLst/>
                <a:uLnTx/>
                <a:uFillTx/>
                <a:latin typeface="Cambria" pitchFamily="18" charset="0"/>
                <a:cs typeface="+mn-cs"/>
              </a:rPr>
              <a:t>The author of Acts also traveled with Paul from Caesarea to Rome (Acts 27:1), and we know Luke was with Paul there (</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Col. 4:14 – </a:t>
            </a:r>
            <a:r>
              <a:rPr kumimoji="0" lang="en-US" sz="2800" b="0" i="1" u="sng"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Luke, the beloved physician, sends you his greetings</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a:t>
            </a:r>
          </a:p>
          <a:p>
            <a:pPr marL="457200" marR="0" lvl="0" indent="-457200" algn="l" defTabSz="914400" rtl="0" eaLnBrk="0" fontAlgn="base" latinLnBrk="0" hangingPunct="0">
              <a:lnSpc>
                <a:spcPct val="100000"/>
              </a:lnSpc>
              <a:spcBef>
                <a:spcPct val="0"/>
              </a:spcBef>
              <a:spcAft>
                <a:spcPts val="1800"/>
              </a:spcAft>
              <a:buClr>
                <a:srgbClr val="FFFF00"/>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FFFF"/>
                </a:solidFill>
                <a:effectLst/>
                <a:uLnTx/>
                <a:uFillTx/>
                <a:latin typeface="Cambria" pitchFamily="18" charset="0"/>
                <a:cs typeface="Times New Roman" pitchFamily="18" charset="0"/>
              </a:rPr>
              <a:t>Acts 16:10 (Troas)- </a:t>
            </a:r>
            <a:r>
              <a:rPr kumimoji="0" lang="en-US" sz="2800" b="0" i="1" u="none" strike="noStrike" kern="1200" cap="none" spc="0" normalizeH="0" baseline="0" noProof="0" dirty="0">
                <a:ln>
                  <a:noFill/>
                </a:ln>
                <a:solidFill>
                  <a:srgbClr val="FFFFFF"/>
                </a:solidFill>
                <a:effectLst/>
                <a:uLnTx/>
                <a:uFillTx/>
                <a:latin typeface="Cambria" pitchFamily="18" charset="0"/>
                <a:cs typeface="+mn-cs"/>
              </a:rPr>
              <a:t>After Paul had seen the vision, </a:t>
            </a:r>
            <a:r>
              <a:rPr kumimoji="0" lang="en-US" sz="2800" b="0" i="1" u="none" strike="noStrike" kern="1200" cap="none" spc="0" normalizeH="0" baseline="0" noProof="0" dirty="0">
                <a:ln>
                  <a:noFill/>
                </a:ln>
                <a:solidFill>
                  <a:srgbClr val="FFFF00"/>
                </a:solidFill>
                <a:effectLst/>
                <a:uLnTx/>
                <a:uFillTx/>
                <a:latin typeface="Cambria" pitchFamily="18" charset="0"/>
                <a:cs typeface="+mn-cs"/>
              </a:rPr>
              <a:t>we</a:t>
            </a:r>
            <a:r>
              <a:rPr kumimoji="0" lang="en-US" sz="2800" b="0" i="1" u="none" strike="noStrike" kern="1200" cap="none" spc="0" normalizeH="0" baseline="0" noProof="0" dirty="0">
                <a:ln>
                  <a:noFill/>
                </a:ln>
                <a:solidFill>
                  <a:srgbClr val="FFFFFF"/>
                </a:solidFill>
                <a:effectLst/>
                <a:uLnTx/>
                <a:uFillTx/>
                <a:latin typeface="Cambria" pitchFamily="18" charset="0"/>
                <a:cs typeface="+mn-cs"/>
              </a:rPr>
              <a:t> got ready at once to leave for Macedonia, concluding that God had called </a:t>
            </a:r>
            <a:r>
              <a:rPr kumimoji="0" lang="en-US" sz="2800" b="0" i="1" u="none" strike="noStrike" kern="1200" cap="none" spc="0" normalizeH="0" baseline="0" noProof="0" dirty="0">
                <a:ln>
                  <a:noFill/>
                </a:ln>
                <a:solidFill>
                  <a:srgbClr val="FFFF00"/>
                </a:solidFill>
                <a:effectLst/>
                <a:uLnTx/>
                <a:uFillTx/>
                <a:latin typeface="Cambria" pitchFamily="18" charset="0"/>
                <a:cs typeface="+mn-cs"/>
              </a:rPr>
              <a:t>us</a:t>
            </a:r>
            <a:r>
              <a:rPr kumimoji="0" lang="en-US" sz="2800" b="0" i="1" u="none" strike="noStrike" kern="1200" cap="none" spc="0" normalizeH="0" baseline="0" noProof="0" dirty="0">
                <a:ln>
                  <a:noFill/>
                </a:ln>
                <a:solidFill>
                  <a:srgbClr val="FFFFFF"/>
                </a:solidFill>
                <a:effectLst/>
                <a:uLnTx/>
                <a:uFillTx/>
                <a:latin typeface="Cambria" pitchFamily="18" charset="0"/>
                <a:cs typeface="+mn-cs"/>
              </a:rPr>
              <a:t> to preach the gospel to them.</a:t>
            </a:r>
          </a:p>
          <a:p>
            <a:pPr marL="457200" marR="0" lvl="0" indent="-457200" algn="l" defTabSz="914400" rtl="0" eaLnBrk="0" fontAlgn="base" latinLnBrk="0" hangingPunct="0">
              <a:lnSpc>
                <a:spcPct val="100000"/>
              </a:lnSpc>
              <a:spcBef>
                <a:spcPct val="0"/>
              </a:spcBef>
              <a:spcAft>
                <a:spcPts val="1800"/>
              </a:spcAft>
              <a:buClr>
                <a:srgbClr val="FFFF00"/>
              </a:buClr>
              <a:buSzTx/>
              <a:buFont typeface="Wingdings" panose="05000000000000000000" pitchFamily="2" charset="2"/>
              <a:buChar char="§"/>
              <a:tabLst/>
              <a:defRPr/>
            </a:pPr>
            <a:r>
              <a:rPr kumimoji="0" lang="en-US" sz="2800" b="1" i="1" u="none" strike="noStrike" kern="1200" cap="none" spc="0" normalizeH="0" baseline="0" noProof="0" dirty="0">
                <a:ln>
                  <a:noFill/>
                </a:ln>
                <a:solidFill>
                  <a:srgbClr val="FFFFFF"/>
                </a:solidFill>
                <a:effectLst/>
                <a:uLnTx/>
                <a:uFillTx/>
                <a:latin typeface="Cambria" pitchFamily="18" charset="0"/>
                <a:cs typeface="Times New Roman" pitchFamily="18" charset="0"/>
              </a:rPr>
              <a:t> numerous references to "we" </a:t>
            </a:r>
            <a:r>
              <a:rPr kumimoji="0" lang="en-US" sz="2400" b="1" i="1" u="none" strike="noStrike" kern="1200" cap="none" spc="0" normalizeH="0" baseline="0" noProof="0" dirty="0">
                <a:ln>
                  <a:noFill/>
                </a:ln>
                <a:solidFill>
                  <a:srgbClr val="FFFFFF"/>
                </a:solidFill>
                <a:effectLst/>
                <a:uLnTx/>
                <a:uFillTx/>
                <a:latin typeface="Cambria" pitchFamily="18" charset="0"/>
                <a:cs typeface="Times New Roman" pitchFamily="18" charset="0"/>
              </a:rPr>
              <a:t>(Acts 16:10-17; 20:5–21:18; 27:1–28:16)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62200" y="76200"/>
            <a:ext cx="7772400" cy="762000"/>
          </a:xfrm>
          <a:noFill/>
          <a:ln/>
        </p:spPr>
        <p:txBody>
          <a:bodyPr/>
          <a:lstStyle/>
          <a:p>
            <a:pPr algn="ctr"/>
            <a:r>
              <a:rPr lang="en-US" sz="4000" b="1" i="1" u="sng" dirty="0">
                <a:solidFill>
                  <a:srgbClr val="FFFF00"/>
                </a:solidFill>
                <a:latin typeface="Cambria" pitchFamily="18" charset="0"/>
              </a:rPr>
              <a:t>Date/Place Written</a:t>
            </a:r>
          </a:p>
        </p:txBody>
      </p:sp>
      <p:sp>
        <p:nvSpPr>
          <p:cNvPr id="9219" name="Rectangle 3"/>
          <p:cNvSpPr>
            <a:spLocks noGrp="1" noChangeArrowheads="1"/>
          </p:cNvSpPr>
          <p:nvPr>
            <p:ph type="body" idx="1"/>
          </p:nvPr>
        </p:nvSpPr>
        <p:spPr>
          <a:xfrm>
            <a:off x="381000" y="990600"/>
            <a:ext cx="11353800" cy="5334000"/>
          </a:xfrm>
          <a:noFill/>
          <a:ln/>
        </p:spPr>
        <p:txBody>
          <a:bodyPr/>
          <a:lstStyle/>
          <a:p>
            <a:pPr>
              <a:spcAft>
                <a:spcPts val="600"/>
              </a:spcAft>
              <a:buClr>
                <a:srgbClr val="FFFF00"/>
              </a:buClr>
              <a:buFont typeface="Wingdings" panose="05000000000000000000" pitchFamily="2" charset="2"/>
              <a:buChar char="§"/>
            </a:pPr>
            <a:r>
              <a:rPr lang="en-US" dirty="0">
                <a:solidFill>
                  <a:srgbClr val="F8F8F8"/>
                </a:solidFill>
                <a:effectLst/>
                <a:latin typeface="Cambria" pitchFamily="18" charset="0"/>
              </a:rPr>
              <a:t>≈62/63 AD - likely prior to the time Paul was released from his first Roman imprisonment.  </a:t>
            </a:r>
          </a:p>
          <a:p>
            <a:pPr>
              <a:lnSpc>
                <a:spcPct val="150000"/>
              </a:lnSpc>
              <a:spcAft>
                <a:spcPts val="600"/>
              </a:spcAft>
              <a:buClr>
                <a:srgbClr val="FFFF00"/>
              </a:buClr>
              <a:buFont typeface="Wingdings" panose="05000000000000000000" pitchFamily="2" charset="2"/>
              <a:buChar char="§"/>
            </a:pPr>
            <a:r>
              <a:rPr lang="en-US" dirty="0">
                <a:solidFill>
                  <a:srgbClr val="F8F8F8"/>
                </a:solidFill>
                <a:effectLst/>
                <a:latin typeface="Cambria" pitchFamily="18" charset="0"/>
              </a:rPr>
              <a:t>Paul not yet killed </a:t>
            </a:r>
          </a:p>
          <a:p>
            <a:pPr>
              <a:lnSpc>
                <a:spcPct val="150000"/>
              </a:lnSpc>
              <a:spcAft>
                <a:spcPts val="600"/>
              </a:spcAft>
              <a:buClr>
                <a:srgbClr val="FFFF00"/>
              </a:buClr>
              <a:buFont typeface="Wingdings" panose="05000000000000000000" pitchFamily="2" charset="2"/>
              <a:buChar char="§"/>
            </a:pPr>
            <a:r>
              <a:rPr lang="en-US" dirty="0">
                <a:solidFill>
                  <a:srgbClr val="F8F8F8"/>
                </a:solidFill>
                <a:effectLst/>
                <a:latin typeface="Cambria" pitchFamily="18" charset="0"/>
              </a:rPr>
              <a:t>The temple is not mentioned as being destroyed (70 AD).  </a:t>
            </a:r>
          </a:p>
          <a:p>
            <a:pPr>
              <a:lnSpc>
                <a:spcPct val="150000"/>
              </a:lnSpc>
              <a:spcAft>
                <a:spcPts val="600"/>
              </a:spcAft>
              <a:buClr>
                <a:srgbClr val="FFFF00"/>
              </a:buClr>
              <a:buFont typeface="Wingdings" panose="05000000000000000000" pitchFamily="2" charset="2"/>
              <a:buChar char="§"/>
            </a:pPr>
            <a:r>
              <a:rPr lang="en-US" dirty="0">
                <a:solidFill>
                  <a:srgbClr val="F8F8F8"/>
                </a:solidFill>
                <a:effectLst/>
                <a:latin typeface="Cambria" pitchFamily="18" charset="0"/>
              </a:rPr>
              <a:t>General agreement that it was written in Rome</a:t>
            </a:r>
          </a:p>
          <a:p>
            <a:pPr marL="292100" indent="-292100">
              <a:lnSpc>
                <a:spcPct val="90000"/>
              </a:lnSpc>
              <a:spcAft>
                <a:spcPts val="600"/>
              </a:spcAft>
              <a:buClr>
                <a:srgbClr val="FFFF00"/>
              </a:buClr>
              <a:buFont typeface="Wingdings" pitchFamily="2" charset="2"/>
              <a:buChar char="Ø"/>
            </a:pPr>
            <a:endParaRPr lang="en-US" dirty="0">
              <a:effectLst/>
              <a:latin typeface="Cambria"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2" end="2"/>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3" end="3"/>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1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62200" y="0"/>
            <a:ext cx="7772400" cy="533400"/>
          </a:xfrm>
          <a:noFill/>
          <a:ln/>
        </p:spPr>
        <p:txBody>
          <a:bodyPr/>
          <a:lstStyle/>
          <a:p>
            <a:pPr algn="ctr"/>
            <a:r>
              <a:rPr lang="en-US" sz="3200" b="1" i="1" u="sng" dirty="0">
                <a:solidFill>
                  <a:srgbClr val="FFFF00"/>
                </a:solidFill>
                <a:latin typeface="Cambria" pitchFamily="18" charset="0"/>
              </a:rPr>
              <a:t>Purpose/Value of Acts</a:t>
            </a:r>
          </a:p>
        </p:txBody>
      </p:sp>
      <p:sp>
        <p:nvSpPr>
          <p:cNvPr id="9219" name="Rectangle 3"/>
          <p:cNvSpPr>
            <a:spLocks noGrp="1" noChangeArrowheads="1"/>
          </p:cNvSpPr>
          <p:nvPr>
            <p:ph type="body" idx="1"/>
          </p:nvPr>
        </p:nvSpPr>
        <p:spPr>
          <a:xfrm>
            <a:off x="152400" y="677917"/>
            <a:ext cx="11734800" cy="6172200"/>
          </a:xfrm>
          <a:noFill/>
          <a:ln/>
        </p:spPr>
        <p:txBody>
          <a:bodyPr/>
          <a:lstStyle/>
          <a:p>
            <a:pPr>
              <a:buClr>
                <a:srgbClr val="FFFF00"/>
              </a:buClr>
              <a:buFont typeface="Wingdings" panose="05000000000000000000" pitchFamily="2" charset="2"/>
              <a:buChar char="§"/>
            </a:pPr>
            <a:r>
              <a:rPr lang="en-US" sz="2600" b="1" i="1" u="sng" dirty="0">
                <a:solidFill>
                  <a:srgbClr val="FFFF00"/>
                </a:solidFill>
                <a:latin typeface="Cambria" panose="02040503050406030204" pitchFamily="18" charset="0"/>
                <a:ea typeface="Cambria" panose="02040503050406030204" pitchFamily="18" charset="0"/>
                <a:cs typeface="Calibri" panose="020F0502020204030204" pitchFamily="34" charset="0"/>
              </a:rPr>
              <a:t>FOR OBEYING THE GOSPEL OF CHRIST</a:t>
            </a:r>
            <a:r>
              <a:rPr lang="en-US" sz="2600" dirty="0">
                <a:solidFill>
                  <a:srgbClr val="FFFF00"/>
                </a:solidFill>
                <a:latin typeface="Cambria" panose="02040503050406030204" pitchFamily="18" charset="0"/>
                <a:ea typeface="Cambria" panose="02040503050406030204" pitchFamily="18" charset="0"/>
                <a:cs typeface="Calibri" panose="020F0502020204030204" pitchFamily="34" charset="0"/>
              </a:rPr>
              <a:t>...    </a:t>
            </a:r>
          </a:p>
          <a:p>
            <a:pPr lvl="1">
              <a:buClr>
                <a:srgbClr val="FFFF00"/>
              </a:buClr>
              <a:buFont typeface="Courier New" panose="02070309020205020404" pitchFamily="49" charset="0"/>
              <a:buChar char="o"/>
            </a:pPr>
            <a:r>
              <a:rPr lang="en-US" sz="2600" dirty="0">
                <a:solidFill>
                  <a:srgbClr val="F8F8F8"/>
                </a:solidFill>
                <a:latin typeface="Cambria" panose="02040503050406030204" pitchFamily="18" charset="0"/>
                <a:ea typeface="Cambria" panose="02040503050406030204" pitchFamily="18" charset="0"/>
                <a:cs typeface="Calibri" panose="020F0502020204030204" pitchFamily="34" charset="0"/>
              </a:rPr>
              <a:t>Luke records many examples of conversion in the book of Acts   </a:t>
            </a:r>
          </a:p>
          <a:p>
            <a:pPr lvl="1">
              <a:buClr>
                <a:srgbClr val="FFFF00"/>
              </a:buClr>
              <a:buFont typeface="Courier New" panose="02070309020205020404" pitchFamily="49" charset="0"/>
              <a:buChar char="o"/>
            </a:pPr>
            <a:r>
              <a:rPr lang="en-US" sz="2600" dirty="0">
                <a:solidFill>
                  <a:srgbClr val="F8F8F8"/>
                </a:solidFill>
                <a:latin typeface="Cambria" panose="02040503050406030204" pitchFamily="18" charset="0"/>
                <a:ea typeface="Cambria" panose="02040503050406030204" pitchFamily="18" charset="0"/>
                <a:cs typeface="Calibri" panose="020F0502020204030204" pitchFamily="34" charset="0"/>
              </a:rPr>
              <a:t>For assurance of our own salvation, we can compare our own conversion experience with  those in Acts; were we told the same gospel? Did we respond in the same way?</a:t>
            </a:r>
          </a:p>
          <a:p>
            <a:pPr lvl="1">
              <a:buClr>
                <a:srgbClr val="FFFF00"/>
              </a:buClr>
              <a:buFont typeface="Courier New" panose="02070309020205020404" pitchFamily="49" charset="0"/>
              <a:buChar char="o"/>
            </a:pPr>
            <a:r>
              <a:rPr lang="en-US" sz="2600" dirty="0">
                <a:solidFill>
                  <a:srgbClr val="F8F8F8"/>
                </a:solidFill>
                <a:latin typeface="Cambria" panose="02040503050406030204" pitchFamily="18" charset="0"/>
                <a:ea typeface="Cambria" panose="02040503050406030204" pitchFamily="18" charset="0"/>
                <a:cs typeface="Calibri" panose="020F0502020204030204" pitchFamily="34" charset="0"/>
              </a:rPr>
              <a:t>We read of the evangelistic methods and message of the early apostles and preachers   </a:t>
            </a:r>
          </a:p>
          <a:p>
            <a:pPr>
              <a:buClr>
                <a:srgbClr val="FFFF00"/>
              </a:buClr>
              <a:buFont typeface="Wingdings" panose="05000000000000000000" pitchFamily="2" charset="2"/>
              <a:buChar char="§"/>
            </a:pPr>
            <a:r>
              <a:rPr lang="en-US" sz="2600" b="1" i="1" u="sng" dirty="0">
                <a:solidFill>
                  <a:srgbClr val="FFFF00"/>
                </a:solidFill>
                <a:effectLst/>
                <a:latin typeface="Cambria" panose="02040503050406030204" pitchFamily="18" charset="0"/>
                <a:ea typeface="Cambria" panose="02040503050406030204" pitchFamily="18" charset="0"/>
                <a:cs typeface="Calibri" panose="020F0502020204030204" pitchFamily="34" charset="0"/>
              </a:rPr>
              <a:t>FOR UNDERSTANDING THE CHURCH OF CHRIST</a:t>
            </a:r>
            <a:r>
              <a:rPr lang="en-US" sz="2600" b="1" i="1" dirty="0">
                <a:solidFill>
                  <a:srgbClr val="FFFF00"/>
                </a:solidFill>
                <a:effectLst/>
                <a:latin typeface="Cambria" panose="02040503050406030204" pitchFamily="18" charset="0"/>
                <a:ea typeface="Cambria" panose="02040503050406030204" pitchFamily="18" charset="0"/>
                <a:cs typeface="Calibri" panose="020F0502020204030204" pitchFamily="34" charset="0"/>
              </a:rPr>
              <a:t>...   </a:t>
            </a:r>
            <a:endParaRPr lang="en-US" sz="2600" dirty="0">
              <a:solidFill>
                <a:srgbClr val="FFFF00"/>
              </a:solidFill>
              <a:latin typeface="Cambria" panose="02040503050406030204" pitchFamily="18" charset="0"/>
              <a:ea typeface="Cambria" panose="02040503050406030204" pitchFamily="18" charset="0"/>
              <a:cs typeface="Calibri" panose="020F0502020204030204" pitchFamily="34" charset="0"/>
            </a:endParaRPr>
          </a:p>
          <a:p>
            <a:pPr lvl="1">
              <a:buClr>
                <a:srgbClr val="FFFF00"/>
              </a:buClr>
              <a:buFont typeface="Courier New" panose="02070309020205020404" pitchFamily="49" charset="0"/>
              <a:buChar char="o"/>
            </a:pPr>
            <a:r>
              <a:rPr lang="en-US" sz="2600" dirty="0">
                <a:solidFill>
                  <a:srgbClr val="F8F8F8"/>
                </a:solidFill>
                <a:latin typeface="Cambria" panose="02040503050406030204" pitchFamily="18" charset="0"/>
                <a:ea typeface="Cambria" panose="02040503050406030204" pitchFamily="18" charset="0"/>
                <a:cs typeface="Calibri" panose="020F0502020204030204" pitchFamily="34" charset="0"/>
              </a:rPr>
              <a:t>Acts contains the only record of the first thirty years of the early church   </a:t>
            </a:r>
          </a:p>
          <a:p>
            <a:pPr lvl="1">
              <a:buClr>
                <a:srgbClr val="FFFF00"/>
              </a:buClr>
              <a:buFont typeface="Courier New" panose="02070309020205020404" pitchFamily="49" charset="0"/>
              <a:buChar char="o"/>
            </a:pPr>
            <a:r>
              <a:rPr lang="en-US" sz="2600" dirty="0">
                <a:solidFill>
                  <a:srgbClr val="F8F8F8"/>
                </a:solidFill>
                <a:latin typeface="Cambria" panose="02040503050406030204" pitchFamily="18" charset="0"/>
                <a:ea typeface="Cambria" panose="02040503050406030204" pitchFamily="18" charset="0"/>
                <a:cs typeface="Calibri" panose="020F0502020204030204" pitchFamily="34" charset="0"/>
              </a:rPr>
              <a:t>It describes establishment, growth, organization, worship and challenges of the church - e.g., Ac 2:42; 14:23   </a:t>
            </a:r>
          </a:p>
          <a:p>
            <a:pPr lvl="1">
              <a:buClr>
                <a:srgbClr val="FFFF00"/>
              </a:buClr>
              <a:buFont typeface="Courier New" panose="02070309020205020404" pitchFamily="49" charset="0"/>
              <a:buChar char="o"/>
            </a:pPr>
            <a:r>
              <a:rPr lang="en-US" sz="2600" dirty="0">
                <a:solidFill>
                  <a:srgbClr val="F8F8F8"/>
                </a:solidFill>
                <a:latin typeface="Cambria" panose="02040503050406030204" pitchFamily="18" charset="0"/>
                <a:ea typeface="Cambria" panose="02040503050406030204" pitchFamily="18" charset="0"/>
                <a:cs typeface="Calibri" panose="020F0502020204030204" pitchFamily="34" charset="0"/>
              </a:rPr>
              <a:t>Comparing Luke’s record in Acts with the religious world today, we can see how far people  have drifted from following Jesus as the Way </a:t>
            </a:r>
          </a:p>
        </p:txBody>
      </p:sp>
      <p:sp>
        <p:nvSpPr>
          <p:cNvPr id="4" name="Rounded Rectangular Callout 17">
            <a:extLst>
              <a:ext uri="{FF2B5EF4-FFF2-40B4-BE49-F238E27FC236}">
                <a16:creationId xmlns:a16="http://schemas.microsoft.com/office/drawing/2014/main" id="{104A279A-7F27-4172-A130-DA5566878C6D}"/>
              </a:ext>
            </a:extLst>
          </p:cNvPr>
          <p:cNvSpPr/>
          <p:nvPr/>
        </p:nvSpPr>
        <p:spPr>
          <a:xfrm>
            <a:off x="114300" y="2209800"/>
            <a:ext cx="11963400" cy="1554217"/>
          </a:xfrm>
          <a:prstGeom prst="wedgeRoundRectCallout">
            <a:avLst>
              <a:gd name="adj1" fmla="val -3481"/>
              <a:gd name="adj2" fmla="val -44718"/>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FFFF00"/>
              </a:buClr>
              <a:buSzTx/>
              <a:buFontTx/>
              <a:buNone/>
              <a:tabLst/>
              <a:defRPr/>
            </a:pPr>
            <a:r>
              <a:rPr kumimoji="0" 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Calibri" panose="020F0502020204030204" pitchFamily="34" charset="0"/>
              </a:rPr>
              <a:t>The book furnishes the background for at least ten of Paul's epistles.  We find the historical setting for 1 &amp; 2 Thessalonians, 1 &amp; 2 Corinthians, Galatians, Romans, Colossians, Philemon, Ephesians &amp; Philippians</a:t>
            </a:r>
          </a:p>
        </p:txBody>
      </p:sp>
    </p:spTree>
    <p:extLst>
      <p:ext uri="{BB962C8B-B14F-4D97-AF65-F5344CB8AC3E}">
        <p14:creationId xmlns:p14="http://schemas.microsoft.com/office/powerpoint/2010/main" val="29275400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1" end="1"/>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3" end="3"/>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5" end="5"/>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6" end="6"/>
                                            </p:txEl>
                                          </p:spTgt>
                                        </p:tgtEl>
                                        <p:attrNameLst>
                                          <p:attrName>ppt_c</p:attrName>
                                        </p:attrNameLst>
                                      </p:cBhvr>
                                      <p:to>
                                        <a:srgbClr val="C0C0C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7" end="7"/>
                                            </p:txEl>
                                          </p:spTgt>
                                        </p:tgtEl>
                                        <p:attrNameLst>
                                          <p:attrName>ppt_c</p:attrName>
                                        </p:attrNameLst>
                                      </p:cBhvr>
                                      <p:to>
                                        <a:srgbClr val="C0C0C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693D8F-2DB3-4240-B22C-7DD557DDB256}"/>
              </a:ext>
            </a:extLst>
          </p:cNvPr>
          <p:cNvSpPr/>
          <p:nvPr/>
        </p:nvSpPr>
        <p:spPr bwMode="auto">
          <a:xfrm>
            <a:off x="457200" y="5410200"/>
            <a:ext cx="11277600" cy="533400"/>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0E0E0"/>
              </a:solidFill>
              <a:effectLst/>
              <a:uLnTx/>
              <a:uFillTx/>
              <a:latin typeface="Arial" pitchFamily="34" charset="0"/>
              <a:ea typeface="+mn-ea"/>
              <a:cs typeface="+mn-cs"/>
            </a:endParaRPr>
          </a:p>
        </p:txBody>
      </p:sp>
      <p:sp>
        <p:nvSpPr>
          <p:cNvPr id="9219" name="Rectangle 3"/>
          <p:cNvSpPr>
            <a:spLocks noGrp="1" noChangeArrowheads="1"/>
          </p:cNvSpPr>
          <p:nvPr>
            <p:ph type="body" idx="1"/>
          </p:nvPr>
        </p:nvSpPr>
        <p:spPr>
          <a:xfrm>
            <a:off x="152400" y="703997"/>
            <a:ext cx="11811000" cy="5715000"/>
          </a:xfrm>
          <a:noFill/>
          <a:ln/>
          <a:effectLst/>
        </p:spPr>
        <p:txBody>
          <a:bodyPr/>
          <a:lstStyle/>
          <a:p>
            <a:pPr>
              <a:lnSpc>
                <a:spcPct val="90000"/>
              </a:lnSpc>
              <a:buClr>
                <a:srgbClr val="FFFF00"/>
              </a:buClr>
              <a:buFont typeface="Wingdings" panose="05000000000000000000" pitchFamily="2" charset="2"/>
              <a:buChar char="§"/>
            </a:pPr>
            <a:r>
              <a:rPr lang="en-US" sz="2800" dirty="0">
                <a:solidFill>
                  <a:srgbClr val="F8F8F8"/>
                </a:solidFill>
                <a:latin typeface="Cambria" pitchFamily="18" charset="0"/>
              </a:rPr>
              <a:t>The role of the Holy Spirit in the spread of the gospel </a:t>
            </a:r>
          </a:p>
          <a:p>
            <a:pPr>
              <a:lnSpc>
                <a:spcPct val="90000"/>
              </a:lnSpc>
              <a:buClr>
                <a:srgbClr val="FFFF00"/>
              </a:buClr>
              <a:buFont typeface="Wingdings" panose="05000000000000000000" pitchFamily="2" charset="2"/>
              <a:buChar char="§"/>
            </a:pPr>
            <a:r>
              <a:rPr lang="en-US" sz="2800" dirty="0">
                <a:solidFill>
                  <a:srgbClr val="F8F8F8"/>
                </a:solidFill>
                <a:latin typeface="Cambria" pitchFamily="18" charset="0"/>
              </a:rPr>
              <a:t>The acceptance of the Gentiles by God on equal terms  </a:t>
            </a:r>
          </a:p>
          <a:p>
            <a:pPr>
              <a:lnSpc>
                <a:spcPct val="90000"/>
              </a:lnSpc>
              <a:buClr>
                <a:srgbClr val="FFFF00"/>
              </a:buClr>
              <a:buFont typeface="Wingdings" panose="05000000000000000000" pitchFamily="2" charset="2"/>
              <a:buChar char="§"/>
            </a:pPr>
            <a:r>
              <a:rPr lang="en-US" sz="2800" dirty="0">
                <a:solidFill>
                  <a:srgbClr val="F8F8F8"/>
                </a:solidFill>
                <a:latin typeface="Cambria" pitchFamily="18" charset="0"/>
              </a:rPr>
              <a:t>Pattern provided for church life</a:t>
            </a:r>
          </a:p>
          <a:p>
            <a:pPr marL="857250" lvl="1" indent="-457200">
              <a:lnSpc>
                <a:spcPct val="90000"/>
              </a:lnSpc>
              <a:buClr>
                <a:srgbClr val="FFFF00"/>
              </a:buClr>
              <a:buFont typeface="Courier New" panose="02070309020205020404" pitchFamily="49" charset="0"/>
              <a:buChar char="o"/>
            </a:pPr>
            <a:r>
              <a:rPr lang="en-US" dirty="0">
                <a:solidFill>
                  <a:srgbClr val="F8F8F8"/>
                </a:solidFill>
                <a:effectLst/>
                <a:latin typeface="Cambria" pitchFamily="18" charset="0"/>
              </a:rPr>
              <a:t>Worship</a:t>
            </a:r>
          </a:p>
          <a:p>
            <a:pPr marL="857250" lvl="1" indent="-457200">
              <a:lnSpc>
                <a:spcPct val="90000"/>
              </a:lnSpc>
              <a:buClr>
                <a:srgbClr val="FFFF00"/>
              </a:buClr>
              <a:buFont typeface="Courier New" panose="02070309020205020404" pitchFamily="49" charset="0"/>
              <a:buChar char="o"/>
            </a:pPr>
            <a:r>
              <a:rPr lang="en-US" dirty="0">
                <a:solidFill>
                  <a:srgbClr val="F8F8F8"/>
                </a:solidFill>
                <a:effectLst/>
                <a:latin typeface="Cambria" pitchFamily="18" charset="0"/>
              </a:rPr>
              <a:t>Evangelism</a:t>
            </a:r>
          </a:p>
          <a:p>
            <a:pPr marL="857250" lvl="1" indent="-457200">
              <a:lnSpc>
                <a:spcPct val="90000"/>
              </a:lnSpc>
              <a:buClr>
                <a:srgbClr val="FFFF00"/>
              </a:buClr>
              <a:buFont typeface="Courier New" panose="02070309020205020404" pitchFamily="49" charset="0"/>
              <a:buChar char="o"/>
            </a:pPr>
            <a:r>
              <a:rPr lang="en-US" dirty="0">
                <a:solidFill>
                  <a:srgbClr val="F8F8F8"/>
                </a:solidFill>
                <a:effectLst/>
                <a:latin typeface="Cambria" pitchFamily="18" charset="0"/>
              </a:rPr>
              <a:t>Organization</a:t>
            </a:r>
          </a:p>
          <a:p>
            <a:pPr marL="857250" lvl="1" indent="-457200">
              <a:lnSpc>
                <a:spcPct val="90000"/>
              </a:lnSpc>
              <a:buClr>
                <a:srgbClr val="FFFF00"/>
              </a:buClr>
              <a:buFont typeface="Courier New" panose="02070309020205020404" pitchFamily="49" charset="0"/>
              <a:buChar char="o"/>
            </a:pPr>
            <a:r>
              <a:rPr lang="en-US" dirty="0">
                <a:solidFill>
                  <a:srgbClr val="F8F8F8"/>
                </a:solidFill>
                <a:effectLst/>
                <a:latin typeface="Cambria" pitchFamily="18" charset="0"/>
              </a:rPr>
              <a:t>Edification</a:t>
            </a:r>
          </a:p>
          <a:p>
            <a:pPr marL="857250" lvl="1" indent="-457200">
              <a:lnSpc>
                <a:spcPct val="90000"/>
              </a:lnSpc>
              <a:buClr>
                <a:srgbClr val="FFFF00"/>
              </a:buClr>
              <a:buFont typeface="Courier New" panose="02070309020205020404" pitchFamily="49" charset="0"/>
              <a:buChar char="o"/>
            </a:pPr>
            <a:r>
              <a:rPr lang="en-US" dirty="0">
                <a:solidFill>
                  <a:srgbClr val="F8F8F8"/>
                </a:solidFill>
                <a:effectLst/>
                <a:latin typeface="Cambria" pitchFamily="18" charset="0"/>
              </a:rPr>
              <a:t>Benevolence</a:t>
            </a:r>
          </a:p>
          <a:p>
            <a:pPr>
              <a:lnSpc>
                <a:spcPct val="90000"/>
              </a:lnSpc>
              <a:buClr>
                <a:srgbClr val="FFFF00"/>
              </a:buClr>
              <a:buFont typeface="Wingdings" panose="05000000000000000000" pitchFamily="2" charset="2"/>
              <a:buChar char="§"/>
            </a:pPr>
            <a:r>
              <a:rPr lang="en-US" sz="2800" dirty="0">
                <a:solidFill>
                  <a:srgbClr val="F8F8F8"/>
                </a:solidFill>
                <a:effectLst/>
                <a:latin typeface="Cambria" pitchFamily="18" charset="0"/>
              </a:rPr>
              <a:t>Miraculous Gifts: Who could impart these gifts and how they were imparted</a:t>
            </a:r>
          </a:p>
          <a:p>
            <a:pPr>
              <a:lnSpc>
                <a:spcPct val="90000"/>
              </a:lnSpc>
              <a:buClr>
                <a:srgbClr val="FFFF00"/>
              </a:buClr>
              <a:buFont typeface="Wingdings" panose="05000000000000000000" pitchFamily="2" charset="2"/>
              <a:buChar char="§"/>
            </a:pPr>
            <a:r>
              <a:rPr lang="en-US" sz="2800" dirty="0">
                <a:solidFill>
                  <a:srgbClr val="F8F8F8"/>
                </a:solidFill>
                <a:effectLst/>
                <a:latin typeface="Cambria" pitchFamily="18" charset="0"/>
              </a:rPr>
              <a:t>The progress of the Kingdom of God in spite of all opposition</a:t>
            </a:r>
          </a:p>
        </p:txBody>
      </p:sp>
      <p:sp>
        <p:nvSpPr>
          <p:cNvPr id="9218" name="Rectangle 2"/>
          <p:cNvSpPr>
            <a:spLocks noGrp="1" noChangeArrowheads="1"/>
          </p:cNvSpPr>
          <p:nvPr>
            <p:ph type="title"/>
          </p:nvPr>
        </p:nvSpPr>
        <p:spPr>
          <a:xfrm>
            <a:off x="2209800" y="0"/>
            <a:ext cx="7772400" cy="609600"/>
          </a:xfrm>
          <a:noFill/>
          <a:ln/>
        </p:spPr>
        <p:txBody>
          <a:bodyPr/>
          <a:lstStyle/>
          <a:p>
            <a:pPr algn="ctr"/>
            <a:r>
              <a:rPr lang="en-US" sz="3600" b="1" i="1" u="sng" dirty="0">
                <a:solidFill>
                  <a:srgbClr val="FFFF00"/>
                </a:solidFill>
                <a:latin typeface="Cambria" pitchFamily="18" charset="0"/>
              </a:rPr>
              <a:t>Important Themes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9219">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9219">
                                            <p:txEl>
                                              <p:pRg st="6" end="6"/>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921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7" end="7"/>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8" end="8"/>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19">
                                            <p:txEl>
                                              <p:pRg st="9" end="9"/>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0"/>
            <a:ext cx="7772400" cy="609600"/>
          </a:xfrm>
          <a:noFill/>
          <a:ln/>
        </p:spPr>
        <p:txBody>
          <a:bodyPr/>
          <a:lstStyle/>
          <a:p>
            <a:pPr algn="ctr"/>
            <a:r>
              <a:rPr lang="en-US" sz="3600" b="1" i="1" u="sng" dirty="0">
                <a:solidFill>
                  <a:srgbClr val="FFFF00"/>
                </a:solidFill>
                <a:latin typeface="Cambria" pitchFamily="18" charset="0"/>
              </a:rPr>
              <a:t>Theme</a:t>
            </a:r>
          </a:p>
        </p:txBody>
      </p:sp>
      <p:sp>
        <p:nvSpPr>
          <p:cNvPr id="9219" name="Rectangle 3"/>
          <p:cNvSpPr>
            <a:spLocks noGrp="1" noChangeArrowheads="1"/>
          </p:cNvSpPr>
          <p:nvPr>
            <p:ph type="body" idx="1"/>
          </p:nvPr>
        </p:nvSpPr>
        <p:spPr>
          <a:xfrm>
            <a:off x="381000" y="685800"/>
            <a:ext cx="11430000" cy="609600"/>
          </a:xfrm>
          <a:noFill/>
          <a:ln/>
          <a:effectLst/>
        </p:spPr>
        <p:txBody>
          <a:bodyPr/>
          <a:lstStyle/>
          <a:p>
            <a:pPr marL="0" indent="0" algn="ctr">
              <a:lnSpc>
                <a:spcPct val="90000"/>
              </a:lnSpc>
              <a:buClr>
                <a:srgbClr val="FFFF00"/>
              </a:buClr>
              <a:buNone/>
            </a:pPr>
            <a:r>
              <a:rPr lang="en-US" sz="2800" i="1" u="sng" dirty="0">
                <a:solidFill>
                  <a:srgbClr val="F8F8F8"/>
                </a:solidFill>
                <a:effectLst/>
                <a:latin typeface="Cambria" pitchFamily="18" charset="0"/>
              </a:rPr>
              <a:t>The progress of the Kingdom of God in spite of all opposition </a:t>
            </a:r>
          </a:p>
          <a:p>
            <a:pPr marL="0" indent="0" algn="ctr">
              <a:lnSpc>
                <a:spcPct val="90000"/>
              </a:lnSpc>
              <a:buClr>
                <a:srgbClr val="FFFF00"/>
              </a:buClr>
              <a:buNone/>
            </a:pPr>
            <a:endParaRPr lang="en-US" sz="2800" dirty="0">
              <a:solidFill>
                <a:srgbClr val="F8F8F8"/>
              </a:solidFill>
              <a:effectLst/>
              <a:latin typeface="Cambria" pitchFamily="18" charset="0"/>
            </a:endParaRPr>
          </a:p>
        </p:txBody>
      </p:sp>
      <p:sp>
        <p:nvSpPr>
          <p:cNvPr id="3" name="Rectangle 2">
            <a:extLst>
              <a:ext uri="{FF2B5EF4-FFF2-40B4-BE49-F238E27FC236}">
                <a16:creationId xmlns:a16="http://schemas.microsoft.com/office/drawing/2014/main" id="{CA636406-7F88-4B3A-A600-C8B2868E4A8D}"/>
              </a:ext>
            </a:extLst>
          </p:cNvPr>
          <p:cNvSpPr/>
          <p:nvPr/>
        </p:nvSpPr>
        <p:spPr>
          <a:xfrm>
            <a:off x="381000" y="1269242"/>
            <a:ext cx="11277600" cy="513986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Acts 1:3 </a:t>
            </a:r>
            <a:r>
              <a:rPr kumimoji="0" lang="en-US" sz="2800" b="0" i="0"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 To these He also presented Himself alive after His suffering, by many convincing proofs, appearing to them over </a:t>
            </a:r>
            <a:r>
              <a:rPr kumimoji="0" lang="en-US" sz="2800" b="0" i="1"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a period of</a:t>
            </a:r>
            <a:r>
              <a:rPr kumimoji="0" lang="en-US" sz="2800" b="0" i="0"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 forty days and speaking of the things concerning the kingdom of God </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Acts 28:30-31 </a:t>
            </a:r>
            <a:r>
              <a:rPr kumimoji="0" lang="en-US" sz="2800" b="0" i="0"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 And he stayed two full years in his own rented quarters and was welcoming all who came to him, </a:t>
            </a:r>
            <a:r>
              <a:rPr kumimoji="0" lang="en-US" sz="2800" b="1" i="0" u="none" strike="noStrike" kern="1200" cap="none" spc="0" normalizeH="0" baseline="30000" noProof="0" dirty="0">
                <a:ln>
                  <a:noFill/>
                </a:ln>
                <a:solidFill>
                  <a:srgbClr val="E0E0E0"/>
                </a:solidFill>
                <a:effectLst/>
                <a:uLnTx/>
                <a:uFillTx/>
                <a:latin typeface="Cambria" panose="02040503050406030204" pitchFamily="18" charset="0"/>
                <a:ea typeface="Cambria" panose="02040503050406030204" pitchFamily="18" charset="0"/>
                <a:cs typeface="+mn-cs"/>
              </a:rPr>
              <a:t>31 </a:t>
            </a:r>
            <a:r>
              <a:rPr kumimoji="0" lang="en-US" sz="2800" b="0" i="0"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preaching the kingdom of God and teaching concerning the Lord Jesus Christ with all openness, unhindered</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Acts 5:38-39 </a:t>
            </a:r>
            <a:r>
              <a:rPr kumimoji="0" lang="en-US" sz="2800" b="0" i="0"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“So in the present case, I say to you, stay away from these men and let them alone, for if this plan or action is of men, it will be overthrown; </a:t>
            </a:r>
            <a:r>
              <a:rPr kumimoji="0" lang="en-US" sz="2800" b="1" i="0" u="none" strike="noStrike" kern="1200" cap="none" spc="0" normalizeH="0" baseline="30000" noProof="0" dirty="0">
                <a:ln>
                  <a:noFill/>
                </a:ln>
                <a:solidFill>
                  <a:srgbClr val="E0E0E0"/>
                </a:solidFill>
                <a:effectLst/>
                <a:uLnTx/>
                <a:uFillTx/>
                <a:latin typeface="Cambria" panose="02040503050406030204" pitchFamily="18" charset="0"/>
                <a:ea typeface="Cambria" panose="02040503050406030204" pitchFamily="18" charset="0"/>
                <a:cs typeface="+mn-cs"/>
              </a:rPr>
              <a:t>39 </a:t>
            </a:r>
            <a:r>
              <a:rPr kumimoji="0" lang="en-US" sz="2800" b="0" i="0"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but if it is of God, you will not be able to overthrow them; or else you may even be found fighting against God.”</a:t>
            </a:r>
            <a:endPar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cxnSp>
        <p:nvCxnSpPr>
          <p:cNvPr id="6" name="Straight Connector 5">
            <a:extLst>
              <a:ext uri="{FF2B5EF4-FFF2-40B4-BE49-F238E27FC236}">
                <a16:creationId xmlns:a16="http://schemas.microsoft.com/office/drawing/2014/main" id="{97FA4CC2-D181-42E6-98ED-EE43CD84DE2B}"/>
              </a:ext>
            </a:extLst>
          </p:cNvPr>
          <p:cNvCxnSpPr/>
          <p:nvPr/>
        </p:nvCxnSpPr>
        <p:spPr bwMode="auto">
          <a:xfrm>
            <a:off x="7848600" y="2590800"/>
            <a:ext cx="2438400" cy="0"/>
          </a:xfrm>
          <a:prstGeom prst="line">
            <a:avLst/>
          </a:prstGeom>
          <a:solidFill>
            <a:schemeClr val="bg1"/>
          </a:solidFill>
          <a:ln w="38100" cap="flat" cmpd="sng" algn="ctr">
            <a:solidFill>
              <a:srgbClr val="FFFF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1CEB2923-6F03-4398-8B3D-4D8A7F757CC2}"/>
              </a:ext>
            </a:extLst>
          </p:cNvPr>
          <p:cNvCxnSpPr>
            <a:cxnSpLocks/>
          </p:cNvCxnSpPr>
          <p:nvPr/>
        </p:nvCxnSpPr>
        <p:spPr bwMode="auto">
          <a:xfrm>
            <a:off x="762000" y="4038600"/>
            <a:ext cx="2362200" cy="0"/>
          </a:xfrm>
          <a:prstGeom prst="line">
            <a:avLst/>
          </a:prstGeom>
          <a:solidFill>
            <a:schemeClr val="bg1"/>
          </a:solidFill>
          <a:ln w="38100" cap="flat" cmpd="sng" algn="ctr">
            <a:solidFill>
              <a:srgbClr val="FFFF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98919D1D-070F-4066-BC2A-C003D5F3CBB6}"/>
              </a:ext>
            </a:extLst>
          </p:cNvPr>
          <p:cNvCxnSpPr>
            <a:cxnSpLocks/>
          </p:cNvCxnSpPr>
          <p:nvPr/>
        </p:nvCxnSpPr>
        <p:spPr bwMode="auto">
          <a:xfrm>
            <a:off x="3581400" y="5867400"/>
            <a:ext cx="7010400" cy="0"/>
          </a:xfrm>
          <a:prstGeom prst="line">
            <a:avLst/>
          </a:prstGeom>
          <a:solidFill>
            <a:schemeClr val="bg1"/>
          </a:solidFill>
          <a:ln w="38100" cap="flat" cmpd="sng" algn="ctr">
            <a:solidFill>
              <a:srgbClr val="FFFF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F8DCFB9C-E5E0-400E-B96E-6C2AE38A33EA}"/>
              </a:ext>
            </a:extLst>
          </p:cNvPr>
          <p:cNvCxnSpPr>
            <a:cxnSpLocks/>
          </p:cNvCxnSpPr>
          <p:nvPr/>
        </p:nvCxnSpPr>
        <p:spPr bwMode="auto">
          <a:xfrm>
            <a:off x="762000" y="6248400"/>
            <a:ext cx="8610600" cy="0"/>
          </a:xfrm>
          <a:prstGeom prst="line">
            <a:avLst/>
          </a:prstGeom>
          <a:solidFill>
            <a:schemeClr val="bg1"/>
          </a:solidFill>
          <a:ln w="38100" cap="flat" cmpd="sng" algn="ctr">
            <a:solidFill>
              <a:srgbClr val="FFFF00"/>
            </a:solidFill>
            <a:prstDash val="solid"/>
            <a:round/>
            <a:headEnd type="none" w="med" len="med"/>
            <a:tailEnd type="none" w="med" len="med"/>
          </a:ln>
          <a:effectLst/>
        </p:spPr>
      </p:cxnSp>
      <p:sp>
        <p:nvSpPr>
          <p:cNvPr id="15" name="Rounded Rectangular Callout 17">
            <a:extLst>
              <a:ext uri="{FF2B5EF4-FFF2-40B4-BE49-F238E27FC236}">
                <a16:creationId xmlns:a16="http://schemas.microsoft.com/office/drawing/2014/main" id="{4F83E8F3-3B56-47F7-966A-228C0C804667}"/>
              </a:ext>
            </a:extLst>
          </p:cNvPr>
          <p:cNvSpPr/>
          <p:nvPr/>
        </p:nvSpPr>
        <p:spPr>
          <a:xfrm>
            <a:off x="54591" y="2842391"/>
            <a:ext cx="12137409" cy="1325615"/>
          </a:xfrm>
          <a:prstGeom prst="wedgeRoundRectCallout">
            <a:avLst>
              <a:gd name="adj1" fmla="val -3481"/>
              <a:gd name="adj2" fmla="val -44718"/>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The beginning and end of the letter emphasizes the kingdom. Throughout the book the kingdom of God is a central focus.  Acts is a picture of God’s rule expanding and taking over the world.  </a:t>
            </a:r>
          </a:p>
        </p:txBody>
      </p:sp>
    </p:spTree>
    <p:extLst>
      <p:ext uri="{BB962C8B-B14F-4D97-AF65-F5344CB8AC3E}">
        <p14:creationId xmlns:p14="http://schemas.microsoft.com/office/powerpoint/2010/main" val="1535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2000"/>
                                        <p:tgtEl>
                                          <p:spTgt spid="11"/>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62200" y="0"/>
            <a:ext cx="7772400" cy="609600"/>
          </a:xfrm>
          <a:noFill/>
          <a:ln/>
        </p:spPr>
        <p:txBody>
          <a:bodyPr/>
          <a:lstStyle/>
          <a:p>
            <a:pPr algn="ctr"/>
            <a:r>
              <a:rPr lang="en-US" sz="3600" b="1" i="1" u="sng" dirty="0">
                <a:solidFill>
                  <a:srgbClr val="FFFF00"/>
                </a:solidFill>
                <a:latin typeface="Cambria" pitchFamily="18" charset="0"/>
              </a:rPr>
              <a:t>Class Goals</a:t>
            </a:r>
          </a:p>
        </p:txBody>
      </p:sp>
      <p:sp>
        <p:nvSpPr>
          <p:cNvPr id="9219" name="Rectangle 3"/>
          <p:cNvSpPr>
            <a:spLocks noGrp="1" noChangeArrowheads="1"/>
          </p:cNvSpPr>
          <p:nvPr>
            <p:ph type="body" idx="1"/>
          </p:nvPr>
        </p:nvSpPr>
        <p:spPr>
          <a:xfrm>
            <a:off x="381000" y="622300"/>
            <a:ext cx="11430000" cy="6235700"/>
          </a:xfrm>
          <a:noFill/>
          <a:ln/>
        </p:spPr>
        <p:txBody>
          <a:bodyPr/>
          <a:lstStyle/>
          <a:p>
            <a:pPr marL="514350" indent="-514350">
              <a:lnSpc>
                <a:spcPct val="90000"/>
              </a:lnSpc>
              <a:spcAft>
                <a:spcPts val="600"/>
              </a:spcAft>
              <a:buClr>
                <a:srgbClr val="FFFF00"/>
              </a:buClr>
              <a:buFont typeface="+mj-lt"/>
              <a:buAutoNum type="arabicParenR"/>
            </a:pPr>
            <a:r>
              <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To better understand the challenges, growth and practices of the New Testament church. Especially their worship, leadership, sharing, perseverance, and involvement in the Great Commission. </a:t>
            </a:r>
          </a:p>
          <a:p>
            <a:pPr marL="514350" indent="-514350">
              <a:lnSpc>
                <a:spcPct val="90000"/>
              </a:lnSpc>
              <a:spcAft>
                <a:spcPts val="600"/>
              </a:spcAft>
              <a:buClr>
                <a:srgbClr val="FFFF00"/>
              </a:buClr>
              <a:buFont typeface="+mj-lt"/>
              <a:buAutoNum type="arabicParenR"/>
            </a:pPr>
            <a:endPar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endParaRPr>
          </a:p>
          <a:p>
            <a:pPr marL="514350" indent="-514350">
              <a:lnSpc>
                <a:spcPct val="90000"/>
              </a:lnSpc>
              <a:spcAft>
                <a:spcPts val="600"/>
              </a:spcAft>
              <a:buClr>
                <a:srgbClr val="FFFF00"/>
              </a:buClr>
              <a:buFont typeface="+mj-lt"/>
              <a:buAutoNum type="arabicParenR"/>
            </a:pPr>
            <a:r>
              <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To equip one another to imitate the role models of the early church </a:t>
            </a:r>
          </a:p>
          <a:p>
            <a:pPr marL="914400" lvl="1" indent="-514350">
              <a:lnSpc>
                <a:spcPct val="90000"/>
              </a:lnSpc>
              <a:spcAft>
                <a:spcPts val="600"/>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First, to respond to the gospel with trust and loyalty towards God</a:t>
            </a:r>
          </a:p>
          <a:p>
            <a:pPr marL="914400" lvl="1" indent="-514350">
              <a:lnSpc>
                <a:spcPct val="90000"/>
              </a:lnSpc>
              <a:spcAft>
                <a:spcPts val="600"/>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Second, to tell others about Jesus in a loving and bold manner. </a:t>
            </a:r>
          </a:p>
          <a:p>
            <a:pPr marL="914400" lvl="1" indent="-514350">
              <a:lnSpc>
                <a:spcPct val="90000"/>
              </a:lnSpc>
              <a:spcAft>
                <a:spcPts val="600"/>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Third, to serve one another thoughtfully for edification. </a:t>
            </a:r>
          </a:p>
          <a:p>
            <a:pPr marL="914400" lvl="1" indent="-514350">
              <a:lnSpc>
                <a:spcPct val="90000"/>
              </a:lnSpc>
              <a:spcAft>
                <a:spcPts val="600"/>
              </a:spcAft>
              <a:buClr>
                <a:srgbClr val="FFFF00"/>
              </a:buClr>
              <a:buFont typeface="Wingdings" panose="05000000000000000000" pitchFamily="2" charset="2"/>
              <a:buChar char="§"/>
            </a:pPr>
            <a:endParaRPr lang="en-US" sz="1200" dirty="0">
              <a:solidFill>
                <a:srgbClr val="F8F8F8"/>
              </a:solidFill>
              <a:effectLst/>
              <a:latin typeface="Cambria" panose="02040503050406030204" pitchFamily="18" charset="0"/>
              <a:ea typeface="Cambria" panose="02040503050406030204" pitchFamily="18" charset="0"/>
              <a:cs typeface="Calibri" panose="020F0502020204030204" pitchFamily="34" charset="0"/>
            </a:endParaRPr>
          </a:p>
          <a:p>
            <a:pPr marL="514350" indent="-514350">
              <a:spcAft>
                <a:spcPts val="600"/>
              </a:spcAft>
              <a:buClr>
                <a:srgbClr val="FFFF00"/>
              </a:buClr>
              <a:buFont typeface="+mj-lt"/>
              <a:buAutoNum type="arabicParenR"/>
            </a:pPr>
            <a:r>
              <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Learn and imitate the teaching of the early Christian preachers, by evaluating the background and needs of the audience, and studying the  content of the inspired preachers.</a:t>
            </a:r>
            <a:endParaRPr lang="en-US" sz="160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955237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2" end="2"/>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3" end="3"/>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4" end="4"/>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5" end="5"/>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9219">
                                            <p:txEl>
                                              <p:pRg st="7" end="7"/>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01F14"/>
      </a:hlink>
      <a:folHlink>
        <a:srgbClr val="B0B113"/>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6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parkles">
  <a:themeElements>
    <a:clrScheme name="">
      <a:dk1>
        <a:srgbClr val="000020"/>
      </a:dk1>
      <a:lt1>
        <a:srgbClr val="E0E0E0"/>
      </a:lt1>
      <a:dk2>
        <a:srgbClr val="0000FF"/>
      </a:dk2>
      <a:lt2>
        <a:srgbClr val="00CECE"/>
      </a:lt2>
      <a:accent1>
        <a:srgbClr val="A0A0A0"/>
      </a:accent1>
      <a:accent2>
        <a:srgbClr val="FF8000"/>
      </a:accent2>
      <a:accent3>
        <a:srgbClr val="AAAAFF"/>
      </a:accent3>
      <a:accent4>
        <a:srgbClr val="BFBFBF"/>
      </a:accent4>
      <a:accent5>
        <a:srgbClr val="CDCDCD"/>
      </a:accent5>
      <a:accent6>
        <a:srgbClr val="E77300"/>
      </a:accent6>
      <a:hlink>
        <a:srgbClr val="C000C0"/>
      </a:hlink>
      <a:folHlink>
        <a:srgbClr val="8080FF"/>
      </a:folHlink>
    </a:clrScheme>
    <a:fontScheme name="sparkl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sparkl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arkle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arkle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arkle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arkle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arkle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arkle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2387</Words>
  <Application>Microsoft Office PowerPoint</Application>
  <PresentationFormat>Widescreen</PresentationFormat>
  <Paragraphs>209</Paragraphs>
  <Slides>28</Slides>
  <Notes>27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28</vt:i4>
      </vt:variant>
    </vt:vector>
  </HeadingPairs>
  <TitlesOfParts>
    <vt:vector size="42" baseType="lpstr">
      <vt:lpstr>Arial</vt:lpstr>
      <vt:lpstr>Calibri</vt:lpstr>
      <vt:lpstr>Cambria</vt:lpstr>
      <vt:lpstr>Courier New</vt:lpstr>
      <vt:lpstr>Monotype Sorts</vt:lpstr>
      <vt:lpstr>Papyrus</vt:lpstr>
      <vt:lpstr>Times New Roman</vt:lpstr>
      <vt:lpstr>Wingdings</vt:lpstr>
      <vt:lpstr>ヒラギノ角ゴ Pro W3</vt:lpstr>
      <vt:lpstr>Blank Presentation</vt:lpstr>
      <vt:lpstr>7_Office Theme</vt:lpstr>
      <vt:lpstr>sparkles</vt:lpstr>
      <vt:lpstr>1_Office Theme</vt:lpstr>
      <vt:lpstr>2_Office Theme</vt:lpstr>
      <vt:lpstr>PowerPoint Presentation</vt:lpstr>
      <vt:lpstr>PowerPoint Presentation</vt:lpstr>
      <vt:lpstr>PowerPoint Presentation</vt:lpstr>
      <vt:lpstr>PowerPoint Presentation</vt:lpstr>
      <vt:lpstr>Date/Place Written</vt:lpstr>
      <vt:lpstr>Purpose/Value of Acts</vt:lpstr>
      <vt:lpstr>Important Themes</vt:lpstr>
      <vt:lpstr>Theme</vt:lpstr>
      <vt:lpstr>Class Goals</vt:lpstr>
      <vt:lpstr>PowerPoint Presentation</vt:lpstr>
      <vt:lpstr>The Acts of the Apostles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 Outline:</vt:lpstr>
      <vt:lpstr>PowerPoint Presentation</vt:lpstr>
      <vt:lpstr>PowerPoint Presentation</vt:lpstr>
      <vt:lpstr>PowerPoint Presentation</vt:lpstr>
      <vt:lpstr>PowerPoint Presentation</vt:lpstr>
      <vt:lpstr>PowerPoint Presentation</vt:lpstr>
      <vt:lpstr>How They Continued What Jesus Began (Kingdom)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lerxst pratt</dc:creator>
  <cp:lastModifiedBy>lerxst pratt</cp:lastModifiedBy>
  <cp:revision>2</cp:revision>
  <dcterms:created xsi:type="dcterms:W3CDTF">2018-09-09T11:52:54Z</dcterms:created>
  <dcterms:modified xsi:type="dcterms:W3CDTF">2018-09-09T11:57:47Z</dcterms:modified>
</cp:coreProperties>
</file>