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9" r:id="rId5"/>
    <p:sldMasterId id="2147483721" r:id="rId6"/>
  </p:sldMasterIdLst>
  <p:notesMasterIdLst>
    <p:notesMasterId r:id="rId51"/>
  </p:notesMasterIdLst>
  <p:sldIdLst>
    <p:sldId id="2355" r:id="rId7"/>
    <p:sldId id="2405" r:id="rId8"/>
    <p:sldId id="2406" r:id="rId9"/>
    <p:sldId id="2407" r:id="rId10"/>
    <p:sldId id="2408" r:id="rId11"/>
    <p:sldId id="2409" r:id="rId12"/>
    <p:sldId id="598" r:id="rId13"/>
    <p:sldId id="2410" r:id="rId14"/>
    <p:sldId id="2411" r:id="rId15"/>
    <p:sldId id="2412" r:id="rId16"/>
    <p:sldId id="599" r:id="rId17"/>
    <p:sldId id="502" r:id="rId18"/>
    <p:sldId id="1332" r:id="rId19"/>
    <p:sldId id="1333" r:id="rId20"/>
    <p:sldId id="1342" r:id="rId21"/>
    <p:sldId id="2385" r:id="rId22"/>
    <p:sldId id="1347" r:id="rId23"/>
    <p:sldId id="596" r:id="rId24"/>
    <p:sldId id="492" r:id="rId25"/>
    <p:sldId id="1365" r:id="rId26"/>
    <p:sldId id="1348" r:id="rId27"/>
    <p:sldId id="1371" r:id="rId28"/>
    <p:sldId id="1372" r:id="rId29"/>
    <p:sldId id="1345" r:id="rId30"/>
    <p:sldId id="1349" r:id="rId31"/>
    <p:sldId id="1337" r:id="rId32"/>
    <p:sldId id="1351" r:id="rId33"/>
    <p:sldId id="1362" r:id="rId34"/>
    <p:sldId id="1363" r:id="rId35"/>
    <p:sldId id="1359" r:id="rId36"/>
    <p:sldId id="1361" r:id="rId37"/>
    <p:sldId id="1338" r:id="rId38"/>
    <p:sldId id="1339" r:id="rId39"/>
    <p:sldId id="2360" r:id="rId40"/>
    <p:sldId id="634" r:id="rId41"/>
    <p:sldId id="2413" r:id="rId42"/>
    <p:sldId id="2414" r:id="rId43"/>
    <p:sldId id="2416" r:id="rId44"/>
    <p:sldId id="637" r:id="rId45"/>
    <p:sldId id="2361" r:id="rId46"/>
    <p:sldId id="2362" r:id="rId47"/>
    <p:sldId id="2363" r:id="rId48"/>
    <p:sldId id="2364" r:id="rId49"/>
    <p:sldId id="236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xst pratt" initials="lp" lastIdx="1" clrIdx="0">
    <p:extLst>
      <p:ext uri="{19B8F6BF-5375-455C-9EA6-DF929625EA0E}">
        <p15:presenceInfo xmlns:p15="http://schemas.microsoft.com/office/powerpoint/2012/main" userId="252c6edc2c10e0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474" autoAdjust="0"/>
  </p:normalViewPr>
  <p:slideViewPr>
    <p:cSldViewPr snapToGrid="0">
      <p:cViewPr varScale="1">
        <p:scale>
          <a:sx n="76" d="100"/>
          <a:sy n="76" d="100"/>
        </p:scale>
        <p:origin x="1272" y="84"/>
      </p:cViewPr>
      <p:guideLst/>
    </p:cSldViewPr>
  </p:slideViewPr>
  <p:notesTextViewPr>
    <p:cViewPr>
      <p:scale>
        <a:sx n="1" d="1"/>
        <a:sy n="1" d="1"/>
      </p:scale>
      <p:origin x="0" y="0"/>
    </p:cViewPr>
  </p:notesTextViewPr>
  <p:sorterViewPr>
    <p:cViewPr varScale="1">
      <p:scale>
        <a:sx n="100" d="100"/>
        <a:sy n="100" d="100"/>
      </p:scale>
      <p:origin x="0" y="-75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8BBA6-33D8-49A8-B72A-F89E984E8ABA}" type="datetimeFigureOut">
              <a:rPr lang="en-US" smtClean="0"/>
              <a:t>9/12/2018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B93A6-EA5C-4EA7-896A-AAF13D5D7024}" type="slidenum">
              <a:rPr lang="en-US" smtClean="0"/>
              <a:t>‹#›</a:t>
            </a:fld>
            <a:endParaRPr lang="en-US"/>
          </a:p>
        </p:txBody>
      </p:sp>
    </p:spTree>
    <p:extLst>
      <p:ext uri="{BB962C8B-B14F-4D97-AF65-F5344CB8AC3E}">
        <p14:creationId xmlns:p14="http://schemas.microsoft.com/office/powerpoint/2010/main" val="310272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CE40C4-D69D-410D-9766-C996ED5EDB60}"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49155"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p>
        </p:txBody>
      </p:sp>
    </p:spTree>
    <p:extLst>
      <p:ext uri="{BB962C8B-B14F-4D97-AF65-F5344CB8AC3E}">
        <p14:creationId xmlns:p14="http://schemas.microsoft.com/office/powerpoint/2010/main" val="224357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EB5828-602B-48E8-9578-105FDC31FCE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32835" name="Rectangle 2"/>
          <p:cNvSpPr>
            <a:spLocks noGrp="1" noRot="1" noChangeAspect="1" noChangeArrowheads="1" noTextEdit="1"/>
          </p:cNvSpPr>
          <p:nvPr>
            <p:ph type="sldImg"/>
          </p:nvPr>
        </p:nvSpPr>
        <p:spPr>
          <a:xfrm>
            <a:off x="381000" y="685800"/>
            <a:ext cx="6096000" cy="3429000"/>
          </a:xfrm>
          <a:ln/>
        </p:spPr>
      </p:sp>
      <p:sp>
        <p:nvSpPr>
          <p:cNvPr id="63283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1725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teachings as the law to govern mankind.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7079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748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897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3296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EA6CB6-31A7-4C8C-BCE6-4739B15D9D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38979" name="Rectangle 2"/>
          <p:cNvSpPr>
            <a:spLocks noGrp="1" noRot="1" noChangeAspect="1" noChangeArrowheads="1" noTextEdit="1"/>
          </p:cNvSpPr>
          <p:nvPr>
            <p:ph type="sldImg"/>
          </p:nvPr>
        </p:nvSpPr>
        <p:spPr>
          <a:xfrm>
            <a:off x="381000" y="685800"/>
            <a:ext cx="6096000" cy="3429000"/>
          </a:xfrm>
          <a:ln/>
        </p:spPr>
      </p:sp>
      <p:sp>
        <p:nvSpPr>
          <p:cNvPr id="6389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23046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9FC503-ACEF-4748-8462-59BF4725C3A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29763" name="Rectangle 2"/>
          <p:cNvSpPr>
            <a:spLocks noGrp="1" noRot="1" noChangeAspect="1" noChangeArrowheads="1" noTextEdit="1"/>
          </p:cNvSpPr>
          <p:nvPr>
            <p:ph type="sldImg"/>
          </p:nvPr>
        </p:nvSpPr>
        <p:spPr>
          <a:xfrm>
            <a:off x="381000" y="685800"/>
            <a:ext cx="6096000" cy="3429000"/>
          </a:xfrm>
          <a:ln/>
        </p:spPr>
      </p:sp>
      <p:sp>
        <p:nvSpPr>
          <p:cNvPr id="6297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9829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673CE9-6517-4129-95D9-591AEFC7445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40003" name="Rectangle 2"/>
          <p:cNvSpPr>
            <a:spLocks noGrp="1" noRot="1" noChangeAspect="1" noChangeArrowheads="1" noTextEdit="1"/>
          </p:cNvSpPr>
          <p:nvPr>
            <p:ph type="sldImg"/>
          </p:nvPr>
        </p:nvSpPr>
        <p:spPr>
          <a:xfrm>
            <a:off x="381000" y="685800"/>
            <a:ext cx="6096000" cy="3429000"/>
          </a:xfrm>
          <a:ln/>
        </p:spPr>
      </p:sp>
      <p:sp>
        <p:nvSpPr>
          <p:cNvPr id="6400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0950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0F030-54DD-4037-B04B-7EF02F1B69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6881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9997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E586A8-56F5-4666-9855-A558AA09762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46147" name="Rectangle 2"/>
          <p:cNvSpPr>
            <a:spLocks noGrp="1" noRot="1" noChangeAspect="1" noChangeArrowheads="1" noTextEdit="1"/>
          </p:cNvSpPr>
          <p:nvPr>
            <p:ph type="sldImg"/>
          </p:nvPr>
        </p:nvSpPr>
        <p:spPr>
          <a:xfrm>
            <a:off x="381000" y="685800"/>
            <a:ext cx="6096000" cy="3429000"/>
          </a:xfrm>
          <a:ln/>
        </p:spPr>
      </p:sp>
      <p:sp>
        <p:nvSpPr>
          <p:cNvPr id="6461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6691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BAF901-96EC-42EF-B4CE-06C10DBB5D7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47171" name="Rectangle 2"/>
          <p:cNvSpPr>
            <a:spLocks noGrp="1" noRot="1" noChangeAspect="1" noChangeArrowheads="1" noTextEdit="1"/>
          </p:cNvSpPr>
          <p:nvPr>
            <p:ph type="sldImg"/>
          </p:nvPr>
        </p:nvSpPr>
        <p:spPr>
          <a:xfrm>
            <a:off x="381000" y="685800"/>
            <a:ext cx="6096000" cy="3429000"/>
          </a:xfrm>
          <a:ln/>
        </p:spPr>
      </p:sp>
      <p:sp>
        <p:nvSpPr>
          <p:cNvPr id="6471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41205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ureection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72385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949CA2-3619-484F-B038-11F3B9AE544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53315" name="Rectangle 2"/>
          <p:cNvSpPr>
            <a:spLocks noGrp="1" noRot="1" noChangeAspect="1" noChangeArrowheads="1" noTextEdit="1"/>
          </p:cNvSpPr>
          <p:nvPr>
            <p:ph type="sldImg"/>
          </p:nvPr>
        </p:nvSpPr>
        <p:spPr>
          <a:xfrm>
            <a:off x="381000" y="685800"/>
            <a:ext cx="6096000" cy="3429000"/>
          </a:xfrm>
          <a:ln/>
        </p:spPr>
      </p:sp>
      <p:sp>
        <p:nvSpPr>
          <p:cNvPr id="65331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3304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3327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srgbClr val="FFFFFF"/>
              </a:solidFill>
              <a:effectLst/>
              <a:uLnTx/>
              <a:uFillTx/>
              <a:latin typeface="+mn-lt"/>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61735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srgbClr val="FFFFFF"/>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1588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CC2100-855A-4D1B-A2F9-FD89E444A8E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54339" name="Rectangle 2"/>
          <p:cNvSpPr>
            <a:spLocks noGrp="1" noRot="1" noChangeAspect="1" noChangeArrowheads="1" noTextEdit="1"/>
          </p:cNvSpPr>
          <p:nvPr>
            <p:ph type="sldImg"/>
          </p:nvPr>
        </p:nvSpPr>
        <p:spPr>
          <a:xfrm>
            <a:off x="381000" y="685800"/>
            <a:ext cx="6096000" cy="3429000"/>
          </a:xfrm>
          <a:ln/>
        </p:spPr>
      </p:sp>
      <p:sp>
        <p:nvSpPr>
          <p:cNvPr id="654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22081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254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56560B-F062-4250-8C5A-05182581C7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19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8225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FFFF00"/>
                </a:solidFill>
                <a:effectLst>
                  <a:outerShdw blurRad="38100" dist="38100" dir="2700000" algn="tl">
                    <a:srgbClr val="000000">
                      <a:alpha val="43137"/>
                    </a:srgbClr>
                  </a:outerShdw>
                </a:effectLst>
                <a:latin typeface="Cambria" pitchFamily="18" charset="0"/>
              </a:rPr>
              <a: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33ACEE-B31C-4C0E-8D3F-4101532A4B0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456560B-F062-4250-8C5A-05182581C7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13398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60690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2243C7-5FAA-4D67-9D64-A18B41444C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56387" name="Rectangle 2"/>
          <p:cNvSpPr>
            <a:spLocks noGrp="1" noRot="1" noChangeAspect="1" noChangeArrowheads="1" noTextEdit="1"/>
          </p:cNvSpPr>
          <p:nvPr>
            <p:ph type="sldImg"/>
          </p:nvPr>
        </p:nvSpPr>
        <p:spPr>
          <a:xfrm>
            <a:off x="381000" y="685800"/>
            <a:ext cx="6096000" cy="3429000"/>
          </a:xfrm>
          <a:ln/>
        </p:spPr>
      </p:sp>
      <p:sp>
        <p:nvSpPr>
          <p:cNvPr id="6563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80341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3F5F2-EDF1-4769-A3A4-B32897B61C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57411" name="Rectangle 2"/>
          <p:cNvSpPr>
            <a:spLocks noGrp="1" noRot="1" noChangeAspect="1" noChangeArrowheads="1" noTextEdit="1"/>
          </p:cNvSpPr>
          <p:nvPr>
            <p:ph type="sldImg"/>
          </p:nvPr>
        </p:nvSpPr>
        <p:spPr>
          <a:xfrm>
            <a:off x="381000" y="685800"/>
            <a:ext cx="6096000" cy="3429000"/>
          </a:xfrm>
          <a:ln/>
        </p:spPr>
      </p:sp>
      <p:sp>
        <p:nvSpPr>
          <p:cNvPr id="65741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211AE4-D64D-4FFA-96B1-E1C2299B433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31942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211AE4-D64D-4FFA-96B1-E1C2299B433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633049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211AE4-D64D-4FFA-96B1-E1C2299B433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14467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211AE4-D64D-4FFA-96B1-E1C2299B433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7875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spcAft>
                <a:spcPts val="600"/>
              </a:spcAft>
              <a:buClr>
                <a:srgbClr val="FFFF00"/>
              </a:buClr>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576720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9948C-39EC-4B04-89A9-C75C7C3D9F5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913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2243C7-5FAA-4D67-9D64-A18B41444C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56387" name="Rectangle 2"/>
          <p:cNvSpPr>
            <a:spLocks noGrp="1" noRot="1" noChangeAspect="1" noChangeArrowheads="1" noTextEdit="1"/>
          </p:cNvSpPr>
          <p:nvPr>
            <p:ph type="sldImg"/>
          </p:nvPr>
        </p:nvSpPr>
        <p:spPr>
          <a:xfrm>
            <a:off x="381000" y="685800"/>
            <a:ext cx="6096000" cy="3429000"/>
          </a:xfrm>
          <a:ln/>
        </p:spPr>
      </p:sp>
      <p:sp>
        <p:nvSpPr>
          <p:cNvPr id="6563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19097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DA7F14-B6E0-4D52-919C-65AC89E5A02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31811" name="Rectangle 2"/>
          <p:cNvSpPr>
            <a:spLocks noGrp="1" noRot="1" noChangeAspect="1" noChangeArrowheads="1" noTextEdit="1"/>
          </p:cNvSpPr>
          <p:nvPr>
            <p:ph type="sldImg"/>
          </p:nvPr>
        </p:nvSpPr>
        <p:spPr>
          <a:xfrm>
            <a:off x="381000" y="685800"/>
            <a:ext cx="6096000" cy="3429000"/>
          </a:xfrm>
          <a:ln/>
        </p:spPr>
      </p:sp>
      <p:sp>
        <p:nvSpPr>
          <p:cNvPr id="631812" name="Rectangle 3"/>
          <p:cNvSpPr>
            <a:spLocks noGrp="1" noChangeArrowheads="1"/>
          </p:cNvSpPr>
          <p:nvPr>
            <p:ph type="body" idx="1"/>
          </p:nvPr>
        </p:nvSpPr>
        <p:spPr>
          <a:noFill/>
          <a:ln/>
        </p:spPr>
        <p:txBody>
          <a:bodyPr>
            <a:normAutofit/>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DA7F14-B6E0-4D52-919C-65AC89E5A02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31811" name="Rectangle 2"/>
          <p:cNvSpPr>
            <a:spLocks noGrp="1" noRot="1" noChangeAspect="1" noChangeArrowheads="1" noTextEdit="1"/>
          </p:cNvSpPr>
          <p:nvPr>
            <p:ph type="sldImg"/>
          </p:nvPr>
        </p:nvSpPr>
        <p:spPr>
          <a:xfrm>
            <a:off x="381000" y="685800"/>
            <a:ext cx="6096000" cy="3429000"/>
          </a:xfrm>
          <a:ln/>
        </p:spPr>
      </p:sp>
      <p:sp>
        <p:nvSpPr>
          <p:cNvPr id="631812" name="Rectangle 3"/>
          <p:cNvSpPr>
            <a:spLocks noGrp="1" noChangeArrowheads="1"/>
          </p:cNvSpPr>
          <p:nvPr>
            <p:ph type="body" idx="1"/>
          </p:nvPr>
        </p:nvSpPr>
        <p:spPr>
          <a:noFill/>
          <a:ln/>
        </p:spPr>
        <p:txBody>
          <a:bodyPr>
            <a:normAutofit/>
          </a:bodyPr>
          <a:lstStyle/>
          <a:p>
            <a:pPr eaLnBrk="1" hangingPunct="1"/>
            <a:endParaRPr lang="en-US" dirty="0"/>
          </a:p>
        </p:txBody>
      </p:sp>
    </p:spTree>
    <p:extLst>
      <p:ext uri="{BB962C8B-B14F-4D97-AF65-F5344CB8AC3E}">
        <p14:creationId xmlns:p14="http://schemas.microsoft.com/office/powerpoint/2010/main" val="3555440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DA7F14-B6E0-4D52-919C-65AC89E5A02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31811" name="Rectangle 2"/>
          <p:cNvSpPr>
            <a:spLocks noGrp="1" noRot="1" noChangeAspect="1" noChangeArrowheads="1" noTextEdit="1"/>
          </p:cNvSpPr>
          <p:nvPr>
            <p:ph type="sldImg"/>
          </p:nvPr>
        </p:nvSpPr>
        <p:spPr>
          <a:xfrm>
            <a:off x="381000" y="685800"/>
            <a:ext cx="6096000" cy="3429000"/>
          </a:xfrm>
          <a:ln/>
        </p:spPr>
      </p:sp>
      <p:sp>
        <p:nvSpPr>
          <p:cNvPr id="6318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48932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DA7F14-B6E0-4D52-919C-65AC89E5A02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31811" name="Rectangle 2"/>
          <p:cNvSpPr>
            <a:spLocks noGrp="1" noRot="1" noChangeAspect="1" noChangeArrowheads="1" noTextEdit="1"/>
          </p:cNvSpPr>
          <p:nvPr>
            <p:ph type="sldImg"/>
          </p:nvPr>
        </p:nvSpPr>
        <p:spPr>
          <a:xfrm>
            <a:off x="381000" y="685800"/>
            <a:ext cx="6096000" cy="3429000"/>
          </a:xfrm>
          <a:ln/>
        </p:spPr>
      </p:sp>
      <p:sp>
        <p:nvSpPr>
          <p:cNvPr id="631812" name="Rectangle 3"/>
          <p:cNvSpPr>
            <a:spLocks noGrp="1" noChangeArrowheads="1"/>
          </p:cNvSpPr>
          <p:nvPr>
            <p:ph type="body" idx="1"/>
          </p:nvPr>
        </p:nvSpPr>
        <p:spPr>
          <a:noFill/>
          <a:ln/>
        </p:spPr>
        <p:txBody>
          <a:bodyPr>
            <a:normAutofit/>
          </a:bodyPr>
          <a:lstStyle/>
          <a:p>
            <a:pPr eaLnBrk="1" hangingPunct="1"/>
            <a:endParaRPr lang="en-US" dirty="0"/>
          </a:p>
        </p:txBody>
      </p:sp>
    </p:spTree>
    <p:extLst>
      <p:ext uri="{BB962C8B-B14F-4D97-AF65-F5344CB8AC3E}">
        <p14:creationId xmlns:p14="http://schemas.microsoft.com/office/powerpoint/2010/main" val="37049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974C77-D537-479D-8334-3C33D4828A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0108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AC3A0A-294F-4253-B77F-FA4CD9C276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417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231AC7-85C8-4D09-9163-7BC645EAEF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99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7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AA31E95-9005-467D-BED4-2168FF930B5B}" type="datetimeFigureOut">
              <a:rPr lang="en-US"/>
              <a:pPr>
                <a:defRPr/>
              </a:pPr>
              <a:t>9/12/2018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502F0E4-04C3-4C74-AC64-CDBA892B5409}" type="slidenum">
              <a:rPr lang="en-US"/>
              <a:pPr>
                <a:defRPr/>
              </a:pPr>
              <a:t>‹#›</a:t>
            </a:fld>
            <a:endParaRPr lang="en-US"/>
          </a:p>
        </p:txBody>
      </p:sp>
    </p:spTree>
    <p:extLst>
      <p:ext uri="{BB962C8B-B14F-4D97-AF65-F5344CB8AC3E}">
        <p14:creationId xmlns:p14="http://schemas.microsoft.com/office/powerpoint/2010/main" val="287305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10CED9B-3D9E-42B4-BD97-4DFA3A4C7842}" type="datetimeFigureOut">
              <a:rPr lang="en-US"/>
              <a:pPr>
                <a:defRPr/>
              </a:pPr>
              <a:t>9/12/2018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C380093A-D12A-47AC-84E9-30E95197DAF6}" type="slidenum">
              <a:rPr lang="en-US"/>
              <a:pPr>
                <a:defRPr/>
              </a:pPr>
              <a:t>‹#›</a:t>
            </a:fld>
            <a:endParaRPr lang="en-US"/>
          </a:p>
        </p:txBody>
      </p:sp>
    </p:spTree>
    <p:extLst>
      <p:ext uri="{BB962C8B-B14F-4D97-AF65-F5344CB8AC3E}">
        <p14:creationId xmlns:p14="http://schemas.microsoft.com/office/powerpoint/2010/main" val="4070556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5"/>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FF5A354-FA5F-4065-B31E-1AF1C1B235CE}" type="datetimeFigureOut">
              <a:rPr lang="en-US"/>
              <a:pPr>
                <a:defRPr/>
              </a:pPr>
              <a:t>9/12/2018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57EA9AA-C98B-4BE1-A4C2-E7C1C500F30E}" type="slidenum">
              <a:rPr lang="en-US"/>
              <a:pPr>
                <a:defRPr/>
              </a:pPr>
              <a:t>‹#›</a:t>
            </a:fld>
            <a:endParaRPr lang="en-US"/>
          </a:p>
        </p:txBody>
      </p:sp>
    </p:spTree>
    <p:extLst>
      <p:ext uri="{BB962C8B-B14F-4D97-AF65-F5344CB8AC3E}">
        <p14:creationId xmlns:p14="http://schemas.microsoft.com/office/powerpoint/2010/main" val="3211691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C247F9F0-84CA-4DB1-88FD-DEEB6460B84A}" type="datetimeFigureOut">
              <a:rPr lang="en-US"/>
              <a:pPr>
                <a:defRPr/>
              </a:pPr>
              <a:t>9/12/2018</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E703E94-D174-47E8-823E-CC66FF0187DC}" type="slidenum">
              <a:rPr lang="en-US"/>
              <a:pPr>
                <a:defRPr/>
              </a:pPr>
              <a:t>‹#›</a:t>
            </a:fld>
            <a:endParaRPr lang="en-US"/>
          </a:p>
        </p:txBody>
      </p:sp>
    </p:spTree>
    <p:extLst>
      <p:ext uri="{BB962C8B-B14F-4D97-AF65-F5344CB8AC3E}">
        <p14:creationId xmlns:p14="http://schemas.microsoft.com/office/powerpoint/2010/main" val="854808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7"/>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7"/>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BD55EB58-0480-44A7-84F0-04F50857640B}" type="datetimeFigureOut">
              <a:rPr lang="en-US"/>
              <a:pPr>
                <a:defRPr/>
              </a:pPr>
              <a:t>9/12/2018</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767BF8C-B4A8-4D13-A96A-338AB678BA22}" type="slidenum">
              <a:rPr lang="en-US"/>
              <a:pPr>
                <a:defRPr/>
              </a:pPr>
              <a:t>‹#›</a:t>
            </a:fld>
            <a:endParaRPr lang="en-US"/>
          </a:p>
        </p:txBody>
      </p:sp>
    </p:spTree>
    <p:extLst>
      <p:ext uri="{BB962C8B-B14F-4D97-AF65-F5344CB8AC3E}">
        <p14:creationId xmlns:p14="http://schemas.microsoft.com/office/powerpoint/2010/main" val="995684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67561109-A560-47C8-92D9-848B073431B8}" type="datetimeFigureOut">
              <a:rPr lang="en-US"/>
              <a:pPr>
                <a:defRPr/>
              </a:pPr>
              <a:t>9/12/2018</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4B4C7AD-ED12-42EA-B263-869170A96091}" type="slidenum">
              <a:rPr lang="en-US"/>
              <a:pPr>
                <a:defRPr/>
              </a:pPr>
              <a:t>‹#›</a:t>
            </a:fld>
            <a:endParaRPr lang="en-US"/>
          </a:p>
        </p:txBody>
      </p:sp>
    </p:spTree>
    <p:extLst>
      <p:ext uri="{BB962C8B-B14F-4D97-AF65-F5344CB8AC3E}">
        <p14:creationId xmlns:p14="http://schemas.microsoft.com/office/powerpoint/2010/main" val="3057220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6F00FE8-C477-47FF-B521-8C3A93CE6A8B}" type="datetimeFigureOut">
              <a:rPr lang="en-US"/>
              <a:pPr>
                <a:defRPr/>
              </a:pPr>
              <a:t>9/12/2018</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B9356F0-0106-4EF3-8011-59157416DED9}" type="slidenum">
              <a:rPr lang="en-US"/>
              <a:pPr>
                <a:defRPr/>
              </a:pPr>
              <a:t>‹#›</a:t>
            </a:fld>
            <a:endParaRPr lang="en-US"/>
          </a:p>
        </p:txBody>
      </p:sp>
    </p:spTree>
    <p:extLst>
      <p:ext uri="{BB962C8B-B14F-4D97-AF65-F5344CB8AC3E}">
        <p14:creationId xmlns:p14="http://schemas.microsoft.com/office/powerpoint/2010/main" val="622600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55"/>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6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D9F6296-66FA-4CC1-BF0C-D57E6735161A}" type="datetimeFigureOut">
              <a:rPr lang="en-US"/>
              <a:pPr>
                <a:defRPr/>
              </a:pPr>
              <a:t>9/12/2018</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613C4B88-884E-412B-895B-2D12BACF471B}" type="slidenum">
              <a:rPr lang="en-US"/>
              <a:pPr>
                <a:defRPr/>
              </a:pPr>
              <a:t>‹#›</a:t>
            </a:fld>
            <a:endParaRPr lang="en-US"/>
          </a:p>
        </p:txBody>
      </p:sp>
    </p:spTree>
    <p:extLst>
      <p:ext uri="{BB962C8B-B14F-4D97-AF65-F5344CB8AC3E}">
        <p14:creationId xmlns:p14="http://schemas.microsoft.com/office/powerpoint/2010/main" val="108742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C2A5A3-4DA8-413A-B310-CA4938B006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2357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5"/>
            <a:ext cx="7315200" cy="56674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41"/>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2945B3C-32A3-4A4E-82EA-91401548D620}" type="datetimeFigureOut">
              <a:rPr lang="en-US"/>
              <a:pPr>
                <a:defRPr/>
              </a:pPr>
              <a:t>9/12/2018</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3EC3190-037A-443F-825F-0156FCFCA96A}" type="slidenum">
              <a:rPr lang="en-US"/>
              <a:pPr>
                <a:defRPr/>
              </a:pPr>
              <a:t>‹#›</a:t>
            </a:fld>
            <a:endParaRPr lang="en-US"/>
          </a:p>
        </p:txBody>
      </p:sp>
    </p:spTree>
    <p:extLst>
      <p:ext uri="{BB962C8B-B14F-4D97-AF65-F5344CB8AC3E}">
        <p14:creationId xmlns:p14="http://schemas.microsoft.com/office/powerpoint/2010/main" val="4067201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D95873F-17C8-464A-A033-FCB4C3A8EB54}" type="datetimeFigureOut">
              <a:rPr lang="en-US"/>
              <a:pPr>
                <a:defRPr/>
              </a:pPr>
              <a:t>9/12/2018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A06AE9F9-3F7A-4F00-AB97-F416947913A7}" type="slidenum">
              <a:rPr lang="en-US"/>
              <a:pPr>
                <a:defRPr/>
              </a:pPr>
              <a:t>‹#›</a:t>
            </a:fld>
            <a:endParaRPr lang="en-US"/>
          </a:p>
        </p:txBody>
      </p:sp>
    </p:spTree>
    <p:extLst>
      <p:ext uri="{BB962C8B-B14F-4D97-AF65-F5344CB8AC3E}">
        <p14:creationId xmlns:p14="http://schemas.microsoft.com/office/powerpoint/2010/main" val="2216106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7"/>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77"/>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1E07391-068F-4687-8B3A-B98D6BFCD974}" type="datetimeFigureOut">
              <a:rPr lang="en-US"/>
              <a:pPr>
                <a:defRPr/>
              </a:pPr>
              <a:t>9/12/2018</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211B55D-EAA1-4F76-A1B1-4A3454E9F741}" type="slidenum">
              <a:rPr lang="en-US"/>
              <a:pPr>
                <a:defRPr/>
              </a:pPr>
              <a:t>‹#›</a:t>
            </a:fld>
            <a:endParaRPr lang="en-US"/>
          </a:p>
        </p:txBody>
      </p:sp>
    </p:spTree>
    <p:extLst>
      <p:ext uri="{BB962C8B-B14F-4D97-AF65-F5344CB8AC3E}">
        <p14:creationId xmlns:p14="http://schemas.microsoft.com/office/powerpoint/2010/main" val="23673001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5047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7603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62491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53973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06208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35201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05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F30A5B-54CE-426F-A68F-7E01B40D362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0769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52"/>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4433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6354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03138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342900"/>
            <a:ext cx="27432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42900"/>
            <a:ext cx="80264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2088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89758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238927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00032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138264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926059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6177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DB8D6A1-1E03-432F-A312-3F98E84D524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45861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556915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52"/>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258119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100929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065023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72"/>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61269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28600"/>
            <a:ext cx="103632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882699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8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1925ED3-C55E-4D97-AE97-A06B08E20E1E}"/>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A5D7D40-2252-4819-B497-514B576A48AA}" type="datetimeFigureOut">
              <a:rPr lang="en-US"/>
              <a:pPr>
                <a:defRPr/>
              </a:pPr>
              <a:t>9/12/2018</a:t>
            </a:fld>
            <a:endParaRPr lang="en-US"/>
          </a:p>
        </p:txBody>
      </p:sp>
      <p:sp>
        <p:nvSpPr>
          <p:cNvPr id="5" name="Footer Placeholder 4">
            <a:extLst>
              <a:ext uri="{FF2B5EF4-FFF2-40B4-BE49-F238E27FC236}">
                <a16:creationId xmlns:a16="http://schemas.microsoft.com/office/drawing/2014/main" id="{73402EEE-36D2-4DDC-A0F3-CDE1A3AB841C}"/>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700B0B1-B3A9-42E0-BC24-E144DE8ACE82}"/>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2F1A4A8A-09BF-4112-AC21-35CB5ECC7409}" type="slidenum">
              <a:rPr lang="en-US" altLang="en-US"/>
              <a:pPr>
                <a:defRPr/>
              </a:pPr>
              <a:t>‹#›</a:t>
            </a:fld>
            <a:endParaRPr lang="en-US" altLang="en-US"/>
          </a:p>
        </p:txBody>
      </p:sp>
    </p:spTree>
    <p:extLst>
      <p:ext uri="{BB962C8B-B14F-4D97-AF65-F5344CB8AC3E}">
        <p14:creationId xmlns:p14="http://schemas.microsoft.com/office/powerpoint/2010/main" val="32447390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DCF1B-1ECE-4334-BE9D-F182A957BE6E}"/>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40C2FD7C-476F-4CB4-BCEE-B79D26AA93FF}" type="datetimeFigureOut">
              <a:rPr lang="en-US"/>
              <a:pPr>
                <a:defRPr/>
              </a:pPr>
              <a:t>9/12/2018</a:t>
            </a:fld>
            <a:endParaRPr lang="en-US"/>
          </a:p>
        </p:txBody>
      </p:sp>
      <p:sp>
        <p:nvSpPr>
          <p:cNvPr id="5" name="Footer Placeholder 4">
            <a:extLst>
              <a:ext uri="{FF2B5EF4-FFF2-40B4-BE49-F238E27FC236}">
                <a16:creationId xmlns:a16="http://schemas.microsoft.com/office/drawing/2014/main" id="{BFD8B61A-54AC-4B16-AF45-DC91B875CA76}"/>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337E6ECF-63E1-4D14-9747-047B9C90477E}"/>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C01F705E-87AB-414C-A924-4201F4860C32}" type="slidenum">
              <a:rPr lang="en-US" altLang="en-US"/>
              <a:pPr>
                <a:defRPr/>
              </a:pPr>
              <a:t>‹#›</a:t>
            </a:fld>
            <a:endParaRPr lang="en-US" altLang="en-US"/>
          </a:p>
        </p:txBody>
      </p:sp>
    </p:spTree>
    <p:extLst>
      <p:ext uri="{BB962C8B-B14F-4D97-AF65-F5344CB8AC3E}">
        <p14:creationId xmlns:p14="http://schemas.microsoft.com/office/powerpoint/2010/main" val="19428506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1"/>
            <a:ext cx="10363200" cy="1362076"/>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69929B-CDB8-4603-8C15-03BFB52B31B0}"/>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E989791-C9F2-487D-AAA2-92CCFCF04FA8}" type="datetimeFigureOut">
              <a:rPr lang="en-US"/>
              <a:pPr>
                <a:defRPr/>
              </a:pPr>
              <a:t>9/12/2018</a:t>
            </a:fld>
            <a:endParaRPr lang="en-US"/>
          </a:p>
        </p:txBody>
      </p:sp>
      <p:sp>
        <p:nvSpPr>
          <p:cNvPr id="5" name="Footer Placeholder 4">
            <a:extLst>
              <a:ext uri="{FF2B5EF4-FFF2-40B4-BE49-F238E27FC236}">
                <a16:creationId xmlns:a16="http://schemas.microsoft.com/office/drawing/2014/main" id="{6AA5B673-7D23-46E3-A9C4-3B89D16BAE63}"/>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C19F6A15-B403-4CC3-B4AE-8419BDA9EDA9}"/>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422C7B9E-9167-4E6E-A3CC-9E676EB17372}" type="slidenum">
              <a:rPr lang="en-US" altLang="en-US"/>
              <a:pPr>
                <a:defRPr/>
              </a:pPr>
              <a:t>‹#›</a:t>
            </a:fld>
            <a:endParaRPr lang="en-US" altLang="en-US"/>
          </a:p>
        </p:txBody>
      </p:sp>
    </p:spTree>
    <p:extLst>
      <p:ext uri="{BB962C8B-B14F-4D97-AF65-F5344CB8AC3E}">
        <p14:creationId xmlns:p14="http://schemas.microsoft.com/office/powerpoint/2010/main" val="27950663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BD5FCC-962F-40F6-A0D8-AA34BA79E89A}"/>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B5B8E0D2-0617-47EC-9464-D15564B35A89}" type="datetimeFigureOut">
              <a:rPr lang="en-US"/>
              <a:pPr>
                <a:defRPr/>
              </a:pPr>
              <a:t>9/12/2018</a:t>
            </a:fld>
            <a:endParaRPr lang="en-US"/>
          </a:p>
        </p:txBody>
      </p:sp>
      <p:sp>
        <p:nvSpPr>
          <p:cNvPr id="6" name="Footer Placeholder 5">
            <a:extLst>
              <a:ext uri="{FF2B5EF4-FFF2-40B4-BE49-F238E27FC236}">
                <a16:creationId xmlns:a16="http://schemas.microsoft.com/office/drawing/2014/main" id="{1233ADE0-DFCA-4831-B6D0-B3C1F4B6046C}"/>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F94770AF-F521-4106-9006-3056D0090425}"/>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7779683F-40D5-437B-ADE8-57A200DC71D4}" type="slidenum">
              <a:rPr lang="en-US" altLang="en-US"/>
              <a:pPr>
                <a:defRPr/>
              </a:pPr>
              <a:t>‹#›</a:t>
            </a:fld>
            <a:endParaRPr lang="en-US" altLang="en-US"/>
          </a:p>
        </p:txBody>
      </p:sp>
    </p:spTree>
    <p:extLst>
      <p:ext uri="{BB962C8B-B14F-4D97-AF65-F5344CB8AC3E}">
        <p14:creationId xmlns:p14="http://schemas.microsoft.com/office/powerpoint/2010/main" val="4373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AB6FA37-FEDC-4742-88DB-6663EFD13C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88837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7"/>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7"/>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96BBF4-89AD-47D1-8956-DACB9F3B49D5}"/>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E58A24EB-E435-4D50-870B-12A29F83914C}" type="datetimeFigureOut">
              <a:rPr lang="en-US"/>
              <a:pPr>
                <a:defRPr/>
              </a:pPr>
              <a:t>9/12/2018</a:t>
            </a:fld>
            <a:endParaRPr lang="en-US"/>
          </a:p>
        </p:txBody>
      </p:sp>
      <p:sp>
        <p:nvSpPr>
          <p:cNvPr id="8" name="Footer Placeholder 7">
            <a:extLst>
              <a:ext uri="{FF2B5EF4-FFF2-40B4-BE49-F238E27FC236}">
                <a16:creationId xmlns:a16="http://schemas.microsoft.com/office/drawing/2014/main" id="{C5C676F4-714A-45EB-B324-B4718EC9B9D3}"/>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a:extLst>
              <a:ext uri="{FF2B5EF4-FFF2-40B4-BE49-F238E27FC236}">
                <a16:creationId xmlns:a16="http://schemas.microsoft.com/office/drawing/2014/main" id="{C7CD3173-26E1-4C99-B916-D07A19DEA295}"/>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BEAFD7D7-0B4F-4632-BE01-B9BC8B0F66C9}" type="slidenum">
              <a:rPr lang="en-US" altLang="en-US"/>
              <a:pPr>
                <a:defRPr/>
              </a:pPr>
              <a:t>‹#›</a:t>
            </a:fld>
            <a:endParaRPr lang="en-US" altLang="en-US"/>
          </a:p>
        </p:txBody>
      </p:sp>
    </p:spTree>
    <p:extLst>
      <p:ext uri="{BB962C8B-B14F-4D97-AF65-F5344CB8AC3E}">
        <p14:creationId xmlns:p14="http://schemas.microsoft.com/office/powerpoint/2010/main" val="37904899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CCEAA0-1033-4002-BEE1-BA1DEF0E929E}"/>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C596767-3FD2-4DBF-9CFB-2FD404D3D47E}" type="datetimeFigureOut">
              <a:rPr lang="en-US"/>
              <a:pPr>
                <a:defRPr/>
              </a:pPr>
              <a:t>9/12/2018</a:t>
            </a:fld>
            <a:endParaRPr lang="en-US"/>
          </a:p>
        </p:txBody>
      </p:sp>
      <p:sp>
        <p:nvSpPr>
          <p:cNvPr id="4" name="Footer Placeholder 3">
            <a:extLst>
              <a:ext uri="{FF2B5EF4-FFF2-40B4-BE49-F238E27FC236}">
                <a16:creationId xmlns:a16="http://schemas.microsoft.com/office/drawing/2014/main" id="{E3D3A4A3-5961-482C-A58A-D7F8A47F1205}"/>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79F771C5-3BFA-4F3C-A0DE-8ABB335475D0}"/>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1E78367A-20F4-4977-BD3E-0E1F4597AF72}" type="slidenum">
              <a:rPr lang="en-US" altLang="en-US"/>
              <a:pPr>
                <a:defRPr/>
              </a:pPr>
              <a:t>‹#›</a:t>
            </a:fld>
            <a:endParaRPr lang="en-US" altLang="en-US"/>
          </a:p>
        </p:txBody>
      </p:sp>
    </p:spTree>
    <p:extLst>
      <p:ext uri="{BB962C8B-B14F-4D97-AF65-F5344CB8AC3E}">
        <p14:creationId xmlns:p14="http://schemas.microsoft.com/office/powerpoint/2010/main" val="15913470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C38D2E-E2F2-4368-9F61-59A80E92FFD7}"/>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6E9AE543-0D71-4FBF-A310-77DA13FB6159}" type="datetimeFigureOut">
              <a:rPr lang="en-US"/>
              <a:pPr>
                <a:defRPr/>
              </a:pPr>
              <a:t>9/12/2018</a:t>
            </a:fld>
            <a:endParaRPr lang="en-US"/>
          </a:p>
        </p:txBody>
      </p:sp>
      <p:sp>
        <p:nvSpPr>
          <p:cNvPr id="3" name="Footer Placeholder 2">
            <a:extLst>
              <a:ext uri="{FF2B5EF4-FFF2-40B4-BE49-F238E27FC236}">
                <a16:creationId xmlns:a16="http://schemas.microsoft.com/office/drawing/2014/main" id="{DF8F9D4B-23F4-429A-914A-3A31F45D0EEC}"/>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a:extLst>
              <a:ext uri="{FF2B5EF4-FFF2-40B4-BE49-F238E27FC236}">
                <a16:creationId xmlns:a16="http://schemas.microsoft.com/office/drawing/2014/main" id="{1B36B993-F302-4E76-AE02-9BDED52B49ED}"/>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6E47D37A-5BD8-42A5-A411-50759524484F}" type="slidenum">
              <a:rPr lang="en-US" altLang="en-US"/>
              <a:pPr>
                <a:defRPr/>
              </a:pPr>
              <a:t>‹#›</a:t>
            </a:fld>
            <a:endParaRPr lang="en-US" altLang="en-US"/>
          </a:p>
        </p:txBody>
      </p:sp>
    </p:spTree>
    <p:extLst>
      <p:ext uri="{BB962C8B-B14F-4D97-AF65-F5344CB8AC3E}">
        <p14:creationId xmlns:p14="http://schemas.microsoft.com/office/powerpoint/2010/main" val="41490733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53"/>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104"/>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a:extLst>
              <a:ext uri="{FF2B5EF4-FFF2-40B4-BE49-F238E27FC236}">
                <a16:creationId xmlns:a16="http://schemas.microsoft.com/office/drawing/2014/main" id="{C9F88543-A214-41A4-86E3-84A290F01DB5}"/>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61CC6483-9EBB-4685-9F98-884DC1655EF2}" type="datetimeFigureOut">
              <a:rPr lang="en-US"/>
              <a:pPr>
                <a:defRPr/>
              </a:pPr>
              <a:t>9/12/2018</a:t>
            </a:fld>
            <a:endParaRPr lang="en-US"/>
          </a:p>
        </p:txBody>
      </p:sp>
      <p:sp>
        <p:nvSpPr>
          <p:cNvPr id="6" name="Footer Placeholder 5">
            <a:extLst>
              <a:ext uri="{FF2B5EF4-FFF2-40B4-BE49-F238E27FC236}">
                <a16:creationId xmlns:a16="http://schemas.microsoft.com/office/drawing/2014/main" id="{38AD2A40-87A8-45BF-835C-83D79BB9A057}"/>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085FBB39-E193-49D7-A7A3-53070E6CFBC7}"/>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151028C0-87D3-4A47-83E3-F93211D361F4}" type="slidenum">
              <a:rPr lang="en-US" altLang="en-US"/>
              <a:pPr>
                <a:defRPr/>
              </a:pPr>
              <a:t>‹#›</a:t>
            </a:fld>
            <a:endParaRPr lang="en-US" altLang="en-US"/>
          </a:p>
        </p:txBody>
      </p:sp>
    </p:spTree>
    <p:extLst>
      <p:ext uri="{BB962C8B-B14F-4D97-AF65-F5344CB8AC3E}">
        <p14:creationId xmlns:p14="http://schemas.microsoft.com/office/powerpoint/2010/main" val="28540100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94"/>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a:extLst>
              <a:ext uri="{FF2B5EF4-FFF2-40B4-BE49-F238E27FC236}">
                <a16:creationId xmlns:a16="http://schemas.microsoft.com/office/drawing/2014/main" id="{B8F532D6-C5D2-4C01-BF1D-987CCEC8F6B2}"/>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30A8BC3-AF72-4A56-864A-E6B58F6F5504}" type="datetimeFigureOut">
              <a:rPr lang="en-US"/>
              <a:pPr>
                <a:defRPr/>
              </a:pPr>
              <a:t>9/12/2018</a:t>
            </a:fld>
            <a:endParaRPr lang="en-US"/>
          </a:p>
        </p:txBody>
      </p:sp>
      <p:sp>
        <p:nvSpPr>
          <p:cNvPr id="6" name="Footer Placeholder 5">
            <a:extLst>
              <a:ext uri="{FF2B5EF4-FFF2-40B4-BE49-F238E27FC236}">
                <a16:creationId xmlns:a16="http://schemas.microsoft.com/office/drawing/2014/main" id="{B6B6E403-1160-400F-9E61-85A13C25A486}"/>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3E6CB863-1D41-4C56-9072-B378332CBCB3}"/>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B2880162-89E8-42D3-8DF0-1223C2E13C53}" type="slidenum">
              <a:rPr lang="en-US" altLang="en-US"/>
              <a:pPr>
                <a:defRPr/>
              </a:pPr>
              <a:t>‹#›</a:t>
            </a:fld>
            <a:endParaRPr lang="en-US" altLang="en-US"/>
          </a:p>
        </p:txBody>
      </p:sp>
    </p:spTree>
    <p:extLst>
      <p:ext uri="{BB962C8B-B14F-4D97-AF65-F5344CB8AC3E}">
        <p14:creationId xmlns:p14="http://schemas.microsoft.com/office/powerpoint/2010/main" val="33029007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C6E71-2D2D-4A27-B33F-0FF5CEF31B39}"/>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6834FC8-4674-4EED-8564-1BD26E2BCBAF}" type="datetimeFigureOut">
              <a:rPr lang="en-US"/>
              <a:pPr>
                <a:defRPr/>
              </a:pPr>
              <a:t>9/12/2018</a:t>
            </a:fld>
            <a:endParaRPr lang="en-US"/>
          </a:p>
        </p:txBody>
      </p:sp>
      <p:sp>
        <p:nvSpPr>
          <p:cNvPr id="5" name="Footer Placeholder 4">
            <a:extLst>
              <a:ext uri="{FF2B5EF4-FFF2-40B4-BE49-F238E27FC236}">
                <a16:creationId xmlns:a16="http://schemas.microsoft.com/office/drawing/2014/main" id="{7BB087B5-8081-4405-9CB0-6104CB4B4E92}"/>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7F589AA7-7FE3-437D-B523-E48B26AC04DF}"/>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E075155E-EDDB-4EDB-B7BE-46CDFBBB854A}" type="slidenum">
              <a:rPr lang="en-US" altLang="en-US"/>
              <a:pPr>
                <a:defRPr/>
              </a:pPr>
              <a:t>‹#›</a:t>
            </a:fld>
            <a:endParaRPr lang="en-US" altLang="en-US"/>
          </a:p>
        </p:txBody>
      </p:sp>
    </p:spTree>
    <p:extLst>
      <p:ext uri="{BB962C8B-B14F-4D97-AF65-F5344CB8AC3E}">
        <p14:creationId xmlns:p14="http://schemas.microsoft.com/office/powerpoint/2010/main" val="34347352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4"/>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38584F-9179-4174-BF02-61BDFBED263A}"/>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8A35CF1-673D-48F6-9AE8-50959607DBD8}" type="datetimeFigureOut">
              <a:rPr lang="en-US"/>
              <a:pPr>
                <a:defRPr/>
              </a:pPr>
              <a:t>9/12/2018</a:t>
            </a:fld>
            <a:endParaRPr lang="en-US"/>
          </a:p>
        </p:txBody>
      </p:sp>
      <p:sp>
        <p:nvSpPr>
          <p:cNvPr id="5" name="Footer Placeholder 4">
            <a:extLst>
              <a:ext uri="{FF2B5EF4-FFF2-40B4-BE49-F238E27FC236}">
                <a16:creationId xmlns:a16="http://schemas.microsoft.com/office/drawing/2014/main" id="{C03E0A47-E102-4DA6-886B-9089C51164D2}"/>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9561352B-3380-48A3-B2F9-8A39CFDDE4FD}"/>
              </a:ext>
            </a:extLst>
          </p:cNvPr>
          <p:cNvSpPr>
            <a:spLocks noGrp="1"/>
          </p:cNvSpPr>
          <p:nvPr>
            <p:ph type="sldNum" sz="quarter" idx="12"/>
          </p:nvPr>
        </p:nvSpPr>
        <p:spPr/>
        <p:txBody>
          <a:bodyPr/>
          <a:lstStyle>
            <a:lvl1pPr>
              <a:defRPr>
                <a:latin typeface="Arial" panose="020B0604020202020204" pitchFamily="34" charset="0"/>
              </a:defRPr>
            </a:lvl1pPr>
          </a:lstStyle>
          <a:p>
            <a:pPr>
              <a:defRPr/>
            </a:pPr>
            <a:fld id="{0ECE4B25-8868-414F-B395-5F46652FFEDF}" type="slidenum">
              <a:rPr lang="en-US" altLang="en-US"/>
              <a:pPr>
                <a:defRPr/>
              </a:pPr>
              <a:t>‹#›</a:t>
            </a:fld>
            <a:endParaRPr lang="en-US" altLang="en-US"/>
          </a:p>
        </p:txBody>
      </p:sp>
    </p:spTree>
    <p:extLst>
      <p:ext uri="{BB962C8B-B14F-4D97-AF65-F5344CB8AC3E}">
        <p14:creationId xmlns:p14="http://schemas.microsoft.com/office/powerpoint/2010/main" val="29701701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418" name="Rectangle 10"/>
          <p:cNvSpPr>
            <a:spLocks noGrp="1" noChangeArrowheads="1"/>
          </p:cNvSpPr>
          <p:nvPr>
            <p:ph type="ctrTitle" sz="quarter"/>
          </p:nvPr>
        </p:nvSpPr>
        <p:spPr>
          <a:xfrm>
            <a:off x="914400" y="1873387"/>
            <a:ext cx="10363200" cy="1555751"/>
          </a:xfrm>
        </p:spPr>
        <p:txBody>
          <a:bodyPr/>
          <a:lstStyle>
            <a:lvl1pPr>
              <a:defRPr sz="6400"/>
            </a:lvl1pPr>
          </a:lstStyle>
          <a:p>
            <a:r>
              <a:rPr lang="en-US"/>
              <a:t>Click to edit Master title style</a:t>
            </a:r>
          </a:p>
        </p:txBody>
      </p:sp>
      <p:sp>
        <p:nvSpPr>
          <p:cNvPr id="17419" name="Rectangle 11"/>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2"/>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xfrm>
            <a:off x="8737600" y="6248400"/>
            <a:ext cx="2844800" cy="457200"/>
          </a:xfrm>
        </p:spPr>
        <p:txBody>
          <a:bodyPr/>
          <a:lstStyle>
            <a:lvl1pPr>
              <a:defRPr sz="1333" b="0"/>
            </a:lvl1pPr>
          </a:lstStyle>
          <a:p>
            <a:pPr>
              <a:defRPr/>
            </a:pPr>
            <a:fld id="{31EEFFD7-093D-4D8F-BC69-33D392BA2BA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728029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87330555-59FB-4015-8A48-3F72BFF9ABF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290925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51"/>
            <a:ext cx="10363200" cy="1362076"/>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64BF15D5-43AC-4D64-92BF-003D5827732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8830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435A162-38B6-44AB-8865-78ECC2770A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422748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200" y="990604"/>
            <a:ext cx="5791200" cy="453072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90604"/>
            <a:ext cx="5791200" cy="453072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E2B900F5-D751-4248-94C0-B420CEDB352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577941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7"/>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7"/>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5462BC60-E0B5-4857-B671-9CDA962A44F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358983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A3F70428-E4F4-42BE-B768-7C5FFE3B6F7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533637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AF5132B4-D726-4B87-9E0A-2B677BD57CF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00288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53"/>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153"/>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59A8F34B-C93A-4517-AA2D-C55C8BEDF6E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103132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475"/>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B65DDED6-2470-4B58-B393-9ACD89A69B9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13538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2B52374A-F968-4C85-9B00-AA6B1B86930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49718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4"/>
            <a:ext cx="2946400" cy="552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 y="4"/>
            <a:ext cx="8636000" cy="5521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03E3A262-5E5B-44B0-8964-50F596EC1BF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9077701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367" y="275003"/>
            <a:ext cx="10973300" cy="5850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2"/>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4" name="Rectangle 3"/>
          <p:cNvSpPr>
            <a:spLocks noGrp="1" noChangeArrowheads="1"/>
          </p:cNvSpPr>
          <p:nvPr>
            <p:ph type="sldNum" sz="quarter" idx="11"/>
          </p:nvPr>
        </p:nvSpPr>
        <p:spPr/>
        <p:txBody>
          <a:bodyPr/>
          <a:lstStyle>
            <a:lvl1pPr>
              <a:defRPr>
                <a:solidFill>
                  <a:srgbClr val="FFFFFF"/>
                </a:solidFill>
              </a:defRPr>
            </a:lvl1pPr>
          </a:lstStyle>
          <a:p>
            <a:pPr>
              <a:defRPr/>
            </a:pPr>
            <a:fld id="{BFCA4049-9C5C-4CDE-9814-A193A67454FE}" type="slidenum">
              <a:rPr lang="en-GB"/>
              <a:pPr>
                <a:defRPr/>
              </a:pPr>
              <a:t>‹#›</a:t>
            </a:fld>
            <a:endParaRPr lang="en-GB"/>
          </a:p>
        </p:txBody>
      </p:sp>
      <p:sp>
        <p:nvSpPr>
          <p:cNvPr id="5" name="Rectangle 14"/>
          <p:cNvSpPr>
            <a:spLocks noGrp="1" noChangeArrowheads="1"/>
          </p:cNvSpPr>
          <p:nvPr>
            <p:ph type="ftr" sz="quarter" idx="12"/>
          </p:nvPr>
        </p:nvSpPr>
        <p:spPr/>
        <p:txBody>
          <a:bodyPr/>
          <a:lstStyle>
            <a:lvl1pPr>
              <a:defRPr>
                <a:solidFill>
                  <a:srgbClr val="FFFFFF"/>
                </a:solidFill>
              </a:defRPr>
            </a:lvl1pPr>
          </a:lstStyle>
          <a:p>
            <a:pPr>
              <a:defRPr/>
            </a:pPr>
            <a:endParaRPr lang="en-GB"/>
          </a:p>
        </p:txBody>
      </p:sp>
    </p:spTree>
    <p:extLst>
      <p:ext uri="{BB962C8B-B14F-4D97-AF65-F5344CB8AC3E}">
        <p14:creationId xmlns:p14="http://schemas.microsoft.com/office/powerpoint/2010/main" val="413974935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EE929001-5DE9-4042-B7E6-DFD47BDD819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3156279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6B5C05-8D82-41BA-A846-8AE28DB061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292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52"/>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B313E1-6418-424D-9D10-EBF7D05BE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406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11E678-4F55-4879-8881-2D153147964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967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w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8882BA07-B03C-4E69-BEF6-17B45188D150}"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16635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ヒラギノ角ゴ Pro W3" pitchFamily="68" charset="-128"/>
        </a:defRPr>
      </a:lvl2pPr>
      <a:lvl3pPr algn="ctr" rtl="0" eaLnBrk="0" fontAlgn="base" hangingPunct="0">
        <a:spcBef>
          <a:spcPct val="0"/>
        </a:spcBef>
        <a:spcAft>
          <a:spcPct val="0"/>
        </a:spcAft>
        <a:defRPr sz="4400">
          <a:solidFill>
            <a:schemeClr val="tx2"/>
          </a:solidFill>
          <a:latin typeface="Arial" pitchFamily="34" charset="0"/>
          <a:ea typeface="ヒラギノ角ゴ Pro W3" pitchFamily="68" charset="-128"/>
        </a:defRPr>
      </a:lvl3pPr>
      <a:lvl4pPr algn="ctr" rtl="0" eaLnBrk="0" fontAlgn="base" hangingPunct="0">
        <a:spcBef>
          <a:spcPct val="0"/>
        </a:spcBef>
        <a:spcAft>
          <a:spcPct val="0"/>
        </a:spcAft>
        <a:defRPr sz="4400">
          <a:solidFill>
            <a:schemeClr val="tx2"/>
          </a:solidFill>
          <a:latin typeface="Arial" pitchFamily="34" charset="0"/>
          <a:ea typeface="ヒラギノ角ゴ Pro W3" pitchFamily="68" charset="-128"/>
        </a:defRPr>
      </a:lvl4pPr>
      <a:lvl5pPr algn="ctr" rtl="0" eaLnBrk="0" fontAlgn="base" hangingPunct="0">
        <a:spcBef>
          <a:spcPct val="0"/>
        </a:spcBef>
        <a:spcAft>
          <a:spcPct val="0"/>
        </a:spcAft>
        <a:defRPr sz="4400">
          <a:solidFill>
            <a:schemeClr val="tx2"/>
          </a:solidFill>
          <a:latin typeface="Arial" pitchFamily="34" charset="0"/>
          <a:ea typeface="ヒラギノ角ゴ Pro W3" pitchFamily="68" charset="-128"/>
        </a:defRPr>
      </a:lvl5pPr>
      <a:lvl6pPr marL="457200" algn="ctr" rtl="0" fontAlgn="base">
        <a:spcBef>
          <a:spcPct val="0"/>
        </a:spcBef>
        <a:spcAft>
          <a:spcPct val="0"/>
        </a:spcAft>
        <a:defRPr sz="4400">
          <a:solidFill>
            <a:schemeClr val="tx2"/>
          </a:solidFill>
          <a:latin typeface="Arial" pitchFamily="34" charset="0"/>
          <a:ea typeface="ヒラギノ角ゴ Pro W3" pitchFamily="68" charset="-128"/>
        </a:defRPr>
      </a:lvl6pPr>
      <a:lvl7pPr marL="914400" algn="ctr" rtl="0" fontAlgn="base">
        <a:spcBef>
          <a:spcPct val="0"/>
        </a:spcBef>
        <a:spcAft>
          <a:spcPct val="0"/>
        </a:spcAft>
        <a:defRPr sz="4400">
          <a:solidFill>
            <a:schemeClr val="tx2"/>
          </a:solidFill>
          <a:latin typeface="Arial" pitchFamily="34" charset="0"/>
          <a:ea typeface="ヒラギノ角ゴ Pro W3" pitchFamily="68" charset="-128"/>
        </a:defRPr>
      </a:lvl7pPr>
      <a:lvl8pPr marL="1371600" algn="ctr" rtl="0" fontAlgn="base">
        <a:spcBef>
          <a:spcPct val="0"/>
        </a:spcBef>
        <a:spcAft>
          <a:spcPct val="0"/>
        </a:spcAft>
        <a:defRPr sz="4400">
          <a:solidFill>
            <a:schemeClr val="tx2"/>
          </a:solidFill>
          <a:latin typeface="Arial" pitchFamily="34" charset="0"/>
          <a:ea typeface="ヒラギノ角ゴ Pro W3" pitchFamily="68" charset="-128"/>
        </a:defRPr>
      </a:lvl8pPr>
      <a:lvl9pPr marL="1828800" algn="ctr" rtl="0" fontAlgn="base">
        <a:spcBef>
          <a:spcPct val="0"/>
        </a:spcBef>
        <a:spcAft>
          <a:spcPct val="0"/>
        </a:spcAft>
        <a:defRPr sz="4400">
          <a:solidFill>
            <a:schemeClr val="tx2"/>
          </a:solidFill>
          <a:latin typeface="Arial" pitchFamily="34" charset="0"/>
          <a:ea typeface="ヒラギノ角ゴ Pro W3" pitchFamily="6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346" name="Title Placeholder 1"/>
          <p:cNvSpPr>
            <a:spLocks noGrp="1"/>
          </p:cNvSpPr>
          <p:nvPr>
            <p:ph type="title"/>
          </p:nvPr>
        </p:nvSpPr>
        <p:spPr bwMode="auto">
          <a:xfrm>
            <a:off x="609600" y="275167"/>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7347" name="Text Placeholder 2"/>
          <p:cNvSpPr>
            <a:spLocks noGrp="1"/>
          </p:cNvSpPr>
          <p:nvPr>
            <p:ph type="body" idx="1"/>
          </p:nvPr>
        </p:nvSpPr>
        <p:spPr bwMode="auto">
          <a:xfrm>
            <a:off x="609600" y="1600202"/>
            <a:ext cx="10972800" cy="45254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6184"/>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cs typeface="+mn-cs"/>
              </a:defRPr>
            </a:lvl1pPr>
          </a:lstStyle>
          <a:p>
            <a:pPr>
              <a:defRPr/>
            </a:pPr>
            <a:fld id="{871BACE1-347F-45F6-B1CB-8551CE31AA21}" type="datetimeFigureOut">
              <a:rPr lang="en-US"/>
              <a:pPr>
                <a:defRPr/>
              </a:pPr>
              <a:t>9/12/2018</a:t>
            </a:fld>
            <a:endParaRPr lang="en-US"/>
          </a:p>
        </p:txBody>
      </p:sp>
      <p:sp>
        <p:nvSpPr>
          <p:cNvPr id="5" name="Footer Placeholder 4"/>
          <p:cNvSpPr>
            <a:spLocks noGrp="1"/>
          </p:cNvSpPr>
          <p:nvPr>
            <p:ph type="ftr" sz="quarter" idx="3"/>
          </p:nvPr>
        </p:nvSpPr>
        <p:spPr>
          <a:xfrm>
            <a:off x="4165600" y="6356351"/>
            <a:ext cx="3860800" cy="366184"/>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6184"/>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cs typeface="+mn-cs"/>
              </a:defRPr>
            </a:lvl1pPr>
          </a:lstStyle>
          <a:p>
            <a:pPr>
              <a:defRPr/>
            </a:pPr>
            <a:fld id="{4FE3881E-99A7-4648-918D-96B506688C8D}" type="slidenum">
              <a:rPr lang="en-US"/>
              <a:pPr>
                <a:defRPr/>
              </a:pPr>
              <a:t>‹#›</a:t>
            </a:fld>
            <a:endParaRPr lang="en-US"/>
          </a:p>
        </p:txBody>
      </p:sp>
    </p:spTree>
    <p:extLst>
      <p:ext uri="{BB962C8B-B14F-4D97-AF65-F5344CB8AC3E}">
        <p14:creationId xmlns:p14="http://schemas.microsoft.com/office/powerpoint/2010/main" val="173057491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342900"/>
            <a:ext cx="103632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0" y="1524000"/>
            <a:ext cx="12175067" cy="114300"/>
          </a:xfrm>
          <a:prstGeom prst="rect">
            <a:avLst/>
          </a:prstGeom>
          <a:gradFill rotWithShape="0">
            <a:gsLst>
              <a:gs pos="0">
                <a:srgbClr val="00CECE">
                  <a:gamma/>
                  <a:shade val="20000"/>
                  <a:invGamma/>
                </a:srgbClr>
              </a:gs>
              <a:gs pos="50000">
                <a:srgbClr val="00CECE"/>
              </a:gs>
              <a:gs pos="100000">
                <a:srgbClr val="00CECE">
                  <a:gamma/>
                  <a:shade val="20000"/>
                  <a:invGamma/>
                </a:srgbClr>
              </a:gs>
            </a:gsLst>
            <a:lin ang="0" scaled="1"/>
          </a:gradFill>
          <a:ln w="12700">
            <a:noFill/>
            <a:miter lim="800000"/>
            <a:headEnd/>
            <a:tailEnd/>
          </a:ln>
          <a:effectLst/>
        </p:spPr>
        <p:txBody>
          <a:bodyPr wrap="none" anchor="ctr"/>
          <a:lstStyle/>
          <a:p>
            <a:pPr eaLnBrk="0" fontAlgn="base" hangingPunct="0">
              <a:spcBef>
                <a:spcPct val="0"/>
              </a:spcBef>
              <a:spcAft>
                <a:spcPct val="0"/>
              </a:spcAft>
            </a:pPr>
            <a:endParaRPr lang="en-US" sz="2400">
              <a:solidFill>
                <a:srgbClr val="E0E0E0"/>
              </a:solidFill>
              <a:effectLst>
                <a:outerShdw blurRad="38100" dist="38100" dir="2700000" algn="tl">
                  <a:srgbClr val="000000">
                    <a:alpha val="43137"/>
                  </a:srgbClr>
                </a:outerShdw>
              </a:effectLst>
              <a:latin typeface="Arial" pitchFamily="34" charset="0"/>
            </a:endParaRPr>
          </a:p>
        </p:txBody>
      </p:sp>
      <p:sp>
        <p:nvSpPr>
          <p:cNvPr id="1029" name="Rectangle 5"/>
          <p:cNvSpPr>
            <a:spLocks noChangeArrowheads="1"/>
          </p:cNvSpPr>
          <p:nvPr/>
        </p:nvSpPr>
        <p:spPr bwMode="auto">
          <a:xfrm>
            <a:off x="0" y="1733550"/>
            <a:ext cx="12175067" cy="38100"/>
          </a:xfrm>
          <a:prstGeom prst="rect">
            <a:avLst/>
          </a:prstGeom>
          <a:gradFill rotWithShape="0">
            <a:gsLst>
              <a:gs pos="0">
                <a:srgbClr val="000020"/>
              </a:gs>
              <a:gs pos="50000">
                <a:srgbClr val="000020">
                  <a:gamma/>
                  <a:tint val="10196"/>
                  <a:invGamma/>
                </a:srgbClr>
              </a:gs>
              <a:gs pos="100000">
                <a:srgbClr val="000020"/>
              </a:gs>
            </a:gsLst>
            <a:lin ang="0" scaled="1"/>
          </a:gradFill>
          <a:ln w="12700">
            <a:noFill/>
            <a:miter lim="800000"/>
            <a:headEnd/>
            <a:tailEnd/>
          </a:ln>
          <a:effectLst/>
        </p:spPr>
        <p:txBody>
          <a:bodyPr wrap="none" anchor="ctr"/>
          <a:lstStyle/>
          <a:p>
            <a:pPr eaLnBrk="0" fontAlgn="base" hangingPunct="0">
              <a:spcBef>
                <a:spcPct val="0"/>
              </a:spcBef>
              <a:spcAft>
                <a:spcPct val="0"/>
              </a:spcAft>
            </a:pPr>
            <a:endParaRPr lang="en-US" sz="2400">
              <a:solidFill>
                <a:srgbClr val="E0E0E0"/>
              </a:solidFill>
              <a:effectLst>
                <a:outerShdw blurRad="38100" dist="38100" dir="2700000" algn="tl">
                  <a:srgbClr val="000000">
                    <a:alpha val="43137"/>
                  </a:srgbClr>
                </a:outerShdw>
              </a:effectLst>
              <a:latin typeface="Arial" pitchFamily="34" charset="0"/>
            </a:endParaRPr>
          </a:p>
        </p:txBody>
      </p:sp>
      <p:pic>
        <p:nvPicPr>
          <p:cNvPr id="1030" name="Picture 6"/>
          <p:cNvPicPr>
            <a:picLocks noChangeArrowheads="1"/>
          </p:cNvPicPr>
          <p:nvPr/>
        </p:nvPicPr>
        <p:blipFill>
          <a:blip r:embed="rId13" cstate="print"/>
          <a:srcRect l="21988"/>
          <a:stretch>
            <a:fillRect/>
          </a:stretch>
        </p:blipFill>
        <p:spPr bwMode="auto">
          <a:xfrm>
            <a:off x="25422" y="52388"/>
            <a:ext cx="1892300" cy="1562100"/>
          </a:xfrm>
          <a:prstGeom prst="rect">
            <a:avLst/>
          </a:prstGeom>
          <a:noFill/>
          <a:ln w="12700">
            <a:noFill/>
            <a:miter lim="800000"/>
            <a:headEnd/>
            <a:tailEnd/>
          </a:ln>
          <a:effectLst/>
        </p:spPr>
      </p:pic>
    </p:spTree>
    <p:extLst>
      <p:ext uri="{BB962C8B-B14F-4D97-AF65-F5344CB8AC3E}">
        <p14:creationId xmlns:p14="http://schemas.microsoft.com/office/powerpoint/2010/main" val="3209089584"/>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ä"/>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Monotype Sorts" pitchFamily="2" charset="2"/>
        <a:buChar char="ä"/>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ä"/>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C49F0-DDC8-4C14-B9A0-03E558624EE5}" type="datetimeFigureOut">
              <a:rPr lang="en-US" smtClean="0">
                <a:solidFill>
                  <a:prstClr val="white">
                    <a:tint val="75000"/>
                  </a:prstClr>
                </a:solidFill>
              </a:rPr>
              <a:pPr/>
              <a:t>9/12/2018</a:t>
            </a:fld>
            <a:endParaRPr lang="en-US">
              <a:solidFill>
                <a:prstClr val="white">
                  <a:tint val="75000"/>
                </a:prstClr>
              </a:solidFill>
            </a:endParaRPr>
          </a:p>
        </p:txBody>
      </p:sp>
      <p:sp>
        <p:nvSpPr>
          <p:cNvPr id="5" name="Footer Placeholder 4"/>
          <p:cNvSpPr>
            <a:spLocks noGrp="1"/>
          </p:cNvSpPr>
          <p:nvPr>
            <p:ph type="ftr" sz="quarter" idx="3"/>
          </p:nvPr>
        </p:nvSpPr>
        <p:spPr>
          <a:xfrm>
            <a:off x="4165600" y="635638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5CB9-2BC7-4154-B908-00FA6DBFD827}"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3710160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Title Placeholder 1">
            <a:extLst>
              <a:ext uri="{FF2B5EF4-FFF2-40B4-BE49-F238E27FC236}">
                <a16:creationId xmlns:a16="http://schemas.microsoft.com/office/drawing/2014/main" id="{61F373CE-F602-4602-B86A-F5B6A5330482}"/>
              </a:ext>
            </a:extLst>
          </p:cNvPr>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1747" name="Text Placeholder 2">
            <a:extLst>
              <a:ext uri="{FF2B5EF4-FFF2-40B4-BE49-F238E27FC236}">
                <a16:creationId xmlns:a16="http://schemas.microsoft.com/office/drawing/2014/main" id="{CFDA0E64-8E69-4D59-96F1-6C2AF9F16971}"/>
              </a:ext>
            </a:extLst>
          </p:cNvPr>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A62028B-89CC-4C5B-8DCA-B1449E9BA9A6}"/>
              </a:ext>
            </a:extLst>
          </p:cNvPr>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white">
                    <a:tint val="75000"/>
                  </a:prstClr>
                </a:solidFill>
                <a:latin typeface="Calibri"/>
                <a:cs typeface="+mn-cs"/>
              </a:defRPr>
            </a:lvl1pPr>
          </a:lstStyle>
          <a:p>
            <a:pPr>
              <a:defRPr/>
            </a:pPr>
            <a:fld id="{D56A9197-2D32-4E13-B519-D118023EEB06}" type="datetimeFigureOut">
              <a:rPr lang="en-US"/>
              <a:pPr>
                <a:defRPr/>
              </a:pPr>
              <a:t>9/12/2018</a:t>
            </a:fld>
            <a:endParaRPr lang="en-US"/>
          </a:p>
        </p:txBody>
      </p:sp>
      <p:sp>
        <p:nvSpPr>
          <p:cNvPr id="5" name="Footer Placeholder 4">
            <a:extLst>
              <a:ext uri="{FF2B5EF4-FFF2-40B4-BE49-F238E27FC236}">
                <a16:creationId xmlns:a16="http://schemas.microsoft.com/office/drawing/2014/main" id="{A9822622-9D26-429E-B07C-1E00BC2B990F}"/>
              </a:ext>
            </a:extLst>
          </p:cNvPr>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white">
                    <a:tint val="75000"/>
                  </a:prstClr>
                </a:solidFill>
                <a:latin typeface="Calibri"/>
                <a:cs typeface="+mn-cs"/>
              </a:defRPr>
            </a:lvl1pPr>
          </a:lstStyle>
          <a:p>
            <a:pPr>
              <a:defRPr/>
            </a:pPr>
            <a:endParaRPr lang="en-US"/>
          </a:p>
        </p:txBody>
      </p:sp>
      <p:sp>
        <p:nvSpPr>
          <p:cNvPr id="6" name="Slide Number Placeholder 5">
            <a:extLst>
              <a:ext uri="{FF2B5EF4-FFF2-40B4-BE49-F238E27FC236}">
                <a16:creationId xmlns:a16="http://schemas.microsoft.com/office/drawing/2014/main" id="{35A76FBF-65C5-4941-9C64-B38CF4E5248F}"/>
              </a:ext>
            </a:extLst>
          </p:cNvPr>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FFFFFF"/>
                </a:solidFill>
                <a:latin typeface="Calibri" panose="020F0502020204030204" pitchFamily="34" charset="0"/>
              </a:defRPr>
            </a:lvl1pPr>
          </a:lstStyle>
          <a:p>
            <a:pPr>
              <a:defRPr/>
            </a:pPr>
            <a:fld id="{DF2CF8C0-514A-4A6E-88C6-7682E2B8FF7F}" type="slidenum">
              <a:rPr lang="en-US" altLang="en-US"/>
              <a:pPr>
                <a:defRPr/>
              </a:pPr>
              <a:t>‹#›</a:t>
            </a:fld>
            <a:endParaRPr lang="en-US" altLang="en-US"/>
          </a:p>
        </p:txBody>
      </p:sp>
    </p:spTree>
    <p:extLst>
      <p:ext uri="{BB962C8B-B14F-4D97-AF65-F5344CB8AC3E}">
        <p14:creationId xmlns:p14="http://schemas.microsoft.com/office/powerpoint/2010/main" val="3539042392"/>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defRPr>
      </a:lvl2pPr>
      <a:lvl3pPr algn="ctr" rtl="0" eaLnBrk="0" fontAlgn="base" hangingPunct="0">
        <a:spcBef>
          <a:spcPct val="0"/>
        </a:spcBef>
        <a:spcAft>
          <a:spcPct val="0"/>
        </a:spcAft>
        <a:defRPr sz="5867">
          <a:solidFill>
            <a:schemeClr val="tx1"/>
          </a:solidFill>
          <a:latin typeface="Calibri" pitchFamily="34" charset="0"/>
        </a:defRPr>
      </a:lvl3pPr>
      <a:lvl4pPr algn="ctr" rtl="0" eaLnBrk="0" fontAlgn="base" hangingPunct="0">
        <a:spcBef>
          <a:spcPct val="0"/>
        </a:spcBef>
        <a:spcAft>
          <a:spcPct val="0"/>
        </a:spcAft>
        <a:defRPr sz="5867">
          <a:solidFill>
            <a:schemeClr val="tx1"/>
          </a:solidFill>
          <a:latin typeface="Calibri" pitchFamily="34" charset="0"/>
        </a:defRPr>
      </a:lvl4pPr>
      <a:lvl5pPr algn="ctr" rtl="0" eaLnBrk="0" fontAlgn="base" hangingPunct="0">
        <a:spcBef>
          <a:spcPct val="0"/>
        </a:spcBef>
        <a:spcAft>
          <a:spcPct val="0"/>
        </a:spcAft>
        <a:defRPr sz="5867">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
          <p:cNvSpPr>
            <a:spLocks noGrp="1" noChangeArrowheads="1"/>
          </p:cNvSpPr>
          <p:nvPr>
            <p:ph type="title"/>
          </p:nvPr>
        </p:nvSpPr>
        <p:spPr bwMode="auto">
          <a:xfrm>
            <a:off x="609600" y="0"/>
            <a:ext cx="10972800" cy="762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395" name="Rectangle 11"/>
          <p:cNvSpPr>
            <a:spLocks noGrp="1" noChangeArrowheads="1"/>
          </p:cNvSpPr>
          <p:nvPr>
            <p:ph type="body" idx="1"/>
          </p:nvPr>
        </p:nvSpPr>
        <p:spPr bwMode="auto">
          <a:xfrm>
            <a:off x="203200" y="990603"/>
            <a:ext cx="11785600" cy="45317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96" name="Rectangle 12"/>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333">
                <a:effectLst>
                  <a:outerShdw blurRad="38100" dist="38100" dir="2700000" algn="tl">
                    <a:srgbClr val="010199"/>
                  </a:outerShdw>
                </a:effectLst>
                <a:latin typeface="Arial" charset="0"/>
                <a:cs typeface="+mn-cs"/>
              </a:defRPr>
            </a:lvl1pPr>
          </a:lstStyle>
          <a:p>
            <a:pPr fontAlgn="base">
              <a:spcBef>
                <a:spcPct val="0"/>
              </a:spcBef>
              <a:spcAft>
                <a:spcPct val="0"/>
              </a:spcAft>
              <a:defRPr/>
            </a:pPr>
            <a:endParaRPr lang="en-US">
              <a:solidFill>
                <a:srgbClr val="FFFFFF"/>
              </a:solidFill>
            </a:endParaRPr>
          </a:p>
        </p:txBody>
      </p:sp>
      <p:sp>
        <p:nvSpPr>
          <p:cNvPr id="16397" name="Rectangle 13"/>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333">
                <a:effectLst>
                  <a:outerShdw blurRad="38100" dist="38100" dir="2700000" algn="tl">
                    <a:srgbClr val="010199"/>
                  </a:outerShdw>
                </a:effectLst>
                <a:latin typeface="Arial" charset="0"/>
                <a:cs typeface="+mn-cs"/>
              </a:defRPr>
            </a:lvl1pPr>
          </a:lstStyle>
          <a:p>
            <a:pPr fontAlgn="base">
              <a:spcBef>
                <a:spcPct val="0"/>
              </a:spcBef>
              <a:spcAft>
                <a:spcPct val="0"/>
              </a:spcAft>
              <a:defRPr/>
            </a:pPr>
            <a:endParaRPr lang="en-US">
              <a:solidFill>
                <a:srgbClr val="FFFFFF"/>
              </a:solidFill>
            </a:endParaRPr>
          </a:p>
        </p:txBody>
      </p:sp>
      <p:sp>
        <p:nvSpPr>
          <p:cNvPr id="16398" name="Rectangle 14"/>
          <p:cNvSpPr>
            <a:spLocks noGrp="1" noChangeArrowheads="1"/>
          </p:cNvSpPr>
          <p:nvPr>
            <p:ph type="sldNum" sz="quarter" idx="4"/>
          </p:nvPr>
        </p:nvSpPr>
        <p:spPr bwMode="auto">
          <a:xfrm>
            <a:off x="10363200" y="6629400"/>
            <a:ext cx="1828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867" b="1">
                <a:effectLst>
                  <a:outerShdw blurRad="38100" dist="38100" dir="2700000" algn="tl">
                    <a:srgbClr val="010199"/>
                  </a:outerShdw>
                </a:effectLst>
                <a:latin typeface="Arial" charset="0"/>
                <a:cs typeface="+mn-cs"/>
              </a:defRPr>
            </a:lvl1pPr>
          </a:lstStyle>
          <a:p>
            <a:pPr fontAlgn="base">
              <a:spcBef>
                <a:spcPct val="0"/>
              </a:spcBef>
              <a:spcAft>
                <a:spcPct val="0"/>
              </a:spcAft>
              <a:defRPr/>
            </a:pPr>
            <a:fld id="{F34EEE36-3F98-428C-9787-9982ACA7A283}"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751977798"/>
      </p:ext>
    </p:extLst>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hf hdr="0" ftr="0" dt="0"/>
  <p:txStyles>
    <p:titleStyle>
      <a:lvl1pPr algn="ctr" rtl="0" eaLnBrk="0" fontAlgn="base" hangingPunct="0">
        <a:spcBef>
          <a:spcPct val="0"/>
        </a:spcBef>
        <a:spcAft>
          <a:spcPct val="0"/>
        </a:spcAft>
        <a:defRPr sz="5867" b="1">
          <a:solidFill>
            <a:srgbClr val="FFFF00"/>
          </a:solidFill>
          <a:latin typeface="+mj-lt"/>
          <a:ea typeface="+mj-ea"/>
          <a:cs typeface="+mj-cs"/>
        </a:defRPr>
      </a:lvl1pPr>
      <a:lvl2pPr algn="ctr" rtl="0" eaLnBrk="0" fontAlgn="base" hangingPunct="0">
        <a:spcBef>
          <a:spcPct val="0"/>
        </a:spcBef>
        <a:spcAft>
          <a:spcPct val="0"/>
        </a:spcAft>
        <a:defRPr sz="5867" b="1">
          <a:solidFill>
            <a:srgbClr val="FFFF00"/>
          </a:solidFill>
          <a:latin typeface="Arial" charset="0"/>
        </a:defRPr>
      </a:lvl2pPr>
      <a:lvl3pPr algn="ctr" rtl="0" eaLnBrk="0" fontAlgn="base" hangingPunct="0">
        <a:spcBef>
          <a:spcPct val="0"/>
        </a:spcBef>
        <a:spcAft>
          <a:spcPct val="0"/>
        </a:spcAft>
        <a:defRPr sz="5867" b="1">
          <a:solidFill>
            <a:srgbClr val="FFFF00"/>
          </a:solidFill>
          <a:latin typeface="Arial" charset="0"/>
        </a:defRPr>
      </a:lvl3pPr>
      <a:lvl4pPr algn="ctr" rtl="0" eaLnBrk="0" fontAlgn="base" hangingPunct="0">
        <a:spcBef>
          <a:spcPct val="0"/>
        </a:spcBef>
        <a:spcAft>
          <a:spcPct val="0"/>
        </a:spcAft>
        <a:defRPr sz="5867" b="1">
          <a:solidFill>
            <a:srgbClr val="FFFF00"/>
          </a:solidFill>
          <a:latin typeface="Arial" charset="0"/>
        </a:defRPr>
      </a:lvl4pPr>
      <a:lvl5pPr algn="ctr" rtl="0" eaLnBrk="0" fontAlgn="base" hangingPunct="0">
        <a:spcBef>
          <a:spcPct val="0"/>
        </a:spcBef>
        <a:spcAft>
          <a:spcPct val="0"/>
        </a:spcAft>
        <a:defRPr sz="5867" b="1">
          <a:solidFill>
            <a:srgbClr val="FFFF00"/>
          </a:solidFill>
          <a:latin typeface="Arial" charset="0"/>
        </a:defRPr>
      </a:lvl5pPr>
      <a:lvl6pPr marL="609585" algn="ctr" rtl="0" fontAlgn="base">
        <a:spcBef>
          <a:spcPct val="0"/>
        </a:spcBef>
        <a:spcAft>
          <a:spcPct val="0"/>
        </a:spcAft>
        <a:defRPr sz="5867" b="1">
          <a:solidFill>
            <a:srgbClr val="FFFF00"/>
          </a:solidFill>
          <a:latin typeface="Arial" charset="0"/>
        </a:defRPr>
      </a:lvl6pPr>
      <a:lvl7pPr marL="1219170" algn="ctr" rtl="0" fontAlgn="base">
        <a:spcBef>
          <a:spcPct val="0"/>
        </a:spcBef>
        <a:spcAft>
          <a:spcPct val="0"/>
        </a:spcAft>
        <a:defRPr sz="5867" b="1">
          <a:solidFill>
            <a:srgbClr val="FFFF00"/>
          </a:solidFill>
          <a:latin typeface="Arial" charset="0"/>
        </a:defRPr>
      </a:lvl7pPr>
      <a:lvl8pPr marL="1828754" algn="ctr" rtl="0" fontAlgn="base">
        <a:spcBef>
          <a:spcPct val="0"/>
        </a:spcBef>
        <a:spcAft>
          <a:spcPct val="0"/>
        </a:spcAft>
        <a:defRPr sz="5867" b="1">
          <a:solidFill>
            <a:srgbClr val="FFFF00"/>
          </a:solidFill>
          <a:latin typeface="Arial" charset="0"/>
        </a:defRPr>
      </a:lvl8pPr>
      <a:lvl9pPr marL="2438339" algn="ctr" rtl="0" fontAlgn="base">
        <a:spcBef>
          <a:spcPct val="0"/>
        </a:spcBef>
        <a:spcAft>
          <a:spcPct val="0"/>
        </a:spcAft>
        <a:defRPr sz="5867" b="1">
          <a:solidFill>
            <a:srgbClr val="FFFF00"/>
          </a:solidFill>
          <a:latin typeface="Arial" charset="0"/>
        </a:defRPr>
      </a:lvl9pPr>
    </p:titleStyle>
    <p:bodyStyle>
      <a:lvl1pPr marL="457189" indent="-457189" algn="l" rtl="0" eaLnBrk="0" fontAlgn="base" hangingPunct="0">
        <a:spcBef>
          <a:spcPct val="20000"/>
        </a:spcBef>
        <a:spcAft>
          <a:spcPct val="0"/>
        </a:spcAft>
        <a:buClr>
          <a:schemeClr val="tx1"/>
        </a:buClr>
        <a:buSzPct val="75000"/>
        <a:buFont typeface="Wingdings" pitchFamily="2" charset="2"/>
        <a:buChar char="l"/>
        <a:defRPr sz="4267" b="1">
          <a:solidFill>
            <a:schemeClr val="tx1"/>
          </a:solidFill>
          <a:effectLst>
            <a:outerShdw blurRad="38100" dist="38100" dir="2700000" algn="tl">
              <a:srgbClr val="010199"/>
            </a:outerShdw>
          </a:effectLst>
          <a:latin typeface="+mn-lt"/>
          <a:ea typeface="+mn-ea"/>
          <a:cs typeface="+mn-cs"/>
        </a:defRPr>
      </a:lvl1pPr>
      <a:lvl2pPr marL="990575" indent="-380990" algn="l" rtl="0" eaLnBrk="0" fontAlgn="base" hangingPunct="0">
        <a:spcBef>
          <a:spcPct val="20000"/>
        </a:spcBef>
        <a:spcAft>
          <a:spcPct val="0"/>
        </a:spcAft>
        <a:buClr>
          <a:schemeClr val="tx1"/>
        </a:buClr>
        <a:buSzPct val="75000"/>
        <a:buFont typeface="Wingdings" pitchFamily="2" charset="2"/>
        <a:buChar char="l"/>
        <a:defRPr sz="3733" b="1">
          <a:solidFill>
            <a:schemeClr val="tx1"/>
          </a:solidFill>
          <a:effectLst>
            <a:outerShdw blurRad="38100" dist="38100" dir="2700000" algn="tl">
              <a:srgbClr val="010199"/>
            </a:outerShdw>
          </a:effectLst>
          <a:latin typeface="+mn-lt"/>
        </a:defRPr>
      </a:lvl2pPr>
      <a:lvl3pPr marL="1523962" indent="-304792" algn="l" rtl="0" eaLnBrk="0" fontAlgn="base" hangingPunct="0">
        <a:spcBef>
          <a:spcPct val="20000"/>
        </a:spcBef>
        <a:spcAft>
          <a:spcPct val="0"/>
        </a:spcAft>
        <a:buClr>
          <a:schemeClr val="tx1"/>
        </a:buClr>
        <a:buSzPct val="75000"/>
        <a:buFont typeface="Wingdings" pitchFamily="2" charset="2"/>
        <a:buChar char="l"/>
        <a:defRPr sz="3200" b="1">
          <a:solidFill>
            <a:schemeClr val="tx1"/>
          </a:solidFill>
          <a:effectLst>
            <a:outerShdw blurRad="38100" dist="38100" dir="2700000" algn="tl">
              <a:srgbClr val="010199"/>
            </a:outerShdw>
          </a:effectLst>
          <a:latin typeface="+mn-lt"/>
        </a:defRPr>
      </a:lvl3pPr>
      <a:lvl4pPr marL="2133547" indent="-304792" algn="l" rtl="0" eaLnBrk="0" fontAlgn="base" hangingPunct="0">
        <a:spcBef>
          <a:spcPct val="20000"/>
        </a:spcBef>
        <a:spcAft>
          <a:spcPct val="0"/>
        </a:spcAft>
        <a:buClr>
          <a:schemeClr val="tx1"/>
        </a:buClr>
        <a:buSzPct val="75000"/>
        <a:buFont typeface="Wingdings" pitchFamily="2" charset="2"/>
        <a:buChar char="l"/>
        <a:defRPr sz="2667" b="1">
          <a:solidFill>
            <a:schemeClr val="tx1"/>
          </a:solidFill>
          <a:effectLst>
            <a:outerShdw blurRad="38100" dist="38100" dir="2700000" algn="tl">
              <a:srgbClr val="010199"/>
            </a:outerShdw>
          </a:effectLst>
          <a:latin typeface="+mn-lt"/>
        </a:defRPr>
      </a:lvl4pPr>
      <a:lvl5pPr marL="2743131" indent="-304792" algn="l" rtl="0" eaLnBrk="0" fontAlgn="base" hangingPunct="0">
        <a:spcBef>
          <a:spcPct val="20000"/>
        </a:spcBef>
        <a:spcAft>
          <a:spcPct val="0"/>
        </a:spcAft>
        <a:buClr>
          <a:schemeClr val="tx1"/>
        </a:buClr>
        <a:buSzPct val="75000"/>
        <a:buFont typeface="Wingdings" pitchFamily="2" charset="2"/>
        <a:buChar char="l"/>
        <a:defRPr sz="2667" b="1">
          <a:solidFill>
            <a:schemeClr val="tx1"/>
          </a:solidFill>
          <a:effectLst>
            <a:outerShdw blurRad="38100" dist="38100" dir="2700000" algn="tl">
              <a:srgbClr val="010199"/>
            </a:outerShdw>
          </a:effectLst>
          <a:latin typeface="+mn-lt"/>
        </a:defRPr>
      </a:lvl5pPr>
      <a:lvl6pPr marL="3352716" indent="-304792" algn="l" rtl="0" fontAlgn="base">
        <a:spcBef>
          <a:spcPct val="20000"/>
        </a:spcBef>
        <a:spcAft>
          <a:spcPct val="0"/>
        </a:spcAft>
        <a:buClr>
          <a:schemeClr val="tx1"/>
        </a:buClr>
        <a:buSzPct val="75000"/>
        <a:buFont typeface="Wingdings" pitchFamily="2" charset="2"/>
        <a:buChar char="l"/>
        <a:defRPr sz="2667" b="1">
          <a:solidFill>
            <a:schemeClr val="tx1"/>
          </a:solidFill>
          <a:effectLst>
            <a:outerShdw blurRad="38100" dist="38100" dir="2700000" algn="tl">
              <a:srgbClr val="010199"/>
            </a:outerShdw>
          </a:effectLst>
          <a:latin typeface="+mn-lt"/>
        </a:defRPr>
      </a:lvl6pPr>
      <a:lvl7pPr marL="3962301" indent="-304792" algn="l" rtl="0" fontAlgn="base">
        <a:spcBef>
          <a:spcPct val="20000"/>
        </a:spcBef>
        <a:spcAft>
          <a:spcPct val="0"/>
        </a:spcAft>
        <a:buClr>
          <a:schemeClr val="tx1"/>
        </a:buClr>
        <a:buSzPct val="75000"/>
        <a:buFont typeface="Wingdings" pitchFamily="2" charset="2"/>
        <a:buChar char="l"/>
        <a:defRPr sz="2667" b="1">
          <a:solidFill>
            <a:schemeClr val="tx1"/>
          </a:solidFill>
          <a:effectLst>
            <a:outerShdw blurRad="38100" dist="38100" dir="2700000" algn="tl">
              <a:srgbClr val="010199"/>
            </a:outerShdw>
          </a:effectLst>
          <a:latin typeface="+mn-lt"/>
        </a:defRPr>
      </a:lvl7pPr>
      <a:lvl8pPr marL="4571886" indent="-304792" algn="l" rtl="0" fontAlgn="base">
        <a:spcBef>
          <a:spcPct val="20000"/>
        </a:spcBef>
        <a:spcAft>
          <a:spcPct val="0"/>
        </a:spcAft>
        <a:buClr>
          <a:schemeClr val="tx1"/>
        </a:buClr>
        <a:buSzPct val="75000"/>
        <a:buFont typeface="Wingdings" pitchFamily="2" charset="2"/>
        <a:buChar char="l"/>
        <a:defRPr sz="2667" b="1">
          <a:solidFill>
            <a:schemeClr val="tx1"/>
          </a:solidFill>
          <a:effectLst>
            <a:outerShdw blurRad="38100" dist="38100" dir="2700000" algn="tl">
              <a:srgbClr val="010199"/>
            </a:outerShdw>
          </a:effectLst>
          <a:latin typeface="+mn-lt"/>
        </a:defRPr>
      </a:lvl8pPr>
      <a:lvl9pPr marL="5181470" indent="-304792" algn="l" rtl="0" fontAlgn="base">
        <a:spcBef>
          <a:spcPct val="20000"/>
        </a:spcBef>
        <a:spcAft>
          <a:spcPct val="0"/>
        </a:spcAft>
        <a:buClr>
          <a:schemeClr val="tx1"/>
        </a:buClr>
        <a:buSzPct val="75000"/>
        <a:buFont typeface="Wingdings" pitchFamily="2" charset="2"/>
        <a:buChar char="l"/>
        <a:defRPr sz="2667" b="1">
          <a:solidFill>
            <a:schemeClr val="tx1"/>
          </a:solidFill>
          <a:effectLst>
            <a:outerShdw blurRad="38100" dist="38100" dir="2700000" algn="tl">
              <a:srgbClr val="010199"/>
            </a:outerShdw>
          </a:effectLst>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DD3EA7-6010-4BEC-848C-8A84D91F37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5410200"/>
          </a:xfrm>
          <a:prstGeom prst="rect">
            <a:avLst/>
          </a:prstGeom>
        </p:spPr>
      </p:pic>
      <p:sp>
        <p:nvSpPr>
          <p:cNvPr id="10" name="Rectangle 9">
            <a:extLst>
              <a:ext uri="{FF2B5EF4-FFF2-40B4-BE49-F238E27FC236}">
                <a16:creationId xmlns:a16="http://schemas.microsoft.com/office/drawing/2014/main" id="{28B3CBA9-1500-4B01-8751-D4A56765368B}"/>
              </a:ext>
            </a:extLst>
          </p:cNvPr>
          <p:cNvSpPr/>
          <p:nvPr/>
        </p:nvSpPr>
        <p:spPr>
          <a:xfrm>
            <a:off x="3933100" y="5715000"/>
            <a:ext cx="4325801" cy="646331"/>
          </a:xfrm>
          <a:prstGeom prst="rect">
            <a:avLst/>
          </a:prstGeom>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1" u="none" strike="noStrike" kern="1200" cap="none" spc="0" normalizeH="0" baseline="0" noProof="0" dirty="0">
                <a:ln>
                  <a:noFill/>
                </a:ln>
                <a:solidFill>
                  <a:srgbClr val="FFFF00"/>
                </a:solidFill>
                <a:effectLst/>
                <a:uLnTx/>
                <a:uFillTx/>
                <a:latin typeface="Cambria" panose="02040503050406030204" pitchFamily="18" charset="0"/>
                <a:ea typeface="Cambria" panose="02040503050406030204" pitchFamily="18" charset="0"/>
                <a:cs typeface="Calibri" panose="020F0502020204030204" pitchFamily="34" charset="0"/>
              </a:rPr>
              <a:t>Lesson 2 - Chapter 2</a:t>
            </a:r>
          </a:p>
        </p:txBody>
      </p:sp>
    </p:spTree>
    <p:extLst>
      <p:ext uri="{BB962C8B-B14F-4D97-AF65-F5344CB8AC3E}">
        <p14:creationId xmlns:p14="http://schemas.microsoft.com/office/powerpoint/2010/main" val="38438100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0BFDA3-C7C6-4D20-9B44-EF52864C88CF}"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4340" name="Rectangle 3"/>
          <p:cNvSpPr>
            <a:spLocks noGrp="1" noChangeArrowheads="1"/>
          </p:cNvSpPr>
          <p:nvPr>
            <p:ph type="body" idx="1"/>
          </p:nvPr>
        </p:nvSpPr>
        <p:spPr>
          <a:xfrm>
            <a:off x="266700" y="1127211"/>
            <a:ext cx="11658600" cy="5709673"/>
          </a:xfrm>
        </p:spPr>
        <p:txBody>
          <a:bodyPr>
            <a:noAutofit/>
          </a:bodyPr>
          <a:lstStyle/>
          <a:p>
            <a:pPr marL="0" indent="0" algn="ctr">
              <a:buNone/>
            </a:pPr>
            <a:r>
              <a:rPr lang="en-US" dirty="0"/>
              <a:t>“It will come about after this</a:t>
            </a:r>
            <a:br>
              <a:rPr lang="en-US" dirty="0"/>
            </a:br>
            <a:r>
              <a:rPr lang="en-US" dirty="0"/>
              <a:t>That I will pour out My Spirit on all mankind;</a:t>
            </a:r>
            <a:br>
              <a:rPr lang="en-US" dirty="0"/>
            </a:br>
            <a:r>
              <a:rPr lang="en-US" dirty="0"/>
              <a:t>And your sons and daughters will prophesy,</a:t>
            </a:r>
            <a:br>
              <a:rPr lang="en-US" dirty="0"/>
            </a:br>
            <a:r>
              <a:rPr lang="en-US" dirty="0"/>
              <a:t>Your old men will dream dreams,</a:t>
            </a:r>
            <a:br>
              <a:rPr lang="en-US" dirty="0"/>
            </a:br>
            <a:r>
              <a:rPr lang="en-US" dirty="0"/>
              <a:t>Your young men will see visions.</a:t>
            </a:r>
            <a:br>
              <a:rPr lang="en-US" dirty="0"/>
            </a:br>
            <a:r>
              <a:rPr lang="en-US" sz="2000" b="1" baseline="30000" dirty="0"/>
              <a:t>29 </a:t>
            </a:r>
            <a:r>
              <a:rPr lang="en-US" dirty="0"/>
              <a:t>“Even on the male and female servants</a:t>
            </a:r>
            <a:br>
              <a:rPr lang="en-US" dirty="0"/>
            </a:br>
            <a:r>
              <a:rPr lang="en-US" dirty="0"/>
              <a:t>I will pour out My Spirit in those days.</a:t>
            </a:r>
          </a:p>
          <a:p>
            <a:pPr marL="0" indent="0" algn="ctr">
              <a:buNone/>
            </a:pPr>
            <a:r>
              <a:rPr lang="en-US" dirty="0"/>
              <a:t>32 “And it will come about that whoever calls on the name of the </a:t>
            </a:r>
            <a:r>
              <a:rPr lang="en-US" cap="small" dirty="0"/>
              <a:t>Lord </a:t>
            </a:r>
            <a:br>
              <a:rPr lang="en-US" dirty="0"/>
            </a:br>
            <a:r>
              <a:rPr lang="en-US" dirty="0"/>
              <a:t>Will be delivered;</a:t>
            </a:r>
          </a:p>
        </p:txBody>
      </p:sp>
      <p:sp>
        <p:nvSpPr>
          <p:cNvPr id="8" name="TextBox 4"/>
          <p:cNvSpPr txBox="1">
            <a:spLocks noChangeArrowheads="1"/>
          </p:cNvSpPr>
          <p:nvPr/>
        </p:nvSpPr>
        <p:spPr bwMode="auto">
          <a:xfrm>
            <a:off x="2362200" y="619781"/>
            <a:ext cx="7315200" cy="523220"/>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FFFF00"/>
                </a:solidFill>
                <a:effectLst/>
                <a:uLnTx/>
                <a:uFillTx/>
                <a:latin typeface="Calibri"/>
                <a:ea typeface="+mn-ea"/>
                <a:cs typeface="+mn-cs"/>
              </a:rPr>
              <a:t>Joel 2:28,29,32</a:t>
            </a:r>
          </a:p>
        </p:txBody>
      </p:sp>
      <p:sp>
        <p:nvSpPr>
          <p:cNvPr id="9" name="TextBox 4"/>
          <p:cNvSpPr txBox="1">
            <a:spLocks noChangeArrowheads="1"/>
          </p:cNvSpPr>
          <p:nvPr/>
        </p:nvSpPr>
        <p:spPr bwMode="auto">
          <a:xfrm>
            <a:off x="4124593" y="70592"/>
            <a:ext cx="4191000" cy="523220"/>
          </a:xfrm>
          <a:prstGeom prst="rect">
            <a:avLst/>
          </a:prstGeom>
          <a:noFill/>
          <a:ln w="9525">
            <a:noFill/>
            <a:miter lim="800000"/>
            <a:headEnd/>
            <a:tailEnd/>
          </a:ln>
        </p:spPr>
        <p:txBody>
          <a:bodyPr wrap="square">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libri"/>
                <a:ea typeface="+mn-ea"/>
                <a:cs typeface="+mn-cs"/>
              </a:rPr>
              <a:t>The Promise of the Spirit </a:t>
            </a:r>
            <a:endParaRPr kumimoji="0" lang="en-US" sz="2400" b="1" i="1" u="sng" strike="noStrike" kern="1200" cap="none" spc="0" normalizeH="0" baseline="0" noProof="0" dirty="0">
              <a:ln>
                <a:noFill/>
              </a:ln>
              <a:solidFill>
                <a:srgbClr val="FFFF00"/>
              </a:solidFill>
              <a:effectLst/>
              <a:uLnTx/>
              <a:uFillTx/>
              <a:latin typeface="Calibri"/>
              <a:ea typeface="+mn-ea"/>
              <a:cs typeface="+mn-cs"/>
            </a:endParaRPr>
          </a:p>
        </p:txBody>
      </p:sp>
      <p:cxnSp>
        <p:nvCxnSpPr>
          <p:cNvPr id="7" name="Straight Connector 6">
            <a:extLst>
              <a:ext uri="{FF2B5EF4-FFF2-40B4-BE49-F238E27FC236}">
                <a16:creationId xmlns:a16="http://schemas.microsoft.com/office/drawing/2014/main" id="{E81E7906-CA2F-4B66-83B0-E59C0F89D26E}"/>
              </a:ext>
            </a:extLst>
          </p:cNvPr>
          <p:cNvCxnSpPr>
            <a:cxnSpLocks/>
          </p:cNvCxnSpPr>
          <p:nvPr/>
        </p:nvCxnSpPr>
        <p:spPr>
          <a:xfrm>
            <a:off x="2590800" y="2133600"/>
            <a:ext cx="6324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033B9B-19BB-4653-AA1E-58FD7037F526}"/>
              </a:ext>
            </a:extLst>
          </p:cNvPr>
          <p:cNvCxnSpPr>
            <a:cxnSpLocks/>
          </p:cNvCxnSpPr>
          <p:nvPr/>
        </p:nvCxnSpPr>
        <p:spPr>
          <a:xfrm>
            <a:off x="2965986" y="4572000"/>
            <a:ext cx="650821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C3226A7-C19D-4E6D-AB77-8EC59E8D4724}"/>
              </a:ext>
            </a:extLst>
          </p:cNvPr>
          <p:cNvCxnSpPr>
            <a:cxnSpLocks/>
          </p:cNvCxnSpPr>
          <p:nvPr/>
        </p:nvCxnSpPr>
        <p:spPr>
          <a:xfrm>
            <a:off x="6020412" y="5105400"/>
            <a:ext cx="533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435CF3B-4D91-4042-AA18-E66170F707C0}"/>
              </a:ext>
            </a:extLst>
          </p:cNvPr>
          <p:cNvCxnSpPr>
            <a:cxnSpLocks/>
          </p:cNvCxnSpPr>
          <p:nvPr/>
        </p:nvCxnSpPr>
        <p:spPr>
          <a:xfrm>
            <a:off x="5715000" y="5638800"/>
            <a:ext cx="762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E006B72-2794-47D3-A271-36969CCFB7F9}"/>
              </a:ext>
            </a:extLst>
          </p:cNvPr>
          <p:cNvCxnSpPr>
            <a:cxnSpLocks/>
          </p:cNvCxnSpPr>
          <p:nvPr/>
        </p:nvCxnSpPr>
        <p:spPr>
          <a:xfrm>
            <a:off x="4648200" y="6096000"/>
            <a:ext cx="2743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Rounded Rectangular Callout 17">
            <a:extLst>
              <a:ext uri="{FF2B5EF4-FFF2-40B4-BE49-F238E27FC236}">
                <a16:creationId xmlns:a16="http://schemas.microsoft.com/office/drawing/2014/main" id="{92903631-73BD-4CE7-AB98-A5FC3A729AA1}"/>
              </a:ext>
            </a:extLst>
          </p:cNvPr>
          <p:cNvSpPr/>
          <p:nvPr/>
        </p:nvSpPr>
        <p:spPr>
          <a:xfrm>
            <a:off x="0" y="5562601"/>
            <a:ext cx="12192000" cy="1289460"/>
          </a:xfrm>
          <a:prstGeom prst="wedgeRoundRectCallout">
            <a:avLst>
              <a:gd name="adj1" fmla="val -68"/>
              <a:gd name="adj2" fmla="val -39532"/>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The Jews with great anticipation looked forward to the fulfillment of these prophecies when the Spirit of God would be poured out and there would be life and rejuvenation for God’s people.</a:t>
            </a:r>
            <a:endParaRPr kumimoji="0" lang="en-US" sz="2800" b="1" i="0" u="none" strike="noStrike" kern="1200" cap="none" spc="0" normalizeH="0" baseline="0" noProof="0" dirty="0">
              <a:ln>
                <a:noFill/>
              </a:ln>
              <a:solidFill>
                <a:srgbClr val="FFFF00"/>
              </a:solidFill>
              <a:effectLst/>
              <a:uLnTx/>
              <a:uFillTx/>
              <a:latin typeface="Cambria" pitchFamily="18" charset="0"/>
              <a:ea typeface="+mn-ea"/>
              <a:cs typeface="+mn-cs"/>
            </a:endParaRPr>
          </a:p>
        </p:txBody>
      </p:sp>
      <p:sp>
        <p:nvSpPr>
          <p:cNvPr id="17" name="Rounded Rectangular Callout 16">
            <a:extLst>
              <a:ext uri="{FF2B5EF4-FFF2-40B4-BE49-F238E27FC236}">
                <a16:creationId xmlns:a16="http://schemas.microsoft.com/office/drawing/2014/main" id="{2E86578C-74E5-4DC3-A65D-D627A78F7D8E}"/>
              </a:ext>
            </a:extLst>
          </p:cNvPr>
          <p:cNvSpPr/>
          <p:nvPr/>
        </p:nvSpPr>
        <p:spPr>
          <a:xfrm>
            <a:off x="2590800" y="651733"/>
            <a:ext cx="7619999" cy="1634268"/>
          </a:xfrm>
          <a:prstGeom prst="wedgeRoundRectCallout">
            <a:avLst>
              <a:gd name="adj1" fmla="val 36804"/>
              <a:gd name="adj2" fmla="val 48823"/>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A time when the Spirit would perform miraculous signs that would allow God to deliver His message and confirm its source. </a:t>
            </a:r>
          </a:p>
        </p:txBody>
      </p:sp>
    </p:spTree>
    <p:extLst>
      <p:ext uri="{BB962C8B-B14F-4D97-AF65-F5344CB8AC3E}">
        <p14:creationId xmlns:p14="http://schemas.microsoft.com/office/powerpoint/2010/main" val="362295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2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17"/>
                                        </p:tgtEl>
                                        <p:attrNameLst>
                                          <p:attrName>style.visibility</p:attrName>
                                        </p:attrNameLst>
                                      </p:cBhvr>
                                      <p:to>
                                        <p:strVal val="hidden"/>
                                      </p:to>
                                    </p:set>
                                  </p:childTnLst>
                                </p:cTn>
                              </p:par>
                            </p:childTnLst>
                          </p:cTn>
                        </p:par>
                        <p:par>
                          <p:cTn id="20" fill="hold">
                            <p:stCondLst>
                              <p:cond delay="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2000"/>
                                        <p:tgtEl>
                                          <p:spTgt spid="14"/>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2000"/>
                                        <p:tgtEl>
                                          <p:spTgt spid="13"/>
                                        </p:tgtEl>
                                      </p:cBhvr>
                                    </p:animEffect>
                                  </p:childTnLst>
                                </p:cTn>
                              </p:par>
                            </p:childTnLst>
                          </p:cTn>
                        </p:par>
                        <p:par>
                          <p:cTn id="28" fill="hold">
                            <p:stCondLst>
                              <p:cond delay="4000"/>
                            </p:stCondLst>
                            <p:childTnLst>
                              <p:par>
                                <p:cTn id="29" presetID="22" presetClass="entr" presetSubtype="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2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81D7C4-F6EA-4806-9EEE-1C7360281EB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5363" name="Rectangle 2"/>
          <p:cNvSpPr>
            <a:spLocks noGrp="1" noChangeArrowheads="1"/>
          </p:cNvSpPr>
          <p:nvPr>
            <p:ph type="title"/>
          </p:nvPr>
        </p:nvSpPr>
        <p:spPr>
          <a:xfrm>
            <a:off x="1981200" y="228600"/>
            <a:ext cx="8229600" cy="762000"/>
          </a:xfrm>
        </p:spPr>
        <p:txBody>
          <a:bodyPr/>
          <a:lstStyle/>
          <a:p>
            <a:pPr eaLnBrk="1" hangingPunct="1">
              <a:defRPr/>
            </a:pPr>
            <a:r>
              <a:rPr lang="en-US" sz="3200" b="1" i="1" u="sng" dirty="0">
                <a:solidFill>
                  <a:srgbClr val="FFFF00"/>
                </a:solidFill>
              </a:rPr>
              <a:t>Events that lead up to Peter’s Sermon</a:t>
            </a:r>
            <a:endParaRPr lang="en-US" sz="2800" b="1" i="1" u="sng" dirty="0">
              <a:solidFill>
                <a:srgbClr val="FFFF00"/>
              </a:solidFill>
            </a:endParaRPr>
          </a:p>
        </p:txBody>
      </p:sp>
      <p:sp>
        <p:nvSpPr>
          <p:cNvPr id="14340" name="Rectangle 3"/>
          <p:cNvSpPr>
            <a:spLocks noGrp="1" noChangeArrowheads="1"/>
          </p:cNvSpPr>
          <p:nvPr>
            <p:ph type="body" idx="1"/>
          </p:nvPr>
        </p:nvSpPr>
        <p:spPr>
          <a:xfrm>
            <a:off x="1219200" y="1375468"/>
            <a:ext cx="9601200" cy="4530725"/>
          </a:xfrm>
        </p:spPr>
        <p:txBody>
          <a:bodyPr/>
          <a:lstStyle/>
          <a:p>
            <a:pPr>
              <a:lnSpc>
                <a:spcPct val="200000"/>
              </a:lnSpc>
              <a:buFont typeface="Wingdings" panose="05000000000000000000" pitchFamily="2" charset="2"/>
              <a:buChar char="§"/>
              <a:defRPr/>
            </a:pPr>
            <a:r>
              <a:rPr lang="en-US" sz="2800" dirty="0">
                <a:latin typeface="Cambria" panose="02040503050406030204" pitchFamily="18" charset="0"/>
                <a:ea typeface="Cambria" panose="02040503050406030204" pitchFamily="18" charset="0"/>
              </a:rPr>
              <a:t>Promise of the Holy Spirit (1:4-5,8)</a:t>
            </a:r>
          </a:p>
          <a:p>
            <a:pPr>
              <a:lnSpc>
                <a:spcPct val="200000"/>
              </a:lnSpc>
              <a:buFont typeface="Wingdings" panose="05000000000000000000" pitchFamily="2" charset="2"/>
              <a:buChar char="§"/>
              <a:defRPr/>
            </a:pPr>
            <a:r>
              <a:rPr lang="en-US" sz="2800" dirty="0">
                <a:latin typeface="Cambria" panose="02040503050406030204" pitchFamily="18" charset="0"/>
                <a:ea typeface="Cambria" panose="02040503050406030204" pitchFamily="18" charset="0"/>
              </a:rPr>
              <a:t>Ascension (1:9)</a:t>
            </a:r>
          </a:p>
          <a:p>
            <a:pPr>
              <a:lnSpc>
                <a:spcPct val="200000"/>
              </a:lnSpc>
              <a:buFont typeface="Wingdings" panose="05000000000000000000" pitchFamily="2" charset="2"/>
              <a:buChar char="§"/>
              <a:defRPr/>
            </a:pPr>
            <a:r>
              <a:rPr lang="en-US" sz="2800" dirty="0">
                <a:latin typeface="Cambria" panose="02040503050406030204" pitchFamily="18" charset="0"/>
                <a:ea typeface="Cambria" panose="02040503050406030204" pitchFamily="18" charset="0"/>
              </a:rPr>
              <a:t>Selection of Matthias (1:26)</a:t>
            </a:r>
          </a:p>
          <a:p>
            <a:pPr>
              <a:lnSpc>
                <a:spcPct val="200000"/>
              </a:lnSpc>
              <a:buFont typeface="Wingdings" panose="05000000000000000000" pitchFamily="2" charset="2"/>
              <a:buChar char="§"/>
              <a:defRPr/>
            </a:pPr>
            <a:r>
              <a:rPr lang="en-US" sz="2800" dirty="0">
                <a:latin typeface="Cambria" panose="02040503050406030204" pitchFamily="18" charset="0"/>
                <a:ea typeface="Cambria" panose="02040503050406030204" pitchFamily="18" charset="0"/>
              </a:rPr>
              <a:t>Day of Pentecost</a:t>
            </a:r>
          </a:p>
          <a:p>
            <a:pPr marL="1489075" indent="-1489075">
              <a:lnSpc>
                <a:spcPct val="110000"/>
              </a:lnSpc>
              <a:buNone/>
              <a:defRPr/>
            </a:pPr>
            <a:endParaRPr lang="en-US" sz="2800" dirty="0"/>
          </a:p>
          <a:p>
            <a:pPr marL="1489075" indent="-1489075">
              <a:lnSpc>
                <a:spcPct val="110000"/>
              </a:lnSpc>
              <a:buNone/>
              <a:defRP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0">
                                            <p:txEl>
                                              <p:pRg st="1" end="1"/>
                                            </p:txEl>
                                          </p:spTgt>
                                        </p:tgtEl>
                                        <p:attrNameLst>
                                          <p:attrName>style.visibility</p:attrName>
                                        </p:attrNameLst>
                                      </p:cBhvr>
                                      <p:to>
                                        <p:strVal val="visible"/>
                                      </p:to>
                                    </p:set>
                                    <p:animEffect transition="in" filter="fade">
                                      <p:cBhvr>
                                        <p:cTn id="7" dur="500"/>
                                        <p:tgtEl>
                                          <p:spTgt spid="1434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0">
                                            <p:txEl>
                                              <p:pRg st="2" end="2"/>
                                            </p:txEl>
                                          </p:spTgt>
                                        </p:tgtEl>
                                        <p:attrNameLst>
                                          <p:attrName>style.visibility</p:attrName>
                                        </p:attrNameLst>
                                      </p:cBhvr>
                                      <p:to>
                                        <p:strVal val="visible"/>
                                      </p:to>
                                    </p:set>
                                    <p:animEffect transition="in" filter="fade">
                                      <p:cBhvr>
                                        <p:cTn id="12" dur="500"/>
                                        <p:tgtEl>
                                          <p:spTgt spid="1434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0">
                                            <p:txEl>
                                              <p:pRg st="3" end="3"/>
                                            </p:txEl>
                                          </p:spTgt>
                                        </p:tgtEl>
                                        <p:attrNameLst>
                                          <p:attrName>style.visibility</p:attrName>
                                        </p:attrNameLst>
                                      </p:cBhvr>
                                      <p:to>
                                        <p:strVal val="visible"/>
                                      </p:to>
                                    </p:set>
                                    <p:animEffect transition="in" filter="fade">
                                      <p:cBhvr>
                                        <p:cTn id="17" dur="500"/>
                                        <p:tgtEl>
                                          <p:spTgt spid="143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04800" y="838200"/>
            <a:ext cx="11506200" cy="5791200"/>
          </a:xfrm>
          <a:noFill/>
          <a:ln/>
        </p:spPr>
        <p:txBody>
          <a:bodyPr>
            <a:normAutofit fontScale="92500" lnSpcReduction="20000"/>
          </a:bodyPr>
          <a:lstStyle/>
          <a:p>
            <a:pPr>
              <a:lnSpc>
                <a:spcPct val="95000"/>
              </a:lnSpc>
              <a:spcAft>
                <a:spcPts val="1800"/>
              </a:spcAft>
              <a:buFont typeface="Wingdings" panose="05000000000000000000" pitchFamily="2" charset="2"/>
              <a:buChar char="§"/>
            </a:pPr>
            <a:r>
              <a:rPr lang="en-US" sz="2800" dirty="0">
                <a:latin typeface="Cambria" pitchFamily="18" charset="0"/>
              </a:rPr>
              <a:t>One of the three annual feasts required by Law (Passover, Pentecost (NT Word), Feast of Tabernacles)</a:t>
            </a:r>
          </a:p>
          <a:p>
            <a:pPr>
              <a:lnSpc>
                <a:spcPct val="95000"/>
              </a:lnSpc>
              <a:spcAft>
                <a:spcPts val="1800"/>
              </a:spcAft>
              <a:buFont typeface="Wingdings" panose="05000000000000000000" pitchFamily="2" charset="2"/>
              <a:buChar char="§"/>
            </a:pPr>
            <a:r>
              <a:rPr lang="en-US" sz="2800" dirty="0">
                <a:latin typeface="Cambria" pitchFamily="18" charset="0"/>
              </a:rPr>
              <a:t>Called the </a:t>
            </a:r>
            <a:r>
              <a:rPr lang="en-US" sz="2800" u="sng" dirty="0">
                <a:latin typeface="Cambria" pitchFamily="18" charset="0"/>
              </a:rPr>
              <a:t>feast of weeks </a:t>
            </a:r>
            <a:r>
              <a:rPr lang="en-US" sz="2800" dirty="0">
                <a:latin typeface="Cambria" pitchFamily="18" charset="0"/>
              </a:rPr>
              <a:t>because of the seven weeks that intervened between it and Passover</a:t>
            </a:r>
          </a:p>
          <a:p>
            <a:pPr>
              <a:lnSpc>
                <a:spcPct val="95000"/>
              </a:lnSpc>
              <a:spcAft>
                <a:spcPts val="1800"/>
              </a:spcAft>
              <a:buFont typeface="Wingdings" panose="05000000000000000000" pitchFamily="2" charset="2"/>
              <a:buChar char="§"/>
            </a:pPr>
            <a:r>
              <a:rPr lang="en-US" sz="2800" dirty="0">
                <a:latin typeface="Cambria" pitchFamily="18" charset="0"/>
              </a:rPr>
              <a:t>Also called </a:t>
            </a:r>
            <a:r>
              <a:rPr lang="en-US" sz="2800" u="sng" dirty="0">
                <a:latin typeface="Cambria" pitchFamily="18" charset="0"/>
              </a:rPr>
              <a:t>feast of harvest </a:t>
            </a:r>
            <a:r>
              <a:rPr lang="en-US" sz="2800" dirty="0">
                <a:latin typeface="Cambria" pitchFamily="18" charset="0"/>
              </a:rPr>
              <a:t>(Ex 23:16) and the </a:t>
            </a:r>
            <a:r>
              <a:rPr lang="en-US" sz="2800" u="sng" dirty="0">
                <a:latin typeface="Cambria" pitchFamily="18" charset="0"/>
              </a:rPr>
              <a:t>feast of the first fruits </a:t>
            </a:r>
            <a:r>
              <a:rPr lang="en-US" sz="2800" dirty="0">
                <a:latin typeface="Cambria" pitchFamily="18" charset="0"/>
              </a:rPr>
              <a:t>(Lev 23:17; Num 28:26)</a:t>
            </a:r>
          </a:p>
          <a:p>
            <a:pPr>
              <a:lnSpc>
                <a:spcPct val="95000"/>
              </a:lnSpc>
              <a:spcAft>
                <a:spcPts val="1800"/>
              </a:spcAft>
              <a:buFont typeface="Wingdings" panose="05000000000000000000" pitchFamily="2" charset="2"/>
              <a:buChar char="§"/>
            </a:pPr>
            <a:r>
              <a:rPr lang="en-US" sz="2800" dirty="0">
                <a:latin typeface="Cambria" pitchFamily="18" charset="0"/>
              </a:rPr>
              <a:t> </a:t>
            </a:r>
            <a:r>
              <a:rPr lang="en-US" sz="2800" i="1" u="sng" dirty="0">
                <a:solidFill>
                  <a:srgbClr val="FFFF00"/>
                </a:solidFill>
                <a:latin typeface="Cambria" pitchFamily="18" charset="0"/>
              </a:rPr>
              <a:t>Lev 23:16 </a:t>
            </a:r>
            <a:r>
              <a:rPr lang="en-US" sz="2800" dirty="0">
                <a:latin typeface="Cambria" pitchFamily="18" charset="0"/>
              </a:rPr>
              <a:t>– “Count off fifty days up to the day after the seventh Sabbath, and then present an offering of new grain to the LORD”</a:t>
            </a:r>
          </a:p>
          <a:p>
            <a:pPr>
              <a:lnSpc>
                <a:spcPct val="95000"/>
              </a:lnSpc>
              <a:spcAft>
                <a:spcPts val="1800"/>
              </a:spcAft>
              <a:buFont typeface="Wingdings" panose="05000000000000000000" pitchFamily="2" charset="2"/>
              <a:buChar char="§"/>
            </a:pPr>
            <a:r>
              <a:rPr lang="en-US" sz="2800" i="1" u="sng" dirty="0">
                <a:solidFill>
                  <a:srgbClr val="FFFF00"/>
                </a:solidFill>
                <a:latin typeface="Cambria" pitchFamily="18" charset="0"/>
              </a:rPr>
              <a:t>Num 28:26 </a:t>
            </a:r>
            <a:r>
              <a:rPr lang="en-US" sz="2800" dirty="0">
                <a:latin typeface="Cambria" pitchFamily="18" charset="0"/>
              </a:rPr>
              <a:t>-  “On the day of first fruits, when you present to the LORD an offering of new grain during the Feast of Weeks, hold a sacred assembly and do no regular work.”</a:t>
            </a:r>
          </a:p>
          <a:p>
            <a:pPr>
              <a:lnSpc>
                <a:spcPct val="95000"/>
              </a:lnSpc>
              <a:spcAft>
                <a:spcPts val="1800"/>
              </a:spcAft>
              <a:buFont typeface="Wingdings" panose="05000000000000000000" pitchFamily="2" charset="2"/>
              <a:buChar char="§"/>
            </a:pPr>
            <a:r>
              <a:rPr lang="en-US" sz="2800" dirty="0">
                <a:latin typeface="Cambria" panose="02040503050406030204" pitchFamily="18" charset="0"/>
                <a:ea typeface="Cambria" panose="02040503050406030204" pitchFamily="18" charset="0"/>
              </a:rPr>
              <a:t>It was appropriate that God chose the Feast of Harvest as the time to begin the great harvest of souls that would result from the preaching of the gospel. </a:t>
            </a:r>
          </a:p>
        </p:txBody>
      </p:sp>
      <p:sp>
        <p:nvSpPr>
          <p:cNvPr id="6" name="Rectangle 5"/>
          <p:cNvSpPr/>
          <p:nvPr/>
        </p:nvSpPr>
        <p:spPr>
          <a:xfrm>
            <a:off x="3733800" y="228600"/>
            <a:ext cx="443589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mbria" pitchFamily="18" charset="0"/>
                <a:ea typeface="+mn-ea"/>
                <a:cs typeface="+mn-cs"/>
              </a:rPr>
              <a:t>What was Pentecost (2:1)?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4" end="4"/>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C5BDA7D-1674-476C-BC08-30BE560B839E}"/>
              </a:ext>
            </a:extLst>
          </p:cNvPr>
          <p:cNvCxnSpPr/>
          <p:nvPr/>
        </p:nvCxnSpPr>
        <p:spPr>
          <a:xfrm>
            <a:off x="1653434" y="4168131"/>
            <a:ext cx="8678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252AC62-4BC3-4569-8A21-ABF7E263CC55}"/>
              </a:ext>
            </a:extLst>
          </p:cNvPr>
          <p:cNvSpPr txBox="1"/>
          <p:nvPr/>
        </p:nvSpPr>
        <p:spPr>
          <a:xfrm>
            <a:off x="391584" y="2260601"/>
            <a:ext cx="11480800" cy="3908762"/>
          </a:xfrm>
          <a:prstGeom prst="rect">
            <a:avLst/>
          </a:prstGeom>
          <a:noFill/>
        </p:spPr>
        <p:txBody>
          <a:bodyPr>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1 When the Day of Pentecost had fully come, they were all with one accord in one place. </a:t>
            </a:r>
            <a:r>
              <a:rPr kumimoji="0" lang="en-US" sz="32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2 </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suddenly there came a sound from heaven, </a:t>
            </a:r>
            <a:r>
              <a:rPr kumimoji="0" lang="en-US" sz="3200" b="0" i="0" u="sng" strike="noStrike" kern="1200" cap="none" spc="0" normalizeH="0" baseline="0" noProof="0" dirty="0">
                <a:ln>
                  <a:noFill/>
                </a:ln>
                <a:solidFill>
                  <a:prstClr val="white"/>
                </a:solidFill>
                <a:effectLst/>
                <a:uLnTx/>
                <a:uFillTx/>
                <a:latin typeface="Calibri"/>
                <a:ea typeface="+mn-ea"/>
                <a:cs typeface="Arial" panose="020B0604020202020204" pitchFamily="34" charset="0"/>
              </a:rPr>
              <a:t>as of </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 rushing mighty wind, and it filled the whole house where they were sitting. </a:t>
            </a:r>
            <a:r>
              <a:rPr kumimoji="0" lang="en-US" sz="32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3 </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Then there appeared to them divided tongues, </a:t>
            </a:r>
            <a:r>
              <a:rPr kumimoji="0" lang="en-US" sz="3200" b="0" i="0" u="sng" strike="noStrike" kern="1200" cap="none" spc="0" normalizeH="0" baseline="0" noProof="0" dirty="0">
                <a:ln>
                  <a:noFill/>
                </a:ln>
                <a:solidFill>
                  <a:prstClr val="white"/>
                </a:solidFill>
                <a:effectLst/>
                <a:uLnTx/>
                <a:uFillTx/>
                <a:latin typeface="Calibri"/>
                <a:ea typeface="+mn-ea"/>
                <a:cs typeface="Arial" panose="020B0604020202020204" pitchFamily="34" charset="0"/>
              </a:rPr>
              <a:t>as of </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fire, and </a:t>
            </a:r>
            <a:r>
              <a:rPr kumimoji="0" lang="en-US" sz="3200" b="0" i="1"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one</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sat upon each of them. </a:t>
            </a:r>
            <a:r>
              <a:rPr kumimoji="0" lang="en-US" sz="32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4 </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they were all filled with the Holy Spirit and began to speak with </a:t>
            </a:r>
            <a:r>
              <a:rPr kumimoji="0" lang="en-US" sz="3200" b="0" i="1" u="sng" strike="noStrike" kern="1200" cap="none" spc="0" normalizeH="0" baseline="0" noProof="0" dirty="0">
                <a:ln>
                  <a:noFill/>
                </a:ln>
                <a:solidFill>
                  <a:prstClr val="white"/>
                </a:solidFill>
                <a:effectLst/>
                <a:uLnTx/>
                <a:uFillTx/>
                <a:latin typeface="Calibri"/>
                <a:ea typeface="+mn-ea"/>
                <a:cs typeface="Arial" panose="020B0604020202020204" pitchFamily="34" charset="0"/>
              </a:rPr>
              <a:t>other tongues</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as the Spirit gave them utterance.</a:t>
            </a:r>
          </a:p>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
        <p:nvSpPr>
          <p:cNvPr id="5" name="TextBox 4">
            <a:extLst>
              <a:ext uri="{FF2B5EF4-FFF2-40B4-BE49-F238E27FC236}">
                <a16:creationId xmlns:a16="http://schemas.microsoft.com/office/drawing/2014/main" id="{805784B0-8877-43CF-978F-DC207AFEC3B3}"/>
              </a:ext>
            </a:extLst>
          </p:cNvPr>
          <p:cNvSpPr txBox="1"/>
          <p:nvPr/>
        </p:nvSpPr>
        <p:spPr>
          <a:xfrm>
            <a:off x="387351" y="1234018"/>
            <a:ext cx="11277600" cy="1569660"/>
          </a:xfrm>
          <a:prstGeom prst="rect">
            <a:avLst/>
          </a:prstGeom>
          <a:noFill/>
        </p:spPr>
        <p:txBody>
          <a:bodyPr>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1:26 </a:t>
            </a:r>
            <a:r>
              <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they cast their lots, and the lot fell on Matthias. And he was numbered with the eleven apostles.</a:t>
            </a:r>
          </a:p>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sp>
        <p:nvSpPr>
          <p:cNvPr id="540676" name="Title 5">
            <a:extLst>
              <a:ext uri="{FF2B5EF4-FFF2-40B4-BE49-F238E27FC236}">
                <a16:creationId xmlns:a16="http://schemas.microsoft.com/office/drawing/2014/main" id="{9887D18D-B544-4AEE-A2DD-E35D4C1B0704}"/>
              </a:ext>
            </a:extLst>
          </p:cNvPr>
          <p:cNvSpPr>
            <a:spLocks noGrp="1"/>
          </p:cNvSpPr>
          <p:nvPr>
            <p:ph type="title"/>
          </p:nvPr>
        </p:nvSpPr>
        <p:spPr>
          <a:xfrm>
            <a:off x="609600" y="64304"/>
            <a:ext cx="10972800" cy="698633"/>
          </a:xfrm>
        </p:spPr>
        <p:txBody>
          <a:bodyPr/>
          <a:lstStyle/>
          <a:p>
            <a:pPr eaLnBrk="1" hangingPunct="1"/>
            <a:r>
              <a:rPr lang="en-US" altLang="en-US" sz="3200" b="1" i="1" u="sng" dirty="0">
                <a:solidFill>
                  <a:srgbClr val="FFFF00"/>
                </a:solidFill>
              </a:rPr>
              <a:t>Chapter 2</a:t>
            </a:r>
          </a:p>
        </p:txBody>
      </p:sp>
      <p:cxnSp>
        <p:nvCxnSpPr>
          <p:cNvPr id="3" name="Straight Connector 2">
            <a:extLst>
              <a:ext uri="{FF2B5EF4-FFF2-40B4-BE49-F238E27FC236}">
                <a16:creationId xmlns:a16="http://schemas.microsoft.com/office/drawing/2014/main" id="{2F30F09F-A428-4479-8693-E66A03399461}"/>
              </a:ext>
            </a:extLst>
          </p:cNvPr>
          <p:cNvCxnSpPr/>
          <p:nvPr/>
        </p:nvCxnSpPr>
        <p:spPr>
          <a:xfrm>
            <a:off x="1828800" y="1691217"/>
            <a:ext cx="71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52A442E-939D-48F3-AD60-86065BB4DAF2}"/>
              </a:ext>
            </a:extLst>
          </p:cNvPr>
          <p:cNvCxnSpPr>
            <a:cxnSpLocks/>
          </p:cNvCxnSpPr>
          <p:nvPr/>
        </p:nvCxnSpPr>
        <p:spPr>
          <a:xfrm>
            <a:off x="5664200" y="2209800"/>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29BAD02-FD31-4F21-BE6B-85910194B747}"/>
              </a:ext>
            </a:extLst>
          </p:cNvPr>
          <p:cNvCxnSpPr/>
          <p:nvPr/>
        </p:nvCxnSpPr>
        <p:spPr>
          <a:xfrm>
            <a:off x="7971367" y="2789767"/>
            <a:ext cx="71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F495972-7C81-473E-B9FF-E882108AED3D}"/>
              </a:ext>
            </a:extLst>
          </p:cNvPr>
          <p:cNvCxnSpPr/>
          <p:nvPr/>
        </p:nvCxnSpPr>
        <p:spPr>
          <a:xfrm>
            <a:off x="8760885" y="4195328"/>
            <a:ext cx="8678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9F942AC-B0B3-4593-B8D5-7118A0F80C60}"/>
              </a:ext>
            </a:extLst>
          </p:cNvPr>
          <p:cNvCxnSpPr/>
          <p:nvPr/>
        </p:nvCxnSpPr>
        <p:spPr>
          <a:xfrm>
            <a:off x="7893052" y="4648200"/>
            <a:ext cx="8678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0EF7EC6-D1E7-4CB1-9722-061394F7E2F5}"/>
              </a:ext>
            </a:extLst>
          </p:cNvPr>
          <p:cNvCxnSpPr/>
          <p:nvPr/>
        </p:nvCxnSpPr>
        <p:spPr>
          <a:xfrm>
            <a:off x="9906000" y="4648200"/>
            <a:ext cx="71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ED796A2-3CE8-48DC-B8B4-B5418295FB83}"/>
              </a:ext>
            </a:extLst>
          </p:cNvPr>
          <p:cNvCxnSpPr/>
          <p:nvPr/>
        </p:nvCxnSpPr>
        <p:spPr>
          <a:xfrm>
            <a:off x="3429000" y="5638800"/>
            <a:ext cx="81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0D68CFD-EBFA-4158-8481-184CB061D1DE}"/>
              </a:ext>
            </a:extLst>
          </p:cNvPr>
          <p:cNvSpPr txBox="1"/>
          <p:nvPr/>
        </p:nvSpPr>
        <p:spPr>
          <a:xfrm>
            <a:off x="1210733" y="5907948"/>
            <a:ext cx="10140951" cy="584775"/>
          </a:xfrm>
          <a:prstGeom prst="rect">
            <a:avLst/>
          </a:prstGeom>
          <a:noFill/>
        </p:spPr>
        <p:txBody>
          <a:bodyP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What were these “other tongues”?</a:t>
            </a:r>
          </a:p>
        </p:txBody>
      </p:sp>
      <p:sp>
        <p:nvSpPr>
          <p:cNvPr id="2" name="TextBox 1">
            <a:extLst>
              <a:ext uri="{FF2B5EF4-FFF2-40B4-BE49-F238E27FC236}">
                <a16:creationId xmlns:a16="http://schemas.microsoft.com/office/drawing/2014/main" id="{993A475C-6990-4714-8459-A11E149D5303}"/>
              </a:ext>
            </a:extLst>
          </p:cNvPr>
          <p:cNvSpPr txBox="1"/>
          <p:nvPr/>
        </p:nvSpPr>
        <p:spPr>
          <a:xfrm>
            <a:off x="912284" y="693256"/>
            <a:ext cx="10439400" cy="584775"/>
          </a:xfrm>
          <a:prstGeom prst="rect">
            <a:avLst/>
          </a:prstGeom>
          <a:solidFill>
            <a:schemeClr val="tx1"/>
          </a:solidFill>
        </p:spPr>
        <p:txBody>
          <a:bodyPr wrap="square">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Who were baptized with the Holy Spirit and spoke in tongues?</a:t>
            </a:r>
          </a:p>
        </p:txBody>
      </p:sp>
      <p:sp>
        <p:nvSpPr>
          <p:cNvPr id="18" name="Rounded Rectangular Callout 17">
            <a:extLst>
              <a:ext uri="{FF2B5EF4-FFF2-40B4-BE49-F238E27FC236}">
                <a16:creationId xmlns:a16="http://schemas.microsoft.com/office/drawing/2014/main" id="{C7D056FD-68AD-466F-9225-0D4784F3FDC2}"/>
              </a:ext>
            </a:extLst>
          </p:cNvPr>
          <p:cNvSpPr/>
          <p:nvPr/>
        </p:nvSpPr>
        <p:spPr>
          <a:xfrm>
            <a:off x="1679592" y="2854478"/>
            <a:ext cx="7315199" cy="1571237"/>
          </a:xfrm>
          <a:prstGeom prst="wedgeRoundRectCallout">
            <a:avLst>
              <a:gd name="adj1" fmla="val -11032"/>
              <a:gd name="adj2" fmla="val 73588"/>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The reign of Christ over men was about to begin as his apostles would now begin to proclaim his teachings as the law to govern mankind</a:t>
            </a:r>
            <a:endParaRPr kumimoji="0" lang="en-US" sz="2800" b="1" i="1" u="sng" strike="noStrike" kern="1200" cap="none" spc="0" normalizeH="0" baseline="0" noProof="0" dirty="0">
              <a:ln>
                <a:noFill/>
              </a:ln>
              <a:solidFill>
                <a:srgbClr val="FFFF00"/>
              </a:solidFill>
              <a:effectLst/>
              <a:uLnTx/>
              <a:uFillTx/>
              <a:latin typeface="Calibri"/>
              <a:ea typeface="+mn-ea"/>
              <a:cs typeface="+mn-cs"/>
            </a:endParaRPr>
          </a:p>
        </p:txBody>
      </p:sp>
      <p:cxnSp>
        <p:nvCxnSpPr>
          <p:cNvPr id="20" name="Straight Connector 19">
            <a:extLst>
              <a:ext uri="{FF2B5EF4-FFF2-40B4-BE49-F238E27FC236}">
                <a16:creationId xmlns:a16="http://schemas.microsoft.com/office/drawing/2014/main" id="{EB81D9CD-0147-4083-B5E5-BB384F441EA7}"/>
              </a:ext>
            </a:extLst>
          </p:cNvPr>
          <p:cNvCxnSpPr>
            <a:cxnSpLocks/>
          </p:cNvCxnSpPr>
          <p:nvPr/>
        </p:nvCxnSpPr>
        <p:spPr>
          <a:xfrm>
            <a:off x="1016000" y="5181600"/>
            <a:ext cx="397855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Rounded Rectangular Callout 17">
            <a:extLst>
              <a:ext uri="{FF2B5EF4-FFF2-40B4-BE49-F238E27FC236}">
                <a16:creationId xmlns:a16="http://schemas.microsoft.com/office/drawing/2014/main" id="{8FC3A5E3-FC1C-4DDA-A9C4-C7001BCC7DC8}"/>
              </a:ext>
            </a:extLst>
          </p:cNvPr>
          <p:cNvSpPr/>
          <p:nvPr/>
        </p:nvSpPr>
        <p:spPr>
          <a:xfrm>
            <a:off x="1168903" y="4415036"/>
            <a:ext cx="8164539" cy="1571237"/>
          </a:xfrm>
          <a:prstGeom prst="wedgeRoundRectCallout">
            <a:avLst>
              <a:gd name="adj1" fmla="val -33031"/>
              <a:gd name="adj2" fmla="val -131631"/>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And they worshiped Him, and returned to Jerusalem with great joy, </a:t>
            </a:r>
            <a:r>
              <a:rPr kumimoji="0" lang="en-US" sz="2800" b="1" i="0" u="none" strike="noStrike" kern="1200" cap="none" spc="0" normalizeH="0" baseline="30000" noProof="0" dirty="0">
                <a:ln>
                  <a:noFill/>
                </a:ln>
                <a:solidFill>
                  <a:prstClr val="white"/>
                </a:solidFill>
                <a:effectLst/>
                <a:uLnTx/>
                <a:uFillTx/>
                <a:latin typeface="Calibri"/>
                <a:ea typeface="+mn-ea"/>
                <a:cs typeface="+mn-cs"/>
              </a:rPr>
              <a:t>53 </a:t>
            </a:r>
            <a:r>
              <a:rPr kumimoji="0" lang="en-US" sz="2800" b="0" i="0" u="none" strike="noStrike" kern="1200" cap="none" spc="0" normalizeH="0" baseline="0" noProof="0" dirty="0">
                <a:ln>
                  <a:noFill/>
                </a:ln>
                <a:solidFill>
                  <a:prstClr val="white"/>
                </a:solidFill>
                <a:effectLst/>
                <a:uLnTx/>
                <a:uFillTx/>
                <a:latin typeface="Calibri"/>
                <a:ea typeface="+mn-ea"/>
                <a:cs typeface="+mn-cs"/>
              </a:rPr>
              <a:t>and were </a:t>
            </a:r>
            <a:r>
              <a:rPr kumimoji="0" lang="en-US" sz="2800" b="0" i="1" u="sng" strike="noStrike" kern="1200" cap="none" spc="0" normalizeH="0" baseline="0" noProof="0" dirty="0">
                <a:ln>
                  <a:noFill/>
                </a:ln>
                <a:solidFill>
                  <a:srgbClr val="FFFF00"/>
                </a:solidFill>
                <a:effectLst/>
                <a:uLnTx/>
                <a:uFillTx/>
                <a:latin typeface="Calibri"/>
                <a:ea typeface="+mn-ea"/>
                <a:cs typeface="+mn-cs"/>
              </a:rPr>
              <a:t>continually in the temple </a:t>
            </a:r>
            <a:r>
              <a:rPr kumimoji="0" lang="en-US" sz="2800" b="0" i="0" u="none" strike="noStrike" kern="1200" cap="none" spc="0" normalizeH="0" baseline="0" noProof="0" dirty="0">
                <a:ln>
                  <a:noFill/>
                </a:ln>
                <a:solidFill>
                  <a:prstClr val="white"/>
                </a:solidFill>
                <a:effectLst/>
                <a:uLnTx/>
                <a:uFillTx/>
                <a:latin typeface="Calibri"/>
                <a:ea typeface="+mn-ea"/>
                <a:cs typeface="+mn-cs"/>
              </a:rPr>
              <a:t>praising and blessing God. </a:t>
            </a:r>
            <a:r>
              <a:rPr kumimoji="0" lang="en-US" sz="2800" b="1" i="1" u="sng" strike="noStrike" kern="1200" cap="none" spc="0" normalizeH="0" baseline="0" noProof="0" dirty="0">
                <a:ln>
                  <a:noFill/>
                </a:ln>
                <a:solidFill>
                  <a:srgbClr val="FFFF00"/>
                </a:solidFill>
                <a:effectLst/>
                <a:uLnTx/>
                <a:uFillTx/>
                <a:latin typeface="Calibri"/>
                <a:ea typeface="+mn-ea"/>
                <a:cs typeface="+mn-cs"/>
              </a:rPr>
              <a:t>Luke 24:52-53  </a:t>
            </a:r>
          </a:p>
        </p:txBody>
      </p:sp>
      <p:sp>
        <p:nvSpPr>
          <p:cNvPr id="22" name="Rounded Rectangular Callout 17">
            <a:extLst>
              <a:ext uri="{FF2B5EF4-FFF2-40B4-BE49-F238E27FC236}">
                <a16:creationId xmlns:a16="http://schemas.microsoft.com/office/drawing/2014/main" id="{92E37356-1574-47A0-ADE9-F639416A3ED5}"/>
              </a:ext>
            </a:extLst>
          </p:cNvPr>
          <p:cNvSpPr/>
          <p:nvPr/>
        </p:nvSpPr>
        <p:spPr>
          <a:xfrm>
            <a:off x="6951132" y="1033708"/>
            <a:ext cx="4328584" cy="809001"/>
          </a:xfrm>
          <a:prstGeom prst="wedgeRoundRectCallout">
            <a:avLst>
              <a:gd name="adj1" fmla="val -45510"/>
              <a:gd name="adj2" fmla="val 74988"/>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Pronouns point back to the nearest antecedent noun</a:t>
            </a:r>
            <a:endParaRPr kumimoji="0" lang="en-US" sz="2800" b="1" i="1" u="sng" strike="noStrike" kern="1200" cap="none" spc="0" normalizeH="0" baseline="0" noProof="0" dirty="0">
              <a:ln>
                <a:noFill/>
              </a:ln>
              <a:solidFill>
                <a:srgbClr val="FFFF00"/>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left)">
                                      <p:cBhvr>
                                        <p:cTn id="54" dur="500"/>
                                        <p:tgtEl>
                                          <p:spTgt spid="3"/>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left)">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19">
                                            <p:txEl>
                                              <p:pRg st="0" end="0"/>
                                            </p:txEl>
                                          </p:spTgt>
                                        </p:tgtEl>
                                        <p:attrNameLst>
                                          <p:attrName>style.visibility</p:attrName>
                                        </p:attrNameLst>
                                      </p:cBhvr>
                                      <p:to>
                                        <p:strVal val="visible"/>
                                      </p:to>
                                    </p:set>
                                    <p:animEffect transition="in" filter="barn(inVertical)">
                                      <p:cBhvr>
                                        <p:cTn id="87"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18" grpId="0" animBg="1"/>
      <p:bldP spid="18" grpId="1" animBg="1"/>
      <p:bldP spid="15" grpId="0" animBg="1"/>
      <p:bldP spid="15" grpId="1" animBg="1"/>
      <p:bldP spid="22" grpId="0" animBg="1"/>
      <p:bldP spid="2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B4355A-7F4E-4310-B89E-B41430EE973B}"/>
              </a:ext>
            </a:extLst>
          </p:cNvPr>
          <p:cNvSpPr txBox="1"/>
          <p:nvPr/>
        </p:nvSpPr>
        <p:spPr>
          <a:xfrm>
            <a:off x="406400" y="423334"/>
            <a:ext cx="11379200" cy="6700168"/>
          </a:xfrm>
          <a:prstGeom prst="rect">
            <a:avLst/>
          </a:prstGeom>
          <a:noFill/>
        </p:spPr>
        <p:txBody>
          <a:bodyP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5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there were dwelling in Jerusalem Jews, </a:t>
            </a:r>
            <a:r>
              <a:rPr kumimoji="0" lang="en-US" sz="3067" b="0" strike="noStrike" kern="1200" cap="none" spc="0" normalizeH="0" baseline="0" noProof="0" dirty="0">
                <a:ln>
                  <a:noFill/>
                </a:ln>
                <a:effectLst/>
                <a:uLnTx/>
                <a:uFillTx/>
                <a:latin typeface="Calibri"/>
                <a:ea typeface="+mn-ea"/>
                <a:cs typeface="Arial" panose="020B0604020202020204" pitchFamily="34" charset="0"/>
              </a:rPr>
              <a:t>devout men</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from every nation under heaven.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6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when this sound occurred, the multitude came together, and were confused, because everyone heard them speak in his </a:t>
            </a:r>
            <a:r>
              <a:rPr kumimoji="0" lang="en-US" sz="3067"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own language</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7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Then they were all amazed and marveled, saying to one another, “Look, are not all these who speak Galileans?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8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how </a:t>
            </a:r>
            <a:r>
              <a:rPr kumimoji="0" lang="en-US" sz="3067" b="0" i="1"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is it that</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we hear, each in our </a:t>
            </a:r>
            <a:r>
              <a:rPr kumimoji="0" lang="en-US" sz="3067"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own language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in which we were born?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9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Parthians and Medes and Elamites, those dwelling in Mesopotamia, Judea and Cappadocia, Pontus and Asia,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10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Phrygia and Pamphylia, Egypt and the parts of Libya adjoining Cyrene, visitors from Rome, both Jews and proselytes,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11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Cretans and Arabs—we hear them speaking in </a:t>
            </a:r>
            <a:r>
              <a:rPr kumimoji="0" lang="en-US" sz="3067"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our own tongues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the wonderful works of God.”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12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So they were all amazed and perplexed, saying to one another, “Whatever could this mean?”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13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Others mocking said, “They are full of new wine.”</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cxnSp>
        <p:nvCxnSpPr>
          <p:cNvPr id="4" name="Straight Connector 3">
            <a:extLst>
              <a:ext uri="{FF2B5EF4-FFF2-40B4-BE49-F238E27FC236}">
                <a16:creationId xmlns:a16="http://schemas.microsoft.com/office/drawing/2014/main" id="{4852511F-6B61-4B96-AF55-50708C3A82A2}"/>
              </a:ext>
            </a:extLst>
          </p:cNvPr>
          <p:cNvCxnSpPr/>
          <p:nvPr/>
        </p:nvCxnSpPr>
        <p:spPr>
          <a:xfrm>
            <a:off x="2895600" y="3733800"/>
            <a:ext cx="833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15B249A-F716-4694-993F-1E6B086CD18D}"/>
              </a:ext>
            </a:extLst>
          </p:cNvPr>
          <p:cNvCxnSpPr/>
          <p:nvPr/>
        </p:nvCxnSpPr>
        <p:spPr>
          <a:xfrm>
            <a:off x="609600" y="4114800"/>
            <a:ext cx="1097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E2D084A-017F-4E01-9526-47649BC96FB2}"/>
              </a:ext>
            </a:extLst>
          </p:cNvPr>
          <p:cNvCxnSpPr/>
          <p:nvPr/>
        </p:nvCxnSpPr>
        <p:spPr>
          <a:xfrm>
            <a:off x="508000" y="4648200"/>
            <a:ext cx="1097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8E69AE8-74FF-40B0-B26C-57157126CE90}"/>
              </a:ext>
            </a:extLst>
          </p:cNvPr>
          <p:cNvCxnSpPr/>
          <p:nvPr/>
        </p:nvCxnSpPr>
        <p:spPr>
          <a:xfrm>
            <a:off x="609600" y="5105400"/>
            <a:ext cx="843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29F5E4-C3E3-4AC9-BA49-CD349970BF7C}"/>
              </a:ext>
            </a:extLst>
          </p:cNvPr>
          <p:cNvCxnSpPr>
            <a:cxnSpLocks/>
          </p:cNvCxnSpPr>
          <p:nvPr/>
        </p:nvCxnSpPr>
        <p:spPr>
          <a:xfrm>
            <a:off x="2514600" y="2286000"/>
            <a:ext cx="2133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F68F7F4-F646-413B-8CD8-ECE9C4A509A2}"/>
              </a:ext>
            </a:extLst>
          </p:cNvPr>
          <p:cNvCxnSpPr>
            <a:cxnSpLocks/>
          </p:cNvCxnSpPr>
          <p:nvPr/>
        </p:nvCxnSpPr>
        <p:spPr>
          <a:xfrm>
            <a:off x="2514600" y="5562600"/>
            <a:ext cx="2667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1CDE2DA-0725-4C30-B525-09C855153FC4}"/>
              </a:ext>
            </a:extLst>
          </p:cNvPr>
          <p:cNvCxnSpPr>
            <a:cxnSpLocks/>
          </p:cNvCxnSpPr>
          <p:nvPr/>
        </p:nvCxnSpPr>
        <p:spPr>
          <a:xfrm>
            <a:off x="7150100" y="3238500"/>
            <a:ext cx="2133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2000"/>
                                        <p:tgtEl>
                                          <p:spTgt spid="4"/>
                                        </p:tgtEl>
                                      </p:cBhvr>
                                    </p:animEffect>
                                  </p:childTnLst>
                                </p:cTn>
                              </p:par>
                              <p:par>
                                <p:cTn id="23" presetID="22" presetClass="entr" presetSubtype="8"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2000"/>
                                        <p:tgtEl>
                                          <p:spTgt spid="7"/>
                                        </p:tgtEl>
                                      </p:cBhvr>
                                    </p:animEffect>
                                  </p:childTnLst>
                                </p:cTn>
                              </p:par>
                              <p:par>
                                <p:cTn id="26" presetID="22" presetClass="entr" presetSubtype="8"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2000"/>
                                        <p:tgtEl>
                                          <p:spTgt spid="9"/>
                                        </p:tgtEl>
                                      </p:cBhvr>
                                    </p:animEffect>
                                  </p:childTnLst>
                                </p:cTn>
                              </p:par>
                              <p:par>
                                <p:cTn id="29" presetID="22" presetClass="entr" presetSubtype="8"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074E04-9917-4D27-A455-53443118131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38" t="15753" r="4904" b="8869"/>
          <a:stretch/>
        </p:blipFill>
        <p:spPr>
          <a:xfrm>
            <a:off x="620220" y="549689"/>
            <a:ext cx="10641338" cy="6292269"/>
          </a:xfrm>
          <a:prstGeom prst="rect">
            <a:avLst/>
          </a:prstGeom>
        </p:spPr>
      </p:pic>
      <p:sp>
        <p:nvSpPr>
          <p:cNvPr id="4" name="Rectangle 3">
            <a:extLst>
              <a:ext uri="{FF2B5EF4-FFF2-40B4-BE49-F238E27FC236}">
                <a16:creationId xmlns:a16="http://schemas.microsoft.com/office/drawing/2014/main" id="{ACC2F27F-4482-438A-B5F8-5C0608FCB2D2}"/>
              </a:ext>
            </a:extLst>
          </p:cNvPr>
          <p:cNvSpPr/>
          <p:nvPr/>
        </p:nvSpPr>
        <p:spPr>
          <a:xfrm>
            <a:off x="-4011" y="16042"/>
            <a:ext cx="12192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FFFF00"/>
                </a:solidFill>
                <a:effectLst/>
                <a:uLnTx/>
                <a:uFillTx/>
                <a:latin typeface="Cambria" panose="02040503050406030204" pitchFamily="18" charset="0"/>
                <a:ea typeface="Cambria" panose="02040503050406030204" pitchFamily="18" charset="0"/>
                <a:cs typeface="+mn-cs"/>
              </a:rPr>
              <a:t>“from every nation under heaven.</a:t>
            </a:r>
            <a:r>
              <a:rPr kumimoji="0" lang="en-US" sz="2800" b="0" i="1" u="none" strike="noStrike" kern="1200" cap="none" spc="0" normalizeH="0" baseline="0" noProof="0" dirty="0">
                <a:ln>
                  <a:noFill/>
                </a:ln>
                <a:solidFill>
                  <a:srgbClr val="FFFF00"/>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0" noProof="0" dirty="0">
                <a:ln>
                  <a:noFill/>
                </a:ln>
                <a:solidFill>
                  <a:srgbClr val="FFFF00"/>
                </a:solidFill>
                <a:effectLst/>
                <a:uLnTx/>
                <a:uFillTx/>
                <a:latin typeface="Cambria" panose="02040503050406030204" pitchFamily="18" charset="0"/>
                <a:ea typeface="Cambria" panose="02040503050406030204" pitchFamily="18" charset="0"/>
                <a:cs typeface="+mn-cs"/>
              </a:rPr>
              <a:t> (the Graeco-Roman world)</a:t>
            </a:r>
          </a:p>
        </p:txBody>
      </p:sp>
      <p:sp>
        <p:nvSpPr>
          <p:cNvPr id="2" name="Rectangle 1">
            <a:extLst>
              <a:ext uri="{FF2B5EF4-FFF2-40B4-BE49-F238E27FC236}">
                <a16:creationId xmlns:a16="http://schemas.microsoft.com/office/drawing/2014/main" id="{2C1CC945-3BE3-456A-B716-88BA5F923B6C}"/>
              </a:ext>
            </a:extLst>
          </p:cNvPr>
          <p:cNvSpPr/>
          <p:nvPr/>
        </p:nvSpPr>
        <p:spPr>
          <a:xfrm>
            <a:off x="9525000" y="3276600"/>
            <a:ext cx="914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D8935406-BF3C-405F-AF84-C24359336ACC}"/>
              </a:ext>
            </a:extLst>
          </p:cNvPr>
          <p:cNvSpPr/>
          <p:nvPr/>
        </p:nvSpPr>
        <p:spPr>
          <a:xfrm>
            <a:off x="9982199" y="3908134"/>
            <a:ext cx="762001"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1794108E-5393-40BD-9C9C-10DC5360C683}"/>
              </a:ext>
            </a:extLst>
          </p:cNvPr>
          <p:cNvSpPr/>
          <p:nvPr/>
        </p:nvSpPr>
        <p:spPr>
          <a:xfrm>
            <a:off x="10439398" y="5059279"/>
            <a:ext cx="609602" cy="2747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4C9976B4-7D2D-47B0-925F-E57BCC85E3A0}"/>
              </a:ext>
            </a:extLst>
          </p:cNvPr>
          <p:cNvSpPr/>
          <p:nvPr/>
        </p:nvSpPr>
        <p:spPr>
          <a:xfrm>
            <a:off x="7772520" y="3276600"/>
            <a:ext cx="144768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75577E45-2464-4953-99EB-2A949231E00D}"/>
              </a:ext>
            </a:extLst>
          </p:cNvPr>
          <p:cNvSpPr/>
          <p:nvPr/>
        </p:nvSpPr>
        <p:spPr>
          <a:xfrm>
            <a:off x="6629400" y="5334001"/>
            <a:ext cx="685800" cy="2747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6F88C03D-0AAC-4CC2-AA37-67B4BA3EA3FF}"/>
              </a:ext>
            </a:extLst>
          </p:cNvPr>
          <p:cNvSpPr/>
          <p:nvPr/>
        </p:nvSpPr>
        <p:spPr>
          <a:xfrm>
            <a:off x="7228884" y="2637044"/>
            <a:ext cx="1229316" cy="2747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43456D65-753E-4F02-9C39-8E81253D56CD}"/>
              </a:ext>
            </a:extLst>
          </p:cNvPr>
          <p:cNvSpPr/>
          <p:nvPr/>
        </p:nvSpPr>
        <p:spPr>
          <a:xfrm>
            <a:off x="6771684" y="2119811"/>
            <a:ext cx="914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FCAEC894-7D11-4A6F-B4BE-B2D3839F26B2}"/>
              </a:ext>
            </a:extLst>
          </p:cNvPr>
          <p:cNvSpPr/>
          <p:nvPr/>
        </p:nvSpPr>
        <p:spPr>
          <a:xfrm>
            <a:off x="4724400" y="2774405"/>
            <a:ext cx="533400" cy="2747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a:extLst>
              <a:ext uri="{FF2B5EF4-FFF2-40B4-BE49-F238E27FC236}">
                <a16:creationId xmlns:a16="http://schemas.microsoft.com/office/drawing/2014/main" id="{0C7D19C2-642E-4B41-BD4D-1F4F98A1E28D}"/>
              </a:ext>
            </a:extLst>
          </p:cNvPr>
          <p:cNvSpPr/>
          <p:nvPr/>
        </p:nvSpPr>
        <p:spPr>
          <a:xfrm>
            <a:off x="5328942" y="2971800"/>
            <a:ext cx="995658" cy="2747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D5C38B79-9158-4CE0-AEEB-278E54073798}"/>
              </a:ext>
            </a:extLst>
          </p:cNvPr>
          <p:cNvSpPr/>
          <p:nvPr/>
        </p:nvSpPr>
        <p:spPr>
          <a:xfrm>
            <a:off x="6085884" y="3223643"/>
            <a:ext cx="11430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8E4E9E10-1AA3-4E63-A829-9DAA22B54E0B}"/>
              </a:ext>
            </a:extLst>
          </p:cNvPr>
          <p:cNvSpPr/>
          <p:nvPr/>
        </p:nvSpPr>
        <p:spPr>
          <a:xfrm>
            <a:off x="4741460" y="5531274"/>
            <a:ext cx="685800" cy="2747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Rectangle 15">
            <a:extLst>
              <a:ext uri="{FF2B5EF4-FFF2-40B4-BE49-F238E27FC236}">
                <a16:creationId xmlns:a16="http://schemas.microsoft.com/office/drawing/2014/main" id="{1560A4D9-3B59-40F8-8C44-F45CCCBB926E}"/>
              </a:ext>
            </a:extLst>
          </p:cNvPr>
          <p:cNvSpPr/>
          <p:nvPr/>
        </p:nvSpPr>
        <p:spPr>
          <a:xfrm>
            <a:off x="3048000" y="5039956"/>
            <a:ext cx="914400" cy="2747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F460FE39-8DAE-44D5-8F01-448DAEF47330}"/>
              </a:ext>
            </a:extLst>
          </p:cNvPr>
          <p:cNvSpPr/>
          <p:nvPr/>
        </p:nvSpPr>
        <p:spPr>
          <a:xfrm>
            <a:off x="3276600" y="4060534"/>
            <a:ext cx="914399"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tangle 17">
            <a:extLst>
              <a:ext uri="{FF2B5EF4-FFF2-40B4-BE49-F238E27FC236}">
                <a16:creationId xmlns:a16="http://schemas.microsoft.com/office/drawing/2014/main" id="{328388D7-9037-4D26-9745-BC190FBA4792}"/>
              </a:ext>
            </a:extLst>
          </p:cNvPr>
          <p:cNvSpPr/>
          <p:nvPr/>
        </p:nvSpPr>
        <p:spPr>
          <a:xfrm>
            <a:off x="620220" y="1447800"/>
            <a:ext cx="685800" cy="2747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angle 18">
            <a:extLst>
              <a:ext uri="{FF2B5EF4-FFF2-40B4-BE49-F238E27FC236}">
                <a16:creationId xmlns:a16="http://schemas.microsoft.com/office/drawing/2014/main" id="{2A6906CC-0181-4CC0-9618-B53561418157}"/>
              </a:ext>
            </a:extLst>
          </p:cNvPr>
          <p:cNvSpPr/>
          <p:nvPr/>
        </p:nvSpPr>
        <p:spPr>
          <a:xfrm>
            <a:off x="8763000" y="6370722"/>
            <a:ext cx="914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4140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grpId="0" nodeType="with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par>
                          <p:cTn id="8" fill="hold">
                            <p:stCondLst>
                              <p:cond delay="500"/>
                            </p:stCondLst>
                            <p:childTnLst>
                              <p:par>
                                <p:cTn id="9" presetID="9" presetClass="exit" presetSubtype="0" fill="hold" grpId="0" nodeType="afterEffect">
                                  <p:stCondLst>
                                    <p:cond delay="0"/>
                                  </p:stCondLst>
                                  <p:childTnLst>
                                    <p:animEffect transition="out" filter="dissolve">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par>
                          <p:cTn id="12" fill="hold">
                            <p:stCondLst>
                              <p:cond delay="1000"/>
                            </p:stCondLst>
                            <p:childTnLst>
                              <p:par>
                                <p:cTn id="13" presetID="9" presetClass="exit" presetSubtype="0" fill="hold" grpId="0" nodeType="afterEffect">
                                  <p:stCondLst>
                                    <p:cond delay="0"/>
                                  </p:stCondLst>
                                  <p:childTnLst>
                                    <p:animEffect transition="out" filter="dissolv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par>
                          <p:cTn id="16" fill="hold">
                            <p:stCondLst>
                              <p:cond delay="1500"/>
                            </p:stCondLst>
                            <p:childTnLst>
                              <p:par>
                                <p:cTn id="17" presetID="9" presetClass="exit" presetSubtype="0" fill="hold" grpId="0" nodeType="afterEffect">
                                  <p:stCondLst>
                                    <p:cond delay="0"/>
                                  </p:stCondLst>
                                  <p:childTnLst>
                                    <p:animEffect transition="out" filter="dissolv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par>
                          <p:cTn id="20" fill="hold">
                            <p:stCondLst>
                              <p:cond delay="2000"/>
                            </p:stCondLst>
                            <p:childTnLst>
                              <p:par>
                                <p:cTn id="21" presetID="9" presetClass="exit" presetSubtype="0" fill="hold" grpId="0" nodeType="afterEffect">
                                  <p:stCondLst>
                                    <p:cond delay="0"/>
                                  </p:stCondLst>
                                  <p:childTnLst>
                                    <p:animEffect transition="out" filter="dissolv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childTnLst>
                          </p:cTn>
                        </p:par>
                        <p:par>
                          <p:cTn id="24" fill="hold">
                            <p:stCondLst>
                              <p:cond delay="2500"/>
                            </p:stCondLst>
                            <p:childTnLst>
                              <p:par>
                                <p:cTn id="25" presetID="9" presetClass="exit" presetSubtype="0" fill="hold" grpId="0" nodeType="afterEffect">
                                  <p:stCondLst>
                                    <p:cond delay="0"/>
                                  </p:stCondLst>
                                  <p:childTnLst>
                                    <p:animEffect transition="out" filter="dissolv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par>
                          <p:cTn id="28" fill="hold">
                            <p:stCondLst>
                              <p:cond delay="3000"/>
                            </p:stCondLst>
                            <p:childTnLst>
                              <p:par>
                                <p:cTn id="29" presetID="9" presetClass="exit" presetSubtype="0" fill="hold" grpId="0" nodeType="afterEffect">
                                  <p:stCondLst>
                                    <p:cond delay="0"/>
                                  </p:stCondLst>
                                  <p:childTnLst>
                                    <p:animEffect transition="out" filter="dissolv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childTnLst>
                          </p:cTn>
                        </p:par>
                        <p:par>
                          <p:cTn id="32" fill="hold">
                            <p:stCondLst>
                              <p:cond delay="3500"/>
                            </p:stCondLst>
                            <p:childTnLst>
                              <p:par>
                                <p:cTn id="33" presetID="9" presetClass="exit" presetSubtype="0" fill="hold" grpId="0" nodeType="afterEffect">
                                  <p:stCondLst>
                                    <p:cond delay="0"/>
                                  </p:stCondLst>
                                  <p:childTnLst>
                                    <p:animEffect transition="out" filter="dissolv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par>
                          <p:cTn id="36" fill="hold">
                            <p:stCondLst>
                              <p:cond delay="4000"/>
                            </p:stCondLst>
                            <p:childTnLst>
                              <p:par>
                                <p:cTn id="37" presetID="9" presetClass="exit" presetSubtype="0" fill="hold" grpId="0" nodeType="afterEffect">
                                  <p:stCondLst>
                                    <p:cond delay="0"/>
                                  </p:stCondLst>
                                  <p:childTnLst>
                                    <p:animEffect transition="out" filter="dissolve">
                                      <p:cBhvr>
                                        <p:cTn id="38" dur="500"/>
                                        <p:tgtEl>
                                          <p:spTgt spid="13"/>
                                        </p:tgtEl>
                                      </p:cBhvr>
                                    </p:animEffect>
                                    <p:set>
                                      <p:cBhvr>
                                        <p:cTn id="39" dur="1" fill="hold">
                                          <p:stCondLst>
                                            <p:cond delay="499"/>
                                          </p:stCondLst>
                                        </p:cTn>
                                        <p:tgtEl>
                                          <p:spTgt spid="13"/>
                                        </p:tgtEl>
                                        <p:attrNameLst>
                                          <p:attrName>style.visibility</p:attrName>
                                        </p:attrNameLst>
                                      </p:cBhvr>
                                      <p:to>
                                        <p:strVal val="hidden"/>
                                      </p:to>
                                    </p:set>
                                  </p:childTnLst>
                                </p:cTn>
                              </p:par>
                            </p:childTnLst>
                          </p:cTn>
                        </p:par>
                        <p:par>
                          <p:cTn id="40" fill="hold">
                            <p:stCondLst>
                              <p:cond delay="4500"/>
                            </p:stCondLst>
                            <p:childTnLst>
                              <p:par>
                                <p:cTn id="41" presetID="9" presetClass="exit" presetSubtype="0" fill="hold" grpId="0" nodeType="afterEffect">
                                  <p:stCondLst>
                                    <p:cond delay="0"/>
                                  </p:stCondLst>
                                  <p:childTnLst>
                                    <p:animEffect transition="out" filter="dissolv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childTnLst>
                          </p:cTn>
                        </p:par>
                        <p:par>
                          <p:cTn id="44" fill="hold">
                            <p:stCondLst>
                              <p:cond delay="5000"/>
                            </p:stCondLst>
                            <p:childTnLst>
                              <p:par>
                                <p:cTn id="45" presetID="9" presetClass="exit" presetSubtype="0" fill="hold" grpId="0" nodeType="afterEffect">
                                  <p:stCondLst>
                                    <p:cond delay="0"/>
                                  </p:stCondLst>
                                  <p:childTnLst>
                                    <p:animEffect transition="out" filter="dissolve">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par>
                          <p:cTn id="48" fill="hold">
                            <p:stCondLst>
                              <p:cond delay="5500"/>
                            </p:stCondLst>
                            <p:childTnLst>
                              <p:par>
                                <p:cTn id="49" presetID="9" presetClass="exit" presetSubtype="0" fill="hold" grpId="0" nodeType="afterEffect">
                                  <p:stCondLst>
                                    <p:cond delay="0"/>
                                  </p:stCondLst>
                                  <p:childTnLst>
                                    <p:animEffect transition="out" filter="dissolv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childTnLst>
                          </p:cTn>
                        </p:par>
                        <p:par>
                          <p:cTn id="52" fill="hold">
                            <p:stCondLst>
                              <p:cond delay="6000"/>
                            </p:stCondLst>
                            <p:childTnLst>
                              <p:par>
                                <p:cTn id="53" presetID="9" presetClass="exit" presetSubtype="0" fill="hold" grpId="0" nodeType="afterEffect">
                                  <p:stCondLst>
                                    <p:cond delay="0"/>
                                  </p:stCondLst>
                                  <p:childTnLst>
                                    <p:animEffect transition="out" filter="dissolve">
                                      <p:cBhvr>
                                        <p:cTn id="54" dur="500"/>
                                        <p:tgtEl>
                                          <p:spTgt spid="17"/>
                                        </p:tgtEl>
                                      </p:cBhvr>
                                    </p:animEffect>
                                    <p:set>
                                      <p:cBhvr>
                                        <p:cTn id="55" dur="1" fill="hold">
                                          <p:stCondLst>
                                            <p:cond delay="499"/>
                                          </p:stCondLst>
                                        </p:cTn>
                                        <p:tgtEl>
                                          <p:spTgt spid="17"/>
                                        </p:tgtEl>
                                        <p:attrNameLst>
                                          <p:attrName>style.visibility</p:attrName>
                                        </p:attrNameLst>
                                      </p:cBhvr>
                                      <p:to>
                                        <p:strVal val="hidden"/>
                                      </p:to>
                                    </p:set>
                                  </p:childTnLst>
                                </p:cTn>
                              </p:par>
                            </p:childTnLst>
                          </p:cTn>
                        </p:par>
                        <p:par>
                          <p:cTn id="56" fill="hold">
                            <p:stCondLst>
                              <p:cond delay="6500"/>
                            </p:stCondLst>
                            <p:childTnLst>
                              <p:par>
                                <p:cTn id="57" presetID="9" presetClass="exit" presetSubtype="0" fill="hold" grpId="0" nodeType="afterEffect">
                                  <p:stCondLst>
                                    <p:cond delay="0"/>
                                  </p:stCondLst>
                                  <p:childTnLst>
                                    <p:animEffect transition="out" filter="dissolve">
                                      <p:cBhvr>
                                        <p:cTn id="58" dur="500"/>
                                        <p:tgtEl>
                                          <p:spTgt spid="18"/>
                                        </p:tgtEl>
                                      </p:cBhvr>
                                    </p:animEffect>
                                    <p:set>
                                      <p:cBhvr>
                                        <p:cTn id="59" dur="1" fill="hold">
                                          <p:stCondLst>
                                            <p:cond delay="499"/>
                                          </p:stCondLst>
                                        </p:cTn>
                                        <p:tgtEl>
                                          <p:spTgt spid="18"/>
                                        </p:tgtEl>
                                        <p:attrNameLst>
                                          <p:attrName>style.visibility</p:attrName>
                                        </p:attrNameLst>
                                      </p:cBhvr>
                                      <p:to>
                                        <p:strVal val="hidden"/>
                                      </p:to>
                                    </p:set>
                                  </p:childTnLst>
                                </p:cTn>
                              </p:par>
                            </p:childTnLst>
                          </p:cTn>
                        </p:par>
                        <p:par>
                          <p:cTn id="60" fill="hold">
                            <p:stCondLst>
                              <p:cond delay="7000"/>
                            </p:stCondLst>
                            <p:childTnLst>
                              <p:par>
                                <p:cTn id="61" presetID="9" presetClass="exit" presetSubtype="0" fill="hold" grpId="0" nodeType="afterEffect">
                                  <p:stCondLst>
                                    <p:cond delay="0"/>
                                  </p:stCondLst>
                                  <p:childTnLst>
                                    <p:animEffect transition="out" filter="dissolve">
                                      <p:cBhvr>
                                        <p:cTn id="62" dur="500"/>
                                        <p:tgtEl>
                                          <p:spTgt spid="19"/>
                                        </p:tgtEl>
                                      </p:cBhvr>
                                    </p:animEffect>
                                    <p:set>
                                      <p:cBhvr>
                                        <p:cTn id="63"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B4355A-7F4E-4310-B89E-B41430EE973B}"/>
              </a:ext>
            </a:extLst>
          </p:cNvPr>
          <p:cNvSpPr txBox="1"/>
          <p:nvPr/>
        </p:nvSpPr>
        <p:spPr>
          <a:xfrm>
            <a:off x="406400" y="423334"/>
            <a:ext cx="11379200" cy="6700168"/>
          </a:xfrm>
          <a:prstGeom prst="rect">
            <a:avLst/>
          </a:prstGeom>
          <a:noFill/>
        </p:spPr>
        <p:txBody>
          <a:bodyP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5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there were dwelling in Jerusalem Jews, </a:t>
            </a:r>
            <a:r>
              <a:rPr kumimoji="0" lang="en-US" sz="3067" b="0" i="1" u="sng" strike="noStrike" kern="1200" cap="none" spc="0" normalizeH="0" baseline="0" noProof="0" dirty="0">
                <a:ln>
                  <a:noFill/>
                </a:ln>
                <a:solidFill>
                  <a:srgbClr val="FFFF00"/>
                </a:solidFill>
                <a:effectLst/>
                <a:uLnTx/>
                <a:uFillTx/>
                <a:latin typeface="Calibri"/>
                <a:ea typeface="+mn-ea"/>
                <a:cs typeface="Arial" panose="020B0604020202020204" pitchFamily="34" charset="0"/>
              </a:rPr>
              <a:t>devout men</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from every nation under heaven.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6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when this sound occurred, the multitude came together, and were confused, because everyone heard them speak in his </a:t>
            </a:r>
            <a:r>
              <a:rPr kumimoji="0" lang="en-US" sz="3067"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own language</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7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Then they were all amazed and marveled, saying to one another, “Look, are not all these who speak Galileans?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8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how </a:t>
            </a:r>
            <a:r>
              <a:rPr kumimoji="0" lang="en-US" sz="3067" b="0" i="1"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is it that</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we hear, each in our </a:t>
            </a:r>
            <a:r>
              <a:rPr kumimoji="0" lang="en-US" sz="3067"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own language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in which we were born?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9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Parthians and Medes and Elamites, those dwelling in Mesopotamia, Judea and Cappadocia, Pontus and Asia,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10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Phrygia and Pamphylia, Egypt and the parts of Libya adjoining Cyrene, visitors from Rome, both Jews and proselytes,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11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Cretans and Arabs—we hear them speaking in our </a:t>
            </a:r>
            <a:r>
              <a:rPr kumimoji="0" lang="en-US" sz="3067" b="0"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own tongues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the wonderful works of God.”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12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So they were all amazed and perplexed, saying to one another, “Whatever could this mean?” </a:t>
            </a:r>
            <a:r>
              <a:rPr kumimoji="0" lang="en-US" sz="3067"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13 </a:t>
            </a:r>
            <a:r>
              <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Others mocking said, “They are full of new wine.”</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3067"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endParaRPr>
          </a:p>
        </p:txBody>
      </p:sp>
      <p:cxnSp>
        <p:nvCxnSpPr>
          <p:cNvPr id="8" name="Straight Connector 7">
            <a:extLst>
              <a:ext uri="{FF2B5EF4-FFF2-40B4-BE49-F238E27FC236}">
                <a16:creationId xmlns:a16="http://schemas.microsoft.com/office/drawing/2014/main" id="{5F0829D7-AFAB-4365-A1BE-619A9589FAAE}"/>
              </a:ext>
            </a:extLst>
          </p:cNvPr>
          <p:cNvCxnSpPr>
            <a:cxnSpLocks/>
          </p:cNvCxnSpPr>
          <p:nvPr/>
        </p:nvCxnSpPr>
        <p:spPr>
          <a:xfrm>
            <a:off x="9753600" y="6019800"/>
            <a:ext cx="1473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52C2E78-2110-4C23-9EF8-EB69218D2215}"/>
              </a:ext>
            </a:extLst>
          </p:cNvPr>
          <p:cNvCxnSpPr>
            <a:cxnSpLocks/>
          </p:cNvCxnSpPr>
          <p:nvPr/>
        </p:nvCxnSpPr>
        <p:spPr>
          <a:xfrm>
            <a:off x="609600" y="6477000"/>
            <a:ext cx="2438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Rounded Rectangular Callout 17">
            <a:extLst>
              <a:ext uri="{FF2B5EF4-FFF2-40B4-BE49-F238E27FC236}">
                <a16:creationId xmlns:a16="http://schemas.microsoft.com/office/drawing/2014/main" id="{091DCA9B-0F22-458D-9E5A-6D56872DAD6B}"/>
              </a:ext>
            </a:extLst>
          </p:cNvPr>
          <p:cNvSpPr/>
          <p:nvPr/>
        </p:nvSpPr>
        <p:spPr>
          <a:xfrm>
            <a:off x="6474326" y="914401"/>
            <a:ext cx="5006474" cy="957987"/>
          </a:xfrm>
          <a:prstGeom prst="wedgeRoundRectCallout">
            <a:avLst>
              <a:gd name="adj1" fmla="val 32137"/>
              <a:gd name="adj2" fmla="val 112987"/>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low regard for the educational and cultural standards of Galilee</a:t>
            </a:r>
            <a:endParaRPr kumimoji="0" lang="en-US" sz="2800" b="1" i="1" u="sng" strike="noStrike" kern="1200" cap="none" spc="0" normalizeH="0" baseline="0" noProof="0" dirty="0">
              <a:ln>
                <a:noFill/>
              </a:ln>
              <a:solidFill>
                <a:srgbClr val="FFFF00"/>
              </a:solidFill>
              <a:effectLst/>
              <a:uLnTx/>
              <a:uFillTx/>
              <a:latin typeface="Calibri"/>
              <a:ea typeface="+mn-ea"/>
              <a:cs typeface="+mn-cs"/>
            </a:endParaRPr>
          </a:p>
        </p:txBody>
      </p:sp>
      <p:cxnSp>
        <p:nvCxnSpPr>
          <p:cNvPr id="14" name="Straight Connector 13">
            <a:extLst>
              <a:ext uri="{FF2B5EF4-FFF2-40B4-BE49-F238E27FC236}">
                <a16:creationId xmlns:a16="http://schemas.microsoft.com/office/drawing/2014/main" id="{B60F17D7-F1C7-4294-A2B5-20344CFAF2B4}"/>
              </a:ext>
            </a:extLst>
          </p:cNvPr>
          <p:cNvCxnSpPr>
            <a:cxnSpLocks/>
          </p:cNvCxnSpPr>
          <p:nvPr/>
        </p:nvCxnSpPr>
        <p:spPr>
          <a:xfrm>
            <a:off x="9753600" y="2743200"/>
            <a:ext cx="1422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Rounded Rectangular Callout 9">
            <a:extLst>
              <a:ext uri="{FF2B5EF4-FFF2-40B4-BE49-F238E27FC236}">
                <a16:creationId xmlns:a16="http://schemas.microsoft.com/office/drawing/2014/main" id="{B7D8F7B6-BC75-4FA5-948C-3844380E2F27}"/>
              </a:ext>
            </a:extLst>
          </p:cNvPr>
          <p:cNvSpPr/>
          <p:nvPr/>
        </p:nvSpPr>
        <p:spPr>
          <a:xfrm>
            <a:off x="7809173" y="4750346"/>
            <a:ext cx="3429000" cy="792503"/>
          </a:xfrm>
          <a:prstGeom prst="wedgeRoundRectCallout">
            <a:avLst>
              <a:gd name="adj1" fmla="val 43283"/>
              <a:gd name="adj2" fmla="val 133605"/>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mbria" pitchFamily="18" charset="0"/>
                <a:ea typeface="+mn-ea"/>
                <a:cs typeface="+mn-cs"/>
              </a:rPr>
              <a:t>Pharisees, Scribes &amp; Sadducees?</a:t>
            </a:r>
          </a:p>
        </p:txBody>
      </p:sp>
    </p:spTree>
    <p:extLst>
      <p:ext uri="{BB962C8B-B14F-4D97-AF65-F5344CB8AC3E}">
        <p14:creationId xmlns:p14="http://schemas.microsoft.com/office/powerpoint/2010/main" val="34532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20FBC2-1DD3-416A-8830-AA1C0C622BDF}"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tint val="75000"/>
                </a:prstClr>
              </a:solidFill>
              <a:effectLst/>
              <a:uLnTx/>
              <a:uFillTx/>
              <a:latin typeface="Calibri"/>
              <a:ea typeface="+mn-ea"/>
              <a:cs typeface="+mn-cs"/>
            </a:endParaRPr>
          </a:p>
        </p:txBody>
      </p:sp>
      <p:sp>
        <p:nvSpPr>
          <p:cNvPr id="14340" name="Rectangle 3"/>
          <p:cNvSpPr>
            <a:spLocks noGrp="1" noChangeArrowheads="1"/>
          </p:cNvSpPr>
          <p:nvPr>
            <p:ph type="body" idx="1"/>
          </p:nvPr>
        </p:nvSpPr>
        <p:spPr>
          <a:xfrm>
            <a:off x="762000" y="1371600"/>
            <a:ext cx="10668000" cy="4530725"/>
          </a:xfrm>
        </p:spPr>
        <p:txBody>
          <a:bodyPr>
            <a:noAutofit/>
          </a:bodyPr>
          <a:lstStyle/>
          <a:p>
            <a:pPr lvl="1">
              <a:lnSpc>
                <a:spcPct val="150000"/>
              </a:lnSpc>
              <a:buFont typeface="Wingdings" panose="05000000000000000000" pitchFamily="2" charset="2"/>
              <a:buChar char="§"/>
              <a:defRPr/>
            </a:pPr>
            <a:r>
              <a:rPr lang="en-US" sz="3200" dirty="0">
                <a:effectLst/>
              </a:rPr>
              <a:t>“Devout Men”</a:t>
            </a:r>
          </a:p>
          <a:p>
            <a:pPr lvl="1">
              <a:lnSpc>
                <a:spcPct val="150000"/>
              </a:lnSpc>
              <a:buFont typeface="Wingdings" panose="05000000000000000000" pitchFamily="2" charset="2"/>
              <a:buChar char="§"/>
              <a:defRPr/>
            </a:pPr>
            <a:r>
              <a:rPr lang="en-US" sz="3200" dirty="0">
                <a:effectLst/>
              </a:rPr>
              <a:t>Jews from all nations</a:t>
            </a:r>
          </a:p>
          <a:p>
            <a:pPr lvl="1">
              <a:lnSpc>
                <a:spcPct val="150000"/>
              </a:lnSpc>
              <a:buFont typeface="Wingdings" panose="05000000000000000000" pitchFamily="2" charset="2"/>
              <a:buChar char="§"/>
              <a:defRPr/>
            </a:pPr>
            <a:r>
              <a:rPr lang="en-US" sz="3200" dirty="0">
                <a:effectLst/>
              </a:rPr>
              <a:t>Disciples (old &amp; new)</a:t>
            </a:r>
          </a:p>
          <a:p>
            <a:pPr lvl="1">
              <a:lnSpc>
                <a:spcPct val="150000"/>
              </a:lnSpc>
              <a:buFont typeface="Wingdings" panose="05000000000000000000" pitchFamily="2" charset="2"/>
              <a:buChar char="§"/>
              <a:defRPr/>
            </a:pPr>
            <a:r>
              <a:rPr lang="en-US" sz="3200" dirty="0">
                <a:effectLst/>
              </a:rPr>
              <a:t>Curiosity seekers (+/- interest)</a:t>
            </a:r>
          </a:p>
          <a:p>
            <a:pPr lvl="1">
              <a:lnSpc>
                <a:spcPct val="150000"/>
              </a:lnSpc>
              <a:buFont typeface="Wingdings" panose="05000000000000000000" pitchFamily="2" charset="2"/>
              <a:buChar char="§"/>
              <a:defRPr/>
            </a:pPr>
            <a:r>
              <a:rPr lang="en-US" sz="3200" dirty="0">
                <a:effectLst/>
              </a:rPr>
              <a:t>Those who rejected Jesus (includes Jewish Leadership)</a:t>
            </a:r>
          </a:p>
          <a:p>
            <a:pPr marL="1489075" indent="-1489075">
              <a:lnSpc>
                <a:spcPct val="110000"/>
              </a:lnSpc>
              <a:buNone/>
              <a:defRPr/>
            </a:pPr>
            <a:endParaRPr lang="en-US" dirty="0"/>
          </a:p>
        </p:txBody>
      </p:sp>
      <p:sp>
        <p:nvSpPr>
          <p:cNvPr id="2" name="Rectangle 1">
            <a:extLst>
              <a:ext uri="{FF2B5EF4-FFF2-40B4-BE49-F238E27FC236}">
                <a16:creationId xmlns:a16="http://schemas.microsoft.com/office/drawing/2014/main" id="{92A3132A-3AC8-4B2C-B075-63178CE44A42}"/>
              </a:ext>
            </a:extLst>
          </p:cNvPr>
          <p:cNvSpPr/>
          <p:nvPr/>
        </p:nvSpPr>
        <p:spPr>
          <a:xfrm>
            <a:off x="3776341" y="381000"/>
            <a:ext cx="4224233"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2800" b="1" i="1" u="sng" strike="noStrike" kern="1200" cap="none" spc="0" normalizeH="0" baseline="0" noProof="0" dirty="0">
                <a:ln>
                  <a:noFill/>
                </a:ln>
                <a:solidFill>
                  <a:srgbClr val="FFFF00"/>
                </a:solidFill>
                <a:effectLst/>
                <a:uLnTx/>
                <a:uFillTx/>
                <a:latin typeface="Calibri"/>
                <a:ea typeface="+mn-ea"/>
                <a:cs typeface="+mn-cs"/>
              </a:rPr>
              <a:t>Composition of this crowd?</a:t>
            </a:r>
          </a:p>
        </p:txBody>
      </p:sp>
    </p:spTree>
    <p:extLst>
      <p:ext uri="{BB962C8B-B14F-4D97-AF65-F5344CB8AC3E}">
        <p14:creationId xmlns:p14="http://schemas.microsoft.com/office/powerpoint/2010/main" val="25811608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851E52-A4A7-4567-A6CE-051E5B0C4587}"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3315" name="Rectangle 2"/>
          <p:cNvSpPr>
            <a:spLocks noGrp="1" noChangeArrowheads="1"/>
          </p:cNvSpPr>
          <p:nvPr>
            <p:ph type="title"/>
          </p:nvPr>
        </p:nvSpPr>
        <p:spPr>
          <a:xfrm>
            <a:off x="1981200" y="228600"/>
            <a:ext cx="8229600" cy="762000"/>
          </a:xfrm>
        </p:spPr>
        <p:txBody>
          <a:bodyPr>
            <a:normAutofit fontScale="90000"/>
          </a:bodyPr>
          <a:lstStyle/>
          <a:p>
            <a:pPr eaLnBrk="1" hangingPunct="1">
              <a:defRPr/>
            </a:pPr>
            <a:r>
              <a:rPr lang="en-US" sz="4000" b="1" i="1" u="sng" dirty="0">
                <a:solidFill>
                  <a:srgbClr val="FFFF00"/>
                </a:solidFill>
              </a:rPr>
              <a:t>Pentecost Sermon Outline</a:t>
            </a:r>
            <a:br>
              <a:rPr lang="en-US" sz="4000" dirty="0"/>
            </a:br>
            <a:r>
              <a:rPr lang="en-US" sz="3600" dirty="0"/>
              <a:t>Acts 2:14-40</a:t>
            </a:r>
          </a:p>
        </p:txBody>
      </p:sp>
      <p:sp>
        <p:nvSpPr>
          <p:cNvPr id="140292" name="Rectangle 3"/>
          <p:cNvSpPr>
            <a:spLocks noGrp="1" noChangeArrowheads="1"/>
          </p:cNvSpPr>
          <p:nvPr>
            <p:ph type="body" idx="1"/>
          </p:nvPr>
        </p:nvSpPr>
        <p:spPr>
          <a:xfrm>
            <a:off x="1905000" y="1717676"/>
            <a:ext cx="8534400" cy="4530725"/>
          </a:xfrm>
        </p:spPr>
        <p:txBody>
          <a:bodyPr/>
          <a:lstStyle/>
          <a:p>
            <a:pPr marL="1489075" indent="-1489075">
              <a:lnSpc>
                <a:spcPct val="110000"/>
              </a:lnSpc>
              <a:buNone/>
            </a:pPr>
            <a:r>
              <a:rPr lang="en-US" sz="2800" dirty="0"/>
              <a:t>14-21 – Explanation of Tongue-speaking</a:t>
            </a:r>
          </a:p>
          <a:p>
            <a:pPr marL="1489075" indent="-1489075">
              <a:lnSpc>
                <a:spcPct val="110000"/>
              </a:lnSpc>
              <a:buNone/>
            </a:pPr>
            <a:r>
              <a:rPr lang="en-US" sz="2800" dirty="0"/>
              <a:t>22-24 – Introduction of Jesus</a:t>
            </a:r>
          </a:p>
          <a:p>
            <a:pPr marL="1489075" indent="-1489075">
              <a:lnSpc>
                <a:spcPct val="110000"/>
              </a:lnSpc>
              <a:buNone/>
            </a:pPr>
            <a:r>
              <a:rPr lang="en-US" sz="2800" dirty="0"/>
              <a:t>25-36 – Prophecy of Resurrection &amp; Coronation</a:t>
            </a:r>
          </a:p>
          <a:p>
            <a:pPr marL="1489075" indent="-1489075">
              <a:lnSpc>
                <a:spcPct val="110000"/>
              </a:lnSpc>
              <a:buNone/>
            </a:pPr>
            <a:r>
              <a:rPr lang="en-US" sz="2800" dirty="0"/>
              <a:t>38-40 – Instructions for Obedience</a:t>
            </a:r>
          </a:p>
          <a:p>
            <a:pPr marL="1489075" indent="-1489075">
              <a:lnSpc>
                <a:spcPct val="110000"/>
              </a:lnSpc>
              <a:buNone/>
            </a:pP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ular Callout 17">
            <a:extLst>
              <a:ext uri="{FF2B5EF4-FFF2-40B4-BE49-F238E27FC236}">
                <a16:creationId xmlns:a16="http://schemas.microsoft.com/office/drawing/2014/main" id="{E9B7CC66-5C34-4AFE-9994-2F058709D149}"/>
              </a:ext>
            </a:extLst>
          </p:cNvPr>
          <p:cNvSpPr/>
          <p:nvPr/>
        </p:nvSpPr>
        <p:spPr>
          <a:xfrm>
            <a:off x="1828800" y="2895600"/>
            <a:ext cx="8076344" cy="2256709"/>
          </a:xfrm>
          <a:custGeom>
            <a:avLst/>
            <a:gdLst>
              <a:gd name="connsiteX0" fmla="*/ 0 w 8076344"/>
              <a:gd name="connsiteY0" fmla="*/ 152403 h 914400"/>
              <a:gd name="connsiteX1" fmla="*/ 152403 w 8076344"/>
              <a:gd name="connsiteY1" fmla="*/ 0 h 914400"/>
              <a:gd name="connsiteX2" fmla="*/ 4711201 w 8076344"/>
              <a:gd name="connsiteY2" fmla="*/ 0 h 914400"/>
              <a:gd name="connsiteX3" fmla="*/ 4405646 w 8076344"/>
              <a:gd name="connsiteY3" fmla="*/ -1489933 h 914400"/>
              <a:gd name="connsiteX4" fmla="*/ 6730287 w 8076344"/>
              <a:gd name="connsiteY4" fmla="*/ 0 h 914400"/>
              <a:gd name="connsiteX5" fmla="*/ 7923941 w 8076344"/>
              <a:gd name="connsiteY5" fmla="*/ 0 h 914400"/>
              <a:gd name="connsiteX6" fmla="*/ 8076344 w 8076344"/>
              <a:gd name="connsiteY6" fmla="*/ 152403 h 914400"/>
              <a:gd name="connsiteX7" fmla="*/ 8076344 w 8076344"/>
              <a:gd name="connsiteY7" fmla="*/ 152400 h 914400"/>
              <a:gd name="connsiteX8" fmla="*/ 8076344 w 8076344"/>
              <a:gd name="connsiteY8" fmla="*/ 152400 h 914400"/>
              <a:gd name="connsiteX9" fmla="*/ 8076344 w 8076344"/>
              <a:gd name="connsiteY9" fmla="*/ 381000 h 914400"/>
              <a:gd name="connsiteX10" fmla="*/ 8076344 w 8076344"/>
              <a:gd name="connsiteY10" fmla="*/ 761997 h 914400"/>
              <a:gd name="connsiteX11" fmla="*/ 7923941 w 8076344"/>
              <a:gd name="connsiteY11" fmla="*/ 914400 h 914400"/>
              <a:gd name="connsiteX12" fmla="*/ 6730287 w 8076344"/>
              <a:gd name="connsiteY12" fmla="*/ 914400 h 914400"/>
              <a:gd name="connsiteX13" fmla="*/ 4711201 w 8076344"/>
              <a:gd name="connsiteY13" fmla="*/ 914400 h 914400"/>
              <a:gd name="connsiteX14" fmla="*/ 4711201 w 8076344"/>
              <a:gd name="connsiteY14" fmla="*/ 914400 h 914400"/>
              <a:gd name="connsiteX15" fmla="*/ 152403 w 8076344"/>
              <a:gd name="connsiteY15" fmla="*/ 914400 h 914400"/>
              <a:gd name="connsiteX16" fmla="*/ 0 w 8076344"/>
              <a:gd name="connsiteY16" fmla="*/ 761997 h 914400"/>
              <a:gd name="connsiteX17" fmla="*/ 0 w 8076344"/>
              <a:gd name="connsiteY17" fmla="*/ 381000 h 914400"/>
              <a:gd name="connsiteX18" fmla="*/ 0 w 8076344"/>
              <a:gd name="connsiteY18" fmla="*/ 152400 h 914400"/>
              <a:gd name="connsiteX19" fmla="*/ 0 w 8076344"/>
              <a:gd name="connsiteY19" fmla="*/ 152400 h 914400"/>
              <a:gd name="connsiteX20" fmla="*/ 0 w 8076344"/>
              <a:gd name="connsiteY20" fmla="*/ 152403 h 914400"/>
              <a:gd name="connsiteX0" fmla="*/ 0 w 8076344"/>
              <a:gd name="connsiteY0" fmla="*/ 1642336 h 2404333"/>
              <a:gd name="connsiteX1" fmla="*/ 152403 w 8076344"/>
              <a:gd name="connsiteY1" fmla="*/ 1489933 h 2404333"/>
              <a:gd name="connsiteX2" fmla="*/ 6395622 w 8076344"/>
              <a:gd name="connsiteY2" fmla="*/ 1489933 h 2404333"/>
              <a:gd name="connsiteX3" fmla="*/ 4405646 w 8076344"/>
              <a:gd name="connsiteY3" fmla="*/ 0 h 2404333"/>
              <a:gd name="connsiteX4" fmla="*/ 6730287 w 8076344"/>
              <a:gd name="connsiteY4" fmla="*/ 1489933 h 2404333"/>
              <a:gd name="connsiteX5" fmla="*/ 7923941 w 8076344"/>
              <a:gd name="connsiteY5" fmla="*/ 1489933 h 2404333"/>
              <a:gd name="connsiteX6" fmla="*/ 8076344 w 8076344"/>
              <a:gd name="connsiteY6" fmla="*/ 1642336 h 2404333"/>
              <a:gd name="connsiteX7" fmla="*/ 8076344 w 8076344"/>
              <a:gd name="connsiteY7" fmla="*/ 1642333 h 2404333"/>
              <a:gd name="connsiteX8" fmla="*/ 8076344 w 8076344"/>
              <a:gd name="connsiteY8" fmla="*/ 1642333 h 2404333"/>
              <a:gd name="connsiteX9" fmla="*/ 8076344 w 8076344"/>
              <a:gd name="connsiteY9" fmla="*/ 1870933 h 2404333"/>
              <a:gd name="connsiteX10" fmla="*/ 8076344 w 8076344"/>
              <a:gd name="connsiteY10" fmla="*/ 2251930 h 2404333"/>
              <a:gd name="connsiteX11" fmla="*/ 7923941 w 8076344"/>
              <a:gd name="connsiteY11" fmla="*/ 2404333 h 2404333"/>
              <a:gd name="connsiteX12" fmla="*/ 6730287 w 8076344"/>
              <a:gd name="connsiteY12" fmla="*/ 2404333 h 2404333"/>
              <a:gd name="connsiteX13" fmla="*/ 4711201 w 8076344"/>
              <a:gd name="connsiteY13" fmla="*/ 2404333 h 2404333"/>
              <a:gd name="connsiteX14" fmla="*/ 4711201 w 8076344"/>
              <a:gd name="connsiteY14" fmla="*/ 2404333 h 2404333"/>
              <a:gd name="connsiteX15" fmla="*/ 152403 w 8076344"/>
              <a:gd name="connsiteY15" fmla="*/ 2404333 h 2404333"/>
              <a:gd name="connsiteX16" fmla="*/ 0 w 8076344"/>
              <a:gd name="connsiteY16" fmla="*/ 2251930 h 2404333"/>
              <a:gd name="connsiteX17" fmla="*/ 0 w 8076344"/>
              <a:gd name="connsiteY17" fmla="*/ 1870933 h 2404333"/>
              <a:gd name="connsiteX18" fmla="*/ 0 w 8076344"/>
              <a:gd name="connsiteY18" fmla="*/ 1642333 h 2404333"/>
              <a:gd name="connsiteX19" fmla="*/ 0 w 8076344"/>
              <a:gd name="connsiteY19" fmla="*/ 1642333 h 2404333"/>
              <a:gd name="connsiteX20" fmla="*/ 0 w 8076344"/>
              <a:gd name="connsiteY20" fmla="*/ 1642336 h 2404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76344" h="2404333">
                <a:moveTo>
                  <a:pt x="0" y="1642336"/>
                </a:moveTo>
                <a:cubicBezTo>
                  <a:pt x="0" y="1558166"/>
                  <a:pt x="68233" y="1489933"/>
                  <a:pt x="152403" y="1489933"/>
                </a:cubicBezTo>
                <a:lnTo>
                  <a:pt x="6395622" y="1489933"/>
                </a:lnTo>
                <a:lnTo>
                  <a:pt x="4405646" y="0"/>
                </a:lnTo>
                <a:lnTo>
                  <a:pt x="6730287" y="1489933"/>
                </a:lnTo>
                <a:lnTo>
                  <a:pt x="7923941" y="1489933"/>
                </a:lnTo>
                <a:cubicBezTo>
                  <a:pt x="8008111" y="1489933"/>
                  <a:pt x="8076344" y="1558166"/>
                  <a:pt x="8076344" y="1642336"/>
                </a:cubicBezTo>
                <a:lnTo>
                  <a:pt x="8076344" y="1642333"/>
                </a:lnTo>
                <a:lnTo>
                  <a:pt x="8076344" y="1642333"/>
                </a:lnTo>
                <a:lnTo>
                  <a:pt x="8076344" y="1870933"/>
                </a:lnTo>
                <a:lnTo>
                  <a:pt x="8076344" y="2251930"/>
                </a:lnTo>
                <a:cubicBezTo>
                  <a:pt x="8076344" y="2336100"/>
                  <a:pt x="8008111" y="2404333"/>
                  <a:pt x="7923941" y="2404333"/>
                </a:cubicBezTo>
                <a:lnTo>
                  <a:pt x="6730287" y="2404333"/>
                </a:lnTo>
                <a:lnTo>
                  <a:pt x="4711201" y="2404333"/>
                </a:lnTo>
                <a:lnTo>
                  <a:pt x="4711201" y="2404333"/>
                </a:lnTo>
                <a:lnTo>
                  <a:pt x="152403" y="2404333"/>
                </a:lnTo>
                <a:cubicBezTo>
                  <a:pt x="68233" y="2404333"/>
                  <a:pt x="0" y="2336100"/>
                  <a:pt x="0" y="2251930"/>
                </a:cubicBezTo>
                <a:lnTo>
                  <a:pt x="0" y="1870933"/>
                </a:lnTo>
                <a:lnTo>
                  <a:pt x="0" y="1642333"/>
                </a:lnTo>
                <a:lnTo>
                  <a:pt x="0" y="1642333"/>
                </a:lnTo>
                <a:lnTo>
                  <a:pt x="0" y="1642336"/>
                </a:lnTo>
                <a:close/>
              </a:path>
            </a:pathLst>
          </a:cu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The Jews measured time from daylight (i.e. 6:00 AM) and so the third hour after 6:00 AM was 9:00 AM</a:t>
            </a:r>
            <a:endParaRPr kumimoji="0" lang="en-US" sz="2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2" name="TextBox 1"/>
          <p:cNvSpPr txBox="1"/>
          <p:nvPr/>
        </p:nvSpPr>
        <p:spPr>
          <a:xfrm>
            <a:off x="381000" y="37194"/>
            <a:ext cx="11430000" cy="35394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Peter’s Explanation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1" u="sng" strike="noStrike" kern="1200" cap="none" spc="0" normalizeH="0" baseline="0" noProof="0" dirty="0">
              <a:ln>
                <a:noFill/>
              </a:ln>
              <a:solidFill>
                <a:srgbClr val="FFFF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30000" noProof="0" dirty="0">
                <a:ln>
                  <a:noFill/>
                </a:ln>
                <a:solidFill>
                  <a:prstClr val="white"/>
                </a:solidFill>
                <a:effectLst/>
                <a:uLnTx/>
                <a:uFillTx/>
                <a:latin typeface="Calibri"/>
                <a:ea typeface="+mn-ea"/>
                <a:cs typeface="+mn-cs"/>
              </a:rPr>
              <a:t>14 </a:t>
            </a:r>
            <a:r>
              <a:rPr kumimoji="0" lang="en-US" sz="3200" b="0" i="0" u="none" strike="noStrike" kern="1200" cap="none" spc="0" normalizeH="0" baseline="0" noProof="0" dirty="0">
                <a:ln>
                  <a:noFill/>
                </a:ln>
                <a:solidFill>
                  <a:prstClr val="white"/>
                </a:solidFill>
                <a:effectLst/>
                <a:uLnTx/>
                <a:uFillTx/>
                <a:latin typeface="Calibri"/>
                <a:ea typeface="+mn-ea"/>
                <a:cs typeface="+mn-cs"/>
              </a:rPr>
              <a:t>But Peter, standing up with the eleven, raised his voice and said to them, “Men of Judea and all who dwell in Jerusalem, let this be known to you, and heed my words. </a:t>
            </a:r>
            <a:r>
              <a:rPr kumimoji="0" lang="en-US" sz="3200" b="0" i="0" u="none" strike="noStrike" kern="1200" cap="none" spc="0" normalizeH="0" baseline="30000" noProof="0" dirty="0">
                <a:ln>
                  <a:noFill/>
                </a:ln>
                <a:solidFill>
                  <a:prstClr val="white"/>
                </a:solidFill>
                <a:effectLst/>
                <a:uLnTx/>
                <a:uFillTx/>
                <a:latin typeface="Calibri"/>
                <a:ea typeface="+mn-ea"/>
                <a:cs typeface="+mn-cs"/>
              </a:rPr>
              <a:t>15 </a:t>
            </a:r>
            <a:r>
              <a:rPr kumimoji="0" lang="en-US" sz="3200" b="0" i="0" u="none" strike="noStrike" kern="1200" cap="none" spc="0" normalizeH="0" baseline="0" noProof="0" dirty="0">
                <a:ln>
                  <a:noFill/>
                </a:ln>
                <a:solidFill>
                  <a:prstClr val="white"/>
                </a:solidFill>
                <a:effectLst/>
                <a:uLnTx/>
                <a:uFillTx/>
                <a:latin typeface="Calibri"/>
                <a:ea typeface="+mn-ea"/>
                <a:cs typeface="+mn-cs"/>
              </a:rPr>
              <a:t>For these are not drunk, as you suppose, since it is </a:t>
            </a:r>
            <a:r>
              <a:rPr kumimoji="0" lang="en-US" sz="3200" b="0" i="1" u="none" strike="noStrike" kern="1200" cap="none" spc="0" normalizeH="0" baseline="0" noProof="0" dirty="0">
                <a:ln>
                  <a:noFill/>
                </a:ln>
                <a:solidFill>
                  <a:prstClr val="white"/>
                </a:solidFill>
                <a:effectLst/>
                <a:uLnTx/>
                <a:uFillTx/>
                <a:latin typeface="Calibri"/>
                <a:ea typeface="+mn-ea"/>
                <a:cs typeface="+mn-cs"/>
              </a:rPr>
              <a:t>only</a:t>
            </a:r>
            <a:r>
              <a:rPr kumimoji="0" lang="en-US" sz="3200" b="0" i="0" u="none" strike="noStrike" kern="1200" cap="none" spc="0" normalizeH="0" baseline="0" noProof="0" dirty="0">
                <a:ln>
                  <a:noFill/>
                </a:ln>
                <a:solidFill>
                  <a:prstClr val="white"/>
                </a:solidFill>
                <a:effectLst/>
                <a:uLnTx/>
                <a:uFillTx/>
                <a:latin typeface="Calibri"/>
                <a:ea typeface="+mn-ea"/>
                <a:cs typeface="+mn-cs"/>
              </a:rPr>
              <a:t> the third hour of the day. </a:t>
            </a:r>
            <a:r>
              <a:rPr kumimoji="0" lang="en-US" sz="3200" b="0" i="0" u="none" strike="noStrike" kern="1200" cap="none" spc="0" normalizeH="0" baseline="30000" noProof="0" dirty="0">
                <a:ln>
                  <a:noFill/>
                </a:ln>
                <a:solidFill>
                  <a:prstClr val="white"/>
                </a:solidFill>
                <a:effectLst/>
                <a:uLnTx/>
                <a:uFillTx/>
                <a:latin typeface="Calibri"/>
                <a:ea typeface="+mn-ea"/>
                <a:cs typeface="+mn-cs"/>
              </a:rPr>
              <a:t>16 </a:t>
            </a:r>
            <a:r>
              <a:rPr kumimoji="0" lang="en-US" sz="3200" b="0" i="0" u="none" strike="noStrike" kern="1200" cap="none" spc="0" normalizeH="0" baseline="0" noProof="0" dirty="0">
                <a:ln>
                  <a:noFill/>
                </a:ln>
                <a:solidFill>
                  <a:prstClr val="white"/>
                </a:solidFill>
                <a:effectLst/>
                <a:uLnTx/>
                <a:uFillTx/>
                <a:latin typeface="Calibri"/>
                <a:ea typeface="+mn-ea"/>
                <a:cs typeface="+mn-cs"/>
              </a:rPr>
              <a:t>But this is what was spoken by the </a:t>
            </a:r>
            <a:r>
              <a:rPr kumimoji="0" lang="en-US" sz="3200" b="0" i="1" u="sng" strike="noStrike" kern="1200" cap="none" spc="0" normalizeH="0" baseline="0" noProof="0" dirty="0">
                <a:ln>
                  <a:noFill/>
                </a:ln>
                <a:solidFill>
                  <a:srgbClr val="FFFF00"/>
                </a:solidFill>
                <a:effectLst/>
                <a:uLnTx/>
                <a:uFillTx/>
                <a:latin typeface="Calibri"/>
                <a:ea typeface="+mn-ea"/>
                <a:cs typeface="+mn-cs"/>
              </a:rPr>
              <a:t>prophet Joel</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p>
        </p:txBody>
      </p:sp>
      <p:sp>
        <p:nvSpPr>
          <p:cNvPr id="4" name="Rounded Rectangular Callout 9">
            <a:extLst>
              <a:ext uri="{FF2B5EF4-FFF2-40B4-BE49-F238E27FC236}">
                <a16:creationId xmlns:a16="http://schemas.microsoft.com/office/drawing/2014/main" id="{289EB1B4-2E92-44CF-B28B-4506FD40F76B}"/>
              </a:ext>
            </a:extLst>
          </p:cNvPr>
          <p:cNvSpPr/>
          <p:nvPr/>
        </p:nvSpPr>
        <p:spPr>
          <a:xfrm>
            <a:off x="2286856" y="4648199"/>
            <a:ext cx="6933344" cy="1219201"/>
          </a:xfrm>
          <a:prstGeom prst="wedgeRoundRectCallout">
            <a:avLst>
              <a:gd name="adj1" fmla="val 39199"/>
              <a:gd name="adj2" fmla="val -142534"/>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Cambria" pitchFamily="18" charset="0"/>
                <a:ea typeface="+mn-ea"/>
                <a:cs typeface="+mn-cs"/>
              </a:rPr>
              <a:t> </a:t>
            </a:r>
            <a:r>
              <a:rPr kumimoji="0" lang="en-US" sz="2800" b="1" i="0" u="none" strike="noStrike" kern="1200" cap="none" spc="0" normalizeH="0" baseline="0" noProof="0" dirty="0">
                <a:ln>
                  <a:noFill/>
                </a:ln>
                <a:solidFill>
                  <a:srgbClr val="FFFF00"/>
                </a:solidFill>
                <a:effectLst/>
                <a:uLnTx/>
                <a:uFillTx/>
                <a:latin typeface="Calibri"/>
                <a:ea typeface="+mn-ea"/>
                <a:cs typeface="+mn-cs"/>
              </a:rPr>
              <a:t>A prophecy whose fulfillment the Jewish people had so long anticipated — was being fulfilled in their presence</a:t>
            </a:r>
          </a:p>
        </p:txBody>
      </p:sp>
    </p:spTree>
    <p:extLst>
      <p:ext uri="{BB962C8B-B14F-4D97-AF65-F5344CB8AC3E}">
        <p14:creationId xmlns:p14="http://schemas.microsoft.com/office/powerpoint/2010/main" val="173316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82" name="Text Box 2"/>
          <p:cNvSpPr txBox="1">
            <a:spLocks noChangeArrowheads="1"/>
          </p:cNvSpPr>
          <p:nvPr/>
        </p:nvSpPr>
        <p:spPr bwMode="auto">
          <a:xfrm>
            <a:off x="2489200" y="9099"/>
            <a:ext cx="7213600" cy="58477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mbria" pitchFamily="18" charset="0"/>
                <a:ea typeface="+mn-ea"/>
                <a:cs typeface="Arial" pitchFamily="34" charset="0"/>
              </a:rPr>
              <a:t>Acts Memorization</a:t>
            </a:r>
          </a:p>
        </p:txBody>
      </p:sp>
      <p:sp>
        <p:nvSpPr>
          <p:cNvPr id="788483" name="Text Box 3"/>
          <p:cNvSpPr txBox="1">
            <a:spLocks noChangeArrowheads="1"/>
          </p:cNvSpPr>
          <p:nvPr/>
        </p:nvSpPr>
        <p:spPr bwMode="auto">
          <a:xfrm>
            <a:off x="152400" y="838200"/>
            <a:ext cx="1905000" cy="954107"/>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mbria" pitchFamily="18" charset="0"/>
                <a:ea typeface="+mn-ea"/>
                <a:cs typeface="Arial" pitchFamily="34" charset="0"/>
              </a:rPr>
              <a:t>Chapter 1:</a:t>
            </a:r>
            <a:br>
              <a:rPr kumimoji="0" lang="en-US" sz="2800" b="1" i="0" u="none" strike="noStrike" kern="1200" cap="none" spc="0" normalizeH="0" baseline="0" noProof="0" dirty="0">
                <a:ln>
                  <a:noFill/>
                </a:ln>
                <a:solidFill>
                  <a:srgbClr val="FFFF00"/>
                </a:solidFill>
                <a:effectLst/>
                <a:uLnTx/>
                <a:uFillTx/>
                <a:latin typeface="Cambria" pitchFamily="18" charset="0"/>
                <a:ea typeface="+mn-ea"/>
                <a:cs typeface="Arial" pitchFamily="34" charset="0"/>
              </a:rPr>
            </a:br>
            <a:endParaRPr kumimoji="0" lang="en-US" sz="2800" b="1" i="0" u="none" strike="noStrike" kern="1200" cap="none" spc="0" normalizeH="0" baseline="0" noProof="0" dirty="0">
              <a:ln>
                <a:noFill/>
              </a:ln>
              <a:solidFill>
                <a:srgbClr val="FFFF00"/>
              </a:solidFill>
              <a:effectLst/>
              <a:uLnTx/>
              <a:uFillTx/>
              <a:latin typeface="Cambria" pitchFamily="18" charset="0"/>
              <a:ea typeface="+mn-ea"/>
              <a:cs typeface="Arial" pitchFamily="34" charset="0"/>
            </a:endParaRPr>
          </a:p>
        </p:txBody>
      </p:sp>
      <p:sp>
        <p:nvSpPr>
          <p:cNvPr id="2" name="Rectangle 1">
            <a:extLst>
              <a:ext uri="{FF2B5EF4-FFF2-40B4-BE49-F238E27FC236}">
                <a16:creationId xmlns:a16="http://schemas.microsoft.com/office/drawing/2014/main" id="{5D0CFFAD-4380-4A88-918F-C5465E2D45CA}"/>
              </a:ext>
            </a:extLst>
          </p:cNvPr>
          <p:cNvSpPr/>
          <p:nvPr/>
        </p:nvSpPr>
        <p:spPr>
          <a:xfrm>
            <a:off x="2362200" y="838200"/>
            <a:ext cx="6094682" cy="523220"/>
          </a:xfrm>
          <a:prstGeom prst="rect">
            <a:avLst/>
          </a:prstGeom>
        </p:spPr>
        <p:txBody>
          <a:bodyPr wrap="non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mbria" pitchFamily="18" charset="0"/>
                <a:ea typeface="+mn-ea"/>
                <a:cs typeface="Arial" pitchFamily="34" charset="0"/>
              </a:rPr>
              <a:t>Ascension / Matthias replaces Judas</a:t>
            </a:r>
          </a:p>
        </p:txBody>
      </p:sp>
    </p:spTree>
    <p:extLst>
      <p:ext uri="{BB962C8B-B14F-4D97-AF65-F5344CB8AC3E}">
        <p14:creationId xmlns:p14="http://schemas.microsoft.com/office/powerpoint/2010/main" val="7709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8E6A73-911A-4557-8DD3-A67823E7B69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4340" name="Rectangle 3"/>
          <p:cNvSpPr>
            <a:spLocks noGrp="1" noChangeArrowheads="1"/>
          </p:cNvSpPr>
          <p:nvPr>
            <p:ph type="body" idx="1"/>
          </p:nvPr>
        </p:nvSpPr>
        <p:spPr>
          <a:xfrm>
            <a:off x="457200" y="985250"/>
            <a:ext cx="11277600" cy="5140325"/>
          </a:xfrm>
        </p:spPr>
        <p:txBody>
          <a:bodyPr>
            <a:normAutofit/>
          </a:bodyPr>
          <a:lstStyle/>
          <a:p>
            <a:pPr algn="ctr">
              <a:lnSpc>
                <a:spcPct val="150000"/>
              </a:lnSpc>
              <a:buFont typeface="Wingdings" pitchFamily="2" charset="2"/>
              <a:buNone/>
              <a:defRPr/>
            </a:pPr>
            <a:r>
              <a:rPr lang="en-US" sz="3600" dirty="0">
                <a:solidFill>
                  <a:srgbClr val="FFFF00"/>
                </a:solidFill>
              </a:rPr>
              <a:t>Joel’s prophecy fulfilled: </a:t>
            </a:r>
            <a:r>
              <a:rPr lang="en-US" sz="2400" dirty="0">
                <a:solidFill>
                  <a:srgbClr val="FFFF00"/>
                </a:solidFill>
              </a:rPr>
              <a:t>2:16-21 (Joel 2:28-32) </a:t>
            </a:r>
          </a:p>
          <a:p>
            <a:pPr marL="571500" lvl="1" indent="-457200">
              <a:lnSpc>
                <a:spcPct val="150000"/>
              </a:lnSpc>
              <a:buFont typeface="Wingdings" panose="05000000000000000000" pitchFamily="2" charset="2"/>
              <a:buChar char="§"/>
              <a:defRPr/>
            </a:pPr>
            <a:r>
              <a:rPr lang="en-US" dirty="0"/>
              <a:t>Amazement &amp; Interest of those gathered for Pentecost </a:t>
            </a:r>
          </a:p>
          <a:p>
            <a:pPr marL="571500" lvl="1" indent="-457200">
              <a:buFont typeface="Wingdings" panose="05000000000000000000" pitchFamily="2" charset="2"/>
              <a:buChar char="§"/>
              <a:defRPr/>
            </a:pPr>
            <a:r>
              <a:rPr lang="en-US" dirty="0"/>
              <a:t>Provided evidence for those “devout” men of the “wonderful works of God” being revealed</a:t>
            </a:r>
          </a:p>
          <a:p>
            <a:pPr marL="571500" lvl="1" indent="-457200">
              <a:lnSpc>
                <a:spcPct val="150000"/>
              </a:lnSpc>
              <a:buFont typeface="Wingdings" panose="05000000000000000000" pitchFamily="2" charset="2"/>
              <a:buChar char="§"/>
              <a:defRPr/>
            </a:pPr>
            <a:r>
              <a:rPr lang="en-US" dirty="0"/>
              <a:t>Provided evidence for the Apostles teaching</a:t>
            </a:r>
            <a:r>
              <a:rPr lang="en-US" dirty="0">
                <a:effectLst/>
              </a:rPr>
              <a:t>  - </a:t>
            </a:r>
            <a:r>
              <a:rPr lang="en-US" dirty="0"/>
              <a:t>“Apostles authority”</a:t>
            </a:r>
            <a:endParaRPr lang="en-US" dirty="0">
              <a:effectLst/>
            </a:endParaRPr>
          </a:p>
          <a:p>
            <a:pPr marL="571500" lvl="1" indent="-457200">
              <a:lnSpc>
                <a:spcPct val="150000"/>
              </a:lnSpc>
              <a:buFont typeface="Wingdings" panose="05000000000000000000" pitchFamily="2" charset="2"/>
              <a:buChar char="§"/>
              <a:defRPr/>
            </a:pPr>
            <a:r>
              <a:rPr lang="en-US" dirty="0"/>
              <a:t>Ushered in the “Age of the Messiah” (Last Days)</a:t>
            </a:r>
          </a:p>
          <a:p>
            <a:pPr algn="ctr">
              <a:buFont typeface="Wingdings" pitchFamily="2" charset="2"/>
              <a:buNone/>
              <a:defRPr/>
            </a:pPr>
            <a:endParaRPr lang="en-US" sz="2000" dirty="0"/>
          </a:p>
        </p:txBody>
      </p:sp>
      <p:sp>
        <p:nvSpPr>
          <p:cNvPr id="21508" name="TextBox 4"/>
          <p:cNvSpPr txBox="1">
            <a:spLocks noChangeArrowheads="1"/>
          </p:cNvSpPr>
          <p:nvPr/>
        </p:nvSpPr>
        <p:spPr bwMode="auto">
          <a:xfrm>
            <a:off x="3429000" y="228618"/>
            <a:ext cx="7010400" cy="461665"/>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00"/>
                </a:solidFill>
                <a:effectLst/>
                <a:uLnTx/>
                <a:uFillTx/>
                <a:latin typeface="Calibri"/>
                <a:ea typeface="+mn-ea"/>
                <a:cs typeface="+mn-cs"/>
              </a:rPr>
              <a:t>Explanation of Tongue-speaking 2:14-21</a:t>
            </a:r>
          </a:p>
        </p:txBody>
      </p:sp>
    </p:spTree>
    <p:extLst>
      <p:ext uri="{BB962C8B-B14F-4D97-AF65-F5344CB8AC3E}">
        <p14:creationId xmlns:p14="http://schemas.microsoft.com/office/powerpoint/2010/main" val="24979245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0">
                                            <p:txEl>
                                              <p:pRg st="1" end="1"/>
                                            </p:txEl>
                                          </p:spTgt>
                                        </p:tgtEl>
                                        <p:attrNameLst>
                                          <p:attrName>style.visibility</p:attrName>
                                        </p:attrNameLst>
                                      </p:cBhvr>
                                      <p:to>
                                        <p:strVal val="visible"/>
                                      </p:to>
                                    </p:set>
                                    <p:animEffect transition="in" filter="fade">
                                      <p:cBhvr>
                                        <p:cTn id="7" dur="500"/>
                                        <p:tgtEl>
                                          <p:spTgt spid="14340">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40">
                                            <p:txEl>
                                              <p:pRg st="2" end="2"/>
                                            </p:txEl>
                                          </p:spTgt>
                                        </p:tgtEl>
                                        <p:attrNameLst>
                                          <p:attrName>style.visibility</p:attrName>
                                        </p:attrNameLst>
                                      </p:cBhvr>
                                      <p:to>
                                        <p:strVal val="visible"/>
                                      </p:to>
                                    </p:set>
                                    <p:animEffect transition="in" filter="fade">
                                      <p:cBhvr>
                                        <p:cTn id="10" dur="500"/>
                                        <p:tgtEl>
                                          <p:spTgt spid="14340">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340">
                                            <p:txEl>
                                              <p:pRg st="3" end="3"/>
                                            </p:txEl>
                                          </p:spTgt>
                                        </p:tgtEl>
                                        <p:attrNameLst>
                                          <p:attrName>style.visibility</p:attrName>
                                        </p:attrNameLst>
                                      </p:cBhvr>
                                      <p:to>
                                        <p:strVal val="visible"/>
                                      </p:to>
                                    </p:set>
                                    <p:animEffect transition="in" filter="fade">
                                      <p:cBhvr>
                                        <p:cTn id="13" dur="500"/>
                                        <p:tgtEl>
                                          <p:spTgt spid="14340">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340">
                                            <p:txEl>
                                              <p:pRg st="4" end="4"/>
                                            </p:txEl>
                                          </p:spTgt>
                                        </p:tgtEl>
                                        <p:attrNameLst>
                                          <p:attrName>style.visibility</p:attrName>
                                        </p:attrNameLst>
                                      </p:cBhvr>
                                      <p:to>
                                        <p:strVal val="visible"/>
                                      </p:to>
                                    </p:set>
                                    <p:animEffect transition="in" filter="fade">
                                      <p:cBhvr>
                                        <p:cTn id="16"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3816" y="0"/>
            <a:ext cx="9589168" cy="69865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Calibri"/>
                <a:ea typeface="+mn-ea"/>
                <a:cs typeface="+mn-cs"/>
              </a:rPr>
              <a:t>17 </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r>
              <a:rPr kumimoji="0" lang="en-US" sz="2800" b="0" i="0" u="none" strike="noStrike" kern="1200" cap="small" spc="0" normalizeH="0" baseline="0" noProof="0" dirty="0">
                <a:ln>
                  <a:noFill/>
                </a:ln>
                <a:solidFill>
                  <a:prstClr val="white"/>
                </a:solidFill>
                <a:effectLst/>
                <a:uLnTx/>
                <a:uFillTx/>
                <a:latin typeface="Calibri"/>
                <a:ea typeface="+mn-ea"/>
                <a:cs typeface="+mn-cs"/>
              </a:rPr>
              <a:t>And it shall be in the last days</a:t>
            </a:r>
            <a:r>
              <a:rPr kumimoji="0" lang="en-US" sz="2800" b="0" i="0" u="none" strike="noStrike" kern="1200" cap="none" spc="0" normalizeH="0" baseline="0" noProof="0" dirty="0">
                <a:ln>
                  <a:noFill/>
                </a:ln>
                <a:solidFill>
                  <a:prstClr val="white"/>
                </a:solidFill>
                <a:effectLst/>
                <a:uLnTx/>
                <a:uFillTx/>
                <a:latin typeface="Calibri"/>
                <a:ea typeface="+mn-ea"/>
                <a:cs typeface="+mn-cs"/>
              </a:rPr>
              <a:t>,’ God says,</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none" spc="0" normalizeH="0" baseline="0" noProof="0" dirty="0">
                <a:ln>
                  <a:noFill/>
                </a:ln>
                <a:solidFill>
                  <a:prstClr val="white"/>
                </a:solidFill>
                <a:effectLst/>
                <a:uLnTx/>
                <a:uFillTx/>
                <a:latin typeface="Calibri"/>
                <a:ea typeface="+mn-ea"/>
                <a:cs typeface="+mn-cs"/>
              </a:rPr>
              <a:t>‘</a:t>
            </a:r>
            <a:r>
              <a:rPr kumimoji="0" lang="en-US" sz="2800" b="0" i="0" u="none" strike="noStrike" kern="1200" cap="small" spc="0" normalizeH="0" baseline="0" noProof="0" dirty="0">
                <a:ln>
                  <a:noFill/>
                </a:ln>
                <a:solidFill>
                  <a:prstClr val="white"/>
                </a:solidFill>
                <a:effectLst/>
                <a:uLnTx/>
                <a:uFillTx/>
                <a:latin typeface="Calibri"/>
                <a:ea typeface="+mn-ea"/>
                <a:cs typeface="+mn-cs"/>
              </a:rPr>
              <a:t>That I will pour forth of My Spirit on all</a:t>
            </a:r>
            <a:r>
              <a:rPr kumimoji="0" lang="en-US" sz="2800" b="0" i="0" u="none" strike="noStrike" kern="1200" cap="none" spc="0" normalizeH="0" baseline="0" noProof="0" dirty="0">
                <a:ln>
                  <a:noFill/>
                </a:ln>
                <a:solidFill>
                  <a:prstClr val="white"/>
                </a:solidFill>
                <a:effectLst/>
                <a:uLnTx/>
                <a:uFillTx/>
                <a:latin typeface="Calibri"/>
                <a:ea typeface="+mn-ea"/>
                <a:cs typeface="+mn-cs"/>
              </a:rPr>
              <a:t> </a:t>
            </a:r>
            <a:r>
              <a:rPr kumimoji="0" lang="en-US" sz="2800" b="0" i="0" u="none" strike="noStrike" kern="1200" cap="small" spc="0" normalizeH="0" baseline="0" noProof="0" dirty="0">
                <a:ln>
                  <a:noFill/>
                </a:ln>
                <a:solidFill>
                  <a:prstClr val="white"/>
                </a:solidFill>
                <a:effectLst/>
                <a:uLnTx/>
                <a:uFillTx/>
                <a:latin typeface="Calibri"/>
                <a:ea typeface="+mn-ea"/>
                <a:cs typeface="+mn-cs"/>
              </a:rPr>
              <a:t>mankind</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And your sons and your daughters shall prophesy</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And your young men shall see visions</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And your old men shall dream dreams</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1" i="0" u="none" strike="noStrike" kern="1200" cap="none" spc="0" normalizeH="0" baseline="30000" noProof="0" dirty="0">
                <a:ln>
                  <a:noFill/>
                </a:ln>
                <a:solidFill>
                  <a:prstClr val="white"/>
                </a:solidFill>
                <a:effectLst/>
                <a:uLnTx/>
                <a:uFillTx/>
                <a:latin typeface="Calibri"/>
                <a:ea typeface="+mn-ea"/>
                <a:cs typeface="+mn-cs"/>
              </a:rPr>
              <a:t>18 </a:t>
            </a:r>
            <a:r>
              <a:rPr kumimoji="0" lang="en-US" sz="2800" b="0" i="0" u="none" strike="noStrike" kern="1200" cap="small" spc="0" normalizeH="0" baseline="0" noProof="0" dirty="0">
                <a:ln>
                  <a:noFill/>
                </a:ln>
                <a:solidFill>
                  <a:prstClr val="white"/>
                </a:solidFill>
                <a:effectLst/>
                <a:uLnTx/>
                <a:uFillTx/>
                <a:latin typeface="Calibri"/>
                <a:ea typeface="+mn-ea"/>
                <a:cs typeface="+mn-cs"/>
              </a:rPr>
              <a:t>Even on </a:t>
            </a:r>
            <a:r>
              <a:rPr kumimoji="0" lang="en-US" sz="3200" b="1" i="1" u="sng" strike="noStrike" kern="1200" cap="small" spc="0" normalizeH="0" baseline="0" noProof="0" dirty="0">
                <a:ln>
                  <a:noFill/>
                </a:ln>
                <a:solidFill>
                  <a:srgbClr val="FFFF00"/>
                </a:solidFill>
                <a:effectLst/>
                <a:uLnTx/>
                <a:uFillTx/>
                <a:latin typeface="Calibri"/>
                <a:ea typeface="+mn-ea"/>
                <a:cs typeface="+mn-cs"/>
              </a:rPr>
              <a:t>My</a:t>
            </a:r>
            <a:r>
              <a:rPr kumimoji="0" lang="en-US" sz="2800" b="0" i="0" u="none" strike="noStrike" kern="1200" cap="small" spc="0" normalizeH="0" baseline="0" noProof="0" dirty="0">
                <a:ln>
                  <a:noFill/>
                </a:ln>
                <a:solidFill>
                  <a:prstClr val="white"/>
                </a:solidFill>
                <a:effectLst/>
                <a:uLnTx/>
                <a:uFillTx/>
                <a:latin typeface="Calibri"/>
                <a:ea typeface="+mn-ea"/>
                <a:cs typeface="+mn-cs"/>
              </a:rPr>
              <a:t> </a:t>
            </a:r>
            <a:r>
              <a:rPr kumimoji="0" lang="en-US" sz="2800" b="0" i="0" u="none" strike="noStrike" kern="1200" cap="small" spc="0" normalizeH="0" baseline="0" noProof="0" dirty="0" err="1">
                <a:ln>
                  <a:noFill/>
                </a:ln>
                <a:solidFill>
                  <a:prstClr val="white"/>
                </a:solidFill>
                <a:effectLst/>
                <a:uLnTx/>
                <a:uFillTx/>
                <a:latin typeface="Calibri"/>
                <a:ea typeface="+mn-ea"/>
                <a:cs typeface="+mn-cs"/>
              </a:rPr>
              <a:t>bondslaves</a:t>
            </a:r>
            <a:r>
              <a:rPr kumimoji="0" lang="en-US" sz="2800" b="0" i="0" u="none" strike="noStrike" kern="1200" cap="small" spc="0" normalizeH="0" baseline="0" noProof="0" dirty="0">
                <a:ln>
                  <a:noFill/>
                </a:ln>
                <a:solidFill>
                  <a:prstClr val="white"/>
                </a:solidFill>
                <a:effectLst/>
                <a:uLnTx/>
                <a:uFillTx/>
                <a:latin typeface="Calibri"/>
                <a:ea typeface="+mn-ea"/>
                <a:cs typeface="+mn-cs"/>
              </a:rPr>
              <a:t>, both men and women</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none" spc="0" normalizeH="0" baseline="0" noProof="0" dirty="0">
                <a:ln>
                  <a:noFill/>
                </a:ln>
                <a:solidFill>
                  <a:prstClr val="white"/>
                </a:solidFill>
                <a:effectLst/>
                <a:uLnTx/>
                <a:uFillTx/>
                <a:latin typeface="Calibri"/>
                <a:ea typeface="+mn-ea"/>
                <a:cs typeface="+mn-cs"/>
              </a:rPr>
              <a:t>I </a:t>
            </a:r>
            <a:r>
              <a:rPr kumimoji="0" lang="en-US" sz="2800" b="0" i="0" u="none" strike="noStrike" kern="1200" cap="small" spc="0" normalizeH="0" baseline="0" noProof="0" dirty="0">
                <a:ln>
                  <a:noFill/>
                </a:ln>
                <a:solidFill>
                  <a:prstClr val="white"/>
                </a:solidFill>
                <a:effectLst/>
                <a:uLnTx/>
                <a:uFillTx/>
                <a:latin typeface="Calibri"/>
                <a:ea typeface="+mn-ea"/>
                <a:cs typeface="+mn-cs"/>
              </a:rPr>
              <a:t>will in those days pour forth of My Spirit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none" spc="0" normalizeH="0" baseline="0" noProof="0" dirty="0">
                <a:ln>
                  <a:noFill/>
                </a:ln>
                <a:solidFill>
                  <a:prstClr val="white"/>
                </a:solidFill>
                <a:effectLst/>
                <a:uLnTx/>
                <a:uFillTx/>
                <a:latin typeface="Calibri"/>
                <a:ea typeface="+mn-ea"/>
                <a:cs typeface="+mn-cs"/>
              </a:rPr>
              <a:t>And they shall prophesy.</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1" i="0" u="none" strike="noStrike" kern="1200" cap="none" spc="0" normalizeH="0" baseline="30000" noProof="0" dirty="0">
                <a:ln>
                  <a:noFill/>
                </a:ln>
                <a:solidFill>
                  <a:prstClr val="white"/>
                </a:solidFill>
                <a:effectLst/>
                <a:uLnTx/>
                <a:uFillTx/>
                <a:latin typeface="Calibri"/>
                <a:ea typeface="+mn-ea"/>
                <a:cs typeface="+mn-cs"/>
              </a:rPr>
              <a:t>19 </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r>
              <a:rPr kumimoji="0" lang="en-US" sz="2800" b="0" i="0" u="none" strike="noStrike" kern="1200" cap="small" spc="0" normalizeH="0" baseline="0" noProof="0" dirty="0">
                <a:ln>
                  <a:noFill/>
                </a:ln>
                <a:solidFill>
                  <a:prstClr val="white"/>
                </a:solidFill>
                <a:effectLst/>
                <a:uLnTx/>
                <a:uFillTx/>
                <a:latin typeface="Calibri"/>
                <a:ea typeface="+mn-ea"/>
                <a:cs typeface="+mn-cs"/>
              </a:rPr>
              <a:t>And I will grant wonders in the sky above</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And signs on the earth below</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Blood, and fire, and vapor of smoke</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1" i="0" u="none" strike="noStrike" kern="1200" cap="none" spc="0" normalizeH="0" baseline="30000" noProof="0" dirty="0">
                <a:ln>
                  <a:noFill/>
                </a:ln>
                <a:solidFill>
                  <a:prstClr val="white"/>
                </a:solidFill>
                <a:effectLst/>
                <a:uLnTx/>
                <a:uFillTx/>
                <a:latin typeface="Calibri"/>
                <a:ea typeface="+mn-ea"/>
                <a:cs typeface="+mn-cs"/>
              </a:rPr>
              <a:t>20 </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r>
              <a:rPr kumimoji="0" lang="en-US" sz="2800" b="0" i="0" u="none" strike="noStrike" kern="1200" cap="small" spc="0" normalizeH="0" baseline="0" noProof="0" dirty="0">
                <a:ln>
                  <a:noFill/>
                </a:ln>
                <a:solidFill>
                  <a:prstClr val="white"/>
                </a:solidFill>
                <a:effectLst/>
                <a:uLnTx/>
                <a:uFillTx/>
                <a:latin typeface="Calibri"/>
                <a:ea typeface="+mn-ea"/>
                <a:cs typeface="+mn-cs"/>
              </a:rPr>
              <a:t>The sun will be turned into darkness</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And the moon into blood</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0" i="0" u="none" strike="noStrike" kern="1200" cap="small" spc="0" normalizeH="0" baseline="0" noProof="0" dirty="0">
                <a:ln>
                  <a:noFill/>
                </a:ln>
                <a:solidFill>
                  <a:prstClr val="white"/>
                </a:solidFill>
                <a:effectLst/>
                <a:uLnTx/>
                <a:uFillTx/>
                <a:latin typeface="Calibri"/>
                <a:ea typeface="+mn-ea"/>
                <a:cs typeface="+mn-cs"/>
              </a:rPr>
              <a:t>Before the great and glorious day of the Lord shall come</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br>
              <a:rPr kumimoji="0" lang="en-US" sz="2800" b="0" i="0" u="none" strike="noStrike" kern="1200" cap="none" spc="0" normalizeH="0" baseline="0" noProof="0" dirty="0">
                <a:ln>
                  <a:noFill/>
                </a:ln>
                <a:solidFill>
                  <a:prstClr val="white"/>
                </a:solidFill>
                <a:effectLst/>
                <a:uLnTx/>
                <a:uFillTx/>
                <a:latin typeface="Calibri"/>
                <a:ea typeface="+mn-ea"/>
                <a:cs typeface="+mn-cs"/>
              </a:rPr>
            </a:br>
            <a:r>
              <a:rPr kumimoji="0" lang="en-US" sz="2800" b="1" i="0" u="none" strike="noStrike" kern="1200" cap="none" spc="0" normalizeH="0" baseline="30000" noProof="0" dirty="0">
                <a:ln>
                  <a:noFill/>
                </a:ln>
                <a:solidFill>
                  <a:prstClr val="white"/>
                </a:solidFill>
                <a:effectLst/>
                <a:uLnTx/>
                <a:uFillTx/>
                <a:latin typeface="Calibri"/>
                <a:ea typeface="+mn-ea"/>
                <a:cs typeface="+mn-cs"/>
              </a:rPr>
              <a:t>21 </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r>
              <a:rPr kumimoji="0" lang="en-US" sz="2800" b="0" i="0" u="none" strike="noStrike" kern="1200" cap="small" spc="0" normalizeH="0" baseline="0" noProof="0" dirty="0">
                <a:ln>
                  <a:noFill/>
                </a:ln>
                <a:solidFill>
                  <a:prstClr val="white"/>
                </a:solidFill>
                <a:effectLst/>
                <a:uLnTx/>
                <a:uFillTx/>
                <a:latin typeface="Calibri"/>
                <a:ea typeface="+mn-ea"/>
                <a:cs typeface="+mn-cs"/>
              </a:rPr>
              <a:t>And it shall be that</a:t>
            </a:r>
            <a:r>
              <a:rPr kumimoji="0" lang="en-US" sz="2800" b="0" i="0" u="none" strike="noStrike" kern="1200" cap="none" spc="0" normalizeH="0" baseline="0" noProof="0" dirty="0">
                <a:ln>
                  <a:noFill/>
                </a:ln>
                <a:solidFill>
                  <a:prstClr val="white"/>
                </a:solidFill>
                <a:effectLst/>
                <a:uLnTx/>
                <a:uFillTx/>
                <a:latin typeface="Calibri"/>
                <a:ea typeface="+mn-ea"/>
                <a:cs typeface="+mn-cs"/>
              </a:rPr>
              <a:t> </a:t>
            </a:r>
            <a:r>
              <a:rPr kumimoji="0" lang="en-US" sz="2800" b="1" i="1" u="none" strike="noStrike" kern="1200" cap="small" spc="0" normalizeH="0" baseline="0" noProof="0" dirty="0">
                <a:ln>
                  <a:noFill/>
                </a:ln>
                <a:solidFill>
                  <a:srgbClr val="FFFF00"/>
                </a:solidFill>
                <a:effectLst/>
                <a:uLnTx/>
                <a:uFillTx/>
                <a:latin typeface="Calibri"/>
                <a:ea typeface="+mn-ea"/>
                <a:cs typeface="+mn-cs"/>
              </a:rPr>
              <a:t>everyone</a:t>
            </a:r>
            <a:r>
              <a:rPr kumimoji="0" lang="en-US" sz="2800" b="0" i="0" u="none" strike="noStrike" kern="1200" cap="small" spc="0" normalizeH="0" baseline="0" noProof="0" dirty="0">
                <a:ln>
                  <a:noFill/>
                </a:ln>
                <a:solidFill>
                  <a:prstClr val="white"/>
                </a:solidFill>
                <a:effectLst/>
                <a:uLnTx/>
                <a:uFillTx/>
                <a:latin typeface="Calibri"/>
                <a:ea typeface="+mn-ea"/>
                <a:cs typeface="+mn-cs"/>
              </a:rPr>
              <a:t> who calls on the name of the Lord will be saved</a:t>
            </a:r>
            <a:r>
              <a:rPr kumimoji="0" lang="en-US" sz="2800" b="0" i="0" u="none" strike="noStrike" kern="1200" cap="none" spc="0" normalizeH="0" baseline="0" noProof="0" dirty="0">
                <a:ln>
                  <a:noFill/>
                </a:ln>
                <a:solidFill>
                  <a:prstClr val="white"/>
                </a:solidFill>
                <a:effectLst/>
                <a:uLnTx/>
                <a:uFillTx/>
                <a:latin typeface="Calibri"/>
                <a:ea typeface="+mn-ea"/>
                <a:cs typeface="+mn-cs"/>
              </a:rPr>
              <a:t>.’</a:t>
            </a:r>
          </a:p>
        </p:txBody>
      </p:sp>
      <p:cxnSp>
        <p:nvCxnSpPr>
          <p:cNvPr id="13" name="Straight Connector 12"/>
          <p:cNvCxnSpPr>
            <a:cxnSpLocks/>
          </p:cNvCxnSpPr>
          <p:nvPr/>
        </p:nvCxnSpPr>
        <p:spPr>
          <a:xfrm>
            <a:off x="6438900" y="457200"/>
            <a:ext cx="13335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F0E9A21-2EC8-4BF6-8BA6-A31B823F10C9}"/>
              </a:ext>
            </a:extLst>
          </p:cNvPr>
          <p:cNvCxnSpPr>
            <a:cxnSpLocks/>
          </p:cNvCxnSpPr>
          <p:nvPr/>
        </p:nvCxnSpPr>
        <p:spPr>
          <a:xfrm>
            <a:off x="2819400" y="914400"/>
            <a:ext cx="67818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93DC982-EB65-4033-9A0B-F97A21837B7E}"/>
              </a:ext>
            </a:extLst>
          </p:cNvPr>
          <p:cNvCxnSpPr>
            <a:cxnSpLocks/>
          </p:cNvCxnSpPr>
          <p:nvPr/>
        </p:nvCxnSpPr>
        <p:spPr>
          <a:xfrm>
            <a:off x="3375860" y="3048000"/>
            <a:ext cx="576814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91E071-03EE-46AD-A7A6-D1F26DC8B61D}"/>
              </a:ext>
            </a:extLst>
          </p:cNvPr>
          <p:cNvCxnSpPr>
            <a:cxnSpLocks/>
          </p:cNvCxnSpPr>
          <p:nvPr/>
        </p:nvCxnSpPr>
        <p:spPr>
          <a:xfrm>
            <a:off x="4419600" y="3493264"/>
            <a:ext cx="3581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A1A0360-048F-4002-BA99-0BBF3E6826D0}"/>
              </a:ext>
            </a:extLst>
          </p:cNvPr>
          <p:cNvCxnSpPr>
            <a:cxnSpLocks/>
          </p:cNvCxnSpPr>
          <p:nvPr/>
        </p:nvCxnSpPr>
        <p:spPr>
          <a:xfrm>
            <a:off x="4724400" y="6477000"/>
            <a:ext cx="601378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7EF20284-8C2B-4D69-BA4D-AC64CC8EFD37}"/>
              </a:ext>
            </a:extLst>
          </p:cNvPr>
          <p:cNvSpPr/>
          <p:nvPr/>
        </p:nvSpPr>
        <p:spPr>
          <a:xfrm>
            <a:off x="200527" y="2595603"/>
            <a:ext cx="2362200" cy="68579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Acts 2:17-21</a:t>
            </a:r>
          </a:p>
        </p:txBody>
      </p:sp>
      <p:cxnSp>
        <p:nvCxnSpPr>
          <p:cNvPr id="15" name="Straight Connector 14">
            <a:extLst>
              <a:ext uri="{FF2B5EF4-FFF2-40B4-BE49-F238E27FC236}">
                <a16:creationId xmlns:a16="http://schemas.microsoft.com/office/drawing/2014/main" id="{F2EBC8E9-080E-4D42-9F62-1731FC0DBB6C}"/>
              </a:ext>
            </a:extLst>
          </p:cNvPr>
          <p:cNvCxnSpPr>
            <a:cxnSpLocks/>
          </p:cNvCxnSpPr>
          <p:nvPr/>
        </p:nvCxnSpPr>
        <p:spPr>
          <a:xfrm>
            <a:off x="5381124" y="6858000"/>
            <a:ext cx="163529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7" name="Rounded Rectangular Callout 17">
            <a:extLst>
              <a:ext uri="{FF2B5EF4-FFF2-40B4-BE49-F238E27FC236}">
                <a16:creationId xmlns:a16="http://schemas.microsoft.com/office/drawing/2014/main" id="{A59E2DFE-F7C1-4310-ADAA-CDF4355B3B57}"/>
              </a:ext>
            </a:extLst>
          </p:cNvPr>
          <p:cNvSpPr/>
          <p:nvPr/>
        </p:nvSpPr>
        <p:spPr>
          <a:xfrm>
            <a:off x="5618747" y="1067595"/>
            <a:ext cx="6428873" cy="1571237"/>
          </a:xfrm>
          <a:prstGeom prst="wedgeRoundRectCallout">
            <a:avLst>
              <a:gd name="adj1" fmla="val -34029"/>
              <a:gd name="adj2" fmla="val -85687"/>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“The Last Days” - the age of the Messiah until final judgement.  (Isa. 2:2; Mic. 4:1), the New Testament age which began on Pentecost </a:t>
            </a:r>
          </a:p>
        </p:txBody>
      </p:sp>
      <p:sp>
        <p:nvSpPr>
          <p:cNvPr id="18" name="Rounded Rectangular Callout 17">
            <a:extLst>
              <a:ext uri="{FF2B5EF4-FFF2-40B4-BE49-F238E27FC236}">
                <a16:creationId xmlns:a16="http://schemas.microsoft.com/office/drawing/2014/main" id="{1810A5E4-7D24-4822-9D4C-46A30B632AD2}"/>
              </a:ext>
            </a:extLst>
          </p:cNvPr>
          <p:cNvSpPr/>
          <p:nvPr/>
        </p:nvSpPr>
        <p:spPr>
          <a:xfrm>
            <a:off x="1810753" y="4265683"/>
            <a:ext cx="9829800" cy="1571237"/>
          </a:xfrm>
          <a:prstGeom prst="wedgeRoundRectCallout">
            <a:avLst>
              <a:gd name="adj1" fmla="val 1443"/>
              <a:gd name="adj2" fmla="val -101952"/>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Pentecost was not the complete fulfillment of Joel’s prophecy. Later passages make clear, others would receive the Spirit’s supernatural gifts through the laying on of the apostles’ hands (Acts 8:13-19; 19:6). </a:t>
            </a:r>
          </a:p>
        </p:txBody>
      </p:sp>
      <p:sp>
        <p:nvSpPr>
          <p:cNvPr id="19" name="Rectangle: Rounded Corners 18">
            <a:extLst>
              <a:ext uri="{FF2B5EF4-FFF2-40B4-BE49-F238E27FC236}">
                <a16:creationId xmlns:a16="http://schemas.microsoft.com/office/drawing/2014/main" id="{3DAFEEAF-2D7D-44D7-8D40-7FBC2F307269}"/>
              </a:ext>
            </a:extLst>
          </p:cNvPr>
          <p:cNvSpPr/>
          <p:nvPr/>
        </p:nvSpPr>
        <p:spPr>
          <a:xfrm>
            <a:off x="211556" y="3493264"/>
            <a:ext cx="2362200" cy="68579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a:ln>
                  <a:noFill/>
                </a:ln>
                <a:solidFill>
                  <a:srgbClr val="FFFF00"/>
                </a:solidFill>
                <a:effectLst/>
                <a:uLnTx/>
                <a:uFillTx/>
                <a:latin typeface="Calibri"/>
                <a:ea typeface="+mn-ea"/>
                <a:cs typeface="+mn-cs"/>
              </a:rPr>
              <a:t>Joel 2:28-32</a:t>
            </a:r>
            <a:endParaRPr kumimoji="0" lang="en-US" sz="3200" b="1" i="1" u="sng" strike="noStrike" kern="1200" cap="none" spc="0" normalizeH="0" baseline="0" noProof="0" dirty="0">
              <a:ln>
                <a:noFill/>
              </a:ln>
              <a:solidFill>
                <a:srgbClr val="FFFF00"/>
              </a:solidFill>
              <a:effectLst/>
              <a:uLnTx/>
              <a:uFillTx/>
              <a:latin typeface="Calibri"/>
              <a:ea typeface="+mn-ea"/>
              <a:cs typeface="+mn-cs"/>
            </a:endParaRPr>
          </a:p>
        </p:txBody>
      </p:sp>
      <p:sp>
        <p:nvSpPr>
          <p:cNvPr id="20" name="Rounded Rectangular Callout 17">
            <a:extLst>
              <a:ext uri="{FF2B5EF4-FFF2-40B4-BE49-F238E27FC236}">
                <a16:creationId xmlns:a16="http://schemas.microsoft.com/office/drawing/2014/main" id="{DA7EE6BD-A007-4E70-8D6C-B298751B8DE7}"/>
              </a:ext>
            </a:extLst>
          </p:cNvPr>
          <p:cNvSpPr/>
          <p:nvPr/>
        </p:nvSpPr>
        <p:spPr>
          <a:xfrm>
            <a:off x="2874654" y="3703593"/>
            <a:ext cx="7615546" cy="1646824"/>
          </a:xfrm>
          <a:prstGeom prst="wedgeRoundRectCallout">
            <a:avLst>
              <a:gd name="adj1" fmla="val 905"/>
              <a:gd name="adj2" fmla="val 73587"/>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Day of divine judgment.  Temporal on a nation (Isa 13:6) or final judgment (2 Peter 3:10).  Or describes God bringing about a great change in the world - the Kingdom is here and the new law of the King &amp; Christ. </a:t>
            </a:r>
          </a:p>
        </p:txBody>
      </p:sp>
      <p:sp>
        <p:nvSpPr>
          <p:cNvPr id="21" name="Rounded Rectangular Callout 17">
            <a:extLst>
              <a:ext uri="{FF2B5EF4-FFF2-40B4-BE49-F238E27FC236}">
                <a16:creationId xmlns:a16="http://schemas.microsoft.com/office/drawing/2014/main" id="{F2764103-5A35-4CA4-B4B1-AED9DEF392CC}"/>
              </a:ext>
            </a:extLst>
          </p:cNvPr>
          <p:cNvSpPr/>
          <p:nvPr/>
        </p:nvSpPr>
        <p:spPr>
          <a:xfrm>
            <a:off x="4046621" y="5289004"/>
            <a:ext cx="6118058" cy="654596"/>
          </a:xfrm>
          <a:prstGeom prst="wedgeRoundRectCallout">
            <a:avLst>
              <a:gd name="adj1" fmla="val -185"/>
              <a:gd name="adj2" fmla="val 88416"/>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Matt. 7:21-22 – More than a verbal calling</a:t>
            </a:r>
          </a:p>
        </p:txBody>
      </p:sp>
      <p:sp>
        <p:nvSpPr>
          <p:cNvPr id="22" name="Rounded Rectangular Callout 17">
            <a:extLst>
              <a:ext uri="{FF2B5EF4-FFF2-40B4-BE49-F238E27FC236}">
                <a16:creationId xmlns:a16="http://schemas.microsoft.com/office/drawing/2014/main" id="{4723F346-1648-4C69-81A9-5D84585D81FD}"/>
              </a:ext>
            </a:extLst>
          </p:cNvPr>
          <p:cNvSpPr/>
          <p:nvPr/>
        </p:nvSpPr>
        <p:spPr>
          <a:xfrm>
            <a:off x="3666624" y="5744687"/>
            <a:ext cx="5324976" cy="654596"/>
          </a:xfrm>
          <a:prstGeom prst="wedgeRoundRectCallout">
            <a:avLst>
              <a:gd name="adj1" fmla="val 2828"/>
              <a:gd name="adj2" fmla="val 88416"/>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Ultimate purpose of the outpouring</a:t>
            </a:r>
          </a:p>
        </p:txBody>
      </p:sp>
      <p:sp>
        <p:nvSpPr>
          <p:cNvPr id="23" name="Rounded Rectangular Callout 17">
            <a:extLst>
              <a:ext uri="{FF2B5EF4-FFF2-40B4-BE49-F238E27FC236}">
                <a16:creationId xmlns:a16="http://schemas.microsoft.com/office/drawing/2014/main" id="{02D05688-B527-431E-9E23-06E859FF9ED0}"/>
              </a:ext>
            </a:extLst>
          </p:cNvPr>
          <p:cNvSpPr/>
          <p:nvPr/>
        </p:nvSpPr>
        <p:spPr>
          <a:xfrm>
            <a:off x="5618747" y="1151855"/>
            <a:ext cx="5667876" cy="813331"/>
          </a:xfrm>
          <a:prstGeom prst="wedgeRoundRectCallout">
            <a:avLst>
              <a:gd name="adj1" fmla="val 4700"/>
              <a:gd name="adj2" fmla="val -90595"/>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Jew and Gentile (Acts 10) will be beneficiaries of the Spirit and His work.</a:t>
            </a:r>
          </a:p>
        </p:txBody>
      </p:sp>
      <p:sp>
        <p:nvSpPr>
          <p:cNvPr id="24" name="Rounded Rectangular Callout 17">
            <a:extLst>
              <a:ext uri="{FF2B5EF4-FFF2-40B4-BE49-F238E27FC236}">
                <a16:creationId xmlns:a16="http://schemas.microsoft.com/office/drawing/2014/main" id="{29A085DF-2FAD-4165-8603-E7B6B799B381}"/>
              </a:ext>
            </a:extLst>
          </p:cNvPr>
          <p:cNvSpPr/>
          <p:nvPr/>
        </p:nvSpPr>
        <p:spPr>
          <a:xfrm>
            <a:off x="4886827" y="32935"/>
            <a:ext cx="4046621" cy="813331"/>
          </a:xfrm>
          <a:prstGeom prst="wedgeRoundRectCallout">
            <a:avLst>
              <a:gd name="adj1" fmla="val 5245"/>
              <a:gd name="adj2" fmla="val 71949"/>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Phillip had four daughters who prophesied (Acts 21:9)</a:t>
            </a:r>
          </a:p>
        </p:txBody>
      </p:sp>
      <p:sp>
        <p:nvSpPr>
          <p:cNvPr id="25" name="Rounded Rectangular Callout 17">
            <a:extLst>
              <a:ext uri="{FF2B5EF4-FFF2-40B4-BE49-F238E27FC236}">
                <a16:creationId xmlns:a16="http://schemas.microsoft.com/office/drawing/2014/main" id="{BEB6DA99-E887-404E-981A-76F8993C4B32}"/>
              </a:ext>
            </a:extLst>
          </p:cNvPr>
          <p:cNvSpPr/>
          <p:nvPr/>
        </p:nvSpPr>
        <p:spPr>
          <a:xfrm>
            <a:off x="1572808" y="1200009"/>
            <a:ext cx="3606104" cy="813331"/>
          </a:xfrm>
          <a:prstGeom prst="wedgeRoundRectCallout">
            <a:avLst>
              <a:gd name="adj1" fmla="val 35426"/>
              <a:gd name="adj2" fmla="val 77367"/>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Benefits of the Spirit are only for the faithful</a:t>
            </a:r>
          </a:p>
        </p:txBody>
      </p:sp>
    </p:spTree>
    <p:extLst>
      <p:ext uri="{BB962C8B-B14F-4D97-AF65-F5344CB8AC3E}">
        <p14:creationId xmlns:p14="http://schemas.microsoft.com/office/powerpoint/2010/main" val="226174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1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20"/>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500"/>
                                        <p:tgtEl>
                                          <p:spTgt spid="16"/>
                                        </p:tgtEl>
                                      </p:cBhvr>
                                    </p:animEffect>
                                  </p:childTnLst>
                                </p:cTn>
                              </p:par>
                            </p:childTnLst>
                          </p:cTn>
                        </p:par>
                        <p:par>
                          <p:cTn id="76" fill="hold">
                            <p:stCondLst>
                              <p:cond delay="500"/>
                            </p:stCondLst>
                            <p:childTnLst>
                              <p:par>
                                <p:cTn id="77" presetID="22" presetClass="entr" presetSubtype="8" fill="hold"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left)">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grpId="1" nodeType="clickEffect">
                                  <p:stCondLst>
                                    <p:cond delay="0"/>
                                  </p:stCondLst>
                                  <p:childTnLst>
                                    <p:set>
                                      <p:cBhvr>
                                        <p:cTn id="87" dur="1" fill="hold">
                                          <p:stCondLst>
                                            <p:cond delay="0"/>
                                          </p:stCondLst>
                                        </p:cTn>
                                        <p:tgtEl>
                                          <p:spTgt spid="2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20" grpId="0" animBg="1"/>
      <p:bldP spid="20" grpId="1" animBg="1"/>
      <p:bldP spid="21" grpId="0" animBg="1"/>
      <p:bldP spid="21" grpId="1" animBg="1"/>
      <p:bldP spid="22" grpId="0" animBg="1"/>
      <p:bldP spid="23" grpId="0" animBg="1"/>
      <p:bldP spid="23" grpId="1" animBg="1"/>
      <p:bldP spid="24" grpId="0" animBg="1"/>
      <p:bldP spid="24" grpId="1" animBg="1"/>
      <p:bldP spid="25" grpId="0" animBg="1"/>
      <p:bldP spid="25"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64EE4-8B24-4586-AD30-59B43AAEB14C}"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27651" name="Rectangle 2"/>
          <p:cNvSpPr>
            <a:spLocks noGrp="1" noChangeArrowheads="1"/>
          </p:cNvSpPr>
          <p:nvPr>
            <p:ph type="title"/>
          </p:nvPr>
        </p:nvSpPr>
        <p:spPr>
          <a:xfrm>
            <a:off x="1981200" y="228600"/>
            <a:ext cx="8229600" cy="762000"/>
          </a:xfrm>
        </p:spPr>
        <p:txBody>
          <a:bodyPr>
            <a:normAutofit fontScale="90000"/>
          </a:bodyPr>
          <a:lstStyle/>
          <a:p>
            <a:pPr eaLnBrk="1" hangingPunct="1">
              <a:defRPr/>
            </a:pPr>
            <a:r>
              <a:rPr lang="en-US" sz="4000"/>
              <a:t>Pentecost Sermon Outline</a:t>
            </a:r>
            <a:br>
              <a:rPr lang="en-US" sz="4000"/>
            </a:br>
            <a:r>
              <a:rPr lang="en-US" sz="3600"/>
              <a:t>Acts 2:14-40</a:t>
            </a:r>
          </a:p>
        </p:txBody>
      </p:sp>
      <p:sp>
        <p:nvSpPr>
          <p:cNvPr id="23556" name="Rectangle 3"/>
          <p:cNvSpPr>
            <a:spLocks noGrp="1" noChangeArrowheads="1"/>
          </p:cNvSpPr>
          <p:nvPr>
            <p:ph type="body" idx="1"/>
          </p:nvPr>
        </p:nvSpPr>
        <p:spPr>
          <a:xfrm>
            <a:off x="1905000" y="1717676"/>
            <a:ext cx="8534400" cy="4530725"/>
          </a:xfrm>
        </p:spPr>
        <p:txBody>
          <a:bodyPr/>
          <a:lstStyle/>
          <a:p>
            <a:pPr marL="1489075" indent="-1489075">
              <a:lnSpc>
                <a:spcPct val="110000"/>
              </a:lnSpc>
              <a:buNone/>
              <a:defRPr/>
            </a:pPr>
            <a:r>
              <a:rPr lang="en-US" sz="2800" dirty="0">
                <a:solidFill>
                  <a:schemeClr val="bg1">
                    <a:lumMod val="85000"/>
                    <a:lumOff val="15000"/>
                  </a:schemeClr>
                </a:solidFill>
              </a:rPr>
              <a:t>14-21 – Explanation of Tongue-speaking</a:t>
            </a:r>
          </a:p>
          <a:p>
            <a:pPr marL="1489075" indent="-1489075">
              <a:lnSpc>
                <a:spcPct val="110000"/>
              </a:lnSpc>
              <a:buNone/>
              <a:defRPr/>
            </a:pPr>
            <a:r>
              <a:rPr lang="en-US" sz="2800" dirty="0"/>
              <a:t>22-24 – Introduction of Jesus</a:t>
            </a:r>
          </a:p>
          <a:p>
            <a:pPr marL="1489075" indent="-1489075">
              <a:lnSpc>
                <a:spcPct val="110000"/>
              </a:lnSpc>
              <a:buNone/>
              <a:defRPr/>
            </a:pPr>
            <a:endParaRPr lang="en-US" sz="2800" dirty="0"/>
          </a:p>
        </p:txBody>
      </p:sp>
    </p:spTree>
    <p:extLst>
      <p:ext uri="{BB962C8B-B14F-4D97-AF65-F5344CB8AC3E}">
        <p14:creationId xmlns:p14="http://schemas.microsoft.com/office/powerpoint/2010/main" val="147286851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323C62-CDE2-4809-8A2A-E28E7211DC28}"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57699" name="Rectangle 3"/>
          <p:cNvSpPr>
            <a:spLocks noGrp="1" noChangeArrowheads="1"/>
          </p:cNvSpPr>
          <p:nvPr>
            <p:ph type="body" idx="1"/>
          </p:nvPr>
        </p:nvSpPr>
        <p:spPr>
          <a:xfrm>
            <a:off x="3733800" y="2"/>
            <a:ext cx="6934200" cy="644525"/>
          </a:xfrm>
        </p:spPr>
        <p:txBody>
          <a:bodyPr/>
          <a:lstStyle/>
          <a:p>
            <a:pPr marL="1489075" indent="-1489075" algn="r">
              <a:lnSpc>
                <a:spcPct val="110000"/>
              </a:lnSpc>
              <a:buNone/>
            </a:pPr>
            <a:r>
              <a:rPr lang="en-US" sz="2400">
                <a:solidFill>
                  <a:srgbClr val="FFFF00"/>
                </a:solidFill>
              </a:rPr>
              <a:t>Introduction of Jesus (2:22-24) </a:t>
            </a:r>
          </a:p>
        </p:txBody>
      </p:sp>
      <p:sp>
        <p:nvSpPr>
          <p:cNvPr id="28676" name="TextBox 3"/>
          <p:cNvSpPr txBox="1">
            <a:spLocks noChangeArrowheads="1"/>
          </p:cNvSpPr>
          <p:nvPr/>
        </p:nvSpPr>
        <p:spPr bwMode="auto">
          <a:xfrm>
            <a:off x="2364874" y="453941"/>
            <a:ext cx="6400800" cy="461665"/>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1" u="sng" strike="noStrike" kern="1200" cap="none" spc="0" normalizeH="0" baseline="0" noProof="0" dirty="0">
                <a:ln>
                  <a:noFill/>
                </a:ln>
                <a:solidFill>
                  <a:srgbClr val="FFFF00"/>
                </a:solidFill>
                <a:effectLst/>
                <a:uLnTx/>
                <a:uFillTx/>
                <a:latin typeface="Calibri"/>
                <a:ea typeface="+mn-ea"/>
                <a:cs typeface="+mn-cs"/>
              </a:rPr>
              <a:t>Jesus proclaimed as the risen Christ</a:t>
            </a:r>
          </a:p>
        </p:txBody>
      </p:sp>
      <p:sp>
        <p:nvSpPr>
          <p:cNvPr id="5" name="TextBox 4"/>
          <p:cNvSpPr txBox="1"/>
          <p:nvPr/>
        </p:nvSpPr>
        <p:spPr>
          <a:xfrm>
            <a:off x="266700" y="961782"/>
            <a:ext cx="11658600" cy="5759718"/>
          </a:xfrm>
          <a:prstGeom prst="rect">
            <a:avLst/>
          </a:prstGeom>
          <a:noFill/>
        </p:spPr>
        <p:txBody>
          <a:bodyPr wrap="square">
            <a:spAutoFit/>
          </a:bodyPr>
          <a:lstStyle/>
          <a:p>
            <a:pPr marL="342900" marR="0" lvl="0" indent="-3429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Attested by God </a:t>
            </a:r>
          </a:p>
          <a:p>
            <a:pPr marL="339725" marR="0" lvl="2" indent="2349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Miracles</a:t>
            </a:r>
          </a:p>
          <a:p>
            <a:pPr marL="339725" marR="0" lvl="2" indent="2349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Wonders</a:t>
            </a:r>
          </a:p>
          <a:p>
            <a:pPr marL="339725" marR="0" lvl="2" indent="2349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Signs</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endParaRPr>
          </a:p>
          <a:p>
            <a:pPr marL="342900" marR="0" lvl="0" indent="-3429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Witnessed by them</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endParaRPr>
          </a:p>
          <a:p>
            <a:pPr marL="336550" marR="0" lvl="0" indent="-33655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What they knew of Jesus</a:t>
            </a:r>
          </a:p>
          <a:p>
            <a:pPr marL="692150" marR="0" lvl="0" indent="-234950" algn="l" defTabSz="914400" rtl="0" eaLnBrk="0" fontAlgn="auto" latinLnBrk="0" hangingPunct="0">
              <a:lnSpc>
                <a:spcPct val="15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Nazareth</a:t>
            </a:r>
          </a:p>
          <a:p>
            <a:pPr marL="692150" marR="0" lvl="0" indent="-234950" algn="l" defTabSz="914400" rtl="0" eaLnBrk="0" fontAlgn="auto" latinLnBrk="0" hangingPunct="0">
              <a:lnSpc>
                <a:spcPct val="15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Claimed to be the Christ, the Son of God</a:t>
            </a:r>
          </a:p>
          <a:p>
            <a:pPr marL="692150" marR="0" lvl="0" indent="-234950" algn="l" defTabSz="914400" rtl="0" eaLnBrk="0" fontAlgn="auto" latinLnBrk="0" hangingPunct="0">
              <a:lnSpc>
                <a:spcPct val="15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Saw or heard about His miracles</a:t>
            </a:r>
          </a:p>
          <a:p>
            <a:pPr marL="692150" marR="0" lvl="0" indent="-234950" algn="l" defTabSz="914400" rtl="0" eaLnBrk="0" fontAlgn="auto" latinLnBrk="0" hangingPunct="0">
              <a:lnSpc>
                <a:spcPct val="15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Knew He was crucified</a:t>
            </a:r>
          </a:p>
          <a:p>
            <a:pPr marL="692150" marR="0" lvl="0" indent="-234950" algn="l" defTabSz="914400" rtl="0" eaLnBrk="0" fontAlgn="auto" latinLnBrk="0" hangingPunct="0">
              <a:lnSpc>
                <a:spcPct val="15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a:ln>
                  <a:noFill/>
                </a:ln>
                <a:solidFill>
                  <a:srgbClr val="FFFFFF"/>
                </a:solidFill>
                <a:effectLst/>
                <a:uLnTx/>
                <a:uFillTx/>
                <a:latin typeface="Calibri" pitchFamily="34" charset="0"/>
                <a:ea typeface="+mn-ea"/>
                <a:cs typeface="Calibri" pitchFamily="34" charset="0"/>
              </a:rPr>
              <a:t>Many disciples claimed that He was resurrected from the tomb after 3 days</a:t>
            </a:r>
          </a:p>
        </p:txBody>
      </p:sp>
    </p:spTree>
    <p:extLst>
      <p:ext uri="{BB962C8B-B14F-4D97-AF65-F5344CB8AC3E}">
        <p14:creationId xmlns:p14="http://schemas.microsoft.com/office/powerpoint/2010/main" val="3681944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500"/>
                                        <p:tgtEl>
                                          <p:spTgt spid="5">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fade">
                                      <p:cBhvr>
                                        <p:cTn id="46" dur="500"/>
                                        <p:tgtEl>
                                          <p:spTgt spid="5">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animEffect transition="in" filter="fade">
                                      <p:cBhvr>
                                        <p:cTn id="51"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6934200" y="1174574"/>
            <a:ext cx="2971800" cy="470415"/>
          </a:xfrm>
          <a:prstGeom prst="roundRect">
            <a:avLst/>
          </a:prstGeom>
          <a:solidFill>
            <a:schemeClr val="bg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extBox 3"/>
          <p:cNvSpPr txBox="1"/>
          <p:nvPr/>
        </p:nvSpPr>
        <p:spPr>
          <a:xfrm>
            <a:off x="266700" y="1143000"/>
            <a:ext cx="11658600" cy="36009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30000" noProof="0" dirty="0">
                <a:ln>
                  <a:noFill/>
                </a:ln>
                <a:solidFill>
                  <a:prstClr val="white"/>
                </a:solidFill>
                <a:effectLst/>
                <a:uLnTx/>
                <a:uFillTx/>
                <a:latin typeface="Calibri"/>
                <a:ea typeface="+mn-ea"/>
                <a:cs typeface="+mn-cs"/>
              </a:rPr>
              <a:t>22 </a:t>
            </a:r>
            <a:r>
              <a:rPr kumimoji="0" lang="en-US" sz="3200" b="0" i="0" u="none" strike="noStrike" kern="1200" cap="none" spc="0" normalizeH="0" baseline="0" noProof="0" dirty="0">
                <a:ln>
                  <a:noFill/>
                </a:ln>
                <a:solidFill>
                  <a:prstClr val="white"/>
                </a:solidFill>
                <a:effectLst/>
                <a:uLnTx/>
                <a:uFillTx/>
                <a:latin typeface="Calibri"/>
                <a:ea typeface="+mn-ea"/>
                <a:cs typeface="+mn-cs"/>
              </a:rPr>
              <a:t>“Men of Israel, hear these words: Jesus of Nazareth, a Man attested by God to you by miracles, wonders, and signs which God did through Him in your midst, as you yourselves also know— </a:t>
            </a:r>
            <a:r>
              <a:rPr kumimoji="0" lang="en-US" sz="3200" b="0" i="0" u="none" strike="noStrike" kern="1200" cap="none" spc="0" normalizeH="0" baseline="30000" noProof="0" dirty="0">
                <a:ln>
                  <a:noFill/>
                </a:ln>
                <a:solidFill>
                  <a:prstClr val="white"/>
                </a:solidFill>
                <a:effectLst/>
                <a:uLnTx/>
                <a:uFillTx/>
                <a:latin typeface="Calibri"/>
                <a:ea typeface="+mn-ea"/>
                <a:cs typeface="+mn-cs"/>
              </a:rPr>
              <a:t>23 </a:t>
            </a:r>
            <a:r>
              <a:rPr kumimoji="0" lang="en-US" sz="3200" b="0" i="0" u="none" strike="noStrike" kern="1200" cap="none" spc="0" normalizeH="0" baseline="0" noProof="0" dirty="0">
                <a:ln>
                  <a:noFill/>
                </a:ln>
                <a:solidFill>
                  <a:prstClr val="white"/>
                </a:solidFill>
                <a:effectLst/>
                <a:uLnTx/>
                <a:uFillTx/>
                <a:latin typeface="Calibri"/>
                <a:ea typeface="+mn-ea"/>
                <a:cs typeface="+mn-cs"/>
              </a:rPr>
              <a:t>Him, being delivered </a:t>
            </a:r>
            <a:r>
              <a:rPr kumimoji="0" lang="en-US" sz="3200" b="0" i="1" u="none" strike="noStrike" kern="1200" cap="none" spc="0" normalizeH="0" baseline="0" noProof="0" dirty="0">
                <a:ln>
                  <a:noFill/>
                </a:ln>
                <a:solidFill>
                  <a:prstClr val="white"/>
                </a:solidFill>
                <a:effectLst/>
                <a:uLnTx/>
                <a:uFillTx/>
                <a:latin typeface="Calibri"/>
                <a:ea typeface="+mn-ea"/>
                <a:cs typeface="+mn-cs"/>
              </a:rPr>
              <a:t>by the determined purpose and foreknowledge of God</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600" b="1" i="1" u="none" strike="noStrike" kern="1200" cap="none" spc="0" normalizeH="0" baseline="0" noProof="0" dirty="0">
                <a:ln>
                  <a:noFill/>
                </a:ln>
                <a:solidFill>
                  <a:srgbClr val="FFFF00"/>
                </a:solidFill>
                <a:effectLst/>
                <a:uLnTx/>
                <a:uFillTx/>
                <a:latin typeface="Calibri"/>
                <a:ea typeface="+mn-ea"/>
                <a:cs typeface="+mn-cs"/>
              </a:rPr>
              <a:t>you</a:t>
            </a:r>
            <a:r>
              <a:rPr kumimoji="0" lang="en-US" sz="3200" b="0" i="0" u="none" strike="noStrike" kern="1200" cap="none" spc="0" normalizeH="0" baseline="0" noProof="0" dirty="0">
                <a:ln>
                  <a:noFill/>
                </a:ln>
                <a:solidFill>
                  <a:prstClr val="white"/>
                </a:solidFill>
                <a:effectLst/>
                <a:uLnTx/>
                <a:uFillTx/>
                <a:latin typeface="Calibri"/>
                <a:ea typeface="+mn-ea"/>
                <a:cs typeface="+mn-cs"/>
              </a:rPr>
              <a:t> have taken by lawless hands, have crucified, and put to death; </a:t>
            </a:r>
            <a:r>
              <a:rPr kumimoji="0" lang="en-US" sz="3200" b="0" i="0" u="none" strike="noStrike" kern="1200" cap="none" spc="0" normalizeH="0" baseline="30000" noProof="0" dirty="0">
                <a:ln>
                  <a:noFill/>
                </a:ln>
                <a:solidFill>
                  <a:prstClr val="white"/>
                </a:solidFill>
                <a:effectLst/>
                <a:uLnTx/>
                <a:uFillTx/>
                <a:latin typeface="Calibri"/>
                <a:ea typeface="+mn-ea"/>
                <a:cs typeface="+mn-cs"/>
              </a:rPr>
              <a:t>24 </a:t>
            </a:r>
            <a:r>
              <a:rPr kumimoji="0" lang="en-US" sz="3200" b="0" i="0" u="none" strike="noStrike" kern="1200" cap="none" spc="0" normalizeH="0" baseline="0" noProof="0" dirty="0">
                <a:ln>
                  <a:noFill/>
                </a:ln>
                <a:solidFill>
                  <a:prstClr val="white"/>
                </a:solidFill>
                <a:effectLst/>
                <a:uLnTx/>
                <a:uFillTx/>
                <a:latin typeface="Calibri"/>
                <a:ea typeface="+mn-ea"/>
                <a:cs typeface="+mn-cs"/>
              </a:rPr>
              <a:t>whom God raised up, having loosed the pains of death, because it was not possible that He should be held by it. </a:t>
            </a:r>
          </a:p>
        </p:txBody>
      </p:sp>
      <p:cxnSp>
        <p:nvCxnSpPr>
          <p:cNvPr id="7" name="Straight Connector 6"/>
          <p:cNvCxnSpPr>
            <a:cxnSpLocks/>
          </p:cNvCxnSpPr>
          <p:nvPr/>
        </p:nvCxnSpPr>
        <p:spPr>
          <a:xfrm>
            <a:off x="607595" y="2130662"/>
            <a:ext cx="1082240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a:off x="6098005" y="2590800"/>
            <a:ext cx="396039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81000" y="2590800"/>
            <a:ext cx="504724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3499184" y="4114800"/>
            <a:ext cx="211354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3276600" y="3124200"/>
            <a:ext cx="815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069B6C6-124C-4DC9-8A25-778967A67B27}"/>
              </a:ext>
            </a:extLst>
          </p:cNvPr>
          <p:cNvCxnSpPr>
            <a:cxnSpLocks/>
          </p:cNvCxnSpPr>
          <p:nvPr/>
        </p:nvCxnSpPr>
        <p:spPr>
          <a:xfrm>
            <a:off x="762000" y="36576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BF783903-93FF-4CBB-A76D-4FA86C8888CB}"/>
              </a:ext>
            </a:extLst>
          </p:cNvPr>
          <p:cNvSpPr/>
          <p:nvPr/>
        </p:nvSpPr>
        <p:spPr>
          <a:xfrm>
            <a:off x="3535941" y="131171"/>
            <a:ext cx="5120120"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Peter’s Thesis – Intro to Jesus</a:t>
            </a:r>
          </a:p>
        </p:txBody>
      </p:sp>
      <p:sp>
        <p:nvSpPr>
          <p:cNvPr id="14" name="Rounded Rectangular Callout 17">
            <a:extLst>
              <a:ext uri="{FF2B5EF4-FFF2-40B4-BE49-F238E27FC236}">
                <a16:creationId xmlns:a16="http://schemas.microsoft.com/office/drawing/2014/main" id="{53E65C50-F3C1-4E48-A000-AA441BD4DBE9}"/>
              </a:ext>
            </a:extLst>
          </p:cNvPr>
          <p:cNvSpPr/>
          <p:nvPr/>
        </p:nvSpPr>
        <p:spPr>
          <a:xfrm>
            <a:off x="1028700" y="5063963"/>
            <a:ext cx="10134600" cy="1302074"/>
          </a:xfrm>
          <a:prstGeom prst="wedgeRoundRectCallout">
            <a:avLst>
              <a:gd name="adj1" fmla="val -41035"/>
              <a:gd name="adj2" fmla="val -49206"/>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He will need to provide his audience with proof that Jesus had been delivered up in accordance with the predetermined plan of God and that God raised him from the dead</a:t>
            </a:r>
            <a:endParaRPr kumimoji="0" lang="en-US" sz="26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3701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2000"/>
                                        <p:tgtEl>
                                          <p:spTgt spid="7"/>
                                        </p:tgtEl>
                                      </p:cBhvr>
                                    </p:animEffect>
                                  </p:childTnLst>
                                </p:cTn>
                              </p:par>
                            </p:childTnLst>
                          </p:cTn>
                        </p:par>
                        <p:par>
                          <p:cTn id="12" fill="hold">
                            <p:stCondLst>
                              <p:cond delay="25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2000"/>
                                        <p:tgtEl>
                                          <p:spTgt spid="11"/>
                                        </p:tgtEl>
                                      </p:cBhvr>
                                    </p:animEffect>
                                  </p:childTnLst>
                                </p:cTn>
                              </p:par>
                            </p:childTnLst>
                          </p:cTn>
                        </p:par>
                        <p:par>
                          <p:cTn id="16" fill="hold">
                            <p:stCondLst>
                              <p:cond delay="45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2000"/>
                                        <p:tgtEl>
                                          <p:spTgt spid="15"/>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6452E-873E-4915-8BCD-AA54DDEAF499}"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34819" name="Rectangle 2"/>
          <p:cNvSpPr>
            <a:spLocks noGrp="1" noChangeArrowheads="1"/>
          </p:cNvSpPr>
          <p:nvPr>
            <p:ph type="title"/>
          </p:nvPr>
        </p:nvSpPr>
        <p:spPr>
          <a:xfrm>
            <a:off x="1981200" y="228600"/>
            <a:ext cx="8229600" cy="762000"/>
          </a:xfrm>
        </p:spPr>
        <p:txBody>
          <a:bodyPr>
            <a:normAutofit fontScale="90000"/>
          </a:bodyPr>
          <a:lstStyle/>
          <a:p>
            <a:pPr eaLnBrk="1" hangingPunct="1">
              <a:defRPr/>
            </a:pPr>
            <a:r>
              <a:rPr lang="en-US" sz="4000"/>
              <a:t>Pentecost Sermon Outline</a:t>
            </a:r>
            <a:br>
              <a:rPr lang="en-US" sz="4000"/>
            </a:br>
            <a:r>
              <a:rPr lang="en-US" sz="3600"/>
              <a:t>Acts 2:14-40</a:t>
            </a:r>
          </a:p>
        </p:txBody>
      </p:sp>
      <p:sp>
        <p:nvSpPr>
          <p:cNvPr id="28676" name="Rectangle 3"/>
          <p:cNvSpPr>
            <a:spLocks noGrp="1" noChangeArrowheads="1"/>
          </p:cNvSpPr>
          <p:nvPr>
            <p:ph type="body" idx="1"/>
          </p:nvPr>
        </p:nvSpPr>
        <p:spPr>
          <a:xfrm>
            <a:off x="1752600" y="1717676"/>
            <a:ext cx="8686800" cy="4530725"/>
          </a:xfrm>
        </p:spPr>
        <p:txBody>
          <a:bodyPr/>
          <a:lstStyle/>
          <a:p>
            <a:pPr marL="1489075" indent="-1489075">
              <a:lnSpc>
                <a:spcPct val="110000"/>
              </a:lnSpc>
              <a:buNone/>
              <a:defRPr/>
            </a:pPr>
            <a:r>
              <a:rPr lang="en-US" sz="2800" dirty="0">
                <a:solidFill>
                  <a:schemeClr val="bg1">
                    <a:lumMod val="85000"/>
                    <a:lumOff val="15000"/>
                  </a:schemeClr>
                </a:solidFill>
              </a:rPr>
              <a:t>14-21 – Explanation of Tongue-speaking</a:t>
            </a:r>
          </a:p>
          <a:p>
            <a:pPr marL="1489075" indent="-1489075">
              <a:lnSpc>
                <a:spcPct val="110000"/>
              </a:lnSpc>
              <a:buNone/>
              <a:defRPr/>
            </a:pPr>
            <a:r>
              <a:rPr lang="en-US" sz="2800" dirty="0">
                <a:solidFill>
                  <a:schemeClr val="bg1">
                    <a:lumMod val="85000"/>
                    <a:lumOff val="15000"/>
                  </a:schemeClr>
                </a:solidFill>
              </a:rPr>
              <a:t>22-24 – Introduction of Jesus</a:t>
            </a:r>
          </a:p>
          <a:p>
            <a:pPr marL="1489075" indent="-1489075">
              <a:lnSpc>
                <a:spcPct val="110000"/>
              </a:lnSpc>
              <a:buNone/>
              <a:defRPr/>
            </a:pPr>
            <a:r>
              <a:rPr lang="en-US" sz="2800" dirty="0"/>
              <a:t>25-36 – Prophecy of Resurrection &amp; Coronation</a:t>
            </a:r>
          </a:p>
          <a:p>
            <a:pPr marL="1489075" indent="-1489075">
              <a:lnSpc>
                <a:spcPct val="110000"/>
              </a:lnSpc>
              <a:buNone/>
              <a:defRPr/>
            </a:pPr>
            <a:endParaRPr lang="en-US" sz="2800" dirty="0"/>
          </a:p>
        </p:txBody>
      </p:sp>
    </p:spTree>
    <p:extLst>
      <p:ext uri="{BB962C8B-B14F-4D97-AF65-F5344CB8AC3E}">
        <p14:creationId xmlns:p14="http://schemas.microsoft.com/office/powerpoint/2010/main" val="31163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B3F83-8FC5-4907-A8D8-B25FA33F01B2}"/>
              </a:ext>
            </a:extLst>
          </p:cNvPr>
          <p:cNvSpPr>
            <a:spLocks noGrp="1"/>
          </p:cNvSpPr>
          <p:nvPr>
            <p:ph idx="1"/>
          </p:nvPr>
        </p:nvSpPr>
        <p:spPr>
          <a:xfrm>
            <a:off x="508000" y="1720849"/>
            <a:ext cx="11379200" cy="4984751"/>
          </a:xfrm>
        </p:spPr>
        <p:txBody>
          <a:bodyPr rtlCol="0">
            <a:normAutofit/>
          </a:bodyPr>
          <a:lstStyle/>
          <a:p>
            <a:pPr eaLnBrk="1" fontAlgn="auto" hangingPunct="1">
              <a:spcAft>
                <a:spcPts val="0"/>
              </a:spcAft>
              <a:buFont typeface="Wingdings" panose="05000000000000000000" pitchFamily="2" charset="2"/>
              <a:buChar char="§"/>
              <a:defRPr/>
            </a:pPr>
            <a:r>
              <a:rPr lang="en-US" sz="3200" b="1" dirty="0">
                <a:solidFill>
                  <a:srgbClr val="FFFF00"/>
                </a:solidFill>
                <a:effectLst>
                  <a:outerShdw blurRad="38100" dist="38100" dir="2700000" algn="tl">
                    <a:srgbClr val="000000">
                      <a:alpha val="43137"/>
                    </a:srgbClr>
                  </a:outerShdw>
                </a:effectLst>
              </a:rPr>
              <a:t>David’s Prophecy: </a:t>
            </a:r>
            <a:r>
              <a:rPr lang="en-US" sz="3200" dirty="0"/>
              <a:t>(Acts 2:25-31 – Psalm 16)</a:t>
            </a:r>
          </a:p>
          <a:p>
            <a:pPr eaLnBrk="1" fontAlgn="auto" hangingPunct="1">
              <a:spcAft>
                <a:spcPts val="0"/>
              </a:spcAft>
              <a:buFont typeface="Wingdings" panose="05000000000000000000" pitchFamily="2" charset="2"/>
              <a:buChar char="§"/>
              <a:defRPr/>
            </a:pPr>
            <a:r>
              <a:rPr lang="en-US" sz="3200" b="1" dirty="0">
                <a:solidFill>
                  <a:srgbClr val="FFFF00"/>
                </a:solidFill>
                <a:effectLst>
                  <a:outerShdw blurRad="38100" dist="38100" dir="2700000" algn="tl">
                    <a:srgbClr val="000000">
                      <a:alpha val="43137"/>
                    </a:srgbClr>
                  </a:outerShdw>
                </a:effectLst>
              </a:rPr>
              <a:t>Witnesses</a:t>
            </a:r>
            <a:r>
              <a:rPr lang="en-US" sz="3200" b="1" dirty="0">
                <a:solidFill>
                  <a:srgbClr val="FFFF00"/>
                </a:solidFill>
              </a:rPr>
              <a:t>:</a:t>
            </a:r>
            <a:r>
              <a:rPr lang="en-US" sz="3200" dirty="0"/>
              <a:t> “This Jesus God has raised up, of which we are all </a:t>
            </a:r>
            <a:r>
              <a:rPr lang="en-US" sz="3200" b="1" u="sng" dirty="0"/>
              <a:t>witnesses</a:t>
            </a:r>
            <a:r>
              <a:rPr lang="en-US" sz="3200" dirty="0"/>
              <a:t>” (Vs. 32)</a:t>
            </a:r>
          </a:p>
          <a:p>
            <a:pPr eaLnBrk="1" fontAlgn="auto" hangingPunct="1">
              <a:spcAft>
                <a:spcPts val="0"/>
              </a:spcAft>
              <a:buFont typeface="Wingdings" panose="05000000000000000000" pitchFamily="2" charset="2"/>
              <a:buChar char="§"/>
              <a:defRPr/>
            </a:pPr>
            <a:r>
              <a:rPr lang="en-US" sz="3200" b="1" dirty="0">
                <a:solidFill>
                  <a:srgbClr val="FFFF00"/>
                </a:solidFill>
                <a:effectLst>
                  <a:outerShdw blurRad="38100" dist="38100" dir="2700000" algn="tl">
                    <a:srgbClr val="000000">
                      <a:alpha val="43137"/>
                    </a:srgbClr>
                  </a:outerShdw>
                </a:effectLst>
              </a:rPr>
              <a:t>Outpouring of the Holy Spirit</a:t>
            </a:r>
            <a:r>
              <a:rPr lang="en-US" sz="3200" dirty="0"/>
              <a:t>: “Therefore being exalted to the right hand of God, and having received from the Father the promise of the Holy Spirit, </a:t>
            </a:r>
            <a:r>
              <a:rPr lang="en-US" sz="3200" b="1" u="sng" dirty="0"/>
              <a:t>He poured out this</a:t>
            </a:r>
            <a:r>
              <a:rPr lang="en-US" sz="3200" b="1" dirty="0"/>
              <a:t> </a:t>
            </a:r>
            <a:r>
              <a:rPr lang="en-US" sz="3200" dirty="0"/>
              <a:t>which you now see and hear” (Vs. 33). </a:t>
            </a:r>
          </a:p>
          <a:p>
            <a:pPr eaLnBrk="1" fontAlgn="auto" hangingPunct="1">
              <a:spcAft>
                <a:spcPts val="0"/>
              </a:spcAft>
              <a:buFont typeface="Wingdings" panose="05000000000000000000" pitchFamily="2" charset="2"/>
              <a:buChar char="§"/>
              <a:defRPr/>
            </a:pPr>
            <a:r>
              <a:rPr lang="en-US" sz="3200" dirty="0"/>
              <a:t>Further elaboration on David’s prophecy (vs.34-35) (Psalm 110)</a:t>
            </a:r>
          </a:p>
        </p:txBody>
      </p:sp>
      <p:sp>
        <p:nvSpPr>
          <p:cNvPr id="4" name="Title 1">
            <a:extLst>
              <a:ext uri="{FF2B5EF4-FFF2-40B4-BE49-F238E27FC236}">
                <a16:creationId xmlns:a16="http://schemas.microsoft.com/office/drawing/2014/main" id="{408A7AA5-4348-414C-83BC-DE58671DA553}"/>
              </a:ext>
            </a:extLst>
          </p:cNvPr>
          <p:cNvSpPr txBox="1">
            <a:spLocks/>
          </p:cNvSpPr>
          <p:nvPr/>
        </p:nvSpPr>
        <p:spPr bwMode="auto">
          <a:xfrm>
            <a:off x="228600" y="152400"/>
            <a:ext cx="1173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defRPr>
            </a:lvl2pPr>
            <a:lvl3pPr algn="ctr" rtl="0" eaLnBrk="0" fontAlgn="base" hangingPunct="0">
              <a:spcBef>
                <a:spcPct val="0"/>
              </a:spcBef>
              <a:spcAft>
                <a:spcPct val="0"/>
              </a:spcAft>
              <a:defRPr sz="5867">
                <a:solidFill>
                  <a:schemeClr val="tx1"/>
                </a:solidFill>
                <a:latin typeface="Calibri" pitchFamily="34" charset="0"/>
              </a:defRPr>
            </a:lvl3pPr>
            <a:lvl4pPr algn="ctr" rtl="0" eaLnBrk="0" fontAlgn="base" hangingPunct="0">
              <a:spcBef>
                <a:spcPct val="0"/>
              </a:spcBef>
              <a:spcAft>
                <a:spcPct val="0"/>
              </a:spcAft>
              <a:defRPr sz="5867">
                <a:solidFill>
                  <a:schemeClr val="tx1"/>
                </a:solidFill>
                <a:latin typeface="Calibri" pitchFamily="34" charset="0"/>
              </a:defRPr>
            </a:lvl4pPr>
            <a:lvl5pPr algn="ctr" rtl="0" eaLnBrk="0" fontAlgn="base" hangingPunct="0">
              <a:spcBef>
                <a:spcPct val="0"/>
              </a:spcBef>
              <a:spcAft>
                <a:spcPct val="0"/>
              </a:spcAft>
              <a:defRPr sz="5867">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libri"/>
                <a:ea typeface="+mj-ea"/>
                <a:cs typeface="+mj-cs"/>
              </a:rPr>
              <a:t>Peter’s Proof </a:t>
            </a:r>
            <a:r>
              <a:rPr kumimoji="0" lang="en-US" sz="2800" b="0" i="0" u="none" strike="noStrike" kern="1200" cap="none" spc="0" normalizeH="0" baseline="0" noProof="0" dirty="0">
                <a:ln>
                  <a:noFill/>
                </a:ln>
                <a:solidFill>
                  <a:prstClr val="white"/>
                </a:solidFill>
                <a:effectLst/>
                <a:uLnTx/>
                <a:uFillTx/>
                <a:latin typeface="Calibri"/>
                <a:ea typeface="+mj-ea"/>
                <a:cs typeface="+mj-cs"/>
              </a:rPr>
              <a:t> </a:t>
            </a:r>
            <a:br>
              <a:rPr kumimoji="0" lang="en-US" sz="2800" b="0" i="0" u="none" strike="noStrike" kern="1200" cap="none" spc="0" normalizeH="0" baseline="0" noProof="0" dirty="0">
                <a:ln>
                  <a:noFill/>
                </a:ln>
                <a:solidFill>
                  <a:prstClr val="white"/>
                </a:solidFill>
                <a:effectLst/>
                <a:uLnTx/>
                <a:uFillTx/>
                <a:latin typeface="Calibri"/>
                <a:ea typeface="+mj-ea"/>
                <a:cs typeface="+mj-cs"/>
              </a:rPr>
            </a:br>
            <a:r>
              <a:rPr kumimoji="0" lang="en-US" sz="2800" b="0" i="0" u="none" strike="noStrike" kern="1200" cap="none" spc="0" normalizeH="0" baseline="0" noProof="0" dirty="0">
                <a:ln>
                  <a:noFill/>
                </a:ln>
                <a:solidFill>
                  <a:prstClr val="white"/>
                </a:solidFill>
                <a:effectLst/>
                <a:uLnTx/>
                <a:uFillTx/>
                <a:latin typeface="Calibri"/>
                <a:ea typeface="+mj-ea"/>
                <a:cs typeface="+mj-cs"/>
              </a:rPr>
              <a:t>(that Jesus had been delivered up in accordance with the predetermined plan of God and that God raised him from the dead)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B5F3B-EAFA-46FB-AE56-2CEE67B93ABF}"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35843" name="TextBox 2"/>
          <p:cNvSpPr txBox="1">
            <a:spLocks noChangeArrowheads="1"/>
          </p:cNvSpPr>
          <p:nvPr/>
        </p:nvSpPr>
        <p:spPr bwMode="auto">
          <a:xfrm>
            <a:off x="2743200" y="16"/>
            <a:ext cx="7696200" cy="461665"/>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Prophecy of Resurrection &amp; Coronation 25-36</a:t>
            </a:r>
            <a:endParaRPr kumimoji="0" lang="en-US" sz="2400" b="1" i="0" u="none" strike="noStrike" kern="1200" cap="none" spc="0" normalizeH="0" baseline="0" noProof="0" dirty="0">
              <a:ln>
                <a:noFill/>
              </a:ln>
              <a:solidFill>
                <a:srgbClr val="FFFF00"/>
              </a:solidFill>
              <a:effectLst/>
              <a:uLnTx/>
              <a:uFillTx/>
              <a:latin typeface="Calibri"/>
              <a:ea typeface="+mn-ea"/>
              <a:cs typeface="+mn-cs"/>
            </a:endParaRPr>
          </a:p>
        </p:txBody>
      </p:sp>
      <p:sp>
        <p:nvSpPr>
          <p:cNvPr id="4" name="TextBox 3"/>
          <p:cNvSpPr txBox="1"/>
          <p:nvPr/>
        </p:nvSpPr>
        <p:spPr>
          <a:xfrm>
            <a:off x="1104900" y="1995366"/>
            <a:ext cx="10439400" cy="4031873"/>
          </a:xfrm>
          <a:prstGeom prst="rect">
            <a:avLst/>
          </a:prstGeom>
          <a:noFill/>
        </p:spPr>
        <p:txBody>
          <a:bodyPr wrap="square">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I </a:t>
            </a:r>
            <a:r>
              <a:rPr kumimoji="0" lang="en-US" sz="3200" b="0" i="0" u="none" strike="noStrike" kern="1200" cap="small" spc="0" normalizeH="0" baseline="0" noProof="0" dirty="0">
                <a:ln>
                  <a:noFill/>
                </a:ln>
                <a:solidFill>
                  <a:prstClr val="white"/>
                </a:solidFill>
                <a:effectLst/>
                <a:uLnTx/>
                <a:uFillTx/>
                <a:latin typeface="Calibri"/>
                <a:ea typeface="+mn-ea"/>
                <a:cs typeface="+mn-cs"/>
              </a:rPr>
              <a:t>saw the Lord always in my presence</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0" i="0" u="none" strike="noStrike" kern="1200" cap="small" spc="0" normalizeH="0" baseline="0" noProof="0" dirty="0">
                <a:ln>
                  <a:noFill/>
                </a:ln>
                <a:solidFill>
                  <a:prstClr val="white"/>
                </a:solidFill>
                <a:effectLst/>
                <a:uLnTx/>
                <a:uFillTx/>
                <a:latin typeface="Calibri"/>
                <a:ea typeface="+mn-ea"/>
                <a:cs typeface="+mn-cs"/>
              </a:rPr>
              <a:t>For He is at my right hand, so that I will not be shaken</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1" i="0" u="none" strike="noStrike" kern="1200" cap="none" spc="0" normalizeH="0" baseline="30000" noProof="0" dirty="0">
                <a:ln>
                  <a:noFill/>
                </a:ln>
                <a:solidFill>
                  <a:prstClr val="white"/>
                </a:solidFill>
                <a:effectLst/>
                <a:uLnTx/>
                <a:uFillTx/>
                <a:latin typeface="Calibri"/>
                <a:ea typeface="+mn-ea"/>
                <a:cs typeface="+mn-cs"/>
              </a:rPr>
              <a:t>26 </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r>
              <a:rPr kumimoji="0" lang="en-US" sz="3200" b="0" i="0" u="none" strike="noStrike" kern="1200" cap="small" spc="0" normalizeH="0" baseline="0" noProof="0" dirty="0">
                <a:ln>
                  <a:noFill/>
                </a:ln>
                <a:solidFill>
                  <a:prstClr val="white"/>
                </a:solidFill>
                <a:effectLst/>
                <a:uLnTx/>
                <a:uFillTx/>
                <a:latin typeface="Calibri"/>
                <a:ea typeface="+mn-ea"/>
                <a:cs typeface="+mn-cs"/>
              </a:rPr>
              <a:t>Therefore my heart was glad and my tongue exulted</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0" i="0" u="none" strike="noStrike" kern="1200" cap="small" spc="0" normalizeH="0" baseline="0" noProof="0" dirty="0">
                <a:ln>
                  <a:noFill/>
                </a:ln>
                <a:solidFill>
                  <a:prstClr val="white"/>
                </a:solidFill>
                <a:effectLst/>
                <a:uLnTx/>
                <a:uFillTx/>
                <a:latin typeface="Calibri"/>
                <a:ea typeface="+mn-ea"/>
                <a:cs typeface="+mn-cs"/>
              </a:rPr>
              <a:t>Moreover my flesh also will live in hope</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1" i="0" u="none" strike="noStrike" kern="1200" cap="none" spc="0" normalizeH="0" baseline="30000" noProof="0" dirty="0">
                <a:ln>
                  <a:noFill/>
                </a:ln>
                <a:solidFill>
                  <a:prstClr val="white"/>
                </a:solidFill>
                <a:effectLst/>
                <a:uLnTx/>
                <a:uFillTx/>
                <a:latin typeface="Calibri"/>
                <a:ea typeface="+mn-ea"/>
                <a:cs typeface="+mn-cs"/>
              </a:rPr>
              <a:t>27 </a:t>
            </a:r>
            <a:r>
              <a:rPr kumimoji="0" lang="en-US" sz="3200" b="0" i="0" u="none" strike="noStrike" kern="1200" cap="small" spc="0" normalizeH="0" baseline="0" noProof="0" dirty="0">
                <a:ln>
                  <a:noFill/>
                </a:ln>
                <a:solidFill>
                  <a:prstClr val="white"/>
                </a:solidFill>
                <a:effectLst/>
                <a:uLnTx/>
                <a:uFillTx/>
                <a:latin typeface="Calibri"/>
                <a:ea typeface="+mn-ea"/>
                <a:cs typeface="+mn-cs"/>
              </a:rPr>
              <a:t>Because You will not abandon my soul to</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0" i="0" u="none" strike="noStrike" kern="1200" cap="small" spc="0" normalizeH="0" baseline="0" noProof="0" dirty="0">
                <a:ln>
                  <a:noFill/>
                </a:ln>
                <a:solidFill>
                  <a:prstClr val="white"/>
                </a:solidFill>
                <a:effectLst/>
                <a:uLnTx/>
                <a:uFillTx/>
                <a:latin typeface="Calibri"/>
                <a:ea typeface="+mn-ea"/>
                <a:cs typeface="+mn-cs"/>
              </a:rPr>
              <a:t>Hades</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0" i="0" u="none" strike="noStrike" kern="1200" cap="small" spc="0" normalizeH="0" baseline="0" noProof="0" dirty="0">
                <a:ln>
                  <a:noFill/>
                </a:ln>
                <a:solidFill>
                  <a:prstClr val="white"/>
                </a:solidFill>
                <a:effectLst/>
                <a:uLnTx/>
                <a:uFillTx/>
                <a:latin typeface="Calibri"/>
                <a:ea typeface="+mn-ea"/>
                <a:cs typeface="+mn-cs"/>
              </a:rPr>
              <a:t>Nor</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0" i="0" u="none" strike="noStrike" kern="1200" cap="small" spc="0" normalizeH="0" baseline="0" noProof="0" dirty="0">
                <a:ln>
                  <a:noFill/>
                </a:ln>
                <a:solidFill>
                  <a:prstClr val="white"/>
                </a:solidFill>
                <a:effectLst/>
                <a:uLnTx/>
                <a:uFillTx/>
                <a:latin typeface="Calibri"/>
                <a:ea typeface="+mn-ea"/>
                <a:cs typeface="+mn-cs"/>
              </a:rPr>
              <a:t>allow Your</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0" i="0" u="none" strike="noStrike" kern="1200" cap="small" spc="0" normalizeH="0" baseline="0" noProof="0" dirty="0">
                <a:ln>
                  <a:noFill/>
                </a:ln>
                <a:solidFill>
                  <a:prstClr val="white"/>
                </a:solidFill>
                <a:effectLst/>
                <a:uLnTx/>
                <a:uFillTx/>
                <a:latin typeface="Calibri"/>
                <a:ea typeface="+mn-ea"/>
                <a:cs typeface="+mn-cs"/>
              </a:rPr>
              <a:t>Holy One to</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0" i="0" u="none" strike="noStrike" kern="1200" cap="small" spc="0" normalizeH="0" baseline="0" noProof="0" dirty="0">
                <a:ln>
                  <a:noFill/>
                </a:ln>
                <a:solidFill>
                  <a:prstClr val="white"/>
                </a:solidFill>
                <a:effectLst/>
                <a:uLnTx/>
                <a:uFillTx/>
                <a:latin typeface="Calibri"/>
                <a:ea typeface="+mn-ea"/>
                <a:cs typeface="+mn-cs"/>
              </a:rPr>
              <a:t>undergo decay</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1" i="0" u="none" strike="noStrike" kern="1200" cap="none" spc="0" normalizeH="0" baseline="30000" noProof="0" dirty="0">
                <a:ln>
                  <a:noFill/>
                </a:ln>
                <a:solidFill>
                  <a:prstClr val="white"/>
                </a:solidFill>
                <a:effectLst/>
                <a:uLnTx/>
                <a:uFillTx/>
                <a:latin typeface="Calibri"/>
                <a:ea typeface="+mn-ea"/>
                <a:cs typeface="+mn-cs"/>
              </a:rPr>
              <a:t>28 </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r>
              <a:rPr kumimoji="0" lang="en-US" sz="3200" b="0" i="0" u="none" strike="noStrike" kern="1200" cap="small" spc="0" normalizeH="0" baseline="0" noProof="0" dirty="0">
                <a:ln>
                  <a:noFill/>
                </a:ln>
                <a:solidFill>
                  <a:prstClr val="white"/>
                </a:solidFill>
                <a:effectLst/>
                <a:uLnTx/>
                <a:uFillTx/>
                <a:latin typeface="Calibri"/>
                <a:ea typeface="+mn-ea"/>
                <a:cs typeface="+mn-cs"/>
              </a:rPr>
              <a:t>You have made known to me the ways of life</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0" i="0" u="none" strike="noStrike" kern="1200" cap="small" spc="0" normalizeH="0" baseline="0" noProof="0" dirty="0">
                <a:ln>
                  <a:noFill/>
                </a:ln>
                <a:solidFill>
                  <a:prstClr val="white"/>
                </a:solidFill>
                <a:effectLst/>
                <a:uLnTx/>
                <a:uFillTx/>
                <a:latin typeface="Calibri"/>
                <a:ea typeface="+mn-ea"/>
                <a:cs typeface="+mn-cs"/>
              </a:rPr>
              <a:t>You will make me full of gladness with Your presence</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endParaRPr kumimoji="0" lang="en-US" sz="3200" b="1" i="0" u="none" strike="noStrike" kern="1200" cap="none" spc="0" normalizeH="0" baseline="0" noProof="0" dirty="0">
              <a:ln>
                <a:noFill/>
              </a:ln>
              <a:solidFill>
                <a:srgbClr val="FFFF00"/>
              </a:solidFill>
              <a:effectLst/>
              <a:uLnTx/>
              <a:uFillTx/>
              <a:latin typeface="Calibri"/>
              <a:ea typeface="+mn-ea"/>
              <a:cs typeface="+mn-cs"/>
            </a:endParaRPr>
          </a:p>
        </p:txBody>
      </p:sp>
      <p:sp>
        <p:nvSpPr>
          <p:cNvPr id="35845" name="TextBox 4"/>
          <p:cNvSpPr txBox="1">
            <a:spLocks noChangeArrowheads="1"/>
          </p:cNvSpPr>
          <p:nvPr/>
        </p:nvSpPr>
        <p:spPr bwMode="auto">
          <a:xfrm>
            <a:off x="1524000" y="549500"/>
            <a:ext cx="8915400" cy="954107"/>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libri"/>
                <a:ea typeface="+mn-ea"/>
                <a:cs typeface="+mn-cs"/>
              </a:rPr>
              <a:t>David’s Prophecy of a risen Lord (Acts 2:25-28)</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Quote from Psalms 16:8-11 (trusting in God’s deliverance)</a:t>
            </a:r>
            <a:r>
              <a:rPr kumimoji="0" lang="en-US" sz="2800" b="1" i="1" u="sng" strike="noStrike" kern="1200" cap="none" spc="0" normalizeH="0" baseline="0" noProof="0" dirty="0">
                <a:ln>
                  <a:noFill/>
                </a:ln>
                <a:solidFill>
                  <a:srgbClr val="FFFF00"/>
                </a:solidFill>
                <a:effectLst/>
                <a:uLnTx/>
                <a:uFillTx/>
                <a:latin typeface="Calibri"/>
                <a:ea typeface="+mn-ea"/>
                <a:cs typeface="+mn-cs"/>
              </a:rPr>
              <a:t> </a:t>
            </a:r>
          </a:p>
        </p:txBody>
      </p:sp>
      <p:cxnSp>
        <p:nvCxnSpPr>
          <p:cNvPr id="7" name="Straight Connector 6">
            <a:extLst>
              <a:ext uri="{FF2B5EF4-FFF2-40B4-BE49-F238E27FC236}">
                <a16:creationId xmlns:a16="http://schemas.microsoft.com/office/drawing/2014/main" id="{C0A3C06B-9D1C-45A1-A32D-DB1FFB4D2C56}"/>
              </a:ext>
            </a:extLst>
          </p:cNvPr>
          <p:cNvCxnSpPr>
            <a:cxnSpLocks/>
          </p:cNvCxnSpPr>
          <p:nvPr/>
        </p:nvCxnSpPr>
        <p:spPr>
          <a:xfrm>
            <a:off x="2514600" y="4419600"/>
            <a:ext cx="76200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48700BC-66D7-46BD-A137-5397EA40ABE4}"/>
              </a:ext>
            </a:extLst>
          </p:cNvPr>
          <p:cNvCxnSpPr>
            <a:cxnSpLocks/>
          </p:cNvCxnSpPr>
          <p:nvPr/>
        </p:nvCxnSpPr>
        <p:spPr>
          <a:xfrm>
            <a:off x="2743200" y="4953000"/>
            <a:ext cx="7010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1" name="Rounded Rectangular Callout 17">
            <a:extLst>
              <a:ext uri="{FF2B5EF4-FFF2-40B4-BE49-F238E27FC236}">
                <a16:creationId xmlns:a16="http://schemas.microsoft.com/office/drawing/2014/main" id="{2B0E67C1-5711-410F-B851-8A401BB2D8B8}"/>
              </a:ext>
            </a:extLst>
          </p:cNvPr>
          <p:cNvSpPr/>
          <p:nvPr/>
        </p:nvSpPr>
        <p:spPr>
          <a:xfrm>
            <a:off x="2268215" y="6056651"/>
            <a:ext cx="8646170" cy="543767"/>
          </a:xfrm>
          <a:prstGeom prst="wedgeRoundRectCallout">
            <a:avLst>
              <a:gd name="adj1" fmla="val -1718"/>
              <a:gd name="adj2" fmla="val 45100"/>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Calibri"/>
                <a:ea typeface="+mn-ea"/>
                <a:cs typeface="+mn-cs"/>
              </a:rPr>
              <a:t>Expectation of His Resurrection (no decay) – Return to Heaven  </a:t>
            </a:r>
          </a:p>
        </p:txBody>
      </p:sp>
      <p:sp>
        <p:nvSpPr>
          <p:cNvPr id="12" name="Rectangle 11">
            <a:extLst>
              <a:ext uri="{FF2B5EF4-FFF2-40B4-BE49-F238E27FC236}">
                <a16:creationId xmlns:a16="http://schemas.microsoft.com/office/drawing/2014/main" id="{4F1C231A-8222-44DE-838A-924A32BAE6AE}"/>
              </a:ext>
            </a:extLst>
          </p:cNvPr>
          <p:cNvSpPr/>
          <p:nvPr/>
        </p:nvSpPr>
        <p:spPr>
          <a:xfrm rot="20461259">
            <a:off x="3073936" y="2921193"/>
            <a:ext cx="6044155" cy="101566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w="19050">
                  <a:solidFill>
                    <a:srgbClr val="000000"/>
                  </a:solidFill>
                </a:ln>
                <a:solidFill>
                  <a:srgbClr val="FFC000"/>
                </a:solidFill>
                <a:effectLst>
                  <a:glow rad="228600">
                    <a:srgbClr val="4F81BD">
                      <a:satMod val="175000"/>
                      <a:alpha val="40000"/>
                    </a:srgbClr>
                  </a:glow>
                  <a:outerShdw blurRad="444500" dir="8340000" algn="tl">
                    <a:srgbClr val="000000">
                      <a:alpha val="38000"/>
                    </a:srgbClr>
                  </a:outerShdw>
                </a:effectLst>
                <a:uLnTx/>
                <a:uFillTx/>
                <a:latin typeface="Calibri"/>
                <a:ea typeface="+mn-ea"/>
                <a:cs typeface="+mn-cs"/>
              </a:rPr>
              <a:t>Resurrected Christ</a:t>
            </a:r>
          </a:p>
        </p:txBody>
      </p:sp>
      <p:sp>
        <p:nvSpPr>
          <p:cNvPr id="13" name="Rounded Rectangular Callout 17">
            <a:extLst>
              <a:ext uri="{FF2B5EF4-FFF2-40B4-BE49-F238E27FC236}">
                <a16:creationId xmlns:a16="http://schemas.microsoft.com/office/drawing/2014/main" id="{7A28F295-4A8A-434B-9BA8-E2D96FCEAC28}"/>
              </a:ext>
            </a:extLst>
          </p:cNvPr>
          <p:cNvSpPr/>
          <p:nvPr/>
        </p:nvSpPr>
        <p:spPr>
          <a:xfrm>
            <a:off x="228600" y="3262675"/>
            <a:ext cx="11049000" cy="1952758"/>
          </a:xfrm>
          <a:prstGeom prst="wedgeRoundRectCallout">
            <a:avLst>
              <a:gd name="adj1" fmla="val -6108"/>
              <a:gd name="adj2" fmla="val -68139"/>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
                  <a:solidFill>
                    <a:srgbClr val="FFFF00"/>
                  </a:solidFill>
                </a:uFill>
                <a:latin typeface="Calibri"/>
                <a:ea typeface="+mn-ea"/>
                <a:cs typeface="+mn-cs"/>
              </a:rPr>
              <a:t>In a court of law, the advocate stood on the right hand of his client, and the client looked to him for help and support. Since the Father was at the right hand of Christ, Jesus could look to him for help and therefore would not be moved; he was secure.</a:t>
            </a:r>
            <a:endParaRPr kumimoji="0" lang="en-US" sz="2800" b="0" i="0" u="none" strike="noStrike" kern="1200" cap="none" spc="0" normalizeH="0" baseline="0" noProof="0" dirty="0">
              <a:ln>
                <a:noFill/>
              </a:ln>
              <a:solidFill>
                <a:srgbClr val="FFFF00"/>
              </a:solidFill>
              <a:effectLst/>
              <a:uLnTx/>
              <a:uFillTx/>
              <a:latin typeface="Calibri"/>
              <a:ea typeface="+mn-ea"/>
              <a:cs typeface="+mn-cs"/>
            </a:endParaRPr>
          </a:p>
        </p:txBody>
      </p:sp>
      <p:sp>
        <p:nvSpPr>
          <p:cNvPr id="14" name="Rounded Rectangular Callout 17">
            <a:extLst>
              <a:ext uri="{FF2B5EF4-FFF2-40B4-BE49-F238E27FC236}">
                <a16:creationId xmlns:a16="http://schemas.microsoft.com/office/drawing/2014/main" id="{FF13918A-6A03-4A3D-8C06-81F6B2B1AF58}"/>
              </a:ext>
            </a:extLst>
          </p:cNvPr>
          <p:cNvSpPr/>
          <p:nvPr/>
        </p:nvSpPr>
        <p:spPr>
          <a:xfrm>
            <a:off x="1434830" y="4833556"/>
            <a:ext cx="9479555" cy="475665"/>
          </a:xfrm>
          <a:prstGeom prst="wedgeRoundRectCallout">
            <a:avLst>
              <a:gd name="adj1" fmla="val 39180"/>
              <a:gd name="adj2" fmla="val -138868"/>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
                  <a:solidFill>
                    <a:srgbClr val="FFFF00"/>
                  </a:solidFill>
                </a:uFill>
                <a:latin typeface="Calibri"/>
                <a:ea typeface="+mn-ea"/>
                <a:cs typeface="+mn-cs"/>
              </a:rPr>
              <a:t>Hades = the unseen (the unseen abode of disembodied spirits)</a:t>
            </a:r>
            <a:endParaRPr kumimoji="0" lang="en-US" sz="2800" b="0" i="0" u="none" strike="noStrike" kern="1200" cap="none" spc="0" normalizeH="0" baseline="0" noProof="0" dirty="0">
              <a:ln>
                <a:noFill/>
              </a:ln>
              <a:solidFill>
                <a:srgbClr val="FFFF00"/>
              </a:solidFill>
              <a:effectLst/>
              <a:uLnTx/>
              <a:uFillTx/>
              <a:latin typeface="Calibri"/>
              <a:ea typeface="+mn-ea"/>
              <a:cs typeface="+mn-cs"/>
            </a:endParaRPr>
          </a:p>
        </p:txBody>
      </p:sp>
    </p:spTree>
    <p:extLst>
      <p:ext uri="{BB962C8B-B14F-4D97-AF65-F5344CB8AC3E}">
        <p14:creationId xmlns:p14="http://schemas.microsoft.com/office/powerpoint/2010/main" val="292226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3" grpId="0" animBg="1"/>
      <p:bldP spid="13" grpId="1" animBg="1"/>
      <p:bldP spid="14" grpId="0" animBg="1"/>
      <p:bldP spid="14"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52400" y="1600200"/>
            <a:ext cx="11811000" cy="3046988"/>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“Brethren, I may confidently say to you regarding the patriarch David that he both died and was buried, and his tomb is with us to this day. </a:t>
            </a:r>
            <a:r>
              <a:rPr kumimoji="0" lang="en-US" sz="3200" b="1" i="0" u="none" strike="noStrike" kern="1200" cap="none" spc="0" normalizeH="0" baseline="30000" noProof="0" dirty="0">
                <a:ln>
                  <a:noFill/>
                </a:ln>
                <a:solidFill>
                  <a:prstClr val="white"/>
                </a:solidFill>
                <a:effectLst/>
                <a:uLnTx/>
                <a:uFillTx/>
                <a:latin typeface="Calibri"/>
                <a:ea typeface="+mn-ea"/>
                <a:cs typeface="+mn-cs"/>
              </a:rPr>
              <a:t>30 </a:t>
            </a:r>
            <a:r>
              <a:rPr kumimoji="0" lang="en-US" sz="3200" b="0" i="0" u="none" strike="noStrike" kern="1200" cap="none" spc="0" normalizeH="0" baseline="0" noProof="0" dirty="0">
                <a:ln>
                  <a:noFill/>
                </a:ln>
                <a:solidFill>
                  <a:prstClr val="white"/>
                </a:solidFill>
                <a:effectLst/>
                <a:uLnTx/>
                <a:uFillTx/>
                <a:latin typeface="Calibri"/>
                <a:ea typeface="+mn-ea"/>
                <a:cs typeface="+mn-cs"/>
              </a:rPr>
              <a:t>And so, because he was a prophet and knew that </a:t>
            </a:r>
            <a:r>
              <a:rPr kumimoji="0" lang="en-US" sz="3200" b="0" i="0" u="none" strike="noStrike" kern="1200" cap="small" spc="0" normalizeH="0" baseline="0" noProof="0" dirty="0">
                <a:ln>
                  <a:noFill/>
                </a:ln>
                <a:solidFill>
                  <a:prstClr val="white"/>
                </a:solidFill>
                <a:effectLst/>
                <a:uLnTx/>
                <a:uFillTx/>
                <a:latin typeface="Calibri"/>
                <a:ea typeface="+mn-ea"/>
                <a:cs typeface="+mn-cs"/>
              </a:rPr>
              <a:t>God had sworn to him with an oath to seat</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0" i="1" u="none" strike="noStrike" kern="1200" cap="none" spc="0" normalizeH="0" baseline="0" noProof="0" dirty="0">
                <a:ln>
                  <a:noFill/>
                </a:ln>
                <a:solidFill>
                  <a:prstClr val="white"/>
                </a:solidFill>
                <a:effectLst/>
                <a:uLnTx/>
                <a:uFillTx/>
                <a:latin typeface="Calibri"/>
                <a:ea typeface="+mn-ea"/>
                <a:cs typeface="+mn-cs"/>
              </a:rPr>
              <a:t>one</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0" i="0" u="none" strike="noStrike" kern="1200" cap="small" spc="0" normalizeH="0" baseline="0" noProof="0" dirty="0">
                <a:ln>
                  <a:noFill/>
                </a:ln>
                <a:solidFill>
                  <a:prstClr val="white"/>
                </a:solidFill>
                <a:effectLst/>
                <a:uLnTx/>
                <a:uFillTx/>
                <a:latin typeface="Calibri"/>
                <a:ea typeface="+mn-ea"/>
                <a:cs typeface="+mn-cs"/>
              </a:rPr>
              <a:t>of his descendants on his throne</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sz="3200" b="1" i="0" u="none" strike="noStrike" kern="1200" cap="none" spc="0" normalizeH="0" baseline="30000" noProof="0" dirty="0">
                <a:ln>
                  <a:noFill/>
                </a:ln>
                <a:solidFill>
                  <a:prstClr val="white"/>
                </a:solidFill>
                <a:effectLst/>
                <a:uLnTx/>
                <a:uFillTx/>
                <a:latin typeface="Calibri"/>
                <a:ea typeface="+mn-ea"/>
                <a:cs typeface="+mn-cs"/>
              </a:rPr>
              <a:t>31 </a:t>
            </a:r>
            <a:r>
              <a:rPr kumimoji="0" lang="en-US" sz="3200" b="0" i="0" u="none" strike="noStrike" kern="1200" cap="none" spc="0" normalizeH="0" baseline="0" noProof="0" dirty="0">
                <a:ln>
                  <a:noFill/>
                </a:ln>
                <a:solidFill>
                  <a:prstClr val="white"/>
                </a:solidFill>
                <a:effectLst/>
                <a:uLnTx/>
                <a:uFillTx/>
                <a:latin typeface="Calibri"/>
                <a:ea typeface="+mn-ea"/>
                <a:cs typeface="+mn-cs"/>
              </a:rPr>
              <a:t>he looked ahead and spoke of the resurrection of the Christ, that </a:t>
            </a:r>
            <a:r>
              <a:rPr kumimoji="0" lang="en-US" sz="3200" b="0" i="0" u="none" strike="noStrike" kern="1200" cap="small" spc="0" normalizeH="0" baseline="0" noProof="0" dirty="0">
                <a:ln>
                  <a:noFill/>
                </a:ln>
                <a:solidFill>
                  <a:prstClr val="white"/>
                </a:solidFill>
                <a:effectLst/>
                <a:uLnTx/>
                <a:uFillTx/>
                <a:latin typeface="Calibri"/>
                <a:ea typeface="+mn-ea"/>
                <a:cs typeface="+mn-cs"/>
              </a:rPr>
              <a:t>He was neither abandoned to Hades, nor did</a:t>
            </a:r>
            <a:r>
              <a:rPr kumimoji="0" lang="en-US" sz="3200" b="0" i="0" u="none" strike="noStrike" kern="1200" cap="none" spc="0" normalizeH="0" baseline="0" noProof="0" dirty="0">
                <a:ln>
                  <a:noFill/>
                </a:ln>
                <a:solidFill>
                  <a:prstClr val="white"/>
                </a:solidFill>
                <a:effectLst/>
                <a:uLnTx/>
                <a:uFillTx/>
                <a:latin typeface="Calibri"/>
                <a:ea typeface="+mn-ea"/>
                <a:cs typeface="+mn-cs"/>
              </a:rPr>
              <a:t> His flesh </a:t>
            </a:r>
            <a:r>
              <a:rPr kumimoji="0" lang="en-US" sz="3200" b="0" i="0" u="none" strike="noStrike" kern="1200" cap="small" spc="0" normalizeH="0" baseline="0" noProof="0" dirty="0">
                <a:ln>
                  <a:noFill/>
                </a:ln>
                <a:solidFill>
                  <a:prstClr val="white"/>
                </a:solidFill>
                <a:effectLst/>
                <a:uLnTx/>
                <a:uFillTx/>
                <a:latin typeface="Calibri"/>
                <a:ea typeface="+mn-ea"/>
                <a:cs typeface="+mn-cs"/>
              </a:rPr>
              <a:t>suffer decay</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endParaRPr kumimoji="0" lang="en-US" sz="3200" b="1" i="0" u="none" strike="noStrike" kern="1200" cap="none" spc="0" normalizeH="0" baseline="0" noProof="0" dirty="0">
              <a:ln>
                <a:noFill/>
              </a:ln>
              <a:solidFill>
                <a:prstClr val="white"/>
              </a:solidFill>
              <a:effectLst/>
              <a:uLnTx/>
              <a:uFillTx/>
              <a:latin typeface="Calibri"/>
              <a:ea typeface="+mn-ea"/>
              <a:cs typeface="+mn-cs"/>
            </a:endParaRPr>
          </a:p>
        </p:txBody>
      </p:sp>
      <p:cxnSp>
        <p:nvCxnSpPr>
          <p:cNvPr id="9" name="Straight Connector 8">
            <a:extLst>
              <a:ext uri="{FF2B5EF4-FFF2-40B4-BE49-F238E27FC236}">
                <a16:creationId xmlns:a16="http://schemas.microsoft.com/office/drawing/2014/main" id="{6BB91D87-1D19-4B7A-9445-ECE2034A5EBC}"/>
              </a:ext>
            </a:extLst>
          </p:cNvPr>
          <p:cNvCxnSpPr>
            <a:cxnSpLocks/>
          </p:cNvCxnSpPr>
          <p:nvPr/>
        </p:nvCxnSpPr>
        <p:spPr>
          <a:xfrm>
            <a:off x="381000" y="4038600"/>
            <a:ext cx="9296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8DF1B-CA41-4889-8506-BBF5166FB34D}"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208899" name="TextBox 2"/>
          <p:cNvSpPr txBox="1">
            <a:spLocks noChangeArrowheads="1"/>
          </p:cNvSpPr>
          <p:nvPr/>
        </p:nvSpPr>
        <p:spPr bwMode="auto">
          <a:xfrm>
            <a:off x="3124200" y="136490"/>
            <a:ext cx="7696200" cy="461665"/>
          </a:xfrm>
          <a:prstGeom prst="rect">
            <a:avLst/>
          </a:prstGeom>
          <a:noFill/>
          <a:ln w="9525">
            <a:noFill/>
            <a:miter lim="800000"/>
            <a:headEnd/>
            <a:tailEnd/>
          </a:ln>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Prophecy of Resurrection &amp; Coronation 25-36</a:t>
            </a:r>
            <a:endParaRPr kumimoji="0" lang="en-US" sz="2400" b="1" i="0" u="none" strike="noStrike" kern="1200" cap="none" spc="0" normalizeH="0" baseline="0" noProof="0" dirty="0">
              <a:ln>
                <a:noFill/>
              </a:ln>
              <a:solidFill>
                <a:srgbClr val="FFFF00"/>
              </a:solidFill>
              <a:effectLst/>
              <a:uLnTx/>
              <a:uFillTx/>
              <a:latin typeface="Calibri"/>
              <a:ea typeface="+mn-ea"/>
              <a:cs typeface="+mn-cs"/>
            </a:endParaRPr>
          </a:p>
        </p:txBody>
      </p:sp>
      <p:sp>
        <p:nvSpPr>
          <p:cNvPr id="44036" name="TextBox 3"/>
          <p:cNvSpPr txBox="1">
            <a:spLocks noChangeArrowheads="1"/>
          </p:cNvSpPr>
          <p:nvPr/>
        </p:nvSpPr>
        <p:spPr bwMode="auto">
          <a:xfrm>
            <a:off x="1790700" y="786825"/>
            <a:ext cx="8534400" cy="584775"/>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Peter Interprets David’s Psalm (29-31)</a:t>
            </a:r>
          </a:p>
        </p:txBody>
      </p:sp>
      <p:cxnSp>
        <p:nvCxnSpPr>
          <p:cNvPr id="6" name="Straight Connector 5">
            <a:extLst>
              <a:ext uri="{FF2B5EF4-FFF2-40B4-BE49-F238E27FC236}">
                <a16:creationId xmlns:a16="http://schemas.microsoft.com/office/drawing/2014/main" id="{54DF817B-DDDB-4281-A786-00CE10FD2AFE}"/>
              </a:ext>
            </a:extLst>
          </p:cNvPr>
          <p:cNvCxnSpPr>
            <a:cxnSpLocks/>
          </p:cNvCxnSpPr>
          <p:nvPr/>
        </p:nvCxnSpPr>
        <p:spPr>
          <a:xfrm>
            <a:off x="6858000" y="2590800"/>
            <a:ext cx="4724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Rounded Rectangular Callout 17">
            <a:extLst>
              <a:ext uri="{FF2B5EF4-FFF2-40B4-BE49-F238E27FC236}">
                <a16:creationId xmlns:a16="http://schemas.microsoft.com/office/drawing/2014/main" id="{AB3E4B8D-D7BB-4A7B-B230-485348C55439}"/>
              </a:ext>
            </a:extLst>
          </p:cNvPr>
          <p:cNvSpPr/>
          <p:nvPr/>
        </p:nvSpPr>
        <p:spPr>
          <a:xfrm>
            <a:off x="633664" y="4893210"/>
            <a:ext cx="11049000" cy="1952758"/>
          </a:xfrm>
          <a:prstGeom prst="wedgeRoundRectCallout">
            <a:avLst>
              <a:gd name="adj1" fmla="val 8662"/>
              <a:gd name="adj2" fmla="val -118617"/>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"When your days are fulfilled and you rest with your fathers, I will set up your seed after you, who will come from your body, and I will establish his kingdom.  He shall build a house for My name, and </a:t>
            </a:r>
            <a:r>
              <a:rPr kumimoji="0" lang="en-US" sz="2800" b="0" i="1" u="sng" strike="noStrike" kern="1200" cap="none" spc="0" normalizeH="0" baseline="0" noProof="0" dirty="0">
                <a:ln>
                  <a:noFill/>
                </a:ln>
                <a:solidFill>
                  <a:srgbClr val="FFFF00"/>
                </a:solidFill>
                <a:effectLst/>
                <a:uLnTx/>
                <a:uFillTx/>
                <a:latin typeface="Calibri"/>
                <a:ea typeface="+mn-ea"/>
                <a:cs typeface="+mn-cs"/>
              </a:rPr>
              <a:t>I will establish the throne of his kingdom forever.</a:t>
            </a:r>
            <a:r>
              <a:rPr kumimoji="0" lang="en-US" sz="2800" b="1" i="1" u="sng" strike="noStrike" kern="1200" cap="none" spc="0" normalizeH="0" baseline="0" noProof="0" dirty="0">
                <a:ln>
                  <a:noFill/>
                </a:ln>
                <a:solidFill>
                  <a:srgbClr val="FFFF00"/>
                </a:solidFill>
                <a:effectLst/>
                <a:uLnTx/>
                <a:uFillTx/>
                <a:latin typeface="Calibri"/>
                <a:ea typeface="+mn-ea"/>
                <a:cs typeface="+mn-cs"/>
              </a:rPr>
              <a:t> </a:t>
            </a:r>
            <a:r>
              <a:rPr kumimoji="0" lang="en-US" sz="2800" b="1" i="0" u="none" strike="noStrike" kern="1200" cap="none" spc="0" normalizeH="0" baseline="0" noProof="0" dirty="0">
                <a:ln>
                  <a:noFill/>
                </a:ln>
                <a:solidFill>
                  <a:srgbClr val="FFFF00"/>
                </a:solidFill>
                <a:effectLst/>
                <a:uLnTx/>
                <a:uFillTx/>
                <a:latin typeface="Calibri"/>
                <a:ea typeface="+mn-ea"/>
                <a:cs typeface="+mn-cs"/>
              </a:rPr>
              <a:t>(II Sam 7:12-13)  Also Ps. 132:10-12</a:t>
            </a:r>
            <a:endParaRPr kumimoji="0" lang="en-US" sz="2800" b="0" i="0" u="none" strike="noStrike" kern="1200" cap="none" spc="0" normalizeH="0" baseline="0" noProof="0" dirty="0">
              <a:ln>
                <a:noFill/>
              </a:ln>
              <a:solidFill>
                <a:srgbClr val="FFFF00"/>
              </a:solidFill>
              <a:effectLst/>
              <a:uLnTx/>
              <a:uFillTx/>
              <a:latin typeface="Calibri"/>
              <a:ea typeface="+mn-ea"/>
              <a:cs typeface="+mn-cs"/>
            </a:endParaRPr>
          </a:p>
        </p:txBody>
      </p:sp>
    </p:spTree>
    <p:extLst>
      <p:ext uri="{BB962C8B-B14F-4D97-AF65-F5344CB8AC3E}">
        <p14:creationId xmlns:p14="http://schemas.microsoft.com/office/powerpoint/2010/main" val="392368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6BB91D87-1D19-4B7A-9445-ECE2034A5EBC}"/>
              </a:ext>
            </a:extLst>
          </p:cNvPr>
          <p:cNvCxnSpPr>
            <a:cxnSpLocks/>
          </p:cNvCxnSpPr>
          <p:nvPr/>
        </p:nvCxnSpPr>
        <p:spPr>
          <a:xfrm>
            <a:off x="762000" y="6172200"/>
            <a:ext cx="51816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8DF1B-CA41-4889-8506-BBF5166FB34D}"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208899" name="TextBox 2"/>
          <p:cNvSpPr txBox="1">
            <a:spLocks noChangeArrowheads="1"/>
          </p:cNvSpPr>
          <p:nvPr/>
        </p:nvSpPr>
        <p:spPr bwMode="auto">
          <a:xfrm>
            <a:off x="3124200" y="136490"/>
            <a:ext cx="7696200" cy="461665"/>
          </a:xfrm>
          <a:prstGeom prst="rect">
            <a:avLst/>
          </a:prstGeom>
          <a:noFill/>
          <a:ln w="9525">
            <a:noFill/>
            <a:miter lim="800000"/>
            <a:headEnd/>
            <a:tailEnd/>
          </a:ln>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Prophecy of Resurrection &amp; Coronation 25-36</a:t>
            </a:r>
            <a:endParaRPr kumimoji="0" lang="en-US" sz="2400" b="1" i="0" u="none" strike="noStrike" kern="1200" cap="none" spc="0" normalizeH="0" baseline="0" noProof="0" dirty="0">
              <a:ln>
                <a:noFill/>
              </a:ln>
              <a:solidFill>
                <a:srgbClr val="FFFF00"/>
              </a:solidFill>
              <a:effectLst/>
              <a:uLnTx/>
              <a:uFillTx/>
              <a:latin typeface="Calibri"/>
              <a:ea typeface="+mn-ea"/>
              <a:cs typeface="+mn-cs"/>
            </a:endParaRPr>
          </a:p>
        </p:txBody>
      </p:sp>
      <p:sp>
        <p:nvSpPr>
          <p:cNvPr id="44036" name="TextBox 3"/>
          <p:cNvSpPr txBox="1">
            <a:spLocks noChangeArrowheads="1"/>
          </p:cNvSpPr>
          <p:nvPr/>
        </p:nvSpPr>
        <p:spPr bwMode="auto">
          <a:xfrm>
            <a:off x="1790700" y="684215"/>
            <a:ext cx="8534400" cy="584775"/>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Peter’s Conclusion (32-36)</a:t>
            </a:r>
          </a:p>
        </p:txBody>
      </p:sp>
      <p:sp>
        <p:nvSpPr>
          <p:cNvPr id="5" name="TextBox 4"/>
          <p:cNvSpPr txBox="1">
            <a:spLocks noChangeArrowheads="1"/>
          </p:cNvSpPr>
          <p:nvPr/>
        </p:nvSpPr>
        <p:spPr bwMode="auto">
          <a:xfrm>
            <a:off x="152400" y="1304308"/>
            <a:ext cx="11811000" cy="5016758"/>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a:ea typeface="+mn-ea"/>
                <a:cs typeface="+mn-cs"/>
              </a:rPr>
              <a:t>32 </a:t>
            </a:r>
            <a:r>
              <a:rPr kumimoji="0" lang="en-US" sz="3200" b="0" i="0" u="none" strike="noStrike" kern="1200" cap="none" spc="0" normalizeH="0" baseline="0" noProof="0" dirty="0">
                <a:ln>
                  <a:noFill/>
                </a:ln>
                <a:solidFill>
                  <a:prstClr val="white"/>
                </a:solidFill>
                <a:effectLst/>
                <a:uLnTx/>
                <a:uFillTx/>
                <a:latin typeface="Calibri"/>
                <a:ea typeface="+mn-ea"/>
                <a:cs typeface="+mn-cs"/>
              </a:rPr>
              <a:t>This </a:t>
            </a:r>
            <a:r>
              <a:rPr kumimoji="0" lang="en-US" sz="3200" b="0" i="1" u="sng" strike="noStrike" kern="1200" cap="none" spc="0" normalizeH="0" baseline="0" noProof="0" dirty="0">
                <a:ln>
                  <a:noFill/>
                </a:ln>
                <a:solidFill>
                  <a:srgbClr val="FFFF00"/>
                </a:solidFill>
                <a:effectLst/>
                <a:uLnTx/>
                <a:uFillTx/>
                <a:latin typeface="Calibri"/>
                <a:ea typeface="+mn-ea"/>
                <a:cs typeface="+mn-cs"/>
              </a:rPr>
              <a:t>Jesus</a:t>
            </a:r>
            <a:r>
              <a:rPr kumimoji="0" lang="en-US" sz="3200" b="0" i="0" u="none" strike="noStrike" kern="1200" cap="none" spc="0" normalizeH="0" baseline="0" noProof="0" dirty="0">
                <a:ln>
                  <a:noFill/>
                </a:ln>
                <a:solidFill>
                  <a:prstClr val="white"/>
                </a:solidFill>
                <a:effectLst/>
                <a:uLnTx/>
                <a:uFillTx/>
                <a:latin typeface="Calibri"/>
                <a:ea typeface="+mn-ea"/>
                <a:cs typeface="+mn-cs"/>
              </a:rPr>
              <a:t> God raised up again, to which we are all witnesses. </a:t>
            </a:r>
            <a:r>
              <a:rPr kumimoji="0" lang="en-US" sz="3200" b="1" i="0" u="none" strike="noStrike" kern="1200" cap="none" spc="0" normalizeH="0" baseline="30000" noProof="0" dirty="0">
                <a:ln>
                  <a:noFill/>
                </a:ln>
                <a:solidFill>
                  <a:prstClr val="white"/>
                </a:solidFill>
                <a:effectLst/>
                <a:uLnTx/>
                <a:uFillTx/>
                <a:latin typeface="Calibri"/>
                <a:ea typeface="+mn-ea"/>
                <a:cs typeface="+mn-cs"/>
              </a:rPr>
              <a:t>33 </a:t>
            </a:r>
            <a:r>
              <a:rPr kumimoji="0" lang="en-US" sz="3200" b="0" i="0" u="none" strike="noStrike" kern="1200" cap="none" spc="0" normalizeH="0" baseline="0" noProof="0" dirty="0">
                <a:ln>
                  <a:noFill/>
                </a:ln>
                <a:solidFill>
                  <a:prstClr val="white"/>
                </a:solidFill>
                <a:effectLst/>
                <a:uLnTx/>
                <a:uFillTx/>
                <a:latin typeface="Calibri"/>
                <a:ea typeface="+mn-ea"/>
                <a:cs typeface="+mn-cs"/>
              </a:rPr>
              <a:t>Therefore having been exalted to the right hand of God, and having received from the Father the promise of the Holy Spirit, He has poured forth this which you both see and hear. </a:t>
            </a:r>
            <a:r>
              <a:rPr kumimoji="0" lang="en-US" sz="3200" b="1" i="0" u="none" strike="noStrike" kern="1200" cap="none" spc="0" normalizeH="0" baseline="30000" noProof="0" dirty="0">
                <a:ln>
                  <a:noFill/>
                </a:ln>
                <a:solidFill>
                  <a:prstClr val="white"/>
                </a:solidFill>
                <a:effectLst/>
                <a:uLnTx/>
                <a:uFillTx/>
                <a:latin typeface="Calibri"/>
                <a:ea typeface="+mn-ea"/>
                <a:cs typeface="+mn-cs"/>
              </a:rPr>
              <a:t>34 </a:t>
            </a:r>
            <a:r>
              <a:rPr kumimoji="0" lang="en-US" sz="3200" b="0" i="0" u="none" strike="noStrike" kern="1200" cap="none" spc="0" normalizeH="0" baseline="0" noProof="0" dirty="0">
                <a:ln>
                  <a:noFill/>
                </a:ln>
                <a:solidFill>
                  <a:prstClr val="white"/>
                </a:solidFill>
                <a:effectLst/>
                <a:uLnTx/>
                <a:uFillTx/>
                <a:latin typeface="Calibri"/>
                <a:ea typeface="+mn-ea"/>
                <a:cs typeface="+mn-cs"/>
              </a:rPr>
              <a:t>For it was not David who ascended into heaven, but he himself says: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a:t>
            </a:r>
            <a:r>
              <a:rPr kumimoji="0" lang="en-US" sz="3200" b="0" i="0" u="none" strike="noStrike" kern="1200" cap="small" spc="0" normalizeH="0" baseline="0" noProof="0" dirty="0">
                <a:ln>
                  <a:noFill/>
                </a:ln>
                <a:solidFill>
                  <a:prstClr val="white"/>
                </a:solidFill>
                <a:effectLst/>
                <a:uLnTx/>
                <a:uFillTx/>
                <a:latin typeface="Calibri"/>
                <a:ea typeface="+mn-ea"/>
                <a:cs typeface="+mn-cs"/>
              </a:rPr>
              <a:t>The Lord said to my Lord</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0" i="0" u="none" strike="noStrike" kern="1200" cap="none" spc="0" normalizeH="0" baseline="0" noProof="0" dirty="0">
                <a:ln>
                  <a:noFill/>
                </a:ln>
                <a:solidFill>
                  <a:prstClr val="white"/>
                </a:solidFill>
                <a:effectLst/>
                <a:uLnTx/>
                <a:uFillTx/>
                <a:latin typeface="Calibri"/>
                <a:ea typeface="+mn-ea"/>
                <a:cs typeface="+mn-cs"/>
              </a:rPr>
              <a:t>“</a:t>
            </a:r>
            <a:r>
              <a:rPr kumimoji="0" lang="en-US" sz="3200" b="0" i="0" u="none" strike="noStrike" kern="1200" cap="small" spc="0" normalizeH="0" baseline="0" noProof="0" dirty="0">
                <a:ln>
                  <a:noFill/>
                </a:ln>
                <a:solidFill>
                  <a:prstClr val="white"/>
                </a:solidFill>
                <a:effectLst/>
                <a:uLnTx/>
                <a:uFillTx/>
                <a:latin typeface="Calibri"/>
                <a:ea typeface="+mn-ea"/>
                <a:cs typeface="+mn-cs"/>
              </a:rPr>
              <a:t>Sit at My right hand</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br>
              <a:rPr kumimoji="0" lang="en-US" sz="3200" b="0" i="0" u="none" strike="noStrike" kern="1200" cap="none" spc="0" normalizeH="0" baseline="0" noProof="0" dirty="0">
                <a:ln>
                  <a:noFill/>
                </a:ln>
                <a:solidFill>
                  <a:prstClr val="white"/>
                </a:solidFill>
                <a:effectLst/>
                <a:uLnTx/>
                <a:uFillTx/>
                <a:latin typeface="Calibri"/>
                <a:ea typeface="+mn-ea"/>
                <a:cs typeface="+mn-cs"/>
              </a:rPr>
            </a:br>
            <a:r>
              <a:rPr kumimoji="0" lang="en-US" sz="3200" b="1" i="0" u="none" strike="noStrike" kern="1200" cap="none" spc="0" normalizeH="0" baseline="30000" noProof="0" dirty="0">
                <a:ln>
                  <a:noFill/>
                </a:ln>
                <a:solidFill>
                  <a:prstClr val="white"/>
                </a:solidFill>
                <a:effectLst/>
                <a:uLnTx/>
                <a:uFillTx/>
                <a:latin typeface="Calibri"/>
                <a:ea typeface="+mn-ea"/>
                <a:cs typeface="+mn-cs"/>
              </a:rPr>
              <a:t>35 </a:t>
            </a:r>
            <a:r>
              <a:rPr kumimoji="0" lang="en-US" sz="3200" b="0" i="0" u="none" strike="noStrike" kern="1200" cap="small" spc="0" normalizeH="0" baseline="0" noProof="0" dirty="0">
                <a:ln>
                  <a:noFill/>
                </a:ln>
                <a:solidFill>
                  <a:prstClr val="white"/>
                </a:solidFill>
                <a:effectLst/>
                <a:uLnTx/>
                <a:uFillTx/>
                <a:latin typeface="Calibri"/>
                <a:ea typeface="+mn-ea"/>
                <a:cs typeface="+mn-cs"/>
              </a:rPr>
              <a:t>Until I make Your enemies a footstool for Your feet</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a:ea typeface="+mn-ea"/>
                <a:cs typeface="+mn-cs"/>
              </a:rPr>
              <a:t>36 </a:t>
            </a:r>
            <a:r>
              <a:rPr kumimoji="0" lang="en-US" sz="3200" b="1" i="1" u="none" strike="noStrike" kern="1200" cap="none" spc="0" normalizeH="0" baseline="0" noProof="0" dirty="0">
                <a:ln>
                  <a:noFill/>
                </a:ln>
                <a:solidFill>
                  <a:prstClr val="white"/>
                </a:solidFill>
                <a:effectLst/>
                <a:uLnTx/>
                <a:uFillTx/>
                <a:latin typeface="Calibri"/>
                <a:ea typeface="+mn-ea"/>
                <a:cs typeface="+mn-cs"/>
              </a:rPr>
              <a:t>Therefore let all the house of Israel know for certain that God has made Him both Lord and Christ—this </a:t>
            </a:r>
            <a:r>
              <a:rPr kumimoji="0" lang="en-US" sz="3200" b="1" i="1" u="sng" strike="noStrike" kern="1200" cap="none" spc="0" normalizeH="0" baseline="0" noProof="0" dirty="0">
                <a:ln>
                  <a:noFill/>
                </a:ln>
                <a:solidFill>
                  <a:srgbClr val="FFFF00"/>
                </a:solidFill>
                <a:effectLst/>
                <a:uLnTx/>
                <a:uFillTx/>
                <a:latin typeface="Calibri"/>
                <a:ea typeface="+mn-ea"/>
                <a:cs typeface="+mn-cs"/>
              </a:rPr>
              <a:t>Jesus</a:t>
            </a:r>
            <a:r>
              <a:rPr kumimoji="0" lang="en-US" sz="3200" b="1" i="1" u="none" strike="noStrike" kern="1200" cap="none" spc="0" normalizeH="0" baseline="0" noProof="0" dirty="0">
                <a:ln>
                  <a:noFill/>
                </a:ln>
                <a:solidFill>
                  <a:prstClr val="white"/>
                </a:solidFill>
                <a:effectLst/>
                <a:uLnTx/>
                <a:uFillTx/>
                <a:latin typeface="Calibri"/>
                <a:ea typeface="+mn-ea"/>
                <a:cs typeface="+mn-cs"/>
              </a:rPr>
              <a:t> whom </a:t>
            </a:r>
            <a:r>
              <a:rPr kumimoji="0" lang="en-US" sz="3200" b="1" i="1" u="none" strike="noStrike" kern="1200" cap="none" spc="0" normalizeH="0" baseline="0" noProof="0" dirty="0">
                <a:ln>
                  <a:noFill/>
                </a:ln>
                <a:solidFill>
                  <a:srgbClr val="FFFF00"/>
                </a:solidFill>
                <a:effectLst/>
                <a:uLnTx/>
                <a:uFillTx/>
                <a:latin typeface="Calibri"/>
                <a:ea typeface="+mn-ea"/>
                <a:cs typeface="+mn-cs"/>
              </a:rPr>
              <a:t>you</a:t>
            </a:r>
            <a:r>
              <a:rPr kumimoji="0" lang="en-US" sz="3200" b="1" i="1" u="none" strike="noStrike" kern="1200" cap="none" spc="0" normalizeH="0" baseline="0" noProof="0" dirty="0">
                <a:ln>
                  <a:noFill/>
                </a:ln>
                <a:solidFill>
                  <a:prstClr val="white"/>
                </a:solidFill>
                <a:effectLst/>
                <a:uLnTx/>
                <a:uFillTx/>
                <a:latin typeface="Calibri"/>
                <a:ea typeface="+mn-ea"/>
                <a:cs typeface="+mn-cs"/>
              </a:rPr>
              <a:t> crucified.”</a:t>
            </a:r>
          </a:p>
        </p:txBody>
      </p:sp>
      <p:cxnSp>
        <p:nvCxnSpPr>
          <p:cNvPr id="6" name="Straight Connector 5">
            <a:extLst>
              <a:ext uri="{FF2B5EF4-FFF2-40B4-BE49-F238E27FC236}">
                <a16:creationId xmlns:a16="http://schemas.microsoft.com/office/drawing/2014/main" id="{54DF817B-DDDB-4281-A786-00CE10FD2AFE}"/>
              </a:ext>
            </a:extLst>
          </p:cNvPr>
          <p:cNvCxnSpPr>
            <a:cxnSpLocks/>
          </p:cNvCxnSpPr>
          <p:nvPr/>
        </p:nvCxnSpPr>
        <p:spPr>
          <a:xfrm>
            <a:off x="7962900" y="1828800"/>
            <a:ext cx="32385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AE96A41-D19C-4D34-88BF-713A26E41C6F}"/>
              </a:ext>
            </a:extLst>
          </p:cNvPr>
          <p:cNvCxnSpPr>
            <a:cxnSpLocks/>
          </p:cNvCxnSpPr>
          <p:nvPr/>
        </p:nvCxnSpPr>
        <p:spPr>
          <a:xfrm>
            <a:off x="4538914" y="2286000"/>
            <a:ext cx="504323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8DF3583-7FA7-4FE6-A18C-2B3847A9FC56}"/>
              </a:ext>
            </a:extLst>
          </p:cNvPr>
          <p:cNvCxnSpPr>
            <a:cxnSpLocks/>
          </p:cNvCxnSpPr>
          <p:nvPr/>
        </p:nvCxnSpPr>
        <p:spPr>
          <a:xfrm>
            <a:off x="10058400" y="2819400"/>
            <a:ext cx="1323139"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E99939E-CB35-4228-B1F3-0C04C04D6BB6}"/>
              </a:ext>
            </a:extLst>
          </p:cNvPr>
          <p:cNvCxnSpPr>
            <a:cxnSpLocks/>
          </p:cNvCxnSpPr>
          <p:nvPr/>
        </p:nvCxnSpPr>
        <p:spPr>
          <a:xfrm>
            <a:off x="304800" y="3276600"/>
            <a:ext cx="75438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7" name="Rounded Rectangular Callout 17">
            <a:extLst>
              <a:ext uri="{FF2B5EF4-FFF2-40B4-BE49-F238E27FC236}">
                <a16:creationId xmlns:a16="http://schemas.microsoft.com/office/drawing/2014/main" id="{5D695B0D-CC08-4D96-B922-16DBDE5B61E9}"/>
              </a:ext>
            </a:extLst>
          </p:cNvPr>
          <p:cNvSpPr/>
          <p:nvPr/>
        </p:nvSpPr>
        <p:spPr>
          <a:xfrm>
            <a:off x="1524000" y="557384"/>
            <a:ext cx="2191085" cy="661020"/>
          </a:xfrm>
          <a:prstGeom prst="wedgeRoundRectCallout">
            <a:avLst>
              <a:gd name="adj1" fmla="val 68985"/>
              <a:gd name="adj2" fmla="val 94948"/>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Psalm 16:10</a:t>
            </a:r>
          </a:p>
        </p:txBody>
      </p:sp>
      <p:sp>
        <p:nvSpPr>
          <p:cNvPr id="18" name="Rounded Rectangular Callout 17">
            <a:extLst>
              <a:ext uri="{FF2B5EF4-FFF2-40B4-BE49-F238E27FC236}">
                <a16:creationId xmlns:a16="http://schemas.microsoft.com/office/drawing/2014/main" id="{E26C00D6-C716-4C7A-82A5-00D7AB9D7651}"/>
              </a:ext>
            </a:extLst>
          </p:cNvPr>
          <p:cNvSpPr/>
          <p:nvPr/>
        </p:nvSpPr>
        <p:spPr>
          <a:xfrm>
            <a:off x="8735261" y="3809999"/>
            <a:ext cx="2085139" cy="595443"/>
          </a:xfrm>
          <a:prstGeom prst="wedgeRoundRectCallout">
            <a:avLst>
              <a:gd name="adj1" fmla="val -95421"/>
              <a:gd name="adj2" fmla="val 55851"/>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Psalm 110:1</a:t>
            </a:r>
          </a:p>
        </p:txBody>
      </p:sp>
      <p:sp>
        <p:nvSpPr>
          <p:cNvPr id="20" name="Rounded Rectangular Callout 17">
            <a:extLst>
              <a:ext uri="{FF2B5EF4-FFF2-40B4-BE49-F238E27FC236}">
                <a16:creationId xmlns:a16="http://schemas.microsoft.com/office/drawing/2014/main" id="{71BACF97-2468-4FC0-AE6A-12A2AF2317D3}"/>
              </a:ext>
            </a:extLst>
          </p:cNvPr>
          <p:cNvSpPr/>
          <p:nvPr/>
        </p:nvSpPr>
        <p:spPr>
          <a:xfrm>
            <a:off x="741947" y="3483233"/>
            <a:ext cx="7335253" cy="1298088"/>
          </a:xfrm>
          <a:prstGeom prst="wedgeRoundRectCallout">
            <a:avLst>
              <a:gd name="adj1" fmla="val 30141"/>
              <a:gd name="adj2" fmla="val -107266"/>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The Spirit had made the promise of his resurrection, exaltation and reign.  Pouring forth of the Spirit is evidence he is exalted in heaven</a:t>
            </a:r>
          </a:p>
        </p:txBody>
      </p:sp>
      <p:sp>
        <p:nvSpPr>
          <p:cNvPr id="21" name="Rounded Rectangular Callout 17">
            <a:extLst>
              <a:ext uri="{FF2B5EF4-FFF2-40B4-BE49-F238E27FC236}">
                <a16:creationId xmlns:a16="http://schemas.microsoft.com/office/drawing/2014/main" id="{FECBD9AB-C83F-4AC9-83C7-E1E6C2B3C483}"/>
              </a:ext>
            </a:extLst>
          </p:cNvPr>
          <p:cNvSpPr/>
          <p:nvPr/>
        </p:nvSpPr>
        <p:spPr>
          <a:xfrm>
            <a:off x="1" y="6226235"/>
            <a:ext cx="3715084" cy="595443"/>
          </a:xfrm>
          <a:prstGeom prst="wedgeRoundRectCallout">
            <a:avLst>
              <a:gd name="adj1" fmla="val 45013"/>
              <a:gd name="adj2" fmla="val -76163"/>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Possession of Authority</a:t>
            </a:r>
          </a:p>
        </p:txBody>
      </p:sp>
      <p:sp>
        <p:nvSpPr>
          <p:cNvPr id="22" name="Rounded Rectangular Callout 17">
            <a:extLst>
              <a:ext uri="{FF2B5EF4-FFF2-40B4-BE49-F238E27FC236}">
                <a16:creationId xmlns:a16="http://schemas.microsoft.com/office/drawing/2014/main" id="{726E999A-74F3-49B5-B80D-2669FD3CA9BC}"/>
              </a:ext>
            </a:extLst>
          </p:cNvPr>
          <p:cNvSpPr/>
          <p:nvPr/>
        </p:nvSpPr>
        <p:spPr>
          <a:xfrm>
            <a:off x="4526881" y="6316828"/>
            <a:ext cx="3950035" cy="595443"/>
          </a:xfrm>
          <a:prstGeom prst="wedgeRoundRectCallout">
            <a:avLst>
              <a:gd name="adj1" fmla="val -27531"/>
              <a:gd name="adj2" fmla="val -84246"/>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Anointed One - Messiah</a:t>
            </a:r>
          </a:p>
        </p:txBody>
      </p:sp>
      <p:sp>
        <p:nvSpPr>
          <p:cNvPr id="3" name="Rectangle: Rounded Corners 2">
            <a:extLst>
              <a:ext uri="{FF2B5EF4-FFF2-40B4-BE49-F238E27FC236}">
                <a16:creationId xmlns:a16="http://schemas.microsoft.com/office/drawing/2014/main" id="{23F912C2-7C15-4D8D-A365-A490A5CBC24F}"/>
              </a:ext>
            </a:extLst>
          </p:cNvPr>
          <p:cNvSpPr/>
          <p:nvPr/>
        </p:nvSpPr>
        <p:spPr>
          <a:xfrm>
            <a:off x="304800" y="5278170"/>
            <a:ext cx="11546186" cy="11287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10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2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18"/>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2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20" grpId="0" animBg="1"/>
      <p:bldP spid="20" grpId="1" animBg="1"/>
      <p:bldP spid="21" grpId="0" animBg="1"/>
      <p:bldP spid="21" grpId="1" animBg="1"/>
      <p:bldP spid="2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10972800" cy="48320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21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Therefore it is necessary that of the men who have accompanied us all the time that the Lord Jesus went in and out among us— </a:t>
            </a:r>
            <a:r>
              <a:rPr kumimoji="0" lang="en-US" sz="28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beginning with the baptism of John until the day that He was taken up from us—one of these </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must</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sng" strike="noStrike" kern="1200" cap="none" spc="0" normalizeH="0" baseline="0" noProof="0" dirty="0">
                <a:ln>
                  <a:noFill/>
                </a:ln>
                <a:solidFill>
                  <a:srgbClr val="FFFF00"/>
                </a:solidFill>
                <a:effectLst/>
                <a:uLnTx/>
                <a:uFillTx/>
                <a:latin typeface="Cambria" panose="02040503050406030204" pitchFamily="18" charset="0"/>
                <a:ea typeface="Cambria" panose="02040503050406030204" pitchFamily="18" charset="0"/>
                <a:cs typeface="+mn-cs"/>
              </a:rPr>
              <a:t>become a witness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with us of His resurrection.” </a:t>
            </a:r>
            <a:r>
              <a:rPr kumimoji="0" lang="en-US" sz="28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23 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So they put forward two men, Joseph called Barsabbas (who was also called Justus), and Matthias. </a:t>
            </a:r>
            <a:r>
              <a:rPr kumimoji="0" lang="en-US" sz="28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24 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And they prayed and said, “You, Lord, who know the hearts of all men, show which one of these two You have chosen </a:t>
            </a:r>
            <a:r>
              <a:rPr kumimoji="0" lang="en-US" sz="28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to occupy this ministry and apostleship from which Judas turned aside to go to his own place.” </a:t>
            </a:r>
            <a:r>
              <a:rPr kumimoji="0" lang="en-US" sz="28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26 </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And they drew lots for them, and the lot fell to Matthias; and he was added to the eleven apostles.</a:t>
            </a:r>
          </a:p>
        </p:txBody>
      </p:sp>
      <p:cxnSp>
        <p:nvCxnSpPr>
          <p:cNvPr id="4" name="Straight Connector 3"/>
          <p:cNvCxnSpPr>
            <a:cxnSpLocks/>
          </p:cNvCxnSpPr>
          <p:nvPr/>
        </p:nvCxnSpPr>
        <p:spPr>
          <a:xfrm>
            <a:off x="3505200" y="5105400"/>
            <a:ext cx="27423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cxnSpLocks/>
          </p:cNvCxnSpPr>
          <p:nvPr/>
        </p:nvCxnSpPr>
        <p:spPr>
          <a:xfrm>
            <a:off x="6629400" y="1295400"/>
            <a:ext cx="464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1524856" y="1676400"/>
            <a:ext cx="860974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1066800" y="2133600"/>
            <a:ext cx="10058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FC15D57-AE05-4660-B474-73E3C6BE06A2}"/>
              </a:ext>
            </a:extLst>
          </p:cNvPr>
          <p:cNvCxnSpPr>
            <a:cxnSpLocks/>
          </p:cNvCxnSpPr>
          <p:nvPr/>
        </p:nvCxnSpPr>
        <p:spPr>
          <a:xfrm>
            <a:off x="1524856" y="4267200"/>
            <a:ext cx="249813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Rounded Rectangular Callout 17">
            <a:extLst>
              <a:ext uri="{FF2B5EF4-FFF2-40B4-BE49-F238E27FC236}">
                <a16:creationId xmlns:a16="http://schemas.microsoft.com/office/drawing/2014/main" id="{CB293E87-F2B1-45D1-B1C1-5A4A6C388845}"/>
              </a:ext>
            </a:extLst>
          </p:cNvPr>
          <p:cNvSpPr/>
          <p:nvPr/>
        </p:nvSpPr>
        <p:spPr>
          <a:xfrm>
            <a:off x="2971800" y="5603228"/>
            <a:ext cx="6019800" cy="1133863"/>
          </a:xfrm>
          <a:prstGeom prst="wedgeRoundRectCallout">
            <a:avLst>
              <a:gd name="adj1" fmla="val 3106"/>
              <a:gd name="adj2" fmla="val -49777"/>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mbria" pitchFamily="18" charset="0"/>
                <a:ea typeface="+mn-ea"/>
                <a:cs typeface="+mn-cs"/>
              </a:rPr>
              <a:t>Can anyone qualify as an apostle today based on these qualifications? </a:t>
            </a:r>
          </a:p>
        </p:txBody>
      </p:sp>
      <p:cxnSp>
        <p:nvCxnSpPr>
          <p:cNvPr id="13" name="Straight Connector 12">
            <a:extLst>
              <a:ext uri="{FF2B5EF4-FFF2-40B4-BE49-F238E27FC236}">
                <a16:creationId xmlns:a16="http://schemas.microsoft.com/office/drawing/2014/main" id="{C7B39008-5338-430A-9B46-BBDF09730D18}"/>
              </a:ext>
            </a:extLst>
          </p:cNvPr>
          <p:cNvCxnSpPr>
            <a:cxnSpLocks/>
          </p:cNvCxnSpPr>
          <p:nvPr/>
        </p:nvCxnSpPr>
        <p:spPr>
          <a:xfrm>
            <a:off x="1295400" y="2590800"/>
            <a:ext cx="167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82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2000"/>
                                        <p:tgtEl>
                                          <p:spTgt spid="8"/>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2000"/>
                                        <p:tgtEl>
                                          <p:spTgt spid="10"/>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8C4ADA-E251-49BF-8BFC-66F638D5B872}"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45059" name="TextBox 2"/>
          <p:cNvSpPr txBox="1">
            <a:spLocks noChangeArrowheads="1"/>
          </p:cNvSpPr>
          <p:nvPr/>
        </p:nvSpPr>
        <p:spPr bwMode="auto">
          <a:xfrm>
            <a:off x="2743200" y="152424"/>
            <a:ext cx="7696200" cy="461665"/>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FFFF00"/>
                </a:solidFill>
                <a:effectLst/>
                <a:uLnTx/>
                <a:uFillTx/>
                <a:latin typeface="Calibri"/>
                <a:ea typeface="+mn-ea"/>
                <a:cs typeface="+mn-cs"/>
              </a:rPr>
              <a:t>Prophecy of Resurrection &amp; Coronation 25-36</a:t>
            </a:r>
            <a:endParaRPr kumimoji="0" lang="en-US" sz="2400" b="1" i="0" u="none" strike="noStrike" kern="1200" cap="none" spc="0" normalizeH="0" baseline="0" noProof="0">
              <a:ln>
                <a:noFill/>
              </a:ln>
              <a:solidFill>
                <a:srgbClr val="FFFF00"/>
              </a:solidFill>
              <a:effectLst/>
              <a:uLnTx/>
              <a:uFillTx/>
              <a:latin typeface="Calibri"/>
              <a:ea typeface="+mn-ea"/>
              <a:cs typeface="+mn-cs"/>
            </a:endParaRPr>
          </a:p>
        </p:txBody>
      </p:sp>
      <p:sp>
        <p:nvSpPr>
          <p:cNvPr id="45060" name="TextBox 3"/>
          <p:cNvSpPr txBox="1">
            <a:spLocks noChangeArrowheads="1"/>
          </p:cNvSpPr>
          <p:nvPr/>
        </p:nvSpPr>
        <p:spPr bwMode="auto">
          <a:xfrm>
            <a:off x="1828800" y="548057"/>
            <a:ext cx="8534400" cy="584775"/>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Peter’s Conclusion (2:32-35)</a:t>
            </a:r>
          </a:p>
        </p:txBody>
      </p:sp>
      <p:sp>
        <p:nvSpPr>
          <p:cNvPr id="5" name="TextBox 4"/>
          <p:cNvSpPr txBox="1"/>
          <p:nvPr/>
        </p:nvSpPr>
        <p:spPr>
          <a:xfrm>
            <a:off x="990600" y="1066800"/>
            <a:ext cx="10591800" cy="6986528"/>
          </a:xfrm>
          <a:prstGeom prst="rect">
            <a:avLst/>
          </a:prstGeom>
          <a:noFill/>
        </p:spPr>
        <p:txBody>
          <a:bodyPr wrap="square">
            <a:spAutoFit/>
          </a:bodyPr>
          <a:lstStyle/>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3200" b="1" i="0" u="none" strike="noStrike" kern="1200" cap="none" spc="0" normalizeH="0" baseline="0" noProof="0" dirty="0">
                <a:ln>
                  <a:noFill/>
                </a:ln>
                <a:solidFill>
                  <a:srgbClr val="FFFFFF"/>
                </a:solidFill>
                <a:effectLst/>
                <a:uLnTx/>
                <a:uFillTx/>
                <a:latin typeface="Calibri"/>
                <a:ea typeface="+mn-ea"/>
                <a:cs typeface="+mn-cs"/>
              </a:rPr>
              <a:t> God’s plan all along</a:t>
            </a: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n-US" sz="3200" b="0" i="0" u="none" strike="noStrike" kern="1200" cap="none" spc="0" normalizeH="0" baseline="0" noProof="0" dirty="0">
              <a:ln>
                <a:noFill/>
              </a:ln>
              <a:solidFill>
                <a:srgbClr val="FFFFFF"/>
              </a:solidFill>
              <a:effectLst/>
              <a:uLnTx/>
              <a:uFillTx/>
              <a:latin typeface="Calibri"/>
              <a:ea typeface="+mn-ea"/>
              <a:cs typeface="+mn-cs"/>
            </a:endParaRP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3200" b="1" i="0" u="none" strike="noStrike" kern="1200" cap="none" spc="0" normalizeH="0" baseline="0" noProof="0" dirty="0">
                <a:ln>
                  <a:noFill/>
                </a:ln>
                <a:solidFill>
                  <a:srgbClr val="FFFFFF"/>
                </a:solidFill>
                <a:effectLst/>
                <a:uLnTx/>
                <a:uFillTx/>
                <a:latin typeface="Calibri"/>
                <a:ea typeface="+mn-ea"/>
                <a:cs typeface="+mn-cs"/>
              </a:rPr>
              <a:t> God knew Jesus had to die for our sin, so He was crucified.</a:t>
            </a: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n-US" sz="3200" b="0" i="0" u="none" strike="noStrike" kern="1200" cap="none" spc="0" normalizeH="0" baseline="0" noProof="0" dirty="0">
              <a:ln>
                <a:noFill/>
              </a:ln>
              <a:solidFill>
                <a:srgbClr val="FFFFFF"/>
              </a:solidFill>
              <a:effectLst/>
              <a:uLnTx/>
              <a:uFillTx/>
              <a:latin typeface="Calibri"/>
              <a:ea typeface="+mn-ea"/>
              <a:cs typeface="+mn-cs"/>
            </a:endParaRP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3200" b="1" i="0" u="none" strike="noStrike" kern="1200" cap="none" spc="0" normalizeH="0" baseline="0" noProof="0" dirty="0">
                <a:ln>
                  <a:noFill/>
                </a:ln>
                <a:solidFill>
                  <a:srgbClr val="FFFFFF"/>
                </a:solidFill>
                <a:effectLst/>
                <a:uLnTx/>
                <a:uFillTx/>
                <a:latin typeface="Calibri"/>
                <a:ea typeface="+mn-ea"/>
                <a:cs typeface="+mn-cs"/>
              </a:rPr>
              <a:t>And knew He would raise Him to sit on David’s throne; but a spiritual throne</a:t>
            </a: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n-US" sz="3200" b="0" i="0" u="none" strike="noStrike" kern="1200" cap="none" spc="0" normalizeH="0" baseline="0" noProof="0" dirty="0">
              <a:ln>
                <a:noFill/>
              </a:ln>
              <a:solidFill>
                <a:srgbClr val="FFFFFF"/>
              </a:solidFill>
              <a:effectLst/>
              <a:uLnTx/>
              <a:uFillTx/>
              <a:latin typeface="Calibri"/>
              <a:ea typeface="+mn-ea"/>
              <a:cs typeface="+mn-cs"/>
            </a:endParaRP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3200" b="1" i="0" u="none" strike="noStrike" kern="1200" cap="none" spc="0" normalizeH="0" baseline="0" noProof="0" dirty="0">
                <a:ln>
                  <a:noFill/>
                </a:ln>
                <a:solidFill>
                  <a:srgbClr val="FFFFFF"/>
                </a:solidFill>
                <a:effectLst/>
                <a:uLnTx/>
                <a:uFillTx/>
                <a:latin typeface="Calibri"/>
                <a:ea typeface="+mn-ea"/>
                <a:cs typeface="+mn-cs"/>
              </a:rPr>
              <a:t>They are all witnesses of this.  Jesus’ miracles, resurrection, sign of Joel’s prophecy</a:t>
            </a: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endParaRPr kumimoji="0" lang="en-US" sz="3200" b="1" i="0" u="none" strike="noStrike" kern="1200" cap="none" spc="0" normalizeH="0" baseline="0" noProof="0" dirty="0">
              <a:ln>
                <a:noFill/>
              </a:ln>
              <a:solidFill>
                <a:srgbClr val="FFFFFF"/>
              </a:solidFill>
              <a:effectLst/>
              <a:uLnTx/>
              <a:uFillTx/>
              <a:latin typeface="Calibri"/>
              <a:ea typeface="+mn-ea"/>
              <a:cs typeface="+mn-cs"/>
            </a:endParaRPr>
          </a:p>
          <a:p>
            <a:pPr marL="457200" marR="0" lvl="0" indent="-45720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kumimoji="0" lang="en-US" sz="3200" b="1" i="0" u="none" strike="noStrike" kern="1200" cap="none" spc="0" normalizeH="0" baseline="0" noProof="0" dirty="0">
                <a:ln>
                  <a:noFill/>
                </a:ln>
                <a:solidFill>
                  <a:srgbClr val="FFFFFF"/>
                </a:solidFill>
                <a:effectLst/>
                <a:uLnTx/>
                <a:uFillTx/>
                <a:latin typeface="Calibri"/>
                <a:ea typeface="+mn-ea"/>
                <a:cs typeface="+mn-cs"/>
              </a:rPr>
              <a:t> Finalized by David’s prophesy (Ps 110:1)</a:t>
            </a:r>
            <a:endParaRPr kumimoji="0" lang="en-US" sz="32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3200" b="0" i="1" u="none" strike="noStrike" kern="1200" cap="none" spc="0" normalizeH="0" baseline="0" noProof="0" dirty="0">
              <a:ln>
                <a:noFill/>
              </a:ln>
              <a:solidFill>
                <a:srgbClr val="FFFFFF"/>
              </a:solidFill>
              <a:effectLst/>
              <a:uLnTx/>
              <a:uFillTx/>
              <a:latin typeface="Calibri"/>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10480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6" end="6"/>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2084E3-1BCA-4AC1-8C07-AFC3F4F9548F}"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47107" name="Rectangle 2"/>
          <p:cNvSpPr>
            <a:spLocks noGrp="1" noChangeArrowheads="1"/>
          </p:cNvSpPr>
          <p:nvPr>
            <p:ph type="title"/>
          </p:nvPr>
        </p:nvSpPr>
        <p:spPr>
          <a:xfrm>
            <a:off x="1981200" y="228600"/>
            <a:ext cx="8229600" cy="762000"/>
          </a:xfrm>
        </p:spPr>
        <p:txBody>
          <a:bodyPr>
            <a:normAutofit fontScale="90000"/>
          </a:bodyPr>
          <a:lstStyle/>
          <a:p>
            <a:pPr eaLnBrk="1" hangingPunct="1">
              <a:defRPr/>
            </a:pPr>
            <a:r>
              <a:rPr lang="en-US" sz="4000"/>
              <a:t>Pentecost Sermon Outline</a:t>
            </a:r>
            <a:br>
              <a:rPr lang="en-US" sz="4000"/>
            </a:br>
            <a:r>
              <a:rPr lang="en-US" sz="3600"/>
              <a:t>Acts 2:14-40</a:t>
            </a:r>
          </a:p>
        </p:txBody>
      </p:sp>
      <p:sp>
        <p:nvSpPr>
          <p:cNvPr id="27652" name="Rectangle 3"/>
          <p:cNvSpPr>
            <a:spLocks noGrp="1" noChangeArrowheads="1"/>
          </p:cNvSpPr>
          <p:nvPr>
            <p:ph type="body" idx="1"/>
          </p:nvPr>
        </p:nvSpPr>
        <p:spPr>
          <a:xfrm>
            <a:off x="1905000" y="1717676"/>
            <a:ext cx="8534400" cy="4530725"/>
          </a:xfrm>
        </p:spPr>
        <p:txBody>
          <a:bodyPr/>
          <a:lstStyle/>
          <a:p>
            <a:pPr marL="1489075" indent="-1489075">
              <a:lnSpc>
                <a:spcPct val="110000"/>
              </a:lnSpc>
              <a:buNone/>
              <a:defRPr/>
            </a:pPr>
            <a:r>
              <a:rPr lang="en-US" sz="2800" dirty="0">
                <a:solidFill>
                  <a:schemeClr val="bg1">
                    <a:lumMod val="85000"/>
                    <a:lumOff val="15000"/>
                  </a:schemeClr>
                </a:solidFill>
              </a:rPr>
              <a:t>14-21 – Explanation of Tongue-speaking</a:t>
            </a:r>
          </a:p>
          <a:p>
            <a:pPr marL="1489075" indent="-1489075">
              <a:lnSpc>
                <a:spcPct val="110000"/>
              </a:lnSpc>
              <a:buNone/>
              <a:defRPr/>
            </a:pPr>
            <a:r>
              <a:rPr lang="en-US" sz="2800" dirty="0">
                <a:solidFill>
                  <a:schemeClr val="bg1">
                    <a:lumMod val="85000"/>
                    <a:lumOff val="15000"/>
                  </a:schemeClr>
                </a:solidFill>
              </a:rPr>
              <a:t>22-24 – Introduction of Jesus</a:t>
            </a:r>
          </a:p>
          <a:p>
            <a:pPr marL="1489075" indent="-1489075">
              <a:lnSpc>
                <a:spcPct val="110000"/>
              </a:lnSpc>
              <a:buNone/>
              <a:defRPr/>
            </a:pPr>
            <a:r>
              <a:rPr lang="en-US" sz="2800" dirty="0">
                <a:solidFill>
                  <a:schemeClr val="bg1">
                    <a:lumMod val="85000"/>
                    <a:lumOff val="15000"/>
                  </a:schemeClr>
                </a:solidFill>
              </a:rPr>
              <a:t>25-36 – Prophecy of Resurrection &amp; Coronation</a:t>
            </a:r>
          </a:p>
          <a:p>
            <a:pPr marL="1489075" indent="-1489075">
              <a:lnSpc>
                <a:spcPct val="110000"/>
              </a:lnSpc>
              <a:buNone/>
              <a:defRPr/>
            </a:pPr>
            <a:r>
              <a:rPr lang="en-US" sz="2800" dirty="0"/>
              <a:t>37-40 – Instructions for Obedience</a:t>
            </a:r>
          </a:p>
          <a:p>
            <a:pPr marL="1489075" indent="-1489075">
              <a:lnSpc>
                <a:spcPct val="110000"/>
              </a:lnSpc>
              <a:buNone/>
              <a:defRPr/>
            </a:pPr>
            <a:endParaRPr lang="en-US" sz="2800" dirty="0"/>
          </a:p>
        </p:txBody>
      </p:sp>
    </p:spTree>
    <p:extLst>
      <p:ext uri="{BB962C8B-B14F-4D97-AF65-F5344CB8AC3E}">
        <p14:creationId xmlns:p14="http://schemas.microsoft.com/office/powerpoint/2010/main" val="3099671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8216DF-27C8-461D-A5A9-A6DF92EBF95A}"/>
              </a:ext>
            </a:extLst>
          </p:cNvPr>
          <p:cNvSpPr txBox="1"/>
          <p:nvPr/>
        </p:nvSpPr>
        <p:spPr>
          <a:xfrm>
            <a:off x="1981200" y="228600"/>
            <a:ext cx="8229600" cy="584775"/>
          </a:xfrm>
          <a:prstGeom prst="rect">
            <a:avLst/>
          </a:prstGeom>
          <a:noFill/>
        </p:spPr>
        <p:txBody>
          <a:bodyP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Arial" panose="020B0604020202020204" pitchFamily="34" charset="0"/>
              </a:rPr>
              <a:t>Reaction of the Multitude</a:t>
            </a:r>
          </a:p>
        </p:txBody>
      </p:sp>
      <p:sp>
        <p:nvSpPr>
          <p:cNvPr id="6" name="TextBox 5">
            <a:extLst>
              <a:ext uri="{FF2B5EF4-FFF2-40B4-BE49-F238E27FC236}">
                <a16:creationId xmlns:a16="http://schemas.microsoft.com/office/drawing/2014/main" id="{9CED6F32-977F-4FC4-ADA8-F3EC7AB670F3}"/>
              </a:ext>
            </a:extLst>
          </p:cNvPr>
          <p:cNvSpPr txBox="1"/>
          <p:nvPr/>
        </p:nvSpPr>
        <p:spPr>
          <a:xfrm>
            <a:off x="558800" y="1067360"/>
            <a:ext cx="11074400" cy="1754326"/>
          </a:xfrm>
          <a:prstGeom prst="rect">
            <a:avLst/>
          </a:prstGeom>
          <a:noFill/>
        </p:spPr>
        <p:txBody>
          <a:bodyP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37 </a:t>
            </a:r>
            <a:r>
              <a:rPr kumimoji="0" lang="en-US" sz="36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Now when they heard </a:t>
            </a:r>
            <a:r>
              <a:rPr kumimoji="0" lang="en-US" sz="3600" b="0" i="1"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this,</a:t>
            </a:r>
            <a:r>
              <a:rPr kumimoji="0" lang="en-US" sz="36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they were cut to the heart, and said to Peter and the rest of the apostles, “Men </a:t>
            </a:r>
            <a:r>
              <a:rPr kumimoji="0" lang="en-US" sz="3600" b="0" i="1"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a:t>
            </a:r>
            <a:r>
              <a:rPr kumimoji="0" lang="en-US" sz="36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brethren, what shall we do?”</a:t>
            </a:r>
          </a:p>
        </p:txBody>
      </p:sp>
      <p:cxnSp>
        <p:nvCxnSpPr>
          <p:cNvPr id="10" name="Straight Connector 9">
            <a:extLst>
              <a:ext uri="{FF2B5EF4-FFF2-40B4-BE49-F238E27FC236}">
                <a16:creationId xmlns:a16="http://schemas.microsoft.com/office/drawing/2014/main" id="{BB408D1F-D315-41CC-B300-EBDF059D1310}"/>
              </a:ext>
            </a:extLst>
          </p:cNvPr>
          <p:cNvCxnSpPr>
            <a:cxnSpLocks/>
          </p:cNvCxnSpPr>
          <p:nvPr/>
        </p:nvCxnSpPr>
        <p:spPr>
          <a:xfrm>
            <a:off x="5257800" y="2667000"/>
            <a:ext cx="3124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Rounded Rectangular Callout 17">
            <a:extLst>
              <a:ext uri="{FF2B5EF4-FFF2-40B4-BE49-F238E27FC236}">
                <a16:creationId xmlns:a16="http://schemas.microsoft.com/office/drawing/2014/main" id="{21CE3736-FEC3-4AF1-9686-08D78592C545}"/>
              </a:ext>
            </a:extLst>
          </p:cNvPr>
          <p:cNvSpPr/>
          <p:nvPr/>
        </p:nvSpPr>
        <p:spPr>
          <a:xfrm>
            <a:off x="1752600" y="3378562"/>
            <a:ext cx="8991600" cy="1298088"/>
          </a:xfrm>
          <a:prstGeom prst="wedgeRoundRectCallout">
            <a:avLst>
              <a:gd name="adj1" fmla="val 37907"/>
              <a:gd name="adj2" fmla="val -49057"/>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How did the Spirit exert His influence upon these people? </a:t>
            </a:r>
            <a:r>
              <a:rPr kumimoji="0" lang="en-US" sz="2800" b="1" i="0" u="none" strike="noStrike" kern="1200" cap="none" spc="0" normalizeH="0" baseline="0" noProof="0" dirty="0">
                <a:ln>
                  <a:noFill/>
                </a:ln>
                <a:solidFill>
                  <a:srgbClr val="F8F8F8"/>
                </a:solidFill>
                <a:effectLst/>
                <a:uLnTx/>
                <a:uFillTx/>
                <a:latin typeface="Calibri"/>
                <a:ea typeface="+mn-ea"/>
                <a:cs typeface="+mn-cs"/>
              </a:rPr>
              <a:t>Was it a supernatural influence that effected a miraculous change in their hearts and lives? </a:t>
            </a:r>
          </a:p>
        </p:txBody>
      </p:sp>
      <p:cxnSp>
        <p:nvCxnSpPr>
          <p:cNvPr id="3" name="Straight Arrow Connector 2">
            <a:extLst>
              <a:ext uri="{FF2B5EF4-FFF2-40B4-BE49-F238E27FC236}">
                <a16:creationId xmlns:a16="http://schemas.microsoft.com/office/drawing/2014/main" id="{6897A47F-920F-4695-BB63-41AC89830FDE}"/>
              </a:ext>
            </a:extLst>
          </p:cNvPr>
          <p:cNvCxnSpPr/>
          <p:nvPr/>
        </p:nvCxnSpPr>
        <p:spPr>
          <a:xfrm flipH="1" flipV="1">
            <a:off x="4876800" y="1549762"/>
            <a:ext cx="685800" cy="182880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Title 1">
            <a:extLst>
              <a:ext uri="{FF2B5EF4-FFF2-40B4-BE49-F238E27FC236}">
                <a16:creationId xmlns:a16="http://schemas.microsoft.com/office/drawing/2014/main" id="{AFBF2C64-43A2-4A59-ABE5-FD875733B07E}"/>
              </a:ext>
            </a:extLst>
          </p:cNvPr>
          <p:cNvSpPr>
            <a:spLocks noGrp="1"/>
          </p:cNvSpPr>
          <p:nvPr>
            <p:ph type="title"/>
          </p:nvPr>
        </p:nvSpPr>
        <p:spPr>
          <a:xfrm>
            <a:off x="544095" y="-84796"/>
            <a:ext cx="10972800" cy="548217"/>
          </a:xfrm>
        </p:spPr>
        <p:txBody>
          <a:bodyPr/>
          <a:lstStyle/>
          <a:p>
            <a:pPr eaLnBrk="1" hangingPunct="1"/>
            <a:r>
              <a:rPr lang="en-US" altLang="en-US" sz="3600" b="1" i="1" u="sng" dirty="0">
                <a:solidFill>
                  <a:srgbClr val="FFFF00"/>
                </a:solidFill>
              </a:rPr>
              <a:t>Peter’s Answer</a:t>
            </a:r>
          </a:p>
        </p:txBody>
      </p:sp>
      <p:sp>
        <p:nvSpPr>
          <p:cNvPr id="3" name="TextBox 2">
            <a:extLst>
              <a:ext uri="{FF2B5EF4-FFF2-40B4-BE49-F238E27FC236}">
                <a16:creationId xmlns:a16="http://schemas.microsoft.com/office/drawing/2014/main" id="{034DEDFF-08C7-48F4-A91F-287359D8F667}"/>
              </a:ext>
            </a:extLst>
          </p:cNvPr>
          <p:cNvSpPr txBox="1"/>
          <p:nvPr/>
        </p:nvSpPr>
        <p:spPr>
          <a:xfrm>
            <a:off x="711200" y="920621"/>
            <a:ext cx="10769600" cy="5016758"/>
          </a:xfrm>
          <a:prstGeom prst="rect">
            <a:avLst/>
          </a:prstGeom>
          <a:noFill/>
        </p:spPr>
        <p:txBody>
          <a:bodyPr>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38 </a:t>
            </a:r>
            <a:r>
              <a:rPr kumimoji="0" lang="en-US" sz="4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Then Peter said to them, “Repent, and let every one of you be baptized in the name of Jesus Christ </a:t>
            </a:r>
            <a:r>
              <a:rPr kumimoji="0" lang="en-US" sz="4000" b="0" i="1" u="sng" strike="noStrike" kern="1200" cap="none" spc="0" normalizeH="0" baseline="0" noProof="0" dirty="0">
                <a:ln>
                  <a:noFill/>
                </a:ln>
                <a:solidFill>
                  <a:prstClr val="white"/>
                </a:solidFill>
                <a:effectLst/>
                <a:uLnTx/>
                <a:uFillTx/>
                <a:latin typeface="Calibri"/>
                <a:ea typeface="+mn-ea"/>
                <a:cs typeface="Arial" panose="020B0604020202020204" pitchFamily="34" charset="0"/>
              </a:rPr>
              <a:t>for</a:t>
            </a:r>
            <a:r>
              <a:rPr kumimoji="0" lang="en-US" sz="4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the remission of sins; and you shall receive the gift of the Holy Spirit. </a:t>
            </a:r>
            <a:r>
              <a:rPr kumimoji="0" lang="en-US" sz="40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39 </a:t>
            </a:r>
            <a:r>
              <a:rPr kumimoji="0" lang="en-US" sz="4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For the promise is to you and to your children, and to all who are afar off, as many as the Lord our God will call. </a:t>
            </a:r>
            <a:r>
              <a:rPr kumimoji="0" lang="en-US" sz="4000" b="0" i="0" u="none" strike="noStrike" kern="1200" cap="none" spc="0" normalizeH="0" baseline="30000" noProof="0" dirty="0">
                <a:ln>
                  <a:noFill/>
                </a:ln>
                <a:solidFill>
                  <a:prstClr val="white"/>
                </a:solidFill>
                <a:effectLst/>
                <a:uLnTx/>
                <a:uFillTx/>
                <a:latin typeface="Calibri"/>
                <a:ea typeface="+mn-ea"/>
                <a:cs typeface="Arial" panose="020B0604020202020204" pitchFamily="34" charset="0"/>
              </a:rPr>
              <a:t>40 </a:t>
            </a:r>
            <a:r>
              <a:rPr kumimoji="0" lang="en-US" sz="4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And with many other words he testified and exhorted them, saying, “Be saved from this perverse generation.” </a:t>
            </a:r>
          </a:p>
        </p:txBody>
      </p:sp>
      <p:sp>
        <p:nvSpPr>
          <p:cNvPr id="4" name="TextBox 3">
            <a:extLst>
              <a:ext uri="{FF2B5EF4-FFF2-40B4-BE49-F238E27FC236}">
                <a16:creationId xmlns:a16="http://schemas.microsoft.com/office/drawing/2014/main" id="{8626C407-514A-4DFE-9DBA-0C1B5CE325D9}"/>
              </a:ext>
            </a:extLst>
          </p:cNvPr>
          <p:cNvSpPr txBox="1"/>
          <p:nvPr/>
        </p:nvSpPr>
        <p:spPr>
          <a:xfrm>
            <a:off x="711200" y="5937379"/>
            <a:ext cx="10769600" cy="707886"/>
          </a:xfrm>
          <a:prstGeom prst="rect">
            <a:avLst/>
          </a:prstGeom>
          <a:noFill/>
        </p:spPr>
        <p:txBody>
          <a:bodyPr>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00"/>
                </a:solidFill>
                <a:effectLst/>
                <a:uLnTx/>
                <a:uFillTx/>
                <a:latin typeface="Calibri"/>
                <a:ea typeface="+mn-ea"/>
                <a:cs typeface="Arial" panose="020B0604020202020204" pitchFamily="34" charset="0"/>
              </a:rPr>
              <a:t>This was “calling on the name of the Lord” </a:t>
            </a:r>
            <a:r>
              <a:rPr kumimoji="0" lang="en-US" sz="4000" b="0"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(vs. 21)</a:t>
            </a:r>
          </a:p>
        </p:txBody>
      </p:sp>
      <p:cxnSp>
        <p:nvCxnSpPr>
          <p:cNvPr id="6" name="Straight Connector 5">
            <a:extLst>
              <a:ext uri="{FF2B5EF4-FFF2-40B4-BE49-F238E27FC236}">
                <a16:creationId xmlns:a16="http://schemas.microsoft.com/office/drawing/2014/main" id="{93B5250D-47AB-4347-8B61-ADBF128F5EF6}"/>
              </a:ext>
            </a:extLst>
          </p:cNvPr>
          <p:cNvCxnSpPr>
            <a:cxnSpLocks/>
          </p:cNvCxnSpPr>
          <p:nvPr/>
        </p:nvCxnSpPr>
        <p:spPr>
          <a:xfrm>
            <a:off x="6858000" y="1561971"/>
            <a:ext cx="421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D301AC1-E306-472D-BAF3-B3741312DA63}"/>
              </a:ext>
            </a:extLst>
          </p:cNvPr>
          <p:cNvCxnSpPr>
            <a:cxnSpLocks/>
          </p:cNvCxnSpPr>
          <p:nvPr/>
        </p:nvCxnSpPr>
        <p:spPr>
          <a:xfrm flipV="1">
            <a:off x="952500" y="2179910"/>
            <a:ext cx="102870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32FF8497-B9D7-4EA6-9A8D-363E2BFF24CF}"/>
              </a:ext>
            </a:extLst>
          </p:cNvPr>
          <p:cNvSpPr/>
          <p:nvPr/>
        </p:nvSpPr>
        <p:spPr>
          <a:xfrm>
            <a:off x="9855200" y="1561972"/>
            <a:ext cx="1625600" cy="548217"/>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cxnSp>
        <p:nvCxnSpPr>
          <p:cNvPr id="12" name="Straight Connector 11">
            <a:extLst>
              <a:ext uri="{FF2B5EF4-FFF2-40B4-BE49-F238E27FC236}">
                <a16:creationId xmlns:a16="http://schemas.microsoft.com/office/drawing/2014/main" id="{EF6A8BC2-DF25-49EA-AE07-BCD0F5BD9B14}"/>
              </a:ext>
            </a:extLst>
          </p:cNvPr>
          <p:cNvCxnSpPr>
            <a:cxnSpLocks/>
          </p:cNvCxnSpPr>
          <p:nvPr/>
        </p:nvCxnSpPr>
        <p:spPr>
          <a:xfrm>
            <a:off x="2438400" y="2765793"/>
            <a:ext cx="3352800" cy="984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Rounded Rectangular Callout 17">
            <a:extLst>
              <a:ext uri="{FF2B5EF4-FFF2-40B4-BE49-F238E27FC236}">
                <a16:creationId xmlns:a16="http://schemas.microsoft.com/office/drawing/2014/main" id="{AD36F2EB-C84C-4689-BB65-7900F6496C21}"/>
              </a:ext>
            </a:extLst>
          </p:cNvPr>
          <p:cNvSpPr/>
          <p:nvPr/>
        </p:nvSpPr>
        <p:spPr>
          <a:xfrm>
            <a:off x="1301750" y="2661389"/>
            <a:ext cx="3479800" cy="575123"/>
          </a:xfrm>
          <a:prstGeom prst="wedgeRoundRectCallout">
            <a:avLst>
              <a:gd name="adj1" fmla="val 33418"/>
              <a:gd name="adj2" fmla="val -153484"/>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err="1">
                <a:ln>
                  <a:noFill/>
                </a:ln>
                <a:solidFill>
                  <a:prstClr val="white"/>
                </a:solidFill>
                <a:effectLst/>
                <a:uLnTx/>
                <a:uFillTx/>
                <a:latin typeface="Calibri"/>
                <a:ea typeface="+mn-ea"/>
                <a:cs typeface="+mn-cs"/>
              </a:rPr>
              <a:t>Baptizō</a:t>
            </a:r>
            <a:r>
              <a:rPr kumimoji="0" lang="en-US" sz="2800" b="0" i="1" u="none" strike="noStrike" kern="1200" cap="none" spc="0" normalizeH="0" baseline="0" noProof="0" dirty="0">
                <a:ln>
                  <a:noFill/>
                </a:ln>
                <a:solidFill>
                  <a:prstClr val="white"/>
                </a:solidFill>
                <a:effectLst/>
                <a:uLnTx/>
                <a:uFillTx/>
                <a:latin typeface="Calibri"/>
                <a:ea typeface="+mn-ea"/>
                <a:cs typeface="+mn-cs"/>
              </a:rPr>
              <a:t> – to immerse</a:t>
            </a:r>
            <a:endParaRPr kumimoji="0" lang="en-US" sz="2800" b="0" i="0" u="none" strike="noStrike" kern="1200" cap="none" spc="0" normalizeH="0" baseline="0" noProof="0" dirty="0">
              <a:ln>
                <a:noFill/>
              </a:ln>
              <a:solidFill>
                <a:srgbClr val="FFFF00"/>
              </a:solidFill>
              <a:effectLst/>
              <a:uLnTx/>
              <a:uFillTx/>
              <a:latin typeface="Calibri"/>
              <a:ea typeface="+mn-ea"/>
              <a:cs typeface="+mn-cs"/>
            </a:endParaRPr>
          </a:p>
        </p:txBody>
      </p:sp>
      <p:sp>
        <p:nvSpPr>
          <p:cNvPr id="8" name="Rounded Rectangular Callout 17">
            <a:extLst>
              <a:ext uri="{FF2B5EF4-FFF2-40B4-BE49-F238E27FC236}">
                <a16:creationId xmlns:a16="http://schemas.microsoft.com/office/drawing/2014/main" id="{7613B4A2-2DD1-49BB-A465-6DF73357DF34}"/>
              </a:ext>
            </a:extLst>
          </p:cNvPr>
          <p:cNvSpPr/>
          <p:nvPr/>
        </p:nvSpPr>
        <p:spPr>
          <a:xfrm>
            <a:off x="4432300" y="2625276"/>
            <a:ext cx="4343400" cy="575123"/>
          </a:xfrm>
          <a:prstGeom prst="wedgeRoundRectCallout">
            <a:avLst>
              <a:gd name="adj1" fmla="val 33418"/>
              <a:gd name="adj2" fmla="val -153484"/>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a:ea typeface="+mn-ea"/>
                <a:cs typeface="+mn-cs"/>
              </a:rPr>
              <a:t>On the basis of His authority</a:t>
            </a:r>
          </a:p>
        </p:txBody>
      </p:sp>
      <p:cxnSp>
        <p:nvCxnSpPr>
          <p:cNvPr id="11" name="Straight Connector 10">
            <a:extLst>
              <a:ext uri="{FF2B5EF4-FFF2-40B4-BE49-F238E27FC236}">
                <a16:creationId xmlns:a16="http://schemas.microsoft.com/office/drawing/2014/main" id="{BF16A7EB-3FF9-485F-9090-D1604CE25922}"/>
              </a:ext>
            </a:extLst>
          </p:cNvPr>
          <p:cNvCxnSpPr>
            <a:cxnSpLocks/>
          </p:cNvCxnSpPr>
          <p:nvPr/>
        </p:nvCxnSpPr>
        <p:spPr>
          <a:xfrm flipV="1">
            <a:off x="2857500" y="5842559"/>
            <a:ext cx="80010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Rounded Rectangular Callout 17">
            <a:extLst>
              <a:ext uri="{FF2B5EF4-FFF2-40B4-BE49-F238E27FC236}">
                <a16:creationId xmlns:a16="http://schemas.microsoft.com/office/drawing/2014/main" id="{2391AA50-A5BA-4511-B529-1934D74CA10F}"/>
              </a:ext>
            </a:extLst>
          </p:cNvPr>
          <p:cNvSpPr/>
          <p:nvPr/>
        </p:nvSpPr>
        <p:spPr>
          <a:xfrm>
            <a:off x="6642100" y="2249633"/>
            <a:ext cx="1511300" cy="803722"/>
          </a:xfrm>
          <a:prstGeom prst="wedgeRoundRectCallout">
            <a:avLst>
              <a:gd name="adj1" fmla="val -33871"/>
              <a:gd name="adj2" fmla="val 124289"/>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Calibri"/>
                <a:ea typeface="+mn-ea"/>
                <a:cs typeface="+mn-cs"/>
              </a:rPr>
              <a:t>Jew &amp; Gentile</a:t>
            </a:r>
            <a:endParaRPr kumimoji="0" lang="en-US" sz="2800" b="1" i="0" u="none" strike="noStrike" kern="1200" cap="none" spc="0" normalizeH="0" baseline="0" noProof="0" dirty="0">
              <a:ln>
                <a:noFill/>
              </a:ln>
              <a:solidFill>
                <a:srgbClr val="FFFF00"/>
              </a:solidFill>
              <a:effectLst/>
              <a:uLnTx/>
              <a:uFillTx/>
              <a:latin typeface="Calibri"/>
              <a:ea typeface="+mn-ea"/>
              <a:cs typeface="+mn-cs"/>
            </a:endParaRPr>
          </a:p>
        </p:txBody>
      </p:sp>
      <p:sp>
        <p:nvSpPr>
          <p:cNvPr id="14" name="Rounded Rectangular Callout 17">
            <a:extLst>
              <a:ext uri="{FF2B5EF4-FFF2-40B4-BE49-F238E27FC236}">
                <a16:creationId xmlns:a16="http://schemas.microsoft.com/office/drawing/2014/main" id="{B912DE9F-E63D-4759-8A86-0A9A26EDFE21}"/>
              </a:ext>
            </a:extLst>
          </p:cNvPr>
          <p:cNvSpPr/>
          <p:nvPr/>
        </p:nvSpPr>
        <p:spPr>
          <a:xfrm>
            <a:off x="6330952" y="5017835"/>
            <a:ext cx="2171700" cy="575123"/>
          </a:xfrm>
          <a:prstGeom prst="wedgeRoundRectCallout">
            <a:avLst>
              <a:gd name="adj1" fmla="val 33418"/>
              <a:gd name="adj2" fmla="val -153484"/>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2 Thess. 2:14</a:t>
            </a:r>
          </a:p>
        </p:txBody>
      </p:sp>
      <p:cxnSp>
        <p:nvCxnSpPr>
          <p:cNvPr id="15" name="Straight Arrow Connector 14">
            <a:extLst>
              <a:ext uri="{FF2B5EF4-FFF2-40B4-BE49-F238E27FC236}">
                <a16:creationId xmlns:a16="http://schemas.microsoft.com/office/drawing/2014/main" id="{117181AC-281B-47D7-A529-B83AE4B507E3}"/>
              </a:ext>
            </a:extLst>
          </p:cNvPr>
          <p:cNvCxnSpPr>
            <a:cxnSpLocks/>
          </p:cNvCxnSpPr>
          <p:nvPr/>
        </p:nvCxnSpPr>
        <p:spPr>
          <a:xfrm flipV="1">
            <a:off x="4178301" y="1619454"/>
            <a:ext cx="2997199" cy="383221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ular Callout 17">
            <a:extLst>
              <a:ext uri="{FF2B5EF4-FFF2-40B4-BE49-F238E27FC236}">
                <a16:creationId xmlns:a16="http://schemas.microsoft.com/office/drawing/2014/main" id="{E7BCF1C9-4048-41C3-9ACE-F55367AB1E2E}"/>
              </a:ext>
            </a:extLst>
          </p:cNvPr>
          <p:cNvSpPr/>
          <p:nvPr/>
        </p:nvSpPr>
        <p:spPr>
          <a:xfrm>
            <a:off x="5027195" y="503841"/>
            <a:ext cx="6489700" cy="575123"/>
          </a:xfrm>
          <a:prstGeom prst="wedgeRoundRectCallout">
            <a:avLst>
              <a:gd name="adj1" fmla="val 737"/>
              <a:gd name="adj2" fmla="val 45256"/>
              <a:gd name="adj3" fmla="val 16667"/>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NT’s terms of forgiveness for all mankind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2000"/>
                                        <p:tgtEl>
                                          <p:spTgt spid="6"/>
                                        </p:tgtEl>
                                      </p:cBhvr>
                                    </p:animEffect>
                                  </p:childTnLst>
                                </p:cTn>
                              </p:par>
                            </p:childTnLst>
                          </p:cTn>
                        </p:par>
                        <p:par>
                          <p:cTn id="16" fill="hold" nodeType="afterGroup">
                            <p:stCondLst>
                              <p:cond delay="2000"/>
                            </p:stCondLst>
                            <p:childTnLst>
                              <p:par>
                                <p:cTn id="17" presetID="22" presetClass="entr" presetSubtype="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2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8"/>
                                        </p:tgtEl>
                                        <p:attrNameLst>
                                          <p:attrName>style.visibility</p:attrName>
                                        </p:attrNameLst>
                                      </p:cBhvr>
                                      <p:to>
                                        <p:strVal val="hidden"/>
                                      </p:to>
                                    </p:set>
                                  </p:childTnLst>
                                </p:cTn>
                              </p:par>
                            </p:childTnLst>
                          </p:cTn>
                        </p:par>
                        <p:par>
                          <p:cTn id="43" fill="hold">
                            <p:stCondLst>
                              <p:cond delay="0"/>
                            </p:stCondLst>
                            <p:childTnLst>
                              <p:par>
                                <p:cTn id="44" presetID="22" presetClass="entr" presetSubtype="8"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2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animEffect transition="in" filter="barn(inVertical)">
                                      <p:cBhvr>
                                        <p:cTn id="51" dur="500"/>
                                        <p:tgtEl>
                                          <p:spTgt spid="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13"/>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1" nodeType="clickEffect">
                                  <p:stCondLst>
                                    <p:cond delay="0"/>
                                  </p:stCondLst>
                                  <p:childTnLst>
                                    <p:set>
                                      <p:cBhvr>
                                        <p:cTn id="67" dur="1" fill="hold">
                                          <p:stCondLst>
                                            <p:cond delay="0"/>
                                          </p:stCondLst>
                                        </p:cTn>
                                        <p:tgtEl>
                                          <p:spTgt spid="14"/>
                                        </p:tgtEl>
                                        <p:attrNameLst>
                                          <p:attrName>style.visibility</p:attrName>
                                        </p:attrNameLst>
                                      </p:cBhvr>
                                      <p:to>
                                        <p:strVal val="hidden"/>
                                      </p:to>
                                    </p:set>
                                  </p:childTnLst>
                                </p:cTn>
                              </p:par>
                            </p:childTnLst>
                          </p:cTn>
                        </p:par>
                        <p:par>
                          <p:cTn id="68" fill="hold">
                            <p:stCondLst>
                              <p:cond delay="0"/>
                            </p:stCondLst>
                            <p:childTnLst>
                              <p:par>
                                <p:cTn id="69" presetID="22" presetClass="entr" presetSubtype="8" fill="hold"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left)">
                                      <p:cBhvr>
                                        <p:cTn id="71" dur="2000"/>
                                        <p:tgtEl>
                                          <p:spTgt spid="11"/>
                                        </p:tgtEl>
                                      </p:cBhvr>
                                    </p:animEffect>
                                  </p:childTnLst>
                                </p:cTn>
                              </p:par>
                            </p:childTnLst>
                          </p:cTn>
                        </p:par>
                        <p:par>
                          <p:cTn id="72" fill="hold">
                            <p:stCondLst>
                              <p:cond delay="2000"/>
                            </p:stCondLst>
                            <p:childTnLst>
                              <p:par>
                                <p:cTn id="73" presetID="22" presetClass="entr" presetSubtype="4" fill="hold"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down)">
                                      <p:cBhvr>
                                        <p:cTn id="7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8" grpId="0" animBg="1"/>
      <p:bldP spid="8" grpId="1" animBg="1"/>
      <p:bldP spid="13" grpId="0" animBg="1"/>
      <p:bldP spid="13" grpId="1" animBg="1"/>
      <p:bldP spid="14" grpId="0" animBg="1"/>
      <p:bldP spid="14" grpId="1" animBg="1"/>
      <p:bldP spid="16" grpId="0" animBg="1"/>
      <p:bldP spid="16"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10972800" cy="762000"/>
          </a:xfrm>
        </p:spPr>
        <p:txBody>
          <a:bodyPr/>
          <a:lstStyle/>
          <a:p>
            <a:r>
              <a:rPr lang="en-US" sz="3200" i="1" u="sng" dirty="0">
                <a:latin typeface="Cambria" pitchFamily="18" charset="0"/>
              </a:rPr>
              <a:t>What is Repentance?</a:t>
            </a:r>
          </a:p>
        </p:txBody>
      </p:sp>
      <p:sp>
        <p:nvSpPr>
          <p:cNvPr id="5" name="TextBox 4"/>
          <p:cNvSpPr txBox="1"/>
          <p:nvPr/>
        </p:nvSpPr>
        <p:spPr>
          <a:xfrm>
            <a:off x="406400" y="889042"/>
            <a:ext cx="4064000" cy="584775"/>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sng" strike="noStrike" kern="1200" cap="none" spc="0" normalizeH="0" baseline="0" noProof="0" dirty="0">
                <a:ln>
                  <a:noFill/>
                </a:ln>
                <a:solidFill>
                  <a:srgbClr val="FFFF00"/>
                </a:solidFill>
                <a:effectLst/>
                <a:uLnTx/>
                <a:uFillTx/>
                <a:latin typeface="Cambria" pitchFamily="18" charset="0"/>
                <a:ea typeface="+mn-ea"/>
                <a:cs typeface="Arial" pitchFamily="34" charset="0"/>
              </a:rPr>
              <a:t>Sorrow for Sin</a:t>
            </a:r>
            <a:r>
              <a:rPr kumimoji="0" lang="en-US" sz="3200" b="0" i="0" u="none" strike="noStrike" kern="1200" cap="none" spc="0" normalizeH="0" baseline="0" noProof="0" dirty="0">
                <a:ln>
                  <a:noFill/>
                </a:ln>
                <a:solidFill>
                  <a:srgbClr val="FFFF00"/>
                </a:solidFill>
                <a:effectLst/>
                <a:uLnTx/>
                <a:uFillTx/>
                <a:latin typeface="Cambria" pitchFamily="18" charset="0"/>
                <a:ea typeface="+mn-ea"/>
                <a:cs typeface="Arial" pitchFamily="34" charset="0"/>
              </a:rPr>
              <a:t>?</a:t>
            </a:r>
          </a:p>
        </p:txBody>
      </p:sp>
      <p:sp>
        <p:nvSpPr>
          <p:cNvPr id="7" name="TextBox 6"/>
          <p:cNvSpPr txBox="1"/>
          <p:nvPr/>
        </p:nvSpPr>
        <p:spPr>
          <a:xfrm>
            <a:off x="406400" y="1652381"/>
            <a:ext cx="4064000" cy="4031873"/>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mbria" pitchFamily="18" charset="0"/>
                <a:ea typeface="+mn-ea"/>
                <a:cs typeface="+mn-cs"/>
              </a:rPr>
              <a:t>“For godly sorrow produces repentance  </a:t>
            </a:r>
            <a:r>
              <a:rPr kumimoji="0" lang="en-US" sz="3200" b="0" i="1" u="none" strike="noStrike" kern="1200" cap="none" spc="0" normalizeH="0" baseline="0" noProof="0" dirty="0">
                <a:ln>
                  <a:noFill/>
                </a:ln>
                <a:solidFill>
                  <a:prstClr val="white"/>
                </a:solidFill>
                <a:effectLst/>
                <a:uLnTx/>
                <a:uFillTx/>
                <a:latin typeface="Cambria" pitchFamily="18" charset="0"/>
                <a:ea typeface="+mn-ea"/>
                <a:cs typeface="+mn-cs"/>
              </a:rPr>
              <a:t>leading</a:t>
            </a:r>
            <a:r>
              <a:rPr kumimoji="0" lang="en-US" sz="3200" b="0" i="0" u="none" strike="noStrike" kern="1200" cap="none" spc="0" normalizeH="0" baseline="0" noProof="0" dirty="0">
                <a:ln>
                  <a:noFill/>
                </a:ln>
                <a:solidFill>
                  <a:prstClr val="white"/>
                </a:solidFill>
                <a:effectLst/>
                <a:uLnTx/>
                <a:uFillTx/>
                <a:latin typeface="Cambria" pitchFamily="18" charset="0"/>
                <a:ea typeface="+mn-ea"/>
                <a:cs typeface="+mn-cs"/>
              </a:rPr>
              <a:t> to salvation, not to be regretted; but the sorrow of the world produces death.”   </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mbria" pitchFamily="18" charset="0"/>
                <a:ea typeface="+mn-ea"/>
                <a:cs typeface="+mn-cs"/>
              </a:rPr>
              <a:t>(2 Cor. 7:10)</a:t>
            </a:r>
          </a:p>
        </p:txBody>
      </p:sp>
      <p:sp>
        <p:nvSpPr>
          <p:cNvPr id="8" name="TextBox 7"/>
          <p:cNvSpPr txBox="1"/>
          <p:nvPr/>
        </p:nvSpPr>
        <p:spPr>
          <a:xfrm>
            <a:off x="7924800" y="889030"/>
            <a:ext cx="4064000" cy="584775"/>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sng" strike="noStrike" kern="1200" cap="none" spc="0" normalizeH="0" baseline="0" noProof="0" dirty="0">
                <a:ln>
                  <a:noFill/>
                </a:ln>
                <a:solidFill>
                  <a:srgbClr val="FFFF00"/>
                </a:solidFill>
                <a:effectLst/>
                <a:uLnTx/>
                <a:uFillTx/>
                <a:latin typeface="Cambria" pitchFamily="18" charset="0"/>
                <a:ea typeface="+mn-ea"/>
                <a:cs typeface="Arial" pitchFamily="34" charset="0"/>
              </a:rPr>
              <a:t>Reformation</a:t>
            </a:r>
            <a:r>
              <a:rPr kumimoji="0" lang="en-US" sz="3200" b="0" i="0" u="none" strike="noStrike" kern="1200" cap="none" spc="0" normalizeH="0" baseline="0" noProof="0" dirty="0">
                <a:ln>
                  <a:noFill/>
                </a:ln>
                <a:solidFill>
                  <a:srgbClr val="FFFF00"/>
                </a:solidFill>
                <a:effectLst/>
                <a:uLnTx/>
                <a:uFillTx/>
                <a:latin typeface="Cambria" pitchFamily="18" charset="0"/>
                <a:ea typeface="+mn-ea"/>
                <a:cs typeface="Arial" pitchFamily="34" charset="0"/>
              </a:rPr>
              <a:t>?</a:t>
            </a:r>
          </a:p>
        </p:txBody>
      </p:sp>
      <p:sp>
        <p:nvSpPr>
          <p:cNvPr id="9" name="TextBox 8"/>
          <p:cNvSpPr txBox="1"/>
          <p:nvPr/>
        </p:nvSpPr>
        <p:spPr>
          <a:xfrm>
            <a:off x="7924800" y="1396997"/>
            <a:ext cx="4267200" cy="2554545"/>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mbria" pitchFamily="18" charset="0"/>
                <a:ea typeface="+mn-ea"/>
                <a:cs typeface="+mn-cs"/>
              </a:rPr>
              <a:t>“Gentiles…should repent, turn to God, and do works befitting repentance.                Acts 26:20) </a:t>
            </a:r>
          </a:p>
        </p:txBody>
      </p:sp>
      <p:sp>
        <p:nvSpPr>
          <p:cNvPr id="11" name="TextBox 10"/>
          <p:cNvSpPr txBox="1"/>
          <p:nvPr/>
        </p:nvSpPr>
        <p:spPr>
          <a:xfrm>
            <a:off x="8026400" y="3937051"/>
            <a:ext cx="4165600" cy="1569660"/>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mbria" pitchFamily="18" charset="0"/>
                <a:ea typeface="+mn-ea"/>
                <a:cs typeface="+mn-cs"/>
              </a:rPr>
              <a:t>“Therefore bear fruits worthy of repentance” 	           (Luke3:8)</a:t>
            </a:r>
          </a:p>
        </p:txBody>
      </p:sp>
      <p:cxnSp>
        <p:nvCxnSpPr>
          <p:cNvPr id="17" name="Straight Connector 16"/>
          <p:cNvCxnSpPr/>
          <p:nvPr/>
        </p:nvCxnSpPr>
        <p:spPr>
          <a:xfrm>
            <a:off x="1625600" y="2209800"/>
            <a:ext cx="233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879600" y="4102100"/>
            <a:ext cx="233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698500" y="2616200"/>
            <a:ext cx="35179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1066800" y="4622800"/>
            <a:ext cx="9779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28800" y="5054600"/>
            <a:ext cx="98589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470400" y="982820"/>
            <a:ext cx="3149600" cy="3539430"/>
          </a:xfrm>
          <a:prstGeom prst="rect">
            <a:avLst/>
          </a:prstGeom>
          <a:noFill/>
          <a:ln w="28575">
            <a:solidFill>
              <a:srgbClr val="FFFF00"/>
            </a:solidFill>
          </a:ln>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FFFF00"/>
                </a:solidFill>
                <a:effectLst/>
                <a:uLnTx/>
                <a:uFillTx/>
                <a:latin typeface="Cambria" pitchFamily="18" charset="0"/>
                <a:ea typeface="+mn-ea"/>
                <a:cs typeface="Arial" pitchFamily="34" charset="0"/>
              </a:rPr>
              <a:t>Repentance</a:t>
            </a:r>
            <a:r>
              <a:rPr kumimoji="0" lang="en-US" sz="3200" b="0" i="0" u="none" strike="noStrike" kern="1200" cap="none" spc="0" normalizeH="0" baseline="0" noProof="0" dirty="0">
                <a:ln>
                  <a:noFill/>
                </a:ln>
                <a:solidFill>
                  <a:prstClr val="white"/>
                </a:solidFill>
                <a:effectLst/>
                <a:uLnTx/>
                <a:uFillTx/>
                <a:latin typeface="Cambria" pitchFamily="18" charset="0"/>
                <a:ea typeface="+mn-ea"/>
                <a:cs typeface="Arial" pitchFamily="34" charset="0"/>
              </a:rPr>
              <a:t> is the change of will produced by godly sorrow and resulting in a change of conduct!</a:t>
            </a:r>
          </a:p>
        </p:txBody>
      </p:sp>
      <p:cxnSp>
        <p:nvCxnSpPr>
          <p:cNvPr id="12" name="Straight Connector 11"/>
          <p:cNvCxnSpPr/>
          <p:nvPr/>
        </p:nvCxnSpPr>
        <p:spPr>
          <a:xfrm>
            <a:off x="8391236" y="2413000"/>
            <a:ext cx="10160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753600" y="2413000"/>
            <a:ext cx="1943571"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114145" y="2895600"/>
            <a:ext cx="3721571"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086614" y="3326955"/>
            <a:ext cx="1943571" cy="1"/>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bwMode="auto">
          <a:xfrm>
            <a:off x="508000" y="6070600"/>
            <a:ext cx="2641600" cy="6096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Godly Sorrow</a:t>
            </a:r>
          </a:p>
        </p:txBody>
      </p:sp>
      <p:cxnSp>
        <p:nvCxnSpPr>
          <p:cNvPr id="26" name="Straight Arrow Connector 25"/>
          <p:cNvCxnSpPr/>
          <p:nvPr/>
        </p:nvCxnSpPr>
        <p:spPr bwMode="auto">
          <a:xfrm>
            <a:off x="3251200" y="6375400"/>
            <a:ext cx="15240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30" name="Rounded Rectangle 29"/>
          <p:cNvSpPr/>
          <p:nvPr/>
        </p:nvSpPr>
        <p:spPr bwMode="auto">
          <a:xfrm>
            <a:off x="4775200" y="6070600"/>
            <a:ext cx="2844800" cy="6096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Change of Will</a:t>
            </a:r>
          </a:p>
        </p:txBody>
      </p:sp>
      <p:cxnSp>
        <p:nvCxnSpPr>
          <p:cNvPr id="31" name="Straight Arrow Connector 30"/>
          <p:cNvCxnSpPr/>
          <p:nvPr/>
        </p:nvCxnSpPr>
        <p:spPr bwMode="auto">
          <a:xfrm>
            <a:off x="7620000" y="6375400"/>
            <a:ext cx="15240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32" name="Rounded Rectangle 31"/>
          <p:cNvSpPr/>
          <p:nvPr/>
        </p:nvSpPr>
        <p:spPr bwMode="auto">
          <a:xfrm>
            <a:off x="9144000" y="5842000"/>
            <a:ext cx="28448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Change of  Life</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&amp;  Salvation</a:t>
            </a:r>
          </a:p>
        </p:txBody>
      </p:sp>
    </p:spTree>
    <p:extLst>
      <p:ext uri="{BB962C8B-B14F-4D97-AF65-F5344CB8AC3E}">
        <p14:creationId xmlns:p14="http://schemas.microsoft.com/office/powerpoint/2010/main" val="276590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500"/>
                                        <p:tgtEl>
                                          <p:spTgt spid="22"/>
                                        </p:tgtEl>
                                      </p:cBhvr>
                                    </p:animEffect>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left)">
                                      <p:cBhvr>
                                        <p:cTn id="52" dur="500"/>
                                        <p:tgtEl>
                                          <p:spTgt spid="12"/>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500"/>
                                        <p:tgtEl>
                                          <p:spTgt spid="21"/>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left)">
                                      <p:cBhvr>
                                        <p:cTn id="60" dur="500"/>
                                        <p:tgtEl>
                                          <p:spTgt spid="25"/>
                                        </p:tgtEl>
                                      </p:cBhvr>
                                    </p:animEffect>
                                  </p:childTnLst>
                                </p:cTn>
                              </p:par>
                            </p:childTnLst>
                          </p:cTn>
                        </p:par>
                        <p:par>
                          <p:cTn id="61" fill="hold">
                            <p:stCondLst>
                              <p:cond delay="1500"/>
                            </p:stCondLst>
                            <p:childTnLst>
                              <p:par>
                                <p:cTn id="62" presetID="22" presetClass="entr" presetSubtype="8" fill="hold"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left)">
                                      <p:cBhvr>
                                        <p:cTn id="64" dur="500"/>
                                        <p:tgtEl>
                                          <p:spTgt spid="28"/>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up)">
                                      <p:cBhvr>
                                        <p:cTn id="69" dur="5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29"/>
                                        </p:tgtEl>
                                        <p:attrNameLst>
                                          <p:attrName>style.visibility</p:attrName>
                                        </p:attrNameLst>
                                      </p:cBhvr>
                                      <p:to>
                                        <p:strVal val="visible"/>
                                      </p:to>
                                    </p:set>
                                    <p:anim calcmode="lin" valueType="num">
                                      <p:cBhvr>
                                        <p:cTn id="74" dur="500" fill="hold"/>
                                        <p:tgtEl>
                                          <p:spTgt spid="29"/>
                                        </p:tgtEl>
                                        <p:attrNameLst>
                                          <p:attrName>ppt_w</p:attrName>
                                        </p:attrNameLst>
                                      </p:cBhvr>
                                      <p:tavLst>
                                        <p:tav tm="0">
                                          <p:val>
                                            <p:fltVal val="0"/>
                                          </p:val>
                                        </p:tav>
                                        <p:tav tm="100000">
                                          <p:val>
                                            <p:strVal val="#ppt_w"/>
                                          </p:val>
                                        </p:tav>
                                      </p:tavLst>
                                    </p:anim>
                                    <p:anim calcmode="lin" valueType="num">
                                      <p:cBhvr>
                                        <p:cTn id="75" dur="500" fill="hold"/>
                                        <p:tgtEl>
                                          <p:spTgt spid="29"/>
                                        </p:tgtEl>
                                        <p:attrNameLst>
                                          <p:attrName>ppt_h</p:attrName>
                                        </p:attrNameLst>
                                      </p:cBhvr>
                                      <p:tavLst>
                                        <p:tav tm="0">
                                          <p:val>
                                            <p:fltVal val="0"/>
                                          </p:val>
                                        </p:tav>
                                        <p:tav tm="100000">
                                          <p:val>
                                            <p:strVal val="#ppt_h"/>
                                          </p:val>
                                        </p:tav>
                                      </p:tavLst>
                                    </p:anim>
                                    <p:animEffect transition="in" filter="fade">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dissolve">
                                      <p:cBhvr>
                                        <p:cTn id="81" dur="500"/>
                                        <p:tgtEl>
                                          <p:spTgt spid="20"/>
                                        </p:tgtEl>
                                      </p:cBhvr>
                                    </p:animEffect>
                                  </p:childTnLst>
                                </p:cTn>
                              </p:par>
                            </p:childTnLst>
                          </p:cTn>
                        </p:par>
                        <p:par>
                          <p:cTn id="82" fill="hold">
                            <p:stCondLst>
                              <p:cond delay="500"/>
                            </p:stCondLst>
                            <p:childTnLst>
                              <p:par>
                                <p:cTn id="83" presetID="22" presetClass="entr" presetSubtype="8"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left)">
                                      <p:cBhvr>
                                        <p:cTn id="85" dur="1000"/>
                                        <p:tgtEl>
                                          <p:spTgt spid="26"/>
                                        </p:tgtEl>
                                      </p:cBhvr>
                                    </p:animEffect>
                                  </p:childTnLst>
                                </p:cTn>
                              </p:par>
                            </p:childTnLst>
                          </p:cTn>
                        </p:par>
                        <p:par>
                          <p:cTn id="86" fill="hold">
                            <p:stCondLst>
                              <p:cond delay="1500"/>
                            </p:stCondLst>
                            <p:childTnLst>
                              <p:par>
                                <p:cTn id="87" presetID="9" presetClass="entr" presetSubtype="0"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dissolve">
                                      <p:cBhvr>
                                        <p:cTn id="89" dur="500"/>
                                        <p:tgtEl>
                                          <p:spTgt spid="30"/>
                                        </p:tgtEl>
                                      </p:cBhvr>
                                    </p:animEffect>
                                  </p:childTnLst>
                                </p:cTn>
                              </p:par>
                            </p:childTnLst>
                          </p:cTn>
                        </p:par>
                        <p:par>
                          <p:cTn id="90" fill="hold">
                            <p:stCondLst>
                              <p:cond delay="2000"/>
                            </p:stCondLst>
                            <p:childTnLst>
                              <p:par>
                                <p:cTn id="91" presetID="22" presetClass="entr" presetSubtype="8" fill="hold" nodeType="after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wipe(left)">
                                      <p:cBhvr>
                                        <p:cTn id="93" dur="1000"/>
                                        <p:tgtEl>
                                          <p:spTgt spid="31"/>
                                        </p:tgtEl>
                                      </p:cBhvr>
                                    </p:animEffect>
                                  </p:childTnLst>
                                </p:cTn>
                              </p:par>
                            </p:childTnLst>
                          </p:cTn>
                        </p:par>
                        <p:par>
                          <p:cTn id="94" fill="hold">
                            <p:stCondLst>
                              <p:cond delay="3000"/>
                            </p:stCondLst>
                            <p:childTnLst>
                              <p:par>
                                <p:cTn id="95" presetID="9"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dissolve">
                                      <p:cBhvr>
                                        <p:cTn id="9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1" grpId="0"/>
      <p:bldP spid="29" grpId="0" animBg="1"/>
      <p:bldP spid="20" grpId="0" animBg="1"/>
      <p:bldP spid="30" grpId="0" animBg="1"/>
      <p:bldP spid="3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2FF76A-0C1B-4A70-A1AA-9BC008F4580C}" type="slidenum">
              <a:rPr kumimoji="0" lang="en-US" sz="2800" b="0" i="0" u="none" strike="noStrike" kern="1200" cap="none" spc="0" normalizeH="0" baseline="0" noProof="0" smtClean="0">
                <a:ln>
                  <a:noFill/>
                </a:ln>
                <a:solidFill>
                  <a:prstClr val="white">
                    <a:tint val="75000"/>
                  </a:prst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2800" b="0" i="0" u="none" strike="noStrike" kern="1200" cap="none" spc="0" normalizeH="0" baseline="0" noProof="0">
              <a:ln>
                <a:noFill/>
              </a:ln>
              <a:solidFill>
                <a:prstClr val="white">
                  <a:tint val="75000"/>
                </a:prstClr>
              </a:solidFill>
              <a:effectLst/>
              <a:uLnTx/>
              <a:uFillTx/>
              <a:ea typeface="+mn-ea"/>
              <a:cs typeface="+mn-cs"/>
            </a:endParaRPr>
          </a:p>
        </p:txBody>
      </p:sp>
      <p:sp>
        <p:nvSpPr>
          <p:cNvPr id="50179" name="TextBox 2"/>
          <p:cNvSpPr txBox="1">
            <a:spLocks noChangeArrowheads="1"/>
          </p:cNvSpPr>
          <p:nvPr/>
        </p:nvSpPr>
        <p:spPr bwMode="auto">
          <a:xfrm>
            <a:off x="2743200" y="152424"/>
            <a:ext cx="7696200" cy="523220"/>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FFFF00"/>
                </a:solidFill>
                <a:effectLst/>
                <a:uLnTx/>
                <a:uFillTx/>
                <a:ea typeface="+mn-ea"/>
                <a:cs typeface="+mn-cs"/>
              </a:rPr>
              <a:t>Instructions for Obedience 37-40</a:t>
            </a:r>
            <a:endParaRPr kumimoji="0" lang="en-US" sz="2800" b="1" i="0" u="none" strike="noStrike" kern="1200" cap="none" spc="0" normalizeH="0" baseline="0" noProof="0">
              <a:ln>
                <a:noFill/>
              </a:ln>
              <a:solidFill>
                <a:srgbClr val="FFFF00"/>
              </a:solidFill>
              <a:effectLst/>
              <a:uLnTx/>
              <a:uFillTx/>
              <a:ea typeface="+mn-ea"/>
              <a:cs typeface="+mn-cs"/>
            </a:endParaRPr>
          </a:p>
        </p:txBody>
      </p:sp>
      <p:sp>
        <p:nvSpPr>
          <p:cNvPr id="9" name="Rectangle 3"/>
          <p:cNvSpPr txBox="1">
            <a:spLocks noChangeArrowheads="1"/>
          </p:cNvSpPr>
          <p:nvPr/>
        </p:nvSpPr>
        <p:spPr>
          <a:xfrm>
            <a:off x="482600" y="1055372"/>
            <a:ext cx="11099800" cy="4921285"/>
          </a:xfrm>
          <a:prstGeom prst="rect">
            <a:avLst/>
          </a:prstGeom>
        </p:spPr>
        <p:txBody>
          <a:bodyPr/>
          <a:lstStyle/>
          <a:p>
            <a:pPr marL="342900" marR="0" lvl="0" indent="-342900" algn="ctr" defTabSz="914400" rtl="0" eaLnBrk="0" fontAlgn="auto" latinLnBrk="0" hangingPunct="0">
              <a:lnSpc>
                <a:spcPct val="100000"/>
              </a:lnSpc>
              <a:spcBef>
                <a:spcPct val="20000"/>
              </a:spcBef>
              <a:spcAft>
                <a:spcPts val="0"/>
              </a:spcAft>
              <a:buClr>
                <a:srgbClr val="FFFFFF"/>
              </a:buClr>
              <a:buSzPct val="75000"/>
              <a:buFontTx/>
              <a:buNone/>
              <a:tabLst/>
              <a:defRPr/>
            </a:pPr>
            <a:r>
              <a:rPr kumimoji="0" lang="en-US" sz="3200" b="1" i="0" u="none" strike="noStrike" kern="0" cap="none" spc="0" normalizeH="0" baseline="0" noProof="0" dirty="0">
                <a:ln>
                  <a:noFill/>
                </a:ln>
                <a:solidFill>
                  <a:srgbClr val="FFFF00"/>
                </a:solidFill>
                <a:effectLst/>
                <a:uLnTx/>
                <a:uFillTx/>
                <a:ea typeface="+mn-ea"/>
                <a:cs typeface="+mn-cs"/>
              </a:rPr>
              <a:t>Sermon Goals:</a:t>
            </a:r>
          </a:p>
          <a:p>
            <a:pPr marL="342900" marR="0" lvl="0" indent="-342900" algn="ctr" defTabSz="914400" rtl="0" eaLnBrk="0" fontAlgn="auto" latinLnBrk="0" hangingPunct="0">
              <a:lnSpc>
                <a:spcPct val="100000"/>
              </a:lnSpc>
              <a:spcBef>
                <a:spcPct val="20000"/>
              </a:spcBef>
              <a:spcAft>
                <a:spcPts val="0"/>
              </a:spcAft>
              <a:buClr>
                <a:srgbClr val="FFFFFF"/>
              </a:buClr>
              <a:buSzPct val="75000"/>
              <a:buFontTx/>
              <a:buNone/>
              <a:tabLst/>
              <a:defRPr/>
            </a:pPr>
            <a:endParaRPr kumimoji="0" lang="en-US" sz="2800" b="1" i="0" u="none" strike="noStrike" kern="0" cap="none" spc="0" normalizeH="0" baseline="0" noProof="0" dirty="0">
              <a:ln>
                <a:noFill/>
              </a:ln>
              <a:solidFill>
                <a:srgbClr val="FFFF00"/>
              </a:solidFill>
              <a:effectLst/>
              <a:uLnTx/>
              <a:uFillTx/>
              <a:ea typeface="+mn-ea"/>
              <a:cs typeface="+mn-cs"/>
            </a:endParaRPr>
          </a:p>
          <a:p>
            <a:pPr marL="457200" marR="0" lvl="0" indent="-457200" algn="ctr" defTabSz="914400" rtl="0" eaLnBrk="0" fontAlgn="auto" latinLnBrk="0" hangingPunct="0">
              <a:lnSpc>
                <a:spcPct val="100000"/>
              </a:lnSpc>
              <a:spcBef>
                <a:spcPct val="20000"/>
              </a:spcBef>
              <a:spcAft>
                <a:spcPts val="0"/>
              </a:spcAft>
              <a:buClr>
                <a:srgbClr val="FFFFFF"/>
              </a:buClr>
              <a:buSzPct val="75000"/>
              <a:buFont typeface="Wingdings" panose="05000000000000000000" pitchFamily="2" charset="2"/>
              <a:buChar char="§"/>
              <a:tabLst/>
              <a:defRPr/>
            </a:pPr>
            <a:r>
              <a:rPr kumimoji="0" lang="en-US" sz="3200" b="1" i="0" u="none" strike="noStrike" kern="0" cap="none" spc="0" normalizeH="0" baseline="0" noProof="0" dirty="0">
                <a:ln>
                  <a:noFill/>
                </a:ln>
                <a:solidFill>
                  <a:srgbClr val="FFFFFF"/>
                </a:solidFill>
                <a:effectLst/>
                <a:uLnTx/>
                <a:uFillTx/>
                <a:ea typeface="+mn-ea"/>
                <a:cs typeface="+mn-cs"/>
              </a:rPr>
              <a:t>Establishment of Jesus as the Christ (Messiah), sitting on David’s throne at God’s right hand</a:t>
            </a:r>
          </a:p>
          <a:p>
            <a:pPr marL="457200" marR="0" lvl="0" indent="-457200" algn="ctr" defTabSz="914400" rtl="0" eaLnBrk="0" fontAlgn="auto" latinLnBrk="0" hangingPunct="0">
              <a:lnSpc>
                <a:spcPct val="100000"/>
              </a:lnSpc>
              <a:spcBef>
                <a:spcPct val="20000"/>
              </a:spcBef>
              <a:spcAft>
                <a:spcPts val="0"/>
              </a:spcAft>
              <a:buClr>
                <a:srgbClr val="FFFFFF"/>
              </a:buClr>
              <a:buSzPct val="75000"/>
              <a:buFont typeface="Wingdings" panose="05000000000000000000" pitchFamily="2" charset="2"/>
              <a:buChar char="§"/>
              <a:tabLst/>
              <a:defRPr/>
            </a:pPr>
            <a:endParaRPr kumimoji="0" lang="en-US" sz="3200" b="1" i="0" u="none" strike="noStrike" kern="0" cap="none" spc="0" normalizeH="0" baseline="0" noProof="0" dirty="0">
              <a:ln>
                <a:noFill/>
              </a:ln>
              <a:solidFill>
                <a:srgbClr val="FFFFFF"/>
              </a:solidFill>
              <a:effectLst/>
              <a:uLnTx/>
              <a:uFillTx/>
              <a:ea typeface="+mn-ea"/>
              <a:cs typeface="+mn-cs"/>
            </a:endParaRPr>
          </a:p>
          <a:p>
            <a:pPr marL="457200" marR="0" lvl="0" indent="-457200" algn="ctr" defTabSz="914400" rtl="0" eaLnBrk="0" fontAlgn="auto" latinLnBrk="0" hangingPunct="0">
              <a:lnSpc>
                <a:spcPct val="100000"/>
              </a:lnSpc>
              <a:spcBef>
                <a:spcPct val="20000"/>
              </a:spcBef>
              <a:spcAft>
                <a:spcPts val="0"/>
              </a:spcAft>
              <a:buClr>
                <a:srgbClr val="FFFFFF"/>
              </a:buClr>
              <a:buSzPct val="75000"/>
              <a:buFont typeface="Wingdings" panose="05000000000000000000" pitchFamily="2" charset="2"/>
              <a:buChar char="§"/>
              <a:tabLst/>
              <a:defRPr/>
            </a:pPr>
            <a:r>
              <a:rPr kumimoji="0" lang="en-US" sz="3200" b="1" i="0" u="none" strike="noStrike" kern="0" cap="none" spc="0" normalizeH="0" baseline="0" noProof="0" dirty="0">
                <a:ln>
                  <a:noFill/>
                </a:ln>
                <a:solidFill>
                  <a:srgbClr val="FFFFFF"/>
                </a:solidFill>
                <a:effectLst/>
                <a:uLnTx/>
                <a:uFillTx/>
                <a:ea typeface="+mn-ea"/>
                <a:cs typeface="+mn-cs"/>
              </a:rPr>
              <a:t>Convict them of sin and the need for Salvation</a:t>
            </a:r>
          </a:p>
          <a:p>
            <a:pPr marL="457200" marR="0" lvl="0" indent="-457200" algn="ctr" defTabSz="914400" rtl="0" eaLnBrk="0" fontAlgn="auto" latinLnBrk="0" hangingPunct="0">
              <a:lnSpc>
                <a:spcPct val="100000"/>
              </a:lnSpc>
              <a:spcBef>
                <a:spcPct val="20000"/>
              </a:spcBef>
              <a:spcAft>
                <a:spcPts val="0"/>
              </a:spcAft>
              <a:buClr>
                <a:srgbClr val="FFFFFF"/>
              </a:buClr>
              <a:buSzPct val="75000"/>
              <a:buFont typeface="Wingdings" panose="05000000000000000000" pitchFamily="2" charset="2"/>
              <a:buChar char="§"/>
              <a:tabLst/>
              <a:defRPr/>
            </a:pPr>
            <a:endParaRPr kumimoji="0" lang="en-US" sz="3200" b="1" i="0" u="none" strike="noStrike" kern="0" cap="none" spc="0" normalizeH="0" baseline="0" noProof="0" dirty="0">
              <a:ln>
                <a:noFill/>
              </a:ln>
              <a:solidFill>
                <a:srgbClr val="FFFFFF"/>
              </a:solidFill>
              <a:effectLst/>
              <a:uLnTx/>
              <a:uFillTx/>
              <a:ea typeface="+mn-ea"/>
              <a:cs typeface="+mn-cs"/>
            </a:endParaRPr>
          </a:p>
          <a:p>
            <a:pPr marL="457200" marR="0" lvl="0" indent="-457200" algn="ctr" defTabSz="914400" rtl="0" eaLnBrk="0" fontAlgn="auto" latinLnBrk="0" hangingPunct="0">
              <a:lnSpc>
                <a:spcPct val="100000"/>
              </a:lnSpc>
              <a:spcBef>
                <a:spcPct val="20000"/>
              </a:spcBef>
              <a:spcAft>
                <a:spcPts val="0"/>
              </a:spcAft>
              <a:buClr>
                <a:srgbClr val="FFFFFF"/>
              </a:buClr>
              <a:buSzPct val="75000"/>
              <a:buFont typeface="Wingdings" panose="05000000000000000000" pitchFamily="2" charset="2"/>
              <a:buChar char="§"/>
              <a:tabLst/>
              <a:defRPr/>
            </a:pPr>
            <a:r>
              <a:rPr kumimoji="0" lang="en-US" sz="3200" b="1" i="0" u="none" strike="noStrike" kern="0" cap="none" spc="0" normalizeH="0" baseline="0" noProof="0" dirty="0">
                <a:ln>
                  <a:noFill/>
                </a:ln>
                <a:solidFill>
                  <a:srgbClr val="FFFFFF"/>
                </a:solidFill>
                <a:effectLst/>
                <a:uLnTx/>
                <a:uFillTx/>
                <a:ea typeface="+mn-ea"/>
                <a:cs typeface="+mn-cs"/>
              </a:rPr>
              <a:t>Teach them the Gospel of Salvation which was through Christ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669" y="228600"/>
            <a:ext cx="9890662" cy="685800"/>
          </a:xfrm>
        </p:spPr>
        <p:txBody>
          <a:bodyPr>
            <a:noAutofit/>
          </a:bodyPr>
          <a:lstStyle/>
          <a:p>
            <a:r>
              <a:rPr lang="en-US" sz="4200" b="1" i="1" u="sng" dirty="0">
                <a:solidFill>
                  <a:srgbClr val="FFFF00"/>
                </a:solidFill>
              </a:rPr>
              <a:t>How Can I know for sure? (2:36)</a:t>
            </a:r>
          </a:p>
        </p:txBody>
      </p:sp>
      <p:sp>
        <p:nvSpPr>
          <p:cNvPr id="3" name="Content Placeholder 2"/>
          <p:cNvSpPr>
            <a:spLocks noGrp="1"/>
          </p:cNvSpPr>
          <p:nvPr>
            <p:ph idx="1"/>
          </p:nvPr>
        </p:nvSpPr>
        <p:spPr>
          <a:xfrm>
            <a:off x="609600" y="1346179"/>
            <a:ext cx="11125200" cy="5221859"/>
          </a:xfrm>
        </p:spPr>
        <p:txBody>
          <a:bodyPr>
            <a:normAutofit fontScale="92500" lnSpcReduction="10000"/>
          </a:bodyPr>
          <a:lstStyle/>
          <a:p>
            <a:pPr marL="891540" indent="-891540">
              <a:buFont typeface="+mj-lt"/>
              <a:buAutoNum type="arabicPeriod"/>
            </a:pPr>
            <a:r>
              <a:rPr lang="en-US" sz="3360" b="1" dirty="0">
                <a:solidFill>
                  <a:srgbClr val="FFFF00"/>
                </a:solidFill>
              </a:rPr>
              <a:t>Outpouring of the Holy Spirit</a:t>
            </a:r>
          </a:p>
          <a:p>
            <a:pPr lvl="2">
              <a:buFont typeface="Wingdings" panose="05000000000000000000" pitchFamily="2" charset="2"/>
              <a:buChar char="§"/>
            </a:pPr>
            <a:r>
              <a:rPr lang="en-US" sz="2820" dirty="0"/>
              <a:t>Demonstrative and Observable event</a:t>
            </a:r>
          </a:p>
          <a:p>
            <a:pPr lvl="2">
              <a:buFont typeface="Wingdings" panose="05000000000000000000" pitchFamily="2" charset="2"/>
              <a:buChar char="§"/>
            </a:pPr>
            <a:r>
              <a:rPr lang="en-US" sz="2820" dirty="0"/>
              <a:t>Sign of “Tongues” = understandable languages</a:t>
            </a:r>
          </a:p>
          <a:p>
            <a:pPr marL="891540" indent="-891540">
              <a:buFont typeface="+mj-lt"/>
              <a:buAutoNum type="arabicPeriod"/>
            </a:pPr>
            <a:r>
              <a:rPr lang="en-US" sz="3360" b="1" dirty="0">
                <a:solidFill>
                  <a:srgbClr val="FFFF00"/>
                </a:solidFill>
              </a:rPr>
              <a:t>Life &amp; Ministry of Jesus the Nazarene</a:t>
            </a:r>
          </a:p>
          <a:p>
            <a:pPr marL="1290638" lvl="1" indent="-376238">
              <a:buFont typeface="Wingdings" panose="05000000000000000000" pitchFamily="2" charset="2"/>
              <a:buChar char="§"/>
            </a:pPr>
            <a:r>
              <a:rPr lang="en-US" sz="2960" dirty="0"/>
              <a:t>Preaching, miracles, death with accompanying events</a:t>
            </a:r>
          </a:p>
          <a:p>
            <a:pPr marL="891540" indent="-891540">
              <a:buFont typeface="+mj-lt"/>
              <a:buAutoNum type="arabicPeriod"/>
            </a:pPr>
            <a:r>
              <a:rPr lang="en-US" sz="3360" b="1" dirty="0">
                <a:solidFill>
                  <a:srgbClr val="FFFF00"/>
                </a:solidFill>
              </a:rPr>
              <a:t>Fulfilled Messianic Prophecies </a:t>
            </a:r>
          </a:p>
          <a:p>
            <a:pPr lvl="2">
              <a:buFont typeface="Wingdings" panose="05000000000000000000" pitchFamily="2" charset="2"/>
              <a:buChar char="§"/>
            </a:pPr>
            <a:r>
              <a:rPr lang="en-US" sz="2820" dirty="0"/>
              <a:t>Joel 2 – Spirit Coming in “the Day of the Lord”</a:t>
            </a:r>
          </a:p>
          <a:p>
            <a:pPr lvl="2">
              <a:buFont typeface="Wingdings" panose="05000000000000000000" pitchFamily="2" charset="2"/>
              <a:buChar char="§"/>
            </a:pPr>
            <a:r>
              <a:rPr lang="en-US" sz="2820" dirty="0"/>
              <a:t>Psalm 16 – God Preserves the King</a:t>
            </a:r>
          </a:p>
          <a:p>
            <a:pPr lvl="2">
              <a:buFont typeface="Wingdings" panose="05000000000000000000" pitchFamily="2" charset="2"/>
              <a:buChar char="§"/>
            </a:pPr>
            <a:r>
              <a:rPr lang="en-US" sz="2820" dirty="0"/>
              <a:t>Psalm 132 – Surety of the Davidic Covenant</a:t>
            </a:r>
          </a:p>
          <a:p>
            <a:pPr lvl="2">
              <a:buFont typeface="Wingdings" panose="05000000000000000000" pitchFamily="2" charset="2"/>
              <a:buChar char="§"/>
            </a:pPr>
            <a:r>
              <a:rPr lang="en-US" sz="2820" dirty="0"/>
              <a:t>Psalm 110 – Reign of David’s “Lord”</a:t>
            </a:r>
          </a:p>
          <a:p>
            <a:pPr marL="891540" indent="-891540">
              <a:buFont typeface="+mj-lt"/>
              <a:buAutoNum type="arabicPeriod"/>
            </a:pPr>
            <a:r>
              <a:rPr lang="en-US" sz="3360" b="1" dirty="0">
                <a:solidFill>
                  <a:srgbClr val="FFFF00"/>
                </a:solidFill>
              </a:rPr>
              <a:t>Resurrection &amp; Ascension of Jesus</a:t>
            </a:r>
          </a:p>
        </p:txBody>
      </p:sp>
    </p:spTree>
    <p:extLst>
      <p:ext uri="{BB962C8B-B14F-4D97-AF65-F5344CB8AC3E}">
        <p14:creationId xmlns:p14="http://schemas.microsoft.com/office/powerpoint/2010/main" val="203259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8915399" cy="875948"/>
          </a:xfrm>
        </p:spPr>
        <p:txBody>
          <a:bodyPr>
            <a:normAutofit/>
          </a:bodyPr>
          <a:lstStyle/>
          <a:p>
            <a:r>
              <a:rPr lang="en-US" sz="4800" b="1" i="1" u="sng" dirty="0">
                <a:solidFill>
                  <a:srgbClr val="FFFF00"/>
                </a:solidFill>
              </a:rPr>
              <a:t>What Should I do?</a:t>
            </a:r>
          </a:p>
        </p:txBody>
      </p:sp>
      <p:sp>
        <p:nvSpPr>
          <p:cNvPr id="3" name="Content Placeholder 2"/>
          <p:cNvSpPr>
            <a:spLocks noGrp="1"/>
          </p:cNvSpPr>
          <p:nvPr>
            <p:ph idx="1"/>
          </p:nvPr>
        </p:nvSpPr>
        <p:spPr>
          <a:xfrm>
            <a:off x="617570" y="1371600"/>
            <a:ext cx="10728257" cy="4963081"/>
          </a:xfrm>
        </p:spPr>
        <p:txBody>
          <a:bodyPr>
            <a:noAutofit/>
          </a:bodyPr>
          <a:lstStyle/>
          <a:p>
            <a:r>
              <a:rPr lang="en-US" sz="2800" dirty="0">
                <a:solidFill>
                  <a:srgbClr val="FFFF00"/>
                </a:solidFill>
              </a:rPr>
              <a:t>Commit to Christ </a:t>
            </a:r>
            <a:r>
              <a:rPr lang="en-US" sz="2800" b="1" u="sng" dirty="0">
                <a:solidFill>
                  <a:srgbClr val="FFFF00"/>
                </a:solidFill>
              </a:rPr>
              <a:t>Personally</a:t>
            </a:r>
            <a:r>
              <a:rPr lang="en-US" sz="2800" dirty="0">
                <a:solidFill>
                  <a:srgbClr val="FFFF00"/>
                </a:solidFill>
              </a:rPr>
              <a:t> </a:t>
            </a:r>
            <a:r>
              <a:rPr lang="en-US" sz="2800" dirty="0"/>
              <a:t>(37-41)</a:t>
            </a:r>
          </a:p>
          <a:p>
            <a:pPr lvl="1">
              <a:buFont typeface="Wingdings" panose="05000000000000000000" pitchFamily="2" charset="2"/>
              <a:buChar char="§"/>
            </a:pPr>
            <a:r>
              <a:rPr lang="en-US" b="1" dirty="0"/>
              <a:t>Repentance</a:t>
            </a:r>
            <a:r>
              <a:rPr lang="en-US" dirty="0"/>
              <a:t>: Turning control of your life over to God</a:t>
            </a:r>
          </a:p>
          <a:p>
            <a:pPr lvl="1">
              <a:buFont typeface="Wingdings" panose="05000000000000000000" pitchFamily="2" charset="2"/>
              <a:buChar char="§"/>
            </a:pPr>
            <a:r>
              <a:rPr lang="en-US" b="1" dirty="0"/>
              <a:t>Baptism</a:t>
            </a:r>
            <a:r>
              <a:rPr lang="en-US" dirty="0"/>
              <a:t>: Burying your old life and begin a new one in Christ’s</a:t>
            </a:r>
          </a:p>
          <a:p>
            <a:pPr lvl="1">
              <a:buFont typeface="Wingdings" panose="05000000000000000000" pitchFamily="2" charset="2"/>
              <a:buChar char="§"/>
            </a:pPr>
            <a:r>
              <a:rPr lang="en-US" dirty="0"/>
              <a:t>“</a:t>
            </a:r>
            <a:r>
              <a:rPr lang="en-US" i="1" dirty="0"/>
              <a:t>for the forgiveness of your sins; and you will receive the gift of the Holy Spirit”</a:t>
            </a:r>
            <a:r>
              <a:rPr lang="en-US" dirty="0"/>
              <a:t> (2:38)</a:t>
            </a:r>
          </a:p>
          <a:p>
            <a:pPr marL="457200" lvl="1" indent="0">
              <a:buNone/>
            </a:pPr>
            <a:endParaRPr lang="en-US" dirty="0"/>
          </a:p>
          <a:p>
            <a:r>
              <a:rPr lang="en-US" sz="2800" dirty="0">
                <a:solidFill>
                  <a:srgbClr val="FFFF00"/>
                </a:solidFill>
              </a:rPr>
              <a:t>Commit to Christ </a:t>
            </a:r>
            <a:r>
              <a:rPr lang="en-US" sz="2800" b="1" u="sng" dirty="0">
                <a:solidFill>
                  <a:srgbClr val="FFFF00"/>
                </a:solidFill>
              </a:rPr>
              <a:t>Communally</a:t>
            </a:r>
            <a:r>
              <a:rPr lang="en-US" sz="2800" dirty="0">
                <a:solidFill>
                  <a:srgbClr val="FFFF00"/>
                </a:solidFill>
              </a:rPr>
              <a:t> </a:t>
            </a:r>
            <a:r>
              <a:rPr lang="en-US" sz="2800" dirty="0"/>
              <a:t>(42-47)</a:t>
            </a:r>
          </a:p>
          <a:p>
            <a:pPr lvl="1">
              <a:buFont typeface="Wingdings" panose="05000000000000000000" pitchFamily="2" charset="2"/>
              <a:buChar char="§"/>
            </a:pPr>
            <a:r>
              <a:rPr lang="en-US" dirty="0"/>
              <a:t>Devotion to Mutually Beneficial, Collective, Spiritual activity</a:t>
            </a:r>
          </a:p>
          <a:p>
            <a:pPr lvl="1">
              <a:buFont typeface="Wingdings" panose="05000000000000000000" pitchFamily="2" charset="2"/>
              <a:buChar char="§"/>
            </a:pPr>
            <a:r>
              <a:rPr lang="en-US" dirty="0"/>
              <a:t>Sacrifice of personal goods for the benefit of others</a:t>
            </a:r>
          </a:p>
          <a:p>
            <a:pPr lvl="1">
              <a:buFont typeface="Wingdings" panose="05000000000000000000" pitchFamily="2" charset="2"/>
              <a:buChar char="§"/>
            </a:pPr>
            <a:r>
              <a:rPr lang="en-US" dirty="0"/>
              <a:t>Cultivation of Family bonds in each others’ homes</a:t>
            </a:r>
          </a:p>
        </p:txBody>
      </p:sp>
    </p:spTree>
    <p:extLst>
      <p:ext uri="{BB962C8B-B14F-4D97-AF65-F5344CB8AC3E}">
        <p14:creationId xmlns:p14="http://schemas.microsoft.com/office/powerpoint/2010/main" val="412472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FDE5-2027-4BAD-B639-B5E7CC503C87}"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52227" name="Rectangle 2"/>
          <p:cNvSpPr>
            <a:spLocks noGrp="1" noChangeArrowheads="1"/>
          </p:cNvSpPr>
          <p:nvPr>
            <p:ph type="title"/>
          </p:nvPr>
        </p:nvSpPr>
        <p:spPr>
          <a:xfrm>
            <a:off x="609600" y="119360"/>
            <a:ext cx="10972800" cy="479292"/>
          </a:xfrm>
        </p:spPr>
        <p:txBody>
          <a:bodyPr>
            <a:normAutofit fontScale="90000"/>
          </a:bodyPr>
          <a:lstStyle/>
          <a:p>
            <a:pPr eaLnBrk="1" hangingPunct="1">
              <a:defRPr/>
            </a:pPr>
            <a:r>
              <a:rPr lang="en-US" sz="4000" b="1" i="1" u="sng" dirty="0">
                <a:solidFill>
                  <a:srgbClr val="FFFF00"/>
                </a:solidFill>
              </a:rPr>
              <a:t>Lesson 2 Objectives</a:t>
            </a:r>
          </a:p>
        </p:txBody>
      </p:sp>
      <p:sp>
        <p:nvSpPr>
          <p:cNvPr id="181252" name="Rectangle 3"/>
          <p:cNvSpPr>
            <a:spLocks noGrp="1" noChangeArrowheads="1"/>
          </p:cNvSpPr>
          <p:nvPr>
            <p:ph type="body" idx="1"/>
          </p:nvPr>
        </p:nvSpPr>
        <p:spPr>
          <a:xfrm>
            <a:off x="762000" y="706164"/>
            <a:ext cx="11201400" cy="5486400"/>
          </a:xfrm>
        </p:spPr>
        <p:txBody>
          <a:bodyPr>
            <a:noAutofit/>
          </a:bodyPr>
          <a:lstStyle/>
          <a:p>
            <a:pPr eaLnBrk="1" hangingPunct="1">
              <a:buFont typeface="Wingdings" panose="05000000000000000000" pitchFamily="2" charset="2"/>
              <a:buChar char="§"/>
            </a:pPr>
            <a:r>
              <a:rPr lang="en-US" sz="2600" dirty="0"/>
              <a:t>Explain what it means to call on the name of the Lord?</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List what the Jewish audience knew and understood before the sermon began.</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List the three arguments Peter makes to prove that Jesus is the Messiah.</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Give the Old Testament reference for the three prophecies that Peter uses.</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List four themes found in the sermon.</a:t>
            </a:r>
          </a:p>
        </p:txBody>
      </p:sp>
      <p:sp>
        <p:nvSpPr>
          <p:cNvPr id="8" name="TextBox 7"/>
          <p:cNvSpPr txBox="1">
            <a:spLocks noChangeArrowheads="1"/>
          </p:cNvSpPr>
          <p:nvPr/>
        </p:nvSpPr>
        <p:spPr bwMode="auto">
          <a:xfrm>
            <a:off x="1790700" y="2618047"/>
            <a:ext cx="8915400" cy="446276"/>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300" b="1" i="0" u="none" strike="noStrike" kern="1200" cap="none" spc="0" normalizeH="0" baseline="0" noProof="0" dirty="0">
                <a:ln>
                  <a:noFill/>
                </a:ln>
                <a:solidFill>
                  <a:srgbClr val="FFFF00"/>
                </a:solidFill>
                <a:effectLst/>
                <a:uLnTx/>
                <a:uFillTx/>
                <a:latin typeface="Calibri"/>
                <a:ea typeface="+mn-ea"/>
                <a:cs typeface="+mn-cs"/>
              </a:rPr>
              <a:t>Nazareth, Signs, crucified, Claims: Son of God, resurrection  </a:t>
            </a:r>
          </a:p>
        </p:txBody>
      </p:sp>
      <p:sp>
        <p:nvSpPr>
          <p:cNvPr id="9" name="TextBox 8"/>
          <p:cNvSpPr txBox="1">
            <a:spLocks noChangeArrowheads="1"/>
          </p:cNvSpPr>
          <p:nvPr/>
        </p:nvSpPr>
        <p:spPr bwMode="auto">
          <a:xfrm>
            <a:off x="1790700" y="3562845"/>
            <a:ext cx="8534400" cy="461665"/>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Calibri"/>
                <a:ea typeface="+mn-ea"/>
                <a:cs typeface="+mn-cs"/>
              </a:rPr>
              <a:t>Signs, Resurrection, Prophecy </a:t>
            </a:r>
          </a:p>
        </p:txBody>
      </p:sp>
      <p:sp>
        <p:nvSpPr>
          <p:cNvPr id="10" name="TextBox 9"/>
          <p:cNvSpPr txBox="1">
            <a:spLocks noChangeArrowheads="1"/>
          </p:cNvSpPr>
          <p:nvPr/>
        </p:nvSpPr>
        <p:spPr bwMode="auto">
          <a:xfrm>
            <a:off x="3632200" y="4646871"/>
            <a:ext cx="6400800" cy="461665"/>
          </a:xfrm>
          <a:prstGeom prst="rect">
            <a:avLst/>
          </a:prstGeom>
          <a:noFill/>
          <a:ln w="9525">
            <a:noFill/>
            <a:miter lim="800000"/>
            <a:headEnd/>
            <a:tailEnd/>
          </a:ln>
        </p:spPr>
        <p:txBody>
          <a:bodyPr>
            <a:spAutoFit/>
          </a:body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Calibri"/>
                <a:ea typeface="+mn-ea"/>
                <a:cs typeface="+mn-cs"/>
              </a:rPr>
              <a:t>Joel 2, Psalm 16, Psalm 110</a:t>
            </a:r>
          </a:p>
        </p:txBody>
      </p:sp>
      <p:sp>
        <p:nvSpPr>
          <p:cNvPr id="11" name="TextBox 10"/>
          <p:cNvSpPr txBox="1">
            <a:spLocks noChangeArrowheads="1"/>
          </p:cNvSpPr>
          <p:nvPr/>
        </p:nvSpPr>
        <p:spPr bwMode="auto">
          <a:xfrm>
            <a:off x="3632200" y="5690171"/>
            <a:ext cx="6400800" cy="461665"/>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Calibri"/>
                <a:ea typeface="+mn-ea"/>
                <a:cs typeface="+mn-cs"/>
              </a:rPr>
              <a:t>Chart</a:t>
            </a:r>
          </a:p>
        </p:txBody>
      </p:sp>
    </p:spTree>
    <p:extLst>
      <p:ext uri="{BB962C8B-B14F-4D97-AF65-F5344CB8AC3E}">
        <p14:creationId xmlns:p14="http://schemas.microsoft.com/office/powerpoint/2010/main" val="8968168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9863E8-B1C1-4BF1-B889-578D5072E351}"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53251" name="Rectangle 2"/>
          <p:cNvSpPr>
            <a:spLocks noGrp="1" noChangeArrowheads="1"/>
          </p:cNvSpPr>
          <p:nvPr>
            <p:ph type="title"/>
          </p:nvPr>
        </p:nvSpPr>
        <p:spPr>
          <a:xfrm>
            <a:off x="1981200" y="0"/>
            <a:ext cx="8229600" cy="533400"/>
          </a:xfrm>
        </p:spPr>
        <p:txBody>
          <a:bodyPr>
            <a:normAutofit fontScale="90000"/>
          </a:bodyPr>
          <a:lstStyle/>
          <a:p>
            <a:pPr eaLnBrk="1" hangingPunct="1">
              <a:defRPr/>
            </a:pPr>
            <a:r>
              <a:rPr lang="en-US" sz="3200" b="1" i="1" u="sng" dirty="0">
                <a:solidFill>
                  <a:srgbClr val="FFFF00"/>
                </a:solidFill>
              </a:rPr>
              <a:t>Themes in Acts Sermons</a:t>
            </a:r>
          </a:p>
        </p:txBody>
      </p:sp>
      <p:sp>
        <p:nvSpPr>
          <p:cNvPr id="182276" name="Rectangle 3"/>
          <p:cNvSpPr>
            <a:spLocks noGrp="1" noChangeArrowheads="1"/>
          </p:cNvSpPr>
          <p:nvPr>
            <p:ph type="body" idx="1"/>
          </p:nvPr>
        </p:nvSpPr>
        <p:spPr>
          <a:xfrm>
            <a:off x="1600200" y="533400"/>
            <a:ext cx="9067800" cy="6248400"/>
          </a:xfrm>
        </p:spPr>
        <p:txBody>
          <a:bodyPr>
            <a:normAutofit lnSpcReduction="10000"/>
          </a:bodyPr>
          <a:lstStyle/>
          <a:p>
            <a:pPr marL="282575" indent="-282575" defTabSz="1030288">
              <a:lnSpc>
                <a:spcPct val="80000"/>
              </a:lnSpc>
              <a:buNone/>
              <a:tabLst>
                <a:tab pos="3316288" algn="l"/>
                <a:tab pos="4513263" algn="l"/>
                <a:tab pos="4630738" algn="l"/>
                <a:tab pos="5827713" algn="l"/>
                <a:tab pos="5946775" algn="l"/>
                <a:tab pos="6973888" algn="l"/>
              </a:tabLst>
            </a:pPr>
            <a:r>
              <a:rPr lang="en-US" sz="2400" dirty="0"/>
              <a:t>	                                    </a:t>
            </a:r>
            <a:r>
              <a:rPr lang="en-US" sz="2400" i="1" dirty="0"/>
              <a:t>Chapter</a:t>
            </a:r>
            <a:r>
              <a:rPr lang="en-US" sz="2800" dirty="0"/>
              <a:t> 2</a:t>
            </a:r>
            <a:r>
              <a:rPr lang="en-US" sz="2400" dirty="0"/>
              <a:t>		</a:t>
            </a:r>
          </a:p>
          <a:p>
            <a:pPr marL="282575" indent="-282575" defTabSz="1030288">
              <a:lnSpc>
                <a:spcPct val="80000"/>
              </a:lnSpc>
              <a:tabLst>
                <a:tab pos="3316288" algn="l"/>
                <a:tab pos="4513263" algn="l"/>
                <a:tab pos="4630738" algn="l"/>
                <a:tab pos="5827713" algn="l"/>
                <a:tab pos="5946775" algn="l"/>
                <a:tab pos="6973888" algn="l"/>
              </a:tabLst>
            </a:pPr>
            <a:r>
              <a:rPr lang="en-US" sz="2400" dirty="0"/>
              <a:t>Miracles	</a:t>
            </a:r>
            <a:r>
              <a:rPr lang="en-US" sz="2400" dirty="0">
                <a:solidFill>
                  <a:srgbClr val="FFFF00"/>
                </a:solidFill>
              </a:rPr>
              <a:t>22 	</a:t>
            </a:r>
          </a:p>
          <a:p>
            <a:pPr marL="282575" indent="-282575" defTabSz="1030288">
              <a:lnSpc>
                <a:spcPct val="80000"/>
              </a:lnSpc>
              <a:tabLst>
                <a:tab pos="3316288" algn="l"/>
                <a:tab pos="4513263" algn="l"/>
                <a:tab pos="4630738" algn="l"/>
                <a:tab pos="5827713" algn="l"/>
                <a:tab pos="5946775" algn="l"/>
                <a:tab pos="6973888" algn="l"/>
              </a:tabLst>
            </a:pPr>
            <a:r>
              <a:rPr lang="en-US" sz="2400" dirty="0"/>
              <a:t>Rejection by Jews</a:t>
            </a:r>
            <a:r>
              <a:rPr lang="en-US" sz="2400" dirty="0">
                <a:solidFill>
                  <a:srgbClr val="FFFF00"/>
                </a:solidFill>
              </a:rPr>
              <a:t>	23,36	</a:t>
            </a:r>
          </a:p>
          <a:p>
            <a:pPr marL="282575" indent="-282575" defTabSz="1030288">
              <a:lnSpc>
                <a:spcPct val="80000"/>
              </a:lnSpc>
              <a:tabLst>
                <a:tab pos="3316288" algn="l"/>
                <a:tab pos="4513263" algn="l"/>
                <a:tab pos="4630738" algn="l"/>
                <a:tab pos="5827713" algn="l"/>
                <a:tab pos="5946775" algn="l"/>
                <a:tab pos="6973888" algn="l"/>
              </a:tabLst>
            </a:pPr>
            <a:r>
              <a:rPr lang="en-US" sz="2400" dirty="0"/>
              <a:t>Resurrection	</a:t>
            </a:r>
            <a:r>
              <a:rPr lang="en-US" sz="2400" dirty="0">
                <a:solidFill>
                  <a:srgbClr val="FFFF00"/>
                </a:solidFill>
              </a:rPr>
              <a:t>24	</a:t>
            </a:r>
          </a:p>
          <a:p>
            <a:pPr marL="282575" indent="-282575" defTabSz="1030288">
              <a:lnSpc>
                <a:spcPct val="80000"/>
              </a:lnSpc>
              <a:tabLst>
                <a:tab pos="3316288" algn="l"/>
                <a:tab pos="4513263" algn="l"/>
                <a:tab pos="4630738" algn="l"/>
                <a:tab pos="5827713" algn="l"/>
                <a:tab pos="5946775" algn="l"/>
                <a:tab pos="6973888" algn="l"/>
              </a:tabLst>
            </a:pPr>
            <a:r>
              <a:rPr lang="en-US" sz="2400" dirty="0"/>
              <a:t>Prophecies…		</a:t>
            </a:r>
            <a:endParaRPr lang="en-US" sz="2400" dirty="0">
              <a:solidFill>
                <a:srgbClr val="FFFF00"/>
              </a:solidFill>
            </a:endParaRPr>
          </a:p>
          <a:p>
            <a:pPr marL="631825" lvl="1" indent="-234950" defTabSz="1030288">
              <a:lnSpc>
                <a:spcPct val="80000"/>
              </a:lnSpc>
              <a:tabLst>
                <a:tab pos="3316288" algn="l"/>
                <a:tab pos="4513263" algn="l"/>
                <a:tab pos="4630738" algn="l"/>
                <a:tab pos="5827713" algn="l"/>
                <a:tab pos="5946775" algn="l"/>
                <a:tab pos="6973888" algn="l"/>
              </a:tabLst>
            </a:pPr>
            <a:r>
              <a:rPr lang="en-US" sz="2400" dirty="0"/>
              <a:t>Suffering Messiah	</a:t>
            </a:r>
            <a:r>
              <a:rPr lang="en-US" sz="2400" dirty="0">
                <a:solidFill>
                  <a:srgbClr val="FFFF00"/>
                </a:solidFill>
              </a:rPr>
              <a:t>27		</a:t>
            </a:r>
            <a:endParaRPr lang="en-US" sz="2400" dirty="0"/>
          </a:p>
          <a:p>
            <a:pPr marL="631825" lvl="1" indent="-234950" defTabSz="1030288">
              <a:lnSpc>
                <a:spcPct val="80000"/>
              </a:lnSpc>
              <a:tabLst>
                <a:tab pos="3316288" algn="l"/>
                <a:tab pos="4513263" algn="l"/>
                <a:tab pos="4630738" algn="l"/>
                <a:tab pos="5827713" algn="l"/>
                <a:tab pos="5946775" algn="l"/>
                <a:tab pos="6973888" algn="l"/>
              </a:tabLst>
            </a:pPr>
            <a:r>
              <a:rPr lang="en-US" sz="2400" dirty="0"/>
              <a:t>Resurrection	</a:t>
            </a:r>
            <a:r>
              <a:rPr lang="en-US" sz="2400" dirty="0">
                <a:solidFill>
                  <a:srgbClr val="FFFF00"/>
                </a:solidFill>
              </a:rPr>
              <a:t>24,31	</a:t>
            </a:r>
            <a:endParaRPr lang="en-US" sz="2400" dirty="0"/>
          </a:p>
          <a:p>
            <a:pPr marL="631825" lvl="1" indent="-234950" defTabSz="1030288">
              <a:lnSpc>
                <a:spcPct val="80000"/>
              </a:lnSpc>
              <a:tabLst>
                <a:tab pos="3316288" algn="l"/>
                <a:tab pos="4513263" algn="l"/>
                <a:tab pos="4630738" algn="l"/>
                <a:tab pos="5827713" algn="l"/>
                <a:tab pos="5946775" algn="l"/>
                <a:tab pos="6973888" algn="l"/>
              </a:tabLst>
            </a:pPr>
            <a:r>
              <a:rPr lang="en-US" sz="2400" dirty="0"/>
              <a:t>Coronation	</a:t>
            </a:r>
            <a:r>
              <a:rPr lang="en-US" sz="2400" dirty="0">
                <a:solidFill>
                  <a:srgbClr val="FFFF00"/>
                </a:solidFill>
              </a:rPr>
              <a:t>33,34		</a:t>
            </a:r>
            <a:endParaRPr lang="en-US" sz="2400" dirty="0"/>
          </a:p>
          <a:p>
            <a:pPr marL="282575" indent="-282575" defTabSz="1030288">
              <a:lnSpc>
                <a:spcPct val="80000"/>
              </a:lnSpc>
              <a:tabLst>
                <a:tab pos="3316288" algn="l"/>
                <a:tab pos="4513263" algn="l"/>
                <a:tab pos="4630738" algn="l"/>
                <a:tab pos="5827713" algn="l"/>
                <a:tab pos="5946775" algn="l"/>
                <a:tab pos="6973888" algn="l"/>
              </a:tabLst>
            </a:pPr>
            <a:r>
              <a:rPr lang="en-US" sz="2400" dirty="0"/>
              <a:t>Reign in Heaven	</a:t>
            </a:r>
            <a:r>
              <a:rPr lang="en-US" sz="2400" dirty="0">
                <a:solidFill>
                  <a:srgbClr val="FFFF00"/>
                </a:solidFill>
              </a:rPr>
              <a:t>36	</a:t>
            </a:r>
            <a:endParaRPr lang="en-US" sz="2400" dirty="0"/>
          </a:p>
          <a:p>
            <a:pPr marL="282575" indent="-282575" defTabSz="1030288">
              <a:lnSpc>
                <a:spcPct val="80000"/>
              </a:lnSpc>
              <a:tabLst>
                <a:tab pos="3316288" algn="l"/>
                <a:tab pos="4513263" algn="l"/>
                <a:tab pos="4630738" algn="l"/>
                <a:tab pos="5827713" algn="l"/>
                <a:tab pos="5946775" algn="l"/>
                <a:tab pos="6973888" algn="l"/>
              </a:tabLst>
            </a:pPr>
            <a:r>
              <a:rPr lang="en-US" sz="2400" dirty="0"/>
              <a:t>Judgment	</a:t>
            </a:r>
            <a:r>
              <a:rPr lang="en-US" sz="2400" dirty="0">
                <a:solidFill>
                  <a:srgbClr val="FFFF00"/>
                </a:solidFill>
              </a:rPr>
              <a:t>20,40	</a:t>
            </a:r>
            <a:endParaRPr lang="en-US" sz="2400" dirty="0"/>
          </a:p>
          <a:p>
            <a:pPr marL="282575" indent="-282575" defTabSz="1030288">
              <a:lnSpc>
                <a:spcPct val="80000"/>
              </a:lnSpc>
              <a:tabLst>
                <a:tab pos="3316288" algn="l"/>
                <a:tab pos="4513263" algn="l"/>
                <a:tab pos="4630738" algn="l"/>
                <a:tab pos="5827713" algn="l"/>
                <a:tab pos="5946775" algn="l"/>
                <a:tab pos="6973888" algn="l"/>
              </a:tabLst>
            </a:pPr>
            <a:r>
              <a:rPr lang="en-US" sz="2400" dirty="0"/>
              <a:t>God’s Control	</a:t>
            </a:r>
            <a:r>
              <a:rPr lang="en-US" sz="2400" dirty="0">
                <a:solidFill>
                  <a:srgbClr val="FFFF00"/>
                </a:solidFill>
              </a:rPr>
              <a:t>17-on	</a:t>
            </a:r>
            <a:endParaRPr lang="en-US" sz="2400" dirty="0"/>
          </a:p>
          <a:p>
            <a:pPr marL="282575" indent="-282575" defTabSz="1030288">
              <a:lnSpc>
                <a:spcPct val="80000"/>
              </a:lnSpc>
              <a:tabLst>
                <a:tab pos="3316288" algn="l"/>
                <a:tab pos="4513263" algn="l"/>
                <a:tab pos="4630738" algn="l"/>
                <a:tab pos="5827713" algn="l"/>
                <a:tab pos="5946775" algn="l"/>
                <a:tab pos="6973888" algn="l"/>
              </a:tabLst>
            </a:pPr>
            <a:r>
              <a:rPr lang="en-US" sz="2400" dirty="0"/>
              <a:t>Human Guilt	</a:t>
            </a:r>
            <a:r>
              <a:rPr lang="en-US" sz="2400" dirty="0">
                <a:solidFill>
                  <a:srgbClr val="FFFF00"/>
                </a:solidFill>
              </a:rPr>
              <a:t>36,40	</a:t>
            </a:r>
            <a:endParaRPr lang="en-US" sz="2400" dirty="0"/>
          </a:p>
          <a:p>
            <a:pPr marL="282575" indent="-282575" defTabSz="1030288">
              <a:lnSpc>
                <a:spcPct val="80000"/>
              </a:lnSpc>
              <a:tabLst>
                <a:tab pos="3316288" algn="l"/>
                <a:tab pos="4513263" algn="l"/>
                <a:tab pos="4630738" algn="l"/>
                <a:tab pos="5827713" algn="l"/>
                <a:tab pos="5946775" algn="l"/>
                <a:tab pos="6973888" algn="l"/>
              </a:tabLst>
            </a:pPr>
            <a:r>
              <a:rPr lang="en-US" sz="2400" dirty="0"/>
              <a:t>Forgiveness	</a:t>
            </a:r>
            <a:r>
              <a:rPr lang="en-US" sz="2400" dirty="0">
                <a:solidFill>
                  <a:srgbClr val="FFFF00"/>
                </a:solidFill>
              </a:rPr>
              <a:t>38,40	</a:t>
            </a:r>
            <a:endParaRPr lang="en-US" sz="2400" dirty="0"/>
          </a:p>
          <a:p>
            <a:pPr marL="631825" lvl="1" indent="-234950" defTabSz="1030288">
              <a:lnSpc>
                <a:spcPct val="80000"/>
              </a:lnSpc>
              <a:tabLst>
                <a:tab pos="3316288" algn="l"/>
                <a:tab pos="4513263" algn="l"/>
                <a:tab pos="4630738" algn="l"/>
                <a:tab pos="5827713" algn="l"/>
                <a:tab pos="5946775" algn="l"/>
                <a:tab pos="6973888" algn="l"/>
              </a:tabLst>
            </a:pPr>
            <a:r>
              <a:rPr lang="en-US" sz="2400" dirty="0"/>
              <a:t>Repentance	</a:t>
            </a:r>
            <a:r>
              <a:rPr lang="en-US" sz="2400" dirty="0">
                <a:solidFill>
                  <a:srgbClr val="FFFF00"/>
                </a:solidFill>
              </a:rPr>
              <a:t>38	</a:t>
            </a:r>
            <a:endParaRPr lang="en-US" sz="2400" dirty="0"/>
          </a:p>
          <a:p>
            <a:pPr marL="631825" lvl="1" indent="-234950" defTabSz="1030288">
              <a:lnSpc>
                <a:spcPct val="80000"/>
              </a:lnSpc>
              <a:tabLst>
                <a:tab pos="3316288" algn="l"/>
                <a:tab pos="4513263" algn="l"/>
                <a:tab pos="4630738" algn="l"/>
                <a:tab pos="5827713" algn="l"/>
                <a:tab pos="5946775" algn="l"/>
                <a:tab pos="6973888" algn="l"/>
              </a:tabLst>
            </a:pPr>
            <a:r>
              <a:rPr lang="en-US" sz="2400" dirty="0"/>
              <a:t>Baptism	</a:t>
            </a:r>
            <a:r>
              <a:rPr lang="en-US" sz="2400" dirty="0">
                <a:solidFill>
                  <a:srgbClr val="FFFF00"/>
                </a:solidFill>
              </a:rPr>
              <a:t>38					</a:t>
            </a:r>
            <a:endParaRPr lang="en-US" sz="2400" dirty="0"/>
          </a:p>
          <a:p>
            <a:pPr marL="282575" indent="-282575" defTabSz="1030288">
              <a:lnSpc>
                <a:spcPct val="80000"/>
              </a:lnSpc>
              <a:tabLst>
                <a:tab pos="3316288" algn="l"/>
                <a:tab pos="4513263" algn="l"/>
                <a:tab pos="4630738" algn="l"/>
                <a:tab pos="5827713" algn="l"/>
                <a:tab pos="5946775" algn="l"/>
                <a:tab pos="6973888" algn="l"/>
              </a:tabLst>
            </a:pPr>
            <a:r>
              <a:rPr lang="en-US" sz="2400" dirty="0"/>
              <a:t>Exclusivity	</a:t>
            </a:r>
            <a:r>
              <a:rPr lang="en-US" sz="2400" dirty="0">
                <a:solidFill>
                  <a:srgbClr val="FFFF00"/>
                </a:solidFill>
              </a:rPr>
              <a:t>40	</a:t>
            </a:r>
            <a:endParaRPr lang="en-US" sz="2000" dirty="0"/>
          </a:p>
          <a:p>
            <a:pPr marL="282575" indent="-282575" defTabSz="1030288">
              <a:lnSpc>
                <a:spcPct val="80000"/>
              </a:lnSpc>
              <a:tabLst>
                <a:tab pos="3316288" algn="l"/>
                <a:tab pos="4513263" algn="l"/>
                <a:tab pos="4630738" algn="l"/>
                <a:tab pos="5827713" algn="l"/>
                <a:tab pos="5946775" algn="l"/>
                <a:tab pos="6973888" algn="l"/>
              </a:tabLst>
            </a:pPr>
            <a:r>
              <a:rPr lang="en-US" sz="2400" dirty="0"/>
              <a:t>Universality	</a:t>
            </a:r>
            <a:r>
              <a:rPr lang="en-US" sz="2400" dirty="0">
                <a:solidFill>
                  <a:srgbClr val="FFFF00"/>
                </a:solidFill>
              </a:rPr>
              <a:t>39	</a:t>
            </a:r>
          </a:p>
        </p:txBody>
      </p:sp>
      <p:sp>
        <p:nvSpPr>
          <p:cNvPr id="53253" name="Line 4"/>
          <p:cNvSpPr>
            <a:spLocks noChangeShapeType="1"/>
          </p:cNvSpPr>
          <p:nvPr/>
        </p:nvSpPr>
        <p:spPr bwMode="auto">
          <a:xfrm>
            <a:off x="1524000" y="12192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54" name="Line 5"/>
          <p:cNvSpPr>
            <a:spLocks noChangeShapeType="1"/>
          </p:cNvSpPr>
          <p:nvPr/>
        </p:nvSpPr>
        <p:spPr bwMode="auto">
          <a:xfrm>
            <a:off x="1524000" y="16002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55" name="Line 7"/>
          <p:cNvSpPr>
            <a:spLocks noChangeShapeType="1"/>
          </p:cNvSpPr>
          <p:nvPr/>
        </p:nvSpPr>
        <p:spPr bwMode="auto">
          <a:xfrm>
            <a:off x="1524000" y="35052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56" name="Line 8"/>
          <p:cNvSpPr>
            <a:spLocks noChangeShapeType="1"/>
          </p:cNvSpPr>
          <p:nvPr/>
        </p:nvSpPr>
        <p:spPr bwMode="auto">
          <a:xfrm>
            <a:off x="1524000" y="38100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57" name="Line 9"/>
          <p:cNvSpPr>
            <a:spLocks noChangeShapeType="1"/>
          </p:cNvSpPr>
          <p:nvPr/>
        </p:nvSpPr>
        <p:spPr bwMode="auto">
          <a:xfrm>
            <a:off x="1524000" y="41910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58" name="Line 10"/>
          <p:cNvSpPr>
            <a:spLocks noChangeShapeType="1"/>
          </p:cNvSpPr>
          <p:nvPr/>
        </p:nvSpPr>
        <p:spPr bwMode="auto">
          <a:xfrm>
            <a:off x="1524000" y="44958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59" name="Line 11"/>
          <p:cNvSpPr>
            <a:spLocks noChangeShapeType="1"/>
          </p:cNvSpPr>
          <p:nvPr/>
        </p:nvSpPr>
        <p:spPr bwMode="auto">
          <a:xfrm>
            <a:off x="1524000" y="54864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60" name="Line 12"/>
          <p:cNvSpPr>
            <a:spLocks noChangeShapeType="1"/>
          </p:cNvSpPr>
          <p:nvPr/>
        </p:nvSpPr>
        <p:spPr bwMode="auto">
          <a:xfrm>
            <a:off x="1524000" y="61722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61" name="Line 13"/>
          <p:cNvSpPr>
            <a:spLocks noChangeShapeType="1"/>
          </p:cNvSpPr>
          <p:nvPr/>
        </p:nvSpPr>
        <p:spPr bwMode="auto">
          <a:xfrm>
            <a:off x="1524000" y="58674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62" name="Line 14"/>
          <p:cNvSpPr>
            <a:spLocks noChangeShapeType="1"/>
          </p:cNvSpPr>
          <p:nvPr/>
        </p:nvSpPr>
        <p:spPr bwMode="auto">
          <a:xfrm>
            <a:off x="1524000" y="19050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63" name="Line 15"/>
          <p:cNvSpPr>
            <a:spLocks noChangeShapeType="1"/>
          </p:cNvSpPr>
          <p:nvPr/>
        </p:nvSpPr>
        <p:spPr bwMode="auto">
          <a:xfrm>
            <a:off x="1524000" y="3200399"/>
            <a:ext cx="9144000" cy="16481"/>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53264" name="Line 16"/>
          <p:cNvSpPr>
            <a:spLocks noChangeShapeType="1"/>
          </p:cNvSpPr>
          <p:nvPr/>
        </p:nvSpPr>
        <p:spPr bwMode="auto">
          <a:xfrm>
            <a:off x="1524000" y="914400"/>
            <a:ext cx="9144000" cy="0"/>
          </a:xfrm>
          <a:prstGeom prst="line">
            <a:avLst/>
          </a:prstGeom>
          <a:noFill/>
          <a:ln w="9525">
            <a:solidFill>
              <a:schemeClr val="tx1"/>
            </a:solidFill>
            <a:round/>
            <a:headEnd/>
            <a:tailEnd/>
          </a:ln>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11430000" cy="4624241"/>
          </a:xfrm>
        </p:spPr>
        <p:txBody>
          <a:bodyPr>
            <a:normAutofit fontScale="77500" lnSpcReduction="20000"/>
          </a:bodyPr>
          <a:lstStyle/>
          <a:p>
            <a:pPr marL="891540" indent="-891540">
              <a:lnSpc>
                <a:spcPct val="170000"/>
              </a:lnSpc>
              <a:buFont typeface="+mj-lt"/>
              <a:buAutoNum type="arabicPeriod"/>
            </a:pPr>
            <a:r>
              <a:rPr lang="en-US" sz="4320" b="1" dirty="0">
                <a:latin typeface="Cambria" panose="02040503050406030204" pitchFamily="18" charset="0"/>
                <a:ea typeface="Cambria" panose="02040503050406030204" pitchFamily="18" charset="0"/>
              </a:rPr>
              <a:t>Power of God &amp; Holy Spirit – 1:2,5,8,16</a:t>
            </a:r>
          </a:p>
          <a:p>
            <a:pPr marL="891540" indent="-891540">
              <a:lnSpc>
                <a:spcPct val="170000"/>
              </a:lnSpc>
              <a:buFont typeface="+mj-lt"/>
              <a:buAutoNum type="arabicPeriod"/>
            </a:pPr>
            <a:r>
              <a:rPr lang="en-US" sz="4320" b="1" dirty="0">
                <a:latin typeface="Cambria" panose="02040503050406030204" pitchFamily="18" charset="0"/>
                <a:ea typeface="Cambria" panose="02040503050406030204" pitchFamily="18" charset="0"/>
              </a:rPr>
              <a:t>Trusted &amp; Obeyed Scripture – 1:3,16,20</a:t>
            </a:r>
          </a:p>
          <a:p>
            <a:pPr marL="891540" indent="-891540">
              <a:lnSpc>
                <a:spcPct val="170000"/>
              </a:lnSpc>
              <a:buFont typeface="+mj-lt"/>
              <a:buAutoNum type="arabicPeriod"/>
            </a:pPr>
            <a:r>
              <a:rPr lang="en-US" sz="4320" b="1" dirty="0">
                <a:latin typeface="Cambria" panose="02040503050406030204" pitchFamily="18" charset="0"/>
                <a:ea typeface="Cambria" panose="02040503050406030204" pitchFamily="18" charset="0"/>
              </a:rPr>
              <a:t>Apostolic Witness – 1:8,13,17,20,21-22,23-26</a:t>
            </a:r>
          </a:p>
          <a:p>
            <a:pPr marL="891540" indent="-891540">
              <a:lnSpc>
                <a:spcPct val="170000"/>
              </a:lnSpc>
              <a:buFont typeface="+mj-lt"/>
              <a:buAutoNum type="arabicPeriod"/>
            </a:pPr>
            <a:r>
              <a:rPr lang="en-US" sz="4320" b="1" dirty="0">
                <a:latin typeface="Cambria" panose="02040503050406030204" pitchFamily="18" charset="0"/>
                <a:ea typeface="Cambria" panose="02040503050406030204" pitchFamily="18" charset="0"/>
              </a:rPr>
              <a:t>Prayer – 1:14,24</a:t>
            </a:r>
          </a:p>
          <a:p>
            <a:pPr marL="891540" indent="-891540">
              <a:lnSpc>
                <a:spcPct val="170000"/>
              </a:lnSpc>
              <a:buFont typeface="+mj-lt"/>
              <a:buAutoNum type="arabicPeriod"/>
            </a:pPr>
            <a:r>
              <a:rPr lang="en-US" sz="4320" b="1" dirty="0">
                <a:latin typeface="Cambria" panose="02040503050406030204" pitchFamily="18" charset="0"/>
                <a:ea typeface="Cambria" panose="02040503050406030204" pitchFamily="18" charset="0"/>
              </a:rPr>
              <a:t>Togetherness – 1:4,6,14,15,21,22,26</a:t>
            </a:r>
          </a:p>
          <a:p>
            <a:pPr>
              <a:lnSpc>
                <a:spcPct val="170000"/>
              </a:lnSpc>
            </a:pPr>
            <a:endParaRPr lang="en-US" sz="3600" b="1" dirty="0"/>
          </a:p>
        </p:txBody>
      </p:sp>
      <p:sp>
        <p:nvSpPr>
          <p:cNvPr id="6" name="Title 1"/>
          <p:cNvSpPr>
            <a:spLocks noGrp="1"/>
          </p:cNvSpPr>
          <p:nvPr>
            <p:ph type="title"/>
          </p:nvPr>
        </p:nvSpPr>
        <p:spPr>
          <a:xfrm>
            <a:off x="918234" y="94397"/>
            <a:ext cx="10660331" cy="956032"/>
          </a:xfrm>
        </p:spPr>
        <p:txBody>
          <a:bodyPr>
            <a:noAutofit/>
          </a:bodyPr>
          <a:lstStyle/>
          <a:p>
            <a:r>
              <a:rPr lang="en-US" sz="3600" b="1" i="1" u="sng" dirty="0">
                <a:solidFill>
                  <a:srgbClr val="FFFF00"/>
                </a:solidFill>
                <a:latin typeface="Cambria" panose="02040503050406030204" pitchFamily="18" charset="0"/>
                <a:ea typeface="Cambria" panose="02040503050406030204" pitchFamily="18" charset="0"/>
              </a:rPr>
              <a:t>How They Continued What Jesus Began (Kingdom)</a:t>
            </a:r>
          </a:p>
        </p:txBody>
      </p:sp>
      <p:sp>
        <p:nvSpPr>
          <p:cNvPr id="5" name="Rounded Rectangular Callout 17">
            <a:extLst>
              <a:ext uri="{FF2B5EF4-FFF2-40B4-BE49-F238E27FC236}">
                <a16:creationId xmlns:a16="http://schemas.microsoft.com/office/drawing/2014/main" id="{4AAF8BD3-FF9F-401F-9CF2-6CA45419E642}"/>
              </a:ext>
            </a:extLst>
          </p:cNvPr>
          <p:cNvSpPr/>
          <p:nvPr/>
        </p:nvSpPr>
        <p:spPr>
          <a:xfrm>
            <a:off x="1219199" y="5791200"/>
            <a:ext cx="10058400" cy="509441"/>
          </a:xfrm>
          <a:prstGeom prst="wedgeRoundRectCallout">
            <a:avLst>
              <a:gd name="adj1" fmla="val 25597"/>
              <a:gd name="adj2" fmla="val 40086"/>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mbria" pitchFamily="18" charset="0"/>
                <a:ea typeface="+mn-ea"/>
                <a:cs typeface="+mn-cs"/>
              </a:rPr>
              <a:t>The King’s Church will advance the Kingdom in like manner</a:t>
            </a:r>
          </a:p>
        </p:txBody>
      </p:sp>
      <p:sp>
        <p:nvSpPr>
          <p:cNvPr id="8" name="Rounded Rectangular Callout 17">
            <a:extLst>
              <a:ext uri="{FF2B5EF4-FFF2-40B4-BE49-F238E27FC236}">
                <a16:creationId xmlns:a16="http://schemas.microsoft.com/office/drawing/2014/main" id="{8DE8AF1D-E8BD-4860-BBB0-17805C561776}"/>
              </a:ext>
            </a:extLst>
          </p:cNvPr>
          <p:cNvSpPr/>
          <p:nvPr/>
        </p:nvSpPr>
        <p:spPr>
          <a:xfrm>
            <a:off x="4116717" y="938359"/>
            <a:ext cx="3958566" cy="509441"/>
          </a:xfrm>
          <a:prstGeom prst="wedgeRoundRectCallout">
            <a:avLst>
              <a:gd name="adj1" fmla="val 25597"/>
              <a:gd name="adj2" fmla="val 40086"/>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FF00"/>
                </a:solidFill>
                <a:latin typeface="Cambria" pitchFamily="18" charset="0"/>
              </a:rPr>
              <a:t>Also seen in Chapter 2</a:t>
            </a:r>
            <a:endParaRPr kumimoji="0" lang="en-US" sz="2800" b="1" i="0" u="none" strike="noStrike" kern="1200" cap="none" spc="0" normalizeH="0" baseline="0" noProof="0" dirty="0">
              <a:ln>
                <a:noFill/>
              </a:ln>
              <a:solidFill>
                <a:srgbClr val="FFFF00"/>
              </a:solidFill>
              <a:effectLst/>
              <a:uLnTx/>
              <a:uFillTx/>
              <a:latin typeface="Cambria" pitchFamily="18" charset="0"/>
              <a:ea typeface="+mn-ea"/>
              <a:cs typeface="+mn-cs"/>
            </a:endParaRPr>
          </a:p>
        </p:txBody>
      </p:sp>
    </p:spTree>
    <p:extLst>
      <p:ext uri="{BB962C8B-B14F-4D97-AF65-F5344CB8AC3E}">
        <p14:creationId xmlns:p14="http://schemas.microsoft.com/office/powerpoint/2010/main" val="1686137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4400" y="58"/>
            <a:ext cx="6454524" cy="543675"/>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Elements of Conversion Seen in Acts 2</a:t>
            </a:r>
          </a:p>
        </p:txBody>
      </p:sp>
      <p:sp>
        <p:nvSpPr>
          <p:cNvPr id="14" name="Rounded Rectangle 13"/>
          <p:cNvSpPr/>
          <p:nvPr/>
        </p:nvSpPr>
        <p:spPr bwMode="auto">
          <a:xfrm>
            <a:off x="914400" y="787407"/>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Faith:</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Mind</a:t>
            </a:r>
          </a:p>
        </p:txBody>
      </p:sp>
      <p:cxnSp>
        <p:nvCxnSpPr>
          <p:cNvPr id="23" name="Straight Arrow Connector 22"/>
          <p:cNvCxnSpPr/>
          <p:nvPr/>
        </p:nvCxnSpPr>
        <p:spPr bwMode="auto">
          <a:xfrm>
            <a:off x="4572000" y="889000"/>
            <a:ext cx="16256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6299200" y="787407"/>
            <a:ext cx="5689600" cy="5588000"/>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They were pierced to the heart and said “what shall we do?</a:t>
            </a:r>
          </a:p>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There was a belief in God but believed Jesus to be an imposter.</a:t>
            </a:r>
          </a:p>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From not believing Jesus was the resurrected and exalted Christ, the Son of God, to belief. </a:t>
            </a:r>
          </a:p>
          <a:p>
            <a:pPr marL="1066773" marR="0" lvl="1" indent="-457189" algn="l" defTabSz="1219170" rtl="0" eaLnBrk="0" fontAlgn="base" latinLnBrk="0" hangingPunct="0">
              <a:lnSpc>
                <a:spcPct val="100000"/>
              </a:lnSpc>
              <a:spcBef>
                <a:spcPct val="0"/>
              </a:spcBef>
              <a:spcAft>
                <a:spcPct val="0"/>
              </a:spcAft>
              <a:buClrTx/>
              <a:buSzTx/>
              <a:buFont typeface="Wingdings" pitchFamily="2" charset="2"/>
              <a:buChar char="Ø"/>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Peter provided evidence that resulted in belief</a:t>
            </a:r>
          </a:p>
          <a:p>
            <a:pPr marL="1676358" marR="0" lvl="2"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Prophecy</a:t>
            </a:r>
          </a:p>
          <a:p>
            <a:pPr marL="1676358" marR="0" lvl="2"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Miracles</a:t>
            </a:r>
          </a:p>
          <a:p>
            <a:pPr marL="1676358" marR="0" lvl="2"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Empty Tomb</a:t>
            </a:r>
          </a:p>
          <a:p>
            <a:pPr marL="1676358" marR="0" lvl="2"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Eye Witnesses</a:t>
            </a:r>
          </a:p>
        </p:txBody>
      </p:sp>
    </p:spTree>
    <p:extLst>
      <p:ext uri="{BB962C8B-B14F-4D97-AF65-F5344CB8AC3E}">
        <p14:creationId xmlns:p14="http://schemas.microsoft.com/office/powerpoint/2010/main" val="142415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4">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4400" y="58"/>
            <a:ext cx="6454524" cy="543675"/>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Elements of Conversion Seen in Acts 2</a:t>
            </a:r>
          </a:p>
        </p:txBody>
      </p:sp>
      <p:sp>
        <p:nvSpPr>
          <p:cNvPr id="13" name="Rounded Rectangle 12"/>
          <p:cNvSpPr/>
          <p:nvPr/>
        </p:nvSpPr>
        <p:spPr bwMode="auto">
          <a:xfrm>
            <a:off x="914400" y="2006600"/>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Repentance</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Will</a:t>
            </a:r>
          </a:p>
        </p:txBody>
      </p:sp>
      <p:sp>
        <p:nvSpPr>
          <p:cNvPr id="14" name="Rounded Rectangle 13"/>
          <p:cNvSpPr/>
          <p:nvPr/>
        </p:nvSpPr>
        <p:spPr bwMode="auto">
          <a:xfrm>
            <a:off x="914400" y="787407"/>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Faith:</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Mind</a:t>
            </a:r>
          </a:p>
        </p:txBody>
      </p:sp>
      <p:sp>
        <p:nvSpPr>
          <p:cNvPr id="15" name="Curved Left Arrow 14"/>
          <p:cNvSpPr/>
          <p:nvPr/>
        </p:nvSpPr>
        <p:spPr bwMode="auto">
          <a:xfrm>
            <a:off x="4673600" y="1397005"/>
            <a:ext cx="609600" cy="1320800"/>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cxnSp>
        <p:nvCxnSpPr>
          <p:cNvPr id="23" name="Straight Arrow Connector 22"/>
          <p:cNvCxnSpPr/>
          <p:nvPr/>
        </p:nvCxnSpPr>
        <p:spPr bwMode="auto">
          <a:xfrm>
            <a:off x="4572000" y="2209800"/>
            <a:ext cx="16256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6299200" y="787407"/>
            <a:ext cx="5689600" cy="5588000"/>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They had been determined to crucify Jesus now they wanted to obey him.</a:t>
            </a:r>
          </a:p>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They were asking “what shall we do”? How can we accept him? How can we demonstrate our faith in him?</a:t>
            </a:r>
          </a:p>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Peter says change your will, change your purpose toward Jesus Christ. Repent!</a:t>
            </a:r>
          </a:p>
        </p:txBody>
      </p:sp>
    </p:spTree>
    <p:extLst>
      <p:ext uri="{BB962C8B-B14F-4D97-AF65-F5344CB8AC3E}">
        <p14:creationId xmlns:p14="http://schemas.microsoft.com/office/powerpoint/2010/main" val="230424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1000"/>
                                        <p:tgtEl>
                                          <p:spTgt spid="15"/>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4400" y="58"/>
            <a:ext cx="6454524" cy="543675"/>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Elements of Conversion Seen in Acts 2</a:t>
            </a:r>
          </a:p>
        </p:txBody>
      </p:sp>
      <p:sp>
        <p:nvSpPr>
          <p:cNvPr id="10" name="Rounded Rectangle 9"/>
          <p:cNvSpPr/>
          <p:nvPr/>
        </p:nvSpPr>
        <p:spPr bwMode="auto">
          <a:xfrm>
            <a:off x="914400" y="3225800"/>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Confession</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667" b="0" i="0" u="none" strike="noStrike" kern="1200" cap="none" spc="0" normalizeH="0" baseline="0" noProof="0" dirty="0">
                <a:ln>
                  <a:noFill/>
                </a:ln>
                <a:solidFill>
                  <a:srgbClr val="FFFFFF"/>
                </a:solidFill>
                <a:effectLst/>
                <a:uLnTx/>
                <a:uFillTx/>
                <a:latin typeface="Cambria" pitchFamily="18" charset="0"/>
                <a:ea typeface="+mn-ea"/>
                <a:cs typeface="+mn-cs"/>
              </a:rPr>
              <a:t>A Change of Allegiance</a:t>
            </a:r>
          </a:p>
        </p:txBody>
      </p:sp>
      <p:sp>
        <p:nvSpPr>
          <p:cNvPr id="13" name="Rounded Rectangle 12"/>
          <p:cNvSpPr/>
          <p:nvPr/>
        </p:nvSpPr>
        <p:spPr bwMode="auto">
          <a:xfrm>
            <a:off x="914400" y="2006600"/>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Repentance</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Will</a:t>
            </a:r>
          </a:p>
        </p:txBody>
      </p:sp>
      <p:sp>
        <p:nvSpPr>
          <p:cNvPr id="14" name="Rounded Rectangle 13"/>
          <p:cNvSpPr/>
          <p:nvPr/>
        </p:nvSpPr>
        <p:spPr bwMode="auto">
          <a:xfrm>
            <a:off x="914400" y="787407"/>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Faith:</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Mind</a:t>
            </a:r>
          </a:p>
        </p:txBody>
      </p:sp>
      <p:sp>
        <p:nvSpPr>
          <p:cNvPr id="15" name="Curved Left Arrow 14"/>
          <p:cNvSpPr/>
          <p:nvPr/>
        </p:nvSpPr>
        <p:spPr bwMode="auto">
          <a:xfrm>
            <a:off x="4673600" y="1397005"/>
            <a:ext cx="609600" cy="1320800"/>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17" name="Curved Right Arrow 16"/>
          <p:cNvSpPr/>
          <p:nvPr/>
        </p:nvSpPr>
        <p:spPr bwMode="auto">
          <a:xfrm>
            <a:off x="203200" y="2717800"/>
            <a:ext cx="609600" cy="12192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cxnSp>
        <p:nvCxnSpPr>
          <p:cNvPr id="23" name="Straight Arrow Connector 22"/>
          <p:cNvCxnSpPr/>
          <p:nvPr/>
        </p:nvCxnSpPr>
        <p:spPr bwMode="auto">
          <a:xfrm>
            <a:off x="4572000" y="3733800"/>
            <a:ext cx="1625600" cy="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6299200" y="2921000"/>
            <a:ext cx="5689600" cy="1524000"/>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Verbal confession?</a:t>
            </a:r>
          </a:p>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Confession of their allegiance by their action?</a:t>
            </a:r>
          </a:p>
        </p:txBody>
      </p:sp>
    </p:spTree>
    <p:extLst>
      <p:ext uri="{BB962C8B-B14F-4D97-AF65-F5344CB8AC3E}">
        <p14:creationId xmlns:p14="http://schemas.microsoft.com/office/powerpoint/2010/main" val="179687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000"/>
                                        <p:tgtEl>
                                          <p:spTgt spid="17"/>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2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4400" y="58"/>
            <a:ext cx="6454524" cy="543675"/>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Elements of Conversion Seen in Acts 2</a:t>
            </a:r>
          </a:p>
        </p:txBody>
      </p:sp>
      <p:sp>
        <p:nvSpPr>
          <p:cNvPr id="10" name="Rounded Rectangle 9"/>
          <p:cNvSpPr/>
          <p:nvPr/>
        </p:nvSpPr>
        <p:spPr bwMode="auto">
          <a:xfrm>
            <a:off x="914400" y="3225800"/>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Confession</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667" b="0" i="0" u="none" strike="noStrike" kern="1200" cap="none" spc="0" normalizeH="0" baseline="0" noProof="0" dirty="0">
                <a:ln>
                  <a:noFill/>
                </a:ln>
                <a:solidFill>
                  <a:srgbClr val="FFFFFF"/>
                </a:solidFill>
                <a:effectLst/>
                <a:uLnTx/>
                <a:uFillTx/>
                <a:latin typeface="Cambria" pitchFamily="18" charset="0"/>
                <a:ea typeface="+mn-ea"/>
                <a:cs typeface="+mn-cs"/>
              </a:rPr>
              <a:t>A Change of Allegiance</a:t>
            </a:r>
          </a:p>
        </p:txBody>
      </p:sp>
      <p:sp>
        <p:nvSpPr>
          <p:cNvPr id="12" name="Rounded Rectangle 11"/>
          <p:cNvSpPr/>
          <p:nvPr/>
        </p:nvSpPr>
        <p:spPr bwMode="auto">
          <a:xfrm>
            <a:off x="914400" y="4445007"/>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Baptism</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State</a:t>
            </a:r>
          </a:p>
        </p:txBody>
      </p:sp>
      <p:sp>
        <p:nvSpPr>
          <p:cNvPr id="13" name="Rounded Rectangle 12"/>
          <p:cNvSpPr/>
          <p:nvPr/>
        </p:nvSpPr>
        <p:spPr bwMode="auto">
          <a:xfrm>
            <a:off x="914400" y="2006600"/>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Repentance</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Will</a:t>
            </a:r>
          </a:p>
        </p:txBody>
      </p:sp>
      <p:sp>
        <p:nvSpPr>
          <p:cNvPr id="14" name="Rounded Rectangle 13"/>
          <p:cNvSpPr/>
          <p:nvPr/>
        </p:nvSpPr>
        <p:spPr bwMode="auto">
          <a:xfrm>
            <a:off x="914400" y="787407"/>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Faith:</a:t>
            </a:r>
          </a:p>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rPr>
              <a:t>A Change of Mind</a:t>
            </a:r>
          </a:p>
        </p:txBody>
      </p:sp>
      <p:sp>
        <p:nvSpPr>
          <p:cNvPr id="15" name="Curved Left Arrow 14"/>
          <p:cNvSpPr/>
          <p:nvPr/>
        </p:nvSpPr>
        <p:spPr bwMode="auto">
          <a:xfrm>
            <a:off x="4673600" y="1397005"/>
            <a:ext cx="609600" cy="1320800"/>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16" name="Curved Left Arrow 15"/>
          <p:cNvSpPr/>
          <p:nvPr/>
        </p:nvSpPr>
        <p:spPr bwMode="auto">
          <a:xfrm>
            <a:off x="4673600" y="3733800"/>
            <a:ext cx="609600" cy="1219200"/>
          </a:xfrm>
          <a:prstGeom prst="curvedLef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17" name="Curved Right Arrow 16"/>
          <p:cNvSpPr/>
          <p:nvPr/>
        </p:nvSpPr>
        <p:spPr bwMode="auto">
          <a:xfrm>
            <a:off x="203200" y="2717800"/>
            <a:ext cx="609600" cy="12192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
        <p:nvSpPr>
          <p:cNvPr id="18" name="Rounded Rectangle 17"/>
          <p:cNvSpPr/>
          <p:nvPr/>
        </p:nvSpPr>
        <p:spPr bwMode="auto">
          <a:xfrm>
            <a:off x="914400" y="5664207"/>
            <a:ext cx="3657600" cy="1016000"/>
          </a:xfrm>
          <a:prstGeom prst="roundRect">
            <a:avLst/>
          </a:prstGeom>
          <a:solidFill>
            <a:schemeClr val="bg2"/>
          </a:solidFill>
          <a:ln w="28575" cap="flat" cmpd="sng" algn="ctr">
            <a:solidFill>
              <a:srgbClr val="FFFF00"/>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lvl="0" indent="0" algn="ctr" defTabSz="1219170" rtl="0" eaLnBrk="0" fontAlgn="base" latinLnBrk="0" hangingPunct="0">
              <a:lnSpc>
                <a:spcPct val="100000"/>
              </a:lnSpc>
              <a:spcBef>
                <a:spcPct val="0"/>
              </a:spcBef>
              <a:spcAft>
                <a:spcPct val="0"/>
              </a:spcAft>
              <a:buClrTx/>
              <a:buSzTx/>
              <a:buFontTx/>
              <a:buNone/>
              <a:tabLst/>
              <a:defRPr/>
            </a:pP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In Christ/</a:t>
            </a:r>
            <a:r>
              <a:rPr kumimoji="0" lang="en-US" sz="2933" b="1" i="1" u="sng" strike="noStrike" kern="1200" cap="none" spc="0" normalizeH="0" baseline="0" noProof="0" dirty="0">
                <a:ln>
                  <a:noFill/>
                </a:ln>
                <a:solidFill>
                  <a:srgbClr val="FFFFFF"/>
                </a:solidFill>
                <a:effectLst/>
                <a:uLnTx/>
                <a:uFillTx/>
                <a:latin typeface="Cambria" pitchFamily="18" charset="0"/>
                <a:ea typeface="+mn-ea"/>
                <a:cs typeface="+mn-cs"/>
              </a:rPr>
              <a:t>Child of God</a:t>
            </a:r>
            <a:r>
              <a:rPr kumimoji="0" lang="en-US" sz="2933" b="1" i="1" u="sng" strike="noStrike" kern="1200" cap="none" spc="0" normalizeH="0" baseline="0" noProof="0" dirty="0">
                <a:ln>
                  <a:noFill/>
                </a:ln>
                <a:solidFill>
                  <a:srgbClr val="FFFF00"/>
                </a:solidFill>
                <a:effectLst/>
                <a:uLnTx/>
                <a:uFillTx/>
                <a:latin typeface="Cambria" pitchFamily="18" charset="0"/>
                <a:ea typeface="+mn-ea"/>
                <a:cs typeface="+mn-cs"/>
              </a:rPr>
              <a:t>/Saint/</a:t>
            </a:r>
            <a:r>
              <a:rPr kumimoji="0" lang="en-US" sz="2933" b="1" i="1" u="sng" strike="noStrike" kern="1200" cap="none" spc="0" normalizeH="0" baseline="0" noProof="0" dirty="0">
                <a:ln>
                  <a:noFill/>
                </a:ln>
                <a:solidFill>
                  <a:srgbClr val="FFFFFF"/>
                </a:solidFill>
                <a:effectLst/>
                <a:uLnTx/>
                <a:uFillTx/>
                <a:latin typeface="Cambria" pitchFamily="18" charset="0"/>
                <a:ea typeface="+mn-ea"/>
                <a:cs typeface="+mn-cs"/>
              </a:rPr>
              <a:t>Saved</a:t>
            </a:r>
            <a:endParaRPr kumimoji="0" lang="en-US" sz="2933" b="0" i="0" u="none" strike="noStrike" kern="1200" cap="none" spc="0" normalizeH="0" baseline="0" noProof="0" dirty="0">
              <a:ln>
                <a:noFill/>
              </a:ln>
              <a:solidFill>
                <a:srgbClr val="FFFFFF"/>
              </a:solidFill>
              <a:effectLst/>
              <a:uLnTx/>
              <a:uFillTx/>
              <a:latin typeface="Cambria" pitchFamily="18" charset="0"/>
              <a:ea typeface="+mn-ea"/>
              <a:cs typeface="+mn-cs"/>
            </a:endParaRPr>
          </a:p>
        </p:txBody>
      </p:sp>
      <p:sp>
        <p:nvSpPr>
          <p:cNvPr id="19" name="Curved Right Arrow 18"/>
          <p:cNvSpPr/>
          <p:nvPr/>
        </p:nvSpPr>
        <p:spPr bwMode="auto">
          <a:xfrm>
            <a:off x="203200" y="5054600"/>
            <a:ext cx="609600" cy="1219200"/>
          </a:xfrm>
          <a:prstGeom prst="curvedRightArrow">
            <a:avLst/>
          </a:prstGeom>
          <a:solidFill>
            <a:srgbClr val="FFFF00"/>
          </a:solidFill>
          <a:ln w="28575" cap="flat" cmpd="sng" algn="ctr">
            <a:solidFill>
              <a:srgbClr val="C0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lvl="0" indent="0" algn="l" defTabSz="121917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cxnSp>
        <p:nvCxnSpPr>
          <p:cNvPr id="23" name="Straight Arrow Connector 22"/>
          <p:cNvCxnSpPr>
            <a:stCxn id="12" idx="3"/>
          </p:cNvCxnSpPr>
          <p:nvPr/>
        </p:nvCxnSpPr>
        <p:spPr bwMode="auto">
          <a:xfrm flipV="1">
            <a:off x="4572000" y="4851401"/>
            <a:ext cx="1727200" cy="101600"/>
          </a:xfrm>
          <a:prstGeom prst="straightConnector1">
            <a:avLst/>
          </a:prstGeom>
          <a:solidFill>
            <a:schemeClr val="accent1"/>
          </a:solidFill>
          <a:ln w="57150" cap="flat" cmpd="sng" algn="ctr">
            <a:solidFill>
              <a:srgbClr val="FFFF00"/>
            </a:solidFill>
            <a:prstDash val="solid"/>
            <a:round/>
            <a:headEnd type="none" w="med" len="med"/>
            <a:tailEnd type="arrow"/>
          </a:ln>
          <a:effectLst/>
        </p:spPr>
      </p:cxnSp>
      <p:sp>
        <p:nvSpPr>
          <p:cNvPr id="24" name="Rectangle 23"/>
          <p:cNvSpPr/>
          <p:nvPr/>
        </p:nvSpPr>
        <p:spPr bwMode="auto">
          <a:xfrm>
            <a:off x="6299200" y="787407"/>
            <a:ext cx="5689600" cy="5588000"/>
          </a:xfrm>
          <a:prstGeom prst="rect">
            <a:avLst/>
          </a:prstGeom>
          <a:solidFill>
            <a:schemeClr val="tx1"/>
          </a:solidFill>
          <a:ln w="38100" cap="flat" cmpd="sng" algn="ctr">
            <a:solidFill>
              <a:srgbClr val="FF0000"/>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457189" marR="0" lvl="0" indent="-457189" algn="l" defTabSz="1219170" rtl="0" eaLnBrk="0" fontAlgn="base" latinLnBrk="0" hangingPunct="0">
              <a:lnSpc>
                <a:spcPct val="100000"/>
              </a:lnSpc>
              <a:spcBef>
                <a:spcPct val="0"/>
              </a:spcBef>
              <a:spcAft>
                <a:spcPct val="0"/>
              </a:spcAft>
              <a:buClrTx/>
              <a:buSzTx/>
              <a:buFontTx/>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Change of state from being:</a:t>
            </a:r>
          </a:p>
          <a:p>
            <a:pPr marL="1066773" marR="0" lvl="1"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Unbelievers to believers</a:t>
            </a:r>
          </a:p>
          <a:p>
            <a:pPr marL="1066773" marR="0" lvl="1"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out of Christ to being in Christ</a:t>
            </a:r>
          </a:p>
          <a:p>
            <a:pPr marL="1066773" marR="0" lvl="1"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lost to being saved</a:t>
            </a:r>
          </a:p>
          <a:p>
            <a:pPr marL="1066773" marR="0" lvl="1" indent="-457189" algn="l" defTabSz="1219170" rtl="0" eaLnBrk="0" fontAlgn="base" latinLnBrk="0" hangingPunct="0">
              <a:lnSpc>
                <a:spcPct val="100000"/>
              </a:lnSpc>
              <a:spcBef>
                <a:spcPct val="0"/>
              </a:spcBef>
              <a:spcAft>
                <a:spcPct val="0"/>
              </a:spcAft>
              <a:buClrTx/>
              <a:buSzTx/>
              <a:buFont typeface="Wingdings" pitchFamily="2" charset="2"/>
              <a:buChar char="§"/>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guilty to innocent</a:t>
            </a:r>
          </a:p>
          <a:p>
            <a:pPr marL="1066773" marR="0" lvl="1" indent="-457189" algn="l" defTabSz="1219170" rtl="0" eaLnBrk="0" fontAlgn="base" latinLnBrk="0" hangingPunct="0">
              <a:lnSpc>
                <a:spcPct val="100000"/>
              </a:lnSpc>
              <a:spcBef>
                <a:spcPct val="0"/>
              </a:spcBef>
              <a:spcAft>
                <a:spcPct val="0"/>
              </a:spcAft>
              <a:buClrTx/>
              <a:buSzTx/>
              <a:buFontTx/>
              <a:buNone/>
              <a:tabLst/>
              <a:defRPr/>
            </a:pPr>
            <a:endPar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endParaRPr>
          </a:p>
          <a:p>
            <a:pPr marL="609585" marR="0" lvl="0" indent="-609585" algn="l" defTabSz="1219170" rtl="0" eaLnBrk="0" fontAlgn="base" latinLnBrk="0" hangingPunct="0">
              <a:lnSpc>
                <a:spcPct val="100000"/>
              </a:lnSpc>
              <a:spcBef>
                <a:spcPct val="0"/>
              </a:spcBef>
              <a:spcAft>
                <a:spcPct val="0"/>
              </a:spcAft>
              <a:buClrTx/>
              <a:buSzTx/>
              <a:buFont typeface="+mj-lt"/>
              <a:buAutoNum type="arabicPeriod"/>
              <a:tabLst/>
              <a:defRPr/>
            </a:pPr>
            <a:r>
              <a:rPr kumimoji="0" lang="en-US" sz="2667" b="0" i="0" u="none" strike="noStrike" kern="1200" cap="none" spc="0" normalizeH="0" baseline="0" noProof="0" dirty="0">
                <a:ln>
                  <a:noFill/>
                </a:ln>
                <a:solidFill>
                  <a:srgbClr val="000000"/>
                </a:solidFill>
                <a:effectLst/>
                <a:uLnTx/>
                <a:uFillTx/>
                <a:latin typeface="Cambria" pitchFamily="18" charset="0"/>
                <a:ea typeface="+mn-ea"/>
                <a:cs typeface="+mn-cs"/>
              </a:rPr>
              <a:t>Evidence of Faith Repentance and Submission – They were calling on the name of the Lord.  In being baptized in the name of Jesus the Christ, they were accepting Jesus as the Christ (Messiah)</a:t>
            </a:r>
          </a:p>
        </p:txBody>
      </p:sp>
    </p:spTree>
    <p:extLst>
      <p:ext uri="{BB962C8B-B14F-4D97-AF65-F5344CB8AC3E}">
        <p14:creationId xmlns:p14="http://schemas.microsoft.com/office/powerpoint/2010/main" val="104550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000"/>
                                        <p:tgtEl>
                                          <p:spTgt spid="16"/>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1000"/>
                                        <p:tgtEl>
                                          <p:spTgt spid="19"/>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dissolv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0" animBg="1"/>
      <p:bldP spid="19" grpId="0" animBg="1"/>
      <p:bldP spid="2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8C4ADA-E251-49BF-8BFC-66F638D5B872}" type="slidenum">
              <a:rPr kumimoji="0" lang="en-U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45060" name="TextBox 3"/>
          <p:cNvSpPr txBox="1">
            <a:spLocks noChangeArrowheads="1"/>
          </p:cNvSpPr>
          <p:nvPr/>
        </p:nvSpPr>
        <p:spPr bwMode="auto">
          <a:xfrm>
            <a:off x="1828800" y="0"/>
            <a:ext cx="8534400" cy="584775"/>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3200" b="1" i="1" u="sng" strike="noStrike" kern="1200" cap="none" spc="0" normalizeH="0" baseline="0" noProof="0" dirty="0">
                <a:ln>
                  <a:noFill/>
                </a:ln>
                <a:solidFill>
                  <a:srgbClr val="FFFF00"/>
                </a:solidFill>
                <a:effectLst/>
                <a:uLnTx/>
                <a:uFillTx/>
                <a:latin typeface="Calibri"/>
                <a:ea typeface="+mn-ea"/>
                <a:cs typeface="+mn-cs"/>
              </a:rPr>
              <a:t>The Gift of the Holy Spirit</a:t>
            </a:r>
          </a:p>
        </p:txBody>
      </p:sp>
      <p:sp>
        <p:nvSpPr>
          <p:cNvPr id="5" name="TextBox 4"/>
          <p:cNvSpPr txBox="1"/>
          <p:nvPr/>
        </p:nvSpPr>
        <p:spPr>
          <a:xfrm>
            <a:off x="196850" y="584775"/>
            <a:ext cx="11798300" cy="6155531"/>
          </a:xfrm>
          <a:prstGeom prst="rect">
            <a:avLst/>
          </a:prstGeom>
          <a:noFill/>
        </p:spPr>
        <p:txBody>
          <a:bodyPr wrap="square">
            <a:spAutoFit/>
          </a:bodyPr>
          <a:lstStyle/>
          <a:p>
            <a:pPr marL="457200" marR="0" lvl="0" indent="-457200" algn="l" defTabSz="914400" rtl="0" eaLnBrk="0" fontAlgn="auto" latinLnBrk="0" hangingPunct="0">
              <a:lnSpc>
                <a:spcPct val="100000"/>
              </a:lnSpc>
              <a:spcBef>
                <a:spcPts val="0"/>
              </a:spcBef>
              <a:spcAft>
                <a:spcPts val="1200"/>
              </a:spcAft>
              <a:buClrTx/>
              <a:buSzTx/>
              <a:buFont typeface="Wingdings" panose="05000000000000000000" pitchFamily="2" charset="2"/>
              <a:buChar char="§"/>
              <a:tabLst/>
              <a:defRPr/>
            </a:pPr>
            <a:r>
              <a:rPr kumimoji="0" lang="en-US" u="none" strike="noStrike" kern="1200" cap="none" spc="0" normalizeH="0" baseline="0" noProof="0" dirty="0">
                <a:ln>
                  <a:noFill/>
                </a:ln>
                <a:solidFill>
                  <a:prstClr val="white"/>
                </a:solidFill>
                <a:effectLst/>
                <a:uLnTx/>
                <a:uFillTx/>
                <a:ea typeface="+mn-ea"/>
                <a:cs typeface="+mn-cs"/>
              </a:rPr>
              <a:t>Grammatically it may </a:t>
            </a:r>
            <a:r>
              <a:rPr kumimoji="0" lang="en-US" u="none" strike="noStrike" kern="1200" cap="none" spc="0" normalizeH="0" baseline="0" noProof="0" dirty="0">
                <a:ln>
                  <a:noFill/>
                </a:ln>
                <a:solidFill>
                  <a:srgbClr val="FFFFFF"/>
                </a:solidFill>
                <a:effectLst/>
                <a:uLnTx/>
                <a:uFillTx/>
                <a:ea typeface="+mn-ea"/>
                <a:cs typeface="+mn-cs"/>
              </a:rPr>
              <a:t>mean either that the Holy Spirit is </a:t>
            </a:r>
            <a:r>
              <a:rPr kumimoji="0" lang="en-US" u="none" strike="noStrike" kern="1200" cap="none" spc="0" normalizeH="0" baseline="0" noProof="0" dirty="0">
                <a:ln>
                  <a:noFill/>
                </a:ln>
                <a:solidFill>
                  <a:srgbClr val="FFFF00"/>
                </a:solidFill>
                <a:effectLst/>
                <a:uLnTx/>
                <a:uFillTx/>
                <a:ea typeface="+mn-ea"/>
                <a:cs typeface="+mn-cs"/>
              </a:rPr>
              <a:t>the gift </a:t>
            </a:r>
            <a:r>
              <a:rPr kumimoji="0" lang="en-US" u="none" strike="noStrike" kern="1200" cap="none" spc="0" normalizeH="0" baseline="0" noProof="0" dirty="0">
                <a:ln>
                  <a:noFill/>
                </a:ln>
                <a:solidFill>
                  <a:srgbClr val="FFFFFF"/>
                </a:solidFill>
                <a:effectLst/>
                <a:uLnTx/>
                <a:uFillTx/>
                <a:ea typeface="+mn-ea"/>
                <a:cs typeface="+mn-cs"/>
              </a:rPr>
              <a:t>or that the Holy Spirit is </a:t>
            </a:r>
            <a:r>
              <a:rPr kumimoji="0" lang="en-US" u="none" strike="noStrike" kern="1200" cap="none" spc="0" normalizeH="0" baseline="0" noProof="0" dirty="0">
                <a:ln>
                  <a:noFill/>
                </a:ln>
                <a:solidFill>
                  <a:srgbClr val="FFFF00"/>
                </a:solidFill>
                <a:effectLst/>
                <a:uLnTx/>
                <a:uFillTx/>
                <a:ea typeface="+mn-ea"/>
                <a:cs typeface="+mn-cs"/>
              </a:rPr>
              <a:t>the giver </a:t>
            </a:r>
            <a:r>
              <a:rPr kumimoji="0" lang="en-US" u="none" strike="noStrike" kern="1200" cap="none" spc="0" normalizeH="0" baseline="0" noProof="0" dirty="0">
                <a:ln>
                  <a:noFill/>
                </a:ln>
                <a:solidFill>
                  <a:srgbClr val="FFFFFF"/>
                </a:solidFill>
                <a:effectLst/>
                <a:uLnTx/>
                <a:uFillTx/>
                <a:ea typeface="+mn-ea"/>
                <a:cs typeface="+mn-cs"/>
              </a:rPr>
              <a:t>of the gift.</a:t>
            </a:r>
          </a:p>
          <a:p>
            <a:pPr marL="457200" marR="0" lvl="0" indent="-457200" algn="l" defTabSz="914400" rtl="0" eaLnBrk="0" fontAlgn="auto" latinLnBrk="0" hangingPunct="0">
              <a:lnSpc>
                <a:spcPct val="100000"/>
              </a:lnSpc>
              <a:spcBef>
                <a:spcPts val="0"/>
              </a:spcBef>
              <a:spcAft>
                <a:spcPts val="1200"/>
              </a:spcAft>
              <a:buClrTx/>
              <a:buSzTx/>
              <a:buFont typeface="Wingdings" panose="05000000000000000000" pitchFamily="2" charset="2"/>
              <a:buChar char="§"/>
              <a:tabLst/>
              <a:defRPr/>
            </a:pPr>
            <a:r>
              <a:rPr kumimoji="0" lang="en-US" u="none" strike="noStrike" kern="1200" cap="none" spc="0" normalizeH="0" baseline="0" noProof="0" dirty="0">
                <a:ln>
                  <a:noFill/>
                </a:ln>
                <a:solidFill>
                  <a:srgbClr val="FFFFFF"/>
                </a:solidFill>
                <a:effectLst/>
                <a:uLnTx/>
                <a:uFillTx/>
                <a:ea typeface="+mn-ea"/>
                <a:cs typeface="+mn-cs"/>
              </a:rPr>
              <a:t>It </a:t>
            </a:r>
            <a:r>
              <a:rPr kumimoji="0" lang="en-US" u="sng" strike="noStrike" kern="1200" cap="none" spc="0" normalizeH="0" baseline="0" noProof="0" dirty="0">
                <a:ln>
                  <a:noFill/>
                </a:ln>
                <a:solidFill>
                  <a:srgbClr val="FFFFFF"/>
                </a:solidFill>
                <a:effectLst/>
                <a:uLnTx/>
                <a:uFillTx/>
                <a:ea typeface="+mn-ea"/>
                <a:cs typeface="+mn-cs"/>
              </a:rPr>
              <a:t>is not </a:t>
            </a:r>
            <a:r>
              <a:rPr kumimoji="0" lang="en-US" u="none" strike="noStrike" kern="1200" cap="none" spc="0" normalizeH="0" baseline="0" noProof="0" dirty="0">
                <a:ln>
                  <a:noFill/>
                </a:ln>
                <a:solidFill>
                  <a:srgbClr val="FFFFFF"/>
                </a:solidFill>
                <a:effectLst/>
                <a:uLnTx/>
                <a:uFillTx/>
                <a:ea typeface="+mn-ea"/>
                <a:cs typeface="+mn-cs"/>
              </a:rPr>
              <a:t>the Spirit automatically giving miraculous abilities</a:t>
            </a:r>
          </a:p>
          <a:p>
            <a:pPr marR="0" lvl="0" algn="l" defTabSz="914400" rtl="0" eaLnBrk="0" fontAlgn="auto" latinLnBrk="0" hangingPunct="0">
              <a:lnSpc>
                <a:spcPct val="100000"/>
              </a:lnSpc>
              <a:spcBef>
                <a:spcPts val="0"/>
              </a:spcBef>
              <a:spcAft>
                <a:spcPts val="1200"/>
              </a:spcAft>
              <a:buClrTx/>
              <a:buSzTx/>
              <a:tabLst/>
              <a:defRPr/>
            </a:pPr>
            <a:r>
              <a:rPr kumimoji="0" lang="en-US" b="1" i="1" u="sng" strike="noStrike" kern="1200" cap="none" spc="0" normalizeH="0" baseline="0" noProof="0" dirty="0">
                <a:ln>
                  <a:noFill/>
                </a:ln>
                <a:solidFill>
                  <a:srgbClr val="FFFF00"/>
                </a:solidFill>
                <a:effectLst/>
                <a:uLnTx/>
                <a:uFillTx/>
                <a:ea typeface="+mn-ea"/>
                <a:cs typeface="+mn-cs"/>
              </a:rPr>
              <a:t>views</a:t>
            </a:r>
          </a:p>
          <a:p>
            <a:pPr marL="457200" lvl="0" indent="-457200" eaLnBrk="0" hangingPunct="0">
              <a:spcAft>
                <a:spcPts val="1200"/>
              </a:spcAft>
              <a:buFont typeface="+mj-lt"/>
              <a:buAutoNum type="arabicParenR"/>
              <a:defRPr/>
            </a:pPr>
            <a:r>
              <a:rPr kumimoji="0" lang="en-US" u="none" strike="noStrike" kern="1200" cap="none" spc="0" normalizeH="0" baseline="0" noProof="0" dirty="0">
                <a:ln>
                  <a:noFill/>
                </a:ln>
                <a:solidFill>
                  <a:srgbClr val="FFFF00"/>
                </a:solidFill>
                <a:effectLst/>
                <a:uLnTx/>
                <a:uFillTx/>
                <a:ea typeface="+mn-ea"/>
                <a:cs typeface="+mn-cs"/>
              </a:rPr>
              <a:t>The Holy Spirit’s gift </a:t>
            </a:r>
            <a:r>
              <a:rPr kumimoji="0" lang="en-US" u="none" strike="noStrike" kern="1200" cap="none" spc="0" normalizeH="0" baseline="0" noProof="0" dirty="0">
                <a:ln>
                  <a:noFill/>
                </a:ln>
                <a:solidFill>
                  <a:srgbClr val="FFFFFF"/>
                </a:solidFill>
                <a:effectLst/>
                <a:uLnTx/>
                <a:uFillTx/>
                <a:ea typeface="+mn-ea"/>
                <a:cs typeface="+mn-cs"/>
              </a:rPr>
              <a:t>– The </a:t>
            </a:r>
            <a:r>
              <a:rPr lang="en-US" dirty="0">
                <a:solidFill>
                  <a:prstClr val="white"/>
                </a:solidFill>
              </a:rPr>
              <a:t>promised work of the Spirit of God in the world is to give life to those who give their lives to Christ   </a:t>
            </a:r>
            <a:r>
              <a:rPr kumimoji="0" lang="en-US" u="none" strike="noStrike" kern="1200" cap="none" spc="0" normalizeH="0" baseline="0" noProof="0" dirty="0">
                <a:ln>
                  <a:noFill/>
                </a:ln>
                <a:solidFill>
                  <a:srgbClr val="FFFFFF"/>
                </a:solidFill>
                <a:effectLst/>
                <a:uLnTx/>
                <a:uFillTx/>
                <a:ea typeface="+mn-ea"/>
                <a:cs typeface="+mn-cs"/>
              </a:rPr>
              <a:t>i.e. the gift he gives or promises – </a:t>
            </a:r>
            <a:r>
              <a:rPr kumimoji="0" lang="en-US" u="sng" strike="noStrike" kern="1200" cap="none" spc="0" normalizeH="0" baseline="0" noProof="0" dirty="0">
                <a:ln>
                  <a:noFill/>
                </a:ln>
                <a:solidFill>
                  <a:srgbClr val="FFFFFF"/>
                </a:solidFill>
                <a:effectLst/>
                <a:uLnTx/>
                <a:uFillTx/>
                <a:ea typeface="+mn-ea"/>
                <a:cs typeface="+mn-cs"/>
              </a:rPr>
              <a:t>rejuvenation, salvation, </a:t>
            </a:r>
            <a:r>
              <a:rPr lang="en-US" u="sng" dirty="0">
                <a:solidFill>
                  <a:prstClr val="white"/>
                </a:solidFill>
              </a:rPr>
              <a:t>Scripture, Prayer, Worship, Character, service &amp; eternal life</a:t>
            </a:r>
            <a:endParaRPr kumimoji="0" lang="en-US" u="sng" strike="noStrike" kern="1200" cap="none" spc="0" normalizeH="0" baseline="0" noProof="0" dirty="0">
              <a:ln>
                <a:noFill/>
              </a:ln>
              <a:solidFill>
                <a:srgbClr val="FFFFFF"/>
              </a:solidFill>
              <a:effectLst/>
              <a:uLnTx/>
              <a:uFillTx/>
              <a:ea typeface="+mn-ea"/>
              <a:cs typeface="+mn-cs"/>
            </a:endParaRPr>
          </a:p>
          <a:p>
            <a:pPr marL="457200" indent="-457200" eaLnBrk="0" hangingPunct="0">
              <a:spcAft>
                <a:spcPts val="1200"/>
              </a:spcAft>
              <a:buFont typeface="+mj-lt"/>
              <a:buAutoNum type="arabicParenR"/>
              <a:defRPr/>
            </a:pPr>
            <a:r>
              <a:rPr lang="en-US" dirty="0">
                <a:solidFill>
                  <a:prstClr val="white"/>
                </a:solidFill>
              </a:rPr>
              <a:t>“the gift of the Holy Spirit” is the </a:t>
            </a:r>
            <a:r>
              <a:rPr lang="en-US" u="sng" dirty="0">
                <a:solidFill>
                  <a:srgbClr val="FFFF00"/>
                </a:solidFill>
              </a:rPr>
              <a:t>Spirit Himself </a:t>
            </a:r>
          </a:p>
          <a:p>
            <a:pPr marL="914400" lvl="1" indent="-457200" eaLnBrk="0" hangingPunct="0">
              <a:spcAft>
                <a:spcPts val="1200"/>
              </a:spcAft>
              <a:buFont typeface="+mj-lt"/>
              <a:buAutoNum type="alphaLcPeriod"/>
              <a:defRPr/>
            </a:pPr>
            <a:r>
              <a:rPr lang="en-US" dirty="0">
                <a:solidFill>
                  <a:srgbClr val="FFFFFF"/>
                </a:solidFill>
              </a:rPr>
              <a:t>the Holy Spirit comes </a:t>
            </a:r>
            <a:r>
              <a:rPr lang="en-US" u="sng" dirty="0">
                <a:solidFill>
                  <a:srgbClr val="FFFF00"/>
                </a:solidFill>
              </a:rPr>
              <a:t>personally</a:t>
            </a:r>
            <a:r>
              <a:rPr lang="en-US" dirty="0">
                <a:solidFill>
                  <a:srgbClr val="FFFFFF"/>
                </a:solidFill>
              </a:rPr>
              <a:t> to the Christian and begins to dwell within him, but that he does so without miraculous manifestations</a:t>
            </a:r>
          </a:p>
          <a:p>
            <a:pPr marL="914400" lvl="1" indent="-457200" eaLnBrk="0" hangingPunct="0">
              <a:spcAft>
                <a:spcPts val="1200"/>
              </a:spcAft>
              <a:buFont typeface="+mj-lt"/>
              <a:buAutoNum type="alphaLcPeriod"/>
              <a:defRPr/>
            </a:pPr>
            <a:r>
              <a:rPr lang="en-US" u="sng" dirty="0">
                <a:solidFill>
                  <a:srgbClr val="FFFF00"/>
                </a:solidFill>
              </a:rPr>
              <a:t>Dwells in us by faith </a:t>
            </a:r>
            <a:r>
              <a:rPr lang="en-US" dirty="0">
                <a:solidFill>
                  <a:prstClr val="white"/>
                </a:solidFill>
              </a:rPr>
              <a:t>- Given to those who become children of God - cf. Jn 7:37-39; Ac 5:32; Ga 4:6 . the Holy Spirit dwells in God's children. To deny this is to deny plain passages of Scripture. Paul wrote, "That good thing which was committed unto thee keep by the Holy Ghost which dwelleth in us" (2 Tim. 1:14; cf. 1 Cor. 6:19; Rom. 8:9). But the issue is not whether the Spirit dwells in us, but how does he dwell - personally or through faith?</a:t>
            </a:r>
            <a:r>
              <a:rPr lang="en-US" i="1" dirty="0">
                <a:solidFill>
                  <a:srgbClr val="FFFFFF"/>
                </a:solidFill>
              </a:rPr>
              <a:t>.  </a:t>
            </a:r>
            <a:r>
              <a:rPr lang="en-US" dirty="0">
                <a:solidFill>
                  <a:srgbClr val="FFFFFF"/>
                </a:solidFill>
              </a:rPr>
              <a:t>Scripture</a:t>
            </a:r>
            <a:r>
              <a:rPr lang="en-US" i="1" dirty="0">
                <a:solidFill>
                  <a:srgbClr val="FFFFFF"/>
                </a:solidFill>
              </a:rPr>
              <a:t> says that </a:t>
            </a:r>
            <a:r>
              <a:rPr lang="en-US" dirty="0">
                <a:solidFill>
                  <a:prstClr val="white"/>
                </a:solidFill>
              </a:rPr>
              <a:t>God the Father and Jesus resides in the Christian. They do not literally indwell us. It is scriptural and logical to conclude that the Holy Spirit dwells in our hearts by faith. Paul said to the Ephesians, "That Christ may dwell in your hearts </a:t>
            </a:r>
            <a:r>
              <a:rPr lang="en-US" dirty="0">
                <a:solidFill>
                  <a:srgbClr val="FFFF00"/>
                </a:solidFill>
              </a:rPr>
              <a:t>by faith</a:t>
            </a:r>
            <a:r>
              <a:rPr lang="en-US" dirty="0">
                <a:solidFill>
                  <a:prstClr val="white"/>
                </a:solidFill>
              </a:rPr>
              <a:t>" (Eph. 3:17). If Christ dwells in us </a:t>
            </a:r>
            <a:r>
              <a:rPr lang="en-US" dirty="0">
                <a:solidFill>
                  <a:srgbClr val="FFFF00"/>
                </a:solidFill>
              </a:rPr>
              <a:t>by faith</a:t>
            </a:r>
            <a:r>
              <a:rPr lang="en-US" dirty="0">
                <a:solidFill>
                  <a:prstClr val="white"/>
                </a:solidFill>
              </a:rPr>
              <a:t>, why not the Holy Spirit by the same process?</a:t>
            </a:r>
          </a:p>
          <a:p>
            <a:pPr marL="457200" marR="0" lvl="0" indent="-457200" algn="l" defTabSz="914400" rtl="0" eaLnBrk="0" fontAlgn="auto" latinLnBrk="0" hangingPunct="0">
              <a:lnSpc>
                <a:spcPct val="100000"/>
              </a:lnSpc>
              <a:spcBef>
                <a:spcPts val="0"/>
              </a:spcBef>
              <a:spcAft>
                <a:spcPts val="1200"/>
              </a:spcAft>
              <a:buClrTx/>
              <a:buSzTx/>
              <a:buFont typeface="+mj-lt"/>
              <a:buAutoNum type="arabicParenR"/>
              <a:tabLst/>
              <a:defRPr/>
            </a:pPr>
            <a:r>
              <a:rPr kumimoji="0" lang="en-US" u="none" strike="noStrike" kern="1200" cap="none" spc="0" normalizeH="0" baseline="0" noProof="0" dirty="0">
                <a:ln>
                  <a:noFill/>
                </a:ln>
                <a:solidFill>
                  <a:srgbClr val="FFFFFF"/>
                </a:solidFill>
                <a:effectLst/>
                <a:uLnTx/>
                <a:uFillTx/>
                <a:ea typeface="+mn-ea"/>
                <a:cs typeface="+mn-cs"/>
              </a:rPr>
              <a:t>the Spirit was promised to those who obeyed the gospel, and that Acts 8:12-19 and Acts 19:5-6 show how the promise was fulfilled — that is, through </a:t>
            </a:r>
            <a:r>
              <a:rPr kumimoji="0" lang="en-US" u="sng" strike="noStrike" kern="1200" cap="none" spc="0" normalizeH="0" baseline="0" noProof="0" dirty="0">
                <a:ln>
                  <a:noFill/>
                </a:ln>
                <a:solidFill>
                  <a:srgbClr val="FFFFFF"/>
                </a:solidFill>
                <a:effectLst/>
                <a:uLnTx/>
                <a:uFillTx/>
                <a:ea typeface="+mn-ea"/>
                <a:cs typeface="+mn-cs"/>
              </a:rPr>
              <a:t>the </a:t>
            </a:r>
            <a:r>
              <a:rPr kumimoji="0" lang="en-US" u="sng" strike="noStrike" kern="1200" cap="none" spc="0" normalizeH="0" baseline="0" noProof="0" dirty="0">
                <a:ln>
                  <a:noFill/>
                </a:ln>
                <a:solidFill>
                  <a:srgbClr val="FFFF00"/>
                </a:solidFill>
                <a:effectLst/>
                <a:uLnTx/>
                <a:uFillTx/>
                <a:ea typeface="+mn-ea"/>
                <a:cs typeface="+mn-cs"/>
              </a:rPr>
              <a:t>laying on of the hands of the apostles</a:t>
            </a:r>
            <a:r>
              <a:rPr kumimoji="0" lang="en-US" u="none" strike="noStrike" kern="1200" cap="none" spc="0" normalizeH="0" baseline="0" noProof="0" dirty="0">
                <a:ln>
                  <a:noFill/>
                </a:ln>
                <a:solidFill>
                  <a:srgbClr val="FFFF00"/>
                </a:solidFill>
                <a:effectLst/>
                <a:uLnTx/>
                <a:uFillTx/>
                <a:ea typeface="+mn-ea"/>
                <a:cs typeface="+mn-cs"/>
              </a:rPr>
              <a:t>.</a:t>
            </a:r>
          </a:p>
        </p:txBody>
      </p:sp>
    </p:spTree>
    <p:extLst>
      <p:ext uri="{BB962C8B-B14F-4D97-AF65-F5344CB8AC3E}">
        <p14:creationId xmlns:p14="http://schemas.microsoft.com/office/powerpoint/2010/main" val="39634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000000"/>
        </a:solid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2924D79-EA4F-4E3F-8F4F-AE031210CD4F}"/>
              </a:ext>
            </a:extLst>
          </p:cNvPr>
          <p:cNvSpPr/>
          <p:nvPr/>
        </p:nvSpPr>
        <p:spPr bwMode="auto">
          <a:xfrm>
            <a:off x="914400" y="4953000"/>
            <a:ext cx="10363200" cy="144780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E0E0E0"/>
              </a:solidFill>
              <a:effectLst>
                <a:outerShdw blurRad="38100" dist="38100" dir="2700000" algn="tl">
                  <a:srgbClr val="000000">
                    <a:alpha val="43137"/>
                  </a:srgbClr>
                </a:outerShdw>
              </a:effectLst>
              <a:uLnTx/>
              <a:uFillTx/>
              <a:latin typeface="Arial" pitchFamily="34" charset="0"/>
              <a:ea typeface="+mn-ea"/>
              <a:cs typeface="+mn-cs"/>
            </a:endParaRPr>
          </a:p>
        </p:txBody>
      </p:sp>
      <p:sp>
        <p:nvSpPr>
          <p:cNvPr id="5" name="Rectangle: Rounded Corners 4">
            <a:extLst>
              <a:ext uri="{FF2B5EF4-FFF2-40B4-BE49-F238E27FC236}">
                <a16:creationId xmlns:a16="http://schemas.microsoft.com/office/drawing/2014/main" id="{089E6628-D2C1-4BEC-8581-37FF7A48640E}"/>
              </a:ext>
            </a:extLst>
          </p:cNvPr>
          <p:cNvSpPr/>
          <p:nvPr/>
        </p:nvSpPr>
        <p:spPr bwMode="auto">
          <a:xfrm>
            <a:off x="1257299" y="3597849"/>
            <a:ext cx="9563101" cy="45720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E0E0E0"/>
              </a:solidFill>
              <a:effectLst>
                <a:outerShdw blurRad="38100" dist="38100" dir="2700000" algn="tl">
                  <a:srgbClr val="000000">
                    <a:alpha val="43137"/>
                  </a:srgbClr>
                </a:outerShdw>
              </a:effectLst>
              <a:uLnTx/>
              <a:uFillTx/>
              <a:latin typeface="Arial" pitchFamily="34" charset="0"/>
              <a:ea typeface="+mn-ea"/>
              <a:cs typeface="+mn-cs"/>
            </a:endParaRPr>
          </a:p>
        </p:txBody>
      </p:sp>
      <p:sp>
        <p:nvSpPr>
          <p:cNvPr id="2" name="Rectangle: Rounded Corners 1">
            <a:extLst>
              <a:ext uri="{FF2B5EF4-FFF2-40B4-BE49-F238E27FC236}">
                <a16:creationId xmlns:a16="http://schemas.microsoft.com/office/drawing/2014/main" id="{EF10FE29-062C-4A8F-B201-1C97E80EC5BE}"/>
              </a:ext>
            </a:extLst>
          </p:cNvPr>
          <p:cNvSpPr/>
          <p:nvPr/>
        </p:nvSpPr>
        <p:spPr bwMode="auto">
          <a:xfrm>
            <a:off x="1257299" y="3048000"/>
            <a:ext cx="10087319" cy="457200"/>
          </a:xfrm>
          <a:prstGeom prst="round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E0E0E0"/>
              </a:solidFill>
              <a:effectLst>
                <a:outerShdw blurRad="38100" dist="38100" dir="2700000" algn="tl">
                  <a:srgbClr val="000000">
                    <a:alpha val="43137"/>
                  </a:srgbClr>
                </a:outerShdw>
              </a:effectLst>
              <a:uLnTx/>
              <a:uFillTx/>
              <a:latin typeface="Arial" pitchFamily="34" charset="0"/>
              <a:ea typeface="+mn-ea"/>
              <a:cs typeface="+mn-cs"/>
            </a:endParaRPr>
          </a:p>
        </p:txBody>
      </p:sp>
      <p:sp>
        <p:nvSpPr>
          <p:cNvPr id="9218" name="Rectangle 2"/>
          <p:cNvSpPr>
            <a:spLocks noGrp="1" noChangeArrowheads="1"/>
          </p:cNvSpPr>
          <p:nvPr>
            <p:ph type="title"/>
          </p:nvPr>
        </p:nvSpPr>
        <p:spPr>
          <a:xfrm>
            <a:off x="2362200" y="0"/>
            <a:ext cx="7772400" cy="609600"/>
          </a:xfrm>
          <a:noFill/>
          <a:ln/>
        </p:spPr>
        <p:txBody>
          <a:bodyPr/>
          <a:lstStyle/>
          <a:p>
            <a:pPr algn="ctr"/>
            <a:r>
              <a:rPr lang="en-US" sz="3600" b="1" i="1" u="sng" dirty="0">
                <a:solidFill>
                  <a:srgbClr val="FFFF00"/>
                </a:solidFill>
                <a:latin typeface="Cambria" pitchFamily="18" charset="0"/>
              </a:rPr>
              <a:t>Class Goals</a:t>
            </a:r>
          </a:p>
        </p:txBody>
      </p:sp>
      <p:sp>
        <p:nvSpPr>
          <p:cNvPr id="9219" name="Rectangle 3"/>
          <p:cNvSpPr>
            <a:spLocks noGrp="1" noChangeArrowheads="1"/>
          </p:cNvSpPr>
          <p:nvPr>
            <p:ph type="body" idx="1"/>
          </p:nvPr>
        </p:nvSpPr>
        <p:spPr>
          <a:xfrm>
            <a:off x="381000" y="622300"/>
            <a:ext cx="11430000" cy="6235700"/>
          </a:xfrm>
          <a:noFill/>
          <a:ln/>
        </p:spPr>
        <p:txBody>
          <a:bodyPr/>
          <a:lstStyle/>
          <a:p>
            <a:pPr marL="514350" indent="-514350">
              <a:lnSpc>
                <a:spcPct val="90000"/>
              </a:lnSpc>
              <a:spcAft>
                <a:spcPts val="600"/>
              </a:spcAft>
              <a:buClr>
                <a:srgbClr val="FFFF00"/>
              </a:buClr>
              <a:buFont typeface="+mj-lt"/>
              <a:buAutoNum type="arabicParenR"/>
            </a:pPr>
            <a:r>
              <a:rPr lang="en-US" sz="2800" dirty="0">
                <a:solidFill>
                  <a:srgbClr val="F8F8F8"/>
                </a:solidFill>
                <a:effectLst/>
                <a:latin typeface="Cambria" panose="02040503050406030204" pitchFamily="18" charset="0"/>
                <a:ea typeface="Cambria" panose="02040503050406030204" pitchFamily="18" charset="0"/>
                <a:cs typeface="Calibri" panose="020F0502020204030204" pitchFamily="34" charset="0"/>
              </a:rPr>
              <a:t>To better understand the challenges, growth and practices of the New Testament church. Especially their worship, leadership, sharing, perseverance, and involvement in the Great Commission. </a:t>
            </a:r>
          </a:p>
          <a:p>
            <a:pPr marL="514350" indent="-514350">
              <a:lnSpc>
                <a:spcPct val="90000"/>
              </a:lnSpc>
              <a:spcAft>
                <a:spcPts val="600"/>
              </a:spcAft>
              <a:buClr>
                <a:srgbClr val="FFFF00"/>
              </a:buClr>
              <a:buFont typeface="+mj-lt"/>
              <a:buAutoNum type="arabicParenR"/>
            </a:pPr>
            <a:endParaRPr lang="en-US" sz="2800" dirty="0">
              <a:solidFill>
                <a:srgbClr val="F8F8F8"/>
              </a:solidFill>
              <a:effectLst/>
              <a:latin typeface="Cambria" panose="02040503050406030204" pitchFamily="18" charset="0"/>
              <a:ea typeface="Cambria" panose="02040503050406030204" pitchFamily="18" charset="0"/>
              <a:cs typeface="Calibri" panose="020F0502020204030204" pitchFamily="34" charset="0"/>
            </a:endParaRPr>
          </a:p>
          <a:p>
            <a:pPr marL="514350" indent="-514350">
              <a:lnSpc>
                <a:spcPct val="90000"/>
              </a:lnSpc>
              <a:spcAft>
                <a:spcPts val="600"/>
              </a:spcAft>
              <a:buClr>
                <a:srgbClr val="FFFF00"/>
              </a:buClr>
              <a:buFont typeface="+mj-lt"/>
              <a:buAutoNum type="arabicParenR"/>
            </a:pPr>
            <a:r>
              <a:rPr lang="en-US" sz="2800" dirty="0">
                <a:solidFill>
                  <a:srgbClr val="F8F8F8"/>
                </a:solidFill>
                <a:effectLst/>
                <a:latin typeface="Cambria" panose="02040503050406030204" pitchFamily="18" charset="0"/>
                <a:ea typeface="Cambria" panose="02040503050406030204" pitchFamily="18" charset="0"/>
                <a:cs typeface="Calibri" panose="020F0502020204030204" pitchFamily="34" charset="0"/>
              </a:rPr>
              <a:t>To equip one another to imitate the role models of the early church </a:t>
            </a:r>
          </a:p>
          <a:p>
            <a:pPr marL="914400" lvl="1" indent="-514350">
              <a:lnSpc>
                <a:spcPct val="90000"/>
              </a:lnSpc>
              <a:spcAft>
                <a:spcPts val="600"/>
              </a:spcAft>
              <a:buClr>
                <a:srgbClr val="FFFF00"/>
              </a:buClr>
              <a:buFont typeface="Wingdings" panose="05000000000000000000" pitchFamily="2" charset="2"/>
              <a:buChar char="§"/>
            </a:pPr>
            <a:r>
              <a:rPr lang="en-US" dirty="0">
                <a:solidFill>
                  <a:srgbClr val="F8F8F8"/>
                </a:solidFill>
                <a:effectLst/>
                <a:latin typeface="Cambria" panose="02040503050406030204" pitchFamily="18" charset="0"/>
                <a:ea typeface="Cambria" panose="02040503050406030204" pitchFamily="18" charset="0"/>
                <a:cs typeface="Calibri" panose="020F0502020204030204" pitchFamily="34" charset="0"/>
              </a:rPr>
              <a:t>First, to respond to the gospel with trust and loyalty towards God</a:t>
            </a:r>
          </a:p>
          <a:p>
            <a:pPr marL="914400" lvl="1" indent="-514350">
              <a:lnSpc>
                <a:spcPct val="90000"/>
              </a:lnSpc>
              <a:spcAft>
                <a:spcPts val="600"/>
              </a:spcAft>
              <a:buClr>
                <a:srgbClr val="FFFF00"/>
              </a:buClr>
              <a:buFont typeface="Wingdings" panose="05000000000000000000" pitchFamily="2" charset="2"/>
              <a:buChar char="§"/>
            </a:pPr>
            <a:r>
              <a:rPr lang="en-US" dirty="0">
                <a:solidFill>
                  <a:srgbClr val="F8F8F8"/>
                </a:solidFill>
                <a:effectLst/>
                <a:latin typeface="Cambria" panose="02040503050406030204" pitchFamily="18" charset="0"/>
                <a:ea typeface="Cambria" panose="02040503050406030204" pitchFamily="18" charset="0"/>
                <a:cs typeface="Calibri" panose="020F0502020204030204" pitchFamily="34" charset="0"/>
              </a:rPr>
              <a:t>Second, to tell others about Jesus in a loving and bold manner. </a:t>
            </a:r>
          </a:p>
          <a:p>
            <a:pPr marL="914400" lvl="1" indent="-514350">
              <a:lnSpc>
                <a:spcPct val="90000"/>
              </a:lnSpc>
              <a:spcAft>
                <a:spcPts val="600"/>
              </a:spcAft>
              <a:buClr>
                <a:srgbClr val="FFFF00"/>
              </a:buClr>
              <a:buFont typeface="Wingdings" panose="05000000000000000000" pitchFamily="2" charset="2"/>
              <a:buChar char="§"/>
            </a:pPr>
            <a:r>
              <a:rPr lang="en-US" dirty="0">
                <a:solidFill>
                  <a:srgbClr val="F8F8F8"/>
                </a:solidFill>
                <a:effectLst/>
                <a:latin typeface="Cambria" panose="02040503050406030204" pitchFamily="18" charset="0"/>
                <a:ea typeface="Cambria" panose="02040503050406030204" pitchFamily="18" charset="0"/>
                <a:cs typeface="Calibri" panose="020F0502020204030204" pitchFamily="34" charset="0"/>
              </a:rPr>
              <a:t>Third, to serve one another thoughtfully for edification. </a:t>
            </a:r>
          </a:p>
          <a:p>
            <a:pPr marL="914400" lvl="1" indent="-514350">
              <a:lnSpc>
                <a:spcPct val="90000"/>
              </a:lnSpc>
              <a:spcAft>
                <a:spcPts val="600"/>
              </a:spcAft>
              <a:buClr>
                <a:srgbClr val="FFFF00"/>
              </a:buClr>
              <a:buFont typeface="Wingdings" panose="05000000000000000000" pitchFamily="2" charset="2"/>
              <a:buChar char="§"/>
            </a:pPr>
            <a:endParaRPr lang="en-US" sz="1200" dirty="0">
              <a:solidFill>
                <a:srgbClr val="F8F8F8"/>
              </a:solidFill>
              <a:effectLst/>
              <a:latin typeface="Cambria" panose="02040503050406030204" pitchFamily="18" charset="0"/>
              <a:ea typeface="Cambria" panose="02040503050406030204" pitchFamily="18" charset="0"/>
              <a:cs typeface="Calibri" panose="020F0502020204030204" pitchFamily="34" charset="0"/>
            </a:endParaRPr>
          </a:p>
          <a:p>
            <a:pPr marL="514350" indent="-514350">
              <a:spcAft>
                <a:spcPts val="600"/>
              </a:spcAft>
              <a:buClr>
                <a:srgbClr val="FFFF00"/>
              </a:buClr>
              <a:buFont typeface="+mj-lt"/>
              <a:buAutoNum type="arabicParenR"/>
            </a:pPr>
            <a:r>
              <a:rPr lang="en-US" sz="2800" dirty="0">
                <a:solidFill>
                  <a:srgbClr val="F8F8F8"/>
                </a:solidFill>
                <a:effectLst/>
                <a:latin typeface="Cambria" panose="02040503050406030204" pitchFamily="18" charset="0"/>
                <a:ea typeface="Cambria" panose="02040503050406030204" pitchFamily="18" charset="0"/>
                <a:cs typeface="Calibri" panose="020F0502020204030204" pitchFamily="34" charset="0"/>
              </a:rPr>
              <a:t>Learn and imitate the teaching of the early Christian preachers, by evaluating the background and needs of the audience, and studying the  content of the inspired preachers.</a:t>
            </a:r>
            <a:endParaRPr lang="en-US" sz="1600" dirty="0">
              <a:solidFill>
                <a:srgbClr val="FF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701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FDE5-2027-4BAD-B639-B5E7CC503C87}"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52227" name="Rectangle 2"/>
          <p:cNvSpPr>
            <a:spLocks noGrp="1" noChangeArrowheads="1"/>
          </p:cNvSpPr>
          <p:nvPr>
            <p:ph type="title"/>
          </p:nvPr>
        </p:nvSpPr>
        <p:spPr>
          <a:xfrm>
            <a:off x="609600" y="119360"/>
            <a:ext cx="10972800" cy="479292"/>
          </a:xfrm>
        </p:spPr>
        <p:txBody>
          <a:bodyPr>
            <a:noAutofit/>
          </a:bodyPr>
          <a:lstStyle/>
          <a:p>
            <a:pPr eaLnBrk="1" hangingPunct="1">
              <a:defRPr/>
            </a:pPr>
            <a:r>
              <a:rPr lang="en-US" sz="3200" b="1" i="1" u="sng" dirty="0">
                <a:solidFill>
                  <a:srgbClr val="FFFF00"/>
                </a:solidFill>
              </a:rPr>
              <a:t>Lesson 2 Objectives (the student will be able to …)</a:t>
            </a:r>
          </a:p>
        </p:txBody>
      </p:sp>
      <p:sp>
        <p:nvSpPr>
          <p:cNvPr id="181252" name="Rectangle 3"/>
          <p:cNvSpPr>
            <a:spLocks noGrp="1" noChangeArrowheads="1"/>
          </p:cNvSpPr>
          <p:nvPr>
            <p:ph type="body" idx="1"/>
          </p:nvPr>
        </p:nvSpPr>
        <p:spPr>
          <a:xfrm>
            <a:off x="762000" y="706164"/>
            <a:ext cx="11201400" cy="5486400"/>
          </a:xfrm>
        </p:spPr>
        <p:txBody>
          <a:bodyPr>
            <a:noAutofit/>
          </a:bodyPr>
          <a:lstStyle/>
          <a:p>
            <a:pPr eaLnBrk="1" hangingPunct="1">
              <a:buFont typeface="Wingdings" panose="05000000000000000000" pitchFamily="2" charset="2"/>
              <a:buChar char="§"/>
            </a:pPr>
            <a:r>
              <a:rPr lang="en-US" sz="2600" dirty="0"/>
              <a:t>Explain what it means to call on the name of the Lord?</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List what the Jewish audience knew and understood before the sermon began.</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List the three arguments Peter makes to prove that Jesus is the Messiah.</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Give the Old Testament reference for the three prophecies that Peter uses.</a:t>
            </a:r>
          </a:p>
          <a:p>
            <a:pPr eaLnBrk="1" hangingPunct="1">
              <a:buFont typeface="Wingdings" panose="05000000000000000000" pitchFamily="2" charset="2"/>
              <a:buChar char="§"/>
            </a:pPr>
            <a:endParaRPr lang="en-US" sz="2600" dirty="0"/>
          </a:p>
          <a:p>
            <a:pPr eaLnBrk="1" hangingPunct="1">
              <a:buFont typeface="Wingdings" panose="05000000000000000000" pitchFamily="2" charset="2"/>
              <a:buChar char="§"/>
            </a:pPr>
            <a:r>
              <a:rPr lang="en-US" sz="2600" dirty="0"/>
              <a:t>List four themes found in the sermon.</a:t>
            </a:r>
          </a:p>
        </p:txBody>
      </p:sp>
    </p:spTree>
    <p:extLst>
      <p:ext uri="{BB962C8B-B14F-4D97-AF65-F5344CB8AC3E}">
        <p14:creationId xmlns:p14="http://schemas.microsoft.com/office/powerpoint/2010/main" val="10534978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0BFDA3-C7C6-4D20-9B44-EF52864C88CF}"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4340" name="Rectangle 3"/>
          <p:cNvSpPr>
            <a:spLocks noGrp="1" noChangeArrowheads="1"/>
          </p:cNvSpPr>
          <p:nvPr>
            <p:ph type="body" idx="1"/>
          </p:nvPr>
        </p:nvSpPr>
        <p:spPr>
          <a:xfrm>
            <a:off x="152400" y="846478"/>
            <a:ext cx="11772900" cy="5709673"/>
          </a:xfrm>
        </p:spPr>
        <p:txBody>
          <a:bodyPr>
            <a:noAutofit/>
          </a:bodyPr>
          <a:lstStyle/>
          <a:p>
            <a:pPr marL="452438" lvl="1" indent="-342900">
              <a:spcBef>
                <a:spcPts val="0"/>
              </a:spcBef>
              <a:buFont typeface="Wingdings" panose="05000000000000000000" pitchFamily="2" charset="2"/>
              <a:buChar char="§"/>
              <a:defRPr/>
            </a:pPr>
            <a:r>
              <a:rPr lang="en-US" sz="2400" i="1" u="sng" dirty="0">
                <a:solidFill>
                  <a:srgbClr val="FFFF00"/>
                </a:solidFill>
                <a:latin typeface="Cambria" panose="02040503050406030204" pitchFamily="18" charset="0"/>
                <a:ea typeface="Cambria" panose="02040503050406030204" pitchFamily="18" charset="0"/>
              </a:rPr>
              <a:t>Jn 14:16</a:t>
            </a:r>
            <a:r>
              <a:rPr lang="en-US" sz="2400" i="1" dirty="0">
                <a:solidFill>
                  <a:srgbClr val="FFFF00"/>
                </a:solidFill>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And I will pray the Father, and </a:t>
            </a:r>
            <a:r>
              <a:rPr lang="en-US" sz="2400" u="sng" dirty="0">
                <a:latin typeface="Cambria" panose="02040503050406030204" pitchFamily="18" charset="0"/>
                <a:ea typeface="Cambria" panose="02040503050406030204" pitchFamily="18" charset="0"/>
              </a:rPr>
              <a:t>He will give you another </a:t>
            </a:r>
            <a:r>
              <a:rPr lang="en-US" sz="2400" u="sng" dirty="0">
                <a:solidFill>
                  <a:srgbClr val="FFFF00"/>
                </a:solidFill>
                <a:latin typeface="Cambria" panose="02040503050406030204" pitchFamily="18" charset="0"/>
                <a:ea typeface="Cambria" panose="02040503050406030204" pitchFamily="18" charset="0"/>
              </a:rPr>
              <a:t>Helper</a:t>
            </a:r>
            <a:r>
              <a:rPr lang="en-US" sz="2400" dirty="0">
                <a:latin typeface="Cambria" panose="02040503050406030204" pitchFamily="18" charset="0"/>
                <a:ea typeface="Cambria" panose="02040503050406030204" pitchFamily="18" charset="0"/>
              </a:rPr>
              <a:t>, that </a:t>
            </a:r>
            <a:r>
              <a:rPr lang="en-US" sz="2400" u="sng" dirty="0">
                <a:latin typeface="Cambria" panose="02040503050406030204" pitchFamily="18" charset="0"/>
                <a:ea typeface="Cambria" panose="02040503050406030204" pitchFamily="18" charset="0"/>
              </a:rPr>
              <a:t>He may abide with you forever</a:t>
            </a:r>
            <a:r>
              <a:rPr lang="en-US" sz="2400" dirty="0">
                <a:latin typeface="Cambria" panose="02040503050406030204" pitchFamily="18" charset="0"/>
                <a:ea typeface="Cambria" panose="02040503050406030204" pitchFamily="18" charset="0"/>
              </a:rPr>
              <a:t>..</a:t>
            </a:r>
          </a:p>
          <a:p>
            <a:pPr marL="395288" lvl="1">
              <a:spcBef>
                <a:spcPts val="0"/>
              </a:spcBef>
              <a:buFont typeface="Wingdings" panose="05000000000000000000" pitchFamily="2" charset="2"/>
              <a:buChar char="§"/>
              <a:defRPr/>
            </a:pPr>
            <a:endParaRPr lang="en-US" sz="1800" dirty="0">
              <a:latin typeface="Cambria" panose="02040503050406030204" pitchFamily="18" charset="0"/>
              <a:ea typeface="Cambria" panose="02040503050406030204" pitchFamily="18" charset="0"/>
            </a:endParaRPr>
          </a:p>
          <a:p>
            <a:pPr marL="452438" lvl="1" indent="-342900">
              <a:spcBef>
                <a:spcPts val="0"/>
              </a:spcBef>
              <a:buFont typeface="Wingdings" panose="05000000000000000000" pitchFamily="2" charset="2"/>
              <a:buChar char="§"/>
              <a:defRPr/>
            </a:pPr>
            <a:r>
              <a:rPr lang="en-US" sz="2400" i="1" u="sng" dirty="0">
                <a:solidFill>
                  <a:srgbClr val="FFFF00"/>
                </a:solidFill>
                <a:latin typeface="Cambria" panose="02040503050406030204" pitchFamily="18" charset="0"/>
                <a:ea typeface="Cambria" panose="02040503050406030204" pitchFamily="18" charset="0"/>
              </a:rPr>
              <a:t>Jn 14:26  </a:t>
            </a:r>
            <a:r>
              <a:rPr lang="en-US" sz="2400" dirty="0">
                <a:latin typeface="Cambria" panose="02040503050406030204" pitchFamily="18" charset="0"/>
                <a:ea typeface="Cambria" panose="02040503050406030204" pitchFamily="18" charset="0"/>
              </a:rPr>
              <a:t>But the </a:t>
            </a:r>
            <a:r>
              <a:rPr lang="en-US" sz="2400" dirty="0">
                <a:solidFill>
                  <a:srgbClr val="FFFF00"/>
                </a:solidFill>
                <a:latin typeface="Cambria" panose="02040503050406030204" pitchFamily="18" charset="0"/>
                <a:ea typeface="Cambria" panose="02040503050406030204" pitchFamily="18" charset="0"/>
              </a:rPr>
              <a:t>Helper</a:t>
            </a:r>
            <a:r>
              <a:rPr lang="en-US" sz="2400" dirty="0">
                <a:latin typeface="Cambria" panose="02040503050406030204" pitchFamily="18" charset="0"/>
                <a:ea typeface="Cambria" panose="02040503050406030204" pitchFamily="18" charset="0"/>
              </a:rPr>
              <a:t>, the Holy Spirit, whom the Father will send in My name, </a:t>
            </a:r>
            <a:r>
              <a:rPr lang="en-US" sz="2400" u="sng" dirty="0">
                <a:latin typeface="Cambria" panose="02040503050406030204" pitchFamily="18" charset="0"/>
                <a:ea typeface="Cambria" panose="02040503050406030204" pitchFamily="18" charset="0"/>
              </a:rPr>
              <a:t>He will teach you all things, and bring to your remembrance all things that I said to you</a:t>
            </a:r>
            <a:r>
              <a:rPr lang="en-US" sz="2400" dirty="0">
                <a:latin typeface="Cambria" panose="02040503050406030204" pitchFamily="18" charset="0"/>
                <a:ea typeface="Cambria" panose="02040503050406030204" pitchFamily="18" charset="0"/>
              </a:rPr>
              <a:t>.</a:t>
            </a:r>
          </a:p>
          <a:p>
            <a:pPr marL="395288" lvl="1">
              <a:spcBef>
                <a:spcPts val="0"/>
              </a:spcBef>
              <a:buFont typeface="Wingdings" panose="05000000000000000000" pitchFamily="2" charset="2"/>
              <a:buChar char="§"/>
              <a:defRPr/>
            </a:pPr>
            <a:endParaRPr lang="en-US" sz="1800" dirty="0">
              <a:latin typeface="Cambria" panose="02040503050406030204" pitchFamily="18" charset="0"/>
              <a:ea typeface="Cambria" panose="02040503050406030204" pitchFamily="18" charset="0"/>
            </a:endParaRPr>
          </a:p>
          <a:p>
            <a:pPr marL="452438" lvl="1" indent="-342900">
              <a:spcBef>
                <a:spcPts val="0"/>
              </a:spcBef>
              <a:buFont typeface="Wingdings" panose="05000000000000000000" pitchFamily="2" charset="2"/>
              <a:buChar char="§"/>
              <a:defRPr/>
            </a:pPr>
            <a:r>
              <a:rPr lang="en-US" sz="2400" i="1" u="sng" dirty="0">
                <a:solidFill>
                  <a:srgbClr val="FFFF00"/>
                </a:solidFill>
                <a:latin typeface="Cambria" panose="02040503050406030204" pitchFamily="18" charset="0"/>
                <a:ea typeface="Cambria" panose="02040503050406030204" pitchFamily="18" charset="0"/>
              </a:rPr>
              <a:t>Jn 15:26  </a:t>
            </a:r>
            <a:r>
              <a:rPr lang="en-US" sz="2400" dirty="0">
                <a:latin typeface="Cambria" panose="02040503050406030204" pitchFamily="18" charset="0"/>
                <a:ea typeface="Cambria" panose="02040503050406030204" pitchFamily="18" charset="0"/>
              </a:rPr>
              <a:t>But when the </a:t>
            </a:r>
            <a:r>
              <a:rPr lang="en-US" sz="2400" dirty="0">
                <a:solidFill>
                  <a:srgbClr val="FFFF00"/>
                </a:solidFill>
                <a:latin typeface="Cambria" panose="02040503050406030204" pitchFamily="18" charset="0"/>
                <a:ea typeface="Cambria" panose="02040503050406030204" pitchFamily="18" charset="0"/>
              </a:rPr>
              <a:t>Helper</a:t>
            </a:r>
            <a:r>
              <a:rPr lang="en-US" sz="2400" dirty="0">
                <a:latin typeface="Cambria" panose="02040503050406030204" pitchFamily="18" charset="0"/>
                <a:ea typeface="Cambria" panose="02040503050406030204" pitchFamily="18" charset="0"/>
              </a:rPr>
              <a:t> comes, whom I shall send to you from the Father, the </a:t>
            </a:r>
            <a:r>
              <a:rPr lang="en-US" sz="2400" dirty="0">
                <a:solidFill>
                  <a:srgbClr val="FFFF00"/>
                </a:solidFill>
                <a:latin typeface="Cambria" panose="02040503050406030204" pitchFamily="18" charset="0"/>
                <a:ea typeface="Cambria" panose="02040503050406030204" pitchFamily="18" charset="0"/>
              </a:rPr>
              <a:t>Spirit of truth </a:t>
            </a:r>
            <a:r>
              <a:rPr lang="en-US" sz="2400" dirty="0">
                <a:latin typeface="Cambria" panose="02040503050406030204" pitchFamily="18" charset="0"/>
                <a:ea typeface="Cambria" panose="02040503050406030204" pitchFamily="18" charset="0"/>
              </a:rPr>
              <a:t>who proceeds from the Father, </a:t>
            </a:r>
            <a:r>
              <a:rPr lang="en-US" sz="2400" u="sng" dirty="0">
                <a:latin typeface="Cambria" panose="02040503050406030204" pitchFamily="18" charset="0"/>
                <a:ea typeface="Cambria" panose="02040503050406030204" pitchFamily="18" charset="0"/>
              </a:rPr>
              <a:t>He will testify of Me</a:t>
            </a:r>
          </a:p>
          <a:p>
            <a:pPr marL="395288" lvl="1">
              <a:spcBef>
                <a:spcPts val="0"/>
              </a:spcBef>
              <a:buFont typeface="Wingdings" panose="05000000000000000000" pitchFamily="2" charset="2"/>
              <a:buChar char="§"/>
              <a:defRPr/>
            </a:pPr>
            <a:endParaRPr lang="en-US" sz="1800" dirty="0">
              <a:latin typeface="Cambria" panose="02040503050406030204" pitchFamily="18" charset="0"/>
              <a:ea typeface="Cambria" panose="02040503050406030204" pitchFamily="18" charset="0"/>
            </a:endParaRPr>
          </a:p>
          <a:p>
            <a:pPr marL="452438" lvl="1" indent="-342900">
              <a:spcBef>
                <a:spcPts val="0"/>
              </a:spcBef>
              <a:buFont typeface="Wingdings" panose="05000000000000000000" pitchFamily="2" charset="2"/>
              <a:buChar char="§"/>
              <a:defRPr/>
            </a:pPr>
            <a:r>
              <a:rPr lang="en-US" sz="2400" i="1" u="sng" dirty="0">
                <a:solidFill>
                  <a:srgbClr val="FFFF00"/>
                </a:solidFill>
                <a:latin typeface="Cambria" panose="02040503050406030204" pitchFamily="18" charset="0"/>
                <a:ea typeface="Cambria" panose="02040503050406030204" pitchFamily="18" charset="0"/>
              </a:rPr>
              <a:t>Jn 16:7  </a:t>
            </a:r>
            <a:r>
              <a:rPr lang="en-US" sz="2400" dirty="0">
                <a:latin typeface="Cambria" panose="02040503050406030204" pitchFamily="18" charset="0"/>
                <a:ea typeface="Cambria" panose="02040503050406030204" pitchFamily="18" charset="0"/>
              </a:rPr>
              <a:t>Nevertheless I tell you the truth. </a:t>
            </a:r>
            <a:r>
              <a:rPr lang="en-US" sz="2400" u="sng" dirty="0">
                <a:latin typeface="Cambria" panose="02040503050406030204" pitchFamily="18" charset="0"/>
                <a:ea typeface="Cambria" panose="02040503050406030204" pitchFamily="18" charset="0"/>
              </a:rPr>
              <a:t>It is to your advantage that I go away</a:t>
            </a:r>
            <a:r>
              <a:rPr lang="en-US" sz="2400" dirty="0">
                <a:latin typeface="Cambria" panose="02040503050406030204" pitchFamily="18" charset="0"/>
                <a:ea typeface="Cambria" panose="02040503050406030204" pitchFamily="18" charset="0"/>
              </a:rPr>
              <a:t>; for if I do not go away, the </a:t>
            </a:r>
            <a:r>
              <a:rPr lang="en-US" sz="2400" dirty="0">
                <a:solidFill>
                  <a:srgbClr val="FFFF00"/>
                </a:solidFill>
                <a:latin typeface="Cambria" panose="02040503050406030204" pitchFamily="18" charset="0"/>
                <a:ea typeface="Cambria" panose="02040503050406030204" pitchFamily="18" charset="0"/>
              </a:rPr>
              <a:t>Helper</a:t>
            </a:r>
            <a:r>
              <a:rPr lang="en-US" sz="2400" dirty="0">
                <a:latin typeface="Cambria" panose="02040503050406030204" pitchFamily="18" charset="0"/>
                <a:ea typeface="Cambria" panose="02040503050406030204" pitchFamily="18" charset="0"/>
              </a:rPr>
              <a:t> will not come to you; but if I depart, I will send Him to you. </a:t>
            </a:r>
          </a:p>
          <a:p>
            <a:pPr marL="395288" lvl="1">
              <a:spcBef>
                <a:spcPts val="0"/>
              </a:spcBef>
              <a:buFont typeface="Wingdings" panose="05000000000000000000" pitchFamily="2" charset="2"/>
              <a:buChar char="§"/>
              <a:defRPr/>
            </a:pPr>
            <a:endParaRPr lang="en-US" sz="1800" dirty="0">
              <a:latin typeface="Cambria" panose="02040503050406030204" pitchFamily="18" charset="0"/>
              <a:ea typeface="Cambria" panose="02040503050406030204" pitchFamily="18" charset="0"/>
            </a:endParaRPr>
          </a:p>
          <a:p>
            <a:pPr marL="452438" lvl="1" indent="-342900">
              <a:spcBef>
                <a:spcPts val="0"/>
              </a:spcBef>
              <a:buFont typeface="Wingdings" panose="05000000000000000000" pitchFamily="2" charset="2"/>
              <a:buChar char="§"/>
              <a:defRPr/>
            </a:pPr>
            <a:r>
              <a:rPr lang="en-US" sz="2400" i="1" u="sng" dirty="0">
                <a:solidFill>
                  <a:srgbClr val="FFFF00"/>
                </a:solidFill>
                <a:latin typeface="Cambria" panose="02040503050406030204" pitchFamily="18" charset="0"/>
                <a:ea typeface="Cambria" panose="02040503050406030204" pitchFamily="18" charset="0"/>
              </a:rPr>
              <a:t>Act 1:4,5,8 - </a:t>
            </a:r>
            <a:r>
              <a:rPr lang="en-US" sz="2400" dirty="0">
                <a:latin typeface="Cambria" panose="02040503050406030204" pitchFamily="18" charset="0"/>
                <a:ea typeface="Cambria" panose="02040503050406030204" pitchFamily="18" charset="0"/>
              </a:rPr>
              <a:t>He commanded them not to leave Jerusalem, but to wait for what the Father had promised… (5) for John truly baptized with water, but you shall be baptized with the </a:t>
            </a:r>
            <a:r>
              <a:rPr lang="en-US" sz="24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Holy Spirit not many days from now.“ (8)  </a:t>
            </a:r>
            <a:r>
              <a:rPr lang="en-US" sz="2400" u="sng"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But you shall receive power </a:t>
            </a:r>
            <a:r>
              <a:rPr lang="en-US" sz="24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when the Holy Spirit has come upon you; and </a:t>
            </a:r>
            <a:r>
              <a:rPr lang="en-US" sz="2400" u="sng"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you shall be witnesses to Me in Jerusalem, and in all Judea and Samaria, and to the end of the earth</a:t>
            </a:r>
            <a:r>
              <a:rPr lang="en-US" sz="24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t>
            </a:r>
          </a:p>
          <a:p>
            <a:pPr marL="395288" lvl="1">
              <a:spcBef>
                <a:spcPts val="0"/>
              </a:spcBef>
              <a:defRPr/>
            </a:pPr>
            <a:endParaRPr lang="en-US" sz="2400" dirty="0"/>
          </a:p>
        </p:txBody>
      </p:sp>
      <p:sp>
        <p:nvSpPr>
          <p:cNvPr id="8" name="TextBox 4"/>
          <p:cNvSpPr txBox="1">
            <a:spLocks noChangeArrowheads="1"/>
          </p:cNvSpPr>
          <p:nvPr/>
        </p:nvSpPr>
        <p:spPr bwMode="auto">
          <a:xfrm>
            <a:off x="2438400" y="484966"/>
            <a:ext cx="7315200" cy="461665"/>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FF00"/>
                </a:solidFill>
                <a:effectLst/>
                <a:uLnTx/>
                <a:uFillTx/>
                <a:latin typeface="Calibri"/>
                <a:ea typeface="+mn-ea"/>
                <a:cs typeface="+mn-cs"/>
              </a:rPr>
              <a:t>Promise of the Holy Spirit </a:t>
            </a:r>
            <a:endParaRPr kumimoji="0" lang="en-US" sz="2000" b="1" i="1" u="none" strike="noStrike" kern="1200" cap="none" spc="0" normalizeH="0" baseline="0" noProof="0" dirty="0">
              <a:ln>
                <a:noFill/>
              </a:ln>
              <a:solidFill>
                <a:srgbClr val="FFFF00"/>
              </a:solidFill>
              <a:effectLst/>
              <a:uLnTx/>
              <a:uFillTx/>
              <a:latin typeface="Calibri"/>
              <a:ea typeface="+mn-ea"/>
              <a:cs typeface="+mn-cs"/>
            </a:endParaRPr>
          </a:p>
        </p:txBody>
      </p:sp>
      <p:sp>
        <p:nvSpPr>
          <p:cNvPr id="9" name="TextBox 4"/>
          <p:cNvSpPr txBox="1">
            <a:spLocks noChangeArrowheads="1"/>
          </p:cNvSpPr>
          <p:nvPr/>
        </p:nvSpPr>
        <p:spPr bwMode="auto">
          <a:xfrm>
            <a:off x="2438400" y="0"/>
            <a:ext cx="7315200" cy="523220"/>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libri"/>
                <a:ea typeface="+mn-ea"/>
                <a:cs typeface="+mn-cs"/>
              </a:rPr>
              <a:t>Events that lead up to Peter’s sermon</a:t>
            </a:r>
            <a:endParaRPr kumimoji="0" lang="en-US" sz="2400" b="1" i="1" u="sng" strike="noStrike" kern="1200" cap="none" spc="0" normalizeH="0" baseline="0" noProof="0" dirty="0">
              <a:ln>
                <a:noFill/>
              </a:ln>
              <a:solidFill>
                <a:srgbClr val="FFFF00"/>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340">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4340">
                                            <p:txEl>
                                              <p:pRg st="2" end="2"/>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4340">
                                            <p:txEl>
                                              <p:pRg st="4" end="4"/>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40">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4340">
                                            <p:txEl>
                                              <p:pRg st="6" end="6"/>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0BFDA3-C7C6-4D20-9B44-EF52864C88CF}"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4340" name="Rectangle 3"/>
          <p:cNvSpPr>
            <a:spLocks noGrp="1" noChangeArrowheads="1"/>
          </p:cNvSpPr>
          <p:nvPr>
            <p:ph type="body" idx="1"/>
          </p:nvPr>
        </p:nvSpPr>
        <p:spPr>
          <a:xfrm>
            <a:off x="266700" y="1127211"/>
            <a:ext cx="11658600" cy="5709673"/>
          </a:xfrm>
        </p:spPr>
        <p:txBody>
          <a:bodyPr>
            <a:noAutofit/>
          </a:bodyPr>
          <a:lstStyle/>
          <a:p>
            <a:pPr marL="109538" lvl="1" indent="0" algn="ctr">
              <a:spcBef>
                <a:spcPts val="0"/>
              </a:spcBef>
              <a:buNone/>
              <a:defRPr/>
            </a:pPr>
            <a:r>
              <a:rPr lang="en-US" dirty="0"/>
              <a:t>Tremble, you </a:t>
            </a:r>
            <a:r>
              <a:rPr lang="en-US" i="1" dirty="0"/>
              <a:t>women</a:t>
            </a:r>
            <a:r>
              <a:rPr lang="en-US" dirty="0"/>
              <a:t> who are at ease;</a:t>
            </a:r>
            <a:br>
              <a:rPr lang="en-US" dirty="0"/>
            </a:br>
            <a:r>
              <a:rPr lang="en-US" dirty="0"/>
              <a:t>Be troubled, you complacent </a:t>
            </a:r>
            <a:r>
              <a:rPr lang="en-US" i="1" dirty="0"/>
              <a:t>daughters</a:t>
            </a:r>
            <a:r>
              <a:rPr lang="en-US" dirty="0"/>
              <a:t>;</a:t>
            </a:r>
            <a:br>
              <a:rPr lang="en-US" dirty="0"/>
            </a:br>
            <a:r>
              <a:rPr lang="en-US" dirty="0"/>
              <a:t>Strip, undress and put </a:t>
            </a:r>
            <a:r>
              <a:rPr lang="en-US" i="1" dirty="0"/>
              <a:t>sackcloth</a:t>
            </a:r>
            <a:r>
              <a:rPr lang="en-US" dirty="0"/>
              <a:t> on </a:t>
            </a:r>
            <a:r>
              <a:rPr lang="en-US" i="1" dirty="0"/>
              <a:t>your</a:t>
            </a:r>
            <a:r>
              <a:rPr lang="en-US" dirty="0"/>
              <a:t> waist,</a:t>
            </a:r>
            <a:br>
              <a:rPr lang="en-US" dirty="0"/>
            </a:br>
            <a:r>
              <a:rPr lang="en-US" b="1" baseline="30000" dirty="0"/>
              <a:t>12 </a:t>
            </a:r>
            <a:r>
              <a:rPr lang="en-US" dirty="0"/>
              <a:t>Beat your breasts for the pleasant fields, for the fruitful vine,</a:t>
            </a:r>
            <a:br>
              <a:rPr lang="en-US" dirty="0"/>
            </a:br>
            <a:r>
              <a:rPr lang="en-US" b="1" baseline="30000" dirty="0"/>
              <a:t>13 </a:t>
            </a:r>
            <a:r>
              <a:rPr lang="en-US" dirty="0"/>
              <a:t>For the land of my people </a:t>
            </a:r>
            <a:r>
              <a:rPr lang="en-US" i="1" dirty="0"/>
              <a:t>in which</a:t>
            </a:r>
            <a:r>
              <a:rPr lang="en-US" dirty="0"/>
              <a:t> thorns </a:t>
            </a:r>
            <a:r>
              <a:rPr lang="en-US" i="1" dirty="0"/>
              <a:t>and</a:t>
            </a:r>
            <a:r>
              <a:rPr lang="en-US" dirty="0"/>
              <a:t> briars shall come up;</a:t>
            </a:r>
            <a:br>
              <a:rPr lang="en-US" dirty="0"/>
            </a:br>
            <a:r>
              <a:rPr lang="en-US" dirty="0"/>
              <a:t>Yea, for all the joyful houses </a:t>
            </a:r>
            <a:r>
              <a:rPr lang="en-US" i="1" dirty="0"/>
              <a:t>and for</a:t>
            </a:r>
            <a:r>
              <a:rPr lang="en-US" dirty="0"/>
              <a:t> the jubilant city.</a:t>
            </a:r>
            <a:br>
              <a:rPr lang="en-US" dirty="0"/>
            </a:br>
            <a:r>
              <a:rPr lang="en-US" b="1" baseline="30000" dirty="0"/>
              <a:t>14 </a:t>
            </a:r>
            <a:r>
              <a:rPr lang="en-US" dirty="0"/>
              <a:t>Because the palace has been abandoned, the populated city forsaken.</a:t>
            </a:r>
            <a:br>
              <a:rPr lang="en-US" dirty="0"/>
            </a:br>
            <a:r>
              <a:rPr lang="en-US" dirty="0"/>
              <a:t>Hill and watch-tower have become caves forever,</a:t>
            </a:r>
            <a:br>
              <a:rPr lang="en-US" dirty="0"/>
            </a:br>
            <a:r>
              <a:rPr lang="en-US" dirty="0"/>
              <a:t>A delight for wild donkeys, a pasture for flocks;</a:t>
            </a:r>
            <a:br>
              <a:rPr lang="en-US" dirty="0"/>
            </a:br>
            <a:r>
              <a:rPr lang="en-US" b="1" baseline="30000" dirty="0"/>
              <a:t>15 </a:t>
            </a:r>
            <a:r>
              <a:rPr lang="en-US" dirty="0"/>
              <a:t>Until the Spirit is poured out upon us from on high,</a:t>
            </a:r>
            <a:br>
              <a:rPr lang="en-US" dirty="0"/>
            </a:br>
            <a:r>
              <a:rPr lang="en-US" dirty="0"/>
              <a:t>And the wilderness becomes a fertile field,</a:t>
            </a:r>
            <a:endParaRPr lang="en-US" sz="2400" dirty="0"/>
          </a:p>
        </p:txBody>
      </p:sp>
      <p:sp>
        <p:nvSpPr>
          <p:cNvPr id="8" name="TextBox 4"/>
          <p:cNvSpPr txBox="1">
            <a:spLocks noChangeArrowheads="1"/>
          </p:cNvSpPr>
          <p:nvPr/>
        </p:nvSpPr>
        <p:spPr bwMode="auto">
          <a:xfrm>
            <a:off x="2438400" y="565180"/>
            <a:ext cx="7315200" cy="461665"/>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FF00"/>
                </a:solidFill>
                <a:effectLst/>
                <a:uLnTx/>
                <a:uFillTx/>
                <a:latin typeface="Calibri"/>
                <a:ea typeface="+mn-ea"/>
                <a:cs typeface="+mn-cs"/>
              </a:rPr>
              <a:t>Isaiah 32</a:t>
            </a:r>
            <a:endParaRPr kumimoji="0" lang="en-US" sz="2000" b="1" i="1" u="none" strike="noStrike" kern="1200" cap="none" spc="0" normalizeH="0" baseline="0" noProof="0" dirty="0">
              <a:ln>
                <a:noFill/>
              </a:ln>
              <a:solidFill>
                <a:srgbClr val="FFFF00"/>
              </a:solidFill>
              <a:effectLst/>
              <a:uLnTx/>
              <a:uFillTx/>
              <a:latin typeface="Calibri"/>
              <a:ea typeface="+mn-ea"/>
              <a:cs typeface="+mn-cs"/>
            </a:endParaRPr>
          </a:p>
        </p:txBody>
      </p:sp>
      <p:cxnSp>
        <p:nvCxnSpPr>
          <p:cNvPr id="7" name="Straight Connector 6">
            <a:extLst>
              <a:ext uri="{FF2B5EF4-FFF2-40B4-BE49-F238E27FC236}">
                <a16:creationId xmlns:a16="http://schemas.microsoft.com/office/drawing/2014/main" id="{E81E7906-CA2F-4B66-83B0-E59C0F89D26E}"/>
              </a:ext>
            </a:extLst>
          </p:cNvPr>
          <p:cNvCxnSpPr>
            <a:cxnSpLocks/>
          </p:cNvCxnSpPr>
          <p:nvPr/>
        </p:nvCxnSpPr>
        <p:spPr>
          <a:xfrm>
            <a:off x="1295400" y="3276600"/>
            <a:ext cx="9753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750C179-4E3C-4599-B10B-0EC258C948AE}"/>
              </a:ext>
            </a:extLst>
          </p:cNvPr>
          <p:cNvCxnSpPr>
            <a:cxnSpLocks/>
          </p:cNvCxnSpPr>
          <p:nvPr/>
        </p:nvCxnSpPr>
        <p:spPr>
          <a:xfrm>
            <a:off x="3105150" y="4114800"/>
            <a:ext cx="817245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 name="TextBox 4">
            <a:extLst>
              <a:ext uri="{FF2B5EF4-FFF2-40B4-BE49-F238E27FC236}">
                <a16:creationId xmlns:a16="http://schemas.microsoft.com/office/drawing/2014/main" id="{3AF9417A-C226-4A4B-931F-186C1C094D3E}"/>
              </a:ext>
            </a:extLst>
          </p:cNvPr>
          <p:cNvSpPr txBox="1">
            <a:spLocks noChangeArrowheads="1"/>
          </p:cNvSpPr>
          <p:nvPr/>
        </p:nvSpPr>
        <p:spPr bwMode="auto">
          <a:xfrm>
            <a:off x="4165141" y="21116"/>
            <a:ext cx="4191000" cy="523220"/>
          </a:xfrm>
          <a:prstGeom prst="rect">
            <a:avLst/>
          </a:prstGeom>
          <a:noFill/>
          <a:ln w="9525">
            <a:noFill/>
            <a:miter lim="800000"/>
            <a:headEnd/>
            <a:tailEnd/>
          </a:ln>
        </p:spPr>
        <p:txBody>
          <a:bodyPr wrap="square">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libri"/>
                <a:ea typeface="+mn-ea"/>
                <a:cs typeface="+mn-cs"/>
              </a:rPr>
              <a:t>The Promise of the Spirit </a:t>
            </a:r>
            <a:endParaRPr kumimoji="0" lang="en-US" sz="2400" b="1" i="1" u="sng" strike="noStrike" kern="1200" cap="none" spc="0" normalizeH="0" baseline="0" noProof="0" dirty="0">
              <a:ln>
                <a:noFill/>
              </a:ln>
              <a:solidFill>
                <a:srgbClr val="FFFF00"/>
              </a:solidFill>
              <a:effectLst/>
              <a:uLnTx/>
              <a:uFillTx/>
              <a:latin typeface="Calibri"/>
              <a:ea typeface="+mn-ea"/>
              <a:cs typeface="+mn-cs"/>
            </a:endParaRPr>
          </a:p>
        </p:txBody>
      </p:sp>
      <p:cxnSp>
        <p:nvCxnSpPr>
          <p:cNvPr id="12" name="Straight Connector 11">
            <a:extLst>
              <a:ext uri="{FF2B5EF4-FFF2-40B4-BE49-F238E27FC236}">
                <a16:creationId xmlns:a16="http://schemas.microsoft.com/office/drawing/2014/main" id="{2613F404-A709-4060-8C8D-8F033C47049F}"/>
              </a:ext>
            </a:extLst>
          </p:cNvPr>
          <p:cNvCxnSpPr>
            <a:cxnSpLocks/>
          </p:cNvCxnSpPr>
          <p:nvPr/>
        </p:nvCxnSpPr>
        <p:spPr>
          <a:xfrm>
            <a:off x="2667000" y="5410200"/>
            <a:ext cx="7086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72CFEFF-D676-40DE-8080-0894A8834485}"/>
              </a:ext>
            </a:extLst>
          </p:cNvPr>
          <p:cNvCxnSpPr>
            <a:cxnSpLocks/>
          </p:cNvCxnSpPr>
          <p:nvPr/>
        </p:nvCxnSpPr>
        <p:spPr>
          <a:xfrm>
            <a:off x="3105150" y="5867400"/>
            <a:ext cx="603885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05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2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2000"/>
                                        <p:tgtEl>
                                          <p:spTgt spid="12"/>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0BFDA3-C7C6-4D20-9B44-EF52864C88CF}" type="slidenum">
              <a:rPr kumimoji="0" lang="en-US" sz="1200" b="0" i="0" u="none" strike="noStrike" kern="1200" cap="none" spc="0" normalizeH="0" baseline="0" noProof="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14340" name="Rectangle 3"/>
          <p:cNvSpPr>
            <a:spLocks noGrp="1" noChangeArrowheads="1"/>
          </p:cNvSpPr>
          <p:nvPr>
            <p:ph type="body" idx="1"/>
          </p:nvPr>
        </p:nvSpPr>
        <p:spPr>
          <a:xfrm>
            <a:off x="266700" y="1127211"/>
            <a:ext cx="11658600" cy="5709673"/>
          </a:xfrm>
        </p:spPr>
        <p:txBody>
          <a:bodyPr>
            <a:noAutofit/>
          </a:bodyPr>
          <a:lstStyle/>
          <a:p>
            <a:pPr marL="109538" lvl="1" indent="0" algn="ctr">
              <a:spcBef>
                <a:spcPts val="0"/>
              </a:spcBef>
              <a:buNone/>
              <a:defRPr/>
            </a:pPr>
            <a:r>
              <a:rPr lang="en-US" sz="3200" dirty="0"/>
              <a:t>Do not fear, O Jacob My servant;</a:t>
            </a:r>
            <a:br>
              <a:rPr lang="en-US" sz="3200" dirty="0"/>
            </a:br>
            <a:r>
              <a:rPr lang="en-US" sz="3200" dirty="0"/>
              <a:t>And you Jeshurun whom I have chosen.</a:t>
            </a:r>
            <a:br>
              <a:rPr lang="en-US" sz="3200" dirty="0"/>
            </a:br>
            <a:r>
              <a:rPr lang="en-US" sz="3200" b="1" baseline="30000" dirty="0"/>
              <a:t>3 </a:t>
            </a:r>
            <a:r>
              <a:rPr lang="en-US" sz="3200" dirty="0"/>
              <a:t>‘For I will pour out water on the thirsty </a:t>
            </a:r>
            <a:r>
              <a:rPr lang="en-US" sz="3200" i="1" dirty="0"/>
              <a:t>land</a:t>
            </a:r>
            <a:br>
              <a:rPr lang="en-US" sz="3200" dirty="0"/>
            </a:br>
            <a:r>
              <a:rPr lang="en-US" sz="3200" dirty="0"/>
              <a:t>And streams on the dry ground;</a:t>
            </a:r>
            <a:br>
              <a:rPr lang="en-US" sz="3200" dirty="0"/>
            </a:br>
            <a:r>
              <a:rPr lang="en-US" sz="3200" dirty="0"/>
              <a:t>I will pour out My Spirit on your offspring</a:t>
            </a:r>
            <a:br>
              <a:rPr lang="en-US" sz="3200" dirty="0"/>
            </a:br>
            <a:r>
              <a:rPr lang="en-US" sz="3200" dirty="0"/>
              <a:t>And My blessing on your descendants;</a:t>
            </a:r>
            <a:br>
              <a:rPr lang="en-US" sz="3200" dirty="0"/>
            </a:br>
            <a:r>
              <a:rPr lang="en-US" sz="3200" b="1" baseline="30000" dirty="0"/>
              <a:t>4 </a:t>
            </a:r>
            <a:r>
              <a:rPr lang="en-US" sz="3200" dirty="0"/>
              <a:t>And they will spring up among the grass</a:t>
            </a:r>
            <a:br>
              <a:rPr lang="en-US" sz="3200" dirty="0"/>
            </a:br>
            <a:r>
              <a:rPr lang="en-US" sz="3200" dirty="0"/>
              <a:t>Like poplars by streams of water.</a:t>
            </a:r>
          </a:p>
        </p:txBody>
      </p:sp>
      <p:sp>
        <p:nvSpPr>
          <p:cNvPr id="8" name="TextBox 4"/>
          <p:cNvSpPr txBox="1">
            <a:spLocks noChangeArrowheads="1"/>
          </p:cNvSpPr>
          <p:nvPr/>
        </p:nvSpPr>
        <p:spPr bwMode="auto">
          <a:xfrm>
            <a:off x="2133600" y="546052"/>
            <a:ext cx="7315200" cy="523220"/>
          </a:xfrm>
          <a:prstGeom prst="rect">
            <a:avLst/>
          </a:prstGeom>
          <a:noFill/>
          <a:ln w="9525">
            <a:noFill/>
            <a:miter lim="800000"/>
            <a:headEnd/>
            <a:tailEnd/>
          </a:ln>
        </p:spPr>
        <p:txBody>
          <a:bodyPr>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FFFF00"/>
                </a:solidFill>
                <a:effectLst/>
                <a:uLnTx/>
                <a:uFillTx/>
                <a:latin typeface="Calibri"/>
                <a:ea typeface="+mn-ea"/>
                <a:cs typeface="+mn-cs"/>
              </a:rPr>
              <a:t>Isaiah 44:2-3</a:t>
            </a:r>
          </a:p>
        </p:txBody>
      </p:sp>
      <p:cxnSp>
        <p:nvCxnSpPr>
          <p:cNvPr id="7" name="Straight Connector 6">
            <a:extLst>
              <a:ext uri="{FF2B5EF4-FFF2-40B4-BE49-F238E27FC236}">
                <a16:creationId xmlns:a16="http://schemas.microsoft.com/office/drawing/2014/main" id="{E81E7906-CA2F-4B66-83B0-E59C0F89D26E}"/>
              </a:ext>
            </a:extLst>
          </p:cNvPr>
          <p:cNvCxnSpPr>
            <a:cxnSpLocks/>
          </p:cNvCxnSpPr>
          <p:nvPr/>
        </p:nvCxnSpPr>
        <p:spPr>
          <a:xfrm>
            <a:off x="3429000" y="2590800"/>
            <a:ext cx="6324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750C179-4E3C-4599-B10B-0EC258C948AE}"/>
              </a:ext>
            </a:extLst>
          </p:cNvPr>
          <p:cNvCxnSpPr>
            <a:cxnSpLocks/>
          </p:cNvCxnSpPr>
          <p:nvPr/>
        </p:nvCxnSpPr>
        <p:spPr>
          <a:xfrm>
            <a:off x="3505200" y="3048000"/>
            <a:ext cx="518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C591C6-3ACF-4A05-89BD-0B170F2BF491}"/>
              </a:ext>
            </a:extLst>
          </p:cNvPr>
          <p:cNvCxnSpPr>
            <a:cxnSpLocks/>
          </p:cNvCxnSpPr>
          <p:nvPr/>
        </p:nvCxnSpPr>
        <p:spPr>
          <a:xfrm>
            <a:off x="2768600" y="3581400"/>
            <a:ext cx="6705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TextBox 4">
            <a:extLst>
              <a:ext uri="{FF2B5EF4-FFF2-40B4-BE49-F238E27FC236}">
                <a16:creationId xmlns:a16="http://schemas.microsoft.com/office/drawing/2014/main" id="{ECB344F2-32C1-4471-A6ED-BEDB649EDF94}"/>
              </a:ext>
            </a:extLst>
          </p:cNvPr>
          <p:cNvSpPr txBox="1">
            <a:spLocks noChangeArrowheads="1"/>
          </p:cNvSpPr>
          <p:nvPr/>
        </p:nvSpPr>
        <p:spPr bwMode="auto">
          <a:xfrm>
            <a:off x="3695700" y="48184"/>
            <a:ext cx="4191000" cy="523220"/>
          </a:xfrm>
          <a:prstGeom prst="rect">
            <a:avLst/>
          </a:prstGeom>
          <a:noFill/>
          <a:ln w="9525">
            <a:noFill/>
            <a:miter lim="800000"/>
            <a:headEnd/>
            <a:tailEnd/>
          </a:ln>
        </p:spPr>
        <p:txBody>
          <a:bodyPr wrap="square">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libri"/>
                <a:ea typeface="+mn-ea"/>
                <a:cs typeface="+mn-cs"/>
              </a:rPr>
              <a:t>The Promise of the Spirit </a:t>
            </a:r>
            <a:endParaRPr kumimoji="0" lang="en-US" sz="2400" b="1" i="1" u="sng" strike="noStrike" kern="1200" cap="none" spc="0" normalizeH="0" baseline="0" noProof="0" dirty="0">
              <a:ln>
                <a:noFill/>
              </a:ln>
              <a:solidFill>
                <a:srgbClr val="FFFF00"/>
              </a:solidFill>
              <a:effectLst/>
              <a:uLnTx/>
              <a:uFillTx/>
              <a:latin typeface="Calibri"/>
              <a:ea typeface="+mn-ea"/>
              <a:cs typeface="+mn-cs"/>
            </a:endParaRPr>
          </a:p>
        </p:txBody>
      </p:sp>
      <p:sp>
        <p:nvSpPr>
          <p:cNvPr id="22" name="Rounded Rectangular Callout 17">
            <a:extLst>
              <a:ext uri="{FF2B5EF4-FFF2-40B4-BE49-F238E27FC236}">
                <a16:creationId xmlns:a16="http://schemas.microsoft.com/office/drawing/2014/main" id="{A7DE49EA-93BF-4457-B662-FAC3E6123E7F}"/>
              </a:ext>
            </a:extLst>
          </p:cNvPr>
          <p:cNvSpPr/>
          <p:nvPr/>
        </p:nvSpPr>
        <p:spPr>
          <a:xfrm>
            <a:off x="0" y="5381619"/>
            <a:ext cx="12192000" cy="1470441"/>
          </a:xfrm>
          <a:prstGeom prst="wedgeRoundRectCallout">
            <a:avLst>
              <a:gd name="adj1" fmla="val -158"/>
              <a:gd name="adj2" fmla="val -48523"/>
              <a:gd name="adj3" fmla="val 16667"/>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a:ea typeface="+mn-ea"/>
                <a:cs typeface="+mn-cs"/>
              </a:rPr>
              <a:t>“Israel” will have their restoration and there would once again be spiritual life and blessing and rejuvenation when God would fulfill all His promises in those last days when His Spirit would be poured forth.</a:t>
            </a:r>
            <a:endParaRPr kumimoji="0" lang="en-US" sz="2800" b="1" i="0" u="none" strike="noStrike" kern="1200" cap="none" spc="0" normalizeH="0" baseline="0" noProof="0" dirty="0">
              <a:ln>
                <a:noFill/>
              </a:ln>
              <a:solidFill>
                <a:srgbClr val="FFFF00"/>
              </a:solidFill>
              <a:effectLst/>
              <a:uLnTx/>
              <a:uFillTx/>
              <a:latin typeface="Cambria" pitchFamily="18" charset="0"/>
              <a:ea typeface="+mn-ea"/>
              <a:cs typeface="+mn-cs"/>
            </a:endParaRPr>
          </a:p>
        </p:txBody>
      </p:sp>
      <p:cxnSp>
        <p:nvCxnSpPr>
          <p:cNvPr id="12" name="Straight Connector 11">
            <a:extLst>
              <a:ext uri="{FF2B5EF4-FFF2-40B4-BE49-F238E27FC236}">
                <a16:creationId xmlns:a16="http://schemas.microsoft.com/office/drawing/2014/main" id="{B9148578-FDC8-4B9B-A5CF-25A9E6C7BC88}"/>
              </a:ext>
            </a:extLst>
          </p:cNvPr>
          <p:cNvCxnSpPr>
            <a:cxnSpLocks/>
          </p:cNvCxnSpPr>
          <p:nvPr/>
        </p:nvCxnSpPr>
        <p:spPr>
          <a:xfrm>
            <a:off x="2895600" y="4038600"/>
            <a:ext cx="6324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04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2000"/>
                                        <p:tgtEl>
                                          <p:spTgt spid="10"/>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2000"/>
                                        <p:tgtEl>
                                          <p:spTgt spid="11"/>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01F14"/>
      </a:hlink>
      <a:folHlink>
        <a:srgbClr val="B0B113"/>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ヒラギノ角ゴ Pro W3" pitchFamily="6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ヒラギノ角ゴ Pro W3" pitchFamily="6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parkles">
  <a:themeElements>
    <a:clrScheme name="">
      <a:dk1>
        <a:srgbClr val="000020"/>
      </a:dk1>
      <a:lt1>
        <a:srgbClr val="E0E0E0"/>
      </a:lt1>
      <a:dk2>
        <a:srgbClr val="0000FF"/>
      </a:dk2>
      <a:lt2>
        <a:srgbClr val="00CECE"/>
      </a:lt2>
      <a:accent1>
        <a:srgbClr val="A0A0A0"/>
      </a:accent1>
      <a:accent2>
        <a:srgbClr val="FF8000"/>
      </a:accent2>
      <a:accent3>
        <a:srgbClr val="AAAAFF"/>
      </a:accent3>
      <a:accent4>
        <a:srgbClr val="BFBFBF"/>
      </a:accent4>
      <a:accent5>
        <a:srgbClr val="CDCDCD"/>
      </a:accent5>
      <a:accent6>
        <a:srgbClr val="E77300"/>
      </a:accent6>
      <a:hlink>
        <a:srgbClr val="C000C0"/>
      </a:hlink>
      <a:folHlink>
        <a:srgbClr val="8080FF"/>
      </a:folHlink>
    </a:clrScheme>
    <a:fontScheme name="sparkl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sparkl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arkl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arkl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arkl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arkl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arkl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arkl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3872</Words>
  <Application>Microsoft Office PowerPoint</Application>
  <PresentationFormat>Widescreen</PresentationFormat>
  <Paragraphs>395</Paragraphs>
  <Slides>44</Slides>
  <Notes>40</Notes>
  <HiddenSlides>1</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44</vt:i4>
      </vt:variant>
    </vt:vector>
  </HeadingPairs>
  <TitlesOfParts>
    <vt:vector size="57" baseType="lpstr">
      <vt:lpstr>Arial</vt:lpstr>
      <vt:lpstr>Calibri</vt:lpstr>
      <vt:lpstr>Cambria</vt:lpstr>
      <vt:lpstr>Monotype Sorts</vt:lpstr>
      <vt:lpstr>Times New Roman</vt:lpstr>
      <vt:lpstr>Wingdings</vt:lpstr>
      <vt:lpstr>ヒラギノ角ゴ Pro W3</vt:lpstr>
      <vt:lpstr>Blank Presentation</vt:lpstr>
      <vt:lpstr>7_Office Theme</vt:lpstr>
      <vt:lpstr>sparkles</vt:lpstr>
      <vt:lpstr>1_Office Theme</vt:lpstr>
      <vt:lpstr>6_Office Theme</vt:lpstr>
      <vt:lpstr>10_Orbit</vt:lpstr>
      <vt:lpstr>PowerPoint Presentation</vt:lpstr>
      <vt:lpstr>PowerPoint Presentation</vt:lpstr>
      <vt:lpstr>PowerPoint Presentation</vt:lpstr>
      <vt:lpstr>How They Continued What Jesus Began (Kingdom)</vt:lpstr>
      <vt:lpstr>Class Goals</vt:lpstr>
      <vt:lpstr>Lesson 2 Objectives (the student will be able to …)</vt:lpstr>
      <vt:lpstr>PowerPoint Presentation</vt:lpstr>
      <vt:lpstr>PowerPoint Presentation</vt:lpstr>
      <vt:lpstr>PowerPoint Presentation</vt:lpstr>
      <vt:lpstr>PowerPoint Presentation</vt:lpstr>
      <vt:lpstr>Events that lead up to Peter’s Sermon</vt:lpstr>
      <vt:lpstr>PowerPoint Presentation</vt:lpstr>
      <vt:lpstr>Chapter 2</vt:lpstr>
      <vt:lpstr>PowerPoint Presentation</vt:lpstr>
      <vt:lpstr>PowerPoint Presentation</vt:lpstr>
      <vt:lpstr>PowerPoint Presentation</vt:lpstr>
      <vt:lpstr>PowerPoint Presentation</vt:lpstr>
      <vt:lpstr>Pentecost Sermon Outline Acts 2:14-40</vt:lpstr>
      <vt:lpstr>PowerPoint Presentation</vt:lpstr>
      <vt:lpstr>PowerPoint Presentation</vt:lpstr>
      <vt:lpstr>PowerPoint Presentation</vt:lpstr>
      <vt:lpstr>Pentecost Sermon Outline Acts 2:14-40</vt:lpstr>
      <vt:lpstr>PowerPoint Presentation</vt:lpstr>
      <vt:lpstr>PowerPoint Presentation</vt:lpstr>
      <vt:lpstr>Pentecost Sermon Outline Acts 2:14-40</vt:lpstr>
      <vt:lpstr>PowerPoint Presentation</vt:lpstr>
      <vt:lpstr>PowerPoint Presentation</vt:lpstr>
      <vt:lpstr>PowerPoint Presentation</vt:lpstr>
      <vt:lpstr>PowerPoint Presentation</vt:lpstr>
      <vt:lpstr>PowerPoint Presentation</vt:lpstr>
      <vt:lpstr>Pentecost Sermon Outline Acts 2:14-40</vt:lpstr>
      <vt:lpstr>PowerPoint Presentation</vt:lpstr>
      <vt:lpstr>Peter’s Answer</vt:lpstr>
      <vt:lpstr>What is Repentance?</vt:lpstr>
      <vt:lpstr>PowerPoint Presentation</vt:lpstr>
      <vt:lpstr>How Can I know for sure? (2:36)</vt:lpstr>
      <vt:lpstr>What Should I do?</vt:lpstr>
      <vt:lpstr>Lesson 2 Objectives</vt:lpstr>
      <vt:lpstr>Themes in Acts Sermons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lerxst pratt</dc:creator>
  <cp:lastModifiedBy>lerxst pratt</cp:lastModifiedBy>
  <cp:revision>26</cp:revision>
  <dcterms:created xsi:type="dcterms:W3CDTF">2018-09-12T12:39:40Z</dcterms:created>
  <dcterms:modified xsi:type="dcterms:W3CDTF">2018-09-12T20:24:29Z</dcterms:modified>
</cp:coreProperties>
</file>