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711" r:id="rId4"/>
    <p:sldMasterId id="2147483723" r:id="rId5"/>
    <p:sldMasterId id="2147483735" r:id="rId6"/>
    <p:sldMasterId id="2147483747" r:id="rId7"/>
    <p:sldMasterId id="2147483759" r:id="rId8"/>
  </p:sldMasterIdLst>
  <p:notesMasterIdLst>
    <p:notesMasterId r:id="rId70"/>
  </p:notesMasterIdLst>
  <p:sldIdLst>
    <p:sldId id="2367" r:id="rId9"/>
    <p:sldId id="2421" r:id="rId10"/>
    <p:sldId id="2422" r:id="rId11"/>
    <p:sldId id="2423" r:id="rId12"/>
    <p:sldId id="2436" r:id="rId13"/>
    <p:sldId id="2439" r:id="rId14"/>
    <p:sldId id="2454" r:id="rId15"/>
    <p:sldId id="2425" r:id="rId16"/>
    <p:sldId id="2426" r:id="rId17"/>
    <p:sldId id="2452" r:id="rId18"/>
    <p:sldId id="2427" r:id="rId19"/>
    <p:sldId id="2448" r:id="rId20"/>
    <p:sldId id="2432" r:id="rId21"/>
    <p:sldId id="2433" r:id="rId22"/>
    <p:sldId id="2434" r:id="rId23"/>
    <p:sldId id="2440" r:id="rId24"/>
    <p:sldId id="2443" r:id="rId25"/>
    <p:sldId id="2437" r:id="rId26"/>
    <p:sldId id="2438" r:id="rId27"/>
    <p:sldId id="2442" r:id="rId28"/>
    <p:sldId id="682" r:id="rId29"/>
    <p:sldId id="686" r:id="rId30"/>
    <p:sldId id="2369" r:id="rId31"/>
    <p:sldId id="2446" r:id="rId32"/>
    <p:sldId id="2461" r:id="rId33"/>
    <p:sldId id="2460" r:id="rId34"/>
    <p:sldId id="691" r:id="rId35"/>
    <p:sldId id="692" r:id="rId36"/>
    <p:sldId id="693" r:id="rId37"/>
    <p:sldId id="694" r:id="rId38"/>
    <p:sldId id="695" r:id="rId39"/>
    <p:sldId id="696" r:id="rId40"/>
    <p:sldId id="697" r:id="rId41"/>
    <p:sldId id="698" r:id="rId42"/>
    <p:sldId id="699" r:id="rId43"/>
    <p:sldId id="700" r:id="rId44"/>
    <p:sldId id="701" r:id="rId45"/>
    <p:sldId id="702" r:id="rId46"/>
    <p:sldId id="703" r:id="rId47"/>
    <p:sldId id="1377" r:id="rId48"/>
    <p:sldId id="2444" r:id="rId49"/>
    <p:sldId id="2445" r:id="rId50"/>
    <p:sldId id="705" r:id="rId51"/>
    <p:sldId id="707" r:id="rId52"/>
    <p:sldId id="708" r:id="rId53"/>
    <p:sldId id="709" r:id="rId54"/>
    <p:sldId id="710" r:id="rId55"/>
    <p:sldId id="2450" r:id="rId56"/>
    <p:sldId id="2451" r:id="rId57"/>
    <p:sldId id="406" r:id="rId58"/>
    <p:sldId id="1376" r:id="rId59"/>
    <p:sldId id="1336" r:id="rId60"/>
    <p:sldId id="2371" r:id="rId61"/>
    <p:sldId id="1386" r:id="rId62"/>
    <p:sldId id="2372" r:id="rId63"/>
    <p:sldId id="1387" r:id="rId64"/>
    <p:sldId id="2462" r:id="rId65"/>
    <p:sldId id="1375" r:id="rId66"/>
    <p:sldId id="1388" r:id="rId67"/>
    <p:sldId id="1383" r:id="rId68"/>
    <p:sldId id="2447" r:id="rId6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918" autoAdjust="0"/>
  </p:normalViewPr>
  <p:slideViewPr>
    <p:cSldViewPr snapToGrid="0">
      <p:cViewPr varScale="1">
        <p:scale>
          <a:sx n="81" d="100"/>
          <a:sy n="81" d="100"/>
        </p:scale>
        <p:origin x="1068"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03A63-E653-415E-9F72-FE913201B0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67C0FD9-32A1-4576-8318-120A1BD85AC3}">
      <dgm:prSet custT="1"/>
      <dgm:spPr>
        <a:solidFill>
          <a:srgbClr val="0000CC"/>
        </a:solidFill>
      </dgm:spPr>
      <dgm:t>
        <a:bodyPr/>
        <a:lstStyle/>
        <a:p>
          <a:pPr algn="ctr" rtl="0"/>
          <a:r>
            <a:rPr lang="en-US" sz="2800" u="sng" dirty="0">
              <a:solidFill>
                <a:srgbClr val="FFFF00"/>
              </a:solidFill>
              <a:latin typeface="Cambria" pitchFamily="18" charset="0"/>
            </a:rPr>
            <a:t>John 4:26</a:t>
          </a:r>
        </a:p>
        <a:p>
          <a:pPr algn="ctr" rtl="0"/>
          <a:r>
            <a:rPr lang="en-US" sz="2800" b="1" dirty="0">
              <a:solidFill>
                <a:srgbClr val="FFFF00"/>
              </a:solidFill>
              <a:latin typeface="Cambria" pitchFamily="18" charset="0"/>
            </a:rPr>
            <a:t>Jesus said to her, "I who speak to you am he." </a:t>
          </a:r>
        </a:p>
      </dgm:t>
    </dgm:pt>
    <dgm:pt modelId="{9D3A63EC-01C9-4B23-BCF7-6E17D1B845AD}" type="parTrans" cxnId="{618BF675-FED4-4B8C-9802-3E06C4075B7E}">
      <dgm:prSet/>
      <dgm:spPr/>
      <dgm:t>
        <a:bodyPr/>
        <a:lstStyle/>
        <a:p>
          <a:endParaRPr lang="en-US">
            <a:solidFill>
              <a:srgbClr val="FFFF00"/>
            </a:solidFill>
          </a:endParaRPr>
        </a:p>
      </dgm:t>
    </dgm:pt>
    <dgm:pt modelId="{8711C249-4A2A-4894-BDEB-C26482EF6277}" type="sibTrans" cxnId="{618BF675-FED4-4B8C-9802-3E06C4075B7E}">
      <dgm:prSet/>
      <dgm:spPr/>
      <dgm:t>
        <a:bodyPr/>
        <a:lstStyle/>
        <a:p>
          <a:endParaRPr lang="en-US">
            <a:solidFill>
              <a:srgbClr val="FFFF00"/>
            </a:solidFill>
          </a:endParaRPr>
        </a:p>
      </dgm:t>
    </dgm:pt>
    <dgm:pt modelId="{818F154E-EA9E-4792-8C9E-258DF809ACC3}" type="pres">
      <dgm:prSet presAssocID="{38603A63-E653-415E-9F72-FE913201B061}" presName="linear" presStyleCnt="0">
        <dgm:presLayoutVars>
          <dgm:animLvl val="lvl"/>
          <dgm:resizeHandles val="exact"/>
        </dgm:presLayoutVars>
      </dgm:prSet>
      <dgm:spPr/>
    </dgm:pt>
    <dgm:pt modelId="{960F9CA9-EE7F-41C1-8E28-D1CEEEB4F62A}" type="pres">
      <dgm:prSet presAssocID="{567C0FD9-32A1-4576-8318-120A1BD85AC3}" presName="parentText" presStyleLbl="node1" presStyleIdx="0" presStyleCnt="1" custLinFactY="-5624" custLinFactNeighborX="48214" custLinFactNeighborY="-100000">
        <dgm:presLayoutVars>
          <dgm:chMax val="0"/>
          <dgm:bulletEnabled val="1"/>
        </dgm:presLayoutVars>
      </dgm:prSet>
      <dgm:spPr/>
    </dgm:pt>
  </dgm:ptLst>
  <dgm:cxnLst>
    <dgm:cxn modelId="{618BF675-FED4-4B8C-9802-3E06C4075B7E}" srcId="{38603A63-E653-415E-9F72-FE913201B061}" destId="{567C0FD9-32A1-4576-8318-120A1BD85AC3}" srcOrd="0" destOrd="0" parTransId="{9D3A63EC-01C9-4B23-BCF7-6E17D1B845AD}" sibTransId="{8711C249-4A2A-4894-BDEB-C26482EF6277}"/>
    <dgm:cxn modelId="{C131DA8E-456A-43E9-8F73-D4C7756A8488}" type="presOf" srcId="{567C0FD9-32A1-4576-8318-120A1BD85AC3}" destId="{960F9CA9-EE7F-41C1-8E28-D1CEEEB4F62A}" srcOrd="0" destOrd="0" presId="urn:microsoft.com/office/officeart/2005/8/layout/vList2"/>
    <dgm:cxn modelId="{4563CBD7-BC54-44C5-8D48-66C0E7E0653E}" type="presOf" srcId="{38603A63-E653-415E-9F72-FE913201B061}" destId="{818F154E-EA9E-4792-8C9E-258DF809ACC3}" srcOrd="0" destOrd="0" presId="urn:microsoft.com/office/officeart/2005/8/layout/vList2"/>
    <dgm:cxn modelId="{4175D4E9-5FB0-468E-AB62-B5D5F53D05C8}" type="presParOf" srcId="{818F154E-EA9E-4792-8C9E-258DF809ACC3}" destId="{960F9CA9-EE7F-41C1-8E28-D1CEEEB4F62A}" srcOrd="0" destOrd="0" presId="urn:microsoft.com/office/officeart/2005/8/layout/vList2"/>
  </dgm:cxnLst>
  <dgm:bg>
    <a:solidFill>
      <a:srgbClr val="0000CC"/>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F9CA9-EE7F-41C1-8E28-D1CEEEB4F62A}">
      <dsp:nvSpPr>
        <dsp:cNvPr id="0" name=""/>
        <dsp:cNvSpPr/>
      </dsp:nvSpPr>
      <dsp:spPr>
        <a:xfrm>
          <a:off x="0" y="0"/>
          <a:ext cx="4267200" cy="1199432"/>
        </a:xfrm>
        <a:prstGeom prst="roundRect">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u="sng" kern="1200" dirty="0">
              <a:solidFill>
                <a:srgbClr val="FFFF00"/>
              </a:solidFill>
              <a:latin typeface="Cambria" pitchFamily="18" charset="0"/>
            </a:rPr>
            <a:t>John 4:26</a:t>
          </a:r>
        </a:p>
        <a:p>
          <a:pPr marL="0" lvl="0" indent="0" algn="ctr" defTabSz="1244600" rtl="0">
            <a:lnSpc>
              <a:spcPct val="90000"/>
            </a:lnSpc>
            <a:spcBef>
              <a:spcPct val="0"/>
            </a:spcBef>
            <a:spcAft>
              <a:spcPct val="35000"/>
            </a:spcAft>
            <a:buNone/>
          </a:pPr>
          <a:r>
            <a:rPr lang="en-US" sz="2800" b="1" kern="1200" dirty="0">
              <a:solidFill>
                <a:srgbClr val="FFFF00"/>
              </a:solidFill>
              <a:latin typeface="Cambria" pitchFamily="18" charset="0"/>
            </a:rPr>
            <a:t>Jesus said to her, "I who speak to you am he." </a:t>
          </a:r>
        </a:p>
      </dsp:txBody>
      <dsp:txXfrm>
        <a:off x="58551" y="58551"/>
        <a:ext cx="4150098" cy="10823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972ACEF6-B7CB-4FA4-9D85-9C8EFC5D4F57}" type="datetimeFigureOut">
              <a:rPr lang="en-US" smtClean="0"/>
              <a:t>9/16/2018</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19BF5D0E-BB23-4CBA-A0E8-26DF5A3354E6}" type="slidenum">
              <a:rPr lang="en-US" smtClean="0"/>
              <a:t>‹#›</a:t>
            </a:fld>
            <a:endParaRPr lang="en-US"/>
          </a:p>
        </p:txBody>
      </p:sp>
    </p:spTree>
    <p:extLst>
      <p:ext uri="{BB962C8B-B14F-4D97-AF65-F5344CB8AC3E}">
        <p14:creationId xmlns:p14="http://schemas.microsoft.com/office/powerpoint/2010/main" val="345229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biblegateway.com/passage/?search=II%20Samuel%207:12-14&amp;version=NASB"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www.biblegateway.com/passage/?search=1%20Samuel+2&amp;version=NASB"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39363">
              <a:defRPr/>
            </a:pPr>
            <a:fld id="{4CCE40C4-D69D-410D-9766-C996ED5EDB60}" type="slidenum">
              <a:rPr lang="en-US">
                <a:solidFill>
                  <a:prstClr val="black"/>
                </a:solidFill>
                <a:latin typeface="Calibri"/>
              </a:rPr>
              <a:pPr defTabSz="939363">
                <a:defRPr/>
              </a:pPr>
              <a:t>1</a:t>
            </a:fld>
            <a:endParaRPr lang="en-US">
              <a:solidFill>
                <a:prstClr val="black"/>
              </a:solidFill>
              <a:latin typeface="Calibri"/>
            </a:endParaRPr>
          </a:p>
        </p:txBody>
      </p:sp>
      <p:sp>
        <p:nvSpPr>
          <p:cNvPr id="49155" name="Rectangle 2"/>
          <p:cNvSpPr>
            <a:spLocks noGrp="1" noRot="1" noChangeAspect="1" noChangeArrowheads="1" noTextEdit="1"/>
          </p:cNvSpPr>
          <p:nvPr>
            <p:ph type="sldImg"/>
          </p:nvPr>
        </p:nvSpPr>
        <p:spPr>
          <a:xfrm>
            <a:off x="417513" y="701675"/>
            <a:ext cx="6242050" cy="351155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 </a:t>
            </a:r>
          </a:p>
          <a:p>
            <a:pPr eaLnBrk="1" hangingPunct="1"/>
            <a:endParaRPr lang="en-US" dirty="0"/>
          </a:p>
        </p:txBody>
      </p:sp>
    </p:spTree>
    <p:extLst>
      <p:ext uri="{BB962C8B-B14F-4D97-AF65-F5344CB8AC3E}">
        <p14:creationId xmlns:p14="http://schemas.microsoft.com/office/powerpoint/2010/main" val="3731160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defTabSz="939363">
              <a:defRPr/>
            </a:pPr>
            <a:fld id="{3B2243C7-5FAA-4D67-9D64-A18B41444C5C}" type="slidenum">
              <a:rPr lang="en-US">
                <a:solidFill>
                  <a:prstClr val="black"/>
                </a:solidFill>
                <a:latin typeface="Calibri"/>
              </a:rPr>
              <a:pPr defTabSz="939363">
                <a:defRPr/>
              </a:pPr>
              <a:t>10</a:t>
            </a:fld>
            <a:endParaRPr lang="en-US">
              <a:solidFill>
                <a:prstClr val="black"/>
              </a:solidFill>
              <a:latin typeface="Calibri"/>
            </a:endParaRPr>
          </a:p>
        </p:txBody>
      </p:sp>
      <p:sp>
        <p:nvSpPr>
          <p:cNvPr id="656387" name="Rectangle 2"/>
          <p:cNvSpPr>
            <a:spLocks noGrp="1" noRot="1" noChangeAspect="1" noChangeArrowheads="1" noTextEdit="1"/>
          </p:cNvSpPr>
          <p:nvPr>
            <p:ph type="sldImg"/>
          </p:nvPr>
        </p:nvSpPr>
        <p:spPr>
          <a:xfrm>
            <a:off x="417513" y="701675"/>
            <a:ext cx="6242050" cy="3511550"/>
          </a:xfrm>
          <a:ln/>
        </p:spPr>
      </p:sp>
      <p:sp>
        <p:nvSpPr>
          <p:cNvPr id="65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45950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defTabSz="939363">
              <a:defRPr/>
            </a:pPr>
            <a:fld id="{25E3F5F2-EDF1-4769-A3A4-B32897B61C90}" type="slidenum">
              <a:rPr lang="en-US">
                <a:solidFill>
                  <a:prstClr val="black"/>
                </a:solidFill>
                <a:latin typeface="Calibri"/>
              </a:rPr>
              <a:pPr defTabSz="939363">
                <a:defRPr/>
              </a:pPr>
              <a:t>11</a:t>
            </a:fld>
            <a:endParaRPr lang="en-US">
              <a:solidFill>
                <a:prstClr val="black"/>
              </a:solidFill>
              <a:latin typeface="Calibri"/>
            </a:endParaRPr>
          </a:p>
        </p:txBody>
      </p:sp>
      <p:sp>
        <p:nvSpPr>
          <p:cNvPr id="657411" name="Rectangle 2"/>
          <p:cNvSpPr>
            <a:spLocks noGrp="1" noRot="1" noChangeAspect="1" noChangeArrowheads="1" noTextEdit="1"/>
          </p:cNvSpPr>
          <p:nvPr>
            <p:ph type="sldImg"/>
          </p:nvPr>
        </p:nvSpPr>
        <p:spPr>
          <a:xfrm>
            <a:off x="417513" y="701675"/>
            <a:ext cx="6242050" cy="3511550"/>
          </a:xfrm>
          <a:ln/>
        </p:spPr>
      </p:sp>
      <p:sp>
        <p:nvSpPr>
          <p:cNvPr id="6574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7124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Aft>
                <a:spcPts val="616"/>
              </a:spcAft>
              <a:buClr>
                <a:srgbClr val="FFFF00"/>
              </a:buClr>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12</a:t>
            </a:fld>
            <a:endParaRPr lang="en-US">
              <a:solidFill>
                <a:prstClr val="black"/>
              </a:solidFill>
              <a:latin typeface="Calibri"/>
            </a:endParaRPr>
          </a:p>
        </p:txBody>
      </p:sp>
    </p:spTree>
    <p:extLst>
      <p:ext uri="{BB962C8B-B14F-4D97-AF65-F5344CB8AC3E}">
        <p14:creationId xmlns:p14="http://schemas.microsoft.com/office/powerpoint/2010/main" val="419990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13</a:t>
            </a:fld>
            <a:endParaRPr lang="en-US">
              <a:solidFill>
                <a:prstClr val="black"/>
              </a:solidFill>
              <a:latin typeface="Calibri"/>
            </a:endParaRPr>
          </a:p>
        </p:txBody>
      </p:sp>
    </p:spTree>
    <p:extLst>
      <p:ext uri="{BB962C8B-B14F-4D97-AF65-F5344CB8AC3E}">
        <p14:creationId xmlns:p14="http://schemas.microsoft.com/office/powerpoint/2010/main" val="1974067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a:defRPr/>
            </a:pPr>
            <a:r>
              <a:rPr lang="en-US" dirty="0"/>
              <a:t> </a:t>
            </a:r>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14</a:t>
            </a:fld>
            <a:endParaRPr lang="en-US">
              <a:solidFill>
                <a:prstClr val="black"/>
              </a:solidFill>
              <a:latin typeface="Calibri"/>
            </a:endParaRPr>
          </a:p>
        </p:txBody>
      </p:sp>
    </p:spTree>
    <p:extLst>
      <p:ext uri="{BB962C8B-B14F-4D97-AF65-F5344CB8AC3E}">
        <p14:creationId xmlns:p14="http://schemas.microsoft.com/office/powerpoint/2010/main" val="14582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 this example of sharing binding?  Yes, if the need arises.  Talk about the money we provided to the saints in South Texas in 2017 after Hurricane Harvey hit</a:t>
            </a:r>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15</a:t>
            </a:fld>
            <a:endParaRPr lang="en-US">
              <a:solidFill>
                <a:prstClr val="black"/>
              </a:solidFill>
              <a:latin typeface="Calibri"/>
            </a:endParaRPr>
          </a:p>
        </p:txBody>
      </p:sp>
    </p:spTree>
    <p:extLst>
      <p:ext uri="{BB962C8B-B14F-4D97-AF65-F5344CB8AC3E}">
        <p14:creationId xmlns:p14="http://schemas.microsoft.com/office/powerpoint/2010/main" val="3722768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defTabSz="939363">
              <a:defRPr/>
            </a:pPr>
            <a:fld id="{8ED9948C-39EC-4B04-89A9-C75C7C3D9F54}" type="slidenum">
              <a:rPr lang="en-US">
                <a:solidFill>
                  <a:prstClr val="black"/>
                </a:solidFill>
                <a:latin typeface="Calibri"/>
              </a:rPr>
              <a:pPr defTabSz="939363">
                <a:defRPr/>
              </a:pPr>
              <a:t>16</a:t>
            </a:fld>
            <a:endParaRPr lang="en-US">
              <a:solidFill>
                <a:prstClr val="black"/>
              </a:solidFill>
              <a:latin typeface="Calibri"/>
            </a:endParaRPr>
          </a:p>
        </p:txBody>
      </p:sp>
    </p:spTree>
    <p:extLst>
      <p:ext uri="{BB962C8B-B14F-4D97-AF65-F5344CB8AC3E}">
        <p14:creationId xmlns:p14="http://schemas.microsoft.com/office/powerpoint/2010/main" val="866829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Acts  is a book about the kingdom of God – Acts 1:3 talks about how Jesus began the kingdom and the last verse is the kingdom is being proclaimed and we have been talking about the continuation of that Kingdom.  Jesus established it through his death resurrection and ascension and the </a:t>
            </a:r>
            <a:r>
              <a:rPr lang="en-US" sz="1200" kern="1200" dirty="0" err="1">
                <a:solidFill>
                  <a:schemeClr val="tx1"/>
                </a:solidFill>
                <a:effectLst/>
                <a:latin typeface="+mn-lt"/>
                <a:ea typeface="+mn-ea"/>
                <a:cs typeface="+mn-cs"/>
              </a:rPr>
              <a:t>aposltes</a:t>
            </a:r>
            <a:r>
              <a:rPr lang="en-US" sz="1200" kern="1200" dirty="0">
                <a:solidFill>
                  <a:schemeClr val="tx1"/>
                </a:solidFill>
                <a:effectLst/>
                <a:latin typeface="+mn-lt"/>
                <a:ea typeface="+mn-ea"/>
                <a:cs typeface="+mn-cs"/>
              </a:rPr>
              <a:t> continued it and the early church carried it forth and we must as well</a:t>
            </a:r>
            <a:endParaRPr lang="en-US" dirty="0"/>
          </a:p>
        </p:txBody>
      </p:sp>
      <p:sp>
        <p:nvSpPr>
          <p:cNvPr id="4" name="Slide Number Placeholder 3"/>
          <p:cNvSpPr>
            <a:spLocks noGrp="1"/>
          </p:cNvSpPr>
          <p:nvPr>
            <p:ph type="sldNum" sz="quarter" idx="10"/>
          </p:nvPr>
        </p:nvSpPr>
        <p:spPr/>
        <p:txBody>
          <a:bodyPr/>
          <a:lstStyle/>
          <a:p>
            <a:pPr defTabSz="469682">
              <a:defRPr/>
            </a:pPr>
            <a:fld id="{C456560B-F062-4250-8C5A-05182581C700}" type="slidenum">
              <a:rPr lang="en-US">
                <a:solidFill>
                  <a:prstClr val="black"/>
                </a:solidFill>
                <a:latin typeface="Calibri" panose="020F0502020204030204"/>
              </a:rPr>
              <a:pPr defTabSz="469682">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01847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BF5D0E-BB23-4CBA-A0E8-26DF5A3354E6}" type="slidenum">
              <a:rPr lang="en-US" smtClean="0"/>
              <a:t>18</a:t>
            </a:fld>
            <a:endParaRPr lang="en-US"/>
          </a:p>
        </p:txBody>
      </p:sp>
    </p:spTree>
    <p:extLst>
      <p:ext uri="{BB962C8B-B14F-4D97-AF65-F5344CB8AC3E}">
        <p14:creationId xmlns:p14="http://schemas.microsoft.com/office/powerpoint/2010/main" val="3940188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22DCFC7-913E-4388-8FB2-949941FA1236}"/>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9363" eaLnBrk="1" fontAlgn="base" hangingPunct="1">
              <a:spcBef>
                <a:spcPct val="0"/>
              </a:spcBef>
              <a:spcAft>
                <a:spcPct val="0"/>
              </a:spcAft>
              <a:defRPr/>
            </a:pPr>
            <a:fld id="{383BFDD1-6FC8-4DC8-8A18-005F007DC9FE}" type="slidenum">
              <a:rPr lang="en-US" altLang="en-US">
                <a:solidFill>
                  <a:srgbClr val="000000"/>
                </a:solidFill>
              </a:rPr>
              <a:pPr defTabSz="939363" eaLnBrk="1" fontAlgn="base" hangingPunct="1">
                <a:spcBef>
                  <a:spcPct val="0"/>
                </a:spcBef>
                <a:spcAft>
                  <a:spcPct val="0"/>
                </a:spcAft>
                <a:defRPr/>
              </a:pPr>
              <a:t>19</a:t>
            </a:fld>
            <a:endParaRPr lang="en-US" altLang="en-US">
              <a:solidFill>
                <a:srgbClr val="000000"/>
              </a:solidFill>
            </a:endParaRPr>
          </a:p>
        </p:txBody>
      </p:sp>
      <p:sp>
        <p:nvSpPr>
          <p:cNvPr id="71683" name="Rectangle 2">
            <a:extLst>
              <a:ext uri="{FF2B5EF4-FFF2-40B4-BE49-F238E27FC236}">
                <a16:creationId xmlns:a16="http://schemas.microsoft.com/office/drawing/2014/main" id="{C8ECDE50-9988-4F8A-A2F7-402B6CEEBF37}"/>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2B0125F-0994-4A35-9F20-4EBB56137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defTabSz="939363" eaLnBrk="0" hangingPunct="0">
              <a:defRPr/>
            </a:pPr>
            <a:endParaRPr lang="en-US" i="1" dirty="0">
              <a:solidFill>
                <a:srgbClr val="FFFFFF"/>
              </a:solidFill>
            </a:endParaRPr>
          </a:p>
          <a:p>
            <a:pPr algn="ctr" defTabSz="939363" eaLnBrk="0" hangingPunct="0">
              <a:defRPr/>
            </a:pPr>
            <a:endParaRPr lang="en-US" dirty="0">
              <a:solidFill>
                <a:srgbClr val="FFFFFF"/>
              </a:solidFill>
            </a:endParaRPr>
          </a:p>
          <a:p>
            <a:pPr defTabSz="939363">
              <a:defRPr/>
            </a:pPr>
            <a:r>
              <a:rPr lang="en-US" dirty="0"/>
              <a:t> </a:t>
            </a:r>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2</a:t>
            </a:fld>
            <a:endParaRPr lang="en-US">
              <a:solidFill>
                <a:prstClr val="black"/>
              </a:solidFill>
              <a:latin typeface="Calibri"/>
            </a:endParaRPr>
          </a:p>
        </p:txBody>
      </p:sp>
    </p:spTree>
    <p:extLst>
      <p:ext uri="{BB962C8B-B14F-4D97-AF65-F5344CB8AC3E}">
        <p14:creationId xmlns:p14="http://schemas.microsoft.com/office/powerpoint/2010/main" val="125340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Aft>
                <a:spcPts val="616"/>
              </a:spcAft>
              <a:buClr>
                <a:srgbClr val="FFFF00"/>
              </a:buClr>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20</a:t>
            </a:fld>
            <a:endParaRPr lang="en-US">
              <a:solidFill>
                <a:prstClr val="black"/>
              </a:solidFill>
              <a:latin typeface="Calibri"/>
            </a:endParaRPr>
          </a:p>
        </p:txBody>
      </p:sp>
    </p:spTree>
    <p:extLst>
      <p:ext uri="{BB962C8B-B14F-4D97-AF65-F5344CB8AC3E}">
        <p14:creationId xmlns:p14="http://schemas.microsoft.com/office/powerpoint/2010/main" val="428198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defTabSz="939363">
              <a:defRPr/>
            </a:pPr>
            <a:fld id="{FD606E80-B602-4865-88D3-0DECB7DE63B3}" type="slidenum">
              <a:rPr lang="en-US">
                <a:solidFill>
                  <a:prstClr val="black"/>
                </a:solidFill>
                <a:latin typeface="Calibri"/>
              </a:rPr>
              <a:pPr defTabSz="939363">
                <a:defRPr/>
              </a:pPr>
              <a:t>21</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8"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marL="645812" algn="just">
              <a:defRPr/>
            </a:pPr>
            <a:endParaRPr lang="en-US" sz="2100" dirty="0">
              <a:latin typeface="Times" charset="0"/>
              <a:ea typeface="ヒラギノ明朝 ProN W3" charset="0"/>
              <a:cs typeface="ヒラギノ明朝 ProN W3" charset="0"/>
              <a:sym typeface="Times" charset="0"/>
            </a:endParaRPr>
          </a:p>
        </p:txBody>
      </p:sp>
      <p:sp>
        <p:nvSpPr>
          <p:cNvPr id="4" name="Slide Number Placeholder 3"/>
          <p:cNvSpPr>
            <a:spLocks noGrp="1"/>
          </p:cNvSpPr>
          <p:nvPr>
            <p:ph type="sldNum" sz="quarter" idx="5"/>
          </p:nvPr>
        </p:nvSpPr>
        <p:spPr/>
        <p:txBody>
          <a:bodyPr/>
          <a:lstStyle/>
          <a:p>
            <a:pPr defTabSz="939363">
              <a:defRPr/>
            </a:pPr>
            <a:fld id="{FA10F0A2-8CDA-4F8C-B62E-BF02984E8146}" type="slidenum">
              <a:rPr lang="en-US">
                <a:solidFill>
                  <a:prstClr val="black"/>
                </a:solidFill>
                <a:latin typeface="Calibri"/>
              </a:rPr>
              <a:pPr defTabSz="939363">
                <a:defRPr/>
              </a:pPr>
              <a:t>22</a:t>
            </a:fld>
            <a:endParaRPr lang="en-US">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defTabSz="939363">
              <a:defRPr/>
            </a:pPr>
            <a:fld id="{2B8F0465-BB91-4C78-9A76-38C1B485C1B0}" type="slidenum">
              <a:rPr lang="en-US">
                <a:solidFill>
                  <a:prstClr val="black"/>
                </a:solidFill>
                <a:latin typeface="Calibri"/>
              </a:rPr>
              <a:pPr defTabSz="939363">
                <a:defRPr/>
              </a:pPr>
              <a:t>23</a:t>
            </a:fld>
            <a:endParaRPr lang="en-US">
              <a:solidFill>
                <a:prstClr val="black"/>
              </a:solidFill>
              <a:latin typeface="Calibri"/>
            </a:endParaRPr>
          </a:p>
        </p:txBody>
      </p:sp>
    </p:spTree>
    <p:extLst>
      <p:ext uri="{BB962C8B-B14F-4D97-AF65-F5344CB8AC3E}">
        <p14:creationId xmlns:p14="http://schemas.microsoft.com/office/powerpoint/2010/main" val="218327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24</a:t>
            </a:fld>
            <a:endParaRPr lang="en-US">
              <a:solidFill>
                <a:prstClr val="black"/>
              </a:solidFill>
              <a:latin typeface="Calibri"/>
            </a:endParaRPr>
          </a:p>
        </p:txBody>
      </p:sp>
    </p:spTree>
    <p:extLst>
      <p:ext uri="{BB962C8B-B14F-4D97-AF65-F5344CB8AC3E}">
        <p14:creationId xmlns:p14="http://schemas.microsoft.com/office/powerpoint/2010/main" val="2269294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25</a:t>
            </a:fld>
            <a:endParaRPr lang="en-US">
              <a:solidFill>
                <a:prstClr val="black"/>
              </a:solidFill>
              <a:latin typeface="Calibri"/>
            </a:endParaRPr>
          </a:p>
        </p:txBody>
      </p:sp>
    </p:spTree>
    <p:extLst>
      <p:ext uri="{BB962C8B-B14F-4D97-AF65-F5344CB8AC3E}">
        <p14:creationId xmlns:p14="http://schemas.microsoft.com/office/powerpoint/2010/main" val="1886792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26</a:t>
            </a:fld>
            <a:endParaRPr lang="en-US">
              <a:solidFill>
                <a:prstClr val="black"/>
              </a:solidFill>
              <a:latin typeface="Calibri"/>
            </a:endParaRPr>
          </a:p>
        </p:txBody>
      </p:sp>
    </p:spTree>
    <p:extLst>
      <p:ext uri="{BB962C8B-B14F-4D97-AF65-F5344CB8AC3E}">
        <p14:creationId xmlns:p14="http://schemas.microsoft.com/office/powerpoint/2010/main" val="1973357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defTabSz="939363">
              <a:defRPr/>
            </a:pPr>
            <a:fld id="{B979FBED-3B3E-4764-8E0C-4B26F9052EC4}" type="slidenum">
              <a:rPr lang="en-US">
                <a:solidFill>
                  <a:prstClr val="black"/>
                </a:solidFill>
                <a:latin typeface="Calibri"/>
              </a:rPr>
              <a:pPr defTabSz="939363">
                <a:defRPr/>
              </a:pPr>
              <a:t>27</a:t>
            </a:fld>
            <a:endParaRPr lang="en-US">
              <a:solidFill>
                <a:prstClr val="black"/>
              </a:solidFill>
              <a:latin typeface="Calibri"/>
            </a:endParaRPr>
          </a:p>
        </p:txBody>
      </p:sp>
      <p:sp>
        <p:nvSpPr>
          <p:cNvPr id="1468419" name="Rectangle 2"/>
          <p:cNvSpPr>
            <a:spLocks noGrp="1" noRot="1" noChangeAspect="1" noChangeArrowheads="1" noTextEdit="1"/>
          </p:cNvSpPr>
          <p:nvPr>
            <p:ph type="sldImg"/>
          </p:nvPr>
        </p:nvSpPr>
        <p:spPr>
          <a:xfrm>
            <a:off x="417513" y="701675"/>
            <a:ext cx="6242050" cy="3511550"/>
          </a:xfrm>
          <a:ln/>
        </p:spPr>
      </p:sp>
      <p:sp>
        <p:nvSpPr>
          <p:cNvPr id="14684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defTabSz="939363">
              <a:defRPr/>
            </a:pPr>
            <a:fld id="{0FF63E99-7DD6-482C-BEBD-F4E97EAA296D}" type="slidenum">
              <a:rPr lang="en-US">
                <a:solidFill>
                  <a:prstClr val="black"/>
                </a:solidFill>
                <a:latin typeface="Calibri"/>
              </a:rPr>
              <a:pPr defTabSz="939363">
                <a:defRPr/>
              </a:pPr>
              <a:t>28</a:t>
            </a:fld>
            <a:endParaRPr lang="en-US" dirty="0">
              <a:solidFill>
                <a:prstClr val="black"/>
              </a:solidFill>
              <a:latin typeface="Calibri"/>
            </a:endParaRPr>
          </a:p>
        </p:txBody>
      </p:sp>
      <p:sp>
        <p:nvSpPr>
          <p:cNvPr id="1469443" name="Rectangle 2"/>
          <p:cNvSpPr>
            <a:spLocks noGrp="1" noRot="1" noChangeAspect="1" noChangeArrowheads="1" noTextEdit="1"/>
          </p:cNvSpPr>
          <p:nvPr>
            <p:ph type="sldImg"/>
          </p:nvPr>
        </p:nvSpPr>
        <p:spPr>
          <a:xfrm>
            <a:off x="417513" y="701675"/>
            <a:ext cx="6242050" cy="3511550"/>
          </a:xfrm>
          <a:ln/>
        </p:spPr>
      </p:sp>
      <p:sp>
        <p:nvSpPr>
          <p:cNvPr id="146944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defTabSz="939363">
              <a:defRPr/>
            </a:pPr>
            <a:fld id="{2B8F0465-BB91-4C78-9A76-38C1B485C1B0}" type="slidenum">
              <a:rPr lang="en-US">
                <a:solidFill>
                  <a:prstClr val="black"/>
                </a:solidFill>
                <a:latin typeface="Calibri"/>
              </a:rPr>
              <a:pPr defTabSz="939363">
                <a:defRPr/>
              </a:pPr>
              <a:t>29</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3</a:t>
            </a:fld>
            <a:endParaRPr lang="en-US">
              <a:solidFill>
                <a:prstClr val="black"/>
              </a:solidFill>
              <a:latin typeface="Calibri"/>
            </a:endParaRPr>
          </a:p>
        </p:txBody>
      </p:sp>
    </p:spTree>
    <p:extLst>
      <p:ext uri="{BB962C8B-B14F-4D97-AF65-F5344CB8AC3E}">
        <p14:creationId xmlns:p14="http://schemas.microsoft.com/office/powerpoint/2010/main" val="1157365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490"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dirty="0"/>
          </a:p>
          <a:p>
            <a:pPr>
              <a:defRPr/>
            </a:pPr>
            <a:endParaRPr lang="en-US" dirty="0"/>
          </a:p>
          <a:p>
            <a:pPr>
              <a:defRPr/>
            </a:pPr>
            <a:r>
              <a:rPr lang="en-US" dirty="0"/>
              <a:t>Servant would make you think of </a:t>
            </a:r>
            <a:r>
              <a:rPr lang="en-US" dirty="0" err="1"/>
              <a:t>Isasaih</a:t>
            </a:r>
            <a:r>
              <a:rPr lang="en-US" dirty="0"/>
              <a:t> 40-53 – the servant passages</a:t>
            </a:r>
          </a:p>
        </p:txBody>
      </p:sp>
      <p:sp>
        <p:nvSpPr>
          <p:cNvPr id="4" name="Slide Number Placeholder 3"/>
          <p:cNvSpPr>
            <a:spLocks noGrp="1"/>
          </p:cNvSpPr>
          <p:nvPr>
            <p:ph type="sldNum" sz="quarter" idx="5"/>
          </p:nvPr>
        </p:nvSpPr>
        <p:spPr/>
        <p:txBody>
          <a:bodyPr/>
          <a:lstStyle/>
          <a:p>
            <a:pPr defTabSz="939363">
              <a:defRPr/>
            </a:pPr>
            <a:fld id="{AFB2ACE0-583A-431B-9D49-44B0E25DCD74}" type="slidenum">
              <a:rPr lang="en-US">
                <a:solidFill>
                  <a:prstClr val="black"/>
                </a:solidFill>
                <a:latin typeface="Calibri"/>
              </a:rPr>
              <a:pPr defTabSz="939363">
                <a:defRPr/>
              </a:pPr>
              <a:t>30</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Slide Image Placeholder 1"/>
          <p:cNvSpPr>
            <a:spLocks noGrp="1" noRot="1" noChangeAspect="1" noTextEdit="1"/>
          </p:cNvSpPr>
          <p:nvPr>
            <p:ph type="sldImg"/>
          </p:nvPr>
        </p:nvSpPr>
        <p:spPr>
          <a:xfrm>
            <a:off x="417513" y="701675"/>
            <a:ext cx="6242050" cy="3511550"/>
          </a:xfrm>
          <a:ln/>
        </p:spPr>
      </p:sp>
      <p:sp>
        <p:nvSpPr>
          <p:cNvPr id="1472515" name="Notes Placeholder 2"/>
          <p:cNvSpPr>
            <a:spLocks noGrp="1"/>
          </p:cNvSpPr>
          <p:nvPr>
            <p:ph type="body" idx="1"/>
          </p:nvPr>
        </p:nvSpPr>
        <p:spPr>
          <a:noFill/>
          <a:ln/>
        </p:spPr>
        <p:txBody>
          <a:bodyPr/>
          <a:lstStyle/>
          <a:p>
            <a:endParaRPr lang="en-US">
              <a:latin typeface="Arial" pitchFamily="34" charset="0"/>
            </a:endParaRPr>
          </a:p>
        </p:txBody>
      </p:sp>
      <p:sp>
        <p:nvSpPr>
          <p:cNvPr id="4" name="Slide Number Placeholder 3"/>
          <p:cNvSpPr>
            <a:spLocks noGrp="1"/>
          </p:cNvSpPr>
          <p:nvPr>
            <p:ph type="sldNum" sz="quarter" idx="5"/>
          </p:nvPr>
        </p:nvSpPr>
        <p:spPr/>
        <p:txBody>
          <a:bodyPr/>
          <a:lstStyle/>
          <a:p>
            <a:pPr defTabSz="939363">
              <a:defRPr/>
            </a:pPr>
            <a:fld id="{929C998C-E9B6-4EBA-9389-600182C81C17}" type="slidenum">
              <a:rPr lang="en-US">
                <a:solidFill>
                  <a:prstClr val="black"/>
                </a:solidFill>
                <a:latin typeface="Calibri"/>
              </a:rPr>
              <a:pPr defTabSz="939363">
                <a:defRPr/>
              </a:pPr>
              <a:t>31</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3538" name="Slide Image Placeholder 1"/>
          <p:cNvSpPr>
            <a:spLocks noGrp="1" noRot="1" noChangeAspect="1" noTextEdit="1"/>
          </p:cNvSpPr>
          <p:nvPr>
            <p:ph type="sldImg"/>
          </p:nvPr>
        </p:nvSpPr>
        <p:spPr>
          <a:xfrm>
            <a:off x="417513" y="701675"/>
            <a:ext cx="6242050" cy="3511550"/>
          </a:xfrm>
          <a:ln/>
        </p:spPr>
      </p:sp>
      <p:sp>
        <p:nvSpPr>
          <p:cNvPr id="1473539" name="Notes Placeholder 2"/>
          <p:cNvSpPr>
            <a:spLocks noGrp="1"/>
          </p:cNvSpPr>
          <p:nvPr>
            <p:ph type="body" idx="1"/>
          </p:nvPr>
        </p:nvSpPr>
        <p:spPr>
          <a:noFill/>
          <a:ln/>
        </p:spPr>
        <p:txBody>
          <a:bodyPr/>
          <a:lstStyle/>
          <a:p>
            <a:endParaRPr lang="en-US" dirty="0">
              <a:latin typeface="Arial" pitchFamily="34" charset="0"/>
            </a:endParaRPr>
          </a:p>
        </p:txBody>
      </p:sp>
      <p:sp>
        <p:nvSpPr>
          <p:cNvPr id="4" name="Slide Number Placeholder 3"/>
          <p:cNvSpPr>
            <a:spLocks noGrp="1"/>
          </p:cNvSpPr>
          <p:nvPr>
            <p:ph type="sldNum" sz="quarter" idx="5"/>
          </p:nvPr>
        </p:nvSpPr>
        <p:spPr/>
        <p:txBody>
          <a:bodyPr/>
          <a:lstStyle/>
          <a:p>
            <a:pPr defTabSz="939363">
              <a:defRPr/>
            </a:pPr>
            <a:fld id="{3C14CE4F-68F1-44B5-AD1E-C3209ABF690C}" type="slidenum">
              <a:rPr lang="en-US">
                <a:solidFill>
                  <a:prstClr val="black"/>
                </a:solidFill>
                <a:latin typeface="Calibri"/>
              </a:rPr>
              <a:pPr defTabSz="939363">
                <a:defRPr/>
              </a:pPr>
              <a:t>32</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Slide Image Placeholder 1"/>
          <p:cNvSpPr>
            <a:spLocks noGrp="1" noRot="1" noChangeAspect="1" noTextEdit="1"/>
          </p:cNvSpPr>
          <p:nvPr>
            <p:ph type="sldImg"/>
          </p:nvPr>
        </p:nvSpPr>
        <p:spPr>
          <a:xfrm>
            <a:off x="417513" y="701675"/>
            <a:ext cx="6242050" cy="3511550"/>
          </a:xfrm>
          <a:ln/>
        </p:spPr>
      </p:sp>
      <p:sp>
        <p:nvSpPr>
          <p:cNvPr id="1474563" name="Notes Placeholder 2"/>
          <p:cNvSpPr>
            <a:spLocks noGrp="1"/>
          </p:cNvSpPr>
          <p:nvPr>
            <p:ph type="body" idx="1"/>
          </p:nvPr>
        </p:nvSpPr>
        <p:spPr>
          <a:noFill/>
          <a:ln/>
        </p:spPr>
        <p:txBody>
          <a:bodyPr/>
          <a:lstStyle/>
          <a:p>
            <a:endParaRPr lang="en-US" dirty="0">
              <a:latin typeface="Arial" pitchFamily="34" charset="0"/>
            </a:endParaRPr>
          </a:p>
        </p:txBody>
      </p:sp>
      <p:sp>
        <p:nvSpPr>
          <p:cNvPr id="4" name="Slide Number Placeholder 3"/>
          <p:cNvSpPr>
            <a:spLocks noGrp="1"/>
          </p:cNvSpPr>
          <p:nvPr>
            <p:ph type="sldNum" sz="quarter" idx="5"/>
          </p:nvPr>
        </p:nvSpPr>
        <p:spPr/>
        <p:txBody>
          <a:bodyPr/>
          <a:lstStyle/>
          <a:p>
            <a:pPr defTabSz="939363">
              <a:defRPr/>
            </a:pPr>
            <a:fld id="{2750D9C7-1060-4C29-B8D7-2D34036FABB3}" type="slidenum">
              <a:rPr lang="en-US">
                <a:solidFill>
                  <a:prstClr val="black"/>
                </a:solidFill>
                <a:latin typeface="Calibri"/>
              </a:rPr>
              <a:pPr defTabSz="939363">
                <a:defRPr/>
              </a:pPr>
              <a:t>33</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6" name="Slide Image Placeholder 1"/>
          <p:cNvSpPr>
            <a:spLocks noGrp="1" noRot="1" noChangeAspect="1" noTextEdit="1"/>
          </p:cNvSpPr>
          <p:nvPr>
            <p:ph type="sldImg"/>
          </p:nvPr>
        </p:nvSpPr>
        <p:spPr>
          <a:xfrm>
            <a:off x="417513" y="701675"/>
            <a:ext cx="6242050" cy="3511550"/>
          </a:xfrm>
          <a:ln/>
        </p:spPr>
      </p:sp>
      <p:sp>
        <p:nvSpPr>
          <p:cNvPr id="1475587" name="Notes Placeholder 2"/>
          <p:cNvSpPr>
            <a:spLocks noGrp="1"/>
          </p:cNvSpPr>
          <p:nvPr>
            <p:ph type="body" idx="1"/>
          </p:nvPr>
        </p:nvSpPr>
        <p:spPr>
          <a:noFill/>
          <a:ln/>
        </p:spPr>
        <p:txBody>
          <a:bodyPr/>
          <a:lstStyle/>
          <a:p>
            <a:endParaRPr lang="en-US" dirty="0">
              <a:latin typeface="Arial" pitchFamily="34" charset="0"/>
            </a:endParaRPr>
          </a:p>
        </p:txBody>
      </p:sp>
      <p:sp>
        <p:nvSpPr>
          <p:cNvPr id="4" name="Slide Number Placeholder 3"/>
          <p:cNvSpPr>
            <a:spLocks noGrp="1"/>
          </p:cNvSpPr>
          <p:nvPr>
            <p:ph type="sldNum" sz="quarter" idx="5"/>
          </p:nvPr>
        </p:nvSpPr>
        <p:spPr/>
        <p:txBody>
          <a:bodyPr/>
          <a:lstStyle/>
          <a:p>
            <a:pPr defTabSz="939363">
              <a:defRPr/>
            </a:pPr>
            <a:fld id="{0E7E8A3A-BC5D-4490-B0E6-B66AF0FA1EFD}" type="slidenum">
              <a:rPr lang="en-US">
                <a:solidFill>
                  <a:prstClr val="black"/>
                </a:solidFill>
                <a:latin typeface="Calibri"/>
              </a:rPr>
              <a:pPr defTabSz="939363">
                <a:defRPr/>
              </a:pPr>
              <a:t>34</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r>
              <a:rPr lang="en-US" baseline="30000" dirty="0"/>
              <a:t>            </a:t>
            </a:r>
          </a:p>
          <a:p>
            <a:pPr>
              <a:defRPr/>
            </a:pPr>
            <a:endParaRPr lang="en-US" baseline="30000" dirty="0"/>
          </a:p>
          <a:p>
            <a:pPr>
              <a:defRPr/>
            </a:pPr>
            <a:endParaRPr lang="en-US" dirty="0"/>
          </a:p>
        </p:txBody>
      </p:sp>
      <p:sp>
        <p:nvSpPr>
          <p:cNvPr id="4" name="Slide Number Placeholder 3"/>
          <p:cNvSpPr>
            <a:spLocks noGrp="1"/>
          </p:cNvSpPr>
          <p:nvPr>
            <p:ph type="sldNum" sz="quarter" idx="5"/>
          </p:nvPr>
        </p:nvSpPr>
        <p:spPr/>
        <p:txBody>
          <a:bodyPr/>
          <a:lstStyle/>
          <a:p>
            <a:pPr defTabSz="939363">
              <a:defRPr/>
            </a:pPr>
            <a:fld id="{58A8A62B-5066-423D-A70F-CEB9CDB76C31}" type="slidenum">
              <a:rPr lang="en-US">
                <a:solidFill>
                  <a:prstClr val="black"/>
                </a:solidFill>
                <a:latin typeface="Calibri"/>
              </a:rPr>
              <a:pPr defTabSz="939363">
                <a:defRPr/>
              </a:pPr>
              <a:t>35</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4"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defTabSz="939363">
              <a:defRPr/>
            </a:pPr>
            <a:fld id="{089E49E1-78C9-4915-83FE-679900FD2692}" type="slidenum">
              <a:rPr lang="en-US">
                <a:solidFill>
                  <a:prstClr val="black"/>
                </a:solidFill>
                <a:latin typeface="Calibri"/>
              </a:rPr>
              <a:pPr defTabSz="939363">
                <a:defRPr/>
              </a:pPr>
              <a:t>36</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r>
              <a:rPr lang="en-US" baseline="30000" dirty="0"/>
              <a:t>18</a:t>
            </a:r>
            <a:r>
              <a:rPr lang="en-US" dirty="0"/>
              <a:t>"But the things which God announced beforehand by the mouth of all the prophets, that His Christ would suffer, He has thus fulfilled. </a:t>
            </a:r>
          </a:p>
          <a:p>
            <a:pPr>
              <a:defRPr/>
            </a:pPr>
            <a:r>
              <a:rPr lang="en-US" dirty="0"/>
              <a:t>Here is summarized the third part of Peters message, that what happened to Jesus was just as we predicted in the prophets would happen to Messiah when He came.   “The things” which God indicated in type and prophecy would happen to the Messiah has reference particularly to the sufferings and </a:t>
            </a:r>
            <a:r>
              <a:rPr lang="en-US" dirty="0" err="1"/>
              <a:t>dealth</a:t>
            </a:r>
            <a:r>
              <a:rPr lang="en-US" dirty="0"/>
              <a:t> of Messiah, the </a:t>
            </a:r>
            <a:r>
              <a:rPr lang="en-US" dirty="0" err="1"/>
              <a:t>verty</a:t>
            </a:r>
            <a:r>
              <a:rPr lang="en-US" dirty="0"/>
              <a:t> things just listed by Peter as done by the Jews to Jesus.  But the Jews somehow missed these prediction and instead of a suffering Messiah they expected the Messiah to be a grand political, </a:t>
            </a:r>
            <a:r>
              <a:rPr lang="en-US" dirty="0" err="1"/>
              <a:t>eartly</a:t>
            </a:r>
            <a:r>
              <a:rPr lang="en-US" dirty="0"/>
              <a:t> ruler.</a:t>
            </a:r>
          </a:p>
          <a:p>
            <a:pPr>
              <a:defRPr/>
            </a:pPr>
            <a:r>
              <a:rPr lang="en-US" dirty="0"/>
              <a:t> </a:t>
            </a:r>
          </a:p>
          <a:p>
            <a:pPr>
              <a:defRPr/>
            </a:pPr>
            <a:r>
              <a:rPr lang="en-US" dirty="0"/>
              <a:t>And it turned out just as the prophets said it would.  Peter is removing all the obstacles that might be in the way of faith in his listeners minds.  They had stumbled over Jesus’ life, sufferings and death thinking them to be un-Messiah-like.  But there is no need to stumble longer.  Now they too can see the OT prophecies like Jesus taught the apostles to see them.  This fact just stated – that in the Jew’s mistreatment of Jesus, God was fulfilling what He had predicted </a:t>
            </a:r>
            <a:r>
              <a:rPr lang="en-US" dirty="0" err="1"/>
              <a:t>throught</a:t>
            </a:r>
            <a:r>
              <a:rPr lang="en-US" dirty="0"/>
              <a:t> the prophets – is not easily reconciled by human philosophy with the assertion of their guilt.  Peter is saying  “You people are guilty.  God saw what you would do but you did not have to do it.  You are guilty.  Therefore you need to repent.</a:t>
            </a:r>
          </a:p>
        </p:txBody>
      </p:sp>
      <p:sp>
        <p:nvSpPr>
          <p:cNvPr id="4" name="Slide Number Placeholder 3"/>
          <p:cNvSpPr>
            <a:spLocks noGrp="1"/>
          </p:cNvSpPr>
          <p:nvPr>
            <p:ph type="sldNum" sz="quarter" idx="5"/>
          </p:nvPr>
        </p:nvSpPr>
        <p:spPr/>
        <p:txBody>
          <a:bodyPr/>
          <a:lstStyle/>
          <a:p>
            <a:pPr defTabSz="939363">
              <a:defRPr/>
            </a:pPr>
            <a:fld id="{CA4A5382-9038-4309-8800-31790E192EB1}" type="slidenum">
              <a:rPr lang="en-US">
                <a:solidFill>
                  <a:prstClr val="black"/>
                </a:solidFill>
                <a:latin typeface="Calibri"/>
              </a:rPr>
              <a:pPr defTabSz="939363">
                <a:defRPr/>
              </a:pPr>
              <a:t>37</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2"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defTabSz="939363">
              <a:defRPr/>
            </a:pPr>
            <a:fld id="{D7E96D67-03FF-4E78-A5F5-4877AA177CEE}" type="slidenum">
              <a:rPr lang="en-US">
                <a:solidFill>
                  <a:prstClr val="black"/>
                </a:solidFill>
                <a:latin typeface="Calibri"/>
              </a:rPr>
              <a:pPr defTabSz="939363">
                <a:defRPr/>
              </a:pPr>
              <a:t>38</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defTabSz="939363">
              <a:defRPr/>
            </a:pPr>
            <a:fld id="{47C6A8B3-1B2F-4B1A-9F32-745ACD346BBF}" type="slidenum">
              <a:rPr lang="en-US">
                <a:solidFill>
                  <a:prstClr val="black"/>
                </a:solidFill>
                <a:latin typeface="Calibri"/>
              </a:rPr>
              <a:pPr defTabSz="939363">
                <a:defRPr/>
              </a:pPr>
              <a:t>39</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4</a:t>
            </a:fld>
            <a:endParaRPr lang="en-US">
              <a:solidFill>
                <a:prstClr val="black"/>
              </a:solidFill>
              <a:latin typeface="Calibri"/>
            </a:endParaRPr>
          </a:p>
        </p:txBody>
      </p:sp>
    </p:spTree>
    <p:extLst>
      <p:ext uri="{BB962C8B-B14F-4D97-AF65-F5344CB8AC3E}">
        <p14:creationId xmlns:p14="http://schemas.microsoft.com/office/powerpoint/2010/main" val="1595515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defTabSz="939363">
              <a:defRPr/>
            </a:pPr>
            <a:fld id="{3E7EBC61-87DE-427A-99CE-965CFFA1A410}" type="slidenum">
              <a:rPr lang="en-US">
                <a:solidFill>
                  <a:prstClr val="black"/>
                </a:solidFill>
                <a:latin typeface="Calibri"/>
              </a:rPr>
              <a:pPr defTabSz="939363">
                <a:defRPr/>
              </a:pPr>
              <a:t>40</a:t>
            </a:fld>
            <a:endParaRPr lang="en-US">
              <a:solidFill>
                <a:prstClr val="black"/>
              </a:solidFill>
              <a:latin typeface="Calibri"/>
            </a:endParaRPr>
          </a:p>
        </p:txBody>
      </p:sp>
    </p:spTree>
    <p:extLst>
      <p:ext uri="{BB962C8B-B14F-4D97-AF65-F5344CB8AC3E}">
        <p14:creationId xmlns:p14="http://schemas.microsoft.com/office/powerpoint/2010/main" val="1686258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defTabSz="939363">
              <a:defRPr/>
            </a:pPr>
            <a:fld id="{22DA7F14-B6E0-4D52-919C-65AC89E5A02D}" type="slidenum">
              <a:rPr lang="en-US">
                <a:solidFill>
                  <a:prstClr val="black"/>
                </a:solidFill>
                <a:latin typeface="Calibri"/>
              </a:rPr>
              <a:pPr defTabSz="939363">
                <a:defRPr/>
              </a:pPr>
              <a:t>41</a:t>
            </a:fld>
            <a:endParaRPr lang="en-US">
              <a:solidFill>
                <a:prstClr val="black"/>
              </a:solidFill>
              <a:latin typeface="Calibri"/>
            </a:endParaRPr>
          </a:p>
        </p:txBody>
      </p:sp>
      <p:sp>
        <p:nvSpPr>
          <p:cNvPr id="631811" name="Rectangle 2"/>
          <p:cNvSpPr>
            <a:spLocks noGrp="1" noRot="1" noChangeAspect="1" noChangeArrowheads="1" noTextEdit="1"/>
          </p:cNvSpPr>
          <p:nvPr>
            <p:ph type="sldImg"/>
          </p:nvPr>
        </p:nvSpPr>
        <p:spPr>
          <a:xfrm>
            <a:off x="417513" y="701675"/>
            <a:ext cx="6242050" cy="3511550"/>
          </a:xfrm>
          <a:ln/>
        </p:spPr>
      </p:sp>
      <p:sp>
        <p:nvSpPr>
          <p:cNvPr id="6318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60700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0"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defTabSz="939363">
              <a:defRPr/>
            </a:pPr>
            <a:fld id="{3E7EBC61-87DE-427A-99CE-965CFFA1A410}" type="slidenum">
              <a:rPr lang="en-US">
                <a:solidFill>
                  <a:prstClr val="black"/>
                </a:solidFill>
                <a:latin typeface="Calibri"/>
              </a:rPr>
              <a:pPr defTabSz="939363">
                <a:defRPr/>
              </a:pPr>
              <a:t>42</a:t>
            </a:fld>
            <a:endParaRPr lang="en-US">
              <a:solidFill>
                <a:prstClr val="black"/>
              </a:solidFill>
              <a:latin typeface="Calibri"/>
            </a:endParaRPr>
          </a:p>
        </p:txBody>
      </p:sp>
    </p:spTree>
    <p:extLst>
      <p:ext uri="{BB962C8B-B14F-4D97-AF65-F5344CB8AC3E}">
        <p14:creationId xmlns:p14="http://schemas.microsoft.com/office/powerpoint/2010/main" val="2657228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defTabSz="939363">
              <a:defRPr/>
            </a:pPr>
            <a:fld id="{E07CD2C8-6741-4740-BA43-87D72DB29809}" type="slidenum">
              <a:rPr lang="en-US">
                <a:solidFill>
                  <a:prstClr val="black"/>
                </a:solidFill>
                <a:latin typeface="Calibri"/>
              </a:rPr>
              <a:pPr defTabSz="939363">
                <a:defRPr/>
              </a:pPr>
              <a:t>43</a:t>
            </a:fld>
            <a:endParaRPr lang="en-US">
              <a:solidFill>
                <a:prstClr val="black"/>
              </a:solidFill>
              <a:latin typeface="Calibri"/>
            </a:endParaRPr>
          </a:p>
        </p:txBody>
      </p:sp>
      <p:sp>
        <p:nvSpPr>
          <p:cNvPr id="1482755" name="Rectangle 2"/>
          <p:cNvSpPr>
            <a:spLocks noGrp="1" noRot="1" noChangeAspect="1" noChangeArrowheads="1" noTextEdit="1"/>
          </p:cNvSpPr>
          <p:nvPr>
            <p:ph type="sldImg"/>
          </p:nvPr>
        </p:nvSpPr>
        <p:spPr>
          <a:xfrm>
            <a:off x="417513" y="701675"/>
            <a:ext cx="6242050" cy="3511550"/>
          </a:xfrm>
          <a:ln/>
        </p:spPr>
      </p:sp>
      <p:sp>
        <p:nvSpPr>
          <p:cNvPr id="1482756" name="Rectangle 3"/>
          <p:cNvSpPr>
            <a:spLocks noGrp="1" noChangeArrowheads="1"/>
          </p:cNvSpPr>
          <p:nvPr>
            <p:ph type="body" idx="1"/>
          </p:nvPr>
        </p:nvSpPr>
        <p:spPr>
          <a:noFill/>
          <a:ln/>
        </p:spPr>
        <p:txBody>
          <a:bodyPr>
            <a:normAutofit fontScale="92500" lnSpcReduction="10000"/>
          </a:bodyPr>
          <a:lstStyle/>
          <a:p>
            <a:pPr eaLnBrk="1" hangingPunct="1"/>
            <a:endParaRPr lang="en-US" dirty="0">
              <a:latin typeface="Arial" pitchFamily="34" charset="0"/>
            </a:endParaRPr>
          </a:p>
          <a:p>
            <a:pPr eaLnBrk="1" hangingPunct="1"/>
            <a:endParaRPr lang="en-US" dirty="0">
              <a:latin typeface="Arial" pitchFamily="34" charset="0"/>
            </a:endParaRPr>
          </a:p>
          <a:p>
            <a:pPr eaLnBrk="1" hangingPunct="1"/>
            <a:endParaRPr lang="en-US" dirty="0">
              <a:latin typeface="Arial" pitchFamily="34" charset="0"/>
            </a:endParaRPr>
          </a:p>
          <a:p>
            <a:pPr defTabSz="939363">
              <a:defRPr/>
            </a:pPr>
            <a:r>
              <a:rPr lang="en-US" dirty="0"/>
              <a:t>Truth commentary -  Similarly, Marshall says that it means “God’s perfect realization of the things which he had promised through the prophets” (94). This is the meaning that best fits this sentence, for it seems clear that Peter is speaking of the fulfillment of Old Testament prophecy. Inasmuch as Peter proceeded to show that the Old Testament prophecies are presently being fulfilled (v. 24), the idea of this verse is that Christ must remain in heaven until this process is completed</a:t>
            </a:r>
          </a:p>
          <a:p>
            <a:pPr defTabSz="939363">
              <a:defRPr/>
            </a:pPr>
            <a:endParaRPr lang="en-US" dirty="0"/>
          </a:p>
          <a:p>
            <a:pPr defTabSz="939363">
              <a:defRPr/>
            </a:pPr>
            <a:r>
              <a:rPr lang="en-US" dirty="0"/>
              <a:t>Reese commentary – In the beginning of creation, things were in their proper order.  It was a paradise.  Sin entered and threw the whole creation out of joint.  We are living in the times of the restoration of all things.  This restoration which is already in progress will culminate in the creation being delivered from the bondage of corruption into the glorious liberty of the sons </a:t>
            </a:r>
            <a:r>
              <a:rPr lang="en-US" dirty="0" err="1"/>
              <a:t>og</a:t>
            </a:r>
            <a:r>
              <a:rPr lang="en-US" dirty="0"/>
              <a:t> God.  Peter says in vs 24 “they told of these days”.  Peter says the days he was living in(and the days we are living in) were theses days.  The first coming of Jesus marked the beginning of these times and His return will mark the end of the restoration of all things.</a:t>
            </a:r>
          </a:p>
          <a:p>
            <a:pPr defTabSz="939363">
              <a:defRPr/>
            </a:pPr>
            <a:endParaRPr lang="en-US" dirty="0"/>
          </a:p>
          <a:p>
            <a:pPr defTabSz="939363">
              <a:defRPr/>
            </a:pPr>
            <a:r>
              <a:rPr lang="en-US" dirty="0"/>
              <a:t>Sewell Hall – man will be restored to his complete fellowship with God that he had in Eden, to immortality such as he possessed before he was denied the possession of the tree of life.  This will happen when Jesus returns and death is abolished and those who are dead in Christ are raised to live with him this will be the restoration of the </a:t>
            </a:r>
            <a:r>
              <a:rPr lang="en-US" dirty="0" err="1"/>
              <a:t>orignianl</a:t>
            </a:r>
            <a:r>
              <a:rPr lang="en-US" dirty="0"/>
              <a:t> condition that existed in Garden</a:t>
            </a:r>
          </a:p>
          <a:p>
            <a:pPr defTabSz="939363">
              <a:defRPr/>
            </a:pPr>
            <a:endParaRPr lang="en-US" dirty="0"/>
          </a:p>
          <a:p>
            <a:pPr defTabSz="939363">
              <a:defRPr/>
            </a:pPr>
            <a:endParaRPr lang="en-US" dirty="0"/>
          </a:p>
          <a:p>
            <a:pPr eaLnBrk="1" hangingPunct="1"/>
            <a:endParaRPr lang="en-US" dirty="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fontScale="40000" lnSpcReduction="20000"/>
          </a:bodyPr>
          <a:lstStyle/>
          <a:p>
            <a:pPr>
              <a:defRPr/>
            </a:pPr>
            <a:r>
              <a:rPr lang="en-US" dirty="0"/>
              <a:t>WERE THEY TO ABANDON MOSES THE GREAT LAW GIVER AND INTERCESSOR FOR CHRIST?</a:t>
            </a:r>
          </a:p>
          <a:p>
            <a:pPr>
              <a:defRPr/>
            </a:pPr>
            <a:endParaRPr lang="en-US" dirty="0"/>
          </a:p>
          <a:p>
            <a:pPr>
              <a:defRPr/>
            </a:pPr>
            <a:r>
              <a:rPr lang="en-US" dirty="0"/>
              <a:t>Whatever might be proved concerning the resurrection or glorification of Jesus, a Jew would not be prepared to accept him as the promised Messiah unless the proof contained evidence that the facts were subjects of prophecy.  To this end, and also for the purpose of warning his hearers against rejecting what they had heard, Peter next introduces a well know prophecy made by Moses.</a:t>
            </a:r>
          </a:p>
          <a:p>
            <a:pPr>
              <a:defRPr/>
            </a:pPr>
            <a:endParaRPr lang="en-US" baseline="30000" dirty="0"/>
          </a:p>
          <a:p>
            <a:pPr>
              <a:defRPr/>
            </a:pPr>
            <a:r>
              <a:rPr lang="en-US" baseline="30000" dirty="0"/>
              <a:t>22</a:t>
            </a:r>
            <a:r>
              <a:rPr lang="en-US" dirty="0"/>
              <a:t>"Moses said, 'THE LORD GOD WILL RAISE UP FOR YOU A PROPHET LIKE ME FROM YOUR BRETHREN; TO HIM YOU SHALL GIVE HEED to everything He says to you.  </a:t>
            </a:r>
            <a:r>
              <a:rPr lang="en-US" baseline="30000" dirty="0"/>
              <a:t>23</a:t>
            </a:r>
            <a:r>
              <a:rPr lang="en-US" dirty="0"/>
              <a:t>'And it will be that every soul that does not heed that prophet shall be utterly destroyed from among the people.‘  </a:t>
            </a:r>
            <a:r>
              <a:rPr lang="en-US" baseline="30000" dirty="0"/>
              <a:t>24</a:t>
            </a:r>
            <a:r>
              <a:rPr lang="en-US" dirty="0"/>
              <a:t>"And likewise, all the prophets who have spoken, from Samuel and his successors onward, also announced these days. </a:t>
            </a:r>
          </a:p>
          <a:p>
            <a:pPr>
              <a:defRPr/>
            </a:pPr>
            <a:endParaRPr lang="en-US" dirty="0"/>
          </a:p>
          <a:p>
            <a:r>
              <a:rPr lang="en-US" dirty="0"/>
              <a:t>The idea which Peter is expressing was that the Jews had exposed themselves to the severest punishment in rejecting and crucifying the Lord Jesus, and that they should therefor repent of this great sin and seek for mercy.  Unless they do repent and return, God himself would visit punishment upon them.</a:t>
            </a:r>
          </a:p>
          <a:p>
            <a:r>
              <a:rPr lang="en-US" baseline="30000" dirty="0"/>
              <a:t>24</a:t>
            </a:r>
            <a:r>
              <a:rPr lang="en-US" dirty="0"/>
              <a:t>"And likewise, all the prophets who have spoken,  from Samuel and his successors onward, </a:t>
            </a:r>
          </a:p>
          <a:p>
            <a:r>
              <a:rPr lang="en-US" dirty="0"/>
              <a:t>Why pick Samuel?  He was not the first prophet.  In our OT Prophets class we start with Moses and then study Samuel.  But actually Enoch was the first prophet. (Jude 14).  Perhaps the reason Samuel is picked is because eh was the founder of the  school of the prophets.  Or perhaps there was no prophetic voice for almost 400 years.  Samuel was the next, after Moses, to be names as a prophet.  We could say there was no prophet between Moses and Samuel.</a:t>
            </a:r>
          </a:p>
          <a:p>
            <a:r>
              <a:rPr lang="en-US" dirty="0"/>
              <a:t>also announced these days. </a:t>
            </a:r>
          </a:p>
          <a:p>
            <a:r>
              <a:rPr lang="en-US" dirty="0"/>
              <a:t>The people listening to Peter preach could not reject his message without rejecting the Christ; and if they were to reject the Christ, they would be rejecting all their prophets, for those prophets had looked forward to the very age Peter and his listeners were living in.</a:t>
            </a:r>
          </a:p>
          <a:p>
            <a:pPr>
              <a:defRPr/>
            </a:pPr>
            <a:endParaRPr lang="en-US" dirty="0"/>
          </a:p>
          <a:p>
            <a:pPr>
              <a:defRPr/>
            </a:pPr>
            <a:endParaRPr lang="en-US" dirty="0"/>
          </a:p>
          <a:p>
            <a:pPr>
              <a:defRPr/>
            </a:pPr>
            <a:r>
              <a:rPr lang="en-US" dirty="0"/>
              <a:t>If what Peter had just said of Jesus was true, then this prophecy </a:t>
            </a:r>
            <a:r>
              <a:rPr lang="en-US" dirty="0" err="1"/>
              <a:t>obviosuly</a:t>
            </a:r>
            <a:r>
              <a:rPr lang="en-US" dirty="0"/>
              <a:t> applied to him.</a:t>
            </a:r>
          </a:p>
          <a:p>
            <a:pPr>
              <a:defRPr/>
            </a:pPr>
            <a:r>
              <a:rPr lang="en-US" dirty="0"/>
              <a:t>The quotation about to be repeated is recorded in Deuteronomy 18:15-19.  This quote is brought up now, likely for the purpose of showing that the Prophets had spoken of the days of refreshing – the church age- the very things that were then taking place.</a:t>
            </a:r>
          </a:p>
          <a:p>
            <a:pPr>
              <a:defRPr/>
            </a:pPr>
            <a:r>
              <a:rPr lang="en-US" dirty="0"/>
              <a:t> 'THE LORD GOD WILL RAISE UP FOR YOU A PROPHET LIKE ME FROM YOUR BRETHREN; </a:t>
            </a:r>
          </a:p>
          <a:p>
            <a:pPr>
              <a:defRPr/>
            </a:pPr>
            <a:r>
              <a:rPr lang="en-US" dirty="0"/>
              <a:t>The Jews acknowledged that this passage in </a:t>
            </a:r>
            <a:r>
              <a:rPr lang="en-US" dirty="0" err="1"/>
              <a:t>Deutoronomy</a:t>
            </a:r>
            <a:r>
              <a:rPr lang="en-US" dirty="0"/>
              <a:t> was a Messianic prophecy.  They had asked John the Baptist, “Are you the prophet?” and John replied that he was not the Messiah.  Here Peter indentifies “the prophet” with the Christ (Messiah).  God was the one who would raise up Jesus.  </a:t>
            </a:r>
          </a:p>
          <a:p>
            <a:pPr>
              <a:defRPr/>
            </a:pPr>
            <a:r>
              <a:rPr lang="en-US" dirty="0"/>
              <a:t> </a:t>
            </a:r>
          </a:p>
          <a:p>
            <a:pPr>
              <a:defRPr/>
            </a:pPr>
            <a:r>
              <a:rPr lang="en-US" dirty="0"/>
              <a:t>Like Me – How are Moses and Christ alike?  God sent both.  Both were lawgivers.  Both were saviors (Moses of a particular people; Christ of all people).  Bothe delivered others from bondage (Egypt in Moses’ case; sin in Christ’s).  Both were prophets (both revealed God’s will)  Both were mediators (Moses for the people of Israel; Christ stands between all men and God).  God </a:t>
            </a:r>
            <a:r>
              <a:rPr lang="en-US" dirty="0" err="1"/>
              <a:t>rasied</a:t>
            </a:r>
            <a:r>
              <a:rPr lang="en-US" dirty="0"/>
              <a:t> up both to do their particular job.  Of all these suggested parallels, is not the salvation activity of each the great point of resemblance?</a:t>
            </a:r>
          </a:p>
          <a:p>
            <a:pPr>
              <a:defRPr/>
            </a:pPr>
            <a:r>
              <a:rPr lang="en-US" dirty="0"/>
              <a:t> </a:t>
            </a:r>
          </a:p>
          <a:p>
            <a:pPr>
              <a:defRPr/>
            </a:pPr>
            <a:r>
              <a:rPr lang="en-US" dirty="0"/>
              <a:t>From your Brethren – The prophet (Messiah) was to be a Jew, one of the very countrymen to whom Peter was speaking.</a:t>
            </a:r>
          </a:p>
          <a:p>
            <a:pPr>
              <a:defRPr/>
            </a:pPr>
            <a:r>
              <a:rPr lang="en-US" dirty="0"/>
              <a:t>TO HIM YOU SHALL GIVE HEED to everything He says to you.</a:t>
            </a:r>
          </a:p>
          <a:p>
            <a:pPr>
              <a:defRPr/>
            </a:pPr>
            <a:r>
              <a:rPr lang="en-US" dirty="0"/>
              <a:t>Moses commanded you to listen to this Jesus whom I am preaching.  Give heed = obey</a:t>
            </a:r>
          </a:p>
          <a:p>
            <a:pPr>
              <a:defRPr/>
            </a:pPr>
            <a:r>
              <a:rPr lang="en-US" dirty="0"/>
              <a:t>  </a:t>
            </a:r>
            <a:r>
              <a:rPr lang="en-US" baseline="30000" dirty="0"/>
              <a:t>23</a:t>
            </a:r>
            <a:r>
              <a:rPr lang="en-US" dirty="0"/>
              <a:t>'And it will be that every soul that does not heed that prophet shall be utterly destroyed from among the people.'  </a:t>
            </a:r>
          </a:p>
          <a:p>
            <a:pPr>
              <a:defRPr/>
            </a:pPr>
            <a:r>
              <a:rPr lang="en-US" dirty="0"/>
              <a:t>The idea which Peter is expressing was that the Jews had exposed themselves to the severest punishment in rejecting and crucifying the Lord Jesus, and that they should </a:t>
            </a:r>
            <a:r>
              <a:rPr lang="en-US" dirty="0" err="1"/>
              <a:t>therefor</a:t>
            </a:r>
            <a:r>
              <a:rPr lang="en-US" dirty="0"/>
              <a:t> repent of this great sin and seek for mercy.  Unless they do repent and return, God himself would visit punishment upon them.</a:t>
            </a:r>
          </a:p>
          <a:p>
            <a:pPr>
              <a:defRPr/>
            </a:pPr>
            <a:r>
              <a:rPr lang="en-US" baseline="30000" dirty="0"/>
              <a:t>24</a:t>
            </a:r>
            <a:r>
              <a:rPr lang="en-US" dirty="0"/>
              <a:t>"And likewise, all the prophets who have spoken,  from Samuel and his successors onward, </a:t>
            </a:r>
          </a:p>
          <a:p>
            <a:pPr>
              <a:defRPr/>
            </a:pPr>
            <a:r>
              <a:rPr lang="en-US" dirty="0"/>
              <a:t>Why pick Samuel?  He was not the first prophet.  In our OT Prophets class we start with Moses and then study Samuel.  But actually Enoch was the first prophet. (Jude 14).  Perhaps the reason Samuel is picked is because eh was the founder of the  school of the prophets.  Or perhaps there was no prophetic voice for almost 400 years.  Samuel was the next, after Moses, to be names as a prophet.  We could say there was no prophet between Moses and Samuel.</a:t>
            </a:r>
          </a:p>
          <a:p>
            <a:pPr>
              <a:defRPr/>
            </a:pPr>
            <a:r>
              <a:rPr lang="en-US" dirty="0"/>
              <a:t>also announced these days. </a:t>
            </a:r>
          </a:p>
          <a:p>
            <a:pPr>
              <a:defRPr/>
            </a:pPr>
            <a:r>
              <a:rPr lang="en-US" dirty="0"/>
              <a:t>The people listening to Peter preach could not reject his message without rejecting the Christ; and if they were to reject the Christ, they would be rejecting all their prophets, for those prophets had looked forward to the very age Peter and his listeners were living in.</a:t>
            </a:r>
          </a:p>
          <a:p>
            <a:pPr>
              <a:defRPr/>
            </a:pPr>
            <a:r>
              <a:rPr lang="en-US" dirty="0"/>
              <a:t> </a:t>
            </a:r>
            <a:r>
              <a:rPr lang="en-US" baseline="30000" dirty="0"/>
              <a:t>25</a:t>
            </a:r>
            <a:r>
              <a:rPr lang="en-US" dirty="0"/>
              <a:t>"It is you who are the sons of the prophets </a:t>
            </a:r>
          </a:p>
          <a:p>
            <a:pPr>
              <a:defRPr/>
            </a:pPr>
            <a:r>
              <a:rPr lang="en-US" dirty="0"/>
              <a:t>They were the disciples, pupils, followers of the teachings of the prophets.  </a:t>
            </a:r>
            <a:r>
              <a:rPr lang="en-US" dirty="0" err="1"/>
              <a:t>Pter</a:t>
            </a:r>
            <a:r>
              <a:rPr lang="en-US" dirty="0"/>
              <a:t> is saying to his </a:t>
            </a:r>
            <a:r>
              <a:rPr lang="en-US" dirty="0" err="1"/>
              <a:t>listernes</a:t>
            </a:r>
            <a:r>
              <a:rPr lang="en-US" dirty="0"/>
              <a:t> that they could inherit all the promises and blessings that were the subjects of </a:t>
            </a:r>
            <a:r>
              <a:rPr lang="en-US" dirty="0" err="1"/>
              <a:t>thos</a:t>
            </a:r>
            <a:r>
              <a:rPr lang="en-US" dirty="0"/>
              <a:t> prophecies of old if they would but repent and return.</a:t>
            </a:r>
          </a:p>
          <a:p>
            <a:pPr>
              <a:defRPr/>
            </a:pPr>
            <a:r>
              <a:rPr lang="en-US" dirty="0"/>
              <a:t>and of the covenant which God made with your fathers, saying to </a:t>
            </a:r>
            <a:r>
              <a:rPr lang="en-US" dirty="0" err="1"/>
              <a:t>Abraham,'AND</a:t>
            </a:r>
            <a:r>
              <a:rPr lang="en-US" dirty="0"/>
              <a:t> IN YOUR SEED ALL THE FAMILIES OF THE EARTH SHALL BE BLESSED.'  </a:t>
            </a:r>
          </a:p>
          <a:p>
            <a:pPr>
              <a:defRPr/>
            </a:pPr>
            <a:r>
              <a:rPr lang="en-US" dirty="0"/>
              <a:t>From Galatians 3:15-29  Paul indicates that the reference in the word “seed” is to Christ. We have here an apostolic interpretation of the promise made to Abraham.  It was fulfilled in the Messiah and men would be made spiritually prosperous if they would repent and turn away from their sins to service for Christ.</a:t>
            </a:r>
          </a:p>
          <a:p>
            <a:pPr>
              <a:defRPr/>
            </a:pPr>
            <a:r>
              <a:rPr lang="en-US" baseline="30000" dirty="0"/>
              <a:t>26</a:t>
            </a:r>
            <a:r>
              <a:rPr lang="en-US" dirty="0"/>
              <a:t>"For you first, God raised up His Servant and sent Him to bless you by turning every one of you from your wicked ways." </a:t>
            </a:r>
          </a:p>
          <a:p>
            <a:pPr>
              <a:defRPr/>
            </a:pPr>
            <a:r>
              <a:rPr lang="en-US" dirty="0"/>
              <a:t>To you who are Jews, Christ came to his own people.  “Servant” (as we have seen) is a term the people were familiar with from Isaiah 40-53.  He was sent to make you spiritually happy by offering the </a:t>
            </a:r>
            <a:r>
              <a:rPr lang="en-US" dirty="0" err="1"/>
              <a:t>forgivenss</a:t>
            </a:r>
            <a:r>
              <a:rPr lang="en-US" dirty="0"/>
              <a:t> of sins.  By His preaching, example, death, and glorification, Christ would make provision for men to turn from their iniquities.</a:t>
            </a:r>
          </a:p>
          <a:p>
            <a:pPr>
              <a:defRPr/>
            </a:pPr>
            <a:endParaRPr lang="en-US" dirty="0"/>
          </a:p>
          <a:p>
            <a:pPr>
              <a:defRPr/>
            </a:pPr>
            <a:r>
              <a:rPr lang="en-US" b="1" baseline="30000" dirty="0"/>
              <a:t>John 6: 12 </a:t>
            </a:r>
            <a:r>
              <a:rPr lang="en-US" dirty="0"/>
              <a:t>When they were filled, He *said to His disciples, “Gather up the leftover fragments so that nothing will be lost.” </a:t>
            </a:r>
            <a:r>
              <a:rPr lang="en-US" b="1" baseline="30000" dirty="0"/>
              <a:t>13 </a:t>
            </a:r>
            <a:r>
              <a:rPr lang="en-US" dirty="0"/>
              <a:t>So they gathered them up, and filled twelve baskets with fragments from the five barley loaves which were left over by those who had eaten. </a:t>
            </a:r>
            <a:r>
              <a:rPr lang="en-US" b="1" baseline="30000" dirty="0"/>
              <a:t>14 </a:t>
            </a:r>
            <a:r>
              <a:rPr lang="en-US" dirty="0"/>
              <a:t>Therefore when the people saw the sign which He had performed, they said, “This is truly the Prophet who is to come into the world.”</a:t>
            </a:r>
          </a:p>
        </p:txBody>
      </p:sp>
      <p:sp>
        <p:nvSpPr>
          <p:cNvPr id="4" name="Slide Number Placeholder 3"/>
          <p:cNvSpPr>
            <a:spLocks noGrp="1"/>
          </p:cNvSpPr>
          <p:nvPr>
            <p:ph type="sldNum" sz="quarter" idx="5"/>
          </p:nvPr>
        </p:nvSpPr>
        <p:spPr/>
        <p:txBody>
          <a:bodyPr/>
          <a:lstStyle/>
          <a:p>
            <a:pPr defTabSz="939363">
              <a:defRPr/>
            </a:pPr>
            <a:fld id="{0EC7B852-ED60-4757-B3F4-61992FB3DB59}" type="slidenum">
              <a:rPr lang="en-US">
                <a:solidFill>
                  <a:prstClr val="black"/>
                </a:solidFill>
                <a:latin typeface="Calibri"/>
              </a:rPr>
              <a:pPr defTabSz="939363">
                <a:defRPr/>
              </a:pPr>
              <a:t>44</a:t>
            </a:fld>
            <a:endParaRPr lang="en-US">
              <a:solidFill>
                <a:prstClr val="black"/>
              </a:solidFill>
              <a:latin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defTabSz="939363">
              <a:defRPr/>
            </a:pPr>
            <a:fld id="{D5DBF87F-2321-473F-8307-57ABD3FD1A1C}" type="slidenum">
              <a:rPr lang="en-US">
                <a:solidFill>
                  <a:prstClr val="black"/>
                </a:solidFill>
                <a:latin typeface="Calibri"/>
              </a:rPr>
              <a:pPr defTabSz="939363">
                <a:defRPr/>
              </a:pPr>
              <a:t>45</a:t>
            </a:fld>
            <a:endParaRPr lang="en-US">
              <a:solidFill>
                <a:prstClr val="black"/>
              </a:solidFill>
              <a:latin typeface="Calibri"/>
            </a:endParaRPr>
          </a:p>
        </p:txBody>
      </p:sp>
      <p:sp>
        <p:nvSpPr>
          <p:cNvPr id="1485827" name="Rectangle 2"/>
          <p:cNvSpPr>
            <a:spLocks noGrp="1" noRot="1" noChangeAspect="1" noChangeArrowheads="1" noTextEdit="1"/>
          </p:cNvSpPr>
          <p:nvPr>
            <p:ph type="sldImg"/>
          </p:nvPr>
        </p:nvSpPr>
        <p:spPr>
          <a:xfrm>
            <a:off x="417513" y="701675"/>
            <a:ext cx="6242050" cy="3511550"/>
          </a:xfrm>
          <a:ln/>
        </p:spPr>
      </p:sp>
      <p:sp>
        <p:nvSpPr>
          <p:cNvPr id="1485828" name="Rectangle 3"/>
          <p:cNvSpPr>
            <a:spLocks noGrp="1" noChangeArrowheads="1"/>
          </p:cNvSpPr>
          <p:nvPr>
            <p:ph type="body" idx="1"/>
          </p:nvPr>
        </p:nvSpPr>
        <p:spPr>
          <a:noFill/>
          <a:ln/>
        </p:spPr>
        <p:txBody>
          <a:bodyPr/>
          <a:lstStyle/>
          <a:p>
            <a:pPr eaLnBrk="1" hangingPunct="1"/>
            <a:r>
              <a:rPr lang="en-US">
                <a:latin typeface="Arial" pitchFamily="34" charset="0"/>
              </a:rPr>
              <a:t>Moses was distinguished from all the other prophets in that he was a delievere and a lawgiver.  The others were employed in enforcing the law which Moses gave, but not in abiding to it, or setting any of it aside.  Jesus however was like Moses in that he also came as a deliverer, proposing a far more glorious deliverance than that effected by Moses, and he aslo issued laws for a new government of men.  This proved that he alone was the prophet spoken of by Moses and it showed the audience that in obeying Jesus they would be obeying Moses, while in rejecting him they would incur the curse which Moses pronounced.</a:t>
            </a:r>
          </a:p>
          <a:p>
            <a:pPr eaLnBrk="1" hangingPunct="1"/>
            <a:endParaRPr lang="en-US">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fontScale="77500" lnSpcReduction="20000"/>
          </a:bodyPr>
          <a:lstStyle/>
          <a:p>
            <a:pPr>
              <a:defRPr/>
            </a:pPr>
            <a:r>
              <a:rPr lang="en-US" dirty="0"/>
              <a:t>Verse 24 – Not content with bringing to bear the testimony of Moses, Peter adds to it the combined authority of all the prophets.  This declaration is to be understood only of those prophets who predictions are recorded in the OT; for to these alone could Peter appeal before his hearers. The universal terms of the remark are used, as was common with Jewish speakers and writers, in only general sense; for it can not be affirmed absolutely that all of the prophets had spoken explicitly “of these days”; but this was true of the prophets in general, and Peter dates the beginning of the series from Samuel, not because  Samuel himself spoke of these days, but because the constant succession began with him.  IT is likely that Peter quoted many of these predictions but Luke as in the first sermon did not include all of the sermon</a:t>
            </a:r>
          </a:p>
          <a:p>
            <a:pPr>
              <a:defRPr/>
            </a:pPr>
            <a:endParaRPr lang="en-US" dirty="0"/>
          </a:p>
          <a:p>
            <a:r>
              <a:rPr lang="en-US" dirty="0"/>
              <a:t>Why pick Samuel?  He was not the first prophet.  In our OT Prophets class we start with Moses and then study Samuel.  But actually Enoch was the first prophet. (Jude 14).  Perhaps the reason Samuel is picked is because eh was the founder of the  school of the prophets.  Or perhaps there was no prophetic voice for almost 400 years.  Samuel was the next, after Moses, to be names as a prophet.  We could say there was no prophet between Moses and Samuel.</a:t>
            </a:r>
          </a:p>
          <a:p>
            <a:r>
              <a:rPr lang="en-US" dirty="0"/>
              <a:t>also announced these days. </a:t>
            </a:r>
          </a:p>
          <a:p>
            <a:r>
              <a:rPr lang="en-US" dirty="0"/>
              <a:t>The people listening to Peter preach could not reject his message without rejecting the Christ; and if they were to reject the Christ, they would be rejecting all their prophets, for those prophets had looked forward to the very age Peter and his listeners were living in.</a:t>
            </a:r>
          </a:p>
          <a:p>
            <a:pPr>
              <a:defRPr/>
            </a:pPr>
            <a:endParaRPr lang="en-US" dirty="0"/>
          </a:p>
          <a:p>
            <a:pPr>
              <a:defRPr/>
            </a:pPr>
            <a:endParaRPr lang="en-US" b="1" dirty="0"/>
          </a:p>
          <a:p>
            <a:pPr>
              <a:defRPr/>
            </a:pPr>
            <a:r>
              <a:rPr lang="en-US" b="1" dirty="0"/>
              <a:t>2 Samuel 7:12-14 (New American Standard Bible)</a:t>
            </a:r>
          </a:p>
          <a:p>
            <a:pPr>
              <a:defRPr/>
            </a:pPr>
            <a:r>
              <a:rPr lang="en-US" dirty="0"/>
              <a:t> </a:t>
            </a:r>
            <a:r>
              <a:rPr lang="en-US" baseline="30000" dirty="0"/>
              <a:t>12</a:t>
            </a:r>
            <a:r>
              <a:rPr lang="en-US" dirty="0"/>
              <a:t>"</a:t>
            </a:r>
            <a:r>
              <a:rPr lang="en-US" baseline="30000" dirty="0"/>
              <a:t>(</a:t>
            </a:r>
            <a:r>
              <a:rPr lang="en-US" baseline="30000" dirty="0">
                <a:hlinkClick r:id="rId3" tooltip="See cross-reference A"/>
              </a:rPr>
              <a:t>A</a:t>
            </a:r>
            <a:r>
              <a:rPr lang="en-US" baseline="30000" dirty="0"/>
              <a:t>)</a:t>
            </a:r>
            <a:r>
              <a:rPr lang="en-US" dirty="0"/>
              <a:t>When your days are complete and you </a:t>
            </a:r>
            <a:r>
              <a:rPr lang="en-US" baseline="30000" dirty="0"/>
              <a:t>(</a:t>
            </a:r>
            <a:r>
              <a:rPr lang="en-US" baseline="30000" dirty="0">
                <a:hlinkClick r:id="rId3" tooltip="See cross-reference B"/>
              </a:rPr>
              <a:t>B</a:t>
            </a:r>
            <a:r>
              <a:rPr lang="en-US" baseline="30000" dirty="0"/>
              <a:t>)</a:t>
            </a:r>
            <a:r>
              <a:rPr lang="en-US" dirty="0"/>
              <a:t>lie down with your fathers, </a:t>
            </a:r>
            <a:r>
              <a:rPr lang="en-US" baseline="30000" dirty="0"/>
              <a:t>(</a:t>
            </a:r>
            <a:r>
              <a:rPr lang="en-US" baseline="30000" dirty="0">
                <a:hlinkClick r:id="rId3" tooltip="See cross-reference C"/>
              </a:rPr>
              <a:t>C</a:t>
            </a:r>
            <a:r>
              <a:rPr lang="en-US" baseline="30000" dirty="0"/>
              <a:t>)</a:t>
            </a:r>
            <a:r>
              <a:rPr lang="en-US" dirty="0"/>
              <a:t>I will raise up your descendant after you, who will come forth from you, and I will establish his kingdom. </a:t>
            </a:r>
          </a:p>
          <a:p>
            <a:pPr>
              <a:defRPr/>
            </a:pPr>
            <a:r>
              <a:rPr lang="en-US" dirty="0"/>
              <a:t> </a:t>
            </a:r>
            <a:r>
              <a:rPr lang="en-US" baseline="30000" dirty="0"/>
              <a:t>13</a:t>
            </a:r>
            <a:r>
              <a:rPr lang="en-US" dirty="0"/>
              <a:t>"</a:t>
            </a:r>
            <a:r>
              <a:rPr lang="en-US" baseline="30000" dirty="0"/>
              <a:t>(</a:t>
            </a:r>
            <a:r>
              <a:rPr lang="en-US" baseline="30000" dirty="0">
                <a:hlinkClick r:id="rId3" tooltip="See cross-reference D"/>
              </a:rPr>
              <a:t>D</a:t>
            </a:r>
            <a:r>
              <a:rPr lang="en-US" baseline="30000" dirty="0"/>
              <a:t>)</a:t>
            </a:r>
            <a:r>
              <a:rPr lang="en-US" dirty="0"/>
              <a:t>He shall build a house for My name, and </a:t>
            </a:r>
            <a:r>
              <a:rPr lang="en-US" baseline="30000" dirty="0"/>
              <a:t>(</a:t>
            </a:r>
            <a:r>
              <a:rPr lang="en-US" baseline="30000" dirty="0">
                <a:hlinkClick r:id="rId3" tooltip="See cross-reference E"/>
              </a:rPr>
              <a:t>E</a:t>
            </a:r>
            <a:r>
              <a:rPr lang="en-US" baseline="30000" dirty="0"/>
              <a:t>)</a:t>
            </a:r>
            <a:r>
              <a:rPr lang="en-US" dirty="0"/>
              <a:t>I will establish the throne of his kingdom forever. </a:t>
            </a:r>
          </a:p>
          <a:p>
            <a:pPr>
              <a:defRPr/>
            </a:pPr>
            <a:r>
              <a:rPr lang="en-US" dirty="0"/>
              <a:t> </a:t>
            </a:r>
            <a:r>
              <a:rPr lang="en-US" baseline="30000" dirty="0"/>
              <a:t>14</a:t>
            </a:r>
            <a:r>
              <a:rPr lang="en-US" dirty="0"/>
              <a:t>"</a:t>
            </a:r>
            <a:r>
              <a:rPr lang="en-US" baseline="30000" dirty="0"/>
              <a:t>(</a:t>
            </a:r>
            <a:r>
              <a:rPr lang="en-US" baseline="30000" dirty="0">
                <a:hlinkClick r:id="rId3" tooltip="See cross-reference F"/>
              </a:rPr>
              <a:t>F</a:t>
            </a:r>
            <a:r>
              <a:rPr lang="en-US" baseline="30000" dirty="0"/>
              <a:t>)</a:t>
            </a:r>
            <a:r>
              <a:rPr lang="en-US" dirty="0"/>
              <a:t>I will be a father to him and he will be a son to Me; </a:t>
            </a:r>
            <a:r>
              <a:rPr lang="en-US" baseline="30000" dirty="0"/>
              <a:t>(</a:t>
            </a:r>
            <a:r>
              <a:rPr lang="en-US" baseline="30000" dirty="0">
                <a:hlinkClick r:id="rId3" tooltip="See cross-reference G"/>
              </a:rPr>
              <a:t>G</a:t>
            </a:r>
            <a:r>
              <a:rPr lang="en-US" baseline="30000" dirty="0"/>
              <a:t>)</a:t>
            </a:r>
            <a:r>
              <a:rPr lang="en-US" dirty="0"/>
              <a:t>when he commits iniquity, I will correct him with the rod of men and the strokes of the sons of men, </a:t>
            </a:r>
          </a:p>
          <a:p>
            <a:pPr>
              <a:defRPr/>
            </a:pPr>
            <a:endParaRPr lang="en-US" dirty="0"/>
          </a:p>
          <a:p>
            <a:pPr>
              <a:defRPr/>
            </a:pPr>
            <a:r>
              <a:rPr lang="en-US" dirty="0"/>
              <a:t>I Samuel 2:10  </a:t>
            </a:r>
            <a:r>
              <a:rPr lang="en-US" baseline="30000" dirty="0"/>
              <a:t>10</a:t>
            </a:r>
            <a:r>
              <a:rPr lang="en-US" dirty="0"/>
              <a:t>"</a:t>
            </a:r>
            <a:r>
              <a:rPr lang="en-US" baseline="30000" dirty="0"/>
              <a:t>(</a:t>
            </a:r>
            <a:r>
              <a:rPr lang="en-US" baseline="30000" dirty="0">
                <a:hlinkClick r:id="rId4" tooltip="See cross-reference Y"/>
              </a:rPr>
              <a:t>Y</a:t>
            </a:r>
            <a:r>
              <a:rPr lang="en-US" baseline="30000" dirty="0"/>
              <a:t>)</a:t>
            </a:r>
            <a:r>
              <a:rPr lang="en-US" dirty="0"/>
              <a:t>Those who contend with the LORD will be shattered;</a:t>
            </a:r>
            <a:br>
              <a:rPr lang="en-US" dirty="0"/>
            </a:br>
            <a:r>
              <a:rPr lang="en-US" dirty="0"/>
              <a:t>         </a:t>
            </a:r>
            <a:r>
              <a:rPr lang="en-US" baseline="30000" dirty="0"/>
              <a:t>(</a:t>
            </a:r>
            <a:r>
              <a:rPr lang="en-US" baseline="30000" dirty="0">
                <a:hlinkClick r:id="rId4" tooltip="See cross-reference Z"/>
              </a:rPr>
              <a:t>Z</a:t>
            </a:r>
            <a:r>
              <a:rPr lang="en-US" baseline="30000" dirty="0"/>
              <a:t>)</a:t>
            </a:r>
            <a:r>
              <a:rPr lang="en-US" dirty="0"/>
              <a:t>Against them He will thunder in the heavens,</a:t>
            </a:r>
            <a:br>
              <a:rPr lang="en-US" dirty="0"/>
            </a:br>
            <a:r>
              <a:rPr lang="en-US" dirty="0"/>
              <a:t>         </a:t>
            </a:r>
            <a:r>
              <a:rPr lang="en-US" baseline="30000" dirty="0"/>
              <a:t>(</a:t>
            </a:r>
            <a:r>
              <a:rPr lang="en-US" baseline="30000" dirty="0">
                <a:hlinkClick r:id="rId4" tooltip="See cross-reference AA"/>
              </a:rPr>
              <a:t>AA</a:t>
            </a:r>
            <a:r>
              <a:rPr lang="en-US" baseline="30000" dirty="0"/>
              <a:t>)</a:t>
            </a:r>
            <a:r>
              <a:rPr lang="en-US" dirty="0"/>
              <a:t>The LORD will judge the ends of the earth;</a:t>
            </a:r>
            <a:br>
              <a:rPr lang="en-US" dirty="0"/>
            </a:br>
            <a:r>
              <a:rPr lang="en-US" dirty="0"/>
              <a:t>         </a:t>
            </a:r>
            <a:r>
              <a:rPr lang="en-US" baseline="30000" dirty="0"/>
              <a:t>(</a:t>
            </a:r>
            <a:r>
              <a:rPr lang="en-US" baseline="30000" dirty="0">
                <a:hlinkClick r:id="rId4" tooltip="See cross-reference AB"/>
              </a:rPr>
              <a:t>AB</a:t>
            </a:r>
            <a:r>
              <a:rPr lang="en-US" baseline="30000" dirty="0"/>
              <a:t>)</a:t>
            </a:r>
            <a:r>
              <a:rPr lang="en-US" dirty="0"/>
              <a:t>And He will give strength to His king,</a:t>
            </a:r>
            <a:br>
              <a:rPr lang="en-US" dirty="0"/>
            </a:br>
            <a:r>
              <a:rPr lang="en-US" dirty="0"/>
              <a:t>         </a:t>
            </a:r>
            <a:r>
              <a:rPr lang="en-US" baseline="30000" dirty="0"/>
              <a:t>(</a:t>
            </a:r>
            <a:r>
              <a:rPr lang="en-US" baseline="30000" dirty="0">
                <a:hlinkClick r:id="rId4" tooltip="See cross-reference AC"/>
              </a:rPr>
              <a:t>AC</a:t>
            </a:r>
            <a:r>
              <a:rPr lang="en-US" baseline="30000" dirty="0"/>
              <a:t>)</a:t>
            </a:r>
            <a:r>
              <a:rPr lang="en-US" dirty="0"/>
              <a:t>And will exalt the horn of His anointed."</a:t>
            </a:r>
          </a:p>
        </p:txBody>
      </p:sp>
      <p:sp>
        <p:nvSpPr>
          <p:cNvPr id="4" name="Slide Number Placeholder 3"/>
          <p:cNvSpPr>
            <a:spLocks noGrp="1"/>
          </p:cNvSpPr>
          <p:nvPr>
            <p:ph type="sldNum" sz="quarter" idx="5"/>
          </p:nvPr>
        </p:nvSpPr>
        <p:spPr/>
        <p:txBody>
          <a:bodyPr/>
          <a:lstStyle/>
          <a:p>
            <a:pPr defTabSz="939363">
              <a:defRPr/>
            </a:pPr>
            <a:fld id="{8A72D228-E5ED-46C3-A95A-DC54008E75B6}" type="slidenum">
              <a:rPr lang="en-US">
                <a:solidFill>
                  <a:prstClr val="black"/>
                </a:solidFill>
                <a:latin typeface="Calibri"/>
              </a:rPr>
              <a:pPr defTabSz="939363">
                <a:defRPr/>
              </a:pPr>
              <a:t>46</a:t>
            </a:fld>
            <a:endParaRPr lang="en-US">
              <a:solidFill>
                <a:prstClr val="black"/>
              </a:solidFill>
              <a:latin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4" name="Slide Image Placeholder 1"/>
          <p:cNvSpPr>
            <a:spLocks noGrp="1" noRot="1" noChangeAspect="1" noTextEdit="1"/>
          </p:cNvSpPr>
          <p:nvPr>
            <p:ph type="sldImg"/>
          </p:nvPr>
        </p:nvSpPr>
        <p:spPr>
          <a:xfrm>
            <a:off x="417513" y="701675"/>
            <a:ext cx="6242050" cy="3511550"/>
          </a:xfrm>
          <a:ln/>
        </p:spPr>
      </p:sp>
      <p:sp>
        <p:nvSpPr>
          <p:cNvPr id="3" name="Notes Placeholder 2"/>
          <p:cNvSpPr>
            <a:spLocks noGrp="1"/>
          </p:cNvSpPr>
          <p:nvPr>
            <p:ph type="body" idx="1"/>
          </p:nvPr>
        </p:nvSpPr>
        <p:spPr/>
        <p:txBody>
          <a:bodyPr>
            <a:normAutofit/>
          </a:bodyPr>
          <a:lstStyle/>
          <a:p>
            <a:pPr>
              <a:defRPr/>
            </a:pPr>
            <a:endParaRPr lang="en-US" baseline="30000" dirty="0"/>
          </a:p>
          <a:p>
            <a:pPr>
              <a:defRPr/>
            </a:pPr>
            <a:endParaRPr lang="en-US" dirty="0"/>
          </a:p>
        </p:txBody>
      </p:sp>
      <p:sp>
        <p:nvSpPr>
          <p:cNvPr id="4" name="Slide Number Placeholder 3"/>
          <p:cNvSpPr>
            <a:spLocks noGrp="1"/>
          </p:cNvSpPr>
          <p:nvPr>
            <p:ph type="sldNum" sz="quarter" idx="5"/>
          </p:nvPr>
        </p:nvSpPr>
        <p:spPr/>
        <p:txBody>
          <a:bodyPr/>
          <a:lstStyle/>
          <a:p>
            <a:pPr defTabSz="939363">
              <a:defRPr/>
            </a:pPr>
            <a:fld id="{CA5202A6-5BA7-4284-8A5C-035610503908}" type="slidenum">
              <a:rPr lang="en-US">
                <a:solidFill>
                  <a:prstClr val="black"/>
                </a:solidFill>
                <a:latin typeface="Calibri"/>
              </a:rPr>
              <a:pPr defTabSz="939363">
                <a:defRPr/>
              </a:pPr>
              <a:t>47</a:t>
            </a:fld>
            <a:endParaRPr lang="en-US">
              <a:solidFill>
                <a:prstClr val="black"/>
              </a:solidFill>
              <a:latin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22DCFC7-913E-4388-8FB2-949941FA1236}"/>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9363" eaLnBrk="1" fontAlgn="base" hangingPunct="1">
              <a:spcBef>
                <a:spcPct val="0"/>
              </a:spcBef>
              <a:spcAft>
                <a:spcPct val="0"/>
              </a:spcAft>
              <a:defRPr/>
            </a:pPr>
            <a:fld id="{383BFDD1-6FC8-4DC8-8A18-005F007DC9FE}" type="slidenum">
              <a:rPr lang="en-US" altLang="en-US">
                <a:solidFill>
                  <a:srgbClr val="000000"/>
                </a:solidFill>
              </a:rPr>
              <a:pPr defTabSz="939363" eaLnBrk="1" fontAlgn="base" hangingPunct="1">
                <a:spcBef>
                  <a:spcPct val="0"/>
                </a:spcBef>
                <a:spcAft>
                  <a:spcPct val="0"/>
                </a:spcAft>
                <a:defRPr/>
              </a:pPr>
              <a:t>48</a:t>
            </a:fld>
            <a:endParaRPr lang="en-US" altLang="en-US">
              <a:solidFill>
                <a:srgbClr val="000000"/>
              </a:solidFill>
            </a:endParaRPr>
          </a:p>
        </p:txBody>
      </p:sp>
      <p:sp>
        <p:nvSpPr>
          <p:cNvPr id="71683" name="Rectangle 2">
            <a:extLst>
              <a:ext uri="{FF2B5EF4-FFF2-40B4-BE49-F238E27FC236}">
                <a16:creationId xmlns:a16="http://schemas.microsoft.com/office/drawing/2014/main" id="{C8ECDE50-9988-4F8A-A2F7-402B6CEEBF37}"/>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E2B0125F-0994-4A35-9F20-4EBB56137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319710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defTabSz="939363">
              <a:defRPr/>
            </a:pPr>
            <a:fld id="{D5DBF87F-2321-473F-8307-57ABD3FD1A1C}" type="slidenum">
              <a:rPr lang="en-US">
                <a:solidFill>
                  <a:prstClr val="black"/>
                </a:solidFill>
                <a:latin typeface="Calibri"/>
              </a:rPr>
              <a:pPr defTabSz="939363">
                <a:defRPr/>
              </a:pPr>
              <a:t>49</a:t>
            </a:fld>
            <a:endParaRPr lang="en-US">
              <a:solidFill>
                <a:prstClr val="black"/>
              </a:solidFill>
              <a:latin typeface="Calibri"/>
            </a:endParaRPr>
          </a:p>
        </p:txBody>
      </p:sp>
      <p:sp>
        <p:nvSpPr>
          <p:cNvPr id="1485827" name="Rectangle 2"/>
          <p:cNvSpPr>
            <a:spLocks noGrp="1" noRot="1" noChangeAspect="1" noChangeArrowheads="1" noTextEdit="1"/>
          </p:cNvSpPr>
          <p:nvPr>
            <p:ph type="sldImg"/>
          </p:nvPr>
        </p:nvSpPr>
        <p:spPr>
          <a:xfrm>
            <a:off x="417513" y="701675"/>
            <a:ext cx="6242050" cy="3511550"/>
          </a:xfrm>
          <a:ln/>
        </p:spPr>
      </p:sp>
      <p:sp>
        <p:nvSpPr>
          <p:cNvPr id="1485828" name="Rectangle 3"/>
          <p:cNvSpPr>
            <a:spLocks noGrp="1" noChangeArrowheads="1"/>
          </p:cNvSpPr>
          <p:nvPr>
            <p:ph type="body" idx="1"/>
          </p:nvPr>
        </p:nvSpPr>
        <p:spPr>
          <a:noFill/>
          <a:ln/>
        </p:spPr>
        <p:txBody>
          <a:bodyPr/>
          <a:lstStyle/>
          <a:p>
            <a:pPr eaLnBrk="1" hangingPunct="1"/>
            <a:r>
              <a:rPr lang="en-US">
                <a:latin typeface="Arial" pitchFamily="34" charset="0"/>
              </a:rPr>
              <a:t>Moses was distinguished from all the other prophets in that he was a delievere and a lawgiver.  The others were employed in enforcing the law which Moses gave, but not in abiding to it, or setting any of it aside.  Jesus however was like Moses in that he also came as a deliverer, proposing a far more glorious deliverance than that effected by Moses, and he aslo issued laws for a new government of men.  This proved that he alone was the prophet spoken of by Moses and it showed the audience that in obeying Jesus they would be obeying Moses, while in rejecting him they would incur the curse which Moses pronounced.</a:t>
            </a:r>
          </a:p>
          <a:p>
            <a:pPr eaLnBrk="1" hangingPunct="1"/>
            <a:endParaRPr lang="en-US">
              <a:latin typeface="Arial" pitchFamily="34" charset="0"/>
            </a:endParaRPr>
          </a:p>
        </p:txBody>
      </p:sp>
    </p:spTree>
    <p:extLst>
      <p:ext uri="{BB962C8B-B14F-4D97-AF65-F5344CB8AC3E}">
        <p14:creationId xmlns:p14="http://schemas.microsoft.com/office/powerpoint/2010/main" val="360347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BF5D0E-BB23-4CBA-A0E8-26DF5A3354E6}" type="slidenum">
              <a:rPr lang="en-US" smtClean="0"/>
              <a:t>5</a:t>
            </a:fld>
            <a:endParaRPr lang="en-US"/>
          </a:p>
        </p:txBody>
      </p:sp>
    </p:spTree>
    <p:extLst>
      <p:ext uri="{BB962C8B-B14F-4D97-AF65-F5344CB8AC3E}">
        <p14:creationId xmlns:p14="http://schemas.microsoft.com/office/powerpoint/2010/main" val="3429146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5A36AF9C-7749-4022-827B-EEF2E09D56DB}"/>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9363" eaLnBrk="1" hangingPunct="1">
              <a:defRPr/>
            </a:pPr>
            <a:fld id="{97B26287-E29C-4649-9AF2-B68FBB977B51}" type="slidenum">
              <a:rPr lang="en-US" altLang="en-US">
                <a:solidFill>
                  <a:prstClr val="black"/>
                </a:solidFill>
              </a:rPr>
              <a:pPr defTabSz="939363" eaLnBrk="1" hangingPunct="1">
                <a:defRPr/>
              </a:pPr>
              <a:t>50</a:t>
            </a:fld>
            <a:endParaRPr lang="en-US" altLang="en-US">
              <a:solidFill>
                <a:prstClr val="black"/>
              </a:solidFill>
            </a:endParaRPr>
          </a:p>
        </p:txBody>
      </p:sp>
      <p:sp>
        <p:nvSpPr>
          <p:cNvPr id="102403" name="Rectangle 2">
            <a:extLst>
              <a:ext uri="{FF2B5EF4-FFF2-40B4-BE49-F238E27FC236}">
                <a16:creationId xmlns:a16="http://schemas.microsoft.com/office/drawing/2014/main" id="{45113632-F945-49AA-89DC-5A60B7388E1C}"/>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BAC88F23-6B24-4EFF-8CF8-AF30C84E69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9BA3D799-2BB1-4DAC-B899-ED08D48A531B}"/>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9363" eaLnBrk="1" hangingPunct="1">
              <a:defRPr/>
            </a:pPr>
            <a:fld id="{6F678ACD-6FF2-41A8-9687-0DB7497A12D8}" type="slidenum">
              <a:rPr lang="en-US" altLang="en-US">
                <a:solidFill>
                  <a:prstClr val="black"/>
                </a:solidFill>
              </a:rPr>
              <a:pPr defTabSz="939363" eaLnBrk="1" hangingPunct="1">
                <a:defRPr/>
              </a:pPr>
              <a:t>51</a:t>
            </a:fld>
            <a:endParaRPr lang="en-US" altLang="en-US">
              <a:solidFill>
                <a:prstClr val="black"/>
              </a:solidFill>
            </a:endParaRPr>
          </a:p>
        </p:txBody>
      </p:sp>
      <p:sp>
        <p:nvSpPr>
          <p:cNvPr id="103427" name="Rectangle 2">
            <a:extLst>
              <a:ext uri="{FF2B5EF4-FFF2-40B4-BE49-F238E27FC236}">
                <a16:creationId xmlns:a16="http://schemas.microsoft.com/office/drawing/2014/main" id="{AE5825E6-FA29-4709-980B-32B91F5AD5F3}"/>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D090758B-33A4-4CED-8FDF-5593A08EC3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BF5D0E-BB23-4CBA-A0E8-26DF5A3354E6}" type="slidenum">
              <a:rPr lang="en-US" smtClean="0"/>
              <a:t>52</a:t>
            </a:fld>
            <a:endParaRPr lang="en-US"/>
          </a:p>
        </p:txBody>
      </p:sp>
    </p:spTree>
    <p:extLst>
      <p:ext uri="{BB962C8B-B14F-4D97-AF65-F5344CB8AC3E}">
        <p14:creationId xmlns:p14="http://schemas.microsoft.com/office/powerpoint/2010/main" val="1029733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7">
            <a:extLst>
              <a:ext uri="{FF2B5EF4-FFF2-40B4-BE49-F238E27FC236}">
                <a16:creationId xmlns:a16="http://schemas.microsoft.com/office/drawing/2014/main" id="{633EA330-08FD-4E53-B28F-3CCAB9A337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3233" indent="-293551">
              <a:spcBef>
                <a:spcPct val="30000"/>
              </a:spcBef>
              <a:defRPr sz="1200">
                <a:solidFill>
                  <a:schemeClr val="tx1"/>
                </a:solidFill>
                <a:latin typeface="Arial" panose="020B0604020202020204" pitchFamily="34" charset="0"/>
              </a:defRPr>
            </a:lvl2pPr>
            <a:lvl3pPr marL="1174204" indent="-234841">
              <a:spcBef>
                <a:spcPct val="30000"/>
              </a:spcBef>
              <a:defRPr sz="1200">
                <a:solidFill>
                  <a:schemeClr val="tx1"/>
                </a:solidFill>
                <a:latin typeface="Arial" panose="020B0604020202020204" pitchFamily="34" charset="0"/>
              </a:defRPr>
            </a:lvl3pPr>
            <a:lvl4pPr marL="1643885" indent="-234841">
              <a:spcBef>
                <a:spcPct val="30000"/>
              </a:spcBef>
              <a:defRPr sz="1200">
                <a:solidFill>
                  <a:schemeClr val="tx1"/>
                </a:solidFill>
                <a:latin typeface="Arial" panose="020B0604020202020204" pitchFamily="34" charset="0"/>
              </a:defRPr>
            </a:lvl4pPr>
            <a:lvl5pPr marL="2113567" indent="-234841">
              <a:spcBef>
                <a:spcPct val="30000"/>
              </a:spcBef>
              <a:defRPr sz="1200">
                <a:solidFill>
                  <a:schemeClr val="tx1"/>
                </a:solidFill>
                <a:latin typeface="Arial" panose="020B0604020202020204" pitchFamily="34" charset="0"/>
              </a:defRPr>
            </a:lvl5pPr>
            <a:lvl6pPr marL="2583249" indent="-234841" eaLnBrk="0" fontAlgn="base" hangingPunct="0">
              <a:spcBef>
                <a:spcPct val="30000"/>
              </a:spcBef>
              <a:spcAft>
                <a:spcPct val="0"/>
              </a:spcAft>
              <a:defRPr sz="1200">
                <a:solidFill>
                  <a:schemeClr val="tx1"/>
                </a:solidFill>
                <a:latin typeface="Arial" panose="020B0604020202020204" pitchFamily="34" charset="0"/>
              </a:defRPr>
            </a:lvl6pPr>
            <a:lvl7pPr marL="3052930" indent="-234841" eaLnBrk="0" fontAlgn="base" hangingPunct="0">
              <a:spcBef>
                <a:spcPct val="30000"/>
              </a:spcBef>
              <a:spcAft>
                <a:spcPct val="0"/>
              </a:spcAft>
              <a:defRPr sz="1200">
                <a:solidFill>
                  <a:schemeClr val="tx1"/>
                </a:solidFill>
                <a:latin typeface="Arial" panose="020B0604020202020204" pitchFamily="34" charset="0"/>
              </a:defRPr>
            </a:lvl7pPr>
            <a:lvl8pPr marL="3522612" indent="-234841" eaLnBrk="0" fontAlgn="base" hangingPunct="0">
              <a:spcBef>
                <a:spcPct val="30000"/>
              </a:spcBef>
              <a:spcAft>
                <a:spcPct val="0"/>
              </a:spcAft>
              <a:defRPr sz="1200">
                <a:solidFill>
                  <a:schemeClr val="tx1"/>
                </a:solidFill>
                <a:latin typeface="Arial" panose="020B0604020202020204" pitchFamily="34" charset="0"/>
              </a:defRPr>
            </a:lvl8pPr>
            <a:lvl9pPr marL="3992293" indent="-234841" eaLnBrk="0" fontAlgn="base" hangingPunct="0">
              <a:spcBef>
                <a:spcPct val="30000"/>
              </a:spcBef>
              <a:spcAft>
                <a:spcPct val="0"/>
              </a:spcAft>
              <a:defRPr sz="1200">
                <a:solidFill>
                  <a:schemeClr val="tx1"/>
                </a:solidFill>
                <a:latin typeface="Arial" panose="020B0604020202020204" pitchFamily="34" charset="0"/>
              </a:defRPr>
            </a:lvl9pPr>
          </a:lstStyle>
          <a:p>
            <a:pPr defTabSz="939363" fontAlgn="base">
              <a:spcBef>
                <a:spcPct val="0"/>
              </a:spcBef>
              <a:spcAft>
                <a:spcPct val="0"/>
              </a:spcAft>
              <a:defRPr/>
            </a:pPr>
            <a:fld id="{0F1176FB-9CBB-4EBC-BCEA-35A50BAEA6EA}" type="slidenum">
              <a:rPr lang="en-US" altLang="en-US">
                <a:solidFill>
                  <a:srgbClr val="000000"/>
                </a:solidFill>
                <a:cs typeface="Arial" panose="020B0604020202020204" pitchFamily="34" charset="0"/>
              </a:rPr>
              <a:pPr defTabSz="939363" fontAlgn="base">
                <a:spcBef>
                  <a:spcPct val="0"/>
                </a:spcBef>
                <a:spcAft>
                  <a:spcPct val="0"/>
                </a:spcAft>
                <a:defRPr/>
              </a:pPr>
              <a:t>53</a:t>
            </a:fld>
            <a:endParaRPr lang="en-US" altLang="en-US">
              <a:solidFill>
                <a:srgbClr val="000000"/>
              </a:solidFill>
              <a:cs typeface="Arial" panose="020B0604020202020204" pitchFamily="34" charset="0"/>
            </a:endParaRPr>
          </a:p>
        </p:txBody>
      </p:sp>
      <p:sp>
        <p:nvSpPr>
          <p:cNvPr id="685059" name="Rectangle 2">
            <a:extLst>
              <a:ext uri="{FF2B5EF4-FFF2-40B4-BE49-F238E27FC236}">
                <a16:creationId xmlns:a16="http://schemas.microsoft.com/office/drawing/2014/main" id="{42B8F4AB-9D2F-4CF3-AF5F-A9ED3D1779CE}"/>
              </a:ext>
            </a:extLst>
          </p:cNvPr>
          <p:cNvSpPr>
            <a:spLocks noGrp="1" noRot="1" noChangeAspect="1" noChangeArrowheads="1" noTextEdit="1"/>
          </p:cNvSpPr>
          <p:nvPr>
            <p:ph type="sldImg"/>
          </p:nvPr>
        </p:nvSpPr>
        <p:spPr>
          <a:ln/>
        </p:spPr>
      </p:sp>
      <p:sp>
        <p:nvSpPr>
          <p:cNvPr id="685060" name="Rectangle 3">
            <a:extLst>
              <a:ext uri="{FF2B5EF4-FFF2-40B4-BE49-F238E27FC236}">
                <a16:creationId xmlns:a16="http://schemas.microsoft.com/office/drawing/2014/main" id="{CB3406D9-96D6-48BE-938B-A559FBA45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89977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Sadducees were a politically powerful Jewish sect who denied that there is any resurrection of the dead and denied the existence of angels and spirits (Acts 23:8). </a:t>
            </a:r>
          </a:p>
          <a:p>
            <a:endParaRPr lang="en-US" dirty="0"/>
          </a:p>
          <a:p>
            <a:r>
              <a:rPr lang="en-US" dirty="0"/>
              <a:t>That they taught the people. The very fact that these unlearned and untrained Galileans were presuming to teach in the temple was disturbing to the Jewish leaders, who must have viewed this as a threat to their position of leadership.  </a:t>
            </a:r>
          </a:p>
          <a:p>
            <a:endParaRPr lang="en-US" dirty="0"/>
          </a:p>
          <a:p>
            <a:r>
              <a:rPr lang="en-US" dirty="0"/>
              <a:t>And preached through Jesus the resurrection from the dead. By proclaiming that Jesus was raised, the apostles were affirming that it is possible for the dead to be raised. This was disturbing to the Sadducees, for they taught that the resurrection of the dead is impossible. Bruce makes the telling point that neither on this nor any other occasion did the Sadducees offer evidence to disprove the resurrection of Jesus. If they had been able to present such evidence, they surely would have done so, and Christianity would have collapsed (Book of Acts 96). </a:t>
            </a:r>
          </a:p>
          <a:p>
            <a:endParaRPr lang="en-US" dirty="0"/>
          </a:p>
          <a:p>
            <a:r>
              <a:rPr lang="en-US" dirty="0"/>
              <a:t>Luke’s probable meaning, therefore, is that there were five thousand men besides women and children who believed.</a:t>
            </a:r>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54</a:t>
            </a:fld>
            <a:endParaRPr lang="en-US">
              <a:solidFill>
                <a:prstClr val="black"/>
              </a:solidFill>
              <a:latin typeface="Calibri"/>
            </a:endParaRPr>
          </a:p>
        </p:txBody>
      </p:sp>
    </p:spTree>
    <p:extLst>
      <p:ext uri="{BB962C8B-B14F-4D97-AF65-F5344CB8AC3E}">
        <p14:creationId xmlns:p14="http://schemas.microsoft.com/office/powerpoint/2010/main" val="16752527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BF5D0E-BB23-4CBA-A0E8-26DF5A3354E6}" type="slidenum">
              <a:rPr lang="en-US" smtClean="0"/>
              <a:t>55</a:t>
            </a:fld>
            <a:endParaRPr lang="en-US"/>
          </a:p>
        </p:txBody>
      </p:sp>
    </p:spTree>
    <p:extLst>
      <p:ext uri="{BB962C8B-B14F-4D97-AF65-F5344CB8AC3E}">
        <p14:creationId xmlns:p14="http://schemas.microsoft.com/office/powerpoint/2010/main" val="40841315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Rulers is from </a:t>
            </a:r>
            <a:r>
              <a:rPr lang="en-US" dirty="0" err="1">
                <a:solidFill>
                  <a:schemeClr val="tx1"/>
                </a:solidFill>
              </a:rPr>
              <a:t>archōn</a:t>
            </a:r>
            <a:r>
              <a:rPr lang="en-US" dirty="0">
                <a:solidFill>
                  <a:schemeClr val="tx1"/>
                </a:solidFill>
              </a:rPr>
              <a:t>, a word that “denotes Roman and Jewish officials of all kinds” (Kittel 1:489). It is probably used in this verse to refer to the chief priests, who were the holders of higher priestly offices (Kittel 3:270-271). The elders were men of age and influence who were selected to sit on the court. The scribes were “professional students and teachers of scriptures” (Bruce, Acts of the Apostles 149). </a:t>
            </a:r>
          </a:p>
          <a:p>
            <a:endParaRPr lang="en-US" dirty="0">
              <a:solidFill>
                <a:schemeClr val="tx1"/>
              </a:solidFill>
            </a:endParaRPr>
          </a:p>
          <a:p>
            <a:r>
              <a:rPr lang="en-US" dirty="0"/>
              <a:t> Annas is described as high priest even though the Roman governor had deposed him from that position in A.D. 15; for even though the Romans no longer recognized him as high priest, the Jews continued to honor him with that title as well as considerable prestige and power. Caiaphas was the son-in-law of Annas. He was presently recognized by the Roman authorities as high priest, occupying that office from A.D. 18 until A.D. 36. We do not know the identities of John and Alexander. They must have been prominent figures among the Jews. Those of the high priest’s family were also present. All these were gathered to sit in judgment on Peter and John</a:t>
            </a:r>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56</a:t>
            </a:fld>
            <a:endParaRPr lang="en-US">
              <a:solidFill>
                <a:prstClr val="black"/>
              </a:solidFill>
              <a:latin typeface="Calibri"/>
            </a:endParaRPr>
          </a:p>
        </p:txBody>
      </p:sp>
    </p:spTree>
    <p:extLst>
      <p:ext uri="{BB962C8B-B14F-4D97-AF65-F5344CB8AC3E}">
        <p14:creationId xmlns:p14="http://schemas.microsoft.com/office/powerpoint/2010/main" val="22124926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Rulers is from </a:t>
            </a:r>
            <a:r>
              <a:rPr lang="en-US" dirty="0" err="1">
                <a:solidFill>
                  <a:schemeClr val="tx1"/>
                </a:solidFill>
              </a:rPr>
              <a:t>archōn</a:t>
            </a:r>
            <a:r>
              <a:rPr lang="en-US" dirty="0">
                <a:solidFill>
                  <a:schemeClr val="tx1"/>
                </a:solidFill>
              </a:rPr>
              <a:t>, a word that “denotes Roman and Jewish officials of all kinds” (Kittel 1:489). It is probably used in this verse to refer to the chief priests, who were the holders of higher priestly offices (Kittel 3:270-271). The elders were men of age and influence who were selected to sit on the court. The scribes were “professional students and teachers of scriptures” (Bruce, Acts of the Apostles 149). </a:t>
            </a:r>
          </a:p>
          <a:p>
            <a:endParaRPr lang="en-US" dirty="0">
              <a:solidFill>
                <a:schemeClr val="tx1"/>
              </a:solidFill>
            </a:endParaRPr>
          </a:p>
          <a:p>
            <a:r>
              <a:rPr lang="en-US" dirty="0"/>
              <a:t> Annas is described as high priest even though the Roman governor had deposed him from that position in A.D. 15; for even though the Romans no longer recognized him as high priest, the Jews continued to honor him with that title as well as considerable prestige and power. Caiaphas was the son-in-law of Annas. He was presently recognized by the Roman authorities as high priest, occupying that office from A.D. 18 until A.D. 36. We do not know the identities of John and Alexander. They must have been prominent figures among the Jews. Those of the high priest’s family were also present. All these were gathered to sit in judgment on Peter and John</a:t>
            </a:r>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57</a:t>
            </a:fld>
            <a:endParaRPr lang="en-US">
              <a:solidFill>
                <a:prstClr val="black"/>
              </a:solidFill>
              <a:latin typeface="Calibri"/>
            </a:endParaRPr>
          </a:p>
        </p:txBody>
      </p:sp>
    </p:spTree>
    <p:extLst>
      <p:ext uri="{BB962C8B-B14F-4D97-AF65-F5344CB8AC3E}">
        <p14:creationId xmlns:p14="http://schemas.microsoft.com/office/powerpoint/2010/main" val="22124926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063949D-BF83-472B-A02A-7E1124FEFEE2}"/>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9363" eaLnBrk="1" hangingPunct="1">
              <a:defRPr/>
            </a:pPr>
            <a:fld id="{E128C60A-79D3-49EE-B30D-19C88FA376E2}" type="slidenum">
              <a:rPr lang="en-US" altLang="en-US">
                <a:solidFill>
                  <a:prstClr val="black"/>
                </a:solidFill>
              </a:rPr>
              <a:pPr defTabSz="939363" eaLnBrk="1" hangingPunct="1">
                <a:defRPr/>
              </a:pPr>
              <a:t>58</a:t>
            </a:fld>
            <a:endParaRPr lang="en-US" altLang="en-US">
              <a:solidFill>
                <a:prstClr val="black"/>
              </a:solidFill>
            </a:endParaRPr>
          </a:p>
        </p:txBody>
      </p:sp>
      <p:sp>
        <p:nvSpPr>
          <p:cNvPr id="100355" name="Rectangle 2">
            <a:extLst>
              <a:ext uri="{FF2B5EF4-FFF2-40B4-BE49-F238E27FC236}">
                <a16:creationId xmlns:a16="http://schemas.microsoft.com/office/drawing/2014/main" id="{6D50F8B3-F02C-4FA2-AEFF-E3A2E70590FC}"/>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83F29D0-4579-4636-8873-F5714E3E7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11 This is the stone which was set at </a:t>
            </a:r>
            <a:r>
              <a:rPr lang="en-US" altLang="en-US" dirty="0" err="1">
                <a:latin typeface="Arial" panose="020B0604020202020204" pitchFamily="34" charset="0"/>
              </a:rPr>
              <a:t>nought</a:t>
            </a:r>
            <a:r>
              <a:rPr lang="en-US" altLang="en-US" dirty="0">
                <a:latin typeface="Arial" panose="020B0604020202020204" pitchFamily="34" charset="0"/>
              </a:rPr>
              <a:t> of you builders, which is become the head of the corner. In rejecting Jesus, these Jewish leaders had made a colossal blunder. Quoting Psalm 118:22, Peter compared them to builders who reject a stone that later becomes the most important stone in the building — the cornerstone. Because of its importance, the cornerstone represents one who occupies the most exalted position. These religious leaders should have been prominently involved in the furtherance of God’s plan; yet they had rejected the one who occupied the supreme place in that plan! The truth of Peter’s charge is obvious from the fact that the one they had rejected and crucified had been raised from the dead and now lived; the living proof of this fact stood in their midst.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063949D-BF83-472B-A02A-7E1124FEFEE2}"/>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9363" eaLnBrk="1" hangingPunct="1">
              <a:defRPr/>
            </a:pPr>
            <a:fld id="{E128C60A-79D3-49EE-B30D-19C88FA376E2}" type="slidenum">
              <a:rPr lang="en-US" altLang="en-US">
                <a:solidFill>
                  <a:prstClr val="black"/>
                </a:solidFill>
              </a:rPr>
              <a:pPr defTabSz="939363" eaLnBrk="1" hangingPunct="1">
                <a:defRPr/>
              </a:pPr>
              <a:t>59</a:t>
            </a:fld>
            <a:endParaRPr lang="en-US" altLang="en-US">
              <a:solidFill>
                <a:prstClr val="black"/>
              </a:solidFill>
            </a:endParaRPr>
          </a:p>
        </p:txBody>
      </p:sp>
      <p:sp>
        <p:nvSpPr>
          <p:cNvPr id="100355" name="Rectangle 2">
            <a:extLst>
              <a:ext uri="{FF2B5EF4-FFF2-40B4-BE49-F238E27FC236}">
                <a16:creationId xmlns:a16="http://schemas.microsoft.com/office/drawing/2014/main" id="{6D50F8B3-F02C-4FA2-AEFF-E3A2E70590FC}"/>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83F29D0-4579-4636-8873-F5714E3E7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4428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a:defRPr/>
            </a:pPr>
            <a:endParaRPr lang="en-US" dirty="0"/>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6</a:t>
            </a:fld>
            <a:endParaRPr lang="en-US">
              <a:solidFill>
                <a:prstClr val="black"/>
              </a:solidFill>
              <a:latin typeface="Calibri"/>
            </a:endParaRPr>
          </a:p>
        </p:txBody>
      </p:sp>
    </p:spTree>
    <p:extLst>
      <p:ext uri="{BB962C8B-B14F-4D97-AF65-F5344CB8AC3E}">
        <p14:creationId xmlns:p14="http://schemas.microsoft.com/office/powerpoint/2010/main" val="6298892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60</a:t>
            </a:fld>
            <a:endParaRPr lang="en-US">
              <a:solidFill>
                <a:prstClr val="black"/>
              </a:solidFill>
              <a:latin typeface="Calibri"/>
            </a:endParaRPr>
          </a:p>
        </p:txBody>
      </p:sp>
    </p:spTree>
    <p:extLst>
      <p:ext uri="{BB962C8B-B14F-4D97-AF65-F5344CB8AC3E}">
        <p14:creationId xmlns:p14="http://schemas.microsoft.com/office/powerpoint/2010/main" val="3858055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2063949D-BF83-472B-A02A-7E1124FEFEE2}"/>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63233" indent="-293551" eaLnBrk="0" hangingPunct="0">
              <a:defRPr>
                <a:solidFill>
                  <a:schemeClr val="tx1"/>
                </a:solidFill>
                <a:latin typeface="Arial" panose="020B0604020202020204" pitchFamily="34" charset="0"/>
                <a:cs typeface="Arial" panose="020B0604020202020204" pitchFamily="34" charset="0"/>
              </a:defRPr>
            </a:lvl2pPr>
            <a:lvl3pPr marL="1174204" indent="-234841" eaLnBrk="0" hangingPunct="0">
              <a:defRPr>
                <a:solidFill>
                  <a:schemeClr val="tx1"/>
                </a:solidFill>
                <a:latin typeface="Arial" panose="020B0604020202020204" pitchFamily="34" charset="0"/>
                <a:cs typeface="Arial" panose="020B0604020202020204" pitchFamily="34" charset="0"/>
              </a:defRPr>
            </a:lvl3pPr>
            <a:lvl4pPr marL="1643885" indent="-234841" eaLnBrk="0" hangingPunct="0">
              <a:defRPr>
                <a:solidFill>
                  <a:schemeClr val="tx1"/>
                </a:solidFill>
                <a:latin typeface="Arial" panose="020B0604020202020204" pitchFamily="34" charset="0"/>
                <a:cs typeface="Arial" panose="020B0604020202020204" pitchFamily="34" charset="0"/>
              </a:defRPr>
            </a:lvl4pPr>
            <a:lvl5pPr marL="2113567" indent="-234841" eaLnBrk="0" hangingPunct="0">
              <a:defRPr>
                <a:solidFill>
                  <a:schemeClr val="tx1"/>
                </a:solidFill>
                <a:latin typeface="Arial" panose="020B0604020202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9363" eaLnBrk="1" hangingPunct="1">
              <a:defRPr/>
            </a:pPr>
            <a:fld id="{E128C60A-79D3-49EE-B30D-19C88FA376E2}" type="slidenum">
              <a:rPr lang="en-US" altLang="en-US">
                <a:solidFill>
                  <a:prstClr val="black"/>
                </a:solidFill>
              </a:rPr>
              <a:pPr defTabSz="939363" eaLnBrk="1" hangingPunct="1">
                <a:defRPr/>
              </a:pPr>
              <a:t>61</a:t>
            </a:fld>
            <a:endParaRPr lang="en-US" altLang="en-US">
              <a:solidFill>
                <a:prstClr val="black"/>
              </a:solidFill>
            </a:endParaRPr>
          </a:p>
        </p:txBody>
      </p:sp>
      <p:sp>
        <p:nvSpPr>
          <p:cNvPr id="100355" name="Rectangle 2">
            <a:extLst>
              <a:ext uri="{FF2B5EF4-FFF2-40B4-BE49-F238E27FC236}">
                <a16:creationId xmlns:a16="http://schemas.microsoft.com/office/drawing/2014/main" id="{6D50F8B3-F02C-4FA2-AEFF-E3A2E70590FC}"/>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183F29D0-4579-4636-8873-F5714E3E7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7552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363">
              <a:defRPr/>
            </a:pPr>
            <a:endParaRPr lang="en-US" dirty="0"/>
          </a:p>
        </p:txBody>
      </p:sp>
      <p:sp>
        <p:nvSpPr>
          <p:cNvPr id="4" name="Slide Number Placeholder 3"/>
          <p:cNvSpPr>
            <a:spLocks noGrp="1"/>
          </p:cNvSpPr>
          <p:nvPr>
            <p:ph type="sldNum" sz="quarter" idx="10"/>
          </p:nvPr>
        </p:nvSpPr>
        <p:spPr/>
        <p:txBody>
          <a:bodyPr/>
          <a:lstStyle/>
          <a:p>
            <a:pPr defTabSz="939363">
              <a:defRPr/>
            </a:pPr>
            <a:fld id="{8ED9948C-39EC-4B04-89A9-C75C7C3D9F54}" type="slidenum">
              <a:rPr lang="en-US">
                <a:solidFill>
                  <a:prstClr val="black"/>
                </a:solidFill>
                <a:latin typeface="Calibri"/>
              </a:rPr>
              <a:pPr defTabSz="939363">
                <a:defRPr/>
              </a:pPr>
              <a:t>7</a:t>
            </a:fld>
            <a:endParaRPr lang="en-US">
              <a:solidFill>
                <a:prstClr val="black"/>
              </a:solidFill>
              <a:latin typeface="Calibri"/>
            </a:endParaRPr>
          </a:p>
        </p:txBody>
      </p:sp>
    </p:spTree>
    <p:extLst>
      <p:ext uri="{BB962C8B-B14F-4D97-AF65-F5344CB8AC3E}">
        <p14:creationId xmlns:p14="http://schemas.microsoft.com/office/powerpoint/2010/main" val="2663625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pPr defTabSz="469682">
              <a:defRPr/>
            </a:pPr>
            <a:fld id="{C456560B-F062-4250-8C5A-05182581C700}" type="slidenum">
              <a:rPr lang="en-US">
                <a:solidFill>
                  <a:prstClr val="black"/>
                </a:solidFill>
                <a:latin typeface="Calibri" panose="020F0502020204030204"/>
              </a:rPr>
              <a:pPr defTabSz="46968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860802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defTabSz="939363">
              <a:defRPr/>
            </a:pPr>
            <a:fld id="{8ED9948C-39EC-4B04-89A9-C75C7C3D9F54}" type="slidenum">
              <a:rPr lang="en-US">
                <a:solidFill>
                  <a:prstClr val="black"/>
                </a:solidFill>
                <a:latin typeface="Calibri"/>
              </a:rPr>
              <a:pPr defTabSz="939363">
                <a:defRPr/>
              </a:pPr>
              <a:t>9</a:t>
            </a:fld>
            <a:endParaRPr lang="en-US">
              <a:solidFill>
                <a:prstClr val="black"/>
              </a:solidFill>
              <a:latin typeface="Calibri"/>
            </a:endParaRPr>
          </a:p>
        </p:txBody>
      </p:sp>
    </p:spTree>
    <p:extLst>
      <p:ext uri="{BB962C8B-B14F-4D97-AF65-F5344CB8AC3E}">
        <p14:creationId xmlns:p14="http://schemas.microsoft.com/office/powerpoint/2010/main" val="86981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74C77-D537-479D-8334-3C33D4828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150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AC3A0A-294F-4253-B77F-FA4CD9C276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294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31AC7-85C8-4D09-9163-7BC645EAEF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623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2737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12237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5679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71976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37962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86514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50680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5183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2A5A3-4DA8-413A-B310-CA4938B006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989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90728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4448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1315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28600"/>
            <a:ext cx="10363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9145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1925ED3-C55E-4D97-AE97-A06B08E20E1E}"/>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A5D7D40-2252-4819-B497-514B576A48AA}" type="datetimeFigureOut">
              <a:rPr lang="en-US"/>
              <a:pPr>
                <a:defRPr/>
              </a:pPr>
              <a:t>9/16/2018</a:t>
            </a:fld>
            <a:endParaRPr lang="en-US"/>
          </a:p>
        </p:txBody>
      </p:sp>
      <p:sp>
        <p:nvSpPr>
          <p:cNvPr id="5" name="Footer Placeholder 4">
            <a:extLst>
              <a:ext uri="{FF2B5EF4-FFF2-40B4-BE49-F238E27FC236}">
                <a16:creationId xmlns:a16="http://schemas.microsoft.com/office/drawing/2014/main" id="{73402EEE-36D2-4DDC-A0F3-CDE1A3AB841C}"/>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700B0B1-B3A9-42E0-BC24-E144DE8ACE82}"/>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F1A4A8A-09BF-4112-AC21-35CB5ECC7409}" type="slidenum">
              <a:rPr lang="en-US" altLang="en-US"/>
              <a:pPr>
                <a:defRPr/>
              </a:pPr>
              <a:t>‹#›</a:t>
            </a:fld>
            <a:endParaRPr lang="en-US" altLang="en-US"/>
          </a:p>
        </p:txBody>
      </p:sp>
    </p:spTree>
    <p:extLst>
      <p:ext uri="{BB962C8B-B14F-4D97-AF65-F5344CB8AC3E}">
        <p14:creationId xmlns:p14="http://schemas.microsoft.com/office/powerpoint/2010/main" val="2112172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DCF1B-1ECE-4334-BE9D-F182A957BE6E}"/>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0C2FD7C-476F-4CB4-BCEE-B79D26AA93FF}" type="datetimeFigureOut">
              <a:rPr lang="en-US"/>
              <a:pPr>
                <a:defRPr/>
              </a:pPr>
              <a:t>9/16/2018</a:t>
            </a:fld>
            <a:endParaRPr lang="en-US"/>
          </a:p>
        </p:txBody>
      </p:sp>
      <p:sp>
        <p:nvSpPr>
          <p:cNvPr id="5" name="Footer Placeholder 4">
            <a:extLst>
              <a:ext uri="{FF2B5EF4-FFF2-40B4-BE49-F238E27FC236}">
                <a16:creationId xmlns:a16="http://schemas.microsoft.com/office/drawing/2014/main" id="{BFD8B61A-54AC-4B16-AF45-DC91B875CA7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37E6ECF-63E1-4D14-9747-047B9C90477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C01F705E-87AB-414C-A924-4201F4860C32}" type="slidenum">
              <a:rPr lang="en-US" altLang="en-US"/>
              <a:pPr>
                <a:defRPr/>
              </a:pPr>
              <a:t>‹#›</a:t>
            </a:fld>
            <a:endParaRPr lang="en-US" altLang="en-US"/>
          </a:p>
        </p:txBody>
      </p:sp>
    </p:spTree>
    <p:extLst>
      <p:ext uri="{BB962C8B-B14F-4D97-AF65-F5344CB8AC3E}">
        <p14:creationId xmlns:p14="http://schemas.microsoft.com/office/powerpoint/2010/main" val="4273314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69929B-CDB8-4603-8C15-03BFB52B31B0}"/>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E989791-C9F2-487D-AAA2-92CCFCF04FA8}" type="datetimeFigureOut">
              <a:rPr lang="en-US"/>
              <a:pPr>
                <a:defRPr/>
              </a:pPr>
              <a:t>9/16/2018</a:t>
            </a:fld>
            <a:endParaRPr lang="en-US"/>
          </a:p>
        </p:txBody>
      </p:sp>
      <p:sp>
        <p:nvSpPr>
          <p:cNvPr id="5" name="Footer Placeholder 4">
            <a:extLst>
              <a:ext uri="{FF2B5EF4-FFF2-40B4-BE49-F238E27FC236}">
                <a16:creationId xmlns:a16="http://schemas.microsoft.com/office/drawing/2014/main" id="{6AA5B673-7D23-46E3-A9C4-3B89D16BAE63}"/>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19F6A15-B403-4CC3-B4AE-8419BDA9EDA9}"/>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22C7B9E-9167-4E6E-A3CC-9E676EB17372}" type="slidenum">
              <a:rPr lang="en-US" altLang="en-US"/>
              <a:pPr>
                <a:defRPr/>
              </a:pPr>
              <a:t>‹#›</a:t>
            </a:fld>
            <a:endParaRPr lang="en-US" altLang="en-US"/>
          </a:p>
        </p:txBody>
      </p:sp>
    </p:spTree>
    <p:extLst>
      <p:ext uri="{BB962C8B-B14F-4D97-AF65-F5344CB8AC3E}">
        <p14:creationId xmlns:p14="http://schemas.microsoft.com/office/powerpoint/2010/main" val="78363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BD5FCC-962F-40F6-A0D8-AA34BA79E89A}"/>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5B8E0D2-0617-47EC-9464-D15564B35A89}" type="datetimeFigureOut">
              <a:rPr lang="en-US"/>
              <a:pPr>
                <a:defRPr/>
              </a:pPr>
              <a:t>9/16/2018</a:t>
            </a:fld>
            <a:endParaRPr lang="en-US"/>
          </a:p>
        </p:txBody>
      </p:sp>
      <p:sp>
        <p:nvSpPr>
          <p:cNvPr id="6" name="Footer Placeholder 5">
            <a:extLst>
              <a:ext uri="{FF2B5EF4-FFF2-40B4-BE49-F238E27FC236}">
                <a16:creationId xmlns:a16="http://schemas.microsoft.com/office/drawing/2014/main" id="{1233ADE0-DFCA-4831-B6D0-B3C1F4B6046C}"/>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F94770AF-F521-4106-9006-3056D009042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779683F-40D5-437B-ADE8-57A200DC71D4}" type="slidenum">
              <a:rPr lang="en-US" altLang="en-US"/>
              <a:pPr>
                <a:defRPr/>
              </a:pPr>
              <a:t>‹#›</a:t>
            </a:fld>
            <a:endParaRPr lang="en-US" altLang="en-US"/>
          </a:p>
        </p:txBody>
      </p:sp>
    </p:spTree>
    <p:extLst>
      <p:ext uri="{BB962C8B-B14F-4D97-AF65-F5344CB8AC3E}">
        <p14:creationId xmlns:p14="http://schemas.microsoft.com/office/powerpoint/2010/main" val="114158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96BBF4-89AD-47D1-8956-DACB9F3B49D5}"/>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58A24EB-E435-4D50-870B-12A29F83914C}" type="datetimeFigureOut">
              <a:rPr lang="en-US"/>
              <a:pPr>
                <a:defRPr/>
              </a:pPr>
              <a:t>9/16/2018</a:t>
            </a:fld>
            <a:endParaRPr lang="en-US"/>
          </a:p>
        </p:txBody>
      </p:sp>
      <p:sp>
        <p:nvSpPr>
          <p:cNvPr id="8" name="Footer Placeholder 7">
            <a:extLst>
              <a:ext uri="{FF2B5EF4-FFF2-40B4-BE49-F238E27FC236}">
                <a16:creationId xmlns:a16="http://schemas.microsoft.com/office/drawing/2014/main" id="{C5C676F4-714A-45EB-B324-B4718EC9B9D3}"/>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C7CD3173-26E1-4C99-B916-D07A19DEA29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EAFD7D7-0B4F-4632-BE01-B9BC8B0F66C9}" type="slidenum">
              <a:rPr lang="en-US" altLang="en-US"/>
              <a:pPr>
                <a:defRPr/>
              </a:pPr>
              <a:t>‹#›</a:t>
            </a:fld>
            <a:endParaRPr lang="en-US" altLang="en-US"/>
          </a:p>
        </p:txBody>
      </p:sp>
    </p:spTree>
    <p:extLst>
      <p:ext uri="{BB962C8B-B14F-4D97-AF65-F5344CB8AC3E}">
        <p14:creationId xmlns:p14="http://schemas.microsoft.com/office/powerpoint/2010/main" val="3137966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CCEAA0-1033-4002-BEE1-BA1DEF0E929E}"/>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C596767-3FD2-4DBF-9CFB-2FD404D3D47E}" type="datetimeFigureOut">
              <a:rPr lang="en-US"/>
              <a:pPr>
                <a:defRPr/>
              </a:pPr>
              <a:t>9/16/2018</a:t>
            </a:fld>
            <a:endParaRPr lang="en-US"/>
          </a:p>
        </p:txBody>
      </p:sp>
      <p:sp>
        <p:nvSpPr>
          <p:cNvPr id="4" name="Footer Placeholder 3">
            <a:extLst>
              <a:ext uri="{FF2B5EF4-FFF2-40B4-BE49-F238E27FC236}">
                <a16:creationId xmlns:a16="http://schemas.microsoft.com/office/drawing/2014/main" id="{E3D3A4A3-5961-482C-A58A-D7F8A47F120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9F771C5-3BFA-4F3C-A0DE-8ABB335475D0}"/>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1E78367A-20F4-4977-BD3E-0E1F4597AF72}" type="slidenum">
              <a:rPr lang="en-US" altLang="en-US"/>
              <a:pPr>
                <a:defRPr/>
              </a:pPr>
              <a:t>‹#›</a:t>
            </a:fld>
            <a:endParaRPr lang="en-US" altLang="en-US"/>
          </a:p>
        </p:txBody>
      </p:sp>
    </p:spTree>
    <p:extLst>
      <p:ext uri="{BB962C8B-B14F-4D97-AF65-F5344CB8AC3E}">
        <p14:creationId xmlns:p14="http://schemas.microsoft.com/office/powerpoint/2010/main" val="171488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F30A5B-54CE-426F-A68F-7E01B40D3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7432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38D2E-E2F2-4368-9F61-59A80E92FFD7}"/>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E9AE543-0D71-4FBF-A310-77DA13FB6159}" type="datetimeFigureOut">
              <a:rPr lang="en-US"/>
              <a:pPr>
                <a:defRPr/>
              </a:pPr>
              <a:t>9/16/2018</a:t>
            </a:fld>
            <a:endParaRPr lang="en-US"/>
          </a:p>
        </p:txBody>
      </p:sp>
      <p:sp>
        <p:nvSpPr>
          <p:cNvPr id="3" name="Footer Placeholder 2">
            <a:extLst>
              <a:ext uri="{FF2B5EF4-FFF2-40B4-BE49-F238E27FC236}">
                <a16:creationId xmlns:a16="http://schemas.microsoft.com/office/drawing/2014/main" id="{DF8F9D4B-23F4-429A-914A-3A31F45D0EEC}"/>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1B36B993-F302-4E76-AE02-9BDED52B49E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E47D37A-5BD8-42A5-A411-50759524484F}" type="slidenum">
              <a:rPr lang="en-US" altLang="en-US"/>
              <a:pPr>
                <a:defRPr/>
              </a:pPr>
              <a:t>‹#›</a:t>
            </a:fld>
            <a:endParaRPr lang="en-US" altLang="en-US"/>
          </a:p>
        </p:txBody>
      </p:sp>
    </p:spTree>
    <p:extLst>
      <p:ext uri="{BB962C8B-B14F-4D97-AF65-F5344CB8AC3E}">
        <p14:creationId xmlns:p14="http://schemas.microsoft.com/office/powerpoint/2010/main" val="1091663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C9F88543-A214-41A4-86E3-84A290F01DB5}"/>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1CC6483-9EBB-4685-9F98-884DC1655EF2}" type="datetimeFigureOut">
              <a:rPr lang="en-US"/>
              <a:pPr>
                <a:defRPr/>
              </a:pPr>
              <a:t>9/16/2018</a:t>
            </a:fld>
            <a:endParaRPr lang="en-US"/>
          </a:p>
        </p:txBody>
      </p:sp>
      <p:sp>
        <p:nvSpPr>
          <p:cNvPr id="6" name="Footer Placeholder 5">
            <a:extLst>
              <a:ext uri="{FF2B5EF4-FFF2-40B4-BE49-F238E27FC236}">
                <a16:creationId xmlns:a16="http://schemas.microsoft.com/office/drawing/2014/main" id="{38AD2A40-87A8-45BF-835C-83D79BB9A057}"/>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085FBB39-E193-49D7-A7A3-53070E6CFBC7}"/>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151028C0-87D3-4A47-83E3-F93211D361F4}" type="slidenum">
              <a:rPr lang="en-US" altLang="en-US"/>
              <a:pPr>
                <a:defRPr/>
              </a:pPr>
              <a:t>‹#›</a:t>
            </a:fld>
            <a:endParaRPr lang="en-US" altLang="en-US"/>
          </a:p>
        </p:txBody>
      </p:sp>
    </p:spTree>
    <p:extLst>
      <p:ext uri="{BB962C8B-B14F-4D97-AF65-F5344CB8AC3E}">
        <p14:creationId xmlns:p14="http://schemas.microsoft.com/office/powerpoint/2010/main" val="2678127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B8F532D6-C5D2-4C01-BF1D-987CCEC8F6B2}"/>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30A8BC3-AF72-4A56-864A-E6B58F6F5504}" type="datetimeFigureOut">
              <a:rPr lang="en-US"/>
              <a:pPr>
                <a:defRPr/>
              </a:pPr>
              <a:t>9/16/2018</a:t>
            </a:fld>
            <a:endParaRPr lang="en-US"/>
          </a:p>
        </p:txBody>
      </p:sp>
      <p:sp>
        <p:nvSpPr>
          <p:cNvPr id="6" name="Footer Placeholder 5">
            <a:extLst>
              <a:ext uri="{FF2B5EF4-FFF2-40B4-BE49-F238E27FC236}">
                <a16:creationId xmlns:a16="http://schemas.microsoft.com/office/drawing/2014/main" id="{B6B6E403-1160-400F-9E61-85A13C25A48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E6CB863-1D41-4C56-9072-B378332CBCB3}"/>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B2880162-89E8-42D3-8DF0-1223C2E13C53}" type="slidenum">
              <a:rPr lang="en-US" altLang="en-US"/>
              <a:pPr>
                <a:defRPr/>
              </a:pPr>
              <a:t>‹#›</a:t>
            </a:fld>
            <a:endParaRPr lang="en-US" altLang="en-US"/>
          </a:p>
        </p:txBody>
      </p:sp>
    </p:spTree>
    <p:extLst>
      <p:ext uri="{BB962C8B-B14F-4D97-AF65-F5344CB8AC3E}">
        <p14:creationId xmlns:p14="http://schemas.microsoft.com/office/powerpoint/2010/main" val="1512611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0C6E71-2D2D-4A27-B33F-0FF5CEF31B39}"/>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6834FC8-4674-4EED-8564-1BD26E2BCBAF}" type="datetimeFigureOut">
              <a:rPr lang="en-US"/>
              <a:pPr>
                <a:defRPr/>
              </a:pPr>
              <a:t>9/16/2018</a:t>
            </a:fld>
            <a:endParaRPr lang="en-US"/>
          </a:p>
        </p:txBody>
      </p:sp>
      <p:sp>
        <p:nvSpPr>
          <p:cNvPr id="5" name="Footer Placeholder 4">
            <a:extLst>
              <a:ext uri="{FF2B5EF4-FFF2-40B4-BE49-F238E27FC236}">
                <a16:creationId xmlns:a16="http://schemas.microsoft.com/office/drawing/2014/main" id="{7BB087B5-8081-4405-9CB0-6104CB4B4E92}"/>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F589AA7-7FE3-437D-B523-E48B26AC04DF}"/>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075155E-EDDB-4EDB-B7BE-46CDFBBB854A}" type="slidenum">
              <a:rPr lang="en-US" altLang="en-US"/>
              <a:pPr>
                <a:defRPr/>
              </a:pPr>
              <a:t>‹#›</a:t>
            </a:fld>
            <a:endParaRPr lang="en-US" altLang="en-US"/>
          </a:p>
        </p:txBody>
      </p:sp>
    </p:spTree>
    <p:extLst>
      <p:ext uri="{BB962C8B-B14F-4D97-AF65-F5344CB8AC3E}">
        <p14:creationId xmlns:p14="http://schemas.microsoft.com/office/powerpoint/2010/main" val="3566550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38584F-9179-4174-BF02-61BDFBED263A}"/>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8A35CF1-673D-48F6-9AE8-50959607DBD8}" type="datetimeFigureOut">
              <a:rPr lang="en-US"/>
              <a:pPr>
                <a:defRPr/>
              </a:pPr>
              <a:t>9/16/2018</a:t>
            </a:fld>
            <a:endParaRPr lang="en-US"/>
          </a:p>
        </p:txBody>
      </p:sp>
      <p:sp>
        <p:nvSpPr>
          <p:cNvPr id="5" name="Footer Placeholder 4">
            <a:extLst>
              <a:ext uri="{FF2B5EF4-FFF2-40B4-BE49-F238E27FC236}">
                <a16:creationId xmlns:a16="http://schemas.microsoft.com/office/drawing/2014/main" id="{C03E0A47-E102-4DA6-886B-9089C51164D2}"/>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561352B-3380-48A3-B2F9-8A39CFDDE4FD}"/>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0ECE4B25-8868-414F-B395-5F46652FFEDF}" type="slidenum">
              <a:rPr lang="en-US" altLang="en-US"/>
              <a:pPr>
                <a:defRPr/>
              </a:pPr>
              <a:t>‹#›</a:t>
            </a:fld>
            <a:endParaRPr lang="en-US" altLang="en-US"/>
          </a:p>
        </p:txBody>
      </p:sp>
    </p:spTree>
    <p:extLst>
      <p:ext uri="{BB962C8B-B14F-4D97-AF65-F5344CB8AC3E}">
        <p14:creationId xmlns:p14="http://schemas.microsoft.com/office/powerpoint/2010/main" val="3584567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53704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7625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037679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3387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63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B8D6A1-1E03-432F-A312-3F98E84D52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1332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18122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051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495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5480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814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342900"/>
            <a:ext cx="2743200"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42900"/>
            <a:ext cx="8026400"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8464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AA31E95-9005-467D-BED4-2168FF930B5B}" type="datetimeFigureOut">
              <a:rPr lang="en-US"/>
              <a:pPr>
                <a:defRPr/>
              </a:pPr>
              <a:t>9/16/2018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02F0E4-04C3-4C74-AC64-CDBA892B5409}" type="slidenum">
              <a:rPr lang="en-US"/>
              <a:pPr>
                <a:defRPr/>
              </a:pPr>
              <a:t>‹#›</a:t>
            </a:fld>
            <a:endParaRPr lang="en-US"/>
          </a:p>
        </p:txBody>
      </p:sp>
    </p:spTree>
    <p:extLst>
      <p:ext uri="{BB962C8B-B14F-4D97-AF65-F5344CB8AC3E}">
        <p14:creationId xmlns:p14="http://schemas.microsoft.com/office/powerpoint/2010/main" val="3884443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10CED9B-3D9E-42B4-BD97-4DFA3A4C7842}" type="datetimeFigureOut">
              <a:rPr lang="en-US"/>
              <a:pPr>
                <a:defRPr/>
              </a:pPr>
              <a:t>9/16/2018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380093A-D12A-47AC-84E9-30E95197DAF6}" type="slidenum">
              <a:rPr lang="en-US"/>
              <a:pPr>
                <a:defRPr/>
              </a:pPr>
              <a:t>‹#›</a:t>
            </a:fld>
            <a:endParaRPr lang="en-US"/>
          </a:p>
        </p:txBody>
      </p:sp>
    </p:spTree>
    <p:extLst>
      <p:ext uri="{BB962C8B-B14F-4D97-AF65-F5344CB8AC3E}">
        <p14:creationId xmlns:p14="http://schemas.microsoft.com/office/powerpoint/2010/main" val="26762980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F5A354-FA5F-4065-B31E-1AF1C1B235CE}" type="datetimeFigureOut">
              <a:rPr lang="en-US"/>
              <a:pPr>
                <a:defRPr/>
              </a:pPr>
              <a:t>9/16/2018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7EA9AA-C98B-4BE1-A4C2-E7C1C500F30E}" type="slidenum">
              <a:rPr lang="en-US"/>
              <a:pPr>
                <a:defRPr/>
              </a:pPr>
              <a:t>‹#›</a:t>
            </a:fld>
            <a:endParaRPr lang="en-US"/>
          </a:p>
        </p:txBody>
      </p:sp>
    </p:spTree>
    <p:extLst>
      <p:ext uri="{BB962C8B-B14F-4D97-AF65-F5344CB8AC3E}">
        <p14:creationId xmlns:p14="http://schemas.microsoft.com/office/powerpoint/2010/main" val="1952342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247F9F0-84CA-4DB1-88FD-DEEB6460B84A}" type="datetimeFigureOut">
              <a:rPr lang="en-US"/>
              <a:pPr>
                <a:defRPr/>
              </a:pPr>
              <a:t>9/16/2018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E703E94-D174-47E8-823E-CC66FF0187DC}" type="slidenum">
              <a:rPr lang="en-US"/>
              <a:pPr>
                <a:defRPr/>
              </a:pPr>
              <a:t>‹#›</a:t>
            </a:fld>
            <a:endParaRPr lang="en-US"/>
          </a:p>
        </p:txBody>
      </p:sp>
    </p:spTree>
    <p:extLst>
      <p:ext uri="{BB962C8B-B14F-4D97-AF65-F5344CB8AC3E}">
        <p14:creationId xmlns:p14="http://schemas.microsoft.com/office/powerpoint/2010/main" val="242831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B6FA37-FEDC-4742-88DB-6663EFD13C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64896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D55EB58-0480-44A7-84F0-04F50857640B}" type="datetimeFigureOut">
              <a:rPr lang="en-US"/>
              <a:pPr>
                <a:defRPr/>
              </a:pPr>
              <a:t>9/16/2018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767BF8C-B4A8-4D13-A96A-338AB678BA22}" type="slidenum">
              <a:rPr lang="en-US"/>
              <a:pPr>
                <a:defRPr/>
              </a:pPr>
              <a:t>‹#›</a:t>
            </a:fld>
            <a:endParaRPr lang="en-US"/>
          </a:p>
        </p:txBody>
      </p:sp>
    </p:spTree>
    <p:extLst>
      <p:ext uri="{BB962C8B-B14F-4D97-AF65-F5344CB8AC3E}">
        <p14:creationId xmlns:p14="http://schemas.microsoft.com/office/powerpoint/2010/main" val="1938160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7561109-A560-47C8-92D9-848B073431B8}" type="datetimeFigureOut">
              <a:rPr lang="en-US"/>
              <a:pPr>
                <a:defRPr/>
              </a:pPr>
              <a:t>9/16/2018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4B4C7AD-ED12-42EA-B263-869170A96091}" type="slidenum">
              <a:rPr lang="en-US"/>
              <a:pPr>
                <a:defRPr/>
              </a:pPr>
              <a:t>‹#›</a:t>
            </a:fld>
            <a:endParaRPr lang="en-US"/>
          </a:p>
        </p:txBody>
      </p:sp>
    </p:spTree>
    <p:extLst>
      <p:ext uri="{BB962C8B-B14F-4D97-AF65-F5344CB8AC3E}">
        <p14:creationId xmlns:p14="http://schemas.microsoft.com/office/powerpoint/2010/main" val="22923379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6F00FE8-C477-47FF-B521-8C3A93CE6A8B}" type="datetimeFigureOut">
              <a:rPr lang="en-US"/>
              <a:pPr>
                <a:defRPr/>
              </a:pPr>
              <a:t>9/16/2018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9356F0-0106-4EF3-8011-59157416DED9}" type="slidenum">
              <a:rPr lang="en-US"/>
              <a:pPr>
                <a:defRPr/>
              </a:pPr>
              <a:t>‹#›</a:t>
            </a:fld>
            <a:endParaRPr lang="en-US"/>
          </a:p>
        </p:txBody>
      </p:sp>
    </p:spTree>
    <p:extLst>
      <p:ext uri="{BB962C8B-B14F-4D97-AF65-F5344CB8AC3E}">
        <p14:creationId xmlns:p14="http://schemas.microsoft.com/office/powerpoint/2010/main" val="38259601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5"/>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9F6296-66FA-4CC1-BF0C-D57E6735161A}" type="datetimeFigureOut">
              <a:rPr lang="en-US"/>
              <a:pPr>
                <a:defRPr/>
              </a:pPr>
              <a:t>9/16/2018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3C4B88-884E-412B-895B-2D12BACF471B}" type="slidenum">
              <a:rPr lang="en-US"/>
              <a:pPr>
                <a:defRPr/>
              </a:pPr>
              <a:t>‹#›</a:t>
            </a:fld>
            <a:endParaRPr lang="en-US"/>
          </a:p>
        </p:txBody>
      </p:sp>
    </p:spTree>
    <p:extLst>
      <p:ext uri="{BB962C8B-B14F-4D97-AF65-F5344CB8AC3E}">
        <p14:creationId xmlns:p14="http://schemas.microsoft.com/office/powerpoint/2010/main" val="39674314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1"/>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2945B3C-32A3-4A4E-82EA-91401548D620}" type="datetimeFigureOut">
              <a:rPr lang="en-US"/>
              <a:pPr>
                <a:defRPr/>
              </a:pPr>
              <a:t>9/16/2018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3EC3190-037A-443F-825F-0156FCFCA96A}" type="slidenum">
              <a:rPr lang="en-US"/>
              <a:pPr>
                <a:defRPr/>
              </a:pPr>
              <a:t>‹#›</a:t>
            </a:fld>
            <a:endParaRPr lang="en-US"/>
          </a:p>
        </p:txBody>
      </p:sp>
    </p:spTree>
    <p:extLst>
      <p:ext uri="{BB962C8B-B14F-4D97-AF65-F5344CB8AC3E}">
        <p14:creationId xmlns:p14="http://schemas.microsoft.com/office/powerpoint/2010/main" val="40217631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95873F-17C8-464A-A033-FCB4C3A8EB54}" type="datetimeFigureOut">
              <a:rPr lang="en-US"/>
              <a:pPr>
                <a:defRPr/>
              </a:pPr>
              <a:t>9/16/2018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06AE9F9-3F7A-4F00-AB97-F416947913A7}" type="slidenum">
              <a:rPr lang="en-US"/>
              <a:pPr>
                <a:defRPr/>
              </a:pPr>
              <a:t>‹#›</a:t>
            </a:fld>
            <a:endParaRPr lang="en-US"/>
          </a:p>
        </p:txBody>
      </p:sp>
    </p:spTree>
    <p:extLst>
      <p:ext uri="{BB962C8B-B14F-4D97-AF65-F5344CB8AC3E}">
        <p14:creationId xmlns:p14="http://schemas.microsoft.com/office/powerpoint/2010/main" val="21656658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1E07391-068F-4687-8B3A-B98D6BFCD974}" type="datetimeFigureOut">
              <a:rPr lang="en-US"/>
              <a:pPr>
                <a:defRPr/>
              </a:pPr>
              <a:t>9/16/2018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211B55D-EAA1-4F76-A1B1-4A3454E9F741}" type="slidenum">
              <a:rPr lang="en-US"/>
              <a:pPr>
                <a:defRPr/>
              </a:pPr>
              <a:t>‹#›</a:t>
            </a:fld>
            <a:endParaRPr lang="en-US"/>
          </a:p>
        </p:txBody>
      </p:sp>
    </p:spTree>
    <p:extLst>
      <p:ext uri="{BB962C8B-B14F-4D97-AF65-F5344CB8AC3E}">
        <p14:creationId xmlns:p14="http://schemas.microsoft.com/office/powerpoint/2010/main" val="3371497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250"/>
            <a:ext cx="10363200" cy="1555750"/>
          </a:xfrm>
        </p:spPr>
        <p:txBody>
          <a:bodyPr/>
          <a:lstStyle>
            <a:lvl1pPr>
              <a:defRPr sz="48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D507093A-F378-4514-B086-A1A03C588D90}"/>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69655D39-A7DE-4F53-81F2-84C8B9217D8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135A6CF-CCCE-4E57-9E2D-13E78E3DFAB6}"/>
              </a:ext>
            </a:extLst>
          </p:cNvPr>
          <p:cNvSpPr>
            <a:spLocks noGrp="1" noChangeArrowheads="1"/>
          </p:cNvSpPr>
          <p:nvPr>
            <p:ph type="sldNum" sz="quarter" idx="12"/>
          </p:nvPr>
        </p:nvSpPr>
        <p:spPr>
          <a:xfrm>
            <a:off x="8737600" y="6248400"/>
            <a:ext cx="2844800" cy="457200"/>
          </a:xfrm>
        </p:spPr>
        <p:txBody>
          <a:bodyPr/>
          <a:lstStyle>
            <a:lvl1pPr>
              <a:defRPr sz="1000" b="0"/>
            </a:lvl1pPr>
          </a:lstStyle>
          <a:p>
            <a:fld id="{D9C5E2B2-2C51-4448-89F7-D616767265CA}" type="slidenum">
              <a:rPr lang="en-US" altLang="en-US"/>
              <a:pPr/>
              <a:t>‹#›</a:t>
            </a:fld>
            <a:endParaRPr lang="en-US" altLang="en-US"/>
          </a:p>
        </p:txBody>
      </p:sp>
    </p:spTree>
    <p:extLst>
      <p:ext uri="{BB962C8B-B14F-4D97-AF65-F5344CB8AC3E}">
        <p14:creationId xmlns:p14="http://schemas.microsoft.com/office/powerpoint/2010/main" val="3595677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8B4A306C-777B-404C-A3FE-1F860C7B51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442DC352-F6BC-483E-83E7-C194B358D8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9CE0A07C-B761-45B9-95B4-88FF58D1F0AE}"/>
              </a:ext>
            </a:extLst>
          </p:cNvPr>
          <p:cNvSpPr>
            <a:spLocks noGrp="1" noChangeArrowheads="1"/>
          </p:cNvSpPr>
          <p:nvPr>
            <p:ph type="sldNum" sz="quarter" idx="12"/>
          </p:nvPr>
        </p:nvSpPr>
        <p:spPr>
          <a:ln/>
        </p:spPr>
        <p:txBody>
          <a:bodyPr/>
          <a:lstStyle>
            <a:lvl1pPr>
              <a:defRPr/>
            </a:lvl1pPr>
          </a:lstStyle>
          <a:p>
            <a:fld id="{818CC7E6-D27A-495D-AE72-7356114AE8AC}" type="slidenum">
              <a:rPr lang="en-US" altLang="en-US"/>
              <a:pPr/>
              <a:t>‹#›</a:t>
            </a:fld>
            <a:endParaRPr lang="en-US" altLang="en-US"/>
          </a:p>
        </p:txBody>
      </p:sp>
    </p:spTree>
    <p:extLst>
      <p:ext uri="{BB962C8B-B14F-4D97-AF65-F5344CB8AC3E}">
        <p14:creationId xmlns:p14="http://schemas.microsoft.com/office/powerpoint/2010/main" val="25660151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a:extLst>
              <a:ext uri="{FF2B5EF4-FFF2-40B4-BE49-F238E27FC236}">
                <a16:creationId xmlns:a16="http://schemas.microsoft.com/office/drawing/2014/main" id="{4E0A955A-55DF-4A5F-9098-AF578850DC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4D4FC213-FEA9-45E2-8290-EE3FEF6F88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8E400DC3-30D8-4200-A623-0816F01A104E}"/>
              </a:ext>
            </a:extLst>
          </p:cNvPr>
          <p:cNvSpPr>
            <a:spLocks noGrp="1" noChangeArrowheads="1"/>
          </p:cNvSpPr>
          <p:nvPr>
            <p:ph type="sldNum" sz="quarter" idx="12"/>
          </p:nvPr>
        </p:nvSpPr>
        <p:spPr>
          <a:ln/>
        </p:spPr>
        <p:txBody>
          <a:bodyPr/>
          <a:lstStyle>
            <a:lvl1pPr>
              <a:defRPr/>
            </a:lvl1pPr>
          </a:lstStyle>
          <a:p>
            <a:fld id="{D16622C8-7068-482C-A4BC-CB9B6925FBE4}" type="slidenum">
              <a:rPr lang="en-US" altLang="en-US"/>
              <a:pPr/>
              <a:t>‹#›</a:t>
            </a:fld>
            <a:endParaRPr lang="en-US" altLang="en-US"/>
          </a:p>
        </p:txBody>
      </p:sp>
    </p:spTree>
    <p:extLst>
      <p:ext uri="{BB962C8B-B14F-4D97-AF65-F5344CB8AC3E}">
        <p14:creationId xmlns:p14="http://schemas.microsoft.com/office/powerpoint/2010/main" val="270749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35A162-38B6-44AB-8865-78ECC2770A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195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1"/>
            <a:ext cx="5791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1"/>
            <a:ext cx="57912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2BD0D37B-BB0F-4CDC-A08C-DA434D774E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40587DCE-E847-414D-8AE2-6928852395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0E2A6F11-0566-4726-9C0E-ADECC6BA0D7E}"/>
              </a:ext>
            </a:extLst>
          </p:cNvPr>
          <p:cNvSpPr>
            <a:spLocks noGrp="1" noChangeArrowheads="1"/>
          </p:cNvSpPr>
          <p:nvPr>
            <p:ph type="sldNum" sz="quarter" idx="12"/>
          </p:nvPr>
        </p:nvSpPr>
        <p:spPr>
          <a:ln/>
        </p:spPr>
        <p:txBody>
          <a:bodyPr/>
          <a:lstStyle>
            <a:lvl1pPr>
              <a:defRPr/>
            </a:lvl1pPr>
          </a:lstStyle>
          <a:p>
            <a:fld id="{8CD63826-F010-46FA-BB07-D5C516293062}" type="slidenum">
              <a:rPr lang="en-US" altLang="en-US"/>
              <a:pPr/>
              <a:t>‹#›</a:t>
            </a:fld>
            <a:endParaRPr lang="en-US" altLang="en-US"/>
          </a:p>
        </p:txBody>
      </p:sp>
    </p:spTree>
    <p:extLst>
      <p:ext uri="{BB962C8B-B14F-4D97-AF65-F5344CB8AC3E}">
        <p14:creationId xmlns:p14="http://schemas.microsoft.com/office/powerpoint/2010/main" val="885515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33ADBF26-CF80-40B1-A095-EE3BB5B14C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C7DCE13D-5CA4-4EFF-A5DB-DA2FABE840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3480F26B-DAC6-4B71-BF97-09601925520B}"/>
              </a:ext>
            </a:extLst>
          </p:cNvPr>
          <p:cNvSpPr>
            <a:spLocks noGrp="1" noChangeArrowheads="1"/>
          </p:cNvSpPr>
          <p:nvPr>
            <p:ph type="sldNum" sz="quarter" idx="12"/>
          </p:nvPr>
        </p:nvSpPr>
        <p:spPr>
          <a:ln/>
        </p:spPr>
        <p:txBody>
          <a:bodyPr/>
          <a:lstStyle>
            <a:lvl1pPr>
              <a:defRPr/>
            </a:lvl1pPr>
          </a:lstStyle>
          <a:p>
            <a:fld id="{F616D5AF-3697-4009-B657-146FB425AD93}" type="slidenum">
              <a:rPr lang="en-US" altLang="en-US"/>
              <a:pPr/>
              <a:t>‹#›</a:t>
            </a:fld>
            <a:endParaRPr lang="en-US" altLang="en-US"/>
          </a:p>
        </p:txBody>
      </p:sp>
    </p:spTree>
    <p:extLst>
      <p:ext uri="{BB962C8B-B14F-4D97-AF65-F5344CB8AC3E}">
        <p14:creationId xmlns:p14="http://schemas.microsoft.com/office/powerpoint/2010/main" val="17412497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8A20086A-C6D3-4ABF-8BD1-F1188D86B97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4DEE4603-A300-49E5-B9BD-BB1001B77D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B09FE7F0-2FA1-4F47-A0FC-8DD2D9F5F1D9}"/>
              </a:ext>
            </a:extLst>
          </p:cNvPr>
          <p:cNvSpPr>
            <a:spLocks noGrp="1" noChangeArrowheads="1"/>
          </p:cNvSpPr>
          <p:nvPr>
            <p:ph type="sldNum" sz="quarter" idx="12"/>
          </p:nvPr>
        </p:nvSpPr>
        <p:spPr>
          <a:ln/>
        </p:spPr>
        <p:txBody>
          <a:bodyPr/>
          <a:lstStyle>
            <a:lvl1pPr>
              <a:defRPr/>
            </a:lvl1pPr>
          </a:lstStyle>
          <a:p>
            <a:fld id="{CD1FEC9E-2440-4B4D-B8AF-2E7580284F4D}" type="slidenum">
              <a:rPr lang="en-US" altLang="en-US"/>
              <a:pPr/>
              <a:t>‹#›</a:t>
            </a:fld>
            <a:endParaRPr lang="en-US" altLang="en-US"/>
          </a:p>
        </p:txBody>
      </p:sp>
    </p:spTree>
    <p:extLst>
      <p:ext uri="{BB962C8B-B14F-4D97-AF65-F5344CB8AC3E}">
        <p14:creationId xmlns:p14="http://schemas.microsoft.com/office/powerpoint/2010/main" val="2024372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8B66F823-59DA-456D-B5DE-D8BD18BAEE4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088ED12C-20FE-44E8-B9A1-AC8E2A8744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EF5E55AA-DC29-41F4-AD6D-EEB5AEE5F5CA}"/>
              </a:ext>
            </a:extLst>
          </p:cNvPr>
          <p:cNvSpPr>
            <a:spLocks noGrp="1" noChangeArrowheads="1"/>
          </p:cNvSpPr>
          <p:nvPr>
            <p:ph type="sldNum" sz="quarter" idx="12"/>
          </p:nvPr>
        </p:nvSpPr>
        <p:spPr>
          <a:ln/>
        </p:spPr>
        <p:txBody>
          <a:bodyPr/>
          <a:lstStyle>
            <a:lvl1pPr>
              <a:defRPr/>
            </a:lvl1pPr>
          </a:lstStyle>
          <a:p>
            <a:fld id="{DD15914A-1F79-44F7-93F3-25BFB7506A24}" type="slidenum">
              <a:rPr lang="en-US" altLang="en-US"/>
              <a:pPr/>
              <a:t>‹#›</a:t>
            </a:fld>
            <a:endParaRPr lang="en-US" altLang="en-US"/>
          </a:p>
        </p:txBody>
      </p:sp>
    </p:spTree>
    <p:extLst>
      <p:ext uri="{BB962C8B-B14F-4D97-AF65-F5344CB8AC3E}">
        <p14:creationId xmlns:p14="http://schemas.microsoft.com/office/powerpoint/2010/main" val="1951031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1FE3ABE2-8DB0-44E5-97A9-77A89956CA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60114F02-70C9-473E-8566-62852D18F4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B25F57A1-3B44-4C8B-AA98-A76E7BCB23E8}"/>
              </a:ext>
            </a:extLst>
          </p:cNvPr>
          <p:cNvSpPr>
            <a:spLocks noGrp="1" noChangeArrowheads="1"/>
          </p:cNvSpPr>
          <p:nvPr>
            <p:ph type="sldNum" sz="quarter" idx="12"/>
          </p:nvPr>
        </p:nvSpPr>
        <p:spPr>
          <a:ln/>
        </p:spPr>
        <p:txBody>
          <a:bodyPr/>
          <a:lstStyle>
            <a:lvl1pPr>
              <a:defRPr/>
            </a:lvl1pPr>
          </a:lstStyle>
          <a:p>
            <a:fld id="{2BCCCD40-41A1-466B-86DA-62F04228B553}" type="slidenum">
              <a:rPr lang="en-US" altLang="en-US"/>
              <a:pPr/>
              <a:t>‹#›</a:t>
            </a:fld>
            <a:endParaRPr lang="en-US" altLang="en-US"/>
          </a:p>
        </p:txBody>
      </p:sp>
    </p:spTree>
    <p:extLst>
      <p:ext uri="{BB962C8B-B14F-4D97-AF65-F5344CB8AC3E}">
        <p14:creationId xmlns:p14="http://schemas.microsoft.com/office/powerpoint/2010/main" val="21599302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AF530E4B-E27C-4B5E-9B0A-4741AB631EA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0213A3C1-46AA-4F3A-A33A-8993A192B2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D1BB9F29-7D68-4111-9455-4AE85909354C}"/>
              </a:ext>
            </a:extLst>
          </p:cNvPr>
          <p:cNvSpPr>
            <a:spLocks noGrp="1" noChangeArrowheads="1"/>
          </p:cNvSpPr>
          <p:nvPr>
            <p:ph type="sldNum" sz="quarter" idx="12"/>
          </p:nvPr>
        </p:nvSpPr>
        <p:spPr>
          <a:ln/>
        </p:spPr>
        <p:txBody>
          <a:bodyPr/>
          <a:lstStyle>
            <a:lvl1pPr>
              <a:defRPr/>
            </a:lvl1pPr>
          </a:lstStyle>
          <a:p>
            <a:fld id="{5A6A4E28-2A83-4C07-9D69-EE908CBEFD22}" type="slidenum">
              <a:rPr lang="en-US" altLang="en-US"/>
              <a:pPr/>
              <a:t>‹#›</a:t>
            </a:fld>
            <a:endParaRPr lang="en-US" altLang="en-US"/>
          </a:p>
        </p:txBody>
      </p:sp>
    </p:spTree>
    <p:extLst>
      <p:ext uri="{BB962C8B-B14F-4D97-AF65-F5344CB8AC3E}">
        <p14:creationId xmlns:p14="http://schemas.microsoft.com/office/powerpoint/2010/main" val="3659668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1D1522A-3C08-491C-877F-0771DBEF5E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615336F-870E-4EEC-8855-CFCF39A71C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96DE0FC6-5396-495A-B9DC-B38A854E9C7E}"/>
              </a:ext>
            </a:extLst>
          </p:cNvPr>
          <p:cNvSpPr>
            <a:spLocks noGrp="1" noChangeArrowheads="1"/>
          </p:cNvSpPr>
          <p:nvPr>
            <p:ph type="sldNum" sz="quarter" idx="12"/>
          </p:nvPr>
        </p:nvSpPr>
        <p:spPr>
          <a:ln/>
        </p:spPr>
        <p:txBody>
          <a:bodyPr/>
          <a:lstStyle>
            <a:lvl1pPr>
              <a:defRPr/>
            </a:lvl1pPr>
          </a:lstStyle>
          <a:p>
            <a:fld id="{5C52E2F5-EEF5-4309-A0F6-B44A2222F632}" type="slidenum">
              <a:rPr lang="en-US" altLang="en-US"/>
              <a:pPr/>
              <a:t>‹#›</a:t>
            </a:fld>
            <a:endParaRPr lang="en-US" altLang="en-US"/>
          </a:p>
        </p:txBody>
      </p:sp>
    </p:spTree>
    <p:extLst>
      <p:ext uri="{BB962C8B-B14F-4D97-AF65-F5344CB8AC3E}">
        <p14:creationId xmlns:p14="http://schemas.microsoft.com/office/powerpoint/2010/main" val="590191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1"/>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4C6E7718-D527-4904-BB03-3CF891D55C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3936C86B-4B4F-4467-8005-C8846C54FD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AB253C1C-FC1D-43E3-B5ED-1259CD4F8281}"/>
              </a:ext>
            </a:extLst>
          </p:cNvPr>
          <p:cNvSpPr>
            <a:spLocks noGrp="1" noChangeArrowheads="1"/>
          </p:cNvSpPr>
          <p:nvPr>
            <p:ph type="sldNum" sz="quarter" idx="12"/>
          </p:nvPr>
        </p:nvSpPr>
        <p:spPr>
          <a:ln/>
        </p:spPr>
        <p:txBody>
          <a:bodyPr/>
          <a:lstStyle>
            <a:lvl1pPr>
              <a:defRPr/>
            </a:lvl1pPr>
          </a:lstStyle>
          <a:p>
            <a:fld id="{526DF853-E3A8-4E4C-9153-24CEA840F794}" type="slidenum">
              <a:rPr lang="en-US" altLang="en-US"/>
              <a:pPr/>
              <a:t>‹#›</a:t>
            </a:fld>
            <a:endParaRPr lang="en-US" altLang="en-US"/>
          </a:p>
        </p:txBody>
      </p:sp>
    </p:spTree>
    <p:extLst>
      <p:ext uri="{BB962C8B-B14F-4D97-AF65-F5344CB8AC3E}">
        <p14:creationId xmlns:p14="http://schemas.microsoft.com/office/powerpoint/2010/main" val="17003403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47C98B3-7BB1-4E05-8C5B-C587886D05DE}"/>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86735CF-20BA-4A36-9719-0795760B07ED}" type="datetimeFigureOut">
              <a:rPr lang="en-US"/>
              <a:pPr>
                <a:defRPr/>
              </a:pPr>
              <a:t>9/16/2018</a:t>
            </a:fld>
            <a:endParaRPr lang="en-US"/>
          </a:p>
        </p:txBody>
      </p:sp>
      <p:sp>
        <p:nvSpPr>
          <p:cNvPr id="5" name="Footer Placeholder 4">
            <a:extLst>
              <a:ext uri="{FF2B5EF4-FFF2-40B4-BE49-F238E27FC236}">
                <a16:creationId xmlns:a16="http://schemas.microsoft.com/office/drawing/2014/main" id="{EA6EF9B2-AAD6-495F-B3C2-19650BAE6014}"/>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4E83B2C-822D-4DDA-87CC-4EE91F741D1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C5F4650D-D592-4580-B442-BC86401817C8}" type="slidenum">
              <a:rPr lang="en-US" altLang="en-US"/>
              <a:pPr>
                <a:defRPr/>
              </a:pPr>
              <a:t>‹#›</a:t>
            </a:fld>
            <a:endParaRPr lang="en-US" altLang="en-US"/>
          </a:p>
        </p:txBody>
      </p:sp>
    </p:spTree>
    <p:extLst>
      <p:ext uri="{BB962C8B-B14F-4D97-AF65-F5344CB8AC3E}">
        <p14:creationId xmlns:p14="http://schemas.microsoft.com/office/powerpoint/2010/main" val="14595783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F97756-8393-4A24-B7A6-24C1567BCF54}"/>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107F5B2-1EAB-46EE-8EF8-CE2E3E8F1035}" type="datetimeFigureOut">
              <a:rPr lang="en-US"/>
              <a:pPr>
                <a:defRPr/>
              </a:pPr>
              <a:t>9/16/2018</a:t>
            </a:fld>
            <a:endParaRPr lang="en-US"/>
          </a:p>
        </p:txBody>
      </p:sp>
      <p:sp>
        <p:nvSpPr>
          <p:cNvPr id="5" name="Footer Placeholder 4">
            <a:extLst>
              <a:ext uri="{FF2B5EF4-FFF2-40B4-BE49-F238E27FC236}">
                <a16:creationId xmlns:a16="http://schemas.microsoft.com/office/drawing/2014/main" id="{FE72990A-43B2-40F0-9233-466F3BD1E658}"/>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D7CCAA3-17EE-48DB-82F6-5190C9B0CB52}"/>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FE2B7F1-836F-44ED-BE88-6A2E9CB1C0DA}" type="slidenum">
              <a:rPr lang="en-US" altLang="en-US"/>
              <a:pPr>
                <a:defRPr/>
              </a:pPr>
              <a:t>‹#›</a:t>
            </a:fld>
            <a:endParaRPr lang="en-US" altLang="en-US"/>
          </a:p>
        </p:txBody>
      </p:sp>
    </p:spTree>
    <p:extLst>
      <p:ext uri="{BB962C8B-B14F-4D97-AF65-F5344CB8AC3E}">
        <p14:creationId xmlns:p14="http://schemas.microsoft.com/office/powerpoint/2010/main" val="219436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6B5C05-8D82-41BA-A846-8AE28DB06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99241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28E441-CD34-4FB6-A5A6-6FB0C21D43E7}"/>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74BBDB7-E287-4E7E-A87B-2BE507B2282A}" type="datetimeFigureOut">
              <a:rPr lang="en-US"/>
              <a:pPr>
                <a:defRPr/>
              </a:pPr>
              <a:t>9/16/2018</a:t>
            </a:fld>
            <a:endParaRPr lang="en-US"/>
          </a:p>
        </p:txBody>
      </p:sp>
      <p:sp>
        <p:nvSpPr>
          <p:cNvPr id="5" name="Footer Placeholder 4">
            <a:extLst>
              <a:ext uri="{FF2B5EF4-FFF2-40B4-BE49-F238E27FC236}">
                <a16:creationId xmlns:a16="http://schemas.microsoft.com/office/drawing/2014/main" id="{AE83DC77-8C47-48FA-814E-3852DE2D7C3A}"/>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D5CBC2C-6800-4011-8669-A61F3AFA3970}"/>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6958F41-192B-4E51-AFC6-A4617F8C4FA4}" type="slidenum">
              <a:rPr lang="en-US" altLang="en-US"/>
              <a:pPr>
                <a:defRPr/>
              </a:pPr>
              <a:t>‹#›</a:t>
            </a:fld>
            <a:endParaRPr lang="en-US" altLang="en-US"/>
          </a:p>
        </p:txBody>
      </p:sp>
    </p:spTree>
    <p:extLst>
      <p:ext uri="{BB962C8B-B14F-4D97-AF65-F5344CB8AC3E}">
        <p14:creationId xmlns:p14="http://schemas.microsoft.com/office/powerpoint/2010/main" val="9538990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4AAA2E-9C25-4417-BE56-15EDA62A8B24}"/>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D8F0CA7-FF53-42D8-8CE3-119B5A7B8387}" type="datetimeFigureOut">
              <a:rPr lang="en-US"/>
              <a:pPr>
                <a:defRPr/>
              </a:pPr>
              <a:t>9/16/2018</a:t>
            </a:fld>
            <a:endParaRPr lang="en-US"/>
          </a:p>
        </p:txBody>
      </p:sp>
      <p:sp>
        <p:nvSpPr>
          <p:cNvPr id="6" name="Footer Placeholder 5">
            <a:extLst>
              <a:ext uri="{FF2B5EF4-FFF2-40B4-BE49-F238E27FC236}">
                <a16:creationId xmlns:a16="http://schemas.microsoft.com/office/drawing/2014/main" id="{1E32C994-BD0C-4DA9-AE8A-DCBD3146CD71}"/>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21291F86-69B4-48DE-BA22-613DDEA0B98B}"/>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049E0498-6A1C-4675-86C1-9B93E38A6A60}" type="slidenum">
              <a:rPr lang="en-US" altLang="en-US"/>
              <a:pPr>
                <a:defRPr/>
              </a:pPr>
              <a:t>‹#›</a:t>
            </a:fld>
            <a:endParaRPr lang="en-US" altLang="en-US"/>
          </a:p>
        </p:txBody>
      </p:sp>
    </p:spTree>
    <p:extLst>
      <p:ext uri="{BB962C8B-B14F-4D97-AF65-F5344CB8AC3E}">
        <p14:creationId xmlns:p14="http://schemas.microsoft.com/office/powerpoint/2010/main" val="3246618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E566D6-EE7F-4D31-87AF-A8EDAE399782}"/>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DD7306E-B78F-4CA4-A575-FDA6B28CE983}" type="datetimeFigureOut">
              <a:rPr lang="en-US"/>
              <a:pPr>
                <a:defRPr/>
              </a:pPr>
              <a:t>9/16/2018</a:t>
            </a:fld>
            <a:endParaRPr lang="en-US"/>
          </a:p>
        </p:txBody>
      </p:sp>
      <p:sp>
        <p:nvSpPr>
          <p:cNvPr id="8" name="Footer Placeholder 7">
            <a:extLst>
              <a:ext uri="{FF2B5EF4-FFF2-40B4-BE49-F238E27FC236}">
                <a16:creationId xmlns:a16="http://schemas.microsoft.com/office/drawing/2014/main" id="{ACE057C3-C848-41B4-89F4-9D24C6BE5F92}"/>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35EDD327-0670-421A-ACBF-3F84B6CC14B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067F548-8E07-4862-82AF-DBE4734815CC}" type="slidenum">
              <a:rPr lang="en-US" altLang="en-US"/>
              <a:pPr>
                <a:defRPr/>
              </a:pPr>
              <a:t>‹#›</a:t>
            </a:fld>
            <a:endParaRPr lang="en-US" altLang="en-US"/>
          </a:p>
        </p:txBody>
      </p:sp>
    </p:spTree>
    <p:extLst>
      <p:ext uri="{BB962C8B-B14F-4D97-AF65-F5344CB8AC3E}">
        <p14:creationId xmlns:p14="http://schemas.microsoft.com/office/powerpoint/2010/main" val="14325970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61994-4340-4A3A-B023-55F2A4C05E05}"/>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16F9D5D-C749-45E6-B527-D85B00C897C0}" type="datetimeFigureOut">
              <a:rPr lang="en-US"/>
              <a:pPr>
                <a:defRPr/>
              </a:pPr>
              <a:t>9/16/2018</a:t>
            </a:fld>
            <a:endParaRPr lang="en-US"/>
          </a:p>
        </p:txBody>
      </p:sp>
      <p:sp>
        <p:nvSpPr>
          <p:cNvPr id="4" name="Footer Placeholder 3">
            <a:extLst>
              <a:ext uri="{FF2B5EF4-FFF2-40B4-BE49-F238E27FC236}">
                <a16:creationId xmlns:a16="http://schemas.microsoft.com/office/drawing/2014/main" id="{68B619AD-409B-4DAA-AD95-4B5B93408F70}"/>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91D010B9-AC5E-4005-A6B2-B1F5BE534360}"/>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1D9CB53-2F12-46DE-B94E-44915881051B}" type="slidenum">
              <a:rPr lang="en-US" altLang="en-US"/>
              <a:pPr>
                <a:defRPr/>
              </a:pPr>
              <a:t>‹#›</a:t>
            </a:fld>
            <a:endParaRPr lang="en-US" altLang="en-US"/>
          </a:p>
        </p:txBody>
      </p:sp>
    </p:spTree>
    <p:extLst>
      <p:ext uri="{BB962C8B-B14F-4D97-AF65-F5344CB8AC3E}">
        <p14:creationId xmlns:p14="http://schemas.microsoft.com/office/powerpoint/2010/main" val="402894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56B82-A8E7-4307-B359-5C39746FD2FE}"/>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3F3AD4C-AE78-4A2E-B5BE-743901E5E65A}" type="datetimeFigureOut">
              <a:rPr lang="en-US"/>
              <a:pPr>
                <a:defRPr/>
              </a:pPr>
              <a:t>9/16/2018</a:t>
            </a:fld>
            <a:endParaRPr lang="en-US"/>
          </a:p>
        </p:txBody>
      </p:sp>
      <p:sp>
        <p:nvSpPr>
          <p:cNvPr id="3" name="Footer Placeholder 2">
            <a:extLst>
              <a:ext uri="{FF2B5EF4-FFF2-40B4-BE49-F238E27FC236}">
                <a16:creationId xmlns:a16="http://schemas.microsoft.com/office/drawing/2014/main" id="{1A6DB905-E779-4E86-B434-0AFE3561175F}"/>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96693AEE-ED61-4210-B4A0-D1A9CC92A729}"/>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15FAD0C1-4253-4596-B072-3126610A77C6}" type="slidenum">
              <a:rPr lang="en-US" altLang="en-US"/>
              <a:pPr>
                <a:defRPr/>
              </a:pPr>
              <a:t>‹#›</a:t>
            </a:fld>
            <a:endParaRPr lang="en-US" altLang="en-US"/>
          </a:p>
        </p:txBody>
      </p:sp>
    </p:spTree>
    <p:extLst>
      <p:ext uri="{BB962C8B-B14F-4D97-AF65-F5344CB8AC3E}">
        <p14:creationId xmlns:p14="http://schemas.microsoft.com/office/powerpoint/2010/main" val="41621874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1546200E-179D-4819-8A68-1658A22844AD}"/>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2E4300A-11DD-4FE0-86F0-2EED40AAC454}" type="datetimeFigureOut">
              <a:rPr lang="en-US"/>
              <a:pPr>
                <a:defRPr/>
              </a:pPr>
              <a:t>9/16/2018</a:t>
            </a:fld>
            <a:endParaRPr lang="en-US"/>
          </a:p>
        </p:txBody>
      </p:sp>
      <p:sp>
        <p:nvSpPr>
          <p:cNvPr id="6" name="Footer Placeholder 5">
            <a:extLst>
              <a:ext uri="{FF2B5EF4-FFF2-40B4-BE49-F238E27FC236}">
                <a16:creationId xmlns:a16="http://schemas.microsoft.com/office/drawing/2014/main" id="{FC49232E-496D-40EC-BA7C-28BDF95A5CB0}"/>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FC64F982-309B-4BAE-AFA5-9C1036BE9727}"/>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5E0BF9A-BB2B-4CE4-9E50-A470A2CDFBEB}" type="slidenum">
              <a:rPr lang="en-US" altLang="en-US"/>
              <a:pPr>
                <a:defRPr/>
              </a:pPr>
              <a:t>‹#›</a:t>
            </a:fld>
            <a:endParaRPr lang="en-US" altLang="en-US"/>
          </a:p>
        </p:txBody>
      </p:sp>
    </p:spTree>
    <p:extLst>
      <p:ext uri="{BB962C8B-B14F-4D97-AF65-F5344CB8AC3E}">
        <p14:creationId xmlns:p14="http://schemas.microsoft.com/office/powerpoint/2010/main" val="25677311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4FD98F6D-B629-4BE0-9DE9-8EE957D04688}"/>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29A253F-951A-41E1-BE39-0226EB343745}" type="datetimeFigureOut">
              <a:rPr lang="en-US"/>
              <a:pPr>
                <a:defRPr/>
              </a:pPr>
              <a:t>9/16/2018</a:t>
            </a:fld>
            <a:endParaRPr lang="en-US"/>
          </a:p>
        </p:txBody>
      </p:sp>
      <p:sp>
        <p:nvSpPr>
          <p:cNvPr id="6" name="Footer Placeholder 5">
            <a:extLst>
              <a:ext uri="{FF2B5EF4-FFF2-40B4-BE49-F238E27FC236}">
                <a16:creationId xmlns:a16="http://schemas.microsoft.com/office/drawing/2014/main" id="{3C8C4EA7-FA76-43EF-983F-109A510E3B62}"/>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91F7AB4-5964-4903-9E62-ECD0475FCC7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C467BF4-FB74-4236-A77D-36BE1919A7D3}" type="slidenum">
              <a:rPr lang="en-US" altLang="en-US"/>
              <a:pPr>
                <a:defRPr/>
              </a:pPr>
              <a:t>‹#›</a:t>
            </a:fld>
            <a:endParaRPr lang="en-US" altLang="en-US"/>
          </a:p>
        </p:txBody>
      </p:sp>
    </p:spTree>
    <p:extLst>
      <p:ext uri="{BB962C8B-B14F-4D97-AF65-F5344CB8AC3E}">
        <p14:creationId xmlns:p14="http://schemas.microsoft.com/office/powerpoint/2010/main" val="2771699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CB3EC-34DF-49A0-99E8-4B93203F0F3F}"/>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33347AA-1E05-4E31-9292-B7D3D89BCCCD}" type="datetimeFigureOut">
              <a:rPr lang="en-US"/>
              <a:pPr>
                <a:defRPr/>
              </a:pPr>
              <a:t>9/16/2018</a:t>
            </a:fld>
            <a:endParaRPr lang="en-US"/>
          </a:p>
        </p:txBody>
      </p:sp>
      <p:sp>
        <p:nvSpPr>
          <p:cNvPr id="5" name="Footer Placeholder 4">
            <a:extLst>
              <a:ext uri="{FF2B5EF4-FFF2-40B4-BE49-F238E27FC236}">
                <a16:creationId xmlns:a16="http://schemas.microsoft.com/office/drawing/2014/main" id="{554EDD20-4CFE-4BCD-890D-6C879BBBD089}"/>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82F29DD-09C9-49B3-875A-2ACE922AF7B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32316BA-E4F1-4573-B55B-8F9C734BF1E6}" type="slidenum">
              <a:rPr lang="en-US" altLang="en-US"/>
              <a:pPr>
                <a:defRPr/>
              </a:pPr>
              <a:t>‹#›</a:t>
            </a:fld>
            <a:endParaRPr lang="en-US" altLang="en-US"/>
          </a:p>
        </p:txBody>
      </p:sp>
    </p:spTree>
    <p:extLst>
      <p:ext uri="{BB962C8B-B14F-4D97-AF65-F5344CB8AC3E}">
        <p14:creationId xmlns:p14="http://schemas.microsoft.com/office/powerpoint/2010/main" val="2462231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BD278-D6CB-49C7-97EF-78DD0E88372B}"/>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A0E95C8-FC71-4AF0-859B-3FF4F8F87C53}" type="datetimeFigureOut">
              <a:rPr lang="en-US"/>
              <a:pPr>
                <a:defRPr/>
              </a:pPr>
              <a:t>9/16/2018</a:t>
            </a:fld>
            <a:endParaRPr lang="en-US"/>
          </a:p>
        </p:txBody>
      </p:sp>
      <p:sp>
        <p:nvSpPr>
          <p:cNvPr id="5" name="Footer Placeholder 4">
            <a:extLst>
              <a:ext uri="{FF2B5EF4-FFF2-40B4-BE49-F238E27FC236}">
                <a16:creationId xmlns:a16="http://schemas.microsoft.com/office/drawing/2014/main" id="{5CCF17EB-4797-40F7-8FB1-F3760BD46EC4}"/>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175296C7-F8F4-42C9-814E-7956A1BE65FB}"/>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9B6BE09F-551C-4B19-908B-9B1DB076FA4D}" type="slidenum">
              <a:rPr lang="en-US" altLang="en-US"/>
              <a:pPr>
                <a:defRPr/>
              </a:pPr>
              <a:t>‹#›</a:t>
            </a:fld>
            <a:endParaRPr lang="en-US" altLang="en-US"/>
          </a:p>
        </p:txBody>
      </p:sp>
    </p:spTree>
    <p:extLst>
      <p:ext uri="{BB962C8B-B14F-4D97-AF65-F5344CB8AC3E}">
        <p14:creationId xmlns:p14="http://schemas.microsoft.com/office/powerpoint/2010/main" val="28101006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306"/>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0343EE7F-BD89-4EA8-BD26-789C690E6036}"/>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8846CEAC-51FA-4D17-B28C-0725BEDFC08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209A6414-D148-487F-A515-2F523EDF7AB7}"/>
              </a:ext>
            </a:extLst>
          </p:cNvPr>
          <p:cNvSpPr>
            <a:spLocks noGrp="1" noChangeArrowheads="1"/>
          </p:cNvSpPr>
          <p:nvPr>
            <p:ph type="sldNum" sz="quarter" idx="12"/>
          </p:nvPr>
        </p:nvSpPr>
        <p:spPr>
          <a:xfrm>
            <a:off x="8737600" y="6248400"/>
            <a:ext cx="2844800" cy="457200"/>
          </a:xfrm>
        </p:spPr>
        <p:txBody>
          <a:bodyPr/>
          <a:lstStyle>
            <a:lvl1pPr>
              <a:defRPr sz="1333" b="0"/>
            </a:lvl1pPr>
          </a:lstStyle>
          <a:p>
            <a:pPr>
              <a:defRPr/>
            </a:pPr>
            <a:fld id="{CADCBB5B-623C-48C1-B806-89D3BBA74336}" type="slidenum">
              <a:rPr lang="en-US" altLang="en-US"/>
              <a:pPr>
                <a:defRPr/>
              </a:pPr>
              <a:t>‹#›</a:t>
            </a:fld>
            <a:endParaRPr lang="en-US" altLang="en-US"/>
          </a:p>
        </p:txBody>
      </p:sp>
    </p:spTree>
    <p:extLst>
      <p:ext uri="{BB962C8B-B14F-4D97-AF65-F5344CB8AC3E}">
        <p14:creationId xmlns:p14="http://schemas.microsoft.com/office/powerpoint/2010/main" val="7842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B313E1-6418-424D-9D10-EBF7D05BEE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08078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73B2E66-1338-49D9-98AF-3347D4E1E9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F30CC975-8976-4544-91FE-A96CF67BD4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44D356A6-083B-4E9E-A40B-F3CBD22822A7}"/>
              </a:ext>
            </a:extLst>
          </p:cNvPr>
          <p:cNvSpPr>
            <a:spLocks noGrp="1" noChangeArrowheads="1"/>
          </p:cNvSpPr>
          <p:nvPr>
            <p:ph type="sldNum" sz="quarter" idx="12"/>
          </p:nvPr>
        </p:nvSpPr>
        <p:spPr>
          <a:ln/>
        </p:spPr>
        <p:txBody>
          <a:bodyPr/>
          <a:lstStyle>
            <a:lvl1pPr>
              <a:defRPr/>
            </a:lvl1pPr>
          </a:lstStyle>
          <a:p>
            <a:pPr>
              <a:defRPr/>
            </a:pPr>
            <a:fld id="{E626D4CD-C8B5-4C0A-973D-F02F2DE2A8FE}" type="slidenum">
              <a:rPr lang="en-US" altLang="en-US"/>
              <a:pPr>
                <a:defRPr/>
              </a:pPr>
              <a:t>‹#›</a:t>
            </a:fld>
            <a:endParaRPr lang="en-US" altLang="en-US"/>
          </a:p>
        </p:txBody>
      </p:sp>
    </p:spTree>
    <p:extLst>
      <p:ext uri="{BB962C8B-B14F-4D97-AF65-F5344CB8AC3E}">
        <p14:creationId xmlns:p14="http://schemas.microsoft.com/office/powerpoint/2010/main" val="27102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a:extLst>
              <a:ext uri="{FF2B5EF4-FFF2-40B4-BE49-F238E27FC236}">
                <a16:creationId xmlns:a16="http://schemas.microsoft.com/office/drawing/2014/main" id="{0F19AFB2-73E4-4A42-BD77-2A1B769902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74EA8188-8C4A-46AE-913E-B1863FEAE1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DF3D530-CEC8-480C-966A-5463CCEE40CE}"/>
              </a:ext>
            </a:extLst>
          </p:cNvPr>
          <p:cNvSpPr>
            <a:spLocks noGrp="1" noChangeArrowheads="1"/>
          </p:cNvSpPr>
          <p:nvPr>
            <p:ph type="sldNum" sz="quarter" idx="12"/>
          </p:nvPr>
        </p:nvSpPr>
        <p:spPr>
          <a:ln/>
        </p:spPr>
        <p:txBody>
          <a:bodyPr/>
          <a:lstStyle>
            <a:lvl1pPr>
              <a:defRPr/>
            </a:lvl1pPr>
          </a:lstStyle>
          <a:p>
            <a:pPr>
              <a:defRPr/>
            </a:pPr>
            <a:fld id="{2BEC78DE-71BC-4681-8FD7-8A95997CDB2D}" type="slidenum">
              <a:rPr lang="en-US" altLang="en-US"/>
              <a:pPr>
                <a:defRPr/>
              </a:pPr>
              <a:t>‹#›</a:t>
            </a:fld>
            <a:endParaRPr lang="en-US" altLang="en-US"/>
          </a:p>
        </p:txBody>
      </p:sp>
    </p:spTree>
    <p:extLst>
      <p:ext uri="{BB962C8B-B14F-4D97-AF65-F5344CB8AC3E}">
        <p14:creationId xmlns:p14="http://schemas.microsoft.com/office/powerpoint/2010/main" val="19392076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4AFC36C-AB4F-4D4F-9BEC-757CDBB4D8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8A608839-C99B-4FFD-A8DF-A750775849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6DC140BA-976E-4717-940F-CD067A257237}"/>
              </a:ext>
            </a:extLst>
          </p:cNvPr>
          <p:cNvSpPr>
            <a:spLocks noGrp="1" noChangeArrowheads="1"/>
          </p:cNvSpPr>
          <p:nvPr>
            <p:ph type="sldNum" sz="quarter" idx="12"/>
          </p:nvPr>
        </p:nvSpPr>
        <p:spPr>
          <a:ln/>
        </p:spPr>
        <p:txBody>
          <a:bodyPr/>
          <a:lstStyle>
            <a:lvl1pPr>
              <a:defRPr/>
            </a:lvl1pPr>
          </a:lstStyle>
          <a:p>
            <a:pPr>
              <a:defRPr/>
            </a:pPr>
            <a:fld id="{0A96ABF1-DA65-490D-80D4-F0DA89200A1A}" type="slidenum">
              <a:rPr lang="en-US" altLang="en-US"/>
              <a:pPr>
                <a:defRPr/>
              </a:pPr>
              <a:t>‹#›</a:t>
            </a:fld>
            <a:endParaRPr lang="en-US" altLang="en-US"/>
          </a:p>
        </p:txBody>
      </p:sp>
    </p:spTree>
    <p:extLst>
      <p:ext uri="{BB962C8B-B14F-4D97-AF65-F5344CB8AC3E}">
        <p14:creationId xmlns:p14="http://schemas.microsoft.com/office/powerpoint/2010/main" val="37490412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EE7EA682-9C6B-4A5E-869A-EBCFCC820CA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B59A26A3-86C8-44C6-8E28-DF6731580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18499140-59BE-4E30-B3B6-1B14BF536A63}"/>
              </a:ext>
            </a:extLst>
          </p:cNvPr>
          <p:cNvSpPr>
            <a:spLocks noGrp="1" noChangeArrowheads="1"/>
          </p:cNvSpPr>
          <p:nvPr>
            <p:ph type="sldNum" sz="quarter" idx="12"/>
          </p:nvPr>
        </p:nvSpPr>
        <p:spPr>
          <a:ln/>
        </p:spPr>
        <p:txBody>
          <a:bodyPr/>
          <a:lstStyle>
            <a:lvl1pPr>
              <a:defRPr/>
            </a:lvl1pPr>
          </a:lstStyle>
          <a:p>
            <a:pPr>
              <a:defRPr/>
            </a:pPr>
            <a:fld id="{2B145E47-8386-4729-A52E-7F117A56FC4C}" type="slidenum">
              <a:rPr lang="en-US" altLang="en-US"/>
              <a:pPr>
                <a:defRPr/>
              </a:pPr>
              <a:t>‹#›</a:t>
            </a:fld>
            <a:endParaRPr lang="en-US" altLang="en-US"/>
          </a:p>
        </p:txBody>
      </p:sp>
    </p:spTree>
    <p:extLst>
      <p:ext uri="{BB962C8B-B14F-4D97-AF65-F5344CB8AC3E}">
        <p14:creationId xmlns:p14="http://schemas.microsoft.com/office/powerpoint/2010/main" val="27053527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589777B1-04D4-421C-A703-057F93C968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27730A23-B975-43B5-A9C2-1BAE0AED25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928D6B9D-8FDF-49B0-8104-4FD8E5EE8AC4}"/>
              </a:ext>
            </a:extLst>
          </p:cNvPr>
          <p:cNvSpPr>
            <a:spLocks noGrp="1" noChangeArrowheads="1"/>
          </p:cNvSpPr>
          <p:nvPr>
            <p:ph type="sldNum" sz="quarter" idx="12"/>
          </p:nvPr>
        </p:nvSpPr>
        <p:spPr>
          <a:ln/>
        </p:spPr>
        <p:txBody>
          <a:bodyPr/>
          <a:lstStyle>
            <a:lvl1pPr>
              <a:defRPr/>
            </a:lvl1pPr>
          </a:lstStyle>
          <a:p>
            <a:pPr>
              <a:defRPr/>
            </a:pPr>
            <a:fld id="{25799D29-9DFB-4862-AE36-0EF731CD125C}" type="slidenum">
              <a:rPr lang="en-US" altLang="en-US"/>
              <a:pPr>
                <a:defRPr/>
              </a:pPr>
              <a:t>‹#›</a:t>
            </a:fld>
            <a:endParaRPr lang="en-US" altLang="en-US"/>
          </a:p>
        </p:txBody>
      </p:sp>
    </p:spTree>
    <p:extLst>
      <p:ext uri="{BB962C8B-B14F-4D97-AF65-F5344CB8AC3E}">
        <p14:creationId xmlns:p14="http://schemas.microsoft.com/office/powerpoint/2010/main" val="4417722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9112182-171A-4F38-B6AF-863B388A4B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2429E7BD-5FB0-4496-B1E6-AA7AE4BE18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59E66ABD-40EF-4A32-B562-C8FC8F5AD806}"/>
              </a:ext>
            </a:extLst>
          </p:cNvPr>
          <p:cNvSpPr>
            <a:spLocks noGrp="1" noChangeArrowheads="1"/>
          </p:cNvSpPr>
          <p:nvPr>
            <p:ph type="sldNum" sz="quarter" idx="12"/>
          </p:nvPr>
        </p:nvSpPr>
        <p:spPr>
          <a:ln/>
        </p:spPr>
        <p:txBody>
          <a:bodyPr/>
          <a:lstStyle>
            <a:lvl1pPr>
              <a:defRPr/>
            </a:lvl1pPr>
          </a:lstStyle>
          <a:p>
            <a:pPr>
              <a:defRPr/>
            </a:pPr>
            <a:fld id="{D905BAB4-1644-4F30-B35F-BDEAD7896FA4}" type="slidenum">
              <a:rPr lang="en-US" altLang="en-US"/>
              <a:pPr>
                <a:defRPr/>
              </a:pPr>
              <a:t>‹#›</a:t>
            </a:fld>
            <a:endParaRPr lang="en-US" altLang="en-US"/>
          </a:p>
        </p:txBody>
      </p:sp>
    </p:spTree>
    <p:extLst>
      <p:ext uri="{BB962C8B-B14F-4D97-AF65-F5344CB8AC3E}">
        <p14:creationId xmlns:p14="http://schemas.microsoft.com/office/powerpoint/2010/main" val="2943707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FCA0C78C-3783-48B5-85CD-901C04EE4A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AAA0364-3539-448B-9E73-06A388F738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1D5FE1BD-3420-4E45-A2C8-DFA5583C8B4B}"/>
              </a:ext>
            </a:extLst>
          </p:cNvPr>
          <p:cNvSpPr>
            <a:spLocks noGrp="1" noChangeArrowheads="1"/>
          </p:cNvSpPr>
          <p:nvPr>
            <p:ph type="sldNum" sz="quarter" idx="12"/>
          </p:nvPr>
        </p:nvSpPr>
        <p:spPr>
          <a:ln/>
        </p:spPr>
        <p:txBody>
          <a:bodyPr/>
          <a:lstStyle>
            <a:lvl1pPr>
              <a:defRPr/>
            </a:lvl1pPr>
          </a:lstStyle>
          <a:p>
            <a:pPr>
              <a:defRPr/>
            </a:pPr>
            <a:fld id="{6B3299C7-71C1-4413-9C96-21D85E73ED9C}" type="slidenum">
              <a:rPr lang="en-US" altLang="en-US"/>
              <a:pPr>
                <a:defRPr/>
              </a:pPr>
              <a:t>‹#›</a:t>
            </a:fld>
            <a:endParaRPr lang="en-US" altLang="en-US"/>
          </a:p>
        </p:txBody>
      </p:sp>
    </p:spTree>
    <p:extLst>
      <p:ext uri="{BB962C8B-B14F-4D97-AF65-F5344CB8AC3E}">
        <p14:creationId xmlns:p14="http://schemas.microsoft.com/office/powerpoint/2010/main" val="32771338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5CEE747D-2793-444F-9147-E0FEC8B986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5127B60-2C6C-48E0-8D1F-EEA6CF5D29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DC3C9E6F-574B-47A9-B998-BE34BF40B566}"/>
              </a:ext>
            </a:extLst>
          </p:cNvPr>
          <p:cNvSpPr>
            <a:spLocks noGrp="1" noChangeArrowheads="1"/>
          </p:cNvSpPr>
          <p:nvPr>
            <p:ph type="sldNum" sz="quarter" idx="12"/>
          </p:nvPr>
        </p:nvSpPr>
        <p:spPr>
          <a:ln/>
        </p:spPr>
        <p:txBody>
          <a:bodyPr/>
          <a:lstStyle>
            <a:lvl1pPr>
              <a:defRPr/>
            </a:lvl1pPr>
          </a:lstStyle>
          <a:p>
            <a:pPr>
              <a:defRPr/>
            </a:pPr>
            <a:fld id="{913AA647-881B-4AB3-A989-604E5E26CC6A}" type="slidenum">
              <a:rPr lang="en-US" altLang="en-US"/>
              <a:pPr>
                <a:defRPr/>
              </a:pPr>
              <a:t>‹#›</a:t>
            </a:fld>
            <a:endParaRPr lang="en-US" altLang="en-US"/>
          </a:p>
        </p:txBody>
      </p:sp>
    </p:spTree>
    <p:extLst>
      <p:ext uri="{BB962C8B-B14F-4D97-AF65-F5344CB8AC3E}">
        <p14:creationId xmlns:p14="http://schemas.microsoft.com/office/powerpoint/2010/main" val="33414845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B764EF6-8DC9-435F-89A5-ECF8B3E228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BCEF634-EA29-4D4E-9437-C400AABCCF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B8C6A96-9C07-4AD9-8D2D-F6F510672436}"/>
              </a:ext>
            </a:extLst>
          </p:cNvPr>
          <p:cNvSpPr>
            <a:spLocks noGrp="1" noChangeArrowheads="1"/>
          </p:cNvSpPr>
          <p:nvPr>
            <p:ph type="sldNum" sz="quarter" idx="12"/>
          </p:nvPr>
        </p:nvSpPr>
        <p:spPr>
          <a:ln/>
        </p:spPr>
        <p:txBody>
          <a:bodyPr/>
          <a:lstStyle>
            <a:lvl1pPr>
              <a:defRPr/>
            </a:lvl1pPr>
          </a:lstStyle>
          <a:p>
            <a:pPr>
              <a:defRPr/>
            </a:pPr>
            <a:fld id="{F0DB432E-64CB-4EAA-8667-7814BFDE792D}" type="slidenum">
              <a:rPr lang="en-US" altLang="en-US"/>
              <a:pPr>
                <a:defRPr/>
              </a:pPr>
              <a:t>‹#›</a:t>
            </a:fld>
            <a:endParaRPr lang="en-US" altLang="en-US"/>
          </a:p>
        </p:txBody>
      </p:sp>
    </p:spTree>
    <p:extLst>
      <p:ext uri="{BB962C8B-B14F-4D97-AF65-F5344CB8AC3E}">
        <p14:creationId xmlns:p14="http://schemas.microsoft.com/office/powerpoint/2010/main" val="26181099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4"/>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4"/>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CCCB082-8BEC-456C-AAA6-A631E104AE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9DA072B7-5ECD-41DF-B9E8-72D52139D9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53820759-6B30-4067-9CED-93CBCE0DA4E8}"/>
              </a:ext>
            </a:extLst>
          </p:cNvPr>
          <p:cNvSpPr>
            <a:spLocks noGrp="1" noChangeArrowheads="1"/>
          </p:cNvSpPr>
          <p:nvPr>
            <p:ph type="sldNum" sz="quarter" idx="12"/>
          </p:nvPr>
        </p:nvSpPr>
        <p:spPr>
          <a:ln/>
        </p:spPr>
        <p:txBody>
          <a:bodyPr/>
          <a:lstStyle>
            <a:lvl1pPr>
              <a:defRPr/>
            </a:lvl1pPr>
          </a:lstStyle>
          <a:p>
            <a:pPr>
              <a:defRPr/>
            </a:pPr>
            <a:fld id="{DF130EDA-CB17-49AB-B93A-0894E74959A9}" type="slidenum">
              <a:rPr lang="en-US" altLang="en-US"/>
              <a:pPr>
                <a:defRPr/>
              </a:pPr>
              <a:t>‹#›</a:t>
            </a:fld>
            <a:endParaRPr lang="en-US" altLang="en-US"/>
          </a:p>
        </p:txBody>
      </p:sp>
    </p:spTree>
    <p:extLst>
      <p:ext uri="{BB962C8B-B14F-4D97-AF65-F5344CB8AC3E}">
        <p14:creationId xmlns:p14="http://schemas.microsoft.com/office/powerpoint/2010/main" val="197628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11E678-4F55-4879-8881-2D15314796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1324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367" y="275003"/>
            <a:ext cx="10973300" cy="5850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D225E01A-558F-47A2-8114-B60886DCA98D}"/>
              </a:ext>
            </a:extLst>
          </p:cNvPr>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Slide Number Placeholder 3">
            <a:extLst>
              <a:ext uri="{FF2B5EF4-FFF2-40B4-BE49-F238E27FC236}">
                <a16:creationId xmlns:a16="http://schemas.microsoft.com/office/drawing/2014/main" id="{FD9EF4E1-693D-4205-AD0E-8364ABC31CB1}"/>
              </a:ext>
            </a:extLst>
          </p:cNvPr>
          <p:cNvSpPr>
            <a:spLocks noGrp="1" noChangeArrowheads="1"/>
          </p:cNvSpPr>
          <p:nvPr>
            <p:ph type="sldNum" sz="quarter" idx="11"/>
          </p:nvPr>
        </p:nvSpPr>
        <p:spPr/>
        <p:txBody>
          <a:bodyPr/>
          <a:lstStyle>
            <a:lvl1pPr>
              <a:defRPr>
                <a:solidFill>
                  <a:srgbClr val="FFFFFF"/>
                </a:solidFill>
              </a:defRPr>
            </a:lvl1pPr>
          </a:lstStyle>
          <a:p>
            <a:pPr>
              <a:defRPr/>
            </a:pPr>
            <a:fld id="{64899C09-D1F6-4277-9CB3-DAC9C4669552}" type="slidenum">
              <a:rPr lang="en-GB" altLang="en-US"/>
              <a:pPr>
                <a:defRPr/>
              </a:pPr>
              <a:t>‹#›</a:t>
            </a:fld>
            <a:endParaRPr lang="en-GB" altLang="en-US"/>
          </a:p>
        </p:txBody>
      </p:sp>
      <p:sp>
        <p:nvSpPr>
          <p:cNvPr id="5" name="Rectangle 14">
            <a:extLst>
              <a:ext uri="{FF2B5EF4-FFF2-40B4-BE49-F238E27FC236}">
                <a16:creationId xmlns:a16="http://schemas.microsoft.com/office/drawing/2014/main" id="{03AB3922-5971-4506-B906-7678E30751BF}"/>
              </a:ext>
            </a:extLst>
          </p:cNvPr>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280671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w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eaLnBrk="0" fontAlgn="base" hangingPunct="0">
              <a:spcBef>
                <a:spcPct val="0"/>
              </a:spcBef>
              <a:spcAft>
                <a:spcPct val="0"/>
              </a:spcAft>
              <a:defRPr/>
            </a:pPr>
            <a:fld id="{8882BA07-B03C-4E69-BEF6-17B45188D150}"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69095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5pPr>
      <a:lvl6pPr marL="457200" algn="ctr" rtl="0" fontAlgn="base">
        <a:spcBef>
          <a:spcPct val="0"/>
        </a:spcBef>
        <a:spcAft>
          <a:spcPct val="0"/>
        </a:spcAft>
        <a:defRPr sz="4400">
          <a:solidFill>
            <a:schemeClr val="tx2"/>
          </a:solidFill>
          <a:latin typeface="Arial" pitchFamily="34" charset="0"/>
          <a:ea typeface="ヒラギノ角ゴ Pro W3" pitchFamily="68" charset="-128"/>
        </a:defRPr>
      </a:lvl6pPr>
      <a:lvl7pPr marL="914400" algn="ctr" rtl="0" fontAlgn="base">
        <a:spcBef>
          <a:spcPct val="0"/>
        </a:spcBef>
        <a:spcAft>
          <a:spcPct val="0"/>
        </a:spcAft>
        <a:defRPr sz="4400">
          <a:solidFill>
            <a:schemeClr val="tx2"/>
          </a:solidFill>
          <a:latin typeface="Arial" pitchFamily="34" charset="0"/>
          <a:ea typeface="ヒラギノ角ゴ Pro W3" pitchFamily="68" charset="-128"/>
        </a:defRPr>
      </a:lvl7pPr>
      <a:lvl8pPr marL="1371600" algn="ctr" rtl="0" fontAlgn="base">
        <a:spcBef>
          <a:spcPct val="0"/>
        </a:spcBef>
        <a:spcAft>
          <a:spcPct val="0"/>
        </a:spcAft>
        <a:defRPr sz="4400">
          <a:solidFill>
            <a:schemeClr val="tx2"/>
          </a:solidFill>
          <a:latin typeface="Arial" pitchFamily="34" charset="0"/>
          <a:ea typeface="ヒラギノ角ゴ Pro W3" pitchFamily="68" charset="-128"/>
        </a:defRPr>
      </a:lvl8pPr>
      <a:lvl9pPr marL="1828800" algn="ctr" rtl="0" fontAlgn="base">
        <a:spcBef>
          <a:spcPct val="0"/>
        </a:spcBef>
        <a:spcAft>
          <a:spcPct val="0"/>
        </a:spcAft>
        <a:defRPr sz="4400">
          <a:solidFill>
            <a:schemeClr val="tx2"/>
          </a:solidFill>
          <a:latin typeface="Arial" pitchFamily="34" charset="0"/>
          <a:ea typeface="ヒラギノ角ゴ Pro W3" pitchFamily="6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49F0-DDC8-4C14-B9A0-03E558624EE5}" type="datetimeFigureOut">
              <a:rPr lang="en-US" smtClean="0">
                <a:solidFill>
                  <a:prstClr val="white">
                    <a:tint val="75000"/>
                  </a:prstClr>
                </a:solidFill>
              </a:rPr>
              <a:pPr/>
              <a:t>9/16/2018</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8545372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Placeholder 1">
            <a:extLst>
              <a:ext uri="{FF2B5EF4-FFF2-40B4-BE49-F238E27FC236}">
                <a16:creationId xmlns:a16="http://schemas.microsoft.com/office/drawing/2014/main" id="{61F373CE-F602-4602-B86A-F5B6A5330482}"/>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Text Placeholder 2">
            <a:extLst>
              <a:ext uri="{FF2B5EF4-FFF2-40B4-BE49-F238E27FC236}">
                <a16:creationId xmlns:a16="http://schemas.microsoft.com/office/drawing/2014/main" id="{CFDA0E64-8E69-4D59-96F1-6C2AF9F16971}"/>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A62028B-89CC-4C5B-8DCA-B1449E9BA9A6}"/>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prstClr val="white">
                    <a:tint val="75000"/>
                  </a:prstClr>
                </a:solidFill>
                <a:latin typeface="Calibri"/>
                <a:cs typeface="+mn-cs"/>
              </a:defRPr>
            </a:lvl1pPr>
          </a:lstStyle>
          <a:p>
            <a:pPr>
              <a:defRPr/>
            </a:pPr>
            <a:fld id="{D56A9197-2D32-4E13-B519-D118023EEB06}" type="datetimeFigureOut">
              <a:rPr lang="en-US"/>
              <a:pPr>
                <a:defRPr/>
              </a:pPr>
              <a:t>9/16/2018</a:t>
            </a:fld>
            <a:endParaRPr lang="en-US"/>
          </a:p>
        </p:txBody>
      </p:sp>
      <p:sp>
        <p:nvSpPr>
          <p:cNvPr id="5" name="Footer Placeholder 4">
            <a:extLst>
              <a:ext uri="{FF2B5EF4-FFF2-40B4-BE49-F238E27FC236}">
                <a16:creationId xmlns:a16="http://schemas.microsoft.com/office/drawing/2014/main" id="{A9822622-9D26-429E-B07C-1E00BC2B990F}"/>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prstClr val="white">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35A76FBF-65C5-4941-9C64-B38CF4E5248F}"/>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FFFFFF"/>
                </a:solidFill>
                <a:latin typeface="Calibri" panose="020F0502020204030204" pitchFamily="34" charset="0"/>
              </a:defRPr>
            </a:lvl1pPr>
          </a:lstStyle>
          <a:p>
            <a:pPr>
              <a:defRPr/>
            </a:pPr>
            <a:fld id="{DF2CF8C0-514A-4A6E-88C6-7682E2B8FF7F}" type="slidenum">
              <a:rPr lang="en-US" altLang="en-US"/>
              <a:pPr>
                <a:defRPr/>
              </a:pPr>
              <a:t>‹#›</a:t>
            </a:fld>
            <a:endParaRPr lang="en-US" altLang="en-US"/>
          </a:p>
        </p:txBody>
      </p:sp>
    </p:spTree>
    <p:extLst>
      <p:ext uri="{BB962C8B-B14F-4D97-AF65-F5344CB8AC3E}">
        <p14:creationId xmlns:p14="http://schemas.microsoft.com/office/powerpoint/2010/main" val="2792779628"/>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42900"/>
            <a:ext cx="10363200" cy="1143000"/>
          </a:xfrm>
          <a:prstGeom prst="rect">
            <a:avLst/>
          </a:prstGeom>
          <a:noFill/>
          <a:ln w="12700">
            <a:noFill/>
            <a:miter lim="800000"/>
            <a:headEnd/>
            <a:tailEnd/>
          </a:ln>
          <a:effectLst>
            <a:outerShdw dist="107763" dir="2700000" algn="ctr" rotWithShape="0">
              <a:schemeClr val="bg2"/>
            </a:outerShdw>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0" y="1524000"/>
            <a:ext cx="12175067"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2400">
              <a:solidFill>
                <a:srgbClr val="E0E0E0"/>
              </a:solidFill>
              <a:effectLst>
                <a:outerShdw blurRad="38100" dist="38100" dir="2700000" algn="tl">
                  <a:srgbClr val="000000">
                    <a:alpha val="43137"/>
                  </a:srgbClr>
                </a:outerShdw>
              </a:effectLst>
              <a:latin typeface="Arial" pitchFamily="34" charset="0"/>
            </a:endParaRPr>
          </a:p>
        </p:txBody>
      </p:sp>
      <p:sp>
        <p:nvSpPr>
          <p:cNvPr id="1029" name="Rectangle 5"/>
          <p:cNvSpPr>
            <a:spLocks noChangeArrowheads="1"/>
          </p:cNvSpPr>
          <p:nvPr/>
        </p:nvSpPr>
        <p:spPr bwMode="auto">
          <a:xfrm>
            <a:off x="0" y="1733550"/>
            <a:ext cx="12175067"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2400">
              <a:solidFill>
                <a:srgbClr val="E0E0E0"/>
              </a:solidFill>
              <a:effectLst>
                <a:outerShdw blurRad="38100" dist="38100" dir="2700000" algn="tl">
                  <a:srgbClr val="000000">
                    <a:alpha val="43137"/>
                  </a:srgbClr>
                </a:outerShdw>
              </a:effectLst>
              <a:latin typeface="Arial" pitchFamily="34" charset="0"/>
            </a:endParaRPr>
          </a:p>
        </p:txBody>
      </p:sp>
      <p:pic>
        <p:nvPicPr>
          <p:cNvPr id="1030" name="Picture 6"/>
          <p:cNvPicPr>
            <a:picLocks noChangeArrowheads="1"/>
          </p:cNvPicPr>
          <p:nvPr/>
        </p:nvPicPr>
        <p:blipFill>
          <a:blip r:embed="rId13" cstate="print"/>
          <a:srcRect l="21988"/>
          <a:stretch>
            <a:fillRect/>
          </a:stretch>
        </p:blipFill>
        <p:spPr bwMode="auto">
          <a:xfrm>
            <a:off x="25422" y="52388"/>
            <a:ext cx="1892300" cy="1562100"/>
          </a:xfrm>
          <a:prstGeom prst="rect">
            <a:avLst/>
          </a:prstGeom>
          <a:noFill/>
          <a:ln w="12700">
            <a:noFill/>
            <a:miter lim="800000"/>
            <a:headEnd/>
            <a:tailEnd/>
          </a:ln>
          <a:effectLst/>
        </p:spPr>
      </p:pic>
    </p:spTree>
    <p:extLst>
      <p:ext uri="{BB962C8B-B14F-4D97-AF65-F5344CB8AC3E}">
        <p14:creationId xmlns:p14="http://schemas.microsoft.com/office/powerpoint/2010/main" val="20371870"/>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ä"/>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ä"/>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ä"/>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609600" y="275167"/>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Text Placeholder 2"/>
          <p:cNvSpPr>
            <a:spLocks noGrp="1"/>
          </p:cNvSpPr>
          <p:nvPr>
            <p:ph type="body" idx="1"/>
          </p:nvPr>
        </p:nvSpPr>
        <p:spPr bwMode="auto">
          <a:xfrm>
            <a:off x="609600" y="1600202"/>
            <a:ext cx="109728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4"/>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cs typeface="+mn-cs"/>
              </a:defRPr>
            </a:lvl1pPr>
          </a:lstStyle>
          <a:p>
            <a:pPr>
              <a:defRPr/>
            </a:pPr>
            <a:fld id="{871BACE1-347F-45F6-B1CB-8551CE31AA21}" type="datetimeFigureOut">
              <a:rPr lang="en-US"/>
              <a:pPr>
                <a:defRPr/>
              </a:pPr>
              <a:t>9/16/2018</a:t>
            </a:fld>
            <a:endParaRPr lang="en-US"/>
          </a:p>
        </p:txBody>
      </p:sp>
      <p:sp>
        <p:nvSpPr>
          <p:cNvPr id="5" name="Footer Placeholder 4"/>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4"/>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cs typeface="+mn-cs"/>
              </a:defRPr>
            </a:lvl1pPr>
          </a:lstStyle>
          <a:p>
            <a:pPr>
              <a:defRPr/>
            </a:pPr>
            <a:fld id="{4FE3881E-99A7-4648-918D-96B506688C8D}" type="slidenum">
              <a:rPr lang="en-US"/>
              <a:pPr>
                <a:defRPr/>
              </a:pPr>
              <a:t>‹#›</a:t>
            </a:fld>
            <a:endParaRPr lang="en-US"/>
          </a:p>
        </p:txBody>
      </p:sp>
    </p:spTree>
    <p:extLst>
      <p:ext uri="{BB962C8B-B14F-4D97-AF65-F5344CB8AC3E}">
        <p14:creationId xmlns:p14="http://schemas.microsoft.com/office/powerpoint/2010/main" val="1936427231"/>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801DDCF4-6733-4C34-B417-FD3C2DA743C3}"/>
              </a:ext>
            </a:extLst>
          </p:cNvPr>
          <p:cNvSpPr>
            <a:spLocks noGrp="1" noChangeArrowheads="1"/>
          </p:cNvSpPr>
          <p:nvPr>
            <p:ph type="title"/>
          </p:nvPr>
        </p:nvSpPr>
        <p:spPr bwMode="auto">
          <a:xfrm>
            <a:off x="609600" y="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950FE033-C97B-41CC-8DE5-2EF3779F2548}"/>
              </a:ext>
            </a:extLst>
          </p:cNvPr>
          <p:cNvSpPr>
            <a:spLocks noGrp="1" noChangeArrowheads="1"/>
          </p:cNvSpPr>
          <p:nvPr>
            <p:ph type="body" idx="1"/>
          </p:nvPr>
        </p:nvSpPr>
        <p:spPr bwMode="auto">
          <a:xfrm>
            <a:off x="203200" y="990601"/>
            <a:ext cx="11785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FF27A366-CFEF-4222-8F46-0817C17E7926}"/>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cs typeface="+mn-cs"/>
              </a:defRPr>
            </a:lvl1pPr>
          </a:lstStyle>
          <a:p>
            <a:pPr>
              <a:defRPr/>
            </a:pPr>
            <a:endParaRPr lang="en-US"/>
          </a:p>
        </p:txBody>
      </p:sp>
      <p:sp>
        <p:nvSpPr>
          <p:cNvPr id="16397" name="Rectangle 13">
            <a:extLst>
              <a:ext uri="{FF2B5EF4-FFF2-40B4-BE49-F238E27FC236}">
                <a16:creationId xmlns:a16="http://schemas.microsoft.com/office/drawing/2014/main" id="{CEB1AD9F-9E5A-4BA6-8185-03BB25CE121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cs typeface="+mn-cs"/>
              </a:defRPr>
            </a:lvl1pPr>
          </a:lstStyle>
          <a:p>
            <a:pPr>
              <a:defRPr/>
            </a:pPr>
            <a:endParaRPr lang="en-US"/>
          </a:p>
        </p:txBody>
      </p:sp>
      <p:sp>
        <p:nvSpPr>
          <p:cNvPr id="16398" name="Rectangle 14">
            <a:extLst>
              <a:ext uri="{FF2B5EF4-FFF2-40B4-BE49-F238E27FC236}">
                <a16:creationId xmlns:a16="http://schemas.microsoft.com/office/drawing/2014/main" id="{B019DDEE-B761-4116-9D17-7BEB68D1A22F}"/>
              </a:ext>
            </a:extLst>
          </p:cNvPr>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effectLst>
                  <a:outerShdw blurRad="38100" dist="38100" dir="2700000" algn="tl">
                    <a:srgbClr val="010199"/>
                  </a:outerShdw>
                </a:effectLst>
              </a:defRPr>
            </a:lvl1pPr>
          </a:lstStyle>
          <a:p>
            <a:fld id="{64D0BD5D-E959-488C-B9A6-EC59EEB80592}" type="slidenum">
              <a:rPr lang="en-US" altLang="en-US"/>
              <a:pPr/>
              <a:t>‹#›</a:t>
            </a:fld>
            <a:endParaRPr lang="en-US" altLang="en-US"/>
          </a:p>
        </p:txBody>
      </p:sp>
    </p:spTree>
    <p:extLst>
      <p:ext uri="{BB962C8B-B14F-4D97-AF65-F5344CB8AC3E}">
        <p14:creationId xmlns:p14="http://schemas.microsoft.com/office/powerpoint/2010/main" val="567036681"/>
      </p:ext>
    </p:extLst>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3200" b="1">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Wingdings" panose="05000000000000000000" pitchFamily="2" charset="2"/>
        <a:buChar char="l"/>
        <a:defRPr sz="2800" b="1">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400" b="1">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F0296030-2AB2-4C3A-A490-EA80B20EB58D}"/>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C5C840E1-1092-45A0-841A-81ED6CE0C9B6}"/>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E073568-20C1-400B-ABC1-60C55348B2A8}"/>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prstClr val="white">
                    <a:tint val="75000"/>
                  </a:prstClr>
                </a:solidFill>
                <a:latin typeface="Calibri"/>
                <a:cs typeface="+mn-cs"/>
              </a:defRPr>
            </a:lvl1pPr>
          </a:lstStyle>
          <a:p>
            <a:pPr>
              <a:defRPr/>
            </a:pPr>
            <a:fld id="{3D0BD6FB-0F70-42B4-982A-32955B408174}" type="datetimeFigureOut">
              <a:rPr lang="en-US"/>
              <a:pPr>
                <a:defRPr/>
              </a:pPr>
              <a:t>9/16/2018</a:t>
            </a:fld>
            <a:endParaRPr lang="en-US"/>
          </a:p>
        </p:txBody>
      </p:sp>
      <p:sp>
        <p:nvSpPr>
          <p:cNvPr id="5" name="Footer Placeholder 4">
            <a:extLst>
              <a:ext uri="{FF2B5EF4-FFF2-40B4-BE49-F238E27FC236}">
                <a16:creationId xmlns:a16="http://schemas.microsoft.com/office/drawing/2014/main" id="{4564FD5F-9334-4DB8-BE8A-1A91778882EA}"/>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prstClr val="white">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A98DC7BE-85F4-4A9D-B1F0-2D8C712F3A56}"/>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FFFFFF"/>
                </a:solidFill>
                <a:latin typeface="Calibri" panose="020F0502020204030204" pitchFamily="34" charset="0"/>
              </a:defRPr>
            </a:lvl1pPr>
          </a:lstStyle>
          <a:p>
            <a:pPr>
              <a:defRPr/>
            </a:pPr>
            <a:fld id="{36AAEFF5-9594-492E-86F7-F7C019CFB030}" type="slidenum">
              <a:rPr lang="en-US" altLang="en-US"/>
              <a:pPr>
                <a:defRPr/>
              </a:pPr>
              <a:t>‹#›</a:t>
            </a:fld>
            <a:endParaRPr lang="en-US" altLang="en-US"/>
          </a:p>
        </p:txBody>
      </p:sp>
    </p:spTree>
    <p:extLst>
      <p:ext uri="{BB962C8B-B14F-4D97-AF65-F5344CB8AC3E}">
        <p14:creationId xmlns:p14="http://schemas.microsoft.com/office/powerpoint/2010/main" val="2085322478"/>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671A8FE0-5E37-449D-9C5F-E02789A450D5}"/>
              </a:ext>
            </a:extLst>
          </p:cNvPr>
          <p:cNvSpPr>
            <a:spLocks noGrp="1" noChangeArrowheads="1"/>
          </p:cNvSpPr>
          <p:nvPr>
            <p:ph type="title"/>
          </p:nvPr>
        </p:nvSpPr>
        <p:spPr bwMode="auto">
          <a:xfrm>
            <a:off x="609600" y="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2FD8DCC3-9BF9-48D8-B309-819E016D690A}"/>
              </a:ext>
            </a:extLst>
          </p:cNvPr>
          <p:cNvSpPr>
            <a:spLocks noGrp="1" noChangeArrowheads="1"/>
          </p:cNvSpPr>
          <p:nvPr>
            <p:ph type="body" idx="1"/>
          </p:nvPr>
        </p:nvSpPr>
        <p:spPr bwMode="auto">
          <a:xfrm>
            <a:off x="203200" y="990600"/>
            <a:ext cx="11785600" cy="4531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EE29835F-94FD-4739-A8D2-E6EF3ED4F829}"/>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a:defRPr/>
            </a:pPr>
            <a:endParaRPr lang="en-US"/>
          </a:p>
        </p:txBody>
      </p:sp>
      <p:sp>
        <p:nvSpPr>
          <p:cNvPr id="16397" name="Rectangle 13">
            <a:extLst>
              <a:ext uri="{FF2B5EF4-FFF2-40B4-BE49-F238E27FC236}">
                <a16:creationId xmlns:a16="http://schemas.microsoft.com/office/drawing/2014/main" id="{75E406CC-D364-48DF-93F1-85B2EDA84A6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a:defRPr/>
            </a:pPr>
            <a:endParaRPr lang="en-US"/>
          </a:p>
        </p:txBody>
      </p:sp>
      <p:sp>
        <p:nvSpPr>
          <p:cNvPr id="16398" name="Rectangle 14">
            <a:extLst>
              <a:ext uri="{FF2B5EF4-FFF2-40B4-BE49-F238E27FC236}">
                <a16:creationId xmlns:a16="http://schemas.microsoft.com/office/drawing/2014/main" id="{9671B2DF-B989-438B-B592-9000AAD7B825}"/>
              </a:ext>
            </a:extLst>
          </p:cNvPr>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b="1">
                <a:effectLst>
                  <a:outerShdw blurRad="38100" dist="38100" dir="2700000" algn="tl">
                    <a:srgbClr val="010199"/>
                  </a:outerShdw>
                </a:effectLst>
              </a:defRPr>
            </a:lvl1pPr>
          </a:lstStyle>
          <a:p>
            <a:pPr>
              <a:defRPr/>
            </a:pPr>
            <a:fld id="{C99F1C9B-DB46-4482-9261-1F35581A7E11}" type="slidenum">
              <a:rPr lang="en-US" altLang="en-US"/>
              <a:pPr>
                <a:defRPr/>
              </a:pPr>
              <a:t>‹#›</a:t>
            </a:fld>
            <a:endParaRPr lang="en-US" altLang="en-US"/>
          </a:p>
        </p:txBody>
      </p:sp>
    </p:spTree>
    <p:extLst>
      <p:ext uri="{BB962C8B-B14F-4D97-AF65-F5344CB8AC3E}">
        <p14:creationId xmlns:p14="http://schemas.microsoft.com/office/powerpoint/2010/main" val="3575516003"/>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585" algn="ctr" rtl="0" fontAlgn="base">
        <a:spcBef>
          <a:spcPct val="0"/>
        </a:spcBef>
        <a:spcAft>
          <a:spcPct val="0"/>
        </a:spcAft>
        <a:defRPr sz="5867" b="1">
          <a:solidFill>
            <a:srgbClr val="FFFF00"/>
          </a:solidFill>
          <a:latin typeface="Arial" charset="0"/>
        </a:defRPr>
      </a:lvl6pPr>
      <a:lvl7pPr marL="1219170" algn="ctr" rtl="0" fontAlgn="base">
        <a:spcBef>
          <a:spcPct val="0"/>
        </a:spcBef>
        <a:spcAft>
          <a:spcPct val="0"/>
        </a:spcAft>
        <a:defRPr sz="5867" b="1">
          <a:solidFill>
            <a:srgbClr val="FFFF00"/>
          </a:solidFill>
          <a:latin typeface="Arial" charset="0"/>
        </a:defRPr>
      </a:lvl7pPr>
      <a:lvl8pPr marL="1828754" algn="ctr" rtl="0" fontAlgn="base">
        <a:spcBef>
          <a:spcPct val="0"/>
        </a:spcBef>
        <a:spcAft>
          <a:spcPct val="0"/>
        </a:spcAft>
        <a:defRPr sz="5867" b="1">
          <a:solidFill>
            <a:srgbClr val="FFFF00"/>
          </a:solidFill>
          <a:latin typeface="Arial" charset="0"/>
        </a:defRPr>
      </a:lvl8pPr>
      <a:lvl9pPr marL="2438339" algn="ctr" rtl="0" fontAlgn="base">
        <a:spcBef>
          <a:spcPct val="0"/>
        </a:spcBef>
        <a:spcAft>
          <a:spcPct val="0"/>
        </a:spcAft>
        <a:defRPr sz="5867" b="1">
          <a:solidFill>
            <a:srgbClr val="FFFF00"/>
          </a:solidFill>
          <a:latin typeface="Arial" charset="0"/>
        </a:defRPr>
      </a:lvl9pPr>
    </p:titleStyle>
    <p:bodyStyle>
      <a:lvl1pPr marL="457189" indent="-457189" algn="l" rtl="0" eaLnBrk="0" fontAlgn="base" hangingPunct="0">
        <a:spcBef>
          <a:spcPct val="20000"/>
        </a:spcBef>
        <a:spcAft>
          <a:spcPct val="0"/>
        </a:spcAft>
        <a:buClr>
          <a:schemeClr val="tx1"/>
        </a:buClr>
        <a:buSzPct val="75000"/>
        <a:buFont typeface="Wingdings" panose="05000000000000000000"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90575" indent="-380990" algn="l" rtl="0" eaLnBrk="0" fontAlgn="base" hangingPunct="0">
        <a:spcBef>
          <a:spcPct val="20000"/>
        </a:spcBef>
        <a:spcAft>
          <a:spcPct val="0"/>
        </a:spcAft>
        <a:buClr>
          <a:schemeClr val="tx1"/>
        </a:buClr>
        <a:buSzPct val="75000"/>
        <a:buFont typeface="Wingdings" panose="05000000000000000000" pitchFamily="2" charset="2"/>
        <a:buChar char="l"/>
        <a:defRPr sz="3733" b="1">
          <a:solidFill>
            <a:schemeClr val="tx1"/>
          </a:solidFill>
          <a:effectLst>
            <a:outerShdw blurRad="38100" dist="38100" dir="2700000" algn="tl">
              <a:srgbClr val="010199"/>
            </a:outerShdw>
          </a:effectLst>
          <a:latin typeface="+mn-lt"/>
        </a:defRPr>
      </a:lvl2pPr>
      <a:lvl3pPr marL="1523962" indent="-304792" algn="l" rtl="0" eaLnBrk="0" fontAlgn="base" hangingPunct="0">
        <a:spcBef>
          <a:spcPct val="20000"/>
        </a:spcBef>
        <a:spcAft>
          <a:spcPct val="0"/>
        </a:spcAft>
        <a:buClr>
          <a:schemeClr val="tx1"/>
        </a:buClr>
        <a:buSzPct val="75000"/>
        <a:buFont typeface="Wingdings" panose="05000000000000000000" pitchFamily="2" charset="2"/>
        <a:buChar char="l"/>
        <a:defRPr sz="3200" b="1">
          <a:solidFill>
            <a:schemeClr val="tx1"/>
          </a:solidFill>
          <a:effectLst>
            <a:outerShdw blurRad="38100" dist="38100" dir="2700000" algn="tl">
              <a:srgbClr val="010199"/>
            </a:outerShdw>
          </a:effectLst>
          <a:latin typeface="+mn-lt"/>
        </a:defRPr>
      </a:lvl3pPr>
      <a:lvl4pPr marL="2133547"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4pPr>
      <a:lvl5pPr marL="2743131"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5pPr>
      <a:lvl6pPr marL="335271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62301"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7188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81470"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5.xml"/><Relationship Id="rId1" Type="http://schemas.openxmlformats.org/officeDocument/2006/relationships/slideLayout" Target="../slideLayouts/slideLayout8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B9995D-AF34-4016-AC07-823591033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2" y="0"/>
            <a:ext cx="12192001" cy="4445000"/>
          </a:xfrm>
          <a:prstGeom prst="rect">
            <a:avLst/>
          </a:prstGeom>
        </p:spPr>
      </p:pic>
      <p:sp>
        <p:nvSpPr>
          <p:cNvPr id="3" name="Rectangle 2">
            <a:extLst>
              <a:ext uri="{FF2B5EF4-FFF2-40B4-BE49-F238E27FC236}">
                <a16:creationId xmlns:a16="http://schemas.microsoft.com/office/drawing/2014/main" id="{EB28A687-9258-4100-B323-149C83BA111D}"/>
              </a:ext>
            </a:extLst>
          </p:cNvPr>
          <p:cNvSpPr/>
          <p:nvPr/>
        </p:nvSpPr>
        <p:spPr>
          <a:xfrm>
            <a:off x="3856600" y="5029200"/>
            <a:ext cx="4470776" cy="646331"/>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rPr>
              <a:t>Lesson 3: Acts 3-4:31</a:t>
            </a:r>
          </a:p>
        </p:txBody>
      </p:sp>
    </p:spTree>
    <p:extLst>
      <p:ext uri="{BB962C8B-B14F-4D97-AF65-F5344CB8AC3E}">
        <p14:creationId xmlns:p14="http://schemas.microsoft.com/office/powerpoint/2010/main" val="11148492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609600" y="119360"/>
            <a:ext cx="10972800" cy="479292"/>
          </a:xfrm>
        </p:spPr>
        <p:txBody>
          <a:bodyPr>
            <a:normAutofit fontScale="90000"/>
          </a:bodyPr>
          <a:lstStyle/>
          <a:p>
            <a:pPr eaLnBrk="1" hangingPunct="1">
              <a:defRPr/>
            </a:pPr>
            <a:r>
              <a:rPr lang="en-US" sz="4000" b="1" i="1" u="sng" dirty="0">
                <a:solidFill>
                  <a:srgbClr val="FFFF00"/>
                </a:solidFill>
              </a:rPr>
              <a:t>Lesson 2 Objectives</a:t>
            </a:r>
          </a:p>
        </p:txBody>
      </p:sp>
      <p:sp>
        <p:nvSpPr>
          <p:cNvPr id="181252" name="Rectangle 3"/>
          <p:cNvSpPr>
            <a:spLocks noGrp="1" noChangeArrowheads="1"/>
          </p:cNvSpPr>
          <p:nvPr>
            <p:ph type="body" idx="1"/>
          </p:nvPr>
        </p:nvSpPr>
        <p:spPr>
          <a:xfrm>
            <a:off x="381000" y="706164"/>
            <a:ext cx="11582400" cy="5847036"/>
          </a:xfrm>
        </p:spPr>
        <p:txBody>
          <a:bodyPr>
            <a:noAutofit/>
          </a:bodyPr>
          <a:lstStyle/>
          <a:p>
            <a:pPr eaLnBrk="1" hangingPunct="1">
              <a:buFont typeface="Wingdings" panose="05000000000000000000" pitchFamily="2" charset="2"/>
              <a:buChar char="§"/>
            </a:pPr>
            <a:r>
              <a:rPr lang="en-US" sz="2800" dirty="0"/>
              <a:t>Explain what it means to call on the name of the Lord? (Joel 2:32; Acts 2:21,38; 22:16)</a:t>
            </a:r>
          </a:p>
          <a:p>
            <a:pPr eaLnBrk="1" hangingPunct="1">
              <a:buFont typeface="Wingdings" panose="05000000000000000000" pitchFamily="2" charset="2"/>
              <a:buChar char="§"/>
            </a:pPr>
            <a:endParaRPr lang="en-US" sz="2800" dirty="0"/>
          </a:p>
          <a:p>
            <a:pPr eaLnBrk="1" hangingPunct="1">
              <a:buFont typeface="Wingdings" panose="05000000000000000000" pitchFamily="2" charset="2"/>
              <a:buChar char="§"/>
            </a:pPr>
            <a:endParaRPr lang="en-US" sz="2800" dirty="0"/>
          </a:p>
          <a:p>
            <a:pPr eaLnBrk="1" hangingPunct="1">
              <a:buFont typeface="Wingdings" panose="05000000000000000000" pitchFamily="2" charset="2"/>
              <a:buChar char="§"/>
            </a:pPr>
            <a:r>
              <a:rPr lang="en-US" sz="2800" dirty="0"/>
              <a:t>List the three arguments Peter makes to prove that Jesus is the Messiah.</a:t>
            </a:r>
          </a:p>
          <a:p>
            <a:pPr eaLnBrk="1" hangingPunct="1">
              <a:buFont typeface="Wingdings" panose="05000000000000000000" pitchFamily="2" charset="2"/>
              <a:buChar char="§"/>
            </a:pPr>
            <a:endParaRPr lang="en-US" sz="2800" dirty="0"/>
          </a:p>
          <a:p>
            <a:pPr eaLnBrk="1" hangingPunct="1">
              <a:buFont typeface="Wingdings" panose="05000000000000000000" pitchFamily="2" charset="2"/>
              <a:buChar char="§"/>
            </a:pPr>
            <a:r>
              <a:rPr lang="en-US" sz="2800" dirty="0"/>
              <a:t>Give the Old Testament reference for the three prophecies that Peter uses.</a:t>
            </a:r>
          </a:p>
          <a:p>
            <a:pPr eaLnBrk="1" hangingPunct="1">
              <a:buFont typeface="Wingdings" panose="05000000000000000000" pitchFamily="2" charset="2"/>
              <a:buChar char="§"/>
            </a:pPr>
            <a:endParaRPr lang="en-US" sz="2800" dirty="0"/>
          </a:p>
          <a:p>
            <a:pPr eaLnBrk="1" hangingPunct="1">
              <a:buFont typeface="Wingdings" panose="05000000000000000000" pitchFamily="2" charset="2"/>
              <a:buChar char="§"/>
            </a:pPr>
            <a:r>
              <a:rPr lang="en-US" sz="2800" dirty="0"/>
              <a:t>List four themes found in the sermon.</a:t>
            </a:r>
          </a:p>
        </p:txBody>
      </p:sp>
      <p:sp>
        <p:nvSpPr>
          <p:cNvPr id="9" name="TextBox 8"/>
          <p:cNvSpPr txBox="1">
            <a:spLocks noChangeArrowheads="1"/>
          </p:cNvSpPr>
          <p:nvPr/>
        </p:nvSpPr>
        <p:spPr bwMode="auto">
          <a:xfrm>
            <a:off x="1828800" y="3167390"/>
            <a:ext cx="8534400" cy="523220"/>
          </a:xfrm>
          <a:prstGeom prst="rect">
            <a:avLst/>
          </a:prstGeom>
          <a:noFill/>
          <a:ln w="9525">
            <a:noFill/>
            <a:miter lim="800000"/>
            <a:headEnd/>
            <a:tailEnd/>
          </a:ln>
        </p:spPr>
        <p:txBody>
          <a:bodyPr>
            <a:sp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ea typeface="+mn-ea"/>
                <a:cs typeface="+mn-cs"/>
              </a:rPr>
              <a:t>Signs, Resurrection, Prophecy </a:t>
            </a:r>
          </a:p>
        </p:txBody>
      </p:sp>
      <p:sp>
        <p:nvSpPr>
          <p:cNvPr id="10" name="TextBox 9"/>
          <p:cNvSpPr txBox="1">
            <a:spLocks noChangeArrowheads="1"/>
          </p:cNvSpPr>
          <p:nvPr/>
        </p:nvSpPr>
        <p:spPr bwMode="auto">
          <a:xfrm>
            <a:off x="3784600" y="4236564"/>
            <a:ext cx="6400800" cy="523220"/>
          </a:xfrm>
          <a:prstGeom prst="rect">
            <a:avLst/>
          </a:prstGeom>
          <a:noFill/>
          <a:ln w="9525">
            <a:noFill/>
            <a:miter lim="800000"/>
            <a:headEnd/>
            <a:tailEnd/>
          </a:ln>
        </p:spPr>
        <p:txBody>
          <a:bodyPr>
            <a:spAutoFit/>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ea typeface="+mn-ea"/>
                <a:cs typeface="+mn-cs"/>
              </a:rPr>
              <a:t>Joel 2, Psalm 16, Psalm 110</a:t>
            </a:r>
          </a:p>
        </p:txBody>
      </p:sp>
      <p:sp>
        <p:nvSpPr>
          <p:cNvPr id="11" name="TextBox 10"/>
          <p:cNvSpPr txBox="1">
            <a:spLocks noChangeArrowheads="1"/>
          </p:cNvSpPr>
          <p:nvPr/>
        </p:nvSpPr>
        <p:spPr bwMode="auto">
          <a:xfrm>
            <a:off x="3721100" y="5487349"/>
            <a:ext cx="6400800" cy="892552"/>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ea typeface="+mn-ea"/>
                <a:cs typeface="+mn-cs"/>
                <a:sym typeface="Times" charset="0"/>
              </a:rPr>
              <a:t>Chart </a:t>
            </a:r>
            <a:endParaRPr kumimoji="0" lang="en-US" sz="2800" b="0" i="0" u="none" strike="noStrike" kern="1200" cap="none" spc="0" normalizeH="0" baseline="0" noProof="0" dirty="0">
              <a:ln>
                <a:noFill/>
              </a:ln>
              <a:solidFill>
                <a:srgbClr val="FFFF00"/>
              </a:solidFill>
              <a:effectLst/>
              <a:uLnTx/>
              <a:uFillTx/>
              <a:latin typeface="Calibri"/>
              <a:ea typeface="+mn-ea"/>
              <a:cs typeface="Times" charset="0"/>
              <a:sym typeface="Times"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91ED02B3-B9CB-4A13-AD38-0FE1B679C6AC}"/>
              </a:ext>
            </a:extLst>
          </p:cNvPr>
          <p:cNvSpPr txBox="1">
            <a:spLocks noChangeArrowheads="1"/>
          </p:cNvSpPr>
          <p:nvPr/>
        </p:nvSpPr>
        <p:spPr bwMode="auto">
          <a:xfrm>
            <a:off x="2133600" y="1269927"/>
            <a:ext cx="10058400" cy="1323439"/>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ea typeface="+mn-ea"/>
                <a:cs typeface="Times" charset="0"/>
                <a:sym typeface="Times" charset="0"/>
              </a:rPr>
              <a:t>Responding in Faith to His Conditions for Salvation</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ea typeface="+mn-ea"/>
                <a:cs typeface="Times" charset="0"/>
                <a:sym typeface="Times" charset="0"/>
              </a:rPr>
              <a:t>Acts 2:38; 22:16 – Calling on the Lord was to Repent &amp; be Baptized </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2423377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863E8-B1C1-4BF1-B889-578D5072E351}"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3251" name="Rectangle 2"/>
          <p:cNvSpPr>
            <a:spLocks noGrp="1" noChangeArrowheads="1"/>
          </p:cNvSpPr>
          <p:nvPr>
            <p:ph type="title"/>
          </p:nvPr>
        </p:nvSpPr>
        <p:spPr>
          <a:xfrm>
            <a:off x="1981200" y="0"/>
            <a:ext cx="8229600" cy="533400"/>
          </a:xfrm>
        </p:spPr>
        <p:txBody>
          <a:bodyPr>
            <a:normAutofit fontScale="90000"/>
          </a:bodyPr>
          <a:lstStyle/>
          <a:p>
            <a:pPr eaLnBrk="1" hangingPunct="1">
              <a:defRPr/>
            </a:pPr>
            <a:r>
              <a:rPr lang="en-US" sz="3200" b="1" i="1" u="sng" dirty="0">
                <a:solidFill>
                  <a:srgbClr val="FFFF00"/>
                </a:solidFill>
              </a:rPr>
              <a:t>Themes in Acts Sermons</a:t>
            </a:r>
          </a:p>
        </p:txBody>
      </p:sp>
      <p:sp>
        <p:nvSpPr>
          <p:cNvPr id="182276" name="Rectangle 3"/>
          <p:cNvSpPr>
            <a:spLocks noGrp="1" noChangeArrowheads="1"/>
          </p:cNvSpPr>
          <p:nvPr>
            <p:ph type="body" idx="1"/>
          </p:nvPr>
        </p:nvSpPr>
        <p:spPr>
          <a:xfrm>
            <a:off x="1600200" y="533400"/>
            <a:ext cx="9067800" cy="6248400"/>
          </a:xfrm>
        </p:spPr>
        <p:txBody>
          <a:bodyPr>
            <a:normAutofit lnSpcReduction="10000"/>
          </a:bodyPr>
          <a:lstStyle/>
          <a:p>
            <a:pPr marL="282575" indent="-282575" defTabSz="1030288">
              <a:lnSpc>
                <a:spcPct val="80000"/>
              </a:lnSpc>
              <a:buNone/>
              <a:tabLst>
                <a:tab pos="3316288" algn="l"/>
                <a:tab pos="4513263" algn="l"/>
                <a:tab pos="4630738" algn="l"/>
                <a:tab pos="5827713" algn="l"/>
                <a:tab pos="5946775" algn="l"/>
                <a:tab pos="6973888" algn="l"/>
              </a:tabLst>
            </a:pPr>
            <a:r>
              <a:rPr lang="en-US" sz="2400" dirty="0"/>
              <a:t>	                                    </a:t>
            </a:r>
            <a:r>
              <a:rPr lang="en-US" sz="2400" i="1" dirty="0"/>
              <a:t>Chapter</a:t>
            </a:r>
            <a:r>
              <a:rPr lang="en-US" sz="2800" dirty="0"/>
              <a:t> 2</a:t>
            </a:r>
            <a:r>
              <a:rPr lang="en-US" sz="2400" dirty="0"/>
              <a:t>		</a:t>
            </a:r>
          </a:p>
          <a:p>
            <a:pPr marL="282575" indent="-282575" defTabSz="1030288">
              <a:lnSpc>
                <a:spcPct val="80000"/>
              </a:lnSpc>
              <a:tabLst>
                <a:tab pos="3316288" algn="l"/>
                <a:tab pos="4513263" algn="l"/>
                <a:tab pos="4630738" algn="l"/>
                <a:tab pos="5827713" algn="l"/>
                <a:tab pos="5946775" algn="l"/>
                <a:tab pos="6973888" algn="l"/>
              </a:tabLst>
            </a:pPr>
            <a:r>
              <a:rPr lang="en-US" sz="2400" dirty="0"/>
              <a:t>Miracles	</a:t>
            </a:r>
            <a:r>
              <a:rPr lang="en-US" sz="2400" dirty="0">
                <a:solidFill>
                  <a:srgbClr val="FFFF00"/>
                </a:solidFill>
              </a:rPr>
              <a:t>22 	</a:t>
            </a:r>
          </a:p>
          <a:p>
            <a:pPr marL="282575" indent="-282575" defTabSz="1030288">
              <a:lnSpc>
                <a:spcPct val="80000"/>
              </a:lnSpc>
              <a:tabLst>
                <a:tab pos="3316288" algn="l"/>
                <a:tab pos="4513263" algn="l"/>
                <a:tab pos="4630738" algn="l"/>
                <a:tab pos="5827713" algn="l"/>
                <a:tab pos="5946775" algn="l"/>
                <a:tab pos="6973888" algn="l"/>
              </a:tabLst>
            </a:pPr>
            <a:r>
              <a:rPr lang="en-US" sz="2400" dirty="0"/>
              <a:t>Rejection by Jews</a:t>
            </a:r>
            <a:r>
              <a:rPr lang="en-US" sz="2400" dirty="0">
                <a:solidFill>
                  <a:srgbClr val="FFFF00"/>
                </a:solidFill>
              </a:rPr>
              <a:t>	23,36	</a:t>
            </a:r>
          </a:p>
          <a:p>
            <a:pPr marL="282575" indent="-282575" defTabSz="1030288">
              <a:lnSpc>
                <a:spcPct val="80000"/>
              </a:lnSpc>
              <a:tabLst>
                <a:tab pos="3316288" algn="l"/>
                <a:tab pos="4513263" algn="l"/>
                <a:tab pos="4630738" algn="l"/>
                <a:tab pos="5827713" algn="l"/>
                <a:tab pos="5946775" algn="l"/>
                <a:tab pos="6973888" algn="l"/>
              </a:tabLst>
            </a:pPr>
            <a:r>
              <a:rPr lang="en-US" sz="2400" dirty="0"/>
              <a:t>Resurrection	</a:t>
            </a:r>
            <a:r>
              <a:rPr lang="en-US" sz="2400" dirty="0">
                <a:solidFill>
                  <a:srgbClr val="FFFF00"/>
                </a:solidFill>
              </a:rPr>
              <a:t>24, 32	</a:t>
            </a:r>
          </a:p>
          <a:p>
            <a:pPr marL="282575" indent="-282575" defTabSz="1030288">
              <a:lnSpc>
                <a:spcPct val="80000"/>
              </a:lnSpc>
              <a:tabLst>
                <a:tab pos="3316288" algn="l"/>
                <a:tab pos="4513263" algn="l"/>
                <a:tab pos="4630738" algn="l"/>
                <a:tab pos="5827713" algn="l"/>
                <a:tab pos="5946775" algn="l"/>
                <a:tab pos="6973888" algn="l"/>
              </a:tabLst>
            </a:pPr>
            <a:r>
              <a:rPr lang="en-US" sz="2400" dirty="0"/>
              <a:t>Prophecies…		</a:t>
            </a:r>
            <a:endParaRPr lang="en-US" sz="2400" dirty="0">
              <a:solidFill>
                <a:srgbClr val="FFFF00"/>
              </a:solidFill>
            </a:endParaRPr>
          </a:p>
          <a:p>
            <a:pPr marL="631825" lvl="1" indent="-234950" defTabSz="1030288">
              <a:lnSpc>
                <a:spcPct val="80000"/>
              </a:lnSpc>
              <a:tabLst>
                <a:tab pos="3316288" algn="l"/>
                <a:tab pos="4513263" algn="l"/>
                <a:tab pos="4630738" algn="l"/>
                <a:tab pos="5827713" algn="l"/>
                <a:tab pos="5946775" algn="l"/>
                <a:tab pos="6973888" algn="l"/>
              </a:tabLst>
            </a:pPr>
            <a:r>
              <a:rPr lang="en-US" sz="2400" dirty="0"/>
              <a:t>Suffering Messiah	</a:t>
            </a:r>
            <a:r>
              <a:rPr lang="en-US" sz="2400" dirty="0">
                <a:solidFill>
                  <a:srgbClr val="FFFF00"/>
                </a:solidFill>
              </a:rPr>
              <a:t>27		</a:t>
            </a:r>
            <a:endParaRPr lang="en-US" sz="2400" dirty="0"/>
          </a:p>
          <a:p>
            <a:pPr marL="631825" lvl="1" indent="-234950" defTabSz="1030288">
              <a:lnSpc>
                <a:spcPct val="80000"/>
              </a:lnSpc>
              <a:tabLst>
                <a:tab pos="3316288" algn="l"/>
                <a:tab pos="4513263" algn="l"/>
                <a:tab pos="4630738" algn="l"/>
                <a:tab pos="5827713" algn="l"/>
                <a:tab pos="5946775" algn="l"/>
                <a:tab pos="6973888" algn="l"/>
              </a:tabLst>
            </a:pPr>
            <a:r>
              <a:rPr lang="en-US" sz="2400" dirty="0"/>
              <a:t>Resurrection	</a:t>
            </a:r>
            <a:r>
              <a:rPr lang="en-US" sz="2400" dirty="0">
                <a:solidFill>
                  <a:srgbClr val="FFFF00"/>
                </a:solidFill>
              </a:rPr>
              <a:t>24,31	</a:t>
            </a:r>
            <a:endParaRPr lang="en-US" sz="2400" dirty="0"/>
          </a:p>
          <a:p>
            <a:pPr marL="631825" lvl="1" indent="-234950" defTabSz="1030288">
              <a:lnSpc>
                <a:spcPct val="80000"/>
              </a:lnSpc>
              <a:tabLst>
                <a:tab pos="3316288" algn="l"/>
                <a:tab pos="4513263" algn="l"/>
                <a:tab pos="4630738" algn="l"/>
                <a:tab pos="5827713" algn="l"/>
                <a:tab pos="5946775" algn="l"/>
                <a:tab pos="6973888" algn="l"/>
              </a:tabLst>
            </a:pPr>
            <a:r>
              <a:rPr lang="en-US" sz="2400" dirty="0"/>
              <a:t>Coronation	</a:t>
            </a:r>
            <a:r>
              <a:rPr lang="en-US" sz="2400" dirty="0">
                <a:solidFill>
                  <a:srgbClr val="FFFF00"/>
                </a:solidFill>
              </a:rPr>
              <a:t>33,34		</a:t>
            </a:r>
            <a:endParaRPr lang="en-US" sz="2400" dirty="0"/>
          </a:p>
          <a:p>
            <a:pPr marL="282575" indent="-282575" defTabSz="1030288">
              <a:lnSpc>
                <a:spcPct val="80000"/>
              </a:lnSpc>
              <a:tabLst>
                <a:tab pos="3316288" algn="l"/>
                <a:tab pos="4513263" algn="l"/>
                <a:tab pos="4630738" algn="l"/>
                <a:tab pos="5827713" algn="l"/>
                <a:tab pos="5946775" algn="l"/>
                <a:tab pos="6973888" algn="l"/>
              </a:tabLst>
            </a:pPr>
            <a:r>
              <a:rPr lang="en-US" sz="2400" dirty="0"/>
              <a:t>Reign in Heaven	</a:t>
            </a:r>
            <a:r>
              <a:rPr lang="en-US" sz="2400" dirty="0">
                <a:solidFill>
                  <a:srgbClr val="FFFF00"/>
                </a:solidFill>
              </a:rPr>
              <a:t>36	</a:t>
            </a:r>
            <a:endParaRPr lang="en-US" sz="2400" dirty="0"/>
          </a:p>
          <a:p>
            <a:pPr marL="282575" indent="-282575" defTabSz="1030288">
              <a:lnSpc>
                <a:spcPct val="80000"/>
              </a:lnSpc>
              <a:tabLst>
                <a:tab pos="3316288" algn="l"/>
                <a:tab pos="4513263" algn="l"/>
                <a:tab pos="4630738" algn="l"/>
                <a:tab pos="5827713" algn="l"/>
                <a:tab pos="5946775" algn="l"/>
                <a:tab pos="6973888" algn="l"/>
              </a:tabLst>
            </a:pPr>
            <a:r>
              <a:rPr lang="en-US" sz="2400" dirty="0"/>
              <a:t>Judgment	</a:t>
            </a:r>
            <a:r>
              <a:rPr lang="en-US" sz="2400" dirty="0">
                <a:solidFill>
                  <a:srgbClr val="FFFF00"/>
                </a:solidFill>
              </a:rPr>
              <a:t>20,40	</a:t>
            </a:r>
            <a:endParaRPr lang="en-US" sz="2400" dirty="0"/>
          </a:p>
          <a:p>
            <a:pPr marL="282575" indent="-282575" defTabSz="1030288">
              <a:lnSpc>
                <a:spcPct val="80000"/>
              </a:lnSpc>
              <a:tabLst>
                <a:tab pos="3316288" algn="l"/>
                <a:tab pos="4513263" algn="l"/>
                <a:tab pos="4630738" algn="l"/>
                <a:tab pos="5827713" algn="l"/>
                <a:tab pos="5946775" algn="l"/>
                <a:tab pos="6973888" algn="l"/>
              </a:tabLst>
            </a:pPr>
            <a:r>
              <a:rPr lang="en-US" sz="2400" dirty="0"/>
              <a:t>God’s Control	</a:t>
            </a:r>
            <a:r>
              <a:rPr lang="en-US" sz="2400" dirty="0">
                <a:solidFill>
                  <a:srgbClr val="FFFF00"/>
                </a:solidFill>
              </a:rPr>
              <a:t>17-on	</a:t>
            </a:r>
            <a:endParaRPr lang="en-US" sz="2400" dirty="0"/>
          </a:p>
          <a:p>
            <a:pPr marL="282575" indent="-282575" defTabSz="1030288">
              <a:lnSpc>
                <a:spcPct val="80000"/>
              </a:lnSpc>
              <a:tabLst>
                <a:tab pos="3316288" algn="l"/>
                <a:tab pos="4513263" algn="l"/>
                <a:tab pos="4630738" algn="l"/>
                <a:tab pos="5827713" algn="l"/>
                <a:tab pos="5946775" algn="l"/>
                <a:tab pos="6973888" algn="l"/>
              </a:tabLst>
            </a:pPr>
            <a:r>
              <a:rPr lang="en-US" sz="2400" dirty="0"/>
              <a:t>Human Guilt	</a:t>
            </a:r>
            <a:r>
              <a:rPr lang="en-US" sz="2400" dirty="0">
                <a:solidFill>
                  <a:srgbClr val="FFFF00"/>
                </a:solidFill>
              </a:rPr>
              <a:t>23</a:t>
            </a:r>
            <a:r>
              <a:rPr lang="en-US" sz="2400" dirty="0"/>
              <a:t>,</a:t>
            </a:r>
            <a:r>
              <a:rPr lang="en-US" sz="2400" dirty="0">
                <a:solidFill>
                  <a:srgbClr val="FFFF00"/>
                </a:solidFill>
              </a:rPr>
              <a:t>36,40	</a:t>
            </a:r>
            <a:endParaRPr lang="en-US" sz="2400" dirty="0"/>
          </a:p>
          <a:p>
            <a:pPr marL="282575" indent="-282575" defTabSz="1030288">
              <a:lnSpc>
                <a:spcPct val="80000"/>
              </a:lnSpc>
              <a:tabLst>
                <a:tab pos="3316288" algn="l"/>
                <a:tab pos="4513263" algn="l"/>
                <a:tab pos="4630738" algn="l"/>
                <a:tab pos="5827713" algn="l"/>
                <a:tab pos="5946775" algn="l"/>
                <a:tab pos="6973888" algn="l"/>
              </a:tabLst>
            </a:pPr>
            <a:r>
              <a:rPr lang="en-US" sz="2400" dirty="0"/>
              <a:t>Forgiveness	</a:t>
            </a:r>
            <a:r>
              <a:rPr lang="en-US" sz="2400" dirty="0">
                <a:solidFill>
                  <a:srgbClr val="FFFF00"/>
                </a:solidFill>
              </a:rPr>
              <a:t>38,40	</a:t>
            </a:r>
            <a:endParaRPr lang="en-US" sz="2400" dirty="0"/>
          </a:p>
          <a:p>
            <a:pPr marL="631825" lvl="1" indent="-234950" defTabSz="1030288">
              <a:lnSpc>
                <a:spcPct val="80000"/>
              </a:lnSpc>
              <a:tabLst>
                <a:tab pos="3316288" algn="l"/>
                <a:tab pos="4513263" algn="l"/>
                <a:tab pos="4630738" algn="l"/>
                <a:tab pos="5827713" algn="l"/>
                <a:tab pos="5946775" algn="l"/>
                <a:tab pos="6973888" algn="l"/>
              </a:tabLst>
            </a:pPr>
            <a:r>
              <a:rPr lang="en-US" sz="2400" dirty="0"/>
              <a:t>Repentance	</a:t>
            </a:r>
            <a:r>
              <a:rPr lang="en-US" sz="2400" dirty="0">
                <a:solidFill>
                  <a:srgbClr val="FFFF00"/>
                </a:solidFill>
              </a:rPr>
              <a:t>38	</a:t>
            </a:r>
            <a:endParaRPr lang="en-US" sz="2400" dirty="0"/>
          </a:p>
          <a:p>
            <a:pPr marL="631825" lvl="1" indent="-234950" defTabSz="1030288">
              <a:lnSpc>
                <a:spcPct val="80000"/>
              </a:lnSpc>
              <a:tabLst>
                <a:tab pos="3316288" algn="l"/>
                <a:tab pos="4513263" algn="l"/>
                <a:tab pos="4630738" algn="l"/>
                <a:tab pos="5827713" algn="l"/>
                <a:tab pos="5946775" algn="l"/>
                <a:tab pos="6973888" algn="l"/>
              </a:tabLst>
            </a:pPr>
            <a:r>
              <a:rPr lang="en-US" sz="2400" dirty="0"/>
              <a:t>Baptism	</a:t>
            </a:r>
            <a:r>
              <a:rPr lang="en-US" sz="2400" dirty="0">
                <a:solidFill>
                  <a:srgbClr val="FFFF00"/>
                </a:solidFill>
              </a:rPr>
              <a:t>38					</a:t>
            </a:r>
            <a:endParaRPr lang="en-US" sz="2400" dirty="0"/>
          </a:p>
          <a:p>
            <a:pPr marL="282575" indent="-282575" defTabSz="1030288">
              <a:lnSpc>
                <a:spcPct val="80000"/>
              </a:lnSpc>
              <a:tabLst>
                <a:tab pos="3316288" algn="l"/>
                <a:tab pos="4513263" algn="l"/>
                <a:tab pos="4630738" algn="l"/>
                <a:tab pos="5827713" algn="l"/>
                <a:tab pos="5946775" algn="l"/>
                <a:tab pos="6973888" algn="l"/>
              </a:tabLst>
            </a:pPr>
            <a:r>
              <a:rPr lang="en-US" sz="2400" dirty="0"/>
              <a:t>Exclusivity	</a:t>
            </a:r>
            <a:r>
              <a:rPr lang="en-US" sz="2400" dirty="0">
                <a:solidFill>
                  <a:srgbClr val="FFFF00"/>
                </a:solidFill>
              </a:rPr>
              <a:t>40	</a:t>
            </a:r>
            <a:endParaRPr lang="en-US" sz="2000" dirty="0"/>
          </a:p>
          <a:p>
            <a:pPr marL="282575" indent="-282575" defTabSz="1030288">
              <a:lnSpc>
                <a:spcPct val="80000"/>
              </a:lnSpc>
              <a:tabLst>
                <a:tab pos="3316288" algn="l"/>
                <a:tab pos="4513263" algn="l"/>
                <a:tab pos="4630738" algn="l"/>
                <a:tab pos="5827713" algn="l"/>
                <a:tab pos="5946775" algn="l"/>
                <a:tab pos="6973888" algn="l"/>
              </a:tabLst>
            </a:pPr>
            <a:r>
              <a:rPr lang="en-US" sz="2400" dirty="0"/>
              <a:t>Universality	</a:t>
            </a:r>
            <a:r>
              <a:rPr lang="en-US" sz="2400" dirty="0">
                <a:solidFill>
                  <a:srgbClr val="FFFF00"/>
                </a:solidFill>
              </a:rPr>
              <a:t>39	</a:t>
            </a:r>
          </a:p>
        </p:txBody>
      </p:sp>
      <p:sp>
        <p:nvSpPr>
          <p:cNvPr id="53253" name="Line 4"/>
          <p:cNvSpPr>
            <a:spLocks noChangeShapeType="1"/>
          </p:cNvSpPr>
          <p:nvPr/>
        </p:nvSpPr>
        <p:spPr bwMode="auto">
          <a:xfrm>
            <a:off x="1524000" y="12192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54" name="Line 5"/>
          <p:cNvSpPr>
            <a:spLocks noChangeShapeType="1"/>
          </p:cNvSpPr>
          <p:nvPr/>
        </p:nvSpPr>
        <p:spPr bwMode="auto">
          <a:xfrm>
            <a:off x="1524000" y="16002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55" name="Line 7"/>
          <p:cNvSpPr>
            <a:spLocks noChangeShapeType="1"/>
          </p:cNvSpPr>
          <p:nvPr/>
        </p:nvSpPr>
        <p:spPr bwMode="auto">
          <a:xfrm>
            <a:off x="1524000" y="35052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56" name="Line 8"/>
          <p:cNvSpPr>
            <a:spLocks noChangeShapeType="1"/>
          </p:cNvSpPr>
          <p:nvPr/>
        </p:nvSpPr>
        <p:spPr bwMode="auto">
          <a:xfrm>
            <a:off x="1524000" y="38100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57" name="Line 9"/>
          <p:cNvSpPr>
            <a:spLocks noChangeShapeType="1"/>
          </p:cNvSpPr>
          <p:nvPr/>
        </p:nvSpPr>
        <p:spPr bwMode="auto">
          <a:xfrm>
            <a:off x="1524000" y="41910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58" name="Line 10"/>
          <p:cNvSpPr>
            <a:spLocks noChangeShapeType="1"/>
          </p:cNvSpPr>
          <p:nvPr/>
        </p:nvSpPr>
        <p:spPr bwMode="auto">
          <a:xfrm>
            <a:off x="1524000" y="44958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59" name="Line 11"/>
          <p:cNvSpPr>
            <a:spLocks noChangeShapeType="1"/>
          </p:cNvSpPr>
          <p:nvPr/>
        </p:nvSpPr>
        <p:spPr bwMode="auto">
          <a:xfrm>
            <a:off x="1524000" y="54864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60" name="Line 12"/>
          <p:cNvSpPr>
            <a:spLocks noChangeShapeType="1"/>
          </p:cNvSpPr>
          <p:nvPr/>
        </p:nvSpPr>
        <p:spPr bwMode="auto">
          <a:xfrm>
            <a:off x="1524000" y="61722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61" name="Line 13"/>
          <p:cNvSpPr>
            <a:spLocks noChangeShapeType="1"/>
          </p:cNvSpPr>
          <p:nvPr/>
        </p:nvSpPr>
        <p:spPr bwMode="auto">
          <a:xfrm>
            <a:off x="1524000" y="58674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62" name="Line 14"/>
          <p:cNvSpPr>
            <a:spLocks noChangeShapeType="1"/>
          </p:cNvSpPr>
          <p:nvPr/>
        </p:nvSpPr>
        <p:spPr bwMode="auto">
          <a:xfrm>
            <a:off x="1524000" y="19050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63" name="Line 15"/>
          <p:cNvSpPr>
            <a:spLocks noChangeShapeType="1"/>
          </p:cNvSpPr>
          <p:nvPr/>
        </p:nvSpPr>
        <p:spPr bwMode="auto">
          <a:xfrm>
            <a:off x="1524000" y="3200399"/>
            <a:ext cx="9144000" cy="16481"/>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53264" name="Line 16"/>
          <p:cNvSpPr>
            <a:spLocks noChangeShapeType="1"/>
          </p:cNvSpPr>
          <p:nvPr/>
        </p:nvSpPr>
        <p:spPr bwMode="auto">
          <a:xfrm>
            <a:off x="1524000" y="914400"/>
            <a:ext cx="9144000" cy="0"/>
          </a:xfrm>
          <a:prstGeom prst="line">
            <a:avLst/>
          </a:prstGeom>
          <a:noFill/>
          <a:ln w="9525">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8337392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10FE29-062C-4A8F-B201-1C97E80EC5BE}"/>
              </a:ext>
            </a:extLst>
          </p:cNvPr>
          <p:cNvSpPr/>
          <p:nvPr/>
        </p:nvSpPr>
        <p:spPr bwMode="auto">
          <a:xfrm>
            <a:off x="914400" y="622300"/>
            <a:ext cx="10668000" cy="1259175"/>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9219" name="Rectangle 3"/>
          <p:cNvSpPr>
            <a:spLocks noGrp="1" noChangeArrowheads="1"/>
          </p:cNvSpPr>
          <p:nvPr>
            <p:ph type="body" idx="1"/>
          </p:nvPr>
        </p:nvSpPr>
        <p:spPr>
          <a:xfrm>
            <a:off x="381000" y="622300"/>
            <a:ext cx="11430000" cy="6235700"/>
          </a:xfrm>
          <a:noFill/>
          <a:ln/>
        </p:spPr>
        <p:txBody>
          <a:bodyPr/>
          <a:lstStyle/>
          <a:p>
            <a:pPr marL="514350" indent="-514350">
              <a:lnSpc>
                <a:spcPct val="90000"/>
              </a:lnSpc>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better understand the challenges, growth and practices of the New Testament church. Especially their worship, leadership, sharing, perseverance, and involvement in the Great Commission. </a:t>
            </a:r>
          </a:p>
          <a:p>
            <a:pPr marL="514350" indent="-514350">
              <a:lnSpc>
                <a:spcPct val="90000"/>
              </a:lnSpc>
              <a:spcAft>
                <a:spcPts val="600"/>
              </a:spcAft>
              <a:buClr>
                <a:srgbClr val="FFFF00"/>
              </a:buClr>
              <a:buFont typeface="+mj-lt"/>
              <a:buAutoNum type="arabicParenR"/>
            </a:pPr>
            <a:endPar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514350" indent="-514350">
              <a:lnSpc>
                <a:spcPct val="90000"/>
              </a:lnSpc>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equip one another to imitate the role models of the early church </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First, to respond to the gospel with trust and loyalty towards God</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Second, to tell others about Jesus in a loving and bold manner. </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Third, to serve one another thoughtfully for edification. </a:t>
            </a:r>
          </a:p>
          <a:p>
            <a:pPr marL="914400" lvl="1" indent="-514350">
              <a:lnSpc>
                <a:spcPct val="90000"/>
              </a:lnSpc>
              <a:spcAft>
                <a:spcPts val="600"/>
              </a:spcAft>
              <a:buClr>
                <a:srgbClr val="FFFF00"/>
              </a:buClr>
              <a:buFont typeface="Wingdings" panose="05000000000000000000" pitchFamily="2" charset="2"/>
              <a:buChar char="§"/>
            </a:pPr>
            <a:endParaRPr lang="en-US" sz="12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514350" indent="-514350">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Learn and imitate the teaching of the early Christian preachers, by evaluating the background and needs of the audience, and studying the  content of the inspired preachers.</a:t>
            </a:r>
            <a:endParaRPr lang="en-US" sz="1600" dirty="0">
              <a:solidFill>
                <a:srgbClr val="FF0000"/>
              </a:solidFill>
              <a:effectLst/>
              <a:latin typeface="Calibri" panose="020F0502020204030204" pitchFamily="34" charset="0"/>
              <a:cs typeface="Calibri" panose="020F0502020204030204" pitchFamily="34" charset="0"/>
            </a:endParaRPr>
          </a:p>
        </p:txBody>
      </p:sp>
      <p:sp>
        <p:nvSpPr>
          <p:cNvPr id="9218" name="Rectangle 2"/>
          <p:cNvSpPr>
            <a:spLocks noGrp="1" noChangeArrowheads="1"/>
          </p:cNvSpPr>
          <p:nvPr>
            <p:ph type="title"/>
          </p:nvPr>
        </p:nvSpPr>
        <p:spPr>
          <a:xfrm>
            <a:off x="2362200" y="0"/>
            <a:ext cx="7772400" cy="609600"/>
          </a:xfrm>
          <a:noFill/>
          <a:ln/>
        </p:spPr>
        <p:txBody>
          <a:bodyPr/>
          <a:lstStyle/>
          <a:p>
            <a:pPr algn="ctr"/>
            <a:r>
              <a:rPr lang="en-US" sz="3600" b="1" i="1" u="sng" dirty="0">
                <a:solidFill>
                  <a:srgbClr val="FFFF00"/>
                </a:solidFill>
                <a:latin typeface="Cambria" pitchFamily="18" charset="0"/>
              </a:rPr>
              <a:t>Class Goals</a:t>
            </a:r>
          </a:p>
        </p:txBody>
      </p:sp>
    </p:spTree>
    <p:extLst>
      <p:ext uri="{BB962C8B-B14F-4D97-AF65-F5344CB8AC3E}">
        <p14:creationId xmlns:p14="http://schemas.microsoft.com/office/powerpoint/2010/main" val="228434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2"/>
            <a:ext cx="10972800" cy="853440"/>
          </a:xfrm>
        </p:spPr>
        <p:txBody>
          <a:bodyPr>
            <a:normAutofit/>
          </a:bodyPr>
          <a:lstStyle/>
          <a:p>
            <a:r>
              <a:rPr lang="en-US" sz="3600" b="1" i="1" u="sng" dirty="0">
                <a:solidFill>
                  <a:srgbClr val="FFFF00"/>
                </a:solidFill>
              </a:rPr>
              <a:t>Beginning of the Church</a:t>
            </a:r>
          </a:p>
        </p:txBody>
      </p:sp>
      <p:sp>
        <p:nvSpPr>
          <p:cNvPr id="3" name="TextBox 2"/>
          <p:cNvSpPr txBox="1"/>
          <p:nvPr/>
        </p:nvSpPr>
        <p:spPr>
          <a:xfrm>
            <a:off x="609600" y="1325881"/>
            <a:ext cx="109728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mn-cs"/>
              </a:rPr>
              <a:t>41 </a:t>
            </a:r>
            <a:r>
              <a:rPr kumimoji="0" lang="en-US" sz="2800" b="0" i="0" u="none" strike="noStrike" kern="1200" cap="none" spc="0" normalizeH="0" baseline="0" noProof="0" dirty="0">
                <a:ln>
                  <a:noFill/>
                </a:ln>
                <a:solidFill>
                  <a:prstClr val="white"/>
                </a:solidFill>
                <a:effectLst/>
                <a:uLnTx/>
                <a:uFillTx/>
                <a:latin typeface="Calibri"/>
                <a:ea typeface="+mn-ea"/>
                <a:cs typeface="+mn-cs"/>
              </a:rPr>
              <a:t>Then those who gladly received his word were baptized; and that day about three thousand souls were added </a:t>
            </a:r>
            <a:r>
              <a:rPr kumimoji="0" lang="en-US" sz="2800" b="0" i="1" u="none" strike="noStrike" kern="1200" cap="none" spc="0" normalizeH="0" baseline="0" noProof="0" dirty="0">
                <a:ln>
                  <a:noFill/>
                </a:ln>
                <a:solidFill>
                  <a:prstClr val="white"/>
                </a:solidFill>
                <a:effectLst/>
                <a:uLnTx/>
                <a:uFillTx/>
                <a:latin typeface="Calibri"/>
                <a:ea typeface="+mn-ea"/>
                <a:cs typeface="+mn-cs"/>
              </a:rPr>
              <a:t>to them.</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6" name="Straight Connector 5"/>
          <p:cNvCxnSpPr>
            <a:cxnSpLocks/>
          </p:cNvCxnSpPr>
          <p:nvPr/>
        </p:nvCxnSpPr>
        <p:spPr>
          <a:xfrm>
            <a:off x="2209800" y="1783080"/>
            <a:ext cx="8763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83148" y="2201173"/>
            <a:ext cx="6248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84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3453" y="1219199"/>
            <a:ext cx="10972800"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lumMod val="75000"/>
                  </a:prstClr>
                </a:solidFill>
                <a:effectLst/>
                <a:uLnTx/>
                <a:uFillTx/>
                <a:latin typeface="Calibri"/>
                <a:ea typeface="+mn-ea"/>
                <a:cs typeface="+mn-cs"/>
              </a:rPr>
              <a:t>41 </a:t>
            </a: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Then those who gladly received his word were baptized; and that day about three thousand souls were added </a:t>
            </a:r>
            <a:r>
              <a:rPr kumimoji="0" lang="en-US" sz="2800" b="0" i="1" u="none" strike="noStrike" kern="1200" cap="none" spc="0" normalizeH="0" baseline="0" noProof="0" dirty="0">
                <a:ln>
                  <a:noFill/>
                </a:ln>
                <a:solidFill>
                  <a:prstClr val="white">
                    <a:lumMod val="75000"/>
                  </a:prstClr>
                </a:solidFill>
                <a:effectLst/>
                <a:uLnTx/>
                <a:uFillTx/>
                <a:latin typeface="Calibri"/>
                <a:ea typeface="+mn-ea"/>
                <a:cs typeface="+mn-cs"/>
              </a:rPr>
              <a:t>to them</a:t>
            </a:r>
            <a:r>
              <a:rPr kumimoji="0" lang="en-US" sz="2800" b="0" i="1" u="none" strike="noStrike" kern="1200" cap="none" spc="0" normalizeH="0" baseline="0" noProof="0" dirty="0">
                <a:ln>
                  <a:noFill/>
                </a:ln>
                <a:solidFill>
                  <a:prstClr val="white"/>
                </a:solidFill>
                <a:effectLst/>
                <a:uLnTx/>
                <a:uFillTx/>
                <a:latin typeface="Calibri"/>
                <a:ea typeface="+mn-ea"/>
                <a:cs typeface="+mn-cs"/>
              </a:rPr>
              <a:t>.</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42 </a:t>
            </a:r>
            <a:r>
              <a:rPr kumimoji="0" lang="en-US" sz="2800" b="0" i="0" u="none" strike="noStrike" kern="1200" cap="none" spc="0" normalizeH="0" baseline="0" noProof="0" dirty="0">
                <a:ln>
                  <a:noFill/>
                </a:ln>
                <a:solidFill>
                  <a:prstClr val="white"/>
                </a:solidFill>
                <a:effectLst/>
                <a:uLnTx/>
                <a:uFillTx/>
                <a:latin typeface="Calibri"/>
                <a:ea typeface="+mn-ea"/>
                <a:cs typeface="+mn-cs"/>
              </a:rPr>
              <a:t>And they continued steadfastly in the apostles’ doctrine and fellowship, in the breaking of bread, and in prayers.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43 </a:t>
            </a:r>
            <a:r>
              <a:rPr kumimoji="0" lang="en-US" sz="2800" b="0" i="0" u="none" strike="noStrike" kern="1200" cap="none" spc="0" normalizeH="0" baseline="0" noProof="0" dirty="0">
                <a:ln>
                  <a:noFill/>
                </a:ln>
                <a:solidFill>
                  <a:prstClr val="white"/>
                </a:solidFill>
                <a:effectLst/>
                <a:uLnTx/>
                <a:uFillTx/>
                <a:latin typeface="Calibri"/>
                <a:ea typeface="+mn-ea"/>
                <a:cs typeface="+mn-cs"/>
              </a:rPr>
              <a:t>Then fear came upon every soul, and many wonders and signs were done through the apostles.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44 </a:t>
            </a:r>
            <a:r>
              <a:rPr kumimoji="0" lang="en-US" sz="2800" b="0" i="0" u="none" strike="noStrike" kern="1200" cap="none" spc="0" normalizeH="0" baseline="0" noProof="0" dirty="0">
                <a:ln>
                  <a:noFill/>
                </a:ln>
                <a:solidFill>
                  <a:prstClr val="white"/>
                </a:solidFill>
                <a:effectLst/>
                <a:uLnTx/>
                <a:uFillTx/>
                <a:latin typeface="Calibri"/>
                <a:ea typeface="+mn-ea"/>
                <a:cs typeface="+mn-cs"/>
              </a:rPr>
              <a:t>Now all who believed were together, and had all things in common,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45 </a:t>
            </a:r>
            <a:r>
              <a:rPr kumimoji="0" lang="en-US" sz="2800" b="0" i="0" u="none" strike="noStrike" kern="1200" cap="none" spc="0" normalizeH="0" baseline="0" noProof="0" dirty="0">
                <a:ln>
                  <a:noFill/>
                </a:ln>
                <a:solidFill>
                  <a:prstClr val="white"/>
                </a:solidFill>
                <a:effectLst/>
                <a:uLnTx/>
                <a:uFillTx/>
                <a:latin typeface="Calibri"/>
                <a:ea typeface="+mn-ea"/>
                <a:cs typeface="+mn-cs"/>
              </a:rPr>
              <a:t>and sold their possessions and goods, and divided them among all, as anyone had need.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mn-cs"/>
              </a:rPr>
              <a:t>46 </a:t>
            </a:r>
            <a:r>
              <a:rPr kumimoji="0" lang="en-US" sz="2800" b="0" i="0" u="none" strike="noStrike" kern="1200" cap="none" spc="0" normalizeH="0" baseline="0" noProof="0" dirty="0">
                <a:ln>
                  <a:noFill/>
                </a:ln>
                <a:solidFill>
                  <a:prstClr val="white"/>
                </a:solidFill>
                <a:effectLst/>
                <a:uLnTx/>
                <a:uFillTx/>
                <a:latin typeface="Calibri"/>
                <a:ea typeface="+mn-ea"/>
                <a:cs typeface="+mn-cs"/>
              </a:rPr>
              <a:t>So continuing daily with one accord in the temple, and breaking bread from house to house, they ate their food with gladness and simplicity of heart,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47 </a:t>
            </a:r>
            <a:r>
              <a:rPr kumimoji="0" lang="en-US" sz="2800" b="0" i="0" u="none" strike="noStrike" kern="1200" cap="none" spc="0" normalizeH="0" baseline="0" noProof="0" dirty="0">
                <a:ln>
                  <a:noFill/>
                </a:ln>
                <a:solidFill>
                  <a:prstClr val="white"/>
                </a:solidFill>
                <a:effectLst/>
                <a:uLnTx/>
                <a:uFillTx/>
                <a:latin typeface="Calibri"/>
                <a:ea typeface="+mn-ea"/>
                <a:cs typeface="+mn-cs"/>
              </a:rPr>
              <a:t>praising God and having favor with all the people. And the Lord added to the church</a:t>
            </a:r>
            <a:r>
              <a:rPr kumimoji="0" lang="en-US" sz="2800" b="0" i="0" u="none" strike="noStrike" kern="1200" cap="none" spc="0" normalizeH="0" baseline="30000" noProof="0" dirty="0">
                <a:ln>
                  <a:noFill/>
                </a:ln>
                <a:solidFill>
                  <a:prstClr val="white"/>
                </a:solidFill>
                <a:effectLst/>
                <a:uLnTx/>
                <a:uFillTx/>
                <a:latin typeface="Calibri"/>
                <a:ea typeface="+mn-ea"/>
                <a:cs typeface="+mn-cs"/>
              </a:rPr>
              <a:t> </a:t>
            </a:r>
            <a:r>
              <a:rPr kumimoji="0" lang="en-US" sz="2800" b="0" i="0" u="none" strike="noStrike" kern="1200" cap="none" spc="0" normalizeH="0" baseline="0" noProof="0" dirty="0">
                <a:ln>
                  <a:noFill/>
                </a:ln>
                <a:solidFill>
                  <a:prstClr val="white"/>
                </a:solidFill>
                <a:effectLst/>
                <a:uLnTx/>
                <a:uFillTx/>
                <a:latin typeface="Calibri"/>
                <a:ea typeface="+mn-ea"/>
                <a:cs typeface="+mn-cs"/>
              </a:rPr>
              <a:t>daily those who were being saved.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 name="Straight Connector 4"/>
          <p:cNvCxnSpPr>
            <a:cxnSpLocks/>
          </p:cNvCxnSpPr>
          <p:nvPr/>
        </p:nvCxnSpPr>
        <p:spPr>
          <a:xfrm>
            <a:off x="8458200" y="2057400"/>
            <a:ext cx="2743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990600" y="2514600"/>
            <a:ext cx="9982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1143000" y="2895600"/>
            <a:ext cx="3200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F046FD0-E24A-485D-BBB0-2EC2F5883980}"/>
              </a:ext>
            </a:extLst>
          </p:cNvPr>
          <p:cNvSpPr>
            <a:spLocks noGrp="1"/>
          </p:cNvSpPr>
          <p:nvPr>
            <p:ph type="title"/>
          </p:nvPr>
        </p:nvSpPr>
        <p:spPr>
          <a:xfrm>
            <a:off x="609600" y="45722"/>
            <a:ext cx="10972800" cy="853440"/>
          </a:xfrm>
        </p:spPr>
        <p:txBody>
          <a:bodyPr>
            <a:normAutofit/>
          </a:bodyPr>
          <a:lstStyle/>
          <a:p>
            <a:r>
              <a:rPr lang="en-US" sz="3600" b="1" i="1" u="sng" dirty="0">
                <a:solidFill>
                  <a:srgbClr val="FFFF00"/>
                </a:solidFill>
              </a:rPr>
              <a:t>Activities of the Early Church</a:t>
            </a:r>
          </a:p>
        </p:txBody>
      </p:sp>
      <p:sp>
        <p:nvSpPr>
          <p:cNvPr id="15" name="Rounded Rectangular Callout 17">
            <a:extLst>
              <a:ext uri="{FF2B5EF4-FFF2-40B4-BE49-F238E27FC236}">
                <a16:creationId xmlns:a16="http://schemas.microsoft.com/office/drawing/2014/main" id="{98C4E9DA-242E-4168-BB8B-0E9F08F5533C}"/>
              </a:ext>
            </a:extLst>
          </p:cNvPr>
          <p:cNvSpPr/>
          <p:nvPr/>
        </p:nvSpPr>
        <p:spPr>
          <a:xfrm>
            <a:off x="2747554" y="1358733"/>
            <a:ext cx="3196046" cy="575123"/>
          </a:xfrm>
          <a:prstGeom prst="wedgeRoundRectCallout">
            <a:avLst>
              <a:gd name="adj1" fmla="val 38389"/>
              <a:gd name="adj2" fmla="val 100903"/>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a:t>
            </a:r>
            <a:r>
              <a:rPr kumimoji="0" lang="en-US" sz="2800" b="0" i="0" u="none" strike="noStrike" kern="1200" cap="none" spc="0" normalizeH="0" baseline="0" noProof="0" dirty="0" err="1">
                <a:ln>
                  <a:noFill/>
                </a:ln>
                <a:solidFill>
                  <a:srgbClr val="FFFF00"/>
                </a:solidFill>
                <a:effectLst/>
                <a:uLnTx/>
                <a:uFillTx/>
                <a:latin typeface="Calibri"/>
                <a:ea typeface="+mn-ea"/>
                <a:cs typeface="+mn-cs"/>
              </a:rPr>
              <a:t>didachē</a:t>
            </a:r>
            <a:r>
              <a:rPr kumimoji="0" lang="en-US" sz="2800" b="0" i="0" u="none" strike="noStrike" kern="1200" cap="none" spc="0" normalizeH="0" baseline="0" noProof="0" dirty="0">
                <a:ln>
                  <a:noFill/>
                </a:ln>
                <a:solidFill>
                  <a:srgbClr val="FFFF00"/>
                </a:solidFill>
                <a:effectLst/>
                <a:uLnTx/>
                <a:uFillTx/>
                <a:latin typeface="Calibri"/>
                <a:ea typeface="+mn-ea"/>
                <a:cs typeface="+mn-cs"/>
              </a:rPr>
              <a:t>) = teaching </a:t>
            </a:r>
          </a:p>
        </p:txBody>
      </p:sp>
      <p:sp>
        <p:nvSpPr>
          <p:cNvPr id="21" name="Rounded Rectangular Callout 17">
            <a:extLst>
              <a:ext uri="{FF2B5EF4-FFF2-40B4-BE49-F238E27FC236}">
                <a16:creationId xmlns:a16="http://schemas.microsoft.com/office/drawing/2014/main" id="{91733519-EB65-4FA0-BAC5-F3216FB50A87}"/>
              </a:ext>
            </a:extLst>
          </p:cNvPr>
          <p:cNvSpPr/>
          <p:nvPr/>
        </p:nvSpPr>
        <p:spPr>
          <a:xfrm>
            <a:off x="304800" y="1280161"/>
            <a:ext cx="4876799" cy="729894"/>
          </a:xfrm>
          <a:prstGeom prst="wedgeRoundRectCallout">
            <a:avLst>
              <a:gd name="adj1" fmla="val -23409"/>
              <a:gd name="adj2" fmla="val 137775"/>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Likely referring to Lord’s supper and not a common meal</a:t>
            </a:r>
          </a:p>
        </p:txBody>
      </p:sp>
      <p:sp>
        <p:nvSpPr>
          <p:cNvPr id="25" name="Rounded Rectangular Callout 17">
            <a:extLst>
              <a:ext uri="{FF2B5EF4-FFF2-40B4-BE49-F238E27FC236}">
                <a16:creationId xmlns:a16="http://schemas.microsoft.com/office/drawing/2014/main" id="{0633ADE8-A3FA-4466-9B9F-D0DDD1B1BF52}"/>
              </a:ext>
            </a:extLst>
          </p:cNvPr>
          <p:cNvSpPr/>
          <p:nvPr/>
        </p:nvSpPr>
        <p:spPr>
          <a:xfrm>
            <a:off x="4015584" y="1304153"/>
            <a:ext cx="7262016" cy="729894"/>
          </a:xfrm>
          <a:prstGeom prst="wedgeRoundRectCallout">
            <a:avLst>
              <a:gd name="adj1" fmla="val -23409"/>
              <a:gd name="adj2" fmla="val 137775"/>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srgbClr val="FFFF00"/>
                </a:solidFill>
                <a:effectLst/>
                <a:uLnTx/>
                <a:uFillTx/>
                <a:latin typeface="Calibri"/>
                <a:ea typeface="+mn-ea"/>
                <a:cs typeface="+mn-cs"/>
              </a:rPr>
              <a:t>Phobos</a:t>
            </a:r>
            <a:r>
              <a:rPr kumimoji="0" lang="en-US" sz="2800" b="0" i="0" u="none" strike="noStrike" kern="1200" cap="none" spc="0" normalizeH="0" baseline="0" noProof="0" dirty="0">
                <a:ln>
                  <a:noFill/>
                </a:ln>
                <a:solidFill>
                  <a:srgbClr val="FFFF00"/>
                </a:solidFill>
                <a:effectLst/>
                <a:uLnTx/>
                <a:uFillTx/>
                <a:latin typeface="Calibri"/>
                <a:ea typeface="+mn-ea"/>
                <a:cs typeface="+mn-cs"/>
              </a:rPr>
              <a:t> -  These miraculous deeds made people keenly aware of the presence and power of God</a:t>
            </a:r>
          </a:p>
        </p:txBody>
      </p:sp>
      <p:sp>
        <p:nvSpPr>
          <p:cNvPr id="17" name="Rounded Rectangular Callout 17">
            <a:extLst>
              <a:ext uri="{FF2B5EF4-FFF2-40B4-BE49-F238E27FC236}">
                <a16:creationId xmlns:a16="http://schemas.microsoft.com/office/drawing/2014/main" id="{6FF3B297-116F-4DB2-A333-196C5E4940DE}"/>
              </a:ext>
            </a:extLst>
          </p:cNvPr>
          <p:cNvSpPr/>
          <p:nvPr/>
        </p:nvSpPr>
        <p:spPr>
          <a:xfrm>
            <a:off x="1686427" y="2959190"/>
            <a:ext cx="8305800" cy="2086254"/>
          </a:xfrm>
          <a:prstGeom prst="wedgeRoundRectCallout">
            <a:avLst>
              <a:gd name="adj1" fmla="val 38797"/>
              <a:gd name="adj2" fmla="val 50186"/>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srgbClr val="FFFF00"/>
                </a:solidFill>
                <a:effectLst/>
                <a:uLnTx/>
                <a:uFillTx/>
                <a:latin typeface="Calibri"/>
                <a:ea typeface="+mn-ea"/>
                <a:cs typeface="+mn-cs"/>
              </a:rPr>
              <a:t>Matthew 28: 19-20</a:t>
            </a:r>
            <a:r>
              <a:rPr kumimoji="0" lang="en-US" sz="2800" b="0" i="1" u="none" strike="noStrike" kern="1200" cap="none" spc="0" normalizeH="0" baseline="0" noProof="0" dirty="0">
                <a:ln>
                  <a:noFill/>
                </a:ln>
                <a:solidFill>
                  <a:srgbClr val="FFFF00"/>
                </a:solidFill>
                <a:effectLst/>
                <a:uLnTx/>
                <a:uFillTx/>
                <a:latin typeface="Calibri"/>
                <a:ea typeface="+mn-ea"/>
                <a:cs typeface="+mn-cs"/>
              </a:rPr>
              <a:t> </a:t>
            </a:r>
            <a:r>
              <a:rPr kumimoji="0" lang="en-US" sz="2800" b="0" i="0" u="none" strike="noStrike" kern="1200" cap="none" spc="0" normalizeH="0" baseline="0" noProof="0" dirty="0">
                <a:ln>
                  <a:noFill/>
                </a:ln>
                <a:solidFill>
                  <a:srgbClr val="FFFF00"/>
                </a:solidFill>
                <a:effectLst/>
                <a:uLnTx/>
                <a:uFillTx/>
                <a:latin typeface="Calibri"/>
                <a:ea typeface="+mn-ea"/>
                <a:cs typeface="+mn-cs"/>
              </a:rPr>
              <a:t>- </a:t>
            </a:r>
            <a:r>
              <a:rPr kumimoji="0" lang="en-US" sz="2800" b="1" i="0" u="none" strike="noStrike" kern="1200" cap="none" spc="0" normalizeH="0" baseline="30000" noProof="0" dirty="0">
                <a:ln>
                  <a:noFill/>
                </a:ln>
                <a:solidFill>
                  <a:prstClr val="white"/>
                </a:solidFill>
                <a:effectLst/>
                <a:uLnTx/>
                <a:uFillTx/>
                <a:latin typeface="Calibri"/>
                <a:ea typeface="+mn-ea"/>
                <a:cs typeface="+mn-cs"/>
              </a:rPr>
              <a:t> </a:t>
            </a:r>
            <a:r>
              <a:rPr kumimoji="0" lang="en-US" sz="2800" b="0" i="0" u="none" strike="noStrike" kern="1200" cap="none" spc="0" normalizeH="0" baseline="0" noProof="0" dirty="0">
                <a:ln>
                  <a:noFill/>
                </a:ln>
                <a:solidFill>
                  <a:srgbClr val="FFFF00"/>
                </a:solidFill>
                <a:effectLst/>
                <a:uLnTx/>
                <a:uFillTx/>
                <a:latin typeface="Calibri"/>
                <a:ea typeface="+mn-ea"/>
                <a:cs typeface="+mn-cs"/>
              </a:rPr>
              <a:t>Go therefore and make disciples of all the nations, baptizing them in the name of the Father and the Son and the Holy Spirit, </a:t>
            </a:r>
            <a:r>
              <a:rPr kumimoji="0" lang="en-US" sz="2800" b="1" i="0" u="none" strike="noStrike" kern="1200" cap="none" spc="0" normalizeH="0" baseline="30000" noProof="0" dirty="0">
                <a:ln>
                  <a:noFill/>
                </a:ln>
                <a:solidFill>
                  <a:srgbClr val="FFFF00"/>
                </a:solidFill>
                <a:effectLst/>
                <a:uLnTx/>
                <a:uFillTx/>
                <a:latin typeface="Calibri"/>
                <a:ea typeface="+mn-ea"/>
                <a:cs typeface="+mn-cs"/>
              </a:rPr>
              <a:t>20 </a:t>
            </a:r>
            <a:r>
              <a:rPr kumimoji="0" lang="en-US" sz="2800" b="0" i="1" u="sng" strike="noStrike" kern="1200" cap="none" spc="0" normalizeH="0" baseline="0" noProof="0" dirty="0">
                <a:ln>
                  <a:noFill/>
                </a:ln>
                <a:solidFill>
                  <a:srgbClr val="FFFF00"/>
                </a:solidFill>
                <a:effectLst/>
                <a:uLnTx/>
                <a:uFillTx/>
                <a:latin typeface="Calibri"/>
                <a:ea typeface="+mn-ea"/>
                <a:cs typeface="+mn-cs"/>
              </a:rPr>
              <a:t>teaching them to observe all that I commanded you</a:t>
            </a:r>
          </a:p>
        </p:txBody>
      </p:sp>
      <p:sp>
        <p:nvSpPr>
          <p:cNvPr id="19" name="Rounded Rectangular Callout 17">
            <a:extLst>
              <a:ext uri="{FF2B5EF4-FFF2-40B4-BE49-F238E27FC236}">
                <a16:creationId xmlns:a16="http://schemas.microsoft.com/office/drawing/2014/main" id="{B1B5F305-C899-4523-ACA4-A24F733ED9AB}"/>
              </a:ext>
            </a:extLst>
          </p:cNvPr>
          <p:cNvSpPr/>
          <p:nvPr/>
        </p:nvSpPr>
        <p:spPr>
          <a:xfrm>
            <a:off x="1143000" y="3240315"/>
            <a:ext cx="10134600" cy="1506026"/>
          </a:xfrm>
          <a:prstGeom prst="wedgeRoundRectCallout">
            <a:avLst>
              <a:gd name="adj1" fmla="val 9100"/>
              <a:gd name="adj2" fmla="val -94278"/>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err="1">
                <a:ln>
                  <a:noFill/>
                </a:ln>
                <a:solidFill>
                  <a:srgbClr val="FFFF00"/>
                </a:solidFill>
                <a:effectLst/>
                <a:uLnTx/>
                <a:uFillTx/>
                <a:latin typeface="Calibri"/>
                <a:ea typeface="+mn-ea"/>
                <a:cs typeface="+mn-cs"/>
              </a:rPr>
              <a:t>Koinōnia</a:t>
            </a:r>
            <a:r>
              <a:rPr kumimoji="0" lang="en-US" sz="2800" b="1" i="1" u="sng" strike="noStrike" kern="1200" cap="none" spc="0" normalizeH="0" baseline="0" noProof="0" dirty="0">
                <a:ln>
                  <a:noFill/>
                </a:ln>
                <a:solidFill>
                  <a:srgbClr val="FFFF00"/>
                </a:solidFill>
                <a:effectLst/>
                <a:uLnTx/>
                <a:uFillTx/>
                <a:latin typeface="Calibri"/>
                <a:ea typeface="+mn-ea"/>
                <a:cs typeface="+mn-cs"/>
              </a:rPr>
              <a:t> </a:t>
            </a:r>
            <a:r>
              <a:rPr kumimoji="0" lang="en-US" sz="2800" b="0" i="0" u="none" strike="noStrike" kern="1200" cap="none" spc="0" normalizeH="0" baseline="0" noProof="0" dirty="0">
                <a:ln>
                  <a:noFill/>
                </a:ln>
                <a:solidFill>
                  <a:srgbClr val="FFFF00"/>
                </a:solidFill>
                <a:effectLst/>
                <a:uLnTx/>
                <a:uFillTx/>
                <a:latin typeface="Calibri"/>
                <a:ea typeface="+mn-ea"/>
                <a:cs typeface="+mn-cs"/>
              </a:rPr>
              <a:t>-  close relationship, fellowship, or partnership of those sharing something in common. Sharing a common faith, a common hope, a common goal, and a common way of life.</a:t>
            </a:r>
          </a:p>
        </p:txBody>
      </p:sp>
    </p:spTree>
    <p:extLst>
      <p:ext uri="{BB962C8B-B14F-4D97-AF65-F5344CB8AC3E}">
        <p14:creationId xmlns:p14="http://schemas.microsoft.com/office/powerpoint/2010/main" val="49750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1" grpId="0" animBg="1"/>
      <p:bldP spid="21" grpId="1" animBg="1"/>
      <p:bldP spid="25" grpId="0" animBg="1"/>
      <p:bldP spid="25" grpId="1" animBg="1"/>
      <p:bldP spid="17" grpId="0" animBg="1"/>
      <p:bldP spid="17" grpId="1"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3453" y="1219199"/>
            <a:ext cx="10972800"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lumMod val="75000"/>
                  </a:prstClr>
                </a:solidFill>
                <a:effectLst/>
                <a:uLnTx/>
                <a:uFillTx/>
                <a:latin typeface="Calibri"/>
                <a:ea typeface="+mn-ea"/>
                <a:cs typeface="+mn-cs"/>
              </a:rPr>
              <a:t>41 </a:t>
            </a:r>
            <a:r>
              <a:rPr kumimoji="0" lang="en-US" sz="2800" b="0" i="0" u="none" strike="noStrike" kern="1200" cap="none" spc="0" normalizeH="0" baseline="0" noProof="0" dirty="0">
                <a:ln>
                  <a:noFill/>
                </a:ln>
                <a:solidFill>
                  <a:prstClr val="white">
                    <a:lumMod val="75000"/>
                  </a:prstClr>
                </a:solidFill>
                <a:effectLst/>
                <a:uLnTx/>
                <a:uFillTx/>
                <a:latin typeface="Calibri"/>
                <a:ea typeface="+mn-ea"/>
                <a:cs typeface="+mn-cs"/>
              </a:rPr>
              <a:t>Then those who gladly received his word were baptized; and that day about three thousand souls were added </a:t>
            </a:r>
            <a:r>
              <a:rPr kumimoji="0" lang="en-US" sz="2800" b="0" i="1" u="none" strike="noStrike" kern="1200" cap="none" spc="0" normalizeH="0" baseline="0" noProof="0" dirty="0">
                <a:ln>
                  <a:noFill/>
                </a:ln>
                <a:solidFill>
                  <a:prstClr val="white">
                    <a:lumMod val="75000"/>
                  </a:prstClr>
                </a:solidFill>
                <a:effectLst/>
                <a:uLnTx/>
                <a:uFillTx/>
                <a:latin typeface="Calibri"/>
                <a:ea typeface="+mn-ea"/>
                <a:cs typeface="+mn-cs"/>
              </a:rPr>
              <a:t>to them</a:t>
            </a:r>
            <a:r>
              <a:rPr kumimoji="0" lang="en-US" sz="2800" b="0" i="1" u="none" strike="noStrike" kern="1200" cap="none" spc="0" normalizeH="0" baseline="0" noProof="0" dirty="0">
                <a:ln>
                  <a:noFill/>
                </a:ln>
                <a:solidFill>
                  <a:prstClr val="white"/>
                </a:solidFill>
                <a:effectLst/>
                <a:uLnTx/>
                <a:uFillTx/>
                <a:latin typeface="Calibri"/>
                <a:ea typeface="+mn-ea"/>
                <a:cs typeface="+mn-cs"/>
              </a:rPr>
              <a:t>.</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42 </a:t>
            </a:r>
            <a:r>
              <a:rPr kumimoji="0" lang="en-US" sz="2800" b="0" i="0" u="none" strike="noStrike" kern="1200" cap="none" spc="0" normalizeH="0" baseline="0" noProof="0" dirty="0">
                <a:ln>
                  <a:noFill/>
                </a:ln>
                <a:solidFill>
                  <a:prstClr val="white"/>
                </a:solidFill>
                <a:effectLst/>
                <a:uLnTx/>
                <a:uFillTx/>
                <a:latin typeface="Calibri"/>
                <a:ea typeface="+mn-ea"/>
                <a:cs typeface="+mn-cs"/>
              </a:rPr>
              <a:t>And they continued steadfastly in the apostles’ doctrine and fellowship, in the breaking of bread, and in prayers.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43 </a:t>
            </a:r>
            <a:r>
              <a:rPr kumimoji="0" lang="en-US" sz="2800" b="0" i="0" u="none" strike="noStrike" kern="1200" cap="none" spc="0" normalizeH="0" baseline="0" noProof="0" dirty="0">
                <a:ln>
                  <a:noFill/>
                </a:ln>
                <a:solidFill>
                  <a:prstClr val="white"/>
                </a:solidFill>
                <a:effectLst/>
                <a:uLnTx/>
                <a:uFillTx/>
                <a:latin typeface="Calibri"/>
                <a:ea typeface="+mn-ea"/>
                <a:cs typeface="+mn-cs"/>
              </a:rPr>
              <a:t>Then fear came upon every soul, and many wonders and signs were done through the apostles.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44 </a:t>
            </a:r>
            <a:r>
              <a:rPr kumimoji="0" lang="en-US" sz="2800" b="0" i="0" u="none" strike="noStrike" kern="1200" cap="none" spc="0" normalizeH="0" baseline="0" noProof="0" dirty="0">
                <a:ln>
                  <a:noFill/>
                </a:ln>
                <a:solidFill>
                  <a:prstClr val="white"/>
                </a:solidFill>
                <a:effectLst/>
                <a:uLnTx/>
                <a:uFillTx/>
                <a:latin typeface="Calibri"/>
                <a:ea typeface="+mn-ea"/>
                <a:cs typeface="+mn-cs"/>
              </a:rPr>
              <a:t>Now all who believed were together, and had all things in common,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45 </a:t>
            </a:r>
            <a:r>
              <a:rPr kumimoji="0" lang="en-US" sz="2800" b="0" i="0" u="none" strike="noStrike" kern="1200" cap="none" spc="0" normalizeH="0" baseline="0" noProof="0" dirty="0">
                <a:ln>
                  <a:noFill/>
                </a:ln>
                <a:solidFill>
                  <a:prstClr val="white"/>
                </a:solidFill>
                <a:effectLst/>
                <a:uLnTx/>
                <a:uFillTx/>
                <a:latin typeface="Calibri"/>
                <a:ea typeface="+mn-ea"/>
                <a:cs typeface="+mn-cs"/>
              </a:rPr>
              <a:t>and sold their possessions and goods, and divided them among all, as anyone had need.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mn-cs"/>
              </a:rPr>
              <a:t>46 </a:t>
            </a:r>
            <a:r>
              <a:rPr kumimoji="0" lang="en-US" sz="2800" b="0" i="0" u="none" strike="noStrike" kern="1200" cap="none" spc="0" normalizeH="0" baseline="0" noProof="0" dirty="0">
                <a:ln>
                  <a:noFill/>
                </a:ln>
                <a:solidFill>
                  <a:prstClr val="white"/>
                </a:solidFill>
                <a:effectLst/>
                <a:uLnTx/>
                <a:uFillTx/>
                <a:latin typeface="Calibri"/>
                <a:ea typeface="+mn-ea"/>
                <a:cs typeface="+mn-cs"/>
              </a:rPr>
              <a:t>So continuing daily with one accord in the temple, and breaking bread from house to house, they ate their food with gladness and simplicity of heart, </a:t>
            </a:r>
            <a:r>
              <a:rPr kumimoji="0" lang="en-US" sz="2800" b="0" i="0" u="none" strike="noStrike" kern="1200" cap="none" spc="0" normalizeH="0" baseline="30000" noProof="0" dirty="0">
                <a:ln>
                  <a:noFill/>
                </a:ln>
                <a:solidFill>
                  <a:prstClr val="white"/>
                </a:solidFill>
                <a:effectLst/>
                <a:uLnTx/>
                <a:uFillTx/>
                <a:latin typeface="Calibri"/>
                <a:ea typeface="+mn-ea"/>
                <a:cs typeface="+mn-cs"/>
              </a:rPr>
              <a:t>47 </a:t>
            </a:r>
            <a:r>
              <a:rPr kumimoji="0" lang="en-US" sz="2800" b="0" i="0" u="none" strike="noStrike" kern="1200" cap="none" spc="0" normalizeH="0" baseline="0" noProof="0" dirty="0">
                <a:ln>
                  <a:noFill/>
                </a:ln>
                <a:solidFill>
                  <a:prstClr val="white"/>
                </a:solidFill>
                <a:effectLst/>
                <a:uLnTx/>
                <a:uFillTx/>
                <a:latin typeface="Calibri"/>
                <a:ea typeface="+mn-ea"/>
                <a:cs typeface="+mn-cs"/>
              </a:rPr>
              <a:t>praising God and having favor with all the people. And the Lord added to the church</a:t>
            </a:r>
            <a:r>
              <a:rPr kumimoji="0" lang="en-US" sz="2800" b="0" i="0" u="none" strike="noStrike" kern="1200" cap="none" spc="0" normalizeH="0" baseline="30000" noProof="0" dirty="0">
                <a:ln>
                  <a:noFill/>
                </a:ln>
                <a:solidFill>
                  <a:prstClr val="white"/>
                </a:solidFill>
                <a:effectLst/>
                <a:uLnTx/>
                <a:uFillTx/>
                <a:latin typeface="Calibri"/>
                <a:ea typeface="+mn-ea"/>
                <a:cs typeface="+mn-cs"/>
              </a:rPr>
              <a:t> </a:t>
            </a:r>
            <a:r>
              <a:rPr kumimoji="0" lang="en-US" sz="2800" b="0" i="0" u="none" strike="noStrike" kern="1200" cap="none" spc="0" normalizeH="0" baseline="0" noProof="0" dirty="0">
                <a:ln>
                  <a:noFill/>
                </a:ln>
                <a:solidFill>
                  <a:prstClr val="white"/>
                </a:solidFill>
                <a:effectLst/>
                <a:uLnTx/>
                <a:uFillTx/>
                <a:latin typeface="Calibri"/>
                <a:ea typeface="+mn-ea"/>
                <a:cs typeface="+mn-cs"/>
              </a:rPr>
              <a:t>daily those who were being saved.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7" name="Straight Connector 26">
            <a:extLst>
              <a:ext uri="{FF2B5EF4-FFF2-40B4-BE49-F238E27FC236}">
                <a16:creationId xmlns:a16="http://schemas.microsoft.com/office/drawing/2014/main" id="{16C45FCE-9CA1-4AB7-9814-32B6881EBA21}"/>
              </a:ext>
            </a:extLst>
          </p:cNvPr>
          <p:cNvCxnSpPr>
            <a:cxnSpLocks/>
          </p:cNvCxnSpPr>
          <p:nvPr/>
        </p:nvCxnSpPr>
        <p:spPr>
          <a:xfrm>
            <a:off x="753701" y="4212614"/>
            <a:ext cx="1044769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9817768" y="3380874"/>
            <a:ext cx="92643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a:off x="990600" y="3810000"/>
            <a:ext cx="10134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a:off x="1143000" y="4648200"/>
            <a:ext cx="6934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9168063" y="4636168"/>
            <a:ext cx="2033337" cy="1203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a:xfrm>
            <a:off x="838200" y="5105400"/>
            <a:ext cx="5867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9448800" y="5562600"/>
            <a:ext cx="1752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D9C0F3-E2B6-4D47-A452-B5D813D519AE}"/>
              </a:ext>
            </a:extLst>
          </p:cNvPr>
          <p:cNvCxnSpPr>
            <a:cxnSpLocks/>
          </p:cNvCxnSpPr>
          <p:nvPr/>
        </p:nvCxnSpPr>
        <p:spPr>
          <a:xfrm>
            <a:off x="2133600" y="5961898"/>
            <a:ext cx="768416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F046FD0-E24A-485D-BBB0-2EC2F5883980}"/>
              </a:ext>
            </a:extLst>
          </p:cNvPr>
          <p:cNvSpPr>
            <a:spLocks noGrp="1"/>
          </p:cNvSpPr>
          <p:nvPr>
            <p:ph type="title"/>
          </p:nvPr>
        </p:nvSpPr>
        <p:spPr>
          <a:xfrm>
            <a:off x="609600" y="45722"/>
            <a:ext cx="10972800" cy="853440"/>
          </a:xfrm>
        </p:spPr>
        <p:txBody>
          <a:bodyPr>
            <a:normAutofit/>
          </a:bodyPr>
          <a:lstStyle/>
          <a:p>
            <a:r>
              <a:rPr lang="en-US" sz="3600" b="1" i="1" u="sng" dirty="0">
                <a:solidFill>
                  <a:srgbClr val="FFFF00"/>
                </a:solidFill>
              </a:rPr>
              <a:t>Activities of the Early Church</a:t>
            </a:r>
          </a:p>
        </p:txBody>
      </p:sp>
      <p:sp>
        <p:nvSpPr>
          <p:cNvPr id="15" name="Rounded Rectangular Callout 17">
            <a:extLst>
              <a:ext uri="{FF2B5EF4-FFF2-40B4-BE49-F238E27FC236}">
                <a16:creationId xmlns:a16="http://schemas.microsoft.com/office/drawing/2014/main" id="{98C4E9DA-242E-4168-BB8B-0E9F08F5533C}"/>
              </a:ext>
            </a:extLst>
          </p:cNvPr>
          <p:cNvSpPr/>
          <p:nvPr/>
        </p:nvSpPr>
        <p:spPr>
          <a:xfrm>
            <a:off x="1143000" y="3099891"/>
            <a:ext cx="7684168" cy="835827"/>
          </a:xfrm>
          <a:prstGeom prst="wedgeRoundRectCallout">
            <a:avLst>
              <a:gd name="adj1" fmla="val 38389"/>
              <a:gd name="adj2" fmla="val 100903"/>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 The courts of the temple served as a suitable place for the large number of Christians to gather</a:t>
            </a:r>
          </a:p>
        </p:txBody>
      </p:sp>
      <p:sp>
        <p:nvSpPr>
          <p:cNvPr id="19" name="Rounded Rectangular Callout 17">
            <a:extLst>
              <a:ext uri="{FF2B5EF4-FFF2-40B4-BE49-F238E27FC236}">
                <a16:creationId xmlns:a16="http://schemas.microsoft.com/office/drawing/2014/main" id="{03FAD167-EA8C-4FFB-9CB9-8555AFA4A1B3}"/>
              </a:ext>
            </a:extLst>
          </p:cNvPr>
          <p:cNvSpPr/>
          <p:nvPr/>
        </p:nvSpPr>
        <p:spPr>
          <a:xfrm>
            <a:off x="1166318" y="3805237"/>
            <a:ext cx="8651450" cy="500930"/>
          </a:xfrm>
          <a:prstGeom prst="wedgeRoundRectCallout">
            <a:avLst>
              <a:gd name="adj1" fmla="val 8228"/>
              <a:gd name="adj2" fmla="val 14022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 Not the Lord’s supper but rather eating of common meals</a:t>
            </a:r>
          </a:p>
        </p:txBody>
      </p:sp>
      <p:sp>
        <p:nvSpPr>
          <p:cNvPr id="21" name="Rounded Rectangular Callout 17">
            <a:extLst>
              <a:ext uri="{FF2B5EF4-FFF2-40B4-BE49-F238E27FC236}">
                <a16:creationId xmlns:a16="http://schemas.microsoft.com/office/drawing/2014/main" id="{8B03D707-223C-4A60-8310-76F04FADA4E8}"/>
              </a:ext>
            </a:extLst>
          </p:cNvPr>
          <p:cNvSpPr/>
          <p:nvPr/>
        </p:nvSpPr>
        <p:spPr>
          <a:xfrm>
            <a:off x="1271051" y="4636168"/>
            <a:ext cx="8001000" cy="856644"/>
          </a:xfrm>
          <a:prstGeom prst="wedgeRoundRectCallout">
            <a:avLst>
              <a:gd name="adj1" fmla="val -5834"/>
              <a:gd name="adj2" fmla="val 69573"/>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err="1">
                <a:ln>
                  <a:noFill/>
                </a:ln>
                <a:solidFill>
                  <a:srgbClr val="FFFF00"/>
                </a:solidFill>
                <a:effectLst/>
                <a:uLnTx/>
                <a:uFillTx/>
                <a:latin typeface="Calibri"/>
                <a:ea typeface="+mn-ea"/>
                <a:cs typeface="+mn-cs"/>
              </a:rPr>
              <a:t>ekklēsia</a:t>
            </a:r>
            <a:r>
              <a:rPr kumimoji="0" lang="en-US" sz="2800" b="0" i="0" u="none" strike="noStrike" kern="1200" cap="none" spc="0" normalizeH="0" baseline="0" noProof="0" dirty="0">
                <a:ln>
                  <a:noFill/>
                </a:ln>
                <a:solidFill>
                  <a:srgbClr val="FFFF00"/>
                </a:solidFill>
                <a:effectLst/>
                <a:uLnTx/>
                <a:uFillTx/>
                <a:latin typeface="Calibri"/>
                <a:ea typeface="+mn-ea"/>
                <a:cs typeface="+mn-cs"/>
              </a:rPr>
              <a:t> - refers to a group of people, and the Lord’s church (group) is made up of the saved.</a:t>
            </a:r>
          </a:p>
        </p:txBody>
      </p:sp>
      <p:sp>
        <p:nvSpPr>
          <p:cNvPr id="25" name="Rounded Rectangular Callout 17">
            <a:extLst>
              <a:ext uri="{FF2B5EF4-FFF2-40B4-BE49-F238E27FC236}">
                <a16:creationId xmlns:a16="http://schemas.microsoft.com/office/drawing/2014/main" id="{965E47CB-1843-4069-A1D7-99E29C56D081}"/>
              </a:ext>
            </a:extLst>
          </p:cNvPr>
          <p:cNvSpPr/>
          <p:nvPr/>
        </p:nvSpPr>
        <p:spPr>
          <a:xfrm>
            <a:off x="2069431" y="4336339"/>
            <a:ext cx="8025063" cy="1124104"/>
          </a:xfrm>
          <a:prstGeom prst="wedgeRoundRectCallout">
            <a:avLst>
              <a:gd name="adj1" fmla="val 39239"/>
              <a:gd name="adj2" fmla="val 49328"/>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libri"/>
                <a:ea typeface="+mn-ea"/>
                <a:cs typeface="+mn-cs"/>
              </a:rPr>
              <a:t>Matthew 16:18 </a:t>
            </a:r>
            <a:r>
              <a:rPr kumimoji="0" lang="en-US" sz="2800" b="0" i="0" u="none" strike="noStrike" kern="1200" cap="none" spc="0" normalizeH="0" baseline="0" noProof="0" dirty="0">
                <a:ln>
                  <a:noFill/>
                </a:ln>
                <a:solidFill>
                  <a:srgbClr val="FFFF00"/>
                </a:solidFill>
                <a:effectLst/>
                <a:uLnTx/>
                <a:uFillTx/>
                <a:latin typeface="Calibri"/>
                <a:ea typeface="+mn-ea"/>
                <a:cs typeface="+mn-cs"/>
              </a:rPr>
              <a:t>- </a:t>
            </a:r>
            <a:r>
              <a:rPr kumimoji="0" lang="en-US" sz="2800" b="0" i="0" u="none" strike="noStrike" kern="1200" cap="none" spc="0" normalizeH="0" baseline="0" noProof="0" dirty="0">
                <a:ln>
                  <a:noFill/>
                </a:ln>
                <a:solidFill>
                  <a:prstClr val="white"/>
                </a:solidFill>
                <a:effectLst/>
                <a:uLnTx/>
                <a:uFillTx/>
                <a:latin typeface="Calibri"/>
                <a:ea typeface="+mn-ea"/>
                <a:cs typeface="+mn-cs"/>
              </a:rPr>
              <a:t>I also say to you that you are Peter, and upon this rock I will build My church</a:t>
            </a:r>
            <a:endParaRPr kumimoji="0" lang="en-US" sz="2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17" name="Rounded Rectangular Callout 17">
            <a:extLst>
              <a:ext uri="{FF2B5EF4-FFF2-40B4-BE49-F238E27FC236}">
                <a16:creationId xmlns:a16="http://schemas.microsoft.com/office/drawing/2014/main" id="{CBD2E29B-B95A-48C8-A8FD-43348B21170C}"/>
              </a:ext>
            </a:extLst>
          </p:cNvPr>
          <p:cNvSpPr/>
          <p:nvPr/>
        </p:nvSpPr>
        <p:spPr>
          <a:xfrm>
            <a:off x="613610" y="5834845"/>
            <a:ext cx="10724147" cy="850380"/>
          </a:xfrm>
          <a:prstGeom prst="wedgeRoundRectCallout">
            <a:avLst>
              <a:gd name="adj1" fmla="val -77"/>
              <a:gd name="adj2" fmla="val -38028"/>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Are we devoted to the Apostle’s doctrine, to spiritual fellowship, Lord’s supper,  prayer &amp; brotherly love, daily service, unity &amp; praising God</a:t>
            </a:r>
            <a:endParaRPr kumimoji="0" lang="en-US" sz="2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28" name="Rounded Rectangular Callout 17">
            <a:extLst>
              <a:ext uri="{FF2B5EF4-FFF2-40B4-BE49-F238E27FC236}">
                <a16:creationId xmlns:a16="http://schemas.microsoft.com/office/drawing/2014/main" id="{6AB23C54-6C8C-49C7-9C4D-A775A09F652E}"/>
              </a:ext>
            </a:extLst>
          </p:cNvPr>
          <p:cNvSpPr/>
          <p:nvPr/>
        </p:nvSpPr>
        <p:spPr>
          <a:xfrm>
            <a:off x="6680963" y="4429891"/>
            <a:ext cx="4541140" cy="754124"/>
          </a:xfrm>
          <a:prstGeom prst="wedgeRoundRectCallout">
            <a:avLst>
              <a:gd name="adj1" fmla="val 42683"/>
              <a:gd name="adj2" fmla="val -7061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strike="noStrike" kern="1200" cap="none" spc="0" normalizeH="0" baseline="0" noProof="0" dirty="0">
                <a:ln>
                  <a:noFill/>
                </a:ln>
                <a:solidFill>
                  <a:srgbClr val="FFFF00"/>
                </a:solidFill>
                <a:effectLst/>
                <a:uLnTx/>
                <a:uFillTx/>
                <a:latin typeface="Calibri"/>
                <a:ea typeface="+mn-ea"/>
                <a:cs typeface="+mn-cs"/>
              </a:rPr>
              <a:t>Is this example binding on Christians today?</a:t>
            </a:r>
            <a:endParaRPr kumimoji="0" lang="en-US" sz="2800" b="0" i="0"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259402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2000"/>
                                        <p:tgtEl>
                                          <p:spTgt spid="18"/>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20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20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1"/>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1" grpId="0" animBg="1"/>
      <p:bldP spid="21" grpId="1" animBg="1"/>
      <p:bldP spid="25" grpId="0" animBg="1"/>
      <p:bldP spid="25" grpId="1" animBg="1"/>
      <p:bldP spid="17" grpId="0" animBg="1"/>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915399" cy="875948"/>
          </a:xfrm>
        </p:spPr>
        <p:txBody>
          <a:bodyPr>
            <a:normAutofit/>
          </a:bodyPr>
          <a:lstStyle/>
          <a:p>
            <a:r>
              <a:rPr lang="en-US" sz="4800" b="1" i="1" u="sng" dirty="0">
                <a:solidFill>
                  <a:srgbClr val="FFFF00"/>
                </a:solidFill>
              </a:rPr>
              <a:t>What Should I do?</a:t>
            </a:r>
          </a:p>
        </p:txBody>
      </p:sp>
      <p:sp>
        <p:nvSpPr>
          <p:cNvPr id="3" name="Content Placeholder 2"/>
          <p:cNvSpPr>
            <a:spLocks noGrp="1"/>
          </p:cNvSpPr>
          <p:nvPr>
            <p:ph idx="1"/>
          </p:nvPr>
        </p:nvSpPr>
        <p:spPr>
          <a:xfrm>
            <a:off x="617570" y="1371600"/>
            <a:ext cx="10728257" cy="4963081"/>
          </a:xfrm>
        </p:spPr>
        <p:txBody>
          <a:bodyPr>
            <a:normAutofit/>
          </a:bodyPr>
          <a:lstStyle/>
          <a:p>
            <a:r>
              <a:rPr lang="en-US" sz="3000" dirty="0">
                <a:solidFill>
                  <a:srgbClr val="FFFF00"/>
                </a:solidFill>
              </a:rPr>
              <a:t>Commit to Christ </a:t>
            </a:r>
            <a:r>
              <a:rPr lang="en-US" sz="3000" b="1" u="sng" dirty="0">
                <a:solidFill>
                  <a:srgbClr val="FFFF00"/>
                </a:solidFill>
              </a:rPr>
              <a:t>Personally</a:t>
            </a:r>
            <a:r>
              <a:rPr lang="en-US" sz="3000" dirty="0">
                <a:solidFill>
                  <a:srgbClr val="FFFF00"/>
                </a:solidFill>
              </a:rPr>
              <a:t> </a:t>
            </a:r>
            <a:r>
              <a:rPr lang="en-US" sz="3000" dirty="0"/>
              <a:t>(37-41)</a:t>
            </a:r>
          </a:p>
          <a:p>
            <a:pPr lvl="1">
              <a:buFont typeface="Wingdings" panose="05000000000000000000" pitchFamily="2" charset="2"/>
              <a:buChar char="§"/>
            </a:pPr>
            <a:r>
              <a:rPr lang="en-US" sz="2400" b="1" dirty="0">
                <a:solidFill>
                  <a:schemeClr val="tx1">
                    <a:lumMod val="65000"/>
                  </a:schemeClr>
                </a:solidFill>
              </a:rPr>
              <a:t>Repentance</a:t>
            </a:r>
            <a:r>
              <a:rPr lang="en-US" sz="2400" dirty="0">
                <a:solidFill>
                  <a:schemeClr val="tx1">
                    <a:lumMod val="65000"/>
                  </a:schemeClr>
                </a:solidFill>
              </a:rPr>
              <a:t>: Turning control of your life over to God</a:t>
            </a:r>
          </a:p>
          <a:p>
            <a:pPr lvl="1">
              <a:buFont typeface="Wingdings" panose="05000000000000000000" pitchFamily="2" charset="2"/>
              <a:buChar char="§"/>
            </a:pPr>
            <a:r>
              <a:rPr lang="en-US" sz="2400" b="1" dirty="0">
                <a:solidFill>
                  <a:schemeClr val="tx1">
                    <a:lumMod val="65000"/>
                  </a:schemeClr>
                </a:solidFill>
              </a:rPr>
              <a:t>Baptism</a:t>
            </a:r>
            <a:r>
              <a:rPr lang="en-US" sz="2400" dirty="0">
                <a:solidFill>
                  <a:schemeClr val="tx1">
                    <a:lumMod val="65000"/>
                  </a:schemeClr>
                </a:solidFill>
              </a:rPr>
              <a:t>: Burying your old life To starting a New one in Christ’s</a:t>
            </a:r>
          </a:p>
          <a:p>
            <a:pPr lvl="1">
              <a:buFont typeface="Wingdings" panose="05000000000000000000" pitchFamily="2" charset="2"/>
              <a:buChar char="§"/>
            </a:pPr>
            <a:r>
              <a:rPr lang="en-US" sz="2400" dirty="0">
                <a:solidFill>
                  <a:schemeClr val="tx1">
                    <a:lumMod val="65000"/>
                  </a:schemeClr>
                </a:solidFill>
              </a:rPr>
              <a:t>“</a:t>
            </a:r>
            <a:r>
              <a:rPr lang="en-US" sz="2400" i="1" dirty="0">
                <a:solidFill>
                  <a:schemeClr val="tx1">
                    <a:lumMod val="65000"/>
                  </a:schemeClr>
                </a:solidFill>
              </a:rPr>
              <a:t>for the forgiveness of your sins; and you will receive the gift of the Holy Spirit”</a:t>
            </a:r>
            <a:r>
              <a:rPr lang="en-US" sz="2400" dirty="0">
                <a:solidFill>
                  <a:schemeClr val="tx1">
                    <a:lumMod val="65000"/>
                  </a:schemeClr>
                </a:solidFill>
              </a:rPr>
              <a:t> (2:38)</a:t>
            </a:r>
          </a:p>
          <a:p>
            <a:pPr marL="457200" lvl="1" indent="0">
              <a:buNone/>
            </a:pPr>
            <a:endParaRPr lang="en-US" sz="2400" dirty="0"/>
          </a:p>
          <a:p>
            <a:r>
              <a:rPr lang="en-US" sz="3000" dirty="0">
                <a:solidFill>
                  <a:srgbClr val="FFFF00"/>
                </a:solidFill>
              </a:rPr>
              <a:t>Commit to Christ </a:t>
            </a:r>
            <a:r>
              <a:rPr lang="en-US" sz="3000" b="1" u="sng" dirty="0">
                <a:solidFill>
                  <a:srgbClr val="FFFF00"/>
                </a:solidFill>
              </a:rPr>
              <a:t>Communally</a:t>
            </a:r>
            <a:r>
              <a:rPr lang="en-US" sz="3000" dirty="0">
                <a:solidFill>
                  <a:srgbClr val="FFFF00"/>
                </a:solidFill>
              </a:rPr>
              <a:t> </a:t>
            </a:r>
            <a:r>
              <a:rPr lang="en-US" sz="3000" dirty="0"/>
              <a:t>(42-47)</a:t>
            </a:r>
          </a:p>
          <a:p>
            <a:pPr lvl="1">
              <a:buFont typeface="Wingdings" panose="05000000000000000000" pitchFamily="2" charset="2"/>
              <a:buChar char="§"/>
            </a:pPr>
            <a:r>
              <a:rPr lang="en-US" sz="2400" dirty="0"/>
              <a:t>Devotion to Mutually Beneficial, Collective, Spiritual activity</a:t>
            </a:r>
          </a:p>
          <a:p>
            <a:pPr lvl="1">
              <a:buFont typeface="Wingdings" panose="05000000000000000000" pitchFamily="2" charset="2"/>
              <a:buChar char="§"/>
            </a:pPr>
            <a:r>
              <a:rPr lang="en-US" sz="2400" dirty="0"/>
              <a:t>Sacrifice of personal goods for the benefit of others</a:t>
            </a:r>
          </a:p>
          <a:p>
            <a:pPr lvl="1">
              <a:buFont typeface="Wingdings" panose="05000000000000000000" pitchFamily="2" charset="2"/>
              <a:buChar char="§"/>
            </a:pPr>
            <a:r>
              <a:rPr lang="en-US" sz="2400" dirty="0"/>
              <a:t>Cultivation of Family bonds in each others’ homes (included strangers)</a:t>
            </a:r>
          </a:p>
        </p:txBody>
      </p:sp>
    </p:spTree>
    <p:extLst>
      <p:ext uri="{BB962C8B-B14F-4D97-AF65-F5344CB8AC3E}">
        <p14:creationId xmlns:p14="http://schemas.microsoft.com/office/powerpoint/2010/main" val="353812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1430000" cy="4624241"/>
          </a:xfrm>
        </p:spPr>
        <p:txBody>
          <a:bodyPr>
            <a:normAutofit fontScale="77500" lnSpcReduction="20000"/>
          </a:bodyPr>
          <a:lstStyle/>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Power of God &amp; Holy Spirit – </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Trusted &amp; Obeyed Scripture – </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Apostolic Witness – </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Prayer –</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Togetherness – </a:t>
            </a:r>
            <a:endParaRPr lang="en-US" sz="3600" b="1" dirty="0"/>
          </a:p>
        </p:txBody>
      </p:sp>
      <p:sp>
        <p:nvSpPr>
          <p:cNvPr id="6" name="Title 1"/>
          <p:cNvSpPr>
            <a:spLocks noGrp="1"/>
          </p:cNvSpPr>
          <p:nvPr>
            <p:ph type="title"/>
          </p:nvPr>
        </p:nvSpPr>
        <p:spPr>
          <a:xfrm>
            <a:off x="918234" y="94397"/>
            <a:ext cx="10660331" cy="956032"/>
          </a:xfrm>
        </p:spPr>
        <p:txBody>
          <a:bodyPr>
            <a:noAutofit/>
          </a:bodyPr>
          <a:lstStyle/>
          <a:p>
            <a:r>
              <a:rPr lang="en-US" sz="3600" b="1" i="1" u="sng" dirty="0">
                <a:solidFill>
                  <a:srgbClr val="FFFF00"/>
                </a:solidFill>
                <a:latin typeface="Cambria" panose="02040503050406030204" pitchFamily="18" charset="0"/>
                <a:ea typeface="Cambria" panose="02040503050406030204" pitchFamily="18" charset="0"/>
              </a:rPr>
              <a:t>How They Continued What Jesus Began (Acts 1:1) (Kingdom)</a:t>
            </a:r>
          </a:p>
        </p:txBody>
      </p:sp>
      <p:sp>
        <p:nvSpPr>
          <p:cNvPr id="5" name="Rounded Rectangular Callout 17">
            <a:extLst>
              <a:ext uri="{FF2B5EF4-FFF2-40B4-BE49-F238E27FC236}">
                <a16:creationId xmlns:a16="http://schemas.microsoft.com/office/drawing/2014/main" id="{4AAF8BD3-FF9F-401F-9CF2-6CA45419E642}"/>
              </a:ext>
            </a:extLst>
          </p:cNvPr>
          <p:cNvSpPr/>
          <p:nvPr/>
        </p:nvSpPr>
        <p:spPr>
          <a:xfrm>
            <a:off x="571500" y="5919641"/>
            <a:ext cx="11048999" cy="509441"/>
          </a:xfrm>
          <a:prstGeom prst="wedgeRoundRectCallout">
            <a:avLst>
              <a:gd name="adj1" fmla="val 25597"/>
              <a:gd name="adj2" fmla="val 40086"/>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The King’s Church today will advance the Kingdom in like manner</a:t>
            </a:r>
          </a:p>
        </p:txBody>
      </p:sp>
      <p:sp>
        <p:nvSpPr>
          <p:cNvPr id="7" name="Rounded Rectangular Callout 30">
            <a:extLst>
              <a:ext uri="{FF2B5EF4-FFF2-40B4-BE49-F238E27FC236}">
                <a16:creationId xmlns:a16="http://schemas.microsoft.com/office/drawing/2014/main" id="{A0266BB3-B6AD-44F7-84C4-26987A0FED63}"/>
              </a:ext>
            </a:extLst>
          </p:cNvPr>
          <p:cNvSpPr/>
          <p:nvPr/>
        </p:nvSpPr>
        <p:spPr>
          <a:xfrm>
            <a:off x="1066800" y="1295400"/>
            <a:ext cx="8732928" cy="1615029"/>
          </a:xfrm>
          <a:prstGeom prst="wedgeRoundRectCallout">
            <a:avLst>
              <a:gd name="adj1" fmla="val 32122"/>
              <a:gd name="adj2" fmla="val -98932"/>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Luke 4:43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 must preach the </a:t>
            </a:r>
            <a:r>
              <a:rPr kumimoji="0" lang="en-US" sz="2800" b="0" i="1"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kingdom of God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to the other cities also, for I was sent for this 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Jesus began the Kingdom and his Apostles continued and His Church must continue.  </a:t>
            </a:r>
          </a:p>
        </p:txBody>
      </p:sp>
      <p:sp>
        <p:nvSpPr>
          <p:cNvPr id="8" name="TextBox 7">
            <a:extLst>
              <a:ext uri="{FF2B5EF4-FFF2-40B4-BE49-F238E27FC236}">
                <a16:creationId xmlns:a16="http://schemas.microsoft.com/office/drawing/2014/main" id="{93E07E97-C118-490D-8C65-A9219B101B81}"/>
              </a:ext>
            </a:extLst>
          </p:cNvPr>
          <p:cNvSpPr txBox="1"/>
          <p:nvPr/>
        </p:nvSpPr>
        <p:spPr>
          <a:xfrm>
            <a:off x="6248399" y="3032677"/>
            <a:ext cx="4946124" cy="2123658"/>
          </a:xfrm>
          <a:prstGeom prst="rect">
            <a:avLst/>
          </a:prstGeom>
          <a:noFill/>
          <a:ln>
            <a:solidFill>
              <a:schemeClr val="accent1"/>
            </a:solidFill>
          </a:ln>
        </p:spPr>
        <p:txBody>
          <a:bodyPr wrap="square" rtlCol="0">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2640" b="1" i="0" u="none" strike="noStrike" kern="1200" cap="none" spc="0" normalizeH="0" baseline="0" noProof="0" dirty="0">
                <a:ln>
                  <a:noFill/>
                </a:ln>
                <a:solidFill>
                  <a:srgbClr val="FFFF00"/>
                </a:solidFill>
                <a:effectLst/>
                <a:uLnTx/>
                <a:uFillTx/>
                <a:latin typeface="Calibri"/>
                <a:ea typeface="+mn-ea"/>
                <a:cs typeface="+mn-cs"/>
              </a:rPr>
              <a:t>They were continually devoting themselves to the Apostle’s teaching and to fellowship, to the breaking of bread and prayer. </a:t>
            </a:r>
          </a:p>
          <a:p>
            <a:pPr marL="0" marR="0" lvl="0" indent="0" algn="r" defTabSz="548640" rtl="0" eaLnBrk="1" fontAlgn="auto" latinLnBrk="0" hangingPunct="1">
              <a:lnSpc>
                <a:spcPct val="100000"/>
              </a:lnSpc>
              <a:spcBef>
                <a:spcPts val="0"/>
              </a:spcBef>
              <a:spcAft>
                <a:spcPts val="0"/>
              </a:spcAft>
              <a:buClrTx/>
              <a:buSzTx/>
              <a:buFontTx/>
              <a:buNone/>
              <a:tabLst/>
              <a:defRPr/>
            </a:pPr>
            <a:r>
              <a:rPr kumimoji="0" lang="en-US" sz="2640" b="1" i="0" u="none" strike="noStrike" kern="1200" cap="none" spc="0" normalizeH="0" baseline="0" noProof="0" dirty="0">
                <a:ln>
                  <a:noFill/>
                </a:ln>
                <a:solidFill>
                  <a:prstClr val="white"/>
                </a:solidFill>
                <a:effectLst/>
                <a:uLnTx/>
                <a:uFillTx/>
                <a:latin typeface="Century Gothic" panose="020B0502020202020204"/>
                <a:ea typeface="+mn-ea"/>
                <a:cs typeface="+mn-cs"/>
              </a:rPr>
              <a:t>Acts 2:42</a:t>
            </a:r>
          </a:p>
        </p:txBody>
      </p:sp>
    </p:spTree>
    <p:extLst>
      <p:ext uri="{BB962C8B-B14F-4D97-AF65-F5344CB8AC3E}">
        <p14:creationId xmlns:p14="http://schemas.microsoft.com/office/powerpoint/2010/main" val="249042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ext Box 2"/>
          <p:cNvSpPr txBox="1">
            <a:spLocks noChangeArrowheads="1"/>
          </p:cNvSpPr>
          <p:nvPr/>
        </p:nvSpPr>
        <p:spPr bwMode="auto">
          <a:xfrm>
            <a:off x="2489200" y="9099"/>
            <a:ext cx="7213600" cy="5847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itchFamily="18" charset="0"/>
                <a:ea typeface="+mn-ea"/>
                <a:cs typeface="Arial" pitchFamily="34" charset="0"/>
              </a:rPr>
              <a:t>Acts Memorization</a:t>
            </a:r>
          </a:p>
        </p:txBody>
      </p:sp>
      <p:sp>
        <p:nvSpPr>
          <p:cNvPr id="788483" name="Text Box 3"/>
          <p:cNvSpPr txBox="1">
            <a:spLocks noChangeArrowheads="1"/>
          </p:cNvSpPr>
          <p:nvPr/>
        </p:nvSpPr>
        <p:spPr bwMode="auto">
          <a:xfrm>
            <a:off x="152400" y="838200"/>
            <a:ext cx="1905000" cy="224676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2:</a:t>
            </a:r>
            <a:b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br>
            <a:endPar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p:txBody>
      </p:sp>
      <p:sp>
        <p:nvSpPr>
          <p:cNvPr id="2" name="Rectangle 1">
            <a:extLst>
              <a:ext uri="{FF2B5EF4-FFF2-40B4-BE49-F238E27FC236}">
                <a16:creationId xmlns:a16="http://schemas.microsoft.com/office/drawing/2014/main" id="{5D0CFFAD-4380-4A88-918F-C5465E2D45CA}"/>
              </a:ext>
            </a:extLst>
          </p:cNvPr>
          <p:cNvSpPr/>
          <p:nvPr/>
        </p:nvSpPr>
        <p:spPr>
          <a:xfrm>
            <a:off x="2064327" y="840517"/>
            <a:ext cx="9308639" cy="52322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Ascension &amp; Reign of the King / Matthias replaces Judas</a:t>
            </a:r>
          </a:p>
        </p:txBody>
      </p:sp>
      <p:sp>
        <p:nvSpPr>
          <p:cNvPr id="5" name="Rectangle 4">
            <a:extLst>
              <a:ext uri="{FF2B5EF4-FFF2-40B4-BE49-F238E27FC236}">
                <a16:creationId xmlns:a16="http://schemas.microsoft.com/office/drawing/2014/main" id="{D435F375-BAA0-4F3E-8A97-153C77B1D39B}"/>
              </a:ext>
            </a:extLst>
          </p:cNvPr>
          <p:cNvSpPr/>
          <p:nvPr/>
        </p:nvSpPr>
        <p:spPr>
          <a:xfrm>
            <a:off x="2036618" y="2133600"/>
            <a:ext cx="10027232" cy="1169551"/>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Peter preaches on Pentecost /Outpouring of the Holy Spirit/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 Beginning of the Church</a:t>
            </a:r>
          </a:p>
        </p:txBody>
      </p:sp>
    </p:spTree>
    <p:extLst>
      <p:ext uri="{BB962C8B-B14F-4D97-AF65-F5344CB8AC3E}">
        <p14:creationId xmlns:p14="http://schemas.microsoft.com/office/powerpoint/2010/main" val="383744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F92F71-BC30-4ABC-8E61-62F35EA28D5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9310EF-A79C-4A7D-85AD-F9B71BEE6739}" type="slidenum">
              <a:rPr kumimoji="0" lang="en-US" altLang="en-US" sz="1400"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400"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endParaRPr>
          </a:p>
        </p:txBody>
      </p:sp>
      <p:sp>
        <p:nvSpPr>
          <p:cNvPr id="31747" name="Rectangle 2">
            <a:extLst>
              <a:ext uri="{FF2B5EF4-FFF2-40B4-BE49-F238E27FC236}">
                <a16:creationId xmlns:a16="http://schemas.microsoft.com/office/drawing/2014/main" id="{9D84B3C1-957B-45EF-8EB7-B6425E96BF61}"/>
              </a:ext>
            </a:extLst>
          </p:cNvPr>
          <p:cNvSpPr>
            <a:spLocks noGrp="1" noChangeArrowheads="1"/>
          </p:cNvSpPr>
          <p:nvPr>
            <p:ph type="title"/>
          </p:nvPr>
        </p:nvSpPr>
        <p:spPr/>
        <p:txBody>
          <a:bodyPr/>
          <a:lstStyle/>
          <a:p>
            <a:pPr eaLnBrk="1" hangingPunct="1"/>
            <a:r>
              <a:rPr lang="en-US" altLang="en-US" sz="3600" i="1" u="sng" dirty="0">
                <a:latin typeface="Cambria" panose="02040503050406030204" pitchFamily="18" charset="0"/>
              </a:rPr>
              <a:t>Lesson 3 Objectives</a:t>
            </a:r>
          </a:p>
        </p:txBody>
      </p:sp>
      <p:sp>
        <p:nvSpPr>
          <p:cNvPr id="31748" name="Rectangle 3">
            <a:extLst>
              <a:ext uri="{FF2B5EF4-FFF2-40B4-BE49-F238E27FC236}">
                <a16:creationId xmlns:a16="http://schemas.microsoft.com/office/drawing/2014/main" id="{8ACDE649-63F1-4ED4-A0CE-585C1036052E}"/>
              </a:ext>
            </a:extLst>
          </p:cNvPr>
          <p:cNvSpPr>
            <a:spLocks noGrp="1" noChangeArrowheads="1"/>
          </p:cNvSpPr>
          <p:nvPr>
            <p:ph type="body" idx="1"/>
          </p:nvPr>
        </p:nvSpPr>
        <p:spPr>
          <a:xfrm>
            <a:off x="457200" y="990600"/>
            <a:ext cx="11125200" cy="5181600"/>
          </a:xfrm>
        </p:spPr>
        <p:txBody>
          <a:bodyPr/>
          <a:lstStyle/>
          <a:p>
            <a:pPr eaLnBrk="1" hangingPunct="1">
              <a:spcAft>
                <a:spcPts val="1200"/>
              </a:spcAft>
              <a:buFont typeface="Wingdings" panose="05000000000000000000" pitchFamily="2" charset="2"/>
              <a:buNone/>
            </a:pPr>
            <a:r>
              <a:rPr lang="en-US" altLang="en-US" sz="2800" i="1" dirty="0">
                <a:solidFill>
                  <a:srgbClr val="FFFF00"/>
                </a:solidFill>
                <a:effectLst/>
                <a:latin typeface="Cambria" panose="02040503050406030204" pitchFamily="18" charset="0"/>
              </a:rPr>
              <a:t>At the end of the study, the student will be able to:</a:t>
            </a:r>
          </a:p>
          <a:p>
            <a:pPr eaLnBrk="1" hangingPunct="1">
              <a:spcAft>
                <a:spcPts val="1200"/>
              </a:spcAft>
              <a:buFont typeface="Wingdings" panose="05000000000000000000" pitchFamily="2" charset="2"/>
              <a:buChar char="§"/>
            </a:pPr>
            <a:r>
              <a:rPr lang="en-US" altLang="en-US" sz="2800" dirty="0">
                <a:effectLst/>
                <a:latin typeface="Cambria" panose="02040503050406030204" pitchFamily="18" charset="0"/>
              </a:rPr>
              <a:t>List the two Old Testament references Peter uses to prove that Jesus is the Christ.</a:t>
            </a:r>
          </a:p>
          <a:p>
            <a:pPr eaLnBrk="1" hangingPunct="1">
              <a:spcAft>
                <a:spcPts val="1200"/>
              </a:spcAft>
              <a:buFont typeface="Wingdings" panose="05000000000000000000" pitchFamily="2" charset="2"/>
              <a:buChar char="§"/>
            </a:pPr>
            <a:r>
              <a:rPr lang="en-US" altLang="en-US" sz="2800" dirty="0">
                <a:effectLst/>
                <a:latin typeface="Cambria" panose="02040503050406030204" pitchFamily="18" charset="0"/>
              </a:rPr>
              <a:t>List four similarities and 2 differences between this sermon and the one on Pentecost. </a:t>
            </a:r>
          </a:p>
          <a:p>
            <a:pPr eaLnBrk="1" hangingPunct="1">
              <a:spcAft>
                <a:spcPts val="1200"/>
              </a:spcAft>
              <a:buFont typeface="Wingdings" panose="05000000000000000000" pitchFamily="2" charset="2"/>
              <a:buChar char="§"/>
            </a:pPr>
            <a:r>
              <a:rPr lang="en-US" altLang="en-US" sz="2800" dirty="0">
                <a:effectLst/>
                <a:latin typeface="Cambria" panose="02040503050406030204" pitchFamily="18" charset="0"/>
              </a:rPr>
              <a:t>List three ways Jesus is like Moses.</a:t>
            </a:r>
          </a:p>
          <a:p>
            <a:pPr eaLnBrk="1" hangingPunct="1">
              <a:spcAft>
                <a:spcPts val="1200"/>
              </a:spcAft>
              <a:buFont typeface="Wingdings" panose="05000000000000000000" pitchFamily="2" charset="2"/>
              <a:buChar char="§"/>
            </a:pPr>
            <a:r>
              <a:rPr lang="en-US" altLang="en-US" sz="2800" dirty="0">
                <a:effectLst/>
                <a:latin typeface="Cambria" panose="02040503050406030204" pitchFamily="18" charset="0"/>
              </a:rPr>
              <a:t>List four of the themes found in this sermon.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BB91D87-1D19-4B7A-9445-ECE2034A5EBC}"/>
              </a:ext>
            </a:extLst>
          </p:cNvPr>
          <p:cNvCxnSpPr>
            <a:cxnSpLocks/>
          </p:cNvCxnSpPr>
          <p:nvPr/>
        </p:nvCxnSpPr>
        <p:spPr>
          <a:xfrm>
            <a:off x="762000" y="6172200"/>
            <a:ext cx="51816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D8DF1B-CA41-4889-8506-BBF5166FB34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208899" name="TextBox 2"/>
          <p:cNvSpPr txBox="1">
            <a:spLocks noChangeArrowheads="1"/>
          </p:cNvSpPr>
          <p:nvPr/>
        </p:nvSpPr>
        <p:spPr bwMode="auto">
          <a:xfrm>
            <a:off x="3124200" y="136490"/>
            <a:ext cx="7696200" cy="461665"/>
          </a:xfrm>
          <a:prstGeom prst="rect">
            <a:avLst/>
          </a:prstGeom>
          <a:noFill/>
          <a:ln w="9525">
            <a:noFill/>
            <a:miter lim="800000"/>
            <a:headEnd/>
            <a:tailEnd/>
          </a:ln>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a:ea typeface="+mn-ea"/>
                <a:cs typeface="+mn-cs"/>
              </a:rPr>
              <a:t>Prophecy of Resurrection &amp; Coronation 25-36</a:t>
            </a:r>
            <a:endParaRPr kumimoji="0" lang="en-US" sz="2400" b="1" i="0" u="none" strike="noStrike" kern="1200" cap="none" spc="0" normalizeH="0" baseline="0" noProof="0" dirty="0">
              <a:ln>
                <a:noFill/>
              </a:ln>
              <a:solidFill>
                <a:srgbClr val="FFFF00"/>
              </a:solidFill>
              <a:effectLst/>
              <a:uLnTx/>
              <a:uFillTx/>
              <a:latin typeface="Calibri"/>
              <a:ea typeface="+mn-ea"/>
              <a:cs typeface="+mn-cs"/>
            </a:endParaRPr>
          </a:p>
        </p:txBody>
      </p:sp>
      <p:sp>
        <p:nvSpPr>
          <p:cNvPr id="44036" name="TextBox 3"/>
          <p:cNvSpPr txBox="1">
            <a:spLocks noChangeArrowheads="1"/>
          </p:cNvSpPr>
          <p:nvPr/>
        </p:nvSpPr>
        <p:spPr bwMode="auto">
          <a:xfrm>
            <a:off x="1790700" y="684215"/>
            <a:ext cx="8534400" cy="584775"/>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libri"/>
                <a:ea typeface="+mn-ea"/>
                <a:cs typeface="+mn-cs"/>
              </a:rPr>
              <a:t>Peter’s Conclusion (32-36)</a:t>
            </a:r>
          </a:p>
        </p:txBody>
      </p:sp>
      <p:sp>
        <p:nvSpPr>
          <p:cNvPr id="5" name="TextBox 4"/>
          <p:cNvSpPr txBox="1">
            <a:spLocks noChangeArrowheads="1"/>
          </p:cNvSpPr>
          <p:nvPr/>
        </p:nvSpPr>
        <p:spPr bwMode="auto">
          <a:xfrm>
            <a:off x="152400" y="1304308"/>
            <a:ext cx="11811000" cy="5016758"/>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white"/>
                </a:solidFill>
                <a:effectLst/>
                <a:uLnTx/>
                <a:uFillTx/>
                <a:latin typeface="Calibri"/>
                <a:ea typeface="+mn-ea"/>
                <a:cs typeface="+mn-cs"/>
              </a:rPr>
              <a:t>32 </a:t>
            </a:r>
            <a:r>
              <a:rPr kumimoji="0" lang="en-US" sz="3200" b="0" i="0" u="none" strike="noStrike" kern="1200" cap="none" spc="0" normalizeH="0" baseline="0" noProof="0" dirty="0">
                <a:ln>
                  <a:noFill/>
                </a:ln>
                <a:solidFill>
                  <a:prstClr val="white"/>
                </a:solidFill>
                <a:effectLst/>
                <a:uLnTx/>
                <a:uFillTx/>
                <a:latin typeface="Calibri"/>
                <a:ea typeface="+mn-ea"/>
                <a:cs typeface="+mn-cs"/>
              </a:rPr>
              <a:t>This </a:t>
            </a:r>
            <a:r>
              <a:rPr kumimoji="0" lang="en-US" sz="3200" b="0" i="1" u="sng" strike="noStrike" kern="1200" cap="none" spc="0" normalizeH="0" baseline="0" noProof="0" dirty="0">
                <a:ln>
                  <a:noFill/>
                </a:ln>
                <a:solidFill>
                  <a:srgbClr val="FFFF00"/>
                </a:solidFill>
                <a:effectLst/>
                <a:uLnTx/>
                <a:uFillTx/>
                <a:latin typeface="Calibri"/>
                <a:ea typeface="+mn-ea"/>
                <a:cs typeface="+mn-cs"/>
              </a:rPr>
              <a:t>Jesus</a:t>
            </a:r>
            <a:r>
              <a:rPr kumimoji="0" lang="en-US" sz="3200" b="0" i="0" u="none" strike="noStrike" kern="1200" cap="none" spc="0" normalizeH="0" baseline="0" noProof="0" dirty="0">
                <a:ln>
                  <a:noFill/>
                </a:ln>
                <a:solidFill>
                  <a:prstClr val="white"/>
                </a:solidFill>
                <a:effectLst/>
                <a:uLnTx/>
                <a:uFillTx/>
                <a:latin typeface="Calibri"/>
                <a:ea typeface="+mn-ea"/>
                <a:cs typeface="+mn-cs"/>
              </a:rPr>
              <a:t> God raised up again, to which we are all witnesses. </a:t>
            </a:r>
            <a:r>
              <a:rPr kumimoji="0" lang="en-US" sz="3200" b="1" i="0" u="none" strike="noStrike" kern="1200" cap="none" spc="0" normalizeH="0" baseline="30000" noProof="0" dirty="0">
                <a:ln>
                  <a:noFill/>
                </a:ln>
                <a:solidFill>
                  <a:prstClr val="white"/>
                </a:solidFill>
                <a:effectLst/>
                <a:uLnTx/>
                <a:uFillTx/>
                <a:latin typeface="Calibri"/>
                <a:ea typeface="+mn-ea"/>
                <a:cs typeface="+mn-cs"/>
              </a:rPr>
              <a:t>33 </a:t>
            </a:r>
            <a:r>
              <a:rPr kumimoji="0" lang="en-US" sz="3200" b="0" i="0" u="none" strike="noStrike" kern="1200" cap="none" spc="0" normalizeH="0" baseline="0" noProof="0" dirty="0">
                <a:ln>
                  <a:noFill/>
                </a:ln>
                <a:solidFill>
                  <a:prstClr val="white"/>
                </a:solidFill>
                <a:effectLst/>
                <a:uLnTx/>
                <a:uFillTx/>
                <a:latin typeface="Calibri"/>
                <a:ea typeface="+mn-ea"/>
                <a:cs typeface="+mn-cs"/>
              </a:rPr>
              <a:t>Therefore having been exalted to the right hand of God, and having received from the Father the promise of the Holy Spirit, He has poured forth this which you both see and hear. </a:t>
            </a:r>
            <a:r>
              <a:rPr kumimoji="0" lang="en-US" sz="3200" b="1" i="0" u="none" strike="noStrike" kern="1200" cap="none" spc="0" normalizeH="0" baseline="30000" noProof="0" dirty="0">
                <a:ln>
                  <a:noFill/>
                </a:ln>
                <a:solidFill>
                  <a:prstClr val="white"/>
                </a:solidFill>
                <a:effectLst/>
                <a:uLnTx/>
                <a:uFillTx/>
                <a:latin typeface="Calibri"/>
                <a:ea typeface="+mn-ea"/>
                <a:cs typeface="+mn-cs"/>
              </a:rPr>
              <a:t>34 </a:t>
            </a:r>
            <a:r>
              <a:rPr kumimoji="0" lang="en-US" sz="3200" b="0" i="0" u="none" strike="noStrike" kern="1200" cap="none" spc="0" normalizeH="0" baseline="0" noProof="0" dirty="0">
                <a:ln>
                  <a:noFill/>
                </a:ln>
                <a:solidFill>
                  <a:prstClr val="white"/>
                </a:solidFill>
                <a:effectLst/>
                <a:uLnTx/>
                <a:uFillTx/>
                <a:latin typeface="Calibri"/>
                <a:ea typeface="+mn-ea"/>
                <a:cs typeface="+mn-cs"/>
              </a:rPr>
              <a:t>For it was not David who ascended into heaven, but he himself says: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a:t>
            </a:r>
            <a:r>
              <a:rPr kumimoji="0" lang="en-US" sz="3200" b="0" i="0" u="none" strike="noStrike" kern="1200" cap="small" spc="0" normalizeH="0" baseline="0" noProof="0" dirty="0">
                <a:ln>
                  <a:noFill/>
                </a:ln>
                <a:solidFill>
                  <a:prstClr val="white"/>
                </a:solidFill>
                <a:effectLst/>
                <a:uLnTx/>
                <a:uFillTx/>
                <a:latin typeface="Calibri"/>
                <a:ea typeface="+mn-ea"/>
                <a:cs typeface="+mn-cs"/>
              </a:rPr>
              <a:t>The Lord said to my Lord</a:t>
            </a:r>
            <a:r>
              <a:rPr kumimoji="0" lang="en-US" sz="3200" b="0" i="0" u="none" strike="noStrike" kern="1200" cap="none" spc="0" normalizeH="0" baseline="0" noProof="0" dirty="0">
                <a:ln>
                  <a:noFill/>
                </a:ln>
                <a:solidFill>
                  <a:prstClr val="white"/>
                </a:solidFill>
                <a:effectLst/>
                <a:uLnTx/>
                <a:uFillTx/>
                <a:latin typeface="Calibri"/>
                <a:ea typeface="+mn-ea"/>
                <a:cs typeface="+mn-cs"/>
              </a:rPr>
              <a:t>,</a:t>
            </a:r>
            <a:br>
              <a:rPr kumimoji="0" lang="en-US" sz="3200" b="0" i="0" u="none" strike="noStrike" kern="1200" cap="none" spc="0" normalizeH="0" baseline="0" noProof="0" dirty="0">
                <a:ln>
                  <a:noFill/>
                </a:ln>
                <a:solidFill>
                  <a:prstClr val="white"/>
                </a:solidFill>
                <a:effectLst/>
                <a:uLnTx/>
                <a:uFillTx/>
                <a:latin typeface="Calibri"/>
                <a:ea typeface="+mn-ea"/>
                <a:cs typeface="+mn-cs"/>
              </a:rPr>
            </a:br>
            <a:r>
              <a:rPr kumimoji="0" lang="en-US" sz="3200" b="0" i="0" u="none" strike="noStrike" kern="1200" cap="none" spc="0" normalizeH="0" baseline="0" noProof="0" dirty="0">
                <a:ln>
                  <a:noFill/>
                </a:ln>
                <a:solidFill>
                  <a:prstClr val="white"/>
                </a:solidFill>
                <a:effectLst/>
                <a:uLnTx/>
                <a:uFillTx/>
                <a:latin typeface="Calibri"/>
                <a:ea typeface="+mn-ea"/>
                <a:cs typeface="+mn-cs"/>
              </a:rPr>
              <a:t>“</a:t>
            </a:r>
            <a:r>
              <a:rPr kumimoji="0" lang="en-US" sz="3200" b="0" i="0" u="none" strike="noStrike" kern="1200" cap="small" spc="0" normalizeH="0" baseline="0" noProof="0" dirty="0">
                <a:ln>
                  <a:noFill/>
                </a:ln>
                <a:solidFill>
                  <a:prstClr val="white"/>
                </a:solidFill>
                <a:effectLst/>
                <a:uLnTx/>
                <a:uFillTx/>
                <a:latin typeface="Calibri"/>
                <a:ea typeface="+mn-ea"/>
                <a:cs typeface="+mn-cs"/>
              </a:rPr>
              <a:t>Sit at My right hand</a:t>
            </a:r>
            <a:r>
              <a:rPr kumimoji="0" lang="en-US" sz="3200" b="0" i="0" u="none" strike="noStrike" kern="1200" cap="none" spc="0" normalizeH="0" baseline="0" noProof="0" dirty="0">
                <a:ln>
                  <a:noFill/>
                </a:ln>
                <a:solidFill>
                  <a:prstClr val="white"/>
                </a:solidFill>
                <a:effectLst/>
                <a:uLnTx/>
                <a:uFillTx/>
                <a:latin typeface="Calibri"/>
                <a:ea typeface="+mn-ea"/>
                <a:cs typeface="+mn-cs"/>
              </a:rPr>
              <a:t>,</a:t>
            </a:r>
            <a:br>
              <a:rPr kumimoji="0" lang="en-US" sz="3200" b="0" i="0" u="none" strike="noStrike" kern="1200" cap="none" spc="0" normalizeH="0" baseline="0" noProof="0" dirty="0">
                <a:ln>
                  <a:noFill/>
                </a:ln>
                <a:solidFill>
                  <a:prstClr val="white"/>
                </a:solidFill>
                <a:effectLst/>
                <a:uLnTx/>
                <a:uFillTx/>
                <a:latin typeface="Calibri"/>
                <a:ea typeface="+mn-ea"/>
                <a:cs typeface="+mn-cs"/>
              </a:rPr>
            </a:br>
            <a:r>
              <a:rPr kumimoji="0" lang="en-US" sz="3200" b="1" i="0" u="none" strike="noStrike" kern="1200" cap="none" spc="0" normalizeH="0" baseline="30000" noProof="0" dirty="0">
                <a:ln>
                  <a:noFill/>
                </a:ln>
                <a:solidFill>
                  <a:prstClr val="white"/>
                </a:solidFill>
                <a:effectLst/>
                <a:uLnTx/>
                <a:uFillTx/>
                <a:latin typeface="Calibri"/>
                <a:ea typeface="+mn-ea"/>
                <a:cs typeface="+mn-cs"/>
              </a:rPr>
              <a:t>35 </a:t>
            </a:r>
            <a:r>
              <a:rPr kumimoji="0" lang="en-US" sz="3200" b="0" i="0" u="none" strike="noStrike" kern="1200" cap="small" spc="0" normalizeH="0" baseline="0" noProof="0" dirty="0">
                <a:ln>
                  <a:noFill/>
                </a:ln>
                <a:solidFill>
                  <a:prstClr val="white"/>
                </a:solidFill>
                <a:effectLst/>
                <a:uLnTx/>
                <a:uFillTx/>
                <a:latin typeface="Calibri"/>
                <a:ea typeface="+mn-ea"/>
                <a:cs typeface="+mn-cs"/>
              </a:rPr>
              <a:t>Until I make Your enemies a footstool for Your feet</a:t>
            </a:r>
            <a:r>
              <a:rPr kumimoji="0" lang="en-US" sz="32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prstClr val="white"/>
                </a:solidFill>
                <a:effectLst/>
                <a:uLnTx/>
                <a:uFillTx/>
                <a:latin typeface="Calibri"/>
                <a:ea typeface="+mn-ea"/>
                <a:cs typeface="+mn-cs"/>
              </a:rPr>
              <a:t>36 </a:t>
            </a:r>
            <a:r>
              <a:rPr kumimoji="0" lang="en-US" sz="3200" b="1" i="1" u="none" strike="noStrike" kern="1200" cap="none" spc="0" normalizeH="0" baseline="0" noProof="0" dirty="0">
                <a:ln>
                  <a:noFill/>
                </a:ln>
                <a:solidFill>
                  <a:prstClr val="white"/>
                </a:solidFill>
                <a:effectLst/>
                <a:uLnTx/>
                <a:uFillTx/>
                <a:latin typeface="Calibri"/>
                <a:ea typeface="+mn-ea"/>
                <a:cs typeface="+mn-cs"/>
              </a:rPr>
              <a:t>Therefore let all the house of Israel know for certain that God has made Him both Lord and Christ—this </a:t>
            </a:r>
            <a:r>
              <a:rPr kumimoji="0" lang="en-US" sz="3200" b="1" i="1" u="sng" strike="noStrike" kern="1200" cap="none" spc="0" normalizeH="0" baseline="0" noProof="0" dirty="0">
                <a:ln>
                  <a:noFill/>
                </a:ln>
                <a:solidFill>
                  <a:srgbClr val="FFFF00"/>
                </a:solidFill>
                <a:effectLst/>
                <a:uLnTx/>
                <a:uFillTx/>
                <a:latin typeface="Calibri"/>
                <a:ea typeface="+mn-ea"/>
                <a:cs typeface="+mn-cs"/>
              </a:rPr>
              <a:t>Jesus</a:t>
            </a:r>
            <a:r>
              <a:rPr kumimoji="0" lang="en-US" sz="3200" b="1" i="1" u="none" strike="noStrike" kern="1200" cap="none" spc="0" normalizeH="0" baseline="0" noProof="0" dirty="0">
                <a:ln>
                  <a:noFill/>
                </a:ln>
                <a:solidFill>
                  <a:prstClr val="white"/>
                </a:solidFill>
                <a:effectLst/>
                <a:uLnTx/>
                <a:uFillTx/>
                <a:latin typeface="Calibri"/>
                <a:ea typeface="+mn-ea"/>
                <a:cs typeface="+mn-cs"/>
              </a:rPr>
              <a:t> whom </a:t>
            </a:r>
            <a:r>
              <a:rPr kumimoji="0" lang="en-US" sz="3200" b="1" i="1" u="none" strike="noStrike" kern="1200" cap="none" spc="0" normalizeH="0" baseline="0" noProof="0" dirty="0">
                <a:ln>
                  <a:noFill/>
                </a:ln>
                <a:solidFill>
                  <a:srgbClr val="FFFF00"/>
                </a:solidFill>
                <a:effectLst/>
                <a:uLnTx/>
                <a:uFillTx/>
                <a:latin typeface="Calibri"/>
                <a:ea typeface="+mn-ea"/>
                <a:cs typeface="+mn-cs"/>
              </a:rPr>
              <a:t>you</a:t>
            </a:r>
            <a:r>
              <a:rPr kumimoji="0" lang="en-US" sz="3200" b="1" i="1" u="none" strike="noStrike" kern="1200" cap="none" spc="0" normalizeH="0" baseline="0" noProof="0" dirty="0">
                <a:ln>
                  <a:noFill/>
                </a:ln>
                <a:solidFill>
                  <a:prstClr val="white"/>
                </a:solidFill>
                <a:effectLst/>
                <a:uLnTx/>
                <a:uFillTx/>
                <a:latin typeface="Calibri"/>
                <a:ea typeface="+mn-ea"/>
                <a:cs typeface="+mn-cs"/>
              </a:rPr>
              <a:t> crucified.”</a:t>
            </a:r>
          </a:p>
        </p:txBody>
      </p:sp>
      <p:cxnSp>
        <p:nvCxnSpPr>
          <p:cNvPr id="6" name="Straight Connector 5">
            <a:extLst>
              <a:ext uri="{FF2B5EF4-FFF2-40B4-BE49-F238E27FC236}">
                <a16:creationId xmlns:a16="http://schemas.microsoft.com/office/drawing/2014/main" id="{54DF817B-DDDB-4281-A786-00CE10FD2AFE}"/>
              </a:ext>
            </a:extLst>
          </p:cNvPr>
          <p:cNvCxnSpPr>
            <a:cxnSpLocks/>
          </p:cNvCxnSpPr>
          <p:nvPr/>
        </p:nvCxnSpPr>
        <p:spPr>
          <a:xfrm>
            <a:off x="7962900" y="1828800"/>
            <a:ext cx="32385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E96A41-D19C-4D34-88BF-713A26E41C6F}"/>
              </a:ext>
            </a:extLst>
          </p:cNvPr>
          <p:cNvCxnSpPr>
            <a:cxnSpLocks/>
          </p:cNvCxnSpPr>
          <p:nvPr/>
        </p:nvCxnSpPr>
        <p:spPr>
          <a:xfrm>
            <a:off x="4538914" y="2286000"/>
            <a:ext cx="5043236"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8DF3583-7FA7-4FE6-A18C-2B3847A9FC56}"/>
              </a:ext>
            </a:extLst>
          </p:cNvPr>
          <p:cNvCxnSpPr>
            <a:cxnSpLocks/>
          </p:cNvCxnSpPr>
          <p:nvPr/>
        </p:nvCxnSpPr>
        <p:spPr>
          <a:xfrm>
            <a:off x="10058400" y="2819400"/>
            <a:ext cx="132313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99939E-CB35-4228-B1F3-0C04C04D6BB6}"/>
              </a:ext>
            </a:extLst>
          </p:cNvPr>
          <p:cNvCxnSpPr>
            <a:cxnSpLocks/>
          </p:cNvCxnSpPr>
          <p:nvPr/>
        </p:nvCxnSpPr>
        <p:spPr>
          <a:xfrm>
            <a:off x="304800" y="3276600"/>
            <a:ext cx="75438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Rounded Rectangular Callout 17">
            <a:extLst>
              <a:ext uri="{FF2B5EF4-FFF2-40B4-BE49-F238E27FC236}">
                <a16:creationId xmlns:a16="http://schemas.microsoft.com/office/drawing/2014/main" id="{5D695B0D-CC08-4D96-B922-16DBDE5B61E9}"/>
              </a:ext>
            </a:extLst>
          </p:cNvPr>
          <p:cNvSpPr/>
          <p:nvPr/>
        </p:nvSpPr>
        <p:spPr>
          <a:xfrm>
            <a:off x="1524000" y="557384"/>
            <a:ext cx="2191085" cy="661020"/>
          </a:xfrm>
          <a:prstGeom prst="wedgeRoundRectCallout">
            <a:avLst>
              <a:gd name="adj1" fmla="val 68985"/>
              <a:gd name="adj2" fmla="val 94948"/>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Psalm 16:10</a:t>
            </a:r>
          </a:p>
        </p:txBody>
      </p:sp>
      <p:sp>
        <p:nvSpPr>
          <p:cNvPr id="18" name="Rounded Rectangular Callout 17">
            <a:extLst>
              <a:ext uri="{FF2B5EF4-FFF2-40B4-BE49-F238E27FC236}">
                <a16:creationId xmlns:a16="http://schemas.microsoft.com/office/drawing/2014/main" id="{E26C00D6-C716-4C7A-82A5-00D7AB9D7651}"/>
              </a:ext>
            </a:extLst>
          </p:cNvPr>
          <p:cNvSpPr/>
          <p:nvPr/>
        </p:nvSpPr>
        <p:spPr>
          <a:xfrm>
            <a:off x="8735261" y="3809999"/>
            <a:ext cx="2085139" cy="595443"/>
          </a:xfrm>
          <a:prstGeom prst="wedgeRoundRectCallout">
            <a:avLst>
              <a:gd name="adj1" fmla="val -95421"/>
              <a:gd name="adj2" fmla="val 55851"/>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Psalm 110:1</a:t>
            </a:r>
          </a:p>
        </p:txBody>
      </p:sp>
      <p:sp>
        <p:nvSpPr>
          <p:cNvPr id="21" name="Rounded Rectangular Callout 17">
            <a:extLst>
              <a:ext uri="{FF2B5EF4-FFF2-40B4-BE49-F238E27FC236}">
                <a16:creationId xmlns:a16="http://schemas.microsoft.com/office/drawing/2014/main" id="{FECBD9AB-C83F-4AC9-83C7-E1E6C2B3C483}"/>
              </a:ext>
            </a:extLst>
          </p:cNvPr>
          <p:cNvSpPr/>
          <p:nvPr/>
        </p:nvSpPr>
        <p:spPr>
          <a:xfrm>
            <a:off x="0" y="6226235"/>
            <a:ext cx="4538913" cy="595443"/>
          </a:xfrm>
          <a:prstGeom prst="wedgeRoundRectCallout">
            <a:avLst>
              <a:gd name="adj1" fmla="val 34130"/>
              <a:gd name="adj2" fmla="val -69102"/>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Possession of Authority/Deity</a:t>
            </a:r>
          </a:p>
        </p:txBody>
      </p:sp>
      <p:sp>
        <p:nvSpPr>
          <p:cNvPr id="22" name="Rounded Rectangular Callout 17">
            <a:extLst>
              <a:ext uri="{FF2B5EF4-FFF2-40B4-BE49-F238E27FC236}">
                <a16:creationId xmlns:a16="http://schemas.microsoft.com/office/drawing/2014/main" id="{726E999A-74F3-49B5-B80D-2669FD3CA9BC}"/>
              </a:ext>
            </a:extLst>
          </p:cNvPr>
          <p:cNvSpPr/>
          <p:nvPr/>
        </p:nvSpPr>
        <p:spPr>
          <a:xfrm>
            <a:off x="5085514" y="6220922"/>
            <a:ext cx="3950035" cy="595443"/>
          </a:xfrm>
          <a:prstGeom prst="wedgeRoundRectCallout">
            <a:avLst>
              <a:gd name="adj1" fmla="val -37110"/>
              <a:gd name="adj2" fmla="val -71890"/>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Anointed One - Messiah</a:t>
            </a:r>
          </a:p>
        </p:txBody>
      </p:sp>
      <p:cxnSp>
        <p:nvCxnSpPr>
          <p:cNvPr id="19" name="Straight Arrow Connector 18">
            <a:extLst>
              <a:ext uri="{FF2B5EF4-FFF2-40B4-BE49-F238E27FC236}">
                <a16:creationId xmlns:a16="http://schemas.microsoft.com/office/drawing/2014/main" id="{65EAD487-D6A8-4165-8071-2CB0FCA02877}"/>
              </a:ext>
            </a:extLst>
          </p:cNvPr>
          <p:cNvCxnSpPr>
            <a:cxnSpLocks/>
          </p:cNvCxnSpPr>
          <p:nvPr/>
        </p:nvCxnSpPr>
        <p:spPr>
          <a:xfrm flipV="1">
            <a:off x="3828393" y="4164589"/>
            <a:ext cx="3486807" cy="173777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07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21" grpId="0" animBg="1"/>
      <p:bldP spid="21" grpId="1"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52924D79-EA4F-4E3F-8F4F-AE031210CD4F}"/>
              </a:ext>
            </a:extLst>
          </p:cNvPr>
          <p:cNvSpPr/>
          <p:nvPr/>
        </p:nvSpPr>
        <p:spPr bwMode="auto">
          <a:xfrm>
            <a:off x="914400" y="4953000"/>
            <a:ext cx="10363200" cy="144780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5" name="Rectangle: Rounded Corners 4">
            <a:extLst>
              <a:ext uri="{FF2B5EF4-FFF2-40B4-BE49-F238E27FC236}">
                <a16:creationId xmlns:a16="http://schemas.microsoft.com/office/drawing/2014/main" id="{089E6628-D2C1-4BEC-8581-37FF7A48640E}"/>
              </a:ext>
            </a:extLst>
          </p:cNvPr>
          <p:cNvSpPr/>
          <p:nvPr/>
        </p:nvSpPr>
        <p:spPr bwMode="auto">
          <a:xfrm>
            <a:off x="1257299" y="3597849"/>
            <a:ext cx="9563101" cy="45720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9218" name="Rectangle 2"/>
          <p:cNvSpPr>
            <a:spLocks noGrp="1" noChangeArrowheads="1"/>
          </p:cNvSpPr>
          <p:nvPr>
            <p:ph type="title"/>
          </p:nvPr>
        </p:nvSpPr>
        <p:spPr>
          <a:xfrm>
            <a:off x="2362200" y="0"/>
            <a:ext cx="7772400" cy="609600"/>
          </a:xfrm>
          <a:noFill/>
          <a:ln/>
        </p:spPr>
        <p:txBody>
          <a:bodyPr/>
          <a:lstStyle/>
          <a:p>
            <a:pPr algn="ctr"/>
            <a:r>
              <a:rPr lang="en-US" sz="3600" b="1" i="1" u="sng" dirty="0">
                <a:solidFill>
                  <a:srgbClr val="FFFF00"/>
                </a:solidFill>
                <a:latin typeface="Cambria" pitchFamily="18" charset="0"/>
              </a:rPr>
              <a:t>Class Goals</a:t>
            </a:r>
          </a:p>
        </p:txBody>
      </p:sp>
      <p:sp>
        <p:nvSpPr>
          <p:cNvPr id="9219" name="Rectangle 3"/>
          <p:cNvSpPr>
            <a:spLocks noGrp="1" noChangeArrowheads="1"/>
          </p:cNvSpPr>
          <p:nvPr>
            <p:ph type="body" idx="1"/>
          </p:nvPr>
        </p:nvSpPr>
        <p:spPr>
          <a:xfrm>
            <a:off x="381000" y="622300"/>
            <a:ext cx="11430000" cy="6235700"/>
          </a:xfrm>
          <a:noFill/>
          <a:ln/>
        </p:spPr>
        <p:txBody>
          <a:bodyPr/>
          <a:lstStyle/>
          <a:p>
            <a:pPr marL="514350" indent="-514350">
              <a:lnSpc>
                <a:spcPct val="90000"/>
              </a:lnSpc>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better understand the challenges, growth and practices of the New Testament church. Especially their worship, leadership, sharing, perseverance, and involvement in the Great Commission. </a:t>
            </a:r>
          </a:p>
          <a:p>
            <a:pPr marL="514350" indent="-514350">
              <a:lnSpc>
                <a:spcPct val="90000"/>
              </a:lnSpc>
              <a:spcAft>
                <a:spcPts val="600"/>
              </a:spcAft>
              <a:buClr>
                <a:srgbClr val="FFFF00"/>
              </a:buClr>
              <a:buFont typeface="+mj-lt"/>
              <a:buAutoNum type="arabicParenR"/>
            </a:pPr>
            <a:endPar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514350" indent="-514350">
              <a:lnSpc>
                <a:spcPct val="90000"/>
              </a:lnSpc>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equip one another to imitate the role models of the early church </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First, to respond to the gospel with trust and loyalty towards God</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Second, to tell others about Jesus in a loving and bold manner. </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Third, to serve one another thoughtfully for edification. </a:t>
            </a:r>
          </a:p>
          <a:p>
            <a:pPr marL="914400" lvl="1" indent="-514350">
              <a:lnSpc>
                <a:spcPct val="90000"/>
              </a:lnSpc>
              <a:spcAft>
                <a:spcPts val="600"/>
              </a:spcAft>
              <a:buClr>
                <a:srgbClr val="FFFF00"/>
              </a:buClr>
              <a:buFont typeface="Wingdings" panose="05000000000000000000" pitchFamily="2" charset="2"/>
              <a:buChar char="§"/>
            </a:pPr>
            <a:endParaRPr lang="en-US" sz="12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514350" indent="-514350">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Learn and imitate the teaching of the early Christian preachers, by evaluating the background and needs of the audience, and studying the  content of the inspired preachers.</a:t>
            </a:r>
            <a:endParaRPr lang="en-US" sz="160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8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1"/>
          <p:cNvSpPr>
            <a:spLocks noGrp="1" noChangeArrowheads="1"/>
          </p:cNvSpPr>
          <p:nvPr>
            <p:ph type="title"/>
          </p:nvPr>
        </p:nvSpPr>
        <p:spPr>
          <a:xfrm>
            <a:off x="2362200" y="0"/>
            <a:ext cx="7359650" cy="594784"/>
          </a:xfrm>
        </p:spPr>
        <p:txBody>
          <a:bodyPr anchor="t"/>
          <a:lstStyle/>
          <a:p>
            <a:r>
              <a:rPr lang="en-US" sz="3200" i="1" u="sng">
                <a:latin typeface="Cambria" pitchFamily="18" charset="0"/>
              </a:rPr>
              <a:t>Acts 3:1</a:t>
            </a:r>
          </a:p>
        </p:txBody>
      </p:sp>
      <p:sp>
        <p:nvSpPr>
          <p:cNvPr id="16386" name="Rectangle 2"/>
          <p:cNvSpPr>
            <a:spLocks noGrp="1" noChangeArrowheads="1"/>
          </p:cNvSpPr>
          <p:nvPr>
            <p:ph type="body" idx="1"/>
          </p:nvPr>
        </p:nvSpPr>
        <p:spPr>
          <a:xfrm>
            <a:off x="762000" y="639235"/>
            <a:ext cx="10515599" cy="1341965"/>
          </a:xfrm>
        </p:spPr>
        <p:txBody>
          <a:bodyPr/>
          <a:lstStyle/>
          <a:p>
            <a:pPr marL="0" indent="0" algn="ctr">
              <a:buNone/>
              <a:defRPr/>
            </a:pPr>
            <a:r>
              <a:rPr lang="en-US" dirty="0">
                <a:latin typeface="Cambria" pitchFamily="18" charset="0"/>
                <a:cs typeface="Times" charset="0"/>
                <a:sym typeface="Times" charset="0"/>
              </a:rPr>
              <a:t>Now Peter and John went up together into the temple at the hour of prayer, </a:t>
            </a:r>
            <a:r>
              <a:rPr lang="en-US" i="1" dirty="0">
                <a:latin typeface="Cambria" pitchFamily="18" charset="0"/>
                <a:cs typeface="Times" charset="0"/>
                <a:sym typeface="Times" charset="0"/>
              </a:rPr>
              <a:t>being</a:t>
            </a:r>
            <a:r>
              <a:rPr lang="en-US" dirty="0">
                <a:latin typeface="Cambria" pitchFamily="18" charset="0"/>
                <a:cs typeface="Times" charset="0"/>
                <a:sym typeface="Times" charset="0"/>
              </a:rPr>
              <a:t> the ninth </a:t>
            </a:r>
            <a:r>
              <a:rPr lang="en-US" i="1" dirty="0">
                <a:latin typeface="Cambria" pitchFamily="18" charset="0"/>
                <a:cs typeface="Times" charset="0"/>
                <a:sym typeface="Times" charset="0"/>
              </a:rPr>
              <a:t>hour</a:t>
            </a:r>
            <a:r>
              <a:rPr lang="en-US" dirty="0">
                <a:latin typeface="Cambria" pitchFamily="18" charset="0"/>
                <a:cs typeface="Times" charset="0"/>
                <a:sym typeface="Times" charset="0"/>
              </a:rPr>
              <a:t>.  </a:t>
            </a:r>
            <a:endParaRPr lang="en-US" dirty="0">
              <a:latin typeface="Cambria" pitchFamily="18" charset="0"/>
              <a:ea typeface="ヒラギノ明朝 ProN W3" charset="0"/>
              <a:cs typeface="ヒラギノ明朝 ProN W3" charset="0"/>
              <a:sym typeface="Times" charset="0"/>
            </a:endParaRPr>
          </a:p>
        </p:txBody>
      </p:sp>
      <p:sp>
        <p:nvSpPr>
          <p:cNvPr id="4" name="Rectangle 2"/>
          <p:cNvSpPr txBox="1">
            <a:spLocks noChangeArrowheads="1"/>
          </p:cNvSpPr>
          <p:nvPr/>
        </p:nvSpPr>
        <p:spPr>
          <a:xfrm>
            <a:off x="762000" y="2797179"/>
            <a:ext cx="10972800" cy="2694511"/>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Cambria" pitchFamily="18" charset="0"/>
                <a:ea typeface="+mn-ea"/>
                <a:cs typeface="+mn-cs"/>
              </a:rPr>
              <a:t>First Hour -- Sunrise (approx. 6 a.m.) </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Cambria" pitchFamily="18" charset="0"/>
                <a:ea typeface="+mn-ea"/>
                <a:cs typeface="+mn-cs"/>
              </a:rPr>
              <a:t>Third Hour -- 9 a.m. - Noon</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white"/>
                </a:solidFill>
                <a:effectLst/>
                <a:uLnTx/>
                <a:uFillTx/>
                <a:latin typeface="Cambria" pitchFamily="18" charset="0"/>
                <a:ea typeface="+mn-ea"/>
                <a:cs typeface="+mn-cs"/>
              </a:rPr>
              <a:t>Sixth Hour -- Noon - 3 p.m.</a:t>
            </a:r>
          </a:p>
          <a:p>
            <a:pPr marL="457200" marR="0" lvl="0" indent="-4572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mn-cs"/>
              </a:rPr>
              <a:t>Ninth Hour -- 3 p.m. - Sunset (approx. 6 p.m.)</a:t>
            </a:r>
          </a:p>
        </p:txBody>
      </p:sp>
      <p:sp>
        <p:nvSpPr>
          <p:cNvPr id="5" name="Rectangle 1"/>
          <p:cNvSpPr txBox="1">
            <a:spLocks noChangeArrowheads="1"/>
          </p:cNvSpPr>
          <p:nvPr/>
        </p:nvSpPr>
        <p:spPr>
          <a:xfrm>
            <a:off x="2209800" y="2103975"/>
            <a:ext cx="7359650" cy="60959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1" u="sng" strike="noStrike" kern="1200" cap="none" spc="0" normalizeH="0" baseline="0" noProof="0" dirty="0">
                <a:ln>
                  <a:noFill/>
                </a:ln>
                <a:solidFill>
                  <a:srgbClr val="FFFF00"/>
                </a:solidFill>
                <a:effectLst/>
                <a:uLnTx/>
                <a:uFillTx/>
                <a:latin typeface="Cambria" pitchFamily="18" charset="0"/>
                <a:ea typeface="+mn-ea"/>
                <a:cs typeface="+mn-cs"/>
              </a:rPr>
              <a:t>Time Keeping</a:t>
            </a:r>
          </a:p>
        </p:txBody>
      </p:sp>
      <p:cxnSp>
        <p:nvCxnSpPr>
          <p:cNvPr id="3" name="Straight Connector 2">
            <a:extLst>
              <a:ext uri="{FF2B5EF4-FFF2-40B4-BE49-F238E27FC236}">
                <a16:creationId xmlns:a16="http://schemas.microsoft.com/office/drawing/2014/main" id="{5CE18605-EE87-42FA-9540-58E78C569930}"/>
              </a:ext>
            </a:extLst>
          </p:cNvPr>
          <p:cNvCxnSpPr/>
          <p:nvPr/>
        </p:nvCxnSpPr>
        <p:spPr>
          <a:xfrm>
            <a:off x="7239000" y="1676400"/>
            <a:ext cx="17526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19CC878-1742-42F6-AFD1-398F73468432}"/>
              </a:ext>
            </a:extLst>
          </p:cNvPr>
          <p:cNvSpPr/>
          <p:nvPr/>
        </p:nvSpPr>
        <p:spPr>
          <a:xfrm>
            <a:off x="0" y="5410200"/>
            <a:ext cx="12192000" cy="1447799"/>
          </a:xfrm>
          <a:prstGeom prst="roundRect">
            <a:avLst/>
          </a:prstGeom>
          <a:solidFill>
            <a:srgbClr val="FFFF00"/>
          </a:solidFill>
          <a:ln w="38100">
            <a:solidFill>
              <a:srgbClr val="006E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 traditions of the Jews had fixed the third, sixth and ninth hours as times for private prayer.  Daniels practice of praying three times a day seems to imply that the practice was prevalent in his 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499"/>
                                          </p:stCondLst>
                                        </p:cTn>
                                        <p:tgtEl>
                                          <p:spTgt spid="4">
                                            <p:txEl>
                                              <p:pRg st="0" end="0"/>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
                                            <p:txEl>
                                              <p:pRg st="1" end="1"/>
                                            </p:txEl>
                                          </p:spTgt>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499"/>
                                          </p:stCondLst>
                                        </p:cTn>
                                        <p:tgtEl>
                                          <p:spTgt spid="4">
                                            <p:txEl>
                                              <p:pRg st="2" end="2"/>
                                            </p:txEl>
                                          </p:spTgt>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autoUpdateAnimBg="0" advAuto="1000"/>
      <p:bldP spid="5"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hidden="1"/>
          <p:cNvSpPr>
            <a:spLocks noGrp="1" noChangeArrowheads="1"/>
          </p:cNvSpPr>
          <p:nvPr>
            <p:ph type="title"/>
          </p:nvPr>
        </p:nvSpPr>
        <p:spPr/>
        <p:txBody>
          <a:bodyPr/>
          <a:lstStyle/>
          <a:p>
            <a:r>
              <a:rPr lang="en-US" sz="2800"/>
              <a:t>Temple with eastern gates</a:t>
            </a:r>
            <a:endParaRPr lang="en-US"/>
          </a:p>
        </p:txBody>
      </p:sp>
      <p:pic>
        <p:nvPicPr>
          <p:cNvPr id="585731" name="Picture 3" descr="Temple with eastern gates"/>
          <p:cNvPicPr preferRelativeResize="0">
            <a:picLocks noChangeAspect="1" noChangeArrowheads="1"/>
          </p:cNvPicPr>
          <p:nvPr>
            <p:custDataLst>
              <p:tags r:id="rId1"/>
            </p:custDataLst>
          </p:nvPr>
        </p:nvPicPr>
        <p:blipFill>
          <a:blip r:embed="rId4" cstate="print"/>
          <a:srcRect/>
          <a:stretch>
            <a:fillRect/>
          </a:stretch>
        </p:blipFill>
        <p:spPr bwMode="auto">
          <a:xfrm>
            <a:off x="0" y="-2118"/>
            <a:ext cx="12192000" cy="6862235"/>
          </a:xfrm>
          <a:prstGeom prst="rect">
            <a:avLst/>
          </a:prstGeom>
          <a:noFill/>
          <a:ln w="9525">
            <a:noFill/>
            <a:miter lim="800000"/>
            <a:headEnd/>
            <a:tailEnd/>
          </a:ln>
        </p:spPr>
      </p:pic>
      <p:sp>
        <p:nvSpPr>
          <p:cNvPr id="585732" name="Text Box 4"/>
          <p:cNvSpPr txBox="1">
            <a:spLocks noChangeArrowheads="1"/>
          </p:cNvSpPr>
          <p:nvPr/>
        </p:nvSpPr>
        <p:spPr bwMode="auto">
          <a:xfrm>
            <a:off x="4038600" y="6400800"/>
            <a:ext cx="4267200" cy="457200"/>
          </a:xfrm>
          <a:prstGeom prst="rect">
            <a:avLst/>
          </a:prstGeom>
          <a:solidFill>
            <a:schemeClr val="tx1"/>
          </a:solidFill>
          <a:ln w="9525">
            <a:noFill/>
            <a:miter lim="800000"/>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Temple with eastern gates</a:t>
            </a:r>
          </a:p>
        </p:txBody>
      </p:sp>
      <p:sp>
        <p:nvSpPr>
          <p:cNvPr id="585733" name="Text Box 5"/>
          <p:cNvSpPr txBox="1">
            <a:spLocks noChangeArrowheads="1"/>
          </p:cNvSpPr>
          <p:nvPr/>
        </p:nvSpPr>
        <p:spPr bwMode="auto">
          <a:xfrm>
            <a:off x="0" y="0"/>
            <a:ext cx="12192000" cy="1200329"/>
          </a:xfrm>
          <a:prstGeom prst="rect">
            <a:avLst/>
          </a:prstGeom>
          <a:solidFill>
            <a:srgbClr val="FFFF00"/>
          </a:solid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itchFamily="18" charset="0"/>
                <a:ea typeface="+mn-ea"/>
                <a:cs typeface="+mn-cs"/>
              </a:rPr>
              <a:t>Acts 3:2 And a certain man lame from his mother’s womb was carried, whom they laid daily at the gate of the temple which is called Beautiful, to ask alms from those who entered the temple; </a:t>
            </a:r>
            <a:r>
              <a:rPr kumimoji="0" lang="en-US" sz="2400" b="0" i="0" u="none" strike="noStrike" kern="1200" cap="none" spc="0" normalizeH="0" baseline="30000" noProof="0" dirty="0">
                <a:ln>
                  <a:noFill/>
                </a:ln>
                <a:solidFill>
                  <a:prstClr val="black"/>
                </a:solidFill>
                <a:effectLst/>
                <a:uLnTx/>
                <a:uFillTx/>
                <a:latin typeface="Cambria" pitchFamily="18" charset="0"/>
                <a:ea typeface="+mn-ea"/>
                <a:cs typeface="+mn-cs"/>
              </a:rPr>
              <a:t>3</a:t>
            </a:r>
            <a:r>
              <a:rPr kumimoji="0" lang="en-US" sz="2400" b="0" i="0" u="none" strike="noStrike" kern="1200" cap="none" spc="0" normalizeH="0" baseline="0" noProof="0" dirty="0">
                <a:ln>
                  <a:noFill/>
                </a:ln>
                <a:solidFill>
                  <a:prstClr val="black"/>
                </a:solidFill>
                <a:effectLst/>
                <a:uLnTx/>
                <a:uFillTx/>
                <a:latin typeface="Cambria" pitchFamily="18" charset="0"/>
                <a:ea typeface="+mn-ea"/>
                <a:cs typeface="+mn-cs"/>
              </a:rPr>
              <a:t>who, seeing Peter and John about to go into the temple, asked for alms.</a:t>
            </a:r>
          </a:p>
        </p:txBody>
      </p:sp>
      <p:sp>
        <p:nvSpPr>
          <p:cNvPr id="585734" name="Rectangle 6"/>
          <p:cNvSpPr>
            <a:spLocks noChangeArrowheads="1"/>
          </p:cNvSpPr>
          <p:nvPr/>
        </p:nvSpPr>
        <p:spPr bwMode="auto">
          <a:xfrm>
            <a:off x="4038600" y="4164674"/>
            <a:ext cx="971550" cy="971549"/>
          </a:xfrm>
          <a:prstGeom prst="rect">
            <a:avLst/>
          </a:prstGeom>
          <a:noFill/>
          <a:ln w="76200" cmpd="tri">
            <a:solidFill>
              <a:srgbClr val="FF0000"/>
            </a:solidFill>
            <a:miter lim="800000"/>
            <a:headEnd/>
            <a:tailEnd/>
          </a:ln>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585735" name="Text Box 7"/>
          <p:cNvSpPr txBox="1">
            <a:spLocks noChangeArrowheads="1"/>
          </p:cNvSpPr>
          <p:nvPr/>
        </p:nvSpPr>
        <p:spPr bwMode="auto">
          <a:xfrm>
            <a:off x="5179840" y="4419615"/>
            <a:ext cx="2378728" cy="830997"/>
          </a:xfrm>
          <a:prstGeom prst="rect">
            <a:avLst/>
          </a:prstGeom>
          <a:solidFill>
            <a:srgbClr val="003399"/>
          </a:solidFill>
          <a:ln w="57150">
            <a:solidFill>
              <a:srgbClr val="FFFF00"/>
            </a:solid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mbria" pitchFamily="18" charset="0"/>
                <a:ea typeface="+mn-ea"/>
                <a:cs typeface="+mn-cs"/>
              </a:rPr>
              <a:t>Beautiful Gate</a:t>
            </a:r>
          </a:p>
          <a:p>
            <a:pPr marL="0" marR="0" lvl="0" indent="0" algn="ctr" defTabSz="914400" rtl="0" eaLnBrk="0" fontAlgn="auto" latinLnBrk="0" hangingPunct="0">
              <a:lnSpc>
                <a:spcPct val="100000"/>
              </a:lnSpc>
              <a:spcBef>
                <a:spcPts val="0"/>
              </a:spcBef>
              <a:spcAft>
                <a:spcPts val="0"/>
              </a:spcAft>
              <a:buClrTx/>
              <a:buSzTx/>
              <a:buFontTx/>
              <a:buNone/>
              <a:tabLst/>
              <a:defRPr/>
            </a:pPr>
            <a:r>
              <a:rPr lang="en-US" sz="2400" dirty="0">
                <a:solidFill>
                  <a:prstClr val="white"/>
                </a:solidFill>
                <a:latin typeface="Cambria" pitchFamily="18" charset="0"/>
              </a:rPr>
              <a:t>Corinthian Brass</a:t>
            </a:r>
            <a:endParaRPr kumimoji="0" lang="en-US" sz="24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
        <p:nvSpPr>
          <p:cNvPr id="8" name="Rounded Rectangle 18">
            <a:extLst>
              <a:ext uri="{FF2B5EF4-FFF2-40B4-BE49-F238E27FC236}">
                <a16:creationId xmlns:a16="http://schemas.microsoft.com/office/drawing/2014/main" id="{31C42C7D-BC30-40DF-8E78-B8DB7048E8C3}"/>
              </a:ext>
            </a:extLst>
          </p:cNvPr>
          <p:cNvSpPr>
            <a:spLocks noChangeArrowheads="1"/>
          </p:cNvSpPr>
          <p:nvPr/>
        </p:nvSpPr>
        <p:spPr bwMode="auto">
          <a:xfrm>
            <a:off x="3581400" y="2159926"/>
            <a:ext cx="5562600" cy="1066800"/>
          </a:xfrm>
          <a:prstGeom prst="roundRect">
            <a:avLst>
              <a:gd name="adj" fmla="val 16667"/>
            </a:avLst>
          </a:prstGeom>
          <a:solidFill>
            <a:schemeClr val="bg1"/>
          </a:solidFill>
          <a:ln w="38100" algn="ctr">
            <a:solidFill>
              <a:srgbClr val="FFFF00"/>
            </a:solidFill>
            <a:round/>
            <a:headEnd/>
            <a:tailEnd/>
          </a:ln>
        </p:spPr>
        <p:txBody>
          <a:bodyPr/>
          <a:lstStyle/>
          <a:p>
            <a:pPr marL="0" marR="0" lvl="0" indent="0" algn="ctr" defTabSz="914400" rtl="0" eaLnBrk="0" fontAlgn="auto" latinLnBrk="0" hangingPunct="0">
              <a:lnSpc>
                <a:spcPct val="100000"/>
              </a:lnSpc>
              <a:spcBef>
                <a:spcPct val="3000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What circumstances makes this such an impactful miracle?</a:t>
            </a:r>
            <a:endPar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endParaRPr>
          </a:p>
          <a:p>
            <a:pPr marL="0" marR="0" lvl="0" indent="0" algn="ctr" defTabSz="914400" rtl="0" eaLnBrk="0" fontAlgn="auto" latinLnBrk="0" hangingPunct="0">
              <a:lnSpc>
                <a:spcPct val="100000"/>
              </a:lnSpc>
              <a:spcBef>
                <a:spcPct val="3000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28600" y="762010"/>
            <a:ext cx="11734800" cy="5791199"/>
          </a:xfrm>
        </p:spPr>
        <p:txBody>
          <a:bodyPr>
            <a:normAutofit/>
          </a:bodyPr>
          <a:lstStyle/>
          <a:p>
            <a:pPr algn="ctr">
              <a:buNone/>
            </a:pPr>
            <a:r>
              <a:rPr lang="en-US" sz="2800" dirty="0">
                <a:latin typeface="Cambria" pitchFamily="18" charset="0"/>
              </a:rPr>
              <a:t>But Peter said, "I do not possess silver and gold, but what I do have I give to you: In the name of Jesus Christ the Nazarene--walk!“  </a:t>
            </a:r>
            <a:r>
              <a:rPr lang="en-US" sz="2800" baseline="30000" dirty="0">
                <a:latin typeface="Cambria" pitchFamily="18" charset="0"/>
              </a:rPr>
              <a:t>7</a:t>
            </a:r>
            <a:r>
              <a:rPr lang="en-US" sz="2800" dirty="0">
                <a:latin typeface="Cambria" pitchFamily="18" charset="0"/>
              </a:rPr>
              <a:t>And seizing him by the right hand, he raised him up; and immediately his feet and his ankles were strengthened.  </a:t>
            </a:r>
            <a:r>
              <a:rPr lang="en-US" sz="2800" baseline="30000" dirty="0">
                <a:latin typeface="Cambria" pitchFamily="18" charset="0"/>
              </a:rPr>
              <a:t>8</a:t>
            </a:r>
            <a:r>
              <a:rPr lang="en-US" sz="2800" dirty="0">
                <a:latin typeface="Cambria" pitchFamily="18" charset="0"/>
              </a:rPr>
              <a:t>With a leap he stood upright and began to walk; and he entered the temple with them, walking and leaping and praising God. And all the people saw him walking and praising God. </a:t>
            </a:r>
            <a:r>
              <a:rPr lang="en-US" sz="2800" baseline="30000" dirty="0">
                <a:latin typeface="Cambria" pitchFamily="18" charset="0"/>
              </a:rPr>
              <a:t>10</a:t>
            </a:r>
            <a:r>
              <a:rPr lang="en-US" sz="2800" dirty="0">
                <a:latin typeface="Cambria" pitchFamily="18" charset="0"/>
              </a:rPr>
              <a:t>Then they knew that it was he who sat begging alms at the Beautiful Gate of the temple; and they were filled with wonder and amazement at what had happened to him.</a:t>
            </a:r>
          </a:p>
        </p:txBody>
      </p:sp>
      <p:sp>
        <p:nvSpPr>
          <p:cNvPr id="592899" name="Rectangle 3"/>
          <p:cNvSpPr>
            <a:spLocks noGrp="1" noChangeArrowheads="1"/>
          </p:cNvSpPr>
          <p:nvPr>
            <p:ph type="title"/>
          </p:nvPr>
        </p:nvSpPr>
        <p:spPr>
          <a:xfrm>
            <a:off x="2438400" y="1"/>
            <a:ext cx="7359650" cy="766234"/>
          </a:xfrm>
        </p:spPr>
        <p:txBody>
          <a:bodyPr>
            <a:normAutofit fontScale="90000"/>
          </a:bodyPr>
          <a:lstStyle/>
          <a:p>
            <a:pPr eaLnBrk="1" hangingPunct="1">
              <a:lnSpc>
                <a:spcPct val="110000"/>
              </a:lnSpc>
              <a:buFont typeface="Wingdings" pitchFamily="2" charset="2"/>
              <a:buNone/>
            </a:pPr>
            <a:r>
              <a:rPr lang="en-US" sz="2800" b="1" i="1" u="sng" dirty="0">
                <a:solidFill>
                  <a:srgbClr val="FFFF00"/>
                </a:solidFill>
                <a:latin typeface="Cambria" pitchFamily="18" charset="0"/>
              </a:rPr>
              <a:t>Healing the Lame Man &amp; Reaction – Acts 3:4-11</a:t>
            </a:r>
          </a:p>
        </p:txBody>
      </p:sp>
      <p:cxnSp>
        <p:nvCxnSpPr>
          <p:cNvPr id="16" name="Straight Connector 15"/>
          <p:cNvCxnSpPr>
            <a:cxnSpLocks noChangeShapeType="1"/>
          </p:cNvCxnSpPr>
          <p:nvPr/>
        </p:nvCxnSpPr>
        <p:spPr bwMode="auto">
          <a:xfrm>
            <a:off x="1371600" y="1600200"/>
            <a:ext cx="6096000" cy="0"/>
          </a:xfrm>
          <a:prstGeom prst="line">
            <a:avLst/>
          </a:prstGeom>
          <a:noFill/>
          <a:ln w="38100" algn="ctr">
            <a:solidFill>
              <a:srgbClr val="FFFF00"/>
            </a:solidFill>
            <a:round/>
            <a:headEnd/>
            <a:tailEnd/>
          </a:ln>
        </p:spPr>
      </p:cxnSp>
      <p:cxnSp>
        <p:nvCxnSpPr>
          <p:cNvPr id="10" name="Straight Connector 9"/>
          <p:cNvCxnSpPr>
            <a:cxnSpLocks noChangeShapeType="1"/>
          </p:cNvCxnSpPr>
          <p:nvPr/>
        </p:nvCxnSpPr>
        <p:spPr bwMode="auto">
          <a:xfrm>
            <a:off x="6400800" y="2057400"/>
            <a:ext cx="1828800" cy="0"/>
          </a:xfrm>
          <a:prstGeom prst="line">
            <a:avLst/>
          </a:prstGeom>
          <a:noFill/>
          <a:ln w="38100" algn="ctr">
            <a:solidFill>
              <a:srgbClr val="FFFF00"/>
            </a:solidFill>
            <a:round/>
            <a:headEnd/>
            <a:tailEnd/>
          </a:ln>
        </p:spPr>
      </p:cxnSp>
      <p:cxnSp>
        <p:nvCxnSpPr>
          <p:cNvPr id="9" name="Straight Connector 8">
            <a:extLst>
              <a:ext uri="{FF2B5EF4-FFF2-40B4-BE49-F238E27FC236}">
                <a16:creationId xmlns:a16="http://schemas.microsoft.com/office/drawing/2014/main" id="{645B79BC-DDF0-4869-AA29-FF0DC954A50E}"/>
              </a:ext>
            </a:extLst>
          </p:cNvPr>
          <p:cNvCxnSpPr>
            <a:cxnSpLocks noChangeShapeType="1"/>
          </p:cNvCxnSpPr>
          <p:nvPr/>
        </p:nvCxnSpPr>
        <p:spPr bwMode="auto">
          <a:xfrm>
            <a:off x="5029200" y="2514600"/>
            <a:ext cx="6096000" cy="0"/>
          </a:xfrm>
          <a:prstGeom prst="line">
            <a:avLst/>
          </a:prstGeom>
          <a:noFill/>
          <a:ln w="38100" algn="ctr">
            <a:solidFill>
              <a:srgbClr val="FFFF00"/>
            </a:solidFill>
            <a:round/>
            <a:headEnd/>
            <a:tailEnd/>
          </a:ln>
        </p:spPr>
      </p:cxnSp>
      <p:cxnSp>
        <p:nvCxnSpPr>
          <p:cNvPr id="11" name="Straight Connector 10">
            <a:extLst>
              <a:ext uri="{FF2B5EF4-FFF2-40B4-BE49-F238E27FC236}">
                <a16:creationId xmlns:a16="http://schemas.microsoft.com/office/drawing/2014/main" id="{72C01004-182E-4B84-98F7-196F75F75CDA}"/>
              </a:ext>
            </a:extLst>
          </p:cNvPr>
          <p:cNvCxnSpPr>
            <a:cxnSpLocks noChangeShapeType="1"/>
          </p:cNvCxnSpPr>
          <p:nvPr/>
        </p:nvCxnSpPr>
        <p:spPr bwMode="auto">
          <a:xfrm>
            <a:off x="3048000" y="4191000"/>
            <a:ext cx="5181600" cy="0"/>
          </a:xfrm>
          <a:prstGeom prst="line">
            <a:avLst/>
          </a:prstGeom>
          <a:noFill/>
          <a:ln w="38100" algn="ctr">
            <a:solidFill>
              <a:srgbClr val="FFFF00"/>
            </a:solidFill>
            <a:round/>
            <a:headEnd/>
            <a:tailEnd/>
          </a:ln>
        </p:spPr>
      </p:cxnSp>
      <p:sp>
        <p:nvSpPr>
          <p:cNvPr id="13" name="Rounded Rectangular Callout 17">
            <a:extLst>
              <a:ext uri="{FF2B5EF4-FFF2-40B4-BE49-F238E27FC236}">
                <a16:creationId xmlns:a16="http://schemas.microsoft.com/office/drawing/2014/main" id="{92A2C15B-DEF9-4056-A2B6-799FDB51641A}"/>
              </a:ext>
            </a:extLst>
          </p:cNvPr>
          <p:cNvSpPr/>
          <p:nvPr/>
        </p:nvSpPr>
        <p:spPr>
          <a:xfrm>
            <a:off x="1066800" y="4796981"/>
            <a:ext cx="4191000" cy="575123"/>
          </a:xfrm>
          <a:prstGeom prst="wedgeRoundRectCallout">
            <a:avLst>
              <a:gd name="adj1" fmla="val 57642"/>
              <a:gd name="adj2" fmla="val -147348"/>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Over 40 years old – 4:22</a:t>
            </a:r>
          </a:p>
        </p:txBody>
      </p:sp>
    </p:spTree>
    <p:extLst>
      <p:ext uri="{BB962C8B-B14F-4D97-AF65-F5344CB8AC3E}">
        <p14:creationId xmlns:p14="http://schemas.microsoft.com/office/powerpoint/2010/main" val="1215856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itle 1">
            <a:extLst>
              <a:ext uri="{FF2B5EF4-FFF2-40B4-BE49-F238E27FC236}">
                <a16:creationId xmlns:a16="http://schemas.microsoft.com/office/drawing/2014/main" id="{8F15F328-9946-4678-8612-954BFEA1A3A6}"/>
              </a:ext>
            </a:extLst>
          </p:cNvPr>
          <p:cNvSpPr>
            <a:spLocks noGrp="1"/>
          </p:cNvSpPr>
          <p:nvPr>
            <p:ph type="title"/>
          </p:nvPr>
        </p:nvSpPr>
        <p:spPr>
          <a:xfrm>
            <a:off x="609600" y="152400"/>
            <a:ext cx="10972800" cy="715433"/>
          </a:xfrm>
        </p:spPr>
        <p:txBody>
          <a:bodyPr/>
          <a:lstStyle/>
          <a:p>
            <a:pPr eaLnBrk="1" hangingPunct="1"/>
            <a:r>
              <a:rPr lang="en-US" altLang="en-US" sz="3600" b="1" i="1" u="sng" dirty="0">
                <a:solidFill>
                  <a:srgbClr val="FFFF00"/>
                </a:solidFill>
              </a:rPr>
              <a:t>Characteristics of this Miracle </a:t>
            </a:r>
            <a:br>
              <a:rPr lang="en-US" altLang="en-US" sz="3600" b="1" i="1" u="sng" dirty="0">
                <a:solidFill>
                  <a:srgbClr val="FFFF00"/>
                </a:solidFill>
              </a:rPr>
            </a:br>
            <a:r>
              <a:rPr lang="en-US" altLang="en-US" sz="2400" b="1" i="1" u="sng" dirty="0">
                <a:solidFill>
                  <a:srgbClr val="FFFF00"/>
                </a:solidFill>
              </a:rPr>
              <a:t>(Contrast to modern “miracles”)</a:t>
            </a:r>
          </a:p>
        </p:txBody>
      </p:sp>
      <p:sp>
        <p:nvSpPr>
          <p:cNvPr id="3" name="Content Placeholder 2">
            <a:extLst>
              <a:ext uri="{FF2B5EF4-FFF2-40B4-BE49-F238E27FC236}">
                <a16:creationId xmlns:a16="http://schemas.microsoft.com/office/drawing/2014/main" id="{DC179E9A-E5CA-419E-8615-3FA4B5D2DA2C}"/>
              </a:ext>
            </a:extLst>
          </p:cNvPr>
          <p:cNvSpPr>
            <a:spLocks noGrp="1"/>
          </p:cNvSpPr>
          <p:nvPr>
            <p:ph idx="1"/>
          </p:nvPr>
        </p:nvSpPr>
        <p:spPr>
          <a:xfrm>
            <a:off x="400051" y="1371600"/>
            <a:ext cx="11379200" cy="4665133"/>
          </a:xfrm>
        </p:spPr>
        <p:txBody>
          <a:bodyPr rtlCol="0">
            <a:normAutofit fontScale="70000" lnSpcReduction="20000"/>
          </a:bodyPr>
          <a:lstStyle/>
          <a:p>
            <a:pPr eaLnBrk="1" fontAlgn="auto" hangingPunct="1">
              <a:spcAft>
                <a:spcPts val="0"/>
              </a:spcAft>
              <a:buFont typeface="Wingdings" panose="05000000000000000000" pitchFamily="2" charset="2"/>
              <a:buChar char="§"/>
              <a:defRPr/>
            </a:pPr>
            <a:r>
              <a:rPr lang="en-US" dirty="0"/>
              <a:t>It was not announced in advance.</a:t>
            </a:r>
          </a:p>
          <a:p>
            <a:pPr eaLnBrk="1" fontAlgn="auto" hangingPunct="1">
              <a:spcAft>
                <a:spcPts val="0"/>
              </a:spcAft>
              <a:buFont typeface="Wingdings" panose="05000000000000000000" pitchFamily="2" charset="2"/>
              <a:buChar char="§"/>
              <a:defRPr/>
            </a:pPr>
            <a:r>
              <a:rPr lang="en-US" dirty="0"/>
              <a:t>The man was lame from birth (3:2).</a:t>
            </a:r>
          </a:p>
          <a:p>
            <a:pPr eaLnBrk="1" fontAlgn="auto" hangingPunct="1">
              <a:spcAft>
                <a:spcPts val="0"/>
              </a:spcAft>
              <a:buFont typeface="Wingdings" panose="05000000000000000000" pitchFamily="2" charset="2"/>
              <a:buChar char="§"/>
              <a:defRPr/>
            </a:pPr>
            <a:r>
              <a:rPr lang="en-US" dirty="0"/>
              <a:t>He was over 40 years old (4:22).</a:t>
            </a:r>
          </a:p>
          <a:p>
            <a:pPr eaLnBrk="1" fontAlgn="auto" hangingPunct="1">
              <a:spcAft>
                <a:spcPts val="0"/>
              </a:spcAft>
              <a:buFont typeface="Wingdings" panose="05000000000000000000" pitchFamily="2" charset="2"/>
              <a:buChar char="§"/>
              <a:defRPr/>
            </a:pPr>
            <a:r>
              <a:rPr lang="en-US" dirty="0"/>
              <a:t>He had to be carried (3:2).</a:t>
            </a:r>
          </a:p>
          <a:p>
            <a:pPr eaLnBrk="1" fontAlgn="auto" hangingPunct="1">
              <a:spcAft>
                <a:spcPts val="0"/>
              </a:spcAft>
              <a:buFont typeface="Wingdings" panose="05000000000000000000" pitchFamily="2" charset="2"/>
              <a:buChar char="§"/>
              <a:defRPr/>
            </a:pPr>
            <a:r>
              <a:rPr lang="en-US" dirty="0"/>
              <a:t>He was well-known (3:10)</a:t>
            </a:r>
          </a:p>
          <a:p>
            <a:pPr eaLnBrk="1" fontAlgn="auto" hangingPunct="1">
              <a:spcAft>
                <a:spcPts val="0"/>
              </a:spcAft>
              <a:buFont typeface="Wingdings" panose="05000000000000000000" pitchFamily="2" charset="2"/>
              <a:buChar char="§"/>
              <a:defRPr/>
            </a:pPr>
            <a:r>
              <a:rPr lang="en-US" dirty="0"/>
              <a:t>He had no faith to expect healing (3:3)</a:t>
            </a:r>
          </a:p>
          <a:p>
            <a:pPr eaLnBrk="1" fontAlgn="auto" hangingPunct="1">
              <a:spcAft>
                <a:spcPts val="0"/>
              </a:spcAft>
              <a:buFont typeface="Wingdings" panose="05000000000000000000" pitchFamily="2" charset="2"/>
              <a:buChar char="§"/>
              <a:defRPr/>
            </a:pPr>
            <a:r>
              <a:rPr lang="en-US" dirty="0"/>
              <a:t>He was healed immediately (3:7).</a:t>
            </a:r>
          </a:p>
          <a:p>
            <a:pPr eaLnBrk="1" fontAlgn="auto" hangingPunct="1">
              <a:spcAft>
                <a:spcPts val="0"/>
              </a:spcAft>
              <a:buFont typeface="Wingdings" panose="05000000000000000000" pitchFamily="2" charset="2"/>
              <a:buChar char="§"/>
              <a:defRPr/>
            </a:pPr>
            <a:r>
              <a:rPr lang="en-US" dirty="0"/>
              <a:t>Healing was so complete he walked and leaped (3:8).</a:t>
            </a:r>
          </a:p>
          <a:p>
            <a:pPr eaLnBrk="1" fontAlgn="auto" hangingPunct="1">
              <a:spcAft>
                <a:spcPts val="0"/>
              </a:spcAft>
              <a:buFont typeface="Wingdings" panose="05000000000000000000" pitchFamily="2" charset="2"/>
              <a:buChar char="§"/>
              <a:defRPr/>
            </a:pPr>
            <a:r>
              <a:rPr lang="en-US" dirty="0"/>
              <a:t>He was pronounced in “perfect health” (3:16)</a:t>
            </a:r>
          </a:p>
          <a:p>
            <a:pPr eaLnBrk="1" fontAlgn="auto" hangingPunct="1">
              <a:spcAft>
                <a:spcPts val="0"/>
              </a:spcAft>
              <a:buFont typeface="Wingdings" panose="05000000000000000000" pitchFamily="2" charset="2"/>
              <a:buChar char="§"/>
              <a:defRPr/>
            </a:pPr>
            <a:r>
              <a:rPr lang="en-US" dirty="0"/>
              <a:t>Even the enemies could not deny it (4:16). </a:t>
            </a:r>
          </a:p>
        </p:txBody>
      </p:sp>
      <p:sp>
        <p:nvSpPr>
          <p:cNvPr id="4" name="TextBox 3">
            <a:extLst>
              <a:ext uri="{FF2B5EF4-FFF2-40B4-BE49-F238E27FC236}">
                <a16:creationId xmlns:a16="http://schemas.microsoft.com/office/drawing/2014/main" id="{2CE724B6-01D9-42A8-810B-4BA02919D5DD}"/>
              </a:ext>
            </a:extLst>
          </p:cNvPr>
          <p:cNvSpPr txBox="1"/>
          <p:nvPr/>
        </p:nvSpPr>
        <p:spPr>
          <a:xfrm>
            <a:off x="755651" y="6120825"/>
            <a:ext cx="10668000" cy="58477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What was the purpose of the miracle?</a:t>
            </a:r>
          </a:p>
        </p:txBody>
      </p:sp>
    </p:spTree>
    <p:extLst>
      <p:ext uri="{BB962C8B-B14F-4D97-AF65-F5344CB8AC3E}">
        <p14:creationId xmlns:p14="http://schemas.microsoft.com/office/powerpoint/2010/main" val="24707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5099C3-D3E9-47D9-A7E1-33370BABFCB6}"/>
              </a:ext>
            </a:extLst>
          </p:cNvPr>
          <p:cNvPicPr>
            <a:picLocks noChangeAspect="1"/>
          </p:cNvPicPr>
          <p:nvPr/>
        </p:nvPicPr>
        <p:blipFill rotWithShape="1">
          <a:blip r:embed="rId3">
            <a:extLst>
              <a:ext uri="{28A0092B-C50C-407E-A947-70E740481C1C}">
                <a14:useLocalDpi xmlns:a14="http://schemas.microsoft.com/office/drawing/2010/main" val="0"/>
              </a:ext>
            </a:extLst>
          </a:blip>
          <a:srcRect t="5177" b="3115"/>
          <a:stretch/>
        </p:blipFill>
        <p:spPr>
          <a:xfrm>
            <a:off x="0" y="838200"/>
            <a:ext cx="12496800" cy="6019800"/>
          </a:xfrm>
          <a:prstGeom prst="rect">
            <a:avLst/>
          </a:prstGeom>
        </p:spPr>
      </p:pic>
      <p:sp>
        <p:nvSpPr>
          <p:cNvPr id="2" name="Rectangle 1">
            <a:extLst>
              <a:ext uri="{FF2B5EF4-FFF2-40B4-BE49-F238E27FC236}">
                <a16:creationId xmlns:a16="http://schemas.microsoft.com/office/drawing/2014/main" id="{38474750-9AFA-47E7-80BA-E589C5E7F142}"/>
              </a:ext>
            </a:extLst>
          </p:cNvPr>
          <p:cNvSpPr/>
          <p:nvPr/>
        </p:nvSpPr>
        <p:spPr bwMode="auto">
          <a:xfrm>
            <a:off x="3581400" y="1789301"/>
            <a:ext cx="1828800" cy="76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Court of the Women</a:t>
            </a:r>
          </a:p>
        </p:txBody>
      </p:sp>
      <p:cxnSp>
        <p:nvCxnSpPr>
          <p:cNvPr id="6" name="Straight Connector 5">
            <a:extLst>
              <a:ext uri="{FF2B5EF4-FFF2-40B4-BE49-F238E27FC236}">
                <a16:creationId xmlns:a16="http://schemas.microsoft.com/office/drawing/2014/main" id="{1101A522-6978-46EB-89E4-917F36F6C552}"/>
              </a:ext>
            </a:extLst>
          </p:cNvPr>
          <p:cNvCxnSpPr>
            <a:cxnSpLocks/>
          </p:cNvCxnSpPr>
          <p:nvPr/>
        </p:nvCxnSpPr>
        <p:spPr bwMode="auto">
          <a:xfrm>
            <a:off x="5152697" y="2551301"/>
            <a:ext cx="1705305" cy="122060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8" name="Rectangle 7">
            <a:extLst>
              <a:ext uri="{FF2B5EF4-FFF2-40B4-BE49-F238E27FC236}">
                <a16:creationId xmlns:a16="http://schemas.microsoft.com/office/drawing/2014/main" id="{57735601-7F59-41E0-8C20-23A68AF6B77E}"/>
              </a:ext>
            </a:extLst>
          </p:cNvPr>
          <p:cNvSpPr/>
          <p:nvPr/>
        </p:nvSpPr>
        <p:spPr bwMode="auto">
          <a:xfrm>
            <a:off x="7391400" y="2971800"/>
            <a:ext cx="1752600" cy="76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Gentiles Courtyard</a:t>
            </a:r>
          </a:p>
        </p:txBody>
      </p:sp>
      <p:sp>
        <p:nvSpPr>
          <p:cNvPr id="10" name="Rectangle 9">
            <a:extLst>
              <a:ext uri="{FF2B5EF4-FFF2-40B4-BE49-F238E27FC236}">
                <a16:creationId xmlns:a16="http://schemas.microsoft.com/office/drawing/2014/main" id="{560DBEFA-5FAC-45A6-8330-7620057CFB08}"/>
              </a:ext>
            </a:extLst>
          </p:cNvPr>
          <p:cNvSpPr/>
          <p:nvPr/>
        </p:nvSpPr>
        <p:spPr bwMode="auto">
          <a:xfrm>
            <a:off x="4162097" y="4210050"/>
            <a:ext cx="1981200" cy="7620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mn-ea"/>
                <a:cs typeface="+mn-cs"/>
              </a:rPr>
              <a:t>Solomon’s Portico</a:t>
            </a:r>
          </a:p>
        </p:txBody>
      </p:sp>
      <p:sp>
        <p:nvSpPr>
          <p:cNvPr id="11" name="Rectangle 17">
            <a:extLst>
              <a:ext uri="{FF2B5EF4-FFF2-40B4-BE49-F238E27FC236}">
                <a16:creationId xmlns:a16="http://schemas.microsoft.com/office/drawing/2014/main" id="{E9DBCD57-FC33-46A2-A30A-BE8AAFADBD45}"/>
              </a:ext>
            </a:extLst>
          </p:cNvPr>
          <p:cNvSpPr>
            <a:spLocks noChangeArrowheads="1"/>
          </p:cNvSpPr>
          <p:nvPr/>
        </p:nvSpPr>
        <p:spPr bwMode="auto">
          <a:xfrm>
            <a:off x="0" y="0"/>
            <a:ext cx="12192000" cy="892552"/>
          </a:xfrm>
          <a:prstGeom prst="rect">
            <a:avLst/>
          </a:prstGeom>
          <a:solidFill>
            <a:srgbClr val="FFFF00"/>
          </a:solidFill>
          <a:ln w="9525">
            <a:solidFill>
              <a:srgbClr val="FFFF00"/>
            </a:solid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itchFamily="18" charset="0"/>
                <a:ea typeface="+mn-ea"/>
                <a:cs typeface="+mn-cs"/>
              </a:rPr>
              <a:t>Acts 3:11 - Now as the lame man who was healed held on to Peter and John, all the people ran together to them in the porch which is called Solomon’s, greatly amazed. </a:t>
            </a:r>
          </a:p>
        </p:txBody>
      </p:sp>
    </p:spTree>
    <p:extLst>
      <p:ext uri="{BB962C8B-B14F-4D97-AF65-F5344CB8AC3E}">
        <p14:creationId xmlns:p14="http://schemas.microsoft.com/office/powerpoint/2010/main" val="19235992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434814-B0F1-4C15-AE3A-2845B2ED6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59"/>
            <a:ext cx="12192000" cy="6689789"/>
          </a:xfrm>
          <a:prstGeom prst="rect">
            <a:avLst/>
          </a:prstGeom>
        </p:spPr>
      </p:pic>
      <p:sp>
        <p:nvSpPr>
          <p:cNvPr id="9" name="Rounded Rectangular Callout 12">
            <a:extLst>
              <a:ext uri="{FF2B5EF4-FFF2-40B4-BE49-F238E27FC236}">
                <a16:creationId xmlns:a16="http://schemas.microsoft.com/office/drawing/2014/main" id="{441568D5-315B-41AD-BB9D-57574E453067}"/>
              </a:ext>
            </a:extLst>
          </p:cNvPr>
          <p:cNvSpPr>
            <a:spLocks noChangeArrowheads="1"/>
          </p:cNvSpPr>
          <p:nvPr/>
        </p:nvSpPr>
        <p:spPr bwMode="auto">
          <a:xfrm>
            <a:off x="0" y="6096000"/>
            <a:ext cx="12192000" cy="762000"/>
          </a:xfrm>
          <a:prstGeom prst="wedgeRoundRectCallout">
            <a:avLst>
              <a:gd name="adj1" fmla="val -35773"/>
              <a:gd name="adj2" fmla="val 50284"/>
              <a:gd name="adj3" fmla="val 16667"/>
            </a:avLst>
          </a:prstGeom>
          <a:solidFill>
            <a:schemeClr val="bg2"/>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85000"/>
              </a:lnSpc>
              <a:spcBef>
                <a:spcPct val="20000"/>
              </a:spcBef>
              <a:spcAft>
                <a:spcPct val="0"/>
              </a:spcAft>
              <a:buClr>
                <a:srgbClr val="3399FF"/>
              </a:buClr>
              <a:buSzPct val="75000"/>
              <a:buFont typeface="Wingdings" panose="05000000000000000000" pitchFamily="2" charset="2"/>
              <a:buNone/>
              <a:tabLst/>
              <a:defRPr/>
            </a:pPr>
            <a:r>
              <a:rPr kumimoji="0" lang="en-US" sz="28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Cambria" pitchFamily="18" charset="0"/>
                <a:ea typeface="+mn-ea"/>
                <a:cs typeface="Arial" panose="020B0604020202020204" pitchFamily="34" charset="0"/>
              </a:rPr>
              <a:t>“Solomon’s Porch (Portico) was 800 (?) feet long with 162 Corinthian Columns.  The porch was 90 feet wide.</a:t>
            </a:r>
          </a:p>
        </p:txBody>
      </p:sp>
      <p:sp>
        <p:nvSpPr>
          <p:cNvPr id="12" name="Rectangle: Rounded Corners 11">
            <a:extLst>
              <a:ext uri="{FF2B5EF4-FFF2-40B4-BE49-F238E27FC236}">
                <a16:creationId xmlns:a16="http://schemas.microsoft.com/office/drawing/2014/main" id="{A9B84C15-6923-40FA-BC7A-A0E08705FE89}"/>
              </a:ext>
            </a:extLst>
          </p:cNvPr>
          <p:cNvSpPr/>
          <p:nvPr/>
        </p:nvSpPr>
        <p:spPr bwMode="auto">
          <a:xfrm>
            <a:off x="2667000" y="3733800"/>
            <a:ext cx="3200400" cy="3048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mn-cs"/>
              </a:rPr>
              <a:t>Solomon’s Portico</a:t>
            </a:r>
          </a:p>
        </p:txBody>
      </p:sp>
      <p:sp>
        <p:nvSpPr>
          <p:cNvPr id="13" name="Rectangle: Rounded Corners 12">
            <a:extLst>
              <a:ext uri="{FF2B5EF4-FFF2-40B4-BE49-F238E27FC236}">
                <a16:creationId xmlns:a16="http://schemas.microsoft.com/office/drawing/2014/main" id="{2600EAFE-E5F4-4CB8-A39C-DD478F513C0B}"/>
              </a:ext>
            </a:extLst>
          </p:cNvPr>
          <p:cNvSpPr/>
          <p:nvPr/>
        </p:nvSpPr>
        <p:spPr bwMode="auto">
          <a:xfrm>
            <a:off x="6074979" y="4419600"/>
            <a:ext cx="2743200" cy="33024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mn-ea"/>
                <a:cs typeface="+mn-cs"/>
              </a:rPr>
              <a:t>Eastern Wall</a:t>
            </a:r>
          </a:p>
        </p:txBody>
      </p:sp>
    </p:spTree>
    <p:extLst>
      <p:ext uri="{BB962C8B-B14F-4D97-AF65-F5344CB8AC3E}">
        <p14:creationId xmlns:p14="http://schemas.microsoft.com/office/powerpoint/2010/main" val="13581651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8A904-2904-4990-957D-09AA778386E3}" type="slidenum">
              <a:rPr kumimoji="0" lang="en-US" sz="1200" b="0" i="0" u="none" strike="noStrike" kern="1200" cap="none" spc="0" normalizeH="0" baseline="0" noProof="0">
                <a:ln>
                  <a:noFill/>
                </a:ln>
                <a:solidFill>
                  <a:prstClr val="white">
                    <a:tint val="75000"/>
                  </a:prstClr>
                </a:solidFill>
                <a:effectLst/>
                <a:uLnTx/>
                <a:uFillTx/>
                <a:latin typeface="Cambr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tint val="75000"/>
                </a:prstClr>
              </a:solidFill>
              <a:effectLst/>
              <a:uLnTx/>
              <a:uFillTx/>
              <a:latin typeface="Cambria" pitchFamily="18" charset="0"/>
              <a:ea typeface="+mn-ea"/>
              <a:cs typeface="+mn-cs"/>
            </a:endParaRPr>
          </a:p>
        </p:txBody>
      </p:sp>
      <p:sp>
        <p:nvSpPr>
          <p:cNvPr id="590851" name="Rectangle 2"/>
          <p:cNvSpPr>
            <a:spLocks noGrp="1" noChangeArrowheads="1"/>
          </p:cNvSpPr>
          <p:nvPr>
            <p:ph type="title"/>
          </p:nvPr>
        </p:nvSpPr>
        <p:spPr>
          <a:xfrm>
            <a:off x="609600" y="274638"/>
            <a:ext cx="10972800" cy="639762"/>
          </a:xfrm>
        </p:spPr>
        <p:txBody>
          <a:bodyPr/>
          <a:lstStyle/>
          <a:p>
            <a:pPr eaLnBrk="1" hangingPunct="1"/>
            <a:r>
              <a:rPr lang="en-US" sz="3200" b="1" i="1" u="sng" dirty="0">
                <a:solidFill>
                  <a:srgbClr val="FFFF00"/>
                </a:solidFill>
                <a:latin typeface="Cambria" pitchFamily="18" charset="0"/>
              </a:rPr>
              <a:t>Outline of Peter’s Sermon (Acts 3:11-26)</a:t>
            </a:r>
          </a:p>
        </p:txBody>
      </p:sp>
      <p:sp>
        <p:nvSpPr>
          <p:cNvPr id="2" name="Rectangle 3"/>
          <p:cNvSpPr>
            <a:spLocks noGrp="1" noChangeArrowheads="1"/>
          </p:cNvSpPr>
          <p:nvPr>
            <p:ph type="body" idx="1"/>
          </p:nvPr>
        </p:nvSpPr>
        <p:spPr>
          <a:xfrm>
            <a:off x="838200" y="1315508"/>
            <a:ext cx="10744200" cy="4226984"/>
          </a:xfrm>
        </p:spPr>
        <p:txBody>
          <a:bodyPr/>
          <a:lstStyle/>
          <a:p>
            <a:pPr eaLnBrk="1" hangingPunct="1">
              <a:lnSpc>
                <a:spcPct val="110000"/>
              </a:lnSpc>
              <a:buFont typeface="Wingdings" pitchFamily="2" charset="2"/>
              <a:buNone/>
              <a:defRPr/>
            </a:pPr>
            <a:r>
              <a:rPr lang="en-US" sz="2800" dirty="0">
                <a:latin typeface="Cambria" pitchFamily="18" charset="0"/>
              </a:rPr>
              <a:t>3:12-16 – Explanation of the Miracle </a:t>
            </a:r>
          </a:p>
          <a:p>
            <a:pPr eaLnBrk="1" hangingPunct="1">
              <a:lnSpc>
                <a:spcPct val="110000"/>
              </a:lnSpc>
              <a:buFont typeface="Wingdings" pitchFamily="2" charset="2"/>
              <a:buNone/>
              <a:defRPr/>
            </a:pPr>
            <a:r>
              <a:rPr lang="en-US" sz="2800" dirty="0">
                <a:latin typeface="Cambria" pitchFamily="18" charset="0"/>
              </a:rPr>
              <a:t>3:17-21 – Call to Repentance</a:t>
            </a:r>
          </a:p>
          <a:p>
            <a:pPr eaLnBrk="1" hangingPunct="1">
              <a:lnSpc>
                <a:spcPct val="110000"/>
              </a:lnSpc>
              <a:buFont typeface="Wingdings" pitchFamily="2" charset="2"/>
              <a:buNone/>
              <a:defRPr/>
            </a:pPr>
            <a:r>
              <a:rPr lang="en-US" sz="2800" dirty="0">
                <a:latin typeface="Cambria" pitchFamily="18" charset="0"/>
              </a:rPr>
              <a:t>3:22-24 – Moses’ Prophecy:  A Prophet to Come</a:t>
            </a:r>
          </a:p>
          <a:p>
            <a:pPr eaLnBrk="1" hangingPunct="1">
              <a:buFont typeface="Wingdings" pitchFamily="2" charset="2"/>
              <a:buNone/>
              <a:defRPr/>
            </a:pPr>
            <a:r>
              <a:rPr lang="en-US" sz="2800" dirty="0">
                <a:latin typeface="Cambria" pitchFamily="18" charset="0"/>
              </a:rPr>
              <a:t>3:25-26 – Prophecy to Abraham:  Seed Blessing</a:t>
            </a:r>
          </a:p>
          <a:p>
            <a:pPr eaLnBrk="1" hangingPunct="1">
              <a:buFont typeface="Wingdings" pitchFamily="2" charset="2"/>
              <a:buNone/>
              <a:defRPr/>
            </a:pPr>
            <a:endParaRPr lang="en-US" sz="2800" dirty="0">
              <a:latin typeface="Cambria" pitchFamily="18" charset="0"/>
            </a:endParaRPr>
          </a:p>
          <a:p>
            <a:pPr eaLnBrk="1" hangingPunct="1">
              <a:buFont typeface="Wingdings" pitchFamily="2" charset="2"/>
              <a:buNone/>
              <a:defRPr/>
            </a:pPr>
            <a:r>
              <a:rPr lang="en-US" sz="2800" dirty="0">
                <a:latin typeface="Cambria" pitchFamily="18" charset="0"/>
              </a:rPr>
              <a:t>                     		</a:t>
            </a:r>
            <a:r>
              <a:rPr lang="en-US" sz="2800" dirty="0">
                <a:solidFill>
                  <a:srgbClr val="FFFF00"/>
                </a:solidFill>
                <a:latin typeface="Cambria" pitchFamily="18" charset="0"/>
              </a:rPr>
              <a:t>(Jesus fulfilled the OT prophecies)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3"/>
          <p:cNvSpPr>
            <a:spLocks noGrp="1" noChangeArrowheads="1"/>
          </p:cNvSpPr>
          <p:nvPr>
            <p:ph type="body" idx="1"/>
          </p:nvPr>
        </p:nvSpPr>
        <p:spPr>
          <a:xfrm>
            <a:off x="1828800" y="152400"/>
            <a:ext cx="8534400" cy="685800"/>
          </a:xfrm>
        </p:spPr>
        <p:txBody>
          <a:bodyPr/>
          <a:lstStyle/>
          <a:p>
            <a:pPr algn="ctr" eaLnBrk="1" hangingPunct="1">
              <a:lnSpc>
                <a:spcPct val="110000"/>
              </a:lnSpc>
              <a:buFont typeface="Wingdings" pitchFamily="2" charset="2"/>
              <a:buNone/>
            </a:pPr>
            <a:r>
              <a:rPr lang="en-US" sz="2800" i="1" u="sng" dirty="0">
                <a:solidFill>
                  <a:srgbClr val="FFFF00"/>
                </a:solidFill>
                <a:latin typeface="Cambria" pitchFamily="18" charset="0"/>
              </a:rPr>
              <a:t>3:12-16 – Explanation of the Miracle</a:t>
            </a:r>
          </a:p>
        </p:txBody>
      </p:sp>
      <p:sp>
        <p:nvSpPr>
          <p:cNvPr id="591875" name="TextBox 4"/>
          <p:cNvSpPr txBox="1">
            <a:spLocks noChangeArrowheads="1"/>
          </p:cNvSpPr>
          <p:nvPr/>
        </p:nvSpPr>
        <p:spPr bwMode="auto">
          <a:xfrm>
            <a:off x="228600" y="685817"/>
            <a:ext cx="11734800" cy="156966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itchFamily="18" charset="0"/>
                <a:ea typeface="+mn-ea"/>
                <a:cs typeface="+mn-cs"/>
              </a:rPr>
              <a:t> But when Peter saw this, he replied to the people, "Men of Israel, why are you amazed at this, or why do you gaze at us, as if by our own power or piety we had made him walk? </a:t>
            </a:r>
          </a:p>
        </p:txBody>
      </p:sp>
      <p:sp>
        <p:nvSpPr>
          <p:cNvPr id="7" name="Rectangle 6"/>
          <p:cNvSpPr>
            <a:spLocks noChangeArrowheads="1"/>
          </p:cNvSpPr>
          <p:nvPr/>
        </p:nvSpPr>
        <p:spPr bwMode="auto">
          <a:xfrm>
            <a:off x="3276600" y="2169451"/>
            <a:ext cx="2514600" cy="533400"/>
          </a:xfrm>
          <a:prstGeom prst="rect">
            <a:avLst/>
          </a:prstGeom>
          <a:solidFill>
            <a:srgbClr val="FFFF00"/>
          </a:solidFill>
          <a:ln w="28575" algn="ctr">
            <a:solidFill>
              <a:schemeClr val="tx1"/>
            </a:solidFill>
            <a:round/>
            <a:headEnd/>
            <a:tailEnd/>
          </a:ln>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prstClr val="black"/>
                </a:solidFill>
                <a:effectLst/>
                <a:uLnTx/>
                <a:uFillTx/>
                <a:latin typeface="Cambria" pitchFamily="18" charset="0"/>
                <a:ea typeface="+mn-ea"/>
                <a:cs typeface="+mn-cs"/>
              </a:rPr>
              <a:t>“Men of Israel, </a:t>
            </a:r>
          </a:p>
        </p:txBody>
      </p:sp>
      <p:sp>
        <p:nvSpPr>
          <p:cNvPr id="8" name="TextBox 7"/>
          <p:cNvSpPr txBox="1">
            <a:spLocks noChangeArrowheads="1"/>
          </p:cNvSpPr>
          <p:nvPr/>
        </p:nvSpPr>
        <p:spPr bwMode="auto">
          <a:xfrm>
            <a:off x="1143000" y="2875746"/>
            <a:ext cx="9296400" cy="954107"/>
          </a:xfrm>
          <a:prstGeom prst="rect">
            <a:avLst/>
          </a:prstGeom>
          <a:noFill/>
          <a:ln w="9525">
            <a:solidFill>
              <a:srgbClr val="FFFF0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Acts 2:14 </a:t>
            </a: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 Men of Judea and all you who live in Jerusalem,   </a:t>
            </a: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Acts 2:22 </a:t>
            </a: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 “Men of Israel listen….</a:t>
            </a:r>
          </a:p>
        </p:txBody>
      </p:sp>
      <p:cxnSp>
        <p:nvCxnSpPr>
          <p:cNvPr id="10" name="Straight Arrow Connector 9"/>
          <p:cNvCxnSpPr>
            <a:cxnSpLocks noChangeShapeType="1"/>
          </p:cNvCxnSpPr>
          <p:nvPr/>
        </p:nvCxnSpPr>
        <p:spPr bwMode="auto">
          <a:xfrm flipH="1">
            <a:off x="3505200" y="2593250"/>
            <a:ext cx="228600" cy="486832"/>
          </a:xfrm>
          <a:prstGeom prst="straightConnector1">
            <a:avLst/>
          </a:prstGeom>
          <a:noFill/>
          <a:ln w="38100" algn="ctr">
            <a:solidFill>
              <a:srgbClr val="FFFF00"/>
            </a:solidFill>
            <a:round/>
            <a:headEnd/>
            <a:tailEnd type="arrow" w="med" len="med"/>
          </a:ln>
        </p:spPr>
      </p:cxnSp>
      <p:sp>
        <p:nvSpPr>
          <p:cNvPr id="13" name="TextBox 12"/>
          <p:cNvSpPr txBox="1">
            <a:spLocks noChangeArrowheads="1"/>
          </p:cNvSpPr>
          <p:nvPr/>
        </p:nvSpPr>
        <p:spPr bwMode="auto">
          <a:xfrm>
            <a:off x="685800" y="4010527"/>
            <a:ext cx="11277600" cy="2677656"/>
          </a:xfrm>
          <a:prstGeom prst="rect">
            <a:avLst/>
          </a:prstGeom>
          <a:noFill/>
          <a:ln w="9525">
            <a:noFill/>
            <a:miter lim="800000"/>
            <a:headEnd/>
            <a:tailEnd/>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  Jews  (Leaders 3:13-15, 4:1, from all nations 2:5?)</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  Adhering to the Law of Moses ( devout men Acts 2:5)</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  Knowledge of OT scripture and of God</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  Knowledge of Jesus (teachings, miracles, death, report </a:t>
            </a:r>
            <a:b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b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  of resurrection/disappearance)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 Converts and those who rejected message on Pentecost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500"/>
                                        <p:tgtEl>
                                          <p:spTgt spid="1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762010"/>
            <a:ext cx="11125200" cy="5791199"/>
          </a:xfrm>
        </p:spPr>
        <p:txBody>
          <a:bodyPr>
            <a:normAutofit/>
          </a:bodyPr>
          <a:lstStyle/>
          <a:p>
            <a:pPr algn="ctr">
              <a:buNone/>
            </a:pPr>
            <a:r>
              <a:rPr lang="en-US" sz="2800" baseline="30000" dirty="0">
                <a:latin typeface="Cambria" pitchFamily="18" charset="0"/>
              </a:rPr>
              <a:t>13</a:t>
            </a:r>
            <a:r>
              <a:rPr lang="en-US" sz="2800" dirty="0">
                <a:latin typeface="Cambria" pitchFamily="18" charset="0"/>
              </a:rPr>
              <a:t>"The God of Abraham, Isaac and Jacob, the God of our fathers, has glorified His servant Jesus, the one whom you delivered and disowned in the presence of Pilate, when he had decided to release Him.   </a:t>
            </a:r>
            <a:r>
              <a:rPr lang="en-US" sz="2800" baseline="30000" dirty="0">
                <a:latin typeface="Cambria" pitchFamily="18" charset="0"/>
              </a:rPr>
              <a:t>14</a:t>
            </a:r>
            <a:r>
              <a:rPr lang="en-US" sz="2800" dirty="0">
                <a:latin typeface="Cambria" pitchFamily="18" charset="0"/>
              </a:rPr>
              <a:t>"But you disowned the Holy and Righteous One and asked for a murderer to be granted to you,   </a:t>
            </a:r>
            <a:r>
              <a:rPr lang="en-US" sz="2800" baseline="30000" dirty="0">
                <a:latin typeface="Cambria" pitchFamily="18" charset="0"/>
              </a:rPr>
              <a:t>15</a:t>
            </a:r>
            <a:r>
              <a:rPr lang="en-US" sz="2800" dirty="0">
                <a:latin typeface="Cambria" pitchFamily="18" charset="0"/>
              </a:rPr>
              <a:t>but put to death the Prince of life, the one whom God raised from the dead, a fact to which we are witnesses</a:t>
            </a:r>
          </a:p>
        </p:txBody>
      </p:sp>
      <p:sp>
        <p:nvSpPr>
          <p:cNvPr id="592899" name="Rectangle 3"/>
          <p:cNvSpPr>
            <a:spLocks noGrp="1" noChangeArrowheads="1"/>
          </p:cNvSpPr>
          <p:nvPr>
            <p:ph type="title"/>
          </p:nvPr>
        </p:nvSpPr>
        <p:spPr>
          <a:xfrm>
            <a:off x="2438400" y="1"/>
            <a:ext cx="7359650" cy="766234"/>
          </a:xfrm>
        </p:spPr>
        <p:txBody>
          <a:bodyPr/>
          <a:lstStyle/>
          <a:p>
            <a:pPr eaLnBrk="1" hangingPunct="1">
              <a:lnSpc>
                <a:spcPct val="110000"/>
              </a:lnSpc>
              <a:buFont typeface="Wingdings" pitchFamily="2" charset="2"/>
              <a:buNone/>
            </a:pPr>
            <a:r>
              <a:rPr lang="en-US" sz="2800" b="1" i="1" u="sng" dirty="0">
                <a:solidFill>
                  <a:srgbClr val="FFFF00"/>
                </a:solidFill>
                <a:latin typeface="Cambria" pitchFamily="18" charset="0"/>
              </a:rPr>
              <a:t>3:12-16 – Explanation of the Miracle </a:t>
            </a:r>
          </a:p>
        </p:txBody>
      </p:sp>
      <p:cxnSp>
        <p:nvCxnSpPr>
          <p:cNvPr id="16" name="Straight Connector 15"/>
          <p:cNvCxnSpPr>
            <a:cxnSpLocks noChangeShapeType="1"/>
          </p:cNvCxnSpPr>
          <p:nvPr/>
        </p:nvCxnSpPr>
        <p:spPr bwMode="auto">
          <a:xfrm>
            <a:off x="2057400" y="1219200"/>
            <a:ext cx="8305800" cy="0"/>
          </a:xfrm>
          <a:prstGeom prst="line">
            <a:avLst/>
          </a:prstGeom>
          <a:noFill/>
          <a:ln w="38100" algn="ctr">
            <a:solidFill>
              <a:srgbClr val="FFFF00"/>
            </a:solidFill>
            <a:round/>
            <a:headEnd/>
            <a:tailEnd/>
          </a:ln>
        </p:spPr>
      </p:cxnSp>
      <p:sp>
        <p:nvSpPr>
          <p:cNvPr id="19" name="Rounded Rectangle 18"/>
          <p:cNvSpPr>
            <a:spLocks noChangeArrowheads="1"/>
          </p:cNvSpPr>
          <p:nvPr/>
        </p:nvSpPr>
        <p:spPr bwMode="auto">
          <a:xfrm>
            <a:off x="2727325" y="3962400"/>
            <a:ext cx="6781800" cy="1066800"/>
          </a:xfrm>
          <a:prstGeom prst="roundRect">
            <a:avLst>
              <a:gd name="adj" fmla="val 16667"/>
            </a:avLst>
          </a:prstGeom>
          <a:solidFill>
            <a:srgbClr val="0000CC"/>
          </a:solidFill>
          <a:ln w="38100" algn="ctr">
            <a:solidFill>
              <a:srgbClr val="FFFF00"/>
            </a:solidFill>
            <a:round/>
            <a:headEnd/>
            <a:tailEnd/>
          </a:ln>
        </p:spPr>
        <p:txBody>
          <a:bodyPr/>
          <a:lstStyle/>
          <a:p>
            <a:pPr marL="0" marR="0" lvl="0" indent="0" algn="ctr" defTabSz="914400" rtl="0" eaLnBrk="0" fontAlgn="auto" latinLnBrk="0" hangingPunct="0">
              <a:lnSpc>
                <a:spcPct val="100000"/>
              </a:lnSpc>
              <a:spcBef>
                <a:spcPct val="3000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It was the same God that the OT scriptures spoke about and that they worshiped</a:t>
            </a: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a:t>
            </a:r>
          </a:p>
          <a:p>
            <a:pPr marL="0" marR="0" lvl="0" indent="0" algn="ctr" defTabSz="914400" rtl="0" eaLnBrk="0" fontAlgn="auto" latinLnBrk="0" hangingPunct="0">
              <a:lnSpc>
                <a:spcPct val="100000"/>
              </a:lnSpc>
              <a:spcBef>
                <a:spcPct val="3000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endParaRPr>
          </a:p>
        </p:txBody>
      </p:sp>
      <p:cxnSp>
        <p:nvCxnSpPr>
          <p:cNvPr id="10" name="Straight Connector 9"/>
          <p:cNvCxnSpPr>
            <a:cxnSpLocks noChangeShapeType="1"/>
          </p:cNvCxnSpPr>
          <p:nvPr/>
        </p:nvCxnSpPr>
        <p:spPr bwMode="auto">
          <a:xfrm>
            <a:off x="4038600" y="1676400"/>
            <a:ext cx="762000" cy="0"/>
          </a:xfrm>
          <a:prstGeom prst="line">
            <a:avLst/>
          </a:prstGeom>
          <a:noFill/>
          <a:ln w="38100" algn="ctr">
            <a:solidFill>
              <a:srgbClr val="FFFF00"/>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8216DF-27C8-461D-A5A9-A6DF92EBF95A}"/>
              </a:ext>
            </a:extLst>
          </p:cNvPr>
          <p:cNvSpPr txBox="1"/>
          <p:nvPr/>
        </p:nvSpPr>
        <p:spPr>
          <a:xfrm>
            <a:off x="1981200" y="228600"/>
            <a:ext cx="8229600" cy="58477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libri"/>
                <a:ea typeface="+mn-ea"/>
                <a:cs typeface="Arial" panose="020B0604020202020204" pitchFamily="34" charset="0"/>
              </a:rPr>
              <a:t>Reaction of the Multitude</a:t>
            </a:r>
          </a:p>
        </p:txBody>
      </p:sp>
      <p:sp>
        <p:nvSpPr>
          <p:cNvPr id="6" name="TextBox 5">
            <a:extLst>
              <a:ext uri="{FF2B5EF4-FFF2-40B4-BE49-F238E27FC236}">
                <a16:creationId xmlns:a16="http://schemas.microsoft.com/office/drawing/2014/main" id="{9CED6F32-977F-4FC4-ADA8-F3EC7AB670F3}"/>
              </a:ext>
            </a:extLst>
          </p:cNvPr>
          <p:cNvSpPr txBox="1"/>
          <p:nvPr/>
        </p:nvSpPr>
        <p:spPr>
          <a:xfrm>
            <a:off x="558800" y="1067360"/>
            <a:ext cx="11074400" cy="1754326"/>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37 </a:t>
            </a:r>
            <a:r>
              <a:rPr kumimoji="0" lang="en-US" sz="3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Now when they heard </a:t>
            </a:r>
            <a:r>
              <a:rPr kumimoji="0" lang="en-US" sz="36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this,</a:t>
            </a:r>
            <a:r>
              <a:rPr kumimoji="0" lang="en-US" sz="3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they were cut to the heart, and said to Peter and the rest of the apostles, “Men </a:t>
            </a:r>
            <a:r>
              <a:rPr kumimoji="0" lang="en-US" sz="36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a:t>
            </a:r>
            <a:r>
              <a:rPr kumimoji="0" lang="en-US" sz="36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brethren, what shall we do?”</a:t>
            </a:r>
          </a:p>
        </p:txBody>
      </p:sp>
      <p:cxnSp>
        <p:nvCxnSpPr>
          <p:cNvPr id="10" name="Straight Connector 9">
            <a:extLst>
              <a:ext uri="{FF2B5EF4-FFF2-40B4-BE49-F238E27FC236}">
                <a16:creationId xmlns:a16="http://schemas.microsoft.com/office/drawing/2014/main" id="{BB408D1F-D315-41CC-B300-EBDF059D1310}"/>
              </a:ext>
            </a:extLst>
          </p:cNvPr>
          <p:cNvCxnSpPr>
            <a:cxnSpLocks/>
          </p:cNvCxnSpPr>
          <p:nvPr/>
        </p:nvCxnSpPr>
        <p:spPr>
          <a:xfrm>
            <a:off x="5257800" y="2667000"/>
            <a:ext cx="3124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24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533400" y="607487"/>
            <a:ext cx="11201400" cy="6250516"/>
          </a:xfrm>
        </p:spPr>
        <p:txBody>
          <a:bodyPr/>
          <a:lstStyle/>
          <a:p>
            <a:pPr marL="0" indent="0" algn="ctr">
              <a:buNone/>
              <a:defRPr/>
            </a:pPr>
            <a:r>
              <a:rPr lang="en-US" sz="2800" dirty="0">
                <a:latin typeface="Cambria" pitchFamily="18" charset="0"/>
              </a:rPr>
              <a:t> "The God of Abraham, Isaac and Jacob, the God of our fathers, has glorified His servant Jesus, the one whom you delivered and disowned in the presence of Pilate, when he had decided to release Him.   </a:t>
            </a:r>
            <a:r>
              <a:rPr lang="en-US" sz="2800" baseline="30000" dirty="0">
                <a:latin typeface="Cambria" pitchFamily="18" charset="0"/>
              </a:rPr>
              <a:t>14</a:t>
            </a:r>
            <a:r>
              <a:rPr lang="en-US" sz="2800" dirty="0">
                <a:latin typeface="Cambria" pitchFamily="18" charset="0"/>
              </a:rPr>
              <a:t>"But you disowned the Holy and Righteous One and asked for a murderer to be granted to you,   </a:t>
            </a:r>
            <a:r>
              <a:rPr lang="en-US" sz="2800" baseline="30000" dirty="0">
                <a:latin typeface="Cambria" pitchFamily="18" charset="0"/>
              </a:rPr>
              <a:t>15</a:t>
            </a:r>
            <a:r>
              <a:rPr lang="en-US" sz="2800" dirty="0">
                <a:latin typeface="Cambria" pitchFamily="18" charset="0"/>
              </a:rPr>
              <a:t>but put to death the Prince of life, the one whom God raised from the dead, a fact to which we are witnesses. </a:t>
            </a:r>
          </a:p>
          <a:p>
            <a:pPr marL="0" indent="0" algn="ctr">
              <a:buNone/>
              <a:defRPr/>
            </a:pPr>
            <a:r>
              <a:rPr lang="en-US" sz="2800" dirty="0">
                <a:latin typeface="Cambria" pitchFamily="18" charset="0"/>
              </a:rPr>
              <a:t> </a:t>
            </a:r>
            <a:r>
              <a:rPr lang="en-US" sz="2800" baseline="30000" dirty="0">
                <a:latin typeface="Cambria" pitchFamily="18" charset="0"/>
              </a:rPr>
              <a:t>18</a:t>
            </a:r>
            <a:r>
              <a:rPr lang="en-US" sz="2800" dirty="0">
                <a:latin typeface="Cambria" pitchFamily="18" charset="0"/>
              </a:rPr>
              <a:t>"But the things which God announced beforehand by the mouth of all the prophets, that His Christ would suffer, He has thus fulfilled. </a:t>
            </a:r>
          </a:p>
          <a:p>
            <a:pPr marL="0" indent="0" algn="ctr">
              <a:buNone/>
              <a:defRPr/>
            </a:pPr>
            <a:endParaRPr lang="en-US" sz="2800" dirty="0">
              <a:latin typeface="Cambria" pitchFamily="18" charset="0"/>
            </a:endParaRPr>
          </a:p>
        </p:txBody>
      </p:sp>
      <p:sp>
        <p:nvSpPr>
          <p:cNvPr id="8" name="Rectangle 7"/>
          <p:cNvSpPr>
            <a:spLocks noChangeArrowheads="1"/>
          </p:cNvSpPr>
          <p:nvPr/>
        </p:nvSpPr>
        <p:spPr bwMode="auto">
          <a:xfrm>
            <a:off x="1981200" y="1117071"/>
            <a:ext cx="2590800"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itchFamily="18" charset="0"/>
                <a:ea typeface="+mn-ea"/>
                <a:cs typeface="+mn-cs"/>
              </a:rPr>
              <a:t>His Servant Jesus</a:t>
            </a:r>
          </a:p>
        </p:txBody>
      </p:sp>
      <p:sp>
        <p:nvSpPr>
          <p:cNvPr id="593924" name="Rectangle 1"/>
          <p:cNvSpPr>
            <a:spLocks noGrp="1" noChangeArrowheads="1"/>
          </p:cNvSpPr>
          <p:nvPr>
            <p:ph type="title"/>
          </p:nvPr>
        </p:nvSpPr>
        <p:spPr>
          <a:xfrm>
            <a:off x="2133600" y="1"/>
            <a:ext cx="8077200" cy="766234"/>
          </a:xfrm>
        </p:spPr>
        <p:txBody>
          <a:bodyPr anchor="t"/>
          <a:lstStyle/>
          <a:p>
            <a:r>
              <a:rPr lang="en-US" sz="3600" i="1" u="sng" dirty="0">
                <a:solidFill>
                  <a:srgbClr val="FFFF00"/>
                </a:solidFill>
                <a:latin typeface="Cambria" pitchFamily="18" charset="0"/>
              </a:rPr>
              <a:t>Descriptions of Jesus- Acts 3:13-15,18</a:t>
            </a:r>
          </a:p>
        </p:txBody>
      </p:sp>
      <p:sp>
        <p:nvSpPr>
          <p:cNvPr id="12" name="Rectangle 11"/>
          <p:cNvSpPr>
            <a:spLocks noChangeArrowheads="1"/>
          </p:cNvSpPr>
          <p:nvPr/>
        </p:nvSpPr>
        <p:spPr bwMode="auto">
          <a:xfrm>
            <a:off x="3078480" y="1925108"/>
            <a:ext cx="2819400"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itchFamily="18" charset="0"/>
                <a:ea typeface="+mn-ea"/>
                <a:cs typeface="+mn-cs"/>
              </a:rPr>
              <a:t>Holy and Righteous</a:t>
            </a:r>
          </a:p>
        </p:txBody>
      </p:sp>
      <p:sp>
        <p:nvSpPr>
          <p:cNvPr id="13" name="Rectangle 12"/>
          <p:cNvSpPr>
            <a:spLocks noChangeArrowheads="1"/>
          </p:cNvSpPr>
          <p:nvPr/>
        </p:nvSpPr>
        <p:spPr bwMode="auto">
          <a:xfrm>
            <a:off x="6553200" y="2382308"/>
            <a:ext cx="2057400"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itchFamily="18" charset="0"/>
                <a:ea typeface="+mn-ea"/>
                <a:cs typeface="+mn-cs"/>
              </a:rPr>
              <a:t>Prince of Life</a:t>
            </a:r>
          </a:p>
        </p:txBody>
      </p:sp>
      <p:sp>
        <p:nvSpPr>
          <p:cNvPr id="14" name="Rectangle 13"/>
          <p:cNvSpPr>
            <a:spLocks noChangeArrowheads="1"/>
          </p:cNvSpPr>
          <p:nvPr/>
        </p:nvSpPr>
        <p:spPr bwMode="auto">
          <a:xfrm>
            <a:off x="4114800" y="3719682"/>
            <a:ext cx="1524000"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mbria" pitchFamily="18" charset="0"/>
                <a:ea typeface="+mn-ea"/>
                <a:cs typeface="+mn-cs"/>
              </a:rPr>
              <a:t>His Christ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1000"/>
                                        <p:tgtEl>
                                          <p:spTgt spid="12"/>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1000"/>
                                        <p:tgtEl>
                                          <p:spTgt spid="13"/>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743200" y="990617"/>
            <a:ext cx="7010400" cy="2062103"/>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mbria" pitchFamily="18" charset="0"/>
                <a:ea typeface="+mn-ea"/>
                <a:cs typeface="+mn-cs"/>
              </a:rPr>
              <a:t>“Messiah” – Hebrew (</a:t>
            </a:r>
            <a:r>
              <a:rPr kumimoji="0" lang="en-US" sz="3200" b="1" i="1" u="none" strike="noStrike" kern="1200" cap="none" spc="0" normalizeH="0" baseline="0" noProof="0" dirty="0" err="1">
                <a:ln>
                  <a:noFill/>
                </a:ln>
                <a:solidFill>
                  <a:srgbClr val="FFFFFF"/>
                </a:solidFill>
                <a:effectLst/>
                <a:uLnTx/>
                <a:uFillTx/>
                <a:latin typeface="Cambria" pitchFamily="18" charset="0"/>
                <a:ea typeface="+mn-ea"/>
                <a:cs typeface="+mn-cs"/>
              </a:rPr>
              <a:t>mashiyach</a:t>
            </a:r>
            <a:r>
              <a:rPr kumimoji="0" lang="en-US" sz="3200" b="1" i="0" u="none" strike="noStrike" kern="1200" cap="none" spc="0" normalizeH="0" baseline="0" noProof="0" dirty="0">
                <a:ln>
                  <a:noFill/>
                </a:ln>
                <a:solidFill>
                  <a:srgbClr val="FFFFFF"/>
                </a:solidFill>
                <a:effectLst/>
                <a:uLnTx/>
                <a:uFillTx/>
                <a:latin typeface="Cambria" pitchFamily="18" charset="0"/>
                <a:ea typeface="+mn-ea"/>
                <a:cs typeface="+mn-cs"/>
              </a:rPr>
              <a:t>)</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mbria" pitchFamily="18" charset="0"/>
                <a:ea typeface="+mn-ea"/>
                <a:cs typeface="+mn-cs"/>
              </a:rPr>
              <a:t>“Christ” – Greek (</a:t>
            </a:r>
            <a:r>
              <a:rPr kumimoji="0" lang="en-US" sz="3200" b="1" i="1" u="none" strike="noStrike" kern="1200" cap="none" spc="0" normalizeH="0" baseline="0" noProof="0" dirty="0" err="1">
                <a:ln>
                  <a:noFill/>
                </a:ln>
                <a:solidFill>
                  <a:srgbClr val="FFFFFF"/>
                </a:solidFill>
                <a:effectLst/>
                <a:uLnTx/>
                <a:uFillTx/>
                <a:latin typeface="Cambria" pitchFamily="18" charset="0"/>
                <a:ea typeface="+mn-ea"/>
                <a:cs typeface="+mn-cs"/>
              </a:rPr>
              <a:t>Christós</a:t>
            </a:r>
            <a:r>
              <a:rPr kumimoji="0" lang="en-US" sz="3200" b="1" i="1" u="none" strike="noStrike" kern="1200" cap="none" spc="0" normalizeH="0" baseline="0" noProof="0" dirty="0">
                <a:ln>
                  <a:noFill/>
                </a:ln>
                <a:solidFill>
                  <a:srgbClr val="FFFFFF"/>
                </a:solidFill>
                <a:effectLst/>
                <a:uLnTx/>
                <a:uFillTx/>
                <a:latin typeface="Cambria" pitchFamily="18" charset="0"/>
                <a:ea typeface="+mn-ea"/>
                <a:cs typeface="+mn-cs"/>
              </a:rPr>
              <a:t>)</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mbria" pitchFamily="18" charset="0"/>
                <a:ea typeface="+mn-ea"/>
                <a:cs typeface="+mn-cs"/>
              </a:rPr>
              <a:t>“Anoint” – English</a:t>
            </a:r>
            <a:endParaRPr kumimoji="0" lang="en-US" sz="3200" b="1" i="0" u="none"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7" name="TextBox 6"/>
          <p:cNvSpPr txBox="1"/>
          <p:nvPr/>
        </p:nvSpPr>
        <p:spPr>
          <a:xfrm>
            <a:off x="5029200" y="228619"/>
            <a:ext cx="2145908" cy="646331"/>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rgbClr val="FFFF00"/>
                </a:solidFill>
                <a:effectLst/>
                <a:uLnTx/>
                <a:uFillTx/>
                <a:latin typeface="Cambria" pitchFamily="18" charset="0"/>
                <a:ea typeface="+mn-ea"/>
                <a:cs typeface="+mn-cs"/>
              </a:rPr>
              <a:t>“CHRIST”</a:t>
            </a:r>
          </a:p>
        </p:txBody>
      </p:sp>
      <p:sp>
        <p:nvSpPr>
          <p:cNvPr id="8" name="TextBox 7"/>
          <p:cNvSpPr txBox="1"/>
          <p:nvPr/>
        </p:nvSpPr>
        <p:spPr>
          <a:xfrm>
            <a:off x="762000" y="3790041"/>
            <a:ext cx="11353800" cy="523220"/>
          </a:xfrm>
          <a:prstGeom prst="rect">
            <a:avLst/>
          </a:prstGeom>
          <a:noFill/>
        </p:spPr>
        <p:txBody>
          <a:bodyPr wrap="square">
            <a:spAutoFit/>
          </a:bodyPr>
          <a:lstStyle/>
          <a:p>
            <a:pPr marL="233363" marR="0" lvl="0" indent="-233363"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Would the Jews of Jesus' day understand the meaning of this word?</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762000" y="5041900"/>
            <a:ext cx="10896600" cy="1815882"/>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Arial" charset="0"/>
              </a:rPr>
              <a:t>The Prophets of Israel predicted that one day God, through His Spirit, would anoint a leader.</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itchFamily="18" charset="0"/>
                <a:ea typeface="+mn-ea"/>
                <a:cs typeface="Arial" charset="0"/>
              </a:rPr>
              <a:t>Isaiah 61:1; Daniel 9:24-26, Psalm 2:2</a:t>
            </a:r>
          </a:p>
        </p:txBody>
      </p:sp>
      <p:sp>
        <p:nvSpPr>
          <p:cNvPr id="7" name="TextBox 6"/>
          <p:cNvSpPr txBox="1"/>
          <p:nvPr/>
        </p:nvSpPr>
        <p:spPr>
          <a:xfrm>
            <a:off x="-42454" y="607073"/>
            <a:ext cx="3810000" cy="35394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itchFamily="18" charset="0"/>
                <a:ea typeface="+mn-ea"/>
                <a:cs typeface="Arial" charset="0"/>
              </a:rPr>
              <a:t>John 4:25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Arial" charset="0"/>
              </a:rPr>
              <a:t>The woman said to Him, "I know that </a:t>
            </a:r>
            <a:r>
              <a:rPr kumimoji="0" lang="en-US" sz="2800" b="0" i="0" u="sng" strike="noStrike" kern="1200" cap="none" spc="0" normalizeH="0" baseline="0" noProof="0" dirty="0">
                <a:ln>
                  <a:noFill/>
                </a:ln>
                <a:solidFill>
                  <a:prstClr val="white"/>
                </a:solidFill>
                <a:effectLst/>
                <a:uLnTx/>
                <a:uFillTx/>
                <a:latin typeface="Cambria" pitchFamily="18" charset="0"/>
                <a:ea typeface="+mn-ea"/>
                <a:cs typeface="Arial" charset="0"/>
              </a:rPr>
              <a:t>Messiah is coming </a:t>
            </a: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Arial" charset="0"/>
              </a:rPr>
              <a:t>(He who is called Christ); when that One comes, He will declare all things to us."</a:t>
            </a:r>
          </a:p>
        </p:txBody>
      </p:sp>
      <p:pic>
        <p:nvPicPr>
          <p:cNvPr id="595972" name="Picture 2" descr="http://themasterstable.files.wordpress.com/2008/04/woman_at_the_well.jpg"/>
          <p:cNvPicPr>
            <a:picLocks noChangeAspect="1" noChangeArrowheads="1"/>
          </p:cNvPicPr>
          <p:nvPr/>
        </p:nvPicPr>
        <p:blipFill>
          <a:blip r:embed="rId3" cstate="print"/>
          <a:srcRect l="5154" t="1601" r="9019" b="1601"/>
          <a:stretch>
            <a:fillRect/>
          </a:stretch>
        </p:blipFill>
        <p:spPr bwMode="auto">
          <a:xfrm>
            <a:off x="3767546" y="0"/>
            <a:ext cx="5618171" cy="5112624"/>
          </a:xfrm>
          <a:prstGeom prst="rect">
            <a:avLst/>
          </a:prstGeom>
          <a:noFill/>
          <a:ln w="41275">
            <a:solidFill>
              <a:srgbClr val="FFFF00"/>
            </a:solidFill>
            <a:miter lim="800000"/>
            <a:headEnd/>
            <a:tailEnd/>
          </a:ln>
        </p:spPr>
      </p:pic>
      <p:graphicFrame>
        <p:nvGraphicFramePr>
          <p:cNvPr id="8" name="Diagram 7"/>
          <p:cNvGraphicFramePr/>
          <p:nvPr>
            <p:extLst/>
          </p:nvPr>
        </p:nvGraphicFramePr>
        <p:xfrm>
          <a:off x="7894320" y="6908"/>
          <a:ext cx="4267200" cy="12003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914401"/>
            <a:ext cx="11430000" cy="6252634"/>
          </a:xfrm>
        </p:spPr>
        <p:txBody>
          <a:bodyPr/>
          <a:lstStyle/>
          <a:p>
            <a:pPr marL="0" indent="0" algn="ctr">
              <a:buNone/>
              <a:defRPr/>
            </a:pPr>
            <a:r>
              <a:rPr lang="en-US" sz="3400" dirty="0">
                <a:latin typeface="Cambria" pitchFamily="18" charset="0"/>
              </a:rPr>
              <a:t> "The God of Abraham, Isaac and Jacob, the God of our fathers, has glorified His servant Jesus, the one whom         you delivered and disowned in the presence of Pilate, when he had decided to release Him.   </a:t>
            </a:r>
            <a:r>
              <a:rPr lang="en-US" sz="3400" baseline="30000" dirty="0">
                <a:latin typeface="Cambria" pitchFamily="18" charset="0"/>
              </a:rPr>
              <a:t>14</a:t>
            </a:r>
            <a:r>
              <a:rPr lang="en-US" sz="3400" dirty="0">
                <a:latin typeface="Cambria" pitchFamily="18" charset="0"/>
              </a:rPr>
              <a:t>"But you disowned the Holy and Righteous One and asked for a murderer to be granted to you,   </a:t>
            </a:r>
            <a:r>
              <a:rPr lang="en-US" sz="3400" baseline="30000" dirty="0">
                <a:latin typeface="Cambria" pitchFamily="18" charset="0"/>
              </a:rPr>
              <a:t>15</a:t>
            </a:r>
            <a:r>
              <a:rPr lang="en-US" sz="3400" dirty="0">
                <a:latin typeface="Cambria" pitchFamily="18" charset="0"/>
              </a:rPr>
              <a:t>but put to death the Prince of life, the one whom God raised from the dead, a fact to which we are witnesses. </a:t>
            </a:r>
          </a:p>
        </p:txBody>
      </p:sp>
      <p:sp>
        <p:nvSpPr>
          <p:cNvPr id="596995" name="Rectangle 1"/>
          <p:cNvSpPr>
            <a:spLocks noGrp="1" noChangeArrowheads="1"/>
          </p:cNvSpPr>
          <p:nvPr>
            <p:ph type="title"/>
          </p:nvPr>
        </p:nvSpPr>
        <p:spPr>
          <a:xfrm>
            <a:off x="2438400" y="1"/>
            <a:ext cx="7359650" cy="766234"/>
          </a:xfrm>
        </p:spPr>
        <p:txBody>
          <a:bodyPr anchor="t">
            <a:normAutofit/>
          </a:bodyPr>
          <a:lstStyle/>
          <a:p>
            <a:r>
              <a:rPr lang="en-US" sz="3200" b="1" i="1" u="sng" dirty="0">
                <a:solidFill>
                  <a:srgbClr val="FFFF00"/>
                </a:solidFill>
                <a:latin typeface="Cambria" pitchFamily="18" charset="0"/>
              </a:rPr>
              <a:t>Guilt of Audience - Acts 3:13-15</a:t>
            </a:r>
          </a:p>
        </p:txBody>
      </p:sp>
      <p:sp>
        <p:nvSpPr>
          <p:cNvPr id="8" name="Rectangle 7"/>
          <p:cNvSpPr>
            <a:spLocks noChangeArrowheads="1"/>
          </p:cNvSpPr>
          <p:nvPr/>
        </p:nvSpPr>
        <p:spPr bwMode="auto">
          <a:xfrm>
            <a:off x="457200" y="2061636"/>
            <a:ext cx="2743200"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mbria" pitchFamily="18" charset="0"/>
                <a:ea typeface="+mn-ea"/>
                <a:cs typeface="+mn-cs"/>
              </a:rPr>
              <a:t>you delivered</a:t>
            </a:r>
          </a:p>
        </p:txBody>
      </p:sp>
      <p:sp>
        <p:nvSpPr>
          <p:cNvPr id="9" name="Rectangle 8"/>
          <p:cNvSpPr>
            <a:spLocks noChangeArrowheads="1"/>
          </p:cNvSpPr>
          <p:nvPr/>
        </p:nvSpPr>
        <p:spPr bwMode="auto">
          <a:xfrm>
            <a:off x="8001000" y="2518836"/>
            <a:ext cx="2819400"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mbria" pitchFamily="18" charset="0"/>
                <a:ea typeface="+mn-ea"/>
                <a:cs typeface="+mn-cs"/>
              </a:rPr>
              <a:t>you disowned</a:t>
            </a:r>
          </a:p>
        </p:txBody>
      </p:sp>
      <p:sp>
        <p:nvSpPr>
          <p:cNvPr id="10" name="Rectangle 9"/>
          <p:cNvSpPr>
            <a:spLocks noChangeArrowheads="1"/>
          </p:cNvSpPr>
          <p:nvPr/>
        </p:nvSpPr>
        <p:spPr bwMode="auto">
          <a:xfrm>
            <a:off x="6297386" y="3109751"/>
            <a:ext cx="4065814"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mbria" pitchFamily="18" charset="0"/>
                <a:ea typeface="+mn-ea"/>
                <a:cs typeface="+mn-cs"/>
              </a:rPr>
              <a:t>asked for a murderer</a:t>
            </a:r>
          </a:p>
        </p:txBody>
      </p:sp>
      <p:sp>
        <p:nvSpPr>
          <p:cNvPr id="11" name="Rectangle 10"/>
          <p:cNvSpPr>
            <a:spLocks noChangeArrowheads="1"/>
          </p:cNvSpPr>
          <p:nvPr/>
        </p:nvSpPr>
        <p:spPr bwMode="auto">
          <a:xfrm>
            <a:off x="4724400" y="3614483"/>
            <a:ext cx="2438400"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prstClr val="black"/>
                </a:solidFill>
                <a:effectLst/>
                <a:uLnTx/>
                <a:uFillTx/>
                <a:latin typeface="Cambria" pitchFamily="18" charset="0"/>
                <a:ea typeface="+mn-ea"/>
                <a:cs typeface="+mn-cs"/>
              </a:rPr>
              <a:t>put to death</a:t>
            </a:r>
          </a:p>
        </p:txBody>
      </p:sp>
      <p:sp>
        <p:nvSpPr>
          <p:cNvPr id="18" name="Rounded Rectangle 17"/>
          <p:cNvSpPr>
            <a:spLocks noChangeArrowheads="1"/>
          </p:cNvSpPr>
          <p:nvPr/>
        </p:nvSpPr>
        <p:spPr bwMode="auto">
          <a:xfrm>
            <a:off x="2647950" y="5331171"/>
            <a:ext cx="6934200" cy="1045937"/>
          </a:xfrm>
          <a:prstGeom prst="roundRect">
            <a:avLst>
              <a:gd name="adj" fmla="val 16667"/>
            </a:avLst>
          </a:prstGeom>
          <a:solidFill>
            <a:srgbClr val="0000CC"/>
          </a:solidFill>
          <a:ln w="28575" algn="ctr">
            <a:solidFill>
              <a:srgbClr val="FFFF00"/>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itchFamily="18" charset="0"/>
                <a:ea typeface="+mn-ea"/>
                <a:cs typeface="+mn-cs"/>
              </a:rPr>
              <a:t>Acts 2:32 -</a:t>
            </a: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mn-cs"/>
              </a:rPr>
              <a:t>"This Jesus God raised up again, to which we are all witnesses. </a:t>
            </a:r>
          </a:p>
        </p:txBody>
      </p:sp>
      <p:sp>
        <p:nvSpPr>
          <p:cNvPr id="19" name="Rounded Rectangle 18"/>
          <p:cNvSpPr>
            <a:spLocks noChangeArrowheads="1"/>
          </p:cNvSpPr>
          <p:nvPr/>
        </p:nvSpPr>
        <p:spPr bwMode="auto">
          <a:xfrm>
            <a:off x="76200" y="880536"/>
            <a:ext cx="11963400" cy="2819400"/>
          </a:xfrm>
          <a:prstGeom prst="roundRect">
            <a:avLst>
              <a:gd name="adj" fmla="val 16667"/>
            </a:avLst>
          </a:prstGeom>
          <a:solidFill>
            <a:srgbClr val="0000CC"/>
          </a:solidFill>
          <a:ln w="28575" algn="ctr">
            <a:solidFill>
              <a:srgbClr val="FFFF00"/>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itchFamily="18" charset="0"/>
                <a:ea typeface="+mn-ea"/>
                <a:cs typeface="+mn-cs"/>
              </a:rPr>
              <a:t>Acts 2:23, 36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mn-cs"/>
              </a:rPr>
              <a:t>"</a:t>
            </a:r>
            <a:r>
              <a:rPr kumimoji="0" lang="en-US" sz="2800" b="1" i="0" u="none" strike="noStrike" kern="1200" cap="none" spc="0" normalizeH="0" baseline="30000" noProof="0" dirty="0">
                <a:ln>
                  <a:noFill/>
                </a:ln>
                <a:solidFill>
                  <a:prstClr val="white"/>
                </a:solidFill>
                <a:effectLst/>
                <a:uLnTx/>
                <a:uFillTx/>
                <a:latin typeface="Cambria" pitchFamily="18" charset="0"/>
                <a:ea typeface="+mn-ea"/>
                <a:cs typeface="+mn-cs"/>
              </a:rPr>
              <a:t> </a:t>
            </a: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mn-cs"/>
              </a:rPr>
              <a:t>this Man, delivered over by the predetermined plan and foreknowledge of God, you nailed to a cross by the hands of godless men and put Him to death.   </a:t>
            </a:r>
            <a:r>
              <a:rPr kumimoji="0" lang="en-US" sz="2800" b="1" i="0" u="none" strike="noStrike" kern="1200" cap="none" spc="0" normalizeH="0" baseline="30000" noProof="0" dirty="0">
                <a:ln>
                  <a:noFill/>
                </a:ln>
                <a:solidFill>
                  <a:prstClr val="white"/>
                </a:solidFill>
                <a:effectLst/>
                <a:uLnTx/>
                <a:uFillTx/>
                <a:latin typeface="Cambria" pitchFamily="18" charset="0"/>
                <a:ea typeface="+mn-ea"/>
                <a:cs typeface="+mn-cs"/>
              </a:rPr>
              <a:t>36</a:t>
            </a: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mn-cs"/>
              </a:rPr>
              <a:t>"Therefore let all the house of Israel know for certain that God has made Him both Lord and Christ--this Jesus whom you crucified."</a:t>
            </a: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endParaRPr>
          </a:p>
        </p:txBody>
      </p:sp>
      <p:cxnSp>
        <p:nvCxnSpPr>
          <p:cNvPr id="12" name="Straight Connector 11">
            <a:extLst>
              <a:ext uri="{FF2B5EF4-FFF2-40B4-BE49-F238E27FC236}">
                <a16:creationId xmlns:a16="http://schemas.microsoft.com/office/drawing/2014/main" id="{4C222865-A92B-4A43-A4BA-4EB38D251962}"/>
              </a:ext>
            </a:extLst>
          </p:cNvPr>
          <p:cNvCxnSpPr>
            <a:cxnSpLocks noChangeShapeType="1"/>
          </p:cNvCxnSpPr>
          <p:nvPr/>
        </p:nvCxnSpPr>
        <p:spPr bwMode="auto">
          <a:xfrm>
            <a:off x="2438400" y="4572000"/>
            <a:ext cx="1905000" cy="0"/>
          </a:xfrm>
          <a:prstGeom prst="line">
            <a:avLst/>
          </a:prstGeom>
          <a:noFill/>
          <a:ln w="38100" algn="ctr">
            <a:solidFill>
              <a:srgbClr val="FFFF00"/>
            </a:solidFill>
            <a:round/>
            <a:headEnd/>
            <a:tailEnd/>
          </a:ln>
        </p:spPr>
      </p:cxnSp>
      <p:cxnSp>
        <p:nvCxnSpPr>
          <p:cNvPr id="13" name="Straight Connector 12">
            <a:extLst>
              <a:ext uri="{FF2B5EF4-FFF2-40B4-BE49-F238E27FC236}">
                <a16:creationId xmlns:a16="http://schemas.microsoft.com/office/drawing/2014/main" id="{A6648875-2383-47D7-99BA-A9BFE2F8355A}"/>
              </a:ext>
            </a:extLst>
          </p:cNvPr>
          <p:cNvCxnSpPr>
            <a:cxnSpLocks noChangeShapeType="1"/>
          </p:cNvCxnSpPr>
          <p:nvPr/>
        </p:nvCxnSpPr>
        <p:spPr bwMode="auto">
          <a:xfrm>
            <a:off x="5219700" y="5029200"/>
            <a:ext cx="1790700" cy="0"/>
          </a:xfrm>
          <a:prstGeom prst="line">
            <a:avLst/>
          </a:prstGeom>
          <a:noFill/>
          <a:ln w="38100" algn="ctr">
            <a:solidFill>
              <a:srgbClr val="FFFF00"/>
            </a:solidFill>
            <a:round/>
            <a:headEnd/>
            <a:tailEn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2000"/>
                                        <p:tgtEl>
                                          <p:spTgt spid="9"/>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2000"/>
                                        <p:tgtEl>
                                          <p:spTgt spid="10"/>
                                        </p:tgtEl>
                                      </p:cBhvr>
                                    </p:animEffect>
                                  </p:childTnLst>
                                </p:cTn>
                              </p:par>
                            </p:childTnLst>
                          </p:cTn>
                        </p:par>
                        <p:par>
                          <p:cTn id="16" fill="hold">
                            <p:stCondLst>
                              <p:cond delay="45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dissolv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9"/>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par>
                                <p:cTn id="32" presetID="22" presetClass="entr" presetSubtype="8"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ssolv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8" grpId="0" animBg="1"/>
      <p:bldP spid="19" grpId="0" animBg="1"/>
      <p:bldP spid="1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990600"/>
            <a:ext cx="11353800" cy="3810000"/>
          </a:xfrm>
        </p:spPr>
        <p:txBody>
          <a:bodyPr/>
          <a:lstStyle/>
          <a:p>
            <a:pPr marL="514350" indent="-514350">
              <a:buFont typeface="+mj-lt"/>
              <a:buAutoNum type="arabicParenR"/>
              <a:defRPr/>
            </a:pPr>
            <a:r>
              <a:rPr lang="en-US" sz="2800" dirty="0">
                <a:latin typeface="Cambria" pitchFamily="18" charset="0"/>
              </a:rPr>
              <a:t>the God of their fathers had glorified Jesus/ </a:t>
            </a:r>
            <a:r>
              <a:rPr lang="en-US" sz="2800" dirty="0">
                <a:solidFill>
                  <a:srgbClr val="FFFF00"/>
                </a:solidFill>
                <a:latin typeface="Cambria" pitchFamily="18" charset="0"/>
              </a:rPr>
              <a:t>they had delivered him up to die </a:t>
            </a:r>
          </a:p>
          <a:p>
            <a:pPr marL="514350" indent="-514350">
              <a:buFont typeface="+mj-lt"/>
              <a:buAutoNum type="arabicParenR"/>
              <a:defRPr/>
            </a:pPr>
            <a:r>
              <a:rPr lang="en-US" sz="2800" dirty="0">
                <a:latin typeface="Cambria" pitchFamily="18" charset="0"/>
              </a:rPr>
              <a:t>Pilate’s desire to let him go/ </a:t>
            </a:r>
            <a:r>
              <a:rPr lang="en-US" sz="2800" dirty="0">
                <a:solidFill>
                  <a:srgbClr val="FFFF00"/>
                </a:solidFill>
                <a:latin typeface="Cambria" pitchFamily="18" charset="0"/>
              </a:rPr>
              <a:t>their refusal to let him be released, </a:t>
            </a:r>
          </a:p>
          <a:p>
            <a:pPr marL="514350" indent="-514350">
              <a:buFont typeface="+mj-lt"/>
              <a:buAutoNum type="arabicParenR"/>
              <a:defRPr/>
            </a:pPr>
            <a:r>
              <a:rPr lang="en-US" sz="2800" dirty="0">
                <a:latin typeface="Cambria" pitchFamily="18" charset="0"/>
              </a:rPr>
              <a:t>One who was holy and just/ </a:t>
            </a:r>
            <a:r>
              <a:rPr lang="en-US" sz="2800" dirty="0">
                <a:solidFill>
                  <a:srgbClr val="FFFF00"/>
                </a:solidFill>
                <a:latin typeface="Cambria" pitchFamily="18" charset="0"/>
              </a:rPr>
              <a:t>their demand that a murderer should be released to them </a:t>
            </a:r>
          </a:p>
          <a:p>
            <a:pPr marL="514350" indent="-514350">
              <a:buFont typeface="+mj-lt"/>
              <a:buAutoNum type="arabicParenR"/>
              <a:defRPr/>
            </a:pPr>
            <a:r>
              <a:rPr lang="en-US" sz="2800" dirty="0">
                <a:latin typeface="Cambria" pitchFamily="18" charset="0"/>
              </a:rPr>
              <a:t>He was the author of life/ </a:t>
            </a:r>
            <a:r>
              <a:rPr lang="en-US" sz="2800" dirty="0">
                <a:solidFill>
                  <a:srgbClr val="FFFF00"/>
                </a:solidFill>
                <a:latin typeface="Cambria" pitchFamily="18" charset="0"/>
              </a:rPr>
              <a:t>they killed him </a:t>
            </a:r>
          </a:p>
        </p:txBody>
      </p:sp>
      <p:sp>
        <p:nvSpPr>
          <p:cNvPr id="598019" name="Rectangle 1"/>
          <p:cNvSpPr>
            <a:spLocks noGrp="1" noChangeArrowheads="1"/>
          </p:cNvSpPr>
          <p:nvPr>
            <p:ph type="title"/>
          </p:nvPr>
        </p:nvSpPr>
        <p:spPr>
          <a:xfrm>
            <a:off x="2362200" y="152400"/>
            <a:ext cx="7359650" cy="685800"/>
          </a:xfrm>
        </p:spPr>
        <p:txBody>
          <a:bodyPr anchor="t"/>
          <a:lstStyle/>
          <a:p>
            <a:r>
              <a:rPr lang="en-US" sz="3600" i="1" u="sng" dirty="0">
                <a:solidFill>
                  <a:srgbClr val="FFFF00"/>
                </a:solidFill>
                <a:latin typeface="Cambria" pitchFamily="18" charset="0"/>
              </a:rPr>
              <a:t>Guilt of Audience - Acts 3:13-15</a:t>
            </a:r>
          </a:p>
        </p:txBody>
      </p:sp>
      <p:sp>
        <p:nvSpPr>
          <p:cNvPr id="4" name="Rounded Rectangle 3"/>
          <p:cNvSpPr>
            <a:spLocks noChangeArrowheads="1"/>
          </p:cNvSpPr>
          <p:nvPr/>
        </p:nvSpPr>
        <p:spPr bwMode="auto">
          <a:xfrm>
            <a:off x="2971800" y="4140200"/>
            <a:ext cx="6248400" cy="660400"/>
          </a:xfrm>
          <a:prstGeom prst="roundRect">
            <a:avLst>
              <a:gd name="adj" fmla="val 16667"/>
            </a:avLst>
          </a:prstGeom>
          <a:solidFill>
            <a:srgbClr val="0000CC"/>
          </a:solidFill>
          <a:ln w="28575" algn="ctr">
            <a:solidFill>
              <a:srgbClr val="FFFF00"/>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itchFamily="18" charset="0"/>
                <a:ea typeface="+mn-ea"/>
                <a:cs typeface="+mn-cs"/>
              </a:rPr>
              <a:t>But God raised Him from the dead!</a:t>
            </a:r>
          </a:p>
        </p:txBody>
      </p:sp>
      <p:sp>
        <p:nvSpPr>
          <p:cNvPr id="5" name="Rounded Rectangle 3">
            <a:extLst>
              <a:ext uri="{FF2B5EF4-FFF2-40B4-BE49-F238E27FC236}">
                <a16:creationId xmlns:a16="http://schemas.microsoft.com/office/drawing/2014/main" id="{DE989CDD-142E-406E-BDBD-DC64CB695E20}"/>
              </a:ext>
            </a:extLst>
          </p:cNvPr>
          <p:cNvSpPr>
            <a:spLocks noChangeArrowheads="1"/>
          </p:cNvSpPr>
          <p:nvPr/>
        </p:nvSpPr>
        <p:spPr bwMode="auto">
          <a:xfrm>
            <a:off x="952500" y="5842000"/>
            <a:ext cx="10363200" cy="584200"/>
          </a:xfrm>
          <a:prstGeom prst="roundRect">
            <a:avLst>
              <a:gd name="adj" fmla="val 16667"/>
            </a:avLst>
          </a:prstGeom>
          <a:solidFill>
            <a:srgbClr val="FFFF00"/>
          </a:solidFill>
          <a:ln w="28575" algn="ctr">
            <a:solidFill>
              <a:srgbClr val="FF0000"/>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prstClr val="black"/>
                </a:solidFill>
                <a:effectLst/>
                <a:uLnTx/>
                <a:uFillTx/>
                <a:latin typeface="Cambria" pitchFamily="18" charset="0"/>
                <a:ea typeface="+mn-ea"/>
                <a:cs typeface="+mn-cs"/>
              </a:rPr>
              <a:t>Reality of the Resurrection</a:t>
            </a:r>
            <a:r>
              <a:rPr kumimoji="0" lang="en-US" sz="2800" b="1" i="1" u="none" strike="noStrike" kern="1200" cap="none" spc="0" normalizeH="0" baseline="0" noProof="0" dirty="0">
                <a:ln>
                  <a:noFill/>
                </a:ln>
                <a:solidFill>
                  <a:prstClr val="black"/>
                </a:solidFill>
                <a:effectLst/>
                <a:uLnTx/>
                <a:uFillTx/>
                <a:latin typeface="Cambria" pitchFamily="18" charset="0"/>
                <a:ea typeface="+mn-ea"/>
                <a:cs typeface="+mn-cs"/>
              </a:rPr>
              <a:t> – good and evil can be distinguished</a:t>
            </a:r>
          </a:p>
        </p:txBody>
      </p:sp>
      <p:sp>
        <p:nvSpPr>
          <p:cNvPr id="6" name="Rounded Rectangle 3">
            <a:extLst>
              <a:ext uri="{FF2B5EF4-FFF2-40B4-BE49-F238E27FC236}">
                <a16:creationId xmlns:a16="http://schemas.microsoft.com/office/drawing/2014/main" id="{4E66D6CB-43D8-4AED-A875-E25E80C0D921}"/>
              </a:ext>
            </a:extLst>
          </p:cNvPr>
          <p:cNvSpPr>
            <a:spLocks noChangeArrowheads="1"/>
          </p:cNvSpPr>
          <p:nvPr/>
        </p:nvSpPr>
        <p:spPr bwMode="auto">
          <a:xfrm>
            <a:off x="2613025" y="4953000"/>
            <a:ext cx="6858000" cy="660400"/>
          </a:xfrm>
          <a:prstGeom prst="roundRect">
            <a:avLst>
              <a:gd name="adj" fmla="val 16667"/>
            </a:avLst>
          </a:prstGeom>
          <a:solidFill>
            <a:srgbClr val="0000CC"/>
          </a:solidFill>
          <a:ln w="28575" algn="ctr">
            <a:solidFill>
              <a:srgbClr val="FFFF00"/>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itchFamily="18" charset="0"/>
                <a:ea typeface="+mn-ea"/>
                <a:cs typeface="+mn-cs"/>
              </a:rPr>
              <a:t>They were in direct opposition with God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ssolv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1"/>
          <p:cNvSpPr>
            <a:spLocks noGrp="1" noChangeArrowheads="1"/>
          </p:cNvSpPr>
          <p:nvPr>
            <p:ph type="title"/>
          </p:nvPr>
        </p:nvSpPr>
        <p:spPr>
          <a:xfrm>
            <a:off x="2590800" y="609601"/>
            <a:ext cx="7359650" cy="766234"/>
          </a:xfrm>
        </p:spPr>
        <p:txBody>
          <a:bodyPr anchor="t"/>
          <a:lstStyle/>
          <a:p>
            <a:r>
              <a:rPr lang="en-US" sz="3600" i="1" u="sng">
                <a:latin typeface="Cambria" pitchFamily="18" charset="0"/>
              </a:rPr>
              <a:t>Acts 3:16</a:t>
            </a:r>
          </a:p>
        </p:txBody>
      </p:sp>
      <p:sp>
        <p:nvSpPr>
          <p:cNvPr id="23554" name="Rectangle 2"/>
          <p:cNvSpPr>
            <a:spLocks noGrp="1" noChangeArrowheads="1"/>
          </p:cNvSpPr>
          <p:nvPr>
            <p:ph type="body" idx="1"/>
          </p:nvPr>
        </p:nvSpPr>
        <p:spPr>
          <a:xfrm>
            <a:off x="304800" y="1219201"/>
            <a:ext cx="11658600" cy="4119034"/>
          </a:xfrm>
        </p:spPr>
        <p:txBody>
          <a:bodyPr>
            <a:normAutofit/>
          </a:bodyPr>
          <a:lstStyle/>
          <a:p>
            <a:pPr algn="ctr">
              <a:buFont typeface="Wingdings" pitchFamily="2" charset="2"/>
              <a:buNone/>
              <a:defRPr/>
            </a:pPr>
            <a:r>
              <a:rPr lang="en-US" sz="3400" dirty="0">
                <a:latin typeface="Cambria" pitchFamily="18" charset="0"/>
              </a:rPr>
              <a:t>"And on the basis of faith in His name, it is the name of Jesus which has strengthened this man whom you see and know; and the faith which comes through Him has given him this perfect health in the presence of you all. </a:t>
            </a:r>
          </a:p>
        </p:txBody>
      </p:sp>
      <p:sp>
        <p:nvSpPr>
          <p:cNvPr id="4" name="Rectangle 3"/>
          <p:cNvSpPr>
            <a:spLocks noChangeArrowheads="1"/>
          </p:cNvSpPr>
          <p:nvPr/>
        </p:nvSpPr>
        <p:spPr bwMode="auto">
          <a:xfrm>
            <a:off x="7620000" y="1280161"/>
            <a:ext cx="4076700" cy="5334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itchFamily="18" charset="0"/>
                <a:ea typeface="+mn-ea"/>
                <a:cs typeface="+mn-cs"/>
              </a:rPr>
              <a:t>it is the name of Jesus</a:t>
            </a:r>
          </a:p>
        </p:txBody>
      </p:sp>
      <p:sp>
        <p:nvSpPr>
          <p:cNvPr id="5" name="Rectangle 3"/>
          <p:cNvSpPr txBox="1">
            <a:spLocks noChangeArrowheads="1"/>
          </p:cNvSpPr>
          <p:nvPr/>
        </p:nvSpPr>
        <p:spPr bwMode="auto">
          <a:xfrm>
            <a:off x="2514600" y="1"/>
            <a:ext cx="7359650" cy="766234"/>
          </a:xfrm>
          <a:prstGeom prst="rect">
            <a:avLst/>
          </a:prstGeom>
          <a:noFill/>
          <a:ln w="9525">
            <a:noFill/>
            <a:miter lim="800000"/>
            <a:headEnd/>
            <a:tailEnd/>
          </a:ln>
        </p:spPr>
        <p:txBody>
          <a:bodyPr anchor="ctr" anchorCtr="1"/>
          <a:lstStyle/>
          <a:p>
            <a:pPr marL="0" marR="0" lvl="0" indent="0" algn="ctr" defTabSz="914400" rtl="0" eaLnBrk="1" fontAlgn="auto" latinLnBrk="0" hangingPunct="1">
              <a:lnSpc>
                <a:spcPct val="110000"/>
              </a:lnSpc>
              <a:spcBef>
                <a:spcPts val="0"/>
              </a:spcBef>
              <a:spcAft>
                <a:spcPts val="0"/>
              </a:spcAft>
              <a:buClrTx/>
              <a:buSzTx/>
              <a:buFont typeface="Wingdings" pitchFamily="2" charset="2"/>
              <a:buNone/>
              <a:tabLst/>
              <a:defRPr/>
            </a:pPr>
            <a:r>
              <a:rPr kumimoji="0" lang="en-US" sz="2800" b="1" i="1" u="sng" strike="noStrike" kern="0" cap="none" spc="0" normalizeH="0" baseline="0" noProof="0" dirty="0">
                <a:ln>
                  <a:noFill/>
                </a:ln>
                <a:solidFill>
                  <a:srgbClr val="FFFF00"/>
                </a:solidFill>
                <a:effectLst/>
                <a:uLnTx/>
                <a:uFillTx/>
                <a:latin typeface="Cambria" pitchFamily="18" charset="0"/>
                <a:ea typeface="+mn-ea"/>
                <a:cs typeface="+mn-cs"/>
              </a:rPr>
              <a:t>3:12-16 – Explanation of the Miracle </a:t>
            </a:r>
          </a:p>
        </p:txBody>
      </p:sp>
      <p:sp>
        <p:nvSpPr>
          <p:cNvPr id="7" name="Rounded Rectangular Callout 17">
            <a:extLst>
              <a:ext uri="{FF2B5EF4-FFF2-40B4-BE49-F238E27FC236}">
                <a16:creationId xmlns:a16="http://schemas.microsoft.com/office/drawing/2014/main" id="{EDC82CA2-42BB-49B7-94CA-185E2D06B598}"/>
              </a:ext>
            </a:extLst>
          </p:cNvPr>
          <p:cNvSpPr/>
          <p:nvPr/>
        </p:nvSpPr>
        <p:spPr>
          <a:xfrm>
            <a:off x="1143000" y="2362200"/>
            <a:ext cx="6400800" cy="495304"/>
          </a:xfrm>
          <a:prstGeom prst="wedgeRoundRectCallout">
            <a:avLst>
              <a:gd name="adj1" fmla="val 5261"/>
              <a:gd name="adj2" fmla="val -171017"/>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Whose faith had made the man strong?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1"/>
          <p:cNvSpPr>
            <a:spLocks noGrp="1" noChangeArrowheads="1"/>
          </p:cNvSpPr>
          <p:nvPr>
            <p:ph type="title"/>
          </p:nvPr>
        </p:nvSpPr>
        <p:spPr>
          <a:xfrm>
            <a:off x="2514600" y="1600201"/>
            <a:ext cx="7359650" cy="766234"/>
          </a:xfrm>
        </p:spPr>
        <p:txBody>
          <a:bodyPr anchor="t"/>
          <a:lstStyle/>
          <a:p>
            <a:r>
              <a:rPr lang="en-US" sz="3600" i="1" u="sng">
                <a:latin typeface="Cambria" pitchFamily="18" charset="0"/>
              </a:rPr>
              <a:t>Acts 3:17</a:t>
            </a:r>
          </a:p>
        </p:txBody>
      </p:sp>
      <p:sp>
        <p:nvSpPr>
          <p:cNvPr id="23554" name="Rectangle 2"/>
          <p:cNvSpPr>
            <a:spLocks noGrp="1" noChangeArrowheads="1"/>
          </p:cNvSpPr>
          <p:nvPr>
            <p:ph type="body" idx="1"/>
          </p:nvPr>
        </p:nvSpPr>
        <p:spPr>
          <a:xfrm>
            <a:off x="2133600" y="2362201"/>
            <a:ext cx="8229600" cy="2442634"/>
          </a:xfrm>
        </p:spPr>
        <p:txBody>
          <a:bodyPr>
            <a:normAutofit fontScale="92500" lnSpcReduction="20000"/>
          </a:bodyPr>
          <a:lstStyle/>
          <a:p>
            <a:pPr algn="ctr">
              <a:buFont typeface="Wingdings" pitchFamily="2" charset="2"/>
              <a:buNone/>
              <a:defRPr/>
            </a:pPr>
            <a:r>
              <a:rPr lang="en-US" sz="3600" dirty="0">
                <a:latin typeface="Cambria" pitchFamily="18" charset="0"/>
              </a:rPr>
              <a:t>"And now, brethren, I know that you acted in ignorance, just as your rulers did also. </a:t>
            </a:r>
          </a:p>
          <a:p>
            <a:pPr algn="ctr">
              <a:buFont typeface="Wingdings" pitchFamily="2" charset="2"/>
              <a:buNone/>
              <a:defRPr/>
            </a:pPr>
            <a:endParaRPr lang="en-US" sz="3600" dirty="0">
              <a:latin typeface="Cambria" pitchFamily="18" charset="0"/>
            </a:endParaRPr>
          </a:p>
          <a:p>
            <a:pPr algn="ctr">
              <a:buFont typeface="Wingdings" pitchFamily="2" charset="2"/>
              <a:buNone/>
              <a:defRPr/>
            </a:pPr>
            <a:r>
              <a:rPr lang="en-US" sz="3600" dirty="0">
                <a:latin typeface="Cambria" pitchFamily="18" charset="0"/>
              </a:rPr>
              <a:t> </a:t>
            </a:r>
          </a:p>
          <a:p>
            <a:pPr algn="ctr">
              <a:buFont typeface="Wingdings" pitchFamily="2" charset="2"/>
              <a:buNone/>
              <a:defRPr/>
            </a:pPr>
            <a:r>
              <a:rPr lang="en-US" sz="3600" dirty="0">
                <a:latin typeface="Cambria" pitchFamily="18" charset="0"/>
              </a:rPr>
              <a:t> </a:t>
            </a:r>
          </a:p>
          <a:p>
            <a:pPr algn="ctr">
              <a:buFont typeface="Wingdings" pitchFamily="2" charset="2"/>
              <a:buNone/>
              <a:defRPr/>
            </a:pPr>
            <a:endParaRPr lang="en-US" sz="3600" dirty="0">
              <a:latin typeface="Cambria" pitchFamily="18" charset="0"/>
            </a:endParaRPr>
          </a:p>
        </p:txBody>
      </p:sp>
      <p:sp>
        <p:nvSpPr>
          <p:cNvPr id="4" name="Rectangle 3"/>
          <p:cNvSpPr>
            <a:spLocks noChangeArrowheads="1"/>
          </p:cNvSpPr>
          <p:nvPr/>
        </p:nvSpPr>
        <p:spPr bwMode="auto">
          <a:xfrm>
            <a:off x="2971800" y="2819400"/>
            <a:ext cx="1981200"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itchFamily="18" charset="0"/>
                <a:ea typeface="+mn-ea"/>
                <a:cs typeface="+mn-cs"/>
              </a:rPr>
              <a:t>ignorance</a:t>
            </a:r>
          </a:p>
        </p:txBody>
      </p:sp>
      <p:sp>
        <p:nvSpPr>
          <p:cNvPr id="600069" name="Rectangle 4"/>
          <p:cNvSpPr>
            <a:spLocks noChangeArrowheads="1"/>
          </p:cNvSpPr>
          <p:nvPr/>
        </p:nvSpPr>
        <p:spPr bwMode="auto">
          <a:xfrm>
            <a:off x="3505224" y="152402"/>
            <a:ext cx="5527795" cy="59195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10000"/>
              </a:lnSpc>
              <a:spcBef>
                <a:spcPts val="0"/>
              </a:spcBef>
              <a:spcAft>
                <a:spcPts val="0"/>
              </a:spcAft>
              <a:buClrTx/>
              <a:buSzTx/>
              <a:buFont typeface="Wingdings" pitchFamily="2" charset="2"/>
              <a:buNone/>
              <a:tabLst/>
              <a:defRPr/>
            </a:pPr>
            <a:r>
              <a:rPr kumimoji="0" lang="en-US" sz="3200" b="1" i="0" u="sng" strike="noStrike" kern="1200" cap="none" spc="0" normalizeH="0" baseline="0" noProof="0">
                <a:ln>
                  <a:noFill/>
                </a:ln>
                <a:solidFill>
                  <a:srgbClr val="FFFF00"/>
                </a:solidFill>
                <a:effectLst/>
                <a:uLnTx/>
                <a:uFillTx/>
                <a:latin typeface="Cambria" pitchFamily="18" charset="0"/>
                <a:ea typeface="+mn-ea"/>
                <a:cs typeface="+mn-cs"/>
              </a:rPr>
              <a:t>3:17-21 – Call to Repentance</a:t>
            </a:r>
          </a:p>
        </p:txBody>
      </p:sp>
      <p:sp>
        <p:nvSpPr>
          <p:cNvPr id="6" name="Rectangle 5"/>
          <p:cNvSpPr>
            <a:spLocks noChangeArrowheads="1"/>
          </p:cNvSpPr>
          <p:nvPr/>
        </p:nvSpPr>
        <p:spPr bwMode="auto">
          <a:xfrm>
            <a:off x="2362200" y="4343400"/>
            <a:ext cx="2057400" cy="457200"/>
          </a:xfrm>
          <a:prstGeom prst="rect">
            <a:avLst/>
          </a:prstGeom>
          <a:solidFill>
            <a:srgbClr val="002060"/>
          </a:solidFill>
          <a:ln w="9525" algn="ctr">
            <a:solidFill>
              <a:srgbClr val="FFFF00"/>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Luke 23:34</a:t>
            </a:r>
          </a:p>
        </p:txBody>
      </p:sp>
      <p:cxnSp>
        <p:nvCxnSpPr>
          <p:cNvPr id="8" name="Straight Arrow Connector 7"/>
          <p:cNvCxnSpPr>
            <a:cxnSpLocks noChangeShapeType="1"/>
          </p:cNvCxnSpPr>
          <p:nvPr/>
        </p:nvCxnSpPr>
        <p:spPr bwMode="auto">
          <a:xfrm rot="10800000" flipV="1">
            <a:off x="3505200" y="3352800"/>
            <a:ext cx="990600" cy="914400"/>
          </a:xfrm>
          <a:prstGeom prst="straightConnector1">
            <a:avLst/>
          </a:prstGeom>
          <a:noFill/>
          <a:ln w="38100" algn="ctr">
            <a:solidFill>
              <a:srgbClr val="FFFF00"/>
            </a:solidFill>
            <a:round/>
            <a:headEnd/>
            <a:tailEnd type="arrow" w="med" len="med"/>
          </a:ln>
        </p:spPr>
      </p:cxnSp>
      <p:sp>
        <p:nvSpPr>
          <p:cNvPr id="10" name="Rectangle 9"/>
          <p:cNvSpPr>
            <a:spLocks noChangeArrowheads="1"/>
          </p:cNvSpPr>
          <p:nvPr/>
        </p:nvSpPr>
        <p:spPr bwMode="auto">
          <a:xfrm>
            <a:off x="2819400" y="5638800"/>
            <a:ext cx="6781800" cy="533400"/>
          </a:xfrm>
          <a:prstGeom prst="rect">
            <a:avLst/>
          </a:prstGeom>
          <a:solidFill>
            <a:srgbClr val="0000CC"/>
          </a:solidFill>
          <a:ln w="28575" algn="ctr">
            <a:solidFill>
              <a:srgbClr val="FFFF00"/>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00"/>
                </a:solidFill>
                <a:effectLst/>
                <a:uLnTx/>
                <a:uFillTx/>
                <a:latin typeface="Cambria" pitchFamily="18" charset="0"/>
                <a:ea typeface="+mn-ea"/>
                <a:cs typeface="+mn-cs"/>
              </a:rPr>
              <a:t>Did their ignorance excuse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500"/>
                                        <p:tgtEl>
                                          <p:spTgt spid="8"/>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1"/>
          <p:cNvSpPr>
            <a:spLocks noGrp="1" noChangeArrowheads="1"/>
          </p:cNvSpPr>
          <p:nvPr>
            <p:ph type="title"/>
          </p:nvPr>
        </p:nvSpPr>
        <p:spPr>
          <a:xfrm>
            <a:off x="2438400" y="1"/>
            <a:ext cx="7359650" cy="766234"/>
          </a:xfrm>
        </p:spPr>
        <p:txBody>
          <a:bodyPr anchor="t"/>
          <a:lstStyle/>
          <a:p>
            <a:r>
              <a:rPr lang="en-US" sz="3600" i="1" u="sng">
                <a:latin typeface="Cambria" pitchFamily="18" charset="0"/>
              </a:rPr>
              <a:t>Acts 3:18</a:t>
            </a:r>
          </a:p>
        </p:txBody>
      </p:sp>
      <p:sp>
        <p:nvSpPr>
          <p:cNvPr id="601091" name="Rectangle 2"/>
          <p:cNvSpPr>
            <a:spLocks noGrp="1" noChangeArrowheads="1"/>
          </p:cNvSpPr>
          <p:nvPr>
            <p:ph type="body" idx="1"/>
          </p:nvPr>
        </p:nvSpPr>
        <p:spPr>
          <a:xfrm>
            <a:off x="457200" y="951442"/>
            <a:ext cx="11277600" cy="3126316"/>
          </a:xfrm>
        </p:spPr>
        <p:txBody>
          <a:bodyPr/>
          <a:lstStyle/>
          <a:p>
            <a:pPr algn="ctr">
              <a:buFont typeface="Wingdings" pitchFamily="2" charset="2"/>
              <a:buNone/>
            </a:pPr>
            <a:r>
              <a:rPr lang="en-US" sz="3600" dirty="0">
                <a:latin typeface="Cambria" pitchFamily="18" charset="0"/>
              </a:rPr>
              <a:t> "But the things which God announced beforehand by the mouth of all the prophets, that His Christ would suffer, He has thus fulfilled. </a:t>
            </a:r>
          </a:p>
          <a:p>
            <a:pPr algn="ctr">
              <a:buFont typeface="Wingdings" pitchFamily="2" charset="2"/>
              <a:buNone/>
            </a:pPr>
            <a:endParaRPr lang="en-US" sz="3600" dirty="0">
              <a:latin typeface="Cambria" pitchFamily="18" charset="0"/>
            </a:endParaRPr>
          </a:p>
        </p:txBody>
      </p:sp>
      <p:cxnSp>
        <p:nvCxnSpPr>
          <p:cNvPr id="6" name="Straight Connector 5"/>
          <p:cNvCxnSpPr>
            <a:cxnSpLocks noChangeShapeType="1"/>
          </p:cNvCxnSpPr>
          <p:nvPr/>
        </p:nvCxnSpPr>
        <p:spPr bwMode="auto">
          <a:xfrm>
            <a:off x="4876800" y="1524000"/>
            <a:ext cx="3124200" cy="0"/>
          </a:xfrm>
          <a:prstGeom prst="line">
            <a:avLst/>
          </a:prstGeom>
          <a:noFill/>
          <a:ln w="38100" algn="ctr">
            <a:solidFill>
              <a:srgbClr val="FFFF00"/>
            </a:solidFill>
            <a:round/>
            <a:headEnd/>
            <a:tailEnd/>
          </a:ln>
        </p:spPr>
      </p:cxnSp>
      <p:sp>
        <p:nvSpPr>
          <p:cNvPr id="11" name="Rectangle 10"/>
          <p:cNvSpPr>
            <a:spLocks noChangeArrowheads="1"/>
          </p:cNvSpPr>
          <p:nvPr/>
        </p:nvSpPr>
        <p:spPr bwMode="auto">
          <a:xfrm>
            <a:off x="4152900" y="2140116"/>
            <a:ext cx="4267200" cy="457200"/>
          </a:xfrm>
          <a:prstGeom prst="rect">
            <a:avLst/>
          </a:prstGeom>
          <a:solidFill>
            <a:srgbClr val="FFFF00"/>
          </a:solidFill>
          <a:ln w="9525" algn="ctr">
            <a:solidFill>
              <a:schemeClr val="tx1"/>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prstClr val="black"/>
                </a:solidFill>
                <a:effectLst/>
                <a:uLnTx/>
                <a:uFillTx/>
                <a:latin typeface="Cambria" pitchFamily="18" charset="0"/>
                <a:ea typeface="+mn-ea"/>
                <a:cs typeface="+mn-cs"/>
              </a:rPr>
              <a:t>He has thus fulfilled.</a:t>
            </a:r>
          </a:p>
        </p:txBody>
      </p:sp>
      <p:sp>
        <p:nvSpPr>
          <p:cNvPr id="13" name="Rounded Rectangle 12"/>
          <p:cNvSpPr>
            <a:spLocks noChangeArrowheads="1"/>
          </p:cNvSpPr>
          <p:nvPr/>
        </p:nvSpPr>
        <p:spPr bwMode="auto">
          <a:xfrm>
            <a:off x="2293620" y="3052339"/>
            <a:ext cx="1828800" cy="990600"/>
          </a:xfrm>
          <a:prstGeom prst="roundRect">
            <a:avLst>
              <a:gd name="adj" fmla="val 16667"/>
            </a:avLst>
          </a:prstGeom>
          <a:solidFill>
            <a:srgbClr val="0000CC"/>
          </a:solidFill>
          <a:ln w="9525" algn="ctr">
            <a:solidFill>
              <a:srgbClr val="FFFF00"/>
            </a:solidFill>
            <a:round/>
            <a:headEnd/>
            <a:tailEnd/>
          </a:ln>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FFFF00"/>
                </a:solidFill>
                <a:effectLst/>
                <a:uLnTx/>
                <a:uFillTx/>
                <a:latin typeface="Cambria" pitchFamily="18" charset="0"/>
                <a:ea typeface="+mn-ea"/>
                <a:cs typeface="+mn-cs"/>
              </a:rPr>
              <a:t>Isaiah 53</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sng" strike="noStrike" kern="1200" cap="none" spc="0" normalizeH="0" baseline="0" noProof="0">
                <a:ln>
                  <a:noFill/>
                </a:ln>
                <a:solidFill>
                  <a:srgbClr val="FFFF00"/>
                </a:solidFill>
                <a:effectLst/>
                <a:uLnTx/>
                <a:uFillTx/>
                <a:latin typeface="Cambria" pitchFamily="18" charset="0"/>
                <a:ea typeface="+mn-ea"/>
                <a:cs typeface="+mn-cs"/>
              </a:rPr>
              <a:t>Psalm 22</a:t>
            </a:r>
            <a:endParaRPr kumimoji="0" lang="en-US" sz="2800" b="0" i="0" u="none" strike="noStrike" kern="1200" cap="none" spc="0" normalizeH="0" baseline="0" noProof="0">
              <a:ln>
                <a:noFill/>
              </a:ln>
              <a:solidFill>
                <a:srgbClr val="FFFF00"/>
              </a:solidFill>
              <a:effectLst/>
              <a:uLnTx/>
              <a:uFillTx/>
              <a:latin typeface="Cambria" pitchFamily="18" charset="0"/>
              <a:ea typeface="+mn-ea"/>
              <a:cs typeface="+mn-cs"/>
            </a:endParaRPr>
          </a:p>
        </p:txBody>
      </p:sp>
      <p:cxnSp>
        <p:nvCxnSpPr>
          <p:cNvPr id="15" name="Straight Arrow Connector 14"/>
          <p:cNvCxnSpPr>
            <a:cxnSpLocks noChangeShapeType="1"/>
          </p:cNvCxnSpPr>
          <p:nvPr/>
        </p:nvCxnSpPr>
        <p:spPr bwMode="auto">
          <a:xfrm flipH="1">
            <a:off x="3276600" y="2019300"/>
            <a:ext cx="876300" cy="1028700"/>
          </a:xfrm>
          <a:prstGeom prst="straightConnector1">
            <a:avLst/>
          </a:prstGeom>
          <a:noFill/>
          <a:ln w="38100" algn="ctr">
            <a:solidFill>
              <a:srgbClr val="FFFF00"/>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1"/>
          <p:cNvSpPr>
            <a:spLocks noGrp="1" noChangeArrowheads="1"/>
          </p:cNvSpPr>
          <p:nvPr>
            <p:ph type="title"/>
          </p:nvPr>
        </p:nvSpPr>
        <p:spPr>
          <a:xfrm>
            <a:off x="2286000" y="932043"/>
            <a:ext cx="7359650" cy="766234"/>
          </a:xfrm>
        </p:spPr>
        <p:txBody>
          <a:bodyPr anchor="t">
            <a:normAutofit/>
          </a:bodyPr>
          <a:lstStyle/>
          <a:p>
            <a:r>
              <a:rPr lang="en-US" sz="3600" u="sng" dirty="0">
                <a:latin typeface="Cambria" pitchFamily="18" charset="0"/>
              </a:rPr>
              <a:t>Acts 3:19-21</a:t>
            </a:r>
          </a:p>
        </p:txBody>
      </p:sp>
      <p:sp>
        <p:nvSpPr>
          <p:cNvPr id="21506" name="Rectangle 2"/>
          <p:cNvSpPr>
            <a:spLocks noGrp="1" noChangeArrowheads="1"/>
          </p:cNvSpPr>
          <p:nvPr>
            <p:ph type="body" idx="1"/>
          </p:nvPr>
        </p:nvSpPr>
        <p:spPr>
          <a:xfrm>
            <a:off x="457200" y="1676402"/>
            <a:ext cx="11277600" cy="4171951"/>
          </a:xfrm>
        </p:spPr>
        <p:txBody>
          <a:bodyPr>
            <a:normAutofit lnSpcReduction="10000"/>
          </a:bodyPr>
          <a:lstStyle/>
          <a:p>
            <a:pPr marL="0" indent="0" algn="ctr">
              <a:buNone/>
              <a:defRPr/>
            </a:pPr>
            <a:r>
              <a:rPr lang="en-US" dirty="0">
                <a:latin typeface="Cambria" pitchFamily="18" charset="0"/>
              </a:rPr>
              <a:t>"Therefore repent and return, so that your sins may be wiped away, in order that times of refreshing may come from the presence of the Lord;   </a:t>
            </a:r>
            <a:r>
              <a:rPr lang="en-US" baseline="30000" dirty="0">
                <a:latin typeface="Cambria" pitchFamily="18" charset="0"/>
              </a:rPr>
              <a:t>20</a:t>
            </a:r>
            <a:r>
              <a:rPr lang="en-US" dirty="0">
                <a:latin typeface="Cambria" pitchFamily="18" charset="0"/>
              </a:rPr>
              <a:t>and that He may send Jesus, the Christ appointed for you,  </a:t>
            </a:r>
            <a:r>
              <a:rPr lang="en-US" baseline="30000" dirty="0">
                <a:latin typeface="Cambria" pitchFamily="18" charset="0"/>
              </a:rPr>
              <a:t>21</a:t>
            </a:r>
            <a:r>
              <a:rPr lang="en-US" dirty="0">
                <a:latin typeface="Cambria" pitchFamily="18" charset="0"/>
              </a:rPr>
              <a:t>whom heaven must receive until the period of restoration of all things about which God spoke by the mouth of His holy prophets from ancient time. </a:t>
            </a:r>
          </a:p>
          <a:p>
            <a:pPr marL="0" indent="0" algn="ctr">
              <a:buNone/>
              <a:defRPr/>
            </a:pPr>
            <a:endParaRPr lang="en-US" dirty="0">
              <a:latin typeface="Cambria" pitchFamily="18" charset="0"/>
            </a:endParaRPr>
          </a:p>
          <a:p>
            <a:pPr>
              <a:buFont typeface="Wingdings" pitchFamily="2" charset="2"/>
              <a:buNone/>
              <a:defRPr/>
            </a:pPr>
            <a:r>
              <a:rPr lang="en-US" dirty="0">
                <a:latin typeface="Cambria" pitchFamily="18" charset="0"/>
              </a:rPr>
              <a:t> </a:t>
            </a:r>
          </a:p>
        </p:txBody>
      </p:sp>
      <p:sp>
        <p:nvSpPr>
          <p:cNvPr id="4" name="Rectangle 3"/>
          <p:cNvSpPr>
            <a:spLocks noChangeArrowheads="1"/>
          </p:cNvSpPr>
          <p:nvPr/>
        </p:nvSpPr>
        <p:spPr bwMode="auto">
          <a:xfrm>
            <a:off x="228600" y="1698277"/>
            <a:ext cx="5638800" cy="533400"/>
          </a:xfrm>
          <a:prstGeom prst="rect">
            <a:avLst/>
          </a:prstGeom>
          <a:solidFill>
            <a:srgbClr val="FFFF00"/>
          </a:solidFill>
          <a:ln w="9525" algn="ctr">
            <a:solidFill>
              <a:schemeClr val="tx1"/>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itchFamily="18" charset="0"/>
                <a:ea typeface="+mn-ea"/>
                <a:cs typeface="+mn-cs"/>
              </a:rPr>
              <a:t>Therefore repent and return</a:t>
            </a:r>
          </a:p>
        </p:txBody>
      </p:sp>
      <p:sp>
        <p:nvSpPr>
          <p:cNvPr id="602117" name="Rectangle 4"/>
          <p:cNvSpPr>
            <a:spLocks noChangeArrowheads="1"/>
          </p:cNvSpPr>
          <p:nvPr/>
        </p:nvSpPr>
        <p:spPr bwMode="auto">
          <a:xfrm>
            <a:off x="3505224" y="152402"/>
            <a:ext cx="5527795" cy="59195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10000"/>
              </a:lnSpc>
              <a:spcBef>
                <a:spcPts val="0"/>
              </a:spcBef>
              <a:spcAft>
                <a:spcPts val="0"/>
              </a:spcAft>
              <a:buClrTx/>
              <a:buSzTx/>
              <a:buFont typeface="Wingdings" pitchFamily="2" charset="2"/>
              <a:buNone/>
              <a:tabLst/>
              <a:defRPr/>
            </a:pPr>
            <a:r>
              <a:rPr kumimoji="0" lang="en-US" sz="3200" b="1" i="0" u="sng" strike="noStrike" kern="1200" cap="none" spc="0" normalizeH="0" baseline="0" noProof="0">
                <a:ln>
                  <a:noFill/>
                </a:ln>
                <a:solidFill>
                  <a:srgbClr val="FFFF00"/>
                </a:solidFill>
                <a:effectLst/>
                <a:uLnTx/>
                <a:uFillTx/>
                <a:latin typeface="Cambria" pitchFamily="18" charset="0"/>
                <a:ea typeface="+mn-ea"/>
                <a:cs typeface="+mn-cs"/>
              </a:rPr>
              <a:t>3:17-21 – Call to Repentance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1"/>
          <p:cNvSpPr>
            <a:spLocks noGrp="1" noChangeArrowheads="1"/>
          </p:cNvSpPr>
          <p:nvPr>
            <p:ph type="title"/>
          </p:nvPr>
        </p:nvSpPr>
        <p:spPr>
          <a:xfrm>
            <a:off x="2416175" y="12700"/>
            <a:ext cx="7359650" cy="609599"/>
          </a:xfrm>
        </p:spPr>
        <p:txBody>
          <a:bodyPr anchor="t">
            <a:normAutofit fontScale="90000"/>
          </a:bodyPr>
          <a:lstStyle/>
          <a:p>
            <a:r>
              <a:rPr lang="en-US" sz="3600" b="1" i="1" dirty="0">
                <a:solidFill>
                  <a:srgbClr val="FFFF00"/>
                </a:solidFill>
                <a:latin typeface="Cambria" panose="02040503050406030204" pitchFamily="18" charset="0"/>
                <a:ea typeface="Cambria" panose="02040503050406030204" pitchFamily="18" charset="0"/>
              </a:rPr>
              <a:t>“</a:t>
            </a:r>
            <a:r>
              <a:rPr lang="en-US" sz="3600" b="1" i="1" u="sng" dirty="0">
                <a:solidFill>
                  <a:srgbClr val="FFFF00"/>
                </a:solidFill>
                <a:latin typeface="Cambria" panose="02040503050406030204" pitchFamily="18" charset="0"/>
                <a:ea typeface="Cambria" panose="02040503050406030204" pitchFamily="18" charset="0"/>
              </a:rPr>
              <a:t>Repent and Return</a:t>
            </a:r>
            <a:r>
              <a:rPr lang="en-US" sz="3600" b="1" i="1" dirty="0">
                <a:solidFill>
                  <a:srgbClr val="FFFF00"/>
                </a:solidFill>
                <a:latin typeface="Cambria" panose="02040503050406030204" pitchFamily="18" charset="0"/>
                <a:ea typeface="Cambria" panose="02040503050406030204" pitchFamily="18" charset="0"/>
              </a:rPr>
              <a:t>”</a:t>
            </a:r>
          </a:p>
        </p:txBody>
      </p:sp>
      <p:graphicFrame>
        <p:nvGraphicFramePr>
          <p:cNvPr id="5" name="Table 4"/>
          <p:cNvGraphicFramePr>
            <a:graphicFrameLocks noGrp="1"/>
          </p:cNvGraphicFramePr>
          <p:nvPr>
            <p:extLst/>
          </p:nvPr>
        </p:nvGraphicFramePr>
        <p:xfrm>
          <a:off x="914400" y="622299"/>
          <a:ext cx="10363200" cy="4008120"/>
        </p:xfrm>
        <a:graphic>
          <a:graphicData uri="http://schemas.openxmlformats.org/drawingml/2006/table">
            <a:tbl>
              <a:tblPr firstRow="1" bandRow="1">
                <a:tableStyleId>{7DF18680-E054-41AD-8BC1-D1AEF772440D}</a:tableStyleId>
              </a:tblPr>
              <a:tblGrid>
                <a:gridCol w="2286000">
                  <a:extLst>
                    <a:ext uri="{9D8B030D-6E8A-4147-A177-3AD203B41FA5}">
                      <a16:colId xmlns:a16="http://schemas.microsoft.com/office/drawing/2014/main" val="20000"/>
                    </a:ext>
                  </a:extLst>
                </a:gridCol>
                <a:gridCol w="4622800">
                  <a:extLst>
                    <a:ext uri="{9D8B030D-6E8A-4147-A177-3AD203B41FA5}">
                      <a16:colId xmlns:a16="http://schemas.microsoft.com/office/drawing/2014/main" val="20001"/>
                    </a:ext>
                  </a:extLst>
                </a:gridCol>
                <a:gridCol w="3454400">
                  <a:extLst>
                    <a:ext uri="{9D8B030D-6E8A-4147-A177-3AD203B41FA5}">
                      <a16:colId xmlns:a16="http://schemas.microsoft.com/office/drawing/2014/main" val="20002"/>
                    </a:ext>
                  </a:extLst>
                </a:gridCol>
              </a:tblGrid>
              <a:tr h="624840">
                <a:tc>
                  <a:txBody>
                    <a:bodyPr/>
                    <a:lstStyle/>
                    <a:p>
                      <a:pPr algn="ctr"/>
                      <a:r>
                        <a:rPr lang="en-US" sz="3500" dirty="0">
                          <a:solidFill>
                            <a:schemeClr val="bg1"/>
                          </a:solidFill>
                          <a:latin typeface="Cambria" panose="02040503050406030204" pitchFamily="18" charset="0"/>
                          <a:ea typeface="Cambria" panose="02040503050406030204" pitchFamily="18" charset="0"/>
                        </a:rPr>
                        <a:t>Verse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500" dirty="0">
                          <a:solidFill>
                            <a:schemeClr val="bg1"/>
                          </a:solidFill>
                          <a:latin typeface="Cambria" panose="02040503050406030204" pitchFamily="18" charset="0"/>
                          <a:ea typeface="Cambria" panose="02040503050406030204" pitchFamily="18" charset="0"/>
                        </a:rPr>
                        <a:t>Commands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500" dirty="0">
                          <a:solidFill>
                            <a:schemeClr val="bg1"/>
                          </a:solidFill>
                          <a:latin typeface="Cambria" panose="02040503050406030204" pitchFamily="18" charset="0"/>
                          <a:ea typeface="Cambria" panose="02040503050406030204" pitchFamily="18" charset="0"/>
                        </a:rPr>
                        <a:t>Promises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691640">
                <a:tc>
                  <a:txBody>
                    <a:bodyPr/>
                    <a:lstStyle/>
                    <a:p>
                      <a:pPr algn="ctr"/>
                      <a:r>
                        <a:rPr lang="en-US" sz="3500" dirty="0">
                          <a:solidFill>
                            <a:schemeClr val="bg1"/>
                          </a:solidFill>
                          <a:latin typeface="Cambria" panose="02040503050406030204" pitchFamily="18" charset="0"/>
                          <a:ea typeface="Cambria" panose="02040503050406030204" pitchFamily="18" charset="0"/>
                        </a:rPr>
                        <a:t>Acts 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500" dirty="0">
                          <a:solidFill>
                            <a:schemeClr val="bg1"/>
                          </a:solidFill>
                          <a:latin typeface="Cambria" panose="02040503050406030204" pitchFamily="18" charset="0"/>
                          <a:ea typeface="Cambria" panose="02040503050406030204" pitchFamily="18" charset="0"/>
                        </a:rPr>
                        <a:t>Repent &amp; baptized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500" dirty="0">
                          <a:solidFill>
                            <a:schemeClr val="bg1"/>
                          </a:solidFill>
                          <a:latin typeface="Cambria" panose="02040503050406030204" pitchFamily="18" charset="0"/>
                          <a:ea typeface="Cambria" panose="02040503050406030204" pitchFamily="18" charset="0"/>
                        </a:rPr>
                        <a:t>Remission of sins and gift</a:t>
                      </a:r>
                      <a:r>
                        <a:rPr lang="en-US" sz="3500" baseline="0" dirty="0">
                          <a:solidFill>
                            <a:schemeClr val="bg1"/>
                          </a:solidFill>
                          <a:latin typeface="Cambria" panose="02040503050406030204" pitchFamily="18" charset="0"/>
                          <a:ea typeface="Cambria" panose="02040503050406030204" pitchFamily="18" charset="0"/>
                        </a:rPr>
                        <a:t> of the HS</a:t>
                      </a:r>
                      <a:endParaRPr lang="en-US" sz="35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91640">
                <a:tc>
                  <a:txBody>
                    <a:bodyPr/>
                    <a:lstStyle/>
                    <a:p>
                      <a:pPr algn="ctr"/>
                      <a:r>
                        <a:rPr lang="en-US" sz="3500" dirty="0">
                          <a:solidFill>
                            <a:schemeClr val="bg1"/>
                          </a:solidFill>
                          <a:latin typeface="Cambria" panose="02040503050406030204" pitchFamily="18" charset="0"/>
                          <a:ea typeface="Cambria" panose="02040503050406030204" pitchFamily="18" charset="0"/>
                        </a:rPr>
                        <a:t>Acts 3:19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500" dirty="0">
                          <a:solidFill>
                            <a:schemeClr val="bg1"/>
                          </a:solidFill>
                          <a:latin typeface="Cambria" panose="02040503050406030204" pitchFamily="18" charset="0"/>
                          <a:ea typeface="Cambria" panose="02040503050406030204" pitchFamily="18" charset="0"/>
                        </a:rPr>
                        <a:t>Repent &amp; Turn</a:t>
                      </a:r>
                    </a:p>
                    <a:p>
                      <a:pPr algn="ctr"/>
                      <a:r>
                        <a:rPr lang="en-US" sz="3500" dirty="0">
                          <a:solidFill>
                            <a:schemeClr val="bg1"/>
                          </a:solidFill>
                          <a:latin typeface="Cambria" panose="02040503050406030204" pitchFamily="18" charset="0"/>
                          <a:ea typeface="Cambria" panose="02040503050406030204" pitchFamily="18" charset="0"/>
                        </a:rPr>
                        <a:t>(</a:t>
                      </a:r>
                      <a:r>
                        <a:rPr lang="en-US" sz="2800" dirty="0">
                          <a:solidFill>
                            <a:schemeClr val="bg1"/>
                          </a:solidFill>
                          <a:latin typeface="Cambria" panose="02040503050406030204" pitchFamily="18" charset="0"/>
                          <a:ea typeface="Cambria" panose="02040503050406030204" pitchFamily="18" charset="0"/>
                        </a:rPr>
                        <a:t>turn to God in obedience- calling on his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500" dirty="0">
                          <a:solidFill>
                            <a:schemeClr val="bg1"/>
                          </a:solidFill>
                          <a:latin typeface="Cambria" panose="02040503050406030204" pitchFamily="18" charset="0"/>
                          <a:ea typeface="Cambria" panose="02040503050406030204" pitchFamily="18" charset="0"/>
                        </a:rPr>
                        <a:t>Sins</a:t>
                      </a:r>
                      <a:r>
                        <a:rPr lang="en-US" sz="3500" baseline="0" dirty="0">
                          <a:solidFill>
                            <a:schemeClr val="bg1"/>
                          </a:solidFill>
                          <a:latin typeface="Cambria" panose="02040503050406030204" pitchFamily="18" charset="0"/>
                          <a:ea typeface="Cambria" panose="02040503050406030204" pitchFamily="18" charset="0"/>
                        </a:rPr>
                        <a:t> wiped out and times of refreshing</a:t>
                      </a:r>
                      <a:endParaRPr lang="en-US" sz="35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06869" name="TextBox 3"/>
          <p:cNvSpPr txBox="1">
            <a:spLocks noChangeArrowheads="1"/>
          </p:cNvSpPr>
          <p:nvPr/>
        </p:nvSpPr>
        <p:spPr bwMode="auto">
          <a:xfrm>
            <a:off x="152400" y="4655819"/>
            <a:ext cx="11753850" cy="2092881"/>
          </a:xfrm>
          <a:prstGeom prst="rect">
            <a:avLst/>
          </a:prstGeom>
          <a:noFill/>
          <a:ln w="9525">
            <a:noFill/>
            <a:miter lim="800000"/>
            <a:headEnd/>
            <a:tailEnd/>
          </a:ln>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white"/>
                </a:solidFill>
                <a:effectLst/>
                <a:uLnTx/>
                <a:uFillTx/>
                <a:latin typeface="Cambria" pitchFamily="18" charset="0"/>
                <a:ea typeface="+mn-ea"/>
                <a:cs typeface="+mn-cs"/>
              </a:rPr>
              <a:t>Repent = Change of will caused by sorrow for sin and leading to a reformation of life. (II Cor. 7:8-10)  Turning to the Lord would include baptism as a first act.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white"/>
                </a:solidFill>
                <a:effectLst/>
                <a:uLnTx/>
                <a:uFillTx/>
                <a:latin typeface="Cambria" pitchFamily="18" charset="0"/>
                <a:ea typeface="+mn-ea"/>
                <a:cs typeface="+mn-cs"/>
              </a:rPr>
              <a:t> Audience had likely heard of baptism and had seen baptisms since Pentecost.</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white"/>
                </a:solidFill>
                <a:effectLst/>
                <a:uLnTx/>
                <a:uFillTx/>
                <a:latin typeface="Cambria" pitchFamily="18" charset="0"/>
                <a:ea typeface="+mn-ea"/>
                <a:cs typeface="+mn-cs"/>
              </a:rPr>
              <a:t>Not commanding something different than Acts 2:38 – baptism is key act in turning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86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6869">
                                            <p:txEl>
                                              <p:pRg st="0" end="0"/>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86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6869">
                                            <p:txEl>
                                              <p:pRg st="1" end="1"/>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86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6869">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Title 1">
            <a:extLst>
              <a:ext uri="{FF2B5EF4-FFF2-40B4-BE49-F238E27FC236}">
                <a16:creationId xmlns:a16="http://schemas.microsoft.com/office/drawing/2014/main" id="{AFBF2C64-43A2-4A59-ABE5-FD875733B07E}"/>
              </a:ext>
            </a:extLst>
          </p:cNvPr>
          <p:cNvSpPr>
            <a:spLocks noGrp="1"/>
          </p:cNvSpPr>
          <p:nvPr>
            <p:ph type="title"/>
          </p:nvPr>
        </p:nvSpPr>
        <p:spPr>
          <a:xfrm>
            <a:off x="544095" y="-84796"/>
            <a:ext cx="10972800" cy="548217"/>
          </a:xfrm>
        </p:spPr>
        <p:txBody>
          <a:bodyPr/>
          <a:lstStyle/>
          <a:p>
            <a:pPr eaLnBrk="1" hangingPunct="1"/>
            <a:r>
              <a:rPr lang="en-US" altLang="en-US" sz="3600" b="1" i="1" u="sng" dirty="0">
                <a:solidFill>
                  <a:srgbClr val="FFFF00"/>
                </a:solidFill>
              </a:rPr>
              <a:t>Peter’s Answer</a:t>
            </a:r>
          </a:p>
        </p:txBody>
      </p:sp>
      <p:sp>
        <p:nvSpPr>
          <p:cNvPr id="3" name="TextBox 2">
            <a:extLst>
              <a:ext uri="{FF2B5EF4-FFF2-40B4-BE49-F238E27FC236}">
                <a16:creationId xmlns:a16="http://schemas.microsoft.com/office/drawing/2014/main" id="{034DEDFF-08C7-48F4-A91F-287359D8F667}"/>
              </a:ext>
            </a:extLst>
          </p:cNvPr>
          <p:cNvSpPr txBox="1"/>
          <p:nvPr/>
        </p:nvSpPr>
        <p:spPr>
          <a:xfrm>
            <a:off x="711200" y="920621"/>
            <a:ext cx="10769600" cy="5016758"/>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38 </a:t>
            </a:r>
            <a:r>
              <a:rPr kumimoji="0" lang="en-US"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Peter said to them, “Repent, and let every one of you be baptized in the name of Jesus Christ </a:t>
            </a:r>
            <a:r>
              <a:rPr kumimoji="0" lang="en-US" sz="4000" b="0" i="1" u="sng" strike="noStrike" kern="1200" cap="none" spc="0" normalizeH="0" baseline="0" noProof="0" dirty="0">
                <a:ln>
                  <a:noFill/>
                </a:ln>
                <a:solidFill>
                  <a:prstClr val="white"/>
                </a:solidFill>
                <a:effectLst/>
                <a:uLnTx/>
                <a:uFillTx/>
                <a:latin typeface="Calibri"/>
                <a:ea typeface="+mn-ea"/>
                <a:cs typeface="Arial" panose="020B0604020202020204" pitchFamily="34" charset="0"/>
              </a:rPr>
              <a:t>for</a:t>
            </a:r>
            <a:r>
              <a:rPr kumimoji="0" lang="en-US"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the remission of sins; and you shall receive the gift of the Holy Spirit. </a:t>
            </a:r>
            <a:r>
              <a:rPr kumimoji="0" lang="en-US" sz="4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39 </a:t>
            </a:r>
            <a:r>
              <a:rPr kumimoji="0" lang="en-US"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For the promise is to you and to your children, and to all who are afar off, as many as the Lord our God will call. </a:t>
            </a:r>
            <a:r>
              <a:rPr kumimoji="0" lang="en-US" sz="4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40 </a:t>
            </a:r>
            <a:r>
              <a:rPr kumimoji="0" lang="en-US"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with many other words he testified and exhorted them, saying, “Be saved from this perverse generation.” </a:t>
            </a:r>
          </a:p>
        </p:txBody>
      </p:sp>
      <p:sp>
        <p:nvSpPr>
          <p:cNvPr id="4" name="TextBox 3">
            <a:extLst>
              <a:ext uri="{FF2B5EF4-FFF2-40B4-BE49-F238E27FC236}">
                <a16:creationId xmlns:a16="http://schemas.microsoft.com/office/drawing/2014/main" id="{8626C407-514A-4DFE-9DBA-0C1B5CE325D9}"/>
              </a:ext>
            </a:extLst>
          </p:cNvPr>
          <p:cNvSpPr txBox="1"/>
          <p:nvPr/>
        </p:nvSpPr>
        <p:spPr>
          <a:xfrm>
            <a:off x="711200" y="5937379"/>
            <a:ext cx="10769600" cy="707886"/>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This was “calling on the name of the Lord” </a:t>
            </a:r>
            <a:r>
              <a:rPr kumimoji="0" lang="en-US" sz="4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(vs. 21)</a:t>
            </a:r>
          </a:p>
        </p:txBody>
      </p:sp>
      <p:cxnSp>
        <p:nvCxnSpPr>
          <p:cNvPr id="6" name="Straight Connector 5">
            <a:extLst>
              <a:ext uri="{FF2B5EF4-FFF2-40B4-BE49-F238E27FC236}">
                <a16:creationId xmlns:a16="http://schemas.microsoft.com/office/drawing/2014/main" id="{93B5250D-47AB-4347-8B61-ADBF128F5EF6}"/>
              </a:ext>
            </a:extLst>
          </p:cNvPr>
          <p:cNvCxnSpPr>
            <a:cxnSpLocks/>
          </p:cNvCxnSpPr>
          <p:nvPr/>
        </p:nvCxnSpPr>
        <p:spPr>
          <a:xfrm>
            <a:off x="6858000" y="1561971"/>
            <a:ext cx="421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D301AC1-E306-472D-BAF3-B3741312DA63}"/>
              </a:ext>
            </a:extLst>
          </p:cNvPr>
          <p:cNvCxnSpPr>
            <a:cxnSpLocks/>
          </p:cNvCxnSpPr>
          <p:nvPr/>
        </p:nvCxnSpPr>
        <p:spPr>
          <a:xfrm flipV="1">
            <a:off x="952500" y="2179910"/>
            <a:ext cx="10287000"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32FF8497-B9D7-4EA6-9A8D-363E2BFF24CF}"/>
              </a:ext>
            </a:extLst>
          </p:cNvPr>
          <p:cNvSpPr/>
          <p:nvPr/>
        </p:nvSpPr>
        <p:spPr>
          <a:xfrm>
            <a:off x="9855200" y="1561972"/>
            <a:ext cx="1625600" cy="54821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EF6A8BC2-DF25-49EA-AE07-BCD0F5BD9B14}"/>
              </a:ext>
            </a:extLst>
          </p:cNvPr>
          <p:cNvCxnSpPr>
            <a:cxnSpLocks/>
          </p:cNvCxnSpPr>
          <p:nvPr/>
        </p:nvCxnSpPr>
        <p:spPr>
          <a:xfrm>
            <a:off x="2438400" y="2765793"/>
            <a:ext cx="3352800" cy="9842"/>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7">
            <a:extLst>
              <a:ext uri="{FF2B5EF4-FFF2-40B4-BE49-F238E27FC236}">
                <a16:creationId xmlns:a16="http://schemas.microsoft.com/office/drawing/2014/main" id="{AD36F2EB-C84C-4689-BB65-7900F6496C21}"/>
              </a:ext>
            </a:extLst>
          </p:cNvPr>
          <p:cNvSpPr/>
          <p:nvPr/>
        </p:nvSpPr>
        <p:spPr>
          <a:xfrm>
            <a:off x="1301750" y="2661389"/>
            <a:ext cx="3479800" cy="575123"/>
          </a:xfrm>
          <a:prstGeom prst="wedgeRoundRectCallout">
            <a:avLst>
              <a:gd name="adj1" fmla="val 33418"/>
              <a:gd name="adj2" fmla="val -153484"/>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prstClr val="white"/>
                </a:solidFill>
                <a:effectLst/>
                <a:uLnTx/>
                <a:uFillTx/>
                <a:latin typeface="Calibri"/>
                <a:ea typeface="+mn-ea"/>
                <a:cs typeface="+mn-cs"/>
              </a:rPr>
              <a:t>Baptizō</a:t>
            </a:r>
            <a:r>
              <a:rPr kumimoji="0" lang="en-US" sz="2800" b="0" i="1" u="none" strike="noStrike" kern="1200" cap="none" spc="0" normalizeH="0" baseline="0" noProof="0" dirty="0">
                <a:ln>
                  <a:noFill/>
                </a:ln>
                <a:solidFill>
                  <a:prstClr val="white"/>
                </a:solidFill>
                <a:effectLst/>
                <a:uLnTx/>
                <a:uFillTx/>
                <a:latin typeface="Calibri"/>
                <a:ea typeface="+mn-ea"/>
                <a:cs typeface="+mn-cs"/>
              </a:rPr>
              <a:t> – to immerse</a:t>
            </a:r>
            <a:endParaRPr kumimoji="0" lang="en-US" sz="2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8" name="Rounded Rectangular Callout 17">
            <a:extLst>
              <a:ext uri="{FF2B5EF4-FFF2-40B4-BE49-F238E27FC236}">
                <a16:creationId xmlns:a16="http://schemas.microsoft.com/office/drawing/2014/main" id="{7613B4A2-2DD1-49BB-A465-6DF73357DF34}"/>
              </a:ext>
            </a:extLst>
          </p:cNvPr>
          <p:cNvSpPr/>
          <p:nvPr/>
        </p:nvSpPr>
        <p:spPr>
          <a:xfrm>
            <a:off x="4432300" y="2625276"/>
            <a:ext cx="4343400" cy="575123"/>
          </a:xfrm>
          <a:prstGeom prst="wedgeRoundRectCallout">
            <a:avLst>
              <a:gd name="adj1" fmla="val 33418"/>
              <a:gd name="adj2" fmla="val -153484"/>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On the basis of His authority</a:t>
            </a:r>
          </a:p>
        </p:txBody>
      </p:sp>
      <p:cxnSp>
        <p:nvCxnSpPr>
          <p:cNvPr id="11" name="Straight Connector 10">
            <a:extLst>
              <a:ext uri="{FF2B5EF4-FFF2-40B4-BE49-F238E27FC236}">
                <a16:creationId xmlns:a16="http://schemas.microsoft.com/office/drawing/2014/main" id="{BF16A7EB-3FF9-485F-9090-D1604CE25922}"/>
              </a:ext>
            </a:extLst>
          </p:cNvPr>
          <p:cNvCxnSpPr>
            <a:cxnSpLocks/>
          </p:cNvCxnSpPr>
          <p:nvPr/>
        </p:nvCxnSpPr>
        <p:spPr>
          <a:xfrm flipV="1">
            <a:off x="2857500" y="5842559"/>
            <a:ext cx="8001000"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Rounded Rectangular Callout 17">
            <a:extLst>
              <a:ext uri="{FF2B5EF4-FFF2-40B4-BE49-F238E27FC236}">
                <a16:creationId xmlns:a16="http://schemas.microsoft.com/office/drawing/2014/main" id="{2391AA50-A5BA-4511-B529-1934D74CA10F}"/>
              </a:ext>
            </a:extLst>
          </p:cNvPr>
          <p:cNvSpPr/>
          <p:nvPr/>
        </p:nvSpPr>
        <p:spPr>
          <a:xfrm>
            <a:off x="6642100" y="2249633"/>
            <a:ext cx="1511300" cy="803722"/>
          </a:xfrm>
          <a:prstGeom prst="wedgeRoundRectCallout">
            <a:avLst>
              <a:gd name="adj1" fmla="val -33871"/>
              <a:gd name="adj2" fmla="val 124289"/>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white"/>
                </a:solidFill>
                <a:effectLst/>
                <a:uLnTx/>
                <a:uFillTx/>
                <a:latin typeface="Calibri"/>
                <a:ea typeface="+mn-ea"/>
                <a:cs typeface="+mn-cs"/>
              </a:rPr>
              <a:t>Jew &amp; Gentile</a:t>
            </a:r>
            <a:endParaRPr kumimoji="0" lang="en-US" sz="2800" b="1" i="0" u="none" strike="noStrike" kern="1200" cap="none" spc="0" normalizeH="0" baseline="0" noProof="0" dirty="0">
              <a:ln>
                <a:noFill/>
              </a:ln>
              <a:solidFill>
                <a:srgbClr val="FFFF00"/>
              </a:solidFill>
              <a:effectLst/>
              <a:uLnTx/>
              <a:uFillTx/>
              <a:latin typeface="Calibri"/>
              <a:ea typeface="+mn-ea"/>
              <a:cs typeface="+mn-cs"/>
            </a:endParaRPr>
          </a:p>
        </p:txBody>
      </p:sp>
      <p:sp>
        <p:nvSpPr>
          <p:cNvPr id="14" name="Rounded Rectangular Callout 17">
            <a:extLst>
              <a:ext uri="{FF2B5EF4-FFF2-40B4-BE49-F238E27FC236}">
                <a16:creationId xmlns:a16="http://schemas.microsoft.com/office/drawing/2014/main" id="{B912DE9F-E63D-4759-8A86-0A9A26EDFE21}"/>
              </a:ext>
            </a:extLst>
          </p:cNvPr>
          <p:cNvSpPr/>
          <p:nvPr/>
        </p:nvSpPr>
        <p:spPr>
          <a:xfrm>
            <a:off x="6330952" y="5017835"/>
            <a:ext cx="2171700" cy="575123"/>
          </a:xfrm>
          <a:prstGeom prst="wedgeRoundRectCallout">
            <a:avLst>
              <a:gd name="adj1" fmla="val 33418"/>
              <a:gd name="adj2" fmla="val -153484"/>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ea typeface="+mn-ea"/>
                <a:cs typeface="+mn-cs"/>
              </a:rPr>
              <a:t>2 Thess. 2:14</a:t>
            </a:r>
          </a:p>
        </p:txBody>
      </p:sp>
      <p:cxnSp>
        <p:nvCxnSpPr>
          <p:cNvPr id="15" name="Straight Arrow Connector 14">
            <a:extLst>
              <a:ext uri="{FF2B5EF4-FFF2-40B4-BE49-F238E27FC236}">
                <a16:creationId xmlns:a16="http://schemas.microsoft.com/office/drawing/2014/main" id="{12A9AFC8-9B4B-4339-8A0D-8BCF5B77E0A6}"/>
              </a:ext>
            </a:extLst>
          </p:cNvPr>
          <p:cNvCxnSpPr>
            <a:cxnSpLocks/>
          </p:cNvCxnSpPr>
          <p:nvPr/>
        </p:nvCxnSpPr>
        <p:spPr>
          <a:xfrm flipV="1">
            <a:off x="4114800" y="1561971"/>
            <a:ext cx="3048000" cy="388831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ular Callout 17">
            <a:extLst>
              <a:ext uri="{FF2B5EF4-FFF2-40B4-BE49-F238E27FC236}">
                <a16:creationId xmlns:a16="http://schemas.microsoft.com/office/drawing/2014/main" id="{E035FC5D-2CA2-4E9A-9538-350CF631757B}"/>
              </a:ext>
            </a:extLst>
          </p:cNvPr>
          <p:cNvSpPr/>
          <p:nvPr/>
        </p:nvSpPr>
        <p:spPr>
          <a:xfrm>
            <a:off x="736600" y="1966049"/>
            <a:ext cx="8039100" cy="808071"/>
          </a:xfrm>
          <a:prstGeom prst="wedgeRoundRectCallout">
            <a:avLst>
              <a:gd name="adj1" fmla="val 35641"/>
              <a:gd name="adj2" fmla="val -111863"/>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uLnTx/>
                <a:uFillTx/>
                <a:latin typeface="Calibri"/>
                <a:ea typeface="+mn-ea"/>
                <a:cs typeface="Arial" pitchFamily="34" charset="0"/>
              </a:rPr>
              <a:t>Repentance</a:t>
            </a:r>
            <a:r>
              <a:rPr kumimoji="0" lang="en-US" sz="2800" b="0" i="0" u="none" strike="noStrike" kern="1200" cap="none" spc="0" normalizeH="0" baseline="0" noProof="0" dirty="0">
                <a:ln>
                  <a:noFill/>
                </a:ln>
                <a:solidFill>
                  <a:prstClr val="white"/>
                </a:solidFill>
                <a:effectLst/>
                <a:uLnTx/>
                <a:uFillTx/>
                <a:latin typeface="Calibri"/>
                <a:ea typeface="+mn-ea"/>
                <a:cs typeface="Arial" pitchFamily="34" charset="0"/>
              </a:rPr>
              <a:t> </a:t>
            </a:r>
            <a:r>
              <a:rPr kumimoji="0" lang="en-US" sz="2800" b="0" i="0" u="none" strike="noStrike" kern="1200" cap="none" spc="0" normalizeH="0" baseline="0" noProof="0" dirty="0">
                <a:ln>
                  <a:noFill/>
                </a:ln>
                <a:solidFill>
                  <a:srgbClr val="FFFF00"/>
                </a:solidFill>
                <a:effectLst/>
                <a:uLnTx/>
                <a:uFillTx/>
                <a:latin typeface="Calibri"/>
                <a:ea typeface="+mn-ea"/>
                <a:cs typeface="Arial" pitchFamily="34" charset="0"/>
              </a:rPr>
              <a:t>is the change of will produced by godly sorrow and resulting in a change of conduct.</a:t>
            </a:r>
          </a:p>
        </p:txBody>
      </p:sp>
    </p:spTree>
    <p:extLst>
      <p:ext uri="{BB962C8B-B14F-4D97-AF65-F5344CB8AC3E}">
        <p14:creationId xmlns:p14="http://schemas.microsoft.com/office/powerpoint/2010/main" val="2324015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par>
                          <p:cTn id="43" fill="hold">
                            <p:stCondLst>
                              <p:cond delay="0"/>
                            </p:stCondLst>
                            <p:childTnLst>
                              <p:par>
                                <p:cTn id="44" presetID="2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barn(inVertical)">
                                      <p:cBhvr>
                                        <p:cTn id="51" dur="500"/>
                                        <p:tgtEl>
                                          <p:spTgt spid="4">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4"/>
                                        </p:tgtEl>
                                        <p:attrNameLst>
                                          <p:attrName>style.visibility</p:attrName>
                                        </p:attrNameLst>
                                      </p:cBhvr>
                                      <p:to>
                                        <p:strVal val="hidden"/>
                                      </p:to>
                                    </p:set>
                                  </p:childTnLst>
                                </p:cTn>
                              </p:par>
                            </p:childTnLst>
                          </p:cTn>
                        </p:par>
                        <p:par>
                          <p:cTn id="68" fill="hold">
                            <p:stCondLst>
                              <p:cond delay="0"/>
                            </p:stCondLst>
                            <p:childTnLst>
                              <p:par>
                                <p:cTn id="69" presetID="22" presetClass="entr" presetSubtype="8" fill="hold"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2000"/>
                                        <p:tgtEl>
                                          <p:spTgt spid="11"/>
                                        </p:tgtEl>
                                      </p:cBhvr>
                                    </p:animEffect>
                                  </p:childTnLst>
                                </p:cTn>
                              </p:par>
                            </p:childTnLst>
                          </p:cTn>
                        </p:par>
                        <p:par>
                          <p:cTn id="72" fill="hold">
                            <p:stCondLst>
                              <p:cond delay="2000"/>
                            </p:stCondLst>
                            <p:childTnLst>
                              <p:par>
                                <p:cTn id="73" presetID="22" presetClass="entr" presetSubtype="4"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8" grpId="0" animBg="1"/>
      <p:bldP spid="8" grpId="1" animBg="1"/>
      <p:bldP spid="13" grpId="0" animBg="1"/>
      <p:bldP spid="13" grpId="1" animBg="1"/>
      <p:bldP spid="14" grpId="0" animBg="1"/>
      <p:bldP spid="14" grpId="1" animBg="1"/>
      <p:bldP spid="16" grpId="0" animBg="1"/>
      <p:bldP spid="1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1"/>
          <p:cNvSpPr>
            <a:spLocks noGrp="1" noChangeArrowheads="1"/>
          </p:cNvSpPr>
          <p:nvPr>
            <p:ph type="title"/>
          </p:nvPr>
        </p:nvSpPr>
        <p:spPr>
          <a:xfrm>
            <a:off x="2514600" y="914400"/>
            <a:ext cx="7359650" cy="685800"/>
          </a:xfrm>
        </p:spPr>
        <p:txBody>
          <a:bodyPr anchor="t"/>
          <a:lstStyle/>
          <a:p>
            <a:r>
              <a:rPr lang="en-US" sz="3200" u="sng">
                <a:latin typeface="Cambria" pitchFamily="18" charset="0"/>
              </a:rPr>
              <a:t>Acts 3:19-21</a:t>
            </a:r>
          </a:p>
        </p:txBody>
      </p:sp>
      <p:sp>
        <p:nvSpPr>
          <p:cNvPr id="21506" name="Rectangle 2"/>
          <p:cNvSpPr>
            <a:spLocks noGrp="1" noChangeArrowheads="1"/>
          </p:cNvSpPr>
          <p:nvPr>
            <p:ph type="body" idx="1"/>
          </p:nvPr>
        </p:nvSpPr>
        <p:spPr>
          <a:xfrm>
            <a:off x="533400" y="1600202"/>
            <a:ext cx="11430000" cy="4171951"/>
          </a:xfrm>
        </p:spPr>
        <p:txBody>
          <a:bodyPr>
            <a:normAutofit/>
          </a:bodyPr>
          <a:lstStyle/>
          <a:p>
            <a:pPr marL="0" indent="0" algn="ctr">
              <a:buNone/>
              <a:defRPr/>
            </a:pPr>
            <a:r>
              <a:rPr lang="en-US" dirty="0">
                <a:latin typeface="Cambria" pitchFamily="18" charset="0"/>
              </a:rPr>
              <a:t>"Therefore repent and return, so that your sins may be wiped away, in order that times of refreshing may come from the presence of the Lord;   </a:t>
            </a:r>
            <a:r>
              <a:rPr lang="en-US" baseline="30000" dirty="0">
                <a:latin typeface="Cambria" pitchFamily="18" charset="0"/>
              </a:rPr>
              <a:t>20</a:t>
            </a:r>
            <a:r>
              <a:rPr lang="en-US" dirty="0">
                <a:latin typeface="Cambria" pitchFamily="18" charset="0"/>
              </a:rPr>
              <a:t>and that He may send Jesus, the Christ appointed for you,  </a:t>
            </a:r>
            <a:r>
              <a:rPr lang="en-US" baseline="30000" dirty="0">
                <a:latin typeface="Cambria" pitchFamily="18" charset="0"/>
              </a:rPr>
              <a:t>21</a:t>
            </a:r>
            <a:r>
              <a:rPr lang="en-US" dirty="0">
                <a:latin typeface="Cambria" pitchFamily="18" charset="0"/>
              </a:rPr>
              <a:t>whom heaven must receive until the period of restoration of all things about which God spoke by the mouth of His holy prophets from ancient time. </a:t>
            </a:r>
          </a:p>
          <a:p>
            <a:pPr>
              <a:buFont typeface="Wingdings" pitchFamily="2" charset="2"/>
              <a:buNone/>
              <a:defRPr/>
            </a:pPr>
            <a:r>
              <a:rPr lang="en-US" dirty="0">
                <a:latin typeface="Cambria" pitchFamily="18" charset="0"/>
              </a:rPr>
              <a:t> </a:t>
            </a:r>
          </a:p>
        </p:txBody>
      </p:sp>
      <p:cxnSp>
        <p:nvCxnSpPr>
          <p:cNvPr id="6" name="Straight Connector 5"/>
          <p:cNvCxnSpPr>
            <a:cxnSpLocks noChangeShapeType="1"/>
          </p:cNvCxnSpPr>
          <p:nvPr/>
        </p:nvCxnSpPr>
        <p:spPr bwMode="auto">
          <a:xfrm flipV="1">
            <a:off x="2292531" y="2592917"/>
            <a:ext cx="7156269" cy="19596"/>
          </a:xfrm>
          <a:prstGeom prst="line">
            <a:avLst/>
          </a:prstGeom>
          <a:noFill/>
          <a:ln w="57150" algn="ctr">
            <a:solidFill>
              <a:srgbClr val="FFFF00"/>
            </a:solidFill>
            <a:round/>
            <a:headEnd/>
            <a:tailEnd/>
          </a:ln>
        </p:spPr>
      </p:cxnSp>
      <p:sp>
        <p:nvSpPr>
          <p:cNvPr id="604169" name="Rectangle 12"/>
          <p:cNvSpPr>
            <a:spLocks noChangeArrowheads="1"/>
          </p:cNvSpPr>
          <p:nvPr/>
        </p:nvSpPr>
        <p:spPr bwMode="auto">
          <a:xfrm>
            <a:off x="3505224" y="2"/>
            <a:ext cx="5527795" cy="59195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10000"/>
              </a:lnSpc>
              <a:spcBef>
                <a:spcPts val="0"/>
              </a:spcBef>
              <a:spcAft>
                <a:spcPts val="0"/>
              </a:spcAft>
              <a:buClrTx/>
              <a:buSzTx/>
              <a:buFont typeface="Wingdings" pitchFamily="2" charset="2"/>
              <a:buNone/>
              <a:tabLst/>
              <a:defRPr/>
            </a:pPr>
            <a:r>
              <a:rPr kumimoji="0" lang="en-US" sz="3200" b="1" i="0" u="sng" strike="noStrike" kern="1200" cap="none" spc="0" normalizeH="0" baseline="0" noProof="0">
                <a:ln>
                  <a:noFill/>
                </a:ln>
                <a:solidFill>
                  <a:srgbClr val="FFFF00"/>
                </a:solidFill>
                <a:effectLst/>
                <a:uLnTx/>
                <a:uFillTx/>
                <a:latin typeface="Cambria" pitchFamily="18" charset="0"/>
                <a:ea typeface="+mn-ea"/>
                <a:cs typeface="+mn-cs"/>
              </a:rPr>
              <a:t>3:17-21 – Call to Repentance</a:t>
            </a:r>
          </a:p>
        </p:txBody>
      </p:sp>
    </p:spTree>
    <p:extLst>
      <p:ext uri="{BB962C8B-B14F-4D97-AF65-F5344CB8AC3E}">
        <p14:creationId xmlns:p14="http://schemas.microsoft.com/office/powerpoint/2010/main" val="135401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0BFDA3-C7C6-4D20-9B44-EF52864C88CF}"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14340" name="Rectangle 3"/>
          <p:cNvSpPr>
            <a:spLocks noGrp="1" noChangeArrowheads="1"/>
          </p:cNvSpPr>
          <p:nvPr>
            <p:ph type="body" idx="1"/>
          </p:nvPr>
        </p:nvSpPr>
        <p:spPr>
          <a:xfrm>
            <a:off x="266700" y="1127211"/>
            <a:ext cx="11658600" cy="5709673"/>
          </a:xfrm>
        </p:spPr>
        <p:txBody>
          <a:bodyPr>
            <a:noAutofit/>
          </a:bodyPr>
          <a:lstStyle/>
          <a:p>
            <a:pPr marL="109538" lvl="1" indent="0" algn="ctr">
              <a:spcBef>
                <a:spcPts val="0"/>
              </a:spcBef>
              <a:buNone/>
              <a:defRPr/>
            </a:pPr>
            <a:r>
              <a:rPr lang="en-US" sz="3200" dirty="0"/>
              <a:t>Do not fear, O Jacob My servant;</a:t>
            </a:r>
            <a:br>
              <a:rPr lang="en-US" sz="3200" dirty="0"/>
            </a:br>
            <a:r>
              <a:rPr lang="en-US" sz="3200" dirty="0"/>
              <a:t>And you Jeshurun whom I have chosen.</a:t>
            </a:r>
            <a:br>
              <a:rPr lang="en-US" sz="3200" dirty="0"/>
            </a:br>
            <a:r>
              <a:rPr lang="en-US" sz="3200" b="1" baseline="30000" dirty="0"/>
              <a:t>3 </a:t>
            </a:r>
            <a:r>
              <a:rPr lang="en-US" sz="3200" dirty="0"/>
              <a:t>‘For I will pour out water on the thirsty </a:t>
            </a:r>
            <a:r>
              <a:rPr lang="en-US" sz="3200" i="1" dirty="0"/>
              <a:t>land</a:t>
            </a:r>
            <a:br>
              <a:rPr lang="en-US" sz="3200" dirty="0"/>
            </a:br>
            <a:r>
              <a:rPr lang="en-US" sz="3200" dirty="0"/>
              <a:t>And streams on the dry ground;</a:t>
            </a:r>
            <a:br>
              <a:rPr lang="en-US" sz="3200" dirty="0"/>
            </a:br>
            <a:r>
              <a:rPr lang="en-US" sz="3200" dirty="0"/>
              <a:t>I will pour out My Spirit on your offspring</a:t>
            </a:r>
            <a:br>
              <a:rPr lang="en-US" sz="3200" dirty="0"/>
            </a:br>
            <a:r>
              <a:rPr lang="en-US" sz="3200" dirty="0"/>
              <a:t>And My blessing on your descendants;</a:t>
            </a:r>
            <a:br>
              <a:rPr lang="en-US" sz="3200" dirty="0"/>
            </a:br>
            <a:r>
              <a:rPr lang="en-US" sz="3200" b="1" baseline="30000" dirty="0"/>
              <a:t>4 </a:t>
            </a:r>
            <a:r>
              <a:rPr lang="en-US" sz="3200" dirty="0"/>
              <a:t>And they will spring up among the grass</a:t>
            </a:r>
            <a:br>
              <a:rPr lang="en-US" sz="3200" dirty="0"/>
            </a:br>
            <a:r>
              <a:rPr lang="en-US" sz="3200" dirty="0"/>
              <a:t>Like poplars by streams of water.</a:t>
            </a:r>
          </a:p>
        </p:txBody>
      </p:sp>
      <p:sp>
        <p:nvSpPr>
          <p:cNvPr id="8" name="TextBox 4"/>
          <p:cNvSpPr txBox="1">
            <a:spLocks noChangeArrowheads="1"/>
          </p:cNvSpPr>
          <p:nvPr/>
        </p:nvSpPr>
        <p:spPr bwMode="auto">
          <a:xfrm>
            <a:off x="2133600" y="546052"/>
            <a:ext cx="7315200" cy="523220"/>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Isaiah 44:2-3</a:t>
            </a:r>
          </a:p>
        </p:txBody>
      </p:sp>
      <p:cxnSp>
        <p:nvCxnSpPr>
          <p:cNvPr id="7" name="Straight Connector 6">
            <a:extLst>
              <a:ext uri="{FF2B5EF4-FFF2-40B4-BE49-F238E27FC236}">
                <a16:creationId xmlns:a16="http://schemas.microsoft.com/office/drawing/2014/main" id="{E81E7906-CA2F-4B66-83B0-E59C0F89D26E}"/>
              </a:ext>
            </a:extLst>
          </p:cNvPr>
          <p:cNvCxnSpPr>
            <a:cxnSpLocks/>
          </p:cNvCxnSpPr>
          <p:nvPr/>
        </p:nvCxnSpPr>
        <p:spPr>
          <a:xfrm>
            <a:off x="3429000" y="2590800"/>
            <a:ext cx="6324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50C179-4E3C-4599-B10B-0EC258C948AE}"/>
              </a:ext>
            </a:extLst>
          </p:cNvPr>
          <p:cNvCxnSpPr>
            <a:cxnSpLocks/>
          </p:cNvCxnSpPr>
          <p:nvPr/>
        </p:nvCxnSpPr>
        <p:spPr>
          <a:xfrm>
            <a:off x="3505200" y="3048000"/>
            <a:ext cx="5181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C591C6-3ACF-4A05-89BD-0B170F2BF491}"/>
              </a:ext>
            </a:extLst>
          </p:cNvPr>
          <p:cNvCxnSpPr>
            <a:cxnSpLocks/>
          </p:cNvCxnSpPr>
          <p:nvPr/>
        </p:nvCxnSpPr>
        <p:spPr>
          <a:xfrm>
            <a:off x="2768600" y="3581400"/>
            <a:ext cx="6705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4">
            <a:extLst>
              <a:ext uri="{FF2B5EF4-FFF2-40B4-BE49-F238E27FC236}">
                <a16:creationId xmlns:a16="http://schemas.microsoft.com/office/drawing/2014/main" id="{ECB344F2-32C1-4471-A6ED-BEDB649EDF94}"/>
              </a:ext>
            </a:extLst>
          </p:cNvPr>
          <p:cNvSpPr txBox="1">
            <a:spLocks noChangeArrowheads="1"/>
          </p:cNvSpPr>
          <p:nvPr/>
        </p:nvSpPr>
        <p:spPr bwMode="auto">
          <a:xfrm>
            <a:off x="3810000" y="12653"/>
            <a:ext cx="4191000" cy="523220"/>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libri"/>
                <a:ea typeface="+mn-ea"/>
                <a:cs typeface="+mn-cs"/>
              </a:rPr>
              <a:t>The Promise of the Spirit </a:t>
            </a:r>
            <a:endParaRPr kumimoji="0" lang="en-US" sz="2400" b="1" i="1" u="sng" strike="noStrike" kern="1200" cap="none" spc="0" normalizeH="0" baseline="0" noProof="0" dirty="0">
              <a:ln>
                <a:noFill/>
              </a:ln>
              <a:solidFill>
                <a:srgbClr val="FFFF00"/>
              </a:solidFill>
              <a:effectLst/>
              <a:uLnTx/>
              <a:uFillTx/>
              <a:latin typeface="Calibri"/>
              <a:ea typeface="+mn-ea"/>
              <a:cs typeface="+mn-cs"/>
            </a:endParaRPr>
          </a:p>
        </p:txBody>
      </p:sp>
      <p:sp>
        <p:nvSpPr>
          <p:cNvPr id="22" name="Rounded Rectangular Callout 17">
            <a:extLst>
              <a:ext uri="{FF2B5EF4-FFF2-40B4-BE49-F238E27FC236}">
                <a16:creationId xmlns:a16="http://schemas.microsoft.com/office/drawing/2014/main" id="{A7DE49EA-93BF-4457-B662-FAC3E6123E7F}"/>
              </a:ext>
            </a:extLst>
          </p:cNvPr>
          <p:cNvSpPr/>
          <p:nvPr/>
        </p:nvSpPr>
        <p:spPr>
          <a:xfrm>
            <a:off x="0" y="5381619"/>
            <a:ext cx="12192000" cy="1470441"/>
          </a:xfrm>
          <a:prstGeom prst="wedgeRoundRectCallout">
            <a:avLst>
              <a:gd name="adj1" fmla="val -158"/>
              <a:gd name="adj2" fmla="val -48523"/>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a:ea typeface="+mn-ea"/>
                <a:cs typeface="+mn-cs"/>
              </a:rPr>
              <a:t>“Israel” will have their restoration and there would once again be spiritual life and blessing and rejuvenation when God would fulfill all His promises in those last days when His Spirit would be poured forth.</a:t>
            </a:r>
            <a:endPar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endParaRPr>
          </a:p>
        </p:txBody>
      </p:sp>
      <p:cxnSp>
        <p:nvCxnSpPr>
          <p:cNvPr id="12" name="Straight Connector 11">
            <a:extLst>
              <a:ext uri="{FF2B5EF4-FFF2-40B4-BE49-F238E27FC236}">
                <a16:creationId xmlns:a16="http://schemas.microsoft.com/office/drawing/2014/main" id="{B9148578-FDC8-4B9B-A5CF-25A9E6C7BC88}"/>
              </a:ext>
            </a:extLst>
          </p:cNvPr>
          <p:cNvCxnSpPr>
            <a:cxnSpLocks/>
          </p:cNvCxnSpPr>
          <p:nvPr/>
        </p:nvCxnSpPr>
        <p:spPr>
          <a:xfrm>
            <a:off x="2895600" y="4038600"/>
            <a:ext cx="6324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27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000"/>
                                        <p:tgtEl>
                                          <p:spTgt spid="11"/>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1"/>
          <p:cNvSpPr>
            <a:spLocks noGrp="1" noChangeArrowheads="1"/>
          </p:cNvSpPr>
          <p:nvPr>
            <p:ph type="title"/>
          </p:nvPr>
        </p:nvSpPr>
        <p:spPr>
          <a:xfrm>
            <a:off x="2514600" y="914400"/>
            <a:ext cx="7359650" cy="685800"/>
          </a:xfrm>
        </p:spPr>
        <p:txBody>
          <a:bodyPr anchor="t"/>
          <a:lstStyle/>
          <a:p>
            <a:r>
              <a:rPr lang="en-US" sz="3200" u="sng">
                <a:latin typeface="Cambria" pitchFamily="18" charset="0"/>
              </a:rPr>
              <a:t>Acts 3:19-21</a:t>
            </a:r>
          </a:p>
        </p:txBody>
      </p:sp>
      <p:sp>
        <p:nvSpPr>
          <p:cNvPr id="21506" name="Rectangle 2"/>
          <p:cNvSpPr>
            <a:spLocks noGrp="1" noChangeArrowheads="1"/>
          </p:cNvSpPr>
          <p:nvPr>
            <p:ph type="body" idx="1"/>
          </p:nvPr>
        </p:nvSpPr>
        <p:spPr>
          <a:xfrm>
            <a:off x="533400" y="1600202"/>
            <a:ext cx="11430000" cy="4171951"/>
          </a:xfrm>
        </p:spPr>
        <p:txBody>
          <a:bodyPr>
            <a:normAutofit/>
          </a:bodyPr>
          <a:lstStyle/>
          <a:p>
            <a:pPr marL="0" indent="0" algn="ctr">
              <a:buNone/>
              <a:defRPr/>
            </a:pPr>
            <a:r>
              <a:rPr lang="en-US" dirty="0">
                <a:latin typeface="Cambria" pitchFamily="18" charset="0"/>
              </a:rPr>
              <a:t>"Therefore repent and return, so that your sins may be wiped away, in order that times of refreshing may come from the presence of the Lord;   </a:t>
            </a:r>
            <a:r>
              <a:rPr lang="en-US" baseline="30000" dirty="0">
                <a:latin typeface="Cambria" pitchFamily="18" charset="0"/>
              </a:rPr>
              <a:t>20</a:t>
            </a:r>
            <a:r>
              <a:rPr lang="en-US" dirty="0">
                <a:latin typeface="Cambria" pitchFamily="18" charset="0"/>
              </a:rPr>
              <a:t>and that He may send Jesus, the Christ appointed for you,  </a:t>
            </a:r>
            <a:r>
              <a:rPr lang="en-US" baseline="30000" dirty="0">
                <a:latin typeface="Cambria" pitchFamily="18" charset="0"/>
              </a:rPr>
              <a:t>21</a:t>
            </a:r>
            <a:r>
              <a:rPr lang="en-US" dirty="0">
                <a:latin typeface="Cambria" pitchFamily="18" charset="0"/>
              </a:rPr>
              <a:t>whom heaven must receive until the period of restoration of all things about which God spoke by the mouth of His holy prophets from ancient time. </a:t>
            </a:r>
          </a:p>
          <a:p>
            <a:pPr>
              <a:buFont typeface="Wingdings" pitchFamily="2" charset="2"/>
              <a:buNone/>
              <a:defRPr/>
            </a:pPr>
            <a:r>
              <a:rPr lang="en-US" dirty="0">
                <a:latin typeface="Cambria" pitchFamily="18" charset="0"/>
              </a:rPr>
              <a:t> </a:t>
            </a:r>
          </a:p>
        </p:txBody>
      </p:sp>
      <p:cxnSp>
        <p:nvCxnSpPr>
          <p:cNvPr id="7" name="Straight Connector 6"/>
          <p:cNvCxnSpPr>
            <a:cxnSpLocks noChangeShapeType="1"/>
          </p:cNvCxnSpPr>
          <p:nvPr/>
        </p:nvCxnSpPr>
        <p:spPr bwMode="auto">
          <a:xfrm>
            <a:off x="4356463" y="3603111"/>
            <a:ext cx="7315200" cy="2117"/>
          </a:xfrm>
          <a:prstGeom prst="line">
            <a:avLst/>
          </a:prstGeom>
          <a:noFill/>
          <a:ln w="57150" algn="ctr">
            <a:solidFill>
              <a:srgbClr val="FFFF00"/>
            </a:solidFill>
            <a:round/>
            <a:headEnd/>
            <a:tailEnd/>
          </a:ln>
        </p:spPr>
      </p:cxnSp>
      <p:cxnSp>
        <p:nvCxnSpPr>
          <p:cNvPr id="8" name="Straight Connector 7"/>
          <p:cNvCxnSpPr>
            <a:cxnSpLocks noChangeShapeType="1"/>
          </p:cNvCxnSpPr>
          <p:nvPr/>
        </p:nvCxnSpPr>
        <p:spPr bwMode="auto">
          <a:xfrm>
            <a:off x="762000" y="4093636"/>
            <a:ext cx="4343400" cy="0"/>
          </a:xfrm>
          <a:prstGeom prst="line">
            <a:avLst/>
          </a:prstGeom>
          <a:noFill/>
          <a:ln w="57150" algn="ctr">
            <a:solidFill>
              <a:srgbClr val="FFFF00"/>
            </a:solidFill>
            <a:round/>
            <a:headEnd/>
            <a:tailEnd/>
          </a:ln>
        </p:spPr>
      </p:cxnSp>
      <p:cxnSp>
        <p:nvCxnSpPr>
          <p:cNvPr id="6" name="Straight Connector 5"/>
          <p:cNvCxnSpPr>
            <a:cxnSpLocks noChangeShapeType="1"/>
          </p:cNvCxnSpPr>
          <p:nvPr/>
        </p:nvCxnSpPr>
        <p:spPr bwMode="auto">
          <a:xfrm flipV="1">
            <a:off x="2292531" y="2592917"/>
            <a:ext cx="7156269" cy="19596"/>
          </a:xfrm>
          <a:prstGeom prst="line">
            <a:avLst/>
          </a:prstGeom>
          <a:noFill/>
          <a:ln w="57150" algn="ctr">
            <a:solidFill>
              <a:srgbClr val="FFFF00"/>
            </a:solidFill>
            <a:round/>
            <a:headEnd/>
            <a:tailEnd/>
          </a:ln>
        </p:spPr>
      </p:cxnSp>
      <p:sp>
        <p:nvSpPr>
          <p:cNvPr id="12" name="Rounded Rectangle 11"/>
          <p:cNvSpPr>
            <a:spLocks noChangeArrowheads="1"/>
          </p:cNvSpPr>
          <p:nvPr/>
        </p:nvSpPr>
        <p:spPr bwMode="auto">
          <a:xfrm>
            <a:off x="2719478" y="4937426"/>
            <a:ext cx="6949894" cy="1341422"/>
          </a:xfrm>
          <a:prstGeom prst="roundRect">
            <a:avLst>
              <a:gd name="adj" fmla="val 16667"/>
            </a:avLst>
          </a:prstGeom>
          <a:solidFill>
            <a:srgbClr val="0000CC"/>
          </a:solidFill>
          <a:ln w="38100" algn="ctr">
            <a:solidFill>
              <a:srgbClr val="FFFF00"/>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“the reference is to the refreshing of the soul effected by the joys of the Holy Spirit.”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		- J. W. McGarvey</a:t>
            </a:r>
          </a:p>
        </p:txBody>
      </p:sp>
      <p:sp>
        <p:nvSpPr>
          <p:cNvPr id="604169" name="Rectangle 12"/>
          <p:cNvSpPr>
            <a:spLocks noChangeArrowheads="1"/>
          </p:cNvSpPr>
          <p:nvPr/>
        </p:nvSpPr>
        <p:spPr bwMode="auto">
          <a:xfrm>
            <a:off x="3505224" y="2"/>
            <a:ext cx="5527795" cy="59195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10000"/>
              </a:lnSpc>
              <a:spcBef>
                <a:spcPts val="0"/>
              </a:spcBef>
              <a:spcAft>
                <a:spcPts val="0"/>
              </a:spcAft>
              <a:buClrTx/>
              <a:buSzTx/>
              <a:buFont typeface="Wingdings" pitchFamily="2" charset="2"/>
              <a:buNone/>
              <a:tabLst/>
              <a:defRPr/>
            </a:pPr>
            <a:r>
              <a:rPr kumimoji="0" lang="en-US" sz="3200" b="1" i="0" u="sng" strike="noStrike" kern="1200" cap="none" spc="0" normalizeH="0" baseline="0" noProof="0">
                <a:ln>
                  <a:noFill/>
                </a:ln>
                <a:solidFill>
                  <a:srgbClr val="FFFF00"/>
                </a:solidFill>
                <a:effectLst/>
                <a:uLnTx/>
                <a:uFillTx/>
                <a:latin typeface="Cambria" pitchFamily="18" charset="0"/>
                <a:ea typeface="+mn-ea"/>
                <a:cs typeface="+mn-cs"/>
              </a:rPr>
              <a:t>3:17-21 – Call to Repentance</a:t>
            </a:r>
          </a:p>
        </p:txBody>
      </p:sp>
      <p:sp>
        <p:nvSpPr>
          <p:cNvPr id="9" name="Rounded Rectangular Callout 17">
            <a:extLst>
              <a:ext uri="{FF2B5EF4-FFF2-40B4-BE49-F238E27FC236}">
                <a16:creationId xmlns:a16="http://schemas.microsoft.com/office/drawing/2014/main" id="{08FF5BA7-5936-4E1B-8BEF-17DA46DFCF31}"/>
              </a:ext>
            </a:extLst>
          </p:cNvPr>
          <p:cNvSpPr/>
          <p:nvPr/>
        </p:nvSpPr>
        <p:spPr>
          <a:xfrm>
            <a:off x="6816687" y="1532038"/>
            <a:ext cx="4432663" cy="495304"/>
          </a:xfrm>
          <a:prstGeom prst="wedgeRoundRectCallout">
            <a:avLst>
              <a:gd name="adj1" fmla="val -8086"/>
              <a:gd name="adj2" fmla="val 202826"/>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Reference to the 2</a:t>
            </a:r>
            <a:r>
              <a:rPr kumimoji="0" lang="en-US" sz="2800" b="0" i="0" u="none" strike="noStrike" kern="1200" cap="none" spc="0" normalizeH="0" baseline="30000" noProof="0" dirty="0">
                <a:ln>
                  <a:noFill/>
                </a:ln>
                <a:solidFill>
                  <a:srgbClr val="FFFF00"/>
                </a:solidFill>
                <a:effectLst/>
                <a:uLnTx/>
                <a:uFillTx/>
                <a:latin typeface="Cambria" pitchFamily="18" charset="0"/>
                <a:ea typeface="+mn-ea"/>
                <a:cs typeface="+mn-cs"/>
              </a:rPr>
              <a:t>nd</a:t>
            </a: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 coming</a:t>
            </a:r>
          </a:p>
        </p:txBody>
      </p:sp>
    </p:spTree>
    <p:extLst>
      <p:ext uri="{BB962C8B-B14F-4D97-AF65-F5344CB8AC3E}">
        <p14:creationId xmlns:p14="http://schemas.microsoft.com/office/powerpoint/2010/main" val="3164165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9" grpId="0" animBg="1"/>
      <p:bldP spid="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7" name="Rectangle 2"/>
          <p:cNvSpPr>
            <a:spLocks noGrp="1" noChangeArrowheads="1"/>
          </p:cNvSpPr>
          <p:nvPr>
            <p:ph type="title"/>
          </p:nvPr>
        </p:nvSpPr>
        <p:spPr>
          <a:xfrm>
            <a:off x="1981200" y="76200"/>
            <a:ext cx="8229600" cy="533400"/>
          </a:xfrm>
        </p:spPr>
        <p:txBody>
          <a:bodyPr>
            <a:normAutofit/>
          </a:bodyPr>
          <a:lstStyle/>
          <a:p>
            <a:pPr eaLnBrk="1" hangingPunct="1"/>
            <a:r>
              <a:rPr lang="en-US" sz="2800" b="1" i="1" u="sng" dirty="0">
                <a:solidFill>
                  <a:srgbClr val="FFFF00"/>
                </a:solidFill>
              </a:rPr>
              <a:t>Timeline of the Kingdom</a:t>
            </a:r>
          </a:p>
        </p:txBody>
      </p:sp>
      <p:sp>
        <p:nvSpPr>
          <p:cNvPr id="605188" name="Text Box 4"/>
          <p:cNvSpPr txBox="1">
            <a:spLocks noChangeArrowheads="1"/>
          </p:cNvSpPr>
          <p:nvPr/>
        </p:nvSpPr>
        <p:spPr bwMode="auto">
          <a:xfrm>
            <a:off x="3505200" y="2819400"/>
            <a:ext cx="2133600" cy="424732"/>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Repent &amp; Turn</a:t>
            </a:r>
          </a:p>
        </p:txBody>
      </p:sp>
      <p:sp>
        <p:nvSpPr>
          <p:cNvPr id="605189" name="Line 5"/>
          <p:cNvSpPr>
            <a:spLocks noChangeShapeType="1"/>
          </p:cNvSpPr>
          <p:nvPr/>
        </p:nvSpPr>
        <p:spPr bwMode="auto">
          <a:xfrm>
            <a:off x="1676400" y="2575984"/>
            <a:ext cx="8839200" cy="14816"/>
          </a:xfrm>
          <a:prstGeom prst="line">
            <a:avLst/>
          </a:prstGeom>
          <a:noFill/>
          <a:ln w="2857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05190" name="AutoShape 6"/>
          <p:cNvSpPr>
            <a:spLocks/>
          </p:cNvSpPr>
          <p:nvPr/>
        </p:nvSpPr>
        <p:spPr bwMode="auto">
          <a:xfrm rot="-5400000">
            <a:off x="6019800" y="1128184"/>
            <a:ext cx="381000" cy="2514600"/>
          </a:xfrm>
          <a:prstGeom prst="rightBrace">
            <a:avLst>
              <a:gd name="adj1" fmla="val 55000"/>
              <a:gd name="adj2" fmla="val 50000"/>
            </a:avLst>
          </a:prstGeom>
          <a:noFill/>
          <a:ln w="19050">
            <a:solidFill>
              <a:schemeClr val="tx1"/>
            </a:solidFill>
            <a:round/>
            <a:headEnd/>
            <a:tailEnd/>
          </a:ln>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05191" name="Line 7"/>
          <p:cNvSpPr>
            <a:spLocks noChangeShapeType="1"/>
          </p:cNvSpPr>
          <p:nvPr/>
        </p:nvSpPr>
        <p:spPr bwMode="auto">
          <a:xfrm flipV="1">
            <a:off x="4419600" y="2575984"/>
            <a:ext cx="0" cy="319616"/>
          </a:xfrm>
          <a:prstGeom prst="line">
            <a:avLst/>
          </a:prstGeom>
          <a:noFill/>
          <a:ln w="19050">
            <a:solidFill>
              <a:schemeClr val="tx1"/>
            </a:solidFill>
            <a:round/>
            <a:headEnd/>
            <a:tailEnd type="stealth"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05192" name="Text Box 8"/>
          <p:cNvSpPr txBox="1">
            <a:spLocks noChangeArrowheads="1"/>
          </p:cNvSpPr>
          <p:nvPr/>
        </p:nvSpPr>
        <p:spPr bwMode="auto">
          <a:xfrm>
            <a:off x="3581400" y="1720871"/>
            <a:ext cx="1828800" cy="757130"/>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Sins Blotted Out</a:t>
            </a:r>
          </a:p>
        </p:txBody>
      </p:sp>
      <p:sp>
        <p:nvSpPr>
          <p:cNvPr id="605193" name="Line 9"/>
          <p:cNvSpPr>
            <a:spLocks noChangeShapeType="1"/>
          </p:cNvSpPr>
          <p:nvPr/>
        </p:nvSpPr>
        <p:spPr bwMode="auto">
          <a:xfrm>
            <a:off x="4495800" y="2286000"/>
            <a:ext cx="0" cy="289984"/>
          </a:xfrm>
          <a:prstGeom prst="line">
            <a:avLst/>
          </a:prstGeom>
          <a:noFill/>
          <a:ln w="19050">
            <a:solidFill>
              <a:schemeClr val="tx1"/>
            </a:solidFill>
            <a:round/>
            <a:headEnd/>
            <a:tailEnd type="stealth"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05194" name="Text Box 10"/>
          <p:cNvSpPr txBox="1">
            <a:spLocks noChangeArrowheads="1"/>
          </p:cNvSpPr>
          <p:nvPr/>
        </p:nvSpPr>
        <p:spPr bwMode="auto">
          <a:xfrm>
            <a:off x="5257800" y="1629852"/>
            <a:ext cx="1828800" cy="757130"/>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Times of Refreshing</a:t>
            </a:r>
          </a:p>
        </p:txBody>
      </p:sp>
      <p:sp>
        <p:nvSpPr>
          <p:cNvPr id="605195" name="Text Box 11"/>
          <p:cNvSpPr txBox="1">
            <a:spLocks noChangeArrowheads="1"/>
          </p:cNvSpPr>
          <p:nvPr/>
        </p:nvSpPr>
        <p:spPr bwMode="auto">
          <a:xfrm>
            <a:off x="7543800" y="1629852"/>
            <a:ext cx="1143000" cy="757130"/>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Jesus Sent</a:t>
            </a:r>
          </a:p>
        </p:txBody>
      </p:sp>
      <p:sp>
        <p:nvSpPr>
          <p:cNvPr id="605196" name="Line 12"/>
          <p:cNvSpPr>
            <a:spLocks noChangeShapeType="1"/>
          </p:cNvSpPr>
          <p:nvPr/>
        </p:nvSpPr>
        <p:spPr bwMode="auto">
          <a:xfrm>
            <a:off x="8153400" y="2209800"/>
            <a:ext cx="0" cy="381000"/>
          </a:xfrm>
          <a:prstGeom prst="line">
            <a:avLst/>
          </a:prstGeom>
          <a:noFill/>
          <a:ln w="19050">
            <a:solidFill>
              <a:schemeClr val="tx1"/>
            </a:solidFill>
            <a:round/>
            <a:headEnd/>
            <a:tailEnd type="stealth"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05197" name="Text Box 13"/>
          <p:cNvSpPr txBox="1">
            <a:spLocks noChangeArrowheads="1"/>
          </p:cNvSpPr>
          <p:nvPr/>
        </p:nvSpPr>
        <p:spPr bwMode="auto">
          <a:xfrm>
            <a:off x="8686800" y="1629852"/>
            <a:ext cx="1828800" cy="757130"/>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mn-cs"/>
              </a:rPr>
              <a:t>Restoration of all things</a:t>
            </a:r>
          </a:p>
        </p:txBody>
      </p:sp>
      <p:sp>
        <p:nvSpPr>
          <p:cNvPr id="605198" name="AutoShape 14"/>
          <p:cNvSpPr>
            <a:spLocks/>
          </p:cNvSpPr>
          <p:nvPr/>
        </p:nvSpPr>
        <p:spPr bwMode="auto">
          <a:xfrm rot="-5400000">
            <a:off x="9182100" y="1333500"/>
            <a:ext cx="381000" cy="2133600"/>
          </a:xfrm>
          <a:prstGeom prst="rightBrace">
            <a:avLst>
              <a:gd name="adj1" fmla="val 46667"/>
              <a:gd name="adj2" fmla="val 50000"/>
            </a:avLst>
          </a:prstGeom>
          <a:noFill/>
          <a:ln w="19050">
            <a:solidFill>
              <a:schemeClr val="tx1"/>
            </a:solidFill>
            <a:round/>
            <a:headEnd/>
            <a:tailEnd/>
          </a:ln>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05199" name="Text Box 26"/>
          <p:cNvSpPr txBox="1">
            <a:spLocks noChangeArrowheads="1"/>
          </p:cNvSpPr>
          <p:nvPr/>
        </p:nvSpPr>
        <p:spPr bwMode="auto">
          <a:xfrm>
            <a:off x="2209800" y="1644669"/>
            <a:ext cx="1371600" cy="757130"/>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Jesus</a:t>
            </a: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Glorified</a:t>
            </a:r>
          </a:p>
        </p:txBody>
      </p:sp>
      <p:sp>
        <p:nvSpPr>
          <p:cNvPr id="605200" name="Line 27"/>
          <p:cNvSpPr>
            <a:spLocks noChangeShapeType="1"/>
          </p:cNvSpPr>
          <p:nvPr/>
        </p:nvSpPr>
        <p:spPr bwMode="auto">
          <a:xfrm flipV="1">
            <a:off x="2895600" y="2209816"/>
            <a:ext cx="0" cy="321733"/>
          </a:xfrm>
          <a:prstGeom prst="line">
            <a:avLst/>
          </a:prstGeom>
          <a:noFill/>
          <a:ln w="19050">
            <a:solidFill>
              <a:schemeClr val="tx1"/>
            </a:solidFill>
            <a:round/>
            <a:headEnd/>
            <a:tailEnd type="stealth"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05201" name="Text Box 28"/>
          <p:cNvSpPr txBox="1">
            <a:spLocks noChangeArrowheads="1"/>
          </p:cNvSpPr>
          <p:nvPr/>
        </p:nvSpPr>
        <p:spPr bwMode="auto">
          <a:xfrm>
            <a:off x="1600200" y="2819421"/>
            <a:ext cx="1828800" cy="757130"/>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Jesus Delivered up</a:t>
            </a:r>
          </a:p>
        </p:txBody>
      </p:sp>
      <p:sp>
        <p:nvSpPr>
          <p:cNvPr id="605202" name="Line 29"/>
          <p:cNvSpPr>
            <a:spLocks noChangeShapeType="1"/>
          </p:cNvSpPr>
          <p:nvPr/>
        </p:nvSpPr>
        <p:spPr bwMode="auto">
          <a:xfrm flipV="1">
            <a:off x="2514600" y="2590800"/>
            <a:ext cx="0" cy="304800"/>
          </a:xfrm>
          <a:prstGeom prst="line">
            <a:avLst/>
          </a:prstGeom>
          <a:noFill/>
          <a:ln w="19050">
            <a:solidFill>
              <a:schemeClr val="tx1"/>
            </a:solidFill>
            <a:round/>
            <a:headEnd/>
            <a:tailEnd type="stealth"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05203" name="Freeform 33"/>
          <p:cNvSpPr>
            <a:spLocks/>
          </p:cNvSpPr>
          <p:nvPr/>
        </p:nvSpPr>
        <p:spPr bwMode="auto">
          <a:xfrm>
            <a:off x="2895600" y="1066800"/>
            <a:ext cx="5181600" cy="533400"/>
          </a:xfrm>
          <a:custGeom>
            <a:avLst/>
            <a:gdLst>
              <a:gd name="T0" fmla="*/ 0 w 2976"/>
              <a:gd name="T1" fmla="*/ 2147483647 h 432"/>
              <a:gd name="T2" fmla="*/ 2147483647 w 2976"/>
              <a:gd name="T3" fmla="*/ 2147483647 h 432"/>
              <a:gd name="T4" fmla="*/ 2147483647 w 2976"/>
              <a:gd name="T5" fmla="*/ 0 h 432"/>
              <a:gd name="T6" fmla="*/ 2147483647 w 2976"/>
              <a:gd name="T7" fmla="*/ 2147483647 h 432"/>
              <a:gd name="T8" fmla="*/ 2147483647 w 2976"/>
              <a:gd name="T9" fmla="*/ 2147483647 h 432"/>
              <a:gd name="T10" fmla="*/ 0 60000 65536"/>
              <a:gd name="T11" fmla="*/ 0 60000 65536"/>
              <a:gd name="T12" fmla="*/ 0 60000 65536"/>
              <a:gd name="T13" fmla="*/ 0 60000 65536"/>
              <a:gd name="T14" fmla="*/ 0 60000 65536"/>
              <a:gd name="T15" fmla="*/ 0 w 2976"/>
              <a:gd name="T16" fmla="*/ 0 h 432"/>
              <a:gd name="T17" fmla="*/ 2976 w 2976"/>
              <a:gd name="T18" fmla="*/ 432 h 432"/>
            </a:gdLst>
            <a:ahLst/>
            <a:cxnLst>
              <a:cxn ang="T10">
                <a:pos x="T0" y="T1"/>
              </a:cxn>
              <a:cxn ang="T11">
                <a:pos x="T2" y="T3"/>
              </a:cxn>
              <a:cxn ang="T12">
                <a:pos x="T4" y="T5"/>
              </a:cxn>
              <a:cxn ang="T13">
                <a:pos x="T6" y="T7"/>
              </a:cxn>
              <a:cxn ang="T14">
                <a:pos x="T8" y="T9"/>
              </a:cxn>
            </a:cxnLst>
            <a:rect l="T15" t="T16" r="T17" b="T18"/>
            <a:pathLst>
              <a:path w="2976" h="432">
                <a:moveTo>
                  <a:pt x="0" y="432"/>
                </a:moveTo>
                <a:cubicBezTo>
                  <a:pt x="20" y="324"/>
                  <a:pt x="40" y="216"/>
                  <a:pt x="288" y="144"/>
                </a:cubicBezTo>
                <a:cubicBezTo>
                  <a:pt x="536" y="72"/>
                  <a:pt x="1096" y="0"/>
                  <a:pt x="1488" y="0"/>
                </a:cubicBezTo>
                <a:cubicBezTo>
                  <a:pt x="1880" y="0"/>
                  <a:pt x="2392" y="72"/>
                  <a:pt x="2640" y="144"/>
                </a:cubicBezTo>
                <a:cubicBezTo>
                  <a:pt x="2888" y="216"/>
                  <a:pt x="2932" y="324"/>
                  <a:pt x="2976" y="432"/>
                </a:cubicBezTo>
              </a:path>
            </a:pathLst>
          </a:custGeom>
          <a:noFill/>
          <a:ln w="38100">
            <a:solidFill>
              <a:schemeClr val="tx1"/>
            </a:solidFill>
            <a:round/>
            <a:headEnd/>
            <a:tailEnd type="stealth" w="lg" len="lg"/>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605204" name="Text Box 34"/>
          <p:cNvSpPr txBox="1">
            <a:spLocks noChangeArrowheads="1"/>
          </p:cNvSpPr>
          <p:nvPr/>
        </p:nvSpPr>
        <p:spPr bwMode="auto">
          <a:xfrm>
            <a:off x="3920458" y="635826"/>
            <a:ext cx="3131883" cy="461665"/>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white"/>
                </a:solidFill>
                <a:effectLst/>
                <a:uLnTx/>
                <a:uFillTx/>
                <a:latin typeface="Calibri"/>
                <a:ea typeface="+mn-ea"/>
                <a:cs typeface="+mn-cs"/>
              </a:rPr>
              <a:t>Heaven Receives Until…</a:t>
            </a:r>
          </a:p>
        </p:txBody>
      </p:sp>
      <p:sp>
        <p:nvSpPr>
          <p:cNvPr id="605206" name="Text Box 53"/>
          <p:cNvSpPr txBox="1">
            <a:spLocks noChangeArrowheads="1"/>
          </p:cNvSpPr>
          <p:nvPr/>
        </p:nvSpPr>
        <p:spPr bwMode="auto">
          <a:xfrm>
            <a:off x="1676403" y="762001"/>
            <a:ext cx="1080745" cy="523220"/>
          </a:xfrm>
          <a:prstGeom prst="rect">
            <a:avLst/>
          </a:prstGeom>
          <a:solidFill>
            <a:schemeClr val="bg2"/>
          </a:solidFill>
          <a:ln w="9525">
            <a:solidFill>
              <a:schemeClr val="tx1"/>
            </a:solidFill>
            <a:miter lim="800000"/>
            <a:headEnd/>
            <a:tailEnd/>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Acts 3</a:t>
            </a:r>
          </a:p>
        </p:txBody>
      </p:sp>
      <p:sp>
        <p:nvSpPr>
          <p:cNvPr id="4" name="TextBox 3">
            <a:extLst>
              <a:ext uri="{FF2B5EF4-FFF2-40B4-BE49-F238E27FC236}">
                <a16:creationId xmlns:a16="http://schemas.microsoft.com/office/drawing/2014/main" id="{0EC96C2C-DA1D-4F41-AF5E-1A42EDFA16A7}"/>
              </a:ext>
            </a:extLst>
          </p:cNvPr>
          <p:cNvSpPr txBox="1"/>
          <p:nvPr/>
        </p:nvSpPr>
        <p:spPr>
          <a:xfrm>
            <a:off x="419102" y="3692562"/>
            <a:ext cx="11353795" cy="3108543"/>
          </a:xfrm>
          <a:prstGeom prst="rect">
            <a:avLst/>
          </a:prstGeom>
          <a:noFill/>
          <a:ln>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solidFill>
                <a:effectLst/>
                <a:uLnTx/>
                <a:uFillTx/>
                <a:latin typeface="Calibri"/>
                <a:ea typeface="+mn-ea"/>
                <a:cs typeface="+mn-cs"/>
              </a:rPr>
              <a:t>“Man will be restored to his complete fellowship with God that he had in Eden; to immortality such as he possessed before he was denied  possession of the tree of life.  This will happen when Jesus returns and death is abolished and those who are dead in Christ are raised to live with him.  This will be the restoration of the original condition that existed in the time of Eden when sinless man walked daily with God”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(Sewell Hall – circa 1970 )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1"/>
          <p:cNvSpPr>
            <a:spLocks noGrp="1" noChangeArrowheads="1"/>
          </p:cNvSpPr>
          <p:nvPr>
            <p:ph type="title"/>
          </p:nvPr>
        </p:nvSpPr>
        <p:spPr>
          <a:xfrm>
            <a:off x="1676400" y="152400"/>
            <a:ext cx="8839200" cy="685800"/>
          </a:xfrm>
        </p:spPr>
        <p:txBody>
          <a:bodyPr anchor="t">
            <a:noAutofit/>
          </a:bodyPr>
          <a:lstStyle/>
          <a:p>
            <a:r>
              <a:rPr lang="en-US" sz="2800" b="1" i="1" u="sng" dirty="0">
                <a:solidFill>
                  <a:srgbClr val="FFFF00"/>
                </a:solidFill>
                <a:latin typeface="Cambria" pitchFamily="18" charset="0"/>
              </a:rPr>
              <a:t>Acts 3:22-24 – Moses’ Prophecy:  A Prophet to Come</a:t>
            </a:r>
            <a:br>
              <a:rPr lang="en-US" sz="2800" b="1" i="1" u="sng" dirty="0">
                <a:solidFill>
                  <a:srgbClr val="FFFF00"/>
                </a:solidFill>
                <a:latin typeface="Cambria" pitchFamily="18" charset="0"/>
              </a:rPr>
            </a:br>
            <a:endParaRPr lang="en-US" sz="2800" b="1" i="1" u="sng" dirty="0">
              <a:solidFill>
                <a:srgbClr val="FFFF00"/>
              </a:solidFill>
              <a:latin typeface="Cambria" pitchFamily="18" charset="0"/>
            </a:endParaRPr>
          </a:p>
        </p:txBody>
      </p:sp>
      <p:sp>
        <p:nvSpPr>
          <p:cNvPr id="21506" name="Rectangle 2"/>
          <p:cNvSpPr>
            <a:spLocks noGrp="1" noChangeArrowheads="1"/>
          </p:cNvSpPr>
          <p:nvPr>
            <p:ph type="body" idx="1"/>
          </p:nvPr>
        </p:nvSpPr>
        <p:spPr>
          <a:xfrm>
            <a:off x="838200" y="1066802"/>
            <a:ext cx="10744200" cy="3562351"/>
          </a:xfrm>
        </p:spPr>
        <p:txBody>
          <a:bodyPr>
            <a:normAutofit/>
          </a:bodyPr>
          <a:lstStyle/>
          <a:p>
            <a:pPr algn="ctr">
              <a:buFont typeface="Wingdings" pitchFamily="2" charset="2"/>
              <a:buNone/>
              <a:defRPr/>
            </a:pPr>
            <a:r>
              <a:rPr lang="en-US" sz="2800" dirty="0">
                <a:latin typeface="Cambria" pitchFamily="18" charset="0"/>
              </a:rPr>
              <a:t> "Moses said, 'THE LORD GOD WILL RAISE UP FOR YOU </a:t>
            </a:r>
            <a:r>
              <a:rPr lang="en-US" sz="2800" b="1" i="1" u="sng" dirty="0">
                <a:solidFill>
                  <a:srgbClr val="FFFF00"/>
                </a:solidFill>
                <a:latin typeface="Cambria" pitchFamily="18" charset="0"/>
              </a:rPr>
              <a:t>A PROPHET LIKE ME</a:t>
            </a:r>
            <a:r>
              <a:rPr lang="en-US" sz="2800" dirty="0">
                <a:latin typeface="Cambria" pitchFamily="18" charset="0"/>
              </a:rPr>
              <a:t> FROM YOUR BRETHREN; TO HIM YOU SHALL </a:t>
            </a:r>
            <a:r>
              <a:rPr lang="en-US" sz="2800" i="1" u="sng" dirty="0">
                <a:solidFill>
                  <a:srgbClr val="FFFF00"/>
                </a:solidFill>
                <a:latin typeface="Cambria" pitchFamily="18" charset="0"/>
              </a:rPr>
              <a:t>GIVE HEED </a:t>
            </a:r>
            <a:r>
              <a:rPr lang="en-US" sz="2800" dirty="0">
                <a:latin typeface="Cambria" pitchFamily="18" charset="0"/>
              </a:rPr>
              <a:t>to everything He says to you.   </a:t>
            </a:r>
            <a:r>
              <a:rPr lang="en-US" sz="2800" baseline="30000" dirty="0">
                <a:latin typeface="Cambria" pitchFamily="18" charset="0"/>
              </a:rPr>
              <a:t>23</a:t>
            </a:r>
            <a:r>
              <a:rPr lang="en-US" sz="2800" dirty="0">
                <a:latin typeface="Cambria" pitchFamily="18" charset="0"/>
              </a:rPr>
              <a:t>'And it will be that every soul that does not heed that prophet shall be utterly destroyed from among the people.’</a:t>
            </a:r>
          </a:p>
        </p:txBody>
      </p:sp>
      <p:cxnSp>
        <p:nvCxnSpPr>
          <p:cNvPr id="5" name="Straight Connector 4">
            <a:extLst>
              <a:ext uri="{FF2B5EF4-FFF2-40B4-BE49-F238E27FC236}">
                <a16:creationId xmlns:a16="http://schemas.microsoft.com/office/drawing/2014/main" id="{17572965-C9EF-4695-BB2C-DC737C050B1C}"/>
              </a:ext>
            </a:extLst>
          </p:cNvPr>
          <p:cNvCxnSpPr>
            <a:cxnSpLocks noChangeShapeType="1"/>
          </p:cNvCxnSpPr>
          <p:nvPr/>
        </p:nvCxnSpPr>
        <p:spPr bwMode="auto">
          <a:xfrm>
            <a:off x="6400800" y="2819400"/>
            <a:ext cx="2971800" cy="0"/>
          </a:xfrm>
          <a:prstGeom prst="line">
            <a:avLst/>
          </a:prstGeom>
          <a:noFill/>
          <a:ln w="28575" algn="ctr">
            <a:solidFill>
              <a:srgbClr val="FFFF00"/>
            </a:solidFill>
            <a:round/>
            <a:headEnd/>
            <a:tailEnd/>
          </a:ln>
        </p:spPr>
      </p:cxnSp>
      <p:sp>
        <p:nvSpPr>
          <p:cNvPr id="7" name="Rounded Rectangular Callout 17">
            <a:extLst>
              <a:ext uri="{FF2B5EF4-FFF2-40B4-BE49-F238E27FC236}">
                <a16:creationId xmlns:a16="http://schemas.microsoft.com/office/drawing/2014/main" id="{7BCF0A3A-F584-4D96-AB6B-F0ECD1E81B65}"/>
              </a:ext>
            </a:extLst>
          </p:cNvPr>
          <p:cNvSpPr/>
          <p:nvPr/>
        </p:nvSpPr>
        <p:spPr>
          <a:xfrm>
            <a:off x="4184466" y="3929529"/>
            <a:ext cx="4432663" cy="495304"/>
          </a:xfrm>
          <a:prstGeom prst="wedgeRoundRectCallout">
            <a:avLst>
              <a:gd name="adj1" fmla="val -2356"/>
              <a:gd name="adj2" fmla="val 4898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Deuteronomy 18:15-19</a:t>
            </a:r>
          </a:p>
        </p:txBody>
      </p:sp>
      <p:sp>
        <p:nvSpPr>
          <p:cNvPr id="8" name="Rounded Rectangular Callout 17">
            <a:extLst>
              <a:ext uri="{FF2B5EF4-FFF2-40B4-BE49-F238E27FC236}">
                <a16:creationId xmlns:a16="http://schemas.microsoft.com/office/drawing/2014/main" id="{583C20B8-3725-4331-885D-F3E43AE9AE24}"/>
              </a:ext>
            </a:extLst>
          </p:cNvPr>
          <p:cNvSpPr/>
          <p:nvPr/>
        </p:nvSpPr>
        <p:spPr>
          <a:xfrm>
            <a:off x="1790697" y="4613020"/>
            <a:ext cx="9220200" cy="489469"/>
          </a:xfrm>
          <a:prstGeom prst="wedgeRoundRectCallout">
            <a:avLst>
              <a:gd name="adj1" fmla="val -38132"/>
              <a:gd name="adj2" fmla="val -47059"/>
              <a:gd name="adj3" fmla="val 1666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itchFamily="18" charset="0"/>
                <a:ea typeface="+mn-ea"/>
                <a:cs typeface="+mn-cs"/>
              </a:rPr>
              <a:t>Since Jesus was raised, everyone must listen to this prophet</a:t>
            </a:r>
          </a:p>
        </p:txBody>
      </p:sp>
      <p:sp>
        <p:nvSpPr>
          <p:cNvPr id="9" name="Rounded Rectangular Callout 17">
            <a:extLst>
              <a:ext uri="{FF2B5EF4-FFF2-40B4-BE49-F238E27FC236}">
                <a16:creationId xmlns:a16="http://schemas.microsoft.com/office/drawing/2014/main" id="{C64E390D-CB18-4C88-9DA3-CBD56E5982F1}"/>
              </a:ext>
            </a:extLst>
          </p:cNvPr>
          <p:cNvSpPr/>
          <p:nvPr/>
        </p:nvSpPr>
        <p:spPr>
          <a:xfrm>
            <a:off x="3844834" y="2267899"/>
            <a:ext cx="8083731" cy="1294447"/>
          </a:xfrm>
          <a:prstGeom prst="wedgeRoundRectCallout">
            <a:avLst>
              <a:gd name="adj1" fmla="val 31686"/>
              <a:gd name="adj2" fmla="val -103282"/>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Therefore when the people saw the sign which He had performed, they said, “This is truly the Prophet who is to come into the world.” (John 6:14)</a:t>
            </a:r>
            <a:endPar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10" name="Rounded Rectangular Callout 17">
            <a:extLst>
              <a:ext uri="{FF2B5EF4-FFF2-40B4-BE49-F238E27FC236}">
                <a16:creationId xmlns:a16="http://schemas.microsoft.com/office/drawing/2014/main" id="{1487AF8E-5D90-4D24-9A76-35B372F160A4}"/>
              </a:ext>
            </a:extLst>
          </p:cNvPr>
          <p:cNvSpPr/>
          <p:nvPr/>
        </p:nvSpPr>
        <p:spPr>
          <a:xfrm>
            <a:off x="332510" y="5180654"/>
            <a:ext cx="11596055" cy="1643219"/>
          </a:xfrm>
          <a:prstGeom prst="wedgeRoundRectCallout">
            <a:avLst>
              <a:gd name="adj1" fmla="val -2356"/>
              <a:gd name="adj2" fmla="val 4898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r>
              <a:rPr lang="en-US" sz="2800" dirty="0">
                <a:solidFill>
                  <a:schemeClr val="tx1"/>
                </a:solidFill>
              </a:rPr>
              <a:t>The Jews had exposed themselves to the severest punishment in rejecting and crucifying the Lord Jesus, and that they should therefor repent of this great sin and seek for mercy.  Unless they do repent and return, God himself would visit punishment upon them</a:t>
            </a:r>
            <a:endPar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0" grpId="0" animBg="1"/>
      <p:bldP spid="10"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1981200" y="0"/>
            <a:ext cx="8229600" cy="1143000"/>
          </a:xfrm>
        </p:spPr>
        <p:txBody>
          <a:bodyPr/>
          <a:lstStyle/>
          <a:p>
            <a:pPr eaLnBrk="1" hangingPunct="1"/>
            <a:r>
              <a:rPr lang="en-US" sz="3600" b="1" i="1" u="sng" dirty="0">
                <a:solidFill>
                  <a:srgbClr val="FFFF00"/>
                </a:solidFill>
                <a:latin typeface="Cambria" pitchFamily="18" charset="0"/>
              </a:rPr>
              <a:t>“A prophet like me”</a:t>
            </a:r>
          </a:p>
        </p:txBody>
      </p:sp>
      <p:sp>
        <p:nvSpPr>
          <p:cNvPr id="47108" name="Rectangle 3"/>
          <p:cNvSpPr>
            <a:spLocks noGrp="1" noChangeArrowheads="1"/>
          </p:cNvSpPr>
          <p:nvPr>
            <p:ph type="body" idx="1"/>
          </p:nvPr>
        </p:nvSpPr>
        <p:spPr>
          <a:xfrm>
            <a:off x="533400" y="990600"/>
            <a:ext cx="11125200" cy="5029200"/>
          </a:xfrm>
        </p:spPr>
        <p:txBody>
          <a:bodyPr/>
          <a:lstStyle/>
          <a:p>
            <a:pPr eaLnBrk="1" hangingPunct="1">
              <a:buFont typeface="Wingdings" panose="05000000000000000000" pitchFamily="2" charset="2"/>
              <a:buChar char="§"/>
              <a:defRPr/>
            </a:pPr>
            <a:r>
              <a:rPr lang="en-US" sz="2800" dirty="0">
                <a:latin typeface="Cambria" pitchFamily="18" charset="0"/>
              </a:rPr>
              <a:t>God raised up both to do their particular job. </a:t>
            </a:r>
          </a:p>
          <a:p>
            <a:pPr eaLnBrk="1" hangingPunct="1">
              <a:buFont typeface="Wingdings" panose="05000000000000000000" pitchFamily="2" charset="2"/>
              <a:buChar char="§"/>
              <a:defRPr/>
            </a:pPr>
            <a:r>
              <a:rPr lang="en-US" sz="2800" dirty="0">
                <a:latin typeface="Cambria" pitchFamily="18" charset="0"/>
              </a:rPr>
              <a:t>Both were lawgivers.</a:t>
            </a:r>
          </a:p>
          <a:p>
            <a:pPr eaLnBrk="1" hangingPunct="1">
              <a:buFont typeface="Wingdings" panose="05000000000000000000" pitchFamily="2" charset="2"/>
              <a:buChar char="§"/>
              <a:defRPr/>
            </a:pPr>
            <a:r>
              <a:rPr lang="en-US" sz="2800" dirty="0">
                <a:latin typeface="Cambria" pitchFamily="18" charset="0"/>
              </a:rPr>
              <a:t>Both were rejected.  </a:t>
            </a:r>
          </a:p>
          <a:p>
            <a:pPr eaLnBrk="1" hangingPunct="1">
              <a:buFont typeface="Wingdings" panose="05000000000000000000" pitchFamily="2" charset="2"/>
              <a:buChar char="§"/>
              <a:defRPr/>
            </a:pPr>
            <a:r>
              <a:rPr lang="en-US" sz="2800" dirty="0">
                <a:latin typeface="Cambria" pitchFamily="18" charset="0"/>
              </a:rPr>
              <a:t>Both were saviors (Moses of a particular people; Christ of all people).  </a:t>
            </a:r>
          </a:p>
          <a:p>
            <a:pPr eaLnBrk="1" hangingPunct="1">
              <a:buFont typeface="Wingdings" panose="05000000000000000000" pitchFamily="2" charset="2"/>
              <a:buChar char="§"/>
              <a:defRPr/>
            </a:pPr>
            <a:r>
              <a:rPr lang="en-US" sz="2800" dirty="0">
                <a:latin typeface="Cambria" pitchFamily="18" charset="0"/>
              </a:rPr>
              <a:t>Both delivered others from bondage (Egypt in Moses’ case; sin in Christ’s).  </a:t>
            </a:r>
          </a:p>
          <a:p>
            <a:pPr eaLnBrk="1" hangingPunct="1">
              <a:buFont typeface="Wingdings" panose="05000000000000000000" pitchFamily="2" charset="2"/>
              <a:buChar char="§"/>
              <a:defRPr/>
            </a:pPr>
            <a:r>
              <a:rPr lang="en-US" sz="2800" dirty="0">
                <a:latin typeface="Cambria" pitchFamily="18" charset="0"/>
              </a:rPr>
              <a:t>Both were prophets (both revealed God’s will)  </a:t>
            </a:r>
          </a:p>
          <a:p>
            <a:pPr eaLnBrk="1" hangingPunct="1">
              <a:buFont typeface="Wingdings" panose="05000000000000000000" pitchFamily="2" charset="2"/>
              <a:buChar char="§"/>
              <a:defRPr/>
            </a:pPr>
            <a:r>
              <a:rPr lang="en-US" sz="2800" dirty="0">
                <a:latin typeface="Cambria" pitchFamily="18" charset="0"/>
              </a:rPr>
              <a:t>Both were mediators (Moses for the people of Israel; Christ stands between all men and God).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7108">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7108">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7108">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7108">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7108">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7108">
                                            <p:txEl>
                                              <p:pRg st="5" end="5"/>
                                            </p:txEl>
                                          </p:spTgt>
                                        </p:tgtEl>
                                        <p:attrNameLst>
                                          <p:attrName>ppt_c</p:attrName>
                                        </p:attrNameLst>
                                      </p:cBhvr>
                                      <p:to>
                                        <a:srgbClr val="96969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7108">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1"/>
          <p:cNvSpPr>
            <a:spLocks noGrp="1" noChangeArrowheads="1"/>
          </p:cNvSpPr>
          <p:nvPr>
            <p:ph type="title"/>
          </p:nvPr>
        </p:nvSpPr>
        <p:spPr>
          <a:xfrm>
            <a:off x="1676400" y="152400"/>
            <a:ext cx="8839200" cy="685800"/>
          </a:xfrm>
        </p:spPr>
        <p:txBody>
          <a:bodyPr anchor="t">
            <a:noAutofit/>
          </a:bodyPr>
          <a:lstStyle/>
          <a:p>
            <a:r>
              <a:rPr lang="en-US" sz="2800" b="1" i="1" u="sng" dirty="0">
                <a:solidFill>
                  <a:srgbClr val="FFFF00"/>
                </a:solidFill>
                <a:latin typeface="Cambria" pitchFamily="18" charset="0"/>
              </a:rPr>
              <a:t>Acts 3:22-24 – Moses’ Prophecy:  A Prophet to Come</a:t>
            </a:r>
            <a:br>
              <a:rPr lang="en-US" sz="2800" b="1" i="1" u="sng" dirty="0">
                <a:solidFill>
                  <a:srgbClr val="FFFF00"/>
                </a:solidFill>
                <a:latin typeface="Cambria" pitchFamily="18" charset="0"/>
              </a:rPr>
            </a:br>
            <a:endParaRPr lang="en-US" sz="2800" b="1" i="1" u="sng" dirty="0">
              <a:solidFill>
                <a:srgbClr val="FFFF00"/>
              </a:solidFill>
              <a:latin typeface="Cambria" pitchFamily="18" charset="0"/>
            </a:endParaRPr>
          </a:p>
        </p:txBody>
      </p:sp>
      <p:sp>
        <p:nvSpPr>
          <p:cNvPr id="21506" name="Rectangle 2"/>
          <p:cNvSpPr>
            <a:spLocks noGrp="1" noChangeArrowheads="1"/>
          </p:cNvSpPr>
          <p:nvPr>
            <p:ph type="body" idx="1"/>
          </p:nvPr>
        </p:nvSpPr>
        <p:spPr>
          <a:xfrm>
            <a:off x="914400" y="1066802"/>
            <a:ext cx="10363200" cy="3562351"/>
          </a:xfrm>
        </p:spPr>
        <p:txBody>
          <a:bodyPr/>
          <a:lstStyle/>
          <a:p>
            <a:pPr algn="ctr">
              <a:buFont typeface="Wingdings" pitchFamily="2" charset="2"/>
              <a:buNone/>
              <a:defRPr/>
            </a:pPr>
            <a:r>
              <a:rPr lang="en-US" sz="2600" dirty="0">
                <a:latin typeface="Cambria" pitchFamily="18" charset="0"/>
              </a:rPr>
              <a:t> </a:t>
            </a:r>
            <a:r>
              <a:rPr lang="en-US" sz="2800" dirty="0">
                <a:solidFill>
                  <a:schemeClr val="bg1">
                    <a:lumMod val="65000"/>
                    <a:lumOff val="35000"/>
                  </a:schemeClr>
                </a:solidFill>
                <a:latin typeface="Cambria" pitchFamily="18" charset="0"/>
              </a:rPr>
              <a:t>"Moses said, 'THE LORD GOD WILL RAISE UP FOR YOU A PROPHET LIKE ME FROM YOUR BRETHREN; TO HIM YOU SHALL GIVE HEED to everything He says to you.   </a:t>
            </a:r>
            <a:r>
              <a:rPr lang="en-US" sz="2800" baseline="30000" dirty="0">
                <a:solidFill>
                  <a:schemeClr val="bg1">
                    <a:lumMod val="65000"/>
                    <a:lumOff val="35000"/>
                  </a:schemeClr>
                </a:solidFill>
                <a:latin typeface="Cambria" pitchFamily="18" charset="0"/>
              </a:rPr>
              <a:t>23</a:t>
            </a:r>
            <a:r>
              <a:rPr lang="en-US" sz="2800" dirty="0">
                <a:solidFill>
                  <a:schemeClr val="bg1">
                    <a:lumMod val="65000"/>
                    <a:lumOff val="35000"/>
                  </a:schemeClr>
                </a:solidFill>
                <a:latin typeface="Cambria" pitchFamily="18" charset="0"/>
              </a:rPr>
              <a:t>'And it will be that every soul that does not heed that prophet shall be utterly destroyed from among the people.'  </a:t>
            </a:r>
            <a:r>
              <a:rPr lang="en-US" sz="2800" dirty="0">
                <a:latin typeface="Cambria" pitchFamily="18" charset="0"/>
              </a:rPr>
              <a:t> </a:t>
            </a:r>
            <a:r>
              <a:rPr lang="en-US" sz="2800" baseline="30000" dirty="0">
                <a:latin typeface="Cambria" pitchFamily="18" charset="0"/>
              </a:rPr>
              <a:t>24</a:t>
            </a:r>
            <a:r>
              <a:rPr lang="en-US" sz="2800" dirty="0">
                <a:latin typeface="Cambria" pitchFamily="18" charset="0"/>
              </a:rPr>
              <a:t>"And likewise, all the prophets who have spoken, from Samuel and his successors onward, also announced these days. </a:t>
            </a:r>
          </a:p>
        </p:txBody>
      </p:sp>
      <p:sp>
        <p:nvSpPr>
          <p:cNvPr id="5" name="Rounded Rectangular Callout 17">
            <a:extLst>
              <a:ext uri="{FF2B5EF4-FFF2-40B4-BE49-F238E27FC236}">
                <a16:creationId xmlns:a16="http://schemas.microsoft.com/office/drawing/2014/main" id="{A258882A-3D38-479E-B470-3A93FD674397}"/>
              </a:ext>
            </a:extLst>
          </p:cNvPr>
          <p:cNvSpPr/>
          <p:nvPr/>
        </p:nvSpPr>
        <p:spPr>
          <a:xfrm>
            <a:off x="4038600" y="4391029"/>
            <a:ext cx="4432663" cy="933452"/>
          </a:xfrm>
          <a:prstGeom prst="wedgeRoundRectCallout">
            <a:avLst>
              <a:gd name="adj1" fmla="val -2356"/>
              <a:gd name="adj2" fmla="val 4898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I Samuel 2:10</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II Samuel 7:12-14</a:t>
            </a:r>
          </a:p>
        </p:txBody>
      </p:sp>
      <p:sp>
        <p:nvSpPr>
          <p:cNvPr id="6" name="Rounded Rectangular Callout 17">
            <a:extLst>
              <a:ext uri="{FF2B5EF4-FFF2-40B4-BE49-F238E27FC236}">
                <a16:creationId xmlns:a16="http://schemas.microsoft.com/office/drawing/2014/main" id="{1190E28E-A9B5-4696-8964-11B7F33157DE}"/>
              </a:ext>
            </a:extLst>
          </p:cNvPr>
          <p:cNvSpPr/>
          <p:nvPr/>
        </p:nvSpPr>
        <p:spPr>
          <a:xfrm>
            <a:off x="2743200" y="5562600"/>
            <a:ext cx="7315200" cy="838200"/>
          </a:xfrm>
          <a:prstGeom prst="wedgeRoundRectCallout">
            <a:avLst>
              <a:gd name="adj1" fmla="val -2356"/>
              <a:gd name="adj2" fmla="val 4898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If they reject the Christ, they would be rejecting all their prophets who spoke of this time</a:t>
            </a:r>
            <a:endPar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1"/>
          <p:cNvSpPr>
            <a:spLocks noGrp="1" noChangeArrowheads="1"/>
          </p:cNvSpPr>
          <p:nvPr>
            <p:ph type="title"/>
          </p:nvPr>
        </p:nvSpPr>
        <p:spPr>
          <a:xfrm>
            <a:off x="1828800" y="228601"/>
            <a:ext cx="8534400" cy="766234"/>
          </a:xfrm>
        </p:spPr>
        <p:txBody>
          <a:bodyPr anchor="t">
            <a:normAutofit fontScale="90000"/>
          </a:bodyPr>
          <a:lstStyle/>
          <a:p>
            <a:pPr eaLnBrk="1" hangingPunct="1"/>
            <a:r>
              <a:rPr lang="en-US" sz="2800" b="1" i="1" u="sng" dirty="0">
                <a:solidFill>
                  <a:srgbClr val="FFFF00"/>
                </a:solidFill>
                <a:latin typeface="Cambria" pitchFamily="18" charset="0"/>
              </a:rPr>
              <a:t>3:25-26 – Prophecy to Abraham:  Seed Blessing</a:t>
            </a:r>
            <a:br>
              <a:rPr lang="en-US" sz="2800" b="1" i="1" u="sng" dirty="0">
                <a:solidFill>
                  <a:srgbClr val="FFFF00"/>
                </a:solidFill>
                <a:latin typeface="Cambria" pitchFamily="18" charset="0"/>
              </a:rPr>
            </a:br>
            <a:endParaRPr lang="en-US" sz="2800" b="1" i="1" u="sng" dirty="0">
              <a:solidFill>
                <a:srgbClr val="FFFF00"/>
              </a:solidFill>
              <a:latin typeface="Cambria" pitchFamily="18" charset="0"/>
            </a:endParaRPr>
          </a:p>
        </p:txBody>
      </p:sp>
      <p:sp>
        <p:nvSpPr>
          <p:cNvPr id="21506" name="Rectangle 2"/>
          <p:cNvSpPr>
            <a:spLocks noGrp="1" noChangeArrowheads="1"/>
          </p:cNvSpPr>
          <p:nvPr>
            <p:ph type="body" idx="1"/>
          </p:nvPr>
        </p:nvSpPr>
        <p:spPr>
          <a:xfrm>
            <a:off x="533400" y="994835"/>
            <a:ext cx="11125200" cy="2647951"/>
          </a:xfrm>
        </p:spPr>
        <p:txBody>
          <a:bodyPr>
            <a:noAutofit/>
          </a:bodyPr>
          <a:lstStyle/>
          <a:p>
            <a:pPr algn="ctr">
              <a:buFont typeface="Wingdings" pitchFamily="2" charset="2"/>
              <a:buNone/>
              <a:defRPr/>
            </a:pPr>
            <a:r>
              <a:rPr lang="en-US" sz="2800" dirty="0">
                <a:latin typeface="Cambria" pitchFamily="18" charset="0"/>
              </a:rPr>
              <a:t>  </a:t>
            </a:r>
            <a:r>
              <a:rPr lang="en-US" sz="2800" baseline="30000" dirty="0">
                <a:latin typeface="Cambria" pitchFamily="18" charset="0"/>
              </a:rPr>
              <a:t>25</a:t>
            </a:r>
            <a:r>
              <a:rPr lang="en-US" sz="2800" dirty="0">
                <a:latin typeface="Cambria" pitchFamily="18" charset="0"/>
              </a:rPr>
              <a:t>"It is you who are the sons of the prophets and of the covenant which God made with your fathers, saying to Abraham, 'AND IN YOUR SEED ALL THE FAMILIES OF THE EARTH SHALL BE BLESSED.‘  </a:t>
            </a:r>
            <a:r>
              <a:rPr lang="en-US" sz="2800" baseline="30000" dirty="0">
                <a:latin typeface="Cambria" pitchFamily="18" charset="0"/>
              </a:rPr>
              <a:t>26</a:t>
            </a:r>
            <a:r>
              <a:rPr lang="en-US" sz="2800" dirty="0">
                <a:latin typeface="Cambria" pitchFamily="18" charset="0"/>
              </a:rPr>
              <a:t>"For you first, God raised up His Servant and sent Him to </a:t>
            </a:r>
            <a:r>
              <a:rPr lang="en-US" sz="2800" i="1" u="sng" dirty="0">
                <a:latin typeface="Cambria" pitchFamily="18" charset="0"/>
              </a:rPr>
              <a:t>bless you</a:t>
            </a:r>
            <a:r>
              <a:rPr lang="en-US" sz="2800" i="1" dirty="0">
                <a:latin typeface="Cambria" pitchFamily="18" charset="0"/>
              </a:rPr>
              <a:t> </a:t>
            </a:r>
            <a:r>
              <a:rPr lang="en-US" sz="2800" dirty="0">
                <a:latin typeface="Cambria" pitchFamily="18" charset="0"/>
              </a:rPr>
              <a:t>by turning every one of you from your wicked ways.“ </a:t>
            </a:r>
          </a:p>
        </p:txBody>
      </p:sp>
      <p:sp>
        <p:nvSpPr>
          <p:cNvPr id="5" name="Rectangle 4"/>
          <p:cNvSpPr>
            <a:spLocks noChangeArrowheads="1"/>
          </p:cNvSpPr>
          <p:nvPr/>
        </p:nvSpPr>
        <p:spPr bwMode="auto">
          <a:xfrm>
            <a:off x="762000" y="4800600"/>
            <a:ext cx="10896600" cy="1815882"/>
          </a:xfrm>
          <a:prstGeom prst="rect">
            <a:avLst/>
          </a:prstGeom>
          <a:noFill/>
          <a:ln w="9525">
            <a:solidFill>
              <a:srgbClr val="FFFF00"/>
            </a:solid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srgbClr val="FFFF00"/>
                </a:solidFill>
                <a:effectLst/>
                <a:uLnTx/>
                <a:uFillTx/>
                <a:latin typeface="Cambria" pitchFamily="18" charset="0"/>
                <a:ea typeface="+mn-ea"/>
                <a:cs typeface="+mn-cs"/>
              </a:rPr>
              <a:t>Gal 3:16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itchFamily="18" charset="0"/>
                <a:ea typeface="+mn-ea"/>
                <a:cs typeface="+mn-cs"/>
              </a:rPr>
              <a:t>Now to Abraham and his Seed were the promises made. He does not say, "And to seeds," as of many, but as of one, "And to your Seed," </a:t>
            </a:r>
            <a:r>
              <a:rPr kumimoji="0" lang="en-US" sz="2800" b="1" i="1" u="sng" strike="noStrike" kern="1200" cap="none" spc="0" normalizeH="0" baseline="0" noProof="0" dirty="0">
                <a:ln>
                  <a:noFill/>
                </a:ln>
                <a:solidFill>
                  <a:srgbClr val="FFFF00"/>
                </a:solidFill>
                <a:effectLst/>
                <a:uLnTx/>
                <a:uFillTx/>
                <a:latin typeface="Cambria" pitchFamily="18" charset="0"/>
                <a:ea typeface="+mn-ea"/>
                <a:cs typeface="+mn-cs"/>
              </a:rPr>
              <a:t>who is Christ. </a:t>
            </a:r>
          </a:p>
        </p:txBody>
      </p:sp>
      <p:cxnSp>
        <p:nvCxnSpPr>
          <p:cNvPr id="7" name="Straight Connector 6"/>
          <p:cNvCxnSpPr>
            <a:cxnSpLocks noChangeShapeType="1"/>
          </p:cNvCxnSpPr>
          <p:nvPr/>
        </p:nvCxnSpPr>
        <p:spPr bwMode="auto">
          <a:xfrm>
            <a:off x="8458200" y="1905000"/>
            <a:ext cx="2971800" cy="0"/>
          </a:xfrm>
          <a:prstGeom prst="line">
            <a:avLst/>
          </a:prstGeom>
          <a:noFill/>
          <a:ln w="28575" algn="ctr">
            <a:solidFill>
              <a:srgbClr val="FFFF00"/>
            </a:solidFill>
            <a:round/>
            <a:headEnd/>
            <a:tailEnd/>
          </a:ln>
        </p:spPr>
      </p:cxnSp>
      <p:cxnSp>
        <p:nvCxnSpPr>
          <p:cNvPr id="8" name="Straight Connector 7"/>
          <p:cNvCxnSpPr>
            <a:cxnSpLocks noChangeShapeType="1"/>
          </p:cNvCxnSpPr>
          <p:nvPr/>
        </p:nvCxnSpPr>
        <p:spPr bwMode="auto">
          <a:xfrm>
            <a:off x="1219200" y="2318810"/>
            <a:ext cx="8305800" cy="0"/>
          </a:xfrm>
          <a:prstGeom prst="line">
            <a:avLst/>
          </a:prstGeom>
          <a:noFill/>
          <a:ln w="28575" algn="ctr">
            <a:solidFill>
              <a:srgbClr val="FFFF00"/>
            </a:solidFill>
            <a:round/>
            <a:headEnd/>
            <a:tailEnd/>
          </a:ln>
        </p:spPr>
      </p:cxnSp>
      <p:sp>
        <p:nvSpPr>
          <p:cNvPr id="10" name="Rounded Rectangular Callout 17">
            <a:extLst>
              <a:ext uri="{FF2B5EF4-FFF2-40B4-BE49-F238E27FC236}">
                <a16:creationId xmlns:a16="http://schemas.microsoft.com/office/drawing/2014/main" id="{4DDDB09C-97CD-49FC-8E25-CC92FC90F110}"/>
              </a:ext>
            </a:extLst>
          </p:cNvPr>
          <p:cNvSpPr/>
          <p:nvPr/>
        </p:nvSpPr>
        <p:spPr>
          <a:xfrm>
            <a:off x="3644537" y="3380845"/>
            <a:ext cx="4813663" cy="523881"/>
          </a:xfrm>
          <a:prstGeom prst="wedgeRoundRectCallout">
            <a:avLst>
              <a:gd name="adj1" fmla="val -2356"/>
              <a:gd name="adj2" fmla="val 4898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Genesis 12:3, 18:18, 22:18</a:t>
            </a:r>
          </a:p>
        </p:txBody>
      </p:sp>
      <p:sp>
        <p:nvSpPr>
          <p:cNvPr id="11" name="Rounded Rectangle 3">
            <a:extLst>
              <a:ext uri="{FF2B5EF4-FFF2-40B4-BE49-F238E27FC236}">
                <a16:creationId xmlns:a16="http://schemas.microsoft.com/office/drawing/2014/main" id="{212500DF-DC25-4EFD-A34E-FAE59DA92849}"/>
              </a:ext>
            </a:extLst>
          </p:cNvPr>
          <p:cNvSpPr>
            <a:spLocks noChangeArrowheads="1"/>
          </p:cNvSpPr>
          <p:nvPr/>
        </p:nvSpPr>
        <p:spPr bwMode="auto">
          <a:xfrm>
            <a:off x="2514600" y="4147079"/>
            <a:ext cx="7162800" cy="523881"/>
          </a:xfrm>
          <a:prstGeom prst="roundRect">
            <a:avLst>
              <a:gd name="adj" fmla="val 16667"/>
            </a:avLst>
          </a:prstGeom>
          <a:solidFill>
            <a:srgbClr val="FFFF00"/>
          </a:solidFill>
          <a:ln w="28575" algn="ctr">
            <a:solidFill>
              <a:srgbClr val="FF0000"/>
            </a:solidFill>
            <a:round/>
            <a:headEnd/>
            <a:tailEnd/>
          </a:ln>
        </p:spPr>
        <p:txBody>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mbria" pitchFamily="18" charset="0"/>
                <a:ea typeface="+mn-ea"/>
                <a:cs typeface="+mn-cs"/>
              </a:rPr>
              <a:t>God is faithful &amp; deserves our faithfulness</a:t>
            </a:r>
          </a:p>
        </p:txBody>
      </p:sp>
      <p:sp>
        <p:nvSpPr>
          <p:cNvPr id="12" name="Rounded Rectangular Callout 17">
            <a:extLst>
              <a:ext uri="{FF2B5EF4-FFF2-40B4-BE49-F238E27FC236}">
                <a16:creationId xmlns:a16="http://schemas.microsoft.com/office/drawing/2014/main" id="{193A14A8-7A60-47EF-83AE-1271B5AAE164}"/>
              </a:ext>
            </a:extLst>
          </p:cNvPr>
          <p:cNvSpPr/>
          <p:nvPr/>
        </p:nvSpPr>
        <p:spPr>
          <a:xfrm>
            <a:off x="533400" y="347611"/>
            <a:ext cx="7363150" cy="1294447"/>
          </a:xfrm>
          <a:prstGeom prst="wedgeRoundRectCallout">
            <a:avLst>
              <a:gd name="adj1" fmla="val 56980"/>
              <a:gd name="adj2" fmla="val 77243"/>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The blessing offered in Christ was the blessing referenced in the promise to Abraham.  They could inherit these promises &amp; blessings.</a:t>
            </a:r>
          </a:p>
        </p:txBody>
      </p:sp>
      <p:sp>
        <p:nvSpPr>
          <p:cNvPr id="13" name="Rounded Rectangular Callout 17">
            <a:extLst>
              <a:ext uri="{FF2B5EF4-FFF2-40B4-BE49-F238E27FC236}">
                <a16:creationId xmlns:a16="http://schemas.microsoft.com/office/drawing/2014/main" id="{148AF568-5491-4E10-95F4-544D3815DEC3}"/>
              </a:ext>
            </a:extLst>
          </p:cNvPr>
          <p:cNvSpPr/>
          <p:nvPr/>
        </p:nvSpPr>
        <p:spPr>
          <a:xfrm>
            <a:off x="2526971" y="1761068"/>
            <a:ext cx="2413660" cy="557270"/>
          </a:xfrm>
          <a:prstGeom prst="wedgeRoundRectCallout">
            <a:avLst>
              <a:gd name="adj1" fmla="val 56980"/>
              <a:gd name="adj2" fmla="val 77243"/>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Isaiah 40-53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ssolv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2" grpId="1" animBg="1"/>
      <p:bldP spid="13" grpId="0" animBg="1"/>
      <p:bldP spid="1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6F92F71-BC30-4ABC-8E61-62F35EA28D5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9310EF-A79C-4A7D-85AD-F9B71BEE6739}" type="slidenum">
              <a:rPr kumimoji="0" lang="en-US" altLang="en-US" sz="1400"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400"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endParaRPr>
          </a:p>
        </p:txBody>
      </p:sp>
      <p:sp>
        <p:nvSpPr>
          <p:cNvPr id="31747" name="Rectangle 2">
            <a:extLst>
              <a:ext uri="{FF2B5EF4-FFF2-40B4-BE49-F238E27FC236}">
                <a16:creationId xmlns:a16="http://schemas.microsoft.com/office/drawing/2014/main" id="{9D84B3C1-957B-45EF-8EB7-B6425E96BF61}"/>
              </a:ext>
            </a:extLst>
          </p:cNvPr>
          <p:cNvSpPr>
            <a:spLocks noGrp="1" noChangeArrowheads="1"/>
          </p:cNvSpPr>
          <p:nvPr>
            <p:ph type="title"/>
          </p:nvPr>
        </p:nvSpPr>
        <p:spPr/>
        <p:txBody>
          <a:bodyPr/>
          <a:lstStyle/>
          <a:p>
            <a:pPr eaLnBrk="1" hangingPunct="1"/>
            <a:r>
              <a:rPr lang="en-US" altLang="en-US" sz="3600" i="1" u="sng" dirty="0">
                <a:latin typeface="Cambria" panose="02040503050406030204" pitchFamily="18" charset="0"/>
              </a:rPr>
              <a:t>Lesson 3 Objectives</a:t>
            </a:r>
          </a:p>
        </p:txBody>
      </p:sp>
      <p:sp>
        <p:nvSpPr>
          <p:cNvPr id="31748" name="Rectangle 3">
            <a:extLst>
              <a:ext uri="{FF2B5EF4-FFF2-40B4-BE49-F238E27FC236}">
                <a16:creationId xmlns:a16="http://schemas.microsoft.com/office/drawing/2014/main" id="{8ACDE649-63F1-4ED4-A0CE-585C1036052E}"/>
              </a:ext>
            </a:extLst>
          </p:cNvPr>
          <p:cNvSpPr>
            <a:spLocks noGrp="1" noChangeArrowheads="1"/>
          </p:cNvSpPr>
          <p:nvPr>
            <p:ph type="body" idx="1"/>
          </p:nvPr>
        </p:nvSpPr>
        <p:spPr>
          <a:xfrm>
            <a:off x="457200" y="990600"/>
            <a:ext cx="11125200" cy="5181600"/>
          </a:xfrm>
        </p:spPr>
        <p:txBody>
          <a:bodyPr/>
          <a:lstStyle/>
          <a:p>
            <a:pPr eaLnBrk="1" hangingPunct="1">
              <a:spcAft>
                <a:spcPts val="1200"/>
              </a:spcAft>
              <a:buFont typeface="Wingdings" panose="05000000000000000000" pitchFamily="2" charset="2"/>
              <a:buNone/>
            </a:pPr>
            <a:r>
              <a:rPr lang="en-US" altLang="en-US" sz="2800" i="1" dirty="0">
                <a:solidFill>
                  <a:srgbClr val="FFFF00"/>
                </a:solidFill>
                <a:effectLst/>
                <a:latin typeface="Cambria" panose="02040503050406030204" pitchFamily="18" charset="0"/>
              </a:rPr>
              <a:t>At the end of the study, the student will be able to:</a:t>
            </a:r>
          </a:p>
          <a:p>
            <a:pPr eaLnBrk="1" hangingPunct="1">
              <a:lnSpc>
                <a:spcPct val="150000"/>
              </a:lnSpc>
              <a:spcAft>
                <a:spcPts val="1200"/>
              </a:spcAft>
              <a:buFont typeface="Wingdings" panose="05000000000000000000" pitchFamily="2" charset="2"/>
              <a:buChar char="§"/>
            </a:pPr>
            <a:r>
              <a:rPr lang="en-US" altLang="en-US" sz="2800" dirty="0">
                <a:effectLst/>
                <a:latin typeface="Cambria" panose="02040503050406030204" pitchFamily="18" charset="0"/>
              </a:rPr>
              <a:t>List the two Old Testament references Peter uses to prove that Jesus is the Christ.</a:t>
            </a:r>
          </a:p>
          <a:p>
            <a:pPr eaLnBrk="1" hangingPunct="1">
              <a:lnSpc>
                <a:spcPct val="150000"/>
              </a:lnSpc>
              <a:spcAft>
                <a:spcPts val="1200"/>
              </a:spcAft>
              <a:buFont typeface="Wingdings" panose="05000000000000000000" pitchFamily="2" charset="2"/>
              <a:buChar char="§"/>
            </a:pPr>
            <a:r>
              <a:rPr lang="en-US" altLang="en-US" sz="2800" dirty="0">
                <a:effectLst/>
                <a:latin typeface="Cambria" panose="02040503050406030204" pitchFamily="18" charset="0"/>
              </a:rPr>
              <a:t>List three ways Jesus is like Moses.</a:t>
            </a:r>
          </a:p>
          <a:p>
            <a:pPr eaLnBrk="1" hangingPunct="1">
              <a:spcAft>
                <a:spcPts val="1200"/>
              </a:spcAft>
              <a:buFont typeface="Wingdings" panose="05000000000000000000" pitchFamily="2" charset="2"/>
              <a:buChar char="§"/>
            </a:pPr>
            <a:r>
              <a:rPr lang="en-US" altLang="en-US" sz="2800" dirty="0">
                <a:effectLst/>
                <a:latin typeface="Cambria" panose="02040503050406030204" pitchFamily="18" charset="0"/>
              </a:rPr>
              <a:t>List four similarities and 2 differences between this sermon and the one on Pentecost.  </a:t>
            </a:r>
          </a:p>
          <a:p>
            <a:pPr eaLnBrk="1" hangingPunct="1">
              <a:lnSpc>
                <a:spcPct val="150000"/>
              </a:lnSpc>
              <a:spcAft>
                <a:spcPts val="1200"/>
              </a:spcAft>
              <a:buFont typeface="Wingdings" panose="05000000000000000000" pitchFamily="2" charset="2"/>
              <a:buChar char="§"/>
            </a:pPr>
            <a:r>
              <a:rPr lang="en-US" altLang="en-US" sz="2800" dirty="0">
                <a:effectLst/>
                <a:latin typeface="Cambria" panose="02040503050406030204" pitchFamily="18" charset="0"/>
              </a:rPr>
              <a:t>List four of the themes found in this sermon.</a:t>
            </a:r>
          </a:p>
          <a:p>
            <a:pPr marL="0" indent="0" eaLnBrk="1" hangingPunct="1">
              <a:lnSpc>
                <a:spcPct val="150000"/>
              </a:lnSpc>
              <a:spcAft>
                <a:spcPts val="1200"/>
              </a:spcAft>
              <a:buNone/>
            </a:pPr>
            <a:endParaRPr lang="en-US" altLang="en-US" sz="1200" dirty="0">
              <a:effectLst/>
              <a:latin typeface="Cambria" panose="02040503050406030204" pitchFamily="18" charset="0"/>
            </a:endParaRPr>
          </a:p>
          <a:p>
            <a:pPr eaLnBrk="1" hangingPunct="1">
              <a:lnSpc>
                <a:spcPct val="150000"/>
              </a:lnSpc>
              <a:spcAft>
                <a:spcPts val="1200"/>
              </a:spcAft>
              <a:buFont typeface="Wingdings" panose="05000000000000000000" pitchFamily="2" charset="2"/>
              <a:buChar char="§"/>
            </a:pPr>
            <a:endParaRPr lang="en-US" altLang="en-US" sz="2800" dirty="0">
              <a:effectLst/>
              <a:latin typeface="Cambria" panose="02040503050406030204" pitchFamily="18" charset="0"/>
            </a:endParaRPr>
          </a:p>
        </p:txBody>
      </p:sp>
      <p:sp>
        <p:nvSpPr>
          <p:cNvPr id="2" name="Rectangle 1">
            <a:extLst>
              <a:ext uri="{FF2B5EF4-FFF2-40B4-BE49-F238E27FC236}">
                <a16:creationId xmlns:a16="http://schemas.microsoft.com/office/drawing/2014/main" id="{DD05514F-91F2-4BC5-9EEA-960CCCF02E79}"/>
              </a:ext>
            </a:extLst>
          </p:cNvPr>
          <p:cNvSpPr/>
          <p:nvPr/>
        </p:nvSpPr>
        <p:spPr>
          <a:xfrm>
            <a:off x="4148308" y="2436505"/>
            <a:ext cx="7421391" cy="461665"/>
          </a:xfrm>
          <a:prstGeom prst="rect">
            <a:avLst/>
          </a:prstGeom>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Deuteronomy 18:15-19 - Genesis 12:3, 18:18, 22:18</a:t>
            </a:r>
          </a:p>
        </p:txBody>
      </p:sp>
      <p:sp>
        <p:nvSpPr>
          <p:cNvPr id="9" name="Rectangle 8">
            <a:extLst>
              <a:ext uri="{FF2B5EF4-FFF2-40B4-BE49-F238E27FC236}">
                <a16:creationId xmlns:a16="http://schemas.microsoft.com/office/drawing/2014/main" id="{711E035F-BDEE-483D-9DC0-A59C36DFA9BB}"/>
              </a:ext>
            </a:extLst>
          </p:cNvPr>
          <p:cNvSpPr/>
          <p:nvPr/>
        </p:nvSpPr>
        <p:spPr>
          <a:xfrm>
            <a:off x="7086600" y="5867400"/>
            <a:ext cx="965329" cy="461665"/>
          </a:xfrm>
          <a:prstGeom prst="rect">
            <a:avLst/>
          </a:prstGeom>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mbria" pitchFamily="18" charset="0"/>
                <a:ea typeface="+mn-ea"/>
                <a:cs typeface="+mn-cs"/>
              </a:rPr>
              <a:t>Chart</a:t>
            </a:r>
          </a:p>
        </p:txBody>
      </p:sp>
    </p:spTree>
    <p:extLst>
      <p:ext uri="{BB962C8B-B14F-4D97-AF65-F5344CB8AC3E}">
        <p14:creationId xmlns:p14="http://schemas.microsoft.com/office/powerpoint/2010/main" val="1381239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xfrm>
            <a:off x="1981200" y="0"/>
            <a:ext cx="8229600" cy="1143000"/>
          </a:xfrm>
        </p:spPr>
        <p:txBody>
          <a:bodyPr/>
          <a:lstStyle/>
          <a:p>
            <a:pPr eaLnBrk="1" hangingPunct="1"/>
            <a:r>
              <a:rPr lang="en-US" sz="3600" b="1" i="1" u="sng" dirty="0">
                <a:solidFill>
                  <a:srgbClr val="FFFF00"/>
                </a:solidFill>
                <a:latin typeface="Cambria" pitchFamily="18" charset="0"/>
              </a:rPr>
              <a:t>“A prophet like me”</a:t>
            </a:r>
          </a:p>
        </p:txBody>
      </p:sp>
      <p:sp>
        <p:nvSpPr>
          <p:cNvPr id="47108" name="Rectangle 3"/>
          <p:cNvSpPr>
            <a:spLocks noGrp="1" noChangeArrowheads="1"/>
          </p:cNvSpPr>
          <p:nvPr>
            <p:ph type="body" idx="1"/>
          </p:nvPr>
        </p:nvSpPr>
        <p:spPr>
          <a:xfrm>
            <a:off x="533400" y="990600"/>
            <a:ext cx="11125200" cy="5029200"/>
          </a:xfrm>
        </p:spPr>
        <p:txBody>
          <a:bodyPr/>
          <a:lstStyle/>
          <a:p>
            <a:pPr eaLnBrk="1" hangingPunct="1">
              <a:buFont typeface="Wingdings" panose="05000000000000000000" pitchFamily="2" charset="2"/>
              <a:buChar char="§"/>
              <a:defRPr/>
            </a:pPr>
            <a:r>
              <a:rPr lang="en-US" sz="2800" dirty="0">
                <a:latin typeface="Cambria" pitchFamily="18" charset="0"/>
              </a:rPr>
              <a:t>God raised up both to do their particular job. </a:t>
            </a:r>
          </a:p>
          <a:p>
            <a:pPr eaLnBrk="1" hangingPunct="1">
              <a:buFont typeface="Wingdings" panose="05000000000000000000" pitchFamily="2" charset="2"/>
              <a:buChar char="§"/>
              <a:defRPr/>
            </a:pPr>
            <a:r>
              <a:rPr lang="en-US" sz="2800" dirty="0">
                <a:latin typeface="Cambria" pitchFamily="18" charset="0"/>
              </a:rPr>
              <a:t>Both were lawgivers. </a:t>
            </a:r>
          </a:p>
          <a:p>
            <a:pPr eaLnBrk="1" hangingPunct="1">
              <a:buFont typeface="Wingdings" panose="05000000000000000000" pitchFamily="2" charset="2"/>
              <a:buChar char="§"/>
              <a:defRPr/>
            </a:pPr>
            <a:r>
              <a:rPr lang="en-US" sz="2800" dirty="0">
                <a:latin typeface="Cambria" pitchFamily="18" charset="0"/>
              </a:rPr>
              <a:t>Both were rejected.  </a:t>
            </a:r>
          </a:p>
          <a:p>
            <a:pPr eaLnBrk="1" hangingPunct="1">
              <a:buFont typeface="Wingdings" panose="05000000000000000000" pitchFamily="2" charset="2"/>
              <a:buChar char="§"/>
              <a:defRPr/>
            </a:pPr>
            <a:r>
              <a:rPr lang="en-US" sz="2800" dirty="0">
                <a:latin typeface="Cambria" pitchFamily="18" charset="0"/>
              </a:rPr>
              <a:t>Both were saviors (Moses of a particular people; Christ of all people).  </a:t>
            </a:r>
          </a:p>
          <a:p>
            <a:pPr eaLnBrk="1" hangingPunct="1">
              <a:buFont typeface="Wingdings" panose="05000000000000000000" pitchFamily="2" charset="2"/>
              <a:buChar char="§"/>
              <a:defRPr/>
            </a:pPr>
            <a:r>
              <a:rPr lang="en-US" sz="2800" dirty="0">
                <a:latin typeface="Cambria" pitchFamily="18" charset="0"/>
              </a:rPr>
              <a:t>Both delivered others from bondage (Egypt in Moses’ case; sin in Christ’s).  </a:t>
            </a:r>
          </a:p>
          <a:p>
            <a:pPr eaLnBrk="1" hangingPunct="1">
              <a:buFont typeface="Wingdings" panose="05000000000000000000" pitchFamily="2" charset="2"/>
              <a:buChar char="§"/>
              <a:defRPr/>
            </a:pPr>
            <a:r>
              <a:rPr lang="en-US" sz="2800" dirty="0">
                <a:latin typeface="Cambria" pitchFamily="18" charset="0"/>
              </a:rPr>
              <a:t>Both were prophets (both revealed God’s will)  </a:t>
            </a:r>
          </a:p>
          <a:p>
            <a:pPr eaLnBrk="1" hangingPunct="1">
              <a:buFont typeface="Wingdings" panose="05000000000000000000" pitchFamily="2" charset="2"/>
              <a:buChar char="§"/>
              <a:defRPr/>
            </a:pPr>
            <a:r>
              <a:rPr lang="en-US" sz="2800" dirty="0">
                <a:latin typeface="Cambria" pitchFamily="18" charset="0"/>
              </a:rPr>
              <a:t>Both were mediators (Moses for the people of Israel; Christ stands between all men and God).  </a:t>
            </a:r>
          </a:p>
        </p:txBody>
      </p:sp>
    </p:spTree>
    <p:extLst>
      <p:ext uri="{BB962C8B-B14F-4D97-AF65-F5344CB8AC3E}">
        <p14:creationId xmlns:p14="http://schemas.microsoft.com/office/powerpoint/2010/main" val="335161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482600" y="1055372"/>
            <a:ext cx="11099800" cy="4921285"/>
          </a:xfrm>
          <a:prstGeom prst="rect">
            <a:avLst/>
          </a:prstGeom>
        </p:spPr>
        <p:txBody>
          <a:bodyPr/>
          <a:lstStyle/>
          <a:p>
            <a:pPr marL="342900" marR="0" lvl="0" indent="-342900" algn="ctr" defTabSz="914400" rtl="0" eaLnBrk="0" fontAlgn="auto" latinLnBrk="0" hangingPunct="0">
              <a:lnSpc>
                <a:spcPct val="100000"/>
              </a:lnSpc>
              <a:spcBef>
                <a:spcPct val="20000"/>
              </a:spcBef>
              <a:spcAft>
                <a:spcPts val="0"/>
              </a:spcAft>
              <a:buClr>
                <a:srgbClr val="FFFFFF"/>
              </a:buClr>
              <a:buSzPct val="75000"/>
              <a:buFontTx/>
              <a:buNone/>
              <a:tabLst/>
              <a:defRPr/>
            </a:pPr>
            <a:r>
              <a:rPr kumimoji="0" lang="en-US" sz="3200" b="1" i="0" u="none" strike="noStrike" kern="0" cap="none" spc="0" normalizeH="0" baseline="0" noProof="0" dirty="0">
                <a:ln>
                  <a:noFill/>
                </a:ln>
                <a:solidFill>
                  <a:srgbClr val="FFFF00"/>
                </a:solidFill>
                <a:effectLst/>
                <a:uLnTx/>
                <a:uFillTx/>
                <a:latin typeface="Calibri"/>
                <a:ea typeface="+mn-ea"/>
                <a:cs typeface="+mn-cs"/>
              </a:rPr>
              <a:t>Sermon Goals:</a:t>
            </a:r>
          </a:p>
          <a:p>
            <a:pPr marL="342900" marR="0" lvl="0" indent="-342900" algn="ctr" defTabSz="914400" rtl="0" eaLnBrk="0" fontAlgn="auto" latinLnBrk="0" hangingPunct="0">
              <a:lnSpc>
                <a:spcPct val="100000"/>
              </a:lnSpc>
              <a:spcBef>
                <a:spcPct val="20000"/>
              </a:spcBef>
              <a:spcAft>
                <a:spcPts val="0"/>
              </a:spcAft>
              <a:buClr>
                <a:srgbClr val="FFFFFF"/>
              </a:buClr>
              <a:buSzPct val="75000"/>
              <a:buFontTx/>
              <a:buNone/>
              <a:tabLst/>
              <a:defRPr/>
            </a:pPr>
            <a:endParaRPr kumimoji="0" lang="en-US" sz="2800" b="1" i="0" u="none" strike="noStrike" kern="0" cap="none" spc="0" normalizeH="0" baseline="0" noProof="0" dirty="0">
              <a:ln>
                <a:noFill/>
              </a:ln>
              <a:solidFill>
                <a:srgbClr val="FFFF00"/>
              </a:solidFill>
              <a:effectLst/>
              <a:uLnTx/>
              <a:uFillTx/>
              <a:latin typeface="Calibri"/>
              <a:ea typeface="+mn-ea"/>
              <a:cs typeface="+mn-cs"/>
            </a:endParaRPr>
          </a:p>
          <a:p>
            <a:pPr marL="457200" marR="0" lvl="0" indent="-457200" algn="ctr" defTabSz="914400" rtl="0" eaLnBrk="0" fontAlgn="auto" latinLnBrk="0" hangingPunct="0">
              <a:lnSpc>
                <a:spcPct val="100000"/>
              </a:lnSpc>
              <a:spcBef>
                <a:spcPct val="20000"/>
              </a:spcBef>
              <a:spcAft>
                <a:spcPts val="0"/>
              </a:spcAft>
              <a:buClr>
                <a:srgbClr val="FFFFFF"/>
              </a:buClr>
              <a:buSzPct val="75000"/>
              <a:buFont typeface="Wingdings" panose="05000000000000000000" pitchFamily="2" charset="2"/>
              <a:buChar char="§"/>
              <a:tabLst/>
              <a:defRPr/>
            </a:pPr>
            <a:r>
              <a:rPr kumimoji="0" lang="en-US" sz="3200" b="1" i="0" u="none" strike="noStrike" kern="0" cap="none" spc="0" normalizeH="0" baseline="0" noProof="0" dirty="0">
                <a:ln>
                  <a:noFill/>
                </a:ln>
                <a:solidFill>
                  <a:srgbClr val="FFFFFF"/>
                </a:solidFill>
                <a:effectLst/>
                <a:uLnTx/>
                <a:uFillTx/>
                <a:latin typeface="Calibri"/>
                <a:ea typeface="+mn-ea"/>
                <a:cs typeface="+mn-cs"/>
              </a:rPr>
              <a:t>Establishment of Jesus as the Christ (Messiah), sitting on David’s throne at God’s right hand</a:t>
            </a:r>
          </a:p>
          <a:p>
            <a:pPr marL="457200" marR="0" lvl="0" indent="-457200" algn="ctr" defTabSz="914400" rtl="0" eaLnBrk="0" fontAlgn="auto" latinLnBrk="0" hangingPunct="0">
              <a:lnSpc>
                <a:spcPct val="100000"/>
              </a:lnSpc>
              <a:spcBef>
                <a:spcPct val="20000"/>
              </a:spcBef>
              <a:spcAft>
                <a:spcPts val="0"/>
              </a:spcAft>
              <a:buClr>
                <a:srgbClr val="FFFFFF"/>
              </a:buClr>
              <a:buSzPct val="75000"/>
              <a:buFont typeface="Wingdings" panose="05000000000000000000" pitchFamily="2" charset="2"/>
              <a:buChar char="§"/>
              <a:tabLst/>
              <a:defRPr/>
            </a:pPr>
            <a:endParaRPr kumimoji="0" lang="en-US" sz="3200" b="1" i="0" u="none" strike="noStrike" kern="0" cap="none" spc="0" normalizeH="0" baseline="0" noProof="0" dirty="0">
              <a:ln>
                <a:noFill/>
              </a:ln>
              <a:solidFill>
                <a:srgbClr val="FFFFFF"/>
              </a:solidFill>
              <a:effectLst/>
              <a:uLnTx/>
              <a:uFillTx/>
              <a:latin typeface="Calibri"/>
              <a:ea typeface="+mn-ea"/>
              <a:cs typeface="+mn-cs"/>
            </a:endParaRPr>
          </a:p>
          <a:p>
            <a:pPr marL="457200" marR="0" lvl="0" indent="-457200" algn="ctr" defTabSz="914400" rtl="0" eaLnBrk="0" fontAlgn="auto" latinLnBrk="0" hangingPunct="0">
              <a:lnSpc>
                <a:spcPct val="100000"/>
              </a:lnSpc>
              <a:spcBef>
                <a:spcPct val="20000"/>
              </a:spcBef>
              <a:spcAft>
                <a:spcPts val="0"/>
              </a:spcAft>
              <a:buClr>
                <a:srgbClr val="FFFFFF"/>
              </a:buClr>
              <a:buSzPct val="75000"/>
              <a:buFont typeface="Wingdings" panose="05000000000000000000" pitchFamily="2" charset="2"/>
              <a:buChar char="§"/>
              <a:tabLst/>
              <a:defRPr/>
            </a:pPr>
            <a:r>
              <a:rPr kumimoji="0" lang="en-US" sz="3200" b="1" i="0" u="none" strike="noStrike" kern="0" cap="none" spc="0" normalizeH="0" baseline="0" noProof="0" dirty="0">
                <a:ln>
                  <a:noFill/>
                </a:ln>
                <a:solidFill>
                  <a:srgbClr val="FFFFFF"/>
                </a:solidFill>
                <a:effectLst/>
                <a:uLnTx/>
                <a:uFillTx/>
                <a:latin typeface="Calibri"/>
                <a:ea typeface="+mn-ea"/>
                <a:cs typeface="+mn-cs"/>
              </a:rPr>
              <a:t>Convict them of sin and the need for Salvation</a:t>
            </a:r>
          </a:p>
          <a:p>
            <a:pPr marL="457200" marR="0" lvl="0" indent="-457200" algn="ctr" defTabSz="914400" rtl="0" eaLnBrk="0" fontAlgn="auto" latinLnBrk="0" hangingPunct="0">
              <a:lnSpc>
                <a:spcPct val="100000"/>
              </a:lnSpc>
              <a:spcBef>
                <a:spcPct val="20000"/>
              </a:spcBef>
              <a:spcAft>
                <a:spcPts val="0"/>
              </a:spcAft>
              <a:buClr>
                <a:srgbClr val="FFFFFF"/>
              </a:buClr>
              <a:buSzPct val="75000"/>
              <a:buFont typeface="Wingdings" panose="05000000000000000000" pitchFamily="2" charset="2"/>
              <a:buChar char="§"/>
              <a:tabLst/>
              <a:defRPr/>
            </a:pPr>
            <a:endParaRPr kumimoji="0" lang="en-US" sz="3200" b="1" i="0" u="none" strike="noStrike" kern="0" cap="none" spc="0" normalizeH="0" baseline="0" noProof="0" dirty="0">
              <a:ln>
                <a:noFill/>
              </a:ln>
              <a:solidFill>
                <a:srgbClr val="FFFFFF"/>
              </a:solidFill>
              <a:effectLst/>
              <a:uLnTx/>
              <a:uFillTx/>
              <a:latin typeface="Calibri"/>
              <a:ea typeface="+mn-ea"/>
              <a:cs typeface="+mn-cs"/>
            </a:endParaRPr>
          </a:p>
          <a:p>
            <a:pPr marL="457200" marR="0" lvl="0" indent="-457200" algn="ctr" defTabSz="914400" rtl="0" eaLnBrk="0" fontAlgn="auto" latinLnBrk="0" hangingPunct="0">
              <a:lnSpc>
                <a:spcPct val="100000"/>
              </a:lnSpc>
              <a:spcBef>
                <a:spcPct val="20000"/>
              </a:spcBef>
              <a:spcAft>
                <a:spcPts val="0"/>
              </a:spcAft>
              <a:buClr>
                <a:srgbClr val="FFFFFF"/>
              </a:buClr>
              <a:buSzPct val="75000"/>
              <a:buFont typeface="Wingdings" panose="05000000000000000000" pitchFamily="2" charset="2"/>
              <a:buChar char="§"/>
              <a:tabLst/>
              <a:defRPr/>
            </a:pPr>
            <a:r>
              <a:rPr kumimoji="0" lang="en-US" sz="3200" b="1" i="0" u="none" strike="noStrike" kern="0" cap="none" spc="0" normalizeH="0" baseline="0" noProof="0" dirty="0">
                <a:ln>
                  <a:noFill/>
                </a:ln>
                <a:solidFill>
                  <a:srgbClr val="FFFFFF"/>
                </a:solidFill>
                <a:effectLst/>
                <a:uLnTx/>
                <a:uFillTx/>
                <a:latin typeface="Calibri"/>
                <a:ea typeface="+mn-ea"/>
                <a:cs typeface="+mn-cs"/>
              </a:rPr>
              <a:t>Teach them the Gospel of Salvation which was through Christ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42E0F85-BBE6-41B0-93DF-03204E9B9E66}"/>
              </a:ext>
            </a:extLst>
          </p:cNvPr>
          <p:cNvSpPr>
            <a:spLocks noGrp="1" noChangeArrowheads="1"/>
          </p:cNvSpPr>
          <p:nvPr>
            <p:ph type="title"/>
          </p:nvPr>
        </p:nvSpPr>
        <p:spPr>
          <a:xfrm>
            <a:off x="2057400" y="-152400"/>
            <a:ext cx="8229600" cy="762000"/>
          </a:xfrm>
        </p:spPr>
        <p:txBody>
          <a:bodyPr/>
          <a:lstStyle/>
          <a:p>
            <a:pPr eaLnBrk="1" hangingPunct="1"/>
            <a:r>
              <a:rPr lang="en-US" altLang="en-US" sz="3600" u="sng">
                <a:latin typeface="Cambria" panose="02040503050406030204" pitchFamily="18" charset="0"/>
              </a:rPr>
              <a:t>Lesson 3 Objectives</a:t>
            </a:r>
          </a:p>
        </p:txBody>
      </p:sp>
      <p:sp>
        <p:nvSpPr>
          <p:cNvPr id="66564" name="Rectangle 3">
            <a:extLst>
              <a:ext uri="{FF2B5EF4-FFF2-40B4-BE49-F238E27FC236}">
                <a16:creationId xmlns:a16="http://schemas.microsoft.com/office/drawing/2014/main" id="{333CD202-7A8D-4445-934A-AC2D64EDA49E}"/>
              </a:ext>
            </a:extLst>
          </p:cNvPr>
          <p:cNvSpPr>
            <a:spLocks noGrp="1" noChangeArrowheads="1"/>
          </p:cNvSpPr>
          <p:nvPr>
            <p:ph type="body" idx="1"/>
          </p:nvPr>
        </p:nvSpPr>
        <p:spPr>
          <a:xfrm>
            <a:off x="914400" y="609600"/>
            <a:ext cx="10668000" cy="6248400"/>
          </a:xfrm>
        </p:spPr>
        <p:txBody>
          <a:bodyPr>
            <a:noAutofit/>
          </a:bodyPr>
          <a:lstStyle/>
          <a:p>
            <a:pPr>
              <a:buFont typeface="Wingdings" panose="05000000000000000000" pitchFamily="2" charset="2"/>
              <a:buChar char="§"/>
              <a:defRPr/>
            </a:pPr>
            <a:r>
              <a:rPr lang="en-US" sz="2800" dirty="0">
                <a:solidFill>
                  <a:srgbClr val="FFFF00"/>
                </a:solidFill>
                <a:latin typeface="Cambria" pitchFamily="18" charset="0"/>
              </a:rPr>
              <a:t>List four similarities and 2 differences between this sermon and the one on Pentecost. </a:t>
            </a:r>
          </a:p>
          <a:p>
            <a:pPr eaLnBrk="1" hangingPunct="1">
              <a:buFont typeface="Wingdings" panose="05000000000000000000" pitchFamily="2" charset="2"/>
              <a:buChar char="§"/>
              <a:defRPr/>
            </a:pPr>
            <a:r>
              <a:rPr lang="en-US" sz="2800" dirty="0">
                <a:latin typeface="Cambria" pitchFamily="18" charset="0"/>
              </a:rPr>
              <a:t>Began with Miracle</a:t>
            </a:r>
          </a:p>
          <a:p>
            <a:pPr eaLnBrk="1" hangingPunct="1">
              <a:buFont typeface="Wingdings" panose="05000000000000000000" pitchFamily="2" charset="2"/>
              <a:buChar char="§"/>
              <a:defRPr/>
            </a:pPr>
            <a:r>
              <a:rPr lang="en-US" sz="2800" dirty="0">
                <a:latin typeface="Cambria" pitchFamily="18" charset="0"/>
              </a:rPr>
              <a:t>“Men of Israel”</a:t>
            </a:r>
          </a:p>
          <a:p>
            <a:pPr eaLnBrk="1" hangingPunct="1">
              <a:buFont typeface="Wingdings" panose="05000000000000000000" pitchFamily="2" charset="2"/>
              <a:buChar char="§"/>
              <a:defRPr/>
            </a:pPr>
            <a:r>
              <a:rPr lang="en-US" sz="2800" dirty="0">
                <a:latin typeface="Cambria" pitchFamily="18" charset="0"/>
              </a:rPr>
              <a:t>Focus is on the resurrection</a:t>
            </a:r>
          </a:p>
          <a:p>
            <a:pPr eaLnBrk="1" hangingPunct="1">
              <a:buFont typeface="Wingdings" panose="05000000000000000000" pitchFamily="2" charset="2"/>
              <a:buChar char="§"/>
              <a:defRPr/>
            </a:pPr>
            <a:r>
              <a:rPr lang="en-US" sz="2800" dirty="0">
                <a:latin typeface="Cambria" pitchFamily="18" charset="0"/>
              </a:rPr>
              <a:t>Guilt of audience</a:t>
            </a:r>
          </a:p>
          <a:p>
            <a:pPr eaLnBrk="1" hangingPunct="1">
              <a:buFont typeface="Wingdings" panose="05000000000000000000" pitchFamily="2" charset="2"/>
              <a:buChar char="§"/>
              <a:defRPr/>
            </a:pPr>
            <a:r>
              <a:rPr lang="en-US" sz="2800" dirty="0">
                <a:latin typeface="Cambria" pitchFamily="18" charset="0"/>
              </a:rPr>
              <a:t>God is in control</a:t>
            </a:r>
          </a:p>
          <a:p>
            <a:pPr eaLnBrk="1" hangingPunct="1">
              <a:buFont typeface="Wingdings" panose="05000000000000000000" pitchFamily="2" charset="2"/>
              <a:buChar char="§"/>
              <a:defRPr/>
            </a:pPr>
            <a:r>
              <a:rPr lang="en-US" sz="2800" dirty="0">
                <a:latin typeface="Cambria" pitchFamily="18" charset="0"/>
              </a:rPr>
              <a:t>Jesus fulfilled OT prophecy</a:t>
            </a:r>
          </a:p>
          <a:p>
            <a:pPr eaLnBrk="1" hangingPunct="1">
              <a:buFont typeface="Wingdings" panose="05000000000000000000" pitchFamily="2" charset="2"/>
              <a:buChar char="§"/>
              <a:defRPr/>
            </a:pPr>
            <a:r>
              <a:rPr lang="en-US" sz="2800" dirty="0">
                <a:latin typeface="Cambria" pitchFamily="18" charset="0"/>
              </a:rPr>
              <a:t>“we are witnesses” </a:t>
            </a:r>
            <a:r>
              <a:rPr lang="en-US" sz="2800" dirty="0" err="1">
                <a:latin typeface="Cambria" pitchFamily="18" charset="0"/>
              </a:rPr>
              <a:t>vs</a:t>
            </a:r>
            <a:r>
              <a:rPr lang="en-US" sz="2800" dirty="0">
                <a:latin typeface="Cambria" pitchFamily="18" charset="0"/>
              </a:rPr>
              <a:t> 15</a:t>
            </a:r>
          </a:p>
          <a:p>
            <a:pPr eaLnBrk="1" hangingPunct="1">
              <a:buFont typeface="Wingdings" panose="05000000000000000000" pitchFamily="2" charset="2"/>
              <a:buChar char="§"/>
              <a:defRPr/>
            </a:pPr>
            <a:r>
              <a:rPr lang="en-US" sz="2800" dirty="0">
                <a:latin typeface="Cambria" pitchFamily="18" charset="0"/>
              </a:rPr>
              <a:t>Repent and be baptized </a:t>
            </a:r>
            <a:r>
              <a:rPr lang="en-US" sz="2800" dirty="0" err="1">
                <a:latin typeface="Cambria" pitchFamily="18" charset="0"/>
              </a:rPr>
              <a:t>vs</a:t>
            </a:r>
            <a:r>
              <a:rPr lang="en-US" sz="2800" dirty="0">
                <a:latin typeface="Cambria" pitchFamily="18" charset="0"/>
              </a:rPr>
              <a:t> repent and return (3:19)</a:t>
            </a:r>
          </a:p>
          <a:p>
            <a:pPr eaLnBrk="1" hangingPunct="1">
              <a:buFont typeface="Wingdings" panose="05000000000000000000" pitchFamily="2" charset="2"/>
              <a:buChar char="§"/>
              <a:defRPr/>
            </a:pPr>
            <a:r>
              <a:rPr lang="en-US" sz="2800" dirty="0">
                <a:latin typeface="Cambria" pitchFamily="18" charset="0"/>
              </a:rPr>
              <a:t>OT Prophecy: Acts 2 – Joel &amp; Psalm                           </a:t>
            </a:r>
            <a:br>
              <a:rPr lang="en-US" sz="2800" dirty="0">
                <a:latin typeface="Cambria" pitchFamily="18" charset="0"/>
              </a:rPr>
            </a:br>
            <a:r>
              <a:rPr lang="en-US" sz="2800" dirty="0">
                <a:latin typeface="Cambria" pitchFamily="18" charset="0"/>
              </a:rPr>
              <a:t>                             Acts 3 – Deut &amp; Genesis</a:t>
            </a:r>
          </a:p>
          <a:p>
            <a:pPr eaLnBrk="1" hangingPunct="1">
              <a:buFont typeface="Wingdings" panose="05000000000000000000" pitchFamily="2" charset="2"/>
              <a:buChar char="§"/>
              <a:defRPr/>
            </a:pPr>
            <a:endParaRPr lang="en-US" sz="2800" dirty="0">
              <a:latin typeface="Cambria"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6">
            <a:extLst>
              <a:ext uri="{FF2B5EF4-FFF2-40B4-BE49-F238E27FC236}">
                <a16:creationId xmlns:a16="http://schemas.microsoft.com/office/drawing/2014/main" id="{41BDE960-A926-473A-B225-50B8F71FA682}"/>
              </a:ext>
            </a:extLst>
          </p:cNvPr>
          <p:cNvSpPr>
            <a:spLocks noChangeArrowheads="1"/>
          </p:cNvSpPr>
          <p:nvPr/>
        </p:nvSpPr>
        <p:spPr bwMode="auto">
          <a:xfrm>
            <a:off x="6096000" y="533400"/>
            <a:ext cx="990600" cy="6172200"/>
          </a:xfrm>
          <a:prstGeom prst="rect">
            <a:avLst/>
          </a:prstGeom>
          <a:solidFill>
            <a:schemeClr val="accent1"/>
          </a:solidFill>
          <a:ln w="28575" algn="ctr">
            <a:solidFill>
              <a:srgbClr val="FFFF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Slide Number Placeholder 5">
            <a:extLst>
              <a:ext uri="{FF2B5EF4-FFF2-40B4-BE49-F238E27FC236}">
                <a16:creationId xmlns:a16="http://schemas.microsoft.com/office/drawing/2014/main" id="{0218B976-05DD-43D9-B2D1-0CFC97E2C6F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7FDF796-421F-4311-931D-5347A229E512}" type="slidenum">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6564" name="Rectangle 2">
            <a:extLst>
              <a:ext uri="{FF2B5EF4-FFF2-40B4-BE49-F238E27FC236}">
                <a16:creationId xmlns:a16="http://schemas.microsoft.com/office/drawing/2014/main" id="{2DA6BAA7-D234-42B3-B411-352D47BC7955}"/>
              </a:ext>
            </a:extLst>
          </p:cNvPr>
          <p:cNvSpPr>
            <a:spLocks noGrp="1" noChangeArrowheads="1"/>
          </p:cNvSpPr>
          <p:nvPr>
            <p:ph type="title"/>
          </p:nvPr>
        </p:nvSpPr>
        <p:spPr>
          <a:xfrm>
            <a:off x="1981200" y="0"/>
            <a:ext cx="8229600" cy="533400"/>
          </a:xfrm>
        </p:spPr>
        <p:txBody>
          <a:bodyPr>
            <a:normAutofit fontScale="90000"/>
          </a:bodyPr>
          <a:lstStyle/>
          <a:p>
            <a:pPr eaLnBrk="1" hangingPunct="1"/>
            <a:r>
              <a:rPr lang="en-US" altLang="en-US" sz="3200" b="1" i="1" u="sng" dirty="0">
                <a:solidFill>
                  <a:srgbClr val="FFFF00"/>
                </a:solidFill>
              </a:rPr>
              <a:t>Themes in Acts Sermons</a:t>
            </a:r>
          </a:p>
        </p:txBody>
      </p:sp>
      <p:sp>
        <p:nvSpPr>
          <p:cNvPr id="66565" name="Rectangle 3">
            <a:extLst>
              <a:ext uri="{FF2B5EF4-FFF2-40B4-BE49-F238E27FC236}">
                <a16:creationId xmlns:a16="http://schemas.microsoft.com/office/drawing/2014/main" id="{D0659264-BBD2-48A0-918B-4F8013351504}"/>
              </a:ext>
            </a:extLst>
          </p:cNvPr>
          <p:cNvSpPr>
            <a:spLocks noGrp="1" noChangeArrowheads="1"/>
          </p:cNvSpPr>
          <p:nvPr>
            <p:ph type="body" idx="1"/>
          </p:nvPr>
        </p:nvSpPr>
        <p:spPr>
          <a:xfrm>
            <a:off x="1600200" y="533400"/>
            <a:ext cx="9067800" cy="6248400"/>
          </a:xfrm>
        </p:spPr>
        <p:txBody>
          <a:bodyPr/>
          <a:lstStyle/>
          <a:p>
            <a:pPr marL="282575" indent="-282575" defTabSz="1030288">
              <a:lnSpc>
                <a:spcPct val="80000"/>
              </a:lnSpc>
              <a:buNone/>
              <a:tabLst>
                <a:tab pos="3316288" algn="l"/>
                <a:tab pos="4513263" algn="l"/>
                <a:tab pos="4630738" algn="l"/>
                <a:tab pos="5827713" algn="l"/>
                <a:tab pos="5946775" algn="l"/>
                <a:tab pos="6973888" algn="l"/>
              </a:tabLst>
            </a:pPr>
            <a:r>
              <a:rPr lang="en-US" altLang="en-US" sz="2400" dirty="0"/>
              <a:t>	                        </a:t>
            </a:r>
            <a:r>
              <a:rPr lang="en-US" altLang="en-US" sz="2000" i="1" dirty="0"/>
              <a:t>chapter</a:t>
            </a:r>
            <a:r>
              <a:rPr lang="en-US" altLang="en-US" sz="2400" dirty="0"/>
              <a:t>	 2		3			</a:t>
            </a:r>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Miracles	</a:t>
            </a:r>
            <a:r>
              <a:rPr lang="en-US" altLang="en-US" sz="2400" dirty="0">
                <a:solidFill>
                  <a:srgbClr val="FFFF00"/>
                </a:solidFill>
              </a:rPr>
              <a:t>22 	16		</a:t>
            </a:r>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Rejection by Jews</a:t>
            </a:r>
            <a:r>
              <a:rPr lang="en-US" altLang="en-US" sz="2400" dirty="0">
                <a:solidFill>
                  <a:srgbClr val="FFFF00"/>
                </a:solidFill>
              </a:rPr>
              <a:t>	23,36	4:11	</a:t>
            </a:r>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Resurrection	</a:t>
            </a:r>
            <a:r>
              <a:rPr lang="en-US" altLang="en-US" sz="2400" dirty="0">
                <a:solidFill>
                  <a:srgbClr val="FFFF00"/>
                </a:solidFill>
              </a:rPr>
              <a:t>24	15	</a:t>
            </a:r>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Prophecies…		</a:t>
            </a:r>
            <a:r>
              <a:rPr lang="en-US" altLang="en-US" sz="2400" dirty="0">
                <a:solidFill>
                  <a:srgbClr val="FFFF00"/>
                </a:solidFill>
              </a:rPr>
              <a:t>24	</a:t>
            </a:r>
          </a:p>
          <a:p>
            <a:pPr marL="631825" lvl="1" indent="-234950" defTabSz="1030288">
              <a:lnSpc>
                <a:spcPct val="80000"/>
              </a:lnSpc>
              <a:tabLst>
                <a:tab pos="3316288" algn="l"/>
                <a:tab pos="4513263" algn="l"/>
                <a:tab pos="4630738" algn="l"/>
                <a:tab pos="5827713" algn="l"/>
                <a:tab pos="5946775" algn="l"/>
                <a:tab pos="6973888" algn="l"/>
              </a:tabLst>
            </a:pPr>
            <a:r>
              <a:rPr lang="en-US" altLang="en-US" sz="2400" dirty="0"/>
              <a:t>Suffering Messiah	</a:t>
            </a:r>
            <a:r>
              <a:rPr lang="en-US" altLang="en-US" sz="2400" dirty="0">
                <a:solidFill>
                  <a:srgbClr val="FFFF00"/>
                </a:solidFill>
              </a:rPr>
              <a:t>27	18		</a:t>
            </a:r>
            <a:endParaRPr lang="en-US" altLang="en-US" sz="2400" dirty="0"/>
          </a:p>
          <a:p>
            <a:pPr marL="631825" lvl="1" indent="-234950" defTabSz="1030288">
              <a:lnSpc>
                <a:spcPct val="80000"/>
              </a:lnSpc>
              <a:tabLst>
                <a:tab pos="3316288" algn="l"/>
                <a:tab pos="4513263" algn="l"/>
                <a:tab pos="4630738" algn="l"/>
                <a:tab pos="5827713" algn="l"/>
                <a:tab pos="5946775" algn="l"/>
                <a:tab pos="6973888" algn="l"/>
              </a:tabLst>
            </a:pPr>
            <a:r>
              <a:rPr lang="en-US" altLang="en-US" sz="2400" dirty="0"/>
              <a:t>Resurrection	</a:t>
            </a:r>
            <a:r>
              <a:rPr lang="en-US" altLang="en-US" sz="2400" dirty="0">
                <a:solidFill>
                  <a:srgbClr val="FFFF00"/>
                </a:solidFill>
              </a:rPr>
              <a:t>24,31	(24)	</a:t>
            </a:r>
            <a:endParaRPr lang="en-US" altLang="en-US" sz="2400" dirty="0"/>
          </a:p>
          <a:p>
            <a:pPr marL="631825" lvl="1" indent="-234950" defTabSz="1030288">
              <a:lnSpc>
                <a:spcPct val="80000"/>
              </a:lnSpc>
              <a:tabLst>
                <a:tab pos="3316288" algn="l"/>
                <a:tab pos="4513263" algn="l"/>
                <a:tab pos="4630738" algn="l"/>
                <a:tab pos="5827713" algn="l"/>
                <a:tab pos="5946775" algn="l"/>
                <a:tab pos="6973888" algn="l"/>
              </a:tabLst>
            </a:pPr>
            <a:r>
              <a:rPr lang="en-US" altLang="en-US" sz="2400" dirty="0"/>
              <a:t>Coronation	</a:t>
            </a:r>
            <a:r>
              <a:rPr lang="en-US" altLang="en-US" sz="2400" dirty="0">
                <a:solidFill>
                  <a:srgbClr val="FFFF00"/>
                </a:solidFill>
              </a:rPr>
              <a:t>33,34	4:11		</a:t>
            </a:r>
            <a:endParaRPr lang="en-US" altLang="en-US" sz="2400" dirty="0"/>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Reign in Heaven	</a:t>
            </a:r>
            <a:r>
              <a:rPr lang="en-US" altLang="en-US" sz="2400" dirty="0">
                <a:solidFill>
                  <a:srgbClr val="FFFF00"/>
                </a:solidFill>
              </a:rPr>
              <a:t>36	21	</a:t>
            </a:r>
            <a:endParaRPr lang="en-US" altLang="en-US" sz="2400" dirty="0"/>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Judgment	</a:t>
            </a:r>
            <a:r>
              <a:rPr lang="en-US" altLang="en-US" sz="2400" dirty="0">
                <a:solidFill>
                  <a:srgbClr val="FFFF00"/>
                </a:solidFill>
              </a:rPr>
              <a:t>20,40	21			</a:t>
            </a:r>
            <a:endParaRPr lang="en-US" altLang="en-US" sz="2400" dirty="0"/>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God’s Control	</a:t>
            </a:r>
            <a:r>
              <a:rPr lang="en-US" altLang="en-US" sz="2400" dirty="0">
                <a:solidFill>
                  <a:srgbClr val="FFFF00"/>
                </a:solidFill>
              </a:rPr>
              <a:t>17-on	15,18…	</a:t>
            </a:r>
            <a:endParaRPr lang="en-US" altLang="en-US" sz="2400" dirty="0"/>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Human Guilt	</a:t>
            </a:r>
            <a:r>
              <a:rPr lang="en-US" altLang="en-US" sz="2400" dirty="0">
                <a:solidFill>
                  <a:srgbClr val="FFFF00"/>
                </a:solidFill>
              </a:rPr>
              <a:t>36,40	26	</a:t>
            </a:r>
            <a:endParaRPr lang="en-US" altLang="en-US" sz="2400" dirty="0"/>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Forgiveness	</a:t>
            </a:r>
            <a:r>
              <a:rPr lang="en-US" altLang="en-US" sz="2400" dirty="0">
                <a:solidFill>
                  <a:srgbClr val="FFFF00"/>
                </a:solidFill>
              </a:rPr>
              <a:t>38,40	19	</a:t>
            </a:r>
            <a:endParaRPr lang="en-US" altLang="en-US" sz="2400" dirty="0"/>
          </a:p>
          <a:p>
            <a:pPr marL="631825" lvl="1" indent="-234950" defTabSz="1030288">
              <a:lnSpc>
                <a:spcPct val="80000"/>
              </a:lnSpc>
              <a:tabLst>
                <a:tab pos="3316288" algn="l"/>
                <a:tab pos="4513263" algn="l"/>
                <a:tab pos="4630738" algn="l"/>
                <a:tab pos="5827713" algn="l"/>
                <a:tab pos="5946775" algn="l"/>
                <a:tab pos="6973888" algn="l"/>
              </a:tabLst>
            </a:pPr>
            <a:r>
              <a:rPr lang="en-US" altLang="en-US" sz="2400" dirty="0"/>
              <a:t>Repentance	</a:t>
            </a:r>
            <a:r>
              <a:rPr lang="en-US" altLang="en-US" sz="2400" dirty="0">
                <a:solidFill>
                  <a:srgbClr val="FFFF00"/>
                </a:solidFill>
              </a:rPr>
              <a:t>38	19			</a:t>
            </a:r>
            <a:endParaRPr lang="en-US" altLang="en-US" sz="2400" dirty="0"/>
          </a:p>
          <a:p>
            <a:pPr marL="631825" lvl="1" indent="-234950" defTabSz="1030288">
              <a:lnSpc>
                <a:spcPct val="80000"/>
              </a:lnSpc>
              <a:tabLst>
                <a:tab pos="3316288" algn="l"/>
                <a:tab pos="4513263" algn="l"/>
                <a:tab pos="4630738" algn="l"/>
                <a:tab pos="5827713" algn="l"/>
                <a:tab pos="5946775" algn="l"/>
                <a:tab pos="6973888" algn="l"/>
              </a:tabLst>
            </a:pPr>
            <a:r>
              <a:rPr lang="en-US" altLang="en-US" sz="2400" dirty="0"/>
              <a:t>Baptism	</a:t>
            </a:r>
            <a:r>
              <a:rPr lang="en-US" altLang="en-US" sz="2400" dirty="0">
                <a:solidFill>
                  <a:srgbClr val="FFFF00"/>
                </a:solidFill>
              </a:rPr>
              <a:t>38					</a:t>
            </a:r>
            <a:endParaRPr lang="en-US" altLang="en-US" sz="2400" dirty="0"/>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Exclusivity of Truth	</a:t>
            </a:r>
            <a:r>
              <a:rPr lang="en-US" altLang="en-US" sz="2400" dirty="0">
                <a:solidFill>
                  <a:srgbClr val="FFFF00"/>
                </a:solidFill>
              </a:rPr>
              <a:t>40	4:12			</a:t>
            </a:r>
            <a:endParaRPr lang="en-US" altLang="en-US" sz="2000" dirty="0"/>
          </a:p>
          <a:p>
            <a:pPr marL="282575" indent="-282575" defTabSz="1030288">
              <a:lnSpc>
                <a:spcPct val="80000"/>
              </a:lnSpc>
              <a:tabLst>
                <a:tab pos="3316288" algn="l"/>
                <a:tab pos="4513263" algn="l"/>
                <a:tab pos="4630738" algn="l"/>
                <a:tab pos="5827713" algn="l"/>
                <a:tab pos="5946775" algn="l"/>
                <a:tab pos="6973888" algn="l"/>
              </a:tabLst>
            </a:pPr>
            <a:r>
              <a:rPr lang="en-US" altLang="en-US" sz="2400" dirty="0"/>
              <a:t>Universality Gospel	</a:t>
            </a:r>
            <a:r>
              <a:rPr lang="en-US" altLang="en-US" sz="2400" dirty="0">
                <a:solidFill>
                  <a:srgbClr val="FFFF00"/>
                </a:solidFill>
              </a:rPr>
              <a:t>39	25,26			</a:t>
            </a:r>
          </a:p>
        </p:txBody>
      </p:sp>
      <p:sp>
        <p:nvSpPr>
          <p:cNvPr id="66566" name="Line 4">
            <a:extLst>
              <a:ext uri="{FF2B5EF4-FFF2-40B4-BE49-F238E27FC236}">
                <a16:creationId xmlns:a16="http://schemas.microsoft.com/office/drawing/2014/main" id="{D1814D77-61DC-4EA9-A530-72F8C26920E3}"/>
              </a:ext>
            </a:extLst>
          </p:cNvPr>
          <p:cNvSpPr>
            <a:spLocks noChangeShapeType="1"/>
          </p:cNvSpPr>
          <p:nvPr/>
        </p:nvSpPr>
        <p:spPr bwMode="auto">
          <a:xfrm>
            <a:off x="1524000" y="1219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67" name="Line 5">
            <a:extLst>
              <a:ext uri="{FF2B5EF4-FFF2-40B4-BE49-F238E27FC236}">
                <a16:creationId xmlns:a16="http://schemas.microsoft.com/office/drawing/2014/main" id="{E5573248-6960-4CB8-AA68-D8FA558245BD}"/>
              </a:ext>
            </a:extLst>
          </p:cNvPr>
          <p:cNvSpPr>
            <a:spLocks noChangeShapeType="1"/>
          </p:cNvSpPr>
          <p:nvPr/>
        </p:nvSpPr>
        <p:spPr bwMode="auto">
          <a:xfrm>
            <a:off x="1524000" y="1600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68" name="Line 7">
            <a:extLst>
              <a:ext uri="{FF2B5EF4-FFF2-40B4-BE49-F238E27FC236}">
                <a16:creationId xmlns:a16="http://schemas.microsoft.com/office/drawing/2014/main" id="{E07D1977-4914-42CB-B57D-227DB0ED98A5}"/>
              </a:ext>
            </a:extLst>
          </p:cNvPr>
          <p:cNvSpPr>
            <a:spLocks noChangeShapeType="1"/>
          </p:cNvSpPr>
          <p:nvPr/>
        </p:nvSpPr>
        <p:spPr bwMode="auto">
          <a:xfrm>
            <a:off x="1524000" y="3429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69" name="Line 8">
            <a:extLst>
              <a:ext uri="{FF2B5EF4-FFF2-40B4-BE49-F238E27FC236}">
                <a16:creationId xmlns:a16="http://schemas.microsoft.com/office/drawing/2014/main" id="{6BEF6CAA-FCF2-4F64-8AB2-414FF42F39F1}"/>
              </a:ext>
            </a:extLst>
          </p:cNvPr>
          <p:cNvSpPr>
            <a:spLocks noChangeShapeType="1"/>
          </p:cNvSpPr>
          <p:nvPr/>
        </p:nvSpPr>
        <p:spPr bwMode="auto">
          <a:xfrm>
            <a:off x="1524000" y="3810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70" name="Line 9">
            <a:extLst>
              <a:ext uri="{FF2B5EF4-FFF2-40B4-BE49-F238E27FC236}">
                <a16:creationId xmlns:a16="http://schemas.microsoft.com/office/drawing/2014/main" id="{5D80528D-905A-4926-8709-1F78F50A32B9}"/>
              </a:ext>
            </a:extLst>
          </p:cNvPr>
          <p:cNvSpPr>
            <a:spLocks noChangeShapeType="1"/>
          </p:cNvSpPr>
          <p:nvPr/>
        </p:nvSpPr>
        <p:spPr bwMode="auto">
          <a:xfrm>
            <a:off x="1524000" y="4191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71" name="Line 10">
            <a:extLst>
              <a:ext uri="{FF2B5EF4-FFF2-40B4-BE49-F238E27FC236}">
                <a16:creationId xmlns:a16="http://schemas.microsoft.com/office/drawing/2014/main" id="{E7E36D16-6D7F-4228-B421-E412918FC266}"/>
              </a:ext>
            </a:extLst>
          </p:cNvPr>
          <p:cNvSpPr>
            <a:spLocks noChangeShapeType="1"/>
          </p:cNvSpPr>
          <p:nvPr/>
        </p:nvSpPr>
        <p:spPr bwMode="auto">
          <a:xfrm>
            <a:off x="1524000" y="4572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72" name="Line 11">
            <a:extLst>
              <a:ext uri="{FF2B5EF4-FFF2-40B4-BE49-F238E27FC236}">
                <a16:creationId xmlns:a16="http://schemas.microsoft.com/office/drawing/2014/main" id="{06E03FC4-5452-4DEC-A0DB-B7E3682D8B6A}"/>
              </a:ext>
            </a:extLst>
          </p:cNvPr>
          <p:cNvSpPr>
            <a:spLocks noChangeShapeType="1"/>
          </p:cNvSpPr>
          <p:nvPr/>
        </p:nvSpPr>
        <p:spPr bwMode="auto">
          <a:xfrm>
            <a:off x="1524000" y="4953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73" name="Line 12">
            <a:extLst>
              <a:ext uri="{FF2B5EF4-FFF2-40B4-BE49-F238E27FC236}">
                <a16:creationId xmlns:a16="http://schemas.microsoft.com/office/drawing/2014/main" id="{68D4D52E-FD13-4D5A-B3AD-29F8BCFC66B6}"/>
              </a:ext>
            </a:extLst>
          </p:cNvPr>
          <p:cNvSpPr>
            <a:spLocks noChangeShapeType="1"/>
          </p:cNvSpPr>
          <p:nvPr/>
        </p:nvSpPr>
        <p:spPr bwMode="auto">
          <a:xfrm>
            <a:off x="1524000" y="6400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74" name="Line 13">
            <a:extLst>
              <a:ext uri="{FF2B5EF4-FFF2-40B4-BE49-F238E27FC236}">
                <a16:creationId xmlns:a16="http://schemas.microsoft.com/office/drawing/2014/main" id="{5A1995C8-A9B9-4085-89EC-885FF9089261}"/>
              </a:ext>
            </a:extLst>
          </p:cNvPr>
          <p:cNvSpPr>
            <a:spLocks noChangeShapeType="1"/>
          </p:cNvSpPr>
          <p:nvPr/>
        </p:nvSpPr>
        <p:spPr bwMode="auto">
          <a:xfrm>
            <a:off x="1524000" y="6019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75" name="Line 14">
            <a:extLst>
              <a:ext uri="{FF2B5EF4-FFF2-40B4-BE49-F238E27FC236}">
                <a16:creationId xmlns:a16="http://schemas.microsoft.com/office/drawing/2014/main" id="{1BAB799F-FCFF-47CE-8B62-58118B62CA74}"/>
              </a:ext>
            </a:extLst>
          </p:cNvPr>
          <p:cNvSpPr>
            <a:spLocks noChangeShapeType="1"/>
          </p:cNvSpPr>
          <p:nvPr/>
        </p:nvSpPr>
        <p:spPr bwMode="auto">
          <a:xfrm>
            <a:off x="1524000" y="1981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76" name="Line 15">
            <a:extLst>
              <a:ext uri="{FF2B5EF4-FFF2-40B4-BE49-F238E27FC236}">
                <a16:creationId xmlns:a16="http://schemas.microsoft.com/office/drawing/2014/main" id="{34B4202F-A976-45DC-AA1B-FEDFE8A57E51}"/>
              </a:ext>
            </a:extLst>
          </p:cNvPr>
          <p:cNvSpPr>
            <a:spLocks noChangeShapeType="1"/>
          </p:cNvSpPr>
          <p:nvPr/>
        </p:nvSpPr>
        <p:spPr bwMode="auto">
          <a:xfrm>
            <a:off x="1524000" y="6781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6577" name="Line 16">
            <a:extLst>
              <a:ext uri="{FF2B5EF4-FFF2-40B4-BE49-F238E27FC236}">
                <a16:creationId xmlns:a16="http://schemas.microsoft.com/office/drawing/2014/main" id="{30EFE547-2B1D-43E4-9105-D3019B2E1525}"/>
              </a:ext>
            </a:extLst>
          </p:cNvPr>
          <p:cNvSpPr>
            <a:spLocks noChangeShapeType="1"/>
          </p:cNvSpPr>
          <p:nvPr/>
        </p:nvSpPr>
        <p:spPr bwMode="auto">
          <a:xfrm>
            <a:off x="1524000" y="8382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ular Callout 17">
            <a:extLst>
              <a:ext uri="{FF2B5EF4-FFF2-40B4-BE49-F238E27FC236}">
                <a16:creationId xmlns:a16="http://schemas.microsoft.com/office/drawing/2014/main" id="{B8AF54DE-CCF6-48D0-9514-D59CF00623BB}"/>
              </a:ext>
            </a:extLst>
          </p:cNvPr>
          <p:cNvSpPr/>
          <p:nvPr/>
        </p:nvSpPr>
        <p:spPr>
          <a:xfrm>
            <a:off x="7086600" y="76199"/>
            <a:ext cx="5105400" cy="6705601"/>
          </a:xfrm>
          <a:prstGeom prst="wedgeRoundRectCallout">
            <a:avLst>
              <a:gd name="adj1" fmla="val -4734"/>
              <a:gd name="adj2" fmla="val 4728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00"/>
              </a:solidFill>
              <a:effectLst/>
              <a:uLnTx/>
              <a:uFillTx/>
              <a:latin typeface="Cambria" pitchFamily="18" charset="0"/>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srgbClr val="FFFF00"/>
                </a:solidFill>
                <a:effectLst/>
                <a:uLnTx/>
                <a:uFillTx/>
                <a:latin typeface="Cambria" pitchFamily="18" charset="0"/>
                <a:ea typeface="+mn-ea"/>
                <a:cs typeface="+mn-cs"/>
              </a:rPr>
              <a:t>Gospel Preaching involved:</a:t>
            </a:r>
          </a:p>
          <a:p>
            <a:pPr marL="285750" marR="0" lvl="0" indent="-285750" algn="l" defTabSz="914400" rtl="0" eaLnBrk="0" fontAlgn="auto" latinLnBrk="0" hangingPunct="0">
              <a:lnSpc>
                <a:spcPct val="100000"/>
              </a:lnSpc>
              <a:spcBef>
                <a:spcPts val="0"/>
              </a:spcBef>
              <a:spcAft>
                <a:spcPts val="0"/>
              </a:spcAft>
              <a:buClrTx/>
              <a:buSzTx/>
              <a:buFontTx/>
              <a:buAutoNum type="alphaLcPeriod"/>
              <a:tabLst/>
              <a:defRPr/>
            </a:pPr>
            <a:r>
              <a:rPr kumimoji="0" lang="en-US" sz="2400" b="0" i="0" u="none" strike="noStrike" kern="1200" cap="none" spc="0" normalizeH="0" baseline="0" noProof="0" dirty="0">
                <a:ln>
                  <a:noFill/>
                </a:ln>
                <a:solidFill>
                  <a:srgbClr val="FFFF00"/>
                </a:solidFill>
                <a:effectLst/>
                <a:uLnTx/>
                <a:uFillTx/>
                <a:latin typeface="Cambria" pitchFamily="18" charset="0"/>
                <a:ea typeface="+mn-ea"/>
                <a:cs typeface="+mn-cs"/>
              </a:rPr>
              <a:t>Proclaiming the death, burial, resurrection and lordship of Jesus Christ  </a:t>
            </a:r>
          </a:p>
          <a:p>
            <a:pPr marL="285750" marR="0" lvl="0" indent="-285750" algn="l" defTabSz="914400" rtl="0" eaLnBrk="0" fontAlgn="auto" latinLnBrk="0" hangingPunct="0">
              <a:lnSpc>
                <a:spcPct val="100000"/>
              </a:lnSpc>
              <a:spcBef>
                <a:spcPts val="0"/>
              </a:spcBef>
              <a:spcAft>
                <a:spcPts val="0"/>
              </a:spcAft>
              <a:buClrTx/>
              <a:buSzTx/>
              <a:buFontTx/>
              <a:buAutoNum type="alphaLcPeriod"/>
              <a:tabLst/>
              <a:defRPr/>
            </a:pPr>
            <a:r>
              <a:rPr kumimoji="0" lang="en-US" sz="2400" b="0" i="0" u="none" strike="noStrike" kern="1200" cap="none" spc="0" normalizeH="0" baseline="0" noProof="0" dirty="0">
                <a:ln>
                  <a:noFill/>
                </a:ln>
                <a:solidFill>
                  <a:srgbClr val="FFFF00"/>
                </a:solidFill>
                <a:effectLst/>
                <a:uLnTx/>
                <a:uFillTx/>
                <a:latin typeface="Cambria" pitchFamily="18" charset="0"/>
                <a:ea typeface="+mn-ea"/>
                <a:cs typeface="+mn-cs"/>
              </a:rPr>
              <a:t>Calling on people to respond with repentance (with faith and baptism implied)  </a:t>
            </a:r>
          </a:p>
          <a:p>
            <a:pPr marL="285750" marR="0" lvl="0" indent="-285750" algn="l" defTabSz="914400" rtl="0" eaLnBrk="0" fontAlgn="auto" latinLnBrk="0" hangingPunct="0">
              <a:lnSpc>
                <a:spcPct val="100000"/>
              </a:lnSpc>
              <a:spcBef>
                <a:spcPts val="0"/>
              </a:spcBef>
              <a:spcAft>
                <a:spcPts val="0"/>
              </a:spcAft>
              <a:buClrTx/>
              <a:buSzTx/>
              <a:buFontTx/>
              <a:buAutoNum type="alphaLcPeriod"/>
              <a:tabLst/>
              <a:defRPr/>
            </a:pPr>
            <a:r>
              <a:rPr kumimoji="0" lang="en-US" sz="2400" b="0" i="0" u="none" strike="noStrike" kern="1200" cap="none" spc="0" normalizeH="0" baseline="0" noProof="0" dirty="0">
                <a:ln>
                  <a:noFill/>
                </a:ln>
                <a:solidFill>
                  <a:srgbClr val="FFFF00"/>
                </a:solidFill>
                <a:effectLst/>
                <a:uLnTx/>
                <a:uFillTx/>
                <a:latin typeface="Cambria" pitchFamily="18" charset="0"/>
                <a:ea typeface="+mn-ea"/>
                <a:cs typeface="+mn-cs"/>
              </a:rPr>
              <a:t>Offering the remission of sins and refreshing gift of the Spirit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mbria" pitchFamily="18" charset="0"/>
                <a:ea typeface="+mn-ea"/>
                <a:cs typeface="+mn-cs"/>
              </a:rPr>
              <a: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white"/>
                </a:solidFill>
                <a:effectLst/>
                <a:uLnTx/>
                <a:uFillTx/>
                <a:latin typeface="Cambria" pitchFamily="18" charset="0"/>
                <a:ea typeface="+mn-ea"/>
                <a:cs typeface="+mn-cs"/>
              </a:rPr>
              <a:t>Gospel Preaching included proclaiming:</a:t>
            </a:r>
          </a:p>
          <a:p>
            <a:pPr marL="285750" marR="0" lvl="0" indent="-285750" algn="l" defTabSz="914400" rtl="0" eaLnBrk="0" fontAlgn="auto" latinLnBrk="0" hangingPunct="0">
              <a:lnSpc>
                <a:spcPct val="100000"/>
              </a:lnSpc>
              <a:spcBef>
                <a:spcPts val="0"/>
              </a:spcBef>
              <a:spcAft>
                <a:spcPts val="0"/>
              </a:spcAft>
              <a:buClrTx/>
              <a:buSzTx/>
              <a:buFontTx/>
              <a:buAutoNum type="alphaLcPeriod"/>
              <a:tabLst/>
              <a:defRPr/>
            </a:pPr>
            <a:r>
              <a:rPr kumimoji="0" lang="en-US" sz="2400" b="0" i="0" u="none" strike="noStrike" kern="1200" cap="none" spc="0" normalizeH="0" baseline="0" noProof="0" dirty="0">
                <a:ln>
                  <a:noFill/>
                </a:ln>
                <a:solidFill>
                  <a:prstClr val="white"/>
                </a:solidFill>
                <a:effectLst/>
                <a:uLnTx/>
                <a:uFillTx/>
                <a:latin typeface="Cambria" pitchFamily="18" charset="0"/>
                <a:ea typeface="+mn-ea"/>
                <a:cs typeface="+mn-cs"/>
              </a:rPr>
              <a:t>The character of Jesus (Servant, Holy, Just, Prince of life, Christ, Prophet)  </a:t>
            </a:r>
          </a:p>
          <a:p>
            <a:pPr marL="285750" marR="0" lvl="0" indent="-285750" algn="l" defTabSz="914400" rtl="0" eaLnBrk="0" fontAlgn="auto" latinLnBrk="0" hangingPunct="0">
              <a:lnSpc>
                <a:spcPct val="100000"/>
              </a:lnSpc>
              <a:spcBef>
                <a:spcPts val="0"/>
              </a:spcBef>
              <a:spcAft>
                <a:spcPts val="0"/>
              </a:spcAft>
              <a:buClrTx/>
              <a:buSzTx/>
              <a:buFontTx/>
              <a:buAutoNum type="alphaLcPeriod"/>
              <a:tabLst/>
              <a:defRPr/>
            </a:pPr>
            <a:r>
              <a:rPr kumimoji="0" lang="en-US" sz="2400" b="0" i="0" u="none" strike="noStrike" kern="1200" cap="none" spc="0" normalizeH="0" baseline="0" noProof="0" dirty="0">
                <a:ln>
                  <a:noFill/>
                </a:ln>
                <a:solidFill>
                  <a:prstClr val="white"/>
                </a:solidFill>
                <a:effectLst/>
                <a:uLnTx/>
                <a:uFillTx/>
                <a:latin typeface="Cambria" pitchFamily="18" charset="0"/>
                <a:ea typeface="+mn-ea"/>
                <a:cs typeface="+mn-cs"/>
              </a:rPr>
              <a:t>The return of Jesus (i.e., His second coming)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itle 1">
            <a:extLst>
              <a:ext uri="{FF2B5EF4-FFF2-40B4-BE49-F238E27FC236}">
                <a16:creationId xmlns:a16="http://schemas.microsoft.com/office/drawing/2014/main" id="{3B920041-FCD6-417A-848B-51115278EB48}"/>
              </a:ext>
            </a:extLst>
          </p:cNvPr>
          <p:cNvSpPr>
            <a:spLocks noGrp="1"/>
          </p:cNvSpPr>
          <p:nvPr>
            <p:ph type="ctrTitle"/>
          </p:nvPr>
        </p:nvSpPr>
        <p:spPr>
          <a:xfrm>
            <a:off x="914400" y="2131485"/>
            <a:ext cx="10363200" cy="1468967"/>
          </a:xfrm>
        </p:spPr>
        <p:txBody>
          <a:bodyPr/>
          <a:lstStyle/>
          <a:p>
            <a:pPr eaLnBrk="1" hangingPunct="1"/>
            <a:r>
              <a:rPr lang="en-US" altLang="en-US"/>
              <a:t>Chapter 4</a:t>
            </a:r>
          </a:p>
        </p:txBody>
      </p:sp>
      <p:sp>
        <p:nvSpPr>
          <p:cNvPr id="3" name="Subtitle 2">
            <a:extLst>
              <a:ext uri="{FF2B5EF4-FFF2-40B4-BE49-F238E27FC236}">
                <a16:creationId xmlns:a16="http://schemas.microsoft.com/office/drawing/2014/main" id="{3D3F7140-B6C0-427A-8BAD-E4421C7CD3D3}"/>
              </a:ext>
            </a:extLst>
          </p:cNvPr>
          <p:cNvSpPr>
            <a:spLocks noGrp="1"/>
          </p:cNvSpPr>
          <p:nvPr>
            <p:ph type="subTitle" idx="1"/>
          </p:nvPr>
        </p:nvSpPr>
        <p:spPr/>
        <p:txBody>
          <a:bodyPr rtlCol="0">
            <a:normAutofit/>
          </a:bodyPr>
          <a:lstStyle/>
          <a:p>
            <a:pPr eaLnBrk="1" fontAlgn="auto" hangingPunct="1">
              <a:spcAft>
                <a:spcPts val="0"/>
              </a:spcAft>
              <a:defRPr/>
            </a:pP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6" name="Rectangle 2">
            <a:extLst>
              <a:ext uri="{FF2B5EF4-FFF2-40B4-BE49-F238E27FC236}">
                <a16:creationId xmlns:a16="http://schemas.microsoft.com/office/drawing/2014/main" id="{EB1658C5-0B1A-498B-A9B8-586C78E0F0C7}"/>
              </a:ext>
            </a:extLst>
          </p:cNvPr>
          <p:cNvSpPr>
            <a:spLocks noGrp="1" noChangeArrowheads="1"/>
          </p:cNvSpPr>
          <p:nvPr>
            <p:ph type="title"/>
          </p:nvPr>
        </p:nvSpPr>
        <p:spPr>
          <a:xfrm>
            <a:off x="0" y="1"/>
            <a:ext cx="12192000" cy="563033"/>
          </a:xfrm>
        </p:spPr>
        <p:txBody>
          <a:bodyPr/>
          <a:lstStyle/>
          <a:p>
            <a:pPr eaLnBrk="1" hangingPunct="1"/>
            <a:r>
              <a:rPr lang="en-US" altLang="en-US" sz="3733" b="0" u="sng" dirty="0">
                <a:latin typeface="Cambria" panose="02040503050406030204" pitchFamily="18" charset="0"/>
              </a:rPr>
              <a:t>The Sadducees  </a:t>
            </a:r>
          </a:p>
        </p:txBody>
      </p:sp>
      <p:sp>
        <p:nvSpPr>
          <p:cNvPr id="2051" name="Rectangle 3">
            <a:extLst>
              <a:ext uri="{FF2B5EF4-FFF2-40B4-BE49-F238E27FC236}">
                <a16:creationId xmlns:a16="http://schemas.microsoft.com/office/drawing/2014/main" id="{26AA082E-9BED-48C4-B04E-E942989FAC3E}"/>
              </a:ext>
            </a:extLst>
          </p:cNvPr>
          <p:cNvSpPr>
            <a:spLocks noGrp="1" noChangeArrowheads="1"/>
          </p:cNvSpPr>
          <p:nvPr>
            <p:ph idx="1"/>
          </p:nvPr>
        </p:nvSpPr>
        <p:spPr>
          <a:xfrm>
            <a:off x="0" y="533400"/>
            <a:ext cx="11988800" cy="6096000"/>
          </a:xfrm>
        </p:spPr>
        <p:txBody>
          <a:bodyPr/>
          <a:lstStyle/>
          <a:p>
            <a:pPr eaLnBrk="1" hangingPunct="1">
              <a:lnSpc>
                <a:spcPct val="90000"/>
              </a:lnSpc>
              <a:spcBef>
                <a:spcPts val="1600"/>
              </a:spcBef>
              <a:buFont typeface="Wingdings" panose="05000000000000000000" pitchFamily="2" charset="2"/>
              <a:buChar char="§"/>
            </a:pPr>
            <a:r>
              <a:rPr lang="en-US" altLang="en-US" sz="2800" b="0" dirty="0">
                <a:effectLst/>
                <a:latin typeface="Cambria" panose="02040503050406030204" pitchFamily="18" charset="0"/>
              </a:rPr>
              <a:t>They were always a party of the Jewish elite and identified themselves as part of the priestly aristocracy - the “truly righteous” ones. </a:t>
            </a:r>
          </a:p>
          <a:p>
            <a:pPr eaLnBrk="1" hangingPunct="1">
              <a:lnSpc>
                <a:spcPct val="80000"/>
              </a:lnSpc>
              <a:spcBef>
                <a:spcPts val="1600"/>
              </a:spcBef>
              <a:buFont typeface="Wingdings" panose="05000000000000000000" pitchFamily="2" charset="2"/>
              <a:buChar char="§"/>
            </a:pPr>
            <a:r>
              <a:rPr lang="en-US" altLang="en-US" sz="2800" b="0" dirty="0">
                <a:effectLst/>
                <a:latin typeface="Cambria" panose="02040503050406030204" pitchFamily="18" charset="0"/>
              </a:rPr>
              <a:t>They were not interested in proselytizing the common people. You had to be part of the “in” crowd to be a Sadducee. </a:t>
            </a:r>
          </a:p>
          <a:p>
            <a:pPr eaLnBrk="1" hangingPunct="1">
              <a:lnSpc>
                <a:spcPct val="80000"/>
              </a:lnSpc>
              <a:spcBef>
                <a:spcPts val="1600"/>
              </a:spcBef>
              <a:buFont typeface="Wingdings" panose="05000000000000000000" pitchFamily="2" charset="2"/>
              <a:buChar char="§"/>
            </a:pPr>
            <a:r>
              <a:rPr lang="en-US" altLang="en-US" sz="2800" b="0" dirty="0">
                <a:effectLst/>
                <a:latin typeface="Cambria" panose="02040503050406030204" pitchFamily="18" charset="0"/>
              </a:rPr>
              <a:t>They believed only the first five books of the Old Testament carried God’s authority (Mt. 22:23,31-32,34). They did </a:t>
            </a:r>
            <a:r>
              <a:rPr lang="en-US" altLang="en-US" sz="2800" b="0" i="1" dirty="0">
                <a:effectLst/>
                <a:latin typeface="Cambria" panose="02040503050406030204" pitchFamily="18" charset="0"/>
              </a:rPr>
              <a:t>not </a:t>
            </a:r>
            <a:r>
              <a:rPr lang="en-US" altLang="en-US" sz="2800" b="0" dirty="0">
                <a:effectLst/>
                <a:latin typeface="Cambria" panose="02040503050406030204" pitchFamily="18" charset="0"/>
              </a:rPr>
              <a:t>accept scribal tradition as authoritative. </a:t>
            </a:r>
          </a:p>
          <a:p>
            <a:pPr eaLnBrk="1" hangingPunct="1">
              <a:lnSpc>
                <a:spcPct val="80000"/>
              </a:lnSpc>
              <a:spcBef>
                <a:spcPts val="1600"/>
              </a:spcBef>
              <a:buFont typeface="Wingdings" panose="05000000000000000000" pitchFamily="2" charset="2"/>
              <a:buChar char="§"/>
            </a:pPr>
            <a:r>
              <a:rPr lang="en-US" altLang="en-US" sz="2800" b="0" dirty="0">
                <a:effectLst/>
                <a:latin typeface="Cambria" panose="02040503050406030204" pitchFamily="18" charset="0"/>
              </a:rPr>
              <a:t>They believed the soul dies with the physical body. They did not accept the concepts of immortality or eternal rewards and punishments.  Thus, they also rejected any notion of spirit life (Acts 23:6-8).</a:t>
            </a:r>
          </a:p>
          <a:p>
            <a:pPr eaLnBrk="1" hangingPunct="1">
              <a:lnSpc>
                <a:spcPct val="80000"/>
              </a:lnSpc>
              <a:spcBef>
                <a:spcPts val="1600"/>
              </a:spcBef>
              <a:buFont typeface="Wingdings" panose="05000000000000000000" pitchFamily="2" charset="2"/>
              <a:buChar char="§"/>
            </a:pPr>
            <a:r>
              <a:rPr lang="en-US" altLang="en-US" sz="2800" b="0" dirty="0">
                <a:effectLst/>
                <a:latin typeface="Cambria" panose="02040503050406030204" pitchFamily="18" charset="0"/>
              </a:rPr>
              <a:t>They were largely in charge of the Jewish Sanhedrin, the council that advised the high priest concerning policy and served as a kind of liaison with the Roman authorities.</a:t>
            </a:r>
          </a:p>
        </p:txBody>
      </p:sp>
    </p:spTree>
    <p:extLst>
      <p:ext uri="{BB962C8B-B14F-4D97-AF65-F5344CB8AC3E}">
        <p14:creationId xmlns:p14="http://schemas.microsoft.com/office/powerpoint/2010/main" val="400629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1" end="1"/>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2" end="2"/>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3" end="3"/>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051">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38200"/>
            <a:ext cx="11430000"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mn-cs"/>
              </a:rPr>
              <a:t>As they were speaking to the people, the priests and the captain of the temple </a:t>
            </a:r>
            <a:r>
              <a:rPr kumimoji="0" lang="en-US" sz="3000" b="0" i="1" u="none" strike="noStrike" kern="1200" cap="none" spc="0" normalizeH="0" baseline="0" noProof="0" dirty="0">
                <a:ln>
                  <a:noFill/>
                </a:ln>
                <a:solidFill>
                  <a:prstClr val="white"/>
                </a:solidFill>
                <a:effectLst/>
                <a:uLnTx/>
                <a:uFillTx/>
                <a:latin typeface="Calibri"/>
                <a:ea typeface="+mn-ea"/>
                <a:cs typeface="+mn-cs"/>
              </a:rPr>
              <a:t>guard</a:t>
            </a:r>
            <a:r>
              <a:rPr kumimoji="0" lang="en-US" sz="3000" b="0" i="0" u="none" strike="noStrike" kern="1200" cap="none" spc="0" normalizeH="0" baseline="0" noProof="0" dirty="0">
                <a:ln>
                  <a:noFill/>
                </a:ln>
                <a:solidFill>
                  <a:prstClr val="white"/>
                </a:solidFill>
                <a:effectLst/>
                <a:uLnTx/>
                <a:uFillTx/>
                <a:latin typeface="Calibri"/>
                <a:ea typeface="+mn-ea"/>
                <a:cs typeface="+mn-cs"/>
              </a:rPr>
              <a:t> and the Sadducees came up to them</a:t>
            </a:r>
            <a:r>
              <a:rPr kumimoji="0" lang="en-US" sz="3000" b="1" i="0" u="none" strike="noStrike" kern="1200" cap="none" spc="0" normalizeH="0" baseline="0" noProof="0" dirty="0">
                <a:ln>
                  <a:noFill/>
                </a:ln>
                <a:solidFill>
                  <a:prstClr val="white"/>
                </a:solidFill>
                <a:effectLst/>
                <a:uLnTx/>
                <a:uFillTx/>
                <a:latin typeface="Calibri"/>
                <a:ea typeface="+mn-ea"/>
                <a:cs typeface="+mn-cs"/>
              </a:rPr>
              <a:t>,</a:t>
            </a:r>
            <a:r>
              <a:rPr kumimoji="0" lang="en-US" sz="3000" b="0" i="0" u="none" strike="noStrike" kern="1200" cap="none" spc="0" normalizeH="0" baseline="0" noProof="0" dirty="0">
                <a:ln>
                  <a:noFill/>
                </a:ln>
                <a:solidFill>
                  <a:prstClr val="white"/>
                </a:solidFill>
                <a:effectLst/>
                <a:uLnTx/>
                <a:uFillTx/>
                <a:latin typeface="Calibri"/>
                <a:ea typeface="+mn-ea"/>
                <a:cs typeface="+mn-cs"/>
              </a:rPr>
              <a:t> </a:t>
            </a:r>
            <a:r>
              <a:rPr kumimoji="0" lang="en-US" sz="3000" b="1" i="0" u="none" strike="noStrike" kern="1200" cap="none" spc="0" normalizeH="0" baseline="30000" noProof="0" dirty="0">
                <a:ln>
                  <a:noFill/>
                </a:ln>
                <a:solidFill>
                  <a:prstClr val="white"/>
                </a:solidFill>
                <a:effectLst/>
                <a:uLnTx/>
                <a:uFillTx/>
                <a:latin typeface="Calibri"/>
                <a:ea typeface="+mn-ea"/>
                <a:cs typeface="+mn-cs"/>
              </a:rPr>
              <a:t>2 </a:t>
            </a:r>
            <a:r>
              <a:rPr kumimoji="0" lang="en-US" sz="3000" b="0" i="0" u="none" strike="noStrike" kern="1200" cap="none" spc="0" normalizeH="0" baseline="0" noProof="0" dirty="0">
                <a:ln>
                  <a:noFill/>
                </a:ln>
                <a:solidFill>
                  <a:prstClr val="white"/>
                </a:solidFill>
                <a:effectLst/>
                <a:uLnTx/>
                <a:uFillTx/>
                <a:latin typeface="Calibri"/>
                <a:ea typeface="+mn-ea"/>
                <a:cs typeface="+mn-cs"/>
              </a:rPr>
              <a:t>being greatly disturbed because they were </a:t>
            </a:r>
            <a:r>
              <a:rPr kumimoji="0" lang="en-US" sz="3000" b="1" i="0" u="none" strike="noStrike" kern="1200" cap="none" spc="0" normalizeH="0" baseline="0" noProof="0" dirty="0">
                <a:ln>
                  <a:noFill/>
                </a:ln>
                <a:solidFill>
                  <a:prstClr val="white"/>
                </a:solidFill>
                <a:effectLst/>
                <a:uLnTx/>
                <a:uFillTx/>
                <a:latin typeface="Calibri"/>
                <a:ea typeface="+mn-ea"/>
                <a:cs typeface="+mn-cs"/>
              </a:rPr>
              <a:t>teaching the people </a:t>
            </a:r>
            <a:r>
              <a:rPr kumimoji="0" lang="en-US" sz="3000" b="0" i="0" u="none" strike="noStrike" kern="1200" cap="none" spc="0" normalizeH="0" baseline="0" noProof="0" dirty="0">
                <a:ln>
                  <a:noFill/>
                </a:ln>
                <a:solidFill>
                  <a:prstClr val="white"/>
                </a:solidFill>
                <a:effectLst/>
                <a:uLnTx/>
                <a:uFillTx/>
                <a:latin typeface="Calibri"/>
                <a:ea typeface="+mn-ea"/>
                <a:cs typeface="+mn-cs"/>
              </a:rPr>
              <a:t>and proclaiming in Jesus the resurrection from the dead. </a:t>
            </a:r>
            <a:r>
              <a:rPr kumimoji="0" lang="en-US" sz="3000" b="1" i="0" u="none" strike="noStrike" kern="1200" cap="none" spc="0" normalizeH="0" baseline="30000" noProof="0" dirty="0">
                <a:ln>
                  <a:noFill/>
                </a:ln>
                <a:solidFill>
                  <a:prstClr val="white"/>
                </a:solidFill>
                <a:effectLst/>
                <a:uLnTx/>
                <a:uFillTx/>
                <a:latin typeface="Calibri"/>
                <a:ea typeface="+mn-ea"/>
                <a:cs typeface="+mn-cs"/>
              </a:rPr>
              <a:t>3 </a:t>
            </a:r>
            <a:r>
              <a:rPr kumimoji="0" lang="en-US" sz="3000" b="0" i="0" u="none" strike="noStrike" kern="1200" cap="none" spc="0" normalizeH="0" baseline="0" noProof="0" dirty="0">
                <a:ln>
                  <a:noFill/>
                </a:ln>
                <a:solidFill>
                  <a:prstClr val="white"/>
                </a:solidFill>
                <a:effectLst/>
                <a:uLnTx/>
                <a:uFillTx/>
                <a:latin typeface="Calibri"/>
                <a:ea typeface="+mn-ea"/>
                <a:cs typeface="+mn-cs"/>
              </a:rPr>
              <a:t>And they laid hands on them and put them in jail until the next day, for it was already evening. </a:t>
            </a:r>
            <a:r>
              <a:rPr kumimoji="0" lang="en-US" sz="3000" b="1" i="0" u="none" strike="noStrike" kern="1200" cap="none" spc="0" normalizeH="0" baseline="30000" noProof="0" dirty="0">
                <a:ln>
                  <a:noFill/>
                </a:ln>
                <a:solidFill>
                  <a:prstClr val="white"/>
                </a:solidFill>
                <a:effectLst/>
                <a:uLnTx/>
                <a:uFillTx/>
                <a:latin typeface="Calibri"/>
                <a:ea typeface="+mn-ea"/>
                <a:cs typeface="+mn-cs"/>
              </a:rPr>
              <a:t>4 </a:t>
            </a:r>
            <a:r>
              <a:rPr kumimoji="0" lang="en-US" sz="3000" b="0" i="0" u="none" strike="noStrike" kern="1200" cap="none" spc="0" normalizeH="0" baseline="0" noProof="0" dirty="0">
                <a:ln>
                  <a:noFill/>
                </a:ln>
                <a:solidFill>
                  <a:prstClr val="white"/>
                </a:solidFill>
                <a:effectLst/>
                <a:uLnTx/>
                <a:uFillTx/>
                <a:latin typeface="Calibri"/>
                <a:ea typeface="+mn-ea"/>
                <a:cs typeface="+mn-cs"/>
              </a:rPr>
              <a:t>But many of those who had heard the message believed; and the number of the </a:t>
            </a:r>
            <a:r>
              <a:rPr kumimoji="0" lang="en-US" sz="3000" b="0" i="0" u="none" strike="noStrike" kern="1200" cap="none" spc="0" normalizeH="0" baseline="0" noProof="0" dirty="0">
                <a:ln>
                  <a:noFill/>
                </a:ln>
                <a:solidFill>
                  <a:srgbClr val="FFFF00"/>
                </a:solidFill>
                <a:effectLst/>
                <a:uLnTx/>
                <a:uFillTx/>
                <a:latin typeface="Calibri"/>
                <a:ea typeface="+mn-ea"/>
                <a:cs typeface="+mn-cs"/>
              </a:rPr>
              <a:t>men</a:t>
            </a:r>
            <a:r>
              <a:rPr kumimoji="0" lang="en-US" sz="3000" b="0" i="0" u="none" strike="noStrike" kern="1200" cap="none" spc="0" normalizeH="0" baseline="0" noProof="0" dirty="0">
                <a:ln>
                  <a:noFill/>
                </a:ln>
                <a:solidFill>
                  <a:prstClr val="white"/>
                </a:solidFill>
                <a:effectLst/>
                <a:uLnTx/>
                <a:uFillTx/>
                <a:latin typeface="Calibri"/>
                <a:ea typeface="+mn-ea"/>
                <a:cs typeface="+mn-cs"/>
              </a:rPr>
              <a:t> came to be about five thousand.</a:t>
            </a:r>
          </a:p>
        </p:txBody>
      </p:sp>
      <p:sp>
        <p:nvSpPr>
          <p:cNvPr id="4" name="TextBox 3">
            <a:extLst>
              <a:ext uri="{FF2B5EF4-FFF2-40B4-BE49-F238E27FC236}">
                <a16:creationId xmlns:a16="http://schemas.microsoft.com/office/drawing/2014/main" id="{5AEA46D9-2F49-4CA2-BCE5-15C372BAE3DF}"/>
              </a:ext>
            </a:extLst>
          </p:cNvPr>
          <p:cNvSpPr txBox="1"/>
          <p:nvPr/>
        </p:nvSpPr>
        <p:spPr>
          <a:xfrm>
            <a:off x="2400300" y="76200"/>
            <a:ext cx="7391400" cy="584775"/>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libri"/>
                <a:ea typeface="+mn-ea"/>
                <a:cs typeface="Arial" panose="020B0604020202020204" pitchFamily="34" charset="0"/>
              </a:rPr>
              <a:t>Acts 4:1-4 Peter &amp; John Arrested</a:t>
            </a:r>
          </a:p>
        </p:txBody>
      </p:sp>
      <p:cxnSp>
        <p:nvCxnSpPr>
          <p:cNvPr id="5" name="Straight Connector 4">
            <a:extLst>
              <a:ext uri="{FF2B5EF4-FFF2-40B4-BE49-F238E27FC236}">
                <a16:creationId xmlns:a16="http://schemas.microsoft.com/office/drawing/2014/main" id="{250D5A16-A5A2-4DAB-B1CC-46A2817DA4B6}"/>
              </a:ext>
            </a:extLst>
          </p:cNvPr>
          <p:cNvCxnSpPr>
            <a:cxnSpLocks/>
          </p:cNvCxnSpPr>
          <p:nvPr/>
        </p:nvCxnSpPr>
        <p:spPr>
          <a:xfrm>
            <a:off x="7086600" y="1295400"/>
            <a:ext cx="91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4380A3-326C-4326-944E-D51664C6039C}"/>
              </a:ext>
            </a:extLst>
          </p:cNvPr>
          <p:cNvCxnSpPr>
            <a:cxnSpLocks/>
          </p:cNvCxnSpPr>
          <p:nvPr/>
        </p:nvCxnSpPr>
        <p:spPr>
          <a:xfrm>
            <a:off x="9447944" y="1307805"/>
            <a:ext cx="106765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65C891-0094-40FF-821C-E68133E33274}"/>
              </a:ext>
            </a:extLst>
          </p:cNvPr>
          <p:cNvCxnSpPr>
            <a:cxnSpLocks/>
          </p:cNvCxnSpPr>
          <p:nvPr/>
        </p:nvCxnSpPr>
        <p:spPr>
          <a:xfrm>
            <a:off x="4419600" y="1752600"/>
            <a:ext cx="167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2EDE31-E64A-4092-A268-C55DBEBFDA5B}"/>
              </a:ext>
            </a:extLst>
          </p:cNvPr>
          <p:cNvCxnSpPr>
            <a:cxnSpLocks/>
          </p:cNvCxnSpPr>
          <p:nvPr/>
        </p:nvCxnSpPr>
        <p:spPr>
          <a:xfrm>
            <a:off x="762000" y="2209800"/>
            <a:ext cx="10591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69FE26-AC09-4471-8D90-FE307003B20E}"/>
              </a:ext>
            </a:extLst>
          </p:cNvPr>
          <p:cNvCxnSpPr>
            <a:cxnSpLocks/>
          </p:cNvCxnSpPr>
          <p:nvPr/>
        </p:nvCxnSpPr>
        <p:spPr>
          <a:xfrm>
            <a:off x="533400" y="2667000"/>
            <a:ext cx="5562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F57E59-76CA-47DE-94C7-DA530FF857FA}"/>
              </a:ext>
            </a:extLst>
          </p:cNvPr>
          <p:cNvCxnSpPr>
            <a:cxnSpLocks/>
          </p:cNvCxnSpPr>
          <p:nvPr/>
        </p:nvCxnSpPr>
        <p:spPr>
          <a:xfrm>
            <a:off x="3200400" y="4038600"/>
            <a:ext cx="5715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7">
            <a:extLst>
              <a:ext uri="{FF2B5EF4-FFF2-40B4-BE49-F238E27FC236}">
                <a16:creationId xmlns:a16="http://schemas.microsoft.com/office/drawing/2014/main" id="{52E50927-2461-48CF-A70A-CCE4EBA21E5C}"/>
              </a:ext>
            </a:extLst>
          </p:cNvPr>
          <p:cNvSpPr/>
          <p:nvPr/>
        </p:nvSpPr>
        <p:spPr>
          <a:xfrm>
            <a:off x="6705600" y="1398311"/>
            <a:ext cx="4114800" cy="495304"/>
          </a:xfrm>
          <a:prstGeom prst="wedgeRoundRectCallout">
            <a:avLst>
              <a:gd name="adj1" fmla="val -3001"/>
              <a:gd name="adj2" fmla="val 148507"/>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First recorded opposition</a:t>
            </a:r>
          </a:p>
        </p:txBody>
      </p:sp>
      <p:sp>
        <p:nvSpPr>
          <p:cNvPr id="12" name="Rounded Rectangular Callout 17">
            <a:extLst>
              <a:ext uri="{FF2B5EF4-FFF2-40B4-BE49-F238E27FC236}">
                <a16:creationId xmlns:a16="http://schemas.microsoft.com/office/drawing/2014/main" id="{D342ABAF-99FD-47E7-8B35-AB1F995E4F3B}"/>
              </a:ext>
            </a:extLst>
          </p:cNvPr>
          <p:cNvSpPr/>
          <p:nvPr/>
        </p:nvSpPr>
        <p:spPr>
          <a:xfrm>
            <a:off x="2400300" y="4414480"/>
            <a:ext cx="7848600" cy="1324213"/>
          </a:xfrm>
          <a:prstGeom prst="wedgeRoundRectCallout">
            <a:avLst>
              <a:gd name="adj1" fmla="val 136"/>
              <a:gd name="adj2" fmla="val -4891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libri"/>
                <a:ea typeface="+mn-ea"/>
                <a:cs typeface="+mn-cs"/>
              </a:rPr>
              <a:t>2 Tim. 2:9 </a:t>
            </a:r>
            <a:r>
              <a:rPr kumimoji="0" lang="en-US" sz="2800" b="0" i="0" u="none" strike="noStrike" kern="1200" cap="none" spc="0" normalizeH="0" baseline="0" noProof="0" dirty="0">
                <a:ln>
                  <a:noFill/>
                </a:ln>
                <a:solidFill>
                  <a:srgbClr val="FFFF00"/>
                </a:solidFill>
                <a:effectLst/>
                <a:uLnTx/>
                <a:uFillTx/>
                <a:latin typeface="Calibri"/>
                <a:ea typeface="+mn-ea"/>
                <a:cs typeface="+mn-cs"/>
              </a:rPr>
              <a:t>- </a:t>
            </a:r>
            <a:r>
              <a:rPr kumimoji="0" lang="en-US" sz="2800" b="0" i="0" u="none" strike="noStrike" kern="1200" cap="none" spc="0" normalizeH="0" baseline="0" noProof="0" dirty="0">
                <a:ln>
                  <a:noFill/>
                </a:ln>
                <a:solidFill>
                  <a:prstClr val="white"/>
                </a:solidFill>
                <a:effectLst/>
                <a:uLnTx/>
                <a:uFillTx/>
                <a:latin typeface="Calibri"/>
                <a:ea typeface="+mn-ea"/>
                <a:cs typeface="+mn-cs"/>
              </a:rPr>
              <a:t>for which I am suffering even to the point of being chained like a criminal. But God’s word is not chained</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endPar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14" name="Rounded Rectangular Callout 17">
            <a:extLst>
              <a:ext uri="{FF2B5EF4-FFF2-40B4-BE49-F238E27FC236}">
                <a16:creationId xmlns:a16="http://schemas.microsoft.com/office/drawing/2014/main" id="{F21CCD4D-399F-42C5-850D-C94EFD5146EA}"/>
              </a:ext>
            </a:extLst>
          </p:cNvPr>
          <p:cNvSpPr/>
          <p:nvPr/>
        </p:nvSpPr>
        <p:spPr>
          <a:xfrm>
            <a:off x="4380644" y="4501346"/>
            <a:ext cx="5067300" cy="886869"/>
          </a:xfrm>
          <a:prstGeom prst="wedgeRoundRectCallout">
            <a:avLst>
              <a:gd name="adj1" fmla="val 4668"/>
              <a:gd name="adj2" fmla="val -102810"/>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The advancement of the Kingdom despite opposition</a:t>
            </a:r>
          </a:p>
        </p:txBody>
      </p:sp>
    </p:spTree>
    <p:extLst>
      <p:ext uri="{BB962C8B-B14F-4D97-AF65-F5344CB8AC3E}">
        <p14:creationId xmlns:p14="http://schemas.microsoft.com/office/powerpoint/2010/main" val="992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2000"/>
                                        <p:tgtEl>
                                          <p:spTgt spid="1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4"/>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P spid="14" grpId="0" animBg="1"/>
      <p:bldP spid="14"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5" name="Rectangle 6">
            <a:extLst>
              <a:ext uri="{FF2B5EF4-FFF2-40B4-BE49-F238E27FC236}">
                <a16:creationId xmlns:a16="http://schemas.microsoft.com/office/drawing/2014/main" id="{D469AB92-020D-4F5A-A5AE-2CD33BD33406}"/>
              </a:ext>
            </a:extLst>
          </p:cNvPr>
          <p:cNvSpPr>
            <a:spLocks noGrp="1" noChangeArrowheads="1"/>
          </p:cNvSpPr>
          <p:nvPr>
            <p:ph type="title"/>
          </p:nvPr>
        </p:nvSpPr>
        <p:spPr>
          <a:xfrm>
            <a:off x="2844800" y="152400"/>
            <a:ext cx="5384800" cy="685800"/>
          </a:xfrm>
          <a:ln w="76200">
            <a:solidFill>
              <a:schemeClr val="bg1"/>
            </a:solidFill>
            <a:miter lim="800000"/>
            <a:headEnd/>
            <a:tailEnd/>
          </a:ln>
        </p:spPr>
        <p:txBody>
          <a:bodyPr/>
          <a:lstStyle/>
          <a:p>
            <a:pPr eaLnBrk="1" hangingPunct="1"/>
            <a:r>
              <a:rPr lang="en-US" altLang="en-US" sz="4267" i="1" u="sng">
                <a:latin typeface="Cambria" panose="02040503050406030204" pitchFamily="18" charset="0"/>
              </a:rPr>
              <a:t>Sanhedrin</a:t>
            </a:r>
          </a:p>
        </p:txBody>
      </p:sp>
      <p:sp>
        <p:nvSpPr>
          <p:cNvPr id="694276" name="Rectangle 4">
            <a:extLst>
              <a:ext uri="{FF2B5EF4-FFF2-40B4-BE49-F238E27FC236}">
                <a16:creationId xmlns:a16="http://schemas.microsoft.com/office/drawing/2014/main" id="{7344E85D-25BB-42EC-9965-38CF1F1C6655}"/>
              </a:ext>
            </a:extLst>
          </p:cNvPr>
          <p:cNvSpPr>
            <a:spLocks noChangeArrowheads="1"/>
          </p:cNvSpPr>
          <p:nvPr/>
        </p:nvSpPr>
        <p:spPr bwMode="auto">
          <a:xfrm>
            <a:off x="6959412" y="0"/>
            <a:ext cx="5216639" cy="592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285750" marR="0" lvl="0" indent="-285750" algn="l" defTabSz="121917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Council of 71 (Sadducees and Pharisees)</a:t>
            </a:r>
          </a:p>
          <a:p>
            <a:pPr marL="285750" marR="0" lvl="0" indent="-285750" algn="l" defTabSz="121917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Presided over by the High Priest</a:t>
            </a:r>
          </a:p>
          <a:p>
            <a:pPr marL="285750" marR="0" lvl="0" indent="-285750" algn="l" defTabSz="121917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Jewish High Court whose responsibility was to interpret civil and religious laws</a:t>
            </a:r>
          </a:p>
          <a:p>
            <a:pPr marL="285750" marR="0" lvl="0" indent="-285750" algn="l" defTabSz="121917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kumimoji="0" lang="en-US" alt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It was made up more of </a:t>
            </a:r>
            <a:r>
              <a:rPr kumimoji="0" lang="en-US" altLang="en-US" sz="2800" b="0" i="1" u="sng"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Sadducees</a:t>
            </a:r>
            <a:r>
              <a:rPr kumimoji="0" lang="en-US" alt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 than </a:t>
            </a:r>
            <a:r>
              <a:rPr kumimoji="0" lang="en-US" altLang="en-US" sz="2800" b="0" i="1" u="sng"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Pharisees</a:t>
            </a:r>
            <a:r>
              <a:rPr kumimoji="0" lang="en-US" altLang="en-US" sz="28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 but the masses were more loyal to the Pharisees and thus made it hard on the Sadducees to do as they pleased.</a:t>
            </a:r>
          </a:p>
        </p:txBody>
      </p:sp>
      <p:pic>
        <p:nvPicPr>
          <p:cNvPr id="3" name="Picture 2">
            <a:extLst>
              <a:ext uri="{FF2B5EF4-FFF2-40B4-BE49-F238E27FC236}">
                <a16:creationId xmlns:a16="http://schemas.microsoft.com/office/drawing/2014/main" id="{9878ACB6-15C3-4D7F-8592-F40897387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21" y="19493"/>
            <a:ext cx="6941691" cy="6858000"/>
          </a:xfrm>
          <a:prstGeom prst="rect">
            <a:avLst/>
          </a:prstGeom>
        </p:spPr>
      </p:pic>
    </p:spTree>
    <p:extLst>
      <p:ext uri="{BB962C8B-B14F-4D97-AF65-F5344CB8AC3E}">
        <p14:creationId xmlns:p14="http://schemas.microsoft.com/office/powerpoint/2010/main" val="2917544433"/>
      </p:ext>
    </p:extLst>
  </p:cSld>
  <p:clrMapOvr>
    <a:masterClrMapping/>
  </p:clrMapOvr>
  <p:transition spd="med">
    <p:split orient="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114300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On the next day, their rulers and elders and scribes were gathered together in Jerusalem; </a:t>
            </a:r>
            <a:r>
              <a:rPr kumimoji="0" lang="en-US" sz="3200" b="1" i="0" u="none" strike="noStrike" kern="1200" cap="none" spc="0" normalizeH="0" baseline="30000" noProof="0" dirty="0">
                <a:ln>
                  <a:noFill/>
                </a:ln>
                <a:solidFill>
                  <a:prstClr val="white"/>
                </a:solidFill>
                <a:effectLst/>
                <a:uLnTx/>
                <a:uFillTx/>
                <a:latin typeface="Calibri"/>
                <a:ea typeface="+mn-ea"/>
                <a:cs typeface="+mn-cs"/>
              </a:rPr>
              <a:t>6 </a:t>
            </a:r>
            <a:r>
              <a:rPr kumimoji="0" lang="en-US" sz="3200" b="0" i="0" u="none" strike="noStrike" kern="1200" cap="none" spc="0" normalizeH="0" baseline="0" noProof="0" dirty="0">
                <a:ln>
                  <a:noFill/>
                </a:ln>
                <a:solidFill>
                  <a:prstClr val="white"/>
                </a:solidFill>
                <a:effectLst/>
                <a:uLnTx/>
                <a:uFillTx/>
                <a:latin typeface="Calibri"/>
                <a:ea typeface="+mn-ea"/>
                <a:cs typeface="+mn-cs"/>
              </a:rPr>
              <a:t>and Annas the high priest </a:t>
            </a:r>
            <a:r>
              <a:rPr kumimoji="0" lang="en-US" sz="3200" b="0" i="1" u="none" strike="noStrike" kern="1200" cap="none" spc="0" normalizeH="0" baseline="0" noProof="0" dirty="0">
                <a:ln>
                  <a:noFill/>
                </a:ln>
                <a:solidFill>
                  <a:prstClr val="white"/>
                </a:solidFill>
                <a:effectLst/>
                <a:uLnTx/>
                <a:uFillTx/>
                <a:latin typeface="Calibri"/>
                <a:ea typeface="+mn-ea"/>
                <a:cs typeface="+mn-cs"/>
              </a:rPr>
              <a:t>was there</a:t>
            </a:r>
            <a:r>
              <a:rPr kumimoji="0" lang="en-US" sz="3200" b="0" i="0" u="none" strike="noStrike" kern="1200" cap="none" spc="0" normalizeH="0" baseline="0" noProof="0" dirty="0">
                <a:ln>
                  <a:noFill/>
                </a:ln>
                <a:solidFill>
                  <a:prstClr val="white"/>
                </a:solidFill>
                <a:effectLst/>
                <a:uLnTx/>
                <a:uFillTx/>
                <a:latin typeface="Calibri"/>
                <a:ea typeface="+mn-ea"/>
                <a:cs typeface="+mn-cs"/>
              </a:rPr>
              <a:t>, and Caiaphas and John and Alexander, and all who were of high-priestly descent. </a:t>
            </a:r>
            <a:r>
              <a:rPr kumimoji="0" lang="en-US" sz="3200" b="1" i="0" u="none" strike="noStrike" kern="1200" cap="none" spc="0" normalizeH="0" baseline="30000" noProof="0" dirty="0">
                <a:ln>
                  <a:noFill/>
                </a:ln>
                <a:solidFill>
                  <a:prstClr val="white"/>
                </a:solidFill>
                <a:effectLst/>
                <a:uLnTx/>
                <a:uFillTx/>
                <a:latin typeface="Calibri"/>
                <a:ea typeface="+mn-ea"/>
                <a:cs typeface="+mn-cs"/>
              </a:rPr>
              <a:t>7 </a:t>
            </a:r>
            <a:r>
              <a:rPr kumimoji="0" lang="en-US" sz="3200" b="0" i="0" u="none" strike="noStrike" kern="1200" cap="none" spc="0" normalizeH="0" baseline="0" noProof="0" dirty="0">
                <a:ln>
                  <a:noFill/>
                </a:ln>
                <a:solidFill>
                  <a:prstClr val="white"/>
                </a:solidFill>
                <a:effectLst/>
                <a:uLnTx/>
                <a:uFillTx/>
                <a:latin typeface="Calibri"/>
                <a:ea typeface="+mn-ea"/>
                <a:cs typeface="+mn-cs"/>
              </a:rPr>
              <a:t>When they had placed them in the center, they </a:t>
            </a:r>
            <a:r>
              <a:rPr kumimoji="0" lang="en-US" sz="3200" b="0" i="1" u="none" strike="noStrike" kern="1200" cap="none" spc="0" normalizeH="0" baseline="0" noProof="0" dirty="0">
                <a:ln>
                  <a:noFill/>
                </a:ln>
                <a:solidFill>
                  <a:prstClr val="white"/>
                </a:solidFill>
                <a:effectLst/>
                <a:uLnTx/>
                <a:uFillTx/>
                <a:latin typeface="Calibri"/>
                <a:ea typeface="+mn-ea"/>
                <a:cs typeface="+mn-cs"/>
              </a:rPr>
              <a:t>began to</a:t>
            </a:r>
            <a:r>
              <a:rPr kumimoji="0" lang="en-US" sz="3200" b="0" i="0" u="none" strike="noStrike" kern="1200" cap="none" spc="0" normalizeH="0" baseline="0" noProof="0" dirty="0">
                <a:ln>
                  <a:noFill/>
                </a:ln>
                <a:solidFill>
                  <a:prstClr val="white"/>
                </a:solidFill>
                <a:effectLst/>
                <a:uLnTx/>
                <a:uFillTx/>
                <a:latin typeface="Calibri"/>
                <a:ea typeface="+mn-ea"/>
                <a:cs typeface="+mn-cs"/>
              </a:rPr>
              <a:t> inquire, “By what power, or in what name, have you done this?”</a:t>
            </a:r>
          </a:p>
        </p:txBody>
      </p:sp>
      <p:sp>
        <p:nvSpPr>
          <p:cNvPr id="4" name="TextBox 3">
            <a:extLst>
              <a:ext uri="{FF2B5EF4-FFF2-40B4-BE49-F238E27FC236}">
                <a16:creationId xmlns:a16="http://schemas.microsoft.com/office/drawing/2014/main" id="{5AEA46D9-2F49-4CA2-BCE5-15C372BAE3DF}"/>
              </a:ext>
            </a:extLst>
          </p:cNvPr>
          <p:cNvSpPr txBox="1"/>
          <p:nvPr/>
        </p:nvSpPr>
        <p:spPr>
          <a:xfrm>
            <a:off x="2400300" y="76200"/>
            <a:ext cx="7391400" cy="584775"/>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libri"/>
                <a:ea typeface="+mn-ea"/>
                <a:cs typeface="Arial" panose="020B0604020202020204" pitchFamily="34" charset="0"/>
              </a:rPr>
              <a:t>Acts 4:5-7 Peter &amp; John Before the Council</a:t>
            </a:r>
          </a:p>
        </p:txBody>
      </p:sp>
      <p:cxnSp>
        <p:nvCxnSpPr>
          <p:cNvPr id="5" name="Straight Connector 4">
            <a:extLst>
              <a:ext uri="{FF2B5EF4-FFF2-40B4-BE49-F238E27FC236}">
                <a16:creationId xmlns:a16="http://schemas.microsoft.com/office/drawing/2014/main" id="{250D5A16-A5A2-4DAB-B1CC-46A2817DA4B6}"/>
              </a:ext>
            </a:extLst>
          </p:cNvPr>
          <p:cNvCxnSpPr>
            <a:cxnSpLocks/>
          </p:cNvCxnSpPr>
          <p:nvPr/>
        </p:nvCxnSpPr>
        <p:spPr>
          <a:xfrm>
            <a:off x="4343400" y="1524000"/>
            <a:ext cx="91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4380A3-326C-4326-944E-D51664C6039C}"/>
              </a:ext>
            </a:extLst>
          </p:cNvPr>
          <p:cNvCxnSpPr>
            <a:cxnSpLocks/>
          </p:cNvCxnSpPr>
          <p:nvPr/>
        </p:nvCxnSpPr>
        <p:spPr>
          <a:xfrm flipV="1">
            <a:off x="6096000" y="1524000"/>
            <a:ext cx="914400" cy="1063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65C891-0094-40FF-821C-E68133E33274}"/>
              </a:ext>
            </a:extLst>
          </p:cNvPr>
          <p:cNvCxnSpPr>
            <a:cxnSpLocks/>
          </p:cNvCxnSpPr>
          <p:nvPr/>
        </p:nvCxnSpPr>
        <p:spPr>
          <a:xfrm>
            <a:off x="7848600" y="1534633"/>
            <a:ext cx="121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2EDE31-E64A-4092-A268-C55DBEBFDA5B}"/>
              </a:ext>
            </a:extLst>
          </p:cNvPr>
          <p:cNvCxnSpPr>
            <a:cxnSpLocks/>
          </p:cNvCxnSpPr>
          <p:nvPr/>
        </p:nvCxnSpPr>
        <p:spPr>
          <a:xfrm>
            <a:off x="5410200" y="2057400"/>
            <a:ext cx="3429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69FE26-AC09-4471-8D90-FE307003B20E}"/>
              </a:ext>
            </a:extLst>
          </p:cNvPr>
          <p:cNvCxnSpPr>
            <a:cxnSpLocks/>
          </p:cNvCxnSpPr>
          <p:nvPr/>
        </p:nvCxnSpPr>
        <p:spPr>
          <a:xfrm>
            <a:off x="533400" y="2590800"/>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F57E59-76CA-47DE-94C7-DA530FF857FA}"/>
              </a:ext>
            </a:extLst>
          </p:cNvPr>
          <p:cNvCxnSpPr>
            <a:cxnSpLocks/>
          </p:cNvCxnSpPr>
          <p:nvPr/>
        </p:nvCxnSpPr>
        <p:spPr>
          <a:xfrm>
            <a:off x="2382715" y="3552511"/>
            <a:ext cx="866628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7">
            <a:extLst>
              <a:ext uri="{FF2B5EF4-FFF2-40B4-BE49-F238E27FC236}">
                <a16:creationId xmlns:a16="http://schemas.microsoft.com/office/drawing/2014/main" id="{A09F0564-063D-413E-8746-6865E8C4C555}"/>
              </a:ext>
            </a:extLst>
          </p:cNvPr>
          <p:cNvSpPr/>
          <p:nvPr/>
        </p:nvSpPr>
        <p:spPr>
          <a:xfrm>
            <a:off x="23446" y="3770260"/>
            <a:ext cx="12039600" cy="2367320"/>
          </a:xfrm>
          <a:prstGeom prst="wedgeRoundRectCallout">
            <a:avLst>
              <a:gd name="adj1" fmla="val 136"/>
              <a:gd name="adj2" fmla="val -4891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prstClr val="white"/>
                </a:solidFill>
                <a:effectLst/>
                <a:uLnTx/>
                <a:uFillTx/>
                <a:latin typeface="Calibri"/>
                <a:ea typeface="+mn-ea"/>
                <a:cs typeface="+mn-cs"/>
              </a:rPr>
              <a:t>Annas</a:t>
            </a:r>
            <a:r>
              <a:rPr kumimoji="0" lang="en-US" sz="2800" b="0" i="0" u="none" strike="noStrike" kern="1200" cap="none" spc="0" normalizeH="0" baseline="0" noProof="0" dirty="0">
                <a:ln>
                  <a:noFill/>
                </a:ln>
                <a:solidFill>
                  <a:prstClr val="white"/>
                </a:solidFill>
                <a:effectLst/>
                <a:uLnTx/>
                <a:uFillTx/>
                <a:latin typeface="Calibri"/>
                <a:ea typeface="+mn-ea"/>
                <a:cs typeface="+mn-cs"/>
              </a:rPr>
              <a:t> is described as high priest even though the Roman governor had deposed him from that position in A.D. 15; however, the Jews continued to honor him with as high priest.</a:t>
            </a:r>
            <a:r>
              <a:rPr kumimoji="0" lang="en-US" sz="2800" b="0" i="1" u="none" strike="noStrike" kern="1200" cap="none" spc="0" normalizeH="0" baseline="0" noProof="0" dirty="0">
                <a:ln>
                  <a:noFill/>
                </a:ln>
                <a:solidFill>
                  <a:prstClr val="white"/>
                </a:solidFill>
                <a:effectLst/>
                <a:uLnTx/>
                <a:uFillTx/>
                <a:latin typeface="Calibri"/>
                <a:ea typeface="+mn-ea"/>
                <a:cs typeface="+mn-cs"/>
              </a:rPr>
              <a:t> </a:t>
            </a:r>
            <a:r>
              <a:rPr kumimoji="0" lang="en-US" sz="2800" b="0" i="1" u="sng" strike="noStrike" kern="1200" cap="none" spc="0" normalizeH="0" baseline="0" noProof="0" dirty="0">
                <a:ln>
                  <a:noFill/>
                </a:ln>
                <a:solidFill>
                  <a:prstClr val="white"/>
                </a:solidFill>
                <a:effectLst/>
                <a:uLnTx/>
                <a:uFillTx/>
                <a:latin typeface="Calibri"/>
                <a:ea typeface="+mn-ea"/>
                <a:cs typeface="+mn-cs"/>
              </a:rPr>
              <a:t>Caiaphas</a:t>
            </a:r>
            <a:r>
              <a:rPr kumimoji="0" lang="en-US" sz="2800" b="0" i="0" u="none" strike="noStrike" kern="1200" cap="none" spc="0" normalizeH="0" baseline="0" noProof="0" dirty="0">
                <a:ln>
                  <a:noFill/>
                </a:ln>
                <a:solidFill>
                  <a:prstClr val="white"/>
                </a:solidFill>
                <a:effectLst/>
                <a:uLnTx/>
                <a:uFillTx/>
                <a:latin typeface="Calibri"/>
                <a:ea typeface="+mn-ea"/>
                <a:cs typeface="+mn-cs"/>
              </a:rPr>
              <a:t> was the son-in-law of Annas. He was presently recognized by the Roman authorities as high priest, occupying that office from A.D. 18 until A.D. 36</a:t>
            </a:r>
            <a:endPar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12" name="Rounded Rectangular Callout 17">
            <a:extLst>
              <a:ext uri="{FF2B5EF4-FFF2-40B4-BE49-F238E27FC236}">
                <a16:creationId xmlns:a16="http://schemas.microsoft.com/office/drawing/2014/main" id="{35E9B055-22C4-49F7-BA2F-F9CD2F1989F2}"/>
              </a:ext>
            </a:extLst>
          </p:cNvPr>
          <p:cNvSpPr/>
          <p:nvPr/>
        </p:nvSpPr>
        <p:spPr>
          <a:xfrm>
            <a:off x="8382000" y="2206316"/>
            <a:ext cx="3581400" cy="495304"/>
          </a:xfrm>
          <a:prstGeom prst="wedgeRoundRectCallout">
            <a:avLst>
              <a:gd name="adj1" fmla="val -3001"/>
              <a:gd name="adj2" fmla="val 148507"/>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Healing the lame man</a:t>
            </a:r>
          </a:p>
        </p:txBody>
      </p:sp>
    </p:spTree>
    <p:extLst>
      <p:ext uri="{BB962C8B-B14F-4D97-AF65-F5344CB8AC3E}">
        <p14:creationId xmlns:p14="http://schemas.microsoft.com/office/powerpoint/2010/main" val="156300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2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66800"/>
            <a:ext cx="11430000"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On the next day, their rulers and elders and scribes were gathered together in Jerusalem; </a:t>
            </a:r>
            <a:r>
              <a:rPr kumimoji="0" lang="en-US" sz="3200" b="1" i="0" u="none" strike="noStrike" kern="1200" cap="none" spc="0" normalizeH="0" baseline="30000" noProof="0" dirty="0">
                <a:ln>
                  <a:noFill/>
                </a:ln>
                <a:solidFill>
                  <a:prstClr val="white"/>
                </a:solidFill>
                <a:effectLst/>
                <a:uLnTx/>
                <a:uFillTx/>
                <a:latin typeface="Calibri"/>
                <a:ea typeface="+mn-ea"/>
                <a:cs typeface="+mn-cs"/>
              </a:rPr>
              <a:t>6 </a:t>
            </a:r>
            <a:r>
              <a:rPr kumimoji="0" lang="en-US" sz="3200" b="0" i="0" u="none" strike="noStrike" kern="1200" cap="none" spc="0" normalizeH="0" baseline="0" noProof="0" dirty="0">
                <a:ln>
                  <a:noFill/>
                </a:ln>
                <a:solidFill>
                  <a:prstClr val="white"/>
                </a:solidFill>
                <a:effectLst/>
                <a:uLnTx/>
                <a:uFillTx/>
                <a:latin typeface="Calibri"/>
                <a:ea typeface="+mn-ea"/>
                <a:cs typeface="+mn-cs"/>
              </a:rPr>
              <a:t>and Annas the high priest </a:t>
            </a:r>
            <a:r>
              <a:rPr kumimoji="0" lang="en-US" sz="3200" b="0" i="1" u="none" strike="noStrike" kern="1200" cap="none" spc="0" normalizeH="0" baseline="0" noProof="0" dirty="0">
                <a:ln>
                  <a:noFill/>
                </a:ln>
                <a:solidFill>
                  <a:prstClr val="white"/>
                </a:solidFill>
                <a:effectLst/>
                <a:uLnTx/>
                <a:uFillTx/>
                <a:latin typeface="Calibri"/>
                <a:ea typeface="+mn-ea"/>
                <a:cs typeface="+mn-cs"/>
              </a:rPr>
              <a:t>was there</a:t>
            </a:r>
            <a:r>
              <a:rPr kumimoji="0" lang="en-US" sz="3200" b="0" i="0" u="none" strike="noStrike" kern="1200" cap="none" spc="0" normalizeH="0" baseline="0" noProof="0" dirty="0">
                <a:ln>
                  <a:noFill/>
                </a:ln>
                <a:solidFill>
                  <a:prstClr val="white"/>
                </a:solidFill>
                <a:effectLst/>
                <a:uLnTx/>
                <a:uFillTx/>
                <a:latin typeface="Calibri"/>
                <a:ea typeface="+mn-ea"/>
                <a:cs typeface="+mn-cs"/>
              </a:rPr>
              <a:t>, and Caiaphas and John and Alexander, and all who were of high-priestly descent. </a:t>
            </a:r>
            <a:r>
              <a:rPr kumimoji="0" lang="en-US" sz="3200" b="1" i="0" u="none" strike="noStrike" kern="1200" cap="none" spc="0" normalizeH="0" baseline="30000" noProof="0" dirty="0">
                <a:ln>
                  <a:noFill/>
                </a:ln>
                <a:solidFill>
                  <a:prstClr val="white"/>
                </a:solidFill>
                <a:effectLst/>
                <a:uLnTx/>
                <a:uFillTx/>
                <a:latin typeface="Calibri"/>
                <a:ea typeface="+mn-ea"/>
                <a:cs typeface="+mn-cs"/>
              </a:rPr>
              <a:t>7 </a:t>
            </a:r>
            <a:r>
              <a:rPr kumimoji="0" lang="en-US" sz="3200" b="0" i="0" u="none" strike="noStrike" kern="1200" cap="none" spc="0" normalizeH="0" baseline="0" noProof="0" dirty="0">
                <a:ln>
                  <a:noFill/>
                </a:ln>
                <a:solidFill>
                  <a:prstClr val="white"/>
                </a:solidFill>
                <a:effectLst/>
                <a:uLnTx/>
                <a:uFillTx/>
                <a:latin typeface="Calibri"/>
                <a:ea typeface="+mn-ea"/>
                <a:cs typeface="+mn-cs"/>
              </a:rPr>
              <a:t>When they had placed them in the center, they </a:t>
            </a:r>
            <a:r>
              <a:rPr kumimoji="0" lang="en-US" sz="3200" b="0" i="1" u="none" strike="noStrike" kern="1200" cap="none" spc="0" normalizeH="0" baseline="0" noProof="0" dirty="0">
                <a:ln>
                  <a:noFill/>
                </a:ln>
                <a:solidFill>
                  <a:prstClr val="white"/>
                </a:solidFill>
                <a:effectLst/>
                <a:uLnTx/>
                <a:uFillTx/>
                <a:latin typeface="Calibri"/>
                <a:ea typeface="+mn-ea"/>
                <a:cs typeface="+mn-cs"/>
              </a:rPr>
              <a:t>began to</a:t>
            </a:r>
            <a:r>
              <a:rPr kumimoji="0" lang="en-US" sz="3200" b="0" i="0" u="none" strike="noStrike" kern="1200" cap="none" spc="0" normalizeH="0" baseline="0" noProof="0" dirty="0">
                <a:ln>
                  <a:noFill/>
                </a:ln>
                <a:solidFill>
                  <a:prstClr val="white"/>
                </a:solidFill>
                <a:effectLst/>
                <a:uLnTx/>
                <a:uFillTx/>
                <a:latin typeface="Calibri"/>
                <a:ea typeface="+mn-ea"/>
                <a:cs typeface="+mn-cs"/>
              </a:rPr>
              <a:t> inquire, “By what power, or in what name, have you done this?”</a:t>
            </a:r>
          </a:p>
        </p:txBody>
      </p:sp>
      <p:sp>
        <p:nvSpPr>
          <p:cNvPr id="4" name="TextBox 3">
            <a:extLst>
              <a:ext uri="{FF2B5EF4-FFF2-40B4-BE49-F238E27FC236}">
                <a16:creationId xmlns:a16="http://schemas.microsoft.com/office/drawing/2014/main" id="{5AEA46D9-2F49-4CA2-BCE5-15C372BAE3DF}"/>
              </a:ext>
            </a:extLst>
          </p:cNvPr>
          <p:cNvSpPr txBox="1"/>
          <p:nvPr/>
        </p:nvSpPr>
        <p:spPr>
          <a:xfrm>
            <a:off x="2400300" y="76200"/>
            <a:ext cx="7391400" cy="584775"/>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libri"/>
                <a:ea typeface="+mn-ea"/>
                <a:cs typeface="Arial" panose="020B0604020202020204" pitchFamily="34" charset="0"/>
              </a:rPr>
              <a:t>Acts 4:5-7 Peter &amp; John Before the Council</a:t>
            </a:r>
          </a:p>
        </p:txBody>
      </p:sp>
      <p:cxnSp>
        <p:nvCxnSpPr>
          <p:cNvPr id="5" name="Straight Connector 4">
            <a:extLst>
              <a:ext uri="{FF2B5EF4-FFF2-40B4-BE49-F238E27FC236}">
                <a16:creationId xmlns:a16="http://schemas.microsoft.com/office/drawing/2014/main" id="{250D5A16-A5A2-4DAB-B1CC-46A2817DA4B6}"/>
              </a:ext>
            </a:extLst>
          </p:cNvPr>
          <p:cNvCxnSpPr>
            <a:cxnSpLocks/>
          </p:cNvCxnSpPr>
          <p:nvPr/>
        </p:nvCxnSpPr>
        <p:spPr>
          <a:xfrm>
            <a:off x="4343400" y="1524000"/>
            <a:ext cx="91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4380A3-326C-4326-944E-D51664C6039C}"/>
              </a:ext>
            </a:extLst>
          </p:cNvPr>
          <p:cNvCxnSpPr>
            <a:cxnSpLocks/>
          </p:cNvCxnSpPr>
          <p:nvPr/>
        </p:nvCxnSpPr>
        <p:spPr>
          <a:xfrm flipV="1">
            <a:off x="6096000" y="1524000"/>
            <a:ext cx="914400" cy="1063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65C891-0094-40FF-821C-E68133E33274}"/>
              </a:ext>
            </a:extLst>
          </p:cNvPr>
          <p:cNvCxnSpPr>
            <a:cxnSpLocks/>
          </p:cNvCxnSpPr>
          <p:nvPr/>
        </p:nvCxnSpPr>
        <p:spPr>
          <a:xfrm>
            <a:off x="7848600" y="1534633"/>
            <a:ext cx="121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2EDE31-E64A-4092-A268-C55DBEBFDA5B}"/>
              </a:ext>
            </a:extLst>
          </p:cNvPr>
          <p:cNvCxnSpPr>
            <a:cxnSpLocks/>
          </p:cNvCxnSpPr>
          <p:nvPr/>
        </p:nvCxnSpPr>
        <p:spPr>
          <a:xfrm>
            <a:off x="5410200" y="2057400"/>
            <a:ext cx="3429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D69FE26-AC09-4471-8D90-FE307003B20E}"/>
              </a:ext>
            </a:extLst>
          </p:cNvPr>
          <p:cNvCxnSpPr>
            <a:cxnSpLocks/>
          </p:cNvCxnSpPr>
          <p:nvPr/>
        </p:nvCxnSpPr>
        <p:spPr>
          <a:xfrm>
            <a:off x="533400" y="2590800"/>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EF57E59-76CA-47DE-94C7-DA530FF857FA}"/>
              </a:ext>
            </a:extLst>
          </p:cNvPr>
          <p:cNvCxnSpPr>
            <a:cxnSpLocks/>
          </p:cNvCxnSpPr>
          <p:nvPr/>
        </p:nvCxnSpPr>
        <p:spPr>
          <a:xfrm>
            <a:off x="2382715" y="3552511"/>
            <a:ext cx="866628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Rounded Rectangular Callout 17">
            <a:extLst>
              <a:ext uri="{FF2B5EF4-FFF2-40B4-BE49-F238E27FC236}">
                <a16:creationId xmlns:a16="http://schemas.microsoft.com/office/drawing/2014/main" id="{A09F0564-063D-413E-8746-6865E8C4C555}"/>
              </a:ext>
            </a:extLst>
          </p:cNvPr>
          <p:cNvSpPr/>
          <p:nvPr/>
        </p:nvSpPr>
        <p:spPr>
          <a:xfrm>
            <a:off x="23446" y="3770260"/>
            <a:ext cx="12039600" cy="2367320"/>
          </a:xfrm>
          <a:prstGeom prst="wedgeRoundRectCallout">
            <a:avLst>
              <a:gd name="adj1" fmla="val 136"/>
              <a:gd name="adj2" fmla="val -4891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prstClr val="white"/>
                </a:solidFill>
                <a:effectLst/>
                <a:uLnTx/>
                <a:uFillTx/>
                <a:latin typeface="Calibri"/>
                <a:ea typeface="+mn-ea"/>
                <a:cs typeface="+mn-cs"/>
              </a:rPr>
              <a:t>Annas</a:t>
            </a:r>
            <a:r>
              <a:rPr kumimoji="0" lang="en-US" sz="2800" b="0" i="0" u="none" strike="noStrike" kern="1200" cap="none" spc="0" normalizeH="0" baseline="0" noProof="0" dirty="0">
                <a:ln>
                  <a:noFill/>
                </a:ln>
                <a:solidFill>
                  <a:prstClr val="white"/>
                </a:solidFill>
                <a:effectLst/>
                <a:uLnTx/>
                <a:uFillTx/>
                <a:latin typeface="Calibri"/>
                <a:ea typeface="+mn-ea"/>
                <a:cs typeface="+mn-cs"/>
              </a:rPr>
              <a:t> is described as high priest even though the Roman governor had deposed him from that position in A.D. 15; however, the Jews continued to honor him with as high priest.</a:t>
            </a:r>
            <a:r>
              <a:rPr kumimoji="0" lang="en-US" sz="2800" b="0" i="1" u="none" strike="noStrike" kern="1200" cap="none" spc="0" normalizeH="0" baseline="0" noProof="0" dirty="0">
                <a:ln>
                  <a:noFill/>
                </a:ln>
                <a:solidFill>
                  <a:prstClr val="white"/>
                </a:solidFill>
                <a:effectLst/>
                <a:uLnTx/>
                <a:uFillTx/>
                <a:latin typeface="Calibri"/>
                <a:ea typeface="+mn-ea"/>
                <a:cs typeface="+mn-cs"/>
              </a:rPr>
              <a:t> </a:t>
            </a:r>
            <a:r>
              <a:rPr kumimoji="0" lang="en-US" sz="2800" b="0" i="1" u="sng" strike="noStrike" kern="1200" cap="none" spc="0" normalizeH="0" baseline="0" noProof="0" dirty="0">
                <a:ln>
                  <a:noFill/>
                </a:ln>
                <a:solidFill>
                  <a:prstClr val="white"/>
                </a:solidFill>
                <a:effectLst/>
                <a:uLnTx/>
                <a:uFillTx/>
                <a:latin typeface="Calibri"/>
                <a:ea typeface="+mn-ea"/>
                <a:cs typeface="+mn-cs"/>
              </a:rPr>
              <a:t>Caiaphas</a:t>
            </a:r>
            <a:r>
              <a:rPr kumimoji="0" lang="en-US" sz="2800" b="0" i="0" u="none" strike="noStrike" kern="1200" cap="none" spc="0" normalizeH="0" baseline="0" noProof="0" dirty="0">
                <a:ln>
                  <a:noFill/>
                </a:ln>
                <a:solidFill>
                  <a:prstClr val="white"/>
                </a:solidFill>
                <a:effectLst/>
                <a:uLnTx/>
                <a:uFillTx/>
                <a:latin typeface="Calibri"/>
                <a:ea typeface="+mn-ea"/>
                <a:cs typeface="+mn-cs"/>
              </a:rPr>
              <a:t> was the son-in-law of Annas. He was presently recognized by the Roman authorities as high priest, occupying that office from A.D. 18 until A.D. 36</a:t>
            </a:r>
            <a:endPar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12" name="Rounded Rectangular Callout 17">
            <a:extLst>
              <a:ext uri="{FF2B5EF4-FFF2-40B4-BE49-F238E27FC236}">
                <a16:creationId xmlns:a16="http://schemas.microsoft.com/office/drawing/2014/main" id="{35E9B055-22C4-49F7-BA2F-F9CD2F1989F2}"/>
              </a:ext>
            </a:extLst>
          </p:cNvPr>
          <p:cNvSpPr/>
          <p:nvPr/>
        </p:nvSpPr>
        <p:spPr>
          <a:xfrm>
            <a:off x="8382000" y="2206316"/>
            <a:ext cx="3581400" cy="495304"/>
          </a:xfrm>
          <a:prstGeom prst="wedgeRoundRectCallout">
            <a:avLst>
              <a:gd name="adj1" fmla="val -3001"/>
              <a:gd name="adj2" fmla="val 148507"/>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mn-ea"/>
                <a:cs typeface="+mn-cs"/>
              </a:rPr>
              <a:t>Healing the lame man</a:t>
            </a:r>
          </a:p>
        </p:txBody>
      </p:sp>
    </p:spTree>
    <p:extLst>
      <p:ext uri="{BB962C8B-B14F-4D97-AF65-F5344CB8AC3E}">
        <p14:creationId xmlns:p14="http://schemas.microsoft.com/office/powerpoint/2010/main" val="181950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2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C9805B4-A531-4ECF-8572-3E01B4A274BF}"/>
              </a:ext>
            </a:extLst>
          </p:cNvPr>
          <p:cNvSpPr>
            <a:spLocks noGrp="1" noChangeArrowheads="1"/>
          </p:cNvSpPr>
          <p:nvPr>
            <p:ph type="title"/>
          </p:nvPr>
        </p:nvSpPr>
        <p:spPr>
          <a:xfrm>
            <a:off x="1905000" y="114300"/>
            <a:ext cx="8229600" cy="533400"/>
          </a:xfrm>
        </p:spPr>
        <p:txBody>
          <a:bodyPr>
            <a:normAutofit fontScale="90000"/>
          </a:bodyPr>
          <a:lstStyle/>
          <a:p>
            <a:pPr eaLnBrk="1" hangingPunct="1"/>
            <a:r>
              <a:rPr lang="en-US" altLang="en-US" sz="3600" b="1" i="1" u="sng" dirty="0">
                <a:solidFill>
                  <a:srgbClr val="FFFF00"/>
                </a:solidFill>
              </a:rPr>
              <a:t>Acts 4:8-12 – Peter’s Response (mini sermon)</a:t>
            </a:r>
          </a:p>
        </p:txBody>
      </p:sp>
      <p:sp>
        <p:nvSpPr>
          <p:cNvPr id="2" name="Rectangle 1">
            <a:extLst>
              <a:ext uri="{FF2B5EF4-FFF2-40B4-BE49-F238E27FC236}">
                <a16:creationId xmlns:a16="http://schemas.microsoft.com/office/drawing/2014/main" id="{09748D13-965C-486F-B14D-41B84FE62263}"/>
              </a:ext>
            </a:extLst>
          </p:cNvPr>
          <p:cNvSpPr/>
          <p:nvPr/>
        </p:nvSpPr>
        <p:spPr>
          <a:xfrm>
            <a:off x="435935" y="914400"/>
            <a:ext cx="11506200" cy="470898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30000" noProof="0" dirty="0">
                <a:ln>
                  <a:noFill/>
                </a:ln>
                <a:solidFill>
                  <a:prstClr val="white"/>
                </a:solidFill>
                <a:effectLst/>
                <a:uLnTx/>
                <a:uFillTx/>
                <a:latin typeface="Calibri"/>
                <a:ea typeface="+mn-ea"/>
                <a:cs typeface="+mn-cs"/>
              </a:rPr>
              <a:t>8 </a:t>
            </a:r>
            <a:r>
              <a:rPr kumimoji="0" lang="en-US" sz="3000" b="0" i="0" u="none" strike="noStrike" kern="1200" cap="none" spc="0" normalizeH="0" baseline="0" noProof="0" dirty="0">
                <a:ln>
                  <a:noFill/>
                </a:ln>
                <a:solidFill>
                  <a:prstClr val="white"/>
                </a:solidFill>
                <a:effectLst/>
                <a:uLnTx/>
                <a:uFillTx/>
                <a:latin typeface="Calibri"/>
                <a:ea typeface="+mn-ea"/>
                <a:cs typeface="+mn-cs"/>
              </a:rPr>
              <a:t>Then Peter, filled with the Holy Spirit, said to them, “Rulers and elders of the people, </a:t>
            </a:r>
            <a:r>
              <a:rPr kumimoji="0" lang="en-US" sz="3000" b="1" i="0" u="none" strike="noStrike" kern="1200" cap="none" spc="0" normalizeH="0" baseline="30000" noProof="0" dirty="0">
                <a:ln>
                  <a:noFill/>
                </a:ln>
                <a:solidFill>
                  <a:prstClr val="white"/>
                </a:solidFill>
                <a:effectLst/>
                <a:uLnTx/>
                <a:uFillTx/>
                <a:latin typeface="Calibri"/>
                <a:ea typeface="+mn-ea"/>
                <a:cs typeface="+mn-cs"/>
              </a:rPr>
              <a:t>9 </a:t>
            </a:r>
            <a:r>
              <a:rPr kumimoji="0" lang="en-US" sz="3000" b="0" i="0" u="none" strike="noStrike" kern="1200" cap="none" spc="0" normalizeH="0" baseline="0" noProof="0" dirty="0">
                <a:ln>
                  <a:noFill/>
                </a:ln>
                <a:solidFill>
                  <a:prstClr val="white"/>
                </a:solidFill>
                <a:effectLst/>
                <a:uLnTx/>
                <a:uFillTx/>
                <a:latin typeface="Calibri"/>
                <a:ea typeface="+mn-ea"/>
                <a:cs typeface="+mn-cs"/>
              </a:rPr>
              <a:t>if we are on trial today for a benefit done to a sick man, as to how this man has been made well, </a:t>
            </a:r>
            <a:r>
              <a:rPr kumimoji="0" lang="en-US" sz="3000" b="1" i="0" u="none" strike="noStrike" kern="1200" cap="none" spc="0" normalizeH="0" baseline="30000" noProof="0" dirty="0">
                <a:ln>
                  <a:noFill/>
                </a:ln>
                <a:solidFill>
                  <a:prstClr val="white"/>
                </a:solidFill>
                <a:effectLst/>
                <a:uLnTx/>
                <a:uFillTx/>
                <a:latin typeface="Calibri"/>
                <a:ea typeface="+mn-ea"/>
                <a:cs typeface="+mn-cs"/>
              </a:rPr>
              <a:t>10 </a:t>
            </a:r>
            <a:r>
              <a:rPr kumimoji="0" lang="en-US" sz="3000" b="0" i="0" u="none" strike="noStrike" kern="1200" cap="none" spc="0" normalizeH="0" baseline="0" noProof="0" dirty="0">
                <a:ln>
                  <a:noFill/>
                </a:ln>
                <a:solidFill>
                  <a:prstClr val="white"/>
                </a:solidFill>
                <a:effectLst/>
                <a:uLnTx/>
                <a:uFillTx/>
                <a:latin typeface="Calibri"/>
                <a:ea typeface="+mn-ea"/>
                <a:cs typeface="+mn-cs"/>
              </a:rPr>
              <a:t>let it be known to all of you and to all the people of Israel, that by the name of Jesus Christ the Nazarene, whom </a:t>
            </a:r>
            <a:r>
              <a:rPr kumimoji="0" lang="en-US" sz="3000" b="1" i="1" u="none" strike="noStrike" kern="1200" cap="none" spc="0" normalizeH="0" baseline="0" noProof="0" dirty="0">
                <a:ln>
                  <a:noFill/>
                </a:ln>
                <a:solidFill>
                  <a:srgbClr val="FFFF00"/>
                </a:solidFill>
                <a:effectLst/>
                <a:uLnTx/>
                <a:uFillTx/>
                <a:latin typeface="Calibri"/>
                <a:ea typeface="+mn-ea"/>
                <a:cs typeface="+mn-cs"/>
              </a:rPr>
              <a:t>you</a:t>
            </a:r>
            <a:r>
              <a:rPr kumimoji="0" lang="en-US" sz="3000" b="0" i="0" u="none" strike="noStrike" kern="1200" cap="none" spc="0" normalizeH="0" baseline="0" noProof="0" dirty="0">
                <a:ln>
                  <a:noFill/>
                </a:ln>
                <a:solidFill>
                  <a:prstClr val="white"/>
                </a:solidFill>
                <a:effectLst/>
                <a:uLnTx/>
                <a:uFillTx/>
                <a:latin typeface="Calibri"/>
                <a:ea typeface="+mn-ea"/>
                <a:cs typeface="+mn-cs"/>
              </a:rPr>
              <a:t> crucified, whom God raised from the dead—by this </a:t>
            </a:r>
            <a:r>
              <a:rPr kumimoji="0" lang="en-US" sz="3000" b="0" i="1" u="none" strike="noStrike" kern="1200" cap="none" spc="0" normalizeH="0" baseline="0" noProof="0" dirty="0">
                <a:ln>
                  <a:noFill/>
                </a:ln>
                <a:solidFill>
                  <a:prstClr val="white"/>
                </a:solidFill>
                <a:effectLst/>
                <a:uLnTx/>
                <a:uFillTx/>
                <a:latin typeface="Calibri"/>
                <a:ea typeface="+mn-ea"/>
                <a:cs typeface="+mn-cs"/>
              </a:rPr>
              <a:t>name</a:t>
            </a:r>
            <a:r>
              <a:rPr kumimoji="0" lang="en-US" sz="3000" b="0" i="0" u="none" strike="noStrike" kern="1200" cap="none" spc="0" normalizeH="0" baseline="0" noProof="0" dirty="0">
                <a:ln>
                  <a:noFill/>
                </a:ln>
                <a:solidFill>
                  <a:prstClr val="white"/>
                </a:solidFill>
                <a:effectLst/>
                <a:uLnTx/>
                <a:uFillTx/>
                <a:latin typeface="Calibri"/>
                <a:ea typeface="+mn-ea"/>
                <a:cs typeface="+mn-cs"/>
              </a:rPr>
              <a:t> this man </a:t>
            </a:r>
            <a:r>
              <a:rPr kumimoji="0" lang="en-US" sz="3000" b="1" i="0" u="none" strike="noStrike" kern="1200" cap="none" spc="0" normalizeH="0" baseline="0" noProof="0" dirty="0">
                <a:ln>
                  <a:noFill/>
                </a:ln>
                <a:solidFill>
                  <a:prstClr val="white"/>
                </a:solidFill>
                <a:effectLst/>
                <a:uLnTx/>
                <a:uFillTx/>
                <a:latin typeface="Calibri"/>
                <a:ea typeface="+mn-ea"/>
                <a:cs typeface="+mn-cs"/>
              </a:rPr>
              <a:t>stands here before you </a:t>
            </a:r>
            <a:r>
              <a:rPr kumimoji="0" lang="en-US" sz="3000" b="0" i="0" u="none" strike="noStrike" kern="1200" cap="none" spc="0" normalizeH="0" baseline="0" noProof="0" dirty="0">
                <a:ln>
                  <a:noFill/>
                </a:ln>
                <a:solidFill>
                  <a:prstClr val="white"/>
                </a:solidFill>
                <a:effectLst/>
                <a:uLnTx/>
                <a:uFillTx/>
                <a:latin typeface="Calibri"/>
                <a:ea typeface="+mn-ea"/>
                <a:cs typeface="+mn-cs"/>
              </a:rPr>
              <a:t>in good health. </a:t>
            </a:r>
            <a:r>
              <a:rPr kumimoji="0" lang="en-US" sz="3000" b="1" i="0" u="none" strike="noStrike" kern="1200" cap="none" spc="0" normalizeH="0" baseline="30000" noProof="0" dirty="0">
                <a:ln>
                  <a:noFill/>
                </a:ln>
                <a:solidFill>
                  <a:prstClr val="white"/>
                </a:solidFill>
                <a:effectLst/>
                <a:uLnTx/>
                <a:uFillTx/>
                <a:latin typeface="Calibri"/>
                <a:ea typeface="+mn-ea"/>
                <a:cs typeface="+mn-cs"/>
              </a:rPr>
              <a:t>11 </a:t>
            </a:r>
            <a:r>
              <a:rPr kumimoji="0" lang="en-US" sz="3000" b="0" i="0" u="none" strike="noStrike" kern="1200" cap="none" spc="0" normalizeH="0" baseline="0" noProof="0" dirty="0">
                <a:ln>
                  <a:noFill/>
                </a:ln>
                <a:solidFill>
                  <a:prstClr val="white"/>
                </a:solidFill>
                <a:effectLst/>
                <a:uLnTx/>
                <a:uFillTx/>
                <a:latin typeface="Calibri"/>
                <a:ea typeface="+mn-ea"/>
                <a:cs typeface="+mn-cs"/>
              </a:rPr>
              <a:t>He is the </a:t>
            </a:r>
            <a:r>
              <a:rPr kumimoji="0" lang="en-US" sz="3000" b="0" i="0" u="none" strike="noStrike" kern="1200" cap="small" spc="0" normalizeH="0" baseline="0" noProof="0" dirty="0">
                <a:ln>
                  <a:noFill/>
                </a:ln>
                <a:solidFill>
                  <a:prstClr val="white"/>
                </a:solidFill>
                <a:effectLst/>
                <a:uLnTx/>
                <a:uFillTx/>
                <a:latin typeface="Calibri"/>
                <a:ea typeface="+mn-ea"/>
                <a:cs typeface="+mn-cs"/>
              </a:rPr>
              <a:t>stone which was</a:t>
            </a:r>
            <a:r>
              <a:rPr kumimoji="0" lang="en-US" sz="3000" b="0" i="0" u="none" strike="noStrike" kern="1200" cap="none" spc="0" normalizeH="0" baseline="0" noProof="0" dirty="0">
                <a:ln>
                  <a:noFill/>
                </a:ln>
                <a:solidFill>
                  <a:prstClr val="white"/>
                </a:solidFill>
                <a:effectLst/>
                <a:uLnTx/>
                <a:uFillTx/>
                <a:latin typeface="Calibri"/>
                <a:ea typeface="+mn-ea"/>
                <a:cs typeface="+mn-cs"/>
              </a:rPr>
              <a:t> </a:t>
            </a:r>
            <a:r>
              <a:rPr kumimoji="0" lang="en-US" sz="3000" b="0" i="0" u="none" strike="noStrike" kern="1200" cap="small" spc="0" normalizeH="0" baseline="0" noProof="0" dirty="0">
                <a:ln>
                  <a:noFill/>
                </a:ln>
                <a:solidFill>
                  <a:prstClr val="white"/>
                </a:solidFill>
                <a:effectLst/>
                <a:uLnTx/>
                <a:uFillTx/>
                <a:latin typeface="Calibri"/>
                <a:ea typeface="+mn-ea"/>
                <a:cs typeface="+mn-cs"/>
              </a:rPr>
              <a:t>rejected</a:t>
            </a:r>
            <a:r>
              <a:rPr kumimoji="0" lang="en-US" sz="3000" b="0" i="0" u="none" strike="noStrike" kern="1200" cap="none" spc="0" normalizeH="0" baseline="0" noProof="0" dirty="0">
                <a:ln>
                  <a:noFill/>
                </a:ln>
                <a:solidFill>
                  <a:prstClr val="white"/>
                </a:solidFill>
                <a:effectLst/>
                <a:uLnTx/>
                <a:uFillTx/>
                <a:latin typeface="Calibri"/>
                <a:ea typeface="+mn-ea"/>
                <a:cs typeface="+mn-cs"/>
              </a:rPr>
              <a:t> by you, </a:t>
            </a:r>
            <a:r>
              <a:rPr kumimoji="0" lang="en-US" sz="3000" b="0" i="0" u="none" strike="noStrike" kern="1200" cap="small" spc="0" normalizeH="0" baseline="0" noProof="0" dirty="0">
                <a:ln>
                  <a:noFill/>
                </a:ln>
                <a:solidFill>
                  <a:prstClr val="white"/>
                </a:solidFill>
                <a:effectLst/>
                <a:uLnTx/>
                <a:uFillTx/>
                <a:latin typeface="Calibri"/>
                <a:ea typeface="+mn-ea"/>
                <a:cs typeface="+mn-cs"/>
              </a:rPr>
              <a:t>the builders</a:t>
            </a:r>
            <a:r>
              <a:rPr kumimoji="0" lang="en-US" sz="3000" b="0" i="0" u="none" strike="noStrike" kern="1200" cap="none" spc="0" normalizeH="0" baseline="0" noProof="0" dirty="0">
                <a:ln>
                  <a:noFill/>
                </a:ln>
                <a:solidFill>
                  <a:prstClr val="white"/>
                </a:solidFill>
                <a:effectLst/>
                <a:uLnTx/>
                <a:uFillTx/>
                <a:latin typeface="Calibri"/>
                <a:ea typeface="+mn-ea"/>
                <a:cs typeface="+mn-cs"/>
              </a:rPr>
              <a:t>, </a:t>
            </a:r>
            <a:r>
              <a:rPr kumimoji="0" lang="en-US" sz="3000" b="0" i="1" u="none" strike="noStrike" kern="1200" cap="none" spc="0" normalizeH="0" baseline="0" noProof="0" dirty="0">
                <a:ln>
                  <a:noFill/>
                </a:ln>
                <a:solidFill>
                  <a:prstClr val="white"/>
                </a:solidFill>
                <a:effectLst/>
                <a:uLnTx/>
                <a:uFillTx/>
                <a:latin typeface="Calibri"/>
                <a:ea typeface="+mn-ea"/>
                <a:cs typeface="+mn-cs"/>
              </a:rPr>
              <a:t>but</a:t>
            </a:r>
            <a:r>
              <a:rPr kumimoji="0" lang="en-US" sz="3000" b="0" i="0" u="none" strike="noStrike" kern="1200" cap="none" spc="0" normalizeH="0" baseline="0" noProof="0" dirty="0">
                <a:ln>
                  <a:noFill/>
                </a:ln>
                <a:solidFill>
                  <a:prstClr val="white"/>
                </a:solidFill>
                <a:effectLst/>
                <a:uLnTx/>
                <a:uFillTx/>
                <a:latin typeface="Calibri"/>
                <a:ea typeface="+mn-ea"/>
                <a:cs typeface="+mn-cs"/>
              </a:rPr>
              <a:t> </a:t>
            </a:r>
            <a:r>
              <a:rPr kumimoji="0" lang="en-US" sz="3000" b="0" i="0" u="none" strike="noStrike" kern="1200" cap="small" spc="0" normalizeH="0" baseline="0" noProof="0" dirty="0">
                <a:ln>
                  <a:noFill/>
                </a:ln>
                <a:solidFill>
                  <a:prstClr val="white"/>
                </a:solidFill>
                <a:effectLst/>
                <a:uLnTx/>
                <a:uFillTx/>
                <a:latin typeface="Calibri"/>
                <a:ea typeface="+mn-ea"/>
                <a:cs typeface="+mn-cs"/>
              </a:rPr>
              <a:t>which became the chief corner</a:t>
            </a:r>
            <a:r>
              <a:rPr kumimoji="0" lang="en-US" sz="3000" b="0" i="0" u="none" strike="noStrike" kern="1200" cap="none" spc="0" normalizeH="0" baseline="0" noProof="0" dirty="0">
                <a:ln>
                  <a:noFill/>
                </a:ln>
                <a:solidFill>
                  <a:prstClr val="white"/>
                </a:solidFill>
                <a:effectLst/>
                <a:uLnTx/>
                <a:uFillTx/>
                <a:latin typeface="Calibri"/>
                <a:ea typeface="+mn-ea"/>
                <a:cs typeface="+mn-cs"/>
              </a:rPr>
              <a:t> </a:t>
            </a:r>
            <a:r>
              <a:rPr kumimoji="0" lang="en-US" sz="3000" b="0" i="1" u="none" strike="noStrike" kern="1200" cap="none" spc="0" normalizeH="0" baseline="0" noProof="0" dirty="0">
                <a:ln>
                  <a:noFill/>
                </a:ln>
                <a:solidFill>
                  <a:prstClr val="white"/>
                </a:solidFill>
                <a:effectLst/>
                <a:uLnTx/>
                <a:uFillTx/>
                <a:latin typeface="Calibri"/>
                <a:ea typeface="+mn-ea"/>
                <a:cs typeface="+mn-cs"/>
              </a:rPr>
              <a:t>stone</a:t>
            </a:r>
            <a:r>
              <a:rPr kumimoji="0" lang="en-US" sz="3000" b="0" i="0" u="none" strike="noStrike" kern="1200" cap="none" spc="0" normalizeH="0" baseline="0" noProof="0" dirty="0">
                <a:ln>
                  <a:noFill/>
                </a:ln>
                <a:solidFill>
                  <a:prstClr val="white"/>
                </a:solidFill>
                <a:effectLst/>
                <a:uLnTx/>
                <a:uFillTx/>
                <a:latin typeface="Calibri"/>
                <a:ea typeface="+mn-ea"/>
                <a:cs typeface="+mn-cs"/>
              </a:rPr>
              <a:t>. </a:t>
            </a:r>
            <a:r>
              <a:rPr kumimoji="0" lang="en-US" sz="3000" b="1" i="0" u="none" strike="noStrike" kern="1200" cap="none" spc="0" normalizeH="0" baseline="30000" noProof="0" dirty="0">
                <a:ln>
                  <a:noFill/>
                </a:ln>
                <a:solidFill>
                  <a:prstClr val="white"/>
                </a:solidFill>
                <a:effectLst/>
                <a:uLnTx/>
                <a:uFillTx/>
                <a:latin typeface="Calibri"/>
                <a:ea typeface="+mn-ea"/>
                <a:cs typeface="+mn-cs"/>
              </a:rPr>
              <a:t>12 </a:t>
            </a:r>
            <a:r>
              <a:rPr kumimoji="0" lang="en-US" sz="3000" b="0" i="0" u="none" strike="noStrike" kern="1200" cap="none" spc="0" normalizeH="0" baseline="0" noProof="0" dirty="0">
                <a:ln>
                  <a:noFill/>
                </a:ln>
                <a:solidFill>
                  <a:prstClr val="white"/>
                </a:solidFill>
                <a:effectLst/>
                <a:uLnTx/>
                <a:uFillTx/>
                <a:latin typeface="Calibri"/>
                <a:ea typeface="+mn-ea"/>
                <a:cs typeface="+mn-cs"/>
              </a:rPr>
              <a:t>And there is salvation in no one else; for there is no other name under heaven that has been given among men by which we must be saved.”</a:t>
            </a:r>
          </a:p>
        </p:txBody>
      </p:sp>
      <p:cxnSp>
        <p:nvCxnSpPr>
          <p:cNvPr id="5" name="Straight Connector 4">
            <a:extLst>
              <a:ext uri="{FF2B5EF4-FFF2-40B4-BE49-F238E27FC236}">
                <a16:creationId xmlns:a16="http://schemas.microsoft.com/office/drawing/2014/main" id="{15B4B820-14BD-4714-AF91-410A45987C32}"/>
              </a:ext>
            </a:extLst>
          </p:cNvPr>
          <p:cNvCxnSpPr>
            <a:cxnSpLocks/>
          </p:cNvCxnSpPr>
          <p:nvPr/>
        </p:nvCxnSpPr>
        <p:spPr>
          <a:xfrm>
            <a:off x="8970335" y="2743200"/>
            <a:ext cx="169766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DCA91A-A252-43B6-8B65-4F8307E5598B}"/>
              </a:ext>
            </a:extLst>
          </p:cNvPr>
          <p:cNvCxnSpPr>
            <a:cxnSpLocks/>
          </p:cNvCxnSpPr>
          <p:nvPr/>
        </p:nvCxnSpPr>
        <p:spPr>
          <a:xfrm>
            <a:off x="3276600" y="3200400"/>
            <a:ext cx="1981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6200F5-A66A-407A-B60B-BF0E8643510F}"/>
              </a:ext>
            </a:extLst>
          </p:cNvPr>
          <p:cNvCxnSpPr>
            <a:cxnSpLocks/>
          </p:cNvCxnSpPr>
          <p:nvPr/>
        </p:nvCxnSpPr>
        <p:spPr>
          <a:xfrm>
            <a:off x="6553200" y="3200400"/>
            <a:ext cx="152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39F4E9-9016-4C76-B779-03BA0AE2424E}"/>
              </a:ext>
            </a:extLst>
          </p:cNvPr>
          <p:cNvCxnSpPr>
            <a:cxnSpLocks/>
          </p:cNvCxnSpPr>
          <p:nvPr/>
        </p:nvCxnSpPr>
        <p:spPr>
          <a:xfrm>
            <a:off x="10896600" y="32004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9ABE521-199B-444D-8D8B-C0F04EF2427D}"/>
              </a:ext>
            </a:extLst>
          </p:cNvPr>
          <p:cNvCxnSpPr>
            <a:cxnSpLocks/>
          </p:cNvCxnSpPr>
          <p:nvPr/>
        </p:nvCxnSpPr>
        <p:spPr>
          <a:xfrm>
            <a:off x="685800" y="3657600"/>
            <a:ext cx="5867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A4E84F-519B-4947-A1E7-27C59F9B4BAA}"/>
              </a:ext>
            </a:extLst>
          </p:cNvPr>
          <p:cNvCxnSpPr>
            <a:cxnSpLocks/>
          </p:cNvCxnSpPr>
          <p:nvPr/>
        </p:nvCxnSpPr>
        <p:spPr>
          <a:xfrm>
            <a:off x="9372600" y="3657600"/>
            <a:ext cx="2362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BBD36E-4CA4-4DF1-8733-13C3FEBF2A15}"/>
              </a:ext>
            </a:extLst>
          </p:cNvPr>
          <p:cNvCxnSpPr>
            <a:cxnSpLocks/>
          </p:cNvCxnSpPr>
          <p:nvPr/>
        </p:nvCxnSpPr>
        <p:spPr>
          <a:xfrm>
            <a:off x="2209800" y="4114800"/>
            <a:ext cx="4191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C976D4-F5B2-4203-AA7B-A34519C50734}"/>
              </a:ext>
            </a:extLst>
          </p:cNvPr>
          <p:cNvCxnSpPr>
            <a:cxnSpLocks/>
          </p:cNvCxnSpPr>
          <p:nvPr/>
        </p:nvCxnSpPr>
        <p:spPr>
          <a:xfrm>
            <a:off x="8153400" y="4114800"/>
            <a:ext cx="3581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66CE27-8557-47F9-AF57-49EE8A7671B9}"/>
              </a:ext>
            </a:extLst>
          </p:cNvPr>
          <p:cNvCxnSpPr>
            <a:cxnSpLocks/>
          </p:cNvCxnSpPr>
          <p:nvPr/>
        </p:nvCxnSpPr>
        <p:spPr>
          <a:xfrm>
            <a:off x="609600" y="4572000"/>
            <a:ext cx="76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5EABCA-282B-4833-943A-4ED20721AB61}"/>
              </a:ext>
            </a:extLst>
          </p:cNvPr>
          <p:cNvCxnSpPr>
            <a:cxnSpLocks/>
          </p:cNvCxnSpPr>
          <p:nvPr/>
        </p:nvCxnSpPr>
        <p:spPr>
          <a:xfrm>
            <a:off x="9209567" y="4572000"/>
            <a:ext cx="252523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F2D6FE-C274-48E3-8D2A-A1A2EF98CA1C}"/>
              </a:ext>
            </a:extLst>
          </p:cNvPr>
          <p:cNvCxnSpPr>
            <a:cxnSpLocks/>
          </p:cNvCxnSpPr>
          <p:nvPr/>
        </p:nvCxnSpPr>
        <p:spPr>
          <a:xfrm>
            <a:off x="8229600" y="5029200"/>
            <a:ext cx="3200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9D8A1D-5B25-4F6D-BBDA-8DBB26FF113F}"/>
              </a:ext>
            </a:extLst>
          </p:cNvPr>
          <p:cNvCxnSpPr>
            <a:cxnSpLocks/>
          </p:cNvCxnSpPr>
          <p:nvPr/>
        </p:nvCxnSpPr>
        <p:spPr>
          <a:xfrm>
            <a:off x="5715000" y="54864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Rounded Rectangle 18">
            <a:extLst>
              <a:ext uri="{FF2B5EF4-FFF2-40B4-BE49-F238E27FC236}">
                <a16:creationId xmlns:a16="http://schemas.microsoft.com/office/drawing/2014/main" id="{25C587D3-15E8-4C10-A089-76403E0B8CA6}"/>
              </a:ext>
            </a:extLst>
          </p:cNvPr>
          <p:cNvSpPr>
            <a:spLocks noChangeArrowheads="1"/>
          </p:cNvSpPr>
          <p:nvPr/>
        </p:nvSpPr>
        <p:spPr bwMode="auto">
          <a:xfrm>
            <a:off x="38100" y="1467458"/>
            <a:ext cx="11963400" cy="1595962"/>
          </a:xfrm>
          <a:prstGeom prst="roundRect">
            <a:avLst>
              <a:gd name="adj" fmla="val 16667"/>
            </a:avLst>
          </a:prstGeom>
          <a:solidFill>
            <a:srgbClr val="0000CC"/>
          </a:solidFill>
          <a:ln w="28575" algn="ctr">
            <a:solidFill>
              <a:srgbClr val="FFFF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But when they hand you over, do not worry about how or what you are to say; for it will be given you in that hour what you are to say. </a:t>
            </a:r>
            <a:r>
              <a:rPr kumimoji="0" lang="en-US" sz="2800" b="1" i="0" u="none" strike="noStrike" kern="1200" cap="none" spc="0" normalizeH="0" baseline="30000" noProof="0" dirty="0">
                <a:ln>
                  <a:noFill/>
                </a:ln>
                <a:solidFill>
                  <a:prstClr val="white"/>
                </a:solidFill>
                <a:effectLst/>
                <a:uLnTx/>
                <a:uFillTx/>
                <a:latin typeface="Calibri"/>
                <a:ea typeface="+mn-ea"/>
                <a:cs typeface="+mn-cs"/>
              </a:rPr>
              <a:t>20 </a:t>
            </a:r>
            <a:r>
              <a:rPr kumimoji="0" lang="en-US" sz="2800" b="0" i="0" u="none" strike="noStrike" kern="1200" cap="none" spc="0" normalizeH="0" baseline="0" noProof="0" dirty="0">
                <a:ln>
                  <a:noFill/>
                </a:ln>
                <a:solidFill>
                  <a:prstClr val="white"/>
                </a:solidFill>
                <a:effectLst/>
                <a:uLnTx/>
                <a:uFillTx/>
                <a:latin typeface="Calibri"/>
                <a:ea typeface="+mn-ea"/>
                <a:cs typeface="+mn-cs"/>
              </a:rPr>
              <a:t>For it is not you who speak, but </a:t>
            </a:r>
            <a:r>
              <a:rPr kumimoji="0" lang="en-US" sz="2800" b="0" i="1" u="none" strike="noStrike" kern="1200" cap="none" spc="0" normalizeH="0" baseline="0" noProof="0" dirty="0">
                <a:ln>
                  <a:noFill/>
                </a:ln>
                <a:solidFill>
                  <a:prstClr val="white"/>
                </a:solidFill>
                <a:effectLst/>
                <a:uLnTx/>
                <a:uFillTx/>
                <a:latin typeface="Calibri"/>
                <a:ea typeface="+mn-ea"/>
                <a:cs typeface="+mn-cs"/>
              </a:rPr>
              <a:t>it is</a:t>
            </a:r>
            <a:r>
              <a:rPr kumimoji="0" lang="en-US" sz="2800" b="0" i="0" u="none" strike="noStrike" kern="1200" cap="none" spc="0" normalizeH="0" baseline="0" noProof="0" dirty="0">
                <a:ln>
                  <a:noFill/>
                </a:ln>
                <a:solidFill>
                  <a:prstClr val="white"/>
                </a:solidFill>
                <a:effectLst/>
                <a:uLnTx/>
                <a:uFillTx/>
                <a:latin typeface="Calibri"/>
                <a:ea typeface="+mn-ea"/>
                <a:cs typeface="+mn-cs"/>
              </a:rPr>
              <a:t> the Spirit of your Father who speaks in you. </a:t>
            </a:r>
            <a:r>
              <a:rPr kumimoji="0" lang="en-US" sz="2800" b="1" i="1" u="sng" strike="noStrike" kern="1200" cap="none" spc="0" normalizeH="0" baseline="0" noProof="0" dirty="0">
                <a:ln>
                  <a:noFill/>
                </a:ln>
                <a:solidFill>
                  <a:srgbClr val="FFFF00"/>
                </a:solidFill>
                <a:effectLst/>
                <a:uLnTx/>
                <a:uFillTx/>
                <a:latin typeface="Calibri"/>
                <a:ea typeface="+mn-ea"/>
                <a:cs typeface="+mn-cs"/>
              </a:rPr>
              <a:t>(Matthew 10:19-20)</a:t>
            </a:r>
            <a:endParaRPr kumimoji="0" lang="en-US" sz="2800" b="1" i="1" u="sng" strike="noStrike" kern="1200" cap="none" spc="0" normalizeH="0" baseline="0" noProof="0" dirty="0">
              <a:ln>
                <a:noFill/>
              </a:ln>
              <a:solidFill>
                <a:srgbClr val="FFFF00"/>
              </a:solidFill>
              <a:effectLst/>
              <a:uLnTx/>
              <a:uFillTx/>
              <a:latin typeface="Cambria" pitchFamily="18" charset="0"/>
              <a:ea typeface="+mn-ea"/>
              <a:cs typeface="+mn-cs"/>
            </a:endParaRPr>
          </a:p>
        </p:txBody>
      </p:sp>
      <p:cxnSp>
        <p:nvCxnSpPr>
          <p:cNvPr id="32" name="Straight Connector 31">
            <a:extLst>
              <a:ext uri="{FF2B5EF4-FFF2-40B4-BE49-F238E27FC236}">
                <a16:creationId xmlns:a16="http://schemas.microsoft.com/office/drawing/2014/main" id="{F788B319-4A51-4226-AF4C-F652B6D5A09D}"/>
              </a:ext>
            </a:extLst>
          </p:cNvPr>
          <p:cNvCxnSpPr>
            <a:cxnSpLocks/>
          </p:cNvCxnSpPr>
          <p:nvPr/>
        </p:nvCxnSpPr>
        <p:spPr>
          <a:xfrm>
            <a:off x="2775098" y="1371600"/>
            <a:ext cx="370190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Rounded Rectangular Callout 17">
            <a:extLst>
              <a:ext uri="{FF2B5EF4-FFF2-40B4-BE49-F238E27FC236}">
                <a16:creationId xmlns:a16="http://schemas.microsoft.com/office/drawing/2014/main" id="{F82CDB5C-EFF0-4B81-A7BC-BB0F2A0F04CD}"/>
              </a:ext>
            </a:extLst>
          </p:cNvPr>
          <p:cNvSpPr/>
          <p:nvPr/>
        </p:nvSpPr>
        <p:spPr>
          <a:xfrm>
            <a:off x="3385975" y="5029200"/>
            <a:ext cx="6707594" cy="815521"/>
          </a:xfrm>
          <a:prstGeom prst="wedgeRoundRectCallout">
            <a:avLst>
              <a:gd name="adj1" fmla="val 55071"/>
              <a:gd name="adj2" fmla="val -157680"/>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Psalm 118:22 - </a:t>
            </a:r>
            <a:r>
              <a:rPr kumimoji="0" lang="en-US" sz="2800" b="0" i="0" u="none" strike="noStrike" kern="1200" cap="none" spc="0" normalizeH="0" baseline="0" noProof="0" dirty="0">
                <a:ln>
                  <a:noFill/>
                </a:ln>
                <a:solidFill>
                  <a:prstClr val="white"/>
                </a:solidFill>
                <a:effectLst/>
                <a:uLnTx/>
                <a:uFillTx/>
                <a:latin typeface="Calibri"/>
                <a:ea typeface="+mn-ea"/>
                <a:cs typeface="+mn-cs"/>
              </a:rPr>
              <a:t>The stone which the builders rejected Has become the chief corner </a:t>
            </a:r>
            <a:r>
              <a:rPr kumimoji="0" lang="en-US" sz="2800" b="0" i="1" u="none" strike="noStrike" kern="1200" cap="none" spc="0" normalizeH="0" baseline="0" noProof="0" dirty="0">
                <a:ln>
                  <a:noFill/>
                </a:ln>
                <a:solidFill>
                  <a:prstClr val="white"/>
                </a:solidFill>
                <a:effectLst/>
                <a:uLnTx/>
                <a:uFillTx/>
                <a:latin typeface="Calibri"/>
                <a:ea typeface="+mn-ea"/>
                <a:cs typeface="+mn-cs"/>
              </a:rPr>
              <a:t>stone</a:t>
            </a:r>
            <a:r>
              <a:rPr kumimoji="0" lang="en-US" sz="2800" b="0" i="0" u="none" strike="noStrike" kern="1200" cap="none" spc="0" normalizeH="0" baseline="0" noProof="0" dirty="0">
                <a:ln>
                  <a:noFill/>
                </a:ln>
                <a:solidFill>
                  <a:prstClr val="white"/>
                </a:solidFill>
                <a:effectLst/>
                <a:uLnTx/>
                <a:uFillTx/>
                <a:latin typeface="Calibri"/>
                <a:ea typeface="+mn-ea"/>
                <a:cs typeface="+mn-cs"/>
              </a:rPr>
              <a:t>.</a:t>
            </a:r>
            <a:endParaRPr kumimoji="0" lang="en-US" sz="2800" b="0" i="0" u="none" strike="noStrike" kern="1200" cap="none" spc="0" normalizeH="0" baseline="0" noProof="0" dirty="0">
              <a:ln>
                <a:noFill/>
              </a:ln>
              <a:solidFill>
                <a:srgbClr val="FFFF00"/>
              </a:solidFill>
              <a:effectLst/>
              <a:uLnTx/>
              <a:uFillTx/>
              <a:latin typeface="Calibri"/>
              <a:ea typeface="+mn-ea"/>
              <a:cs typeface="+mn-cs"/>
            </a:endParaRPr>
          </a:p>
        </p:txBody>
      </p:sp>
      <p:sp>
        <p:nvSpPr>
          <p:cNvPr id="21" name="Rounded Rectangular Callout 17">
            <a:extLst>
              <a:ext uri="{FF2B5EF4-FFF2-40B4-BE49-F238E27FC236}">
                <a16:creationId xmlns:a16="http://schemas.microsoft.com/office/drawing/2014/main" id="{CB79C522-9CE5-469F-9987-33F331014DD4}"/>
              </a:ext>
            </a:extLst>
          </p:cNvPr>
          <p:cNvSpPr/>
          <p:nvPr/>
        </p:nvSpPr>
        <p:spPr>
          <a:xfrm>
            <a:off x="2016369" y="5894160"/>
            <a:ext cx="8915400" cy="815521"/>
          </a:xfrm>
          <a:prstGeom prst="wedgeRoundRectCallout">
            <a:avLst>
              <a:gd name="adj1" fmla="val -6205"/>
              <a:gd name="adj2" fmla="val -91555"/>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libri"/>
                <a:ea typeface="+mn-ea"/>
                <a:cs typeface="+mn-cs"/>
              </a:rPr>
              <a:t>John 14:6 - </a:t>
            </a:r>
            <a:r>
              <a:rPr kumimoji="0" lang="en-US" sz="2800" b="0" i="0" u="none" strike="noStrike" kern="1200" cap="none" spc="0" normalizeH="0" baseline="0" noProof="0" dirty="0">
                <a:ln>
                  <a:noFill/>
                </a:ln>
                <a:solidFill>
                  <a:prstClr val="white"/>
                </a:solidFill>
                <a:effectLst/>
                <a:uLnTx/>
                <a:uFillTx/>
                <a:latin typeface="Calibri"/>
                <a:ea typeface="+mn-ea"/>
                <a:cs typeface="+mn-cs"/>
              </a:rPr>
              <a:t>Jesus said to him, “I am the way, and the truth, and the life; no one comes to the Father but through Me.</a:t>
            </a:r>
            <a:endParaRPr kumimoji="0" lang="en-US" sz="2800" b="0" i="0" u="none" strike="noStrike" kern="1200" cap="none" spc="0" normalizeH="0" baseline="0" noProof="0" dirty="0">
              <a:ln>
                <a:noFill/>
              </a:ln>
              <a:solidFill>
                <a:srgbClr val="FFFF00"/>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18" grpId="0" animBg="1"/>
      <p:bldP spid="18" grpId="1" animBg="1"/>
      <p:bldP spid="2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C9805B4-A531-4ECF-8572-3E01B4A274BF}"/>
              </a:ext>
            </a:extLst>
          </p:cNvPr>
          <p:cNvSpPr>
            <a:spLocks noGrp="1" noChangeArrowheads="1"/>
          </p:cNvSpPr>
          <p:nvPr>
            <p:ph type="title"/>
          </p:nvPr>
        </p:nvSpPr>
        <p:spPr>
          <a:xfrm>
            <a:off x="1981200" y="17340"/>
            <a:ext cx="8229600" cy="533400"/>
          </a:xfrm>
        </p:spPr>
        <p:txBody>
          <a:bodyPr>
            <a:normAutofit fontScale="90000"/>
          </a:bodyPr>
          <a:lstStyle/>
          <a:p>
            <a:pPr eaLnBrk="1" hangingPunct="1"/>
            <a:r>
              <a:rPr lang="en-US" altLang="en-US" sz="3600" b="1" i="1" u="sng" dirty="0">
                <a:solidFill>
                  <a:srgbClr val="FFFF00"/>
                </a:solidFill>
              </a:rPr>
              <a:t>Acts 4:13-22</a:t>
            </a:r>
          </a:p>
        </p:txBody>
      </p:sp>
      <p:sp>
        <p:nvSpPr>
          <p:cNvPr id="2" name="Rectangle 1">
            <a:extLst>
              <a:ext uri="{FF2B5EF4-FFF2-40B4-BE49-F238E27FC236}">
                <a16:creationId xmlns:a16="http://schemas.microsoft.com/office/drawing/2014/main" id="{09748D13-965C-486F-B14D-41B84FE62263}"/>
              </a:ext>
            </a:extLst>
          </p:cNvPr>
          <p:cNvSpPr/>
          <p:nvPr/>
        </p:nvSpPr>
        <p:spPr>
          <a:xfrm>
            <a:off x="249865" y="484792"/>
            <a:ext cx="11847328" cy="64940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Now as they observed the confidence of Peter and John and understood that they were uneducated and untrained men, they were amazed, and </a:t>
            </a:r>
            <a:r>
              <a:rPr kumimoji="0" lang="en-US" sz="2600" b="0" i="1" u="none" strike="noStrike" kern="1200" cap="none" spc="0" normalizeH="0" baseline="0" noProof="0" dirty="0">
                <a:ln>
                  <a:noFill/>
                </a:ln>
                <a:solidFill>
                  <a:prstClr val="white"/>
                </a:solidFill>
                <a:effectLst/>
                <a:uLnTx/>
                <a:uFillTx/>
                <a:latin typeface="Calibri"/>
                <a:ea typeface="+mn-ea"/>
                <a:cs typeface="+mn-cs"/>
              </a:rPr>
              <a:t>began</a:t>
            </a:r>
            <a:r>
              <a:rPr kumimoji="0" lang="en-US" sz="2600" b="0" i="0" u="none" strike="noStrike" kern="1200" cap="none" spc="0" normalizeH="0" baseline="0" noProof="0" dirty="0">
                <a:ln>
                  <a:noFill/>
                </a:ln>
                <a:solidFill>
                  <a:prstClr val="white"/>
                </a:solidFill>
                <a:effectLst/>
                <a:uLnTx/>
                <a:uFillTx/>
                <a:latin typeface="Calibri"/>
                <a:ea typeface="+mn-ea"/>
                <a:cs typeface="+mn-cs"/>
              </a:rPr>
              <a:t> to recognize them as having been with Jesus. </a:t>
            </a:r>
            <a:r>
              <a:rPr kumimoji="0" lang="en-US" sz="2600" b="1" i="0" u="none" strike="noStrike" kern="1200" cap="none" spc="0" normalizeH="0" baseline="30000" noProof="0" dirty="0">
                <a:ln>
                  <a:noFill/>
                </a:ln>
                <a:solidFill>
                  <a:prstClr val="white"/>
                </a:solidFill>
                <a:effectLst/>
                <a:uLnTx/>
                <a:uFillTx/>
                <a:latin typeface="Calibri"/>
                <a:ea typeface="+mn-ea"/>
                <a:cs typeface="+mn-cs"/>
              </a:rPr>
              <a:t>14 </a:t>
            </a:r>
            <a:r>
              <a:rPr kumimoji="0" lang="en-US" sz="2600" b="0" i="0" u="none" strike="noStrike" kern="1200" cap="none" spc="0" normalizeH="0" baseline="0" noProof="0" dirty="0">
                <a:ln>
                  <a:noFill/>
                </a:ln>
                <a:solidFill>
                  <a:prstClr val="white"/>
                </a:solidFill>
                <a:effectLst/>
                <a:uLnTx/>
                <a:uFillTx/>
                <a:latin typeface="Calibri"/>
                <a:ea typeface="+mn-ea"/>
                <a:cs typeface="+mn-cs"/>
              </a:rPr>
              <a:t>And seeing the man who had been healed standing with them, they had nothing to say in reply.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15 </a:t>
            </a:r>
            <a:r>
              <a:rPr kumimoji="0" lang="en-US" sz="2600" b="0" i="0" u="none" strike="noStrike" kern="1200" cap="none" spc="0" normalizeH="0" baseline="0" noProof="0" dirty="0">
                <a:ln>
                  <a:noFill/>
                </a:ln>
                <a:solidFill>
                  <a:prstClr val="white"/>
                </a:solidFill>
                <a:effectLst/>
                <a:uLnTx/>
                <a:uFillTx/>
                <a:latin typeface="Calibri"/>
                <a:ea typeface="+mn-ea"/>
                <a:cs typeface="+mn-cs"/>
              </a:rPr>
              <a:t>But when they had ordered them to leave the Council, they </a:t>
            </a:r>
            <a:r>
              <a:rPr kumimoji="0" lang="en-US" sz="2600" b="0" i="1" u="none" strike="noStrike" kern="1200" cap="none" spc="0" normalizeH="0" baseline="0" noProof="0" dirty="0">
                <a:ln>
                  <a:noFill/>
                </a:ln>
                <a:solidFill>
                  <a:prstClr val="white"/>
                </a:solidFill>
                <a:effectLst/>
                <a:uLnTx/>
                <a:uFillTx/>
                <a:latin typeface="Calibri"/>
                <a:ea typeface="+mn-ea"/>
                <a:cs typeface="+mn-cs"/>
              </a:rPr>
              <a:t>began</a:t>
            </a:r>
            <a:r>
              <a:rPr kumimoji="0" lang="en-US" sz="2600" b="0" i="0" u="none" strike="noStrike" kern="1200" cap="none" spc="0" normalizeH="0" baseline="0" noProof="0" dirty="0">
                <a:ln>
                  <a:noFill/>
                </a:ln>
                <a:solidFill>
                  <a:prstClr val="white"/>
                </a:solidFill>
                <a:effectLst/>
                <a:uLnTx/>
                <a:uFillTx/>
                <a:latin typeface="Calibri"/>
                <a:ea typeface="+mn-ea"/>
                <a:cs typeface="+mn-cs"/>
              </a:rPr>
              <a:t> to confer with one another, </a:t>
            </a:r>
            <a:r>
              <a:rPr kumimoji="0" lang="en-US" sz="2600" b="1" i="0" u="none" strike="noStrike" kern="1200" cap="none" spc="0" normalizeH="0" baseline="30000" noProof="0" dirty="0">
                <a:ln>
                  <a:noFill/>
                </a:ln>
                <a:solidFill>
                  <a:prstClr val="white"/>
                </a:solidFill>
                <a:effectLst/>
                <a:uLnTx/>
                <a:uFillTx/>
                <a:latin typeface="Calibri"/>
                <a:ea typeface="+mn-ea"/>
                <a:cs typeface="+mn-cs"/>
              </a:rPr>
              <a:t>16 </a:t>
            </a:r>
            <a:r>
              <a:rPr kumimoji="0" lang="en-US" sz="2600" b="0" i="0" u="none" strike="noStrike" kern="1200" cap="none" spc="0" normalizeH="0" baseline="0" noProof="0" dirty="0">
                <a:ln>
                  <a:noFill/>
                </a:ln>
                <a:solidFill>
                  <a:prstClr val="white"/>
                </a:solidFill>
                <a:effectLst/>
                <a:uLnTx/>
                <a:uFillTx/>
                <a:latin typeface="Calibri"/>
                <a:ea typeface="+mn-ea"/>
                <a:cs typeface="+mn-cs"/>
              </a:rPr>
              <a:t>saying, “What shall we do with these men? For the fact that a noteworthy miracle has taken place through them is apparent to all who live in Jerusalem, and we cannot deny it. </a:t>
            </a:r>
            <a:r>
              <a:rPr kumimoji="0" lang="en-US" sz="2600" b="1" i="0" u="none" strike="noStrike" kern="1200" cap="none" spc="0" normalizeH="0" baseline="30000" noProof="0" dirty="0">
                <a:ln>
                  <a:noFill/>
                </a:ln>
                <a:solidFill>
                  <a:prstClr val="white"/>
                </a:solidFill>
                <a:effectLst/>
                <a:uLnTx/>
                <a:uFillTx/>
                <a:latin typeface="Calibri"/>
                <a:ea typeface="+mn-ea"/>
                <a:cs typeface="+mn-cs"/>
              </a:rPr>
              <a:t>17 </a:t>
            </a:r>
            <a:r>
              <a:rPr kumimoji="0" lang="en-US" sz="2600" b="0" i="0" u="none" strike="noStrike" kern="1200" cap="none" spc="0" normalizeH="0" baseline="0" noProof="0" dirty="0">
                <a:ln>
                  <a:noFill/>
                </a:ln>
                <a:solidFill>
                  <a:prstClr val="white"/>
                </a:solidFill>
                <a:effectLst/>
                <a:uLnTx/>
                <a:uFillTx/>
                <a:latin typeface="Calibri"/>
                <a:ea typeface="+mn-ea"/>
                <a:cs typeface="+mn-cs"/>
              </a:rPr>
              <a:t>But so that it will not spread any further among the people, let us warn them to speak no longer to any man in this name.” </a:t>
            </a:r>
            <a:r>
              <a:rPr kumimoji="0" lang="en-US" sz="2600" b="1" i="0" u="none" strike="noStrike" kern="1200" cap="none" spc="0" normalizeH="0" baseline="30000" noProof="0" dirty="0">
                <a:ln>
                  <a:noFill/>
                </a:ln>
                <a:solidFill>
                  <a:prstClr val="white"/>
                </a:solidFill>
                <a:effectLst/>
                <a:uLnTx/>
                <a:uFillTx/>
                <a:latin typeface="Calibri"/>
                <a:ea typeface="+mn-ea"/>
                <a:cs typeface="+mn-cs"/>
              </a:rPr>
              <a:t>18 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when they had summoned them, they commanded them not to speak or teach at all in the name of Jesus. </a:t>
            </a:r>
            <a:r>
              <a:rPr kumimoji="0" lang="en-US" sz="2600" b="1" i="0" u="none" strike="noStrike" kern="1200" cap="none" spc="0" normalizeH="0" baseline="30000" noProof="0" dirty="0">
                <a:ln>
                  <a:noFill/>
                </a:ln>
                <a:solidFill>
                  <a:prstClr val="white"/>
                </a:solidFill>
                <a:effectLst/>
                <a:uLnTx/>
                <a:uFillTx/>
                <a:latin typeface="Calibri"/>
                <a:ea typeface="+mn-ea"/>
                <a:cs typeface="+mn-cs"/>
              </a:rPr>
              <a:t>19 </a:t>
            </a:r>
            <a:r>
              <a:rPr kumimoji="0" lang="en-US" sz="2600" b="0" i="0" u="none" strike="noStrike" kern="1200" cap="none" spc="0" normalizeH="0" baseline="0" noProof="0" dirty="0">
                <a:ln>
                  <a:noFill/>
                </a:ln>
                <a:solidFill>
                  <a:prstClr val="white"/>
                </a:solidFill>
                <a:effectLst/>
                <a:uLnTx/>
                <a:uFillTx/>
                <a:latin typeface="Calibri"/>
                <a:ea typeface="+mn-ea"/>
                <a:cs typeface="+mn-cs"/>
              </a:rPr>
              <a:t>But Peter and John answered and said to them, “Whether it is right in the sight of God to give heed to you rather than to God, you be the judge; </a:t>
            </a:r>
            <a:r>
              <a:rPr kumimoji="0" lang="en-US" sz="2600" b="1" i="0" u="none" strike="noStrike" kern="1200" cap="none" spc="0" normalizeH="0" baseline="30000" noProof="0" dirty="0">
                <a:ln>
                  <a:noFill/>
                </a:ln>
                <a:solidFill>
                  <a:prstClr val="white"/>
                </a:solidFill>
                <a:effectLst/>
                <a:uLnTx/>
                <a:uFillTx/>
                <a:latin typeface="Calibri"/>
                <a:ea typeface="+mn-ea"/>
                <a:cs typeface="+mn-cs"/>
              </a:rPr>
              <a:t>20 </a:t>
            </a:r>
            <a:r>
              <a:rPr kumimoji="0" lang="en-US" sz="2600" b="0" i="0" u="none" strike="noStrike" kern="1200" cap="none" spc="0" normalizeH="0" baseline="0" noProof="0" dirty="0">
                <a:ln>
                  <a:noFill/>
                </a:ln>
                <a:solidFill>
                  <a:prstClr val="white"/>
                </a:solidFill>
                <a:effectLst/>
                <a:uLnTx/>
                <a:uFillTx/>
                <a:latin typeface="Calibri"/>
                <a:ea typeface="+mn-ea"/>
                <a:cs typeface="+mn-cs"/>
              </a:rPr>
              <a:t>for we cannot stop speaking about what we have seen and heard.” </a:t>
            </a:r>
            <a:r>
              <a:rPr kumimoji="0" lang="en-US" sz="2600" b="1" i="0" u="none" strike="noStrike" kern="1200" cap="none" spc="0" normalizeH="0" baseline="30000" noProof="0" dirty="0">
                <a:ln>
                  <a:noFill/>
                </a:ln>
                <a:solidFill>
                  <a:prstClr val="white"/>
                </a:solidFill>
                <a:effectLst/>
                <a:uLnTx/>
                <a:uFillTx/>
                <a:latin typeface="Calibri"/>
                <a:ea typeface="+mn-ea"/>
                <a:cs typeface="+mn-cs"/>
              </a:rPr>
              <a:t>21 </a:t>
            </a:r>
            <a:r>
              <a:rPr kumimoji="0" lang="en-US" sz="2600" b="0" i="0" u="none" strike="noStrike" kern="1200" cap="none" spc="0" normalizeH="0" baseline="0" noProof="0" dirty="0">
                <a:ln>
                  <a:noFill/>
                </a:ln>
                <a:solidFill>
                  <a:prstClr val="white"/>
                </a:solidFill>
                <a:effectLst/>
                <a:uLnTx/>
                <a:uFillTx/>
                <a:latin typeface="Calibri"/>
                <a:ea typeface="+mn-ea"/>
                <a:cs typeface="+mn-cs"/>
              </a:rPr>
              <a:t>When they had threatened them further, they let them go (finding no basis on which to punish them) on account of the people, because they were all glorifying God for what had happened; </a:t>
            </a:r>
            <a:r>
              <a:rPr kumimoji="0" lang="en-US" sz="2600" b="1" i="0" u="none" strike="noStrike" kern="1200" cap="none" spc="0" normalizeH="0" baseline="30000" noProof="0" dirty="0">
                <a:ln>
                  <a:noFill/>
                </a:ln>
                <a:solidFill>
                  <a:prstClr val="white"/>
                </a:solidFill>
                <a:effectLst/>
                <a:uLnTx/>
                <a:uFillTx/>
                <a:latin typeface="Calibri"/>
                <a:ea typeface="+mn-ea"/>
                <a:cs typeface="+mn-cs"/>
              </a:rPr>
              <a:t>22 </a:t>
            </a:r>
            <a:r>
              <a:rPr kumimoji="0" lang="en-US" sz="2600" b="0" i="0" u="none" strike="noStrike" kern="1200" cap="none" spc="0" normalizeH="0" baseline="0" noProof="0" dirty="0">
                <a:ln>
                  <a:noFill/>
                </a:ln>
                <a:solidFill>
                  <a:prstClr val="white"/>
                </a:solidFill>
                <a:effectLst/>
                <a:uLnTx/>
                <a:uFillTx/>
                <a:latin typeface="Calibri"/>
                <a:ea typeface="+mn-ea"/>
                <a:cs typeface="+mn-cs"/>
              </a:rPr>
              <a:t>for the man was more than forty years old on whom this miracle of healing had been performed.</a:t>
            </a:r>
          </a:p>
        </p:txBody>
      </p:sp>
      <p:cxnSp>
        <p:nvCxnSpPr>
          <p:cNvPr id="5" name="Straight Connector 4">
            <a:extLst>
              <a:ext uri="{FF2B5EF4-FFF2-40B4-BE49-F238E27FC236}">
                <a16:creationId xmlns:a16="http://schemas.microsoft.com/office/drawing/2014/main" id="{15B4B820-14BD-4714-AF91-410A45987C32}"/>
              </a:ext>
            </a:extLst>
          </p:cNvPr>
          <p:cNvCxnSpPr>
            <a:cxnSpLocks/>
          </p:cNvCxnSpPr>
          <p:nvPr/>
        </p:nvCxnSpPr>
        <p:spPr>
          <a:xfrm>
            <a:off x="806302" y="1676400"/>
            <a:ext cx="307989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DCA91A-A252-43B6-8B65-4F8307E5598B}"/>
              </a:ext>
            </a:extLst>
          </p:cNvPr>
          <p:cNvCxnSpPr>
            <a:cxnSpLocks/>
          </p:cNvCxnSpPr>
          <p:nvPr/>
        </p:nvCxnSpPr>
        <p:spPr>
          <a:xfrm>
            <a:off x="3314700" y="2895600"/>
            <a:ext cx="81153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D6200F5-A66A-407A-B60B-BF0E8643510F}"/>
              </a:ext>
            </a:extLst>
          </p:cNvPr>
          <p:cNvCxnSpPr>
            <a:cxnSpLocks/>
          </p:cNvCxnSpPr>
          <p:nvPr/>
        </p:nvCxnSpPr>
        <p:spPr>
          <a:xfrm>
            <a:off x="6324600" y="3276600"/>
            <a:ext cx="2209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C976D4-F5B2-4203-AA7B-A34519C50734}"/>
              </a:ext>
            </a:extLst>
          </p:cNvPr>
          <p:cNvCxnSpPr>
            <a:cxnSpLocks/>
          </p:cNvCxnSpPr>
          <p:nvPr/>
        </p:nvCxnSpPr>
        <p:spPr>
          <a:xfrm>
            <a:off x="7924800" y="4038600"/>
            <a:ext cx="3810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66CE27-8557-47F9-AF57-49EE8A7671B9}"/>
              </a:ext>
            </a:extLst>
          </p:cNvPr>
          <p:cNvCxnSpPr>
            <a:cxnSpLocks/>
          </p:cNvCxnSpPr>
          <p:nvPr/>
        </p:nvCxnSpPr>
        <p:spPr>
          <a:xfrm>
            <a:off x="533400" y="4419600"/>
            <a:ext cx="531539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5EABCA-282B-4833-943A-4ED20721AB61}"/>
              </a:ext>
            </a:extLst>
          </p:cNvPr>
          <p:cNvCxnSpPr>
            <a:cxnSpLocks/>
          </p:cNvCxnSpPr>
          <p:nvPr/>
        </p:nvCxnSpPr>
        <p:spPr>
          <a:xfrm>
            <a:off x="3441404" y="5257800"/>
            <a:ext cx="829339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9D8A1D-5B25-4F6D-BBDA-8DBB26FF113F}"/>
              </a:ext>
            </a:extLst>
          </p:cNvPr>
          <p:cNvCxnSpPr>
            <a:cxnSpLocks/>
          </p:cNvCxnSpPr>
          <p:nvPr/>
        </p:nvCxnSpPr>
        <p:spPr>
          <a:xfrm>
            <a:off x="4876800" y="6477000"/>
            <a:ext cx="4724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88B319-4A51-4226-AF4C-F652B6D5A09D}"/>
              </a:ext>
            </a:extLst>
          </p:cNvPr>
          <p:cNvCxnSpPr>
            <a:cxnSpLocks/>
          </p:cNvCxnSpPr>
          <p:nvPr/>
        </p:nvCxnSpPr>
        <p:spPr>
          <a:xfrm>
            <a:off x="3374065" y="1295400"/>
            <a:ext cx="455073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Rounded Rectangle 18">
            <a:extLst>
              <a:ext uri="{FF2B5EF4-FFF2-40B4-BE49-F238E27FC236}">
                <a16:creationId xmlns:a16="http://schemas.microsoft.com/office/drawing/2014/main" id="{25C587D3-15E8-4C10-A089-76403E0B8CA6}"/>
              </a:ext>
            </a:extLst>
          </p:cNvPr>
          <p:cNvSpPr>
            <a:spLocks noChangeArrowheads="1"/>
          </p:cNvSpPr>
          <p:nvPr/>
        </p:nvSpPr>
        <p:spPr bwMode="auto">
          <a:xfrm>
            <a:off x="1696336" y="1742348"/>
            <a:ext cx="8954386" cy="1036132"/>
          </a:xfrm>
          <a:prstGeom prst="roundRect">
            <a:avLst>
              <a:gd name="adj" fmla="val 16667"/>
            </a:avLst>
          </a:prstGeom>
          <a:solidFill>
            <a:srgbClr val="0000CC"/>
          </a:solidFill>
          <a:ln w="28575" algn="ctr">
            <a:solidFill>
              <a:srgbClr val="FFFF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A pupil is not above his teacher; but everyone, after he has been fully trained, will be like his teacher. </a:t>
            </a:r>
            <a:r>
              <a:rPr kumimoji="0" lang="en-US" sz="2800" b="1" i="1" u="sng" strike="noStrike" kern="1200" cap="none" spc="0" normalizeH="0" baseline="0" noProof="0" dirty="0">
                <a:ln>
                  <a:noFill/>
                </a:ln>
                <a:solidFill>
                  <a:srgbClr val="FFFF00"/>
                </a:solidFill>
                <a:effectLst/>
                <a:uLnTx/>
                <a:uFillTx/>
                <a:latin typeface="Calibri"/>
                <a:ea typeface="+mn-ea"/>
                <a:cs typeface="+mn-cs"/>
              </a:rPr>
              <a:t>(Luke 6:40)</a:t>
            </a:r>
            <a:endParaRPr kumimoji="0" lang="en-US" sz="2800" b="1" i="1" u="sng" strike="noStrike" kern="1200" cap="none" spc="0" normalizeH="0" baseline="0" noProof="0" dirty="0">
              <a:ln>
                <a:noFill/>
              </a:ln>
              <a:solidFill>
                <a:srgbClr val="FFFF00"/>
              </a:solidFill>
              <a:effectLst/>
              <a:uLnTx/>
              <a:uFillTx/>
              <a:latin typeface="Cambria" pitchFamily="18" charset="0"/>
              <a:ea typeface="+mn-ea"/>
              <a:cs typeface="+mn-cs"/>
            </a:endParaRPr>
          </a:p>
        </p:txBody>
      </p:sp>
      <p:sp>
        <p:nvSpPr>
          <p:cNvPr id="24" name="Rounded Rectangle 18">
            <a:extLst>
              <a:ext uri="{FF2B5EF4-FFF2-40B4-BE49-F238E27FC236}">
                <a16:creationId xmlns:a16="http://schemas.microsoft.com/office/drawing/2014/main" id="{C30F29AC-AC6C-4B4D-8EB2-C5AC9DB68E33}"/>
              </a:ext>
            </a:extLst>
          </p:cNvPr>
          <p:cNvSpPr>
            <a:spLocks noChangeArrowheads="1"/>
          </p:cNvSpPr>
          <p:nvPr/>
        </p:nvSpPr>
        <p:spPr bwMode="auto">
          <a:xfrm>
            <a:off x="685800" y="3568633"/>
            <a:ext cx="4477193" cy="572264"/>
          </a:xfrm>
          <a:prstGeom prst="roundRect">
            <a:avLst>
              <a:gd name="adj" fmla="val 16667"/>
            </a:avLst>
          </a:prstGeom>
          <a:solidFill>
            <a:srgbClr val="0000CC"/>
          </a:solidFill>
          <a:ln w="28575" algn="ctr">
            <a:solidFill>
              <a:srgbClr val="FFFF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This made preaching illegal</a:t>
            </a:r>
            <a:endParaRPr kumimoji="0" lang="en-US" sz="2800" b="1" i="1" u="sng" strike="noStrike" kern="1200" cap="none" spc="0" normalizeH="0" baseline="0" noProof="0" dirty="0">
              <a:ln>
                <a:noFill/>
              </a:ln>
              <a:solidFill>
                <a:srgbClr val="FFFF00"/>
              </a:solidFill>
              <a:effectLst/>
              <a:uLnTx/>
              <a:uFillTx/>
              <a:latin typeface="Cambria" pitchFamily="18" charset="0"/>
              <a:ea typeface="+mn-ea"/>
              <a:cs typeface="+mn-cs"/>
            </a:endParaRPr>
          </a:p>
        </p:txBody>
      </p:sp>
      <p:cxnSp>
        <p:nvCxnSpPr>
          <p:cNvPr id="14" name="Straight Connector 13">
            <a:extLst>
              <a:ext uri="{FF2B5EF4-FFF2-40B4-BE49-F238E27FC236}">
                <a16:creationId xmlns:a16="http://schemas.microsoft.com/office/drawing/2014/main" id="{1151FD16-7F2D-48DB-AA45-C8576C444F9C}"/>
              </a:ext>
            </a:extLst>
          </p:cNvPr>
          <p:cNvCxnSpPr>
            <a:cxnSpLocks/>
          </p:cNvCxnSpPr>
          <p:nvPr/>
        </p:nvCxnSpPr>
        <p:spPr>
          <a:xfrm>
            <a:off x="4267200" y="914400"/>
            <a:ext cx="144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36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1000"/>
                                        <p:tgtEl>
                                          <p:spTgt spid="19"/>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dissolv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10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8C4ADA-E251-49BF-8BFC-66F638D5B872}"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5060" name="TextBox 3"/>
          <p:cNvSpPr txBox="1">
            <a:spLocks noChangeArrowheads="1"/>
          </p:cNvSpPr>
          <p:nvPr/>
        </p:nvSpPr>
        <p:spPr bwMode="auto">
          <a:xfrm>
            <a:off x="1828800" y="0"/>
            <a:ext cx="8534400" cy="584775"/>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libri"/>
                <a:ea typeface="+mn-ea"/>
                <a:cs typeface="+mn-cs"/>
              </a:rPr>
              <a:t>The Gift of the Holy Spirit</a:t>
            </a:r>
          </a:p>
        </p:txBody>
      </p:sp>
      <p:sp>
        <p:nvSpPr>
          <p:cNvPr id="5" name="TextBox 4"/>
          <p:cNvSpPr txBox="1"/>
          <p:nvPr/>
        </p:nvSpPr>
        <p:spPr>
          <a:xfrm>
            <a:off x="196850" y="584775"/>
            <a:ext cx="11798300" cy="3847207"/>
          </a:xfrm>
          <a:prstGeom prst="rect">
            <a:avLst/>
          </a:prstGeom>
          <a:noFill/>
        </p:spPr>
        <p:txBody>
          <a:bodyPr wrap="square">
            <a:spAutoFit/>
          </a:bodyPr>
          <a:lstStyle/>
          <a:p>
            <a:pPr marL="457200" marR="0" lvl="0" indent="-457200" algn="l" defTabSz="914400" rtl="0" eaLnBrk="0" fontAlgn="auto" latinLnBrk="0" hangingPunct="0">
              <a:lnSpc>
                <a:spcPct val="100000"/>
              </a:lnSpc>
              <a:spcBef>
                <a:spcPts val="0"/>
              </a:spcBef>
              <a:spcAft>
                <a:spcPts val="1200"/>
              </a:spcAft>
              <a:buClrTx/>
              <a:buSzTx/>
              <a:buFont typeface="Wingdings" panose="05000000000000000000" pitchFamily="2" charset="2"/>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Grammatically it may </a:t>
            </a:r>
            <a:r>
              <a:rPr kumimoji="0" lang="en-US" sz="2800" b="0" i="0" u="none" strike="noStrike" kern="1200" cap="none" spc="0" normalizeH="0" baseline="0" noProof="0" dirty="0">
                <a:ln>
                  <a:noFill/>
                </a:ln>
                <a:solidFill>
                  <a:srgbClr val="FFFFFF"/>
                </a:solidFill>
                <a:effectLst/>
                <a:uLnTx/>
                <a:uFillTx/>
                <a:latin typeface="Calibri"/>
                <a:ea typeface="+mn-ea"/>
                <a:cs typeface="+mn-cs"/>
              </a:rPr>
              <a:t>mean either that the Holy Spirit is </a:t>
            </a:r>
            <a:r>
              <a:rPr kumimoji="0" lang="en-US" sz="2800" b="0" i="0" u="none" strike="noStrike" kern="1200" cap="none" spc="0" normalizeH="0" baseline="0" noProof="0" dirty="0">
                <a:ln>
                  <a:noFill/>
                </a:ln>
                <a:solidFill>
                  <a:srgbClr val="FFFF00"/>
                </a:solidFill>
                <a:effectLst/>
                <a:uLnTx/>
                <a:uFillTx/>
                <a:latin typeface="Calibri"/>
                <a:ea typeface="+mn-ea"/>
                <a:cs typeface="+mn-cs"/>
              </a:rPr>
              <a:t>the gift </a:t>
            </a:r>
            <a:r>
              <a:rPr kumimoji="0" lang="en-US" sz="2800" b="0" i="0" u="none" strike="noStrike" kern="1200" cap="none" spc="0" normalizeH="0" baseline="0" noProof="0" dirty="0">
                <a:ln>
                  <a:noFill/>
                </a:ln>
                <a:solidFill>
                  <a:srgbClr val="FFFFFF"/>
                </a:solidFill>
                <a:effectLst/>
                <a:uLnTx/>
                <a:uFillTx/>
                <a:latin typeface="Calibri"/>
                <a:ea typeface="+mn-ea"/>
                <a:cs typeface="+mn-cs"/>
              </a:rPr>
              <a:t>or that the Holy Spirit is </a:t>
            </a:r>
            <a:r>
              <a:rPr kumimoji="0" lang="en-US" sz="2800" b="0" i="0" u="none" strike="noStrike" kern="1200" cap="none" spc="0" normalizeH="0" baseline="0" noProof="0" dirty="0">
                <a:ln>
                  <a:noFill/>
                </a:ln>
                <a:solidFill>
                  <a:srgbClr val="FFFF00"/>
                </a:solidFill>
                <a:effectLst/>
                <a:uLnTx/>
                <a:uFillTx/>
                <a:latin typeface="Calibri"/>
                <a:ea typeface="+mn-ea"/>
                <a:cs typeface="+mn-cs"/>
              </a:rPr>
              <a:t>the giver </a:t>
            </a:r>
            <a:r>
              <a:rPr kumimoji="0" lang="en-US" sz="2800" b="0" i="0" u="none" strike="noStrike" kern="1200" cap="none" spc="0" normalizeH="0" baseline="0" noProof="0" dirty="0">
                <a:ln>
                  <a:noFill/>
                </a:ln>
                <a:solidFill>
                  <a:srgbClr val="FFFFFF"/>
                </a:solidFill>
                <a:effectLst/>
                <a:uLnTx/>
                <a:uFillTx/>
                <a:latin typeface="Calibri"/>
                <a:ea typeface="+mn-ea"/>
                <a:cs typeface="+mn-cs"/>
              </a:rPr>
              <a:t>of the gift.</a:t>
            </a:r>
          </a:p>
          <a:p>
            <a:pPr marL="0" marR="0" lvl="0" indent="0" algn="l" defTabSz="914400" rtl="0" eaLnBrk="0" fontAlgn="auto" latinLnBrk="0" hangingPunct="0">
              <a:lnSpc>
                <a:spcPct val="100000"/>
              </a:lnSpc>
              <a:spcBef>
                <a:spcPts val="0"/>
              </a:spcBef>
              <a:spcAft>
                <a:spcPts val="120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libri"/>
                <a:ea typeface="+mn-ea"/>
                <a:cs typeface="+mn-cs"/>
              </a:rPr>
              <a:t>2 Views</a:t>
            </a:r>
          </a:p>
          <a:p>
            <a:pPr marL="457200" lvl="0" indent="-457200" eaLnBrk="0" hangingPunct="0">
              <a:spcAft>
                <a:spcPts val="1200"/>
              </a:spcAft>
              <a:buFont typeface="+mj-lt"/>
              <a:buAutoNum type="arabicParenR"/>
              <a:defRPr/>
            </a:pPr>
            <a:r>
              <a:rPr kumimoji="0" lang="en-US" sz="2800" b="1" i="1" u="sng" strike="noStrike" kern="1200" cap="none" spc="0" normalizeH="0" baseline="0" noProof="0" dirty="0">
                <a:ln>
                  <a:noFill/>
                </a:ln>
                <a:solidFill>
                  <a:srgbClr val="FFFF00"/>
                </a:solidFill>
                <a:effectLst/>
                <a:uLnTx/>
                <a:uFillTx/>
                <a:latin typeface="Calibri"/>
                <a:ea typeface="+mn-ea"/>
                <a:cs typeface="+mn-cs"/>
              </a:rPr>
              <a:t>The Holy Spirit’s gift </a:t>
            </a:r>
            <a:r>
              <a:rPr kumimoji="0" lang="en-US" sz="2800" b="0" i="0" u="none" strike="noStrike" kern="1200" cap="none" spc="0" normalizeH="0" baseline="0" noProof="0" dirty="0">
                <a:ln>
                  <a:noFill/>
                </a:ln>
                <a:solidFill>
                  <a:srgbClr val="FFFFFF"/>
                </a:solidFill>
                <a:effectLst/>
                <a:uLnTx/>
                <a:uFillTx/>
                <a:latin typeface="Calibri"/>
                <a:ea typeface="+mn-ea"/>
                <a:cs typeface="+mn-cs"/>
              </a:rPr>
              <a:t>– The </a:t>
            </a:r>
            <a:r>
              <a:rPr kumimoji="0" lang="en-US" sz="2800" b="0" i="0" u="none" strike="noStrike" kern="1200" cap="none" spc="0" normalizeH="0" baseline="0" noProof="0" dirty="0">
                <a:ln>
                  <a:noFill/>
                </a:ln>
                <a:solidFill>
                  <a:prstClr val="white"/>
                </a:solidFill>
                <a:effectLst/>
                <a:uLnTx/>
                <a:uFillTx/>
                <a:latin typeface="Calibri"/>
                <a:ea typeface="+mn-ea"/>
                <a:cs typeface="+mn-cs"/>
              </a:rPr>
              <a:t>promised work of the Spirit of God in the world is to give life to those who give their lives to Christ.  T</a:t>
            </a:r>
            <a:r>
              <a:rPr kumimoji="0" lang="en-US" sz="2800" b="0" i="0" u="none" strike="noStrike" kern="1200" cap="none" spc="0" normalizeH="0" baseline="0" noProof="0" dirty="0">
                <a:ln>
                  <a:noFill/>
                </a:ln>
                <a:solidFill>
                  <a:srgbClr val="FFFFFF"/>
                </a:solidFill>
                <a:effectLst/>
                <a:uLnTx/>
                <a:uFillTx/>
                <a:latin typeface="Calibri"/>
                <a:ea typeface="+mn-ea"/>
                <a:cs typeface="+mn-cs"/>
              </a:rPr>
              <a:t>he gift he gives is – rejuvenation, salvation, </a:t>
            </a:r>
            <a:r>
              <a:rPr kumimoji="0" lang="en-US" sz="2800" b="0" i="0" u="none" strike="noStrike" kern="1200" cap="none" spc="0" normalizeH="0" baseline="0" noProof="0" dirty="0">
                <a:ln>
                  <a:noFill/>
                </a:ln>
                <a:solidFill>
                  <a:prstClr val="white"/>
                </a:solidFill>
                <a:effectLst/>
                <a:uLnTx/>
                <a:uFillTx/>
                <a:latin typeface="Calibri"/>
                <a:ea typeface="+mn-ea"/>
                <a:cs typeface="+mn-cs"/>
              </a:rPr>
              <a:t>Scripture,(Prayer, Worship, Character) &amp; eternal life.  </a:t>
            </a:r>
            <a:r>
              <a:rPr lang="en-US" sz="2800" dirty="0">
                <a:solidFill>
                  <a:prstClr val="white"/>
                </a:solidFill>
              </a:rPr>
              <a:t>The  Spirit’s mission becomes our mission and we bear the fruit of the Spirit. (Gal. 5:22-23) </a:t>
            </a:r>
            <a:endParaRPr kumimoji="0" lang="en-US" sz="2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73701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itle 1">
            <a:extLst>
              <a:ext uri="{FF2B5EF4-FFF2-40B4-BE49-F238E27FC236}">
                <a16:creationId xmlns:a16="http://schemas.microsoft.com/office/drawing/2014/main" id="{3D879D82-2800-4707-9EA1-D61E5A10B07D}"/>
              </a:ext>
            </a:extLst>
          </p:cNvPr>
          <p:cNvSpPr>
            <a:spLocks noGrp="1"/>
          </p:cNvSpPr>
          <p:nvPr>
            <p:ph type="title"/>
          </p:nvPr>
        </p:nvSpPr>
        <p:spPr>
          <a:xfrm>
            <a:off x="609600" y="275167"/>
            <a:ext cx="10972800" cy="457199"/>
          </a:xfrm>
        </p:spPr>
        <p:txBody>
          <a:bodyPr/>
          <a:lstStyle/>
          <a:p>
            <a:pPr eaLnBrk="1" hangingPunct="1"/>
            <a:r>
              <a:rPr lang="en-US" altLang="en-US" sz="3200" b="1" i="1" u="sng" dirty="0">
                <a:solidFill>
                  <a:srgbClr val="FFFF00"/>
                </a:solidFill>
              </a:rPr>
              <a:t>According to Acts 4:23-31</a:t>
            </a:r>
          </a:p>
        </p:txBody>
      </p:sp>
      <p:sp>
        <p:nvSpPr>
          <p:cNvPr id="3" name="Content Placeholder 2">
            <a:extLst>
              <a:ext uri="{FF2B5EF4-FFF2-40B4-BE49-F238E27FC236}">
                <a16:creationId xmlns:a16="http://schemas.microsoft.com/office/drawing/2014/main" id="{531FA9BB-8F19-4E75-9ED6-4345E0C335D3}"/>
              </a:ext>
            </a:extLst>
          </p:cNvPr>
          <p:cNvSpPr>
            <a:spLocks noGrp="1"/>
          </p:cNvSpPr>
          <p:nvPr>
            <p:ph idx="1"/>
          </p:nvPr>
        </p:nvSpPr>
        <p:spPr>
          <a:xfrm>
            <a:off x="609600" y="914400"/>
            <a:ext cx="10972800" cy="4525433"/>
          </a:xfrm>
        </p:spPr>
        <p:txBody>
          <a:bodyPr/>
          <a:lstStyle/>
          <a:p>
            <a:pPr eaLnBrk="1" hangingPunct="1">
              <a:buFont typeface="Wingdings" panose="05000000000000000000" pitchFamily="2" charset="2"/>
              <a:buChar char="§"/>
            </a:pPr>
            <a:r>
              <a:rPr lang="en-US" altLang="en-US" sz="3600" dirty="0"/>
              <a:t>What did Peter and John do when released?</a:t>
            </a:r>
          </a:p>
          <a:p>
            <a:pPr eaLnBrk="1" hangingPunct="1">
              <a:buFont typeface="Wingdings" panose="05000000000000000000" pitchFamily="2" charset="2"/>
              <a:buChar char="§"/>
            </a:pPr>
            <a:r>
              <a:rPr lang="en-US" altLang="en-US" sz="3600" dirty="0"/>
              <a:t>What did the brethren do?</a:t>
            </a:r>
          </a:p>
          <a:p>
            <a:pPr eaLnBrk="1" hangingPunct="1">
              <a:buFont typeface="Wingdings" panose="05000000000000000000" pitchFamily="2" charset="2"/>
              <a:buChar char="§"/>
            </a:pPr>
            <a:r>
              <a:rPr lang="en-US" altLang="en-US" sz="3600" dirty="0"/>
              <a:t>What characteristic of God did they feature in the prayer’s address?</a:t>
            </a:r>
          </a:p>
          <a:p>
            <a:pPr eaLnBrk="1" hangingPunct="1">
              <a:buFont typeface="Wingdings" panose="05000000000000000000" pitchFamily="2" charset="2"/>
              <a:buChar char="§"/>
            </a:pPr>
            <a:r>
              <a:rPr lang="en-US" altLang="en-US" sz="3600" dirty="0"/>
              <a:t>What scripture did they quote as fulfilled?</a:t>
            </a:r>
          </a:p>
          <a:p>
            <a:pPr eaLnBrk="1" hangingPunct="1">
              <a:buFont typeface="Wingdings" panose="05000000000000000000" pitchFamily="2" charset="2"/>
              <a:buChar char="§"/>
            </a:pPr>
            <a:r>
              <a:rPr lang="en-US" altLang="en-US" sz="3600" dirty="0"/>
              <a:t>What two things did they pray for?</a:t>
            </a:r>
          </a:p>
          <a:p>
            <a:pPr eaLnBrk="1" hangingPunct="1">
              <a:buFont typeface="Wingdings" panose="05000000000000000000" pitchFamily="2" charset="2"/>
              <a:buChar char="§"/>
            </a:pPr>
            <a:r>
              <a:rPr lang="en-US" altLang="en-US" sz="3600" dirty="0"/>
              <a:t>What indicated that God heard them?</a:t>
            </a:r>
          </a:p>
          <a:p>
            <a:pPr eaLnBrk="1" hangingPunct="1">
              <a:buFont typeface="Wingdings" panose="05000000000000000000" pitchFamily="2" charset="2"/>
              <a:buChar char="§"/>
            </a:pPr>
            <a:endParaRPr lang="en-US" altLang="en-US" sz="3600" dirty="0"/>
          </a:p>
          <a:p>
            <a:pPr eaLnBrk="1" hangingPunct="1">
              <a:buFont typeface="Wingdings" panose="05000000000000000000" pitchFamily="2" charset="2"/>
              <a:buChar char="§"/>
            </a:pPr>
            <a:endParaRPr lang="en-US"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C9805B4-A531-4ECF-8572-3E01B4A274BF}"/>
              </a:ext>
            </a:extLst>
          </p:cNvPr>
          <p:cNvSpPr>
            <a:spLocks noGrp="1" noChangeArrowheads="1"/>
          </p:cNvSpPr>
          <p:nvPr>
            <p:ph type="title"/>
          </p:nvPr>
        </p:nvSpPr>
        <p:spPr>
          <a:xfrm>
            <a:off x="1965960" y="1"/>
            <a:ext cx="8229600" cy="533400"/>
          </a:xfrm>
        </p:spPr>
        <p:txBody>
          <a:bodyPr>
            <a:normAutofit fontScale="90000"/>
          </a:bodyPr>
          <a:lstStyle/>
          <a:p>
            <a:pPr eaLnBrk="1" hangingPunct="1"/>
            <a:r>
              <a:rPr lang="en-US" altLang="en-US" sz="3600" b="1" i="1" u="sng" dirty="0">
                <a:solidFill>
                  <a:srgbClr val="FFFF00"/>
                </a:solidFill>
              </a:rPr>
              <a:t>Acts 4:23-31</a:t>
            </a:r>
          </a:p>
        </p:txBody>
      </p:sp>
      <p:sp>
        <p:nvSpPr>
          <p:cNvPr id="2" name="Rectangle 1">
            <a:extLst>
              <a:ext uri="{FF2B5EF4-FFF2-40B4-BE49-F238E27FC236}">
                <a16:creationId xmlns:a16="http://schemas.microsoft.com/office/drawing/2014/main" id="{09748D13-965C-486F-B14D-41B84FE62263}"/>
              </a:ext>
            </a:extLst>
          </p:cNvPr>
          <p:cNvSpPr/>
          <p:nvPr/>
        </p:nvSpPr>
        <p:spPr>
          <a:xfrm>
            <a:off x="152400" y="484792"/>
            <a:ext cx="11944793" cy="63709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solidFill>
                <a:effectLst/>
                <a:uLnTx/>
                <a:uFillTx/>
                <a:latin typeface="Calibri"/>
                <a:ea typeface="+mn-ea"/>
                <a:cs typeface="+mn-cs"/>
              </a:rPr>
              <a:t>23 </a:t>
            </a:r>
            <a:r>
              <a:rPr kumimoji="0" lang="en-US" sz="2400" b="0" i="0" u="none" strike="noStrike" kern="1200" cap="none" spc="0" normalizeH="0" baseline="0" noProof="0" dirty="0">
                <a:ln>
                  <a:noFill/>
                </a:ln>
                <a:solidFill>
                  <a:prstClr val="white"/>
                </a:solidFill>
                <a:effectLst/>
                <a:uLnTx/>
                <a:uFillTx/>
                <a:latin typeface="Calibri"/>
                <a:ea typeface="+mn-ea"/>
                <a:cs typeface="+mn-cs"/>
              </a:rPr>
              <a:t>When they had been released, they went to their own </a:t>
            </a:r>
            <a:r>
              <a:rPr kumimoji="0" lang="en-US" sz="2400" b="0" i="1" u="none" strike="noStrike" kern="1200" cap="none" spc="0" normalizeH="0" baseline="0" noProof="0" dirty="0">
                <a:ln>
                  <a:noFill/>
                </a:ln>
                <a:solidFill>
                  <a:prstClr val="white"/>
                </a:solidFill>
                <a:effectLst/>
                <a:uLnTx/>
                <a:uFillTx/>
                <a:latin typeface="Calibri"/>
                <a:ea typeface="+mn-ea"/>
                <a:cs typeface="+mn-cs"/>
              </a:rPr>
              <a:t>companions</a:t>
            </a:r>
            <a:r>
              <a:rPr kumimoji="0" lang="en-US" sz="2400" b="0" i="0" u="none" strike="noStrike" kern="1200" cap="none" spc="0" normalizeH="0" baseline="0" noProof="0" dirty="0">
                <a:ln>
                  <a:noFill/>
                </a:ln>
                <a:solidFill>
                  <a:prstClr val="white"/>
                </a:solidFill>
                <a:effectLst/>
                <a:uLnTx/>
                <a:uFillTx/>
                <a:latin typeface="Calibri"/>
                <a:ea typeface="+mn-ea"/>
                <a:cs typeface="+mn-cs"/>
              </a:rPr>
              <a:t> and reported all that the chief priests and the elders had said to them. </a:t>
            </a:r>
            <a:r>
              <a:rPr kumimoji="0" lang="en-US" sz="2400" b="1" i="0" u="none" strike="noStrike" kern="1200" cap="none" spc="0" normalizeH="0" baseline="30000" noProof="0" dirty="0">
                <a:ln>
                  <a:noFill/>
                </a:ln>
                <a:solidFill>
                  <a:prstClr val="white"/>
                </a:solidFill>
                <a:effectLst/>
                <a:uLnTx/>
                <a:uFillTx/>
                <a:latin typeface="Calibri"/>
                <a:ea typeface="+mn-ea"/>
                <a:cs typeface="+mn-cs"/>
              </a:rPr>
              <a:t>24 </a:t>
            </a:r>
            <a:r>
              <a:rPr kumimoji="0" lang="en-US" sz="2400" b="0" i="0" u="none" strike="noStrike" kern="1200" cap="none" spc="0" normalizeH="0" baseline="0" noProof="0" dirty="0">
                <a:ln>
                  <a:noFill/>
                </a:ln>
                <a:solidFill>
                  <a:prstClr val="white"/>
                </a:solidFill>
                <a:effectLst/>
                <a:uLnTx/>
                <a:uFillTx/>
                <a:latin typeface="Calibri"/>
                <a:ea typeface="+mn-ea"/>
                <a:cs typeface="+mn-cs"/>
              </a:rPr>
              <a:t>And when they heard </a:t>
            </a:r>
            <a:r>
              <a:rPr kumimoji="0" lang="en-US" sz="2400" b="0" i="1" u="none" strike="noStrike" kern="1200" cap="none" spc="0" normalizeH="0" baseline="0" noProof="0" dirty="0">
                <a:ln>
                  <a:noFill/>
                </a:ln>
                <a:solidFill>
                  <a:prstClr val="white"/>
                </a:solidFill>
                <a:effectLst/>
                <a:uLnTx/>
                <a:uFillTx/>
                <a:latin typeface="Calibri"/>
                <a:ea typeface="+mn-ea"/>
                <a:cs typeface="+mn-cs"/>
              </a:rPr>
              <a:t>this</a:t>
            </a:r>
            <a:r>
              <a:rPr kumimoji="0" lang="en-US" sz="2400" b="0" i="0" u="none" strike="noStrike" kern="1200" cap="none" spc="0" normalizeH="0" baseline="0" noProof="0" dirty="0">
                <a:ln>
                  <a:noFill/>
                </a:ln>
                <a:solidFill>
                  <a:prstClr val="white"/>
                </a:solidFill>
                <a:effectLst/>
                <a:uLnTx/>
                <a:uFillTx/>
                <a:latin typeface="Calibri"/>
                <a:ea typeface="+mn-ea"/>
                <a:cs typeface="+mn-cs"/>
              </a:rPr>
              <a:t>, they lifted their voices to God with one accord and said, “O Lord, it is You who </a:t>
            </a:r>
            <a:r>
              <a:rPr kumimoji="0" lang="en-US" sz="2400" b="0" i="0" u="none" strike="noStrike" kern="1200" cap="small" spc="0" normalizeH="0" baseline="0" noProof="0" dirty="0">
                <a:ln>
                  <a:noFill/>
                </a:ln>
                <a:solidFill>
                  <a:prstClr val="white"/>
                </a:solidFill>
                <a:effectLst/>
                <a:uLnTx/>
                <a:uFillTx/>
                <a:latin typeface="Calibri"/>
                <a:ea typeface="+mn-ea"/>
                <a:cs typeface="+mn-cs"/>
              </a:rPr>
              <a:t>made the heaven and the earth and the sea, and all that is in them</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r>
              <a:rPr kumimoji="0" lang="en-US" sz="2400" b="1" i="0" u="none" strike="noStrike" kern="1200" cap="none" spc="0" normalizeH="0" baseline="30000" noProof="0" dirty="0">
                <a:ln>
                  <a:noFill/>
                </a:ln>
                <a:solidFill>
                  <a:prstClr val="white"/>
                </a:solidFill>
                <a:effectLst/>
                <a:uLnTx/>
                <a:uFillTx/>
                <a:latin typeface="Calibri"/>
                <a:ea typeface="+mn-ea"/>
                <a:cs typeface="+mn-cs"/>
              </a:rPr>
              <a:t>25 </a:t>
            </a:r>
            <a:r>
              <a:rPr kumimoji="0" lang="en-US" sz="2400" b="0" i="0" u="none" strike="noStrike" kern="1200" cap="none" spc="0" normalizeH="0" baseline="0" noProof="0" dirty="0">
                <a:ln>
                  <a:noFill/>
                </a:ln>
                <a:solidFill>
                  <a:prstClr val="white"/>
                </a:solidFill>
                <a:effectLst/>
                <a:uLnTx/>
                <a:uFillTx/>
                <a:latin typeface="Calibri"/>
                <a:ea typeface="+mn-ea"/>
                <a:cs typeface="+mn-cs"/>
              </a:rPr>
              <a:t>who by the Holy Spirit, </a:t>
            </a:r>
            <a:r>
              <a:rPr kumimoji="0" lang="en-US" sz="2400" b="0" i="1" u="none" strike="noStrike" kern="1200" cap="none" spc="0" normalizeH="0" baseline="0" noProof="0" dirty="0">
                <a:ln>
                  <a:noFill/>
                </a:ln>
                <a:solidFill>
                  <a:prstClr val="white"/>
                </a:solidFill>
                <a:effectLst/>
                <a:uLnTx/>
                <a:uFillTx/>
                <a:latin typeface="Calibri"/>
                <a:ea typeface="+mn-ea"/>
                <a:cs typeface="+mn-cs"/>
              </a:rPr>
              <a:t>through</a:t>
            </a:r>
            <a:r>
              <a:rPr kumimoji="0" lang="en-US" sz="2400" b="0" i="0" u="none" strike="noStrike" kern="1200" cap="none" spc="0" normalizeH="0" baseline="0" noProof="0" dirty="0">
                <a:ln>
                  <a:noFill/>
                </a:ln>
                <a:solidFill>
                  <a:prstClr val="white"/>
                </a:solidFill>
                <a:effectLst/>
                <a:uLnTx/>
                <a:uFillTx/>
                <a:latin typeface="Calibri"/>
                <a:ea typeface="+mn-ea"/>
                <a:cs typeface="+mn-cs"/>
              </a:rPr>
              <a:t> the mouth of our father David Your servant, said,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t>
            </a:r>
            <a:r>
              <a:rPr kumimoji="0" lang="en-US" sz="2400" b="0" i="0" u="none" strike="noStrike" kern="1200" cap="small" spc="0" normalizeH="0" baseline="0" noProof="0" dirty="0">
                <a:ln>
                  <a:noFill/>
                </a:ln>
                <a:solidFill>
                  <a:prstClr val="white"/>
                </a:solidFill>
                <a:effectLst/>
                <a:uLnTx/>
                <a:uFillTx/>
                <a:latin typeface="Calibri"/>
                <a:ea typeface="+mn-ea"/>
                <a:cs typeface="+mn-cs"/>
              </a:rPr>
              <a:t>Why did the</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r>
              <a:rPr kumimoji="0" lang="en-US" sz="2400" b="0" i="0" u="none" strike="noStrike" kern="1200" cap="small" spc="0" normalizeH="0" baseline="0" noProof="0" dirty="0">
                <a:ln>
                  <a:noFill/>
                </a:ln>
                <a:solidFill>
                  <a:prstClr val="white"/>
                </a:solidFill>
                <a:effectLst/>
                <a:uLnTx/>
                <a:uFillTx/>
                <a:latin typeface="Calibri"/>
                <a:ea typeface="+mn-ea"/>
                <a:cs typeface="+mn-cs"/>
              </a:rPr>
              <a:t>Gentiles rage</a:t>
            </a:r>
            <a:r>
              <a:rPr kumimoji="0" lang="en-US" sz="2400" b="0" i="0" u="none" strike="noStrike" kern="1200" cap="none" spc="0" normalizeH="0" baseline="0" noProof="0" dirty="0">
                <a:ln>
                  <a:noFill/>
                </a:ln>
                <a:solidFill>
                  <a:prstClr val="white"/>
                </a:solidFill>
                <a:effectLst/>
                <a:uLnTx/>
                <a:uFillTx/>
                <a:latin typeface="Calibri"/>
                <a:ea typeface="+mn-ea"/>
                <a:cs typeface="+mn-cs"/>
              </a:rPr>
              <a:t>,</a:t>
            </a:r>
            <a:br>
              <a:rPr kumimoji="0" lang="en-US" sz="2400" b="0" i="0" u="none" strike="noStrike" kern="1200" cap="none" spc="0" normalizeH="0" baseline="0" noProof="0" dirty="0">
                <a:ln>
                  <a:noFill/>
                </a:ln>
                <a:solidFill>
                  <a:prstClr val="white"/>
                </a:solidFill>
                <a:effectLst/>
                <a:uLnTx/>
                <a:uFillTx/>
                <a:latin typeface="Calibri"/>
                <a:ea typeface="+mn-ea"/>
                <a:cs typeface="+mn-cs"/>
              </a:rPr>
            </a:br>
            <a:r>
              <a:rPr kumimoji="0" lang="en-US" sz="2400" b="0" i="0" u="none" strike="noStrike" kern="1200" cap="small" spc="0" normalizeH="0" baseline="0" noProof="0" dirty="0">
                <a:ln>
                  <a:noFill/>
                </a:ln>
                <a:solidFill>
                  <a:prstClr val="white"/>
                </a:solidFill>
                <a:effectLst/>
                <a:uLnTx/>
                <a:uFillTx/>
                <a:latin typeface="Calibri"/>
                <a:ea typeface="+mn-ea"/>
                <a:cs typeface="+mn-cs"/>
              </a:rPr>
              <a:t>And the peoples devise futile things</a:t>
            </a:r>
            <a:r>
              <a:rPr kumimoji="0" lang="en-US" sz="2400" b="0" i="0" u="none" strike="noStrike" kern="1200" cap="none" spc="0" normalizeH="0" baseline="0" noProof="0" dirty="0">
                <a:ln>
                  <a:noFill/>
                </a:ln>
                <a:solidFill>
                  <a:prstClr val="white"/>
                </a:solidFill>
                <a:effectLst/>
                <a:uLnTx/>
                <a:uFillTx/>
                <a:latin typeface="Calibri"/>
                <a:ea typeface="+mn-ea"/>
                <a:cs typeface="+mn-cs"/>
              </a:rPr>
              <a:t>?</a:t>
            </a:r>
            <a:br>
              <a:rPr kumimoji="0" lang="en-US" sz="2400" b="0" i="0" u="none" strike="noStrike" kern="1200" cap="none" spc="0" normalizeH="0" baseline="0" noProof="0" dirty="0">
                <a:ln>
                  <a:noFill/>
                </a:ln>
                <a:solidFill>
                  <a:prstClr val="white"/>
                </a:solidFill>
                <a:effectLst/>
                <a:uLnTx/>
                <a:uFillTx/>
                <a:latin typeface="Calibri"/>
                <a:ea typeface="+mn-ea"/>
                <a:cs typeface="+mn-cs"/>
              </a:rPr>
            </a:br>
            <a:r>
              <a:rPr kumimoji="0" lang="en-US" sz="2400" b="1" i="0" u="none" strike="noStrike" kern="1200" cap="none" spc="0" normalizeH="0" baseline="30000" noProof="0" dirty="0">
                <a:ln>
                  <a:noFill/>
                </a:ln>
                <a:solidFill>
                  <a:prstClr val="white"/>
                </a:solidFill>
                <a:effectLst/>
                <a:uLnTx/>
                <a:uFillTx/>
                <a:latin typeface="Calibri"/>
                <a:ea typeface="+mn-ea"/>
                <a:cs typeface="+mn-cs"/>
              </a:rPr>
              <a:t>26 </a:t>
            </a:r>
            <a:r>
              <a:rPr kumimoji="0" lang="en-US" sz="2400" b="0" i="0" u="none" strike="noStrike" kern="1200" cap="none" spc="0" normalizeH="0" baseline="0" noProof="0" dirty="0">
                <a:ln>
                  <a:noFill/>
                </a:ln>
                <a:solidFill>
                  <a:prstClr val="white"/>
                </a:solidFill>
                <a:effectLst/>
                <a:uLnTx/>
                <a:uFillTx/>
                <a:latin typeface="Calibri"/>
                <a:ea typeface="+mn-ea"/>
                <a:cs typeface="+mn-cs"/>
              </a:rPr>
              <a:t>‘</a:t>
            </a:r>
            <a:r>
              <a:rPr kumimoji="0" lang="en-US" sz="2400" b="0" i="0" u="none" strike="noStrike" kern="1200" cap="small" spc="0" normalizeH="0" baseline="0" noProof="0" dirty="0">
                <a:ln>
                  <a:noFill/>
                </a:ln>
                <a:solidFill>
                  <a:prstClr val="white"/>
                </a:solidFill>
                <a:effectLst/>
                <a:uLnTx/>
                <a:uFillTx/>
                <a:latin typeface="Calibri"/>
                <a:ea typeface="+mn-ea"/>
                <a:cs typeface="+mn-cs"/>
              </a:rPr>
              <a:t>The kings of the earth</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r>
              <a:rPr kumimoji="0" lang="en-US" sz="2400" b="0" i="0" u="none" strike="noStrike" kern="1200" cap="small" spc="0" normalizeH="0" baseline="0" noProof="0" dirty="0">
                <a:ln>
                  <a:noFill/>
                </a:ln>
                <a:solidFill>
                  <a:prstClr val="white"/>
                </a:solidFill>
                <a:effectLst/>
                <a:uLnTx/>
                <a:uFillTx/>
                <a:latin typeface="Calibri"/>
                <a:ea typeface="+mn-ea"/>
                <a:cs typeface="+mn-cs"/>
              </a:rPr>
              <a:t>took their stand</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r>
              <a:rPr kumimoji="0" lang="en-US" sz="2400" b="0" i="0" u="none" strike="noStrike" kern="1200" cap="small" spc="0" normalizeH="0" baseline="0" noProof="0" dirty="0">
                <a:ln>
                  <a:noFill/>
                </a:ln>
                <a:solidFill>
                  <a:prstClr val="white"/>
                </a:solidFill>
                <a:effectLst/>
                <a:uLnTx/>
                <a:uFillTx/>
                <a:latin typeface="Calibri"/>
                <a:ea typeface="+mn-ea"/>
                <a:cs typeface="+mn-cs"/>
              </a:rPr>
              <a:t>And the rulers were gathered together</a:t>
            </a:r>
            <a:br>
              <a:rPr kumimoji="0" lang="en-US" sz="2400" b="0" i="0" u="none" strike="noStrike" kern="1200" cap="none" spc="0" normalizeH="0" baseline="0" noProof="0" dirty="0">
                <a:ln>
                  <a:noFill/>
                </a:ln>
                <a:solidFill>
                  <a:prstClr val="white"/>
                </a:solidFill>
                <a:effectLst/>
                <a:uLnTx/>
                <a:uFillTx/>
                <a:latin typeface="Calibri"/>
                <a:ea typeface="+mn-ea"/>
                <a:cs typeface="+mn-cs"/>
              </a:rPr>
            </a:br>
            <a:r>
              <a:rPr kumimoji="0" lang="en-US" sz="2400" b="0" i="0" u="none" strike="noStrike" kern="1200" cap="small" spc="0" normalizeH="0" baseline="0" noProof="0" dirty="0">
                <a:ln>
                  <a:noFill/>
                </a:ln>
                <a:solidFill>
                  <a:prstClr val="white"/>
                </a:solidFill>
                <a:effectLst/>
                <a:uLnTx/>
                <a:uFillTx/>
                <a:latin typeface="Calibri"/>
                <a:ea typeface="+mn-ea"/>
                <a:cs typeface="+mn-cs"/>
              </a:rPr>
              <a:t>Against the Lord and against His</a:t>
            </a:r>
            <a:r>
              <a:rPr kumimoji="0" lang="en-US" sz="2400" b="0" i="0" u="none" strike="noStrike" kern="1200" cap="none" spc="0" normalizeH="0" baseline="0" noProof="0" dirty="0">
                <a:ln>
                  <a:noFill/>
                </a:ln>
                <a:solidFill>
                  <a:prstClr val="white"/>
                </a:solidFill>
                <a:effectLst/>
                <a:uLnTx/>
                <a:uFillTx/>
                <a:latin typeface="Calibri"/>
                <a:ea typeface="+mn-ea"/>
                <a:cs typeface="+mn-cs"/>
              </a:rPr>
              <a:t> </a:t>
            </a:r>
            <a:r>
              <a:rPr kumimoji="0" lang="en-US" sz="2400" b="0" i="0" u="none" strike="noStrike" kern="1200" cap="small" spc="0" normalizeH="0" baseline="0" noProof="0" dirty="0">
                <a:ln>
                  <a:noFill/>
                </a:ln>
                <a:solidFill>
                  <a:prstClr val="white"/>
                </a:solidFill>
                <a:effectLst/>
                <a:uLnTx/>
                <a:uFillTx/>
                <a:latin typeface="Calibri"/>
                <a:ea typeface="+mn-ea"/>
                <a:cs typeface="+mn-cs"/>
              </a:rPr>
              <a:t>Christ</a:t>
            </a:r>
            <a:r>
              <a:rPr kumimoji="0" lang="en-US" sz="24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30000" noProof="0" dirty="0">
                <a:ln>
                  <a:noFill/>
                </a:ln>
                <a:solidFill>
                  <a:prstClr val="white"/>
                </a:solidFill>
                <a:effectLst/>
                <a:uLnTx/>
                <a:uFillTx/>
                <a:latin typeface="Calibri"/>
                <a:ea typeface="+mn-ea"/>
                <a:cs typeface="+mn-cs"/>
              </a:rPr>
              <a:t>27 </a:t>
            </a:r>
            <a:r>
              <a:rPr kumimoji="0" lang="en-US" sz="2400" b="0" i="0" u="none" strike="noStrike" kern="1200" cap="none" spc="0" normalizeH="0" baseline="0" noProof="0" dirty="0">
                <a:ln>
                  <a:noFill/>
                </a:ln>
                <a:solidFill>
                  <a:prstClr val="white"/>
                </a:solidFill>
                <a:effectLst/>
                <a:uLnTx/>
                <a:uFillTx/>
                <a:latin typeface="Calibri"/>
                <a:ea typeface="+mn-ea"/>
                <a:cs typeface="+mn-cs"/>
              </a:rPr>
              <a:t>For truly in this city there were gathered together against Your holy servant Jesus, whom You anointed, both Herod and Pontius Pilate, along with the Gentiles and the peoples of Israel, </a:t>
            </a:r>
            <a:r>
              <a:rPr kumimoji="0" lang="en-US" sz="2400" b="1" i="0" u="none" strike="noStrike" kern="1200" cap="none" spc="0" normalizeH="0" baseline="30000" noProof="0" dirty="0">
                <a:ln>
                  <a:noFill/>
                </a:ln>
                <a:solidFill>
                  <a:prstClr val="white"/>
                </a:solidFill>
                <a:effectLst/>
                <a:uLnTx/>
                <a:uFillTx/>
                <a:latin typeface="Calibri"/>
                <a:ea typeface="+mn-ea"/>
                <a:cs typeface="+mn-cs"/>
              </a:rPr>
              <a:t>28 </a:t>
            </a:r>
            <a:r>
              <a:rPr kumimoji="0" lang="en-US" sz="2400" b="0" i="0" u="none" strike="noStrike" kern="1200" cap="none" spc="0" normalizeH="0" baseline="0" noProof="0" dirty="0">
                <a:ln>
                  <a:noFill/>
                </a:ln>
                <a:solidFill>
                  <a:prstClr val="white"/>
                </a:solidFill>
                <a:effectLst/>
                <a:uLnTx/>
                <a:uFillTx/>
                <a:latin typeface="Calibri"/>
                <a:ea typeface="+mn-ea"/>
                <a:cs typeface="+mn-cs"/>
              </a:rPr>
              <a:t>to do whatever Your hand and Your purpose predestined to occur. </a:t>
            </a:r>
            <a:r>
              <a:rPr kumimoji="0" lang="en-US" sz="2400" b="1" i="0" u="none" strike="noStrike" kern="1200" cap="none" spc="0" normalizeH="0" baseline="30000" noProof="0" dirty="0">
                <a:ln>
                  <a:noFill/>
                </a:ln>
                <a:solidFill>
                  <a:prstClr val="white"/>
                </a:solidFill>
                <a:effectLst/>
                <a:uLnTx/>
                <a:uFillTx/>
                <a:latin typeface="Calibri"/>
                <a:ea typeface="+mn-ea"/>
                <a:cs typeface="+mn-cs"/>
              </a:rPr>
              <a:t>29 </a:t>
            </a:r>
            <a:r>
              <a:rPr kumimoji="0" lang="en-US" sz="2400" b="0" i="0" u="none" strike="noStrike" kern="1200" cap="none" spc="0" normalizeH="0" baseline="0" noProof="0" dirty="0">
                <a:ln>
                  <a:noFill/>
                </a:ln>
                <a:solidFill>
                  <a:prstClr val="white"/>
                </a:solidFill>
                <a:effectLst/>
                <a:uLnTx/>
                <a:uFillTx/>
                <a:latin typeface="Calibri"/>
                <a:ea typeface="+mn-ea"/>
                <a:cs typeface="+mn-cs"/>
              </a:rPr>
              <a:t>And now, Lord, take note of their threats, and grant that Your bond-servants may speak Your word with all confidence, </a:t>
            </a:r>
            <a:r>
              <a:rPr kumimoji="0" lang="en-US" sz="2400" b="1" i="0" u="none" strike="noStrike" kern="1200" cap="none" spc="0" normalizeH="0" baseline="30000" noProof="0" dirty="0">
                <a:ln>
                  <a:noFill/>
                </a:ln>
                <a:solidFill>
                  <a:prstClr val="white"/>
                </a:solidFill>
                <a:effectLst/>
                <a:uLnTx/>
                <a:uFillTx/>
                <a:latin typeface="Calibri"/>
                <a:ea typeface="+mn-ea"/>
                <a:cs typeface="+mn-cs"/>
              </a:rPr>
              <a:t>30 </a:t>
            </a:r>
            <a:r>
              <a:rPr kumimoji="0" lang="en-US" sz="2400" b="0" i="0" u="none" strike="noStrike" kern="1200" cap="none" spc="0" normalizeH="0" baseline="0" noProof="0" dirty="0">
                <a:ln>
                  <a:noFill/>
                </a:ln>
                <a:solidFill>
                  <a:prstClr val="white"/>
                </a:solidFill>
                <a:effectLst/>
                <a:uLnTx/>
                <a:uFillTx/>
                <a:latin typeface="Calibri"/>
                <a:ea typeface="+mn-ea"/>
                <a:cs typeface="+mn-cs"/>
              </a:rPr>
              <a:t>while You extend Your hand to heal, and signs and wonders take place through the name of Your holy servant Jesus.” </a:t>
            </a:r>
            <a:r>
              <a:rPr kumimoji="0" lang="en-US" sz="2400" b="1" i="0" u="none" strike="noStrike" kern="1200" cap="none" spc="0" normalizeH="0" baseline="30000" noProof="0" dirty="0">
                <a:ln>
                  <a:noFill/>
                </a:ln>
                <a:solidFill>
                  <a:prstClr val="white"/>
                </a:solidFill>
                <a:effectLst/>
                <a:uLnTx/>
                <a:uFillTx/>
                <a:latin typeface="Calibri"/>
                <a:ea typeface="+mn-ea"/>
                <a:cs typeface="+mn-cs"/>
              </a:rPr>
              <a:t>31 </a:t>
            </a:r>
            <a:r>
              <a:rPr kumimoji="0" lang="en-US" sz="2400" b="0" i="0" u="none" strike="noStrike" kern="1200" cap="none" spc="0" normalizeH="0" baseline="0" noProof="0" dirty="0">
                <a:ln>
                  <a:noFill/>
                </a:ln>
                <a:solidFill>
                  <a:prstClr val="white"/>
                </a:solidFill>
                <a:effectLst/>
                <a:uLnTx/>
                <a:uFillTx/>
                <a:latin typeface="Calibri"/>
                <a:ea typeface="+mn-ea"/>
                <a:cs typeface="+mn-cs"/>
              </a:rPr>
              <a:t>And when they had prayed, the place where they had gathered together was shaken, and they were all filled with the Holy Spirit and </a:t>
            </a:r>
            <a:r>
              <a:rPr kumimoji="0" lang="en-US" sz="2400" b="0" i="1" u="none" strike="noStrike" kern="1200" cap="none" spc="0" normalizeH="0" baseline="0" noProof="0" dirty="0">
                <a:ln>
                  <a:noFill/>
                </a:ln>
                <a:solidFill>
                  <a:prstClr val="white"/>
                </a:solidFill>
                <a:effectLst/>
                <a:uLnTx/>
                <a:uFillTx/>
                <a:latin typeface="Calibri"/>
                <a:ea typeface="+mn-ea"/>
                <a:cs typeface="+mn-cs"/>
              </a:rPr>
              <a:t>began</a:t>
            </a:r>
            <a:r>
              <a:rPr kumimoji="0" lang="en-US" sz="2400" b="0" i="0" u="none" strike="noStrike" kern="1200" cap="none" spc="0" normalizeH="0" baseline="0" noProof="0" dirty="0">
                <a:ln>
                  <a:noFill/>
                </a:ln>
                <a:solidFill>
                  <a:prstClr val="white"/>
                </a:solidFill>
                <a:effectLst/>
                <a:uLnTx/>
                <a:uFillTx/>
                <a:latin typeface="Calibri"/>
                <a:ea typeface="+mn-ea"/>
                <a:cs typeface="+mn-cs"/>
              </a:rPr>
              <a:t> to speak the word of God with boldness.</a:t>
            </a:r>
          </a:p>
        </p:txBody>
      </p:sp>
      <p:cxnSp>
        <p:nvCxnSpPr>
          <p:cNvPr id="5" name="Straight Connector 4">
            <a:extLst>
              <a:ext uri="{FF2B5EF4-FFF2-40B4-BE49-F238E27FC236}">
                <a16:creationId xmlns:a16="http://schemas.microsoft.com/office/drawing/2014/main" id="{15B4B820-14BD-4714-AF91-410A45987C32}"/>
              </a:ext>
            </a:extLst>
          </p:cNvPr>
          <p:cNvCxnSpPr>
            <a:cxnSpLocks/>
          </p:cNvCxnSpPr>
          <p:nvPr/>
        </p:nvCxnSpPr>
        <p:spPr>
          <a:xfrm>
            <a:off x="465528" y="1600200"/>
            <a:ext cx="364927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1DCA91A-A252-43B6-8B65-4F8307E5598B}"/>
              </a:ext>
            </a:extLst>
          </p:cNvPr>
          <p:cNvCxnSpPr>
            <a:cxnSpLocks/>
          </p:cNvCxnSpPr>
          <p:nvPr/>
        </p:nvCxnSpPr>
        <p:spPr>
          <a:xfrm>
            <a:off x="4876800" y="1981200"/>
            <a:ext cx="271130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66CE27-8557-47F9-AF57-49EE8A7671B9}"/>
              </a:ext>
            </a:extLst>
          </p:cNvPr>
          <p:cNvCxnSpPr>
            <a:cxnSpLocks/>
          </p:cNvCxnSpPr>
          <p:nvPr/>
        </p:nvCxnSpPr>
        <p:spPr>
          <a:xfrm>
            <a:off x="2789832" y="5257800"/>
            <a:ext cx="879256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5EABCA-282B-4833-943A-4ED20721AB61}"/>
              </a:ext>
            </a:extLst>
          </p:cNvPr>
          <p:cNvCxnSpPr>
            <a:cxnSpLocks/>
          </p:cNvCxnSpPr>
          <p:nvPr/>
        </p:nvCxnSpPr>
        <p:spPr>
          <a:xfrm>
            <a:off x="4762500" y="6705600"/>
            <a:ext cx="26289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9D8A1D-5B25-4F6D-BBDA-8DBB26FF113F}"/>
              </a:ext>
            </a:extLst>
          </p:cNvPr>
          <p:cNvCxnSpPr>
            <a:cxnSpLocks/>
          </p:cNvCxnSpPr>
          <p:nvPr/>
        </p:nvCxnSpPr>
        <p:spPr>
          <a:xfrm>
            <a:off x="5181600" y="6324600"/>
            <a:ext cx="6705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788B319-4A51-4226-AF4C-F652B6D5A09D}"/>
              </a:ext>
            </a:extLst>
          </p:cNvPr>
          <p:cNvCxnSpPr>
            <a:cxnSpLocks/>
          </p:cNvCxnSpPr>
          <p:nvPr/>
        </p:nvCxnSpPr>
        <p:spPr>
          <a:xfrm>
            <a:off x="9829800" y="1219200"/>
            <a:ext cx="1828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Rounded Rectangle 18">
            <a:extLst>
              <a:ext uri="{FF2B5EF4-FFF2-40B4-BE49-F238E27FC236}">
                <a16:creationId xmlns:a16="http://schemas.microsoft.com/office/drawing/2014/main" id="{C30F29AC-AC6C-4B4D-8EB2-C5AC9DB68E33}"/>
              </a:ext>
            </a:extLst>
          </p:cNvPr>
          <p:cNvSpPr>
            <a:spLocks noChangeArrowheads="1"/>
          </p:cNvSpPr>
          <p:nvPr/>
        </p:nvSpPr>
        <p:spPr bwMode="auto">
          <a:xfrm>
            <a:off x="9096260" y="2176063"/>
            <a:ext cx="1495540" cy="572264"/>
          </a:xfrm>
          <a:prstGeom prst="roundRect">
            <a:avLst>
              <a:gd name="adj" fmla="val 16667"/>
            </a:avLst>
          </a:prstGeom>
          <a:solidFill>
            <a:srgbClr val="0000CC"/>
          </a:solidFill>
          <a:ln w="28575" algn="ctr">
            <a:solidFill>
              <a:srgbClr val="FFFF00"/>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Psalms 2</a:t>
            </a:r>
            <a:endParaRPr kumimoji="0" lang="en-US" sz="2800" b="1" i="1" u="sng" strike="noStrike" kern="1200" cap="none" spc="0" normalizeH="0" baseline="0" noProof="0" dirty="0">
              <a:ln>
                <a:noFill/>
              </a:ln>
              <a:solidFill>
                <a:srgbClr val="FFFF00"/>
              </a:solidFill>
              <a:effectLst/>
              <a:uLnTx/>
              <a:uFillTx/>
              <a:latin typeface="Cambria" pitchFamily="18" charset="0"/>
              <a:ea typeface="+mn-ea"/>
              <a:cs typeface="+mn-cs"/>
            </a:endParaRPr>
          </a:p>
        </p:txBody>
      </p:sp>
    </p:spTree>
    <p:extLst>
      <p:ext uri="{BB962C8B-B14F-4D97-AF65-F5344CB8AC3E}">
        <p14:creationId xmlns:p14="http://schemas.microsoft.com/office/powerpoint/2010/main" val="297087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dissolv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1000"/>
                                        <p:tgtEl>
                                          <p:spTgt spid="27"/>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60" name="TextBox 3"/>
          <p:cNvSpPr txBox="1">
            <a:spLocks noChangeArrowheads="1"/>
          </p:cNvSpPr>
          <p:nvPr/>
        </p:nvSpPr>
        <p:spPr bwMode="auto">
          <a:xfrm>
            <a:off x="1828800" y="0"/>
            <a:ext cx="8534400" cy="584775"/>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libri"/>
                <a:ea typeface="+mn-ea"/>
                <a:cs typeface="+mn-cs"/>
              </a:rPr>
              <a:t>The Gift of the Holy Spirit</a:t>
            </a:r>
          </a:p>
        </p:txBody>
      </p:sp>
      <p:sp>
        <p:nvSpPr>
          <p:cNvPr id="5" name="TextBox 4"/>
          <p:cNvSpPr txBox="1"/>
          <p:nvPr/>
        </p:nvSpPr>
        <p:spPr>
          <a:xfrm>
            <a:off x="196850" y="584775"/>
            <a:ext cx="11798300" cy="6032421"/>
          </a:xfrm>
          <a:prstGeom prst="rect">
            <a:avLst/>
          </a:prstGeom>
          <a:noFill/>
        </p:spPr>
        <p:txBody>
          <a:bodyPr wrap="square">
            <a:spAutoFit/>
          </a:bodyPr>
          <a:lstStyle/>
          <a:p>
            <a:pPr marL="0" marR="0" lvl="0" indent="0" algn="l" defTabSz="914400" rtl="0" eaLnBrk="0" fontAlgn="auto" latinLnBrk="0" hangingPunct="0">
              <a:lnSpc>
                <a:spcPct val="100000"/>
              </a:lnSpc>
              <a:spcBef>
                <a:spcPts val="0"/>
              </a:spcBef>
              <a:spcAft>
                <a:spcPts val="1200"/>
              </a:spcAft>
              <a:buClrTx/>
              <a:buSzTx/>
              <a:buFontTx/>
              <a:buNone/>
              <a:tabLst/>
              <a:defRPr/>
            </a:pPr>
            <a:r>
              <a:rPr kumimoji="0" lang="en-US" sz="2800" b="1" i="1" u="none" strike="noStrike" kern="1200" cap="none" spc="0" normalizeH="0" baseline="0" noProof="0" dirty="0">
                <a:ln>
                  <a:noFill/>
                </a:ln>
                <a:solidFill>
                  <a:srgbClr val="FFFF00"/>
                </a:solidFill>
                <a:effectLst/>
                <a:uLnTx/>
                <a:uFillTx/>
                <a:latin typeface="Calibri"/>
                <a:ea typeface="+mn-ea"/>
                <a:cs typeface="+mn-cs"/>
              </a:rPr>
              <a:t>2)  </a:t>
            </a:r>
            <a:r>
              <a:rPr kumimoji="0" lang="en-US" sz="2800" b="1" i="1" u="sng" strike="noStrike" kern="1200" cap="none" spc="0" normalizeH="0" baseline="0" noProof="0" dirty="0">
                <a:ln>
                  <a:noFill/>
                </a:ln>
                <a:solidFill>
                  <a:srgbClr val="FFFF00"/>
                </a:solidFill>
                <a:effectLst/>
                <a:uLnTx/>
                <a:uFillTx/>
                <a:latin typeface="Calibri"/>
                <a:ea typeface="+mn-ea"/>
                <a:cs typeface="+mn-cs"/>
              </a:rPr>
              <a:t>The gift is the Spirit Himself  (how does the Spirit Dwell within us?)</a:t>
            </a:r>
          </a:p>
          <a:p>
            <a:pPr marL="914400" marR="0" lvl="1" indent="-457200" algn="l" defTabSz="914400" rtl="0" eaLnBrk="0" fontAlgn="auto" latinLnBrk="0" hangingPunct="0">
              <a:lnSpc>
                <a:spcPct val="100000"/>
              </a:lnSpc>
              <a:spcBef>
                <a:spcPts val="0"/>
              </a:spcBef>
              <a:spcAft>
                <a:spcPts val="1200"/>
              </a:spcAft>
              <a:buClrTx/>
              <a:buSzTx/>
              <a:buFont typeface="+mj-lt"/>
              <a:buAutoNum type="alphaLcPeriod"/>
              <a:tabLst/>
              <a:defRPr/>
            </a:pPr>
            <a:r>
              <a:rPr kumimoji="0" lang="en-US" sz="2800" b="1" i="1" u="sng" strike="noStrike" kern="1200" cap="none" spc="0" normalizeH="0" baseline="0" noProof="0" dirty="0">
                <a:ln>
                  <a:noFill/>
                </a:ln>
                <a:solidFill>
                  <a:srgbClr val="FFFF00"/>
                </a:solidFill>
                <a:effectLst/>
                <a:uLnTx/>
                <a:uFillTx/>
                <a:latin typeface="Calibri"/>
                <a:ea typeface="+mn-ea"/>
                <a:cs typeface="+mn-cs"/>
              </a:rPr>
              <a:t>Dwells in us by faith, through the Scripture </a:t>
            </a:r>
            <a:r>
              <a:rPr kumimoji="0" lang="en-US" sz="2800" b="0" i="0" u="none" strike="noStrike" kern="1200" cap="none" spc="0" normalizeH="0" baseline="0" noProof="0" dirty="0">
                <a:ln>
                  <a:noFill/>
                </a:ln>
                <a:solidFill>
                  <a:prstClr val="white"/>
                </a:solidFill>
                <a:effectLst/>
                <a:uLnTx/>
                <a:uFillTx/>
                <a:latin typeface="Calibri"/>
                <a:ea typeface="+mn-ea"/>
                <a:cs typeface="+mn-cs"/>
              </a:rPr>
              <a:t>– </a:t>
            </a:r>
          </a:p>
          <a:p>
            <a:pPr marL="1371600" marR="0" lvl="2" indent="-457200" algn="l" defTabSz="914400" rtl="0" eaLnBrk="0" fontAlgn="auto" latinLnBrk="0" hangingPunct="0">
              <a:lnSpc>
                <a:spcPct val="100000"/>
              </a:lnSpc>
              <a:spcBef>
                <a:spcPts val="0"/>
              </a:spcBef>
              <a:spcAft>
                <a:spcPts val="120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Given to those who become children of God – (cf. Jn 7:37-39; Ac 5:32; Ga 4:6; Rom 8:9; 2 Tim 1:14) . The Holy Spirit dwells in God's children.  Paul wrote, Or do you not know that your body is a temple of the Holy Spirit who is in you”.  (1 Cor 6:19)</a:t>
            </a:r>
          </a:p>
          <a:p>
            <a:pPr marL="1371600" marR="0" lvl="2" indent="-457200" algn="l" defTabSz="914400" rtl="0" eaLnBrk="0" fontAlgn="auto" latinLnBrk="0" hangingPunct="0">
              <a:lnSpc>
                <a:spcPct val="100000"/>
              </a:lnSpc>
              <a:spcBef>
                <a:spcPts val="0"/>
              </a:spcBef>
              <a:spcAft>
                <a:spcPts val="120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rgbClr val="FFFFFF"/>
                </a:solidFill>
                <a:effectLst/>
                <a:uLnTx/>
                <a:uFillTx/>
                <a:latin typeface="Calibri"/>
                <a:ea typeface="+mn-ea"/>
                <a:cs typeface="+mn-cs"/>
              </a:rPr>
              <a:t>Scripture</a:t>
            </a:r>
            <a:r>
              <a:rPr kumimoji="0" lang="en-US" sz="2800" b="0" i="1" u="none" strike="noStrike" kern="1200" cap="none" spc="0" normalizeH="0" baseline="0" noProof="0" dirty="0">
                <a:ln>
                  <a:noFill/>
                </a:ln>
                <a:solidFill>
                  <a:srgbClr val="FFFFFF"/>
                </a:solidFill>
                <a:effectLst/>
                <a:uLnTx/>
                <a:uFillTx/>
                <a:latin typeface="Calibri"/>
                <a:ea typeface="+mn-ea"/>
                <a:cs typeface="+mn-cs"/>
              </a:rPr>
              <a:t> says that </a:t>
            </a:r>
            <a:r>
              <a:rPr kumimoji="0" lang="en-US" sz="2800" b="0" i="0" u="none" strike="noStrike" kern="1200" cap="none" spc="0" normalizeH="0" baseline="0" noProof="0" dirty="0">
                <a:ln>
                  <a:noFill/>
                </a:ln>
                <a:solidFill>
                  <a:prstClr val="white"/>
                </a:solidFill>
                <a:effectLst/>
                <a:uLnTx/>
                <a:uFillTx/>
                <a:latin typeface="Calibri"/>
                <a:ea typeface="+mn-ea"/>
                <a:cs typeface="+mn-cs"/>
              </a:rPr>
              <a:t>God the Father and Jesus resides in the Christian. (Eph. 3:17) They do not literally indwell us. It is scriptural and logical to conclude that the Holy Spirit dwells in us by faith. </a:t>
            </a:r>
          </a:p>
          <a:p>
            <a:pPr marL="914400" marR="0" lvl="1" indent="-457200" algn="l" defTabSz="914400" rtl="0" eaLnBrk="0" fontAlgn="auto" latinLnBrk="0" hangingPunct="0">
              <a:lnSpc>
                <a:spcPct val="100000"/>
              </a:lnSpc>
              <a:spcBef>
                <a:spcPts val="0"/>
              </a:spcBef>
              <a:spcAft>
                <a:spcPts val="1200"/>
              </a:spcAft>
              <a:buClrTx/>
              <a:buSzTx/>
              <a:buFont typeface="+mj-lt"/>
              <a:buAutoNum type="alphaLcPeriod"/>
              <a:tabLst/>
              <a:defRPr/>
            </a:pPr>
            <a:r>
              <a:rPr kumimoji="0" lang="en-US" sz="2800" b="1" i="1" u="sng" strike="noStrike" kern="1200" cap="none" spc="0" normalizeH="0" baseline="0" noProof="0" dirty="0">
                <a:ln>
                  <a:noFill/>
                </a:ln>
                <a:solidFill>
                  <a:srgbClr val="FFFF00"/>
                </a:solidFill>
                <a:effectLst/>
                <a:uLnTx/>
                <a:uFillTx/>
                <a:latin typeface="Calibri"/>
                <a:ea typeface="+mn-ea"/>
                <a:cs typeface="+mn-cs"/>
              </a:rPr>
              <a:t>Personal Indwelling </a:t>
            </a:r>
            <a:r>
              <a:rPr kumimoji="0" lang="en-US" sz="2800" b="0" i="0" u="none" strike="noStrike" kern="1200" cap="none" spc="0" normalizeH="0" baseline="0" noProof="0" dirty="0">
                <a:ln>
                  <a:noFill/>
                </a:ln>
                <a:solidFill>
                  <a:srgbClr val="FFFFFF"/>
                </a:solidFill>
                <a:effectLst/>
                <a:uLnTx/>
                <a:uFillTx/>
                <a:latin typeface="Calibri"/>
                <a:ea typeface="+mn-ea"/>
                <a:cs typeface="+mn-cs"/>
              </a:rPr>
              <a:t>– </a:t>
            </a:r>
          </a:p>
          <a:p>
            <a:pPr marL="1371600" marR="0" lvl="2" indent="-457200" algn="l" defTabSz="914400" rtl="0" eaLnBrk="0" fontAlgn="auto" latinLnBrk="0" hangingPunct="0">
              <a:lnSpc>
                <a:spcPct val="100000"/>
              </a:lnSpc>
              <a:spcBef>
                <a:spcPts val="0"/>
              </a:spcBef>
              <a:spcAft>
                <a:spcPts val="120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rgbClr val="FFFFFF"/>
                </a:solidFill>
                <a:effectLst/>
                <a:uLnTx/>
                <a:uFillTx/>
                <a:latin typeface="Calibri"/>
                <a:ea typeface="+mn-ea"/>
                <a:cs typeface="+mn-cs"/>
              </a:rPr>
              <a:t>the Holy Spirit comes </a:t>
            </a:r>
            <a:r>
              <a:rPr kumimoji="0" lang="en-US" sz="2800" b="0" i="0" u="sng" strike="noStrike" kern="1200" cap="none" spc="0" normalizeH="0" baseline="0" noProof="0" dirty="0">
                <a:ln>
                  <a:noFill/>
                </a:ln>
                <a:solidFill>
                  <a:srgbClr val="FFFF00"/>
                </a:solidFill>
                <a:effectLst/>
                <a:uLnTx/>
                <a:uFillTx/>
                <a:latin typeface="Calibri"/>
                <a:ea typeface="+mn-ea"/>
                <a:cs typeface="+mn-cs"/>
              </a:rPr>
              <a:t>personally</a:t>
            </a:r>
            <a:r>
              <a:rPr kumimoji="0" lang="en-US" sz="2800" b="0" i="0" u="none" strike="noStrike" kern="1200" cap="none" spc="0" normalizeH="0" baseline="0" noProof="0" dirty="0">
                <a:ln>
                  <a:noFill/>
                </a:ln>
                <a:solidFill>
                  <a:srgbClr val="FFFFFF"/>
                </a:solidFill>
                <a:effectLst/>
                <a:uLnTx/>
                <a:uFillTx/>
                <a:latin typeface="Calibri"/>
                <a:ea typeface="+mn-ea"/>
                <a:cs typeface="+mn-cs"/>
              </a:rPr>
              <a:t> to the Christian and begins to dwell in him, but that he does so without miraculous manifestations</a:t>
            </a:r>
            <a:endParaRPr kumimoji="0" lang="en-US" sz="2000" b="0" i="0" u="none" strike="noStrike" kern="1200" cap="none" spc="0" normalizeH="0" baseline="0" noProof="0" dirty="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177547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669" y="228600"/>
            <a:ext cx="9890662" cy="685800"/>
          </a:xfrm>
        </p:spPr>
        <p:txBody>
          <a:bodyPr>
            <a:noAutofit/>
          </a:bodyPr>
          <a:lstStyle/>
          <a:p>
            <a:r>
              <a:rPr lang="en-US" sz="4200" b="1" i="1" u="sng" dirty="0">
                <a:solidFill>
                  <a:srgbClr val="FFFF00"/>
                </a:solidFill>
              </a:rPr>
              <a:t>How Can I know for Certain? (2:36)</a:t>
            </a:r>
          </a:p>
        </p:txBody>
      </p:sp>
      <p:sp>
        <p:nvSpPr>
          <p:cNvPr id="3" name="Content Placeholder 2"/>
          <p:cNvSpPr>
            <a:spLocks noGrp="1"/>
          </p:cNvSpPr>
          <p:nvPr>
            <p:ph idx="1"/>
          </p:nvPr>
        </p:nvSpPr>
        <p:spPr>
          <a:xfrm>
            <a:off x="609600" y="1346179"/>
            <a:ext cx="11125200" cy="5221859"/>
          </a:xfrm>
        </p:spPr>
        <p:txBody>
          <a:bodyPr>
            <a:normAutofit lnSpcReduction="10000"/>
          </a:bodyPr>
          <a:lstStyle/>
          <a:p>
            <a:pPr marL="891540" indent="-891540">
              <a:buFont typeface="+mj-lt"/>
              <a:buAutoNum type="arabicPeriod"/>
            </a:pPr>
            <a:r>
              <a:rPr lang="en-US" sz="3360" b="1" dirty="0">
                <a:solidFill>
                  <a:srgbClr val="FFFF00"/>
                </a:solidFill>
              </a:rPr>
              <a:t>Outpouring of the Holy Spirit</a:t>
            </a:r>
          </a:p>
          <a:p>
            <a:pPr lvl="2">
              <a:buFont typeface="Wingdings" panose="05000000000000000000" pitchFamily="2" charset="2"/>
              <a:buChar char="§"/>
            </a:pPr>
            <a:r>
              <a:rPr lang="en-US" sz="2820" dirty="0"/>
              <a:t>Demonstrative and Observable event</a:t>
            </a:r>
          </a:p>
          <a:p>
            <a:pPr lvl="2">
              <a:buFont typeface="Wingdings" panose="05000000000000000000" pitchFamily="2" charset="2"/>
              <a:buChar char="§"/>
            </a:pPr>
            <a:r>
              <a:rPr lang="en-US" sz="2820" dirty="0"/>
              <a:t>Sign of “Tongues” = understandable languages</a:t>
            </a:r>
          </a:p>
          <a:p>
            <a:pPr marL="891540" indent="-891540">
              <a:buFont typeface="+mj-lt"/>
              <a:buAutoNum type="arabicPeriod"/>
            </a:pPr>
            <a:r>
              <a:rPr lang="en-US" sz="3360" b="1" dirty="0">
                <a:solidFill>
                  <a:srgbClr val="FFFF00"/>
                </a:solidFill>
              </a:rPr>
              <a:t>Life &amp; Ministry of Jesus the Nazarene</a:t>
            </a:r>
          </a:p>
          <a:p>
            <a:pPr marL="891540" indent="-891540">
              <a:buFont typeface="+mj-lt"/>
              <a:buAutoNum type="arabicPeriod"/>
            </a:pPr>
            <a:r>
              <a:rPr lang="en-US" sz="3360" b="1" dirty="0">
                <a:solidFill>
                  <a:srgbClr val="FFFF00"/>
                </a:solidFill>
              </a:rPr>
              <a:t>Fulfilled Messianic Prophecies </a:t>
            </a:r>
          </a:p>
          <a:p>
            <a:pPr lvl="2">
              <a:buFont typeface="Wingdings" panose="05000000000000000000" pitchFamily="2" charset="2"/>
              <a:buChar char="§"/>
            </a:pPr>
            <a:r>
              <a:rPr lang="en-US" sz="2820" dirty="0"/>
              <a:t>Joel 2 – Spirit Coming in “the Day of the Lord”</a:t>
            </a:r>
          </a:p>
          <a:p>
            <a:pPr lvl="2">
              <a:buFont typeface="Wingdings" panose="05000000000000000000" pitchFamily="2" charset="2"/>
              <a:buChar char="§"/>
            </a:pPr>
            <a:r>
              <a:rPr lang="en-US" sz="2820" dirty="0"/>
              <a:t>Psalm 16 – God Preserves the King</a:t>
            </a:r>
          </a:p>
          <a:p>
            <a:pPr lvl="2">
              <a:buFont typeface="Wingdings" panose="05000000000000000000" pitchFamily="2" charset="2"/>
              <a:buChar char="§"/>
            </a:pPr>
            <a:r>
              <a:rPr lang="en-US" sz="2820" dirty="0"/>
              <a:t>Psalm 132 – Surety of the Davidic Covenant</a:t>
            </a:r>
          </a:p>
          <a:p>
            <a:pPr lvl="2">
              <a:buFont typeface="Wingdings" panose="05000000000000000000" pitchFamily="2" charset="2"/>
              <a:buChar char="§"/>
            </a:pPr>
            <a:r>
              <a:rPr lang="en-US" sz="2820" dirty="0"/>
              <a:t>Psalm 110 – Reign of David’s “Lord”</a:t>
            </a:r>
          </a:p>
          <a:p>
            <a:pPr marL="891540" indent="-891540">
              <a:buFont typeface="+mj-lt"/>
              <a:buAutoNum type="arabicPeriod"/>
            </a:pPr>
            <a:r>
              <a:rPr lang="en-US" sz="3360" b="1" dirty="0">
                <a:solidFill>
                  <a:srgbClr val="FFFF00"/>
                </a:solidFill>
              </a:rPr>
              <a:t>Resurrection &amp; Ascension of Jesus</a:t>
            </a:r>
          </a:p>
        </p:txBody>
      </p:sp>
    </p:spTree>
    <p:extLst>
      <p:ext uri="{BB962C8B-B14F-4D97-AF65-F5344CB8AC3E}">
        <p14:creationId xmlns:p14="http://schemas.microsoft.com/office/powerpoint/2010/main" val="5369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8" dur="500"/>
                                        <p:tgtEl>
                                          <p:spTgt spid="3">
                                            <p:txEl>
                                              <p:pRg st="7" end="7"/>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down)">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915399" cy="875948"/>
          </a:xfrm>
        </p:spPr>
        <p:txBody>
          <a:bodyPr>
            <a:normAutofit/>
          </a:bodyPr>
          <a:lstStyle/>
          <a:p>
            <a:r>
              <a:rPr lang="en-US" sz="4800" b="1" i="1" u="sng" dirty="0">
                <a:solidFill>
                  <a:srgbClr val="FFFF00"/>
                </a:solidFill>
              </a:rPr>
              <a:t>What Should I do?</a:t>
            </a:r>
          </a:p>
        </p:txBody>
      </p:sp>
      <p:sp>
        <p:nvSpPr>
          <p:cNvPr id="3" name="Content Placeholder 2"/>
          <p:cNvSpPr>
            <a:spLocks noGrp="1"/>
          </p:cNvSpPr>
          <p:nvPr>
            <p:ph idx="1"/>
          </p:nvPr>
        </p:nvSpPr>
        <p:spPr>
          <a:xfrm>
            <a:off x="617570" y="1371600"/>
            <a:ext cx="10728257" cy="4963081"/>
          </a:xfrm>
        </p:spPr>
        <p:txBody>
          <a:bodyPr>
            <a:normAutofit/>
          </a:bodyPr>
          <a:lstStyle/>
          <a:p>
            <a:r>
              <a:rPr lang="en-US" sz="3000" dirty="0">
                <a:solidFill>
                  <a:srgbClr val="FFFF00"/>
                </a:solidFill>
              </a:rPr>
              <a:t>Commit to Christ </a:t>
            </a:r>
            <a:r>
              <a:rPr lang="en-US" sz="3000" b="1" u="sng" dirty="0">
                <a:solidFill>
                  <a:srgbClr val="FFFF00"/>
                </a:solidFill>
              </a:rPr>
              <a:t>Personally</a:t>
            </a:r>
            <a:r>
              <a:rPr lang="en-US" sz="3000" dirty="0">
                <a:solidFill>
                  <a:srgbClr val="FFFF00"/>
                </a:solidFill>
              </a:rPr>
              <a:t> </a:t>
            </a:r>
            <a:r>
              <a:rPr lang="en-US" sz="3000" dirty="0"/>
              <a:t>(37-41)</a:t>
            </a:r>
          </a:p>
          <a:p>
            <a:pPr lvl="1">
              <a:buFont typeface="Wingdings" panose="05000000000000000000" pitchFamily="2" charset="2"/>
              <a:buChar char="§"/>
            </a:pPr>
            <a:r>
              <a:rPr lang="en-US" sz="2400" b="1" dirty="0"/>
              <a:t>Repentance</a:t>
            </a:r>
            <a:r>
              <a:rPr lang="en-US" sz="2400" dirty="0"/>
              <a:t>: Turning control of your life over to God</a:t>
            </a:r>
          </a:p>
          <a:p>
            <a:pPr lvl="1">
              <a:buFont typeface="Wingdings" panose="05000000000000000000" pitchFamily="2" charset="2"/>
              <a:buChar char="§"/>
            </a:pPr>
            <a:r>
              <a:rPr lang="en-US" sz="2400" b="1" dirty="0"/>
              <a:t>Baptism</a:t>
            </a:r>
            <a:r>
              <a:rPr lang="en-US" sz="2400" dirty="0"/>
              <a:t>: Burying your old life to start a New one in Christ</a:t>
            </a:r>
          </a:p>
          <a:p>
            <a:pPr lvl="1">
              <a:buFont typeface="Wingdings" panose="05000000000000000000" pitchFamily="2" charset="2"/>
              <a:buChar char="§"/>
            </a:pPr>
            <a:r>
              <a:rPr lang="en-US" sz="2400" dirty="0"/>
              <a:t>“</a:t>
            </a:r>
            <a:r>
              <a:rPr lang="en-US" sz="2400" i="1" dirty="0"/>
              <a:t>for the forgiveness of your sins; and you will receive the gift of the Holy Spirit”</a:t>
            </a:r>
            <a:r>
              <a:rPr lang="en-US" sz="2400" dirty="0"/>
              <a:t> (2:38)</a:t>
            </a:r>
          </a:p>
          <a:p>
            <a:pPr marL="457200" lvl="1" indent="0">
              <a:buNone/>
            </a:pPr>
            <a:endParaRPr lang="en-US" sz="2400" dirty="0"/>
          </a:p>
        </p:txBody>
      </p:sp>
    </p:spTree>
    <p:extLst>
      <p:ext uri="{BB962C8B-B14F-4D97-AF65-F5344CB8AC3E}">
        <p14:creationId xmlns:p14="http://schemas.microsoft.com/office/powerpoint/2010/main" val="2329302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Images\0Adds 2002\03 Jerusalem adds new\Holyland Hotel\sr\Temple with eastern gates.jpg"/>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01F14"/>
      </a:hlink>
      <a:folHlink>
        <a:srgbClr val="B0B113"/>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arkles">
  <a:themeElements>
    <a:clrScheme name="">
      <a:dk1>
        <a:srgbClr val="000020"/>
      </a:dk1>
      <a:lt1>
        <a:srgbClr val="E0E0E0"/>
      </a:lt1>
      <a:dk2>
        <a:srgbClr val="0000FF"/>
      </a:dk2>
      <a:lt2>
        <a:srgbClr val="00CECE"/>
      </a:lt2>
      <a:accent1>
        <a:srgbClr val="A0A0A0"/>
      </a:accent1>
      <a:accent2>
        <a:srgbClr val="FF8000"/>
      </a:accent2>
      <a:accent3>
        <a:srgbClr val="AAAAFF"/>
      </a:accent3>
      <a:accent4>
        <a:srgbClr val="BFBFBF"/>
      </a:accent4>
      <a:accent5>
        <a:srgbClr val="CDCDCD"/>
      </a:accent5>
      <a:accent6>
        <a:srgbClr val="E77300"/>
      </a:accent6>
      <a:hlink>
        <a:srgbClr val="C000C0"/>
      </a:hlink>
      <a:folHlink>
        <a:srgbClr val="8080FF"/>
      </a:folHlink>
    </a:clrScheme>
    <a:fontScheme name="sparkl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sparkl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arkl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arkl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6636</Words>
  <Application>Microsoft Office PowerPoint</Application>
  <PresentationFormat>Widescreen</PresentationFormat>
  <Paragraphs>603</Paragraphs>
  <Slides>61</Slides>
  <Notes>61</Notes>
  <HiddenSlides>2</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61</vt:i4>
      </vt:variant>
    </vt:vector>
  </HeadingPairs>
  <TitlesOfParts>
    <vt:vector size="79" baseType="lpstr">
      <vt:lpstr>Arial</vt:lpstr>
      <vt:lpstr>Calibri</vt:lpstr>
      <vt:lpstr>Cambria</vt:lpstr>
      <vt:lpstr>Century Gothic</vt:lpstr>
      <vt:lpstr>Monotype Sorts</vt:lpstr>
      <vt:lpstr>Times</vt:lpstr>
      <vt:lpstr>Times New Roman</vt:lpstr>
      <vt:lpstr>Wingdings</vt:lpstr>
      <vt:lpstr>ヒラギノ明朝 ProN W3</vt:lpstr>
      <vt:lpstr>ヒラギノ角ゴ Pro W3</vt:lpstr>
      <vt:lpstr>Blank Presentation</vt:lpstr>
      <vt:lpstr>1_Office Theme</vt:lpstr>
      <vt:lpstr>6_Office Theme</vt:lpstr>
      <vt:lpstr>sparkles</vt:lpstr>
      <vt:lpstr>7_Office Theme</vt:lpstr>
      <vt:lpstr>11_Orbit</vt:lpstr>
      <vt:lpstr>8_Office Theme</vt:lpstr>
      <vt:lpstr>1_Orbit</vt:lpstr>
      <vt:lpstr>PowerPoint Presentation</vt:lpstr>
      <vt:lpstr>PowerPoint Presentation</vt:lpstr>
      <vt:lpstr>PowerPoint Presentation</vt:lpstr>
      <vt:lpstr>Peter’s Answer</vt:lpstr>
      <vt:lpstr>PowerPoint Presentation</vt:lpstr>
      <vt:lpstr>PowerPoint Presentation</vt:lpstr>
      <vt:lpstr>PowerPoint Presentation</vt:lpstr>
      <vt:lpstr>How Can I know for Certain? (2:36)</vt:lpstr>
      <vt:lpstr>What Should I do?</vt:lpstr>
      <vt:lpstr>Lesson 2 Objectives</vt:lpstr>
      <vt:lpstr>Themes in Acts Sermons</vt:lpstr>
      <vt:lpstr>Class Goals</vt:lpstr>
      <vt:lpstr>Beginning of the Church</vt:lpstr>
      <vt:lpstr>Activities of the Early Church</vt:lpstr>
      <vt:lpstr>Activities of the Early Church</vt:lpstr>
      <vt:lpstr>What Should I do?</vt:lpstr>
      <vt:lpstr>How They Continued What Jesus Began (Acts 1:1) (Kingdom)</vt:lpstr>
      <vt:lpstr>PowerPoint Presentation</vt:lpstr>
      <vt:lpstr>Lesson 3 Objectives</vt:lpstr>
      <vt:lpstr>Class Goals</vt:lpstr>
      <vt:lpstr>Acts 3:1</vt:lpstr>
      <vt:lpstr>Temple with eastern gates</vt:lpstr>
      <vt:lpstr>Healing the Lame Man &amp; Reaction – Acts 3:4-11</vt:lpstr>
      <vt:lpstr>Characteristics of this Miracle  (Contrast to modern “miracles”)</vt:lpstr>
      <vt:lpstr>PowerPoint Presentation</vt:lpstr>
      <vt:lpstr>PowerPoint Presentation</vt:lpstr>
      <vt:lpstr>Outline of Peter’s Sermon (Acts 3:11-26)</vt:lpstr>
      <vt:lpstr>PowerPoint Presentation</vt:lpstr>
      <vt:lpstr>3:12-16 – Explanation of the Miracle </vt:lpstr>
      <vt:lpstr>Descriptions of Jesus- Acts 3:13-15,18</vt:lpstr>
      <vt:lpstr>PowerPoint Presentation</vt:lpstr>
      <vt:lpstr>PowerPoint Presentation</vt:lpstr>
      <vt:lpstr>Guilt of Audience - Acts 3:13-15</vt:lpstr>
      <vt:lpstr>Guilt of Audience - Acts 3:13-15</vt:lpstr>
      <vt:lpstr>Acts 3:16</vt:lpstr>
      <vt:lpstr>Acts 3:17</vt:lpstr>
      <vt:lpstr>Acts 3:18</vt:lpstr>
      <vt:lpstr>Acts 3:19-21</vt:lpstr>
      <vt:lpstr>“Repent and Return”</vt:lpstr>
      <vt:lpstr>Acts 3:19-21</vt:lpstr>
      <vt:lpstr>PowerPoint Presentation</vt:lpstr>
      <vt:lpstr>Acts 3:19-21</vt:lpstr>
      <vt:lpstr>Timeline of the Kingdom</vt:lpstr>
      <vt:lpstr>Acts 3:22-24 – Moses’ Prophecy:  A Prophet to Come </vt:lpstr>
      <vt:lpstr>“A prophet like me”</vt:lpstr>
      <vt:lpstr>Acts 3:22-24 – Moses’ Prophecy:  A Prophet to Come </vt:lpstr>
      <vt:lpstr>3:25-26 – Prophecy to Abraham:  Seed Blessing </vt:lpstr>
      <vt:lpstr>Lesson 3 Objectives</vt:lpstr>
      <vt:lpstr>“A prophet like me”</vt:lpstr>
      <vt:lpstr>Lesson 3 Objectives</vt:lpstr>
      <vt:lpstr>Themes in Acts Sermons</vt:lpstr>
      <vt:lpstr>Chapter 4</vt:lpstr>
      <vt:lpstr>The Sadducees  </vt:lpstr>
      <vt:lpstr>PowerPoint Presentation</vt:lpstr>
      <vt:lpstr>Sanhedrin</vt:lpstr>
      <vt:lpstr>PowerPoint Presentation</vt:lpstr>
      <vt:lpstr>PowerPoint Presentation</vt:lpstr>
      <vt:lpstr>Acts 4:8-12 – Peter’s Response (mini sermon)</vt:lpstr>
      <vt:lpstr>Acts 4:13-22</vt:lpstr>
      <vt:lpstr>According to Acts 4:23-31</vt:lpstr>
      <vt:lpstr>Acts 4:23-31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lerxst pratt</dc:creator>
  <cp:lastModifiedBy>lerxst pratt</cp:lastModifiedBy>
  <cp:revision>15</cp:revision>
  <cp:lastPrinted>2018-09-16T11:31:51Z</cp:lastPrinted>
  <dcterms:created xsi:type="dcterms:W3CDTF">2018-09-16T01:14:20Z</dcterms:created>
  <dcterms:modified xsi:type="dcterms:W3CDTF">2018-09-16T11:58:14Z</dcterms:modified>
</cp:coreProperties>
</file>