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292" r:id="rId3"/>
    <p:sldId id="432" r:id="rId4"/>
    <p:sldId id="383" r:id="rId5"/>
    <p:sldId id="470" r:id="rId6"/>
    <p:sldId id="471" r:id="rId7"/>
    <p:sldId id="468" r:id="rId8"/>
    <p:sldId id="452" r:id="rId9"/>
    <p:sldId id="450" r:id="rId10"/>
    <p:sldId id="454" r:id="rId11"/>
    <p:sldId id="476" r:id="rId12"/>
    <p:sldId id="477" r:id="rId13"/>
    <p:sldId id="500" r:id="rId14"/>
    <p:sldId id="516" r:id="rId15"/>
    <p:sldId id="535" r:id="rId16"/>
    <p:sldId id="536" r:id="rId17"/>
    <p:sldId id="542" r:id="rId18"/>
    <p:sldId id="543" r:id="rId19"/>
    <p:sldId id="550" r:id="rId20"/>
    <p:sldId id="544" r:id="rId21"/>
    <p:sldId id="545" r:id="rId22"/>
    <p:sldId id="546" r:id="rId23"/>
    <p:sldId id="547" r:id="rId24"/>
    <p:sldId id="548" r:id="rId25"/>
    <p:sldId id="549" r:id="rId26"/>
    <p:sldId id="539" r:id="rId27"/>
    <p:sldId id="540" r:id="rId28"/>
    <p:sldId id="541" r:id="rId29"/>
    <p:sldId id="551" r:id="rId30"/>
    <p:sldId id="552" r:id="rId31"/>
    <p:sldId id="555" r:id="rId32"/>
    <p:sldId id="556" r:id="rId33"/>
    <p:sldId id="258" r:id="rId34"/>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8"/>
    <p:restoredTop sz="80882"/>
  </p:normalViewPr>
  <p:slideViewPr>
    <p:cSldViewPr snapToGrid="0" snapToObjects="1">
      <p:cViewPr varScale="1">
        <p:scale>
          <a:sx n="82" d="100"/>
          <a:sy n="82" d="100"/>
        </p:scale>
        <p:origin x="960" y="176"/>
      </p:cViewPr>
      <p:guideLst/>
    </p:cSldViewPr>
  </p:slideViewPr>
  <p:notesTextViewPr>
    <p:cViewPr>
      <p:scale>
        <a:sx n="1" d="1"/>
        <a:sy n="1" d="1"/>
      </p:scale>
      <p:origin x="0" y="0"/>
    </p:cViewPr>
  </p:notesTextViewPr>
  <p:notesViewPr>
    <p:cSldViewPr snapToGrid="0" snapToObjects="1">
      <p:cViewPr varScale="1">
        <p:scale>
          <a:sx n="86" d="100"/>
          <a:sy n="86" d="100"/>
        </p:scale>
        <p:origin x="3928" y="21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6D96-E810-6141-9AD5-89E6C5D1CB72}" type="datetimeFigureOut">
              <a:rPr lang="en-US" smtClean="0"/>
              <a:t>8/29/18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692D6-E294-6D44-A874-4C1F6C49BDEF}" type="slidenum">
              <a:rPr lang="en-US" smtClean="0"/>
              <a:t>‹#›</a:t>
            </a:fld>
            <a:endParaRPr lang="en-US"/>
          </a:p>
        </p:txBody>
      </p:sp>
    </p:spTree>
    <p:extLst>
      <p:ext uri="{BB962C8B-B14F-4D97-AF65-F5344CB8AC3E}">
        <p14:creationId xmlns:p14="http://schemas.microsoft.com/office/powerpoint/2010/main" val="33086394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gateway.com/passage/?search=Revelation+21:11&amp;version=NASB" TargetMode="External"/><Relationship Id="rId4" Type="http://schemas.openxmlformats.org/officeDocument/2006/relationships/hyperlink" Target="https://www.biblegateway.com/passage/?search=Revelation+21:23&amp;version=NASB" TargetMode="External"/><Relationship Id="rId5" Type="http://schemas.openxmlformats.org/officeDocument/2006/relationships/hyperlink" Target="https://www.biblegateway.com/passage/?search=Revelation+21:24&amp;version=NASB" TargetMode="External"/><Relationship Id="rId6" Type="http://schemas.openxmlformats.org/officeDocument/2006/relationships/hyperlink" Target="https://www.biblegateway.com/passage/?search=Revelation+21:26&amp;version=NASB"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blegateway.com/passage/?search=Revelation+21:11&amp;version=NASB" TargetMode="External"/><Relationship Id="rId4" Type="http://schemas.openxmlformats.org/officeDocument/2006/relationships/hyperlink" Target="https://www.biblegateway.com/passage/?search=Revelation+21:23&amp;version=NASB" TargetMode="External"/><Relationship Id="rId5" Type="http://schemas.openxmlformats.org/officeDocument/2006/relationships/hyperlink" Target="https://www.biblegateway.com/passage/?search=Revelation+21:24&amp;version=NASB" TargetMode="External"/><Relationship Id="rId6" Type="http://schemas.openxmlformats.org/officeDocument/2006/relationships/hyperlink" Target="https://www.biblegateway.com/passage/?search=Revelation+21:26&amp;version=NASB"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legateway.com/passage/?search=Revelation+21:11&amp;version=NASB" TargetMode="External"/><Relationship Id="rId4" Type="http://schemas.openxmlformats.org/officeDocument/2006/relationships/hyperlink" Target="https://www.biblegateway.com/passage/?search=Revelation+21:23&amp;version=NASB" TargetMode="External"/><Relationship Id="rId5" Type="http://schemas.openxmlformats.org/officeDocument/2006/relationships/hyperlink" Target="https://www.biblegateway.com/passage/?search=Revelation+21:24&amp;version=NASB" TargetMode="External"/><Relationship Id="rId6" Type="http://schemas.openxmlformats.org/officeDocument/2006/relationships/hyperlink" Target="https://www.biblegateway.com/passage/?search=Revelation+21:26&amp;version=NASB"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iblegateway.com/passage/?search=Revelation+21:11&amp;version=NASB" TargetMode="External"/><Relationship Id="rId4" Type="http://schemas.openxmlformats.org/officeDocument/2006/relationships/hyperlink" Target="https://www.biblegateway.com/passage/?search=Revelation+21:23&amp;version=NASB" TargetMode="External"/><Relationship Id="rId5" Type="http://schemas.openxmlformats.org/officeDocument/2006/relationships/hyperlink" Target="https://www.biblegateway.com/passage/?search=Revelation+21:24&amp;version=NASB" TargetMode="External"/><Relationship Id="rId6" Type="http://schemas.openxmlformats.org/officeDocument/2006/relationships/hyperlink" Target="https://www.biblegateway.com/passage/?search=Revelation+21:26&amp;version=NASB"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 19 ends with the destruction of the beast and the false prophet </a:t>
            </a:r>
            <a:r>
              <a:rPr lang="mr-IN" dirty="0" smtClean="0"/>
              <a:t>–</a:t>
            </a:r>
            <a:r>
              <a:rPr lang="en-US" dirty="0" smtClean="0"/>
              <a:t> but we are left to wonder?  What about the dragon</a:t>
            </a:r>
            <a:r>
              <a:rPr lang="en-US" baseline="0" dirty="0" smtClean="0"/>
              <a:t> who was behind it all?  What will be his end?</a:t>
            </a:r>
          </a:p>
          <a:p>
            <a:endParaRPr lang="en-US" baseline="0" dirty="0" smtClean="0"/>
          </a:p>
          <a:p>
            <a:r>
              <a:rPr lang="en-US" baseline="0" dirty="0" err="1" smtClean="0"/>
              <a:t>Ch</a:t>
            </a:r>
            <a:r>
              <a:rPr lang="en-US" baseline="0" dirty="0" smtClean="0"/>
              <a:t> 20 shows us that the answer to that question is CERTAIN but is not simultaneous with the fall of Rome.  The defeat of Satan in fact will come after Christ has reigned for a long time </a:t>
            </a:r>
            <a:r>
              <a:rPr lang="mr-IN" baseline="0" dirty="0" smtClean="0"/>
              <a:t>–</a:t>
            </a:r>
            <a:r>
              <a:rPr lang="en-US" baseline="0" dirty="0" smtClean="0"/>
              <a:t> at an appointed time.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a:t>
            </a:fld>
            <a:endParaRPr lang="en-US"/>
          </a:p>
        </p:txBody>
      </p:sp>
    </p:spTree>
    <p:extLst>
      <p:ext uri="{BB962C8B-B14F-4D97-AF65-F5344CB8AC3E}">
        <p14:creationId xmlns:p14="http://schemas.microsoft.com/office/powerpoint/2010/main" val="16384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10</a:t>
            </a:fld>
            <a:endParaRPr lang="en-US"/>
          </a:p>
        </p:txBody>
      </p:sp>
    </p:spTree>
    <p:extLst>
      <p:ext uri="{BB962C8B-B14F-4D97-AF65-F5344CB8AC3E}">
        <p14:creationId xmlns:p14="http://schemas.microsoft.com/office/powerpoint/2010/main" val="19648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13 </a:t>
            </a:r>
            <a:r>
              <a:rPr lang="mr-IN" dirty="0" smtClean="0"/>
              <a:t>–</a:t>
            </a:r>
            <a:r>
              <a:rPr lang="en-US" dirty="0" smtClean="0"/>
              <a:t> Satan</a:t>
            </a:r>
            <a:r>
              <a:rPr lang="en-US" baseline="0" dirty="0" smtClean="0"/>
              <a:t> stirred up the Beast</a:t>
            </a:r>
          </a:p>
          <a:p>
            <a:r>
              <a:rPr lang="en-US" baseline="0" dirty="0" err="1" smtClean="0"/>
              <a:t>Ch</a:t>
            </a:r>
            <a:r>
              <a:rPr lang="en-US" baseline="0" dirty="0" smtClean="0"/>
              <a:t> 14 </a:t>
            </a:r>
            <a:r>
              <a:rPr lang="mr-IN" baseline="0" dirty="0" smtClean="0"/>
              <a:t>–</a:t>
            </a:r>
            <a:r>
              <a:rPr lang="en-US" baseline="0" dirty="0" smtClean="0"/>
              <a:t> Jesus stirred up the Angels</a:t>
            </a:r>
          </a:p>
          <a:p>
            <a:r>
              <a:rPr lang="en-US" baseline="0" dirty="0" err="1" smtClean="0"/>
              <a:t>Ch</a:t>
            </a:r>
            <a:r>
              <a:rPr lang="en-US" baseline="0" dirty="0" smtClean="0"/>
              <a:t> 15 </a:t>
            </a:r>
            <a:r>
              <a:rPr lang="mr-IN" baseline="0" dirty="0" smtClean="0"/>
              <a:t>–</a:t>
            </a:r>
            <a:r>
              <a:rPr lang="en-US" baseline="0" dirty="0" smtClean="0"/>
              <a:t> Celebrating Jesus’ Superiority</a:t>
            </a:r>
            <a:endParaRPr lang="en-US" dirty="0" smtClean="0"/>
          </a:p>
          <a:p>
            <a:endParaRPr lang="en-US" dirty="0" smtClean="0"/>
          </a:p>
          <a:p>
            <a:endParaRPr lang="en-US" dirty="0" smtClean="0"/>
          </a:p>
          <a:p>
            <a:r>
              <a:rPr lang="en-US" dirty="0" smtClean="0"/>
              <a:t>God Is Exalted:  The song of Moses is a song of deliverance and rescue.  The saints</a:t>
            </a:r>
            <a:r>
              <a:rPr lang="en-US" baseline="0" dirty="0" smtClean="0"/>
              <a:t> who have given their lives aren’t asking: How could you let this happen. They are praising Him for His wonderful works.  *Hymn: Come let us worship and bow down.</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11</a:t>
            </a:fld>
            <a:endParaRPr lang="en-US"/>
          </a:p>
        </p:txBody>
      </p:sp>
    </p:spTree>
    <p:extLst>
      <p:ext uri="{BB962C8B-B14F-4D97-AF65-F5344CB8AC3E}">
        <p14:creationId xmlns:p14="http://schemas.microsoft.com/office/powerpoint/2010/main" val="207567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16:13 </a:t>
            </a:r>
            <a:r>
              <a:rPr lang="mr-IN" dirty="0" smtClean="0"/>
              <a:t>–</a:t>
            </a:r>
            <a:r>
              <a:rPr lang="en-US" dirty="0" smtClean="0"/>
              <a:t> this is not the final day of judgment </a:t>
            </a:r>
            <a:r>
              <a:rPr lang="mr-IN" dirty="0" smtClean="0"/>
              <a:t>–</a:t>
            </a:r>
            <a:r>
              <a:rPr lang="en-US" dirty="0" smtClean="0"/>
              <a:t> but a judgment against</a:t>
            </a:r>
            <a:r>
              <a:rPr lang="en-US" baseline="0" dirty="0" smtClean="0"/>
              <a:t> the beast and it’s blaspheme.</a:t>
            </a:r>
          </a:p>
          <a:p>
            <a:endParaRPr lang="en-US" baseline="0" dirty="0" smtClean="0"/>
          </a:p>
          <a:p>
            <a:endParaRPr lang="en-US" baseline="0" dirty="0" smtClean="0"/>
          </a:p>
          <a:p>
            <a:r>
              <a:rPr lang="en-US" baseline="0" dirty="0" smtClean="0"/>
              <a:t>** Key Word is MOUTH:  When this battle does take place, it is JESUS and the sword of HIS MOUTH that brings Victory.  Rev. 19:20-21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12</a:t>
            </a:fld>
            <a:endParaRPr lang="en-US"/>
          </a:p>
        </p:txBody>
      </p:sp>
    </p:spTree>
    <p:extLst>
      <p:ext uri="{BB962C8B-B14F-4D97-AF65-F5344CB8AC3E}">
        <p14:creationId xmlns:p14="http://schemas.microsoft.com/office/powerpoint/2010/main" val="204678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chapter picks up the pace significantly. IT crams in AMAZING and FANTASTIC images of Victory!</a:t>
            </a:r>
          </a:p>
          <a:p>
            <a:endParaRPr lang="en-US" baseline="0" dirty="0" smtClean="0"/>
          </a:p>
          <a:p>
            <a:r>
              <a:rPr lang="en-US" baseline="0" dirty="0" smtClean="0"/>
              <a:t> This one chapter has 6 key scenes</a:t>
            </a:r>
          </a:p>
          <a:p>
            <a:endParaRPr lang="en-US" baseline="0" dirty="0" smtClean="0"/>
          </a:p>
          <a:p>
            <a:r>
              <a:rPr lang="en-US" baseline="0" dirty="0" smtClean="0"/>
              <a:t>A.) John Sees the Hallelujah’s</a:t>
            </a:r>
          </a:p>
          <a:p>
            <a:r>
              <a:rPr lang="en-US" baseline="0" dirty="0" smtClean="0"/>
              <a:t>B.) Then the Bride </a:t>
            </a:r>
          </a:p>
          <a:p>
            <a:r>
              <a:rPr lang="en-US" baseline="0" dirty="0" smtClean="0"/>
              <a:t>C.) Then The Instruction To Worship God </a:t>
            </a:r>
          </a:p>
          <a:p>
            <a:r>
              <a:rPr lang="en-US" baseline="0" dirty="0" smtClean="0"/>
              <a:t>D.) Then Lord Coming in Victory </a:t>
            </a:r>
          </a:p>
          <a:p>
            <a:r>
              <a:rPr lang="en-US" baseline="0" dirty="0" smtClean="0"/>
              <a:t>E.) Then the Birds Gather </a:t>
            </a:r>
          </a:p>
          <a:p>
            <a:r>
              <a:rPr lang="en-US" baseline="0" dirty="0" smtClean="0"/>
              <a:t>F.) Then The Lake of Fire.</a:t>
            </a:r>
          </a:p>
          <a:p>
            <a:endParaRPr lang="en-US" baseline="0" dirty="0" smtClean="0"/>
          </a:p>
          <a:p>
            <a:endParaRPr lang="en-US" baseline="0" dirty="0" smtClean="0"/>
          </a:p>
          <a:p>
            <a:r>
              <a:rPr lang="en-US" baseline="0" dirty="0" smtClean="0"/>
              <a:t>The Conquest Brings The Destruction of the Beast &amp; False Prophet</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13</a:t>
            </a:fld>
            <a:endParaRPr lang="en-US"/>
          </a:p>
        </p:txBody>
      </p:sp>
    </p:spTree>
    <p:extLst>
      <p:ext uri="{BB962C8B-B14F-4D97-AF65-F5344CB8AC3E}">
        <p14:creationId xmlns:p14="http://schemas.microsoft.com/office/powerpoint/2010/main" val="90070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1" u="none" strike="noStrike" kern="1200" dirty="0" smtClean="0">
                <a:solidFill>
                  <a:schemeClr val="tx1"/>
                </a:solidFill>
                <a:effectLst/>
                <a:latin typeface="+mn-lt"/>
                <a:ea typeface="+mn-ea"/>
                <a:cs typeface="+mn-cs"/>
                <a:hlinkClick r:id="rId3"/>
              </a:rPr>
              <a:t>Revelation 21:11</a:t>
            </a:r>
            <a:endParaRPr lang="en-US" b="1" dirty="0" smtClean="0">
              <a:effectLst/>
            </a:endParaRPr>
          </a:p>
          <a:p>
            <a:r>
              <a:rPr lang="en-US" sz="936" kern="1200" dirty="0" smtClean="0">
                <a:solidFill>
                  <a:schemeClr val="tx1"/>
                </a:solidFill>
                <a:effectLst/>
                <a:latin typeface="+mn-lt"/>
                <a:ea typeface="+mn-ea"/>
                <a:cs typeface="+mn-cs"/>
              </a:rPr>
              <a:t>having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of God. Her brilliance was like a very costly stone, as a stone of crystal-clear jasper. </a:t>
            </a:r>
          </a:p>
          <a:p>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4"/>
              </a:rPr>
              <a:t>Revelation 21:23</a:t>
            </a:r>
            <a:endParaRPr lang="en-US" b="1" dirty="0" smtClean="0">
              <a:effectLst/>
            </a:endParaRPr>
          </a:p>
          <a:p>
            <a:r>
              <a:rPr lang="en-US" sz="936" kern="1200" dirty="0" smtClean="0">
                <a:solidFill>
                  <a:schemeClr val="tx1"/>
                </a:solidFill>
                <a:effectLst/>
                <a:latin typeface="+mn-lt"/>
                <a:ea typeface="+mn-ea"/>
                <a:cs typeface="+mn-cs"/>
              </a:rPr>
              <a:t>And the city has no need of the sun or of the moon to shine on it, for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of God has illumined it, and its lamp </a:t>
            </a:r>
            <a:r>
              <a:rPr lang="en-US" sz="936" i="1" kern="1200" dirty="0" smtClean="0">
                <a:solidFill>
                  <a:schemeClr val="tx1"/>
                </a:solidFill>
                <a:effectLst/>
                <a:latin typeface="+mn-lt"/>
                <a:ea typeface="+mn-ea"/>
                <a:cs typeface="+mn-cs"/>
              </a:rPr>
              <a:t>is</a:t>
            </a:r>
            <a:r>
              <a:rPr lang="en-US" sz="936" kern="1200" dirty="0" smtClean="0">
                <a:solidFill>
                  <a:schemeClr val="tx1"/>
                </a:solidFill>
                <a:effectLst/>
                <a:latin typeface="+mn-lt"/>
                <a:ea typeface="+mn-ea"/>
                <a:cs typeface="+mn-cs"/>
              </a:rPr>
              <a:t> the Lamb. </a:t>
            </a:r>
          </a:p>
          <a:p>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5"/>
              </a:rPr>
              <a:t>Revelation 21:24</a:t>
            </a:r>
            <a:endParaRPr lang="en-US" b="1" dirty="0" smtClean="0">
              <a:effectLst/>
            </a:endParaRPr>
          </a:p>
          <a:p>
            <a:r>
              <a:rPr lang="en-US" sz="936" kern="1200" dirty="0" smtClean="0">
                <a:solidFill>
                  <a:schemeClr val="tx1"/>
                </a:solidFill>
                <a:effectLst/>
                <a:latin typeface="+mn-lt"/>
                <a:ea typeface="+mn-ea"/>
                <a:cs typeface="+mn-cs"/>
              </a:rPr>
              <a:t>The nations will walk by its light, and the kings of the earth will bring their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into it.</a:t>
            </a:r>
            <a:br>
              <a:rPr lang="en-US" sz="936" kern="1200" dirty="0" smtClean="0">
                <a:solidFill>
                  <a:schemeClr val="tx1"/>
                </a:solidFill>
                <a:effectLst/>
                <a:latin typeface="+mn-lt"/>
                <a:ea typeface="+mn-ea"/>
                <a:cs typeface="+mn-cs"/>
              </a:rPr>
            </a:br>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6"/>
              </a:rPr>
              <a:t>Revelation 21:26</a:t>
            </a:r>
            <a:endParaRPr lang="en-US" b="1" dirty="0" smtClean="0">
              <a:effectLst/>
            </a:endParaRPr>
          </a:p>
          <a:p>
            <a:r>
              <a:rPr lang="en-US" sz="936" kern="1200" dirty="0" smtClean="0">
                <a:solidFill>
                  <a:schemeClr val="tx1"/>
                </a:solidFill>
                <a:effectLst/>
                <a:latin typeface="+mn-lt"/>
                <a:ea typeface="+mn-ea"/>
                <a:cs typeface="+mn-cs"/>
              </a:rPr>
              <a:t>and they will bring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and the honor of the nations into it;</a:t>
            </a:r>
          </a:p>
          <a:p>
            <a:endParaRPr lang="en-US" sz="936" kern="1200" dirty="0" smtClean="0">
              <a:solidFill>
                <a:schemeClr val="tx1"/>
              </a:solidFill>
              <a:effectLst/>
              <a:latin typeface="+mn-lt"/>
              <a:ea typeface="+mn-ea"/>
              <a:cs typeface="+mn-cs"/>
            </a:endParaRPr>
          </a:p>
          <a:p>
            <a:r>
              <a:rPr lang="en-US" sz="936" kern="1200" dirty="0" smtClean="0">
                <a:solidFill>
                  <a:schemeClr val="tx1"/>
                </a:solidFill>
                <a:effectLst/>
                <a:latin typeface="+mn-lt"/>
                <a:ea typeface="+mn-ea"/>
                <a:cs typeface="+mn-cs"/>
              </a:rPr>
              <a:t>The</a:t>
            </a:r>
            <a:r>
              <a:rPr lang="en-US" sz="936" kern="1200" baseline="0" dirty="0" smtClean="0">
                <a:solidFill>
                  <a:schemeClr val="tx1"/>
                </a:solidFill>
                <a:effectLst/>
                <a:latin typeface="+mn-lt"/>
                <a:ea typeface="+mn-ea"/>
                <a:cs typeface="+mn-cs"/>
              </a:rPr>
              <a:t> Glory of God and the glory of the Nations are both mentioned twice </a:t>
            </a:r>
            <a:r>
              <a:rPr lang="mr-IN" sz="936" kern="1200" baseline="0" dirty="0" smtClean="0">
                <a:solidFill>
                  <a:schemeClr val="tx1"/>
                </a:solidFill>
                <a:effectLst/>
                <a:latin typeface="+mn-lt"/>
                <a:ea typeface="+mn-ea"/>
                <a:cs typeface="+mn-cs"/>
              </a:rPr>
              <a:t>–</a:t>
            </a:r>
            <a:r>
              <a:rPr lang="en-US" sz="936" kern="1200" baseline="0" dirty="0" smtClean="0">
                <a:solidFill>
                  <a:schemeClr val="tx1"/>
                </a:solidFill>
                <a:effectLst/>
                <a:latin typeface="+mn-lt"/>
                <a:ea typeface="+mn-ea"/>
                <a:cs typeface="+mn-cs"/>
              </a:rPr>
              <a:t> the people of God, bride of the Lamb, are filled with both.</a:t>
            </a:r>
          </a:p>
          <a:p>
            <a:endParaRPr lang="en-US" sz="936" kern="1200" baseline="0" dirty="0" smtClean="0">
              <a:solidFill>
                <a:schemeClr val="tx1"/>
              </a:solidFill>
              <a:effectLst/>
              <a:latin typeface="+mn-lt"/>
              <a:ea typeface="+mn-ea"/>
              <a:cs typeface="+mn-cs"/>
            </a:endParaRPr>
          </a:p>
          <a:p>
            <a:endParaRPr lang="en-US" sz="936" kern="1200" baseline="0" dirty="0" smtClean="0">
              <a:solidFill>
                <a:schemeClr val="tx1"/>
              </a:solidFill>
              <a:effectLst/>
              <a:latin typeface="+mn-lt"/>
              <a:ea typeface="+mn-ea"/>
              <a:cs typeface="+mn-cs"/>
            </a:endParaRPr>
          </a:p>
          <a:p>
            <a:r>
              <a:rPr lang="en-US" sz="936" kern="1200" baseline="0" dirty="0" smtClean="0">
                <a:solidFill>
                  <a:schemeClr val="tx1"/>
                </a:solidFill>
                <a:effectLst/>
                <a:latin typeface="+mn-lt"/>
                <a:ea typeface="+mn-ea"/>
                <a:cs typeface="+mn-cs"/>
              </a:rPr>
              <a:t>The magnificence and splendor of this chapter is without comparison.  No other chapter in the Bible pictures a more victorious, more at rest, more glorified scene than this.  The People of God Pictured in Eternal Glory.</a:t>
            </a:r>
          </a:p>
          <a:p>
            <a:endParaRPr lang="en-US" sz="936" kern="1200" baseline="0" dirty="0" smtClean="0">
              <a:solidFill>
                <a:schemeClr val="tx1"/>
              </a:solidFill>
              <a:effectLst/>
              <a:latin typeface="+mn-lt"/>
              <a:ea typeface="+mn-ea"/>
              <a:cs typeface="+mn-cs"/>
            </a:endParaRPr>
          </a:p>
          <a:p>
            <a:r>
              <a:rPr lang="en-US" sz="936" kern="1200" baseline="0" dirty="0" smtClean="0">
                <a:solidFill>
                  <a:schemeClr val="tx1"/>
                </a:solidFill>
                <a:effectLst/>
                <a:latin typeface="+mn-lt"/>
                <a:ea typeface="+mn-ea"/>
                <a:cs typeface="+mn-cs"/>
              </a:rPr>
              <a:t>There are “aspects of this” we can relate to here on earth. There are portions of this that we have a taste of today.  But after extensive study the strongest conclusion I can reach is that this is the church in eternity.</a:t>
            </a:r>
          </a:p>
          <a:p>
            <a:endParaRPr lang="en-US" sz="936" kern="1200" baseline="0" dirty="0" smtClean="0">
              <a:solidFill>
                <a:schemeClr val="tx1"/>
              </a:solidFill>
              <a:effectLst/>
              <a:latin typeface="+mn-lt"/>
              <a:ea typeface="+mn-ea"/>
              <a:cs typeface="+mn-cs"/>
            </a:endParaRPr>
          </a:p>
          <a:p>
            <a:endParaRPr lang="en-US" sz="936"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14</a:t>
            </a:fld>
            <a:endParaRPr lang="en-US"/>
          </a:p>
        </p:txBody>
      </p:sp>
    </p:spTree>
    <p:extLst>
      <p:ext uri="{BB962C8B-B14F-4D97-AF65-F5344CB8AC3E}">
        <p14:creationId xmlns:p14="http://schemas.microsoft.com/office/powerpoint/2010/main" val="143803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1" u="none" strike="noStrike" kern="1200" dirty="0" smtClean="0">
                <a:solidFill>
                  <a:schemeClr val="tx1"/>
                </a:solidFill>
                <a:effectLst/>
                <a:latin typeface="+mn-lt"/>
                <a:ea typeface="+mn-ea"/>
                <a:cs typeface="+mn-cs"/>
                <a:hlinkClick r:id="rId3"/>
              </a:rPr>
              <a:t>Revelation 21:11</a:t>
            </a:r>
            <a:endParaRPr lang="en-US" b="1" dirty="0" smtClean="0">
              <a:effectLst/>
            </a:endParaRPr>
          </a:p>
          <a:p>
            <a:r>
              <a:rPr lang="en-US" sz="936" kern="1200" dirty="0" smtClean="0">
                <a:solidFill>
                  <a:schemeClr val="tx1"/>
                </a:solidFill>
                <a:effectLst/>
                <a:latin typeface="+mn-lt"/>
                <a:ea typeface="+mn-ea"/>
                <a:cs typeface="+mn-cs"/>
              </a:rPr>
              <a:t>having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of God. Her brilliance was like a very costly stone, as a stone of crystal-clear jasper. </a:t>
            </a:r>
          </a:p>
          <a:p>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4"/>
              </a:rPr>
              <a:t>Revelation 21:23</a:t>
            </a:r>
            <a:endParaRPr lang="en-US" b="1" dirty="0" smtClean="0">
              <a:effectLst/>
            </a:endParaRPr>
          </a:p>
          <a:p>
            <a:r>
              <a:rPr lang="en-US" sz="936" kern="1200" dirty="0" smtClean="0">
                <a:solidFill>
                  <a:schemeClr val="tx1"/>
                </a:solidFill>
                <a:effectLst/>
                <a:latin typeface="+mn-lt"/>
                <a:ea typeface="+mn-ea"/>
                <a:cs typeface="+mn-cs"/>
              </a:rPr>
              <a:t>And the city has no need of the sun or of the moon to shine on it, for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of God has illumined it, and its lamp </a:t>
            </a:r>
            <a:r>
              <a:rPr lang="en-US" sz="936" i="1" kern="1200" dirty="0" smtClean="0">
                <a:solidFill>
                  <a:schemeClr val="tx1"/>
                </a:solidFill>
                <a:effectLst/>
                <a:latin typeface="+mn-lt"/>
                <a:ea typeface="+mn-ea"/>
                <a:cs typeface="+mn-cs"/>
              </a:rPr>
              <a:t>is</a:t>
            </a:r>
            <a:r>
              <a:rPr lang="en-US" sz="936" kern="1200" dirty="0" smtClean="0">
                <a:solidFill>
                  <a:schemeClr val="tx1"/>
                </a:solidFill>
                <a:effectLst/>
                <a:latin typeface="+mn-lt"/>
                <a:ea typeface="+mn-ea"/>
                <a:cs typeface="+mn-cs"/>
              </a:rPr>
              <a:t> the Lamb. </a:t>
            </a:r>
          </a:p>
          <a:p>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5"/>
              </a:rPr>
              <a:t>Revelation 21:24</a:t>
            </a:r>
            <a:endParaRPr lang="en-US" b="1" dirty="0" smtClean="0">
              <a:effectLst/>
            </a:endParaRPr>
          </a:p>
          <a:p>
            <a:r>
              <a:rPr lang="en-US" sz="936" kern="1200" dirty="0" smtClean="0">
                <a:solidFill>
                  <a:schemeClr val="tx1"/>
                </a:solidFill>
                <a:effectLst/>
                <a:latin typeface="+mn-lt"/>
                <a:ea typeface="+mn-ea"/>
                <a:cs typeface="+mn-cs"/>
              </a:rPr>
              <a:t>The nations will walk by its light, and the kings of the earth will bring their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into it.</a:t>
            </a:r>
            <a:br>
              <a:rPr lang="en-US" sz="936" kern="1200" dirty="0" smtClean="0">
                <a:solidFill>
                  <a:schemeClr val="tx1"/>
                </a:solidFill>
                <a:effectLst/>
                <a:latin typeface="+mn-lt"/>
                <a:ea typeface="+mn-ea"/>
                <a:cs typeface="+mn-cs"/>
              </a:rPr>
            </a:br>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6"/>
              </a:rPr>
              <a:t>Revelation 21:26</a:t>
            </a:r>
            <a:endParaRPr lang="en-US" b="1" dirty="0" smtClean="0">
              <a:effectLst/>
            </a:endParaRPr>
          </a:p>
          <a:p>
            <a:r>
              <a:rPr lang="en-US" sz="936" kern="1200" dirty="0" smtClean="0">
                <a:solidFill>
                  <a:schemeClr val="tx1"/>
                </a:solidFill>
                <a:effectLst/>
                <a:latin typeface="+mn-lt"/>
                <a:ea typeface="+mn-ea"/>
                <a:cs typeface="+mn-cs"/>
              </a:rPr>
              <a:t>and they will bring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and the honor of the nations into it;</a:t>
            </a:r>
          </a:p>
          <a:p>
            <a:endParaRPr lang="en-US" sz="936" kern="1200" dirty="0" smtClean="0">
              <a:solidFill>
                <a:schemeClr val="tx1"/>
              </a:solidFill>
              <a:effectLst/>
              <a:latin typeface="+mn-lt"/>
              <a:ea typeface="+mn-ea"/>
              <a:cs typeface="+mn-cs"/>
            </a:endParaRPr>
          </a:p>
          <a:p>
            <a:r>
              <a:rPr lang="en-US" sz="936" kern="1200" dirty="0" smtClean="0">
                <a:solidFill>
                  <a:schemeClr val="tx1"/>
                </a:solidFill>
                <a:effectLst/>
                <a:latin typeface="+mn-lt"/>
                <a:ea typeface="+mn-ea"/>
                <a:cs typeface="+mn-cs"/>
              </a:rPr>
              <a:t>The</a:t>
            </a:r>
            <a:r>
              <a:rPr lang="en-US" sz="936" kern="1200" baseline="0" dirty="0" smtClean="0">
                <a:solidFill>
                  <a:schemeClr val="tx1"/>
                </a:solidFill>
                <a:effectLst/>
                <a:latin typeface="+mn-lt"/>
                <a:ea typeface="+mn-ea"/>
                <a:cs typeface="+mn-cs"/>
              </a:rPr>
              <a:t> Glory of God and the glory of the Nations are both mentioned twice </a:t>
            </a:r>
            <a:r>
              <a:rPr lang="mr-IN" sz="936" kern="1200" baseline="0" dirty="0" smtClean="0">
                <a:solidFill>
                  <a:schemeClr val="tx1"/>
                </a:solidFill>
                <a:effectLst/>
                <a:latin typeface="+mn-lt"/>
                <a:ea typeface="+mn-ea"/>
                <a:cs typeface="+mn-cs"/>
              </a:rPr>
              <a:t>–</a:t>
            </a:r>
            <a:r>
              <a:rPr lang="en-US" sz="936" kern="1200" baseline="0" dirty="0" smtClean="0">
                <a:solidFill>
                  <a:schemeClr val="tx1"/>
                </a:solidFill>
                <a:effectLst/>
                <a:latin typeface="+mn-lt"/>
                <a:ea typeface="+mn-ea"/>
                <a:cs typeface="+mn-cs"/>
              </a:rPr>
              <a:t> the people of God, bride of the Lamb, are filled with both.</a:t>
            </a:r>
          </a:p>
          <a:p>
            <a:endParaRPr lang="en-US" sz="936" kern="1200" baseline="0" dirty="0" smtClean="0">
              <a:solidFill>
                <a:schemeClr val="tx1"/>
              </a:solidFill>
              <a:effectLst/>
              <a:latin typeface="+mn-lt"/>
              <a:ea typeface="+mn-ea"/>
              <a:cs typeface="+mn-cs"/>
            </a:endParaRPr>
          </a:p>
          <a:p>
            <a:endParaRPr lang="en-US" sz="936" kern="1200" baseline="0" dirty="0" smtClean="0">
              <a:solidFill>
                <a:schemeClr val="tx1"/>
              </a:solidFill>
              <a:effectLst/>
              <a:latin typeface="+mn-lt"/>
              <a:ea typeface="+mn-ea"/>
              <a:cs typeface="+mn-cs"/>
            </a:endParaRPr>
          </a:p>
          <a:p>
            <a:r>
              <a:rPr lang="en-US" sz="936" kern="1200" baseline="0" dirty="0" smtClean="0">
                <a:solidFill>
                  <a:schemeClr val="tx1"/>
                </a:solidFill>
                <a:effectLst/>
                <a:latin typeface="+mn-lt"/>
                <a:ea typeface="+mn-ea"/>
                <a:cs typeface="+mn-cs"/>
              </a:rPr>
              <a:t>The magnificence and splendor of this chapter is without comparison.  No other chapter in the Bible pictures a more victorious, more at rest, more glorified scene than this.  The People of God Pictured in Eternal Glory.</a:t>
            </a:r>
          </a:p>
          <a:p>
            <a:endParaRPr lang="en-US" sz="936" kern="1200" baseline="0" dirty="0" smtClean="0">
              <a:solidFill>
                <a:schemeClr val="tx1"/>
              </a:solidFill>
              <a:effectLst/>
              <a:latin typeface="+mn-lt"/>
              <a:ea typeface="+mn-ea"/>
              <a:cs typeface="+mn-cs"/>
            </a:endParaRPr>
          </a:p>
          <a:p>
            <a:r>
              <a:rPr lang="en-US" sz="936" kern="1200" baseline="0" dirty="0" smtClean="0">
                <a:solidFill>
                  <a:schemeClr val="tx1"/>
                </a:solidFill>
                <a:effectLst/>
                <a:latin typeface="+mn-lt"/>
                <a:ea typeface="+mn-ea"/>
                <a:cs typeface="+mn-cs"/>
              </a:rPr>
              <a:t>There are “aspects of this” we can relate to here on earth. There are portions of this that we have a taste of today.  But after extensive study the strongest conclusion I can reach is that this is the church in eternity.</a:t>
            </a:r>
          </a:p>
          <a:p>
            <a:endParaRPr lang="en-US" sz="936" kern="1200" baseline="0" dirty="0" smtClean="0">
              <a:solidFill>
                <a:schemeClr val="tx1"/>
              </a:solidFill>
              <a:effectLst/>
              <a:latin typeface="+mn-lt"/>
              <a:ea typeface="+mn-ea"/>
              <a:cs typeface="+mn-cs"/>
            </a:endParaRPr>
          </a:p>
          <a:p>
            <a:endParaRPr lang="en-US" sz="936"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15</a:t>
            </a:fld>
            <a:endParaRPr lang="en-US"/>
          </a:p>
        </p:txBody>
      </p:sp>
    </p:spTree>
    <p:extLst>
      <p:ext uri="{BB962C8B-B14F-4D97-AF65-F5344CB8AC3E}">
        <p14:creationId xmlns:p14="http://schemas.microsoft.com/office/powerpoint/2010/main" val="23181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1" u="none" strike="noStrike" kern="1200" dirty="0" smtClean="0">
                <a:solidFill>
                  <a:schemeClr val="tx1"/>
                </a:solidFill>
                <a:effectLst/>
                <a:latin typeface="+mn-lt"/>
                <a:ea typeface="+mn-ea"/>
                <a:cs typeface="+mn-cs"/>
                <a:hlinkClick r:id="rId3"/>
              </a:rPr>
              <a:t>Revelation 21:11</a:t>
            </a:r>
            <a:endParaRPr lang="en-US" b="1" dirty="0" smtClean="0">
              <a:effectLst/>
            </a:endParaRPr>
          </a:p>
          <a:p>
            <a:r>
              <a:rPr lang="en-US" sz="936" kern="1200" dirty="0" smtClean="0">
                <a:solidFill>
                  <a:schemeClr val="tx1"/>
                </a:solidFill>
                <a:effectLst/>
                <a:latin typeface="+mn-lt"/>
                <a:ea typeface="+mn-ea"/>
                <a:cs typeface="+mn-cs"/>
              </a:rPr>
              <a:t>having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of God. Her brilliance was like a very costly stone, as a stone of crystal-clear jasper. </a:t>
            </a:r>
          </a:p>
          <a:p>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4"/>
              </a:rPr>
              <a:t>Revelation 21:23</a:t>
            </a:r>
            <a:endParaRPr lang="en-US" b="1" dirty="0" smtClean="0">
              <a:effectLst/>
            </a:endParaRPr>
          </a:p>
          <a:p>
            <a:r>
              <a:rPr lang="en-US" sz="936" kern="1200" dirty="0" smtClean="0">
                <a:solidFill>
                  <a:schemeClr val="tx1"/>
                </a:solidFill>
                <a:effectLst/>
                <a:latin typeface="+mn-lt"/>
                <a:ea typeface="+mn-ea"/>
                <a:cs typeface="+mn-cs"/>
              </a:rPr>
              <a:t>And the city has no need of the sun or of the moon to shine on it, for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of God has illumined it, and its lamp </a:t>
            </a:r>
            <a:r>
              <a:rPr lang="en-US" sz="936" i="1" kern="1200" dirty="0" smtClean="0">
                <a:solidFill>
                  <a:schemeClr val="tx1"/>
                </a:solidFill>
                <a:effectLst/>
                <a:latin typeface="+mn-lt"/>
                <a:ea typeface="+mn-ea"/>
                <a:cs typeface="+mn-cs"/>
              </a:rPr>
              <a:t>is</a:t>
            </a:r>
            <a:r>
              <a:rPr lang="en-US" sz="936" kern="1200" dirty="0" smtClean="0">
                <a:solidFill>
                  <a:schemeClr val="tx1"/>
                </a:solidFill>
                <a:effectLst/>
                <a:latin typeface="+mn-lt"/>
                <a:ea typeface="+mn-ea"/>
                <a:cs typeface="+mn-cs"/>
              </a:rPr>
              <a:t> the Lamb. </a:t>
            </a:r>
          </a:p>
          <a:p>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5"/>
              </a:rPr>
              <a:t>Revelation 21:24</a:t>
            </a:r>
            <a:endParaRPr lang="en-US" b="1" dirty="0" smtClean="0">
              <a:effectLst/>
            </a:endParaRPr>
          </a:p>
          <a:p>
            <a:r>
              <a:rPr lang="en-US" sz="936" kern="1200" dirty="0" smtClean="0">
                <a:solidFill>
                  <a:schemeClr val="tx1"/>
                </a:solidFill>
                <a:effectLst/>
                <a:latin typeface="+mn-lt"/>
                <a:ea typeface="+mn-ea"/>
                <a:cs typeface="+mn-cs"/>
              </a:rPr>
              <a:t>The nations will walk by its light, and the kings of the earth will bring their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into it.</a:t>
            </a:r>
            <a:br>
              <a:rPr lang="en-US" sz="936" kern="1200" dirty="0" smtClean="0">
                <a:solidFill>
                  <a:schemeClr val="tx1"/>
                </a:solidFill>
                <a:effectLst/>
                <a:latin typeface="+mn-lt"/>
                <a:ea typeface="+mn-ea"/>
                <a:cs typeface="+mn-cs"/>
              </a:rPr>
            </a:br>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6"/>
              </a:rPr>
              <a:t>Revelation 21:26</a:t>
            </a:r>
            <a:endParaRPr lang="en-US" b="1" dirty="0" smtClean="0">
              <a:effectLst/>
            </a:endParaRPr>
          </a:p>
          <a:p>
            <a:r>
              <a:rPr lang="en-US" sz="936" kern="1200" dirty="0" smtClean="0">
                <a:solidFill>
                  <a:schemeClr val="tx1"/>
                </a:solidFill>
                <a:effectLst/>
                <a:latin typeface="+mn-lt"/>
                <a:ea typeface="+mn-ea"/>
                <a:cs typeface="+mn-cs"/>
              </a:rPr>
              <a:t>and they will bring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and the honor of the nations into it;</a:t>
            </a:r>
          </a:p>
          <a:p>
            <a:endParaRPr lang="en-US" sz="936" kern="1200" dirty="0" smtClean="0">
              <a:solidFill>
                <a:schemeClr val="tx1"/>
              </a:solidFill>
              <a:effectLst/>
              <a:latin typeface="+mn-lt"/>
              <a:ea typeface="+mn-ea"/>
              <a:cs typeface="+mn-cs"/>
            </a:endParaRPr>
          </a:p>
          <a:p>
            <a:r>
              <a:rPr lang="en-US" sz="936" kern="1200" dirty="0" smtClean="0">
                <a:solidFill>
                  <a:schemeClr val="tx1"/>
                </a:solidFill>
                <a:effectLst/>
                <a:latin typeface="+mn-lt"/>
                <a:ea typeface="+mn-ea"/>
                <a:cs typeface="+mn-cs"/>
              </a:rPr>
              <a:t>The</a:t>
            </a:r>
            <a:r>
              <a:rPr lang="en-US" sz="936" kern="1200" baseline="0" dirty="0" smtClean="0">
                <a:solidFill>
                  <a:schemeClr val="tx1"/>
                </a:solidFill>
                <a:effectLst/>
                <a:latin typeface="+mn-lt"/>
                <a:ea typeface="+mn-ea"/>
                <a:cs typeface="+mn-cs"/>
              </a:rPr>
              <a:t> Glory of God and the glory of the Nations are both mentioned twice </a:t>
            </a:r>
            <a:r>
              <a:rPr lang="mr-IN" sz="936" kern="1200" baseline="0" dirty="0" smtClean="0">
                <a:solidFill>
                  <a:schemeClr val="tx1"/>
                </a:solidFill>
                <a:effectLst/>
                <a:latin typeface="+mn-lt"/>
                <a:ea typeface="+mn-ea"/>
                <a:cs typeface="+mn-cs"/>
              </a:rPr>
              <a:t>–</a:t>
            </a:r>
            <a:r>
              <a:rPr lang="en-US" sz="936" kern="1200" baseline="0" dirty="0" smtClean="0">
                <a:solidFill>
                  <a:schemeClr val="tx1"/>
                </a:solidFill>
                <a:effectLst/>
                <a:latin typeface="+mn-lt"/>
                <a:ea typeface="+mn-ea"/>
                <a:cs typeface="+mn-cs"/>
              </a:rPr>
              <a:t> the people of God, bride of the Lamb, are filled with both.</a:t>
            </a:r>
          </a:p>
          <a:p>
            <a:endParaRPr lang="en-US" sz="936" kern="1200" baseline="0" dirty="0" smtClean="0">
              <a:solidFill>
                <a:schemeClr val="tx1"/>
              </a:solidFill>
              <a:effectLst/>
              <a:latin typeface="+mn-lt"/>
              <a:ea typeface="+mn-ea"/>
              <a:cs typeface="+mn-cs"/>
            </a:endParaRPr>
          </a:p>
          <a:p>
            <a:endParaRPr lang="en-US" sz="936" kern="1200" baseline="0" dirty="0" smtClean="0">
              <a:solidFill>
                <a:schemeClr val="tx1"/>
              </a:solidFill>
              <a:effectLst/>
              <a:latin typeface="+mn-lt"/>
              <a:ea typeface="+mn-ea"/>
              <a:cs typeface="+mn-cs"/>
            </a:endParaRPr>
          </a:p>
          <a:p>
            <a:r>
              <a:rPr lang="en-US" sz="936" kern="1200" baseline="0" dirty="0" smtClean="0">
                <a:solidFill>
                  <a:schemeClr val="tx1"/>
                </a:solidFill>
                <a:effectLst/>
                <a:latin typeface="+mn-lt"/>
                <a:ea typeface="+mn-ea"/>
                <a:cs typeface="+mn-cs"/>
              </a:rPr>
              <a:t>The magnificence and splendor of this chapter is without comparison.  No other chapter in the Bible pictures a more victorious, more at rest, more glorified scene than this.  The People of God Pictured in Eternal Glory.</a:t>
            </a:r>
          </a:p>
          <a:p>
            <a:endParaRPr lang="en-US" sz="936" kern="1200" baseline="0" dirty="0" smtClean="0">
              <a:solidFill>
                <a:schemeClr val="tx1"/>
              </a:solidFill>
              <a:effectLst/>
              <a:latin typeface="+mn-lt"/>
              <a:ea typeface="+mn-ea"/>
              <a:cs typeface="+mn-cs"/>
            </a:endParaRPr>
          </a:p>
          <a:p>
            <a:r>
              <a:rPr lang="en-US" sz="936" kern="1200" baseline="0" dirty="0" smtClean="0">
                <a:solidFill>
                  <a:schemeClr val="tx1"/>
                </a:solidFill>
                <a:effectLst/>
                <a:latin typeface="+mn-lt"/>
                <a:ea typeface="+mn-ea"/>
                <a:cs typeface="+mn-cs"/>
              </a:rPr>
              <a:t>There are “aspects of this” we can relate to here on earth. There are portions of this that we have a taste of today.  But after extensive study the strongest conclusion I can reach is that this is the church in eternity.</a:t>
            </a:r>
          </a:p>
          <a:p>
            <a:endParaRPr lang="en-US" sz="936" kern="1200" baseline="0" dirty="0" smtClean="0">
              <a:solidFill>
                <a:schemeClr val="tx1"/>
              </a:solidFill>
              <a:effectLst/>
              <a:latin typeface="+mn-lt"/>
              <a:ea typeface="+mn-ea"/>
              <a:cs typeface="+mn-cs"/>
            </a:endParaRPr>
          </a:p>
          <a:p>
            <a:endParaRPr lang="en-US" sz="936"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16</a:t>
            </a:fld>
            <a:endParaRPr lang="en-US"/>
          </a:p>
        </p:txBody>
      </p:sp>
    </p:spTree>
    <p:extLst>
      <p:ext uri="{BB962C8B-B14F-4D97-AF65-F5344CB8AC3E}">
        <p14:creationId xmlns:p14="http://schemas.microsoft.com/office/powerpoint/2010/main" val="365587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strongest points for seeing it as the church in glory on earth would be</a:t>
            </a:r>
            <a:r>
              <a:rPr lang="en-US" baseline="0" dirty="0" smtClean="0"/>
              <a:t> related to Isaiah.</a:t>
            </a:r>
            <a:endParaRPr lang="en-US" dirty="0" smtClean="0"/>
          </a:p>
          <a:p>
            <a:endParaRPr lang="en-US" dirty="0" smtClean="0"/>
          </a:p>
          <a:p>
            <a:r>
              <a:rPr lang="en-US" dirty="0" smtClean="0"/>
              <a:t>We all need to approach this chapter with some humility.</a:t>
            </a:r>
            <a:r>
              <a:rPr lang="en-US" baseline="0" dirty="0" smtClean="0"/>
              <a:t>  </a:t>
            </a:r>
            <a:r>
              <a:rPr lang="en-US" dirty="0" smtClean="0"/>
              <a:t>We are preparing to see the GLORIFIED church.  Is it the church</a:t>
            </a:r>
            <a:r>
              <a:rPr lang="en-US" baseline="0" dirty="0" smtClean="0"/>
              <a:t> GLORIFIED in eternity or on earth</a:t>
            </a:r>
            <a:r>
              <a:rPr lang="mr-IN" baseline="0" dirty="0" smtClean="0"/>
              <a:t>…</a:t>
            </a:r>
            <a:r>
              <a:rPr lang="en-US" baseline="0" dirty="0" smtClean="0"/>
              <a:t> some significant points in favor of each!</a:t>
            </a:r>
          </a:p>
          <a:p>
            <a:endParaRPr lang="en-US" baseline="0" dirty="0" smtClean="0"/>
          </a:p>
          <a:p>
            <a:r>
              <a:rPr lang="en-US" baseline="0" dirty="0" smtClean="0"/>
              <a:t>There does seem to be a common appeal in either interpretation to think about the good in store in our future.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17</a:t>
            </a:fld>
            <a:endParaRPr lang="en-US"/>
          </a:p>
        </p:txBody>
      </p:sp>
    </p:spTree>
    <p:extLst>
      <p:ext uri="{BB962C8B-B14F-4D97-AF65-F5344CB8AC3E}">
        <p14:creationId xmlns:p14="http://schemas.microsoft.com/office/powerpoint/2010/main" val="1277468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time for complete devotion and true</a:t>
            </a:r>
            <a:r>
              <a:rPr lang="en-US" baseline="0" dirty="0" smtClean="0"/>
              <a:t> worship.</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18</a:t>
            </a:fld>
            <a:endParaRPr lang="en-US"/>
          </a:p>
        </p:txBody>
      </p:sp>
    </p:spTree>
    <p:extLst>
      <p:ext uri="{BB962C8B-B14F-4D97-AF65-F5344CB8AC3E}">
        <p14:creationId xmlns:p14="http://schemas.microsoft.com/office/powerpoint/2010/main" val="704071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19</a:t>
            </a:fld>
            <a:endParaRPr lang="en-US"/>
          </a:p>
        </p:txBody>
      </p:sp>
    </p:spTree>
    <p:extLst>
      <p:ext uri="{BB962C8B-B14F-4D97-AF65-F5344CB8AC3E}">
        <p14:creationId xmlns:p14="http://schemas.microsoft.com/office/powerpoint/2010/main" val="213124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studying 12 we really rejoiced in GOD’s CONQUEST.</a:t>
            </a:r>
          </a:p>
          <a:p>
            <a:endParaRPr lang="en-US" dirty="0" smtClean="0"/>
          </a:p>
          <a:p>
            <a:r>
              <a:rPr lang="en-US" dirty="0" smtClean="0"/>
              <a:t>Rev. 12:11 “And they overcome him because</a:t>
            </a:r>
            <a:r>
              <a:rPr lang="en-US" baseline="0" dirty="0" smtClean="0"/>
              <a:t> of the blood of the Lamb and because of the word of their testimony, and they did not love their life even when faced with death.”</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a:t>
            </a:fld>
            <a:endParaRPr lang="en-US"/>
          </a:p>
        </p:txBody>
      </p:sp>
    </p:spTree>
    <p:extLst>
      <p:ext uri="{BB962C8B-B14F-4D97-AF65-F5344CB8AC3E}">
        <p14:creationId xmlns:p14="http://schemas.microsoft.com/office/powerpoint/2010/main" val="1859593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Vs</a:t>
            </a:r>
            <a:r>
              <a:rPr lang="en-US" baseline="0" dirty="0" smtClean="0"/>
              <a:t> 3 </a:t>
            </a:r>
            <a:r>
              <a:rPr lang="mr-IN" baseline="0" dirty="0" smtClean="0"/>
              <a:t>–</a:t>
            </a:r>
            <a:r>
              <a:rPr lang="en-US" baseline="0" dirty="0" smtClean="0"/>
              <a:t> If you wanted to say more directly that God is with His people, how could you?</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20</a:t>
            </a:fld>
            <a:endParaRPr lang="en-US"/>
          </a:p>
        </p:txBody>
      </p:sp>
    </p:spTree>
    <p:extLst>
      <p:ext uri="{BB962C8B-B14F-4D97-AF65-F5344CB8AC3E}">
        <p14:creationId xmlns:p14="http://schemas.microsoft.com/office/powerpoint/2010/main" val="209176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Vs</a:t>
            </a:r>
            <a:r>
              <a:rPr lang="en-US" baseline="0" dirty="0" smtClean="0"/>
              <a:t> 3 </a:t>
            </a:r>
            <a:r>
              <a:rPr lang="mr-IN" baseline="0" dirty="0" smtClean="0"/>
              <a:t>–</a:t>
            </a:r>
            <a:r>
              <a:rPr lang="en-US" baseline="0" dirty="0" smtClean="0"/>
              <a:t> If you wanted to say more directly that God is with His people, how could you?</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21</a:t>
            </a:fld>
            <a:endParaRPr lang="en-US"/>
          </a:p>
        </p:txBody>
      </p:sp>
    </p:spTree>
    <p:extLst>
      <p:ext uri="{BB962C8B-B14F-4D97-AF65-F5344CB8AC3E}">
        <p14:creationId xmlns:p14="http://schemas.microsoft.com/office/powerpoint/2010/main" val="129226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1" u="none" strike="noStrike" kern="1200" dirty="0" smtClean="0">
                <a:solidFill>
                  <a:schemeClr val="tx1"/>
                </a:solidFill>
                <a:effectLst/>
                <a:latin typeface="+mn-lt"/>
                <a:ea typeface="+mn-ea"/>
                <a:cs typeface="+mn-cs"/>
                <a:hlinkClick r:id="rId3"/>
              </a:rPr>
              <a:t>Revelation 21:11</a:t>
            </a:r>
            <a:endParaRPr lang="en-US" b="1" dirty="0" smtClean="0">
              <a:effectLst/>
            </a:endParaRPr>
          </a:p>
          <a:p>
            <a:r>
              <a:rPr lang="en-US" sz="936" kern="1200" dirty="0" smtClean="0">
                <a:solidFill>
                  <a:schemeClr val="tx1"/>
                </a:solidFill>
                <a:effectLst/>
                <a:latin typeface="+mn-lt"/>
                <a:ea typeface="+mn-ea"/>
                <a:cs typeface="+mn-cs"/>
              </a:rPr>
              <a:t>having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of God. Her brilliance was like a very costly stone, as a stone of crystal-clear jasper. </a:t>
            </a:r>
          </a:p>
          <a:p>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4"/>
              </a:rPr>
              <a:t>Revelation 21:23</a:t>
            </a:r>
            <a:endParaRPr lang="en-US" b="1" dirty="0" smtClean="0">
              <a:effectLst/>
            </a:endParaRPr>
          </a:p>
          <a:p>
            <a:r>
              <a:rPr lang="en-US" sz="936" kern="1200" dirty="0" smtClean="0">
                <a:solidFill>
                  <a:schemeClr val="tx1"/>
                </a:solidFill>
                <a:effectLst/>
                <a:latin typeface="+mn-lt"/>
                <a:ea typeface="+mn-ea"/>
                <a:cs typeface="+mn-cs"/>
              </a:rPr>
              <a:t>And the city has no need of the sun or of the moon to shine on it, for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of God has illumined it, and its lamp </a:t>
            </a:r>
            <a:r>
              <a:rPr lang="en-US" sz="936" i="1" kern="1200" dirty="0" smtClean="0">
                <a:solidFill>
                  <a:schemeClr val="tx1"/>
                </a:solidFill>
                <a:effectLst/>
                <a:latin typeface="+mn-lt"/>
                <a:ea typeface="+mn-ea"/>
                <a:cs typeface="+mn-cs"/>
              </a:rPr>
              <a:t>is</a:t>
            </a:r>
            <a:r>
              <a:rPr lang="en-US" sz="936" kern="1200" dirty="0" smtClean="0">
                <a:solidFill>
                  <a:schemeClr val="tx1"/>
                </a:solidFill>
                <a:effectLst/>
                <a:latin typeface="+mn-lt"/>
                <a:ea typeface="+mn-ea"/>
                <a:cs typeface="+mn-cs"/>
              </a:rPr>
              <a:t> the Lamb. </a:t>
            </a:r>
          </a:p>
          <a:p>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5"/>
              </a:rPr>
              <a:t>Revelation 21:24</a:t>
            </a:r>
            <a:endParaRPr lang="en-US" b="1" dirty="0" smtClean="0">
              <a:effectLst/>
            </a:endParaRPr>
          </a:p>
          <a:p>
            <a:r>
              <a:rPr lang="en-US" sz="936" kern="1200" dirty="0" smtClean="0">
                <a:solidFill>
                  <a:schemeClr val="tx1"/>
                </a:solidFill>
                <a:effectLst/>
                <a:latin typeface="+mn-lt"/>
                <a:ea typeface="+mn-ea"/>
                <a:cs typeface="+mn-cs"/>
              </a:rPr>
              <a:t>The nations will walk by its light, and the kings of the earth will bring their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into it.</a:t>
            </a:r>
            <a:br>
              <a:rPr lang="en-US" sz="936" kern="1200" dirty="0" smtClean="0">
                <a:solidFill>
                  <a:schemeClr val="tx1"/>
                </a:solidFill>
                <a:effectLst/>
                <a:latin typeface="+mn-lt"/>
                <a:ea typeface="+mn-ea"/>
                <a:cs typeface="+mn-cs"/>
              </a:rPr>
            </a:br>
            <a:endParaRPr lang="en-US" sz="936" kern="1200" dirty="0" smtClean="0">
              <a:solidFill>
                <a:schemeClr val="tx1"/>
              </a:solidFill>
              <a:effectLst/>
              <a:latin typeface="+mn-lt"/>
              <a:ea typeface="+mn-ea"/>
              <a:cs typeface="+mn-cs"/>
            </a:endParaRPr>
          </a:p>
          <a:p>
            <a:r>
              <a:rPr lang="en-US" sz="936" b="1" u="none" strike="noStrike" kern="1200" dirty="0" smtClean="0">
                <a:solidFill>
                  <a:schemeClr val="tx1"/>
                </a:solidFill>
                <a:effectLst/>
                <a:latin typeface="+mn-lt"/>
                <a:ea typeface="+mn-ea"/>
                <a:cs typeface="+mn-cs"/>
                <a:hlinkClick r:id="rId6"/>
              </a:rPr>
              <a:t>Revelation 21:26</a:t>
            </a:r>
            <a:endParaRPr lang="en-US" b="1" dirty="0" smtClean="0">
              <a:effectLst/>
            </a:endParaRPr>
          </a:p>
          <a:p>
            <a:r>
              <a:rPr lang="en-US" sz="936" kern="1200" dirty="0" smtClean="0">
                <a:solidFill>
                  <a:schemeClr val="tx1"/>
                </a:solidFill>
                <a:effectLst/>
                <a:latin typeface="+mn-lt"/>
                <a:ea typeface="+mn-ea"/>
                <a:cs typeface="+mn-cs"/>
              </a:rPr>
              <a:t>and they will bring the </a:t>
            </a:r>
            <a:r>
              <a:rPr lang="en-US" sz="936" b="1" kern="1200" dirty="0" smtClean="0">
                <a:solidFill>
                  <a:schemeClr val="tx1"/>
                </a:solidFill>
                <a:effectLst/>
                <a:latin typeface="+mn-lt"/>
                <a:ea typeface="+mn-ea"/>
                <a:cs typeface="+mn-cs"/>
              </a:rPr>
              <a:t>glory</a:t>
            </a:r>
            <a:r>
              <a:rPr lang="en-US" sz="936" kern="1200" dirty="0" smtClean="0">
                <a:solidFill>
                  <a:schemeClr val="tx1"/>
                </a:solidFill>
                <a:effectLst/>
                <a:latin typeface="+mn-lt"/>
                <a:ea typeface="+mn-ea"/>
                <a:cs typeface="+mn-cs"/>
              </a:rPr>
              <a:t> and the honor of the nations into it;</a:t>
            </a:r>
          </a:p>
          <a:p>
            <a:endParaRPr lang="en-US" sz="936" kern="1200" dirty="0" smtClean="0">
              <a:solidFill>
                <a:schemeClr val="tx1"/>
              </a:solidFill>
              <a:effectLst/>
              <a:latin typeface="+mn-lt"/>
              <a:ea typeface="+mn-ea"/>
              <a:cs typeface="+mn-cs"/>
            </a:endParaRPr>
          </a:p>
          <a:p>
            <a:r>
              <a:rPr lang="en-US" sz="936" kern="1200" dirty="0" smtClean="0">
                <a:solidFill>
                  <a:schemeClr val="tx1"/>
                </a:solidFill>
                <a:effectLst/>
                <a:latin typeface="+mn-lt"/>
                <a:ea typeface="+mn-ea"/>
                <a:cs typeface="+mn-cs"/>
              </a:rPr>
              <a:t>The</a:t>
            </a:r>
            <a:r>
              <a:rPr lang="en-US" sz="936" kern="1200" baseline="0" dirty="0" smtClean="0">
                <a:solidFill>
                  <a:schemeClr val="tx1"/>
                </a:solidFill>
                <a:effectLst/>
                <a:latin typeface="+mn-lt"/>
                <a:ea typeface="+mn-ea"/>
                <a:cs typeface="+mn-cs"/>
              </a:rPr>
              <a:t> Glory of God and the glory of the Nations are both mentioned twice </a:t>
            </a:r>
            <a:r>
              <a:rPr lang="mr-IN" sz="936" kern="1200" baseline="0" dirty="0" smtClean="0">
                <a:solidFill>
                  <a:schemeClr val="tx1"/>
                </a:solidFill>
                <a:effectLst/>
                <a:latin typeface="+mn-lt"/>
                <a:ea typeface="+mn-ea"/>
                <a:cs typeface="+mn-cs"/>
              </a:rPr>
              <a:t>–</a:t>
            </a:r>
            <a:r>
              <a:rPr lang="en-US" sz="936" kern="1200" baseline="0" dirty="0" smtClean="0">
                <a:solidFill>
                  <a:schemeClr val="tx1"/>
                </a:solidFill>
                <a:effectLst/>
                <a:latin typeface="+mn-lt"/>
                <a:ea typeface="+mn-ea"/>
                <a:cs typeface="+mn-cs"/>
              </a:rPr>
              <a:t> the people of God, bride of the Lamb, are filled with both.</a:t>
            </a:r>
          </a:p>
          <a:p>
            <a:endParaRPr lang="en-US" sz="936" kern="1200" baseline="0" dirty="0" smtClean="0">
              <a:solidFill>
                <a:schemeClr val="tx1"/>
              </a:solidFill>
              <a:effectLst/>
              <a:latin typeface="+mn-lt"/>
              <a:ea typeface="+mn-ea"/>
              <a:cs typeface="+mn-cs"/>
            </a:endParaRPr>
          </a:p>
          <a:p>
            <a:endParaRPr lang="en-US" sz="936" kern="1200" baseline="0" dirty="0" smtClean="0">
              <a:solidFill>
                <a:schemeClr val="tx1"/>
              </a:solidFill>
              <a:effectLst/>
              <a:latin typeface="+mn-lt"/>
              <a:ea typeface="+mn-ea"/>
              <a:cs typeface="+mn-cs"/>
            </a:endParaRPr>
          </a:p>
          <a:p>
            <a:r>
              <a:rPr lang="en-US" sz="936" kern="1200" baseline="0" dirty="0" smtClean="0">
                <a:solidFill>
                  <a:schemeClr val="tx1"/>
                </a:solidFill>
                <a:effectLst/>
                <a:latin typeface="+mn-lt"/>
                <a:ea typeface="+mn-ea"/>
                <a:cs typeface="+mn-cs"/>
              </a:rPr>
              <a:t>The magnificence and splendor of this chapter is without comparison.  No other chapter in the Bible pictures a more victorious, more at rest, more glorified scene than this.  The People of God Pictured in Eternal Glory.</a:t>
            </a:r>
          </a:p>
          <a:p>
            <a:endParaRPr lang="en-US" sz="936" kern="1200" baseline="0" dirty="0" smtClean="0">
              <a:solidFill>
                <a:schemeClr val="tx1"/>
              </a:solidFill>
              <a:effectLst/>
              <a:latin typeface="+mn-lt"/>
              <a:ea typeface="+mn-ea"/>
              <a:cs typeface="+mn-cs"/>
            </a:endParaRPr>
          </a:p>
          <a:p>
            <a:r>
              <a:rPr lang="en-US" sz="936" kern="1200" baseline="0" dirty="0" smtClean="0">
                <a:solidFill>
                  <a:schemeClr val="tx1"/>
                </a:solidFill>
                <a:effectLst/>
                <a:latin typeface="+mn-lt"/>
                <a:ea typeface="+mn-ea"/>
                <a:cs typeface="+mn-cs"/>
              </a:rPr>
              <a:t>There are “aspects of this” we can relate to here on earth. There are portions of this that we have a taste of today.  But after extensive study the strongest conclusion I can reach is that this is the church in eternity.</a:t>
            </a:r>
          </a:p>
          <a:p>
            <a:endParaRPr lang="en-US" sz="936" kern="1200" baseline="0" dirty="0" smtClean="0">
              <a:solidFill>
                <a:schemeClr val="tx1"/>
              </a:solidFill>
              <a:effectLst/>
              <a:latin typeface="+mn-lt"/>
              <a:ea typeface="+mn-ea"/>
              <a:cs typeface="+mn-cs"/>
            </a:endParaRPr>
          </a:p>
          <a:p>
            <a:endParaRPr lang="en-US" sz="936"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26</a:t>
            </a:fld>
            <a:endParaRPr lang="en-US"/>
          </a:p>
        </p:txBody>
      </p:sp>
    </p:spTree>
    <p:extLst>
      <p:ext uri="{BB962C8B-B14F-4D97-AF65-F5344CB8AC3E}">
        <p14:creationId xmlns:p14="http://schemas.microsoft.com/office/powerpoint/2010/main" val="750806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Sustaining</a:t>
            </a:r>
            <a:r>
              <a:rPr lang="en-US" baseline="0" dirty="0" smtClean="0"/>
              <a:t> Food </a:t>
            </a:r>
            <a:r>
              <a:rPr lang="mr-IN" baseline="0" dirty="0" smtClean="0"/>
              <a:t>–</a:t>
            </a:r>
            <a:r>
              <a:rPr lang="en-US" baseline="0" dirty="0" smtClean="0"/>
              <a:t> not literal food, but all our needs provided for.  12 fruits </a:t>
            </a:r>
            <a:r>
              <a:rPr lang="mr-IN" baseline="0" dirty="0" smtClean="0"/>
              <a:t>–</a:t>
            </a:r>
            <a:r>
              <a:rPr lang="en-US" baseline="0" dirty="0" smtClean="0"/>
              <a:t> every need met, in every season.</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27</a:t>
            </a:fld>
            <a:endParaRPr lang="en-US"/>
          </a:p>
        </p:txBody>
      </p:sp>
    </p:spTree>
    <p:extLst>
      <p:ext uri="{BB962C8B-B14F-4D97-AF65-F5344CB8AC3E}">
        <p14:creationId xmlns:p14="http://schemas.microsoft.com/office/powerpoint/2010/main" val="24188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Sustaining</a:t>
            </a:r>
            <a:r>
              <a:rPr lang="en-US" baseline="0" dirty="0" smtClean="0"/>
              <a:t> Food </a:t>
            </a:r>
            <a:r>
              <a:rPr lang="mr-IN" baseline="0" dirty="0" smtClean="0"/>
              <a:t>–</a:t>
            </a:r>
            <a:r>
              <a:rPr lang="en-US" baseline="0" dirty="0" smtClean="0"/>
              <a:t> not literal food, but all our needs provided for.  12 fruits </a:t>
            </a:r>
            <a:r>
              <a:rPr lang="mr-IN" baseline="0" dirty="0" smtClean="0"/>
              <a:t>–</a:t>
            </a:r>
            <a:r>
              <a:rPr lang="en-US" baseline="0" smtClean="0"/>
              <a:t> every need met, in every season.</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28</a:t>
            </a:fld>
            <a:endParaRPr lang="en-US"/>
          </a:p>
        </p:txBody>
      </p:sp>
    </p:spTree>
    <p:extLst>
      <p:ext uri="{BB962C8B-B14F-4D97-AF65-F5344CB8AC3E}">
        <p14:creationId xmlns:p14="http://schemas.microsoft.com/office/powerpoint/2010/main" val="1817488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33</a:t>
            </a:fld>
            <a:endParaRPr lang="en-US"/>
          </a:p>
        </p:txBody>
      </p:sp>
    </p:spTree>
    <p:extLst>
      <p:ext uri="{BB962C8B-B14F-4D97-AF65-F5344CB8AC3E}">
        <p14:creationId xmlns:p14="http://schemas.microsoft.com/office/powerpoint/2010/main" val="177790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000" dirty="0" smtClean="0"/>
              <a:t>A story, written in a time of crisis and distress, that is given by otherworldly beings explaining how God will reverse everything so the righteous will triumph.</a:t>
            </a: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a:t>
            </a:fld>
            <a:endParaRPr lang="en-US"/>
          </a:p>
        </p:txBody>
      </p:sp>
    </p:spTree>
    <p:extLst>
      <p:ext uri="{BB962C8B-B14F-4D97-AF65-F5344CB8AC3E}">
        <p14:creationId xmlns:p14="http://schemas.microsoft.com/office/powerpoint/2010/main" val="86540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4</a:t>
            </a:fld>
            <a:endParaRPr lang="en-US"/>
          </a:p>
        </p:txBody>
      </p:sp>
    </p:spTree>
    <p:extLst>
      <p:ext uri="{BB962C8B-B14F-4D97-AF65-F5344CB8AC3E}">
        <p14:creationId xmlns:p14="http://schemas.microsoft.com/office/powerpoint/2010/main" val="44845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5</a:t>
            </a:fld>
            <a:endParaRPr lang="en-US"/>
          </a:p>
        </p:txBody>
      </p:sp>
    </p:spTree>
    <p:extLst>
      <p:ext uri="{BB962C8B-B14F-4D97-AF65-F5344CB8AC3E}">
        <p14:creationId xmlns:p14="http://schemas.microsoft.com/office/powerpoint/2010/main" val="116914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6</a:t>
            </a:fld>
            <a:endParaRPr lang="en-US"/>
          </a:p>
        </p:txBody>
      </p:sp>
    </p:spTree>
    <p:extLst>
      <p:ext uri="{BB962C8B-B14F-4D97-AF65-F5344CB8AC3E}">
        <p14:creationId xmlns:p14="http://schemas.microsoft.com/office/powerpoint/2010/main" val="14251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7</a:t>
            </a:fld>
            <a:endParaRPr lang="en-US"/>
          </a:p>
        </p:txBody>
      </p:sp>
    </p:spTree>
    <p:extLst>
      <p:ext uri="{BB962C8B-B14F-4D97-AF65-F5344CB8AC3E}">
        <p14:creationId xmlns:p14="http://schemas.microsoft.com/office/powerpoint/2010/main" val="32210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8</a:t>
            </a:fld>
            <a:endParaRPr lang="en-US"/>
          </a:p>
        </p:txBody>
      </p:sp>
    </p:spTree>
    <p:extLst>
      <p:ext uri="{BB962C8B-B14F-4D97-AF65-F5344CB8AC3E}">
        <p14:creationId xmlns:p14="http://schemas.microsoft.com/office/powerpoint/2010/main" val="186805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9</a:t>
            </a:fld>
            <a:endParaRPr lang="en-US"/>
          </a:p>
        </p:txBody>
      </p:sp>
    </p:spTree>
    <p:extLst>
      <p:ext uri="{BB962C8B-B14F-4D97-AF65-F5344CB8AC3E}">
        <p14:creationId xmlns:p14="http://schemas.microsoft.com/office/powerpoint/2010/main" val="179548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0B847-923E-F947-B83A-D9E2D13EFB1D}"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40B847-923E-F947-B83A-D9E2D13EFB1D}"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40B847-923E-F947-B83A-D9E2D13EFB1D}" type="datetimeFigureOut">
              <a:rPr lang="en-US" smtClean="0"/>
              <a:t>8/29/18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40B847-923E-F947-B83A-D9E2D13EFB1D}" type="datetimeFigureOut">
              <a:rPr lang="en-US" smtClean="0"/>
              <a:t>8/29/18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0B847-923E-F947-B83A-D9E2D13EFB1D}" type="datetimeFigureOut">
              <a:rPr lang="en-US" smtClean="0"/>
              <a:t>8/29/18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E40B847-923E-F947-B83A-D9E2D13EFB1D}" type="datetimeFigureOut">
              <a:rPr lang="en-US" smtClean="0"/>
              <a:t>8/29/18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8975803-027B-E046-9F0D-2C920A4820C8}" type="slidenum">
              <a:rPr lang="en-US" smtClean="0"/>
              <a:t>‹#›</a:t>
            </a:fld>
            <a:endParaRPr lang="en-US"/>
          </a:p>
        </p:txBody>
      </p:sp>
    </p:spTree>
    <p:extLst>
      <p:ext uri="{BB962C8B-B14F-4D97-AF65-F5344CB8AC3E}">
        <p14:creationId xmlns:p14="http://schemas.microsoft.com/office/powerpoint/2010/main" val="105723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1642714762"/>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13-14</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100" b="1" dirty="0" smtClean="0">
                <a:solidFill>
                  <a:schemeClr val="accent2">
                    <a:lumMod val="75000"/>
                  </a:schemeClr>
                </a:solidFill>
              </a:rPr>
              <a:t>Satan Stirs Up The Roman Empire Against The Saints.</a:t>
            </a:r>
          </a:p>
          <a:p>
            <a:r>
              <a:rPr lang="en-US" sz="2400" dirty="0" smtClean="0"/>
              <a:t>“they worshipped </a:t>
            </a:r>
            <a:r>
              <a:rPr lang="en-US" sz="2400" dirty="0" smtClean="0">
                <a:solidFill>
                  <a:schemeClr val="accent2">
                    <a:lumMod val="75000"/>
                  </a:schemeClr>
                </a:solidFill>
              </a:rPr>
              <a:t>the dragon </a:t>
            </a:r>
            <a:r>
              <a:rPr lang="en-US" sz="2400" dirty="0" smtClean="0"/>
              <a:t>because he gave his authority to the </a:t>
            </a:r>
            <a:r>
              <a:rPr lang="en-US" sz="2400" dirty="0" smtClean="0">
                <a:solidFill>
                  <a:schemeClr val="accent2">
                    <a:lumMod val="75000"/>
                  </a:schemeClr>
                </a:solidFill>
              </a:rPr>
              <a:t>beast</a:t>
            </a:r>
            <a:r>
              <a:rPr lang="en-US" sz="2400" dirty="0" smtClean="0"/>
              <a:t>; and they worshipped the beast, saying, “Who is like the beast, and who is </a:t>
            </a:r>
            <a:r>
              <a:rPr lang="en-US" sz="2400" dirty="0" smtClean="0">
                <a:solidFill>
                  <a:schemeClr val="accent2">
                    <a:lumMod val="75000"/>
                  </a:schemeClr>
                </a:solidFill>
              </a:rPr>
              <a:t>able to wage war </a:t>
            </a:r>
            <a:r>
              <a:rPr lang="en-US" sz="2400" dirty="0" smtClean="0"/>
              <a:t>with him?” (Rev 13:4)</a:t>
            </a:r>
          </a:p>
          <a:p>
            <a:pPr marL="0" indent="0">
              <a:buNone/>
            </a:pPr>
            <a:r>
              <a:rPr lang="en-US" sz="3200" b="1" dirty="0">
                <a:solidFill>
                  <a:schemeClr val="accent2">
                    <a:lumMod val="75000"/>
                  </a:schemeClr>
                </a:solidFill>
              </a:rPr>
              <a:t>The Lamb Stirs Up His Angels Against Babylon.</a:t>
            </a:r>
          </a:p>
          <a:p>
            <a:r>
              <a:rPr lang="en-US" sz="2400" dirty="0"/>
              <a:t>“and he said with a loud voice, “</a:t>
            </a:r>
            <a:r>
              <a:rPr lang="en-US" sz="2400" dirty="0">
                <a:solidFill>
                  <a:schemeClr val="accent2">
                    <a:lumMod val="75000"/>
                  </a:schemeClr>
                </a:solidFill>
              </a:rPr>
              <a:t>Fear God, and give Him glory</a:t>
            </a:r>
            <a:r>
              <a:rPr lang="en-US" sz="2400" dirty="0"/>
              <a:t>, </a:t>
            </a:r>
            <a:r>
              <a:rPr lang="en-US" sz="2400" dirty="0">
                <a:solidFill>
                  <a:schemeClr val="accent2">
                    <a:lumMod val="75000"/>
                  </a:schemeClr>
                </a:solidFill>
              </a:rPr>
              <a:t>because the hour of His judgment has come</a:t>
            </a:r>
            <a:r>
              <a:rPr lang="en-US" sz="2400" dirty="0"/>
              <a:t>; </a:t>
            </a:r>
            <a:r>
              <a:rPr lang="en-US" sz="2400" b="1" u="sng" dirty="0">
                <a:solidFill>
                  <a:schemeClr val="accent2">
                    <a:lumMod val="75000"/>
                  </a:schemeClr>
                </a:solidFill>
              </a:rPr>
              <a:t>worship Him </a:t>
            </a:r>
            <a:r>
              <a:rPr lang="en-US" sz="2400" dirty="0"/>
              <a:t>who </a:t>
            </a:r>
            <a:r>
              <a:rPr lang="en-US" sz="2400" dirty="0">
                <a:solidFill>
                  <a:schemeClr val="accent2">
                    <a:lumMod val="75000"/>
                  </a:schemeClr>
                </a:solidFill>
              </a:rPr>
              <a:t>made the heavens and the earth and sea and springs of waters.</a:t>
            </a:r>
            <a:r>
              <a:rPr lang="en-US" sz="2400" dirty="0"/>
              <a:t>”(7)</a:t>
            </a:r>
          </a:p>
          <a:p>
            <a:pPr marL="0" indent="0">
              <a:buNone/>
            </a:pPr>
            <a:endParaRPr lang="en-US" sz="2400" dirty="0" smtClean="0"/>
          </a:p>
        </p:txBody>
      </p:sp>
    </p:spTree>
    <p:extLst>
      <p:ext uri="{BB962C8B-B14F-4D97-AF65-F5344CB8AC3E}">
        <p14:creationId xmlns:p14="http://schemas.microsoft.com/office/powerpoint/2010/main" val="463828293"/>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15</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200" b="1" dirty="0" smtClean="0">
                <a:solidFill>
                  <a:schemeClr val="accent2">
                    <a:lumMod val="75000"/>
                  </a:schemeClr>
                </a:solidFill>
              </a:rPr>
              <a:t>God Is Exalted In All The World.</a:t>
            </a:r>
            <a:endParaRPr lang="en-US" sz="3200" b="1" dirty="0">
              <a:solidFill>
                <a:schemeClr val="accent2">
                  <a:lumMod val="75000"/>
                </a:schemeClr>
              </a:solidFill>
            </a:endParaRPr>
          </a:p>
          <a:p>
            <a:r>
              <a:rPr lang="en-US" sz="2400" dirty="0" smtClean="0"/>
              <a:t>“And they sang the song of Moses, the bond-servant of God, and the song of the Lamb, saying, “</a:t>
            </a:r>
            <a:r>
              <a:rPr lang="en-US" sz="2400" dirty="0" smtClean="0">
                <a:solidFill>
                  <a:schemeClr val="accent2">
                    <a:lumMod val="75000"/>
                  </a:schemeClr>
                </a:solidFill>
              </a:rPr>
              <a:t>Great and marvelous </a:t>
            </a:r>
            <a:r>
              <a:rPr lang="en-US" sz="2400" dirty="0" smtClean="0"/>
              <a:t>are </a:t>
            </a:r>
            <a:r>
              <a:rPr lang="en-US" sz="2400" u="sng" dirty="0" smtClean="0">
                <a:solidFill>
                  <a:schemeClr val="accent2">
                    <a:lumMod val="75000"/>
                  </a:schemeClr>
                </a:solidFill>
              </a:rPr>
              <a:t>Your works</a:t>
            </a:r>
            <a:r>
              <a:rPr lang="en-US" sz="2400" dirty="0" smtClean="0"/>
              <a:t>, O Lord God, the Almighty; </a:t>
            </a:r>
            <a:r>
              <a:rPr lang="en-US" sz="2400" dirty="0" smtClean="0">
                <a:solidFill>
                  <a:schemeClr val="accent2">
                    <a:lumMod val="75000"/>
                  </a:schemeClr>
                </a:solidFill>
              </a:rPr>
              <a:t>Righteous and true </a:t>
            </a:r>
            <a:r>
              <a:rPr lang="en-US" sz="2400" dirty="0" smtClean="0"/>
              <a:t>are </a:t>
            </a:r>
            <a:r>
              <a:rPr lang="en-US" sz="2400" u="sng" dirty="0" smtClean="0">
                <a:solidFill>
                  <a:schemeClr val="accent2">
                    <a:lumMod val="75000"/>
                  </a:schemeClr>
                </a:solidFill>
              </a:rPr>
              <a:t>Your ways</a:t>
            </a:r>
            <a:r>
              <a:rPr lang="en-US" sz="2400" dirty="0" smtClean="0"/>
              <a:t>, King of the nations! Who will not fear, O Lord, and glorify Your name? For </a:t>
            </a:r>
            <a:r>
              <a:rPr lang="en-US" sz="2400" dirty="0" smtClean="0">
                <a:solidFill>
                  <a:schemeClr val="accent2">
                    <a:lumMod val="75000"/>
                  </a:schemeClr>
                </a:solidFill>
              </a:rPr>
              <a:t>You alone are holy</a:t>
            </a:r>
            <a:r>
              <a:rPr lang="en-US" sz="2400" dirty="0" smtClean="0"/>
              <a:t>; For all the nations will come and </a:t>
            </a:r>
            <a:r>
              <a:rPr lang="en-US" sz="2400" b="1" u="sng" dirty="0" smtClean="0">
                <a:solidFill>
                  <a:schemeClr val="accent2">
                    <a:lumMod val="75000"/>
                  </a:schemeClr>
                </a:solidFill>
              </a:rPr>
              <a:t>worship</a:t>
            </a:r>
            <a:r>
              <a:rPr lang="en-US" sz="2400" b="1" u="sng" dirty="0" smtClean="0"/>
              <a:t> </a:t>
            </a:r>
            <a:r>
              <a:rPr lang="en-US" sz="2400" b="1" u="sng" dirty="0" smtClean="0">
                <a:solidFill>
                  <a:schemeClr val="accent2">
                    <a:lumMod val="75000"/>
                  </a:schemeClr>
                </a:solidFill>
              </a:rPr>
              <a:t>before You</a:t>
            </a:r>
            <a:r>
              <a:rPr lang="en-US" sz="2400" dirty="0" smtClean="0"/>
              <a:t>, For Your righteous acts have been revealed.” (Rev 15:3-4)</a:t>
            </a:r>
          </a:p>
          <a:p>
            <a:r>
              <a:rPr lang="en-US" sz="2400" dirty="0" smtClean="0"/>
              <a:t>“Then one of the four living creatures gave to the seven angels </a:t>
            </a:r>
            <a:r>
              <a:rPr lang="en-US" sz="2400" dirty="0" smtClean="0">
                <a:solidFill>
                  <a:schemeClr val="accent2">
                    <a:lumMod val="75000"/>
                  </a:schemeClr>
                </a:solidFill>
              </a:rPr>
              <a:t>seven golden bowls </a:t>
            </a:r>
            <a:r>
              <a:rPr lang="en-US" sz="2400" dirty="0" smtClean="0"/>
              <a:t>full of the wrath of God, who lives forever and ever.” (Rev. 15:7)</a:t>
            </a:r>
            <a:endParaRPr lang="en-US" sz="2400" dirty="0"/>
          </a:p>
          <a:p>
            <a:endParaRPr lang="en-US" sz="2400" dirty="0"/>
          </a:p>
        </p:txBody>
      </p:sp>
    </p:spTree>
    <p:extLst>
      <p:ext uri="{BB962C8B-B14F-4D97-AF65-F5344CB8AC3E}">
        <p14:creationId xmlns:p14="http://schemas.microsoft.com/office/powerpoint/2010/main" val="778134325"/>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02"/>
            <a:ext cx="7886700" cy="1104636"/>
          </a:xfrm>
        </p:spPr>
        <p:txBody>
          <a:bodyPr/>
          <a:lstStyle/>
          <a:p>
            <a:pPr algn="ctr"/>
            <a:r>
              <a:rPr lang="en-US" dirty="0" smtClean="0"/>
              <a:t>Revelation Chapter 16-18</a:t>
            </a:r>
            <a:endParaRPr lang="en-US" dirty="0"/>
          </a:p>
        </p:txBody>
      </p:sp>
      <p:sp>
        <p:nvSpPr>
          <p:cNvPr id="3" name="Content Placeholder 2"/>
          <p:cNvSpPr>
            <a:spLocks noGrp="1"/>
          </p:cNvSpPr>
          <p:nvPr>
            <p:ph idx="1"/>
          </p:nvPr>
        </p:nvSpPr>
        <p:spPr>
          <a:xfrm>
            <a:off x="196314" y="976393"/>
            <a:ext cx="8839200" cy="4494509"/>
          </a:xfrm>
        </p:spPr>
        <p:txBody>
          <a:bodyPr>
            <a:normAutofit fontScale="92500" lnSpcReduction="20000"/>
          </a:bodyPr>
          <a:lstStyle/>
          <a:p>
            <a:pPr marL="0" indent="0">
              <a:buNone/>
            </a:pPr>
            <a:r>
              <a:rPr lang="en-US" sz="3100" b="1" dirty="0" smtClean="0">
                <a:solidFill>
                  <a:schemeClr val="accent2">
                    <a:lumMod val="75000"/>
                  </a:schemeClr>
                </a:solidFill>
              </a:rPr>
              <a:t>God’s Conquest Over Rome Will Be Just &amp; Decisive.</a:t>
            </a:r>
            <a:endParaRPr lang="en-US" sz="3100" b="1" dirty="0">
              <a:solidFill>
                <a:schemeClr val="accent2">
                  <a:lumMod val="75000"/>
                </a:schemeClr>
              </a:solidFill>
            </a:endParaRPr>
          </a:p>
          <a:p>
            <a:r>
              <a:rPr lang="en-US" sz="2400" dirty="0" smtClean="0"/>
              <a:t>“And I heard the angel of the waters saying, “</a:t>
            </a:r>
            <a:r>
              <a:rPr lang="en-US" sz="2400" dirty="0" smtClean="0">
                <a:solidFill>
                  <a:schemeClr val="accent2">
                    <a:lumMod val="75000"/>
                  </a:schemeClr>
                </a:solidFill>
              </a:rPr>
              <a:t>Righteous are You</a:t>
            </a:r>
            <a:r>
              <a:rPr lang="en-US" sz="2400" dirty="0" smtClean="0"/>
              <a:t>, who are and who were, O Holy One, </a:t>
            </a:r>
            <a:r>
              <a:rPr lang="en-US" sz="2400" dirty="0" smtClean="0">
                <a:solidFill>
                  <a:schemeClr val="accent2">
                    <a:lumMod val="75000"/>
                  </a:schemeClr>
                </a:solidFill>
              </a:rPr>
              <a:t>because You judged these things</a:t>
            </a:r>
            <a:r>
              <a:rPr lang="en-US" sz="2400" dirty="0" smtClean="0"/>
              <a:t>; for they poured out the blood of saints and prophets, and You have given them blood to drink. </a:t>
            </a:r>
            <a:r>
              <a:rPr lang="en-US" sz="2400" dirty="0" smtClean="0">
                <a:solidFill>
                  <a:schemeClr val="accent2">
                    <a:lumMod val="75000"/>
                  </a:schemeClr>
                </a:solidFill>
              </a:rPr>
              <a:t>They deserve it.</a:t>
            </a:r>
            <a:r>
              <a:rPr lang="en-US" sz="2400" dirty="0" smtClean="0"/>
              <a:t>” Rev. 16:5-6</a:t>
            </a:r>
          </a:p>
          <a:p>
            <a:pPr marL="0" indent="0">
              <a:buNone/>
            </a:pPr>
            <a:r>
              <a:rPr lang="en-US" sz="3100" b="1" dirty="0">
                <a:solidFill>
                  <a:schemeClr val="accent2">
                    <a:lumMod val="75000"/>
                  </a:schemeClr>
                </a:solidFill>
              </a:rPr>
              <a:t>God’s Conquest Over Rome Will Punish Her Harlotry</a:t>
            </a:r>
          </a:p>
          <a:p>
            <a:r>
              <a:rPr lang="en-US" sz="2400" dirty="0"/>
              <a:t>“</a:t>
            </a:r>
            <a:r>
              <a:rPr lang="mr-IN" sz="2400" dirty="0"/>
              <a:t>…</a:t>
            </a:r>
            <a:r>
              <a:rPr lang="en-US" sz="2400" dirty="0"/>
              <a:t>I will show you </a:t>
            </a:r>
            <a:r>
              <a:rPr lang="en-US" sz="2400" dirty="0">
                <a:solidFill>
                  <a:schemeClr val="accent2">
                    <a:lumMod val="75000"/>
                  </a:schemeClr>
                </a:solidFill>
              </a:rPr>
              <a:t>the judgment of the great harlot </a:t>
            </a:r>
            <a:r>
              <a:rPr lang="en-US" sz="2400" dirty="0"/>
              <a:t>who sits on many waters, with whom </a:t>
            </a:r>
            <a:r>
              <a:rPr lang="en-US" sz="2400" dirty="0">
                <a:solidFill>
                  <a:schemeClr val="accent2">
                    <a:lumMod val="75000"/>
                  </a:schemeClr>
                </a:solidFill>
              </a:rPr>
              <a:t>the kings of the earth committed acts of immorality</a:t>
            </a:r>
            <a:r>
              <a:rPr lang="en-US" sz="2400" dirty="0"/>
              <a:t>, and those who dwell on the earth were made </a:t>
            </a:r>
            <a:r>
              <a:rPr lang="en-US" sz="2400" dirty="0">
                <a:solidFill>
                  <a:schemeClr val="accent2">
                    <a:lumMod val="75000"/>
                  </a:schemeClr>
                </a:solidFill>
              </a:rPr>
              <a:t>drunk</a:t>
            </a:r>
            <a:r>
              <a:rPr lang="en-US" sz="2400" dirty="0"/>
              <a:t> with the wine of her immorality.” (Rev. 17:1b-2</a:t>
            </a:r>
            <a:r>
              <a:rPr lang="en-US" sz="2400" dirty="0" smtClean="0"/>
              <a:t>)</a:t>
            </a:r>
          </a:p>
          <a:p>
            <a:pPr marL="0" indent="0">
              <a:buNone/>
            </a:pPr>
            <a:r>
              <a:rPr lang="en-US" sz="3100" b="1" dirty="0">
                <a:solidFill>
                  <a:schemeClr val="accent2">
                    <a:lumMod val="75000"/>
                  </a:schemeClr>
                </a:solidFill>
              </a:rPr>
              <a:t>God’s Conquest Over Rome Will Destroy Her Wealth</a:t>
            </a:r>
          </a:p>
          <a:p>
            <a:r>
              <a:rPr lang="en-US" sz="2400" dirty="0"/>
              <a:t>“And they threw dust on their heads and were crying out, </a:t>
            </a:r>
            <a:r>
              <a:rPr lang="en-US" sz="2400" dirty="0">
                <a:solidFill>
                  <a:schemeClr val="accent2">
                    <a:lumMod val="75000"/>
                  </a:schemeClr>
                </a:solidFill>
              </a:rPr>
              <a:t>weeping and mourning, saying “Woe, woe, the great city</a:t>
            </a:r>
            <a:r>
              <a:rPr lang="en-US" sz="2400" dirty="0"/>
              <a:t>, in which all who had ships at sea became </a:t>
            </a:r>
            <a:r>
              <a:rPr lang="en-US" sz="2400" dirty="0">
                <a:solidFill>
                  <a:schemeClr val="accent2">
                    <a:lumMod val="75000"/>
                  </a:schemeClr>
                </a:solidFill>
              </a:rPr>
              <a:t>rich by her wealth</a:t>
            </a:r>
            <a:r>
              <a:rPr lang="en-US" sz="2400" dirty="0"/>
              <a:t>, for in one hour she has been laid waste.” (18:19) “</a:t>
            </a:r>
            <a:r>
              <a:rPr lang="en-US" sz="2400" dirty="0">
                <a:solidFill>
                  <a:schemeClr val="accent2">
                    <a:lumMod val="75000"/>
                  </a:schemeClr>
                </a:solidFill>
              </a:rPr>
              <a:t>Rejoice</a:t>
            </a:r>
            <a:r>
              <a:rPr lang="en-US" sz="2400" dirty="0"/>
              <a:t> over her, O heaven</a:t>
            </a:r>
            <a:r>
              <a:rPr lang="mr-IN" sz="2400" dirty="0"/>
              <a:t>…</a:t>
            </a:r>
            <a:r>
              <a:rPr lang="en-US" sz="2400" dirty="0"/>
              <a:t>” (18:20)</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844446881"/>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93"/>
            <a:ext cx="7886700" cy="1104636"/>
          </a:xfrm>
        </p:spPr>
        <p:txBody>
          <a:bodyPr/>
          <a:lstStyle/>
          <a:p>
            <a:pPr algn="ctr"/>
            <a:r>
              <a:rPr lang="en-US" dirty="0" smtClean="0"/>
              <a:t>Revelation Chapter 19-20</a:t>
            </a:r>
            <a:endParaRPr lang="en-US" dirty="0"/>
          </a:p>
        </p:txBody>
      </p:sp>
      <p:sp>
        <p:nvSpPr>
          <p:cNvPr id="3" name="Content Placeholder 2"/>
          <p:cNvSpPr>
            <a:spLocks noGrp="1"/>
          </p:cNvSpPr>
          <p:nvPr>
            <p:ph idx="1"/>
          </p:nvPr>
        </p:nvSpPr>
        <p:spPr>
          <a:xfrm>
            <a:off x="304800" y="833142"/>
            <a:ext cx="8604738" cy="4850861"/>
          </a:xfrm>
        </p:spPr>
        <p:txBody>
          <a:bodyPr>
            <a:normAutofit fontScale="92500" lnSpcReduction="10000"/>
          </a:bodyPr>
          <a:lstStyle/>
          <a:p>
            <a:pPr marL="0" indent="0">
              <a:buNone/>
            </a:pPr>
            <a:r>
              <a:rPr lang="en-US" sz="3100" b="1" dirty="0" smtClean="0">
                <a:solidFill>
                  <a:schemeClr val="accent2">
                    <a:lumMod val="75000"/>
                  </a:schemeClr>
                </a:solidFill>
              </a:rPr>
              <a:t>Hallelujah! The Victory of The Lamb &amp; His Bride.</a:t>
            </a:r>
            <a:endParaRPr lang="en-US" sz="3100" b="1" dirty="0">
              <a:solidFill>
                <a:schemeClr val="accent2">
                  <a:lumMod val="75000"/>
                </a:schemeClr>
              </a:solidFill>
            </a:endParaRPr>
          </a:p>
          <a:p>
            <a:r>
              <a:rPr lang="en-US" sz="2400" dirty="0" smtClean="0"/>
              <a:t>“After these things</a:t>
            </a:r>
            <a:r>
              <a:rPr lang="mr-IN" sz="2400" dirty="0" smtClean="0"/>
              <a:t>…</a:t>
            </a:r>
            <a:r>
              <a:rPr lang="en-US" sz="2400" dirty="0" smtClean="0"/>
              <a:t>a great multitude in heaven saying, “</a:t>
            </a:r>
            <a:r>
              <a:rPr lang="en-US" sz="2400" dirty="0" smtClean="0">
                <a:solidFill>
                  <a:schemeClr val="accent2">
                    <a:lumMod val="75000"/>
                  </a:schemeClr>
                </a:solidFill>
              </a:rPr>
              <a:t>Hallelujah! </a:t>
            </a:r>
            <a:r>
              <a:rPr lang="en-US" sz="2400" dirty="0" smtClean="0"/>
              <a:t>Salvation and glory and power belong to our God</a:t>
            </a:r>
            <a:r>
              <a:rPr lang="mr-IN" sz="2400" dirty="0" smtClean="0"/>
              <a:t>…</a:t>
            </a:r>
            <a:r>
              <a:rPr lang="en-US" sz="2400" dirty="0" smtClean="0"/>
              <a:t>for </a:t>
            </a:r>
            <a:r>
              <a:rPr lang="en-US" sz="2400" dirty="0" smtClean="0">
                <a:solidFill>
                  <a:schemeClr val="accent2">
                    <a:lumMod val="75000"/>
                  </a:schemeClr>
                </a:solidFill>
              </a:rPr>
              <a:t>He has judged the great harlot.</a:t>
            </a:r>
            <a:r>
              <a:rPr lang="en-US" sz="2400" dirty="0" smtClean="0"/>
              <a:t>” (Rev. 19:1-2a</a:t>
            </a:r>
            <a:r>
              <a:rPr lang="en-US" sz="2400" dirty="0"/>
              <a:t>)</a:t>
            </a:r>
            <a:r>
              <a:rPr lang="en-US" sz="2400" dirty="0" smtClean="0"/>
              <a:t> “And the </a:t>
            </a:r>
            <a:r>
              <a:rPr lang="en-US" sz="2400" dirty="0" smtClean="0">
                <a:solidFill>
                  <a:schemeClr val="accent2">
                    <a:lumMod val="75000"/>
                  </a:schemeClr>
                </a:solidFill>
              </a:rPr>
              <a:t>beast was seized</a:t>
            </a:r>
            <a:r>
              <a:rPr lang="en-US" sz="2400" dirty="0" smtClean="0"/>
              <a:t>, and with him </a:t>
            </a:r>
            <a:r>
              <a:rPr lang="en-US" sz="2400" dirty="0" smtClean="0">
                <a:solidFill>
                  <a:schemeClr val="accent2">
                    <a:lumMod val="75000"/>
                  </a:schemeClr>
                </a:solidFill>
              </a:rPr>
              <a:t>the false prophet </a:t>
            </a:r>
            <a:r>
              <a:rPr lang="en-US" sz="2400" dirty="0" smtClean="0"/>
              <a:t>who performed the signs in his presence, by which he deceived those who had received the mark of the beast and those who worshiped his image; </a:t>
            </a:r>
            <a:r>
              <a:rPr lang="en-US" sz="2400" dirty="0" smtClean="0">
                <a:solidFill>
                  <a:schemeClr val="accent2">
                    <a:lumMod val="75000"/>
                  </a:schemeClr>
                </a:solidFill>
              </a:rPr>
              <a:t>these two </a:t>
            </a:r>
            <a:r>
              <a:rPr lang="en-US" sz="2400" dirty="0" smtClean="0"/>
              <a:t>were thrown alive </a:t>
            </a:r>
            <a:r>
              <a:rPr lang="en-US" sz="2400" dirty="0" smtClean="0">
                <a:solidFill>
                  <a:schemeClr val="accent2">
                    <a:lumMod val="75000"/>
                  </a:schemeClr>
                </a:solidFill>
              </a:rPr>
              <a:t>into the lake of fire which burns with brimstone</a:t>
            </a:r>
            <a:r>
              <a:rPr lang="en-US" sz="2400" dirty="0" smtClean="0"/>
              <a:t>.” (20)</a:t>
            </a:r>
          </a:p>
          <a:p>
            <a:pPr marL="0" indent="0">
              <a:buNone/>
            </a:pPr>
            <a:r>
              <a:rPr lang="en-US" sz="3100" b="1" dirty="0">
                <a:solidFill>
                  <a:schemeClr val="accent2">
                    <a:lumMod val="75000"/>
                  </a:schemeClr>
                </a:solidFill>
              </a:rPr>
              <a:t>Jesus Defeats Both The Devil &amp; Death </a:t>
            </a:r>
            <a:r>
              <a:rPr lang="en-US" sz="3100" b="1" dirty="0" smtClean="0">
                <a:solidFill>
                  <a:schemeClr val="accent2">
                    <a:lumMod val="75000"/>
                  </a:schemeClr>
                </a:solidFill>
              </a:rPr>
              <a:t>Forever.</a:t>
            </a:r>
            <a:endParaRPr lang="en-US" sz="3100" b="1" dirty="0">
              <a:solidFill>
                <a:schemeClr val="accent2">
                  <a:lumMod val="75000"/>
                </a:schemeClr>
              </a:solidFill>
            </a:endParaRPr>
          </a:p>
          <a:p>
            <a:r>
              <a:rPr lang="en-US" sz="2400" dirty="0"/>
              <a:t>“And </a:t>
            </a:r>
            <a:r>
              <a:rPr lang="en-US" sz="2400" dirty="0">
                <a:solidFill>
                  <a:schemeClr val="accent2">
                    <a:lumMod val="75000"/>
                  </a:schemeClr>
                </a:solidFill>
              </a:rPr>
              <a:t>the devil </a:t>
            </a:r>
            <a:r>
              <a:rPr lang="en-US" sz="2400" dirty="0"/>
              <a:t>who deceived them was thrown into the lake of fire and brimstone, </a:t>
            </a:r>
            <a:r>
              <a:rPr lang="en-US" sz="2400" dirty="0">
                <a:solidFill>
                  <a:schemeClr val="accent2">
                    <a:lumMod val="75000"/>
                  </a:schemeClr>
                </a:solidFill>
              </a:rPr>
              <a:t>where the beast and the false prophet are also</a:t>
            </a:r>
            <a:r>
              <a:rPr lang="en-US" sz="2400" dirty="0"/>
              <a:t>; and they will be tormented day and night </a:t>
            </a:r>
            <a:r>
              <a:rPr lang="en-US" sz="2400" dirty="0">
                <a:solidFill>
                  <a:schemeClr val="accent2">
                    <a:lumMod val="75000"/>
                  </a:schemeClr>
                </a:solidFill>
              </a:rPr>
              <a:t>forever and ever</a:t>
            </a:r>
            <a:r>
              <a:rPr lang="en-US" sz="2400" dirty="0" smtClean="0">
                <a:solidFill>
                  <a:schemeClr val="accent2">
                    <a:lumMod val="75000"/>
                  </a:schemeClr>
                </a:solidFill>
              </a:rPr>
              <a:t>.</a:t>
            </a:r>
            <a:r>
              <a:rPr lang="en-US" sz="2400" dirty="0" smtClean="0"/>
              <a:t>”</a:t>
            </a:r>
            <a:r>
              <a:rPr lang="en-US" sz="2400" dirty="0"/>
              <a:t> </a:t>
            </a:r>
            <a:r>
              <a:rPr lang="en-US" sz="2400" dirty="0" smtClean="0"/>
              <a:t>Rev</a:t>
            </a:r>
            <a:r>
              <a:rPr lang="en-US" sz="2400" dirty="0"/>
              <a:t>. 20:10</a:t>
            </a:r>
            <a:r>
              <a:rPr lang="en-US" sz="2400" dirty="0" smtClean="0"/>
              <a:t>.</a:t>
            </a:r>
          </a:p>
          <a:p>
            <a:r>
              <a:rPr lang="en-US" sz="2400" dirty="0"/>
              <a:t>“Then </a:t>
            </a:r>
            <a:r>
              <a:rPr lang="en-US" sz="2400" dirty="0">
                <a:solidFill>
                  <a:schemeClr val="accent2">
                    <a:lumMod val="75000"/>
                  </a:schemeClr>
                </a:solidFill>
              </a:rPr>
              <a:t>death and Hades were thrown into the lake of fire</a:t>
            </a:r>
            <a:r>
              <a:rPr lang="en-US" sz="2400" dirty="0"/>
              <a:t>. This is the second death, the lake of fire.” Rev. </a:t>
            </a:r>
            <a:r>
              <a:rPr lang="en-US" sz="2400" dirty="0" smtClean="0"/>
              <a:t>20:14</a:t>
            </a:r>
            <a:endParaRPr lang="en-US" sz="2400" dirty="0"/>
          </a:p>
          <a:p>
            <a:endParaRPr lang="en-US" sz="2400" dirty="0"/>
          </a:p>
        </p:txBody>
      </p:sp>
    </p:spTree>
    <p:extLst>
      <p:ext uri="{BB962C8B-B14F-4D97-AF65-F5344CB8AC3E}">
        <p14:creationId xmlns:p14="http://schemas.microsoft.com/office/powerpoint/2010/main" val="897276782"/>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21</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The People of God Pictured In Eternal Glory.</a:t>
            </a:r>
            <a:endParaRPr lang="en-US" sz="3100" b="1" dirty="0">
              <a:solidFill>
                <a:schemeClr val="accent2">
                  <a:lumMod val="75000"/>
                </a:schemeClr>
              </a:solidFill>
            </a:endParaRPr>
          </a:p>
          <a:p>
            <a:r>
              <a:rPr lang="en-US" sz="2400" dirty="0" smtClean="0"/>
              <a:t>“He who overcomes </a:t>
            </a:r>
            <a:r>
              <a:rPr lang="en-US" sz="2400" dirty="0" smtClean="0">
                <a:solidFill>
                  <a:schemeClr val="accent2">
                    <a:lumMod val="75000"/>
                  </a:schemeClr>
                </a:solidFill>
              </a:rPr>
              <a:t>will inherit </a:t>
            </a:r>
            <a:r>
              <a:rPr lang="en-US" sz="2400" dirty="0" smtClean="0"/>
              <a:t>these things, and I will be his God and he will be My son.” (21:7)</a:t>
            </a:r>
          </a:p>
          <a:p>
            <a:r>
              <a:rPr lang="en-US" sz="2400" dirty="0" smtClean="0"/>
              <a:t>“Then one of the seven angels who had the seven bowls full of the seven last plagues came and spoke with me, saying “</a:t>
            </a:r>
            <a:r>
              <a:rPr lang="en-US" sz="2400" dirty="0" smtClean="0">
                <a:solidFill>
                  <a:schemeClr val="accent2">
                    <a:lumMod val="75000"/>
                  </a:schemeClr>
                </a:solidFill>
              </a:rPr>
              <a:t>Come here, I will show you the bride, the wife of the Lamb.</a:t>
            </a:r>
            <a:r>
              <a:rPr lang="en-US" sz="2400" dirty="0" smtClean="0"/>
              <a:t>” (21:9)</a:t>
            </a:r>
          </a:p>
          <a:p>
            <a:r>
              <a:rPr lang="en-US" sz="2400" dirty="0" smtClean="0"/>
              <a:t>“And the city has no need of the sun or of the moon to shine on it, for </a:t>
            </a:r>
            <a:r>
              <a:rPr lang="en-US" sz="2400" dirty="0" smtClean="0">
                <a:solidFill>
                  <a:schemeClr val="accent2">
                    <a:lumMod val="75000"/>
                  </a:schemeClr>
                </a:solidFill>
              </a:rPr>
              <a:t>the glory of God </a:t>
            </a:r>
            <a:r>
              <a:rPr lang="en-US" sz="2400" dirty="0" smtClean="0"/>
              <a:t>has illumined it, and its lamp is the Lamb. The nations will walk by its light, and the </a:t>
            </a:r>
            <a:r>
              <a:rPr lang="en-US" sz="2400" dirty="0" smtClean="0">
                <a:solidFill>
                  <a:schemeClr val="accent2">
                    <a:lumMod val="75000"/>
                  </a:schemeClr>
                </a:solidFill>
              </a:rPr>
              <a:t>kings of the earth will bring their glory</a:t>
            </a:r>
            <a:r>
              <a:rPr lang="en-US" sz="2400" dirty="0" smtClean="0"/>
              <a:t> into it.” (21:23-24)</a:t>
            </a:r>
            <a:endParaRPr lang="en-US" sz="2400" dirty="0"/>
          </a:p>
        </p:txBody>
      </p:sp>
    </p:spTree>
    <p:extLst>
      <p:ext uri="{BB962C8B-B14F-4D97-AF65-F5344CB8AC3E}">
        <p14:creationId xmlns:p14="http://schemas.microsoft.com/office/powerpoint/2010/main" val="1205753182"/>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22</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The People of God Pictured Enjoying Eternal Life.</a:t>
            </a:r>
            <a:endParaRPr lang="en-US" sz="3100" b="1" dirty="0">
              <a:solidFill>
                <a:schemeClr val="accent2">
                  <a:lumMod val="75000"/>
                </a:schemeClr>
              </a:solidFill>
            </a:endParaRPr>
          </a:p>
          <a:p>
            <a:r>
              <a:rPr lang="en-US" sz="2400" dirty="0" smtClean="0"/>
              <a:t>“Then he showed me a river of </a:t>
            </a:r>
            <a:r>
              <a:rPr lang="en-US" sz="2400" dirty="0" smtClean="0">
                <a:solidFill>
                  <a:schemeClr val="accent2">
                    <a:lumMod val="75000"/>
                  </a:schemeClr>
                </a:solidFill>
              </a:rPr>
              <a:t>the water of life</a:t>
            </a:r>
            <a:r>
              <a:rPr lang="en-US" sz="2400" dirty="0" smtClean="0"/>
              <a:t>, clear as crystal, coming from the throne of God and of the Lamb, in the middle of its street. On either side of the river was </a:t>
            </a:r>
            <a:r>
              <a:rPr lang="en-US" sz="2400" dirty="0" smtClean="0">
                <a:solidFill>
                  <a:schemeClr val="accent2">
                    <a:lumMod val="75000"/>
                  </a:schemeClr>
                </a:solidFill>
              </a:rPr>
              <a:t>the tree of life</a:t>
            </a:r>
            <a:r>
              <a:rPr lang="en-US" sz="2400" dirty="0" smtClean="0"/>
              <a:t>, bearing twelve kinds of fruit, yielding its fruit every month; and the leaves of the tree were for the healing of the nations.” (22:1-2)</a:t>
            </a:r>
          </a:p>
          <a:p>
            <a:r>
              <a:rPr lang="en-US" sz="2400" dirty="0"/>
              <a:t>The Spirit and the bride say, “Come.” And let the one who hears say, “Come.” And let the one who is thirsty come; </a:t>
            </a:r>
            <a:r>
              <a:rPr lang="en-US" sz="2400" dirty="0">
                <a:solidFill>
                  <a:schemeClr val="accent2">
                    <a:lumMod val="75000"/>
                  </a:schemeClr>
                </a:solidFill>
              </a:rPr>
              <a:t>let the one who wishes take the water of life without cost</a:t>
            </a:r>
            <a:r>
              <a:rPr lang="en-US" sz="2400" dirty="0" smtClean="0"/>
              <a:t>.” (22:17)</a:t>
            </a:r>
            <a:endParaRPr lang="en-US" sz="2400" dirty="0"/>
          </a:p>
        </p:txBody>
      </p:sp>
    </p:spTree>
    <p:extLst>
      <p:ext uri="{BB962C8B-B14F-4D97-AF65-F5344CB8AC3E}">
        <p14:creationId xmlns:p14="http://schemas.microsoft.com/office/powerpoint/2010/main" val="2106098933"/>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21</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The People of God Pictured In Eternal Glory.</a:t>
            </a:r>
            <a:endParaRPr lang="en-US" sz="3100" b="1" dirty="0">
              <a:solidFill>
                <a:schemeClr val="accent2">
                  <a:lumMod val="75000"/>
                </a:schemeClr>
              </a:solidFill>
            </a:endParaRPr>
          </a:p>
          <a:p>
            <a:r>
              <a:rPr lang="en-US" sz="2400" dirty="0" smtClean="0"/>
              <a:t>Why Teach This Is “Eternal” Glory &amp; Life?</a:t>
            </a:r>
            <a:endParaRPr lang="en-US" sz="2400" dirty="0"/>
          </a:p>
          <a:p>
            <a:pPr lvl="1"/>
            <a:r>
              <a:rPr lang="en-US" dirty="0" smtClean="0"/>
              <a:t>The Continuation of The Timeline Described in Chapter 20</a:t>
            </a:r>
            <a:r>
              <a:rPr lang="en-US" dirty="0" smtClean="0"/>
              <a:t>. (1 Cor. 15:23-28)</a:t>
            </a:r>
            <a:endParaRPr lang="en-US" dirty="0" smtClean="0"/>
          </a:p>
          <a:p>
            <a:pPr lvl="1"/>
            <a:r>
              <a:rPr lang="en-US" dirty="0" smtClean="0"/>
              <a:t>“The first earth passed away</a:t>
            </a:r>
            <a:r>
              <a:rPr lang="mr-IN" dirty="0" smtClean="0"/>
              <a:t>…</a:t>
            </a:r>
            <a:r>
              <a:rPr lang="en-US" dirty="0" smtClean="0"/>
              <a:t>” (21:1, 2 Peter 3:10-14)</a:t>
            </a:r>
          </a:p>
          <a:p>
            <a:pPr lvl="1"/>
            <a:r>
              <a:rPr lang="en-US" dirty="0" smtClean="0"/>
              <a:t>“He </a:t>
            </a:r>
            <a:r>
              <a:rPr lang="en-US" u="sng" dirty="0" smtClean="0"/>
              <a:t>will</a:t>
            </a:r>
            <a:r>
              <a:rPr lang="en-US" dirty="0" smtClean="0"/>
              <a:t> dwell among them</a:t>
            </a:r>
            <a:r>
              <a:rPr lang="mr-IN" dirty="0" smtClean="0"/>
              <a:t>…</a:t>
            </a:r>
            <a:r>
              <a:rPr lang="en-US" dirty="0" smtClean="0"/>
              <a:t>” (21:3)</a:t>
            </a:r>
          </a:p>
          <a:p>
            <a:pPr lvl="1"/>
            <a:r>
              <a:rPr lang="en-US" dirty="0" smtClean="0"/>
              <a:t>“the first things have passed away.” (21:4)</a:t>
            </a:r>
          </a:p>
          <a:p>
            <a:pPr lvl="1"/>
            <a:r>
              <a:rPr lang="en-US" dirty="0" smtClean="0"/>
              <a:t>“It is done.” (21:6)</a:t>
            </a:r>
          </a:p>
          <a:p>
            <a:pPr lvl="1"/>
            <a:r>
              <a:rPr lang="en-US" dirty="0" smtClean="0"/>
              <a:t>“will inherit these things” (21:7)</a:t>
            </a:r>
          </a:p>
          <a:p>
            <a:pPr lvl="1"/>
            <a:r>
              <a:rPr lang="en-US" dirty="0" smtClean="0"/>
              <a:t>“the second death” (21:8, Matthew 25:46)</a:t>
            </a:r>
          </a:p>
          <a:p>
            <a:pPr lvl="1"/>
            <a:r>
              <a:rPr lang="en-US" dirty="0" smtClean="0"/>
              <a:t>“having the glory of God” (21:11)</a:t>
            </a:r>
          </a:p>
          <a:p>
            <a:pPr lvl="1"/>
            <a:r>
              <a:rPr lang="en-US" dirty="0" smtClean="0"/>
              <a:t>“the Lord God the Almighty and the Lamb are its temple” (21:22)</a:t>
            </a:r>
          </a:p>
          <a:p>
            <a:pPr lvl="1"/>
            <a:r>
              <a:rPr lang="en-US" dirty="0" smtClean="0"/>
              <a:t>“only those whose names are written in the Lamb’s book of life.” (21:27)</a:t>
            </a:r>
          </a:p>
        </p:txBody>
      </p:sp>
    </p:spTree>
    <p:extLst>
      <p:ext uri="{BB962C8B-B14F-4D97-AF65-F5344CB8AC3E}">
        <p14:creationId xmlns:p14="http://schemas.microsoft.com/office/powerpoint/2010/main" val="548168646"/>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“New Heaven &amp; A New Earth” </a:t>
            </a:r>
            <a:br>
              <a:rPr lang="en-US" dirty="0" smtClean="0"/>
            </a:br>
            <a:r>
              <a:rPr lang="en-US" dirty="0" smtClean="0"/>
              <a:t>Isaiah 65:17-19</a:t>
            </a:r>
            <a:endParaRPr lang="en-US" dirty="0"/>
          </a:p>
        </p:txBody>
      </p:sp>
      <p:sp>
        <p:nvSpPr>
          <p:cNvPr id="3" name="Content Placeholder 2"/>
          <p:cNvSpPr>
            <a:spLocks noGrp="1"/>
          </p:cNvSpPr>
          <p:nvPr>
            <p:ph idx="1"/>
          </p:nvPr>
        </p:nvSpPr>
        <p:spPr>
          <a:xfrm>
            <a:off x="123987" y="1521354"/>
            <a:ext cx="8973519" cy="3903053"/>
          </a:xfrm>
        </p:spPr>
        <p:txBody>
          <a:bodyPr>
            <a:noAutofit/>
          </a:bodyPr>
          <a:lstStyle/>
          <a:p>
            <a:r>
              <a:rPr lang="en-US" sz="2800" b="1" baseline="30000" dirty="0"/>
              <a:t>17 </a:t>
            </a:r>
            <a:r>
              <a:rPr lang="en-US" sz="2800" dirty="0"/>
              <a:t>“For behold, </a:t>
            </a:r>
            <a:r>
              <a:rPr lang="en-US" sz="2800" dirty="0">
                <a:solidFill>
                  <a:schemeClr val="accent5">
                    <a:lumMod val="75000"/>
                  </a:schemeClr>
                </a:solidFill>
              </a:rPr>
              <a:t>I create new heavens and a new earth</a:t>
            </a:r>
            <a:r>
              <a:rPr lang="en-US" sz="2800" dirty="0"/>
              <a:t>;</a:t>
            </a:r>
            <a:br>
              <a:rPr lang="en-US" sz="2800" dirty="0"/>
            </a:br>
            <a:r>
              <a:rPr lang="en-US" sz="2800" dirty="0"/>
              <a:t>And the former things will not be remembered or come to </a:t>
            </a:r>
            <a:r>
              <a:rPr lang="en-US" sz="2800" dirty="0" smtClean="0"/>
              <a:t>mind</a:t>
            </a:r>
            <a:r>
              <a:rPr lang="en-US" sz="2800" dirty="0"/>
              <a:t>.</a:t>
            </a:r>
            <a:br>
              <a:rPr lang="en-US" sz="2800" dirty="0"/>
            </a:br>
            <a:r>
              <a:rPr lang="en-US" sz="2800" b="1" baseline="30000" dirty="0"/>
              <a:t>18 </a:t>
            </a:r>
            <a:r>
              <a:rPr lang="en-US" sz="2800" dirty="0"/>
              <a:t>“But </a:t>
            </a:r>
            <a:r>
              <a:rPr lang="en-US" sz="2800" dirty="0">
                <a:solidFill>
                  <a:schemeClr val="accent5">
                    <a:lumMod val="75000"/>
                  </a:schemeClr>
                </a:solidFill>
              </a:rPr>
              <a:t>be glad and rejoice forever </a:t>
            </a:r>
            <a:r>
              <a:rPr lang="en-US" sz="2800" dirty="0"/>
              <a:t>in what I create;</a:t>
            </a:r>
            <a:br>
              <a:rPr lang="en-US" sz="2800" dirty="0"/>
            </a:br>
            <a:r>
              <a:rPr lang="en-US" sz="2800" dirty="0"/>
              <a:t>For behold, I create Jerusalem </a:t>
            </a:r>
            <a:r>
              <a:rPr lang="en-US" sz="2800" i="1" dirty="0"/>
              <a:t>for</a:t>
            </a:r>
            <a:r>
              <a:rPr lang="en-US" sz="2800" dirty="0"/>
              <a:t> rejoicing</a:t>
            </a:r>
            <a:br>
              <a:rPr lang="en-US" sz="2800" dirty="0"/>
            </a:br>
            <a:r>
              <a:rPr lang="en-US" sz="2800" dirty="0"/>
              <a:t>And her people </a:t>
            </a:r>
            <a:r>
              <a:rPr lang="en-US" sz="2800" i="1" dirty="0"/>
              <a:t>for</a:t>
            </a:r>
            <a:r>
              <a:rPr lang="en-US" sz="2800" dirty="0"/>
              <a:t> gladness.</a:t>
            </a:r>
            <a:br>
              <a:rPr lang="en-US" sz="2800" dirty="0"/>
            </a:br>
            <a:r>
              <a:rPr lang="en-US" sz="2800" b="1" baseline="30000" dirty="0"/>
              <a:t>19 </a:t>
            </a:r>
            <a:r>
              <a:rPr lang="en-US" sz="2800" dirty="0"/>
              <a:t>“I will also rejoice in Jerusalem and be glad in My people;</a:t>
            </a:r>
            <a:br>
              <a:rPr lang="en-US" sz="2800" dirty="0"/>
            </a:br>
            <a:r>
              <a:rPr lang="en-US" sz="2800" dirty="0"/>
              <a:t>And there will no longer be heard in her</a:t>
            </a:r>
            <a:br>
              <a:rPr lang="en-US" sz="2800" dirty="0"/>
            </a:br>
            <a:r>
              <a:rPr lang="en-US" sz="2800" dirty="0"/>
              <a:t>The voice of weeping and the sound of crying.</a:t>
            </a:r>
            <a:endParaRPr lang="en-US" sz="3600" dirty="0">
              <a:solidFill>
                <a:schemeClr val="accent5">
                  <a:lumMod val="75000"/>
                </a:schemeClr>
              </a:solidFill>
            </a:endParaRPr>
          </a:p>
        </p:txBody>
      </p:sp>
    </p:spTree>
    <p:extLst>
      <p:ext uri="{BB962C8B-B14F-4D97-AF65-F5344CB8AC3E}">
        <p14:creationId xmlns:p14="http://schemas.microsoft.com/office/powerpoint/2010/main" val="1317545151"/>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“New Heaven &amp; A New Earth” </a:t>
            </a:r>
            <a:br>
              <a:rPr lang="en-US" dirty="0" smtClean="0"/>
            </a:br>
            <a:r>
              <a:rPr lang="en-US" dirty="0" smtClean="0"/>
              <a:t>Isaiah 66:22-23</a:t>
            </a:r>
            <a:endParaRPr lang="en-US" dirty="0"/>
          </a:p>
        </p:txBody>
      </p:sp>
      <p:sp>
        <p:nvSpPr>
          <p:cNvPr id="3" name="Content Placeholder 2"/>
          <p:cNvSpPr>
            <a:spLocks noGrp="1"/>
          </p:cNvSpPr>
          <p:nvPr>
            <p:ph idx="1"/>
          </p:nvPr>
        </p:nvSpPr>
        <p:spPr>
          <a:xfrm>
            <a:off x="123987" y="1521354"/>
            <a:ext cx="8973519" cy="3903053"/>
          </a:xfrm>
        </p:spPr>
        <p:txBody>
          <a:bodyPr>
            <a:noAutofit/>
          </a:bodyPr>
          <a:lstStyle/>
          <a:p>
            <a:r>
              <a:rPr lang="en-US" sz="2800" b="1" baseline="30000" dirty="0"/>
              <a:t>22 </a:t>
            </a:r>
            <a:r>
              <a:rPr lang="en-US" sz="2800" dirty="0"/>
              <a:t>“For just as </a:t>
            </a:r>
            <a:r>
              <a:rPr lang="en-US" sz="2800" dirty="0">
                <a:solidFill>
                  <a:schemeClr val="accent5">
                    <a:lumMod val="75000"/>
                  </a:schemeClr>
                </a:solidFill>
              </a:rPr>
              <a:t>the new heavens and the new earth</a:t>
            </a:r>
            <a:br>
              <a:rPr lang="en-US" sz="2800" dirty="0">
                <a:solidFill>
                  <a:schemeClr val="accent5">
                    <a:lumMod val="75000"/>
                  </a:schemeClr>
                </a:solidFill>
              </a:rPr>
            </a:br>
            <a:r>
              <a:rPr lang="en-US" sz="2800" dirty="0">
                <a:solidFill>
                  <a:schemeClr val="accent5">
                    <a:lumMod val="75000"/>
                  </a:schemeClr>
                </a:solidFill>
              </a:rPr>
              <a:t>Which I make will endure before Me</a:t>
            </a:r>
            <a:r>
              <a:rPr lang="en-US" sz="2800" dirty="0"/>
              <a:t>,” declares the Lord,</a:t>
            </a:r>
            <a:br>
              <a:rPr lang="en-US" sz="2800" dirty="0"/>
            </a:br>
            <a:r>
              <a:rPr lang="en-US" sz="2800" dirty="0"/>
              <a:t>“So your offspring and your name will endure.</a:t>
            </a:r>
            <a:br>
              <a:rPr lang="en-US" sz="2800" dirty="0"/>
            </a:br>
            <a:r>
              <a:rPr lang="en-US" sz="2800" b="1" baseline="30000" dirty="0"/>
              <a:t>23 </a:t>
            </a:r>
            <a:r>
              <a:rPr lang="en-US" sz="2800" dirty="0"/>
              <a:t>“And it shall be from new moon to new moon</a:t>
            </a:r>
            <a:br>
              <a:rPr lang="en-US" sz="2800" dirty="0"/>
            </a:br>
            <a:r>
              <a:rPr lang="en-US" sz="2800" dirty="0"/>
              <a:t>And from </a:t>
            </a:r>
            <a:r>
              <a:rPr lang="en-US" sz="2800" dirty="0" err="1"/>
              <a:t>sabbath</a:t>
            </a:r>
            <a:r>
              <a:rPr lang="en-US" sz="2800" dirty="0"/>
              <a:t> to </a:t>
            </a:r>
            <a:r>
              <a:rPr lang="en-US" sz="2800" dirty="0" err="1"/>
              <a:t>sabbath</a:t>
            </a:r>
            <a:r>
              <a:rPr lang="en-US" sz="2800" dirty="0"/>
              <a:t>,</a:t>
            </a:r>
            <a:br>
              <a:rPr lang="en-US" sz="2800" dirty="0"/>
            </a:br>
            <a:r>
              <a:rPr lang="en-US" sz="2800" dirty="0">
                <a:solidFill>
                  <a:schemeClr val="accent5">
                    <a:lumMod val="75000"/>
                  </a:schemeClr>
                </a:solidFill>
              </a:rPr>
              <a:t>All </a:t>
            </a:r>
            <a:r>
              <a:rPr lang="en-US" sz="2800" dirty="0" smtClean="0">
                <a:solidFill>
                  <a:schemeClr val="accent5">
                    <a:lumMod val="75000"/>
                  </a:schemeClr>
                </a:solidFill>
              </a:rPr>
              <a:t>mankind </a:t>
            </a:r>
            <a:r>
              <a:rPr lang="en-US" sz="2800" dirty="0">
                <a:solidFill>
                  <a:schemeClr val="accent5">
                    <a:lumMod val="75000"/>
                  </a:schemeClr>
                </a:solidFill>
              </a:rPr>
              <a:t>will come to bow down before Me</a:t>
            </a:r>
            <a:r>
              <a:rPr lang="en-US" sz="2800" dirty="0"/>
              <a:t>,” says the Lord.</a:t>
            </a:r>
            <a:endParaRPr lang="en-US" sz="3600" dirty="0">
              <a:solidFill>
                <a:schemeClr val="accent5">
                  <a:lumMod val="75000"/>
                </a:schemeClr>
              </a:solidFill>
            </a:endParaRPr>
          </a:p>
        </p:txBody>
      </p:sp>
    </p:spTree>
    <p:extLst>
      <p:ext uri="{BB962C8B-B14F-4D97-AF65-F5344CB8AC3E}">
        <p14:creationId xmlns:p14="http://schemas.microsoft.com/office/powerpoint/2010/main" val="2021413421"/>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“New Heaven &amp; A New Earth” </a:t>
            </a:r>
            <a:br>
              <a:rPr lang="en-US" dirty="0" smtClean="0"/>
            </a:br>
            <a:r>
              <a:rPr lang="en-US" dirty="0" smtClean="0"/>
              <a:t>2 Peter 3:10-14</a:t>
            </a:r>
            <a:endParaRPr lang="en-US" dirty="0"/>
          </a:p>
        </p:txBody>
      </p:sp>
      <p:sp>
        <p:nvSpPr>
          <p:cNvPr id="3" name="Content Placeholder 2"/>
          <p:cNvSpPr>
            <a:spLocks noGrp="1"/>
          </p:cNvSpPr>
          <p:nvPr>
            <p:ph idx="1"/>
          </p:nvPr>
        </p:nvSpPr>
        <p:spPr>
          <a:xfrm>
            <a:off x="371959" y="1521354"/>
            <a:ext cx="8446577" cy="3903053"/>
          </a:xfrm>
        </p:spPr>
        <p:txBody>
          <a:bodyPr>
            <a:normAutofit fontScale="85000" lnSpcReduction="20000"/>
          </a:bodyPr>
          <a:lstStyle/>
          <a:p>
            <a:r>
              <a:rPr lang="en-US" sz="2800" dirty="0" smtClean="0"/>
              <a:t>“</a:t>
            </a:r>
            <a:r>
              <a:rPr lang="en-US" sz="2800" b="1" baseline="30000" dirty="0"/>
              <a:t>10 </a:t>
            </a:r>
            <a:r>
              <a:rPr lang="en-US" sz="2800" dirty="0"/>
              <a:t>But the day of the Lord will </a:t>
            </a:r>
            <a:r>
              <a:rPr lang="en-US" sz="2800" dirty="0">
                <a:solidFill>
                  <a:schemeClr val="accent5">
                    <a:lumMod val="75000"/>
                  </a:schemeClr>
                </a:solidFill>
              </a:rPr>
              <a:t>come like a thief</a:t>
            </a:r>
            <a:r>
              <a:rPr lang="en-US" sz="2800" dirty="0"/>
              <a:t>, in which the heavens will pass away with a roar and the elements will be destroyed with intense heat, and the earth and </a:t>
            </a:r>
            <a:r>
              <a:rPr lang="en-US" sz="2800" dirty="0" smtClean="0"/>
              <a:t>its </a:t>
            </a:r>
            <a:r>
              <a:rPr lang="en-US" sz="2800" dirty="0"/>
              <a:t>works will be </a:t>
            </a:r>
            <a:r>
              <a:rPr lang="en-US" sz="2800" dirty="0" smtClean="0"/>
              <a:t>burned </a:t>
            </a:r>
            <a:r>
              <a:rPr lang="en-US" sz="2800" dirty="0"/>
              <a:t>up.</a:t>
            </a:r>
          </a:p>
          <a:p>
            <a:r>
              <a:rPr lang="en-US" sz="2800" b="1" baseline="30000" dirty="0"/>
              <a:t>11 </a:t>
            </a:r>
            <a:r>
              <a:rPr lang="en-US" sz="2800" dirty="0"/>
              <a:t>Since all these things are to be destroyed in this way, what sort of people ought you to be in holy conduct </a:t>
            </a:r>
            <a:r>
              <a:rPr lang="en-US" sz="2800" dirty="0" smtClean="0"/>
              <a:t>and godliness, </a:t>
            </a:r>
            <a:r>
              <a:rPr lang="en-US" sz="2800" b="1" baseline="30000" dirty="0" smtClean="0"/>
              <a:t>12</a:t>
            </a:r>
            <a:r>
              <a:rPr lang="en-US" sz="2800" b="1" baseline="30000" dirty="0"/>
              <a:t> </a:t>
            </a:r>
            <a:r>
              <a:rPr lang="en-US" sz="2800" dirty="0"/>
              <a:t>looking for and hastening the coming of the day of God, because of which the heavens will be destroyed by burning, and the elements will melt with intense heat! </a:t>
            </a:r>
            <a:r>
              <a:rPr lang="en-US" sz="2800" b="1" baseline="30000" dirty="0"/>
              <a:t>13 </a:t>
            </a:r>
            <a:r>
              <a:rPr lang="en-US" sz="2800" dirty="0"/>
              <a:t>But according to His promise </a:t>
            </a:r>
            <a:r>
              <a:rPr lang="en-US" sz="2800" dirty="0">
                <a:solidFill>
                  <a:schemeClr val="accent5">
                    <a:lumMod val="75000"/>
                  </a:schemeClr>
                </a:solidFill>
              </a:rPr>
              <a:t>we are looking for new heavens and a new earth, in which righteousness dwells</a:t>
            </a:r>
            <a:r>
              <a:rPr lang="en-US" sz="2800" dirty="0"/>
              <a:t>.</a:t>
            </a:r>
          </a:p>
          <a:p>
            <a:r>
              <a:rPr lang="en-US" sz="2800" b="1" baseline="30000" dirty="0"/>
              <a:t>14 </a:t>
            </a:r>
            <a:r>
              <a:rPr lang="en-US" sz="2800" dirty="0"/>
              <a:t>Therefore, beloved, since you look for these things</a:t>
            </a:r>
            <a:r>
              <a:rPr lang="en-US" sz="2800" dirty="0">
                <a:solidFill>
                  <a:schemeClr val="accent5">
                    <a:lumMod val="75000"/>
                  </a:schemeClr>
                </a:solidFill>
              </a:rPr>
              <a:t>, be diligent to be found by Him in peace, spotless and blameless,</a:t>
            </a:r>
          </a:p>
          <a:p>
            <a:pPr marL="0" indent="0">
              <a:buNone/>
            </a:pPr>
            <a:endParaRPr lang="en-US" sz="2800" dirty="0">
              <a:solidFill>
                <a:schemeClr val="accent5">
                  <a:lumMod val="75000"/>
                </a:schemeClr>
              </a:solidFill>
            </a:endParaRPr>
          </a:p>
        </p:txBody>
      </p:sp>
    </p:spTree>
    <p:extLst>
      <p:ext uri="{BB962C8B-B14F-4D97-AF65-F5344CB8AC3E}">
        <p14:creationId xmlns:p14="http://schemas.microsoft.com/office/powerpoint/2010/main" val="407467669"/>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0"/>
            <a:ext cx="5715000" cy="5715000"/>
          </a:xfrm>
          <a:prstGeom prst="rect">
            <a:avLst/>
          </a:prstGeom>
        </p:spPr>
      </p:pic>
    </p:spTree>
    <p:extLst>
      <p:ext uri="{BB962C8B-B14F-4D97-AF65-F5344CB8AC3E}">
        <p14:creationId xmlns:p14="http://schemas.microsoft.com/office/powerpoint/2010/main" val="11607290"/>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21</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The People of God Pictured In Eternal Glory.</a:t>
            </a:r>
            <a:endParaRPr lang="en-US" sz="3100" b="1" dirty="0">
              <a:solidFill>
                <a:schemeClr val="accent2">
                  <a:lumMod val="75000"/>
                </a:schemeClr>
              </a:solidFill>
            </a:endParaRPr>
          </a:p>
          <a:p>
            <a:r>
              <a:rPr lang="en-US" sz="2400" dirty="0" smtClean="0"/>
              <a:t>The New Heaven &amp; Earth</a:t>
            </a:r>
          </a:p>
          <a:p>
            <a:pPr lvl="1"/>
            <a:r>
              <a:rPr lang="en-US" sz="2000" dirty="0" smtClean="0"/>
              <a:t>“the first earth passed away, and there is no longer any sea.”</a:t>
            </a:r>
          </a:p>
          <a:p>
            <a:pPr lvl="1"/>
            <a:r>
              <a:rPr lang="en-US" sz="2000" dirty="0" smtClean="0"/>
              <a:t>Isaiah 65:17-19, Isaiah 66:22-23</a:t>
            </a:r>
          </a:p>
          <a:p>
            <a:r>
              <a:rPr lang="en-US" sz="2400" dirty="0" smtClean="0"/>
              <a:t>The People of God: Holy City, New Jerusalem, Bride Adorned</a:t>
            </a:r>
          </a:p>
          <a:p>
            <a:pPr lvl="1"/>
            <a:r>
              <a:rPr lang="en-US" sz="2000" dirty="0" smtClean="0"/>
              <a:t>Complete Fellowship with God (vs. 3)</a:t>
            </a:r>
          </a:p>
          <a:p>
            <a:pPr lvl="1"/>
            <a:r>
              <a:rPr lang="en-US" sz="2000" dirty="0" smtClean="0"/>
              <a:t>Complete Comfort from God (vs. 4)</a:t>
            </a:r>
          </a:p>
          <a:p>
            <a:pPr lvl="1"/>
            <a:r>
              <a:rPr lang="en-US" sz="2000" dirty="0" smtClean="0"/>
              <a:t>Complete Renewal by God (vs. 5)</a:t>
            </a:r>
          </a:p>
          <a:p>
            <a:r>
              <a:rPr lang="en-US" sz="2400" dirty="0" smtClean="0"/>
              <a:t>The Two Eternal Rewards</a:t>
            </a:r>
          </a:p>
          <a:p>
            <a:pPr lvl="1"/>
            <a:r>
              <a:rPr lang="en-US" sz="2000" dirty="0" smtClean="0"/>
              <a:t>“the water of life without cost” (vs. 6)</a:t>
            </a:r>
          </a:p>
          <a:p>
            <a:pPr lvl="1"/>
            <a:r>
              <a:rPr lang="en-US" sz="2000" dirty="0" smtClean="0"/>
              <a:t>“the lake that burns with fire and brimstone, which is the second death.” (8)</a:t>
            </a:r>
          </a:p>
          <a:p>
            <a:pPr lvl="1"/>
            <a:endParaRPr lang="en-US" dirty="0" smtClean="0"/>
          </a:p>
          <a:p>
            <a:pPr lvl="1"/>
            <a:endParaRPr lang="en-US" dirty="0"/>
          </a:p>
        </p:txBody>
      </p:sp>
    </p:spTree>
    <p:extLst>
      <p:ext uri="{BB962C8B-B14F-4D97-AF65-F5344CB8AC3E}">
        <p14:creationId xmlns:p14="http://schemas.microsoft.com/office/powerpoint/2010/main" val="458446814"/>
      </p:ext>
    </p:extLst>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21</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The People of God Pictured In Eternal Glory.</a:t>
            </a:r>
            <a:endParaRPr lang="en-US" sz="3100" b="1" dirty="0">
              <a:solidFill>
                <a:schemeClr val="accent2">
                  <a:lumMod val="75000"/>
                </a:schemeClr>
              </a:solidFill>
            </a:endParaRPr>
          </a:p>
          <a:p>
            <a:r>
              <a:rPr lang="en-US" sz="2400" dirty="0" smtClean="0"/>
              <a:t>The Wife of the Lamb</a:t>
            </a:r>
          </a:p>
          <a:p>
            <a:pPr lvl="1"/>
            <a:r>
              <a:rPr lang="en-US" sz="2000" dirty="0" smtClean="0"/>
              <a:t>Glory Is The Defining Attribute: “having the glory of God” (vs. 11)</a:t>
            </a:r>
          </a:p>
          <a:p>
            <a:pPr lvl="1"/>
            <a:r>
              <a:rPr lang="en-US" sz="2000" dirty="0" smtClean="0"/>
              <a:t>A Picture of Completeness: 12 Gates, 12 Angels, 12 </a:t>
            </a:r>
            <a:r>
              <a:rPr lang="en-US" sz="2000" dirty="0" err="1" smtClean="0"/>
              <a:t>Foun</a:t>
            </a:r>
            <a:r>
              <a:rPr lang="en-US" sz="2000" dirty="0" smtClean="0"/>
              <a:t>. Stones (vs. 11-14)</a:t>
            </a:r>
          </a:p>
          <a:p>
            <a:pPr lvl="1"/>
            <a:r>
              <a:rPr lang="en-US" sz="2000" dirty="0" smtClean="0"/>
              <a:t>A Picture of Security: “measure the city” (vs. 15)</a:t>
            </a:r>
          </a:p>
          <a:p>
            <a:pPr lvl="1"/>
            <a:r>
              <a:rPr lang="en-US" sz="2000" dirty="0" smtClean="0"/>
              <a:t>A Picture of Holiness: 12,000 </a:t>
            </a:r>
            <a:r>
              <a:rPr lang="en-US" sz="2000" dirty="0" smtClean="0"/>
              <a:t>stadia </a:t>
            </a:r>
            <a:r>
              <a:rPr lang="en-US" sz="2000" dirty="0" smtClean="0"/>
              <a:t>(vs. </a:t>
            </a:r>
            <a:r>
              <a:rPr lang="en-US" sz="2000" dirty="0" smtClean="0"/>
              <a:t>16 ESV)</a:t>
            </a:r>
            <a:endParaRPr lang="en-US" sz="2000" dirty="0" smtClean="0"/>
          </a:p>
          <a:p>
            <a:pPr lvl="1"/>
            <a:r>
              <a:rPr lang="en-US" sz="2000" dirty="0" smtClean="0"/>
              <a:t>A Picture of Royal Wealth: “every kind of precious stone</a:t>
            </a:r>
            <a:r>
              <a:rPr lang="mr-IN" sz="2000" dirty="0" smtClean="0"/>
              <a:t>…</a:t>
            </a:r>
            <a:r>
              <a:rPr lang="en-US" sz="2000" dirty="0" smtClean="0"/>
              <a:t>pearls” (vs. 19,21)</a:t>
            </a:r>
          </a:p>
          <a:p>
            <a:pPr lvl="1"/>
            <a:r>
              <a:rPr lang="en-US" sz="2000" dirty="0" smtClean="0"/>
              <a:t>A Picture of Nearness &amp; Worship: “Lord God</a:t>
            </a:r>
            <a:r>
              <a:rPr lang="mr-IN" sz="2000" dirty="0" smtClean="0"/>
              <a:t>…</a:t>
            </a:r>
            <a:r>
              <a:rPr lang="en-US" sz="2000" dirty="0" smtClean="0"/>
              <a:t> and the Lamb are its temple”</a:t>
            </a:r>
          </a:p>
          <a:p>
            <a:pPr lvl="1"/>
            <a:r>
              <a:rPr lang="en-US" sz="2000" dirty="0" smtClean="0"/>
              <a:t>A Picture of Greatness: “God has illumined it”</a:t>
            </a:r>
          </a:p>
          <a:p>
            <a:pPr lvl="1"/>
            <a:r>
              <a:rPr lang="en-US" sz="2000" dirty="0" smtClean="0"/>
              <a:t>A Picture of Honor: “bring the glory and the honor of the nations into it”</a:t>
            </a:r>
          </a:p>
          <a:p>
            <a:pPr lvl="1"/>
            <a:r>
              <a:rPr lang="en-US" sz="2000" dirty="0" smtClean="0"/>
              <a:t>A Picture of Purity: “nothing </a:t>
            </a:r>
            <a:r>
              <a:rPr lang="en-US" sz="2000" dirty="0" err="1" smtClean="0"/>
              <a:t>unclean..only</a:t>
            </a:r>
            <a:r>
              <a:rPr lang="en-US" sz="2000" dirty="0" smtClean="0"/>
              <a:t> those</a:t>
            </a:r>
            <a:r>
              <a:rPr lang="mr-IN" sz="2000" dirty="0" smtClean="0"/>
              <a:t>…</a:t>
            </a:r>
            <a:r>
              <a:rPr lang="en-US" sz="2000" dirty="0" smtClean="0"/>
              <a:t>in the Lamb’s book of life.”</a:t>
            </a:r>
          </a:p>
          <a:p>
            <a:pPr lvl="1"/>
            <a:endParaRPr lang="en-US" dirty="0" smtClean="0"/>
          </a:p>
          <a:p>
            <a:pPr lvl="1"/>
            <a:endParaRPr lang="en-US" dirty="0"/>
          </a:p>
        </p:txBody>
      </p:sp>
    </p:spTree>
    <p:extLst>
      <p:ext uri="{BB962C8B-B14F-4D97-AF65-F5344CB8AC3E}">
        <p14:creationId xmlns:p14="http://schemas.microsoft.com/office/powerpoint/2010/main" val="1921657573"/>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764771" y="1304396"/>
            <a:ext cx="1912703"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1.</a:t>
            </a:r>
          </a:p>
          <a:p>
            <a:r>
              <a:rPr lang="en-US" altLang="x-none" sz="1170"/>
              <a:t>There is a habitation,</a:t>
            </a:r>
          </a:p>
          <a:p>
            <a:r>
              <a:rPr lang="en-US" altLang="x-none" sz="1170"/>
              <a:t>Built by the living God,</a:t>
            </a:r>
          </a:p>
          <a:p>
            <a:r>
              <a:rPr lang="en-US" altLang="x-none" sz="1170"/>
              <a:t>For all of every nation</a:t>
            </a:r>
          </a:p>
          <a:p>
            <a:r>
              <a:rPr lang="en-US" altLang="x-none" sz="1170"/>
              <a:t>Who seek that grand abode.</a:t>
            </a:r>
          </a:p>
        </p:txBody>
      </p:sp>
      <p:pic>
        <p:nvPicPr>
          <p:cNvPr id="2061" name="Picture 13" descr="E:\The Paperless Hymnal\SONGS\PPTiffFiles\Single Stanza\T\ThereIsAHabitation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p:cNvSpPr>
            <a:spLocks noGrp="1" noChangeArrowheads="1"/>
          </p:cNvSpPr>
          <p:nvPr>
            <p:ph type="title" idx="4294967295"/>
          </p:nvPr>
        </p:nvSpPr>
        <p:spPr>
          <a:xfrm>
            <a:off x="889000" y="127000"/>
            <a:ext cx="6477000" cy="254000"/>
          </a:xfrm>
        </p:spPr>
        <p:txBody>
          <a:bodyPr>
            <a:normAutofit fontScale="90000"/>
          </a:bodyPr>
          <a:lstStyle/>
          <a:p>
            <a:pPr algn="l"/>
            <a:r>
              <a:rPr lang="en-US" altLang="x-none" sz="2333">
                <a:latin typeface="Arial" charset="0"/>
              </a:rPr>
              <a:t>1 - There Is a Habitation</a:t>
            </a:r>
            <a:endParaRPr lang="en-US" altLang="x-none" sz="4500"/>
          </a:p>
        </p:txBody>
      </p:sp>
      <p:sp>
        <p:nvSpPr>
          <p:cNvPr id="2054" name="Text Box 6"/>
          <p:cNvSpPr txBox="1">
            <a:spLocks noChangeArrowheads="1"/>
          </p:cNvSpPr>
          <p:nvPr/>
        </p:nvSpPr>
        <p:spPr bwMode="auto">
          <a:xfrm>
            <a:off x="825500" y="5266532"/>
            <a:ext cx="17267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t>Words by: Love H. Jameson</a:t>
            </a:r>
          </a:p>
          <a:p>
            <a:r>
              <a:rPr lang="en-US" altLang="x-none" sz="1000"/>
              <a:t>Music by: James H. Rosecrans</a:t>
            </a:r>
          </a:p>
        </p:txBody>
      </p:sp>
      <p:sp>
        <p:nvSpPr>
          <p:cNvPr id="2056" name="Text Box 8"/>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2063" name="Text Box 15"/>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660</a:t>
            </a:r>
          </a:p>
        </p:txBody>
      </p:sp>
    </p:spTree>
    <p:extLst>
      <p:ext uri="{BB962C8B-B14F-4D97-AF65-F5344CB8AC3E}">
        <p14:creationId xmlns:p14="http://schemas.microsoft.com/office/powerpoint/2010/main" val="854648913"/>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ext Box 10"/>
          <p:cNvSpPr txBox="1">
            <a:spLocks noChangeArrowheads="1"/>
          </p:cNvSpPr>
          <p:nvPr/>
        </p:nvSpPr>
        <p:spPr bwMode="auto">
          <a:xfrm>
            <a:off x="1955271" y="1177396"/>
            <a:ext cx="1822935"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O Zion, Zion,</a:t>
            </a:r>
          </a:p>
          <a:p>
            <a:r>
              <a:rPr lang="en-US" altLang="x-none" sz="1170"/>
              <a:t>I long thy gates to see;</a:t>
            </a:r>
          </a:p>
          <a:p>
            <a:r>
              <a:rPr lang="en-US" altLang="x-none" sz="1170"/>
              <a:t>O Zion, Zion,</a:t>
            </a:r>
          </a:p>
          <a:p>
            <a:r>
              <a:rPr lang="en-US" altLang="x-none" sz="1170"/>
              <a:t>When shall I dwell in thee?</a:t>
            </a:r>
          </a:p>
        </p:txBody>
      </p:sp>
      <p:pic>
        <p:nvPicPr>
          <p:cNvPr id="3084" name="Picture 12" descr="E:\The Paperless Hymnal\SONGS\PPTiffFiles\Single Stanza\T\ThereIsAHabitation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Grp="1" noChangeArrowheads="1"/>
          </p:cNvSpPr>
          <p:nvPr>
            <p:ph type="title" idx="4294967295"/>
          </p:nvPr>
        </p:nvSpPr>
        <p:spPr>
          <a:xfrm>
            <a:off x="889000" y="127000"/>
            <a:ext cx="6477000" cy="254000"/>
          </a:xfrm>
        </p:spPr>
        <p:txBody>
          <a:bodyPr>
            <a:normAutofit fontScale="90000"/>
          </a:bodyPr>
          <a:lstStyle/>
          <a:p>
            <a:pPr algn="l"/>
            <a:r>
              <a:rPr lang="en-US" altLang="x-none" sz="2333">
                <a:latin typeface="Arial" charset="0"/>
              </a:rPr>
              <a:t>c - There Is a Habitation</a:t>
            </a:r>
          </a:p>
        </p:txBody>
      </p:sp>
      <p:sp>
        <p:nvSpPr>
          <p:cNvPr id="3079" name="Text Box 7"/>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3086" name="Text Box 14"/>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660</a:t>
            </a:r>
          </a:p>
        </p:txBody>
      </p:sp>
    </p:spTree>
    <p:extLst>
      <p:ext uri="{BB962C8B-B14F-4D97-AF65-F5344CB8AC3E}">
        <p14:creationId xmlns:p14="http://schemas.microsoft.com/office/powerpoint/2010/main" val="1713649655"/>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2145771" y="1304396"/>
            <a:ext cx="1923925"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3.</a:t>
            </a:r>
          </a:p>
          <a:p>
            <a:r>
              <a:rPr lang="en-US" altLang="x-none" sz="1170"/>
              <a:t>No night is there, no sorrow,</a:t>
            </a:r>
          </a:p>
          <a:p>
            <a:r>
              <a:rPr lang="en-US" altLang="x-none" sz="1170"/>
              <a:t>No death, and no decay;</a:t>
            </a:r>
          </a:p>
          <a:p>
            <a:r>
              <a:rPr lang="en-US" altLang="x-none" sz="1170"/>
              <a:t>No yesterday, no morrow</a:t>
            </a:r>
          </a:p>
          <a:p>
            <a:r>
              <a:rPr lang="en-US" altLang="x-none" sz="1170"/>
              <a:t>But one eternal day.</a:t>
            </a:r>
          </a:p>
        </p:txBody>
      </p:sp>
      <p:pic>
        <p:nvPicPr>
          <p:cNvPr id="8202" name="Picture 10" descr="E:\The Paperless Hymnal\SONGS\PPTiffFiles\Single Stanza\T\ThereIsAHabitation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idx="4294967295"/>
          </p:nvPr>
        </p:nvSpPr>
        <p:spPr>
          <a:xfrm>
            <a:off x="889000" y="127000"/>
            <a:ext cx="6477000" cy="254000"/>
          </a:xfrm>
        </p:spPr>
        <p:txBody>
          <a:bodyPr>
            <a:normAutofit fontScale="90000"/>
          </a:bodyPr>
          <a:lstStyle/>
          <a:p>
            <a:pPr algn="l"/>
            <a:r>
              <a:rPr lang="en-US" altLang="x-none" sz="2333">
                <a:latin typeface="Arial" charset="0"/>
              </a:rPr>
              <a:t>3 - There Is a Habitation</a:t>
            </a:r>
            <a:endParaRPr lang="en-US" altLang="x-none" sz="4500"/>
          </a:p>
        </p:txBody>
      </p:sp>
      <p:sp>
        <p:nvSpPr>
          <p:cNvPr id="8197" name="Text Box 5"/>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8204" name="Text Box 12"/>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660</a:t>
            </a:r>
          </a:p>
        </p:txBody>
      </p:sp>
      <p:sp>
        <p:nvSpPr>
          <p:cNvPr id="8205" name="Text Box 13"/>
          <p:cNvSpPr txBox="1">
            <a:spLocks noChangeArrowheads="1"/>
          </p:cNvSpPr>
          <p:nvPr/>
        </p:nvSpPr>
        <p:spPr bwMode="auto">
          <a:xfrm>
            <a:off x="825500" y="5266532"/>
            <a:ext cx="17267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t>Words by: Love H. Jameson</a:t>
            </a:r>
          </a:p>
          <a:p>
            <a:r>
              <a:rPr lang="en-US" altLang="x-none" sz="1000"/>
              <a:t>Music by: James H. Rosecrans</a:t>
            </a:r>
          </a:p>
        </p:txBody>
      </p:sp>
    </p:spTree>
    <p:extLst>
      <p:ext uri="{BB962C8B-B14F-4D97-AF65-F5344CB8AC3E}">
        <p14:creationId xmlns:p14="http://schemas.microsoft.com/office/powerpoint/2010/main" val="1406561668"/>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955271" y="1177396"/>
            <a:ext cx="1822935"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O Zion, Zion,</a:t>
            </a:r>
          </a:p>
          <a:p>
            <a:r>
              <a:rPr lang="en-US" altLang="x-none" sz="1170"/>
              <a:t>I long thy gates to see;</a:t>
            </a:r>
          </a:p>
          <a:p>
            <a:r>
              <a:rPr lang="en-US" altLang="x-none" sz="1170"/>
              <a:t>O Zion, Zion,</a:t>
            </a:r>
          </a:p>
          <a:p>
            <a:r>
              <a:rPr lang="en-US" altLang="x-none" sz="1170"/>
              <a:t>When shall I dwell in thee?</a:t>
            </a:r>
          </a:p>
        </p:txBody>
      </p:sp>
      <p:pic>
        <p:nvPicPr>
          <p:cNvPr id="13315" name="Picture 3" descr="E:\The Paperless Hymnal\SONGS\PPTiffFiles\Single Stanza\T\ThereIsAHabitation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3316" name="Rectangle 4"/>
          <p:cNvSpPr>
            <a:spLocks noGrp="1" noChangeArrowheads="1"/>
          </p:cNvSpPr>
          <p:nvPr>
            <p:ph type="title" idx="4294967295"/>
          </p:nvPr>
        </p:nvSpPr>
        <p:spPr>
          <a:xfrm>
            <a:off x="889000" y="127000"/>
            <a:ext cx="6477000" cy="254000"/>
          </a:xfrm>
        </p:spPr>
        <p:txBody>
          <a:bodyPr>
            <a:normAutofit fontScale="90000"/>
          </a:bodyPr>
          <a:lstStyle/>
          <a:p>
            <a:pPr algn="l"/>
            <a:r>
              <a:rPr lang="en-US" altLang="x-none" sz="2333">
                <a:latin typeface="Arial" charset="0"/>
              </a:rPr>
              <a:t>c - There Is a Habitation</a:t>
            </a:r>
          </a:p>
        </p:txBody>
      </p:sp>
      <p:sp>
        <p:nvSpPr>
          <p:cNvPr id="13317" name="Text Box 5"/>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13319" name="Text Box 7"/>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660</a:t>
            </a:r>
          </a:p>
        </p:txBody>
      </p:sp>
    </p:spTree>
    <p:extLst>
      <p:ext uri="{BB962C8B-B14F-4D97-AF65-F5344CB8AC3E}">
        <p14:creationId xmlns:p14="http://schemas.microsoft.com/office/powerpoint/2010/main" val="581967900"/>
      </p:ext>
    </p:extLst>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22</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The People of God Pictured Enjoying Eternal Life.</a:t>
            </a:r>
            <a:endParaRPr lang="en-US" sz="3100" b="1" dirty="0">
              <a:solidFill>
                <a:schemeClr val="accent2">
                  <a:lumMod val="75000"/>
                </a:schemeClr>
              </a:solidFill>
            </a:endParaRPr>
          </a:p>
          <a:p>
            <a:r>
              <a:rPr lang="en-US" sz="2400" dirty="0" smtClean="0"/>
              <a:t>“Then he showed me a river of </a:t>
            </a:r>
            <a:r>
              <a:rPr lang="en-US" sz="2400" dirty="0" smtClean="0">
                <a:solidFill>
                  <a:schemeClr val="accent2">
                    <a:lumMod val="75000"/>
                  </a:schemeClr>
                </a:solidFill>
              </a:rPr>
              <a:t>the water of life</a:t>
            </a:r>
            <a:r>
              <a:rPr lang="en-US" sz="2400" dirty="0" smtClean="0"/>
              <a:t>, clear as crystal, coming from the throne of God and of the Lamb, in the middle of its street. On either side of the river was </a:t>
            </a:r>
            <a:r>
              <a:rPr lang="en-US" sz="2400" dirty="0" smtClean="0">
                <a:solidFill>
                  <a:schemeClr val="accent2">
                    <a:lumMod val="75000"/>
                  </a:schemeClr>
                </a:solidFill>
              </a:rPr>
              <a:t>the tree of life</a:t>
            </a:r>
            <a:r>
              <a:rPr lang="en-US" sz="2400" dirty="0" smtClean="0"/>
              <a:t>, bearing twelve kinds of fruit, yielding its fruit every month; and the leaves of the tree were for the healing of the nations.” (22:1-2)</a:t>
            </a:r>
          </a:p>
          <a:p>
            <a:r>
              <a:rPr lang="en-US" sz="2400" dirty="0"/>
              <a:t>The Spirit and the bride say, “Come.” And let the one who hears say, “Come.” And let the one who is thirsty come; </a:t>
            </a:r>
            <a:r>
              <a:rPr lang="en-US" sz="2400" dirty="0">
                <a:solidFill>
                  <a:schemeClr val="accent2">
                    <a:lumMod val="75000"/>
                  </a:schemeClr>
                </a:solidFill>
              </a:rPr>
              <a:t>let the one who wishes take the water of life without cost</a:t>
            </a:r>
            <a:r>
              <a:rPr lang="en-US" sz="2400" dirty="0" smtClean="0"/>
              <a:t>.” (22:17)</a:t>
            </a:r>
            <a:endParaRPr lang="en-US" sz="2400" dirty="0"/>
          </a:p>
        </p:txBody>
      </p:sp>
    </p:spTree>
    <p:extLst>
      <p:ext uri="{BB962C8B-B14F-4D97-AF65-F5344CB8AC3E}">
        <p14:creationId xmlns:p14="http://schemas.microsoft.com/office/powerpoint/2010/main" val="302739309"/>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22</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a:solidFill>
                  <a:schemeClr val="accent2">
                    <a:lumMod val="75000"/>
                  </a:schemeClr>
                </a:solidFill>
              </a:rPr>
              <a:t>The People of God Pictured Enjoying Eternal Life.</a:t>
            </a:r>
          </a:p>
          <a:p>
            <a:r>
              <a:rPr lang="en-US" sz="2400" dirty="0" smtClean="0"/>
              <a:t>The Incredible Inheritance That Awaits Those Who Overcome!</a:t>
            </a:r>
          </a:p>
          <a:p>
            <a:pPr lvl="1"/>
            <a:r>
              <a:rPr lang="en-US" sz="2000" dirty="0" smtClean="0"/>
              <a:t>Eternal Life: “the water of life</a:t>
            </a:r>
            <a:r>
              <a:rPr lang="en-US" sz="2000" dirty="0" smtClean="0"/>
              <a:t>” (Ezekiel 47:1-2)</a:t>
            </a:r>
            <a:endParaRPr lang="en-US" sz="2000" dirty="0" smtClean="0"/>
          </a:p>
          <a:p>
            <a:pPr lvl="1"/>
            <a:r>
              <a:rPr lang="en-US" sz="2000" dirty="0" smtClean="0"/>
              <a:t>Dwelling with God: “the throne of God and of the Lamb”</a:t>
            </a:r>
          </a:p>
          <a:p>
            <a:pPr lvl="1"/>
            <a:r>
              <a:rPr lang="en-US" sz="2000" dirty="0" smtClean="0"/>
              <a:t>Every Need in Every Season: “tree of life, bearing twelve kinds of fruit</a:t>
            </a:r>
            <a:r>
              <a:rPr lang="en-US" sz="2000" dirty="0" smtClean="0"/>
              <a:t>” </a:t>
            </a:r>
            <a:endParaRPr lang="en-US" sz="2000" dirty="0" smtClean="0"/>
          </a:p>
          <a:p>
            <a:pPr lvl="1"/>
            <a:r>
              <a:rPr lang="en-US" sz="2000" dirty="0" smtClean="0"/>
              <a:t>Every Problem Healed: “healing of the nations</a:t>
            </a:r>
            <a:r>
              <a:rPr lang="en-US" sz="2000" dirty="0" smtClean="0"/>
              <a:t>” (Ezekiel 47:12)</a:t>
            </a:r>
            <a:endParaRPr lang="en-US" sz="2000" dirty="0" smtClean="0"/>
          </a:p>
          <a:p>
            <a:pPr lvl="1"/>
            <a:r>
              <a:rPr lang="en-US" sz="2000" dirty="0" smtClean="0"/>
              <a:t>Every Aspect of The Genesis Curse Relieved: “no longer any curse”</a:t>
            </a:r>
          </a:p>
          <a:p>
            <a:pPr lvl="1"/>
            <a:r>
              <a:rPr lang="en-US" sz="2000" dirty="0" smtClean="0"/>
              <a:t>Every Leadership We Long For: “the throne”</a:t>
            </a:r>
          </a:p>
          <a:p>
            <a:pPr lvl="1"/>
            <a:r>
              <a:rPr lang="en-US" sz="2000" dirty="0" smtClean="0"/>
              <a:t>Every Worthy Endeavor: “His bond-servants will serve Him”</a:t>
            </a:r>
          </a:p>
          <a:p>
            <a:pPr lvl="1"/>
            <a:r>
              <a:rPr lang="en-US" sz="2000" dirty="0" smtClean="0"/>
              <a:t>Faith &amp; Belonging Fulfilled: “see His face” and “name on foreheads”</a:t>
            </a:r>
          </a:p>
          <a:p>
            <a:pPr lvl="1"/>
            <a:r>
              <a:rPr lang="en-US" sz="2000" dirty="0" smtClean="0"/>
              <a:t>No More Darkness of Any Kind: “no longer be any night”</a:t>
            </a:r>
          </a:p>
          <a:p>
            <a:pPr lvl="1"/>
            <a:r>
              <a:rPr lang="en-US" sz="2000" dirty="0" smtClean="0"/>
              <a:t>Reign Forever and Ever.</a:t>
            </a:r>
          </a:p>
          <a:p>
            <a:pPr lvl="1"/>
            <a:endParaRPr lang="en-US" sz="2000" dirty="0" smtClean="0"/>
          </a:p>
          <a:p>
            <a:pPr lvl="1"/>
            <a:endParaRPr lang="en-US" dirty="0" smtClean="0"/>
          </a:p>
          <a:p>
            <a:pPr lvl="1"/>
            <a:endParaRPr lang="en-US" dirty="0"/>
          </a:p>
        </p:txBody>
      </p:sp>
    </p:spTree>
    <p:extLst>
      <p:ext uri="{BB962C8B-B14F-4D97-AF65-F5344CB8AC3E}">
        <p14:creationId xmlns:p14="http://schemas.microsoft.com/office/powerpoint/2010/main" val="253503406"/>
      </p:ext>
    </p:extLst>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22</a:t>
            </a:r>
            <a:endParaRPr lang="en-US" dirty="0"/>
          </a:p>
        </p:txBody>
      </p:sp>
      <p:sp>
        <p:nvSpPr>
          <p:cNvPr id="3" name="Content Placeholder 2"/>
          <p:cNvSpPr>
            <a:spLocks noGrp="1"/>
          </p:cNvSpPr>
          <p:nvPr>
            <p:ph idx="1"/>
          </p:nvPr>
        </p:nvSpPr>
        <p:spPr>
          <a:xfrm>
            <a:off x="304800" y="1189602"/>
            <a:ext cx="8604738" cy="4192880"/>
          </a:xfrm>
        </p:spPr>
        <p:txBody>
          <a:bodyPr>
            <a:noAutofit/>
          </a:bodyPr>
          <a:lstStyle/>
          <a:p>
            <a:pPr marL="0" indent="0">
              <a:buNone/>
            </a:pPr>
            <a:r>
              <a:rPr lang="en-US" sz="3100" b="1" dirty="0">
                <a:solidFill>
                  <a:schemeClr val="accent2">
                    <a:lumMod val="75000"/>
                  </a:schemeClr>
                </a:solidFill>
              </a:rPr>
              <a:t>The People of God Pictured Enjoying Eternal Life.</a:t>
            </a:r>
          </a:p>
          <a:p>
            <a:r>
              <a:rPr lang="en-US" sz="2400" dirty="0" smtClean="0"/>
              <a:t>The Call To Action</a:t>
            </a:r>
          </a:p>
          <a:p>
            <a:pPr lvl="1"/>
            <a:r>
              <a:rPr lang="en-US" sz="2000" dirty="0" smtClean="0"/>
              <a:t>Depend On These Promises. (vs. 6)</a:t>
            </a:r>
          </a:p>
          <a:p>
            <a:pPr lvl="1"/>
            <a:r>
              <a:rPr lang="en-US" sz="2000" dirty="0" smtClean="0"/>
              <a:t>Heed The Words of This Prophecy. (vs. 7)</a:t>
            </a:r>
          </a:p>
          <a:p>
            <a:pPr lvl="1"/>
            <a:r>
              <a:rPr lang="en-US" sz="2000" b="1" dirty="0" smtClean="0"/>
              <a:t>Worship God. </a:t>
            </a:r>
            <a:r>
              <a:rPr lang="en-US" sz="2000" dirty="0" smtClean="0"/>
              <a:t>(vs 8-9)</a:t>
            </a:r>
          </a:p>
          <a:p>
            <a:pPr lvl="1"/>
            <a:r>
              <a:rPr lang="en-US" sz="2000" dirty="0" smtClean="0"/>
              <a:t>Watch For The Conquest of God. It Is At Hand. (vs. 10-11)</a:t>
            </a:r>
          </a:p>
          <a:p>
            <a:pPr lvl="1"/>
            <a:r>
              <a:rPr lang="en-US" sz="2000" dirty="0" smtClean="0"/>
              <a:t>Recognize &amp; Prepare For The Lord’s Judgment. (vs. 12-13)</a:t>
            </a:r>
          </a:p>
          <a:p>
            <a:pPr lvl="1"/>
            <a:r>
              <a:rPr lang="en-US" sz="2000" dirty="0" smtClean="0"/>
              <a:t>Wash Your Robes In Christ! (vs. 14-15)</a:t>
            </a:r>
          </a:p>
          <a:p>
            <a:pPr lvl="2"/>
            <a:r>
              <a:rPr lang="en-US" sz="1700" dirty="0" smtClean="0"/>
              <a:t>Respond To The Gospel &amp; Engage In Good Deeds (Rev 19:8)</a:t>
            </a:r>
          </a:p>
          <a:p>
            <a:pPr lvl="1"/>
            <a:r>
              <a:rPr lang="en-US" sz="2000" dirty="0" smtClean="0"/>
              <a:t>Churches, Listen To Your Lord. (vs. 16)</a:t>
            </a:r>
          </a:p>
          <a:p>
            <a:pPr lvl="1"/>
            <a:r>
              <a:rPr lang="en-US" sz="2000" dirty="0" smtClean="0"/>
              <a:t>Call Others To “Come!” (vs. 17)</a:t>
            </a:r>
          </a:p>
          <a:p>
            <a:pPr lvl="1"/>
            <a:r>
              <a:rPr lang="en-US" sz="2000" dirty="0" smtClean="0"/>
              <a:t>Do Not Add To or Take Away From This Book. (vs. 18-19)</a:t>
            </a:r>
          </a:p>
          <a:p>
            <a:pPr lvl="1"/>
            <a:r>
              <a:rPr lang="en-US" sz="2000" dirty="0" smtClean="0"/>
              <a:t>Eagerly Hope For His Coming. (vs 20-21)</a:t>
            </a:r>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dirty="0" smtClean="0"/>
          </a:p>
          <a:p>
            <a:pPr lvl="1"/>
            <a:endParaRPr lang="en-US" dirty="0"/>
          </a:p>
        </p:txBody>
      </p:sp>
    </p:spTree>
    <p:extLst>
      <p:ext uri="{BB962C8B-B14F-4D97-AF65-F5344CB8AC3E}">
        <p14:creationId xmlns:p14="http://schemas.microsoft.com/office/powerpoint/2010/main" val="1255735068"/>
      </p:ext>
    </p:extLst>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x-none">
                <a:solidFill>
                  <a:srgbClr val="FFFFFF"/>
                </a:solidFill>
              </a:rPr>
              <a:t>ServantSong_st1_a</a:t>
            </a:r>
          </a:p>
        </p:txBody>
      </p:sp>
      <p:pic>
        <p:nvPicPr>
          <p:cNvPr id="3075" name="Picture 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867833" y="5339292"/>
            <a:ext cx="2116667"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1667">
                <a:latin typeface="Palatino Linotype" charset="0"/>
              </a:rPr>
              <a:t>Vs 1</a:t>
            </a:r>
          </a:p>
        </p:txBody>
      </p:sp>
      <p:sp>
        <p:nvSpPr>
          <p:cNvPr id="5" name="TextBox 4"/>
          <p:cNvSpPr txBox="1"/>
          <p:nvPr/>
        </p:nvSpPr>
        <p:spPr>
          <a:xfrm>
            <a:off x="2910417" y="5418667"/>
            <a:ext cx="3704167" cy="246221"/>
          </a:xfrm>
          <a:prstGeom prst="rect">
            <a:avLst/>
          </a:prstGeom>
          <a:noFill/>
        </p:spPr>
        <p:txBody>
          <a:bodyPr anchorCtr="1">
            <a:spAutoFit/>
          </a:bodyPr>
          <a:lstStyle/>
          <a:p>
            <a:pPr>
              <a:defRPr/>
            </a:pPr>
            <a:r>
              <a:rPr lang="en-US" sz="1000">
                <a:solidFill>
                  <a:schemeClr val="tx1">
                    <a:tint val="50000"/>
                  </a:schemeClr>
                </a:solidFill>
                <a:latin typeface="Palatino Linotype"/>
              </a:rPr>
              <a:t>© 2014 Sumphonia Productions, LLC</a:t>
            </a:r>
            <a:endParaRPr lang="en-US" sz="1000">
              <a:solidFill>
                <a:schemeClr val="tx1">
                  <a:tint val="50000"/>
                </a:schemeClr>
              </a:solidFill>
              <a:latin typeface="Palatino Linotype"/>
            </a:endParaRPr>
          </a:p>
        </p:txBody>
      </p:sp>
      <p:grpSp>
        <p:nvGrpSpPr>
          <p:cNvPr id="3078" name="Group 8"/>
          <p:cNvGrpSpPr>
            <a:grpSpLocks/>
          </p:cNvGrpSpPr>
          <p:nvPr/>
        </p:nvGrpSpPr>
        <p:grpSpPr bwMode="auto">
          <a:xfrm>
            <a:off x="3619500" y="4709578"/>
            <a:ext cx="4847167" cy="643754"/>
            <a:chOff x="3429000" y="5651500"/>
            <a:chExt cx="5816600" cy="772667"/>
          </a:xfrm>
        </p:grpSpPr>
        <p:sp>
          <p:nvSpPr>
            <p:cNvPr id="3079" name="TextBox 5"/>
            <p:cNvSpPr txBox="1">
              <a:spLocks noChangeArrowheads="1"/>
            </p:cNvSpPr>
            <p:nvPr/>
          </p:nvSpPr>
          <p:spPr bwMode="auto">
            <a:xfrm>
              <a:off x="3429000" y="6159500"/>
              <a:ext cx="5816600" cy="26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833">
                  <a:latin typeface="Arial Narrow" charset="0"/>
                </a:rPr>
                <a:t>© 1978 Communiqué Music, Inc.; st. 2-3 © 2000 Tim Jennings</a:t>
              </a:r>
            </a:p>
          </p:txBody>
        </p:sp>
        <p:sp>
          <p:nvSpPr>
            <p:cNvPr id="3080" name="TextBox 6"/>
            <p:cNvSpPr txBox="1">
              <a:spLocks noChangeArrowheads="1"/>
            </p:cNvSpPr>
            <p:nvPr/>
          </p:nvSpPr>
          <p:spPr bwMode="auto">
            <a:xfrm>
              <a:off x="3429000" y="5905500"/>
              <a:ext cx="5816600" cy="26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833">
                  <a:latin typeface="Arial Narrow" charset="0"/>
                </a:rPr>
                <a:t>Tune: MAKE ME LIKE YOU • Jimmy Owens (1978); Carol Owens (1978); arr. Richard L. Morrison (2000)</a:t>
              </a:r>
            </a:p>
          </p:txBody>
        </p:sp>
        <p:sp>
          <p:nvSpPr>
            <p:cNvPr id="3081" name="TextBox 7"/>
            <p:cNvSpPr txBox="1">
              <a:spLocks noChangeArrowheads="1"/>
            </p:cNvSpPr>
            <p:nvPr/>
          </p:nvSpPr>
          <p:spPr bwMode="auto">
            <a:xfrm>
              <a:off x="3429000" y="5651500"/>
              <a:ext cx="5816600" cy="26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833">
                  <a:latin typeface="Arial Narrow" charset="0"/>
                </a:rPr>
                <a:t>Hymn: Jimmy Owens (1978); Carol Owens (1978); arr. Tim Jennings (2000); st. 2-3 M. W. Bassford (2000)</a:t>
              </a:r>
            </a:p>
          </p:txBody>
        </p:sp>
      </p:grpSp>
    </p:spTree>
    <p:extLst>
      <p:ext uri="{BB962C8B-B14F-4D97-AF65-F5344CB8AC3E}">
        <p14:creationId xmlns:p14="http://schemas.microsoft.com/office/powerpoint/2010/main" val="620698099"/>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1-3</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solidFill>
                  <a:schemeClr val="accent2">
                    <a:lumMod val="75000"/>
                  </a:schemeClr>
                </a:solidFill>
              </a:rPr>
              <a:t>Jesus Leads His Church</a:t>
            </a:r>
          </a:p>
          <a:p>
            <a:r>
              <a:rPr lang="en-US" sz="2400" b="1" dirty="0"/>
              <a:t>“</a:t>
            </a:r>
            <a:r>
              <a:rPr lang="en-US" sz="2400" dirty="0"/>
              <a:t>The </a:t>
            </a:r>
            <a:r>
              <a:rPr lang="en-US" sz="2400" dirty="0">
                <a:solidFill>
                  <a:schemeClr val="accent2">
                    <a:lumMod val="75000"/>
                  </a:schemeClr>
                </a:solidFill>
              </a:rPr>
              <a:t>Revelation</a:t>
            </a:r>
            <a:r>
              <a:rPr lang="en-US" sz="2400" dirty="0"/>
              <a:t> of Jesus Christ, which God gave Him </a:t>
            </a:r>
            <a:r>
              <a:rPr lang="en-US" sz="2400" dirty="0">
                <a:solidFill>
                  <a:schemeClr val="accent2">
                    <a:lumMod val="75000"/>
                  </a:schemeClr>
                </a:solidFill>
              </a:rPr>
              <a:t>to show </a:t>
            </a:r>
            <a:r>
              <a:rPr lang="en-US" sz="2400" dirty="0"/>
              <a:t>to His bond-servants, the things which </a:t>
            </a:r>
            <a:r>
              <a:rPr lang="en-US" sz="2400" dirty="0">
                <a:solidFill>
                  <a:schemeClr val="accent2">
                    <a:lumMod val="75000"/>
                  </a:schemeClr>
                </a:solidFill>
              </a:rPr>
              <a:t>must soon take place</a:t>
            </a:r>
            <a:r>
              <a:rPr lang="en-US" sz="2400" dirty="0"/>
              <a:t>; and He sent and communicated </a:t>
            </a:r>
            <a:r>
              <a:rPr lang="en-US" sz="2400" i="1" dirty="0"/>
              <a:t>it</a:t>
            </a:r>
            <a:r>
              <a:rPr lang="en-US" sz="2400" dirty="0"/>
              <a:t> </a:t>
            </a:r>
            <a:r>
              <a:rPr lang="en-US" sz="2400" dirty="0">
                <a:solidFill>
                  <a:schemeClr val="accent2">
                    <a:lumMod val="75000"/>
                  </a:schemeClr>
                </a:solidFill>
              </a:rPr>
              <a:t>by His angel </a:t>
            </a:r>
            <a:r>
              <a:rPr lang="en-US" sz="2400" dirty="0"/>
              <a:t>to His bond-servant John</a:t>
            </a:r>
            <a:r>
              <a:rPr lang="en-US" sz="2400" dirty="0" smtClean="0"/>
              <a:t>,” (Rev 1:1)</a:t>
            </a:r>
          </a:p>
          <a:p>
            <a:r>
              <a:rPr lang="en-US" sz="2400" dirty="0" smtClean="0"/>
              <a:t>“</a:t>
            </a:r>
            <a:r>
              <a:rPr lang="en-US" sz="2400" dirty="0" smtClean="0">
                <a:solidFill>
                  <a:schemeClr val="accent2">
                    <a:lumMod val="75000"/>
                  </a:schemeClr>
                </a:solidFill>
              </a:rPr>
              <a:t>Do not fear what you are about to suffer</a:t>
            </a:r>
            <a:r>
              <a:rPr lang="en-US" sz="2400" dirty="0" smtClean="0"/>
              <a:t>. Behold, the devil is about to cast some of you into prison, so that you will be tested, and you will have </a:t>
            </a:r>
            <a:r>
              <a:rPr lang="en-US" sz="2400" dirty="0" smtClean="0">
                <a:solidFill>
                  <a:schemeClr val="accent2">
                    <a:lumMod val="75000"/>
                  </a:schemeClr>
                </a:solidFill>
              </a:rPr>
              <a:t>tribulation</a:t>
            </a:r>
            <a:r>
              <a:rPr lang="en-US" sz="2400" dirty="0" smtClean="0"/>
              <a:t> for ten days. </a:t>
            </a:r>
            <a:r>
              <a:rPr lang="en-US" sz="2400" dirty="0" smtClean="0">
                <a:solidFill>
                  <a:schemeClr val="accent2">
                    <a:lumMod val="75000"/>
                  </a:schemeClr>
                </a:solidFill>
              </a:rPr>
              <a:t>Be faithful until death, and I will give you the crown of life.</a:t>
            </a:r>
            <a:r>
              <a:rPr lang="en-US" sz="2400" dirty="0" smtClean="0"/>
              <a:t>” (Rev 2:10)</a:t>
            </a:r>
            <a:endParaRPr lang="en-US" sz="2400" dirty="0"/>
          </a:p>
          <a:p>
            <a:endParaRPr lang="en-US" sz="2400" dirty="0"/>
          </a:p>
        </p:txBody>
      </p:sp>
    </p:spTree>
    <p:extLst>
      <p:ext uri="{BB962C8B-B14F-4D97-AF65-F5344CB8AC3E}">
        <p14:creationId xmlns:p14="http://schemas.microsoft.com/office/powerpoint/2010/main" val="237965131"/>
      </p:ext>
    </p:extLst>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x-none">
                <a:solidFill>
                  <a:srgbClr val="FFFFFF"/>
                </a:solidFill>
              </a:rPr>
              <a:t>ServantSong_st1_b</a:t>
            </a:r>
          </a:p>
        </p:txBody>
      </p:sp>
      <p:pic>
        <p:nvPicPr>
          <p:cNvPr id="4099" name="Picture 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867833" y="5339292"/>
            <a:ext cx="2116667"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1667">
                <a:latin typeface="Palatino Linotype" charset="0"/>
              </a:rPr>
              <a:t>Vs 1</a:t>
            </a:r>
          </a:p>
        </p:txBody>
      </p:sp>
      <p:sp>
        <p:nvSpPr>
          <p:cNvPr id="5" name="TextBox 4"/>
          <p:cNvSpPr txBox="1"/>
          <p:nvPr/>
        </p:nvSpPr>
        <p:spPr>
          <a:xfrm>
            <a:off x="2910417" y="5418667"/>
            <a:ext cx="3704167" cy="246221"/>
          </a:xfrm>
          <a:prstGeom prst="rect">
            <a:avLst/>
          </a:prstGeom>
          <a:noFill/>
        </p:spPr>
        <p:txBody>
          <a:bodyPr anchorCtr="1">
            <a:spAutoFit/>
          </a:bodyPr>
          <a:lstStyle/>
          <a:p>
            <a:pPr>
              <a:defRPr/>
            </a:pPr>
            <a:r>
              <a:rPr lang="en-US" sz="1000">
                <a:solidFill>
                  <a:schemeClr val="tx1">
                    <a:tint val="50000"/>
                  </a:schemeClr>
                </a:solidFill>
                <a:latin typeface="Palatino Linotype"/>
              </a:rPr>
              <a:t>© 2014 Sumphonia Productions, LLC</a:t>
            </a:r>
            <a:endParaRPr lang="en-US" sz="1000">
              <a:solidFill>
                <a:schemeClr val="tx1">
                  <a:tint val="50000"/>
                </a:schemeClr>
              </a:solidFill>
              <a:latin typeface="Palatino Linotype"/>
            </a:endParaRPr>
          </a:p>
        </p:txBody>
      </p:sp>
    </p:spTree>
    <p:extLst>
      <p:ext uri="{BB962C8B-B14F-4D97-AF65-F5344CB8AC3E}">
        <p14:creationId xmlns:p14="http://schemas.microsoft.com/office/powerpoint/2010/main" val="1744876414"/>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x-none">
                <a:solidFill>
                  <a:srgbClr val="FFFFFF"/>
                </a:solidFill>
              </a:rPr>
              <a:t>ServantSong_st3_a</a:t>
            </a:r>
          </a:p>
        </p:txBody>
      </p:sp>
      <p:pic>
        <p:nvPicPr>
          <p:cNvPr id="7171" name="Picture 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867833" y="5339292"/>
            <a:ext cx="2116667"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1667">
                <a:latin typeface="Palatino Linotype" charset="0"/>
              </a:rPr>
              <a:t>Vs 3</a:t>
            </a:r>
          </a:p>
        </p:txBody>
      </p:sp>
      <p:sp>
        <p:nvSpPr>
          <p:cNvPr id="5" name="TextBox 4"/>
          <p:cNvSpPr txBox="1"/>
          <p:nvPr/>
        </p:nvSpPr>
        <p:spPr>
          <a:xfrm>
            <a:off x="2910417" y="5418667"/>
            <a:ext cx="3704167" cy="246221"/>
          </a:xfrm>
          <a:prstGeom prst="rect">
            <a:avLst/>
          </a:prstGeom>
          <a:noFill/>
        </p:spPr>
        <p:txBody>
          <a:bodyPr anchorCtr="1">
            <a:spAutoFit/>
          </a:bodyPr>
          <a:lstStyle/>
          <a:p>
            <a:pPr>
              <a:defRPr/>
            </a:pPr>
            <a:r>
              <a:rPr lang="en-US" sz="1000">
                <a:solidFill>
                  <a:schemeClr val="tx1">
                    <a:tint val="50000"/>
                  </a:schemeClr>
                </a:solidFill>
                <a:latin typeface="Palatino Linotype"/>
              </a:rPr>
              <a:t>© 2014 Sumphonia Productions, LLC</a:t>
            </a:r>
            <a:endParaRPr lang="en-US" sz="1000">
              <a:solidFill>
                <a:schemeClr val="tx1">
                  <a:tint val="50000"/>
                </a:schemeClr>
              </a:solidFill>
              <a:latin typeface="Palatino Linotype"/>
            </a:endParaRPr>
          </a:p>
        </p:txBody>
      </p:sp>
    </p:spTree>
    <p:extLst>
      <p:ext uri="{BB962C8B-B14F-4D97-AF65-F5344CB8AC3E}">
        <p14:creationId xmlns:p14="http://schemas.microsoft.com/office/powerpoint/2010/main" val="2128122334"/>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x-none">
                <a:solidFill>
                  <a:srgbClr val="FFFFFF"/>
                </a:solidFill>
              </a:rPr>
              <a:t>ServantSong_st3_b</a:t>
            </a:r>
          </a:p>
        </p:txBody>
      </p:sp>
      <p:pic>
        <p:nvPicPr>
          <p:cNvPr id="8195" name="Picture 2"/>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867833" y="5339292"/>
            <a:ext cx="2116667"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1667">
                <a:latin typeface="Palatino Linotype" charset="0"/>
              </a:rPr>
              <a:t>Vs 3</a:t>
            </a:r>
          </a:p>
        </p:txBody>
      </p:sp>
      <p:sp>
        <p:nvSpPr>
          <p:cNvPr id="5" name="TextBox 4"/>
          <p:cNvSpPr txBox="1"/>
          <p:nvPr/>
        </p:nvSpPr>
        <p:spPr>
          <a:xfrm>
            <a:off x="2910417" y="5418667"/>
            <a:ext cx="3704167" cy="246221"/>
          </a:xfrm>
          <a:prstGeom prst="rect">
            <a:avLst/>
          </a:prstGeom>
          <a:noFill/>
        </p:spPr>
        <p:txBody>
          <a:bodyPr anchorCtr="1">
            <a:spAutoFit/>
          </a:bodyPr>
          <a:lstStyle/>
          <a:p>
            <a:pPr>
              <a:defRPr/>
            </a:pPr>
            <a:r>
              <a:rPr lang="en-US" sz="1000">
                <a:solidFill>
                  <a:schemeClr val="tx1">
                    <a:tint val="50000"/>
                  </a:schemeClr>
                </a:solidFill>
                <a:latin typeface="Palatino Linotype"/>
              </a:rPr>
              <a:t>© 2014 Sumphonia Productions, LLC</a:t>
            </a:r>
            <a:endParaRPr lang="en-US" sz="1000">
              <a:solidFill>
                <a:schemeClr val="tx1">
                  <a:tint val="50000"/>
                </a:schemeClr>
              </a:solidFill>
              <a:latin typeface="Palatino Linotype"/>
            </a:endParaRPr>
          </a:p>
        </p:txBody>
      </p:sp>
      <p:sp>
        <p:nvSpPr>
          <p:cNvPr id="8198" name="TextBox 5"/>
          <p:cNvSpPr txBox="1">
            <a:spLocks noChangeArrowheads="1"/>
          </p:cNvSpPr>
          <p:nvPr/>
        </p:nvSpPr>
        <p:spPr bwMode="auto">
          <a:xfrm>
            <a:off x="7747000" y="5344583"/>
            <a:ext cx="575590" cy="2719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1167">
                <a:solidFill>
                  <a:srgbClr val="FFFFFF"/>
                </a:solidFill>
                <a:latin typeface="Arial Black" charset="0"/>
              </a:rPr>
              <a:t>End</a:t>
            </a:r>
          </a:p>
        </p:txBody>
      </p:sp>
    </p:spTree>
    <p:extLst>
      <p:ext uri="{BB962C8B-B14F-4D97-AF65-F5344CB8AC3E}">
        <p14:creationId xmlns:p14="http://schemas.microsoft.com/office/powerpoint/2010/main" val="1011926753"/>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995178339"/>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4-5</a:t>
            </a:r>
            <a:endParaRPr lang="en-US" dirty="0"/>
          </a:p>
        </p:txBody>
      </p:sp>
      <p:sp>
        <p:nvSpPr>
          <p:cNvPr id="3" name="Content Placeholder 2"/>
          <p:cNvSpPr>
            <a:spLocks noGrp="1"/>
          </p:cNvSpPr>
          <p:nvPr>
            <p:ph idx="1"/>
          </p:nvPr>
        </p:nvSpPr>
        <p:spPr>
          <a:xfrm>
            <a:off x="628650" y="1333786"/>
            <a:ext cx="7886700" cy="3626115"/>
          </a:xfrm>
        </p:spPr>
        <p:txBody>
          <a:bodyPr>
            <a:noAutofit/>
          </a:bodyPr>
          <a:lstStyle/>
          <a:p>
            <a:pPr marL="0" indent="0">
              <a:buNone/>
            </a:pPr>
            <a:r>
              <a:rPr lang="en-US" sz="3200" b="1" dirty="0" smtClean="0">
                <a:solidFill>
                  <a:schemeClr val="accent2">
                    <a:lumMod val="75000"/>
                  </a:schemeClr>
                </a:solidFill>
              </a:rPr>
              <a:t>The Throne of Our Holy God</a:t>
            </a:r>
          </a:p>
          <a:p>
            <a:r>
              <a:rPr lang="en-US" sz="2400" dirty="0" smtClean="0"/>
              <a:t>And </a:t>
            </a:r>
            <a:r>
              <a:rPr lang="en-US" sz="2400" dirty="0"/>
              <a:t>the four living creatures, each one of them having six wings, are full of eyes around and within; and day and night </a:t>
            </a:r>
            <a:r>
              <a:rPr lang="en-US" sz="2400" dirty="0" smtClean="0"/>
              <a:t>they </a:t>
            </a:r>
            <a:r>
              <a:rPr lang="en-US" sz="2400" dirty="0"/>
              <a:t>do not cease to say</a:t>
            </a:r>
            <a:r>
              <a:rPr lang="en-US" sz="2400" dirty="0" smtClean="0"/>
              <a:t>, </a:t>
            </a:r>
            <a:r>
              <a:rPr lang="en-US" sz="2400" dirty="0" smtClean="0">
                <a:solidFill>
                  <a:schemeClr val="accent2">
                    <a:lumMod val="75000"/>
                  </a:schemeClr>
                </a:solidFill>
              </a:rPr>
              <a:t>“</a:t>
            </a:r>
            <a:r>
              <a:rPr lang="en-US" sz="2400" dirty="0">
                <a:solidFill>
                  <a:schemeClr val="accent2">
                    <a:lumMod val="75000"/>
                  </a:schemeClr>
                </a:solidFill>
              </a:rPr>
              <a:t>Holy, holy, holy </a:t>
            </a:r>
            <a:r>
              <a:rPr lang="en-US" sz="2400" i="1" dirty="0">
                <a:solidFill>
                  <a:schemeClr val="accent2">
                    <a:lumMod val="75000"/>
                  </a:schemeClr>
                </a:solidFill>
              </a:rPr>
              <a:t>is</a:t>
            </a:r>
            <a:r>
              <a:rPr lang="en-US" sz="2400" dirty="0">
                <a:solidFill>
                  <a:schemeClr val="accent2">
                    <a:lumMod val="75000"/>
                  </a:schemeClr>
                </a:solidFill>
              </a:rPr>
              <a:t> the Lord God, the Almighty, who was and who is and who </a:t>
            </a:r>
            <a:r>
              <a:rPr lang="en-US" sz="2400" dirty="0" smtClean="0">
                <a:solidFill>
                  <a:schemeClr val="accent2">
                    <a:lumMod val="75000"/>
                  </a:schemeClr>
                </a:solidFill>
              </a:rPr>
              <a:t>is </a:t>
            </a:r>
            <a:r>
              <a:rPr lang="en-US" sz="2400" dirty="0">
                <a:solidFill>
                  <a:schemeClr val="accent2">
                    <a:lumMod val="75000"/>
                  </a:schemeClr>
                </a:solidFill>
              </a:rPr>
              <a:t>to come</a:t>
            </a:r>
            <a:r>
              <a:rPr lang="en-US" sz="2400" dirty="0" smtClean="0">
                <a:solidFill>
                  <a:schemeClr val="accent2">
                    <a:lumMod val="75000"/>
                  </a:schemeClr>
                </a:solidFill>
              </a:rPr>
              <a:t>.” </a:t>
            </a:r>
            <a:r>
              <a:rPr lang="en-US" sz="2400" dirty="0" smtClean="0"/>
              <a:t>(Rev. 4:8)</a:t>
            </a:r>
            <a:endParaRPr lang="en-US" sz="2400" dirty="0"/>
          </a:p>
          <a:p>
            <a:pPr marL="0" indent="0">
              <a:buNone/>
            </a:pPr>
            <a:r>
              <a:rPr lang="en-US" sz="3200" b="1" dirty="0">
                <a:solidFill>
                  <a:schemeClr val="accent2">
                    <a:lumMod val="75000"/>
                  </a:schemeClr>
                </a:solidFill>
              </a:rPr>
              <a:t>The Worthy Lamb</a:t>
            </a:r>
          </a:p>
          <a:p>
            <a:r>
              <a:rPr lang="en-US" sz="2400" dirty="0"/>
              <a:t>“</a:t>
            </a:r>
            <a:r>
              <a:rPr lang="en-US" sz="2400" dirty="0">
                <a:solidFill>
                  <a:schemeClr val="accent2">
                    <a:lumMod val="75000"/>
                  </a:schemeClr>
                </a:solidFill>
              </a:rPr>
              <a:t>Worthy are You </a:t>
            </a:r>
            <a:r>
              <a:rPr lang="en-US" sz="2400" dirty="0"/>
              <a:t>to take the book and to break its seals; for You were slain, and purchased for God with Your blood </a:t>
            </a:r>
            <a:r>
              <a:rPr lang="en-US" sz="2400" i="1" dirty="0"/>
              <a:t>men</a:t>
            </a:r>
            <a:r>
              <a:rPr lang="en-US" sz="2400" dirty="0"/>
              <a:t> from every tribe and tongue and people and nation.” (Rev. 5:9)</a:t>
            </a:r>
          </a:p>
          <a:p>
            <a:pPr marL="0" indent="0">
              <a:buNone/>
            </a:pPr>
            <a:endParaRPr lang="en-US" sz="2400" dirty="0"/>
          </a:p>
        </p:txBody>
      </p:sp>
    </p:spTree>
    <p:extLst>
      <p:ext uri="{BB962C8B-B14F-4D97-AF65-F5344CB8AC3E}">
        <p14:creationId xmlns:p14="http://schemas.microsoft.com/office/powerpoint/2010/main" val="953215144"/>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6-8</a:t>
            </a:r>
            <a:endParaRPr lang="en-US" dirty="0"/>
          </a:p>
        </p:txBody>
      </p:sp>
      <p:sp>
        <p:nvSpPr>
          <p:cNvPr id="3" name="Content Placeholder 2"/>
          <p:cNvSpPr>
            <a:spLocks noGrp="1"/>
          </p:cNvSpPr>
          <p:nvPr>
            <p:ph idx="1"/>
          </p:nvPr>
        </p:nvSpPr>
        <p:spPr>
          <a:xfrm>
            <a:off x="628650" y="1375582"/>
            <a:ext cx="7886700" cy="4192880"/>
          </a:xfrm>
        </p:spPr>
        <p:txBody>
          <a:bodyPr>
            <a:normAutofit fontScale="92500" lnSpcReduction="10000"/>
          </a:bodyPr>
          <a:lstStyle/>
          <a:p>
            <a:pPr marL="0" indent="0">
              <a:buNone/>
            </a:pPr>
            <a:r>
              <a:rPr lang="en-US" sz="3200" b="1" dirty="0">
                <a:solidFill>
                  <a:schemeClr val="accent2">
                    <a:lumMod val="75000"/>
                  </a:schemeClr>
                </a:solidFill>
              </a:rPr>
              <a:t>The Nation (Of Israel) Is Judged</a:t>
            </a:r>
          </a:p>
          <a:p>
            <a:r>
              <a:rPr lang="en-US" sz="2400" dirty="0"/>
              <a:t>“The </a:t>
            </a:r>
            <a:r>
              <a:rPr lang="en-US" sz="2400" dirty="0">
                <a:solidFill>
                  <a:schemeClr val="accent2">
                    <a:lumMod val="75000"/>
                  </a:schemeClr>
                </a:solidFill>
              </a:rPr>
              <a:t>sky was split apart like a scroll when it is rolled up</a:t>
            </a:r>
            <a:r>
              <a:rPr lang="en-US" sz="2400" dirty="0"/>
              <a:t>, </a:t>
            </a:r>
            <a:br>
              <a:rPr lang="en-US" sz="2400" dirty="0"/>
            </a:br>
            <a:r>
              <a:rPr lang="en-US" sz="2400" dirty="0"/>
              <a:t>and every mountain and island were moved </a:t>
            </a:r>
            <a:br>
              <a:rPr lang="en-US" sz="2400" dirty="0"/>
            </a:br>
            <a:r>
              <a:rPr lang="en-US" sz="2400" dirty="0"/>
              <a:t>out of their places.” (Revelation 6:14</a:t>
            </a:r>
            <a:r>
              <a:rPr lang="en-US" sz="2400" dirty="0" smtClean="0"/>
              <a:t>)</a:t>
            </a:r>
          </a:p>
          <a:p>
            <a:pPr marL="0" indent="0">
              <a:buNone/>
            </a:pPr>
            <a:r>
              <a:rPr lang="en-US" sz="3200" b="1" dirty="0">
                <a:solidFill>
                  <a:schemeClr val="accent2">
                    <a:lumMod val="75000"/>
                  </a:schemeClr>
                </a:solidFill>
              </a:rPr>
              <a:t>The People of God Are Identified &amp; Protected</a:t>
            </a:r>
          </a:p>
          <a:p>
            <a:r>
              <a:rPr lang="en-US" sz="2400" dirty="0"/>
              <a:t>“saying “Do not harm the earth or the sea or the trees until we have </a:t>
            </a:r>
            <a:r>
              <a:rPr lang="en-US" sz="2400" dirty="0">
                <a:solidFill>
                  <a:schemeClr val="accent2">
                    <a:lumMod val="75000"/>
                  </a:schemeClr>
                </a:solidFill>
              </a:rPr>
              <a:t>sealed the bond-servants of our God on their foreheads.</a:t>
            </a:r>
            <a:r>
              <a:rPr lang="en-US" sz="2400" dirty="0"/>
              <a:t>” (Revelation 7:3</a:t>
            </a:r>
            <a:r>
              <a:rPr lang="en-US" sz="2400" dirty="0" smtClean="0"/>
              <a:t>)</a:t>
            </a:r>
          </a:p>
          <a:p>
            <a:pPr marL="0" indent="0">
              <a:buNone/>
            </a:pPr>
            <a:r>
              <a:rPr lang="en-US" sz="3200" b="1" dirty="0">
                <a:solidFill>
                  <a:schemeClr val="accent2">
                    <a:lumMod val="75000"/>
                  </a:schemeClr>
                </a:solidFill>
              </a:rPr>
              <a:t>A Portion of Israel Begins To Suffer.</a:t>
            </a:r>
          </a:p>
          <a:p>
            <a:r>
              <a:rPr lang="en-US" sz="2400" dirty="0"/>
              <a:t>“And the seven angels who had the seven trumpets prepared themselves to sound them.” (Revelation 8:6</a:t>
            </a:r>
            <a:r>
              <a:rPr lang="en-US" sz="2400" dirty="0" smtClean="0"/>
              <a:t>)</a:t>
            </a: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1216725676"/>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9-10</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200" b="1" dirty="0">
                <a:solidFill>
                  <a:schemeClr val="accent2">
                    <a:lumMod val="75000"/>
                  </a:schemeClr>
                </a:solidFill>
              </a:rPr>
              <a:t>A Great Army Comes Against The Nation of Israel.</a:t>
            </a:r>
          </a:p>
          <a:p>
            <a:r>
              <a:rPr lang="en-US" sz="2400" dirty="0"/>
              <a:t>“The appearance of the </a:t>
            </a:r>
            <a:r>
              <a:rPr lang="en-US" sz="2400" dirty="0">
                <a:solidFill>
                  <a:schemeClr val="accent2">
                    <a:lumMod val="75000"/>
                  </a:schemeClr>
                </a:solidFill>
              </a:rPr>
              <a:t>locusts</a:t>
            </a:r>
            <a:r>
              <a:rPr lang="en-US" sz="2400" dirty="0"/>
              <a:t> was like horses </a:t>
            </a:r>
            <a:r>
              <a:rPr lang="en-US" sz="2400" dirty="0">
                <a:solidFill>
                  <a:schemeClr val="accent2">
                    <a:lumMod val="75000"/>
                  </a:schemeClr>
                </a:solidFill>
              </a:rPr>
              <a:t>prepared for battle</a:t>
            </a:r>
            <a:r>
              <a:rPr lang="en-US" sz="2400" dirty="0"/>
              <a:t>; and on their heads </a:t>
            </a:r>
            <a:r>
              <a:rPr lang="en-US" sz="2400" dirty="0">
                <a:solidFill>
                  <a:schemeClr val="accent2">
                    <a:lumMod val="75000"/>
                  </a:schemeClr>
                </a:solidFill>
              </a:rPr>
              <a:t>appeared to be crowns</a:t>
            </a:r>
            <a:r>
              <a:rPr lang="en-US" sz="2400" dirty="0"/>
              <a:t> like gold, and their faces were like the faces of men.” (Revelation 9:7</a:t>
            </a:r>
            <a:r>
              <a:rPr lang="en-US" sz="2400" dirty="0" smtClean="0"/>
              <a:t>)</a:t>
            </a:r>
          </a:p>
          <a:p>
            <a:pPr marL="0" indent="0">
              <a:buNone/>
            </a:pPr>
            <a:r>
              <a:rPr lang="en-US" sz="3200" b="1" dirty="0">
                <a:solidFill>
                  <a:schemeClr val="accent2">
                    <a:lumMod val="75000"/>
                  </a:schemeClr>
                </a:solidFill>
              </a:rPr>
              <a:t>The Delay Is Ending So John Must Prepare To Act.</a:t>
            </a:r>
          </a:p>
          <a:p>
            <a:r>
              <a:rPr lang="en-US" sz="2400" dirty="0"/>
              <a:t>“</a:t>
            </a:r>
            <a:r>
              <a:rPr lang="mr-IN" sz="2400" dirty="0"/>
              <a:t>…</a:t>
            </a:r>
            <a:r>
              <a:rPr lang="en-US" sz="2400" dirty="0"/>
              <a:t>there will be </a:t>
            </a:r>
            <a:r>
              <a:rPr lang="en-US" sz="2400" dirty="0">
                <a:solidFill>
                  <a:schemeClr val="accent2">
                    <a:lumMod val="75000"/>
                  </a:schemeClr>
                </a:solidFill>
              </a:rPr>
              <a:t>delay no longer</a:t>
            </a:r>
            <a:r>
              <a:rPr lang="en-US" sz="2400" dirty="0"/>
              <a:t>, but in the days of the voice of the seventh angel, </a:t>
            </a:r>
            <a:r>
              <a:rPr lang="en-US" sz="2400" dirty="0">
                <a:solidFill>
                  <a:schemeClr val="accent2">
                    <a:lumMod val="75000"/>
                  </a:schemeClr>
                </a:solidFill>
              </a:rPr>
              <a:t>when he is about to sound</a:t>
            </a:r>
            <a:r>
              <a:rPr lang="en-US" sz="2400" dirty="0"/>
              <a:t>, then the mystery of God is finished, as He preached to His servants the prophets.” (Revelation 10:6b-7)</a:t>
            </a:r>
          </a:p>
          <a:p>
            <a:pPr marL="0" indent="0">
              <a:buNone/>
            </a:pPr>
            <a:endParaRPr lang="en-US" sz="2400" dirty="0"/>
          </a:p>
          <a:p>
            <a:endParaRPr lang="en-US" sz="2400" dirty="0"/>
          </a:p>
        </p:txBody>
      </p:sp>
    </p:spTree>
    <p:extLst>
      <p:ext uri="{BB962C8B-B14F-4D97-AF65-F5344CB8AC3E}">
        <p14:creationId xmlns:p14="http://schemas.microsoft.com/office/powerpoint/2010/main" val="630441294"/>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11</a:t>
            </a:r>
            <a:endParaRPr lang="en-US" dirty="0"/>
          </a:p>
        </p:txBody>
      </p:sp>
      <p:sp>
        <p:nvSpPr>
          <p:cNvPr id="3" name="Content Placeholder 2"/>
          <p:cNvSpPr>
            <a:spLocks noGrp="1"/>
          </p:cNvSpPr>
          <p:nvPr>
            <p:ph idx="1"/>
          </p:nvPr>
        </p:nvSpPr>
        <p:spPr>
          <a:xfrm>
            <a:off x="628650" y="1240002"/>
            <a:ext cx="7886700" cy="3626115"/>
          </a:xfrm>
        </p:spPr>
        <p:txBody>
          <a:bodyPr>
            <a:noAutofit/>
          </a:bodyPr>
          <a:lstStyle/>
          <a:p>
            <a:pPr marL="0" indent="0">
              <a:buNone/>
            </a:pPr>
            <a:r>
              <a:rPr lang="en-US" sz="3200" b="1" dirty="0" smtClean="0">
                <a:solidFill>
                  <a:schemeClr val="accent2">
                    <a:lumMod val="75000"/>
                  </a:schemeClr>
                </a:solidFill>
              </a:rPr>
              <a:t>The Faithful Worship &amp; Witness </a:t>
            </a:r>
            <a:br>
              <a:rPr lang="en-US" sz="3200" b="1" dirty="0" smtClean="0">
                <a:solidFill>
                  <a:schemeClr val="accent2">
                    <a:lumMod val="75000"/>
                  </a:schemeClr>
                </a:solidFill>
              </a:rPr>
            </a:br>
            <a:r>
              <a:rPr lang="en-US" sz="3200" b="1" dirty="0" smtClean="0">
                <a:solidFill>
                  <a:schemeClr val="accent2">
                    <a:lumMod val="75000"/>
                  </a:schemeClr>
                </a:solidFill>
              </a:rPr>
              <a:t>As Judgment Arrives.</a:t>
            </a:r>
          </a:p>
          <a:p>
            <a:r>
              <a:rPr lang="en-US" sz="2400" dirty="0" smtClean="0"/>
              <a:t>“Then there was given me a measuring rod like a staff; and someone said, “Get up and </a:t>
            </a:r>
            <a:r>
              <a:rPr lang="en-US" sz="2400" dirty="0" smtClean="0">
                <a:solidFill>
                  <a:schemeClr val="accent2">
                    <a:lumMod val="75000"/>
                  </a:schemeClr>
                </a:solidFill>
              </a:rPr>
              <a:t>measure the temple </a:t>
            </a:r>
            <a:r>
              <a:rPr lang="en-US" sz="2400" dirty="0" smtClean="0"/>
              <a:t>of God and the altar, and </a:t>
            </a:r>
            <a:r>
              <a:rPr lang="en-US" sz="2400" dirty="0" smtClean="0">
                <a:solidFill>
                  <a:schemeClr val="accent2">
                    <a:lumMod val="75000"/>
                  </a:schemeClr>
                </a:solidFill>
              </a:rPr>
              <a:t>those who </a:t>
            </a:r>
            <a:r>
              <a:rPr lang="en-US" sz="2400" b="1" u="sng" dirty="0" smtClean="0">
                <a:solidFill>
                  <a:schemeClr val="accent2">
                    <a:lumMod val="75000"/>
                  </a:schemeClr>
                </a:solidFill>
              </a:rPr>
              <a:t>worship</a:t>
            </a:r>
            <a:r>
              <a:rPr lang="en-US" sz="2400" dirty="0" smtClean="0">
                <a:solidFill>
                  <a:schemeClr val="accent2">
                    <a:lumMod val="75000"/>
                  </a:schemeClr>
                </a:solidFill>
              </a:rPr>
              <a:t> </a:t>
            </a:r>
            <a:r>
              <a:rPr lang="en-US" sz="2400" dirty="0" smtClean="0"/>
              <a:t>in it.” (Revelation 11:1)</a:t>
            </a:r>
          </a:p>
          <a:p>
            <a:r>
              <a:rPr lang="en-US" sz="2400" dirty="0" smtClean="0"/>
              <a:t>“And I will grant authority to my two </a:t>
            </a:r>
            <a:r>
              <a:rPr lang="en-US" sz="2400" b="1" u="sng" dirty="0" smtClean="0">
                <a:solidFill>
                  <a:schemeClr val="accent2">
                    <a:lumMod val="75000"/>
                  </a:schemeClr>
                </a:solidFill>
              </a:rPr>
              <a:t>witnesses</a:t>
            </a:r>
            <a:r>
              <a:rPr lang="en-US" sz="2400" dirty="0" smtClean="0"/>
              <a:t>, and they will prophecy for twelve hundred and sixty days, clothed in sackcloth.” (Revelation 11:3)</a:t>
            </a:r>
          </a:p>
          <a:p>
            <a:r>
              <a:rPr lang="en-US" sz="2400" dirty="0" smtClean="0"/>
              <a:t>“When they have finished their </a:t>
            </a:r>
            <a:r>
              <a:rPr lang="en-US" sz="2400" b="1" u="sng" dirty="0" smtClean="0">
                <a:solidFill>
                  <a:schemeClr val="accent2">
                    <a:lumMod val="75000"/>
                  </a:schemeClr>
                </a:solidFill>
              </a:rPr>
              <a:t>testimony</a:t>
            </a:r>
            <a:r>
              <a:rPr lang="en-US" sz="2400" dirty="0" smtClean="0"/>
              <a:t>, the beast that comes up out of the abyss will make war with them, and overcome them and kill them.” (Revelation 11:7)</a:t>
            </a:r>
            <a:endParaRPr lang="en-US" sz="2400" dirty="0"/>
          </a:p>
          <a:p>
            <a:endParaRPr lang="en-US" sz="2400" dirty="0"/>
          </a:p>
        </p:txBody>
      </p:sp>
    </p:spTree>
    <p:extLst>
      <p:ext uri="{BB962C8B-B14F-4D97-AF65-F5344CB8AC3E}">
        <p14:creationId xmlns:p14="http://schemas.microsoft.com/office/powerpoint/2010/main" val="618696848"/>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57545336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12</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200" b="1" dirty="0" smtClean="0">
                <a:solidFill>
                  <a:schemeClr val="accent2">
                    <a:lumMod val="75000"/>
                  </a:schemeClr>
                </a:solidFill>
              </a:rPr>
              <a:t>The Heavenly Victory Behind The Earthly Difficulty.</a:t>
            </a:r>
          </a:p>
          <a:p>
            <a:r>
              <a:rPr lang="en-US" sz="2400" dirty="0" smtClean="0"/>
              <a:t>“And there was </a:t>
            </a:r>
            <a:r>
              <a:rPr lang="en-US" sz="2400" dirty="0" smtClean="0">
                <a:solidFill>
                  <a:schemeClr val="accent2">
                    <a:lumMod val="75000"/>
                  </a:schemeClr>
                </a:solidFill>
              </a:rPr>
              <a:t>war in heaven</a:t>
            </a:r>
            <a:r>
              <a:rPr lang="en-US" sz="2400" dirty="0" smtClean="0"/>
              <a:t>, Michael and his angels waging war with the dragon. The </a:t>
            </a:r>
            <a:r>
              <a:rPr lang="en-US" sz="2400" dirty="0" smtClean="0">
                <a:solidFill>
                  <a:schemeClr val="accent2">
                    <a:lumMod val="75000"/>
                  </a:schemeClr>
                </a:solidFill>
              </a:rPr>
              <a:t>dragon</a:t>
            </a:r>
            <a:r>
              <a:rPr lang="en-US" sz="2400" dirty="0" smtClean="0"/>
              <a:t> and his angels waged war, “ (Rev 12:7)</a:t>
            </a:r>
          </a:p>
          <a:p>
            <a:r>
              <a:rPr lang="en-US" sz="2400" dirty="0" smtClean="0"/>
              <a:t>“And they </a:t>
            </a:r>
            <a:r>
              <a:rPr lang="en-US" sz="2400" dirty="0" smtClean="0">
                <a:solidFill>
                  <a:schemeClr val="accent2">
                    <a:lumMod val="75000"/>
                  </a:schemeClr>
                </a:solidFill>
              </a:rPr>
              <a:t>overcame</a:t>
            </a:r>
            <a:r>
              <a:rPr lang="en-US" sz="2400" dirty="0" smtClean="0"/>
              <a:t> him because of the blood of </a:t>
            </a:r>
            <a:r>
              <a:rPr lang="en-US" sz="2400" dirty="0" smtClean="0">
                <a:solidFill>
                  <a:schemeClr val="accent2">
                    <a:lumMod val="75000"/>
                  </a:schemeClr>
                </a:solidFill>
              </a:rPr>
              <a:t>the Lamb </a:t>
            </a:r>
            <a:r>
              <a:rPr lang="en-US" sz="2400" dirty="0" smtClean="0"/>
              <a:t>and because of the word of their </a:t>
            </a:r>
            <a:r>
              <a:rPr lang="en-US" sz="2400" b="1" dirty="0" smtClean="0">
                <a:solidFill>
                  <a:schemeClr val="accent2">
                    <a:lumMod val="75000"/>
                  </a:schemeClr>
                </a:solidFill>
              </a:rPr>
              <a:t>testimony</a:t>
            </a:r>
            <a:r>
              <a:rPr lang="en-US" sz="2400" dirty="0" smtClean="0"/>
              <a:t>, and </a:t>
            </a:r>
            <a:r>
              <a:rPr lang="en-US" sz="2400" dirty="0" smtClean="0">
                <a:solidFill>
                  <a:schemeClr val="accent2">
                    <a:lumMod val="75000"/>
                  </a:schemeClr>
                </a:solidFill>
              </a:rPr>
              <a:t>they did not love their life even when faced with death.</a:t>
            </a:r>
            <a:r>
              <a:rPr lang="en-US" sz="2400" dirty="0" smtClean="0"/>
              <a:t>” (Revelation 12:11)</a:t>
            </a:r>
          </a:p>
          <a:p>
            <a:r>
              <a:rPr lang="en-US" sz="2400" dirty="0" smtClean="0"/>
              <a:t>“So the dragon was enraged with the woman, and went off to make war with the rest of her </a:t>
            </a:r>
            <a:r>
              <a:rPr lang="en-US" sz="2400" dirty="0" smtClean="0">
                <a:solidFill>
                  <a:schemeClr val="accent2">
                    <a:lumMod val="75000"/>
                  </a:schemeClr>
                </a:solidFill>
              </a:rPr>
              <a:t>children, who keep the commandments of God and </a:t>
            </a:r>
            <a:r>
              <a:rPr lang="en-US" sz="2400" b="1" u="sng" dirty="0" smtClean="0">
                <a:solidFill>
                  <a:schemeClr val="accent2">
                    <a:lumMod val="75000"/>
                  </a:schemeClr>
                </a:solidFill>
              </a:rPr>
              <a:t>hold to the testimony </a:t>
            </a:r>
            <a:r>
              <a:rPr lang="en-US" sz="2400" dirty="0" smtClean="0">
                <a:solidFill>
                  <a:schemeClr val="accent2">
                    <a:lumMod val="75000"/>
                  </a:schemeClr>
                </a:solidFill>
              </a:rPr>
              <a:t>of Jesus.</a:t>
            </a:r>
            <a:r>
              <a:rPr lang="en-US" sz="2400" dirty="0" smtClean="0"/>
              <a:t>” (Revelation 12:17)</a:t>
            </a:r>
            <a:endParaRPr lang="en-US" sz="2400" dirty="0"/>
          </a:p>
          <a:p>
            <a:endParaRPr lang="en-US" sz="2400" dirty="0"/>
          </a:p>
        </p:txBody>
      </p:sp>
    </p:spTree>
    <p:extLst>
      <p:ext uri="{BB962C8B-B14F-4D97-AF65-F5344CB8AC3E}">
        <p14:creationId xmlns:p14="http://schemas.microsoft.com/office/powerpoint/2010/main" val="1124255168"/>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9736</TotalTime>
  <Words>3104</Words>
  <Application>Microsoft Macintosh PowerPoint</Application>
  <PresentationFormat>On-screen Show (16:10)</PresentationFormat>
  <Paragraphs>341</Paragraphs>
  <Slides>33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 Light</vt:lpstr>
      <vt:lpstr>Mangal</vt:lpstr>
      <vt:lpstr>Arial</vt:lpstr>
      <vt:lpstr>Arial Black</vt:lpstr>
      <vt:lpstr>Arial Narrow</vt:lpstr>
      <vt:lpstr>Calibri</vt:lpstr>
      <vt:lpstr>Palatino Linotype</vt:lpstr>
      <vt:lpstr>Office Theme</vt:lpstr>
      <vt:lpstr>Revelation</vt:lpstr>
      <vt:lpstr>PowerPoint Presentation</vt:lpstr>
      <vt:lpstr>Revelation Chapter 1-3</vt:lpstr>
      <vt:lpstr>Revelation Chapter 4-5</vt:lpstr>
      <vt:lpstr>Revelation Chapter 6-8</vt:lpstr>
      <vt:lpstr>Revelation Chapter 9-10</vt:lpstr>
      <vt:lpstr>Revelation Chapter 11</vt:lpstr>
      <vt:lpstr>PowerPoint Presentation</vt:lpstr>
      <vt:lpstr>Revelation Chapter 12</vt:lpstr>
      <vt:lpstr>Revelation Chapter 13-14</vt:lpstr>
      <vt:lpstr>Revelation Chapter 15</vt:lpstr>
      <vt:lpstr>Revelation Chapter 16-18</vt:lpstr>
      <vt:lpstr>Revelation Chapter 19-20</vt:lpstr>
      <vt:lpstr>Revelation Chapter 21</vt:lpstr>
      <vt:lpstr>Revelation Chapter 22</vt:lpstr>
      <vt:lpstr>Revelation Chapter 21</vt:lpstr>
      <vt:lpstr>“New Heaven &amp; A New Earth”  Isaiah 65:17-19</vt:lpstr>
      <vt:lpstr>“New Heaven &amp; A New Earth”  Isaiah 66:22-23</vt:lpstr>
      <vt:lpstr>“New Heaven &amp; A New Earth”  2 Peter 3:10-14</vt:lpstr>
      <vt:lpstr>Revelation Chapter 21</vt:lpstr>
      <vt:lpstr>Revelation Chapter 21</vt:lpstr>
      <vt:lpstr>1 - There Is a Habitation</vt:lpstr>
      <vt:lpstr>c - There Is a Habitation</vt:lpstr>
      <vt:lpstr>3 - There Is a Habitation</vt:lpstr>
      <vt:lpstr>c - There Is a Habitation</vt:lpstr>
      <vt:lpstr>Revelation Chapter 22</vt:lpstr>
      <vt:lpstr>Revelation Chapter 22</vt:lpstr>
      <vt:lpstr>Revelation Chapter 22</vt:lpstr>
      <vt:lpstr>ServantSong_st1_a</vt:lpstr>
      <vt:lpstr>ServantSong_st1_b</vt:lpstr>
      <vt:lpstr>ServantSong_st3_a</vt:lpstr>
      <vt:lpstr>ServantSong_st3_b</vt:lpstr>
      <vt:lpstr>Revelation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Phillip Shumake</dc:creator>
  <cp:lastModifiedBy>Phillip Shumake</cp:lastModifiedBy>
  <cp:revision>503</cp:revision>
  <cp:lastPrinted>2018-08-22T19:10:36Z</cp:lastPrinted>
  <dcterms:created xsi:type="dcterms:W3CDTF">2018-07-17T00:35:29Z</dcterms:created>
  <dcterms:modified xsi:type="dcterms:W3CDTF">2018-08-29T19:08:23Z</dcterms:modified>
</cp:coreProperties>
</file>