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546" r:id="rId3"/>
    <p:sldId id="547" r:id="rId4"/>
    <p:sldId id="587" r:id="rId5"/>
    <p:sldId id="548" r:id="rId6"/>
    <p:sldId id="550" r:id="rId7"/>
    <p:sldId id="549" r:id="rId8"/>
    <p:sldId id="292" r:id="rId9"/>
    <p:sldId id="432" r:id="rId10"/>
    <p:sldId id="551" r:id="rId11"/>
    <p:sldId id="383" r:id="rId12"/>
    <p:sldId id="552" r:id="rId13"/>
    <p:sldId id="553" r:id="rId14"/>
    <p:sldId id="470" r:id="rId15"/>
    <p:sldId id="556" r:id="rId16"/>
    <p:sldId id="557" r:id="rId17"/>
    <p:sldId id="471" r:id="rId18"/>
    <p:sldId id="468" r:id="rId19"/>
    <p:sldId id="452" r:id="rId20"/>
    <p:sldId id="450" r:id="rId21"/>
    <p:sldId id="454" r:id="rId22"/>
    <p:sldId id="558" r:id="rId23"/>
    <p:sldId id="476" r:id="rId24"/>
    <p:sldId id="477" r:id="rId25"/>
    <p:sldId id="500" r:id="rId26"/>
    <p:sldId id="516" r:id="rId27"/>
    <p:sldId id="536" r:id="rId28"/>
    <p:sldId id="543" r:id="rId29"/>
    <p:sldId id="535" r:id="rId30"/>
    <p:sldId id="540" r:id="rId31"/>
    <p:sldId id="573" r:id="rId32"/>
    <p:sldId id="576" r:id="rId33"/>
    <p:sldId id="577" r:id="rId34"/>
    <p:sldId id="567" r:id="rId35"/>
    <p:sldId id="571" r:id="rId36"/>
    <p:sldId id="572" r:id="rId37"/>
    <p:sldId id="586" r:id="rId38"/>
    <p:sldId id="578" r:id="rId39"/>
    <p:sldId id="579" r:id="rId40"/>
    <p:sldId id="580" r:id="rId41"/>
    <p:sldId id="581" r:id="rId42"/>
    <p:sldId id="582" r:id="rId43"/>
    <p:sldId id="583" r:id="rId44"/>
    <p:sldId id="584" r:id="rId45"/>
    <p:sldId id="585" r:id="rId46"/>
    <p:sldId id="258" r:id="rId4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8"/>
    <p:restoredTop sz="80882"/>
  </p:normalViewPr>
  <p:slideViewPr>
    <p:cSldViewPr snapToGrid="0" snapToObjects="1">
      <p:cViewPr varScale="1">
        <p:scale>
          <a:sx n="82" d="100"/>
          <a:sy n="82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6D96-E810-6141-9AD5-89E6C5D1CB72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692D6-E294-6D44-A874-4C1F6C49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evelation+21:11&amp;version=NASB" TargetMode="External"/><Relationship Id="rId4" Type="http://schemas.openxmlformats.org/officeDocument/2006/relationships/hyperlink" Target="https://www.biblegateway.com/passage/?search=Revelation+21:23&amp;version=NASB" TargetMode="External"/><Relationship Id="rId5" Type="http://schemas.openxmlformats.org/officeDocument/2006/relationships/hyperlink" Target="https://www.biblegateway.com/passage/?search=Revelation+21:24&amp;version=NASB" TargetMode="External"/><Relationship Id="rId6" Type="http://schemas.openxmlformats.org/officeDocument/2006/relationships/hyperlink" Target="https://www.biblegateway.com/passage/?search=Revelation+21:26&amp;version=NASB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evelation+21:11&amp;version=NASB" TargetMode="External"/><Relationship Id="rId4" Type="http://schemas.openxmlformats.org/officeDocument/2006/relationships/hyperlink" Target="https://www.biblegateway.com/passage/?search=Revelation+21:23&amp;version=NASB" TargetMode="External"/><Relationship Id="rId5" Type="http://schemas.openxmlformats.org/officeDocument/2006/relationships/hyperlink" Target="https://www.biblegateway.com/passage/?search=Revelation+21:24&amp;version=NASB" TargetMode="External"/><Relationship Id="rId6" Type="http://schemas.openxmlformats.org/officeDocument/2006/relationships/hyperlink" Target="https://www.biblegateway.com/passage/?search=Revelation+21:26&amp;version=NASB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evelation+21:11&amp;version=NASB" TargetMode="External"/><Relationship Id="rId4" Type="http://schemas.openxmlformats.org/officeDocument/2006/relationships/hyperlink" Target="https://www.biblegateway.com/passage/?search=Revelation+21:23&amp;version=NASB" TargetMode="External"/><Relationship Id="rId5" Type="http://schemas.openxmlformats.org/officeDocument/2006/relationships/hyperlink" Target="https://www.biblegateway.com/passage/?search=Revelation+21:24&amp;version=NASB" TargetMode="External"/><Relationship Id="rId6" Type="http://schemas.openxmlformats.org/officeDocument/2006/relationships/hyperlink" Target="https://www.biblegateway.com/passage/?search=Revelation+21:26&amp;version=NASB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everyone for their kind words and encouragement.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Remind the handouts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one picture</a:t>
            </a:r>
            <a:r>
              <a:rPr lang="en-US" baseline="0" dirty="0" smtClean="0"/>
              <a:t> can fully capture this incredible scene.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we read this </a:t>
            </a:r>
            <a:r>
              <a:rPr lang="mr-IN" dirty="0" smtClean="0"/>
              <a:t>–</a:t>
            </a:r>
            <a:r>
              <a:rPr lang="en-US" dirty="0" smtClean="0"/>
              <a:t> you’ll notice that John</a:t>
            </a:r>
            <a:r>
              <a:rPr lang="en-US" baseline="0" dirty="0" smtClean="0"/>
              <a:t> uses lots of images to describe the glory of the throne.  But remember to think of this like a </a:t>
            </a:r>
            <a:r>
              <a:rPr lang="en-US" baseline="0" dirty="0" err="1" smtClean="0"/>
              <a:t>broadway</a:t>
            </a:r>
            <a:r>
              <a:rPr lang="en-US" baseline="0" dirty="0" smtClean="0"/>
              <a:t> play </a:t>
            </a:r>
            <a:r>
              <a:rPr lang="mr-IN" baseline="0" dirty="0" smtClean="0"/>
              <a:t>–</a:t>
            </a:r>
            <a:r>
              <a:rPr lang="en-US" baseline="0" dirty="0" smtClean="0"/>
              <a:t> We want to know WHERE IS THE SPOTLIGHT?  The amazing backdrop is there to accentuate the main object of our focus </a:t>
            </a:r>
            <a:r>
              <a:rPr lang="mr-IN" baseline="0" dirty="0" smtClean="0"/>
              <a:t>–</a:t>
            </a:r>
            <a:r>
              <a:rPr lang="en-US" baseline="0" dirty="0" smtClean="0"/>
              <a:t> GOD.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3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Jesus,</a:t>
            </a:r>
            <a:r>
              <a:rPr lang="en-US" baseline="0" dirty="0" smtClean="0"/>
              <a:t> the Lamb, is not described as worthy just to praise Him.  He is described as worthy to open the seals of the scroll (or book).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heavenly scene is the transition to the next section of the book </a:t>
            </a:r>
            <a:r>
              <a:rPr lang="mr-IN" baseline="0" dirty="0" smtClean="0"/>
              <a:t>–</a:t>
            </a:r>
            <a:r>
              <a:rPr lang="en-US" baseline="0" dirty="0" smtClean="0"/>
              <a:t> because as we’ve said all along </a:t>
            </a:r>
            <a:r>
              <a:rPr lang="mr-IN" baseline="0" dirty="0" smtClean="0"/>
              <a:t>–</a:t>
            </a:r>
            <a:r>
              <a:rPr lang="en-US" baseline="0" dirty="0" smtClean="0"/>
              <a:t> What happens in the spiritual realm is going to impact the physical realm.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9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9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8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0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a</a:t>
            </a:r>
            <a:r>
              <a:rPr lang="en-US" baseline="0" dirty="0" smtClean="0"/>
              <a:t> phrase for the whole chapter I would say:  Silence Followed By Suffering.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judgement</a:t>
            </a:r>
            <a:r>
              <a:rPr lang="en-US" baseline="0" dirty="0" smtClean="0"/>
              <a:t> that was pronounced in Chapter 6 as each seal was opened </a:t>
            </a:r>
            <a:r>
              <a:rPr lang="mr-IN" baseline="0" dirty="0" smtClean="0"/>
              <a:t>–</a:t>
            </a:r>
            <a:r>
              <a:rPr lang="en-US" baseline="0" dirty="0" smtClean="0"/>
              <a:t> is now beginning to occur.  And this judgment affects a third of the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5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5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a</a:t>
            </a:r>
            <a:r>
              <a:rPr lang="en-US" baseline="0" dirty="0" smtClean="0"/>
              <a:t> phrase for the whole chapter I would say:  Silence Followed By Suffering.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judgement</a:t>
            </a:r>
            <a:r>
              <a:rPr lang="en-US" baseline="0" dirty="0" smtClean="0"/>
              <a:t> that was pronounced in Chapter 6 as each seal was opened </a:t>
            </a:r>
            <a:r>
              <a:rPr lang="mr-IN" baseline="0" dirty="0" smtClean="0"/>
              <a:t>–</a:t>
            </a:r>
            <a:r>
              <a:rPr lang="en-US" baseline="0" dirty="0" smtClean="0"/>
              <a:t> is now beginning to occur.  And this judgment affects a third of the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4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a</a:t>
            </a:r>
            <a:r>
              <a:rPr lang="en-US" baseline="0" dirty="0" smtClean="0"/>
              <a:t> phrase for the whole chapter I would say:  Silence Followed By Suffering.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judgement</a:t>
            </a:r>
            <a:r>
              <a:rPr lang="en-US" baseline="0" dirty="0" smtClean="0"/>
              <a:t> that was pronounced in Chapter 6 as each seal was opened </a:t>
            </a:r>
            <a:r>
              <a:rPr lang="mr-IN" baseline="0" dirty="0" smtClean="0"/>
              <a:t>–</a:t>
            </a:r>
            <a:r>
              <a:rPr lang="en-US" baseline="0" dirty="0" smtClean="0"/>
              <a:t> is now beginning to occur.  And this judgment affects a third of the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Sackcloth: - for times of mourning and distress.  Esther 4:1-3</a:t>
            </a:r>
          </a:p>
          <a:p>
            <a:endParaRPr lang="en-US" dirty="0" smtClean="0"/>
          </a:p>
          <a:p>
            <a:r>
              <a:rPr lang="en-US" dirty="0" smtClean="0"/>
              <a:t>Vs.</a:t>
            </a:r>
            <a:r>
              <a:rPr lang="en-US" baseline="0" dirty="0" smtClean="0"/>
              <a:t> 6 </a:t>
            </a:r>
            <a:r>
              <a:rPr lang="mr-IN" baseline="0" dirty="0" smtClean="0"/>
              <a:t>–</a:t>
            </a:r>
            <a:r>
              <a:rPr lang="en-US" baseline="0" dirty="0" smtClean="0"/>
              <a:t> They have a mastery of the Scriptures &amp; being able to explain ALL the prophets foretold.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Odd to me that people look to make  “2” literal when everything else is figurative, but ok.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some see it as the Law &amp; Prophets (taught by the apostles and other Christians)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some see it as the Apostles &amp; the Holy Spirit (John reference)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But, regardless of the exact identification: these are servants of God who are FAITHFULLY maintaining their testimony (see 12:11)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Daniel 9:24-27 (See Handout) Big thing:  “about you and your people”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 Law &amp; the Prophets declared this would take place </a:t>
            </a:r>
            <a:r>
              <a:rPr lang="mr-IN" baseline="0" dirty="0" smtClean="0"/>
              <a:t>–</a:t>
            </a:r>
            <a:r>
              <a:rPr lang="en-US" baseline="0" dirty="0" smtClean="0"/>
              <a:t> the apostles, prophets, and saints of the first century preached this message by the power of the Spirit.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9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13 </a:t>
            </a:r>
            <a:r>
              <a:rPr lang="mr-IN" dirty="0" smtClean="0"/>
              <a:t>–</a:t>
            </a:r>
            <a:r>
              <a:rPr lang="en-US" dirty="0" smtClean="0"/>
              <a:t> Satan</a:t>
            </a:r>
            <a:r>
              <a:rPr lang="en-US" baseline="0" dirty="0" smtClean="0"/>
              <a:t> stirred up the Beast</a:t>
            </a:r>
          </a:p>
          <a:p>
            <a:r>
              <a:rPr lang="en-US" baseline="0" dirty="0" err="1" smtClean="0"/>
              <a:t>Ch</a:t>
            </a:r>
            <a:r>
              <a:rPr lang="en-US" baseline="0" dirty="0" smtClean="0"/>
              <a:t> 14 </a:t>
            </a:r>
            <a:r>
              <a:rPr lang="mr-IN" baseline="0" dirty="0" smtClean="0"/>
              <a:t>–</a:t>
            </a:r>
            <a:r>
              <a:rPr lang="en-US" baseline="0" dirty="0" smtClean="0"/>
              <a:t> Jesus stirred up the Angels</a:t>
            </a:r>
          </a:p>
          <a:p>
            <a:r>
              <a:rPr lang="en-US" baseline="0" dirty="0" err="1" smtClean="0"/>
              <a:t>Ch</a:t>
            </a:r>
            <a:r>
              <a:rPr lang="en-US" baseline="0" dirty="0" smtClean="0"/>
              <a:t> 15 </a:t>
            </a:r>
            <a:r>
              <a:rPr lang="mr-IN" baseline="0" dirty="0" smtClean="0"/>
              <a:t>–</a:t>
            </a:r>
            <a:r>
              <a:rPr lang="en-US" baseline="0" dirty="0" smtClean="0"/>
              <a:t> Celebrating Jesus’ Superiority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God Is Exalted:  The song of Moses is a song of deliverance and rescue.  The saints</a:t>
            </a:r>
            <a:r>
              <a:rPr lang="en-US" baseline="0" dirty="0" smtClean="0"/>
              <a:t> who have given their lives aren’t asking: How could you let this happen. They are praising Him for His wonderful works.  *Hymn: Come let us worship and bow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3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16:13 </a:t>
            </a:r>
            <a:r>
              <a:rPr lang="mr-IN" dirty="0" smtClean="0"/>
              <a:t>–</a:t>
            </a:r>
            <a:r>
              <a:rPr lang="en-US" dirty="0" smtClean="0"/>
              <a:t> this is not the final day of judgment </a:t>
            </a:r>
            <a:r>
              <a:rPr lang="mr-IN" dirty="0" smtClean="0"/>
              <a:t>–</a:t>
            </a:r>
            <a:r>
              <a:rPr lang="en-US" dirty="0" smtClean="0"/>
              <a:t> but a judgment against</a:t>
            </a:r>
            <a:r>
              <a:rPr lang="en-US" baseline="0" dirty="0" smtClean="0"/>
              <a:t> the beast and it’s blaspheme.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** Key Word is MOUTH:  When this battle does take place, it is JESUS and the sword of HIS MOUTH that brings Victory.  Rev. 19:20-21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9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chapter picks up the pace significantly. IT crams in AMAZING and FANTASTIC images of Victory!</a:t>
            </a:r>
          </a:p>
          <a:p>
            <a:endParaRPr lang="en-US" baseline="0" dirty="0" smtClean="0"/>
          </a:p>
          <a:p>
            <a:r>
              <a:rPr lang="en-US" baseline="0" dirty="0" smtClean="0"/>
              <a:t> This one chapter has 6 key scenes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A.) John Sees the Hallelujah’s</a:t>
            </a:r>
          </a:p>
          <a:p>
            <a:r>
              <a:rPr lang="en-US" baseline="0" dirty="0" smtClean="0"/>
              <a:t>B.) Then the Bride </a:t>
            </a:r>
          </a:p>
          <a:p>
            <a:r>
              <a:rPr lang="en-US" baseline="0" dirty="0" smtClean="0"/>
              <a:t>C.) Then The Instruction To Worship God </a:t>
            </a:r>
          </a:p>
          <a:p>
            <a:r>
              <a:rPr lang="en-US" baseline="0" dirty="0" smtClean="0"/>
              <a:t>D.) Then Lord Coming in Victory </a:t>
            </a:r>
          </a:p>
          <a:p>
            <a:r>
              <a:rPr lang="en-US" baseline="0" dirty="0" smtClean="0"/>
              <a:t>E.) Then the Birds Gather </a:t>
            </a:r>
          </a:p>
          <a:p>
            <a:r>
              <a:rPr lang="en-US" baseline="0" dirty="0" smtClean="0"/>
              <a:t>F.) Then The Lake of Fire.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Conquest Brings The Destruction of the Beast &amp; False Prophet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5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Revelation 21:11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God. Her brilliance was like a very costly stone, as a stone of crystal-clear jasper. 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Revelation 21:23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city has no need of the sun or of the moon to shine on it, for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God has illumined it, and its lamp </a:t>
            </a:r>
            <a:r>
              <a:rPr lang="en-US" sz="936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Lamb. 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Revelation 21:24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nations will walk by its light, and the kings of the earth will bring their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into it.</a:t>
            </a:r>
            <a:b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Revelation 21:26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will bring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honor of the nations into it;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Glory of God and the glory of the Nations are both mentioned twice 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people of God, bride of the Lamb, are filled with both.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magnificence and splendor of this chapter is without comparison.  No other chapter in the Bible pictures a more victorious, more at rest, more glorified scene than this.  The People of God Pictured in Eternal Glory.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“aspects of this” we can relate to here on earth. There are portions of this that we have a taste of today.  But after extensive study the strongest conclusion I can reach is that this is the church in eternity.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6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Revelation 21:11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God. Her brilliance was like a very costly stone, as a stone of crystal-clear jasper. 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Revelation 21:23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city has no need of the sun or of the moon to shine on it, for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God has illumined it, and its lamp </a:t>
            </a:r>
            <a:r>
              <a:rPr lang="en-US" sz="936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Lamb. 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Revelation 21:24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nations will walk by its light, and the kings of the earth will bring their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into it.</a:t>
            </a:r>
            <a:b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Revelation 21:26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will bring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honor of the nations into it;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Glory of God and the glory of the Nations are both mentioned twice 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people of God, bride of the Lamb, are filled with both.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magnificence and splendor of this chapter is without comparison.  No other chapter in the Bible pictures a more victorious, more at rest, more glorified scene than this.  The People of God Pictured in Eternal Glory.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“aspects of this” we can relate to here on earth. There are portions of this that we have a taste of today.  But after extensive study the strongest conclusion I can reach is that this is the church in eternity.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7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 time for complete devotion and true</a:t>
            </a:r>
            <a:r>
              <a:rPr lang="en-US" baseline="0" dirty="0" smtClean="0"/>
              <a:t> worship.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1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Revelation 21:11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God. Her brilliance was like a very costly stone, as a stone of crystal-clear jasper. 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Revelation 21:23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city has no need of the sun or of the moon to shine on it, for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God has illumined it, and its lamp </a:t>
            </a:r>
            <a:r>
              <a:rPr lang="en-US" sz="936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Lamb. 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Revelation 21:24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nations will walk by its light, and the kings of the earth will bring their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into it.</a:t>
            </a:r>
            <a:b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Revelation 21:26</a:t>
            </a:r>
            <a:endParaRPr lang="en-US" b="1" dirty="0" smtClean="0">
              <a:effectLst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will bring the </a:t>
            </a:r>
            <a:r>
              <a:rPr lang="en-US" sz="936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glory</a:t>
            </a:r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honor of the nations into it;</a:t>
            </a: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Glory of God and the glory of the Nations are both mentioned twice </a:t>
            </a:r>
            <a:r>
              <a:rPr lang="mr-IN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people of God, bride of the Lamb, are filled with both.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magnificence and splendor of this chapter is without comparison.  No other chapter in the Bible pictures a more victorious, more at rest, more glorified scene than this.  The People of God Pictured in Eternal Glory.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3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“aspects of this” we can relate to here on earth. There are portions of this that we have a taste of today.  But after extensive study the strongest conclusion I can reach is that this is the church in eternity.</a:t>
            </a:r>
          </a:p>
          <a:p>
            <a:endParaRPr lang="en-US" sz="936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3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Sustaining</a:t>
            </a:r>
            <a:r>
              <a:rPr lang="en-US" baseline="0" dirty="0" smtClean="0"/>
              <a:t> Food </a:t>
            </a:r>
            <a:r>
              <a:rPr lang="mr-IN" baseline="0" dirty="0" smtClean="0"/>
              <a:t>–</a:t>
            </a:r>
            <a:r>
              <a:rPr lang="en-US" baseline="0" dirty="0" smtClean="0"/>
              <a:t> not literal food, but all our needs provided for.  12 fruits </a:t>
            </a:r>
            <a:r>
              <a:rPr lang="mr-IN" baseline="0" dirty="0" smtClean="0"/>
              <a:t>–</a:t>
            </a:r>
            <a:r>
              <a:rPr lang="en-US" baseline="0" dirty="0" smtClean="0"/>
              <a:t> every need met, in every season.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understand it </a:t>
            </a:r>
            <a:r>
              <a:rPr lang="mr-IN" dirty="0" smtClean="0"/>
              <a:t>–</a:t>
            </a:r>
            <a:r>
              <a:rPr lang="en-US" dirty="0" smtClean="0"/>
              <a:t> we can see it clearly.  If we can see it clearly </a:t>
            </a:r>
            <a:r>
              <a:rPr lang="mr-IN" dirty="0" smtClean="0"/>
              <a:t>–</a:t>
            </a:r>
            <a:r>
              <a:rPr lang="en-US" dirty="0" smtClean="0"/>
              <a:t> we can respond to it.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Emphasize Key Verses In Each Chapter That Provide Stepping Stones for Understanding the Full Book of Revelation.</a:t>
            </a:r>
          </a:p>
          <a:p>
            <a:r>
              <a:rPr lang="en-US" dirty="0" smtClean="0"/>
              <a:t>To Examine &amp; Understand The Use of Old Testament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65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Beginning To End</a:t>
            </a:r>
            <a:r>
              <a:rPr lang="mr-IN" dirty="0" smtClean="0"/>
              <a:t>…</a:t>
            </a:r>
            <a:r>
              <a:rPr lang="en-US" dirty="0" smtClean="0"/>
              <a:t>I loved seeing this theme develop.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0" dirty="0" smtClean="0"/>
              <a:t> Churches:  I’ve never seen the connection between Jesus urging endurance here </a:t>
            </a:r>
            <a:r>
              <a:rPr lang="mr-IN" baseline="0" dirty="0" smtClean="0"/>
              <a:t>–</a:t>
            </a:r>
            <a:r>
              <a:rPr lang="en-US" baseline="0" dirty="0" smtClean="0"/>
              <a:t> and the reward at the end so clear.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Throne: God’s extreme Holiness.  What it means for Jesus to be WORTHY.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Nation: Amazed to see the Deut. Language show up. I knew the prophets, but not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Witness: - Great example of needing humility and </a:t>
            </a:r>
            <a:r>
              <a:rPr lang="en-US" baseline="0" dirty="0" err="1" smtClean="0"/>
              <a:t>thoughfulness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Battle: The evil and wickedness of Satan is really vivid.  So often we think of peer pressure from so called “friends.”  Satan is is NO WAY a friend trying to nudge us into evil.  Satan is a blood-thirsty, horrible </a:t>
            </a:r>
            <a:r>
              <a:rPr lang="mr-IN" baseline="0" dirty="0" smtClean="0"/>
              <a:t>–</a:t>
            </a:r>
            <a:r>
              <a:rPr lang="en-US" baseline="0" dirty="0" smtClean="0"/>
              <a:t> raging enemy who wants to destroy 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Victory:  Just, Harlotry, Wealth </a:t>
            </a:r>
            <a:r>
              <a:rPr lang="mr-IN" baseline="0" dirty="0" smtClean="0"/>
              <a:t>–</a:t>
            </a:r>
            <a:r>
              <a:rPr lang="en-US" baseline="0" dirty="0" smtClean="0"/>
              <a:t> The completeness of God’s victory is powerful.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PICTURE:  Bride who overcomes.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Come: Makes me want to tell </a:t>
            </a:r>
            <a:r>
              <a:rPr lang="en-US" baseline="0" smtClean="0"/>
              <a:t>others about the Lamb!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1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8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0" dirty="0" smtClean="0"/>
              <a:t> Churches:  I’ve never seen the connection between Jesus urging endurance here </a:t>
            </a:r>
            <a:r>
              <a:rPr lang="mr-IN" baseline="0" dirty="0" smtClean="0"/>
              <a:t>–</a:t>
            </a:r>
            <a:r>
              <a:rPr lang="en-US" baseline="0" dirty="0" smtClean="0"/>
              <a:t> and the reward at the end so clear.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Throne: God’s extreme Holiness.  What it means for Jesus to be WORTHY.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Nation: Amazed to see the Deut. Language show up. I knew the prophets, but not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Witness: - Great example of needing humility and </a:t>
            </a:r>
            <a:r>
              <a:rPr lang="en-US" baseline="0" dirty="0" err="1" smtClean="0"/>
              <a:t>thoughfulness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Battle: The evil and wickedness of Satan is really vivid.  So often we think of peer pressure from so called “friends.”  Satan is is NO WAY a friend trying to nudge us into evil.  Satan is a blood-thirsty, horrible </a:t>
            </a:r>
            <a:r>
              <a:rPr lang="mr-IN" baseline="0" dirty="0" smtClean="0"/>
              <a:t>–</a:t>
            </a:r>
            <a:r>
              <a:rPr lang="en-US" baseline="0" dirty="0" smtClean="0"/>
              <a:t> raging enemy who wants to destroy 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Victory:  Just, Harlotry, Wealth </a:t>
            </a:r>
            <a:r>
              <a:rPr lang="mr-IN" baseline="0" dirty="0" smtClean="0"/>
              <a:t>–</a:t>
            </a:r>
            <a:r>
              <a:rPr lang="en-US" baseline="0" dirty="0" smtClean="0"/>
              <a:t> The completeness of God’s victory is powerful.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PICTURE:  Bride who overcomes.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Come: Makes me want to tell </a:t>
            </a:r>
            <a:r>
              <a:rPr lang="en-US" baseline="0" smtClean="0"/>
              <a:t>others about the Lamb!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Divine Message:</a:t>
            </a:r>
            <a:r>
              <a:rPr lang="en-US" baseline="0" dirty="0" smtClean="0"/>
              <a:t>  Don’t throw our hands up and say – I’ll never understand this.  The whole point is to understand it.  And to know that understanding it as a whole is not lazy or inaccurate, but actually the first and primary point!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Page 24 – Temporal &amp; Spatial</a:t>
            </a:r>
          </a:p>
          <a:p>
            <a:endParaRPr lang="en-US" dirty="0" smtClean="0"/>
          </a:p>
          <a:p>
            <a:r>
              <a:rPr lang="en-US" dirty="0" smtClean="0"/>
              <a:t>*** Reflected – not a one-for-one correlation.  Simply</a:t>
            </a:r>
            <a:r>
              <a:rPr lang="en-US" baseline="0" dirty="0" smtClean="0"/>
              <a:t> pulling back the curtains and telling us – what you are </a:t>
            </a:r>
            <a:r>
              <a:rPr lang="en-US" baseline="0" dirty="0" err="1" smtClean="0"/>
              <a:t>experiecing</a:t>
            </a:r>
            <a:r>
              <a:rPr lang="en-US" baseline="0" dirty="0" smtClean="0"/>
              <a:t> on earth is connected to a larger drama unfolding between God and Satan.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7377-0446-C446-9F47-93FAA3EB64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studying 12 we really rejoiced in GOD’s CONQUEST.</a:t>
            </a:r>
          </a:p>
          <a:p>
            <a:endParaRPr lang="en-US" dirty="0" smtClean="0"/>
          </a:p>
          <a:p>
            <a:r>
              <a:rPr lang="en-US" dirty="0" smtClean="0"/>
              <a:t>Rev. 12:11 “And they overcome him because</a:t>
            </a:r>
            <a:r>
              <a:rPr lang="en-US" baseline="0" dirty="0" smtClean="0"/>
              <a:t> of the blood of the Lamb and because of the word of their testimony, and they did not love their life even when faced with death.”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3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A story, written in a time of crisis and distress, that is given by otherworldly beings explaining how God will reverse everything so the righteous will triumph.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0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B847-923E-F947-B83A-D9E2D13EFB1D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47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55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77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3786"/>
            <a:ext cx="7886700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Throne of Our Holy God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 four living creatures, each one of them having six wings, are full of eyes around and within; and day and night </a:t>
            </a:r>
            <a:r>
              <a:rPr lang="en-US" sz="2400" dirty="0" smtClean="0"/>
              <a:t>they </a:t>
            </a:r>
            <a:r>
              <a:rPr lang="en-US" sz="2400" dirty="0"/>
              <a:t>do not cease to say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Holy, holy, holy 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 the Lord God, the Almighty, who was and who is and who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come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.” </a:t>
            </a:r>
            <a:r>
              <a:rPr lang="en-US" sz="2400" dirty="0" smtClean="0"/>
              <a:t>(Rev. 4:8)</a:t>
            </a:r>
            <a:endParaRPr lang="en-US" sz="2400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Worthy Lamb</a:t>
            </a:r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Worthy are You </a:t>
            </a:r>
            <a:r>
              <a:rPr lang="en-US" sz="2400" dirty="0"/>
              <a:t>to take the book and to break its seals; for You were slain, and purchased for God with Your blood </a:t>
            </a:r>
            <a:r>
              <a:rPr lang="en-US" sz="2400" i="1" dirty="0"/>
              <a:t>men</a:t>
            </a:r>
            <a:r>
              <a:rPr lang="en-US" sz="2400" dirty="0"/>
              <a:t> from every tribe and tongue and people and nation.” (Rev. 5:9)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2151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78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The Throne of our Holy God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68" y="833233"/>
            <a:ext cx="4263335" cy="3191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3" y="819981"/>
            <a:ext cx="4248150" cy="319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" b="9073"/>
          <a:stretch/>
        </p:blipFill>
        <p:spPr>
          <a:xfrm>
            <a:off x="2016812" y="3564833"/>
            <a:ext cx="4747041" cy="20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260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230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The Scroll with Seven Seals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1064352"/>
            <a:ext cx="4040759" cy="3030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09" y="1064351"/>
            <a:ext cx="4009679" cy="303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87" y="3694165"/>
            <a:ext cx="4216677" cy="19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753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6-8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5582"/>
            <a:ext cx="7886700" cy="4192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Nation (Of Israel) Is Judged</a:t>
            </a:r>
          </a:p>
          <a:p>
            <a:r>
              <a:rPr lang="en-US" sz="2400" dirty="0"/>
              <a:t>“The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sky was split apart like a scroll when it is rolled up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and every mountain and island were moved </a:t>
            </a:r>
            <a:br>
              <a:rPr lang="en-US" sz="2400" dirty="0"/>
            </a:br>
            <a:r>
              <a:rPr lang="en-US" sz="2400" dirty="0"/>
              <a:t>out of their places.” (Revelation 6:14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People of God Are Identified &amp; Protected</a:t>
            </a:r>
          </a:p>
          <a:p>
            <a:r>
              <a:rPr lang="en-US" sz="2400" dirty="0"/>
              <a:t>“saying “Do not harm the earth or the sea or the trees until we have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sealed the bond-servants of our God on their foreheads.</a:t>
            </a:r>
            <a:r>
              <a:rPr lang="en-US" sz="2400" dirty="0"/>
              <a:t>” (Revelation 7:3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 Portion of Israel Begins To Suffer.</a:t>
            </a:r>
          </a:p>
          <a:p>
            <a:r>
              <a:rPr lang="en-US" sz="2400" dirty="0"/>
              <a:t>“And the seven angels who had the seven trumpets prepared themselves to sound them.” (Revelation 8:6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7256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Prophetic Judgement Language: </a:t>
            </a:r>
            <a:br>
              <a:rPr lang="en-US" dirty="0" smtClean="0"/>
            </a:br>
            <a:r>
              <a:rPr lang="en-US" dirty="0" smtClean="0"/>
              <a:t>Fire, Blood, Mountains, Wormwood, &amp; Eagles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8009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Like An Eagle Swooping Down on Its Prey.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“The LORD will bring a nation against you from far away, from the end of the earth,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swooping down like the eagle</a:t>
            </a:r>
            <a:r>
              <a:rPr lang="en-US" sz="2800" dirty="0" smtClean="0"/>
              <a:t>, a nation whose language you do not understand, a hard-faced nation who shall not respect the old or show mercy to the young.”</a:t>
            </a:r>
            <a:br>
              <a:rPr lang="en-US" sz="2800" dirty="0" smtClean="0"/>
            </a:br>
            <a:r>
              <a:rPr lang="en-US" sz="2800" dirty="0" smtClean="0"/>
              <a:t>(Deuteronomy 28:49-50)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82775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God Keeps His Promises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12" y="1300284"/>
            <a:ext cx="6351775" cy="42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64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9-10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5582"/>
            <a:ext cx="8604738" cy="4192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 Great Army Comes Against The Nation of Israel.</a:t>
            </a:r>
          </a:p>
          <a:p>
            <a:r>
              <a:rPr lang="en-US" sz="2400" dirty="0"/>
              <a:t>“The appearance of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locusts</a:t>
            </a:r>
            <a:r>
              <a:rPr lang="en-US" sz="2400" dirty="0"/>
              <a:t> was like horses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prepared for battle</a:t>
            </a:r>
            <a:r>
              <a:rPr lang="en-US" sz="2400" dirty="0"/>
              <a:t>; and on their heads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appeared to be crowns</a:t>
            </a:r>
            <a:r>
              <a:rPr lang="en-US" sz="2400" dirty="0"/>
              <a:t> like gold, and their faces were like the faces of men.” (Revelation 9:7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Delay Is Ending So John Must Prepare To Act.</a:t>
            </a:r>
          </a:p>
          <a:p>
            <a:r>
              <a:rPr lang="en-US" sz="2400" dirty="0"/>
              <a:t>“</a:t>
            </a:r>
            <a:r>
              <a:rPr lang="mr-IN" sz="2400" dirty="0"/>
              <a:t>…</a:t>
            </a:r>
            <a:r>
              <a:rPr lang="en-US" sz="2400" dirty="0"/>
              <a:t>there will be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delay no longer</a:t>
            </a:r>
            <a:r>
              <a:rPr lang="en-US" sz="2400" dirty="0"/>
              <a:t>, but in the days of the voice of the seventh angel,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when he is about to sound</a:t>
            </a:r>
            <a:r>
              <a:rPr lang="en-US" sz="2400" dirty="0"/>
              <a:t>, then the mystery of God is finished, as He preached to His servants the prophets.” (Revelation 10:6b-7)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04412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0002"/>
            <a:ext cx="7886700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Faithful Worship &amp; Witness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As Judgment Arrives.</a:t>
            </a:r>
          </a:p>
          <a:p>
            <a:r>
              <a:rPr lang="en-US" sz="2400" dirty="0" smtClean="0"/>
              <a:t>“Then there was given me a measuring rod like a staff; and someone said, “Get up 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measure the temple </a:t>
            </a:r>
            <a:r>
              <a:rPr lang="en-US" sz="2400" dirty="0" smtClean="0"/>
              <a:t>of God and the altar, 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those who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worship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in it.” (Revelation 11:1)</a:t>
            </a:r>
          </a:p>
          <a:p>
            <a:r>
              <a:rPr lang="en-US" sz="2400" dirty="0" smtClean="0"/>
              <a:t>“And I will grant authority to my two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witnesses</a:t>
            </a:r>
            <a:r>
              <a:rPr lang="en-US" sz="2400" dirty="0" smtClean="0"/>
              <a:t>, and they will prophecy for twelve hundred and sixty days, clothed in sackcloth.” (Revelation 11:3)</a:t>
            </a:r>
          </a:p>
          <a:p>
            <a:r>
              <a:rPr lang="en-US" sz="2400" dirty="0" smtClean="0"/>
              <a:t>“When they have finished their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testimony</a:t>
            </a:r>
            <a:r>
              <a:rPr lang="en-US" sz="2400" dirty="0" smtClean="0"/>
              <a:t>, the beast that comes up out of the abyss will make war with them, and overcome them and kill them.” (Revelation 11:7)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6968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33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1770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Overview of The Revelation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3342"/>
            <a:ext cx="7886700" cy="4531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Introduction</a:t>
            </a:r>
            <a:r>
              <a:rPr lang="en-US" dirty="0" smtClean="0">
                <a:sym typeface="Wingdings"/>
              </a:rPr>
              <a:t> (Ch. 1)</a:t>
            </a:r>
            <a:endParaRPr lang="en-US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The 7 Churches (Ch. 2-3)</a:t>
            </a:r>
          </a:p>
          <a:p>
            <a:pPr marL="0" indent="0">
              <a:buNone/>
            </a:pPr>
            <a:r>
              <a:rPr lang="en-US" i="1" dirty="0" smtClean="0"/>
              <a:t>   Heavenly Scene: The Throne &amp; The Lamb (Ch. 4-5)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The 7 Seals (Ch. 6-8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i="1" dirty="0" smtClean="0"/>
              <a:t>   Heavenly Scene: Silence in Heaven (Ch. 8)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The 7 Trumpets (Ch. 8-11)</a:t>
            </a:r>
          </a:p>
          <a:p>
            <a:pPr marL="0" indent="0">
              <a:buNone/>
            </a:pPr>
            <a:r>
              <a:rPr lang="en-US" i="1" dirty="0" smtClean="0"/>
              <a:t>   Heavenly Scene: The Spiritual Conflict (Ch. 12-14)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The 7 Bowls (Ch. 15-18)</a:t>
            </a:r>
          </a:p>
          <a:p>
            <a:pPr marL="0" indent="0">
              <a:buNone/>
            </a:pPr>
            <a:r>
              <a:rPr lang="en-US" i="1" dirty="0" smtClean="0"/>
              <a:t>   Heavenly Scene: The Spiritual Victory (Ch. 19)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Conclusion: The Rule of Christ (Ch. 20-22)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049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3" y="1380678"/>
            <a:ext cx="8804031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Heavenly Victory Behind The Earthly Difficulty.</a:t>
            </a:r>
          </a:p>
          <a:p>
            <a:r>
              <a:rPr lang="en-US" sz="2400" dirty="0" smtClean="0"/>
              <a:t>“And there was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war in heaven</a:t>
            </a:r>
            <a:r>
              <a:rPr lang="en-US" sz="2400" dirty="0" smtClean="0"/>
              <a:t>, Michael and his angels waging war with the dragon.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dragon</a:t>
            </a:r>
            <a:r>
              <a:rPr lang="en-US" sz="2400" dirty="0" smtClean="0"/>
              <a:t> and his angels waged war, “ (Rev 12:7)</a:t>
            </a:r>
          </a:p>
          <a:p>
            <a:r>
              <a:rPr lang="en-US" sz="2400" dirty="0" smtClean="0"/>
              <a:t>“And they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overcame</a:t>
            </a:r>
            <a:r>
              <a:rPr lang="en-US" sz="2400" dirty="0" smtClean="0"/>
              <a:t> him because of the blood of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Lamb </a:t>
            </a:r>
            <a:r>
              <a:rPr lang="en-US" sz="2400" dirty="0" smtClean="0"/>
              <a:t>and because of the word of their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testimony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they did not love their life even when faced with death.</a:t>
            </a:r>
            <a:r>
              <a:rPr lang="en-US" sz="2400" dirty="0" smtClean="0"/>
              <a:t>” (Revelation 12:11)</a:t>
            </a:r>
          </a:p>
          <a:p>
            <a:r>
              <a:rPr lang="en-US" sz="2400" dirty="0" smtClean="0"/>
              <a:t>“So the dragon was enraged with the woman, and went off to make war with the rest of her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children, who keep the commandments of God and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hold to the testimony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of Jesus.</a:t>
            </a:r>
            <a:r>
              <a:rPr lang="en-US" sz="2400" dirty="0" smtClean="0"/>
              <a:t>” (Revelation 12:17)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42551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3" y="1380678"/>
            <a:ext cx="8804031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Satan Stirs Up The Roman Empire Against The Saints.</a:t>
            </a:r>
          </a:p>
          <a:p>
            <a:r>
              <a:rPr lang="en-US" sz="2400" dirty="0" smtClean="0"/>
              <a:t>“they worshipped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dragon </a:t>
            </a:r>
            <a:r>
              <a:rPr lang="en-US" sz="2400" dirty="0" smtClean="0"/>
              <a:t>because he gave his authority to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beast</a:t>
            </a:r>
            <a:r>
              <a:rPr lang="en-US" sz="2400" dirty="0" smtClean="0"/>
              <a:t>; and they worshipped the beast, saying, “Who is like the beast, and who is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able to wage war </a:t>
            </a:r>
            <a:r>
              <a:rPr lang="en-US" sz="2400" dirty="0" smtClean="0"/>
              <a:t>with him?” (Rev 13:4)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Lamb Stirs Up His Angels Against Babylon.</a:t>
            </a:r>
          </a:p>
          <a:p>
            <a:r>
              <a:rPr lang="en-US" sz="2400" dirty="0"/>
              <a:t>“and he said with a loud voice, 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Fear God, and give Him glory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because the hour of His judgment has come</a:t>
            </a:r>
            <a:r>
              <a:rPr lang="en-US" sz="2400" dirty="0"/>
              <a:t>;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worship Him </a:t>
            </a:r>
            <a:r>
              <a:rPr lang="en-US" sz="2400" dirty="0"/>
              <a:t>who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made the heavens and the earth and sea and springs of waters.</a:t>
            </a:r>
            <a:r>
              <a:rPr lang="en-US" sz="2400" dirty="0"/>
              <a:t>”(7)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38282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169664"/>
            <a:ext cx="8827477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Satan Stirs Up The Roman Empire Against The Saints.</a:t>
            </a:r>
          </a:p>
          <a:p>
            <a:r>
              <a:rPr lang="en-US" sz="2400" dirty="0" smtClean="0"/>
              <a:t>The Beast of Daniel 7 and Revelation 13 Is The Same: Rome</a:t>
            </a:r>
          </a:p>
          <a:p>
            <a:pPr lvl="1"/>
            <a:r>
              <a:rPr lang="en-US" sz="2000" dirty="0" smtClean="0"/>
              <a:t>Both Come From the Sea 		(Rev. 13:1 and Daniel 7:3)</a:t>
            </a:r>
          </a:p>
          <a:p>
            <a:pPr lvl="1"/>
            <a:r>
              <a:rPr lang="en-US" sz="2000" dirty="0" smtClean="0"/>
              <a:t>Both Have 10 Horns 			(Rev. 13:1 and Daniel 7:7)</a:t>
            </a:r>
          </a:p>
          <a:p>
            <a:pPr lvl="1"/>
            <a:r>
              <a:rPr lang="en-US" sz="2000" dirty="0" smtClean="0"/>
              <a:t>Both Speak Blasphemies 		(Rev. 13:1,5,6, and Daniel 7:8,25)</a:t>
            </a:r>
          </a:p>
          <a:p>
            <a:pPr lvl="1"/>
            <a:r>
              <a:rPr lang="en-US" sz="2000" dirty="0" smtClean="0"/>
              <a:t>Both Have Limited Influence 	(Rev. 13:5 and Daniel 7:25)</a:t>
            </a:r>
          </a:p>
          <a:p>
            <a:pPr lvl="1"/>
            <a:r>
              <a:rPr lang="en-US" sz="2000" dirty="0" smtClean="0"/>
              <a:t>Both Make War With The Saints 	(Rev. 13:7 and Daniel 7:21-22)</a:t>
            </a:r>
          </a:p>
          <a:p>
            <a:r>
              <a:rPr lang="en-US" sz="2400" dirty="0"/>
              <a:t>The Blaspheme of The Beast</a:t>
            </a:r>
          </a:p>
          <a:p>
            <a:pPr lvl="1"/>
            <a:r>
              <a:rPr lang="en-US" dirty="0"/>
              <a:t>“and on his heads were </a:t>
            </a:r>
            <a:r>
              <a:rPr lang="en-US" u="sng" dirty="0"/>
              <a:t>blasphemous</a:t>
            </a:r>
            <a:r>
              <a:rPr lang="en-US" dirty="0"/>
              <a:t> names</a:t>
            </a:r>
            <a:r>
              <a:rPr lang="mr-IN" dirty="0"/>
              <a:t>…</a:t>
            </a:r>
            <a:r>
              <a:rPr lang="en-US" dirty="0"/>
              <a:t>” 13:1</a:t>
            </a:r>
          </a:p>
          <a:p>
            <a:pPr lvl="1"/>
            <a:r>
              <a:rPr lang="en-US" dirty="0"/>
              <a:t>“a mouth speaking arrogant words and </a:t>
            </a:r>
            <a:r>
              <a:rPr lang="en-US" u="sng" dirty="0"/>
              <a:t>blasphemies</a:t>
            </a:r>
            <a:r>
              <a:rPr lang="mr-IN" dirty="0"/>
              <a:t>…</a:t>
            </a:r>
            <a:r>
              <a:rPr lang="en-US" dirty="0"/>
              <a:t>” 13:5</a:t>
            </a:r>
          </a:p>
          <a:p>
            <a:pPr lvl="1"/>
            <a:r>
              <a:rPr lang="en-US" dirty="0"/>
              <a:t>“he opened his mouth in </a:t>
            </a:r>
            <a:r>
              <a:rPr lang="en-US" u="sng" dirty="0"/>
              <a:t>blasphemies against God</a:t>
            </a:r>
            <a:r>
              <a:rPr lang="mr-IN" dirty="0"/>
              <a:t>…</a:t>
            </a:r>
            <a:r>
              <a:rPr lang="en-US" dirty="0"/>
              <a:t>” 13:6</a:t>
            </a:r>
          </a:p>
          <a:p>
            <a:pPr lvl="1"/>
            <a:r>
              <a:rPr lang="en-US" dirty="0"/>
              <a:t>“to </a:t>
            </a:r>
            <a:r>
              <a:rPr lang="en-US" u="sng" dirty="0"/>
              <a:t>blaspheme His name and His tabernacle</a:t>
            </a:r>
            <a:r>
              <a:rPr lang="en-US" dirty="0"/>
              <a:t>, that is, those who dwell in heaven.” </a:t>
            </a:r>
            <a:r>
              <a:rPr lang="en-US" dirty="0" smtClean="0"/>
              <a:t>13:6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83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5582"/>
            <a:ext cx="8604738" cy="4192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God Is Exalted In All The World.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“And they sang the song of Moses, the bond-servant of God, and the song of the Lamb, saying, “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Great and marvelous </a:t>
            </a:r>
            <a:r>
              <a:rPr lang="en-US" sz="2400" dirty="0" smtClean="0"/>
              <a:t>are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Your works</a:t>
            </a:r>
            <a:r>
              <a:rPr lang="en-US" sz="2400" dirty="0" smtClean="0"/>
              <a:t>, O Lord God, the Almighty;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Righteous and true </a:t>
            </a:r>
            <a:r>
              <a:rPr lang="en-US" sz="2400" dirty="0" smtClean="0"/>
              <a:t>are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Your ways</a:t>
            </a:r>
            <a:r>
              <a:rPr lang="en-US" sz="2400" dirty="0" smtClean="0"/>
              <a:t>, King of the nations! Who will not fear, O Lord, and glorify Your name? 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You alone are holy</a:t>
            </a:r>
            <a:r>
              <a:rPr lang="en-US" sz="2400" dirty="0" smtClean="0"/>
              <a:t>; For all the nations will come and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worship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before You</a:t>
            </a:r>
            <a:r>
              <a:rPr lang="en-US" sz="2400" dirty="0" smtClean="0"/>
              <a:t>, For Your righteous acts have been revealed.” (Rev 15:3-4)</a:t>
            </a:r>
          </a:p>
          <a:p>
            <a:r>
              <a:rPr lang="en-US" sz="2400" dirty="0" smtClean="0"/>
              <a:t>“Then one of the four living creatures gave to the seven angels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seven golden bowls </a:t>
            </a:r>
            <a:r>
              <a:rPr lang="en-US" sz="2400" dirty="0" smtClean="0"/>
              <a:t>full of the wrath of God, who lives forever and ever.” (Rev. 15:7)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1343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802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Revelation Chapter 16-18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14" y="976393"/>
            <a:ext cx="8839200" cy="4494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God’s Conquest Over Rome Will Be Just &amp; Decisive.</a:t>
            </a:r>
            <a:endParaRPr lang="en-US" sz="31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“And I heard the angel of the waters saying, “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Righteous are You</a:t>
            </a:r>
            <a:r>
              <a:rPr lang="en-US" sz="2400" dirty="0" smtClean="0"/>
              <a:t>, who are and who were, O Holy One,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because You judged these things</a:t>
            </a:r>
            <a:r>
              <a:rPr lang="en-US" sz="2400" dirty="0" smtClean="0"/>
              <a:t>; for they poured out the blood of saints and prophets, and You have given them blood to drink.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They deserve it.</a:t>
            </a:r>
            <a:r>
              <a:rPr lang="en-US" sz="2400" dirty="0" smtClean="0"/>
              <a:t>” Rev. 16:5-6</a:t>
            </a:r>
          </a:p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God’s Conquest Over Rome Will Punish Her Harlotry</a:t>
            </a:r>
          </a:p>
          <a:p>
            <a:r>
              <a:rPr lang="en-US" sz="2400" dirty="0"/>
              <a:t>“</a:t>
            </a:r>
            <a:r>
              <a:rPr lang="mr-IN" sz="2400" dirty="0"/>
              <a:t>…</a:t>
            </a:r>
            <a:r>
              <a:rPr lang="en-US" sz="2400" dirty="0"/>
              <a:t>I will show you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judgment of the great harlot </a:t>
            </a:r>
            <a:r>
              <a:rPr lang="en-US" sz="2400" dirty="0"/>
              <a:t>who sits on many waters, with whom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kings of the earth committed acts of immorality</a:t>
            </a:r>
            <a:r>
              <a:rPr lang="en-US" sz="2400" dirty="0"/>
              <a:t>, and those who dwell on the earth were made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drunk</a:t>
            </a:r>
            <a:r>
              <a:rPr lang="en-US" sz="2400" dirty="0"/>
              <a:t> with the wine of her immorality.” (Rev. 17:1b-2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God’s Conquest Over Rome Will Destroy Her Wealth</a:t>
            </a:r>
          </a:p>
          <a:p>
            <a:r>
              <a:rPr lang="en-US" sz="2400" dirty="0"/>
              <a:t>“And they threw dust on their heads and were crying out,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weeping and mourning, saying “Woe, woe, the great city</a:t>
            </a:r>
            <a:r>
              <a:rPr lang="en-US" sz="2400" dirty="0"/>
              <a:t>, in which all who had ships at sea became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rich by her wealth</a:t>
            </a:r>
            <a:r>
              <a:rPr lang="en-US" sz="2400" dirty="0"/>
              <a:t>, for in one hour she has been laid waste.” (18:19) 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Rejoice</a:t>
            </a:r>
            <a:r>
              <a:rPr lang="en-US" sz="2400" dirty="0"/>
              <a:t> over her, O heaven</a:t>
            </a:r>
            <a:r>
              <a:rPr lang="mr-IN" sz="2400" dirty="0"/>
              <a:t>…</a:t>
            </a:r>
            <a:r>
              <a:rPr lang="en-US" sz="2400" dirty="0"/>
              <a:t>” (18:20)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44468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693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Revelation Chapter 19-20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3142"/>
            <a:ext cx="8604738" cy="4850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Hallelujah! The Victory of The Lamb &amp; His Bride.</a:t>
            </a:r>
            <a:endParaRPr lang="en-US" sz="31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“After these things</a:t>
            </a:r>
            <a:r>
              <a:rPr lang="mr-IN" sz="2400" dirty="0" smtClean="0"/>
              <a:t>…</a:t>
            </a:r>
            <a:r>
              <a:rPr lang="en-US" sz="2400" dirty="0" smtClean="0"/>
              <a:t>a great multitude in heaven saying, “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Hallelujah! </a:t>
            </a:r>
            <a:r>
              <a:rPr lang="en-US" sz="2400" dirty="0" smtClean="0"/>
              <a:t>Salvation and glory and power belong to our God</a:t>
            </a:r>
            <a:r>
              <a:rPr lang="mr-IN" sz="2400" dirty="0" smtClean="0"/>
              <a:t>…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He has judged the great harlot.</a:t>
            </a:r>
            <a:r>
              <a:rPr lang="en-US" sz="2400" dirty="0" smtClean="0"/>
              <a:t>” (Rev. 19:1-2a</a:t>
            </a:r>
            <a:r>
              <a:rPr lang="en-US" sz="2400" dirty="0"/>
              <a:t>)</a:t>
            </a:r>
            <a:r>
              <a:rPr lang="en-US" sz="2400" dirty="0" smtClean="0"/>
              <a:t> “And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beast was seized</a:t>
            </a:r>
            <a:r>
              <a:rPr lang="en-US" sz="2400" dirty="0" smtClean="0"/>
              <a:t>, and with him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false prophet </a:t>
            </a:r>
            <a:r>
              <a:rPr lang="en-US" sz="2400" dirty="0" smtClean="0"/>
              <a:t>who performed the signs in his presence, by which he deceived those who had received the mark of the beast and those who worshiped his image;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these two </a:t>
            </a:r>
            <a:r>
              <a:rPr lang="en-US" sz="2400" dirty="0" smtClean="0"/>
              <a:t>were thrown alive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into the lake of fire which burns with brimstone</a:t>
            </a:r>
            <a:r>
              <a:rPr lang="en-US" sz="2400" dirty="0" smtClean="0"/>
              <a:t>.” (20)</a:t>
            </a:r>
          </a:p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Jesus Defeats Both The Devil &amp; Death 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Forever.</a:t>
            </a:r>
            <a:endParaRPr lang="en-US" sz="31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/>
              <a:t>“And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devil </a:t>
            </a:r>
            <a:r>
              <a:rPr lang="en-US" sz="2400" dirty="0"/>
              <a:t>who deceived them was thrown into the lake of fire and brimstone,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where the beast and the false prophet are also</a:t>
            </a:r>
            <a:r>
              <a:rPr lang="en-US" sz="2400" dirty="0"/>
              <a:t>; and they will be tormented day and night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forever and ever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400" dirty="0" smtClean="0"/>
              <a:t>”</a:t>
            </a:r>
            <a:r>
              <a:rPr lang="en-US" sz="2400" dirty="0"/>
              <a:t> </a:t>
            </a:r>
            <a:r>
              <a:rPr lang="en-US" sz="2400" dirty="0" smtClean="0"/>
              <a:t>Rev</a:t>
            </a:r>
            <a:r>
              <a:rPr lang="en-US" sz="2400" dirty="0"/>
              <a:t>. 20:10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“Then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death and Hades were thrown into the lake of fire</a:t>
            </a:r>
            <a:r>
              <a:rPr lang="en-US" sz="2400" dirty="0"/>
              <a:t>. This is the second death, the lake of fire.” Rev. </a:t>
            </a:r>
            <a:r>
              <a:rPr lang="en-US" sz="2400" dirty="0" smtClean="0"/>
              <a:t>20:14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72767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5582"/>
            <a:ext cx="8604738" cy="4192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The People of God Pictured In Eternal Glory.</a:t>
            </a:r>
            <a:endParaRPr lang="en-US" sz="31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“He who overcomes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will inherit </a:t>
            </a:r>
            <a:r>
              <a:rPr lang="en-US" sz="2400" dirty="0" smtClean="0"/>
              <a:t>these things, and I will be his God and he will be My son.” (21:7)</a:t>
            </a:r>
          </a:p>
          <a:p>
            <a:r>
              <a:rPr lang="en-US" sz="2400" dirty="0" smtClean="0"/>
              <a:t>“Then one of the seven angels who had the seven bowls full of the seven last plagues came and spoke with me, saying “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Come here, I will show you the bride, the wife of the Lamb.</a:t>
            </a:r>
            <a:r>
              <a:rPr lang="en-US" sz="2400" dirty="0" smtClean="0"/>
              <a:t>” (21:9)</a:t>
            </a:r>
          </a:p>
          <a:p>
            <a:r>
              <a:rPr lang="en-US" sz="2400" dirty="0" smtClean="0"/>
              <a:t>“And the city has no need of the sun or of the moon to shine on it, 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glory of God </a:t>
            </a:r>
            <a:r>
              <a:rPr lang="en-US" sz="2400" dirty="0" smtClean="0"/>
              <a:t>has illumined it, and its lamp is the Lamb. The nations will walk by its light, and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kings of the earth will bring their glory</a:t>
            </a:r>
            <a:r>
              <a:rPr lang="en-US" sz="2400" dirty="0" smtClean="0"/>
              <a:t> into it.” (21:23-24)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57531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5582"/>
            <a:ext cx="8604738" cy="4192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The People of God Pictured In Eternal Glory.</a:t>
            </a:r>
            <a:endParaRPr lang="en-US" sz="31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Why Teach This Is “Eternal” Glory &amp; Life?</a:t>
            </a:r>
            <a:endParaRPr lang="en-US" sz="2400" dirty="0"/>
          </a:p>
          <a:p>
            <a:pPr lvl="1"/>
            <a:r>
              <a:rPr lang="en-US" dirty="0" smtClean="0"/>
              <a:t>The Continuation of The Timeline Described in Chapter 20.</a:t>
            </a:r>
          </a:p>
          <a:p>
            <a:pPr lvl="1"/>
            <a:r>
              <a:rPr lang="en-US" dirty="0" smtClean="0"/>
              <a:t>“The first earth passed away</a:t>
            </a:r>
            <a:r>
              <a:rPr lang="mr-IN" dirty="0" smtClean="0"/>
              <a:t>…</a:t>
            </a:r>
            <a:r>
              <a:rPr lang="en-US" dirty="0" smtClean="0"/>
              <a:t>” (21:1, 2 Peter 3:10-14)</a:t>
            </a:r>
          </a:p>
          <a:p>
            <a:pPr lvl="1"/>
            <a:r>
              <a:rPr lang="en-US" dirty="0" smtClean="0"/>
              <a:t>“He </a:t>
            </a:r>
            <a:r>
              <a:rPr lang="en-US" u="sng" dirty="0" smtClean="0"/>
              <a:t>will</a:t>
            </a:r>
            <a:r>
              <a:rPr lang="en-US" dirty="0" smtClean="0"/>
              <a:t> dwell among them</a:t>
            </a:r>
            <a:r>
              <a:rPr lang="mr-IN" dirty="0" smtClean="0"/>
              <a:t>…</a:t>
            </a:r>
            <a:r>
              <a:rPr lang="en-US" dirty="0" smtClean="0"/>
              <a:t>” (21:3)</a:t>
            </a:r>
          </a:p>
          <a:p>
            <a:pPr lvl="1"/>
            <a:r>
              <a:rPr lang="en-US" dirty="0" smtClean="0"/>
              <a:t>“the first things have passed away.” (21:4)</a:t>
            </a:r>
          </a:p>
          <a:p>
            <a:pPr lvl="1"/>
            <a:r>
              <a:rPr lang="en-US" dirty="0" smtClean="0"/>
              <a:t>“It is done.” (21:6)</a:t>
            </a:r>
          </a:p>
          <a:p>
            <a:pPr lvl="1"/>
            <a:r>
              <a:rPr lang="en-US" dirty="0" smtClean="0"/>
              <a:t>“will inherit these things” (21:7)</a:t>
            </a:r>
          </a:p>
          <a:p>
            <a:pPr lvl="1"/>
            <a:r>
              <a:rPr lang="en-US" dirty="0" smtClean="0"/>
              <a:t>“the second death” (21:8, Matthew 25:46)</a:t>
            </a:r>
          </a:p>
          <a:p>
            <a:pPr lvl="1"/>
            <a:r>
              <a:rPr lang="en-US" dirty="0" smtClean="0"/>
              <a:t>“having the glory of God” (21:11)</a:t>
            </a:r>
          </a:p>
          <a:p>
            <a:pPr lvl="1"/>
            <a:r>
              <a:rPr lang="en-US" dirty="0" smtClean="0"/>
              <a:t>“the Lord God the Almighty and the Lamb are its temple” (21:22)</a:t>
            </a:r>
          </a:p>
          <a:p>
            <a:pPr lvl="1"/>
            <a:r>
              <a:rPr lang="en-US" dirty="0" smtClean="0"/>
              <a:t>“only those whose names are written in the Lamb’s book of life.” (21:27)</a:t>
            </a:r>
          </a:p>
        </p:txBody>
      </p:sp>
    </p:spTree>
    <p:extLst>
      <p:ext uri="{BB962C8B-B14F-4D97-AF65-F5344CB8AC3E}">
        <p14:creationId xmlns:p14="http://schemas.microsoft.com/office/powerpoint/2010/main" val="5481686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“New Heaven &amp; A New Earth” </a:t>
            </a:r>
            <a:br>
              <a:rPr lang="en-US" dirty="0" smtClean="0"/>
            </a:br>
            <a:r>
              <a:rPr lang="en-US" dirty="0" smtClean="0"/>
              <a:t>Isaiah 66:22-23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87" y="1521354"/>
            <a:ext cx="8973519" cy="3903053"/>
          </a:xfrm>
        </p:spPr>
        <p:txBody>
          <a:bodyPr>
            <a:noAutofit/>
          </a:bodyPr>
          <a:lstStyle/>
          <a:p>
            <a:r>
              <a:rPr lang="en-US" sz="2800" b="1" baseline="30000" dirty="0"/>
              <a:t>22 </a:t>
            </a:r>
            <a:r>
              <a:rPr lang="en-US" sz="2800" dirty="0"/>
              <a:t>“For just as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the new heavens and the new earth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Which I make will endure before Me</a:t>
            </a:r>
            <a:r>
              <a:rPr lang="en-US" sz="2800" dirty="0"/>
              <a:t>,” declares the Lord,</a:t>
            </a:r>
            <a:br>
              <a:rPr lang="en-US" sz="2800" dirty="0"/>
            </a:br>
            <a:r>
              <a:rPr lang="en-US" sz="2800" dirty="0"/>
              <a:t>“So your offspring and your name will endure.</a:t>
            </a:r>
            <a:br>
              <a:rPr lang="en-US" sz="2800" dirty="0"/>
            </a:br>
            <a:r>
              <a:rPr lang="en-US" sz="2800" b="1" baseline="30000" dirty="0"/>
              <a:t>23 </a:t>
            </a:r>
            <a:r>
              <a:rPr lang="en-US" sz="2800" dirty="0"/>
              <a:t>“And it shall be from new moon to new moon</a:t>
            </a:r>
            <a:br>
              <a:rPr lang="en-US" sz="2800" dirty="0"/>
            </a:br>
            <a:r>
              <a:rPr lang="en-US" sz="2800" dirty="0"/>
              <a:t>And from </a:t>
            </a:r>
            <a:r>
              <a:rPr lang="en-US" sz="2800" dirty="0" err="1"/>
              <a:t>sabbath</a:t>
            </a:r>
            <a:r>
              <a:rPr lang="en-US" sz="2800" dirty="0"/>
              <a:t> to </a:t>
            </a:r>
            <a:r>
              <a:rPr lang="en-US" sz="2800" dirty="0" err="1"/>
              <a:t>sabbath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All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mankind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will come to bow down before Me</a:t>
            </a:r>
            <a:r>
              <a:rPr lang="en-US" sz="2800" dirty="0"/>
              <a:t>,” says the Lord.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134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5582"/>
            <a:ext cx="8604738" cy="4192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The People of God Pictured Enjoying Eternal Life.</a:t>
            </a:r>
            <a:endParaRPr lang="en-US" sz="31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“Then he showed me a river of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water of life</a:t>
            </a:r>
            <a:r>
              <a:rPr lang="en-US" sz="2400" dirty="0" smtClean="0"/>
              <a:t>, clear as crystal, coming from the throne of God and of the Lamb, in the middle of its street. On either side of the river was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tree of life</a:t>
            </a:r>
            <a:r>
              <a:rPr lang="en-US" sz="2400" dirty="0" smtClean="0"/>
              <a:t>, bearing twelve kinds of fruit, yielding its fruit every month; and the leaves of the tree were for the healing of the nations.” (22:1-2)</a:t>
            </a:r>
          </a:p>
          <a:p>
            <a:r>
              <a:rPr lang="en-US" sz="2400" dirty="0"/>
              <a:t>The Spirit and the bride say, “Come.” And let the one who hears say, “Come.” And let the one who is thirsty come;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let the one who wishes take the water of life without cost</a:t>
            </a:r>
            <a:r>
              <a:rPr lang="en-US" sz="2400" dirty="0" smtClean="0"/>
              <a:t>.” (22:17)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60989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5870"/>
            <a:ext cx="7886700" cy="4267424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To Better Understand </a:t>
            </a:r>
            <a:r>
              <a:rPr lang="en-US" b="1" dirty="0" smtClean="0"/>
              <a:t>The Language &amp; Structure of Revelation.</a:t>
            </a:r>
          </a:p>
          <a:p>
            <a:pPr lvl="1"/>
            <a:r>
              <a:rPr lang="en-US" dirty="0" smtClean="0"/>
              <a:t>To Understand The Purpose &amp; Dramatic Style of Apocalyptic </a:t>
            </a:r>
            <a:r>
              <a:rPr lang="en-US" dirty="0"/>
              <a:t>Literature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 Identify Key Verses In Each Chapter As Stepping Stones of Understanding.</a:t>
            </a:r>
          </a:p>
          <a:p>
            <a:pPr lvl="1"/>
            <a:r>
              <a:rPr lang="en-US" dirty="0"/>
              <a:t>To </a:t>
            </a:r>
            <a:r>
              <a:rPr lang="en-US" dirty="0" smtClean="0"/>
              <a:t>Explain </a:t>
            </a:r>
            <a:r>
              <a:rPr lang="en-US" dirty="0"/>
              <a:t>The Shortcomings of Premillennial Interpretations.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Tackle A Challenging Book With The Support &amp; Wisdom of Friends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To More Clearly See </a:t>
            </a:r>
            <a:r>
              <a:rPr lang="en-US" b="1" dirty="0" smtClean="0"/>
              <a:t>The Events, Instructions, &amp; Message of Revelation.</a:t>
            </a:r>
          </a:p>
          <a:p>
            <a:pPr lvl="1"/>
            <a:r>
              <a:rPr lang="en-US" dirty="0" smtClean="0"/>
              <a:t>To See The Glory, Authority, Power, &amp; Triumph of Jesus More Clearly.</a:t>
            </a:r>
          </a:p>
          <a:p>
            <a:pPr lvl="1"/>
            <a:r>
              <a:rPr lang="en-US" dirty="0" smtClean="0"/>
              <a:t>To See The Limitations &amp; Weaknesses of Earthly Kingdoms More Clearly.</a:t>
            </a:r>
          </a:p>
          <a:p>
            <a:r>
              <a:rPr lang="en-US" b="1" u="sng" dirty="0" smtClean="0"/>
              <a:t>To Fully Respond </a:t>
            </a:r>
            <a:r>
              <a:rPr lang="en-US" b="1" dirty="0" smtClean="0"/>
              <a:t>To The Insights Given In Revelation.</a:t>
            </a:r>
          </a:p>
          <a:p>
            <a:pPr lvl="1"/>
            <a:r>
              <a:rPr lang="en-US" dirty="0" smtClean="0"/>
              <a:t>To Grow In Praise To God &amp; Loyalty to His Kingdom.</a:t>
            </a:r>
          </a:p>
          <a:p>
            <a:pPr lvl="1"/>
            <a:r>
              <a:rPr lang="en-US" dirty="0" smtClean="0"/>
              <a:t>To Increase Our Alertness &amp; Preparation For The Judgment of God.</a:t>
            </a:r>
          </a:p>
          <a:p>
            <a:pPr lvl="1"/>
            <a:r>
              <a:rPr lang="en-US" dirty="0" smtClean="0"/>
              <a:t>To Instill Courage &amp; Hope In The Face of Persecutions.</a:t>
            </a:r>
          </a:p>
          <a:p>
            <a:pPr lvl="1"/>
            <a:r>
              <a:rPr lang="en-US" dirty="0" smtClean="0"/>
              <a:t>To Stir Up Our Joy &amp; Hope For Heaven.</a:t>
            </a:r>
          </a:p>
        </p:txBody>
      </p:sp>
    </p:spTree>
    <p:extLst>
      <p:ext uri="{BB962C8B-B14F-4D97-AF65-F5344CB8AC3E}">
        <p14:creationId xmlns:p14="http://schemas.microsoft.com/office/powerpoint/2010/main" val="7194900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5582"/>
            <a:ext cx="8604738" cy="4192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The People of God Pictured Enjoying Eternal Life.</a:t>
            </a:r>
          </a:p>
          <a:p>
            <a:r>
              <a:rPr lang="en-US" sz="2400" dirty="0" smtClean="0"/>
              <a:t>The Incredible Inheritance That Awaits Those Who Overcome!</a:t>
            </a:r>
          </a:p>
          <a:p>
            <a:pPr lvl="1"/>
            <a:r>
              <a:rPr lang="en-US" sz="2000" dirty="0" smtClean="0"/>
              <a:t>Eternal Life: “the water of life”</a:t>
            </a:r>
          </a:p>
          <a:p>
            <a:pPr lvl="1"/>
            <a:r>
              <a:rPr lang="en-US" sz="2000" dirty="0" smtClean="0"/>
              <a:t>Dwelling with God: “the throne of God and of the Lamb”</a:t>
            </a:r>
          </a:p>
          <a:p>
            <a:pPr lvl="1"/>
            <a:r>
              <a:rPr lang="en-US" sz="2000" dirty="0" smtClean="0"/>
              <a:t>Every Need in Every Season: “tree of life, bearing twelve kinds of fruit”</a:t>
            </a:r>
          </a:p>
          <a:p>
            <a:pPr lvl="1"/>
            <a:r>
              <a:rPr lang="en-US" sz="2000" dirty="0" smtClean="0"/>
              <a:t>Every Problem Healed: “healing of the nations”</a:t>
            </a:r>
          </a:p>
          <a:p>
            <a:pPr lvl="1"/>
            <a:r>
              <a:rPr lang="en-US" sz="2000" dirty="0" smtClean="0"/>
              <a:t>Every Aspect of The Genesis Curse Relieved: “no longer any curse”</a:t>
            </a:r>
          </a:p>
          <a:p>
            <a:pPr lvl="1"/>
            <a:r>
              <a:rPr lang="en-US" sz="2000" dirty="0" smtClean="0"/>
              <a:t>Every Leadership We Long For: “the throne”</a:t>
            </a:r>
          </a:p>
          <a:p>
            <a:pPr lvl="1"/>
            <a:r>
              <a:rPr lang="en-US" sz="2000" dirty="0" smtClean="0"/>
              <a:t>Every Worthy Endeavor: “His bond-servants will serve Him”</a:t>
            </a:r>
          </a:p>
          <a:p>
            <a:pPr lvl="1"/>
            <a:r>
              <a:rPr lang="en-US" sz="2000" dirty="0" smtClean="0"/>
              <a:t>Faith &amp; Belonging Fulfilled: “see His face” and “name on foreheads”</a:t>
            </a:r>
          </a:p>
          <a:p>
            <a:pPr lvl="1"/>
            <a:r>
              <a:rPr lang="en-US" sz="2000" dirty="0" smtClean="0"/>
              <a:t>No More Darkness of Any Kind: “no longer be any night”</a:t>
            </a:r>
          </a:p>
          <a:p>
            <a:pPr lvl="1"/>
            <a:r>
              <a:rPr lang="en-US" sz="2000" dirty="0" smtClean="0"/>
              <a:t>Reign Forever and Ever.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34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801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Let Us Worship God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1208868"/>
            <a:ext cx="8617057" cy="3938601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“the</a:t>
            </a:r>
            <a:r>
              <a:rPr lang="en-US" sz="2400" dirty="0"/>
              <a:t> twenty-four elders will fall down before Him who sits on the throne, and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will worship Him </a:t>
            </a:r>
            <a:r>
              <a:rPr lang="en-US" sz="2400" dirty="0"/>
              <a:t>who lives forever and ever, and will cast their crowns before the throne, saying</a:t>
            </a:r>
            <a:r>
              <a:rPr lang="en-US" sz="2400" dirty="0" smtClean="0"/>
              <a:t>,” (Rev. 4:10)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And every created thing which is in heaven and on the earth and under the earth and on the sea, and all things in them, I heard saying</a:t>
            </a:r>
            <a:r>
              <a:rPr lang="en-US" sz="2400" dirty="0" smtClean="0"/>
              <a:t>, “</a:t>
            </a:r>
            <a:r>
              <a:rPr lang="en-US" sz="2400" dirty="0"/>
              <a:t>To Him who sits on the throne, and to the Lamb, </a:t>
            </a:r>
            <a:r>
              <a:rPr lang="en-US" sz="2400" i="1" dirty="0"/>
              <a:t>be</a:t>
            </a:r>
            <a:r>
              <a:rPr lang="en-US" sz="2400" dirty="0"/>
              <a:t> blessing and honor and glory and dominion forever and ever</a:t>
            </a:r>
            <a:r>
              <a:rPr lang="en-US" sz="2400" dirty="0" smtClean="0"/>
              <a:t>.” </a:t>
            </a:r>
            <a:r>
              <a:rPr lang="en-US" sz="2400" b="1" baseline="30000" dirty="0"/>
              <a:t> </a:t>
            </a:r>
            <a:r>
              <a:rPr lang="en-US" sz="2400" dirty="0"/>
              <a:t>And the four living creatures kept saying, “Amen.”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And the elders fell down and worshiped</a:t>
            </a:r>
            <a:r>
              <a:rPr lang="en-US" sz="2400" dirty="0" smtClean="0"/>
              <a:t>.” (Rev. 5:13-14)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And all the angels were standing around the throne and </a:t>
            </a:r>
            <a:r>
              <a:rPr lang="en-US" sz="2400" i="1" dirty="0"/>
              <a:t>around</a:t>
            </a:r>
            <a:r>
              <a:rPr lang="en-US" sz="2400" dirty="0"/>
              <a:t> the elders and the four living creatures; and they fell on their faces before the throne and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worshiped God</a:t>
            </a:r>
            <a:r>
              <a:rPr lang="en-US" sz="2400" dirty="0" smtClean="0"/>
              <a:t>,” (Rev. 7:11)</a:t>
            </a:r>
          </a:p>
        </p:txBody>
      </p:sp>
    </p:spTree>
    <p:extLst>
      <p:ext uri="{BB962C8B-B14F-4D97-AF65-F5344CB8AC3E}">
        <p14:creationId xmlns:p14="http://schemas.microsoft.com/office/powerpoint/2010/main" val="1449976672"/>
      </p:ext>
    </p:extLst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801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Let Us Worship God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69" y="1208868"/>
            <a:ext cx="8679051" cy="3938601"/>
          </a:xfrm>
        </p:spPr>
        <p:txBody>
          <a:bodyPr>
            <a:noAutofit/>
          </a:bodyPr>
          <a:lstStyle/>
          <a:p>
            <a:r>
              <a:rPr lang="en-US" sz="2400" dirty="0"/>
              <a:t>“Then there was given me a measuring rod like a staff; and someone said, “Get up and measure the temple of God and the altar, and those who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worship</a:t>
            </a:r>
            <a:r>
              <a:rPr lang="en-US" sz="2400" dirty="0"/>
              <a:t> in it.” (Rev. 11:1)</a:t>
            </a:r>
          </a:p>
          <a:p>
            <a:r>
              <a:rPr lang="en-US" sz="2400" dirty="0"/>
              <a:t>“And the twenty-four elders, who sit on their thrones before God, fell on their faces and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worshiped God</a:t>
            </a:r>
            <a:r>
              <a:rPr lang="en-US" sz="2400" dirty="0"/>
              <a:t>,” (Rev. 11:16)</a:t>
            </a:r>
          </a:p>
          <a:p>
            <a:r>
              <a:rPr lang="en-US" sz="2400" dirty="0"/>
              <a:t>“and he said with a loud voice, “Fear God, and give Him glory, because the hour of His judgment has come;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worship</a:t>
            </a:r>
            <a:r>
              <a:rPr lang="en-US" sz="2400" u="sng" dirty="0"/>
              <a:t>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Him</a:t>
            </a:r>
            <a:r>
              <a:rPr lang="en-US" sz="2400" u="sng" dirty="0"/>
              <a:t> </a:t>
            </a:r>
            <a:r>
              <a:rPr lang="en-US" sz="2400" dirty="0"/>
              <a:t>who made the heaven and the earth and sea and springs of waters.” (Rev. 14:7)</a:t>
            </a:r>
          </a:p>
          <a:p>
            <a:r>
              <a:rPr lang="en-US" sz="2400" dirty="0"/>
              <a:t>“Who will not fear, O Lord, and glorify Your name? For You alone are holy; For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all the nations will come and worship before You</a:t>
            </a:r>
            <a:r>
              <a:rPr lang="en-US" sz="2400" dirty="0"/>
              <a:t>,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Your righteous acts have been revealed.” (Rev. 15:4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4883518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801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Let Us Worship God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1208868"/>
            <a:ext cx="8617057" cy="3938601"/>
          </a:xfrm>
        </p:spPr>
        <p:txBody>
          <a:bodyPr>
            <a:noAutofit/>
          </a:bodyPr>
          <a:lstStyle/>
          <a:p>
            <a:r>
              <a:rPr lang="en-US" sz="2400" dirty="0"/>
              <a:t>“And the twenty-four elders and the four living creatures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fell down and worshiped God </a:t>
            </a:r>
            <a:r>
              <a:rPr lang="en-US" sz="2400" dirty="0"/>
              <a:t>who sits on the throne saying, “Amen. Hallelujah!” (Rev. 19:4)</a:t>
            </a:r>
          </a:p>
          <a:p>
            <a:r>
              <a:rPr lang="en-US" sz="2400" dirty="0"/>
              <a:t>Then I fell at his feet to worship him. But he *said to me, “Do not do that; I am a fellow servant of yours and your brethren who hold the testimony of Jesus;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worship God</a:t>
            </a:r>
            <a:r>
              <a:rPr lang="en-US" sz="2400" dirty="0"/>
              <a:t>. For the testimony of Jesus is the spirit of prophecy.” (Rev. 19:10)</a:t>
            </a:r>
          </a:p>
          <a:p>
            <a:r>
              <a:rPr lang="en-US" sz="2400" dirty="0"/>
              <a:t>“But he said to me, “Do not do that. I am a fellow servant of yours and of your brethren the prophets and of those who heed the words of this book.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Worship God</a:t>
            </a:r>
            <a:r>
              <a:rPr lang="en-US" sz="2400" dirty="0"/>
              <a:t>.” (Rev. 22:9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0697509"/>
      </p:ext>
    </p:extLst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Have The Key Verses &amp; Key </a:t>
            </a:r>
            <a:r>
              <a:rPr lang="en-US" dirty="0" smtClean="0"/>
              <a:t>Ideas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In The Book of Revelation Impacted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Message To The Seven Churches? (Rev 2-3)</a:t>
            </a:r>
          </a:p>
          <a:p>
            <a:r>
              <a:rPr lang="en-US" dirty="0" smtClean="0"/>
              <a:t>The Vision of God’s Holy Throne &amp; The Worthy Lamb? (Rev 4-5)</a:t>
            </a:r>
          </a:p>
          <a:p>
            <a:r>
              <a:rPr lang="en-US" dirty="0" smtClean="0"/>
              <a:t>The Message of National Judgment? </a:t>
            </a:r>
            <a:r>
              <a:rPr lang="en-US" dirty="0" smtClean="0"/>
              <a:t>(Rev 6-8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Faithful Worship &amp; Witnessing During Difficulties? </a:t>
            </a:r>
            <a:r>
              <a:rPr lang="en-US" dirty="0" smtClean="0"/>
              <a:t>(Rev 9-11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Spiritual Battle With Satan &amp; His Allies? </a:t>
            </a:r>
            <a:r>
              <a:rPr lang="en-US" dirty="0" smtClean="0"/>
              <a:t>(Rev 12-15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Complete Victory of God? </a:t>
            </a:r>
            <a:r>
              <a:rPr lang="en-US" dirty="0" smtClean="0"/>
              <a:t>(Rev 16-20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Picture of Eternal Glory &amp; Eternal Life? </a:t>
            </a:r>
            <a:r>
              <a:rPr lang="en-US" dirty="0" smtClean="0"/>
              <a:t>(Rev 21-22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Saint’s Response “Come” </a:t>
            </a:r>
            <a:r>
              <a:rPr lang="en-US" dirty="0" smtClean="0"/>
              <a:t>(Rev 22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571371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Identify Israel As The Likely Nation </a:t>
            </a:r>
            <a:br>
              <a:rPr lang="en-US" dirty="0" smtClean="0"/>
            </a:br>
            <a:r>
              <a:rPr lang="en-US" dirty="0" smtClean="0"/>
              <a:t>Being Judged In Revelation 6-8?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887554"/>
          </a:xfrm>
        </p:spPr>
        <p:txBody>
          <a:bodyPr>
            <a:normAutofit/>
          </a:bodyPr>
          <a:lstStyle/>
          <a:p>
            <a:r>
              <a:rPr lang="en-US" dirty="0" smtClean="0"/>
              <a:t>Daniel Prophesied About The Destruction of </a:t>
            </a:r>
            <a:r>
              <a:rPr lang="en-US" dirty="0" smtClean="0"/>
              <a:t>Jerusalem. Dan. </a:t>
            </a:r>
            <a:r>
              <a:rPr lang="en-US" dirty="0" smtClean="0"/>
              <a:t>9:24-27</a:t>
            </a:r>
            <a:endParaRPr lang="en-US" dirty="0" smtClean="0"/>
          </a:p>
          <a:p>
            <a:r>
              <a:rPr lang="en-US" dirty="0" smtClean="0"/>
              <a:t>Jesus Prophesied About The Destruction of </a:t>
            </a:r>
            <a:r>
              <a:rPr lang="en-US" dirty="0" smtClean="0"/>
              <a:t>Jerusalem. Luke 21:20</a:t>
            </a:r>
            <a:endParaRPr lang="en-US" dirty="0" smtClean="0"/>
          </a:p>
          <a:p>
            <a:r>
              <a:rPr lang="en-US" dirty="0" smtClean="0"/>
              <a:t>John Is Told The Time Is At Hand For These Prophecies To Be </a:t>
            </a:r>
            <a:r>
              <a:rPr lang="en-US" dirty="0" smtClean="0"/>
              <a:t>Fulfilled.</a:t>
            </a:r>
            <a:endParaRPr lang="en-US" dirty="0" smtClean="0"/>
          </a:p>
          <a:p>
            <a:r>
              <a:rPr lang="en-US" dirty="0" smtClean="0"/>
              <a:t>The Jews Are Identified As A Source of Persecution for The Christians In Asia Minor. Rev. 2:9, Rev. 3:9</a:t>
            </a:r>
          </a:p>
          <a:p>
            <a:r>
              <a:rPr lang="en-US" dirty="0" smtClean="0"/>
              <a:t>John Writes With The Language of National Judgment Used By Old Testament Prophets. (Isa. 34:4, Zech. 13:8-9, Ezek. 38:22, Jer. 23:15)</a:t>
            </a:r>
          </a:p>
          <a:p>
            <a:r>
              <a:rPr lang="en-US" dirty="0" smtClean="0"/>
              <a:t>Jerusalem </a:t>
            </a:r>
            <a:r>
              <a:rPr lang="en-US" dirty="0" smtClean="0"/>
              <a:t>Is Identified As A City of Wickedness</a:t>
            </a:r>
            <a:r>
              <a:rPr lang="en-US" dirty="0" smtClean="0"/>
              <a:t>. Rev. 11:8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Consistent With Previous Descriptions of Judgment Upon His People, Followed By Judgment Upon The Evil Nation He Used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Jeremiah 50:1-3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27310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Lord Keeps His Promises </a:t>
            </a:r>
            <a:br>
              <a:rPr lang="en-US" dirty="0" smtClean="0"/>
            </a:br>
            <a:r>
              <a:rPr lang="en-US" dirty="0" smtClean="0"/>
              <a:t>To Those Who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Overcome 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Tree of Life  (Rev. 2:7, Rev. 22:2)</a:t>
            </a:r>
          </a:p>
          <a:p>
            <a:r>
              <a:rPr lang="en-US" dirty="0" smtClean="0"/>
              <a:t>Overcome 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Not Hurt By Second Death (Rev. 2:11, Rev. 20:6)</a:t>
            </a:r>
          </a:p>
          <a:p>
            <a:r>
              <a:rPr lang="en-US" dirty="0" smtClean="0"/>
              <a:t>Overcome 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New Name (Rev. 2:17, Rev.  14:1, 19:12)</a:t>
            </a:r>
          </a:p>
          <a:p>
            <a:r>
              <a:rPr lang="en-US" dirty="0" smtClean="0"/>
              <a:t>Overcome 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Rule With The Morning Star (Rev. 2:26, Rev. 22:5, 16)</a:t>
            </a:r>
          </a:p>
          <a:p>
            <a:r>
              <a:rPr lang="en-US" dirty="0" smtClean="0"/>
              <a:t>Overcome 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White Garments (Rev. 3:5, Rev. 6:10-11)</a:t>
            </a:r>
          </a:p>
          <a:p>
            <a:r>
              <a:rPr lang="en-US" dirty="0" smtClean="0"/>
              <a:t>Overcome 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Temple (Rev 3:12, Rev. 11:19, 21:22)</a:t>
            </a:r>
          </a:p>
          <a:p>
            <a:r>
              <a:rPr lang="en-US" dirty="0" smtClean="0"/>
              <a:t>Overcome </a:t>
            </a:r>
            <a:r>
              <a:rPr lang="en-US" dirty="0">
                <a:sym typeface="Symbol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Sit Down on Throne (Rev. 3:21, Rev. 20:4)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24240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Worthy Lamb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Revelation 5:9,10,12,13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56" y="1395778"/>
            <a:ext cx="8353586" cy="3626115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Worthy are You to take the book and to break its seals; for You were slain, and purchased for God with </a:t>
            </a:r>
            <a:r>
              <a:rPr lang="en-US" sz="2400" dirty="0" smtClean="0"/>
              <a:t>Your blood</a:t>
            </a:r>
            <a:r>
              <a:rPr lang="en-US" sz="2400" dirty="0"/>
              <a:t> </a:t>
            </a:r>
            <a:r>
              <a:rPr lang="en-US" sz="2400" i="1" dirty="0" smtClean="0"/>
              <a:t>men</a:t>
            </a:r>
            <a:r>
              <a:rPr lang="en-US" sz="2400" dirty="0"/>
              <a:t> </a:t>
            </a:r>
            <a:r>
              <a:rPr lang="en-US" sz="2400" dirty="0" smtClean="0"/>
              <a:t>from</a:t>
            </a:r>
            <a:r>
              <a:rPr lang="en-US" sz="2400" dirty="0"/>
              <a:t> </a:t>
            </a:r>
            <a:r>
              <a:rPr lang="en-US" sz="2400" dirty="0" smtClean="0"/>
              <a:t>every </a:t>
            </a:r>
            <a:r>
              <a:rPr lang="en-US" sz="2400" dirty="0"/>
              <a:t>tribe and tongue and people and nation.” </a:t>
            </a:r>
            <a:r>
              <a:rPr lang="en-US" sz="2400" dirty="0" smtClean="0"/>
              <a:t>(5:9)</a:t>
            </a:r>
          </a:p>
          <a:p>
            <a:r>
              <a:rPr lang="en-US" sz="2400" dirty="0" smtClean="0"/>
              <a:t>“You have made them to be a kingdom and priests to our God; and they will reign upon the earth.” (5:10)</a:t>
            </a:r>
          </a:p>
          <a:p>
            <a:r>
              <a:rPr lang="en-US" sz="2400" dirty="0" smtClean="0"/>
              <a:t>“Worthy is the Lamb that was slain to receive power and riches and wisdom and might and honor and glory and blessing.” (5:12)</a:t>
            </a:r>
          </a:p>
          <a:p>
            <a:r>
              <a:rPr lang="en-US" sz="2400" dirty="0" smtClean="0"/>
              <a:t>“To Him who sits on the throne, and to the Lamb, be blessing and honor and glory and dominion forever and ever.” (5:13)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98826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082271" y="1113896"/>
            <a:ext cx="2999539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70"/>
              <a:t>1.</a:t>
            </a:r>
          </a:p>
          <a:p>
            <a:r>
              <a:rPr lang="en-US" altLang="x-none" sz="1170"/>
              <a:t>O Lord my God!  When I in awesome wonder</a:t>
            </a:r>
          </a:p>
          <a:p>
            <a:r>
              <a:rPr lang="en-US" altLang="x-none" sz="1170"/>
              <a:t>Consider all the worlds Thy hands have made,</a:t>
            </a:r>
          </a:p>
          <a:p>
            <a:r>
              <a:rPr lang="en-US" altLang="x-none" sz="1170"/>
              <a:t>I see the stars, I hear the rolling thunder,</a:t>
            </a:r>
          </a:p>
          <a:p>
            <a:r>
              <a:rPr lang="en-US" altLang="x-none" sz="1170"/>
              <a:t>Thy power throughout the universe displayed.</a:t>
            </a:r>
          </a:p>
        </p:txBody>
      </p:sp>
      <p:pic>
        <p:nvPicPr>
          <p:cNvPr id="2064" name="Picture 16" descr="E:\ThePapHy\Songs\FinaleFilesForPP\H\HowGreatThouArt-PftL0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637771" y="3463396"/>
            <a:ext cx="184731" cy="2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x-none" altLang="x-none" sz="117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25500" y="4953000"/>
            <a:ext cx="6050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000"/>
              <a:t>Words by: Carl Boberg / Tr.: Stuart K. Hine</a:t>
            </a:r>
          </a:p>
          <a:p>
            <a:r>
              <a:rPr lang="en-US" altLang="x-none" sz="1000"/>
              <a:t>Music by: Swedish Folk melody, Arrangement by: Stuart K. Hine</a:t>
            </a:r>
          </a:p>
          <a:p>
            <a:r>
              <a:rPr lang="en-US" altLang="x-none" sz="1000"/>
              <a:t>Copyright © 1953 by Stuart K. Hine. Assigned to Manna Music, Inc., 35255 Brooten Road, Pacific City, OR 97135. </a:t>
            </a:r>
          </a:p>
          <a:p>
            <a:r>
              <a:rPr lang="en-US" altLang="x-none" sz="1000"/>
              <a:t>All Rights Reserved. Used by Permission.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2333">
                <a:latin typeface="Arial" charset="0"/>
              </a:rPr>
              <a:t>1 – How Great Thou Art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257396" y="5461000"/>
            <a:ext cx="212109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67"/>
              <a:t>© 2001 The Paperless Hymnal™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667">
                <a:latin typeface="Arial" charset="0"/>
              </a:rPr>
              <a:t>226</a:t>
            </a:r>
          </a:p>
        </p:txBody>
      </p:sp>
    </p:spTree>
    <p:extLst>
      <p:ext uri="{BB962C8B-B14F-4D97-AF65-F5344CB8AC3E}">
        <p14:creationId xmlns:p14="http://schemas.microsoft.com/office/powerpoint/2010/main" val="746028834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E:\ThePapHy\Songs\Volume2 Support Files\How Great Thou Art-PftL\Slides\How Great Thou Art-PftL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637771" y="3463396"/>
            <a:ext cx="184731" cy="2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x-none" altLang="x-none" sz="117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2333">
                <a:latin typeface="Arial" charset="0"/>
              </a:rPr>
              <a:t>1 – How Great Thou Art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257396" y="5461000"/>
            <a:ext cx="212109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67"/>
              <a:t>© 2001 The Paperless Hymnal™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667">
                <a:latin typeface="Arial" charset="0"/>
              </a:rPr>
              <a:t>226</a:t>
            </a:r>
          </a:p>
        </p:txBody>
      </p:sp>
    </p:spTree>
    <p:extLst>
      <p:ext uri="{BB962C8B-B14F-4D97-AF65-F5344CB8AC3E}">
        <p14:creationId xmlns:p14="http://schemas.microsoft.com/office/powerpoint/2010/main" val="1497081852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Have The Key Verses &amp; Key </a:t>
            </a:r>
            <a:r>
              <a:rPr lang="en-US" dirty="0" smtClean="0"/>
              <a:t>Ideas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In The Book of Revelation Impacted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Message To The Seven Churches? (Rev 2-3)</a:t>
            </a:r>
          </a:p>
          <a:p>
            <a:r>
              <a:rPr lang="en-US" dirty="0" smtClean="0"/>
              <a:t>The Vision of God’s Holy Throne &amp; The Worthy Lamb? (Rev 4-5)</a:t>
            </a:r>
          </a:p>
          <a:p>
            <a:r>
              <a:rPr lang="en-US" dirty="0" smtClean="0"/>
              <a:t>The Message of National Judgment? </a:t>
            </a:r>
            <a:r>
              <a:rPr lang="en-US" dirty="0" smtClean="0"/>
              <a:t>(Rev 6-8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Faithful Worship &amp; Witnessing During Difficulties? </a:t>
            </a:r>
            <a:r>
              <a:rPr lang="en-US" dirty="0" smtClean="0"/>
              <a:t>(Rev 9-11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Spiritual Battle With Satan &amp; His Allies? </a:t>
            </a:r>
            <a:r>
              <a:rPr lang="en-US" dirty="0" smtClean="0"/>
              <a:t>(Rev 12-15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Complete Victory of God? </a:t>
            </a:r>
            <a:r>
              <a:rPr lang="en-US" dirty="0" smtClean="0"/>
              <a:t>(Rev 16-20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Picture of Eternal Glory &amp; Eternal Life? </a:t>
            </a:r>
            <a:r>
              <a:rPr lang="en-US" dirty="0" smtClean="0"/>
              <a:t>(Rev 21-22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Saint’s Response “Come” </a:t>
            </a:r>
            <a:r>
              <a:rPr lang="en-US" dirty="0" smtClean="0"/>
              <a:t>(Rev 22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0618991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82271" y="1113896"/>
            <a:ext cx="2820003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70"/>
              <a:t>Then sings my soul, my Savior God to Thee;</a:t>
            </a:r>
          </a:p>
          <a:p>
            <a:r>
              <a:rPr lang="en-US" altLang="x-none" sz="1170"/>
              <a:t>How great Thou art, how great Thou art!</a:t>
            </a:r>
          </a:p>
          <a:p>
            <a:r>
              <a:rPr lang="en-US" altLang="x-none" sz="1170"/>
              <a:t>Then sings my soul, my Savior God to Thee;</a:t>
            </a:r>
          </a:p>
          <a:p>
            <a:r>
              <a:rPr lang="en-US" altLang="x-none" sz="1170"/>
              <a:t>How great Thou art, how great Thou art!</a:t>
            </a:r>
          </a:p>
        </p:txBody>
      </p:sp>
      <p:pic>
        <p:nvPicPr>
          <p:cNvPr id="4104" name="Picture 8" descr="E:\ThePapHy\Songs\FinaleFilesForPP\H\HowGreatThouArt-PftL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2333">
                <a:latin typeface="Arial" charset="0"/>
              </a:rPr>
              <a:t>c – How Great Thou Art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57396" y="5461000"/>
            <a:ext cx="212109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67"/>
              <a:t>© 2001 The Paperless Hymnal™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667">
                <a:latin typeface="Arial" charset="0"/>
              </a:rPr>
              <a:t>226</a:t>
            </a:r>
          </a:p>
        </p:txBody>
      </p:sp>
    </p:spTree>
    <p:extLst>
      <p:ext uri="{BB962C8B-B14F-4D97-AF65-F5344CB8AC3E}">
        <p14:creationId xmlns:p14="http://schemas.microsoft.com/office/powerpoint/2010/main" val="1536278312"/>
      </p:ext>
    </p:extLst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E:\ThePapHy\Songs\Volume2 Support Files\How Great Thou Art-PftL\Slides\How Great Thou Art-PftL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2333">
                <a:latin typeface="Arial" charset="0"/>
              </a:rPr>
              <a:t>c – How Great Thou Art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257396" y="5461000"/>
            <a:ext cx="212109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67"/>
              <a:t>© 2001 The Paperless Hymnal™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667">
                <a:latin typeface="Arial" charset="0"/>
              </a:rPr>
              <a:t>226</a:t>
            </a:r>
          </a:p>
        </p:txBody>
      </p:sp>
    </p:spTree>
    <p:extLst>
      <p:ext uri="{BB962C8B-B14F-4D97-AF65-F5344CB8AC3E}">
        <p14:creationId xmlns:p14="http://schemas.microsoft.com/office/powerpoint/2010/main" val="1033701903"/>
      </p:ext>
    </p:extLst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64771" y="1304396"/>
            <a:ext cx="3233578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70"/>
              <a:t>4.</a:t>
            </a:r>
          </a:p>
          <a:p>
            <a:r>
              <a:rPr lang="en-US" altLang="x-none" sz="1170"/>
              <a:t>When Christ shall come with shout of acclamation</a:t>
            </a:r>
          </a:p>
          <a:p>
            <a:r>
              <a:rPr lang="en-US" altLang="x-none" sz="1170"/>
              <a:t>And take me home, what joy shall fill my heart!</a:t>
            </a:r>
          </a:p>
          <a:p>
            <a:r>
              <a:rPr lang="en-US" altLang="x-none" sz="1170"/>
              <a:t>Then I shall bow in humble adoration</a:t>
            </a:r>
          </a:p>
          <a:p>
            <a:r>
              <a:rPr lang="en-US" altLang="x-none" sz="1170"/>
              <a:t>And there proclaim, my God, how great Thou art!</a:t>
            </a:r>
          </a:p>
        </p:txBody>
      </p:sp>
      <p:pic>
        <p:nvPicPr>
          <p:cNvPr id="14352" name="Picture 16" descr="E:\ThePapHy\Songs\FinaleFilesForPP\H\HowGreatThouArt-PftL0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2333">
                <a:latin typeface="Arial" charset="0"/>
              </a:rPr>
              <a:t>4 – How Great Thou Art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257396" y="5461000"/>
            <a:ext cx="212109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67"/>
              <a:t>© 2001 The Paperless Hymnal™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667">
                <a:latin typeface="Arial" charset="0"/>
              </a:rPr>
              <a:t>226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825500" y="4953000"/>
            <a:ext cx="6050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000"/>
              <a:t>Words by: Carl Boberg / Tr.: Stuart K. Hine</a:t>
            </a:r>
          </a:p>
          <a:p>
            <a:r>
              <a:rPr lang="en-US" altLang="x-none" sz="1000"/>
              <a:t>Music by: Swedish Folk melody, Arrangement by: Stuart K. Hine</a:t>
            </a:r>
          </a:p>
          <a:p>
            <a:r>
              <a:rPr lang="en-US" altLang="x-none" sz="1000"/>
              <a:t>Copyright © 1953 by Stuart K. Hine. Assigned to Manna Music, Inc., 35255 Brooten Road, Pacific City, OR 97135. </a:t>
            </a:r>
          </a:p>
          <a:p>
            <a:r>
              <a:rPr lang="en-US" altLang="x-none" sz="1000"/>
              <a:t>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85179491"/>
      </p:ext>
    </p:extLst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E:\ThePapHy\Songs\Volume2 Support Files\How Great Thou Art-PftL\Slides\How Great Thou Art-PftL0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2333">
                <a:latin typeface="Arial" charset="0"/>
              </a:rPr>
              <a:t>4 – How Great Thou Art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257396" y="5461000"/>
            <a:ext cx="212109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67"/>
              <a:t>© 2001 The Paperless Hymnal™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667">
                <a:latin typeface="Arial" charset="0"/>
              </a:rPr>
              <a:t>226</a:t>
            </a:r>
          </a:p>
        </p:txBody>
      </p:sp>
    </p:spTree>
    <p:extLst>
      <p:ext uri="{BB962C8B-B14F-4D97-AF65-F5344CB8AC3E}">
        <p14:creationId xmlns:p14="http://schemas.microsoft.com/office/powerpoint/2010/main" val="1975688780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082271" y="1113896"/>
            <a:ext cx="2820003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70"/>
              <a:t>Then sings my soul, my Savior God to Thee;</a:t>
            </a:r>
          </a:p>
          <a:p>
            <a:r>
              <a:rPr lang="en-US" altLang="x-none" sz="1170"/>
              <a:t>How great Thou art, how great Thou art!</a:t>
            </a:r>
          </a:p>
          <a:p>
            <a:r>
              <a:rPr lang="en-US" altLang="x-none" sz="1170"/>
              <a:t>Then sings my soul, my Savior God to Thee;</a:t>
            </a:r>
          </a:p>
          <a:p>
            <a:r>
              <a:rPr lang="en-US" altLang="x-none" sz="1170"/>
              <a:t>How great Thou art, how great Thou art!</a:t>
            </a:r>
          </a:p>
        </p:txBody>
      </p:sp>
      <p:pic>
        <p:nvPicPr>
          <p:cNvPr id="45059" name="Picture 3" descr="E:\ThePapHy\Songs\FinaleFilesForPP\H\HowGreatThouArt-PftL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2333">
                <a:latin typeface="Arial" charset="0"/>
              </a:rPr>
              <a:t>c – How Great Thou Art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257396" y="5461000"/>
            <a:ext cx="212109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67"/>
              <a:t>© 2001 The Paperless Hymnal™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667">
                <a:latin typeface="Arial" charset="0"/>
              </a:rPr>
              <a:t>226</a:t>
            </a:r>
          </a:p>
        </p:txBody>
      </p:sp>
    </p:spTree>
    <p:extLst>
      <p:ext uri="{BB962C8B-B14F-4D97-AF65-F5344CB8AC3E}">
        <p14:creationId xmlns:p14="http://schemas.microsoft.com/office/powerpoint/2010/main" val="1009175546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ThePapHy\Songs\Volume2 Support Files\How Great Thou Art-PftL\Slides\How Great Thou Art-PftL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2333">
                <a:latin typeface="Arial" charset="0"/>
              </a:rPr>
              <a:t>c – How Great Thou Art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2109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167"/>
              <a:t>© 2001 The Paperless Hymnal™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667">
                <a:latin typeface="Arial" charset="0"/>
              </a:rPr>
              <a:t>226</a:t>
            </a:r>
          </a:p>
        </p:txBody>
      </p:sp>
    </p:spTree>
    <p:extLst>
      <p:ext uri="{BB962C8B-B14F-4D97-AF65-F5344CB8AC3E}">
        <p14:creationId xmlns:p14="http://schemas.microsoft.com/office/powerpoint/2010/main" val="387557616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783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801"/>
            <a:ext cx="7886700" cy="1104636"/>
          </a:xfrm>
        </p:spPr>
        <p:txBody>
          <a:bodyPr/>
          <a:lstStyle/>
          <a:p>
            <a:r>
              <a:rPr lang="en-US" dirty="0" smtClean="0"/>
              <a:t>Revelation 1:1-3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88" y="1237130"/>
            <a:ext cx="6175562" cy="422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“</a:t>
            </a:r>
            <a:r>
              <a:rPr lang="en-US" sz="2600" dirty="0" smtClean="0"/>
              <a:t>The </a:t>
            </a:r>
            <a:r>
              <a:rPr lang="en-US" sz="2600" dirty="0">
                <a:solidFill>
                  <a:srgbClr val="C00000"/>
                </a:solidFill>
              </a:rPr>
              <a:t>Revelation</a:t>
            </a:r>
            <a:r>
              <a:rPr lang="en-US" sz="2600" dirty="0"/>
              <a:t> of Jesus Christ, which God gave Him </a:t>
            </a:r>
            <a:r>
              <a:rPr lang="en-US" sz="2600" dirty="0">
                <a:solidFill>
                  <a:srgbClr val="C00000"/>
                </a:solidFill>
              </a:rPr>
              <a:t>to show </a:t>
            </a:r>
            <a:r>
              <a:rPr lang="en-US" sz="2600" dirty="0"/>
              <a:t>to His bond-servants, the things which </a:t>
            </a:r>
            <a:r>
              <a:rPr lang="en-US" sz="2600" dirty="0">
                <a:solidFill>
                  <a:srgbClr val="C00000"/>
                </a:solidFill>
              </a:rPr>
              <a:t>must soon take place</a:t>
            </a:r>
            <a:r>
              <a:rPr lang="en-US" sz="2600" dirty="0"/>
              <a:t>; and He sent and </a:t>
            </a:r>
            <a:r>
              <a:rPr lang="en-US" sz="2600" dirty="0" smtClean="0"/>
              <a:t>communicated</a:t>
            </a:r>
            <a:r>
              <a:rPr lang="en-US" sz="2600" dirty="0"/>
              <a:t> </a:t>
            </a:r>
            <a:r>
              <a:rPr lang="en-US" sz="2600" i="1" dirty="0"/>
              <a:t>it</a:t>
            </a:r>
            <a:r>
              <a:rPr lang="en-US" sz="2600" dirty="0"/>
              <a:t> </a:t>
            </a:r>
            <a:r>
              <a:rPr lang="en-US" sz="2600" dirty="0">
                <a:solidFill>
                  <a:srgbClr val="C00000"/>
                </a:solidFill>
              </a:rPr>
              <a:t>by His angel </a:t>
            </a:r>
            <a:r>
              <a:rPr lang="en-US" sz="2600" dirty="0"/>
              <a:t>to His bond-servant John, </a:t>
            </a:r>
            <a:r>
              <a:rPr lang="en-US" sz="2600" b="1" baseline="30000" dirty="0"/>
              <a:t>2 </a:t>
            </a:r>
            <a:r>
              <a:rPr lang="en-US" sz="2600" dirty="0"/>
              <a:t>who testified to the </a:t>
            </a:r>
            <a:r>
              <a:rPr lang="en-US" sz="2600" dirty="0">
                <a:solidFill>
                  <a:srgbClr val="FF0000"/>
                </a:solidFill>
              </a:rPr>
              <a:t>word of God </a:t>
            </a:r>
            <a:r>
              <a:rPr lang="en-US" sz="2600" dirty="0"/>
              <a:t>and to the testimony of Jesus Christ, </a:t>
            </a:r>
            <a:r>
              <a:rPr lang="en-US" sz="2600" i="1" dirty="0"/>
              <a:t>even</a:t>
            </a:r>
            <a:r>
              <a:rPr lang="en-US" sz="2600" dirty="0"/>
              <a:t> to </a:t>
            </a:r>
            <a:r>
              <a:rPr lang="en-US" sz="2600" dirty="0">
                <a:solidFill>
                  <a:srgbClr val="C00000"/>
                </a:solidFill>
              </a:rPr>
              <a:t>all that he saw</a:t>
            </a:r>
            <a:r>
              <a:rPr lang="en-US" sz="2600" dirty="0"/>
              <a:t>. 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baseline="30000" dirty="0" smtClean="0"/>
              <a:t>3</a:t>
            </a:r>
            <a:r>
              <a:rPr lang="en-US" sz="2600" b="1" baseline="30000" dirty="0"/>
              <a:t> </a:t>
            </a:r>
            <a:r>
              <a:rPr lang="en-US" sz="2600" dirty="0">
                <a:solidFill>
                  <a:srgbClr val="C00000"/>
                </a:solidFill>
              </a:rPr>
              <a:t>Blessed is he who reads </a:t>
            </a:r>
            <a:r>
              <a:rPr lang="en-US" sz="2600" dirty="0"/>
              <a:t>and those who hear the words of the prophecy, and </a:t>
            </a:r>
            <a:r>
              <a:rPr lang="en-US" sz="2600" dirty="0" smtClean="0">
                <a:solidFill>
                  <a:srgbClr val="C00000"/>
                </a:solidFill>
              </a:rPr>
              <a:t>heed </a:t>
            </a:r>
            <a:r>
              <a:rPr lang="en-US" sz="2600" dirty="0">
                <a:solidFill>
                  <a:srgbClr val="C00000"/>
                </a:solidFill>
              </a:rPr>
              <a:t>the things </a:t>
            </a:r>
            <a:r>
              <a:rPr lang="en-US" sz="2600" dirty="0"/>
              <a:t>which are written in it; </a:t>
            </a:r>
            <a:r>
              <a:rPr lang="en-US" sz="2600" dirty="0">
                <a:solidFill>
                  <a:srgbClr val="C00000"/>
                </a:solidFill>
              </a:rPr>
              <a:t>for the time is near</a:t>
            </a:r>
            <a:r>
              <a:rPr lang="en-US" sz="2600" dirty="0" smtClean="0">
                <a:solidFill>
                  <a:srgbClr val="C00000"/>
                </a:solidFill>
              </a:rPr>
              <a:t>.”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24" y="1169895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7030A0"/>
                </a:solidFill>
              </a:rPr>
              <a:t>Apocalypse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624" y="1577789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Visual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554" y="1918447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Timing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624" y="2260908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7030A0"/>
                </a:solidFill>
              </a:rPr>
              <a:t>Messenger</a:t>
            </a:r>
            <a:endParaRPr lang="en-US" sz="2600" dirty="0" smtClean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31" y="2980147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554" y="3661953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7030A0"/>
                </a:solidFill>
              </a:rPr>
              <a:t>Purpose</a:t>
            </a:r>
            <a:endParaRPr lang="en-US" sz="2600" dirty="0" smtClean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554" y="4381192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0877102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story, written in a time of crisis and distress, that is given by otherworldly beings explaining how God will reverse everything so the righteous will triumph.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3672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of Apocalyptic Lit.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200" y="1231759"/>
            <a:ext cx="7239000" cy="4268088"/>
          </a:xfrm>
        </p:spPr>
        <p:txBody>
          <a:bodyPr>
            <a:noAutofit/>
          </a:bodyPr>
          <a:lstStyle/>
          <a:p>
            <a:r>
              <a:rPr lang="en-US" sz="2800" dirty="0" smtClean="0"/>
              <a:t>Revelatory Literature: </a:t>
            </a:r>
          </a:p>
          <a:p>
            <a:pPr lvl="1"/>
            <a:r>
              <a:rPr lang="en-US" sz="2400" dirty="0" smtClean="0"/>
              <a:t>Claims It Is A Divine Message Coming From Heaven.</a:t>
            </a:r>
          </a:p>
          <a:p>
            <a:r>
              <a:rPr lang="en-US" sz="2800" dirty="0" smtClean="0"/>
              <a:t>Narrative Framework: It Tells A Story.</a:t>
            </a:r>
          </a:p>
          <a:p>
            <a:r>
              <a:rPr lang="en-US" sz="2800" dirty="0" smtClean="0"/>
              <a:t>Otherworldly Beings: Usually An Angel.</a:t>
            </a:r>
          </a:p>
          <a:p>
            <a:r>
              <a:rPr lang="en-US" sz="2800" dirty="0" smtClean="0"/>
              <a:t>Temporal &amp; Spatial: </a:t>
            </a:r>
          </a:p>
          <a:p>
            <a:pPr lvl="1"/>
            <a:r>
              <a:rPr lang="en-US" sz="2400" dirty="0" smtClean="0"/>
              <a:t>“What is happening in the heavenly realm is reflected in the earthly events seen around us.”</a:t>
            </a:r>
          </a:p>
          <a:p>
            <a:r>
              <a:rPr lang="en-US" sz="2800" dirty="0" smtClean="0"/>
              <a:t>Eschatological Salvation: </a:t>
            </a:r>
          </a:p>
          <a:p>
            <a:pPr lvl="1"/>
            <a:r>
              <a:rPr lang="en-US" sz="2400" dirty="0" smtClean="0"/>
              <a:t>In The End, God Will Save.</a:t>
            </a:r>
          </a:p>
          <a:p>
            <a:r>
              <a:rPr lang="en-US" sz="2800" dirty="0" smtClean="0"/>
              <a:t>Influence Audience: Trust &amp; Endure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930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2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Jesus Leads His Church</a:t>
            </a:r>
          </a:p>
          <a:p>
            <a:r>
              <a:rPr lang="en-US" sz="2400" b="1" dirty="0"/>
              <a:t>“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Revelation</a:t>
            </a:r>
            <a:r>
              <a:rPr lang="en-US" sz="2400" dirty="0"/>
              <a:t> of Jesus Christ, which God gave Him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 show </a:t>
            </a:r>
            <a:r>
              <a:rPr lang="en-US" sz="2400" dirty="0"/>
              <a:t>to His bond-servants, the things which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must soon take place</a:t>
            </a:r>
            <a:r>
              <a:rPr lang="en-US" sz="2400" dirty="0"/>
              <a:t>; and He sent and communicated </a:t>
            </a:r>
            <a:r>
              <a:rPr lang="en-US" sz="2400" i="1" dirty="0"/>
              <a:t>it</a:t>
            </a:r>
            <a:r>
              <a:rPr lang="en-US" sz="2400" dirty="0"/>
              <a:t>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by His angel </a:t>
            </a:r>
            <a:r>
              <a:rPr lang="en-US" sz="2400" dirty="0"/>
              <a:t>to His bond-servant John</a:t>
            </a:r>
            <a:r>
              <a:rPr lang="en-US" sz="2400" dirty="0" smtClean="0"/>
              <a:t>,” (Rev 1:1)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Do not fear what you are about to suffer</a:t>
            </a:r>
            <a:r>
              <a:rPr lang="en-US" sz="2400" dirty="0" smtClean="0"/>
              <a:t>. Behold, the devil is about to cast some of you into prison, so that you will be tested, and you will have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tribulation</a:t>
            </a:r>
            <a:r>
              <a:rPr lang="en-US" sz="2400" dirty="0" smtClean="0"/>
              <a:t> for ten days.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 faithful until death, and I will give you the crown of life.</a:t>
            </a:r>
            <a:r>
              <a:rPr lang="en-US" sz="2400" dirty="0" smtClean="0"/>
              <a:t>” (Rev 2:10)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651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9914</TotalTime>
  <Words>4173</Words>
  <Application>Microsoft Macintosh PowerPoint</Application>
  <PresentationFormat>On-screen Show (16:10)</PresentationFormat>
  <Paragraphs>451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Calibri</vt:lpstr>
      <vt:lpstr>Calibri Light</vt:lpstr>
      <vt:lpstr>Mangal</vt:lpstr>
      <vt:lpstr>Symbol</vt:lpstr>
      <vt:lpstr>Wingdings</vt:lpstr>
      <vt:lpstr>Arial</vt:lpstr>
      <vt:lpstr>Office Theme</vt:lpstr>
      <vt:lpstr>Revelation</vt:lpstr>
      <vt:lpstr>Overview of The Revelation</vt:lpstr>
      <vt:lpstr>Class Goals</vt:lpstr>
      <vt:lpstr>How Have The Key Verses &amp; Key Ideas  In The Book of Revelation Impacted You?</vt:lpstr>
      <vt:lpstr>Revelation 1:1-3</vt:lpstr>
      <vt:lpstr>Simplified Definition</vt:lpstr>
      <vt:lpstr>Key Points of Apocalyptic Lit.</vt:lpstr>
      <vt:lpstr>PowerPoint Presentation</vt:lpstr>
      <vt:lpstr>Revelation Chapter 1-3</vt:lpstr>
      <vt:lpstr>PowerPoint Presentation</vt:lpstr>
      <vt:lpstr>Revelation Chapter 4-5</vt:lpstr>
      <vt:lpstr>The Throne of our Holy God</vt:lpstr>
      <vt:lpstr>The Scroll with Seven Seals</vt:lpstr>
      <vt:lpstr>Revelation Chapter 6-8</vt:lpstr>
      <vt:lpstr>Prophetic Judgement Language:  Fire, Blood, Mountains, Wormwood, &amp; Eagles</vt:lpstr>
      <vt:lpstr>God Keeps His Promises</vt:lpstr>
      <vt:lpstr>Revelation Chapter 9-10</vt:lpstr>
      <vt:lpstr>Revelation Chapter 11</vt:lpstr>
      <vt:lpstr>PowerPoint Presentation</vt:lpstr>
      <vt:lpstr>Revelation Chapter 12</vt:lpstr>
      <vt:lpstr>Revelation Chapter 13-14</vt:lpstr>
      <vt:lpstr>Revelation Chapter 13</vt:lpstr>
      <vt:lpstr>Revelation Chapter 15</vt:lpstr>
      <vt:lpstr>Revelation Chapter 16-18</vt:lpstr>
      <vt:lpstr>Revelation Chapter 19-20</vt:lpstr>
      <vt:lpstr>Revelation Chapter 21</vt:lpstr>
      <vt:lpstr>Revelation Chapter 21</vt:lpstr>
      <vt:lpstr>“New Heaven &amp; A New Earth”  Isaiah 66:22-23</vt:lpstr>
      <vt:lpstr>Revelation Chapter 22</vt:lpstr>
      <vt:lpstr>Revelation Chapter 22</vt:lpstr>
      <vt:lpstr>Let Us Worship God Only</vt:lpstr>
      <vt:lpstr>Let Us Worship God Only</vt:lpstr>
      <vt:lpstr>Let Us Worship God Only</vt:lpstr>
      <vt:lpstr>How Have The Key Verses &amp; Key Ideas  In The Book of Revelation Impacted You?</vt:lpstr>
      <vt:lpstr>Why Identify Israel As The Likely Nation  Being Judged In Revelation 6-8?</vt:lpstr>
      <vt:lpstr>The Lord Keeps His Promises  To Those Who Overcome</vt:lpstr>
      <vt:lpstr>The Worthy Lamb Revelation 5:9,10,12,13</vt:lpstr>
      <vt:lpstr>1 – How Great Thou Art</vt:lpstr>
      <vt:lpstr>1 – How Great Thou Art</vt:lpstr>
      <vt:lpstr>c – How Great Thou Art</vt:lpstr>
      <vt:lpstr>c – How Great Thou Art</vt:lpstr>
      <vt:lpstr>4 – How Great Thou Art</vt:lpstr>
      <vt:lpstr>4 – How Great Thou Art</vt:lpstr>
      <vt:lpstr>c – How Great Thou Art</vt:lpstr>
      <vt:lpstr>c – How Great Thou Art</vt:lpstr>
      <vt:lpstr>Revelation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</dc:title>
  <dc:creator>Phillip Shumake</dc:creator>
  <cp:lastModifiedBy>Phillip Shumake</cp:lastModifiedBy>
  <cp:revision>537</cp:revision>
  <cp:lastPrinted>2018-08-22T19:10:36Z</cp:lastPrinted>
  <dcterms:created xsi:type="dcterms:W3CDTF">2018-07-17T00:35:29Z</dcterms:created>
  <dcterms:modified xsi:type="dcterms:W3CDTF">2018-09-02T02:44:35Z</dcterms:modified>
</cp:coreProperties>
</file>