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13" r:id="rId3"/>
    <p:sldMasterId id="2147484000" r:id="rId4"/>
    <p:sldMasterId id="2147484012" r:id="rId5"/>
    <p:sldMasterId id="2147484024" r:id="rId6"/>
  </p:sldMasterIdLst>
  <p:notesMasterIdLst>
    <p:notesMasterId r:id="rId39"/>
  </p:notesMasterIdLst>
  <p:sldIdLst>
    <p:sldId id="256" r:id="rId7"/>
    <p:sldId id="257" r:id="rId8"/>
    <p:sldId id="274" r:id="rId9"/>
    <p:sldId id="296" r:id="rId10"/>
    <p:sldId id="263" r:id="rId11"/>
    <p:sldId id="258" r:id="rId12"/>
    <p:sldId id="315" r:id="rId13"/>
    <p:sldId id="317" r:id="rId14"/>
    <p:sldId id="426" r:id="rId15"/>
    <p:sldId id="428" r:id="rId16"/>
    <p:sldId id="427" r:id="rId17"/>
    <p:sldId id="278" r:id="rId18"/>
    <p:sldId id="279" r:id="rId19"/>
    <p:sldId id="286" r:id="rId20"/>
    <p:sldId id="287" r:id="rId21"/>
    <p:sldId id="322" r:id="rId22"/>
    <p:sldId id="395" r:id="rId23"/>
    <p:sldId id="397" r:id="rId24"/>
    <p:sldId id="285" r:id="rId25"/>
    <p:sldId id="273" r:id="rId26"/>
    <p:sldId id="423" r:id="rId27"/>
    <p:sldId id="425" r:id="rId28"/>
    <p:sldId id="429" r:id="rId29"/>
    <p:sldId id="432" r:id="rId30"/>
    <p:sldId id="398" r:id="rId31"/>
    <p:sldId id="400" r:id="rId32"/>
    <p:sldId id="401" r:id="rId33"/>
    <p:sldId id="424" r:id="rId34"/>
    <p:sldId id="431" r:id="rId35"/>
    <p:sldId id="430" r:id="rId36"/>
    <p:sldId id="399" r:id="rId37"/>
    <p:sldId id="40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7" autoAdjust="0"/>
  </p:normalViewPr>
  <p:slideViewPr>
    <p:cSldViewPr showGuides="1">
      <p:cViewPr>
        <p:scale>
          <a:sx n="100" d="100"/>
          <a:sy n="100" d="100"/>
        </p:scale>
        <p:origin x="-1860" y="-480"/>
      </p:cViewPr>
      <p:guideLst>
        <p:guide orient="horz" pos="3216"/>
        <p:guide pos="432"/>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065D8AC-84A4-411F-B373-9FC435E88A1C}" type="datetimeFigureOut">
              <a:rPr lang="en-US" smtClean="0"/>
              <a:t>8/19/2018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17E938-B8E2-43C4-9EB0-6B3ED848EBC2}" type="slidenum">
              <a:rPr lang="en-US" smtClean="0"/>
              <a:t>‹#›</a:t>
            </a:fld>
            <a:endParaRPr lang="en-US"/>
          </a:p>
        </p:txBody>
      </p:sp>
    </p:spTree>
    <p:extLst>
      <p:ext uri="{BB962C8B-B14F-4D97-AF65-F5344CB8AC3E}">
        <p14:creationId xmlns:p14="http://schemas.microsoft.com/office/powerpoint/2010/main" val="16277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esv/Isa%2011.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iblia.com/bible/esv/Isa%2053.3" TargetMode="External"/><Relationship Id="rId5" Type="http://schemas.openxmlformats.org/officeDocument/2006/relationships/hyperlink" Target="https://biblia.com/bible/esv/Ps%2022.6%E2%80%937" TargetMode="External"/><Relationship Id="rId4" Type="http://schemas.openxmlformats.org/officeDocument/2006/relationships/hyperlink" Target="https://biblia.com/bible/esv/John%201.4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2</a:t>
            </a:fld>
            <a:endParaRPr lang="en-US"/>
          </a:p>
        </p:txBody>
      </p:sp>
    </p:spTree>
    <p:extLst>
      <p:ext uri="{BB962C8B-B14F-4D97-AF65-F5344CB8AC3E}">
        <p14:creationId xmlns:p14="http://schemas.microsoft.com/office/powerpoint/2010/main" val="37697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t>31</a:t>
            </a:fld>
            <a:endParaRPr lang="en-US"/>
          </a:p>
        </p:txBody>
      </p:sp>
    </p:spTree>
    <p:extLst>
      <p:ext uri="{BB962C8B-B14F-4D97-AF65-F5344CB8AC3E}">
        <p14:creationId xmlns:p14="http://schemas.microsoft.com/office/powerpoint/2010/main" val="20737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1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2:5-6 (NKJV) </a:t>
            </a:r>
            <a:r>
              <a:rPr lang="en-US" baseline="30000" dirty="0"/>
              <a:t>5 </a:t>
            </a:r>
            <a:r>
              <a:rPr lang="en-US" dirty="0"/>
              <a:t> So they said to him, "In Bethlehem of Judea, for thus it is written by the prophet: </a:t>
            </a:r>
            <a:br>
              <a:rPr lang="en-US" dirty="0"/>
            </a:br>
            <a:r>
              <a:rPr lang="en-US" baseline="30000" dirty="0"/>
              <a:t>6 </a:t>
            </a:r>
            <a:r>
              <a:rPr lang="en-US" dirty="0"/>
              <a:t> </a:t>
            </a:r>
            <a:r>
              <a:rPr lang="en-US" i="1" dirty="0"/>
              <a:t>'But you, Bethlehem, in the land of Judah,</a:t>
            </a:r>
            <a:r>
              <a:rPr lang="en-US" dirty="0"/>
              <a:t> </a:t>
            </a:r>
            <a:r>
              <a:rPr lang="en-US" i="1" dirty="0"/>
              <a:t>Are not the least among the rulers of Judah;</a:t>
            </a:r>
            <a:r>
              <a:rPr lang="en-US" dirty="0"/>
              <a:t> </a:t>
            </a:r>
            <a:r>
              <a:rPr lang="en-US" i="1" dirty="0"/>
              <a:t>For out of you shall come a Ruler</a:t>
            </a:r>
            <a:r>
              <a:rPr lang="en-US" dirty="0"/>
              <a:t> </a:t>
            </a:r>
            <a:r>
              <a:rPr lang="en-US" i="1" dirty="0"/>
              <a:t>Who will shepherd My people Israel.' "</a:t>
            </a:r>
            <a:r>
              <a:rPr lang="en-US" dirty="0"/>
              <a:t>  Micah</a:t>
            </a:r>
            <a:r>
              <a:rPr lang="en-US" baseline="0" dirty="0"/>
              <a:t> 5:2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2:13-15 (NKJV) </a:t>
            </a:r>
            <a:r>
              <a:rPr lang="en-US" baseline="30000" dirty="0"/>
              <a:t>13 </a:t>
            </a:r>
            <a:r>
              <a:rPr lang="en-US" dirty="0"/>
              <a:t> Now when they had departed, behold, an angel of the Lord appeared to Joseph in a dream, saying, "Arise, take the young Child and His mother, flee to Egypt, and stay there until I bring you word; for Herod will seek the young Child to destroy Him." </a:t>
            </a:r>
            <a:br>
              <a:rPr lang="en-US" dirty="0"/>
            </a:br>
            <a:r>
              <a:rPr lang="en-US" baseline="30000" dirty="0"/>
              <a:t>14 </a:t>
            </a:r>
            <a:r>
              <a:rPr lang="en-US" dirty="0"/>
              <a:t> When he arose, he took the young Child and His mother by night and departed for Egypt, </a:t>
            </a:r>
            <a:br>
              <a:rPr lang="en-US" dirty="0"/>
            </a:br>
            <a:r>
              <a:rPr lang="en-US" baseline="30000" dirty="0"/>
              <a:t>15 </a:t>
            </a:r>
            <a:r>
              <a:rPr lang="en-US" dirty="0"/>
              <a:t> and was there until the death of Herod, that it might be fulfilled which was spoken by the Lord through the prophet, saying, </a:t>
            </a:r>
            <a:r>
              <a:rPr lang="en-US" i="1" dirty="0"/>
              <a:t>"Out of Egypt I called My Son."</a:t>
            </a:r>
            <a:r>
              <a:rPr lang="en-US" dirty="0"/>
              <a:t>   (Hosea 11:1)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2:16-18 (NKJV) </a:t>
            </a:r>
            <a:r>
              <a:rPr lang="en-US" baseline="30000" dirty="0"/>
              <a:t>16 </a:t>
            </a:r>
            <a:r>
              <a:rPr lang="en-US" dirty="0"/>
              <a:t>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br>
              <a:rPr lang="en-US" dirty="0"/>
            </a:br>
            <a:r>
              <a:rPr lang="en-US" baseline="30000" dirty="0"/>
              <a:t>17 </a:t>
            </a:r>
            <a:r>
              <a:rPr lang="en-US" dirty="0"/>
              <a:t> Then was fulfilled what was spoken by Jeremiah the prophet, saying: </a:t>
            </a:r>
            <a:br>
              <a:rPr lang="en-US" dirty="0"/>
            </a:br>
            <a:r>
              <a:rPr lang="en-US" baseline="30000" dirty="0"/>
              <a:t>18 </a:t>
            </a:r>
            <a:r>
              <a:rPr lang="en-US" dirty="0"/>
              <a:t> </a:t>
            </a:r>
            <a:r>
              <a:rPr lang="en-US" i="1" dirty="0"/>
              <a:t>"A voice was heard in Ramah,</a:t>
            </a:r>
            <a:r>
              <a:rPr lang="en-US" dirty="0"/>
              <a:t> </a:t>
            </a:r>
            <a:r>
              <a:rPr lang="en-US" i="1" dirty="0"/>
              <a:t>Lamentation, weeping, and great mourning,</a:t>
            </a:r>
            <a:r>
              <a:rPr lang="en-US" dirty="0"/>
              <a:t> </a:t>
            </a:r>
            <a:r>
              <a:rPr lang="en-US" i="1" dirty="0"/>
              <a:t>Rachel weeping for her children,</a:t>
            </a:r>
            <a:r>
              <a:rPr lang="en-US" dirty="0"/>
              <a:t> </a:t>
            </a:r>
            <a:r>
              <a:rPr lang="en-US" i="1" dirty="0"/>
              <a:t>Refusing to be comforted,</a:t>
            </a:r>
            <a:r>
              <a:rPr lang="en-US" dirty="0"/>
              <a:t> </a:t>
            </a:r>
            <a:r>
              <a:rPr lang="en-US" i="1" dirty="0"/>
              <a:t>Because they are no more."</a:t>
            </a:r>
            <a:r>
              <a:rPr lang="en-US" dirty="0"/>
              <a:t>  Jeremiah 31:15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Matthew 2:22-23 (NKJV) 22  But when he heard that </a:t>
            </a:r>
            <a:r>
              <a:rPr lang="en-US" dirty="0" err="1"/>
              <a:t>Archelaus</a:t>
            </a:r>
            <a:r>
              <a:rPr lang="en-US" dirty="0"/>
              <a:t> was reigning over Judea instead of his father Herod, he was afraid to go there. And being warned by God in a dream, he turned aside into the region of Galilee. </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r>
              <a:rPr lang="en-US" dirty="0"/>
              <a:t>And he came and dwelt in a city called Nazareth, that it might be fulfilled which was spoken by the prophets, "He shall be called a Nazarene.“</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Three major options exist for interpreting this verse. First, it may be that Matthew is associating the word </a:t>
            </a:r>
            <a:r>
              <a:rPr lang="en-US" i="1" dirty="0">
                <a:effectLst/>
              </a:rPr>
              <a:t>Nazarene</a:t>
            </a:r>
            <a:r>
              <a:rPr lang="en-US" dirty="0">
                <a:effectLst/>
              </a:rPr>
              <a:t> with the Hebrew word </a:t>
            </a:r>
            <a:r>
              <a:rPr lang="en-US" i="1" dirty="0" err="1">
                <a:effectLst/>
              </a:rPr>
              <a:t>netser</a:t>
            </a:r>
            <a:r>
              <a:rPr lang="en-US" dirty="0">
                <a:effectLst/>
              </a:rPr>
              <a:t> (“branch or sprout”). The “Branch” was a common term for the Messiah, such as in </a:t>
            </a:r>
            <a:r>
              <a:rPr lang="en-US" dirty="0">
                <a:effectLst/>
                <a:hlinkClick r:id="rId3"/>
              </a:rPr>
              <a:t>Isaiah 11:1</a:t>
            </a:r>
            <a:r>
              <a:rPr lang="en-US" dirty="0">
                <a:effectLst/>
              </a:rPr>
              <a:t>: “A shoot will come up from the stump of Jesse; from his roots a Branch will bear fruit.” Hebrew was written with only consonants, and </a:t>
            </a:r>
            <a:r>
              <a:rPr lang="en-US" i="1" dirty="0" err="1">
                <a:effectLst/>
              </a:rPr>
              <a:t>netser</a:t>
            </a:r>
            <a:r>
              <a:rPr lang="en-US" dirty="0">
                <a:effectLst/>
              </a:rPr>
              <a:t> would have appeared as </a:t>
            </a:r>
            <a:r>
              <a:rPr lang="en-US" i="1" dirty="0">
                <a:effectLst/>
              </a:rPr>
              <a:t>NZR</a:t>
            </a:r>
            <a:r>
              <a:rPr lang="en-US" dirty="0">
                <a:effectLst/>
              </a:rPr>
              <a:t>—the same main consonants as </a:t>
            </a:r>
            <a:r>
              <a:rPr lang="en-US" i="1" dirty="0">
                <a:effectLst/>
              </a:rPr>
              <a:t>Nazareth</a:t>
            </a:r>
            <a:r>
              <a:rPr lang="en-US" dirty="0">
                <a:effectLst/>
              </a:rPr>
              <a:t>. In fact, in Aramaic, the common language of Jesus’ day, the word for “Nazareth” and the Hebrew word for “branch” sounded very much alike. Matthew’s point could be that Jesus was “sprouting up” from an obscure village in Galilee; Jesus was the Branch predicted by the prophets, and the name of the town He grew up in happens to sound just like the prophets’ word for “branch.”</a:t>
            </a:r>
            <a:br>
              <a:rPr lang="en-US" dirty="0">
                <a:effectLst/>
              </a:rPr>
            </a:br>
            <a:r>
              <a:rPr lang="en-US" dirty="0">
                <a:effectLst/>
              </a:rPr>
              <a:t/>
            </a:r>
            <a:br>
              <a:rPr lang="en-US" dirty="0">
                <a:effectLst/>
              </a:rPr>
            </a:br>
            <a:r>
              <a:rPr lang="en-US" dirty="0">
                <a:effectLst/>
              </a:rPr>
              <a:t>A second option is that Matthew is citing a prophecy not found in the Old Testament but in another source. If so, Matthew referred to a prophecy known to his original audience yet unknown to us today. However, this is unlikely and an argument from silence.</a:t>
            </a:r>
            <a:br>
              <a:rPr lang="en-US" dirty="0">
                <a:effectLst/>
              </a:rPr>
            </a:br>
            <a:r>
              <a:rPr lang="en-US" dirty="0">
                <a:effectLst/>
              </a:rPr>
              <a:t/>
            </a:r>
            <a:br>
              <a:rPr lang="en-US" dirty="0">
                <a:effectLst/>
              </a:rPr>
            </a:br>
            <a:r>
              <a:rPr lang="en-US" dirty="0">
                <a:effectLst/>
              </a:rPr>
              <a:t>A third option is that Matthew uses the word </a:t>
            </a:r>
            <a:r>
              <a:rPr lang="en-US" i="1" dirty="0">
                <a:effectLst/>
              </a:rPr>
              <a:t>Nazarene</a:t>
            </a:r>
            <a:r>
              <a:rPr lang="en-US" dirty="0">
                <a:effectLst/>
              </a:rPr>
              <a:t> in reference to a person who is “despised and rejected.” In the first century, Nazareth was a small town about 55 miles north of Jerusalem, and it had a negative reputation among the Jews. Galilee was generally looked down upon by Judeans, and Nazareth of Galilee was especially despised (see </a:t>
            </a:r>
            <a:r>
              <a:rPr lang="en-US" dirty="0">
                <a:effectLst/>
                <a:hlinkClick r:id="rId4"/>
              </a:rPr>
              <a:t>John 1:46</a:t>
            </a:r>
            <a:r>
              <a:rPr lang="en-US" dirty="0">
                <a:effectLst/>
              </a:rPr>
              <a:t>). If this was Matthew’s emphasis, the prophecies Matthew had in mind could include these two passages concerning the Messiah:</a:t>
            </a:r>
            <a:br>
              <a:rPr lang="en-US" dirty="0">
                <a:effectLst/>
              </a:rPr>
            </a:br>
            <a:r>
              <a:rPr lang="en-US" dirty="0">
                <a:effectLst/>
              </a:rPr>
              <a:t/>
            </a:r>
            <a:br>
              <a:rPr lang="en-US" dirty="0">
                <a:effectLst/>
              </a:rPr>
            </a:br>
            <a:r>
              <a:rPr lang="en-US" dirty="0">
                <a:effectLst/>
              </a:rPr>
              <a:t>“But I am a worm and not a man, scorned by everyone, despised by the people. All who see me mock me; they hurl insults, shaking their heads” (</a:t>
            </a:r>
            <a:r>
              <a:rPr lang="en-US" dirty="0">
                <a:effectLst/>
                <a:hlinkClick r:id="rId5"/>
              </a:rPr>
              <a:t>Psalm 22:6–7</a:t>
            </a:r>
            <a:r>
              <a:rPr lang="en-US" dirty="0">
                <a:effectLst/>
              </a:rPr>
              <a:t>). It’s true that Nazarenes were “scorned by everyone,” and so one could see this messianic prophecy as an allusion to Jesus’ hometown of Nazareth.</a:t>
            </a:r>
            <a:br>
              <a:rPr lang="en-US" dirty="0">
                <a:effectLst/>
              </a:rPr>
            </a:br>
            <a:r>
              <a:rPr lang="en-US" dirty="0">
                <a:effectLst/>
              </a:rPr>
              <a:t/>
            </a:r>
            <a:br>
              <a:rPr lang="en-US" dirty="0">
                <a:effectLst/>
              </a:rPr>
            </a:br>
            <a:r>
              <a:rPr lang="en-US" dirty="0">
                <a:effectLst/>
              </a:rPr>
              <a:t>“He was despised and rejected by mankind, a man of suffering, and familiar with pain. Like one from whom people hide their faces he was despised, and we held him in low esteem” (</a:t>
            </a:r>
            <a:r>
              <a:rPr lang="en-US" dirty="0">
                <a:effectLst/>
                <a:hlinkClick r:id="rId6"/>
              </a:rPr>
              <a:t>Isaiah 53:3</a:t>
            </a:r>
            <a:r>
              <a:rPr lang="en-US" dirty="0">
                <a:effectLst/>
              </a:rPr>
              <a:t>). Again, in Jesus’ day, Nazarenes were “despised and rejected,” and so Isaiah’s prophecy could be viewed as an indirect reference to Jesus’ background as the supposed son of a carpenter from Nazareth.</a:t>
            </a:r>
            <a:br>
              <a:rPr lang="en-US" dirty="0">
                <a:effectLst/>
              </a:rPr>
            </a:br>
            <a:r>
              <a:rPr lang="en-US" dirty="0">
                <a:effectLst/>
              </a:rPr>
              <a:t/>
            </a:r>
            <a:br>
              <a:rPr lang="en-US" dirty="0">
                <a:effectLst/>
              </a:rPr>
            </a:br>
            <a:r>
              <a:rPr lang="en-US" dirty="0">
                <a:effectLst/>
              </a:rPr>
              <a:t>If </a:t>
            </a:r>
            <a:r>
              <a:rPr lang="en-US" dirty="0">
                <a:effectLst/>
                <a:hlinkClick r:id="rId5"/>
              </a:rPr>
              <a:t>Psalm 22:6–7</a:t>
            </a:r>
            <a:r>
              <a:rPr lang="en-US" dirty="0">
                <a:effectLst/>
              </a:rPr>
              <a:t> and </a:t>
            </a:r>
            <a:r>
              <a:rPr lang="en-US" dirty="0">
                <a:effectLst/>
                <a:hlinkClick r:id="rId6"/>
              </a:rPr>
              <a:t>Isaiah 53:3</a:t>
            </a:r>
            <a:r>
              <a:rPr lang="en-US" dirty="0">
                <a:effectLst/>
              </a:rPr>
              <a:t> are the prophecies that Matthew had in mind, then the meaning of “He shall be called a Nazarene” is something akin to “He shall be despised and mocked by His own people.”</a:t>
            </a:r>
            <a:endParaRPr lang="en-US" dirty="0"/>
          </a:p>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7</a:t>
            </a:fld>
            <a:endParaRPr lang="en-US"/>
          </a:p>
        </p:txBody>
      </p:sp>
    </p:spTree>
    <p:extLst>
      <p:ext uri="{BB962C8B-B14F-4D97-AF65-F5344CB8AC3E}">
        <p14:creationId xmlns:p14="http://schemas.microsoft.com/office/powerpoint/2010/main" val="295518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7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9A0BB9-5623-4518-865C-AC68A8713851}" type="datetimeFigureOut">
              <a:rPr lang="en-US"/>
              <a:pPr>
                <a:defRPr/>
              </a:pPr>
              <a:t>8/19/2018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D7F37E-8D87-461D-B48B-7A5883C41EDB}" type="slidenum">
              <a:rPr lang="en-US"/>
              <a:pPr>
                <a:defRPr/>
              </a:pPr>
              <a:t>‹#›</a:t>
            </a:fld>
            <a:endParaRPr lang="en-US"/>
          </a:p>
        </p:txBody>
      </p:sp>
    </p:spTree>
    <p:extLst>
      <p:ext uri="{BB962C8B-B14F-4D97-AF65-F5344CB8AC3E}">
        <p14:creationId xmlns:p14="http://schemas.microsoft.com/office/powerpoint/2010/main" val="312383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858C45-22B3-494E-B5D2-67D6289FD6F6}" type="datetimeFigureOut">
              <a:rPr lang="en-US"/>
              <a:pPr>
                <a:defRPr/>
              </a:pPr>
              <a:t>8/19/2018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85BB70A-722B-4F82-A755-37AD4053950B}" type="slidenum">
              <a:rPr lang="en-US"/>
              <a:pPr>
                <a:defRPr/>
              </a:pPr>
              <a:t>‹#›</a:t>
            </a:fld>
            <a:endParaRPr lang="en-US"/>
          </a:p>
        </p:txBody>
      </p:sp>
    </p:spTree>
    <p:extLst>
      <p:ext uri="{BB962C8B-B14F-4D97-AF65-F5344CB8AC3E}">
        <p14:creationId xmlns:p14="http://schemas.microsoft.com/office/powerpoint/2010/main" val="33124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3919E80-15F1-4491-B157-A99997BB4CE1}" type="datetimeFigureOut">
              <a:rPr lang="en-US"/>
              <a:pPr>
                <a:defRPr/>
              </a:pPr>
              <a:t>8/19/2018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A3C4A1-F50E-4F17-8B73-11018345523E}" type="slidenum">
              <a:rPr lang="en-US"/>
              <a:pPr>
                <a:defRPr/>
              </a:pPr>
              <a:t>‹#›</a:t>
            </a:fld>
            <a:endParaRPr lang="en-US"/>
          </a:p>
        </p:txBody>
      </p:sp>
    </p:spTree>
    <p:extLst>
      <p:ext uri="{BB962C8B-B14F-4D97-AF65-F5344CB8AC3E}">
        <p14:creationId xmlns:p14="http://schemas.microsoft.com/office/powerpoint/2010/main" val="288297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833084-4F86-4620-B371-E9C994CD8249}" type="datetimeFigureOut">
              <a:rPr lang="en-US"/>
              <a:pPr>
                <a:defRPr/>
              </a:pPr>
              <a:t>8/19/2018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DE01BA-672F-45B6-8042-2596A54BA6D3}" type="slidenum">
              <a:rPr lang="en-US"/>
              <a:pPr>
                <a:defRPr/>
              </a:pPr>
              <a:t>‹#›</a:t>
            </a:fld>
            <a:endParaRPr lang="en-US"/>
          </a:p>
        </p:txBody>
      </p:sp>
    </p:spTree>
    <p:extLst>
      <p:ext uri="{BB962C8B-B14F-4D97-AF65-F5344CB8AC3E}">
        <p14:creationId xmlns:p14="http://schemas.microsoft.com/office/powerpoint/2010/main" val="293293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F9DEDE-D865-458C-A854-45F4D1AE8ACC}" type="datetimeFigureOut">
              <a:rPr lang="en-US"/>
              <a:pPr>
                <a:defRPr/>
              </a:pPr>
              <a:t>8/19/2018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22102-F015-4C5D-BF7F-CA27FE2F5F9C}" type="slidenum">
              <a:rPr lang="en-US"/>
              <a:pPr>
                <a:defRPr/>
              </a:pPr>
              <a:t>‹#›</a:t>
            </a:fld>
            <a:endParaRPr lang="en-US"/>
          </a:p>
        </p:txBody>
      </p:sp>
    </p:spTree>
    <p:extLst>
      <p:ext uri="{BB962C8B-B14F-4D97-AF65-F5344CB8AC3E}">
        <p14:creationId xmlns:p14="http://schemas.microsoft.com/office/powerpoint/2010/main" val="23783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EDB57-8D17-4146-ACFA-051FE89DFA38}" type="datetimeFigureOut">
              <a:rPr lang="en-US"/>
              <a:pPr>
                <a:defRPr/>
              </a:pPr>
              <a:t>8/19/2018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8AF80E-C143-4AB4-93AD-2FD33D452A89}" type="slidenum">
              <a:rPr lang="en-US"/>
              <a:pPr>
                <a:defRPr/>
              </a:pPr>
              <a:t>‹#›</a:t>
            </a:fld>
            <a:endParaRPr lang="en-US"/>
          </a:p>
        </p:txBody>
      </p:sp>
    </p:spTree>
    <p:extLst>
      <p:ext uri="{BB962C8B-B14F-4D97-AF65-F5344CB8AC3E}">
        <p14:creationId xmlns:p14="http://schemas.microsoft.com/office/powerpoint/2010/main" val="42641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F123B9-BC56-4962-886E-F2DF51CE408F}" type="datetimeFigureOut">
              <a:rPr lang="en-US"/>
              <a:pPr>
                <a:defRPr/>
              </a:pPr>
              <a:t>8/19/2018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F8B8ED3-EA90-447F-9F18-7B8240DAD299}" type="slidenum">
              <a:rPr lang="en-US"/>
              <a:pPr>
                <a:defRPr/>
              </a:pPr>
              <a:t>‹#›</a:t>
            </a:fld>
            <a:endParaRPr lang="en-US"/>
          </a:p>
        </p:txBody>
      </p:sp>
    </p:spTree>
    <p:extLst>
      <p:ext uri="{BB962C8B-B14F-4D97-AF65-F5344CB8AC3E}">
        <p14:creationId xmlns:p14="http://schemas.microsoft.com/office/powerpoint/2010/main" val="137345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23CBAD-B3C7-4F41-9596-210B6DF211B1}" type="datetimeFigureOut">
              <a:rPr lang="en-US"/>
              <a:pPr>
                <a:defRPr/>
              </a:pPr>
              <a:t>8/19/2018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E86E02-3A1B-4551-9A54-63630FD26021}" type="slidenum">
              <a:rPr lang="en-US"/>
              <a:pPr>
                <a:defRPr/>
              </a:pPr>
              <a:t>‹#›</a:t>
            </a:fld>
            <a:endParaRPr lang="en-US"/>
          </a:p>
        </p:txBody>
      </p:sp>
    </p:spTree>
    <p:extLst>
      <p:ext uri="{BB962C8B-B14F-4D97-AF65-F5344CB8AC3E}">
        <p14:creationId xmlns:p14="http://schemas.microsoft.com/office/powerpoint/2010/main" val="214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703D22-7966-4E38-82AB-108A973514EC}" type="datetimeFigureOut">
              <a:rPr lang="en-US"/>
              <a:pPr>
                <a:defRPr/>
              </a:pPr>
              <a:t>8/19/2018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75F384-4220-4ABE-BBA6-00371A7F3FED}" type="slidenum">
              <a:rPr lang="en-US"/>
              <a:pPr>
                <a:defRPr/>
              </a:pPr>
              <a:t>‹#›</a:t>
            </a:fld>
            <a:endParaRPr lang="en-US"/>
          </a:p>
        </p:txBody>
      </p:sp>
    </p:spTree>
    <p:extLst>
      <p:ext uri="{BB962C8B-B14F-4D97-AF65-F5344CB8AC3E}">
        <p14:creationId xmlns:p14="http://schemas.microsoft.com/office/powerpoint/2010/main" val="419179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CCD5A0-0AC7-4AE0-8F7A-423C933B9CF0}" type="datetimeFigureOut">
              <a:rPr lang="en-US"/>
              <a:pPr>
                <a:defRPr/>
              </a:pPr>
              <a:t>8/19/2018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7DDC95-ACD8-4811-B77A-D53AD0FE958A}" type="slidenum">
              <a:rPr lang="en-US"/>
              <a:pPr>
                <a:defRPr/>
              </a:pPr>
              <a:t>‹#›</a:t>
            </a:fld>
            <a:endParaRPr lang="en-US"/>
          </a:p>
        </p:txBody>
      </p:sp>
    </p:spTree>
    <p:extLst>
      <p:ext uri="{BB962C8B-B14F-4D97-AF65-F5344CB8AC3E}">
        <p14:creationId xmlns:p14="http://schemas.microsoft.com/office/powerpoint/2010/main" val="372082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BF4885-75AD-4C0D-9CD8-F3794D84427F}" type="datetimeFigureOut">
              <a:rPr lang="en-US"/>
              <a:pPr>
                <a:defRPr/>
              </a:pPr>
              <a:t>8/19/2018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6895B1-F98E-4096-A03D-F4435B34F770}" type="slidenum">
              <a:rPr lang="en-US"/>
              <a:pPr>
                <a:defRPr/>
              </a:pPr>
              <a:t>‹#›</a:t>
            </a:fld>
            <a:endParaRPr lang="en-US"/>
          </a:p>
        </p:txBody>
      </p:sp>
    </p:spTree>
    <p:extLst>
      <p:ext uri="{BB962C8B-B14F-4D97-AF65-F5344CB8AC3E}">
        <p14:creationId xmlns:p14="http://schemas.microsoft.com/office/powerpoint/2010/main" val="35902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0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4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8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9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0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pPr/>
              <a:t>8/19/2018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8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531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1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98057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08140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57012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2765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63904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12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88445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53313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3502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616761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1916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8/19/2018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9788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8/19/2018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0147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8/19/2018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499564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8/19/2018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0215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8/19/2018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03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pPr/>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8/19/2018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58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8/19/2018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2608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8/19/2018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3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8/19/2018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1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8/19/2018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0153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8/19/2018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77737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8/19/2018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06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8/19/2018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93495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8/19/2018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145720972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8/19/2018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4471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pPr/>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8/19/2018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5234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8/19/2018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1293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8/19/2018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47834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8/19/2018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181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8/19/2018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455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8/19/2018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79280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8/19/2018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71601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8/19/2018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09F1CC7-A050-4330-9952-7257875727D7}" type="datetimeFigureOut">
              <a:rPr lang="en-US"/>
              <a:pPr>
                <a:defRPr/>
              </a:pPr>
              <a:t>8/19/2018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800BA98-A489-4C04-953B-ACD5C183A142}" type="slidenum">
              <a:rPr lang="en-US"/>
              <a:pPr>
                <a:defRPr/>
              </a:pPr>
              <a:t>‹#›</a:t>
            </a:fld>
            <a:endParaRPr lang="en-US"/>
          </a:p>
        </p:txBody>
      </p:sp>
    </p:spTree>
    <p:extLst>
      <p:ext uri="{BB962C8B-B14F-4D97-AF65-F5344CB8AC3E}">
        <p14:creationId xmlns:p14="http://schemas.microsoft.com/office/powerpoint/2010/main" val="354165706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1376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t>8/19/2018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t>‹#›</a:t>
            </a:fld>
            <a:endParaRPr lang="en-US"/>
          </a:p>
        </p:txBody>
      </p:sp>
    </p:spTree>
    <p:extLst>
      <p:ext uri="{BB962C8B-B14F-4D97-AF65-F5344CB8AC3E}">
        <p14:creationId xmlns:p14="http://schemas.microsoft.com/office/powerpoint/2010/main" val="1317851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8/19/2018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5564621"/>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8/19/2018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7962465"/>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jpe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3.jpg"/><Relationship Id="rId12"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3.jpg"/><Relationship Id="rId12"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jpeg"/><Relationship Id="rId11" Type="http://schemas.openxmlformats.org/officeDocument/2006/relationships/image" Target="../media/image25.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26.png"/><Relationship Id="rId1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5.png"/><Relationship Id="rId17" Type="http://schemas.openxmlformats.org/officeDocument/2006/relationships/image" Target="../media/image27.gif"/><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26.png"/><Relationship Id="rId1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5.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30.jpe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26.png"/><Relationship Id="rId18" Type="http://schemas.openxmlformats.org/officeDocument/2006/relationships/image" Target="../media/image30.jpeg"/><Relationship Id="rId3" Type="http://schemas.openxmlformats.org/officeDocument/2006/relationships/image" Target="../media/image14.png"/><Relationship Id="rId21" Type="http://schemas.openxmlformats.org/officeDocument/2006/relationships/image" Target="../media/image28.png"/><Relationship Id="rId7" Type="http://schemas.openxmlformats.org/officeDocument/2006/relationships/image" Target="../media/image18.jpeg"/><Relationship Id="rId12" Type="http://schemas.openxmlformats.org/officeDocument/2006/relationships/image" Target="../media/image25.png"/><Relationship Id="rId17" Type="http://schemas.openxmlformats.org/officeDocument/2006/relationships/image" Target="../media/image27.gif"/><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31.pn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jpe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35.jpeg"/><Relationship Id="rId5" Type="http://schemas.openxmlformats.org/officeDocument/2006/relationships/image" Target="../media/image3.jpg"/><Relationship Id="rId10" Type="http://schemas.openxmlformats.org/officeDocument/2006/relationships/image" Target="../media/image20.png"/><Relationship Id="rId4" Type="http://schemas.openxmlformats.org/officeDocument/2006/relationships/image" Target="../media/image34.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95473"/>
            <a:ext cx="4953000" cy="1600327"/>
          </a:xfrm>
        </p:spPr>
        <p:txBody>
          <a:bodyPr>
            <a:normAutofit fontScale="90000"/>
          </a:bodyPr>
          <a:lstStyle/>
          <a:p>
            <a:r>
              <a:rPr lang="en-US" dirty="0"/>
              <a:t>The Fingerprint Evidence – Prophecy: Did Jesus—and Jesus Alone—Match the Identity of the Messiah?</a:t>
            </a:r>
            <a:endParaRPr lang="en-US" dirty="0"/>
          </a:p>
        </p:txBody>
      </p:sp>
      <p:sp>
        <p:nvSpPr>
          <p:cNvPr id="3" name="Subtitle 2"/>
          <p:cNvSpPr>
            <a:spLocks noGrp="1"/>
          </p:cNvSpPr>
          <p:nvPr>
            <p:ph type="subTitle" idx="1"/>
          </p:nvPr>
        </p:nvSpPr>
        <p:spPr>
          <a:xfrm>
            <a:off x="228600" y="4419600"/>
            <a:ext cx="4419600" cy="381000"/>
          </a:xfrm>
        </p:spPr>
        <p:txBody>
          <a:bodyPr>
            <a:normAutofit fontScale="92500" lnSpcReduction="10000"/>
          </a:bodyPr>
          <a:lstStyle/>
          <a:p>
            <a:r>
              <a:rPr lang="en-US" dirty="0"/>
              <a:t>Lesson </a:t>
            </a:r>
            <a:r>
              <a:rPr lang="en-US" dirty="0" smtClean="0"/>
              <a:t>9</a:t>
            </a:r>
            <a:endParaRPr lang="en-US" dirty="0"/>
          </a:p>
        </p:txBody>
      </p:sp>
    </p:spTree>
    <p:extLst>
      <p:ext uri="{BB962C8B-B14F-4D97-AF65-F5344CB8AC3E}">
        <p14:creationId xmlns:p14="http://schemas.microsoft.com/office/powerpoint/2010/main" val="35450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3165973" cy="762000"/>
          </a:xfrm>
        </p:spPr>
        <p:txBody>
          <a:bodyPr>
            <a:normAutofit fontScale="90000"/>
          </a:bodyPr>
          <a:lstStyle/>
          <a:p>
            <a:r>
              <a:rPr lang="en-US" i="1" dirty="0"/>
              <a:t>Was Jesus Crazy</a:t>
            </a:r>
            <a:r>
              <a:rPr lang="en-US" i="1" dirty="0" smtClean="0"/>
              <a:t>?</a:t>
            </a:r>
            <a:br>
              <a:rPr lang="en-US" i="1" dirty="0" smtClean="0"/>
            </a:br>
            <a:r>
              <a:rPr lang="en-US" i="1" dirty="0" smtClean="0"/>
              <a:t>Accusers</a:t>
            </a:r>
            <a:endParaRPr lang="en-US" dirty="0"/>
          </a:p>
        </p:txBody>
      </p:sp>
      <p:sp>
        <p:nvSpPr>
          <p:cNvPr id="4" name="TextBox 3"/>
          <p:cNvSpPr txBox="1"/>
          <p:nvPr/>
        </p:nvSpPr>
        <p:spPr>
          <a:xfrm>
            <a:off x="228600" y="762000"/>
            <a:ext cx="8839200" cy="6001643"/>
          </a:xfrm>
          <a:prstGeom prst="rect">
            <a:avLst/>
          </a:prstGeom>
          <a:solidFill>
            <a:schemeClr val="bg1"/>
          </a:solidFill>
          <a:ln>
            <a:solidFill>
              <a:schemeClr val="bg1"/>
            </a:solidFill>
          </a:ln>
        </p:spPr>
        <p:txBody>
          <a:bodyPr wrap="square" rtlCol="0">
            <a:spAutoFit/>
          </a:bodyPr>
          <a:lstStyle/>
          <a:p>
            <a:r>
              <a:rPr lang="en-US" sz="1600" b="1" dirty="0">
                <a:solidFill>
                  <a:srgbClr val="FF00FF"/>
                </a:solidFill>
              </a:rPr>
              <a:t>John 9:1-2 (ESV) </a:t>
            </a:r>
            <a:r>
              <a:rPr lang="en-US" sz="1600" baseline="30000" dirty="0">
                <a:solidFill>
                  <a:srgbClr val="FF00FF"/>
                </a:solidFill>
              </a:rPr>
              <a:t>1 </a:t>
            </a:r>
            <a:r>
              <a:rPr lang="en-US" sz="1600" dirty="0">
                <a:solidFill>
                  <a:srgbClr val="FF00FF"/>
                </a:solidFill>
              </a:rPr>
              <a:t> As he passed by, he saw a man blind from birth. </a:t>
            </a:r>
            <a:br>
              <a:rPr lang="en-US" sz="1600" dirty="0">
                <a:solidFill>
                  <a:srgbClr val="FF00FF"/>
                </a:solidFill>
              </a:rPr>
            </a:br>
            <a:r>
              <a:rPr lang="en-US" sz="1600" baseline="30000" dirty="0">
                <a:solidFill>
                  <a:srgbClr val="FF00FF"/>
                </a:solidFill>
              </a:rPr>
              <a:t>2 </a:t>
            </a:r>
            <a:r>
              <a:rPr lang="en-US" sz="1600" dirty="0">
                <a:solidFill>
                  <a:srgbClr val="FF00FF"/>
                </a:solidFill>
              </a:rPr>
              <a:t> And his disciples asked him, “Rabbi, who sinned, this man or his parents, that he was born blind?” </a:t>
            </a:r>
          </a:p>
          <a:p>
            <a:r>
              <a:rPr lang="en-US" sz="1600" b="1" dirty="0" smtClean="0"/>
              <a:t>John </a:t>
            </a:r>
            <a:r>
              <a:rPr lang="en-US" sz="1600" b="1" dirty="0"/>
              <a:t>9:13-17 (ESV) </a:t>
            </a:r>
            <a:r>
              <a:rPr lang="en-US" sz="1600" baseline="30000" dirty="0"/>
              <a:t>13 </a:t>
            </a:r>
            <a:r>
              <a:rPr lang="en-US" sz="1600" dirty="0"/>
              <a:t> They brought to the Pharisees the man who had formerly been blind. </a:t>
            </a:r>
            <a:r>
              <a:rPr lang="en-US" sz="1600" baseline="30000" dirty="0" smtClean="0"/>
              <a:t>14 </a:t>
            </a:r>
            <a:r>
              <a:rPr lang="en-US" sz="1600" dirty="0"/>
              <a:t> </a:t>
            </a:r>
            <a:r>
              <a:rPr lang="en-US" sz="1600" u="sng" dirty="0"/>
              <a:t>Now it was a Sabbath day when Jesus made the mud and opened his eyes. </a:t>
            </a:r>
            <a:r>
              <a:rPr lang="en-US" sz="1600" baseline="30000" dirty="0" smtClean="0"/>
              <a:t>15 </a:t>
            </a:r>
            <a:r>
              <a:rPr lang="en-US" sz="1600" dirty="0"/>
              <a:t> So the Pharisees again asked him how he had received his sight. And he said to them, “He put mud on my eyes, and I washed, and I see.” </a:t>
            </a:r>
            <a:br>
              <a:rPr lang="en-US" sz="1600" dirty="0"/>
            </a:br>
            <a:r>
              <a:rPr lang="en-US" sz="1600" baseline="30000" dirty="0"/>
              <a:t>16 </a:t>
            </a:r>
            <a:r>
              <a:rPr lang="en-US" sz="1600" dirty="0"/>
              <a:t> </a:t>
            </a:r>
            <a:r>
              <a:rPr lang="en-US" sz="1600" dirty="0">
                <a:solidFill>
                  <a:srgbClr val="FFFF00"/>
                </a:solidFill>
              </a:rPr>
              <a:t>Some of the Pharisees said, “This man is not from God, for he does not keep the Sabbath.” But others said, “How can a man who is a sinner do such signs?” </a:t>
            </a:r>
            <a:r>
              <a:rPr lang="en-US" sz="1600" dirty="0"/>
              <a:t>And there was a division among them. </a:t>
            </a:r>
            <a:br>
              <a:rPr lang="en-US" sz="1600" dirty="0"/>
            </a:br>
            <a:r>
              <a:rPr lang="en-US" sz="1600" baseline="30000" dirty="0"/>
              <a:t>17 </a:t>
            </a:r>
            <a:r>
              <a:rPr lang="en-US" sz="1600" dirty="0"/>
              <a:t> So they said again to the blind man, “What do you say about him, since he has opened your eyes?” He said, “He is a prophet.” </a:t>
            </a:r>
            <a:endParaRPr lang="en-US" sz="1600" dirty="0" smtClean="0"/>
          </a:p>
          <a:p>
            <a:r>
              <a:rPr lang="en-US" sz="1600" b="1" dirty="0" smtClean="0"/>
              <a:t>John </a:t>
            </a:r>
            <a:r>
              <a:rPr lang="en-US" sz="1600" b="1" dirty="0"/>
              <a:t>9:35 (ESV) </a:t>
            </a:r>
            <a:r>
              <a:rPr lang="en-US" sz="1600" baseline="30000" dirty="0"/>
              <a:t>35 </a:t>
            </a:r>
            <a:r>
              <a:rPr lang="en-US" sz="1600" dirty="0"/>
              <a:t> Jesus heard that they had cast him out, and having found him he said, “Do you believe in the Son of Man?” </a:t>
            </a:r>
            <a:r>
              <a:rPr lang="en-US" sz="1600" b="1" dirty="0" smtClean="0"/>
              <a:t>John </a:t>
            </a:r>
            <a:r>
              <a:rPr lang="en-US" sz="1600" b="1" dirty="0"/>
              <a:t>9:38 (ESV) </a:t>
            </a:r>
            <a:r>
              <a:rPr lang="en-US" sz="1600" baseline="30000" dirty="0"/>
              <a:t>38 </a:t>
            </a:r>
            <a:r>
              <a:rPr lang="en-US" sz="1600" dirty="0"/>
              <a:t> </a:t>
            </a:r>
            <a:r>
              <a:rPr lang="en-US" sz="1600" dirty="0">
                <a:solidFill>
                  <a:srgbClr val="66FF66"/>
                </a:solidFill>
              </a:rPr>
              <a:t>He said, “Lord, I believe,” and he worshiped him. </a:t>
            </a:r>
            <a:r>
              <a:rPr lang="en-US" sz="1600" dirty="0"/>
              <a:t/>
            </a:r>
            <a:br>
              <a:rPr lang="en-US" sz="1600" dirty="0"/>
            </a:br>
            <a:endParaRPr lang="en-US" sz="1600" dirty="0" smtClean="0"/>
          </a:p>
          <a:p>
            <a:r>
              <a:rPr lang="en-US" sz="1600" b="1" dirty="0" smtClean="0"/>
              <a:t>John </a:t>
            </a:r>
            <a:r>
              <a:rPr lang="en-US" sz="1600" b="1" dirty="0"/>
              <a:t>10:17-21 (ESV) </a:t>
            </a:r>
            <a:r>
              <a:rPr lang="en-US" sz="1600" baseline="30000" dirty="0"/>
              <a:t>17 </a:t>
            </a:r>
            <a:r>
              <a:rPr lang="en-US" sz="1600" dirty="0"/>
              <a:t> For this reason the Father loves me, because I lay down my life that I may take it up again. </a:t>
            </a:r>
            <a:r>
              <a:rPr lang="en-US" sz="1600" baseline="30000" dirty="0" smtClean="0"/>
              <a:t>18 </a:t>
            </a:r>
            <a:r>
              <a:rPr lang="en-US" sz="1600" dirty="0"/>
              <a:t> No one takes it from me, but I lay it down of my own accord. I have authority to lay it down, and I have authority to take it up again. This charge I have received from my Father.” </a:t>
            </a:r>
            <a:br>
              <a:rPr lang="en-US" sz="1600" dirty="0"/>
            </a:br>
            <a:r>
              <a:rPr lang="en-US" sz="1600" baseline="30000" dirty="0"/>
              <a:t>19 </a:t>
            </a:r>
            <a:r>
              <a:rPr lang="en-US" sz="1600" dirty="0"/>
              <a:t> There was again a division among the Jews because of these words. </a:t>
            </a:r>
            <a:br>
              <a:rPr lang="en-US" sz="1600" dirty="0"/>
            </a:br>
            <a:r>
              <a:rPr lang="en-US" sz="1600" baseline="30000" dirty="0"/>
              <a:t>20 </a:t>
            </a:r>
            <a:r>
              <a:rPr lang="en-US" sz="1600" dirty="0"/>
              <a:t> </a:t>
            </a:r>
            <a:r>
              <a:rPr lang="en-US" sz="1600" dirty="0">
                <a:solidFill>
                  <a:srgbClr val="00B0F0"/>
                </a:solidFill>
              </a:rPr>
              <a:t>Many of them said, “He has a demon, and is insane; why listen to him?” </a:t>
            </a:r>
            <a:br>
              <a:rPr lang="en-US" sz="1600" dirty="0">
                <a:solidFill>
                  <a:srgbClr val="00B0F0"/>
                </a:solidFill>
              </a:rPr>
            </a:br>
            <a:r>
              <a:rPr lang="en-US" sz="1600" baseline="30000" dirty="0"/>
              <a:t>21 </a:t>
            </a:r>
            <a:r>
              <a:rPr lang="en-US" sz="1600" dirty="0"/>
              <a:t> Others said, “These are not the words of one who is oppressed by a demon. Can a demon open the eyes of the blind?” </a:t>
            </a:r>
          </a:p>
        </p:txBody>
      </p:sp>
    </p:spTree>
    <p:extLst>
      <p:ext uri="{BB962C8B-B14F-4D97-AF65-F5344CB8AC3E}">
        <p14:creationId xmlns:p14="http://schemas.microsoft.com/office/powerpoint/2010/main" val="293283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3165973" cy="762000"/>
          </a:xfrm>
        </p:spPr>
        <p:txBody>
          <a:bodyPr>
            <a:normAutofit fontScale="90000"/>
          </a:bodyPr>
          <a:lstStyle/>
          <a:p>
            <a:r>
              <a:rPr lang="en-US" i="1" dirty="0"/>
              <a:t>Was Jesus Crazy</a:t>
            </a:r>
            <a:r>
              <a:rPr lang="en-US" i="1" dirty="0" smtClean="0"/>
              <a:t>?</a:t>
            </a:r>
            <a:br>
              <a:rPr lang="en-US" i="1" dirty="0" smtClean="0"/>
            </a:br>
            <a:r>
              <a:rPr lang="en-US" i="1" dirty="0" smtClean="0"/>
              <a:t>Why He was not</a:t>
            </a:r>
            <a:endParaRPr lang="en-US" dirty="0"/>
          </a:p>
        </p:txBody>
      </p:sp>
      <p:sp>
        <p:nvSpPr>
          <p:cNvPr id="3" name="Content Placeholder 2"/>
          <p:cNvSpPr>
            <a:spLocks noGrp="1"/>
          </p:cNvSpPr>
          <p:nvPr>
            <p:ph idx="1"/>
          </p:nvPr>
        </p:nvSpPr>
        <p:spPr>
          <a:xfrm>
            <a:off x="457200" y="1143000"/>
            <a:ext cx="8305800" cy="5334000"/>
          </a:xfrm>
        </p:spPr>
        <p:txBody>
          <a:bodyPr>
            <a:normAutofit fontScale="85000" lnSpcReduction="10000"/>
          </a:bodyPr>
          <a:lstStyle/>
          <a:p>
            <a:r>
              <a:rPr lang="en-US" u="sng" dirty="0" smtClean="0"/>
              <a:t>Healthy Emotions</a:t>
            </a:r>
            <a:r>
              <a:rPr lang="en-US" dirty="0" smtClean="0"/>
              <a:t>, </a:t>
            </a:r>
            <a:r>
              <a:rPr lang="en-US" dirty="0"/>
              <a:t>he wept at the death of his friend Lazarus (John 11:28-37) which is natural for an </a:t>
            </a:r>
            <a:r>
              <a:rPr lang="en-US" dirty="0" smtClean="0"/>
              <a:t>emotionally </a:t>
            </a:r>
            <a:r>
              <a:rPr lang="en-US" dirty="0"/>
              <a:t>healthy </a:t>
            </a:r>
            <a:r>
              <a:rPr lang="en-US" dirty="0" smtClean="0"/>
              <a:t>individual</a:t>
            </a:r>
          </a:p>
          <a:p>
            <a:r>
              <a:rPr lang="en-US" u="sng" dirty="0"/>
              <a:t>He got angry but it was a healthy kind of anger</a:t>
            </a:r>
            <a:r>
              <a:rPr lang="en-US" dirty="0"/>
              <a:t> at people taking advantage of the downtrodden by lining their pockets at the temple or due to the hardness of their hearts</a:t>
            </a:r>
            <a:r>
              <a:rPr lang="en-US" dirty="0" smtClean="0"/>
              <a:t>.</a:t>
            </a:r>
          </a:p>
          <a:p>
            <a:pPr lvl="1"/>
            <a:r>
              <a:rPr lang="en-US" dirty="0"/>
              <a:t>His anger in the Temple was due to having a zeal for the Lord, a description of the Messiah. </a:t>
            </a:r>
            <a:endParaRPr lang="en-US" dirty="0" smtClean="0"/>
          </a:p>
          <a:p>
            <a:pPr lvl="1"/>
            <a:r>
              <a:rPr lang="en-US" dirty="0" smtClean="0"/>
              <a:t>Heals man with withered hand on the Sabbath/Mark 3</a:t>
            </a:r>
          </a:p>
          <a:p>
            <a:pPr lvl="2"/>
            <a:r>
              <a:rPr lang="en-US" baseline="30000" dirty="0"/>
              <a:t>4</a:t>
            </a:r>
            <a:r>
              <a:rPr lang="en-US" dirty="0"/>
              <a:t>And he said to them, “Is it lawful on the Sabbath to do good or to do harm, to save life or to kill?” But they were silent. </a:t>
            </a:r>
            <a:r>
              <a:rPr lang="en-US" u="sng" dirty="0"/>
              <a:t>  </a:t>
            </a:r>
            <a:r>
              <a:rPr lang="en-US" u="sng" baseline="30000" dirty="0"/>
              <a:t>5</a:t>
            </a:r>
            <a:r>
              <a:rPr lang="en-US" u="sng" dirty="0"/>
              <a:t>And he looked around at them with anger, grieved at their hardness of heart</a:t>
            </a:r>
            <a:r>
              <a:rPr lang="en-US" dirty="0"/>
              <a:t>, </a:t>
            </a:r>
          </a:p>
          <a:p>
            <a:r>
              <a:rPr lang="en-US" u="sng" dirty="0"/>
              <a:t>Jesus was obviously in contact with reality</a:t>
            </a:r>
            <a:r>
              <a:rPr lang="en-US" dirty="0"/>
              <a:t>. </a:t>
            </a:r>
            <a:endParaRPr lang="en-US" dirty="0" smtClean="0"/>
          </a:p>
          <a:p>
            <a:r>
              <a:rPr lang="en-US" u="sng" dirty="0"/>
              <a:t>Jesus carried out logical conversations</a:t>
            </a:r>
            <a:r>
              <a:rPr lang="en-US" dirty="0"/>
              <a:t> even if many people missed the point when he referred to spiritual things. </a:t>
            </a:r>
            <a:endParaRPr lang="en-US" dirty="0" smtClean="0"/>
          </a:p>
          <a:p>
            <a:r>
              <a:rPr lang="en-US" u="sng" dirty="0"/>
              <a:t>Jesus’ behavior was quite in line with what would be expected, and he had deep and abiding relationships with a wide variety of people, </a:t>
            </a:r>
            <a:endParaRPr lang="en-US" u="sng" dirty="0" smtClean="0"/>
          </a:p>
        </p:txBody>
      </p:sp>
    </p:spTree>
    <p:extLst>
      <p:ext uri="{BB962C8B-B14F-4D97-AF65-F5344CB8AC3E}">
        <p14:creationId xmlns:p14="http://schemas.microsoft.com/office/powerpoint/2010/main" val="284090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p>
        </p:txBody>
      </p:sp>
      <p:sp>
        <p:nvSpPr>
          <p:cNvPr id="3" name="Content Placeholder 2"/>
          <p:cNvSpPr>
            <a:spLocks noGrp="1"/>
          </p:cNvSpPr>
          <p:nvPr>
            <p:ph idx="1"/>
          </p:nvPr>
        </p:nvSpPr>
        <p:spPr/>
        <p:txBody>
          <a:bodyPr>
            <a:normAutofit fontScale="62500" lnSpcReduction="20000"/>
          </a:bodyPr>
          <a:lstStyle/>
          <a:p>
            <a:pPr lvl="0"/>
            <a:r>
              <a:rPr lang="en-US" dirty="0"/>
              <a:t>He is the Christ (Messiah), the Anointed One foreseen by the Old Testament prophets.</a:t>
            </a:r>
          </a:p>
          <a:p>
            <a:pPr marL="0" indent="0">
              <a:buNone/>
            </a:pPr>
            <a:r>
              <a:rPr lang="en-US" dirty="0"/>
              <a:t>                    (Isaiah 9:6; Matthew 16:16; John 4:25–26; John 6:69)</a:t>
            </a:r>
          </a:p>
          <a:p>
            <a:pPr lvl="0"/>
            <a:r>
              <a:rPr lang="en-US" dirty="0"/>
              <a:t>He is the Savior of the world, the one who delivers from sin. </a:t>
            </a:r>
          </a:p>
          <a:p>
            <a:pPr lvl="1"/>
            <a:r>
              <a:rPr lang="en-US" dirty="0"/>
              <a:t>(John 3:16–18; John 4:42; Acts 5:31; 1 John 4:14)</a:t>
            </a:r>
          </a:p>
          <a:p>
            <a:pPr lvl="0"/>
            <a:r>
              <a:rPr lang="en-US" dirty="0"/>
              <a:t>He is the Lamb of God, the one who sacrificed His life for sins.</a:t>
            </a:r>
          </a:p>
          <a:p>
            <a:pPr lvl="1"/>
            <a:r>
              <a:rPr lang="en-US" dirty="0"/>
              <a:t>(Isaiah 53:7; John 1:29)</a:t>
            </a:r>
          </a:p>
          <a:p>
            <a:pPr lvl="0"/>
            <a:r>
              <a:rPr lang="en-US" dirty="0"/>
              <a:t>He is the Son of God, having a unique and intimate relationship with God the Father.</a:t>
            </a:r>
          </a:p>
          <a:p>
            <a:pPr lvl="1"/>
            <a:r>
              <a:rPr lang="en-US" dirty="0"/>
              <a:t>(John 20:31)</a:t>
            </a:r>
          </a:p>
          <a:p>
            <a:pPr lvl="0"/>
            <a:r>
              <a:rPr lang="en-US" dirty="0"/>
              <a:t>He is the Creator of all things. (John 1:3; Colossians 1:16–17, Hebrews 1:2, 3)</a:t>
            </a:r>
          </a:p>
          <a:p>
            <a:pPr lvl="0"/>
            <a:r>
              <a:rPr lang="en-US" dirty="0"/>
              <a:t>He is equal to God. (John 5:23; Philippians 2:6)</a:t>
            </a:r>
          </a:p>
          <a:p>
            <a:pPr lvl="0"/>
            <a:r>
              <a:rPr lang="en-US" dirty="0"/>
              <a:t>He is eternal, existing with God from the very beginning. (John 1:1–2)</a:t>
            </a:r>
          </a:p>
          <a:p>
            <a:pPr lvl="0"/>
            <a:r>
              <a:rPr lang="en-US" dirty="0"/>
              <a:t>He is God in the flesh, revealing to us what God is like. (John 1:18, Hebrews 1:3)</a:t>
            </a:r>
          </a:p>
          <a:p>
            <a:pPr lvl="0"/>
            <a:r>
              <a:rPr lang="en-US" dirty="0"/>
              <a:t>He is the Lord of all. (Acts 10:36, Philippians 2:9–11)</a:t>
            </a:r>
          </a:p>
          <a:p>
            <a:pPr lvl="0"/>
            <a:r>
              <a:rPr lang="en-US" dirty="0"/>
              <a:t>He was born of a virgin. (Isaiah 7:14, Matthew 1:22–23; Luke 1:27–35)</a:t>
            </a:r>
          </a:p>
          <a:p>
            <a:pPr lvl="0"/>
            <a:r>
              <a:rPr lang="en-US" dirty="0"/>
              <a:t>He has the authority to forgive sins. (Mark 2:10)</a:t>
            </a:r>
          </a:p>
          <a:p>
            <a:pPr lvl="0"/>
            <a:r>
              <a:rPr lang="en-US" dirty="0"/>
              <a:t>He is worshiped. (John 9:38; Luke 24:52; Hebrews 1:6)</a:t>
            </a:r>
          </a:p>
          <a:p>
            <a:pPr lvl="0"/>
            <a:r>
              <a:rPr lang="en-US" dirty="0"/>
              <a:t>He is the living Savior, raised from the dead and sitting today at the right hand of God;</a:t>
            </a:r>
          </a:p>
          <a:p>
            <a:pPr lvl="0"/>
            <a:r>
              <a:rPr lang="en-US" dirty="0"/>
              <a:t>By His resurrection we have new life. (1 Peter 3:21–22; Romans 8:34)</a:t>
            </a:r>
          </a:p>
          <a:p>
            <a:endParaRPr lang="en-US" dirty="0"/>
          </a:p>
        </p:txBody>
      </p:sp>
    </p:spTree>
    <p:extLst>
      <p:ext uri="{BB962C8B-B14F-4D97-AF65-F5344CB8AC3E}">
        <p14:creationId xmlns:p14="http://schemas.microsoft.com/office/powerpoint/2010/main" val="396125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of Modern Scholar</a:t>
            </a:r>
          </a:p>
        </p:txBody>
      </p:sp>
      <p:sp>
        <p:nvSpPr>
          <p:cNvPr id="3" name="Content Placeholder 2"/>
          <p:cNvSpPr>
            <a:spLocks noGrp="1"/>
          </p:cNvSpPr>
          <p:nvPr>
            <p:ph idx="1"/>
          </p:nvPr>
        </p:nvSpPr>
        <p:spPr/>
        <p:txBody>
          <a:bodyPr/>
          <a:lstStyle/>
          <a:p>
            <a:r>
              <a:rPr lang="en-US" dirty="0"/>
              <a:t>The followers of Jesus invented his deity after his death</a:t>
            </a:r>
          </a:p>
          <a:p>
            <a:r>
              <a:rPr lang="en-US" dirty="0"/>
              <a:t>Jesus was a Magician </a:t>
            </a:r>
          </a:p>
          <a:p>
            <a:r>
              <a:rPr lang="en-US" dirty="0"/>
              <a:t>Jesus is a non-apocalyptic, teasing teacher</a:t>
            </a:r>
          </a:p>
          <a:p>
            <a:r>
              <a:rPr lang="en-US" dirty="0"/>
              <a:t>Jesus was an apocalyptic prophet</a:t>
            </a:r>
          </a:p>
          <a:p>
            <a:r>
              <a:rPr lang="en-US" dirty="0"/>
              <a:t>Jesus was a Cynic </a:t>
            </a:r>
          </a:p>
          <a:p>
            <a:r>
              <a:rPr lang="en-US" dirty="0"/>
              <a:t>Jesus just man </a:t>
            </a:r>
          </a:p>
          <a:p>
            <a:r>
              <a:rPr lang="en-US" dirty="0"/>
              <a:t>Jesus never claimed to be God </a:t>
            </a:r>
          </a:p>
          <a:p>
            <a:r>
              <a:rPr lang="en-US" dirty="0"/>
              <a:t>Jesus was a revolutionary, a sage, an iconoclastic Jew</a:t>
            </a:r>
          </a:p>
          <a:p>
            <a:endParaRPr lang="en-US" dirty="0"/>
          </a:p>
        </p:txBody>
      </p:sp>
    </p:spTree>
    <p:extLst>
      <p:ext uri="{BB962C8B-B14F-4D97-AF65-F5344CB8AC3E}">
        <p14:creationId xmlns:p14="http://schemas.microsoft.com/office/powerpoint/2010/main" val="297967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spTree>
    <p:extLst>
      <p:ext uri="{BB962C8B-B14F-4D97-AF65-F5344CB8AC3E}">
        <p14:creationId xmlns:p14="http://schemas.microsoft.com/office/powerpoint/2010/main" val="390764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256141FB-9B50-4CA0-B33C-F68EC64E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06515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xmlns="" id="{C3559E12-C9AE-4E13-A6AA-F342E6BD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7544" y="2980073"/>
            <a:ext cx="380937" cy="55870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28481" y="3259427"/>
            <a:ext cx="2044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105- 115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3562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4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9" name="TextBox 78"/>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sp>
        <p:nvSpPr>
          <p:cNvPr id="80" name="Isosceles Triangle 79"/>
          <p:cNvSpPr/>
          <p:nvPr/>
        </p:nvSpPr>
        <p:spPr>
          <a:xfrm>
            <a:off x="2209800" y="5302677"/>
            <a:ext cx="108765" cy="137911"/>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flipH="1">
            <a:off x="2279317" y="2562549"/>
            <a:ext cx="3124009" cy="2809083"/>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90371" y="542267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64 AD</a:t>
            </a:r>
          </a:p>
        </p:txBody>
      </p:sp>
    </p:spTree>
    <p:extLst>
      <p:ext uri="{BB962C8B-B14F-4D97-AF65-F5344CB8AC3E}">
        <p14:creationId xmlns:p14="http://schemas.microsoft.com/office/powerpoint/2010/main" val="181654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4267948" y="2690289"/>
            <a:ext cx="399468"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93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Josephus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The Antiquities</a:t>
            </a:r>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8" name="TextBox 77"/>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561" y="1236869"/>
            <a:ext cx="957718" cy="640934"/>
          </a:xfrm>
          <a:prstGeom prst="rect">
            <a:avLst/>
          </a:prstGeom>
        </p:spPr>
      </p:pic>
      <p:sp>
        <p:nvSpPr>
          <p:cNvPr id="79" name="TextBox 78"/>
          <p:cNvSpPr txBox="1"/>
          <p:nvPr/>
        </p:nvSpPr>
        <p:spPr>
          <a:xfrm>
            <a:off x="4135266" y="1931607"/>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Pliny the Younger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to Trajan</a:t>
            </a:r>
          </a:p>
        </p:txBody>
      </p:sp>
      <p:sp>
        <p:nvSpPr>
          <p:cNvPr id="80" name="TextBox 79"/>
          <p:cNvSpPr txBox="1"/>
          <p:nvPr/>
        </p:nvSpPr>
        <p:spPr>
          <a:xfrm>
            <a:off x="5692966" y="1834928"/>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Suetonius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Claudius, Nero  &amp; Christians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5400000" flipV="1">
            <a:off x="4366002" y="2412165"/>
            <a:ext cx="163902" cy="300769"/>
            <a:chOff x="8370639" y="3275021"/>
            <a:chExt cx="163902" cy="300769"/>
          </a:xfrm>
        </p:grpSpPr>
        <p:cxnSp>
          <p:nvCxnSpPr>
            <p:cNvPr id="83" name="Straight Connector 82"/>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84" name="Straight Connector 83"/>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57408" y="1225847"/>
            <a:ext cx="334990" cy="610063"/>
          </a:xfrm>
          <a:prstGeom prst="rect">
            <a:avLst/>
          </a:prstGeom>
        </p:spPr>
      </p:pic>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Christ cup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Egypt</a:t>
            </a:r>
          </a:p>
        </p:txBody>
      </p:sp>
      <p:cxnSp>
        <p:nvCxnSpPr>
          <p:cNvPr id="87" name="Straight Connector 86"/>
          <p:cNvCxnSpPr>
            <a:endCxn id="90" idx="5"/>
          </p:cNvCxnSpPr>
          <p:nvPr/>
        </p:nvCxnSpPr>
        <p:spPr>
          <a:xfrm flipH="1">
            <a:off x="1992219" y="2562549"/>
            <a:ext cx="3411108" cy="280908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751269" y="5899782"/>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a:off x="1910645" y="5302677"/>
            <a:ext cx="108765" cy="1379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1657046" y="5551115"/>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ekton Pro Cond" pitchFamily="34" charset="0"/>
              </a:rPr>
              <a:t>Jews out Rome</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p:txBody>
      </p:sp>
      <p:sp>
        <p:nvSpPr>
          <p:cNvPr id="39" name="TextBox 38"/>
          <p:cNvSpPr txBox="1"/>
          <p:nvPr/>
        </p:nvSpPr>
        <p:spPr>
          <a:xfrm>
            <a:off x="497241" y="304800"/>
            <a:ext cx="8570559" cy="1323439"/>
          </a:xfrm>
          <a:prstGeom prst="rect">
            <a:avLst/>
          </a:prstGeom>
          <a:noFill/>
        </p:spPr>
        <p:txBody>
          <a:bodyPr wrap="square" rtlCol="0">
            <a:spAutoFit/>
          </a:bodyPr>
          <a:lstStyle/>
          <a:p>
            <a:r>
              <a:rPr lang="en-US" sz="1600" b="1" dirty="0"/>
              <a:t>Mark 9:38-39 (NKJV) </a:t>
            </a:r>
            <a:r>
              <a:rPr lang="en-US" sz="1600" baseline="30000" dirty="0"/>
              <a:t>38 </a:t>
            </a:r>
            <a:r>
              <a:rPr lang="en-US" sz="1600" dirty="0"/>
              <a:t> Now John answered Him, saying, "Teacher, we saw someone who does not follow us casting out demons in Your name, and we forbade him because he does not follow us." </a:t>
            </a:r>
            <a:br>
              <a:rPr lang="en-US" sz="1600" dirty="0"/>
            </a:br>
            <a:r>
              <a:rPr lang="en-US" sz="1600" baseline="30000" dirty="0"/>
              <a:t>39 </a:t>
            </a:r>
            <a:r>
              <a:rPr lang="en-US" sz="1600" dirty="0"/>
              <a:t> But Jesus said, "Do not forbid him, for no one who works a miracle in My name can soon afterward speak evil of Me.</a:t>
            </a:r>
          </a:p>
          <a:p>
            <a:endParaRPr lang="en-US" sz="1600" dirty="0"/>
          </a:p>
        </p:txBody>
      </p:sp>
    </p:spTree>
    <p:extLst>
      <p:ext uri="{BB962C8B-B14F-4D97-AF65-F5344CB8AC3E}">
        <p14:creationId xmlns:p14="http://schemas.microsoft.com/office/powerpoint/2010/main" val="59143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838200"/>
          </a:xfrm>
        </p:spPr>
        <p:txBody>
          <a:bodyPr/>
          <a:lstStyle/>
          <a:p>
            <a:r>
              <a:rPr lang="en-US" dirty="0"/>
              <a:t>Class Outline</a:t>
            </a:r>
          </a:p>
        </p:txBody>
      </p:sp>
      <p:graphicFrame>
        <p:nvGraphicFramePr>
          <p:cNvPr id="8" name="Table 7"/>
          <p:cNvGraphicFramePr>
            <a:graphicFrameLocks noGrp="1"/>
          </p:cNvGraphicFramePr>
          <p:nvPr>
            <p:extLst>
              <p:ext uri="{D42A27DB-BD31-4B8C-83A1-F6EECF244321}">
                <p14:modId xmlns:p14="http://schemas.microsoft.com/office/powerpoint/2010/main" val="3883029570"/>
              </p:ext>
            </p:extLst>
          </p:nvPr>
        </p:nvGraphicFramePr>
        <p:xfrm>
          <a:off x="457200" y="1295400"/>
          <a:ext cx="8458200" cy="4788619"/>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xmlns="" val="20000"/>
                    </a:ext>
                  </a:extLst>
                </a:gridCol>
                <a:gridCol w="7696200">
                  <a:extLst>
                    <a:ext uri="{9D8B030D-6E8A-4147-A177-3AD203B41FA5}">
                      <a16:colId xmlns:a16="http://schemas.microsoft.com/office/drawing/2014/main" xmlns="" val="20001"/>
                    </a:ext>
                  </a:extLst>
                </a:gridCol>
              </a:tblGrid>
              <a:tr h="452023">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Lesson</a:t>
                      </a:r>
                      <a:endParaRPr lang="en-US" sz="1400" dirty="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Description</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0"/>
                  </a:ext>
                </a:extLst>
              </a:tr>
              <a:tr h="29889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Jesus of the Bible vs Reinvented Jesus of Modern Man</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1"/>
                  </a:ext>
                </a:extLst>
              </a:tr>
              <a:tr h="141257">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Tools for Examination of the Evidence</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2"/>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Does the Eyewitness Evidence of the Biographies of Jesus the Christ Stand Up to Scrutiny?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3"/>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the Documentary Evidence (Jesus’ Biographies) Reliably Preserved for 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4"/>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Is There Credible Non-Biblical Evidence for Jesus outside His Biographies?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5"/>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Does Archaeology/the Scientific Evidence Confirm or Contradict Biographies of Jesus?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6"/>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Jesus Really Convinced That He Was the Son of God and did Jesus the Christ fulfill the Attributes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7"/>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Psychological Evidence; Was Jesus Crazy When He Claimed to Be the Son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8"/>
                  </a:ext>
                </a:extLst>
              </a:tr>
              <a:tr h="52613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Fingerprint Evidence – Prophecy</a:t>
                      </a:r>
                    </a:p>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Did Jesus—and Jesus Alone—Match the Identity of the Messiah?</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9"/>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Resurrection – was Jesus Raised from the Dead?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0"/>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What is the Evidence of that Jesus was seen Alive after His Death on the Cross?</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1"/>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Tactics for Discussing the Case for Jesus the Christ</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2"/>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What Does the Evidence Establish—And What Does It Mean Today?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5527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Paul - Undisputed</a:t>
            </a:r>
          </a:p>
        </p:txBody>
      </p:sp>
      <p:sp>
        <p:nvSpPr>
          <p:cNvPr id="3" name="TextBox 2"/>
          <p:cNvSpPr txBox="1"/>
          <p:nvPr/>
        </p:nvSpPr>
        <p:spPr>
          <a:xfrm>
            <a:off x="152400" y="1295400"/>
            <a:ext cx="8686800" cy="4524315"/>
          </a:xfrm>
          <a:prstGeom prst="rect">
            <a:avLst/>
          </a:prstGeom>
          <a:noFill/>
        </p:spPr>
        <p:txBody>
          <a:bodyPr wrap="square" rtlCol="0">
            <a:spAutoFit/>
          </a:bodyPr>
          <a:lstStyle/>
          <a:p>
            <a:pPr lvl="0"/>
            <a:r>
              <a:rPr lang="en-US" sz="2400" u="sng" dirty="0">
                <a:solidFill>
                  <a:srgbClr val="FFFF00"/>
                </a:solidFill>
              </a:rPr>
              <a:t>L07</a:t>
            </a:r>
            <a:r>
              <a:rPr lang="en-US" sz="2400" u="sng" dirty="0"/>
              <a:t> First Epistle to the Thessalonians (51 AD) </a:t>
            </a:r>
            <a:r>
              <a:rPr lang="en-US" sz="2400" u="sng" dirty="0">
                <a:solidFill>
                  <a:srgbClr val="FFFF00"/>
                </a:solidFill>
              </a:rPr>
              <a:t>Danny H</a:t>
            </a:r>
            <a:endParaRPr lang="en-US" sz="2400" dirty="0">
              <a:solidFill>
                <a:srgbClr val="FFFF00"/>
              </a:solidFill>
            </a:endParaRPr>
          </a:p>
          <a:p>
            <a:pPr lvl="0"/>
            <a:r>
              <a:rPr lang="en-US" sz="2400" u="sng" dirty="0">
                <a:solidFill>
                  <a:srgbClr val="FFFF00"/>
                </a:solidFill>
              </a:rPr>
              <a:t>L07</a:t>
            </a:r>
            <a:r>
              <a:rPr lang="en-US" sz="2400" u="sng" dirty="0"/>
              <a:t> Epistle to the Galatians (47 (51-53)AD?) </a:t>
            </a:r>
            <a:r>
              <a:rPr lang="en-US" sz="2400" u="sng" dirty="0">
                <a:solidFill>
                  <a:srgbClr val="FFFF00"/>
                </a:solidFill>
              </a:rPr>
              <a:t>Joel Y</a:t>
            </a:r>
            <a:endParaRPr lang="en-US" sz="2400" dirty="0">
              <a:solidFill>
                <a:srgbClr val="FFFF00"/>
              </a:solidFill>
            </a:endParaRPr>
          </a:p>
          <a:p>
            <a:pPr lvl="0"/>
            <a:endParaRPr lang="en-US" sz="2400" u="sng" dirty="0"/>
          </a:p>
          <a:p>
            <a:pPr lvl="0"/>
            <a:r>
              <a:rPr lang="en-US" sz="2400" u="sng" dirty="0">
                <a:solidFill>
                  <a:srgbClr val="FFFF00"/>
                </a:solidFill>
              </a:rPr>
              <a:t>L11</a:t>
            </a:r>
            <a:r>
              <a:rPr lang="en-US" sz="2400" u="sng" dirty="0"/>
              <a:t> First Epistle to the Corinthians (52-56 AD</a:t>
            </a:r>
            <a:r>
              <a:rPr lang="en-US" sz="2400" u="sng" dirty="0" smtClean="0"/>
              <a:t>) </a:t>
            </a:r>
            <a:r>
              <a:rPr lang="en-US" sz="2400" u="sng" dirty="0" smtClean="0">
                <a:solidFill>
                  <a:srgbClr val="FFFF00"/>
                </a:solidFill>
              </a:rPr>
              <a:t>Luke </a:t>
            </a:r>
            <a:r>
              <a:rPr lang="en-US" sz="2400" u="sng" dirty="0" err="1" smtClean="0">
                <a:solidFill>
                  <a:srgbClr val="FFFF00"/>
                </a:solidFill>
              </a:rPr>
              <a:t>Rosetti</a:t>
            </a:r>
            <a:endParaRPr lang="en-US" sz="2400" u="sng" dirty="0">
              <a:solidFill>
                <a:srgbClr val="FFFF00"/>
              </a:solidFill>
            </a:endParaRPr>
          </a:p>
          <a:p>
            <a:pPr lvl="0"/>
            <a:r>
              <a:rPr lang="en-US" sz="2400" u="sng" dirty="0">
                <a:solidFill>
                  <a:srgbClr val="FFFF00"/>
                </a:solidFill>
              </a:rPr>
              <a:t>L11</a:t>
            </a:r>
            <a:r>
              <a:rPr lang="en-US" sz="2400" u="sng" dirty="0"/>
              <a:t>Second Epistle to the Corinthians (52-56 AD)  </a:t>
            </a:r>
            <a:r>
              <a:rPr lang="en-US" sz="2400" u="sng" dirty="0">
                <a:solidFill>
                  <a:srgbClr val="FFFF00"/>
                </a:solidFill>
              </a:rPr>
              <a:t>Corey W</a:t>
            </a:r>
            <a:endParaRPr lang="en-US" sz="2400" dirty="0">
              <a:solidFill>
                <a:srgbClr val="FFFF00"/>
              </a:solidFill>
            </a:endParaRPr>
          </a:p>
          <a:p>
            <a:pPr lvl="0"/>
            <a:endParaRPr lang="en-US" sz="2400" u="sng" dirty="0"/>
          </a:p>
          <a:p>
            <a:r>
              <a:rPr lang="en-US" sz="2400" u="sng" dirty="0">
                <a:solidFill>
                  <a:srgbClr val="FFFF00"/>
                </a:solidFill>
              </a:rPr>
              <a:t>L08</a:t>
            </a:r>
            <a:r>
              <a:rPr lang="en-US" sz="2400" u="sng" dirty="0"/>
              <a:t> Epistle to the Philippians (60-62 AD) </a:t>
            </a:r>
            <a:r>
              <a:rPr lang="en-US" sz="2400" u="sng" dirty="0">
                <a:solidFill>
                  <a:srgbClr val="FFFF00"/>
                </a:solidFill>
              </a:rPr>
              <a:t>Jana S, Chester T, Corey W,  </a:t>
            </a:r>
            <a:r>
              <a:rPr lang="en-US" sz="2400" u="sng" dirty="0" err="1">
                <a:solidFill>
                  <a:srgbClr val="FFFF00"/>
                </a:solidFill>
              </a:rPr>
              <a:t>DeAnna</a:t>
            </a:r>
            <a:r>
              <a:rPr lang="en-US" sz="2400" u="sng" dirty="0">
                <a:solidFill>
                  <a:srgbClr val="FFFF00"/>
                </a:solidFill>
              </a:rPr>
              <a:t> B</a:t>
            </a:r>
            <a:endParaRPr lang="en-US" sz="2400" dirty="0">
              <a:solidFill>
                <a:srgbClr val="FFFF00"/>
              </a:solidFill>
            </a:endParaRPr>
          </a:p>
          <a:p>
            <a:pPr lvl="0"/>
            <a:endParaRPr lang="en-US" sz="2400" u="sng" dirty="0"/>
          </a:p>
          <a:p>
            <a:pPr lvl="0"/>
            <a:r>
              <a:rPr lang="en-US" sz="2400" u="sng" dirty="0">
                <a:solidFill>
                  <a:srgbClr val="FFFF00"/>
                </a:solidFill>
              </a:rPr>
              <a:t>L08</a:t>
            </a:r>
            <a:r>
              <a:rPr lang="en-US" sz="2400" u="sng" dirty="0"/>
              <a:t> Epistle to Philemon (60-62 AD) </a:t>
            </a:r>
            <a:r>
              <a:rPr lang="en-US" sz="2400" u="sng" dirty="0">
                <a:solidFill>
                  <a:srgbClr val="FFFF00"/>
                </a:solidFill>
              </a:rPr>
              <a:t>Sara H</a:t>
            </a:r>
            <a:endParaRPr lang="en-US" sz="2400" dirty="0">
              <a:solidFill>
                <a:srgbClr val="FFFF00"/>
              </a:solidFill>
            </a:endParaRPr>
          </a:p>
          <a:p>
            <a:endParaRPr lang="en-US" sz="2400" u="sng" dirty="0"/>
          </a:p>
          <a:p>
            <a:r>
              <a:rPr lang="en-US" sz="2400" u="sng" dirty="0">
                <a:solidFill>
                  <a:srgbClr val="FFFF00"/>
                </a:solidFill>
              </a:rPr>
              <a:t>L13</a:t>
            </a:r>
            <a:r>
              <a:rPr lang="en-US" sz="2400" u="sng" dirty="0"/>
              <a:t> Epistle to the Romans (52-57 AD) </a:t>
            </a:r>
            <a:r>
              <a:rPr lang="en-US" sz="2400" u="sng" dirty="0">
                <a:solidFill>
                  <a:srgbClr val="FFFF00"/>
                </a:solidFill>
              </a:rPr>
              <a:t>Marty B </a:t>
            </a:r>
            <a:endParaRPr lang="en-US" sz="2400" dirty="0">
              <a:solidFill>
                <a:srgbClr val="FFFF00"/>
              </a:solidFill>
            </a:endParaRPr>
          </a:p>
        </p:txBody>
      </p:sp>
      <p:sp>
        <p:nvSpPr>
          <p:cNvPr id="4" name="TextBox 3">
            <a:extLst>
              <a:ext uri="{FF2B5EF4-FFF2-40B4-BE49-F238E27FC236}">
                <a16:creationId xmlns:a16="http://schemas.microsoft.com/office/drawing/2014/main" xmlns="" id="{72C38A59-CF17-4F48-85C0-A8C6ED8E7180}"/>
              </a:ext>
            </a:extLst>
          </p:cNvPr>
          <p:cNvSpPr txBox="1"/>
          <p:nvPr/>
        </p:nvSpPr>
        <p:spPr>
          <a:xfrm>
            <a:off x="5410200" y="838200"/>
            <a:ext cx="2746970" cy="369332"/>
          </a:xfrm>
          <a:prstGeom prst="rect">
            <a:avLst/>
          </a:prstGeom>
          <a:noFill/>
        </p:spPr>
        <p:txBody>
          <a:bodyPr wrap="none" rtlCol="0">
            <a:spAutoFit/>
          </a:bodyPr>
          <a:lstStyle/>
          <a:p>
            <a:r>
              <a:rPr lang="en-US" dirty="0">
                <a:solidFill>
                  <a:srgbClr val="FFFF00"/>
                </a:solidFill>
              </a:rPr>
              <a:t>Resurrection, Miracles, Deity</a:t>
            </a:r>
          </a:p>
        </p:txBody>
      </p:sp>
    </p:spTree>
    <p:extLst>
      <p:ext uri="{BB962C8B-B14F-4D97-AF65-F5344CB8AC3E}">
        <p14:creationId xmlns:p14="http://schemas.microsoft.com/office/powerpoint/2010/main" val="4026912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grpSp>
        <p:nvGrpSpPr>
          <p:cNvPr id="39" name="Group 38"/>
          <p:cNvGrpSpPr/>
          <p:nvPr/>
        </p:nvGrpSpPr>
        <p:grpSpPr>
          <a:xfrm>
            <a:off x="304800" y="4328769"/>
            <a:ext cx="8545733" cy="764452"/>
            <a:chOff x="593953" y="4818685"/>
            <a:chExt cx="8545733" cy="764452"/>
          </a:xfrm>
        </p:grpSpPr>
        <p:grpSp>
          <p:nvGrpSpPr>
            <p:cNvPr id="40" name="Group 39"/>
            <p:cNvGrpSpPr/>
            <p:nvPr/>
          </p:nvGrpSpPr>
          <p:grpSpPr>
            <a:xfrm>
              <a:off x="2754835" y="4818685"/>
              <a:ext cx="992037" cy="457200"/>
              <a:chOff x="1687280" y="4822394"/>
              <a:chExt cx="992037" cy="457200"/>
            </a:xfrm>
          </p:grpSpPr>
          <p:sp>
            <p:nvSpPr>
              <p:cNvPr id="73" name="Rectangle 72"/>
              <p:cNvSpPr/>
              <p:nvPr/>
            </p:nvSpPr>
            <p:spPr>
              <a:xfrm>
                <a:off x="1764917" y="4933453"/>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42" name="Group 41"/>
            <p:cNvGrpSpPr/>
            <p:nvPr/>
          </p:nvGrpSpPr>
          <p:grpSpPr>
            <a:xfrm>
              <a:off x="3746872" y="4818685"/>
              <a:ext cx="1005840" cy="457200"/>
              <a:chOff x="2896492" y="4819153"/>
              <a:chExt cx="1005840" cy="457200"/>
            </a:xfrm>
          </p:grpSpPr>
          <p:sp>
            <p:nvSpPr>
              <p:cNvPr id="69" name="Rectangle 68"/>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2987932" y="4933453"/>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TextBox 4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44" name="TextBox 4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45" name="Group 44"/>
            <p:cNvGrpSpPr/>
            <p:nvPr/>
          </p:nvGrpSpPr>
          <p:grpSpPr>
            <a:xfrm>
              <a:off x="4752712" y="4818685"/>
              <a:ext cx="1005840" cy="457200"/>
              <a:chOff x="4130932" y="4822394"/>
              <a:chExt cx="1005840" cy="457200"/>
            </a:xfrm>
          </p:grpSpPr>
          <p:sp>
            <p:nvSpPr>
              <p:cNvPr id="67" name="Rectangle 66"/>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p:nvSpPr>
            <p:spPr>
              <a:xfrm>
                <a:off x="4222372" y="4933453"/>
                <a:ext cx="914400" cy="228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851978" y="4932985"/>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7850334" y="4932985"/>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52" name="TextBox 5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53" name="TextBox 5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54" name="TextBox 5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56" name="Group 55"/>
            <p:cNvGrpSpPr/>
            <p:nvPr/>
          </p:nvGrpSpPr>
          <p:grpSpPr>
            <a:xfrm>
              <a:off x="1766831" y="4818685"/>
              <a:ext cx="987595" cy="457200"/>
              <a:chOff x="699685" y="4829019"/>
              <a:chExt cx="987595" cy="457200"/>
            </a:xfrm>
          </p:grpSpPr>
          <p:sp>
            <p:nvSpPr>
              <p:cNvPr id="65" name="Rectangle 64"/>
              <p:cNvSpPr/>
              <p:nvPr/>
            </p:nvSpPr>
            <p:spPr>
              <a:xfrm>
                <a:off x="772880" y="4946081"/>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58" name="Group 57"/>
            <p:cNvGrpSpPr/>
            <p:nvPr/>
          </p:nvGrpSpPr>
          <p:grpSpPr>
            <a:xfrm>
              <a:off x="6755948" y="4818685"/>
              <a:ext cx="1005840" cy="457200"/>
              <a:chOff x="6755948" y="4812546"/>
              <a:chExt cx="1005840" cy="457200"/>
            </a:xfrm>
          </p:grpSpPr>
          <p:sp>
            <p:nvSpPr>
              <p:cNvPr id="63" name="Rectangle 62"/>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9" name="Group 58"/>
            <p:cNvGrpSpPr/>
            <p:nvPr/>
          </p:nvGrpSpPr>
          <p:grpSpPr>
            <a:xfrm>
              <a:off x="760991" y="4818685"/>
              <a:ext cx="1005840" cy="457200"/>
              <a:chOff x="6755948" y="4812546"/>
              <a:chExt cx="1005840" cy="457200"/>
            </a:xfrm>
          </p:grpSpPr>
          <p:sp>
            <p:nvSpPr>
              <p:cNvPr id="61" name="Rectangle 60"/>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0" name="TextBox 59"/>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grpSp>
        <p:nvGrpSpPr>
          <p:cNvPr id="26" name="Group 25"/>
          <p:cNvGrpSpPr/>
          <p:nvPr/>
        </p:nvGrpSpPr>
        <p:grpSpPr>
          <a:xfrm>
            <a:off x="874534" y="3064328"/>
            <a:ext cx="4885620" cy="1438264"/>
            <a:chOff x="874534" y="3064328"/>
            <a:chExt cx="4885620" cy="1438264"/>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00774">
              <a:off x="1403989" y="3925107"/>
              <a:ext cx="393740" cy="577485"/>
            </a:xfrm>
            <a:prstGeom prst="rect">
              <a:avLst/>
            </a:prstGeom>
          </p:spPr>
        </p:pic>
        <p:sp>
          <p:nvSpPr>
            <p:cNvPr id="33" name="TextBox 32"/>
            <p:cNvSpPr txBox="1"/>
            <p:nvPr/>
          </p:nvSpPr>
          <p:spPr>
            <a:xfrm>
              <a:off x="874534" y="3796775"/>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34" name="Group 33"/>
            <p:cNvGrpSpPr/>
            <p:nvPr/>
          </p:nvGrpSpPr>
          <p:grpSpPr>
            <a:xfrm>
              <a:off x="1015950" y="3064328"/>
              <a:ext cx="627095" cy="770001"/>
              <a:chOff x="593953" y="882934"/>
              <a:chExt cx="627095" cy="770001"/>
            </a:xfrm>
          </p:grpSpPr>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36" name="TextBox 3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37" name="TextBox 36"/>
            <p:cNvSpPr txBox="1"/>
            <p:nvPr/>
          </p:nvSpPr>
          <p:spPr>
            <a:xfrm>
              <a:off x="5126647" y="3216919"/>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7413" y="3750388"/>
              <a:ext cx="463972" cy="547249"/>
            </a:xfrm>
            <a:prstGeom prst="rect">
              <a:avLst/>
            </a:prstGeom>
          </p:spPr>
        </p:pic>
        <p:sp>
          <p:nvSpPr>
            <p:cNvPr id="75" name="Rectangle 74"/>
            <p:cNvSpPr/>
            <p:nvPr/>
          </p:nvSpPr>
          <p:spPr>
            <a:xfrm>
              <a:off x="1195833" y="4297637"/>
              <a:ext cx="281845" cy="45719"/>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807243" y="1676400"/>
            <a:ext cx="1901118" cy="2773508"/>
            <a:chOff x="2807243" y="1676400"/>
            <a:chExt cx="1901118" cy="2773508"/>
          </a:xfrm>
        </p:grpSpPr>
        <p:sp>
          <p:nvSpPr>
            <p:cNvPr id="76" name="Rectangle 75"/>
            <p:cNvSpPr/>
            <p:nvPr/>
          </p:nvSpPr>
          <p:spPr>
            <a:xfrm>
              <a:off x="3908142" y="3987459"/>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77" name="Group 76"/>
            <p:cNvGrpSpPr/>
            <p:nvPr/>
          </p:nvGrpSpPr>
          <p:grpSpPr>
            <a:xfrm>
              <a:off x="2807243" y="1676400"/>
              <a:ext cx="1708082" cy="2773508"/>
              <a:chOff x="3096396" y="2166316"/>
              <a:chExt cx="1708082" cy="2773508"/>
            </a:xfrm>
          </p:grpSpPr>
          <p:sp>
            <p:nvSpPr>
              <p:cNvPr id="78" name="TextBox 77"/>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79" name="Left Brace 78"/>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81" name="Rectangle 80"/>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p:txBody>
          </p:sp>
          <p:grpSp>
            <p:nvGrpSpPr>
              <p:cNvPr id="82" name="Group 81"/>
              <p:cNvGrpSpPr/>
              <p:nvPr/>
            </p:nvGrpSpPr>
            <p:grpSpPr>
              <a:xfrm>
                <a:off x="3731434" y="4696910"/>
                <a:ext cx="122316" cy="113169"/>
                <a:chOff x="5753383" y="4667061"/>
                <a:chExt cx="122316" cy="113169"/>
              </a:xfrm>
            </p:grpSpPr>
            <p:sp>
              <p:nvSpPr>
                <p:cNvPr id="118" name="Freeform 117"/>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942768" y="4762100"/>
                <a:ext cx="122316" cy="113169"/>
                <a:chOff x="5753383" y="4667061"/>
                <a:chExt cx="122316" cy="113169"/>
              </a:xfrm>
            </p:grpSpPr>
            <p:sp>
              <p:nvSpPr>
                <p:cNvPr id="115" name="Freeform 11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156461" y="4701436"/>
                <a:ext cx="122316" cy="113169"/>
                <a:chOff x="5753383" y="4667061"/>
                <a:chExt cx="122316" cy="113169"/>
              </a:xfrm>
            </p:grpSpPr>
            <p:sp>
              <p:nvSpPr>
                <p:cNvPr id="112" name="Freeform 11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163298" y="4826655"/>
                <a:ext cx="122316" cy="113169"/>
                <a:chOff x="5753383" y="4667061"/>
                <a:chExt cx="122316" cy="113169"/>
              </a:xfrm>
            </p:grpSpPr>
            <p:sp>
              <p:nvSpPr>
                <p:cNvPr id="109" name="Freeform 10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p>
            </p:txBody>
          </p:sp>
          <p:sp>
            <p:nvSpPr>
              <p:cNvPr id="87" name="Rectangle 86"/>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p>
            </p:txBody>
          </p:sp>
          <p:sp>
            <p:nvSpPr>
              <p:cNvPr id="88" name="Rectangle 87"/>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p:txBody>
          </p:sp>
          <p:grpSp>
            <p:nvGrpSpPr>
              <p:cNvPr id="89" name="Group 88"/>
              <p:cNvGrpSpPr/>
              <p:nvPr/>
            </p:nvGrpSpPr>
            <p:grpSpPr>
              <a:xfrm>
                <a:off x="4059875" y="4761016"/>
                <a:ext cx="122316" cy="113169"/>
                <a:chOff x="5753383" y="4667061"/>
                <a:chExt cx="122316" cy="113169"/>
              </a:xfrm>
            </p:grpSpPr>
            <p:sp>
              <p:nvSpPr>
                <p:cNvPr id="106" name="Freeform 10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298340" y="4810385"/>
                <a:ext cx="122316" cy="113169"/>
                <a:chOff x="5753383" y="4667061"/>
                <a:chExt cx="122316" cy="113169"/>
              </a:xfrm>
            </p:grpSpPr>
            <p:sp>
              <p:nvSpPr>
                <p:cNvPr id="103" name="Freeform 10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p>
            </p:txBody>
          </p:sp>
          <p:grpSp>
            <p:nvGrpSpPr>
              <p:cNvPr id="92" name="Group 91"/>
              <p:cNvGrpSpPr/>
              <p:nvPr/>
            </p:nvGrpSpPr>
            <p:grpSpPr>
              <a:xfrm>
                <a:off x="4479202" y="4819439"/>
                <a:ext cx="122316" cy="113169"/>
                <a:chOff x="5753383" y="4667061"/>
                <a:chExt cx="122316" cy="113169"/>
              </a:xfrm>
            </p:grpSpPr>
            <p:sp>
              <p:nvSpPr>
                <p:cNvPr id="100" name="Freeform 9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276850" y="2166316"/>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95" name="Rectangle 94"/>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96" name="Left Brace 95"/>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7" name="Rectangle 96"/>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98" name="Left Brace 97"/>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Rectangle 98"/>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grpSp>
      </p:grpSp>
      <p:grpSp>
        <p:nvGrpSpPr>
          <p:cNvPr id="121" name="Group 120"/>
          <p:cNvGrpSpPr/>
          <p:nvPr/>
        </p:nvGrpSpPr>
        <p:grpSpPr>
          <a:xfrm>
            <a:off x="4997205" y="5086824"/>
            <a:ext cx="3140752" cy="1117949"/>
            <a:chOff x="5286358" y="5576740"/>
            <a:chExt cx="3140752" cy="1117949"/>
          </a:xfrm>
        </p:grpSpPr>
        <p:grpSp>
          <p:nvGrpSpPr>
            <p:cNvPr id="122" name="Group 121"/>
            <p:cNvGrpSpPr/>
            <p:nvPr/>
          </p:nvGrpSpPr>
          <p:grpSpPr>
            <a:xfrm>
              <a:off x="5618006" y="5694504"/>
              <a:ext cx="463972" cy="204827"/>
              <a:chOff x="3805738" y="5779008"/>
              <a:chExt cx="463972" cy="204827"/>
            </a:xfrm>
          </p:grpSpPr>
          <p:pic>
            <p:nvPicPr>
              <p:cNvPr id="139" name="Picture 138"/>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40" name="Rectangle 139"/>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124" name="Straight Connector 123"/>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918893" y="5576740"/>
              <a:ext cx="463972" cy="204827"/>
              <a:chOff x="3805738" y="5779008"/>
              <a:chExt cx="463972" cy="204827"/>
            </a:xfrm>
          </p:grpSpPr>
          <p:pic>
            <p:nvPicPr>
              <p:cNvPr id="137" name="Picture 136"/>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8" name="Rectangle 137"/>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128" name="Straight Connector 127"/>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130" name="Group 129"/>
            <p:cNvGrpSpPr/>
            <p:nvPr/>
          </p:nvGrpSpPr>
          <p:grpSpPr>
            <a:xfrm>
              <a:off x="7468381" y="6129205"/>
              <a:ext cx="463972" cy="204827"/>
              <a:chOff x="3805738" y="5779008"/>
              <a:chExt cx="463972" cy="204827"/>
            </a:xfrm>
          </p:grpSpPr>
          <p:pic>
            <p:nvPicPr>
              <p:cNvPr id="135" name="Picture 134"/>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6" name="Rectangle 135"/>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643325" y="5649892"/>
              <a:ext cx="463972" cy="204827"/>
              <a:chOff x="3805738" y="5779008"/>
              <a:chExt cx="463972" cy="204827"/>
            </a:xfrm>
          </p:grpSpPr>
          <p:pic>
            <p:nvPicPr>
              <p:cNvPr id="133" name="Picture 132"/>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4" name="Rectangle 133"/>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41" name="Group 140"/>
          <p:cNvGrpSpPr/>
          <p:nvPr/>
        </p:nvGrpSpPr>
        <p:grpSpPr>
          <a:xfrm>
            <a:off x="3772686" y="1146276"/>
            <a:ext cx="3942585" cy="810983"/>
            <a:chOff x="4051504" y="2681153"/>
            <a:chExt cx="3942585" cy="810983"/>
          </a:xfrm>
        </p:grpSpPr>
        <p:grpSp>
          <p:nvGrpSpPr>
            <p:cNvPr id="142" name="Group 141"/>
            <p:cNvGrpSpPr/>
            <p:nvPr/>
          </p:nvGrpSpPr>
          <p:grpSpPr>
            <a:xfrm>
              <a:off x="4124821" y="3030354"/>
              <a:ext cx="122316" cy="113169"/>
              <a:chOff x="5753383" y="4667061"/>
              <a:chExt cx="122316" cy="113169"/>
            </a:xfrm>
          </p:grpSpPr>
          <p:sp>
            <p:nvSpPr>
              <p:cNvPr id="159" name="Freeform 15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44" name="Group 143"/>
            <p:cNvGrpSpPr/>
            <p:nvPr/>
          </p:nvGrpSpPr>
          <p:grpSpPr>
            <a:xfrm>
              <a:off x="4662556" y="3075072"/>
              <a:ext cx="122316" cy="113169"/>
              <a:chOff x="5753383" y="4667061"/>
              <a:chExt cx="122316" cy="113169"/>
            </a:xfrm>
          </p:grpSpPr>
          <p:sp>
            <p:nvSpPr>
              <p:cNvPr id="156" name="Freeform 15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46" name="TextBox 145"/>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47" name="TextBox 146"/>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48" name="Group 147"/>
            <p:cNvGrpSpPr/>
            <p:nvPr/>
          </p:nvGrpSpPr>
          <p:grpSpPr>
            <a:xfrm>
              <a:off x="4993911" y="3372415"/>
              <a:ext cx="122316" cy="113169"/>
              <a:chOff x="5753383" y="4667061"/>
              <a:chExt cx="122316" cy="113169"/>
            </a:xfrm>
          </p:grpSpPr>
          <p:sp>
            <p:nvSpPr>
              <p:cNvPr id="153" name="Freeform 15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7669690" y="3378967"/>
              <a:ext cx="122316" cy="113169"/>
              <a:chOff x="5753383" y="4667061"/>
              <a:chExt cx="122316" cy="113169"/>
            </a:xfrm>
          </p:grpSpPr>
          <p:sp>
            <p:nvSpPr>
              <p:cNvPr id="150" name="Freeform 14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74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3" name="TextBox 2"/>
          <p:cNvSpPr txBox="1"/>
          <p:nvPr/>
        </p:nvSpPr>
        <p:spPr>
          <a:xfrm>
            <a:off x="685800" y="1295400"/>
            <a:ext cx="3324578" cy="1169551"/>
          </a:xfrm>
          <a:prstGeom prst="rect">
            <a:avLst/>
          </a:prstGeom>
          <a:noFill/>
        </p:spPr>
        <p:txBody>
          <a:bodyPr wrap="square" rtlCol="0">
            <a:spAutoFit/>
          </a:bodyPr>
          <a:lstStyle/>
          <a:p>
            <a:r>
              <a:rPr lang="en-US" sz="1400" b="1" dirty="0"/>
              <a:t>Galatians 1:1 (ESV) </a:t>
            </a:r>
            <a:r>
              <a:rPr lang="en-US" sz="1400" baseline="30000" dirty="0"/>
              <a:t>1 </a:t>
            </a:r>
            <a:r>
              <a:rPr lang="en-US" sz="1400" dirty="0"/>
              <a:t> Paul, an apostle—not from men nor through man, but through </a:t>
            </a:r>
            <a:r>
              <a:rPr lang="en-US" sz="1400" dirty="0">
                <a:solidFill>
                  <a:srgbClr val="66FF66"/>
                </a:solidFill>
              </a:rPr>
              <a:t>Jesus Christ and God the Father</a:t>
            </a:r>
            <a:r>
              <a:rPr lang="en-US" sz="1400" dirty="0"/>
              <a:t>, </a:t>
            </a:r>
            <a:r>
              <a:rPr lang="en-US" sz="1400" u="sng" dirty="0">
                <a:solidFill>
                  <a:srgbClr val="FFFF00"/>
                </a:solidFill>
              </a:rPr>
              <a:t>who raised him from the dead</a:t>
            </a:r>
            <a:r>
              <a:rPr lang="en-US" sz="1400" dirty="0">
                <a:solidFill>
                  <a:srgbClr val="FFFF00"/>
                </a:solidFill>
              </a:rPr>
              <a:t>— </a:t>
            </a:r>
          </a:p>
        </p:txBody>
      </p:sp>
      <p:sp>
        <p:nvSpPr>
          <p:cNvPr id="4" name="TextBox 3"/>
          <p:cNvSpPr txBox="1"/>
          <p:nvPr/>
        </p:nvSpPr>
        <p:spPr>
          <a:xfrm>
            <a:off x="685800" y="7620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5" name="TextBox 4"/>
          <p:cNvSpPr txBox="1"/>
          <p:nvPr/>
        </p:nvSpPr>
        <p:spPr>
          <a:xfrm>
            <a:off x="4038600" y="7620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6" name="TextBox 5"/>
          <p:cNvSpPr txBox="1"/>
          <p:nvPr/>
        </p:nvSpPr>
        <p:spPr>
          <a:xfrm>
            <a:off x="6934200" y="762000"/>
            <a:ext cx="1043876" cy="369332"/>
          </a:xfrm>
          <a:prstGeom prst="rect">
            <a:avLst/>
          </a:prstGeom>
          <a:noFill/>
        </p:spPr>
        <p:txBody>
          <a:bodyPr wrap="none" rtlCol="0">
            <a:spAutoFit/>
          </a:bodyPr>
          <a:lstStyle/>
          <a:p>
            <a:r>
              <a:rPr lang="en-US" dirty="0" smtClean="0">
                <a:solidFill>
                  <a:srgbClr val="FFFF00"/>
                </a:solidFill>
              </a:rPr>
              <a:t>Miracles</a:t>
            </a:r>
            <a:endParaRPr lang="en-US" dirty="0">
              <a:solidFill>
                <a:srgbClr val="FFFF00"/>
              </a:solidFill>
            </a:endParaRPr>
          </a:p>
        </p:txBody>
      </p:sp>
      <p:sp>
        <p:nvSpPr>
          <p:cNvPr id="7" name="TextBox 6"/>
          <p:cNvSpPr txBox="1"/>
          <p:nvPr/>
        </p:nvSpPr>
        <p:spPr>
          <a:xfrm>
            <a:off x="3962400" y="1371600"/>
            <a:ext cx="2537178" cy="2031325"/>
          </a:xfrm>
          <a:prstGeom prst="rect">
            <a:avLst/>
          </a:prstGeom>
          <a:noFill/>
        </p:spPr>
        <p:txBody>
          <a:bodyPr wrap="square" rtlCol="0">
            <a:spAutoFit/>
          </a:bodyPr>
          <a:lstStyle/>
          <a:p>
            <a:r>
              <a:rPr lang="en-US" sz="1400" b="1" dirty="0"/>
              <a:t>Galatians 1:3-4 (ESV) </a:t>
            </a:r>
            <a:r>
              <a:rPr lang="en-US" sz="1400" baseline="30000" dirty="0"/>
              <a:t>3 </a:t>
            </a:r>
            <a:r>
              <a:rPr lang="en-US" sz="1400" dirty="0"/>
              <a:t> Grace to you and peace </a:t>
            </a:r>
            <a:r>
              <a:rPr lang="en-US" sz="1400" dirty="0">
                <a:solidFill>
                  <a:srgbClr val="66FF66"/>
                </a:solidFill>
              </a:rPr>
              <a:t>from God our Father and the Lord Jesus Christ</a:t>
            </a:r>
            <a:r>
              <a:rPr lang="en-US" sz="1400" dirty="0"/>
              <a:t>, </a:t>
            </a:r>
            <a:br>
              <a:rPr lang="en-US" sz="1400" dirty="0"/>
            </a:br>
            <a:r>
              <a:rPr lang="en-US" sz="1400" baseline="30000" dirty="0"/>
              <a:t>4 </a:t>
            </a:r>
            <a:r>
              <a:rPr lang="en-US" sz="1400" dirty="0"/>
              <a:t> </a:t>
            </a:r>
            <a:r>
              <a:rPr lang="en-US" sz="1400" dirty="0">
                <a:solidFill>
                  <a:srgbClr val="FFFF00"/>
                </a:solidFill>
              </a:rPr>
              <a:t>who gave himself for our sins to deliver us from the present evil age, </a:t>
            </a:r>
            <a:r>
              <a:rPr lang="en-US" sz="1400" dirty="0"/>
              <a:t>according to the will of our God and Father, </a:t>
            </a:r>
          </a:p>
        </p:txBody>
      </p:sp>
      <p:sp>
        <p:nvSpPr>
          <p:cNvPr id="12" name="TextBox 11"/>
          <p:cNvSpPr txBox="1"/>
          <p:nvPr/>
        </p:nvSpPr>
        <p:spPr>
          <a:xfrm>
            <a:off x="6540502" y="1131332"/>
            <a:ext cx="2298697" cy="2462213"/>
          </a:xfrm>
          <a:prstGeom prst="rect">
            <a:avLst/>
          </a:prstGeom>
          <a:noFill/>
        </p:spPr>
        <p:txBody>
          <a:bodyPr wrap="square" rtlCol="0">
            <a:spAutoFit/>
          </a:bodyPr>
          <a:lstStyle/>
          <a:p>
            <a:r>
              <a:rPr lang="en-US" sz="1400" b="1" dirty="0"/>
              <a:t>Galatians 1:15-16 (ESV) </a:t>
            </a:r>
            <a:r>
              <a:rPr lang="en-US" sz="1400" baseline="30000" dirty="0"/>
              <a:t>15 </a:t>
            </a:r>
            <a:r>
              <a:rPr lang="en-US" sz="1400" dirty="0"/>
              <a:t> But when he who had set me apart before I was born, and who called me by his grace, </a:t>
            </a:r>
            <a:br>
              <a:rPr lang="en-US" sz="1400" dirty="0"/>
            </a:br>
            <a:r>
              <a:rPr lang="en-US" sz="1400" baseline="30000" dirty="0"/>
              <a:t>16 </a:t>
            </a:r>
            <a:r>
              <a:rPr lang="en-US" sz="1400" dirty="0"/>
              <a:t> </a:t>
            </a:r>
            <a:r>
              <a:rPr lang="en-US" sz="1400" dirty="0">
                <a:solidFill>
                  <a:srgbClr val="00B0F0"/>
                </a:solidFill>
              </a:rPr>
              <a:t>was pleased to </a:t>
            </a:r>
            <a:r>
              <a:rPr lang="en-US" sz="1400" u="sng" dirty="0">
                <a:solidFill>
                  <a:srgbClr val="00B0F0"/>
                </a:solidFill>
              </a:rPr>
              <a:t>reveal </a:t>
            </a:r>
            <a:r>
              <a:rPr lang="en-US" sz="1400" dirty="0">
                <a:solidFill>
                  <a:srgbClr val="00B0F0"/>
                </a:solidFill>
              </a:rPr>
              <a:t>his Son to me, in order that I might preach him among the Gentiles</a:t>
            </a:r>
            <a:r>
              <a:rPr lang="en-US" sz="1400" dirty="0"/>
              <a:t>, I did not immediately consult with anyone; </a:t>
            </a: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t>Galatians 2:2 (ESV) </a:t>
            </a:r>
            <a:r>
              <a:rPr lang="en-US" sz="1400" baseline="30000" dirty="0"/>
              <a:t>2 </a:t>
            </a:r>
            <a:r>
              <a:rPr lang="en-US" sz="1400" dirty="0"/>
              <a:t> I went up because of a revelation and set before them (though privately before those who seemed influential) the gospel that I proclaim among the Gentiles, in order to make sure I was not running or had not run in vain. </a:t>
            </a:r>
            <a:br>
              <a:rPr lang="en-US" sz="1400" dirty="0"/>
            </a:br>
            <a:endParaRPr lang="en-US" sz="1400" dirty="0"/>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t>Galatians 2:7 (ESV) </a:t>
            </a:r>
            <a:r>
              <a:rPr lang="en-US" sz="1400" baseline="30000" dirty="0"/>
              <a:t>7 </a:t>
            </a:r>
            <a:r>
              <a:rPr lang="en-US" sz="1400" dirty="0"/>
              <a:t> On the contrary, when they saw that I had been entrusted with the gospel to the uncircumcised, just as Peter had been entrusted with the gospel to the circumcised </a:t>
            </a:r>
            <a:br>
              <a:rPr lang="en-US" sz="1400" dirty="0"/>
            </a:br>
            <a:endParaRPr lang="en-US" sz="1400" dirty="0"/>
          </a:p>
        </p:txBody>
      </p:sp>
      <p:sp>
        <p:nvSpPr>
          <p:cNvPr id="18" name="TextBox 17"/>
          <p:cNvSpPr txBox="1"/>
          <p:nvPr/>
        </p:nvSpPr>
        <p:spPr>
          <a:xfrm>
            <a:off x="4010377" y="3807500"/>
            <a:ext cx="4828821" cy="1384995"/>
          </a:xfrm>
          <a:prstGeom prst="rect">
            <a:avLst/>
          </a:prstGeom>
          <a:noFill/>
        </p:spPr>
        <p:txBody>
          <a:bodyPr wrap="square" rtlCol="0">
            <a:spAutoFit/>
          </a:bodyPr>
          <a:lstStyle/>
          <a:p>
            <a:r>
              <a:rPr lang="en-US" sz="1400" b="1" dirty="0"/>
              <a:t>Galatians 2:20-21 (ESV) </a:t>
            </a:r>
            <a:r>
              <a:rPr lang="en-US" sz="1400" baseline="30000" dirty="0"/>
              <a:t>20 </a:t>
            </a:r>
            <a:r>
              <a:rPr lang="en-US" sz="1400" dirty="0"/>
              <a:t> </a:t>
            </a:r>
            <a:r>
              <a:rPr lang="en-US" sz="1400" dirty="0">
                <a:solidFill>
                  <a:srgbClr val="FFFF00"/>
                </a:solidFill>
              </a:rPr>
              <a:t>I have been crucified with Christ. It is no longer I who live</a:t>
            </a:r>
            <a:r>
              <a:rPr lang="en-US" sz="1400" dirty="0"/>
              <a:t>, but Christ who lives in me. And the life I now live in the flesh I live by faith in </a:t>
            </a:r>
            <a:r>
              <a:rPr lang="en-US" sz="1400" dirty="0">
                <a:solidFill>
                  <a:srgbClr val="66FF66"/>
                </a:solidFill>
              </a:rPr>
              <a:t>the Son of God</a:t>
            </a:r>
            <a:r>
              <a:rPr lang="en-US" sz="1400" dirty="0"/>
              <a:t>, who loved me and gave himself for me. </a:t>
            </a:r>
            <a:r>
              <a:rPr lang="en-US" sz="1400" baseline="30000" dirty="0" smtClean="0"/>
              <a:t>21 </a:t>
            </a:r>
            <a:r>
              <a:rPr lang="en-US" sz="1400" dirty="0"/>
              <a:t> I do not nullify the grace of God, for if righteousness were through the law, </a:t>
            </a:r>
            <a:r>
              <a:rPr lang="en-US" sz="1400" dirty="0">
                <a:solidFill>
                  <a:srgbClr val="FFFF00"/>
                </a:solidFill>
              </a:rPr>
              <a:t>then Christ died for no purpose. </a:t>
            </a:r>
          </a:p>
        </p:txBody>
      </p:sp>
      <p:sp>
        <p:nvSpPr>
          <p:cNvPr id="19" name="TextBox 18"/>
          <p:cNvSpPr txBox="1"/>
          <p:nvPr/>
        </p:nvSpPr>
        <p:spPr>
          <a:xfrm>
            <a:off x="838200" y="2743200"/>
            <a:ext cx="2971800" cy="1384995"/>
          </a:xfrm>
          <a:prstGeom prst="rect">
            <a:avLst/>
          </a:prstGeom>
          <a:noFill/>
        </p:spPr>
        <p:txBody>
          <a:bodyPr wrap="square" rtlCol="0">
            <a:spAutoFit/>
          </a:bodyPr>
          <a:lstStyle/>
          <a:p>
            <a:r>
              <a:rPr lang="en-US" sz="1400" b="1" dirty="0"/>
              <a:t>Galatians 3:1 (ESV) </a:t>
            </a:r>
            <a:r>
              <a:rPr lang="en-US" sz="1400" baseline="30000" dirty="0"/>
              <a:t>1 </a:t>
            </a:r>
            <a:r>
              <a:rPr lang="en-US" sz="1400" dirty="0"/>
              <a:t> O foolish Galatians! Who has bewitched you? </a:t>
            </a:r>
            <a:r>
              <a:rPr lang="en-US" sz="1400" dirty="0">
                <a:solidFill>
                  <a:srgbClr val="FFFF00"/>
                </a:solidFill>
              </a:rPr>
              <a:t>It was before your eyes that Jesus Christ was publicly portrayed as crucified. </a:t>
            </a:r>
            <a:r>
              <a:rPr lang="en-US" sz="1400" dirty="0"/>
              <a:t/>
            </a:r>
            <a:br>
              <a:rPr lang="en-US" sz="1400" dirty="0"/>
            </a:br>
            <a:endParaRPr lang="en-US" sz="1400" dirty="0"/>
          </a:p>
        </p:txBody>
      </p:sp>
      <p:sp>
        <p:nvSpPr>
          <p:cNvPr id="20" name="TextBox 19"/>
          <p:cNvSpPr txBox="1"/>
          <p:nvPr/>
        </p:nvSpPr>
        <p:spPr>
          <a:xfrm>
            <a:off x="3962400" y="5334000"/>
            <a:ext cx="5105400" cy="954107"/>
          </a:xfrm>
          <a:prstGeom prst="rect">
            <a:avLst/>
          </a:prstGeom>
          <a:noFill/>
        </p:spPr>
        <p:txBody>
          <a:bodyPr wrap="square" rtlCol="0">
            <a:spAutoFit/>
          </a:bodyPr>
          <a:lstStyle/>
          <a:p>
            <a:r>
              <a:rPr lang="en-US" sz="1400" b="1" dirty="0"/>
              <a:t>Galatians 4:4-5 (ESV) </a:t>
            </a:r>
            <a:r>
              <a:rPr lang="en-US" sz="1400" baseline="30000" dirty="0"/>
              <a:t>4 </a:t>
            </a:r>
            <a:r>
              <a:rPr lang="en-US" sz="1400" dirty="0"/>
              <a:t> But when the fullness of time had come, </a:t>
            </a:r>
            <a:r>
              <a:rPr lang="en-US" sz="1400" dirty="0">
                <a:solidFill>
                  <a:srgbClr val="66FF66"/>
                </a:solidFill>
              </a:rPr>
              <a:t>God sent forth his Son, born of woman, born under the law, </a:t>
            </a:r>
            <a:r>
              <a:rPr lang="en-US" sz="1400" baseline="30000" dirty="0" smtClean="0">
                <a:solidFill>
                  <a:srgbClr val="66FF66"/>
                </a:solidFill>
              </a:rPr>
              <a:t>5 </a:t>
            </a:r>
            <a:r>
              <a:rPr lang="en-US" sz="1400" dirty="0">
                <a:solidFill>
                  <a:srgbClr val="66FF66"/>
                </a:solidFill>
              </a:rPr>
              <a:t> to redeem those who were under the law</a:t>
            </a:r>
            <a:r>
              <a:rPr lang="en-US" sz="1400" dirty="0"/>
              <a:t>, so that we might receive adoption as sons. </a:t>
            </a:r>
          </a:p>
        </p:txBody>
      </p:sp>
    </p:spTree>
    <p:extLst>
      <p:ext uri="{BB962C8B-B14F-4D97-AF65-F5344CB8AC3E}">
        <p14:creationId xmlns:p14="http://schemas.microsoft.com/office/powerpoint/2010/main" val="1229005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8" name="TextBox 7"/>
          <p:cNvSpPr txBox="1"/>
          <p:nvPr/>
        </p:nvSpPr>
        <p:spPr>
          <a:xfrm>
            <a:off x="685800" y="897791"/>
            <a:ext cx="3771900" cy="1600438"/>
          </a:xfrm>
          <a:prstGeom prst="rect">
            <a:avLst/>
          </a:prstGeom>
          <a:noFill/>
        </p:spPr>
        <p:txBody>
          <a:bodyPr wrap="square" rtlCol="0">
            <a:spAutoFit/>
          </a:bodyPr>
          <a:lstStyle/>
          <a:p>
            <a:r>
              <a:rPr lang="en-US" sz="1400" b="1" dirty="0">
                <a:solidFill>
                  <a:prstClr val="white"/>
                </a:solidFill>
              </a:rPr>
              <a:t>Galatians 1:6-7 (ESV) </a:t>
            </a:r>
            <a:r>
              <a:rPr lang="en-US" sz="1400" baseline="30000" dirty="0">
                <a:solidFill>
                  <a:prstClr val="white"/>
                </a:solidFill>
              </a:rPr>
              <a:t>6 </a:t>
            </a:r>
            <a:r>
              <a:rPr lang="en-US" sz="1400" dirty="0">
                <a:solidFill>
                  <a:prstClr val="white"/>
                </a:solidFill>
              </a:rPr>
              <a:t> I am astonished that you are so quickly deserting him who called you in the grace of Christ and </a:t>
            </a:r>
            <a:r>
              <a:rPr lang="en-US" sz="1400" dirty="0">
                <a:solidFill>
                  <a:srgbClr val="FF00FF"/>
                </a:solidFill>
              </a:rPr>
              <a:t>are turning to a different gospel— </a:t>
            </a:r>
            <a:r>
              <a:rPr lang="en-US" sz="1400" dirty="0">
                <a:solidFill>
                  <a:prstClr val="white"/>
                </a:solidFill>
              </a:rPr>
              <a:t/>
            </a:r>
            <a:br>
              <a:rPr lang="en-US" sz="1400" dirty="0">
                <a:solidFill>
                  <a:prstClr val="white"/>
                </a:solidFill>
              </a:rPr>
            </a:br>
            <a:r>
              <a:rPr lang="en-US" sz="1400" baseline="30000" dirty="0">
                <a:solidFill>
                  <a:prstClr val="white"/>
                </a:solidFill>
              </a:rPr>
              <a:t>7 </a:t>
            </a:r>
            <a:r>
              <a:rPr lang="en-US" sz="1400" dirty="0">
                <a:solidFill>
                  <a:prstClr val="white"/>
                </a:solidFill>
              </a:rPr>
              <a:t> not that there is another one, but there are some who trouble you and want to distort the </a:t>
            </a:r>
            <a:r>
              <a:rPr lang="en-US" sz="1400" dirty="0">
                <a:solidFill>
                  <a:srgbClr val="FF00FF"/>
                </a:solidFill>
              </a:rPr>
              <a:t>gospel of Christ. </a:t>
            </a:r>
          </a:p>
        </p:txBody>
      </p:sp>
      <p:sp>
        <p:nvSpPr>
          <p:cNvPr id="9" name="TextBox 8"/>
          <p:cNvSpPr txBox="1"/>
          <p:nvPr/>
        </p:nvSpPr>
        <p:spPr>
          <a:xfrm>
            <a:off x="2743200" y="447436"/>
            <a:ext cx="915635" cy="369332"/>
          </a:xfrm>
          <a:prstGeom prst="rect">
            <a:avLst/>
          </a:prstGeom>
          <a:noFill/>
        </p:spPr>
        <p:txBody>
          <a:bodyPr wrap="none" rtlCol="0">
            <a:spAutoFit/>
          </a:bodyPr>
          <a:lstStyle/>
          <a:p>
            <a:r>
              <a:rPr lang="en-US" dirty="0" smtClean="0">
                <a:solidFill>
                  <a:srgbClr val="FFFF00"/>
                </a:solidFill>
              </a:rPr>
              <a:t>Gospel</a:t>
            </a:r>
            <a:endParaRPr lang="en-US" dirty="0">
              <a:solidFill>
                <a:srgbClr val="FFFF00"/>
              </a:solidFill>
            </a:endParaRPr>
          </a:p>
        </p:txBody>
      </p:sp>
      <p:sp>
        <p:nvSpPr>
          <p:cNvPr id="10" name="TextBox 9"/>
          <p:cNvSpPr txBox="1"/>
          <p:nvPr/>
        </p:nvSpPr>
        <p:spPr>
          <a:xfrm>
            <a:off x="701442" y="2498229"/>
            <a:ext cx="3505200" cy="954107"/>
          </a:xfrm>
          <a:prstGeom prst="rect">
            <a:avLst/>
          </a:prstGeom>
          <a:noFill/>
        </p:spPr>
        <p:txBody>
          <a:bodyPr wrap="square" rtlCol="0">
            <a:spAutoFit/>
          </a:bodyPr>
          <a:lstStyle/>
          <a:p>
            <a:r>
              <a:rPr lang="en-US" sz="1400" b="1" dirty="0">
                <a:solidFill>
                  <a:prstClr val="white"/>
                </a:solidFill>
              </a:rPr>
              <a:t>Galatians 1:9 (ESV) </a:t>
            </a:r>
            <a:r>
              <a:rPr lang="en-US" sz="1400" baseline="30000" dirty="0">
                <a:solidFill>
                  <a:prstClr val="white"/>
                </a:solidFill>
              </a:rPr>
              <a:t>9 </a:t>
            </a:r>
            <a:r>
              <a:rPr lang="en-US" sz="1400" dirty="0">
                <a:solidFill>
                  <a:prstClr val="white"/>
                </a:solidFill>
              </a:rPr>
              <a:t> As we have said before, so now I say again: </a:t>
            </a:r>
            <a:r>
              <a:rPr lang="en-US" sz="1400" dirty="0">
                <a:solidFill>
                  <a:srgbClr val="FF00FF"/>
                </a:solidFill>
              </a:rPr>
              <a:t>If anyone is preaching to you a gospel contrary to the one you received, let him be accursed. </a:t>
            </a:r>
          </a:p>
        </p:txBody>
      </p:sp>
      <p:sp>
        <p:nvSpPr>
          <p:cNvPr id="11" name="TextBox 10"/>
          <p:cNvSpPr txBox="1"/>
          <p:nvPr/>
        </p:nvSpPr>
        <p:spPr>
          <a:xfrm>
            <a:off x="4429125" y="919581"/>
            <a:ext cx="2362200" cy="2462213"/>
          </a:xfrm>
          <a:prstGeom prst="rect">
            <a:avLst/>
          </a:prstGeom>
          <a:noFill/>
        </p:spPr>
        <p:txBody>
          <a:bodyPr wrap="square" rtlCol="0">
            <a:spAutoFit/>
          </a:bodyPr>
          <a:lstStyle/>
          <a:p>
            <a:r>
              <a:rPr lang="en-US" sz="1400" b="1" dirty="0">
                <a:solidFill>
                  <a:prstClr val="white"/>
                </a:solidFill>
              </a:rPr>
              <a:t>Galatians 1:11-12 (ESV) </a:t>
            </a:r>
            <a:r>
              <a:rPr lang="en-US" sz="1400" baseline="30000" dirty="0">
                <a:solidFill>
                  <a:prstClr val="white"/>
                </a:solidFill>
              </a:rPr>
              <a:t>11 </a:t>
            </a:r>
            <a:r>
              <a:rPr lang="en-US" sz="1400" dirty="0">
                <a:solidFill>
                  <a:prstClr val="white"/>
                </a:solidFill>
              </a:rPr>
              <a:t> For I would have you know, brothers, </a:t>
            </a:r>
            <a:r>
              <a:rPr lang="en-US" sz="1400" dirty="0">
                <a:solidFill>
                  <a:srgbClr val="FF00FF"/>
                </a:solidFill>
              </a:rPr>
              <a:t>that the gospel that was preached by me is not man’s gospel. </a:t>
            </a:r>
            <a:r>
              <a:rPr lang="en-US" sz="1400" dirty="0">
                <a:solidFill>
                  <a:prstClr val="white"/>
                </a:solidFill>
              </a:rPr>
              <a:t/>
            </a:r>
            <a:br>
              <a:rPr lang="en-US" sz="1400" dirty="0">
                <a:solidFill>
                  <a:prstClr val="white"/>
                </a:solidFill>
              </a:rPr>
            </a:br>
            <a:r>
              <a:rPr lang="en-US" sz="1400" baseline="30000" dirty="0">
                <a:solidFill>
                  <a:prstClr val="white"/>
                </a:solidFill>
              </a:rPr>
              <a:t>12 </a:t>
            </a:r>
            <a:r>
              <a:rPr lang="en-US" sz="1400" dirty="0">
                <a:solidFill>
                  <a:prstClr val="white"/>
                </a:solidFill>
              </a:rPr>
              <a:t> For I did not receive it from any man, nor was I taught it, but I received it through a revelation of Jesus Christ. </a:t>
            </a:r>
          </a:p>
          <a:p>
            <a:endParaRPr lang="en-US" sz="1400" dirty="0">
              <a:solidFill>
                <a:prstClr val="white"/>
              </a:solidFill>
            </a:endParaRP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I went up because of a revelation and set before them (though privately before those who seemed influential) the gospel that I proclaim among the Gentiles, in order to make sure I was not running or had not run in vain. </a:t>
            </a:r>
            <a:br>
              <a:rPr lang="en-US" sz="1400" dirty="0">
                <a:solidFill>
                  <a:prstClr val="white"/>
                </a:solidFill>
              </a:rPr>
            </a:br>
            <a:endParaRPr lang="en-US" sz="1400" dirty="0">
              <a:solidFill>
                <a:prstClr val="white"/>
              </a:solidFill>
            </a:endParaRPr>
          </a:p>
        </p:txBody>
      </p:sp>
      <p:sp>
        <p:nvSpPr>
          <p:cNvPr id="15" name="TextBox 14"/>
          <p:cNvSpPr txBox="1"/>
          <p:nvPr/>
        </p:nvSpPr>
        <p:spPr>
          <a:xfrm>
            <a:off x="6762750" y="956934"/>
            <a:ext cx="1981200" cy="2031325"/>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a:t>
            </a:r>
            <a:r>
              <a:rPr lang="en-US" sz="1400" dirty="0">
                <a:solidFill>
                  <a:srgbClr val="00B0F0"/>
                </a:solidFill>
              </a:rPr>
              <a:t>I went up because of a revelation </a:t>
            </a:r>
            <a:r>
              <a:rPr lang="en-US" sz="1400" dirty="0" smtClean="0">
                <a:solidFill>
                  <a:prstClr val="white"/>
                </a:solidFill>
              </a:rPr>
              <a:t>and… </a:t>
            </a:r>
            <a:r>
              <a:rPr lang="en-US" sz="1400" dirty="0" smtClean="0">
                <a:solidFill>
                  <a:srgbClr val="FF00FF"/>
                </a:solidFill>
              </a:rPr>
              <a:t>the </a:t>
            </a:r>
            <a:r>
              <a:rPr lang="en-US" sz="1400" dirty="0">
                <a:solidFill>
                  <a:srgbClr val="FF00FF"/>
                </a:solidFill>
              </a:rPr>
              <a:t>gospel that I proclaim among the Gentiles</a:t>
            </a:r>
            <a:r>
              <a:rPr lang="en-US" sz="1400" dirty="0">
                <a:solidFill>
                  <a:prstClr val="white"/>
                </a:solidFill>
              </a:rPr>
              <a:t>, in order to make sure I was not running or had not run in vain. </a:t>
            </a:r>
            <a:br>
              <a:rPr lang="en-US" sz="1400" dirty="0">
                <a:solidFill>
                  <a:prstClr val="white"/>
                </a:solidFill>
              </a:rPr>
            </a:br>
            <a:endParaRPr lang="en-US" sz="1400" dirty="0">
              <a:solidFill>
                <a:prstClr val="white"/>
              </a:solidFill>
            </a:endParaRPr>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On the contrary, when they saw that I had been entrusted with the gospel to the uncircumcised, just as Peter had been entrusted with the gospel to the circumcised </a:t>
            </a:r>
            <a:br>
              <a:rPr lang="en-US" sz="1400" dirty="0">
                <a:solidFill>
                  <a:prstClr val="white"/>
                </a:solidFill>
              </a:rPr>
            </a:br>
            <a:endParaRPr lang="en-US" sz="1400" dirty="0">
              <a:solidFill>
                <a:prstClr val="white"/>
              </a:solidFill>
            </a:endParaRPr>
          </a:p>
        </p:txBody>
      </p:sp>
      <p:sp>
        <p:nvSpPr>
          <p:cNvPr id="17" name="TextBox 16"/>
          <p:cNvSpPr txBox="1"/>
          <p:nvPr/>
        </p:nvSpPr>
        <p:spPr>
          <a:xfrm>
            <a:off x="5410200" y="3623012"/>
            <a:ext cx="3733800" cy="954107"/>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a:t>
            </a:r>
            <a:r>
              <a:rPr lang="en-US" sz="1400" dirty="0" smtClean="0">
                <a:solidFill>
                  <a:prstClr val="white"/>
                </a:solidFill>
              </a:rPr>
              <a:t>…that </a:t>
            </a:r>
            <a:r>
              <a:rPr lang="en-US" sz="1400" dirty="0">
                <a:solidFill>
                  <a:srgbClr val="FF00FF"/>
                </a:solidFill>
              </a:rPr>
              <a:t>I had been entrusted with the gospel to the uncircumcised, just as Peter had been entrusted with the gospel to the circumcised </a:t>
            </a:r>
          </a:p>
        </p:txBody>
      </p:sp>
      <p:sp>
        <p:nvSpPr>
          <p:cNvPr id="18" name="TextBox 17"/>
          <p:cNvSpPr txBox="1"/>
          <p:nvPr/>
        </p:nvSpPr>
        <p:spPr>
          <a:xfrm>
            <a:off x="701442" y="3657600"/>
            <a:ext cx="4587642" cy="954107"/>
          </a:xfrm>
          <a:prstGeom prst="rect">
            <a:avLst/>
          </a:prstGeom>
          <a:noFill/>
        </p:spPr>
        <p:txBody>
          <a:bodyPr wrap="square" rtlCol="0">
            <a:spAutoFit/>
          </a:bodyPr>
          <a:lstStyle/>
          <a:p>
            <a:r>
              <a:rPr lang="en-US" sz="1400" b="1" dirty="0"/>
              <a:t>Galatians 3:8 (ESV) </a:t>
            </a:r>
            <a:r>
              <a:rPr lang="en-US" sz="1400" baseline="30000" dirty="0"/>
              <a:t>8 </a:t>
            </a:r>
            <a:r>
              <a:rPr lang="en-US" sz="1400" dirty="0"/>
              <a:t> And the Scripture, foreseeing that God would justify the Gentiles by faith, </a:t>
            </a:r>
            <a:r>
              <a:rPr lang="en-US" sz="1400" dirty="0">
                <a:solidFill>
                  <a:srgbClr val="FF00FF"/>
                </a:solidFill>
              </a:rPr>
              <a:t>preached the gospel beforehand to Abraham,</a:t>
            </a:r>
            <a:r>
              <a:rPr lang="en-US" sz="1400" dirty="0"/>
              <a:t> saying, “In you shall all the nations be blessed.” </a:t>
            </a:r>
          </a:p>
        </p:txBody>
      </p:sp>
      <p:sp>
        <p:nvSpPr>
          <p:cNvPr id="19" name="TextBox 18"/>
          <p:cNvSpPr txBox="1"/>
          <p:nvPr/>
        </p:nvSpPr>
        <p:spPr>
          <a:xfrm>
            <a:off x="701442" y="4876800"/>
            <a:ext cx="8290158" cy="954107"/>
          </a:xfrm>
          <a:prstGeom prst="rect">
            <a:avLst/>
          </a:prstGeom>
          <a:noFill/>
        </p:spPr>
        <p:txBody>
          <a:bodyPr wrap="square" rtlCol="0">
            <a:spAutoFit/>
          </a:bodyPr>
          <a:lstStyle/>
          <a:p>
            <a:r>
              <a:rPr lang="en-US" sz="1400" b="1" dirty="0"/>
              <a:t>Galatians 3:13-14 (ESV) </a:t>
            </a:r>
            <a:r>
              <a:rPr lang="en-US" sz="1400" baseline="30000" dirty="0"/>
              <a:t>13 </a:t>
            </a:r>
            <a:r>
              <a:rPr lang="en-US" sz="1400" dirty="0"/>
              <a:t> </a:t>
            </a:r>
            <a:r>
              <a:rPr lang="en-US" sz="1400" dirty="0">
                <a:solidFill>
                  <a:srgbClr val="FF00FF"/>
                </a:solidFill>
              </a:rPr>
              <a:t>Christ redeemed us from the curse of the law by becoming a curse for us—for it is written</a:t>
            </a:r>
            <a:r>
              <a:rPr lang="en-US" sz="1400" dirty="0"/>
              <a:t>, “Cursed is everyone who is hanged on a tree”— </a:t>
            </a:r>
            <a:br>
              <a:rPr lang="en-US" sz="1400" dirty="0"/>
            </a:br>
            <a:r>
              <a:rPr lang="en-US" sz="1400" baseline="30000" dirty="0"/>
              <a:t>14 </a:t>
            </a:r>
            <a:r>
              <a:rPr lang="en-US" sz="1400" dirty="0"/>
              <a:t> so that in Christ Jesus the blessing of Abraham might come to the Gentiles, so that we might receive the promised Spirit through faith. </a:t>
            </a:r>
          </a:p>
        </p:txBody>
      </p:sp>
      <p:sp>
        <p:nvSpPr>
          <p:cNvPr id="20" name="TextBox 19"/>
          <p:cNvSpPr txBox="1"/>
          <p:nvPr/>
        </p:nvSpPr>
        <p:spPr>
          <a:xfrm>
            <a:off x="3658835" y="4580571"/>
            <a:ext cx="1797287" cy="307777"/>
          </a:xfrm>
          <a:prstGeom prst="rect">
            <a:avLst/>
          </a:prstGeom>
          <a:noFill/>
        </p:spPr>
        <p:txBody>
          <a:bodyPr wrap="none" rtlCol="0">
            <a:spAutoFit/>
          </a:bodyPr>
          <a:lstStyle/>
          <a:p>
            <a:r>
              <a:rPr lang="en-US" sz="1400" dirty="0" smtClean="0">
                <a:solidFill>
                  <a:srgbClr val="FFFF00"/>
                </a:solidFill>
              </a:rPr>
              <a:t>What is the Gospel?</a:t>
            </a:r>
            <a:endParaRPr lang="en-US" sz="1400" dirty="0">
              <a:solidFill>
                <a:srgbClr val="FFFF00"/>
              </a:solidFill>
            </a:endParaRPr>
          </a:p>
        </p:txBody>
      </p:sp>
    </p:spTree>
    <p:extLst>
      <p:ext uri="{BB962C8B-B14F-4D97-AF65-F5344CB8AC3E}">
        <p14:creationId xmlns:p14="http://schemas.microsoft.com/office/powerpoint/2010/main" val="409566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Preached by Paul</a:t>
            </a:r>
            <a:endParaRPr lang="en-US" dirty="0"/>
          </a:p>
        </p:txBody>
      </p:sp>
      <p:sp>
        <p:nvSpPr>
          <p:cNvPr id="3" name="TextBox 2"/>
          <p:cNvSpPr txBox="1"/>
          <p:nvPr/>
        </p:nvSpPr>
        <p:spPr>
          <a:xfrm>
            <a:off x="914400" y="1676400"/>
            <a:ext cx="7696200" cy="4247317"/>
          </a:xfrm>
          <a:prstGeom prst="rect">
            <a:avLst/>
          </a:prstGeom>
          <a:noFill/>
        </p:spPr>
        <p:txBody>
          <a:bodyPr wrap="square" rtlCol="0">
            <a:spAutoFit/>
          </a:bodyPr>
          <a:lstStyle/>
          <a:p>
            <a:r>
              <a:rPr lang="en-US" b="1" dirty="0">
                <a:solidFill>
                  <a:prstClr val="white"/>
                </a:solidFill>
              </a:rPr>
              <a:t>1 Corinthians 15:1-8 (ESV</a:t>
            </a:r>
            <a:r>
              <a:rPr lang="en-US" b="1" dirty="0" smtClean="0">
                <a:solidFill>
                  <a:prstClr val="white"/>
                </a:solidFill>
              </a:rPr>
              <a:t>)</a:t>
            </a:r>
          </a:p>
          <a:p>
            <a:r>
              <a:rPr lang="en-US" b="1" dirty="0" smtClean="0">
                <a:solidFill>
                  <a:prstClr val="white"/>
                </a:solidFill>
              </a:rPr>
              <a:t> </a:t>
            </a:r>
            <a:r>
              <a:rPr lang="en-US" baseline="30000" dirty="0">
                <a:solidFill>
                  <a:prstClr val="white"/>
                </a:solidFill>
              </a:rPr>
              <a:t>1 </a:t>
            </a:r>
            <a:r>
              <a:rPr lang="en-US" dirty="0">
                <a:solidFill>
                  <a:prstClr val="white"/>
                </a:solidFill>
              </a:rPr>
              <a:t> Now I would remind you, brothers, of the gospel I preached to you, which you received, in which you stand, </a:t>
            </a:r>
            <a:br>
              <a:rPr lang="en-US" dirty="0">
                <a:solidFill>
                  <a:prstClr val="white"/>
                </a:solidFill>
              </a:rPr>
            </a:br>
            <a:r>
              <a:rPr lang="en-US" baseline="30000" dirty="0">
                <a:solidFill>
                  <a:prstClr val="white"/>
                </a:solidFill>
              </a:rPr>
              <a:t>2 </a:t>
            </a:r>
            <a:r>
              <a:rPr lang="en-US" dirty="0">
                <a:solidFill>
                  <a:prstClr val="white"/>
                </a:solidFill>
              </a:rPr>
              <a:t> and by which you are being saved, if you hold fast to the word I preached to you—unless you believed in vain. </a:t>
            </a:r>
            <a:br>
              <a:rPr lang="en-US" dirty="0">
                <a:solidFill>
                  <a:prstClr val="white"/>
                </a:solidFill>
              </a:rPr>
            </a:br>
            <a:r>
              <a:rPr lang="en-US" baseline="30000" dirty="0">
                <a:solidFill>
                  <a:prstClr val="white"/>
                </a:solidFill>
              </a:rPr>
              <a:t>3 </a:t>
            </a:r>
            <a:r>
              <a:rPr lang="en-US" dirty="0">
                <a:solidFill>
                  <a:prstClr val="white"/>
                </a:solidFill>
              </a:rPr>
              <a:t> For I delivered to you as of first importance what I also received: </a:t>
            </a:r>
            <a:endParaRPr lang="en-US" dirty="0" smtClean="0">
              <a:solidFill>
                <a:prstClr val="white"/>
              </a:solidFill>
            </a:endParaRPr>
          </a:p>
          <a:p>
            <a:r>
              <a:rPr lang="en-US" dirty="0" smtClean="0">
                <a:solidFill>
                  <a:srgbClr val="FFFF00"/>
                </a:solidFill>
              </a:rPr>
              <a:t>that </a:t>
            </a:r>
            <a:r>
              <a:rPr lang="en-US" dirty="0">
                <a:solidFill>
                  <a:srgbClr val="FFFF00"/>
                </a:solidFill>
              </a:rPr>
              <a:t>Christ died for our sins in accordance with the Scriptures, </a:t>
            </a:r>
            <a:r>
              <a:rPr lang="en-US" dirty="0">
                <a:solidFill>
                  <a:prstClr val="white"/>
                </a:solidFill>
              </a:rPr>
              <a:t/>
            </a:r>
            <a:br>
              <a:rPr lang="en-US" dirty="0">
                <a:solidFill>
                  <a:prstClr val="white"/>
                </a:solidFill>
              </a:rPr>
            </a:br>
            <a:r>
              <a:rPr lang="en-US" baseline="30000" dirty="0">
                <a:solidFill>
                  <a:prstClr val="white"/>
                </a:solidFill>
              </a:rPr>
              <a:t>4 </a:t>
            </a:r>
            <a:r>
              <a:rPr lang="en-US" dirty="0">
                <a:solidFill>
                  <a:prstClr val="white"/>
                </a:solidFill>
              </a:rPr>
              <a:t> </a:t>
            </a:r>
            <a:r>
              <a:rPr lang="en-US" dirty="0">
                <a:solidFill>
                  <a:srgbClr val="66FF66"/>
                </a:solidFill>
              </a:rPr>
              <a:t>that he was buried, that he was raised on the third day in accordance with the Scriptures, </a:t>
            </a:r>
            <a:r>
              <a:rPr lang="en-US" dirty="0">
                <a:solidFill>
                  <a:prstClr val="white"/>
                </a:solidFill>
              </a:rPr>
              <a:t/>
            </a:r>
            <a:br>
              <a:rPr lang="en-US" dirty="0">
                <a:solidFill>
                  <a:prstClr val="white"/>
                </a:solidFill>
              </a:rPr>
            </a:br>
            <a:r>
              <a:rPr lang="en-US" baseline="30000" dirty="0">
                <a:solidFill>
                  <a:prstClr val="white"/>
                </a:solidFill>
              </a:rPr>
              <a:t>5 </a:t>
            </a:r>
            <a:r>
              <a:rPr lang="en-US" dirty="0">
                <a:solidFill>
                  <a:srgbClr val="FFFF00"/>
                </a:solidFill>
              </a:rPr>
              <a:t> and that he appeared to Cephas, then to the twelve. </a:t>
            </a:r>
            <a:br>
              <a:rPr lang="en-US" dirty="0">
                <a:solidFill>
                  <a:srgbClr val="FFFF00"/>
                </a:solidFill>
              </a:rPr>
            </a:br>
            <a:r>
              <a:rPr lang="en-US" baseline="30000" dirty="0">
                <a:solidFill>
                  <a:srgbClr val="FFFF00"/>
                </a:solidFill>
              </a:rPr>
              <a:t>6 </a:t>
            </a:r>
            <a:r>
              <a:rPr lang="en-US" dirty="0">
                <a:solidFill>
                  <a:srgbClr val="FFFF00"/>
                </a:solidFill>
              </a:rPr>
              <a:t> Then he appeared to more than five hundred brothers at one time, most of whom are still alive, though some have fallen asleep. </a:t>
            </a:r>
            <a:br>
              <a:rPr lang="en-US" dirty="0">
                <a:solidFill>
                  <a:srgbClr val="FFFF00"/>
                </a:solidFill>
              </a:rPr>
            </a:br>
            <a:r>
              <a:rPr lang="en-US" baseline="30000" dirty="0">
                <a:solidFill>
                  <a:srgbClr val="FFFF00"/>
                </a:solidFill>
              </a:rPr>
              <a:t>7 </a:t>
            </a:r>
            <a:r>
              <a:rPr lang="en-US" dirty="0">
                <a:solidFill>
                  <a:srgbClr val="FFFF00"/>
                </a:solidFill>
              </a:rPr>
              <a:t> Then he appeared to James, then to all the apostles. </a:t>
            </a:r>
            <a:br>
              <a:rPr lang="en-US" dirty="0">
                <a:solidFill>
                  <a:srgbClr val="FFFF00"/>
                </a:solidFill>
              </a:rPr>
            </a:br>
            <a:r>
              <a:rPr lang="en-US" baseline="30000" dirty="0">
                <a:solidFill>
                  <a:srgbClr val="FFFF00"/>
                </a:solidFill>
              </a:rPr>
              <a:t>8 </a:t>
            </a:r>
            <a:r>
              <a:rPr lang="en-US" dirty="0">
                <a:solidFill>
                  <a:srgbClr val="FFFF00"/>
                </a:solidFill>
              </a:rPr>
              <a:t> Last of all, as to one untimely born, he appeared also to me. </a:t>
            </a:r>
          </a:p>
          <a:p>
            <a:endParaRPr lang="en-US" dirty="0">
              <a:solidFill>
                <a:srgbClr val="FFFF00"/>
              </a:solidFill>
            </a:endParaRPr>
          </a:p>
        </p:txBody>
      </p:sp>
    </p:spTree>
    <p:extLst>
      <p:ext uri="{BB962C8B-B14F-4D97-AF65-F5344CB8AC3E}">
        <p14:creationId xmlns:p14="http://schemas.microsoft.com/office/powerpoint/2010/main" val="3363268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76275" y="1295400"/>
            <a:ext cx="7543800" cy="1077218"/>
          </a:xfrm>
          <a:prstGeom prst="rect">
            <a:avLst/>
          </a:prstGeom>
          <a:noFill/>
        </p:spPr>
        <p:txBody>
          <a:bodyPr wrap="square" rtlCol="0">
            <a:spAutoFit/>
          </a:bodyPr>
          <a:lstStyle/>
          <a:p>
            <a:r>
              <a:rPr lang="en-US" sz="1600" b="1" dirty="0"/>
              <a:t>1 Thessalonians 1:5 (ESV) </a:t>
            </a:r>
            <a:r>
              <a:rPr lang="en-US" sz="1600" dirty="0"/>
              <a:t> because </a:t>
            </a:r>
            <a:r>
              <a:rPr lang="en-US" sz="1600" u="sng" dirty="0">
                <a:solidFill>
                  <a:srgbClr val="FFFF00"/>
                </a:solidFill>
              </a:rPr>
              <a:t>our gospel came to you not only in word, but also in power and in the Holy Spirit </a:t>
            </a:r>
            <a:r>
              <a:rPr lang="en-US" sz="1600" dirty="0"/>
              <a:t>and with full conviction. You know what kind of men we proved to be among you for your sake. </a:t>
            </a:r>
            <a:br>
              <a:rPr lang="en-US" sz="1600" dirty="0"/>
            </a:br>
            <a:endParaRPr lang="en-US" sz="1600" dirty="0"/>
          </a:p>
        </p:txBody>
      </p:sp>
      <p:sp>
        <p:nvSpPr>
          <p:cNvPr id="4" name="TextBox 3"/>
          <p:cNvSpPr txBox="1"/>
          <p:nvPr/>
        </p:nvSpPr>
        <p:spPr>
          <a:xfrm>
            <a:off x="676275" y="2372618"/>
            <a:ext cx="7772400" cy="1077218"/>
          </a:xfrm>
          <a:prstGeom prst="rect">
            <a:avLst/>
          </a:prstGeom>
          <a:noFill/>
        </p:spPr>
        <p:txBody>
          <a:bodyPr wrap="square" rtlCol="0">
            <a:spAutoFit/>
          </a:bodyPr>
          <a:lstStyle/>
          <a:p>
            <a:r>
              <a:rPr lang="en-US" sz="1600" b="1" dirty="0"/>
              <a:t>1 Thessalonians 1:9-10 (ESV) </a:t>
            </a:r>
            <a:r>
              <a:rPr lang="en-US" sz="1600" baseline="30000" dirty="0"/>
              <a:t>9 </a:t>
            </a:r>
            <a:r>
              <a:rPr lang="en-US" sz="1600" dirty="0"/>
              <a:t> For they themselves report concerning us the kind of reception we had among you, and how you turned to God from idols to serve the living and true God, </a:t>
            </a:r>
            <a:r>
              <a:rPr lang="en-US" sz="1600" baseline="30000" dirty="0"/>
              <a:t>10 </a:t>
            </a:r>
            <a:r>
              <a:rPr lang="en-US" sz="1600" dirty="0"/>
              <a:t> </a:t>
            </a:r>
            <a:r>
              <a:rPr lang="en-US" sz="1600" u="sng" dirty="0">
                <a:solidFill>
                  <a:srgbClr val="FFFF00"/>
                </a:solidFill>
              </a:rPr>
              <a:t>and to wait for his Son from heaven, whom he raised from the dead, Jesus who delivers us from the wrath to come. </a:t>
            </a:r>
          </a:p>
        </p:txBody>
      </p:sp>
      <p:sp>
        <p:nvSpPr>
          <p:cNvPr id="5" name="Rectangle 4"/>
          <p:cNvSpPr/>
          <p:nvPr/>
        </p:nvSpPr>
        <p:spPr>
          <a:xfrm>
            <a:off x="647700" y="3552825"/>
            <a:ext cx="7734300" cy="830997"/>
          </a:xfrm>
          <a:prstGeom prst="rect">
            <a:avLst/>
          </a:prstGeom>
        </p:spPr>
        <p:txBody>
          <a:bodyPr wrap="square">
            <a:spAutoFit/>
          </a:bodyPr>
          <a:lstStyle/>
          <a:p>
            <a:r>
              <a:rPr lang="en-US" sz="1600" b="1" dirty="0"/>
              <a:t>1 Thessalonians 2:4 (ESV) </a:t>
            </a:r>
            <a:r>
              <a:rPr lang="en-US" sz="1600" baseline="30000" dirty="0"/>
              <a:t>4 </a:t>
            </a:r>
            <a:r>
              <a:rPr lang="en-US" sz="1600" dirty="0"/>
              <a:t> but just as we have been approved by God to be </a:t>
            </a:r>
            <a:r>
              <a:rPr lang="en-US" sz="1600" dirty="0">
                <a:solidFill>
                  <a:srgbClr val="FFFF00"/>
                </a:solidFill>
              </a:rPr>
              <a:t>entrusted with the gospel</a:t>
            </a:r>
            <a:r>
              <a:rPr lang="en-US" sz="1600" dirty="0"/>
              <a:t>, so we speak, not to please man, but to please God who tests our hearts. </a:t>
            </a:r>
          </a:p>
        </p:txBody>
      </p:sp>
      <p:sp>
        <p:nvSpPr>
          <p:cNvPr id="6" name="Rectangle 5"/>
          <p:cNvSpPr/>
          <p:nvPr/>
        </p:nvSpPr>
        <p:spPr>
          <a:xfrm>
            <a:off x="647700" y="4476155"/>
            <a:ext cx="7734300" cy="584775"/>
          </a:xfrm>
          <a:prstGeom prst="rect">
            <a:avLst/>
          </a:prstGeom>
        </p:spPr>
        <p:txBody>
          <a:bodyPr wrap="square">
            <a:spAutoFit/>
          </a:bodyPr>
          <a:lstStyle/>
          <a:p>
            <a:r>
              <a:rPr lang="en-US" sz="1600" b="1" dirty="0"/>
              <a:t>1 Thessalonians 2:6 (ESV) </a:t>
            </a:r>
            <a:r>
              <a:rPr lang="en-US" sz="1600" baseline="30000" dirty="0"/>
              <a:t>6 </a:t>
            </a:r>
            <a:r>
              <a:rPr lang="en-US" sz="1600" dirty="0"/>
              <a:t> Nor did we seek glory from people, whether from you or from others, though we could have made demands </a:t>
            </a:r>
            <a:r>
              <a:rPr lang="en-US" sz="1600" dirty="0">
                <a:solidFill>
                  <a:srgbClr val="FFFF00"/>
                </a:solidFill>
              </a:rPr>
              <a:t>as apostles of Christ</a:t>
            </a:r>
            <a:r>
              <a:rPr lang="en-US" sz="1600" dirty="0"/>
              <a:t>. </a:t>
            </a:r>
          </a:p>
        </p:txBody>
      </p:sp>
      <p:sp>
        <p:nvSpPr>
          <p:cNvPr id="7" name="TextBox 6"/>
          <p:cNvSpPr txBox="1"/>
          <p:nvPr/>
        </p:nvSpPr>
        <p:spPr>
          <a:xfrm>
            <a:off x="685800" y="5105400"/>
            <a:ext cx="8001000" cy="830997"/>
          </a:xfrm>
          <a:prstGeom prst="rect">
            <a:avLst/>
          </a:prstGeom>
          <a:noFill/>
        </p:spPr>
        <p:txBody>
          <a:bodyPr wrap="square" rtlCol="0">
            <a:spAutoFit/>
          </a:bodyPr>
          <a:lstStyle/>
          <a:p>
            <a:r>
              <a:rPr lang="en-US" sz="1600" b="1" dirty="0"/>
              <a:t>1 Thessalonians 2:8 (ESV) </a:t>
            </a:r>
            <a:r>
              <a:rPr lang="en-US" sz="1600" baseline="30000" dirty="0"/>
              <a:t>8 </a:t>
            </a:r>
            <a:r>
              <a:rPr lang="en-US" sz="1600" dirty="0"/>
              <a:t> So, being affectionately desirous of you, </a:t>
            </a:r>
            <a:r>
              <a:rPr lang="en-US" sz="1600" dirty="0">
                <a:solidFill>
                  <a:srgbClr val="FFFF00"/>
                </a:solidFill>
              </a:rPr>
              <a:t>we were ready to share with you not only the gospel of God</a:t>
            </a:r>
            <a:r>
              <a:rPr lang="en-US" sz="1600" dirty="0"/>
              <a:t> but also our own selves, because you had become very dear to us. </a:t>
            </a:r>
          </a:p>
        </p:txBody>
      </p:sp>
    </p:spTree>
    <p:extLst>
      <p:ext uri="{BB962C8B-B14F-4D97-AF65-F5344CB8AC3E}">
        <p14:creationId xmlns:p14="http://schemas.microsoft.com/office/powerpoint/2010/main" val="64082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85800" y="1066800"/>
            <a:ext cx="8077200" cy="1815882"/>
          </a:xfrm>
          <a:prstGeom prst="rect">
            <a:avLst/>
          </a:prstGeom>
          <a:noFill/>
        </p:spPr>
        <p:txBody>
          <a:bodyPr wrap="square" rtlCol="0">
            <a:spAutoFit/>
          </a:bodyPr>
          <a:lstStyle/>
          <a:p>
            <a:r>
              <a:rPr lang="en-US" sz="1600" b="1" dirty="0"/>
              <a:t>1 Thessalonians 2:14-16 (ESV) </a:t>
            </a:r>
            <a:r>
              <a:rPr lang="en-US" sz="1600" baseline="30000" dirty="0"/>
              <a:t>14 </a:t>
            </a:r>
            <a:r>
              <a:rPr lang="en-US" sz="1600" dirty="0"/>
              <a:t> For you, brothers, </a:t>
            </a:r>
            <a:r>
              <a:rPr lang="en-US" sz="1600" u="sng" dirty="0">
                <a:solidFill>
                  <a:srgbClr val="FFFF00"/>
                </a:solidFill>
              </a:rPr>
              <a:t>became imitators of the churches of God in Christ Jesus that are in Judea. </a:t>
            </a:r>
            <a:r>
              <a:rPr lang="en-US" sz="1600" dirty="0"/>
              <a:t>For you suffered the same things from your own countrymen as they did from the Jews, </a:t>
            </a:r>
            <a:br>
              <a:rPr lang="en-US" sz="1600" dirty="0"/>
            </a:br>
            <a:r>
              <a:rPr lang="en-US" sz="1600" baseline="30000" dirty="0"/>
              <a:t>15 </a:t>
            </a:r>
            <a:r>
              <a:rPr lang="en-US" sz="1600" dirty="0"/>
              <a:t> </a:t>
            </a:r>
            <a:r>
              <a:rPr lang="en-US" sz="1600" u="sng" dirty="0">
                <a:solidFill>
                  <a:srgbClr val="FFFF00"/>
                </a:solidFill>
              </a:rPr>
              <a:t>who killed both the Lord Jesus</a:t>
            </a:r>
            <a:r>
              <a:rPr lang="en-US" sz="1600" dirty="0"/>
              <a:t> and the prophets, and drove us out, and displease God and oppose all mankind </a:t>
            </a:r>
            <a:br>
              <a:rPr lang="en-US" sz="1600" dirty="0"/>
            </a:br>
            <a:r>
              <a:rPr lang="en-US" sz="1600" baseline="30000" dirty="0"/>
              <a:t>16 </a:t>
            </a:r>
            <a:r>
              <a:rPr lang="en-US" sz="1600" dirty="0"/>
              <a:t> by hindering us from speaking to the Gentiles that they might be saved—so as always to fill up the measure of their sins. But wrath has come upon them at last! </a:t>
            </a:r>
          </a:p>
        </p:txBody>
      </p:sp>
      <p:sp>
        <p:nvSpPr>
          <p:cNvPr id="4" name="TextBox 3"/>
          <p:cNvSpPr txBox="1"/>
          <p:nvPr/>
        </p:nvSpPr>
        <p:spPr>
          <a:xfrm>
            <a:off x="685800" y="3006150"/>
            <a:ext cx="8077200" cy="584775"/>
          </a:xfrm>
          <a:prstGeom prst="rect">
            <a:avLst/>
          </a:prstGeom>
          <a:noFill/>
        </p:spPr>
        <p:txBody>
          <a:bodyPr wrap="square" rtlCol="0">
            <a:spAutoFit/>
          </a:bodyPr>
          <a:lstStyle/>
          <a:p>
            <a:r>
              <a:rPr lang="en-US" sz="1600" b="1" dirty="0"/>
              <a:t>1 Thessalonians 3:2 (ESV) </a:t>
            </a:r>
            <a:r>
              <a:rPr lang="en-US" sz="1600" baseline="30000" dirty="0"/>
              <a:t>2 </a:t>
            </a:r>
            <a:r>
              <a:rPr lang="en-US" sz="1600" dirty="0"/>
              <a:t> and we sent Timothy, our brother and God’s coworker in </a:t>
            </a:r>
            <a:r>
              <a:rPr lang="en-US" sz="1600" u="sng" dirty="0">
                <a:solidFill>
                  <a:srgbClr val="FFFF00"/>
                </a:solidFill>
              </a:rPr>
              <a:t>the gospel of Christ</a:t>
            </a:r>
            <a:r>
              <a:rPr lang="en-US" sz="1600" dirty="0"/>
              <a:t>, to establish and exhort you in your faith, </a:t>
            </a:r>
          </a:p>
        </p:txBody>
      </p:sp>
      <p:sp>
        <p:nvSpPr>
          <p:cNvPr id="5" name="TextBox 4"/>
          <p:cNvSpPr txBox="1"/>
          <p:nvPr/>
        </p:nvSpPr>
        <p:spPr>
          <a:xfrm>
            <a:off x="685800" y="3710970"/>
            <a:ext cx="8077200" cy="1569660"/>
          </a:xfrm>
          <a:prstGeom prst="rect">
            <a:avLst/>
          </a:prstGeom>
          <a:noFill/>
        </p:spPr>
        <p:txBody>
          <a:bodyPr wrap="square" rtlCol="0">
            <a:spAutoFit/>
          </a:bodyPr>
          <a:lstStyle/>
          <a:p>
            <a:r>
              <a:rPr lang="en-US" sz="1600" b="1" dirty="0"/>
              <a:t>1 Thessalonians 3:11-13 (ESV) </a:t>
            </a:r>
            <a:r>
              <a:rPr lang="en-US" sz="1600" baseline="30000" dirty="0"/>
              <a:t>11 </a:t>
            </a:r>
            <a:r>
              <a:rPr lang="en-US" sz="1600" dirty="0"/>
              <a:t> </a:t>
            </a:r>
            <a:r>
              <a:rPr lang="en-US" sz="1600" u="sng" dirty="0">
                <a:solidFill>
                  <a:srgbClr val="FFFF00"/>
                </a:solidFill>
              </a:rPr>
              <a:t>Now may our God and Father himself, and our Lord Jesus, </a:t>
            </a:r>
            <a:r>
              <a:rPr lang="en-US" sz="1600" dirty="0"/>
              <a:t>direct our way to you, </a:t>
            </a:r>
            <a:br>
              <a:rPr lang="en-US" sz="1600" dirty="0"/>
            </a:br>
            <a:r>
              <a:rPr lang="en-US" sz="1600" baseline="30000" dirty="0"/>
              <a:t>12 </a:t>
            </a:r>
            <a:r>
              <a:rPr lang="en-US" sz="1600" dirty="0"/>
              <a:t> and may the Lord make you increase and abound in love for one another and for all, as we do for you, </a:t>
            </a:r>
            <a:br>
              <a:rPr lang="en-US" sz="1600" dirty="0"/>
            </a:br>
            <a:r>
              <a:rPr lang="en-US" sz="1600" baseline="30000" dirty="0"/>
              <a:t>13 </a:t>
            </a:r>
            <a:r>
              <a:rPr lang="en-US" sz="1600" dirty="0"/>
              <a:t> so that he may establish your hearts </a:t>
            </a:r>
            <a:r>
              <a:rPr lang="en-US" sz="1600" u="sng" dirty="0">
                <a:solidFill>
                  <a:srgbClr val="FFFF00"/>
                </a:solidFill>
              </a:rPr>
              <a:t>blameless in holiness before our God and Father, at the coming of our Lord Jesus with all his saints. </a:t>
            </a:r>
          </a:p>
        </p:txBody>
      </p:sp>
      <p:sp>
        <p:nvSpPr>
          <p:cNvPr id="6" name="TextBox 5"/>
          <p:cNvSpPr txBox="1"/>
          <p:nvPr/>
        </p:nvSpPr>
        <p:spPr>
          <a:xfrm>
            <a:off x="685800" y="5410200"/>
            <a:ext cx="8077200" cy="830997"/>
          </a:xfrm>
          <a:prstGeom prst="rect">
            <a:avLst/>
          </a:prstGeom>
          <a:noFill/>
        </p:spPr>
        <p:txBody>
          <a:bodyPr wrap="square" rtlCol="0">
            <a:spAutoFit/>
          </a:bodyPr>
          <a:lstStyle/>
          <a:p>
            <a:r>
              <a:rPr lang="en-US" sz="1600" b="1" dirty="0"/>
              <a:t>1 Thessalonians 4:1-3 (ESV)</a:t>
            </a:r>
            <a:r>
              <a:rPr lang="en-US" sz="1600" dirty="0"/>
              <a:t/>
            </a:r>
            <a:br>
              <a:rPr lang="en-US" sz="1600" dirty="0"/>
            </a:br>
            <a:r>
              <a:rPr lang="en-US" sz="1600" baseline="30000" dirty="0"/>
              <a:t>2 </a:t>
            </a:r>
            <a:r>
              <a:rPr lang="en-US" sz="1600" dirty="0"/>
              <a:t> </a:t>
            </a:r>
            <a:r>
              <a:rPr lang="en-US" sz="1600" u="sng" dirty="0">
                <a:solidFill>
                  <a:srgbClr val="FFFF00"/>
                </a:solidFill>
              </a:rPr>
              <a:t>For you know what instructions we gave you through the Lord Jesus</a:t>
            </a:r>
            <a:r>
              <a:rPr lang="en-US" sz="1600" dirty="0"/>
              <a:t>. </a:t>
            </a:r>
            <a:br>
              <a:rPr lang="en-US" sz="1600" dirty="0"/>
            </a:br>
            <a:r>
              <a:rPr lang="en-US" sz="1600" baseline="30000" dirty="0"/>
              <a:t>3 </a:t>
            </a:r>
            <a:r>
              <a:rPr lang="en-US" sz="1600" dirty="0"/>
              <a:t> For this is the will of God, your sanctification: that you abstain from sexual immorality; </a:t>
            </a:r>
          </a:p>
        </p:txBody>
      </p:sp>
    </p:spTree>
    <p:extLst>
      <p:ext uri="{BB962C8B-B14F-4D97-AF65-F5344CB8AC3E}">
        <p14:creationId xmlns:p14="http://schemas.microsoft.com/office/powerpoint/2010/main" val="1494192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762000" y="1143000"/>
            <a:ext cx="8001000" cy="1815882"/>
          </a:xfrm>
          <a:prstGeom prst="rect">
            <a:avLst/>
          </a:prstGeom>
          <a:noFill/>
        </p:spPr>
        <p:txBody>
          <a:bodyPr wrap="square" rtlCol="0">
            <a:spAutoFit/>
          </a:bodyPr>
          <a:lstStyle/>
          <a:p>
            <a:r>
              <a:rPr lang="en-US" sz="1600" b="1" dirty="0"/>
              <a:t>1 Thessalonians 4:14-16 (ESV) </a:t>
            </a:r>
            <a:r>
              <a:rPr lang="en-US" sz="1600" baseline="30000" dirty="0"/>
              <a:t>14 </a:t>
            </a:r>
            <a:r>
              <a:rPr lang="en-US" sz="1600" dirty="0"/>
              <a:t> </a:t>
            </a:r>
            <a:r>
              <a:rPr lang="en-US" sz="1600" u="sng" dirty="0">
                <a:solidFill>
                  <a:srgbClr val="FFFF00"/>
                </a:solidFill>
              </a:rPr>
              <a:t>For since we believe that Jesus died and rose again, even so, through Jesus, God will bring with him those who have fallen asleep</a:t>
            </a:r>
            <a:r>
              <a:rPr lang="en-US" sz="1600" dirty="0"/>
              <a:t>. </a:t>
            </a:r>
            <a:br>
              <a:rPr lang="en-US" sz="1600" dirty="0"/>
            </a:br>
            <a:r>
              <a:rPr lang="en-US" sz="1600" baseline="30000" dirty="0"/>
              <a:t>15 </a:t>
            </a:r>
            <a:r>
              <a:rPr lang="en-US" sz="1600" dirty="0"/>
              <a:t> For this we declare to you by a word from the Lord, that we who are alive, who are left until the coming of the Lord, will not precede those who have fallen asleep. </a:t>
            </a:r>
            <a:br>
              <a:rPr lang="en-US" sz="1600" dirty="0"/>
            </a:br>
            <a:r>
              <a:rPr lang="en-US" sz="1600" baseline="30000" dirty="0"/>
              <a:t>16 </a:t>
            </a:r>
            <a:r>
              <a:rPr lang="en-US" sz="1600" dirty="0"/>
              <a:t> </a:t>
            </a:r>
            <a:r>
              <a:rPr lang="en-US" sz="1600" u="sng" dirty="0">
                <a:solidFill>
                  <a:srgbClr val="FFFF00"/>
                </a:solidFill>
              </a:rPr>
              <a:t>For the Lord himself will descend from heaven with a cry of command, with the voice of an archangel, and with the sound of the trumpet of God. And the dead in Christ will rise first</a:t>
            </a:r>
            <a:r>
              <a:rPr lang="en-US" sz="1600" dirty="0"/>
              <a:t>. </a:t>
            </a:r>
          </a:p>
        </p:txBody>
      </p:sp>
      <p:sp>
        <p:nvSpPr>
          <p:cNvPr id="4" name="TextBox 3"/>
          <p:cNvSpPr txBox="1"/>
          <p:nvPr/>
        </p:nvSpPr>
        <p:spPr>
          <a:xfrm>
            <a:off x="685800" y="3200400"/>
            <a:ext cx="8077200" cy="830997"/>
          </a:xfrm>
          <a:prstGeom prst="rect">
            <a:avLst/>
          </a:prstGeom>
          <a:noFill/>
        </p:spPr>
        <p:txBody>
          <a:bodyPr wrap="square" rtlCol="0">
            <a:spAutoFit/>
          </a:bodyPr>
          <a:lstStyle/>
          <a:p>
            <a:r>
              <a:rPr lang="en-US" sz="1600" b="1" dirty="0"/>
              <a:t>1 Thessalonians 5:9-10 (ESV) </a:t>
            </a:r>
            <a:r>
              <a:rPr lang="en-US" sz="1600" baseline="30000" dirty="0"/>
              <a:t>9 </a:t>
            </a:r>
            <a:r>
              <a:rPr lang="en-US" sz="1600" dirty="0"/>
              <a:t> For God has not destined us for wrath, </a:t>
            </a:r>
            <a:r>
              <a:rPr lang="en-US" sz="1600" dirty="0">
                <a:solidFill>
                  <a:srgbClr val="FFFF00"/>
                </a:solidFill>
              </a:rPr>
              <a:t>but to obtain salvation through our Lord Jesus Christ, </a:t>
            </a:r>
            <a:r>
              <a:rPr lang="en-US" sz="1600" dirty="0"/>
              <a:t/>
            </a:r>
            <a:br>
              <a:rPr lang="en-US" sz="1600" dirty="0"/>
            </a:br>
            <a:r>
              <a:rPr lang="en-US" sz="1600" baseline="30000" dirty="0"/>
              <a:t>10 </a:t>
            </a:r>
            <a:r>
              <a:rPr lang="en-US" sz="1600" dirty="0"/>
              <a:t> who died for us so that whether we are awake or asleep we might live with him. </a:t>
            </a:r>
          </a:p>
        </p:txBody>
      </p:sp>
      <p:sp>
        <p:nvSpPr>
          <p:cNvPr id="5" name="TextBox 4"/>
          <p:cNvSpPr txBox="1"/>
          <p:nvPr/>
        </p:nvSpPr>
        <p:spPr>
          <a:xfrm>
            <a:off x="685800" y="4267200"/>
            <a:ext cx="8077200" cy="1077218"/>
          </a:xfrm>
          <a:prstGeom prst="rect">
            <a:avLst/>
          </a:prstGeom>
          <a:noFill/>
        </p:spPr>
        <p:txBody>
          <a:bodyPr wrap="square" rtlCol="0">
            <a:spAutoFit/>
          </a:bodyPr>
          <a:lstStyle/>
          <a:p>
            <a:r>
              <a:rPr lang="en-US" sz="1600" b="1" dirty="0"/>
              <a:t>1 Thessalonians 5:23 (ESV) </a:t>
            </a:r>
            <a:r>
              <a:rPr lang="en-US" sz="1600" baseline="30000" dirty="0"/>
              <a:t>23 </a:t>
            </a:r>
            <a:r>
              <a:rPr lang="en-US" sz="1600" dirty="0"/>
              <a:t> Now may the God of peace himself sanctify you completely, and may your whole spirit and soul and body be kept </a:t>
            </a:r>
            <a:r>
              <a:rPr lang="en-US" sz="1600" u="sng" dirty="0">
                <a:solidFill>
                  <a:srgbClr val="FFFF00"/>
                </a:solidFill>
              </a:rPr>
              <a:t>blameless at the coming of our Lord Jesus Christ. </a:t>
            </a:r>
            <a:r>
              <a:rPr lang="en-US" sz="1600" dirty="0"/>
              <a:t/>
            </a:r>
            <a:br>
              <a:rPr lang="en-US" sz="1600" dirty="0"/>
            </a:br>
            <a:endParaRPr lang="en-US" sz="1600" dirty="0"/>
          </a:p>
        </p:txBody>
      </p:sp>
    </p:spTree>
    <p:extLst>
      <p:ext uri="{BB962C8B-B14F-4D97-AF65-F5344CB8AC3E}">
        <p14:creationId xmlns:p14="http://schemas.microsoft.com/office/powerpoint/2010/main" val="531282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Tree>
    <p:extLst>
      <p:ext uri="{BB962C8B-B14F-4D97-AF65-F5344CB8AC3E}">
        <p14:creationId xmlns:p14="http://schemas.microsoft.com/office/powerpoint/2010/main" val="1012843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
        <p:nvSpPr>
          <p:cNvPr id="3" name="TextBox 2"/>
          <p:cNvSpPr txBox="1"/>
          <p:nvPr/>
        </p:nvSpPr>
        <p:spPr>
          <a:xfrm>
            <a:off x="762000" y="1143000"/>
            <a:ext cx="7924800" cy="923330"/>
          </a:xfrm>
          <a:prstGeom prst="rect">
            <a:avLst/>
          </a:prstGeom>
          <a:noFill/>
        </p:spPr>
        <p:txBody>
          <a:bodyPr wrap="square" rtlCol="0">
            <a:spAutoFit/>
          </a:bodyPr>
          <a:lstStyle/>
          <a:p>
            <a:r>
              <a:rPr lang="en-US" dirty="0"/>
              <a:t>a "case study" of a crucial passage that comprises a particularly revealing "window" upon early Christian belief and piety, especially with reference to the place of Jesus in early Christian faith and practice</a:t>
            </a:r>
            <a:r>
              <a:rPr lang="en-US" dirty="0" smtClean="0"/>
              <a:t>.'</a:t>
            </a:r>
            <a:endParaRPr lang="en-US" dirty="0"/>
          </a:p>
        </p:txBody>
      </p:sp>
      <p:sp>
        <p:nvSpPr>
          <p:cNvPr id="4" name="TextBox 3"/>
          <p:cNvSpPr txBox="1"/>
          <p:nvPr/>
        </p:nvSpPr>
        <p:spPr>
          <a:xfrm>
            <a:off x="457200" y="2209800"/>
            <a:ext cx="8382000" cy="3785652"/>
          </a:xfrm>
          <a:prstGeom prst="rect">
            <a:avLst/>
          </a:prstGeom>
          <a:noFill/>
        </p:spPr>
        <p:txBody>
          <a:bodyPr wrap="square" rtlCol="0">
            <a:spAutoFit/>
          </a:bodyPr>
          <a:lstStyle/>
          <a:p>
            <a:r>
              <a:rPr lang="en-US" sz="1600" b="1" dirty="0"/>
              <a:t>Philippians 2:5-11 (ESV) </a:t>
            </a:r>
            <a:r>
              <a:rPr lang="en-US" sz="1600" baseline="30000" dirty="0"/>
              <a:t>5 </a:t>
            </a:r>
            <a:r>
              <a:rPr lang="en-US" sz="1600" dirty="0"/>
              <a:t> Have this mind among yourselves, which is yours in Christ Jesus, </a:t>
            </a:r>
            <a:br>
              <a:rPr lang="en-US" sz="1600" dirty="0"/>
            </a:br>
            <a:r>
              <a:rPr lang="en-US" sz="1600" baseline="30000" dirty="0"/>
              <a:t>6 </a:t>
            </a:r>
            <a:r>
              <a:rPr lang="en-US" sz="1600" dirty="0"/>
              <a:t> who, though he was in the form of God, </a:t>
            </a:r>
            <a:endParaRPr lang="en-US" sz="1600" dirty="0" smtClean="0"/>
          </a:p>
          <a:p>
            <a:r>
              <a:rPr lang="en-US" sz="1600" dirty="0"/>
              <a:t>	</a:t>
            </a:r>
            <a:r>
              <a:rPr lang="en-US" sz="1600" dirty="0" smtClean="0"/>
              <a:t>		did </a:t>
            </a:r>
            <a:r>
              <a:rPr lang="en-US" sz="1600" dirty="0"/>
              <a:t>not count equality with God a thing to be grasped, </a:t>
            </a:r>
            <a:br>
              <a:rPr lang="en-US" sz="1600" dirty="0"/>
            </a:br>
            <a:r>
              <a:rPr lang="en-US" sz="1600" baseline="30000" dirty="0"/>
              <a:t>7 </a:t>
            </a:r>
            <a:r>
              <a:rPr lang="en-US" sz="1600" dirty="0"/>
              <a:t> but emptied himself, </a:t>
            </a:r>
            <a:endParaRPr lang="en-US" sz="1600" dirty="0" smtClean="0"/>
          </a:p>
          <a:p>
            <a:r>
              <a:rPr lang="en-US" sz="1600" dirty="0"/>
              <a:t> </a:t>
            </a:r>
            <a:r>
              <a:rPr lang="en-US" sz="1600" dirty="0" smtClean="0"/>
              <a:t>  by </a:t>
            </a:r>
            <a:r>
              <a:rPr lang="en-US" sz="1600" dirty="0"/>
              <a:t>taking the form of a servant, </a:t>
            </a:r>
            <a:endParaRPr lang="en-US" sz="1600" dirty="0" smtClean="0"/>
          </a:p>
          <a:p>
            <a:r>
              <a:rPr lang="en-US" sz="1600" dirty="0"/>
              <a:t> </a:t>
            </a:r>
            <a:r>
              <a:rPr lang="en-US" sz="1600" dirty="0" smtClean="0"/>
              <a:t>  being </a:t>
            </a:r>
            <a:r>
              <a:rPr lang="en-US" sz="1600" dirty="0"/>
              <a:t>born in the likeness of men. </a:t>
            </a:r>
            <a:br>
              <a:rPr lang="en-US" sz="1600" dirty="0"/>
            </a:br>
            <a:r>
              <a:rPr lang="en-US" sz="1600" baseline="30000" dirty="0"/>
              <a:t>8 </a:t>
            </a:r>
            <a:r>
              <a:rPr lang="en-US" sz="1600" dirty="0"/>
              <a:t> </a:t>
            </a:r>
            <a:r>
              <a:rPr lang="en-US" sz="1600" dirty="0" smtClean="0"/>
              <a:t>                And </a:t>
            </a:r>
            <a:r>
              <a:rPr lang="en-US" sz="1600" dirty="0"/>
              <a:t>being found in human form, </a:t>
            </a:r>
            <a:endParaRPr lang="en-US" sz="1600" dirty="0" smtClean="0"/>
          </a:p>
          <a:p>
            <a:r>
              <a:rPr lang="en-US" sz="1600" dirty="0"/>
              <a:t> </a:t>
            </a:r>
            <a:r>
              <a:rPr lang="en-US" sz="1600" dirty="0" smtClean="0"/>
              <a:t>                        he </a:t>
            </a:r>
            <a:r>
              <a:rPr lang="en-US" sz="1600" dirty="0"/>
              <a:t>humbled himself by becoming obedient to the point of death, </a:t>
            </a:r>
            <a:endParaRPr lang="en-US" sz="1600" dirty="0" smtClean="0"/>
          </a:p>
          <a:p>
            <a:r>
              <a:rPr lang="en-US" sz="1600" dirty="0"/>
              <a:t> </a:t>
            </a:r>
            <a:r>
              <a:rPr lang="en-US" sz="1600" dirty="0" smtClean="0"/>
              <a:t>                        even </a:t>
            </a:r>
            <a:r>
              <a:rPr lang="en-US" sz="1600" dirty="0"/>
              <a:t>death on a cross. </a:t>
            </a:r>
            <a:br>
              <a:rPr lang="en-US" sz="1600" dirty="0"/>
            </a:br>
            <a:r>
              <a:rPr lang="en-US" sz="1600" baseline="30000" dirty="0"/>
              <a:t>9 </a:t>
            </a:r>
            <a:r>
              <a:rPr lang="en-US" sz="1600" dirty="0"/>
              <a:t> Therefore God has highly exalted him </a:t>
            </a:r>
            <a:endParaRPr lang="en-US" sz="1600" dirty="0" smtClean="0"/>
          </a:p>
          <a:p>
            <a:r>
              <a:rPr lang="en-US" sz="1600" dirty="0"/>
              <a:t> </a:t>
            </a:r>
            <a:r>
              <a:rPr lang="en-US" sz="1600" dirty="0" smtClean="0"/>
              <a:t>                            and </a:t>
            </a:r>
            <a:r>
              <a:rPr lang="en-US" sz="1600" dirty="0"/>
              <a:t>bestowed on him the name that is above every name, </a:t>
            </a:r>
            <a:br>
              <a:rPr lang="en-US" sz="1600" dirty="0"/>
            </a:br>
            <a:r>
              <a:rPr lang="en-US" sz="1600" baseline="30000" dirty="0"/>
              <a:t>10 </a:t>
            </a:r>
            <a:r>
              <a:rPr lang="en-US" sz="1600" dirty="0"/>
              <a:t> so that at the name of Jesus every knee should bow, </a:t>
            </a:r>
            <a:endParaRPr lang="en-US" sz="1600" dirty="0" smtClean="0"/>
          </a:p>
          <a:p>
            <a:r>
              <a:rPr lang="en-US" sz="1600" dirty="0"/>
              <a:t> </a:t>
            </a:r>
            <a:r>
              <a:rPr lang="en-US" sz="1600" dirty="0" smtClean="0"/>
              <a:t>                            in </a:t>
            </a:r>
            <a:r>
              <a:rPr lang="en-US" sz="1600" dirty="0"/>
              <a:t>heaven and on earth and under the earth, </a:t>
            </a:r>
            <a:br>
              <a:rPr lang="en-US" sz="1600" dirty="0"/>
            </a:br>
            <a:r>
              <a:rPr lang="en-US" sz="1600" baseline="30000" dirty="0"/>
              <a:t>11 </a:t>
            </a:r>
            <a:r>
              <a:rPr lang="en-US" sz="1600" dirty="0"/>
              <a:t> and every tongue confess that Jesus Christ is Lord, to the glory of God the Father. </a:t>
            </a:r>
          </a:p>
        </p:txBody>
      </p:sp>
    </p:spTree>
    <p:extLst>
      <p:ext uri="{BB962C8B-B14F-4D97-AF65-F5344CB8AC3E}">
        <p14:creationId xmlns:p14="http://schemas.microsoft.com/office/powerpoint/2010/main" val="3768800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 y="856763"/>
            <a:ext cx="9144000" cy="6001237"/>
          </a:xfrm>
          <a:prstGeom prst="rect">
            <a:avLst/>
          </a:prstGeom>
        </p:spPr>
      </p:pic>
      <p:sp>
        <p:nvSpPr>
          <p:cNvPr id="4" name="Rectangle 3"/>
          <p:cNvSpPr/>
          <p:nvPr/>
        </p:nvSpPr>
        <p:spPr>
          <a:xfrm>
            <a:off x="2789487" y="3907756"/>
            <a:ext cx="1825045" cy="523220"/>
          </a:xfrm>
          <a:prstGeom prst="rect">
            <a:avLst/>
          </a:prstGeom>
        </p:spPr>
        <p:txBody>
          <a:bodyPr wrap="square">
            <a:spAutoFit/>
          </a:bodyPr>
          <a:lstStyle/>
          <a:p>
            <a:r>
              <a:rPr lang="en-US" sz="1400" dirty="0">
                <a:solidFill>
                  <a:prstClr val="black"/>
                </a:solidFill>
              </a:rPr>
              <a:t>nothing exists beyond the natural realm</a:t>
            </a:r>
          </a:p>
        </p:txBody>
      </p:sp>
      <p:sp>
        <p:nvSpPr>
          <p:cNvPr id="5" name="TextBox 4"/>
          <p:cNvSpPr txBox="1"/>
          <p:nvPr/>
        </p:nvSpPr>
        <p:spPr>
          <a:xfrm>
            <a:off x="106330" y="5625772"/>
            <a:ext cx="2352247" cy="923330"/>
          </a:xfrm>
          <a:prstGeom prst="rect">
            <a:avLst/>
          </a:prstGeom>
          <a:noFill/>
        </p:spPr>
        <p:txBody>
          <a:bodyPr wrap="none" rtlCol="0">
            <a:spAutoFit/>
          </a:bodyPr>
          <a:lstStyle/>
          <a:p>
            <a:r>
              <a:rPr lang="en-US" dirty="0">
                <a:solidFill>
                  <a:prstClr val="black"/>
                </a:solidFill>
              </a:rPr>
              <a:t>No God</a:t>
            </a:r>
          </a:p>
          <a:p>
            <a:r>
              <a:rPr lang="en-US" dirty="0">
                <a:solidFill>
                  <a:prstClr val="black"/>
                </a:solidFill>
              </a:rPr>
              <a:t>No Supreme Being</a:t>
            </a:r>
          </a:p>
          <a:p>
            <a:r>
              <a:rPr lang="en-US" dirty="0">
                <a:solidFill>
                  <a:prstClr val="black"/>
                </a:solidFill>
              </a:rPr>
              <a:t>We come from nothing</a:t>
            </a:r>
          </a:p>
        </p:txBody>
      </p:sp>
      <p:sp>
        <p:nvSpPr>
          <p:cNvPr id="14" name="Rectangle 13"/>
          <p:cNvSpPr/>
          <p:nvPr/>
        </p:nvSpPr>
        <p:spPr>
          <a:xfrm rot="1380000">
            <a:off x="1534800" y="2680004"/>
            <a:ext cx="3902509" cy="646331"/>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Super Naturalism </a:t>
            </a:r>
            <a:r>
              <a:rPr lang="en-US" sz="1400" dirty="0">
                <a:solidFill>
                  <a:prstClr val="black"/>
                </a:solidFill>
              </a:rPr>
              <a:t>it is possible that there is </a:t>
            </a:r>
          </a:p>
          <a:p>
            <a:r>
              <a:rPr lang="en-US" sz="1400" dirty="0">
                <a:solidFill>
                  <a:prstClr val="black"/>
                </a:solidFill>
              </a:rPr>
              <a:t>a supreme being/someone beyond natural order</a:t>
            </a:r>
          </a:p>
          <a:p>
            <a:r>
              <a:rPr lang="en-US" sz="1400" dirty="0">
                <a:solidFill>
                  <a:prstClr val="black"/>
                </a:solidFill>
              </a:rPr>
              <a:t>  Intelligent Design – a programmer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19" y="4499535"/>
            <a:ext cx="2617596" cy="2272869"/>
          </a:xfrm>
          <a:prstGeom prst="rect">
            <a:avLst/>
          </a:prstGeom>
          <a:noFill/>
        </p:spPr>
      </p:pic>
      <p:sp>
        <p:nvSpPr>
          <p:cNvPr id="16" name="TextBox 15"/>
          <p:cNvSpPr txBox="1"/>
          <p:nvPr/>
        </p:nvSpPr>
        <p:spPr>
          <a:xfrm>
            <a:off x="106330" y="881116"/>
            <a:ext cx="1603516" cy="923330"/>
          </a:xfrm>
          <a:prstGeom prst="rect">
            <a:avLst/>
          </a:prstGeom>
          <a:solidFill>
            <a:srgbClr val="FFFFCC">
              <a:alpha val="60000"/>
            </a:srgbClr>
          </a:solidFill>
        </p:spPr>
        <p:txBody>
          <a:bodyPr wrap="none" rtlCol="0">
            <a:spAutoFit/>
          </a:bodyPr>
          <a:lstStyle/>
          <a:p>
            <a:r>
              <a:rPr lang="en-US" dirty="0">
                <a:solidFill>
                  <a:prstClr val="black"/>
                </a:solidFill>
              </a:rPr>
              <a:t>God</a:t>
            </a:r>
          </a:p>
          <a:p>
            <a:r>
              <a:rPr lang="en-US" dirty="0">
                <a:solidFill>
                  <a:prstClr val="black"/>
                </a:solidFill>
              </a:rPr>
              <a:t>Supreme Being</a:t>
            </a:r>
          </a:p>
          <a:p>
            <a:r>
              <a:rPr lang="en-US" dirty="0">
                <a:solidFill>
                  <a:prstClr val="black"/>
                </a:solidFill>
              </a:rPr>
              <a:t>We are created</a:t>
            </a:r>
          </a:p>
        </p:txBody>
      </p:sp>
      <p:grpSp>
        <p:nvGrpSpPr>
          <p:cNvPr id="18" name="Group 17"/>
          <p:cNvGrpSpPr/>
          <p:nvPr/>
        </p:nvGrpSpPr>
        <p:grpSpPr>
          <a:xfrm>
            <a:off x="3570322" y="1197498"/>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algn="ctr">
                <a:spcBef>
                  <a:spcPct val="0"/>
                </a:spcBef>
              </a:pPr>
              <a:r>
                <a:rPr lang="en-US" altLang="en-US" sz="900" dirty="0">
                  <a:solidFill>
                    <a:srgbClr val="000000"/>
                  </a:solidFill>
                  <a:latin typeface="Comic Sans MS" panose="030F0702030302020204" pitchFamily="66" charset="0"/>
                </a:rPr>
                <a:t>Bible is Inspired</a:t>
              </a:r>
            </a:p>
          </p:txBody>
        </p:sp>
        <p:sp>
          <p:nvSpPr>
            <p:cNvPr id="24" name="Rectangle 23"/>
            <p:cNvSpPr/>
            <p:nvPr/>
          </p:nvSpPr>
          <p:spPr>
            <a:xfrm>
              <a:off x="7639882" y="1599824"/>
              <a:ext cx="679994"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Accurate</a:t>
              </a:r>
            </a:p>
          </p:txBody>
        </p:sp>
        <p:sp>
          <p:nvSpPr>
            <p:cNvPr id="25" name="Rectangle 24"/>
            <p:cNvSpPr/>
            <p:nvPr/>
          </p:nvSpPr>
          <p:spPr>
            <a:xfrm>
              <a:off x="8291172" y="1873696"/>
              <a:ext cx="611065"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Reliable</a:t>
              </a:r>
            </a:p>
          </p:txBody>
        </p:sp>
      </p:grpSp>
      <p:sp>
        <p:nvSpPr>
          <p:cNvPr id="3" name="Rectangle 2"/>
          <p:cNvSpPr/>
          <p:nvPr/>
        </p:nvSpPr>
        <p:spPr>
          <a:xfrm rot="20247528">
            <a:off x="1716188" y="4651911"/>
            <a:ext cx="3902509" cy="430887"/>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Philosophical Naturalism </a:t>
            </a:r>
            <a:r>
              <a:rPr lang="en-US" sz="1400" dirty="0">
                <a:solidFill>
                  <a:prstClr val="black"/>
                </a:solidFill>
              </a:rPr>
              <a:t>The presuppositional belief </a:t>
            </a:r>
          </a:p>
          <a:p>
            <a:r>
              <a:rPr lang="en-US" sz="1400" dirty="0">
                <a:solidFill>
                  <a:prstClr val="black"/>
                </a:solidFill>
              </a:rPr>
              <a:t>that only natural laws and forces occur</a:t>
            </a:r>
          </a:p>
        </p:txBody>
      </p:sp>
      <p:sp>
        <p:nvSpPr>
          <p:cNvPr id="17" name="Rectangle 16"/>
          <p:cNvSpPr/>
          <p:nvPr/>
        </p:nvSpPr>
        <p:spPr>
          <a:xfrm>
            <a:off x="6545360" y="5625772"/>
            <a:ext cx="1152880"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Using God</a:t>
            </a:r>
          </a:p>
          <a:p>
            <a:pPr algn="ctr">
              <a:spcBef>
                <a:spcPct val="0"/>
              </a:spcBef>
            </a:pPr>
            <a:r>
              <a:rPr lang="en-US" altLang="en-US" sz="900" dirty="0">
                <a:solidFill>
                  <a:srgbClr val="000000"/>
                </a:solidFill>
                <a:latin typeface="Comic Sans MS" panose="030F0702030302020204" pitchFamily="66" charset="0"/>
              </a:rPr>
              <a:t>To fill in the Gaps</a:t>
            </a:r>
          </a:p>
        </p:txBody>
      </p:sp>
    </p:spTree>
    <p:extLst>
      <p:ext uri="{BB962C8B-B14F-4D97-AF65-F5344CB8AC3E}">
        <p14:creationId xmlns:p14="http://schemas.microsoft.com/office/powerpoint/2010/main" val="195921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Philemon </a:t>
            </a:r>
          </a:p>
        </p:txBody>
      </p:sp>
    </p:spTree>
    <p:extLst>
      <p:ext uri="{BB962C8B-B14F-4D97-AF65-F5344CB8AC3E}">
        <p14:creationId xmlns:p14="http://schemas.microsoft.com/office/powerpoint/2010/main" val="4108395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5" name="TextBox 4"/>
          <p:cNvSpPr txBox="1"/>
          <p:nvPr/>
        </p:nvSpPr>
        <p:spPr>
          <a:xfrm>
            <a:off x="685800" y="1219200"/>
            <a:ext cx="8077200" cy="830997"/>
          </a:xfrm>
          <a:prstGeom prst="rect">
            <a:avLst/>
          </a:prstGeom>
          <a:noFill/>
        </p:spPr>
        <p:txBody>
          <a:bodyPr wrap="square" rtlCol="0">
            <a:spAutoFit/>
          </a:bodyPr>
          <a:lstStyle/>
          <a:p>
            <a:r>
              <a:rPr lang="en-US" sz="1600" b="1" dirty="0"/>
              <a:t>2 Thessalonians 1:1-2 (ESV) </a:t>
            </a:r>
            <a:r>
              <a:rPr lang="en-US" sz="1600" baseline="30000" dirty="0"/>
              <a:t>1 </a:t>
            </a:r>
            <a:r>
              <a:rPr lang="en-US" sz="1600" dirty="0"/>
              <a:t> Paul, Silvanus, and Timothy, To the church of the Thessalonians </a:t>
            </a:r>
            <a:r>
              <a:rPr lang="en-US" sz="1600" u="sng" dirty="0">
                <a:solidFill>
                  <a:srgbClr val="FFFF00"/>
                </a:solidFill>
              </a:rPr>
              <a:t>in God our Father and the Lord Jesus Christ: </a:t>
            </a:r>
            <a:br>
              <a:rPr lang="en-US" sz="1600" u="sng" dirty="0">
                <a:solidFill>
                  <a:srgbClr val="FFFF00"/>
                </a:solidFill>
              </a:rPr>
            </a:br>
            <a:r>
              <a:rPr lang="en-US" sz="1600" u="sng" baseline="30000" dirty="0">
                <a:solidFill>
                  <a:srgbClr val="FFFF00"/>
                </a:solidFill>
              </a:rPr>
              <a:t>2 </a:t>
            </a:r>
            <a:r>
              <a:rPr lang="en-US" sz="1600" u="sng" dirty="0">
                <a:solidFill>
                  <a:srgbClr val="FFFF00"/>
                </a:solidFill>
              </a:rPr>
              <a:t> Grace to you and peace from God our Father and the Lord Jesus Christ. </a:t>
            </a:r>
          </a:p>
        </p:txBody>
      </p:sp>
      <p:sp>
        <p:nvSpPr>
          <p:cNvPr id="6" name="TextBox 5"/>
          <p:cNvSpPr txBox="1"/>
          <p:nvPr/>
        </p:nvSpPr>
        <p:spPr>
          <a:xfrm>
            <a:off x="685800" y="2133600"/>
            <a:ext cx="8077200" cy="1077218"/>
          </a:xfrm>
          <a:prstGeom prst="rect">
            <a:avLst/>
          </a:prstGeom>
          <a:noFill/>
        </p:spPr>
        <p:txBody>
          <a:bodyPr wrap="square" rtlCol="0">
            <a:spAutoFit/>
          </a:bodyPr>
          <a:lstStyle/>
          <a:p>
            <a:r>
              <a:rPr lang="en-US" sz="1600" b="1" dirty="0"/>
              <a:t>2 Thessalonians 1:7-8 (ESV) </a:t>
            </a:r>
            <a:r>
              <a:rPr lang="en-US" sz="1600" baseline="30000" dirty="0"/>
              <a:t>7 </a:t>
            </a:r>
            <a:r>
              <a:rPr lang="en-US" sz="1600" dirty="0"/>
              <a:t> and to grant relief to you who are afflicted as well as to us, </a:t>
            </a:r>
            <a:r>
              <a:rPr lang="en-US" sz="1600" u="sng" dirty="0">
                <a:solidFill>
                  <a:srgbClr val="FFFF00"/>
                </a:solidFill>
              </a:rPr>
              <a:t>when the Lord Jesus is revealed from heaven with his mighty angels </a:t>
            </a:r>
            <a:r>
              <a:rPr lang="en-US" sz="1600" baseline="30000" dirty="0"/>
              <a:t>8 </a:t>
            </a:r>
            <a:r>
              <a:rPr lang="en-US" sz="1600" dirty="0"/>
              <a:t> in flaming fire, inflicting vengeance on those who do not know God and on those who do not obey the gospel of our Lord Jesus. </a:t>
            </a:r>
          </a:p>
        </p:txBody>
      </p:sp>
      <p:sp>
        <p:nvSpPr>
          <p:cNvPr id="7" name="TextBox 6"/>
          <p:cNvSpPr txBox="1"/>
          <p:nvPr/>
        </p:nvSpPr>
        <p:spPr>
          <a:xfrm>
            <a:off x="685800" y="3330000"/>
            <a:ext cx="8077200" cy="584775"/>
          </a:xfrm>
          <a:prstGeom prst="rect">
            <a:avLst/>
          </a:prstGeom>
          <a:noFill/>
        </p:spPr>
        <p:txBody>
          <a:bodyPr wrap="square" rtlCol="0">
            <a:spAutoFit/>
          </a:bodyPr>
          <a:lstStyle/>
          <a:p>
            <a:r>
              <a:rPr lang="en-US" sz="1600" b="1" dirty="0"/>
              <a:t>2 Thessalonians 1:12 (ESV) </a:t>
            </a:r>
            <a:r>
              <a:rPr lang="en-US" sz="1600" baseline="30000" dirty="0"/>
              <a:t>12 </a:t>
            </a:r>
            <a:r>
              <a:rPr lang="en-US" sz="1600" dirty="0"/>
              <a:t> </a:t>
            </a:r>
            <a:r>
              <a:rPr lang="en-US" sz="1600" u="sng" dirty="0">
                <a:solidFill>
                  <a:srgbClr val="FFFF00"/>
                </a:solidFill>
              </a:rPr>
              <a:t>so that the name of our Lord Jesus may be glorified in you, and you in him, according to the grace of our God and the Lord Jesus Christ. </a:t>
            </a:r>
          </a:p>
        </p:txBody>
      </p:sp>
      <p:sp>
        <p:nvSpPr>
          <p:cNvPr id="8" name="TextBox 7"/>
          <p:cNvSpPr txBox="1"/>
          <p:nvPr/>
        </p:nvSpPr>
        <p:spPr>
          <a:xfrm>
            <a:off x="685800" y="4114800"/>
            <a:ext cx="8077200" cy="1323439"/>
          </a:xfrm>
          <a:prstGeom prst="rect">
            <a:avLst/>
          </a:prstGeom>
          <a:noFill/>
        </p:spPr>
        <p:txBody>
          <a:bodyPr wrap="square" rtlCol="0">
            <a:spAutoFit/>
          </a:bodyPr>
          <a:lstStyle/>
          <a:p>
            <a:r>
              <a:rPr lang="en-US" sz="1600" b="1" dirty="0"/>
              <a:t>2 Thessalonians 2:13-14 (ESV) </a:t>
            </a:r>
            <a:r>
              <a:rPr lang="en-US" sz="1600" baseline="30000" dirty="0"/>
              <a:t>13 </a:t>
            </a:r>
            <a:r>
              <a:rPr lang="en-US" sz="1600" dirty="0"/>
              <a:t> But we ought always to give thanks to God for you, brothers beloved by the Lord, because God chose you as the first fruits to be saved, through sanctification by the Spirit and belief in the truth.  </a:t>
            </a:r>
            <a:r>
              <a:rPr lang="en-US" sz="1600" baseline="30000" dirty="0"/>
              <a:t>14 </a:t>
            </a:r>
            <a:r>
              <a:rPr lang="en-US" sz="1600" dirty="0"/>
              <a:t> </a:t>
            </a:r>
            <a:r>
              <a:rPr lang="en-US" sz="1600" u="sng" dirty="0">
                <a:solidFill>
                  <a:srgbClr val="FFFF00"/>
                </a:solidFill>
              </a:rPr>
              <a:t>To this he called you through our gospel, so that you may obtain the glory of our Lord Jesus Christ. </a:t>
            </a:r>
          </a:p>
          <a:p>
            <a:endParaRPr lang="en-US" sz="1600" dirty="0"/>
          </a:p>
        </p:txBody>
      </p:sp>
      <p:sp>
        <p:nvSpPr>
          <p:cNvPr id="9" name="TextBox 8"/>
          <p:cNvSpPr txBox="1"/>
          <p:nvPr/>
        </p:nvSpPr>
        <p:spPr>
          <a:xfrm>
            <a:off x="685800" y="5438239"/>
            <a:ext cx="8077200" cy="830997"/>
          </a:xfrm>
          <a:prstGeom prst="rect">
            <a:avLst/>
          </a:prstGeom>
          <a:noFill/>
        </p:spPr>
        <p:txBody>
          <a:bodyPr wrap="square" rtlCol="0">
            <a:spAutoFit/>
          </a:bodyPr>
          <a:lstStyle/>
          <a:p>
            <a:r>
              <a:rPr lang="en-US" sz="1600" b="1" dirty="0"/>
              <a:t>2 Thessalonians 2:16-17 (ESV) </a:t>
            </a:r>
            <a:r>
              <a:rPr lang="en-US" sz="1600" baseline="30000" dirty="0"/>
              <a:t>16 </a:t>
            </a:r>
            <a:r>
              <a:rPr lang="en-US" sz="1600" dirty="0"/>
              <a:t> </a:t>
            </a:r>
            <a:r>
              <a:rPr lang="en-US" sz="1600" u="sng" dirty="0">
                <a:solidFill>
                  <a:srgbClr val="FFFF00"/>
                </a:solidFill>
              </a:rPr>
              <a:t>Now may our Lord Jesus Christ himself, and God our Father, </a:t>
            </a:r>
            <a:r>
              <a:rPr lang="en-US" sz="1600" dirty="0"/>
              <a:t>who loved us and gave us eternal comfort and good hope through grace, </a:t>
            </a:r>
            <a:br>
              <a:rPr lang="en-US" sz="1600" dirty="0"/>
            </a:br>
            <a:r>
              <a:rPr lang="en-US" sz="1600" baseline="30000" dirty="0"/>
              <a:t>17 </a:t>
            </a:r>
            <a:r>
              <a:rPr lang="en-US" sz="1600" dirty="0"/>
              <a:t> comfort your hearts and establish them in every good work and word. </a:t>
            </a:r>
          </a:p>
        </p:txBody>
      </p:sp>
    </p:spTree>
    <p:extLst>
      <p:ext uri="{BB962C8B-B14F-4D97-AF65-F5344CB8AC3E}">
        <p14:creationId xmlns:p14="http://schemas.microsoft.com/office/powerpoint/2010/main" val="2800819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3" name="TextBox 2"/>
          <p:cNvSpPr txBox="1"/>
          <p:nvPr/>
        </p:nvSpPr>
        <p:spPr>
          <a:xfrm>
            <a:off x="685800" y="1219200"/>
            <a:ext cx="8077200" cy="646331"/>
          </a:xfrm>
          <a:prstGeom prst="rect">
            <a:avLst/>
          </a:prstGeom>
          <a:noFill/>
        </p:spPr>
        <p:txBody>
          <a:bodyPr wrap="square" rtlCol="0">
            <a:spAutoFit/>
          </a:bodyPr>
          <a:lstStyle/>
          <a:p>
            <a:r>
              <a:rPr lang="en-US" b="1" dirty="0"/>
              <a:t>2 Thessalonians 3:5 (ESV) </a:t>
            </a:r>
            <a:r>
              <a:rPr lang="en-US" baseline="30000" dirty="0"/>
              <a:t>5 </a:t>
            </a:r>
            <a:r>
              <a:rPr lang="en-US" dirty="0"/>
              <a:t> </a:t>
            </a:r>
            <a:r>
              <a:rPr lang="en-US" u="sng" dirty="0">
                <a:solidFill>
                  <a:srgbClr val="FFFF00"/>
                </a:solidFill>
              </a:rPr>
              <a:t>May the Lord direct your hearts to the love of God and to the steadfastness of Christ. </a:t>
            </a:r>
          </a:p>
        </p:txBody>
      </p:sp>
      <p:sp>
        <p:nvSpPr>
          <p:cNvPr id="4" name="TextBox 3"/>
          <p:cNvSpPr txBox="1"/>
          <p:nvPr/>
        </p:nvSpPr>
        <p:spPr>
          <a:xfrm>
            <a:off x="685800" y="2209800"/>
            <a:ext cx="8077200" cy="923330"/>
          </a:xfrm>
          <a:prstGeom prst="rect">
            <a:avLst/>
          </a:prstGeom>
          <a:noFill/>
        </p:spPr>
        <p:txBody>
          <a:bodyPr wrap="square" rtlCol="0">
            <a:spAutoFit/>
          </a:bodyPr>
          <a:lstStyle/>
          <a:p>
            <a:r>
              <a:rPr lang="en-US" b="1" dirty="0"/>
              <a:t>2 Thessalonians 3:6 (ESV) </a:t>
            </a:r>
            <a:r>
              <a:rPr lang="en-US" baseline="30000" dirty="0"/>
              <a:t>6 </a:t>
            </a:r>
            <a:r>
              <a:rPr lang="en-US" dirty="0"/>
              <a:t> Now we command you, brothers, </a:t>
            </a:r>
            <a:r>
              <a:rPr lang="en-US" u="sng" dirty="0">
                <a:solidFill>
                  <a:srgbClr val="FFFF00"/>
                </a:solidFill>
              </a:rPr>
              <a:t>in the name of our Lord Jesus Christ,</a:t>
            </a:r>
            <a:r>
              <a:rPr lang="en-US" dirty="0"/>
              <a:t> that you keep away from any brother who is walking in idleness and not in accord with the tradition that you received from us. </a:t>
            </a:r>
          </a:p>
        </p:txBody>
      </p:sp>
      <p:sp>
        <p:nvSpPr>
          <p:cNvPr id="11" name="TextBox 10"/>
          <p:cNvSpPr txBox="1"/>
          <p:nvPr/>
        </p:nvSpPr>
        <p:spPr>
          <a:xfrm>
            <a:off x="685800" y="3505200"/>
            <a:ext cx="8077200" cy="923330"/>
          </a:xfrm>
          <a:prstGeom prst="rect">
            <a:avLst/>
          </a:prstGeom>
          <a:noFill/>
        </p:spPr>
        <p:txBody>
          <a:bodyPr wrap="square" rtlCol="0">
            <a:spAutoFit/>
          </a:bodyPr>
          <a:lstStyle/>
          <a:p>
            <a:r>
              <a:rPr lang="en-US" b="1" dirty="0"/>
              <a:t>2 Thessalonians 3:12 (ESV) </a:t>
            </a:r>
            <a:r>
              <a:rPr lang="en-US" baseline="30000" dirty="0"/>
              <a:t>12 </a:t>
            </a:r>
            <a:r>
              <a:rPr lang="en-US" dirty="0"/>
              <a:t> Now such persons we command and </a:t>
            </a:r>
            <a:r>
              <a:rPr lang="en-US" u="sng" dirty="0">
                <a:solidFill>
                  <a:srgbClr val="FFFF00"/>
                </a:solidFill>
              </a:rPr>
              <a:t>encourage in the Lord Jesus Christ </a:t>
            </a:r>
            <a:r>
              <a:rPr lang="en-US" dirty="0"/>
              <a:t>to do their work quietly and to earn their own living. </a:t>
            </a:r>
          </a:p>
        </p:txBody>
      </p:sp>
      <p:sp>
        <p:nvSpPr>
          <p:cNvPr id="12" name="TextBox 11"/>
          <p:cNvSpPr txBox="1"/>
          <p:nvPr/>
        </p:nvSpPr>
        <p:spPr>
          <a:xfrm>
            <a:off x="685800" y="4724400"/>
            <a:ext cx="8001000" cy="1200329"/>
          </a:xfrm>
          <a:prstGeom prst="rect">
            <a:avLst/>
          </a:prstGeom>
          <a:noFill/>
        </p:spPr>
        <p:txBody>
          <a:bodyPr wrap="square" rtlCol="0">
            <a:spAutoFit/>
          </a:bodyPr>
          <a:lstStyle/>
          <a:p>
            <a:r>
              <a:rPr lang="en-US" b="1" dirty="0"/>
              <a:t>2 Thessalonians 3:17-18 (ESV) </a:t>
            </a:r>
            <a:r>
              <a:rPr lang="en-US" baseline="30000" dirty="0"/>
              <a:t>17 </a:t>
            </a:r>
            <a:r>
              <a:rPr lang="en-US" dirty="0"/>
              <a:t> I, Paul, write this greeting with my own hand. This is the sign of genuineness in every letter of mine; it is the way I write. </a:t>
            </a:r>
            <a:br>
              <a:rPr lang="en-US" dirty="0"/>
            </a:br>
            <a:r>
              <a:rPr lang="en-US" baseline="30000" dirty="0"/>
              <a:t>18 </a:t>
            </a:r>
            <a:r>
              <a:rPr lang="en-US" dirty="0"/>
              <a:t> </a:t>
            </a:r>
            <a:r>
              <a:rPr lang="en-US" u="sng" dirty="0">
                <a:solidFill>
                  <a:srgbClr val="FFFF00"/>
                </a:solidFill>
              </a:rPr>
              <a:t>The grace of our Lord Jesus Christ be with you all. </a:t>
            </a:r>
          </a:p>
        </p:txBody>
      </p:sp>
    </p:spTree>
    <p:extLst>
      <p:ext uri="{BB962C8B-B14F-4D97-AF65-F5344CB8AC3E}">
        <p14:creationId xmlns:p14="http://schemas.microsoft.com/office/powerpoint/2010/main" val="153442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 y="856763"/>
            <a:ext cx="9144000" cy="6001237"/>
          </a:xfrm>
          <a:prstGeom prst="rect">
            <a:avLst/>
          </a:prstGeom>
        </p:spPr>
      </p:pic>
      <p:sp>
        <p:nvSpPr>
          <p:cNvPr id="4" name="Rectangle 3"/>
          <p:cNvSpPr/>
          <p:nvPr/>
        </p:nvSpPr>
        <p:spPr>
          <a:xfrm>
            <a:off x="669914" y="3909737"/>
            <a:ext cx="18250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nothing exists beyond the natural realm</a:t>
            </a:r>
          </a:p>
        </p:txBody>
      </p:sp>
      <p:sp>
        <p:nvSpPr>
          <p:cNvPr id="5" name="TextBox 4"/>
          <p:cNvSpPr txBox="1"/>
          <p:nvPr/>
        </p:nvSpPr>
        <p:spPr>
          <a:xfrm>
            <a:off x="467277" y="5551345"/>
            <a:ext cx="235224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come from nothing</a:t>
            </a:r>
          </a:p>
        </p:txBody>
      </p:sp>
      <p:sp>
        <p:nvSpPr>
          <p:cNvPr id="14" name="Rectangle 13"/>
          <p:cNvSpPr/>
          <p:nvPr/>
        </p:nvSpPr>
        <p:spPr>
          <a:xfrm>
            <a:off x="4475092" y="877978"/>
            <a:ext cx="3902509" cy="215444"/>
          </a:xfrm>
          <a:prstGeom prst="rect">
            <a:avLst/>
          </a:prstGeom>
          <a:solidFill>
            <a:srgbClr val="FFFFCC">
              <a:alpha val="60000"/>
            </a:srgbClr>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Super Naturalism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67277" y="806689"/>
            <a:ext cx="1603516" cy="923330"/>
          </a:xfrm>
          <a:prstGeom prst="rect">
            <a:avLst/>
          </a:prstGeom>
          <a:solidFill>
            <a:srgbClr val="FFFFCC">
              <a:alpha val="60000"/>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created</a:t>
            </a:r>
          </a:p>
        </p:txBody>
      </p:sp>
      <p:grpSp>
        <p:nvGrpSpPr>
          <p:cNvPr id="18" name="Group 17"/>
          <p:cNvGrpSpPr/>
          <p:nvPr/>
        </p:nvGrpSpPr>
        <p:grpSpPr>
          <a:xfrm>
            <a:off x="3931269" y="1123071"/>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Inspired</a:t>
              </a:r>
            </a:p>
          </p:txBody>
        </p:sp>
        <p:sp>
          <p:nvSpPr>
            <p:cNvPr id="24" name="Rectangle 23"/>
            <p:cNvSpPr/>
            <p:nvPr/>
          </p:nvSpPr>
          <p:spPr>
            <a:xfrm>
              <a:off x="7639882" y="1599824"/>
              <a:ext cx="679994"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Accurate</a:t>
              </a:r>
            </a:p>
          </p:txBody>
        </p:sp>
        <p:sp>
          <p:nvSpPr>
            <p:cNvPr id="25" name="Rectangle 24"/>
            <p:cNvSpPr/>
            <p:nvPr/>
          </p:nvSpPr>
          <p:spPr>
            <a:xfrm>
              <a:off x="8291172" y="1873696"/>
              <a:ext cx="6110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Reliable</a:t>
              </a:r>
            </a:p>
          </p:txBody>
        </p:sp>
      </p:grpSp>
      <p:sp>
        <p:nvSpPr>
          <p:cNvPr id="6" name="TextBox 5">
            <a:extLst>
              <a:ext uri="{FF2B5EF4-FFF2-40B4-BE49-F238E27FC236}">
                <a16:creationId xmlns:a16="http://schemas.microsoft.com/office/drawing/2014/main" xmlns="" id="{783AD531-9B74-4238-95CB-E9E030C45B8D}"/>
              </a:ext>
            </a:extLst>
          </p:cNvPr>
          <p:cNvSpPr txBox="1"/>
          <p:nvPr/>
        </p:nvSpPr>
        <p:spPr>
          <a:xfrm>
            <a:off x="4431860" y="4400657"/>
            <a:ext cx="1521375" cy="738664"/>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Gospel Eyewitness Evidence </a:t>
            </a:r>
          </a:p>
        </p:txBody>
      </p:sp>
      <p:pic>
        <p:nvPicPr>
          <p:cNvPr id="8" name="Picture 7">
            <a:extLst>
              <a:ext uri="{FF2B5EF4-FFF2-40B4-BE49-F238E27FC236}">
                <a16:creationId xmlns:a16="http://schemas.microsoft.com/office/drawing/2014/main" xmlns="" id="{FA8FEE7A-33CE-4E3B-B12A-DDD9AE4E5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50494">
            <a:off x="4039532" y="4396115"/>
            <a:ext cx="423713" cy="572710"/>
          </a:xfrm>
          <a:prstGeom prst="rect">
            <a:avLst/>
          </a:prstGeom>
        </p:spPr>
      </p:pic>
      <p:pic>
        <p:nvPicPr>
          <p:cNvPr id="10" name="Picture 9">
            <a:extLst>
              <a:ext uri="{FF2B5EF4-FFF2-40B4-BE49-F238E27FC236}">
                <a16:creationId xmlns:a16="http://schemas.microsoft.com/office/drawing/2014/main" xmlns="" id="{D1E90AE4-2A8F-476B-99DD-84797384C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42210">
            <a:off x="3330272" y="4131017"/>
            <a:ext cx="385667" cy="867751"/>
          </a:xfrm>
          <a:prstGeom prst="rect">
            <a:avLst/>
          </a:prstGeom>
        </p:spPr>
      </p:pic>
      <p:sp>
        <p:nvSpPr>
          <p:cNvPr id="11" name="Rectangle 10">
            <a:extLst>
              <a:ext uri="{FF2B5EF4-FFF2-40B4-BE49-F238E27FC236}">
                <a16:creationId xmlns:a16="http://schemas.microsoft.com/office/drawing/2014/main" xmlns="" id="{049EC90D-FE92-47AA-A492-12492BD650BF}"/>
              </a:ext>
            </a:extLst>
          </p:cNvPr>
          <p:cNvSpPr/>
          <p:nvPr/>
        </p:nvSpPr>
        <p:spPr>
          <a:xfrm>
            <a:off x="3146821" y="4119306"/>
            <a:ext cx="1568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Reliably Preserved </a:t>
            </a:r>
          </a:p>
        </p:txBody>
      </p:sp>
      <p:sp>
        <p:nvSpPr>
          <p:cNvPr id="12" name="Rectangle 11">
            <a:extLst>
              <a:ext uri="{FF2B5EF4-FFF2-40B4-BE49-F238E27FC236}">
                <a16:creationId xmlns:a16="http://schemas.microsoft.com/office/drawing/2014/main" xmlns="" id="{85905266-9F8C-4753-A2DA-F0BE378476B2}"/>
              </a:ext>
            </a:extLst>
          </p:cNvPr>
          <p:cNvSpPr/>
          <p:nvPr/>
        </p:nvSpPr>
        <p:spPr>
          <a:xfrm>
            <a:off x="2919568" y="3266194"/>
            <a:ext cx="12070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Credible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Non-Biblical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Evidence </a:t>
            </a:r>
          </a:p>
        </p:txBody>
      </p:sp>
      <p:sp>
        <p:nvSpPr>
          <p:cNvPr id="13" name="Rectangle 12">
            <a:extLst>
              <a:ext uri="{FF2B5EF4-FFF2-40B4-BE49-F238E27FC236}">
                <a16:creationId xmlns:a16="http://schemas.microsoft.com/office/drawing/2014/main" xmlns="" id="{E92A6F34-5D07-4B67-A0CC-40C86D036138}"/>
              </a:ext>
            </a:extLst>
          </p:cNvPr>
          <p:cNvSpPr/>
          <p:nvPr/>
        </p:nvSpPr>
        <p:spPr>
          <a:xfrm>
            <a:off x="2755005" y="3015788"/>
            <a:ext cx="21551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Archaeology/the Scientific</a:t>
            </a:r>
          </a:p>
        </p:txBody>
      </p:sp>
      <p:sp>
        <p:nvSpPr>
          <p:cNvPr id="17" name="Rectangle 16">
            <a:extLst>
              <a:ext uri="{FF2B5EF4-FFF2-40B4-BE49-F238E27FC236}">
                <a16:creationId xmlns:a16="http://schemas.microsoft.com/office/drawing/2014/main" xmlns="" id="{7081FBED-3E6E-4DE2-B6EC-C0A7D44A4D6B}"/>
              </a:ext>
            </a:extLst>
          </p:cNvPr>
          <p:cNvSpPr/>
          <p:nvPr/>
        </p:nvSpPr>
        <p:spPr>
          <a:xfrm>
            <a:off x="2542342" y="2594812"/>
            <a:ext cx="16793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Son of God </a:t>
            </a:r>
          </a:p>
        </p:txBody>
      </p:sp>
      <p:sp>
        <p:nvSpPr>
          <p:cNvPr id="20" name="Rectangle 19">
            <a:extLst>
              <a:ext uri="{FF2B5EF4-FFF2-40B4-BE49-F238E27FC236}">
                <a16:creationId xmlns:a16="http://schemas.microsoft.com/office/drawing/2014/main" xmlns="" id="{05770A30-4AFF-4F4E-A0C6-0155302D86A6}"/>
              </a:ext>
            </a:extLst>
          </p:cNvPr>
          <p:cNvSpPr/>
          <p:nvPr/>
        </p:nvSpPr>
        <p:spPr>
          <a:xfrm>
            <a:off x="1713497" y="3146036"/>
            <a:ext cx="5921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Crazy </a:t>
            </a:r>
          </a:p>
        </p:txBody>
      </p:sp>
      <p:sp>
        <p:nvSpPr>
          <p:cNvPr id="21" name="Rectangle 20">
            <a:extLst>
              <a:ext uri="{FF2B5EF4-FFF2-40B4-BE49-F238E27FC236}">
                <a16:creationId xmlns:a16="http://schemas.microsoft.com/office/drawing/2014/main" xmlns="" id="{592B3207-9996-47FC-A526-F447D7DAE488}"/>
              </a:ext>
            </a:extLst>
          </p:cNvPr>
          <p:cNvSpPr/>
          <p:nvPr/>
        </p:nvSpPr>
        <p:spPr>
          <a:xfrm>
            <a:off x="2707054" y="2244051"/>
            <a:ext cx="163634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Prophecy/Messiah</a:t>
            </a:r>
          </a:p>
        </p:txBody>
      </p:sp>
      <p:sp>
        <p:nvSpPr>
          <p:cNvPr id="22" name="Rectangle 21">
            <a:extLst>
              <a:ext uri="{FF2B5EF4-FFF2-40B4-BE49-F238E27FC236}">
                <a16:creationId xmlns:a16="http://schemas.microsoft.com/office/drawing/2014/main" xmlns="" id="{3FA3F947-C3AA-4ECD-AA54-6C94A65E905F}"/>
              </a:ext>
            </a:extLst>
          </p:cNvPr>
          <p:cNvSpPr/>
          <p:nvPr/>
        </p:nvSpPr>
        <p:spPr>
          <a:xfrm>
            <a:off x="2639656" y="1786979"/>
            <a:ext cx="1196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Resurrection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xmlns="" id="{32BDC868-EA51-46D5-8110-72A548487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02520">
            <a:off x="2524712" y="3466416"/>
            <a:ext cx="641954" cy="867695"/>
          </a:xfrm>
          <a:prstGeom prst="rect">
            <a:avLst/>
          </a:prstGeom>
        </p:spPr>
      </p:pic>
      <p:pic>
        <p:nvPicPr>
          <p:cNvPr id="28" name="Picture 27">
            <a:extLst>
              <a:ext uri="{FF2B5EF4-FFF2-40B4-BE49-F238E27FC236}">
                <a16:creationId xmlns:a16="http://schemas.microsoft.com/office/drawing/2014/main" xmlns="" id="{1BA30C03-D5D8-4384-93F3-8CAD6252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1744">
            <a:off x="1842241" y="2853734"/>
            <a:ext cx="704762" cy="371429"/>
          </a:xfrm>
          <a:prstGeom prst="rect">
            <a:avLst/>
          </a:prstGeom>
        </p:spPr>
      </p:pic>
      <p:pic>
        <p:nvPicPr>
          <p:cNvPr id="29" name="Picture 28">
            <a:extLst>
              <a:ext uri="{FF2B5EF4-FFF2-40B4-BE49-F238E27FC236}">
                <a16:creationId xmlns:a16="http://schemas.microsoft.com/office/drawing/2014/main" xmlns="" id="{BEC1E559-4CF6-46B3-9D0B-A22F147B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87105" flipH="1">
            <a:off x="2112590" y="1821750"/>
            <a:ext cx="641954" cy="867695"/>
          </a:xfrm>
          <a:prstGeom prst="rect">
            <a:avLst/>
          </a:prstGeom>
        </p:spPr>
      </p:pic>
      <p:sp>
        <p:nvSpPr>
          <p:cNvPr id="3" name="Right Arrow 2"/>
          <p:cNvSpPr/>
          <p:nvPr/>
        </p:nvSpPr>
        <p:spPr>
          <a:xfrm flipH="1">
            <a:off x="4157665" y="3428685"/>
            <a:ext cx="752504" cy="4531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6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Creation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Miracles &amp;</a:t>
            </a:r>
          </a:p>
          <a:p>
            <a:pPr eaLnBrk="1" fontAlgn="base" hangingPunct="1">
              <a:spcBef>
                <a:spcPct val="0"/>
              </a:spcBef>
              <a:spcAft>
                <a:spcPct val="0"/>
              </a:spcAft>
              <a:buFontTx/>
              <a:buNone/>
            </a:pPr>
            <a:r>
              <a:rPr lang="en-US" altLang="en-US" sz="1600">
                <a:solidFill>
                  <a:srgbClr val="000000"/>
                </a:solidFill>
                <a:latin typeface="Berlin Sans FB"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Divine Revelation Possible</a:t>
            </a:r>
          </a:p>
          <a:p>
            <a:pPr algn="ctr" eaLnBrk="1" fontAlgn="base" hangingPunct="1">
              <a:spcBef>
                <a:spcPct val="0"/>
              </a:spcBef>
              <a:spcAft>
                <a:spcPct val="0"/>
              </a:spcAft>
              <a:buFontTx/>
              <a:buNone/>
            </a:pPr>
            <a:r>
              <a:rPr lang="en-US" altLang="en-US" sz="1600">
                <a:solidFill>
                  <a:srgbClr val="000000"/>
                </a:solidFill>
                <a:latin typeface="Berlin Sans FB" pitchFamily="34" charset="0"/>
              </a:rPr>
              <a:t>&amp; Accurate So Purpose is Known</a:t>
            </a:r>
          </a:p>
        </p:txBody>
      </p:sp>
      <p:pic>
        <p:nvPicPr>
          <p:cNvPr id="77838"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can be Understood</a:t>
            </a:r>
          </a:p>
        </p:txBody>
      </p:sp>
      <p:pic>
        <p:nvPicPr>
          <p:cNvPr id="77844"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srgbClr val="000000"/>
                </a:solidFill>
              </a:rPr>
              <a:t>A Step of Faith not </a:t>
            </a:r>
          </a:p>
          <a:p>
            <a:pPr algn="ctr" eaLnBrk="1" fontAlgn="base" hangingPunct="1">
              <a:spcBef>
                <a:spcPct val="0"/>
              </a:spcBef>
              <a:spcAft>
                <a:spcPct val="0"/>
              </a:spcAft>
              <a:buFontTx/>
              <a:buNone/>
            </a:pPr>
            <a:r>
              <a:rPr lang="en-US" altLang="en-US" sz="1800">
                <a:solidFill>
                  <a:srgbClr val="000000"/>
                </a:solidFill>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Accurate Account of Jesus’ Life</a:t>
            </a:r>
          </a:p>
        </p:txBody>
      </p:sp>
      <p:pic>
        <p:nvPicPr>
          <p:cNvPr id="778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Teachings of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rPr>
              <a:t>Starting Point for</a:t>
            </a:r>
          </a:p>
          <a:p>
            <a:pPr eaLnBrk="1" fontAlgn="base" hangingPunct="1">
              <a:spcBef>
                <a:spcPct val="0"/>
              </a:spcBef>
              <a:spcAft>
                <a:spcPct val="0"/>
              </a:spcAft>
              <a:buFontTx/>
              <a:buNone/>
            </a:pPr>
            <a:r>
              <a:rPr lang="en-US" altLang="en-US" sz="1800" dirty="0">
                <a:solidFill>
                  <a:srgbClr val="000000"/>
                </a:solidFill>
              </a:rPr>
              <a:t>How We Got the Bible</a:t>
            </a:r>
          </a:p>
          <a:p>
            <a:pPr eaLnBrk="1" fontAlgn="base" hangingPunct="1">
              <a:spcBef>
                <a:spcPct val="0"/>
              </a:spcBef>
              <a:spcAft>
                <a:spcPct val="0"/>
              </a:spcAft>
              <a:buFontTx/>
              <a:buNone/>
            </a:pPr>
            <a:r>
              <a:rPr lang="en-US" altLang="en-US" sz="1800" dirty="0">
                <a:solidFill>
                  <a:srgbClr val="000000"/>
                </a:solidFill>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900">
                <a:solidFill>
                  <a:srgbClr val="000000"/>
                </a:solidFill>
                <a:latin typeface="Times New Roman" pitchFamily="18"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200">
                <a:solidFill>
                  <a:srgbClr val="000000"/>
                </a:solidFill>
                <a:latin typeface="Tahoma"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4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wipe(lef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lef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wipe(right)">
                                      <p:cBhvr>
                                        <p:cTn id="22" dur="500"/>
                                        <p:tgtEl>
                                          <p:spTgt spid="4608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wipe(right)">
                                      <p:cBhvr>
                                        <p:cTn id="25" dur="500"/>
                                        <p:tgtEl>
                                          <p:spTgt spid="4608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wipe(right)">
                                      <p:cBhvr>
                                        <p:cTn id="28" dur="500"/>
                                        <p:tgtEl>
                                          <p:spTgt spid="46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wipe(right)">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right)">
                                      <p:cBhvr>
                                        <p:cTn id="38" dur="500"/>
                                        <p:tgtEl>
                                          <p:spTgt spid="460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095"/>
                                        </p:tgtEl>
                                        <p:attrNameLst>
                                          <p:attrName>style.visibility</p:attrName>
                                        </p:attrNameLst>
                                      </p:cBhvr>
                                      <p:to>
                                        <p:strVal val="visible"/>
                                      </p:to>
                                    </p:set>
                                    <p:animEffect transition="in" filter="wipe(down)">
                                      <p:cBhvr>
                                        <p:cTn id="43" dur="500"/>
                                        <p:tgtEl>
                                          <p:spTgt spid="460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096"/>
                                        </p:tgtEl>
                                        <p:attrNameLst>
                                          <p:attrName>style.visibility</p:attrName>
                                        </p:attrNameLst>
                                      </p:cBhvr>
                                      <p:to>
                                        <p:strVal val="visible"/>
                                      </p:to>
                                    </p:set>
                                    <p:animEffect transition="in" filter="wipe(down)">
                                      <p:cBhvr>
                                        <p:cTn id="46" dur="500"/>
                                        <p:tgtEl>
                                          <p:spTgt spid="4609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097"/>
                                        </p:tgtEl>
                                        <p:attrNameLst>
                                          <p:attrName>style.visibility</p:attrName>
                                        </p:attrNameLst>
                                      </p:cBhvr>
                                      <p:to>
                                        <p:strVal val="visible"/>
                                      </p:to>
                                    </p:set>
                                    <p:animEffect transition="in" filter="wipe(down)">
                                      <p:cBhvr>
                                        <p:cTn id="49" dur="500"/>
                                        <p:tgtEl>
                                          <p:spTgt spid="46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wipe(down)">
                                      <p:cBhvr>
                                        <p:cTn id="54" dur="500"/>
                                        <p:tgtEl>
                                          <p:spTgt spid="46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103"/>
                                        </p:tgtEl>
                                        <p:attrNameLst>
                                          <p:attrName>style.visibility</p:attrName>
                                        </p:attrNameLst>
                                      </p:cBhvr>
                                      <p:to>
                                        <p:strVal val="visible"/>
                                      </p:to>
                                    </p:set>
                                    <p:animEffect transition="in" filter="barn(inVertical)">
                                      <p:cBhvr>
                                        <p:cTn id="62" dur="500"/>
                                        <p:tgtEl>
                                          <p:spTgt spid="4610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104"/>
                                        </p:tgtEl>
                                        <p:attrNameLst>
                                          <p:attrName>style.visibility</p:attrName>
                                        </p:attrNameLst>
                                      </p:cBhvr>
                                      <p:to>
                                        <p:strVal val="visible"/>
                                      </p:to>
                                    </p:set>
                                    <p:animEffect transition="in" filter="barn(inVertical)">
                                      <p:cBhvr>
                                        <p:cTn id="65" dur="500"/>
                                        <p:tgtEl>
                                          <p:spTgt spid="461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6105"/>
                                        </p:tgtEl>
                                        <p:attrNameLst>
                                          <p:attrName>style.visibility</p:attrName>
                                        </p:attrNameLst>
                                      </p:cBhvr>
                                      <p:to>
                                        <p:strVal val="visible"/>
                                      </p:to>
                                    </p:set>
                                    <p:animEffect transition="in" filter="barn(inVertical)">
                                      <p:cBhvr>
                                        <p:cTn id="68" dur="500"/>
                                        <p:tgtEl>
                                          <p:spTgt spid="4610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106"/>
                                        </p:tgtEl>
                                        <p:attrNameLst>
                                          <p:attrName>style.visibility</p:attrName>
                                        </p:attrNameLst>
                                      </p:cBhvr>
                                      <p:to>
                                        <p:strVal val="visible"/>
                                      </p:to>
                                    </p:set>
                                    <p:animEffect transition="in" filter="barn(inVertical)">
                                      <p:cBhvr>
                                        <p:cTn id="71" dur="500"/>
                                        <p:tgtEl>
                                          <p:spTgt spid="46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6110"/>
                                        </p:tgtEl>
                                        <p:attrNameLst>
                                          <p:attrName>style.visibility</p:attrName>
                                        </p:attrNameLst>
                                      </p:cBhvr>
                                      <p:to>
                                        <p:strVal val="visible"/>
                                      </p:to>
                                    </p:set>
                                    <p:animEffect transition="in" filter="barn(inVertical)">
                                      <p:cBhvr>
                                        <p:cTn id="74" dur="500"/>
                                        <p:tgtEl>
                                          <p:spTgt spid="4611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P spid="46092" grpId="0" animBg="1"/>
      <p:bldP spid="46094" grpId="0" animBg="1"/>
      <p:bldP spid="46095" grpId="0" animBg="1"/>
      <p:bldP spid="46096" grpId="0" animBg="1"/>
      <p:bldP spid="46097" grpId="0" animBg="1"/>
      <p:bldP spid="46098" grpId="0" animBg="1"/>
      <p:bldP spid="46101" grpId="0" animBg="1"/>
      <p:bldP spid="46103" grpId="0" animBg="1"/>
      <p:bldP spid="46104" grpId="0" animBg="1"/>
      <p:bldP spid="46105" grpId="0" animBg="1"/>
      <p:bldP spid="46106" grpId="0" animBg="1"/>
      <p:bldP spid="46110"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r>
              <a:rPr lang="en-US" dirty="0"/>
              <a:t>Demonstrate that the biographical information/Gospels we have for Jesus shows he was not crazy or insane.</a:t>
            </a:r>
          </a:p>
        </p:txBody>
      </p:sp>
    </p:spTree>
    <p:extLst>
      <p:ext uri="{BB962C8B-B14F-4D97-AF65-F5344CB8AC3E}">
        <p14:creationId xmlns:p14="http://schemas.microsoft.com/office/powerpoint/2010/main" val="22339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1163"/>
            <a:ext cx="3165973" cy="1143000"/>
          </a:xfrm>
        </p:spPr>
        <p:txBody>
          <a:bodyPr>
            <a:normAutofit/>
          </a:bodyPr>
          <a:lstStyle/>
          <a:p>
            <a:r>
              <a:rPr lang="en-US" dirty="0"/>
              <a:t>Questions</a:t>
            </a:r>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a:t>How does the presupposition of the Pharisees in John 9:16 impact their judgement of the healing of the Blind-man in John 9?</a:t>
            </a:r>
          </a:p>
          <a:p>
            <a:pPr marL="0" indent="0">
              <a:buNone/>
            </a:pPr>
            <a:endParaRPr lang="en-US" dirty="0"/>
          </a:p>
          <a:p>
            <a:pPr marL="0" indent="0">
              <a:buNone/>
            </a:pPr>
            <a:endParaRPr lang="en-US" dirty="0"/>
          </a:p>
          <a:p>
            <a:pPr marL="457200" lvl="0" indent="-457200">
              <a:buFont typeface="+mj-lt"/>
              <a:buAutoNum type="arabicPeriod" startAt="2"/>
            </a:pPr>
            <a:r>
              <a:rPr lang="en-US" dirty="0"/>
              <a:t>Why would the Jesus’ comments of John 10:1-18 cause such division and accusations that Jesus was insane?</a:t>
            </a:r>
          </a:p>
          <a:p>
            <a:pPr marL="0" indent="0">
              <a:buNone/>
            </a:pPr>
            <a:endParaRPr lang="en-US" dirty="0"/>
          </a:p>
        </p:txBody>
      </p:sp>
      <p:sp>
        <p:nvSpPr>
          <p:cNvPr id="4" name="TextBox 3">
            <a:extLst>
              <a:ext uri="{FF2B5EF4-FFF2-40B4-BE49-F238E27FC236}">
                <a16:creationId xmlns:a16="http://schemas.microsoft.com/office/drawing/2014/main" xmlns="" id="{0DCF760B-E3AD-4065-A9BB-580F08C73E75}"/>
              </a:ext>
            </a:extLst>
          </p:cNvPr>
          <p:cNvSpPr txBox="1"/>
          <p:nvPr/>
        </p:nvSpPr>
        <p:spPr>
          <a:xfrm>
            <a:off x="1066800" y="4495800"/>
            <a:ext cx="195438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a:t>
            </a:r>
            <a:endParaRPr lang="en-US" dirty="0">
              <a:solidFill>
                <a:srgbClr val="FFFF00"/>
              </a:solidFill>
            </a:endParaRPr>
          </a:p>
        </p:txBody>
      </p:sp>
      <p:sp>
        <p:nvSpPr>
          <p:cNvPr id="5" name="TextBox 4">
            <a:extLst>
              <a:ext uri="{FF2B5EF4-FFF2-40B4-BE49-F238E27FC236}">
                <a16:creationId xmlns:a16="http://schemas.microsoft.com/office/drawing/2014/main" xmlns="" id="{B7545CA2-9978-4C3B-A02A-964695F0C9FD}"/>
              </a:ext>
            </a:extLst>
          </p:cNvPr>
          <p:cNvSpPr txBox="1"/>
          <p:nvPr/>
        </p:nvSpPr>
        <p:spPr>
          <a:xfrm>
            <a:off x="-7772400" y="3124517"/>
            <a:ext cx="6981398" cy="1477328"/>
          </a:xfrm>
          <a:prstGeom prst="rect">
            <a:avLst/>
          </a:prstGeom>
          <a:noFill/>
        </p:spPr>
        <p:txBody>
          <a:bodyPr wrap="none" rtlCol="0">
            <a:spAutoFit/>
          </a:bodyPr>
          <a:lstStyle/>
          <a:p>
            <a:r>
              <a:rPr lang="en-US" dirty="0">
                <a:solidFill>
                  <a:srgbClr val="FFFF00"/>
                </a:solidFill>
              </a:rPr>
              <a:t>Mt 2: 5-6     Born in Bethlehem – Micah 5:2</a:t>
            </a:r>
          </a:p>
          <a:p>
            <a:r>
              <a:rPr lang="en-US" dirty="0">
                <a:solidFill>
                  <a:srgbClr val="FFFF00"/>
                </a:solidFill>
              </a:rPr>
              <a:t>Mt 2:13-15  Flees to Egypt  - Hosea 11:1</a:t>
            </a:r>
          </a:p>
          <a:p>
            <a:r>
              <a:rPr lang="en-US" dirty="0">
                <a:solidFill>
                  <a:srgbClr val="FFFF00"/>
                </a:solidFill>
              </a:rPr>
              <a:t>Mt 2:16-18  Death of male children in Bethlehem – Jeremiah 31:15</a:t>
            </a:r>
          </a:p>
          <a:p>
            <a:r>
              <a:rPr lang="en-US" dirty="0">
                <a:solidFill>
                  <a:srgbClr val="FFFF00"/>
                </a:solidFill>
              </a:rPr>
              <a:t>Mt 2:22-23  He shall be called a Nazarene ?</a:t>
            </a:r>
          </a:p>
          <a:p>
            <a:endParaRPr lang="en-US" dirty="0">
              <a:solidFill>
                <a:srgbClr val="FFFF00"/>
              </a:solidFill>
            </a:endParaRPr>
          </a:p>
        </p:txBody>
      </p:sp>
      <p:sp>
        <p:nvSpPr>
          <p:cNvPr id="6" name="AutoShape 4" descr="Image result for prophecies in Matthew 2"/>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xmlns="" id="{0DCF760B-E3AD-4065-A9BB-580F08C73E75}"/>
              </a:ext>
            </a:extLst>
          </p:cNvPr>
          <p:cNvSpPr txBox="1"/>
          <p:nvPr/>
        </p:nvSpPr>
        <p:spPr>
          <a:xfrm>
            <a:off x="-4648200" y="2057400"/>
            <a:ext cx="2582758" cy="369332"/>
          </a:xfrm>
          <a:prstGeom prst="rect">
            <a:avLst/>
          </a:prstGeom>
          <a:noFill/>
        </p:spPr>
        <p:txBody>
          <a:bodyPr wrap="none" rtlCol="0">
            <a:spAutoFit/>
          </a:bodyPr>
          <a:lstStyle/>
          <a:p>
            <a:r>
              <a:rPr lang="en-US" dirty="0">
                <a:solidFill>
                  <a:srgbClr val="FFFF00"/>
                </a:solidFill>
              </a:rPr>
              <a:t>Confirms/gives context </a:t>
            </a:r>
          </a:p>
        </p:txBody>
      </p:sp>
      <p:sp>
        <p:nvSpPr>
          <p:cNvPr id="8" name="TextBox 7">
            <a:extLst>
              <a:ext uri="{FF2B5EF4-FFF2-40B4-BE49-F238E27FC236}">
                <a16:creationId xmlns:a16="http://schemas.microsoft.com/office/drawing/2014/main" xmlns="" id="{0DCF760B-E3AD-4065-A9BB-580F08C73E75}"/>
              </a:ext>
            </a:extLst>
          </p:cNvPr>
          <p:cNvSpPr txBox="1"/>
          <p:nvPr/>
        </p:nvSpPr>
        <p:spPr>
          <a:xfrm>
            <a:off x="1066800" y="3124517"/>
            <a:ext cx="195438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a:t>
            </a:r>
            <a:endParaRPr lang="en-US" dirty="0">
              <a:solidFill>
                <a:srgbClr val="FFFF00"/>
              </a:solidFill>
            </a:endParaRPr>
          </a:p>
        </p:txBody>
      </p:sp>
    </p:spTree>
    <p:extLst>
      <p:ext uri="{BB962C8B-B14F-4D97-AF65-F5344CB8AC3E}">
        <p14:creationId xmlns:p14="http://schemas.microsoft.com/office/powerpoint/2010/main" val="67765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t>Matthew 16:14 (NKJV) </a:t>
            </a:r>
            <a:r>
              <a:rPr lang="en-US" dirty="0"/>
              <a:t>So they said, "Some </a:t>
            </a:r>
            <a:r>
              <a:rPr lang="en-US" i="1" dirty="0"/>
              <a:t>say</a:t>
            </a:r>
            <a:r>
              <a:rPr lang="en-US" dirty="0"/>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chemeClr val="tx2"/>
                </a:solidFill>
              </a:rPr>
              <a:t>Matthew 16:15 (NKJV)  He said to them, "But who do you say that I am?" </a:t>
            </a:r>
            <a:endParaRPr lang="en-US" dirty="0"/>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t>Matthew 16:16 (NKJV) </a:t>
            </a:r>
            <a:r>
              <a:rPr lang="en-US" baseline="30000" dirty="0"/>
              <a:t>16 </a:t>
            </a:r>
            <a:r>
              <a:rPr lang="en-US" dirty="0"/>
              <a:t> Simon Peter answered and said,</a:t>
            </a:r>
          </a:p>
          <a:p>
            <a:r>
              <a:rPr lang="en-US" dirty="0"/>
              <a:t> "You are the Christ, the Son of the living God." </a:t>
            </a:r>
            <a:br>
              <a:rPr lang="en-US" dirty="0"/>
            </a:br>
            <a:endParaRPr lang="en-US" dirty="0"/>
          </a:p>
        </p:txBody>
      </p:sp>
    </p:spTree>
    <p:extLst>
      <p:ext uri="{BB962C8B-B14F-4D97-AF65-F5344CB8AC3E}">
        <p14:creationId xmlns:p14="http://schemas.microsoft.com/office/powerpoint/2010/main" val="337096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3165973" cy="762000"/>
          </a:xfrm>
        </p:spPr>
        <p:txBody>
          <a:bodyPr>
            <a:normAutofit fontScale="90000"/>
          </a:bodyPr>
          <a:lstStyle/>
          <a:p>
            <a:r>
              <a:rPr lang="en-US" i="1" dirty="0"/>
              <a:t>Was Jesus Crazy</a:t>
            </a:r>
            <a:r>
              <a:rPr lang="en-US" i="1" dirty="0" smtClean="0"/>
              <a:t>?</a:t>
            </a:r>
            <a:br>
              <a:rPr lang="en-US" i="1" dirty="0" smtClean="0"/>
            </a:br>
            <a:r>
              <a:rPr lang="en-US" i="1" dirty="0" smtClean="0"/>
              <a:t>Accusers</a:t>
            </a:r>
            <a:endParaRPr lang="en-US" dirty="0"/>
          </a:p>
        </p:txBody>
      </p:sp>
      <p:sp>
        <p:nvSpPr>
          <p:cNvPr id="4" name="TextBox 3"/>
          <p:cNvSpPr txBox="1"/>
          <p:nvPr/>
        </p:nvSpPr>
        <p:spPr>
          <a:xfrm>
            <a:off x="228600" y="914400"/>
            <a:ext cx="8610600" cy="5816977"/>
          </a:xfrm>
          <a:prstGeom prst="rect">
            <a:avLst/>
          </a:prstGeom>
          <a:solidFill>
            <a:schemeClr val="bg1"/>
          </a:solidFill>
          <a:ln>
            <a:solidFill>
              <a:schemeClr val="bg1"/>
            </a:solidFill>
          </a:ln>
        </p:spPr>
        <p:txBody>
          <a:bodyPr wrap="square" rtlCol="0">
            <a:spAutoFit/>
          </a:bodyPr>
          <a:lstStyle/>
          <a:p>
            <a:r>
              <a:rPr lang="en-US" b="1" dirty="0"/>
              <a:t>Mark 3:20-27 (NKJV) </a:t>
            </a:r>
            <a:r>
              <a:rPr lang="en-US" baseline="30000" dirty="0"/>
              <a:t>20 </a:t>
            </a:r>
            <a:r>
              <a:rPr lang="en-US" dirty="0"/>
              <a:t> Then the multitude came together again, so that they could not so much as eat bread. </a:t>
            </a:r>
            <a:br>
              <a:rPr lang="en-US" dirty="0"/>
            </a:br>
            <a:r>
              <a:rPr lang="en-US" baseline="30000" dirty="0"/>
              <a:t>21 </a:t>
            </a:r>
            <a:r>
              <a:rPr lang="en-US" dirty="0"/>
              <a:t> </a:t>
            </a:r>
            <a:r>
              <a:rPr lang="en-US" dirty="0">
                <a:solidFill>
                  <a:srgbClr val="FFFF00"/>
                </a:solidFill>
              </a:rPr>
              <a:t>But when His own people heard </a:t>
            </a:r>
            <a:r>
              <a:rPr lang="en-US" i="1" dirty="0">
                <a:solidFill>
                  <a:srgbClr val="FFFF00"/>
                </a:solidFill>
              </a:rPr>
              <a:t>about this,</a:t>
            </a:r>
            <a:r>
              <a:rPr lang="en-US" dirty="0">
                <a:solidFill>
                  <a:srgbClr val="FFFF00"/>
                </a:solidFill>
              </a:rPr>
              <a:t> they went out to lay hold of Him, for they said, "He is out of His mind." </a:t>
            </a:r>
            <a:endParaRPr lang="en-US" dirty="0" smtClean="0">
              <a:solidFill>
                <a:srgbClr val="FFFF00"/>
              </a:solidFill>
            </a:endParaRPr>
          </a:p>
          <a:p>
            <a:endParaRPr lang="en-US" baseline="30000" dirty="0" smtClean="0"/>
          </a:p>
          <a:p>
            <a:r>
              <a:rPr lang="en-US" baseline="30000" dirty="0" smtClean="0"/>
              <a:t>22 </a:t>
            </a:r>
            <a:r>
              <a:rPr lang="en-US" dirty="0"/>
              <a:t> </a:t>
            </a:r>
            <a:r>
              <a:rPr lang="en-US" dirty="0">
                <a:solidFill>
                  <a:srgbClr val="66FF66"/>
                </a:solidFill>
              </a:rPr>
              <a:t>And the scribes who came down from Jerusalem said, "He has Beelzebub," and, "By the ruler of the demons He casts out demons." </a:t>
            </a:r>
            <a:r>
              <a:rPr lang="en-US" dirty="0"/>
              <a:t/>
            </a:r>
            <a:br>
              <a:rPr lang="en-US" dirty="0"/>
            </a:br>
            <a:r>
              <a:rPr lang="en-US" baseline="30000" dirty="0"/>
              <a:t>23 </a:t>
            </a:r>
            <a:r>
              <a:rPr lang="en-US" dirty="0"/>
              <a:t> So He called them to </a:t>
            </a:r>
            <a:r>
              <a:rPr lang="en-US" i="1" dirty="0"/>
              <a:t>Himself</a:t>
            </a:r>
            <a:r>
              <a:rPr lang="en-US" dirty="0"/>
              <a:t> and said to them in parables: "How can Satan cast out Satan? </a:t>
            </a:r>
            <a:r>
              <a:rPr lang="en-US" baseline="30000" dirty="0" smtClean="0"/>
              <a:t>24 </a:t>
            </a:r>
            <a:r>
              <a:rPr lang="en-US" dirty="0"/>
              <a:t> If a kingdom is divided against itself, that kingdom cannot stand. </a:t>
            </a:r>
            <a:br>
              <a:rPr lang="en-US" dirty="0"/>
            </a:br>
            <a:r>
              <a:rPr lang="en-US" baseline="30000" dirty="0"/>
              <a:t>25 </a:t>
            </a:r>
            <a:r>
              <a:rPr lang="en-US" dirty="0"/>
              <a:t> And if a house is divided against itself, that house cannot stand. </a:t>
            </a:r>
            <a:br>
              <a:rPr lang="en-US" dirty="0"/>
            </a:br>
            <a:r>
              <a:rPr lang="en-US" baseline="30000" dirty="0"/>
              <a:t>26 </a:t>
            </a:r>
            <a:r>
              <a:rPr lang="en-US" dirty="0"/>
              <a:t> And if Satan has risen up against himself, and is divided, he cannot stand, but has an end. </a:t>
            </a:r>
            <a:r>
              <a:rPr lang="en-US" baseline="30000" dirty="0" smtClean="0"/>
              <a:t>27 </a:t>
            </a:r>
            <a:r>
              <a:rPr lang="en-US" dirty="0"/>
              <a:t> No one can enter a strong man's house and plunder his goods, unless he first binds the strong man. And then he will plunder his house. </a:t>
            </a:r>
            <a:endParaRPr lang="en-US" dirty="0" smtClean="0"/>
          </a:p>
          <a:p>
            <a:endParaRPr lang="en-US" dirty="0" smtClean="0"/>
          </a:p>
          <a:p>
            <a:r>
              <a:rPr lang="en-US" baseline="30000" dirty="0" smtClean="0"/>
              <a:t>31 </a:t>
            </a:r>
            <a:r>
              <a:rPr lang="en-US" dirty="0"/>
              <a:t> </a:t>
            </a:r>
            <a:r>
              <a:rPr lang="en-US" dirty="0">
                <a:solidFill>
                  <a:srgbClr val="00B0F0"/>
                </a:solidFill>
              </a:rPr>
              <a:t>Then His brothers and His mother came, and standing outside they sent to Him, calling Him.</a:t>
            </a:r>
            <a:r>
              <a:rPr lang="en-US" dirty="0"/>
              <a:t> </a:t>
            </a:r>
            <a:r>
              <a:rPr lang="en-US" baseline="30000" dirty="0" smtClean="0"/>
              <a:t>32 </a:t>
            </a:r>
            <a:r>
              <a:rPr lang="en-US" dirty="0"/>
              <a:t> And a multitude was sitting around Him; and they said to Him, "Look, Your mother and Your brothers are outside seeking You." </a:t>
            </a:r>
            <a:br>
              <a:rPr lang="en-US" dirty="0"/>
            </a:br>
            <a:r>
              <a:rPr lang="en-US" baseline="30000" dirty="0"/>
              <a:t>33 </a:t>
            </a:r>
            <a:r>
              <a:rPr lang="en-US" dirty="0"/>
              <a:t> But He answered them, saying, "Who is My mother, or My brothers?" </a:t>
            </a:r>
            <a:br>
              <a:rPr lang="en-US" dirty="0"/>
            </a:br>
            <a:r>
              <a:rPr lang="en-US" baseline="30000" dirty="0"/>
              <a:t>34 </a:t>
            </a:r>
            <a:r>
              <a:rPr lang="en-US" dirty="0"/>
              <a:t> And He looked around in a circle at those who sat about Him, and said, "Here are My mother and My brothers! </a:t>
            </a:r>
            <a:br>
              <a:rPr lang="en-US" dirty="0"/>
            </a:br>
            <a:endParaRPr lang="en-US" dirty="0"/>
          </a:p>
        </p:txBody>
      </p:sp>
    </p:spTree>
    <p:extLst>
      <p:ext uri="{BB962C8B-B14F-4D97-AF65-F5344CB8AC3E}">
        <p14:creationId xmlns:p14="http://schemas.microsoft.com/office/powerpoint/2010/main" val="3705531745"/>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4675</TotalTime>
  <Words>2636</Words>
  <Application>Microsoft Office PowerPoint</Application>
  <PresentationFormat>On-screen Show (4:3)</PresentationFormat>
  <Paragraphs>652</Paragraphs>
  <Slides>32</Slides>
  <Notes>16</Notes>
  <HiddenSlides>10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Thatch</vt:lpstr>
      <vt:lpstr>1_Office Theme</vt:lpstr>
      <vt:lpstr>2_Office Theme</vt:lpstr>
      <vt:lpstr>4_Office Theme</vt:lpstr>
      <vt:lpstr>1_Thatch</vt:lpstr>
      <vt:lpstr>2_Thatch</vt:lpstr>
      <vt:lpstr>The Fingerprint Evidence – Prophecy: Did Jesus—and Jesus Alone—Match the Identity of the Messiah?</vt:lpstr>
      <vt:lpstr>Class Outline</vt:lpstr>
      <vt:lpstr>PowerPoint Presentation</vt:lpstr>
      <vt:lpstr>PowerPoint Presentation</vt:lpstr>
      <vt:lpstr>PowerPoint Presentation</vt:lpstr>
      <vt:lpstr>Class Objectives</vt:lpstr>
      <vt:lpstr>Questions</vt:lpstr>
      <vt:lpstr>PowerPoint Presentation</vt:lpstr>
      <vt:lpstr>Was Jesus Crazy? Accusers</vt:lpstr>
      <vt:lpstr>Was Jesus Crazy? Accusers</vt:lpstr>
      <vt:lpstr>Was Jesus Crazy? Why He was not</vt:lpstr>
      <vt:lpstr>Who is Jesus</vt:lpstr>
      <vt:lpstr>Jesus of Modern Scholar</vt:lpstr>
      <vt:lpstr>PowerPoint Presentation</vt:lpstr>
      <vt:lpstr>PowerPoint Presentation</vt:lpstr>
      <vt:lpstr>PowerPoint Presentation</vt:lpstr>
      <vt:lpstr>PowerPoint Presentation</vt:lpstr>
      <vt:lpstr>PowerPoint Presentation</vt:lpstr>
      <vt:lpstr>PowerPoint Presentation</vt:lpstr>
      <vt:lpstr>Written by Paul - Undisputed</vt:lpstr>
      <vt:lpstr>PowerPoint Presentation</vt:lpstr>
      <vt:lpstr>Galatians</vt:lpstr>
      <vt:lpstr>Galatians</vt:lpstr>
      <vt:lpstr>Gospel Preached by Paul</vt:lpstr>
      <vt:lpstr>I Thessalonians </vt:lpstr>
      <vt:lpstr>I Thessalonians </vt:lpstr>
      <vt:lpstr>I Thessalonians </vt:lpstr>
      <vt:lpstr>Philippians </vt:lpstr>
      <vt:lpstr>Philippians </vt:lpstr>
      <vt:lpstr>Philemon </vt:lpstr>
      <vt:lpstr>II Thessalonians </vt:lpstr>
      <vt:lpstr>II Thessalonians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of the Bible vs Reinvented Jesus of Modern Man</dc:title>
  <dc:creator>Danny Haynes</dc:creator>
  <cp:lastModifiedBy>Danny Haynes</cp:lastModifiedBy>
  <cp:revision>113</cp:revision>
  <cp:lastPrinted>2018-07-22T11:56:46Z</cp:lastPrinted>
  <dcterms:created xsi:type="dcterms:W3CDTF">2018-07-22T03:11:26Z</dcterms:created>
  <dcterms:modified xsi:type="dcterms:W3CDTF">2018-08-19T04:08:06Z</dcterms:modified>
</cp:coreProperties>
</file>