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 id="2147483901" r:id="rId2"/>
    <p:sldMasterId id="2147483913" r:id="rId3"/>
    <p:sldMasterId id="2147484000" r:id="rId4"/>
    <p:sldMasterId id="2147484012" r:id="rId5"/>
    <p:sldMasterId id="2147484024" r:id="rId6"/>
    <p:sldMasterId id="2147484036" r:id="rId7"/>
    <p:sldMasterId id="2147484049" r:id="rId8"/>
    <p:sldMasterId id="2147484062" r:id="rId9"/>
    <p:sldMasterId id="2147484074" r:id="rId10"/>
    <p:sldMasterId id="2147484086" r:id="rId11"/>
  </p:sldMasterIdLst>
  <p:notesMasterIdLst>
    <p:notesMasterId r:id="rId58"/>
  </p:notesMasterIdLst>
  <p:sldIdLst>
    <p:sldId id="256" r:id="rId12"/>
    <p:sldId id="257" r:id="rId13"/>
    <p:sldId id="274" r:id="rId14"/>
    <p:sldId id="296" r:id="rId15"/>
    <p:sldId id="263" r:id="rId16"/>
    <p:sldId id="258" r:id="rId17"/>
    <p:sldId id="315" r:id="rId18"/>
    <p:sldId id="317" r:id="rId19"/>
    <p:sldId id="278" r:id="rId20"/>
    <p:sldId id="279" r:id="rId21"/>
    <p:sldId id="440" r:id="rId22"/>
    <p:sldId id="441" r:id="rId23"/>
    <p:sldId id="433" r:id="rId24"/>
    <p:sldId id="435" r:id="rId25"/>
    <p:sldId id="434" r:id="rId26"/>
    <p:sldId id="436" r:id="rId27"/>
    <p:sldId id="437" r:id="rId28"/>
    <p:sldId id="438" r:id="rId29"/>
    <p:sldId id="439" r:id="rId30"/>
    <p:sldId id="442" r:id="rId31"/>
    <p:sldId id="446" r:id="rId32"/>
    <p:sldId id="445" r:id="rId33"/>
    <p:sldId id="447" r:id="rId34"/>
    <p:sldId id="448" r:id="rId35"/>
    <p:sldId id="449" r:id="rId36"/>
    <p:sldId id="443" r:id="rId37"/>
    <p:sldId id="444" r:id="rId38"/>
    <p:sldId id="286" r:id="rId39"/>
    <p:sldId id="287" r:id="rId40"/>
    <p:sldId id="322" r:id="rId41"/>
    <p:sldId id="395" r:id="rId42"/>
    <p:sldId id="397" r:id="rId43"/>
    <p:sldId id="285" r:id="rId44"/>
    <p:sldId id="273" r:id="rId45"/>
    <p:sldId id="423" r:id="rId46"/>
    <p:sldId id="425" r:id="rId47"/>
    <p:sldId id="429" r:id="rId48"/>
    <p:sldId id="432" r:id="rId49"/>
    <p:sldId id="398" r:id="rId50"/>
    <p:sldId id="400" r:id="rId51"/>
    <p:sldId id="401" r:id="rId52"/>
    <p:sldId id="424" r:id="rId53"/>
    <p:sldId id="431" r:id="rId54"/>
    <p:sldId id="430" r:id="rId55"/>
    <p:sldId id="399" r:id="rId56"/>
    <p:sldId id="402"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16">
          <p15:clr>
            <a:srgbClr val="A4A3A4"/>
          </p15:clr>
        </p15:guide>
        <p15:guide id="2"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357" autoAdjust="0"/>
  </p:normalViewPr>
  <p:slideViewPr>
    <p:cSldViewPr showGuides="1">
      <p:cViewPr>
        <p:scale>
          <a:sx n="100" d="100"/>
          <a:sy n="100" d="100"/>
        </p:scale>
        <p:origin x="-1860" y="-480"/>
      </p:cViewPr>
      <p:guideLst>
        <p:guide orient="horz" pos="3216"/>
        <p:guide pos="432"/>
      </p:guideLst>
    </p:cSldViewPr>
  </p:slideViewPr>
  <p:notesTextViewPr>
    <p:cViewPr>
      <p:scale>
        <a:sx n="3" d="2"/>
        <a:sy n="3" d="2"/>
      </p:scale>
      <p:origin x="0" y="0"/>
    </p:cViewPr>
  </p:notesTextViewPr>
  <p:sorterViewPr>
    <p:cViewPr varScale="1">
      <p:scale>
        <a:sx n="100" d="100"/>
        <a:sy n="100" d="100"/>
      </p:scale>
      <p:origin x="0" y="3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065D8AC-84A4-411F-B373-9FC435E88A1C}" type="datetimeFigureOut">
              <a:rPr lang="en-US" smtClean="0"/>
              <a:t>8/19/2018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017E938-B8E2-43C4-9EB0-6B3ED848EBC2}" type="slidenum">
              <a:rPr lang="en-US" smtClean="0"/>
              <a:t>‹#›</a:t>
            </a:fld>
            <a:endParaRPr lang="en-US"/>
          </a:p>
        </p:txBody>
      </p:sp>
    </p:spTree>
    <p:extLst>
      <p:ext uri="{BB962C8B-B14F-4D97-AF65-F5344CB8AC3E}">
        <p14:creationId xmlns:p14="http://schemas.microsoft.com/office/powerpoint/2010/main" val="162774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blia.com/bible/esv/Isa%2011.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biblia.com/bible/esv/Isa%2053.3" TargetMode="External"/><Relationship Id="rId5" Type="http://schemas.openxmlformats.org/officeDocument/2006/relationships/hyperlink" Target="https://biblia.com/bible/esv/Ps%2022.6%E2%80%937" TargetMode="External"/><Relationship Id="rId4" Type="http://schemas.openxmlformats.org/officeDocument/2006/relationships/hyperlink" Target="https://biblia.com/bible/esv/John%201.4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7E938-B8E2-43C4-9EB0-6B3ED848EBC2}" type="slidenum">
              <a:rPr lang="en-US" smtClean="0"/>
              <a:t>2</a:t>
            </a:fld>
            <a:endParaRPr lang="en-US"/>
          </a:p>
        </p:txBody>
      </p:sp>
    </p:spTree>
    <p:extLst>
      <p:ext uri="{BB962C8B-B14F-4D97-AF65-F5344CB8AC3E}">
        <p14:creationId xmlns:p14="http://schemas.microsoft.com/office/powerpoint/2010/main" val="3769762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t>45</a:t>
            </a:fld>
            <a:endParaRPr lang="en-US"/>
          </a:p>
        </p:txBody>
      </p:sp>
    </p:spTree>
    <p:extLst>
      <p:ext uri="{BB962C8B-B14F-4D97-AF65-F5344CB8AC3E}">
        <p14:creationId xmlns:p14="http://schemas.microsoft.com/office/powerpoint/2010/main" val="207370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226BB-2E98-47AF-8500-BB114D868F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015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Matthew 2:5-6 (NKJV) </a:t>
            </a:r>
            <a:r>
              <a:rPr lang="en-US" baseline="30000" dirty="0"/>
              <a:t>5 </a:t>
            </a:r>
            <a:r>
              <a:rPr lang="en-US" dirty="0"/>
              <a:t> So they said to him, "In Bethlehem of Judea, for thus it is written by the prophet: </a:t>
            </a:r>
            <a:br>
              <a:rPr lang="en-US" dirty="0"/>
            </a:br>
            <a:r>
              <a:rPr lang="en-US" baseline="30000" dirty="0"/>
              <a:t>6 </a:t>
            </a:r>
            <a:r>
              <a:rPr lang="en-US" dirty="0"/>
              <a:t> </a:t>
            </a:r>
            <a:r>
              <a:rPr lang="en-US" i="1" dirty="0"/>
              <a:t>'But you, Bethlehem, in the land of Judah,</a:t>
            </a:r>
            <a:r>
              <a:rPr lang="en-US" dirty="0"/>
              <a:t> </a:t>
            </a:r>
            <a:r>
              <a:rPr lang="en-US" i="1" dirty="0"/>
              <a:t>Are not the least among the rulers of Judah;</a:t>
            </a:r>
            <a:r>
              <a:rPr lang="en-US" dirty="0"/>
              <a:t> </a:t>
            </a:r>
            <a:r>
              <a:rPr lang="en-US" i="1" dirty="0"/>
              <a:t>For out of you shall come a Ruler</a:t>
            </a:r>
            <a:r>
              <a:rPr lang="en-US" dirty="0"/>
              <a:t> </a:t>
            </a:r>
            <a:r>
              <a:rPr lang="en-US" i="1" dirty="0"/>
              <a:t>Who will shepherd My people Israel.' "</a:t>
            </a:r>
            <a:r>
              <a:rPr lang="en-US" dirty="0"/>
              <a:t>  Micah</a:t>
            </a:r>
            <a:r>
              <a:rPr lang="en-US" baseline="0" dirty="0"/>
              <a:t> 5:2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Matthew 2:13-15 (NKJV) </a:t>
            </a:r>
            <a:r>
              <a:rPr lang="en-US" baseline="30000" dirty="0"/>
              <a:t>13 </a:t>
            </a:r>
            <a:r>
              <a:rPr lang="en-US" dirty="0"/>
              <a:t> Now when they had departed, behold, an angel of the Lord appeared to Joseph in a dream, saying, "Arise, take the young Child and His mother, flee to Egypt, and stay there until I bring you word; for Herod will seek the young Child to destroy Him." </a:t>
            </a:r>
            <a:br>
              <a:rPr lang="en-US" dirty="0"/>
            </a:br>
            <a:r>
              <a:rPr lang="en-US" baseline="30000" dirty="0"/>
              <a:t>14 </a:t>
            </a:r>
            <a:r>
              <a:rPr lang="en-US" dirty="0"/>
              <a:t> When he arose, he took the young Child and His mother by night and departed for Egypt, </a:t>
            </a:r>
            <a:br>
              <a:rPr lang="en-US" dirty="0"/>
            </a:br>
            <a:r>
              <a:rPr lang="en-US" baseline="30000" dirty="0"/>
              <a:t>15 </a:t>
            </a:r>
            <a:r>
              <a:rPr lang="en-US" dirty="0"/>
              <a:t> and was there until the death of Herod, that it might be fulfilled which was spoken by the Lord through the prophet, saying, </a:t>
            </a:r>
            <a:r>
              <a:rPr lang="en-US" i="1" dirty="0"/>
              <a:t>"Out of Egypt I called My Son."</a:t>
            </a:r>
            <a:r>
              <a:rPr lang="en-US" dirty="0"/>
              <a:t>   (Hosea 11:1)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Matthew 2:16-18 (NKJV) </a:t>
            </a:r>
            <a:r>
              <a:rPr lang="en-US" baseline="30000" dirty="0"/>
              <a:t>16 </a:t>
            </a:r>
            <a:r>
              <a:rPr lang="en-US" dirty="0"/>
              <a:t> Then Herod, when he saw that he was deceived by the wise men, was exceedingly angry; and he sent forth and put to death all the male children who were in Bethlehem and in all its districts, from two years old and under, according to the time which he had determined from the wise men. </a:t>
            </a:r>
            <a:br>
              <a:rPr lang="en-US" dirty="0"/>
            </a:br>
            <a:r>
              <a:rPr lang="en-US" baseline="30000" dirty="0"/>
              <a:t>17 </a:t>
            </a:r>
            <a:r>
              <a:rPr lang="en-US" dirty="0"/>
              <a:t> Then was fulfilled what was spoken by Jeremiah the prophet, saying: </a:t>
            </a:r>
            <a:br>
              <a:rPr lang="en-US" dirty="0"/>
            </a:br>
            <a:r>
              <a:rPr lang="en-US" baseline="30000" dirty="0"/>
              <a:t>18 </a:t>
            </a:r>
            <a:r>
              <a:rPr lang="en-US" dirty="0"/>
              <a:t> </a:t>
            </a:r>
            <a:r>
              <a:rPr lang="en-US" i="1" dirty="0"/>
              <a:t>"A voice was heard in Ramah,</a:t>
            </a:r>
            <a:r>
              <a:rPr lang="en-US" dirty="0"/>
              <a:t> </a:t>
            </a:r>
            <a:r>
              <a:rPr lang="en-US" i="1" dirty="0"/>
              <a:t>Lamentation, weeping, and great mourning,</a:t>
            </a:r>
            <a:r>
              <a:rPr lang="en-US" dirty="0"/>
              <a:t> </a:t>
            </a:r>
            <a:r>
              <a:rPr lang="en-US" i="1" dirty="0"/>
              <a:t>Rachel weeping for her children,</a:t>
            </a:r>
            <a:r>
              <a:rPr lang="en-US" dirty="0"/>
              <a:t> </a:t>
            </a:r>
            <a:r>
              <a:rPr lang="en-US" i="1" dirty="0"/>
              <a:t>Refusing to be comforted,</a:t>
            </a:r>
            <a:r>
              <a:rPr lang="en-US" dirty="0"/>
              <a:t> </a:t>
            </a:r>
            <a:r>
              <a:rPr lang="en-US" i="1" dirty="0"/>
              <a:t>Because they are no more."</a:t>
            </a:r>
            <a:r>
              <a:rPr lang="en-US" dirty="0"/>
              <a:t>  Jeremiah 31:15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Matthew 2:22-23 (NKJV) 22  But when he heard that </a:t>
            </a:r>
            <a:r>
              <a:rPr lang="en-US" dirty="0" err="1"/>
              <a:t>Archelaus</a:t>
            </a:r>
            <a:r>
              <a:rPr lang="en-US" dirty="0"/>
              <a:t> was reigning over Judea instead of his father Herod, he was afraid to go there. And being warned by God in a dream, he turned aside into the region of Galilee. </a:t>
            </a:r>
          </a:p>
          <a:p>
            <a:pPr marL="228600" marR="0" indent="-228600" algn="l" defTabSz="914400" rtl="0" eaLnBrk="1" fontAlgn="auto" latinLnBrk="0" hangingPunct="1">
              <a:lnSpc>
                <a:spcPct val="100000"/>
              </a:lnSpc>
              <a:spcBef>
                <a:spcPts val="0"/>
              </a:spcBef>
              <a:spcAft>
                <a:spcPts val="0"/>
              </a:spcAft>
              <a:buClrTx/>
              <a:buSzTx/>
              <a:buFontTx/>
              <a:buAutoNum type="arabicPlain" startAt="23"/>
              <a:tabLst/>
              <a:defRPr/>
            </a:pPr>
            <a:r>
              <a:rPr lang="en-US" dirty="0"/>
              <a:t>And he came and dwelt in a city called Nazareth, that it might be fulfilled which was spoken by the prophets, "He shall be called a Nazarene.“</a:t>
            </a:r>
          </a:p>
          <a:p>
            <a:pPr marL="228600" marR="0" indent="-228600" algn="l" defTabSz="914400" rtl="0" eaLnBrk="1" fontAlgn="auto" latinLnBrk="0" hangingPunct="1">
              <a:lnSpc>
                <a:spcPct val="100000"/>
              </a:lnSpc>
              <a:spcBef>
                <a:spcPts val="0"/>
              </a:spcBef>
              <a:spcAft>
                <a:spcPts val="0"/>
              </a:spcAft>
              <a:buClrTx/>
              <a:buSzTx/>
              <a:buFontTx/>
              <a:buAutoNum type="arabicPlain" startAt="23"/>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Three major options exist for interpreting this verse. First, it may be that Matthew is associating the word </a:t>
            </a:r>
            <a:r>
              <a:rPr lang="en-US" i="1" dirty="0">
                <a:effectLst/>
              </a:rPr>
              <a:t>Nazarene</a:t>
            </a:r>
            <a:r>
              <a:rPr lang="en-US" dirty="0">
                <a:effectLst/>
              </a:rPr>
              <a:t> with the Hebrew word </a:t>
            </a:r>
            <a:r>
              <a:rPr lang="en-US" i="1" dirty="0" err="1">
                <a:effectLst/>
              </a:rPr>
              <a:t>netser</a:t>
            </a:r>
            <a:r>
              <a:rPr lang="en-US" dirty="0">
                <a:effectLst/>
              </a:rPr>
              <a:t> (“branch or sprout”). The “Branch” was a common term for the Messiah, such as in </a:t>
            </a:r>
            <a:r>
              <a:rPr lang="en-US" dirty="0">
                <a:effectLst/>
                <a:hlinkClick r:id="rId3"/>
              </a:rPr>
              <a:t>Isaiah 11:1</a:t>
            </a:r>
            <a:r>
              <a:rPr lang="en-US" dirty="0">
                <a:effectLst/>
              </a:rPr>
              <a:t>: “A shoot will come up from the stump of Jesse; from his roots a Branch will bear fruit.” Hebrew was written with only consonants, and </a:t>
            </a:r>
            <a:r>
              <a:rPr lang="en-US" i="1" dirty="0" err="1">
                <a:effectLst/>
              </a:rPr>
              <a:t>netser</a:t>
            </a:r>
            <a:r>
              <a:rPr lang="en-US" dirty="0">
                <a:effectLst/>
              </a:rPr>
              <a:t> would have appeared as </a:t>
            </a:r>
            <a:r>
              <a:rPr lang="en-US" i="1" dirty="0">
                <a:effectLst/>
              </a:rPr>
              <a:t>NZR</a:t>
            </a:r>
            <a:r>
              <a:rPr lang="en-US" dirty="0">
                <a:effectLst/>
              </a:rPr>
              <a:t>—the same main consonants as </a:t>
            </a:r>
            <a:r>
              <a:rPr lang="en-US" i="1" dirty="0">
                <a:effectLst/>
              </a:rPr>
              <a:t>Nazareth</a:t>
            </a:r>
            <a:r>
              <a:rPr lang="en-US" dirty="0">
                <a:effectLst/>
              </a:rPr>
              <a:t>. In fact, in Aramaic, the common language of Jesus’ day, the word for “Nazareth” and the Hebrew word for “branch” sounded very much alike. Matthew’s point could be that Jesus was “sprouting up” from an obscure village in Galilee; Jesus was the Branch predicted by the prophets, and the name of the town He grew up in happens to sound just like the prophets’ word for “branch.”</a:t>
            </a:r>
            <a:br>
              <a:rPr lang="en-US" dirty="0">
                <a:effectLst/>
              </a:rPr>
            </a:br>
            <a:r>
              <a:rPr lang="en-US" dirty="0">
                <a:effectLst/>
              </a:rPr>
              <a:t/>
            </a:r>
            <a:br>
              <a:rPr lang="en-US" dirty="0">
                <a:effectLst/>
              </a:rPr>
            </a:br>
            <a:r>
              <a:rPr lang="en-US" dirty="0">
                <a:effectLst/>
              </a:rPr>
              <a:t>A second option is that Matthew is citing a prophecy not found in the Old Testament but in another source. If so, Matthew referred to a prophecy known to his original audience yet unknown to us today. However, this is unlikely and an argument from silence.</a:t>
            </a:r>
            <a:br>
              <a:rPr lang="en-US" dirty="0">
                <a:effectLst/>
              </a:rPr>
            </a:br>
            <a:r>
              <a:rPr lang="en-US" dirty="0">
                <a:effectLst/>
              </a:rPr>
              <a:t/>
            </a:r>
            <a:br>
              <a:rPr lang="en-US" dirty="0">
                <a:effectLst/>
              </a:rPr>
            </a:br>
            <a:r>
              <a:rPr lang="en-US" dirty="0">
                <a:effectLst/>
              </a:rPr>
              <a:t>A third option is that Matthew uses the word </a:t>
            </a:r>
            <a:r>
              <a:rPr lang="en-US" i="1" dirty="0">
                <a:effectLst/>
              </a:rPr>
              <a:t>Nazarene</a:t>
            </a:r>
            <a:r>
              <a:rPr lang="en-US" dirty="0">
                <a:effectLst/>
              </a:rPr>
              <a:t> in reference to a person who is “despised and rejected.” In the first century, Nazareth was a small town about 55 miles north of Jerusalem, and it had a negative reputation among the Jews. Galilee was generally looked down upon by Judeans, and Nazareth of Galilee was especially despised (see </a:t>
            </a:r>
            <a:r>
              <a:rPr lang="en-US" dirty="0">
                <a:effectLst/>
                <a:hlinkClick r:id="rId4"/>
              </a:rPr>
              <a:t>John 1:46</a:t>
            </a:r>
            <a:r>
              <a:rPr lang="en-US" dirty="0">
                <a:effectLst/>
              </a:rPr>
              <a:t>). If this was Matthew’s emphasis, the prophecies Matthew had in mind could include these two passages concerning the Messiah:</a:t>
            </a:r>
            <a:br>
              <a:rPr lang="en-US" dirty="0">
                <a:effectLst/>
              </a:rPr>
            </a:br>
            <a:r>
              <a:rPr lang="en-US" dirty="0">
                <a:effectLst/>
              </a:rPr>
              <a:t/>
            </a:r>
            <a:br>
              <a:rPr lang="en-US" dirty="0">
                <a:effectLst/>
              </a:rPr>
            </a:br>
            <a:r>
              <a:rPr lang="en-US" dirty="0">
                <a:effectLst/>
              </a:rPr>
              <a:t>“But I am a worm and not a man, scorned by everyone, despised by the people. All who see me mock me; they hurl insults, shaking their heads” (</a:t>
            </a:r>
            <a:r>
              <a:rPr lang="en-US" dirty="0">
                <a:effectLst/>
                <a:hlinkClick r:id="rId5"/>
              </a:rPr>
              <a:t>Psalm 22:6–7</a:t>
            </a:r>
            <a:r>
              <a:rPr lang="en-US" dirty="0">
                <a:effectLst/>
              </a:rPr>
              <a:t>). It’s true that Nazarenes were “scorned by everyone,” and so one could see this messianic prophecy as an allusion to Jesus’ hometown of Nazareth.</a:t>
            </a:r>
            <a:br>
              <a:rPr lang="en-US" dirty="0">
                <a:effectLst/>
              </a:rPr>
            </a:br>
            <a:r>
              <a:rPr lang="en-US" dirty="0">
                <a:effectLst/>
              </a:rPr>
              <a:t/>
            </a:r>
            <a:br>
              <a:rPr lang="en-US" dirty="0">
                <a:effectLst/>
              </a:rPr>
            </a:br>
            <a:r>
              <a:rPr lang="en-US" dirty="0">
                <a:effectLst/>
              </a:rPr>
              <a:t>“He was despised and rejected by mankind, a man of suffering, and familiar with pain. Like one from whom people hide their faces he was despised, and we held him in low esteem” (</a:t>
            </a:r>
            <a:r>
              <a:rPr lang="en-US" dirty="0">
                <a:effectLst/>
                <a:hlinkClick r:id="rId6"/>
              </a:rPr>
              <a:t>Isaiah 53:3</a:t>
            </a:r>
            <a:r>
              <a:rPr lang="en-US" dirty="0">
                <a:effectLst/>
              </a:rPr>
              <a:t>). Again, in Jesus’ day, Nazarenes were “despised and rejected,” and so Isaiah’s prophecy could be viewed as an indirect reference to Jesus’ background as the supposed son of a carpenter from Nazareth.</a:t>
            </a:r>
            <a:br>
              <a:rPr lang="en-US" dirty="0">
                <a:effectLst/>
              </a:rPr>
            </a:br>
            <a:r>
              <a:rPr lang="en-US" dirty="0">
                <a:effectLst/>
              </a:rPr>
              <a:t/>
            </a:r>
            <a:br>
              <a:rPr lang="en-US" dirty="0">
                <a:effectLst/>
              </a:rPr>
            </a:br>
            <a:r>
              <a:rPr lang="en-US" dirty="0">
                <a:effectLst/>
              </a:rPr>
              <a:t>If </a:t>
            </a:r>
            <a:r>
              <a:rPr lang="en-US" dirty="0">
                <a:effectLst/>
                <a:hlinkClick r:id="rId5"/>
              </a:rPr>
              <a:t>Psalm 22:6–7</a:t>
            </a:r>
            <a:r>
              <a:rPr lang="en-US" dirty="0">
                <a:effectLst/>
              </a:rPr>
              <a:t> and </a:t>
            </a:r>
            <a:r>
              <a:rPr lang="en-US" dirty="0">
                <a:effectLst/>
                <a:hlinkClick r:id="rId6"/>
              </a:rPr>
              <a:t>Isaiah 53:3</a:t>
            </a:r>
            <a:r>
              <a:rPr lang="en-US" dirty="0">
                <a:effectLst/>
              </a:rPr>
              <a:t> are the prophecies that Matthew had in mind, then the meaning of “He shall be called a Nazarene” is something akin to “He shall be despised and mocked by His own people.”</a:t>
            </a:r>
            <a:endParaRPr lang="en-US" dirty="0"/>
          </a:p>
          <a:p>
            <a:endParaRPr lang="en-US" dirty="0"/>
          </a:p>
        </p:txBody>
      </p:sp>
      <p:sp>
        <p:nvSpPr>
          <p:cNvPr id="4" name="Slide Number Placeholder 3"/>
          <p:cNvSpPr>
            <a:spLocks noGrp="1"/>
          </p:cNvSpPr>
          <p:nvPr>
            <p:ph type="sldNum" sz="quarter" idx="10"/>
          </p:nvPr>
        </p:nvSpPr>
        <p:spPr/>
        <p:txBody>
          <a:bodyPr/>
          <a:lstStyle/>
          <a:p>
            <a:fld id="{4017E938-B8E2-43C4-9EB0-6B3ED848EBC2}" type="slidenum">
              <a:rPr lang="en-US" smtClean="0"/>
              <a:t>7</a:t>
            </a:fld>
            <a:endParaRPr lang="en-US"/>
          </a:p>
        </p:txBody>
      </p:sp>
    </p:spTree>
    <p:extLst>
      <p:ext uri="{BB962C8B-B14F-4D97-AF65-F5344CB8AC3E}">
        <p14:creationId xmlns:p14="http://schemas.microsoft.com/office/powerpoint/2010/main" val="2955184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Suetonius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Tranquillas</a:t>
            </a:r>
            <a:r>
              <a:rPr lang="en-US" sz="1200" kern="1200" dirty="0">
                <a:solidFill>
                  <a:schemeClr val="tx1"/>
                </a:solidFill>
                <a:effectLst/>
                <a:latin typeface="+mn-lt"/>
                <a:ea typeface="+mn-ea"/>
                <a:cs typeface="+mn-cs"/>
              </a:rPr>
              <a:t> (AD 69-160) wrote under the Roman emperor Hadrian, and he was a friend of Pliny the Younger. mentions early Christians and may refer to Jesus Christ in his work </a:t>
            </a:r>
            <a:r>
              <a:rPr lang="en-US" sz="1200" i="1" kern="1200" dirty="0">
                <a:solidFill>
                  <a:schemeClr val="tx1"/>
                </a:solidFill>
                <a:effectLst/>
                <a:latin typeface="+mn-lt"/>
                <a:ea typeface="+mn-ea"/>
                <a:cs typeface="+mn-cs"/>
              </a:rPr>
              <a:t>Lives of the Twelve Caesars, </a:t>
            </a:r>
            <a:r>
              <a:rPr lang="en-US" sz="1200" kern="1200" dirty="0">
                <a:solidFill>
                  <a:schemeClr val="tx1"/>
                </a:solidFill>
                <a:effectLst/>
                <a:latin typeface="+mn-lt"/>
                <a:ea typeface="+mn-ea"/>
                <a:cs typeface="+mn-cs"/>
              </a:rPr>
              <a:t>written in AD 121 </a:t>
            </a:r>
            <a:endParaRPr lang="en-US" dirty="0"/>
          </a:p>
        </p:txBody>
      </p:sp>
      <p:sp>
        <p:nvSpPr>
          <p:cNvPr id="4" name="Slide Number Placeholder 3"/>
          <p:cNvSpPr>
            <a:spLocks noGrp="1"/>
          </p:cNvSpPr>
          <p:nvPr>
            <p:ph type="sldNum" sz="quarter" idx="10"/>
          </p:nvPr>
        </p:nvSpPr>
        <p:spPr/>
        <p:txBody>
          <a:bodyPr/>
          <a:lstStyle/>
          <a:p>
            <a:pPr>
              <a:defRPr/>
            </a:pPr>
            <a:fld id="{643226BB-2E98-47AF-8500-BB114D868F0F}"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90207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Suetonius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Tranquillas</a:t>
            </a:r>
            <a:r>
              <a:rPr lang="en-US" sz="1200" kern="1200" dirty="0">
                <a:solidFill>
                  <a:schemeClr val="tx1"/>
                </a:solidFill>
                <a:effectLst/>
                <a:latin typeface="+mn-lt"/>
                <a:ea typeface="+mn-ea"/>
                <a:cs typeface="+mn-cs"/>
              </a:rPr>
              <a:t> (AD 69-160) wrote under the Roman emperor Hadrian, and he was a friend of Pliny the Younger. mentions early Christians and may refer to Jesus Christ in his work </a:t>
            </a:r>
            <a:r>
              <a:rPr lang="en-US" sz="1200" i="1" kern="1200" dirty="0">
                <a:solidFill>
                  <a:schemeClr val="tx1"/>
                </a:solidFill>
                <a:effectLst/>
                <a:latin typeface="+mn-lt"/>
                <a:ea typeface="+mn-ea"/>
                <a:cs typeface="+mn-cs"/>
              </a:rPr>
              <a:t>Lives of the Twelve Caesars, </a:t>
            </a:r>
            <a:r>
              <a:rPr lang="en-US" sz="1200" kern="1200" dirty="0">
                <a:solidFill>
                  <a:schemeClr val="tx1"/>
                </a:solidFill>
                <a:effectLst/>
                <a:latin typeface="+mn-lt"/>
                <a:ea typeface="+mn-ea"/>
                <a:cs typeface="+mn-cs"/>
              </a:rPr>
              <a:t>written in AD 121 </a:t>
            </a:r>
            <a:endParaRPr lang="en-US" dirty="0"/>
          </a:p>
        </p:txBody>
      </p:sp>
      <p:sp>
        <p:nvSpPr>
          <p:cNvPr id="4" name="Slide Number Placeholder 3"/>
          <p:cNvSpPr>
            <a:spLocks noGrp="1"/>
          </p:cNvSpPr>
          <p:nvPr>
            <p:ph type="sldNum" sz="quarter" idx="10"/>
          </p:nvPr>
        </p:nvSpPr>
        <p:spPr/>
        <p:txBody>
          <a:bodyPr/>
          <a:lstStyle/>
          <a:p>
            <a:pPr>
              <a:defRPr/>
            </a:pPr>
            <a:fld id="{643226BB-2E98-47AF-8500-BB114D868F0F}"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90207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Suetonius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Tranquillas</a:t>
            </a:r>
            <a:r>
              <a:rPr lang="en-US" sz="1200" kern="1200" dirty="0">
                <a:solidFill>
                  <a:schemeClr val="tx1"/>
                </a:solidFill>
                <a:effectLst/>
                <a:latin typeface="+mn-lt"/>
                <a:ea typeface="+mn-ea"/>
                <a:cs typeface="+mn-cs"/>
              </a:rPr>
              <a:t> (AD 69-160) wrote under the Roman emperor Hadrian, and he was a friend of Pliny the Younger. mentions early Christians and may refer to Jesus Christ in his work </a:t>
            </a:r>
            <a:r>
              <a:rPr lang="en-US" sz="1200" i="1" kern="1200" dirty="0">
                <a:solidFill>
                  <a:schemeClr val="tx1"/>
                </a:solidFill>
                <a:effectLst/>
                <a:latin typeface="+mn-lt"/>
                <a:ea typeface="+mn-ea"/>
                <a:cs typeface="+mn-cs"/>
              </a:rPr>
              <a:t>Lives of the Twelve Caesars, </a:t>
            </a:r>
            <a:r>
              <a:rPr lang="en-US" sz="1200" kern="1200" dirty="0">
                <a:solidFill>
                  <a:schemeClr val="tx1"/>
                </a:solidFill>
                <a:effectLst/>
                <a:latin typeface="+mn-lt"/>
                <a:ea typeface="+mn-ea"/>
                <a:cs typeface="+mn-cs"/>
              </a:rPr>
              <a:t>written in AD 121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226BB-2E98-47AF-8500-BB114D868F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07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Deity</a:t>
            </a:r>
          </a:p>
          <a:p>
            <a:r>
              <a:rPr lang="en-US" dirty="0"/>
              <a:t>Miracles</a:t>
            </a:r>
          </a:p>
          <a:p>
            <a:r>
              <a:rPr lang="en-US" dirty="0"/>
              <a:t>Resurrection</a:t>
            </a:r>
          </a:p>
        </p:txBody>
      </p:sp>
      <p:sp>
        <p:nvSpPr>
          <p:cNvPr id="4" name="Slide Number Placeholder 3"/>
          <p:cNvSpPr>
            <a:spLocks noGrp="1"/>
          </p:cNvSpPr>
          <p:nvPr>
            <p:ph type="sldNum" sz="quarter" idx="10"/>
          </p:nvPr>
        </p:nvSpPr>
        <p:spPr/>
        <p:txBody>
          <a:bodyPr/>
          <a:lstStyle/>
          <a:p>
            <a:fld id="{4017E938-B8E2-43C4-9EB0-6B3ED848EBC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07370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D926BC-8E78-4CCF-A7B2-8DF8460C404D}" type="datetime1">
              <a:rPr lang="en-US" smtClean="0"/>
              <a:pPr/>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72853-67FE-4B33-8352-7E4108629A36}" type="datetime1">
              <a:rPr lang="en-US" smtClean="0"/>
              <a:pPr/>
              <a:t>8/19/2018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7458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757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6"/>
            <a:ext cx="7772400" cy="2609851"/>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27"/>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8" name="Rectangle 6"/>
          <p:cNvSpPr>
            <a:spLocks noGrp="1"/>
          </p:cNvSpPr>
          <p:nvPr>
            <p:ph type="dt" sz="half" idx="10"/>
          </p:nvPr>
        </p:nvSpPr>
        <p:spPr/>
        <p:txBody>
          <a:bodyPr/>
          <a:lstStyle>
            <a:lvl1pPr>
              <a:defRPr lang="en-US" smtClean="0"/>
            </a:lvl1pPr>
          </a:lstStyle>
          <a:p>
            <a:fld id="{BBED6B85-8973-4BF5-ABAC-FDC487D727C6}" type="datetimeFigureOut">
              <a:rPr lang="en-CA">
                <a:solidFill>
                  <a:srgbClr val="795339"/>
                </a:solidFill>
              </a:rPr>
              <a:pPr/>
              <a:t>19/08/2018</a:t>
            </a:fld>
            <a:endParaRPr lang="en-CA">
              <a:solidFill>
                <a:srgbClr val="795339"/>
              </a:solidFill>
            </a:endParaRPr>
          </a:p>
        </p:txBody>
      </p:sp>
      <p:sp>
        <p:nvSpPr>
          <p:cNvPr id="9" name="Rectangle 14"/>
          <p:cNvSpPr>
            <a:spLocks noGrp="1"/>
          </p:cNvSpPr>
          <p:nvPr>
            <p:ph type="sldNum" sz="quarter" idx="11"/>
          </p:nvPr>
        </p:nvSpPr>
        <p:spPr/>
        <p:txBody>
          <a:bodyPr/>
          <a:lstStyle>
            <a:lvl1pPr>
              <a:defRPr lang="en-US" smtClean="0"/>
            </a:lvl1pPr>
          </a:lstStyle>
          <a:p>
            <a:fld id="{EF685113-22EB-43AB-92D8-537DABA0BCEF}" type="slidenum">
              <a:rPr lang="en-CA">
                <a:solidFill>
                  <a:srgbClr val="795339"/>
                </a:solidFill>
              </a:rPr>
              <a:pPr/>
              <a:t>‹#›</a:t>
            </a:fld>
            <a:endParaRPr lang="en-CA">
              <a:solidFill>
                <a:srgbClr val="795339"/>
              </a:solidFill>
            </a:endParaRPr>
          </a:p>
        </p:txBody>
      </p:sp>
      <p:sp>
        <p:nvSpPr>
          <p:cNvPr id="25" name="Rectangle 27"/>
          <p:cNvSpPr>
            <a:spLocks noGrp="1"/>
          </p:cNvSpPr>
          <p:nvPr>
            <p:ph type="ftr" sz="quarter" idx="12"/>
          </p:nvPr>
        </p:nvSpPr>
        <p:spPr/>
        <p:txBody>
          <a:bodyPr/>
          <a:lstStyle>
            <a:lvl1pPr>
              <a:defRPr lang="en-US" smtClean="0"/>
            </a:lvl1pPr>
          </a:lstStyle>
          <a:p>
            <a:endParaRPr lang="en-CA">
              <a:solidFill>
                <a:srgbClr val="795339"/>
              </a:solidFill>
            </a:endParaRPr>
          </a:p>
        </p:txBody>
      </p:sp>
    </p:spTree>
    <p:extLst>
      <p:ext uri="{BB962C8B-B14F-4D97-AF65-F5344CB8AC3E}">
        <p14:creationId xmlns:p14="http://schemas.microsoft.com/office/powerpoint/2010/main" val="25450856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5" name="Rectangle 5"/>
          <p:cNvSpPr>
            <a:spLocks noGrp="1"/>
          </p:cNvSpPr>
          <p:nvPr>
            <p:ph type="ftr" sz="quarter" idx="11"/>
          </p:nvPr>
        </p:nvSpPr>
        <p:spPr/>
        <p:txBody>
          <a:bodyPr/>
          <a:lstStyle/>
          <a:p>
            <a:endParaRPr lang="en-CA">
              <a:solidFill>
                <a:srgbClr val="795339"/>
              </a:solidFill>
            </a:endParaRPr>
          </a:p>
        </p:txBody>
      </p:sp>
      <p:sp>
        <p:nvSpPr>
          <p:cNvPr id="6" name="Rectangle 6"/>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2476902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normAutofit/>
          </a:bodyPr>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5"/>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5" name="Rectangle 5"/>
          <p:cNvSpPr>
            <a:spLocks noGrp="1"/>
          </p:cNvSpPr>
          <p:nvPr>
            <p:ph type="ftr" sz="quarter" idx="11"/>
          </p:nvPr>
        </p:nvSpPr>
        <p:spPr/>
        <p:txBody>
          <a:bodyPr/>
          <a:lstStyle/>
          <a:p>
            <a:endParaRPr lang="en-CA">
              <a:solidFill>
                <a:srgbClr val="795339"/>
              </a:solidFill>
            </a:endParaRPr>
          </a:p>
        </p:txBody>
      </p:sp>
      <p:sp>
        <p:nvSpPr>
          <p:cNvPr id="6" name="Rectangle 6"/>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42086237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6" name="Rectangle 5"/>
          <p:cNvSpPr>
            <a:spLocks noGrp="1"/>
          </p:cNvSpPr>
          <p:nvPr>
            <p:ph type="ftr" sz="quarter" idx="11"/>
          </p:nvPr>
        </p:nvSpPr>
        <p:spPr/>
        <p:txBody>
          <a:bodyPr/>
          <a:lstStyle/>
          <a:p>
            <a:endParaRPr lang="en-CA">
              <a:solidFill>
                <a:srgbClr val="795339"/>
              </a:solidFill>
            </a:endParaRPr>
          </a:p>
        </p:txBody>
      </p:sp>
      <p:sp>
        <p:nvSpPr>
          <p:cNvPr id="7" name="Rectangle 6"/>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4785170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7"/>
            <a:ext cx="4040188" cy="639763"/>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33" y="1535117"/>
            <a:ext cx="4041775" cy="639763"/>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8" name="Rectangle 7"/>
          <p:cNvSpPr>
            <a:spLocks noGrp="1"/>
          </p:cNvSpPr>
          <p:nvPr>
            <p:ph type="ftr" sz="quarter" idx="11"/>
          </p:nvPr>
        </p:nvSpPr>
        <p:spPr/>
        <p:txBody>
          <a:bodyPr/>
          <a:lstStyle/>
          <a:p>
            <a:endParaRPr lang="en-CA">
              <a:solidFill>
                <a:srgbClr val="795339"/>
              </a:solidFill>
            </a:endParaRPr>
          </a:p>
        </p:txBody>
      </p:sp>
      <p:sp>
        <p:nvSpPr>
          <p:cNvPr id="9" name="Rectangle 8"/>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31871614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4" name="Rectangle 4"/>
          <p:cNvSpPr>
            <a:spLocks noGrp="1"/>
          </p:cNvSpPr>
          <p:nvPr>
            <p:ph type="ftr" sz="quarter" idx="11"/>
          </p:nvPr>
        </p:nvSpPr>
        <p:spPr/>
        <p:txBody>
          <a:bodyPr/>
          <a:lstStyle/>
          <a:p>
            <a:endParaRPr lang="en-CA">
              <a:solidFill>
                <a:srgbClr val="795339"/>
              </a:solidFill>
            </a:endParaRPr>
          </a:p>
        </p:txBody>
      </p:sp>
      <p:sp>
        <p:nvSpPr>
          <p:cNvPr id="5" name="Rectangle 5"/>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25469895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3" name="Rectangle 3"/>
          <p:cNvSpPr>
            <a:spLocks noGrp="1"/>
          </p:cNvSpPr>
          <p:nvPr>
            <p:ph type="ftr" sz="quarter" idx="11"/>
          </p:nvPr>
        </p:nvSpPr>
        <p:spPr/>
        <p:txBody>
          <a:bodyPr/>
          <a:lstStyle/>
          <a:p>
            <a:endParaRPr lang="en-CA">
              <a:solidFill>
                <a:srgbClr val="795339"/>
              </a:solidFill>
            </a:endParaRPr>
          </a:p>
        </p:txBody>
      </p:sp>
      <p:sp>
        <p:nvSpPr>
          <p:cNvPr id="4" name="Rectangle 4"/>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1537777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19" y="273054"/>
            <a:ext cx="3008313" cy="1162051"/>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19" y="1435104"/>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6" name="Rectangle 5"/>
          <p:cNvSpPr>
            <a:spLocks noGrp="1"/>
          </p:cNvSpPr>
          <p:nvPr>
            <p:ph type="ftr" sz="quarter" idx="11"/>
          </p:nvPr>
        </p:nvSpPr>
        <p:spPr/>
        <p:txBody>
          <a:bodyPr/>
          <a:lstStyle/>
          <a:p>
            <a:endParaRPr lang="en-CA">
              <a:solidFill>
                <a:srgbClr val="795339"/>
              </a:solidFill>
            </a:endParaRPr>
          </a:p>
        </p:txBody>
      </p:sp>
      <p:sp>
        <p:nvSpPr>
          <p:cNvPr id="7" name="Rectangle 6"/>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37291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F43FD-ABDB-43CF-A014-C9419E2A3211}" type="datetime1">
              <a:rPr lang="en-US" smtClean="0"/>
              <a:pPr/>
              <a:t>8/19/2018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727729" y="1062637"/>
            <a:ext cx="4599432"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indent="-274320">
              <a:buClr>
                <a:srgbClr val="AD2E27"/>
              </a:buClr>
              <a:buSzPct val="80000"/>
              <a:buFont typeface="Wingdings 2" pitchFamily="18" charset="2"/>
              <a:buNone/>
            </a:pPr>
            <a:endParaRPr lang="en-US" sz="2000">
              <a:solidFill>
                <a:prstClr val="white"/>
              </a:solidFill>
            </a:endParaRPr>
          </a:p>
        </p:txBody>
      </p:sp>
      <p:sp>
        <p:nvSpPr>
          <p:cNvPr id="2" name="Rectangle 2"/>
          <p:cNvSpPr>
            <a:spLocks noGrp="1"/>
          </p:cNvSpPr>
          <p:nvPr>
            <p:ph type="title"/>
          </p:nvPr>
        </p:nvSpPr>
        <p:spPr>
          <a:xfrm>
            <a:off x="5514536" y="4343400"/>
            <a:ext cx="3048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dirty="0"/>
          </a:p>
        </p:txBody>
      </p:sp>
      <p:sp>
        <p:nvSpPr>
          <p:cNvPr id="3" name="Rectangle 3"/>
          <p:cNvSpPr>
            <a:spLocks noGrp="1"/>
          </p:cNvSpPr>
          <p:nvPr>
            <p:ph type="pic" idx="1"/>
          </p:nvPr>
        </p:nvSpPr>
        <p:spPr>
          <a:xfrm>
            <a:off x="739675"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en-US" sz="2000" smtClean="0"/>
              <a:t>Click icon to add picture</a:t>
            </a:r>
            <a:endParaRPr lang="en-US" sz="2000" dirty="0"/>
          </a:p>
        </p:txBody>
      </p:sp>
      <p:sp>
        <p:nvSpPr>
          <p:cNvPr id="4" name="Rectangle 4"/>
          <p:cNvSpPr>
            <a:spLocks noGrp="1"/>
          </p:cNvSpPr>
          <p:nvPr>
            <p:ph type="body" sz="half" idx="2"/>
          </p:nvPr>
        </p:nvSpPr>
        <p:spPr>
          <a:xfrm>
            <a:off x="5514536" y="1371600"/>
            <a:ext cx="3044952"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5" name="Rectangle 5"/>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6" name="Rectangle 6"/>
          <p:cNvSpPr>
            <a:spLocks noGrp="1"/>
          </p:cNvSpPr>
          <p:nvPr>
            <p:ph type="ftr" sz="quarter" idx="11"/>
          </p:nvPr>
        </p:nvSpPr>
        <p:spPr/>
        <p:txBody>
          <a:bodyPr/>
          <a:lstStyle/>
          <a:p>
            <a:endParaRPr lang="en-CA">
              <a:solidFill>
                <a:srgbClr val="795339"/>
              </a:solidFill>
            </a:endParaRPr>
          </a:p>
        </p:txBody>
      </p:sp>
      <p:sp>
        <p:nvSpPr>
          <p:cNvPr id="7" name="Rectangle 7"/>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42745073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5" name="Footer Placeholder 4"/>
          <p:cNvSpPr>
            <a:spLocks noGrp="1"/>
          </p:cNvSpPr>
          <p:nvPr>
            <p:ph type="ftr" sz="quarter" idx="11"/>
          </p:nvPr>
        </p:nvSpPr>
        <p:spPr/>
        <p:txBody>
          <a:bodyPr/>
          <a:lstStyle/>
          <a:p>
            <a:endParaRPr lang="en-CA">
              <a:solidFill>
                <a:srgbClr val="795339"/>
              </a:solidFill>
            </a:endParaRPr>
          </a:p>
        </p:txBody>
      </p:sp>
      <p:sp>
        <p:nvSpPr>
          <p:cNvPr id="6" name="Slide Number Placeholder 5"/>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24100874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D6B85-8973-4BF5-ABAC-FDC487D727C6}" type="datetimeFigureOut">
              <a:rPr lang="en-CA">
                <a:solidFill>
                  <a:srgbClr val="795339"/>
                </a:solidFill>
              </a:rPr>
              <a:pPr/>
              <a:t>19/08/2018</a:t>
            </a:fld>
            <a:endParaRPr lang="en-CA">
              <a:solidFill>
                <a:srgbClr val="795339"/>
              </a:solidFill>
            </a:endParaRPr>
          </a:p>
        </p:txBody>
      </p:sp>
      <p:sp>
        <p:nvSpPr>
          <p:cNvPr id="5" name="Footer Placeholder 4"/>
          <p:cNvSpPr>
            <a:spLocks noGrp="1"/>
          </p:cNvSpPr>
          <p:nvPr>
            <p:ph type="ftr" sz="quarter" idx="11"/>
          </p:nvPr>
        </p:nvSpPr>
        <p:spPr/>
        <p:txBody>
          <a:bodyPr/>
          <a:lstStyle/>
          <a:p>
            <a:endParaRPr lang="en-CA">
              <a:solidFill>
                <a:srgbClr val="795339"/>
              </a:solidFill>
            </a:endParaRPr>
          </a:p>
        </p:txBody>
      </p:sp>
      <p:sp>
        <p:nvSpPr>
          <p:cNvPr id="6" name="Slide Number Placeholder 5"/>
          <p:cNvSpPr>
            <a:spLocks noGrp="1"/>
          </p:cNvSpPr>
          <p:nvPr>
            <p:ph type="sldNum" sz="quarter" idx="12"/>
          </p:nvPr>
        </p:nvSpPr>
        <p:spPr/>
        <p:txBody>
          <a:body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14454845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D926BC-8E78-4CCF-A7B2-8DF8460C404D}"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11"/>
          </p:nvPr>
        </p:nvSpPr>
        <p:spPr/>
        <p:txBody>
          <a:bodyPr/>
          <a:lstStyle/>
          <a:p>
            <a:endParaRPr lang="en-US" dirty="0">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dirty="0">
              <a:solidFill>
                <a:srgbClr val="DFE6D0"/>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335401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250A7-F2AC-4A3A-BAC6-4433188AF404}" type="datetime1">
              <a:rPr lang="en-US" smtClean="0">
                <a:solidFill>
                  <a:srgbClr val="DFE6D0"/>
                </a:solidFill>
              </a:rPr>
              <a:pPr/>
              <a:t>8/19/2018</a:t>
            </a:fld>
            <a:endParaRPr lang="en-US">
              <a:solidFill>
                <a:srgbClr val="DFE6D0"/>
              </a:solidFill>
            </a:endParaRPr>
          </a:p>
        </p:txBody>
      </p:sp>
      <p:sp>
        <p:nvSpPr>
          <p:cNvPr id="5" name="Footer Placeholder 4"/>
          <p:cNvSpPr>
            <a:spLocks noGrp="1"/>
          </p:cNvSpPr>
          <p:nvPr>
            <p:ph type="ftr" sz="quarter" idx="11"/>
          </p:nvPr>
        </p:nvSpPr>
        <p:spPr/>
        <p:txBody>
          <a:bodyPr/>
          <a:lstStyle/>
          <a:p>
            <a:endParaRPr lang="en-US">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39881480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E48785BE-30D6-45E9-9828-9A90A2D6DF6D}" type="datetime1">
              <a:rPr lang="en-US" smtClean="0">
                <a:solidFill>
                  <a:srgbClr val="1D3641"/>
                </a:solidFill>
              </a:rPr>
              <a:pPr/>
              <a:t>8/19/2018</a:t>
            </a:fld>
            <a:endParaRPr lang="en-US" dirty="0">
              <a:solidFill>
                <a:srgbClr val="1D3641"/>
              </a:solidFill>
            </a:endParaRPr>
          </a:p>
        </p:txBody>
      </p:sp>
      <p:sp>
        <p:nvSpPr>
          <p:cNvPr id="91" name="Footer Placeholder 90"/>
          <p:cNvSpPr>
            <a:spLocks noGrp="1"/>
          </p:cNvSpPr>
          <p:nvPr>
            <p:ph type="ftr" sz="quarter" idx="11"/>
          </p:nvPr>
        </p:nvSpPr>
        <p:spPr/>
        <p:txBody>
          <a:bodyPr/>
          <a:lstStyle/>
          <a:p>
            <a:endParaRPr lang="en-US" dirty="0">
              <a:solidFill>
                <a:srgbClr val="1D3641"/>
              </a:solidFill>
            </a:endParaRPr>
          </a:p>
        </p:txBody>
      </p:sp>
      <p:sp>
        <p:nvSpPr>
          <p:cNvPr id="92" name="Slide Number Placeholder 91"/>
          <p:cNvSpPr>
            <a:spLocks noGrp="1"/>
          </p:cNvSpPr>
          <p:nvPr>
            <p:ph type="sldNum" sz="quarter" idx="12"/>
          </p:nvPr>
        </p:nvSpPr>
        <p:spPr/>
        <p:txBody>
          <a:bodyPr/>
          <a:lstStyle/>
          <a:p>
            <a:fld id="{FA84A37A-AFC2-4A01-80A1-FC20F2C0D5BB}" type="slidenum">
              <a:rPr lang="en-US" smtClean="0">
                <a:solidFill>
                  <a:srgbClr val="1D3641"/>
                </a:solidFill>
              </a:rPr>
              <a:pPr/>
              <a:t>‹#›</a:t>
            </a:fld>
            <a:endParaRPr lang="en-US" dirty="0">
              <a:solidFill>
                <a:srgbClr val="1D3641"/>
              </a:solidFill>
            </a:endParaRPr>
          </a:p>
        </p:txBody>
      </p:sp>
    </p:spTree>
    <p:extLst>
      <p:ext uri="{BB962C8B-B14F-4D97-AF65-F5344CB8AC3E}">
        <p14:creationId xmlns:p14="http://schemas.microsoft.com/office/powerpoint/2010/main" val="714884067"/>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F603B8-852C-4305-A8B5-259A7A1815FE}"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1185477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3025EA-66B7-4B75-BC7E-E841861BC2EE}" type="datetime1">
              <a:rPr lang="en-US" smtClean="0">
                <a:solidFill>
                  <a:srgbClr val="DFE6D0"/>
                </a:solidFill>
              </a:rPr>
              <a:pPr/>
              <a:t>8/19/2018</a:t>
            </a:fld>
            <a:endParaRPr lang="en-US">
              <a:solidFill>
                <a:srgbClr val="DFE6D0"/>
              </a:solidFill>
            </a:endParaRPr>
          </a:p>
        </p:txBody>
      </p:sp>
      <p:sp>
        <p:nvSpPr>
          <p:cNvPr id="8" name="Footer Placeholder 7"/>
          <p:cNvSpPr>
            <a:spLocks noGrp="1"/>
          </p:cNvSpPr>
          <p:nvPr>
            <p:ph type="ftr" sz="quarter" idx="11"/>
          </p:nvPr>
        </p:nvSpPr>
        <p:spPr/>
        <p:txBody>
          <a:bodyPr/>
          <a:lstStyle/>
          <a:p>
            <a:endParaRPr lang="en-US">
              <a:solidFill>
                <a:srgbClr val="DFE6D0"/>
              </a:solidFill>
            </a:endParaRPr>
          </a:p>
        </p:txBody>
      </p:sp>
      <p:sp>
        <p:nvSpPr>
          <p:cNvPr id="9" name="Slide Number Placeholder 8"/>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8354243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0C081B-7565-4E7A-9F9F-F1076E2DDB85}" type="datetime1">
              <a:rPr lang="en-US" smtClean="0">
                <a:solidFill>
                  <a:srgbClr val="DFE6D0"/>
                </a:solidFill>
              </a:rPr>
              <a:pPr/>
              <a:t>8/19/2018</a:t>
            </a:fld>
            <a:endParaRPr lang="en-US">
              <a:solidFill>
                <a:srgbClr val="DFE6D0"/>
              </a:solidFill>
            </a:endParaRPr>
          </a:p>
        </p:txBody>
      </p:sp>
      <p:sp>
        <p:nvSpPr>
          <p:cNvPr id="4" name="Footer Placeholder 3"/>
          <p:cNvSpPr>
            <a:spLocks noGrp="1"/>
          </p:cNvSpPr>
          <p:nvPr>
            <p:ph type="ftr" sz="quarter" idx="11"/>
          </p:nvPr>
        </p:nvSpPr>
        <p:spPr/>
        <p:txBody>
          <a:bodyPr/>
          <a:lstStyle/>
          <a:p>
            <a:endParaRPr lang="en-US">
              <a:solidFill>
                <a:srgbClr val="DFE6D0"/>
              </a:solidFill>
            </a:endParaRPr>
          </a:p>
        </p:txBody>
      </p:sp>
      <p:sp>
        <p:nvSpPr>
          <p:cNvPr id="5" name="Slide Number Placeholder 4"/>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16348844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solidFill>
                  <a:srgbClr val="DFE6D0"/>
                </a:solidFill>
              </a:rPr>
              <a:pPr/>
              <a:t>8/19/2018</a:t>
            </a:fld>
            <a:endParaRPr lang="en-US">
              <a:solidFill>
                <a:srgbClr val="DFE6D0"/>
              </a:solidFill>
            </a:endParaRPr>
          </a:p>
        </p:txBody>
      </p:sp>
      <p:sp>
        <p:nvSpPr>
          <p:cNvPr id="3" name="Footer Placeholder 2"/>
          <p:cNvSpPr>
            <a:spLocks noGrp="1"/>
          </p:cNvSpPr>
          <p:nvPr>
            <p:ph type="ftr" sz="quarter" idx="11"/>
          </p:nvPr>
        </p:nvSpPr>
        <p:spPr/>
        <p:txBody>
          <a:bodyPr/>
          <a:lstStyle/>
          <a:p>
            <a:endParaRPr lang="en-US">
              <a:solidFill>
                <a:srgbClr val="DFE6D0"/>
              </a:solidFill>
            </a:endParaRPr>
          </a:p>
        </p:txBody>
      </p:sp>
      <p:sp>
        <p:nvSpPr>
          <p:cNvPr id="4" name="Slide Number Placeholder 3"/>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907385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F9A0BB9-5623-4518-865C-AC68A8713851}" type="datetimeFigureOut">
              <a:rPr lang="en-US"/>
              <a:pPr>
                <a:defRPr/>
              </a:pPr>
              <a:t>8/19/2018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BD7F37E-8D87-461D-B48B-7A5883C41EDB}" type="slidenum">
              <a:rPr lang="en-US"/>
              <a:pPr>
                <a:defRPr/>
              </a:pPr>
              <a:t>‹#›</a:t>
            </a:fld>
            <a:endParaRPr lang="en-US"/>
          </a:p>
        </p:txBody>
      </p:sp>
    </p:spTree>
    <p:extLst>
      <p:ext uri="{BB962C8B-B14F-4D97-AF65-F5344CB8AC3E}">
        <p14:creationId xmlns:p14="http://schemas.microsoft.com/office/powerpoint/2010/main" val="31238336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0352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B121CF1C-1A92-4FD7-820B-88967322F7A9}"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67049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72853-67FE-4B33-8352-7E4108629A36}" type="datetime1">
              <a:rPr lang="en-US" smtClean="0">
                <a:solidFill>
                  <a:srgbClr val="DFE6D0"/>
                </a:solidFill>
              </a:rPr>
              <a:pPr/>
              <a:t>8/19/2018</a:t>
            </a:fld>
            <a:endParaRPr lang="en-US">
              <a:solidFill>
                <a:srgbClr val="DFE6D0"/>
              </a:solidFill>
            </a:endParaRPr>
          </a:p>
        </p:txBody>
      </p:sp>
      <p:sp>
        <p:nvSpPr>
          <p:cNvPr id="5" name="Footer Placeholder 4"/>
          <p:cNvSpPr>
            <a:spLocks noGrp="1"/>
          </p:cNvSpPr>
          <p:nvPr>
            <p:ph type="ftr" sz="quarter" idx="11"/>
          </p:nvPr>
        </p:nvSpPr>
        <p:spPr/>
        <p:txBody>
          <a:bodyPr/>
          <a:lstStyle/>
          <a:p>
            <a:endParaRPr lang="en-US">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956709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F43FD-ABDB-43CF-A014-C9419E2A3211}"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11"/>
          </p:nvPr>
        </p:nvSpPr>
        <p:spPr/>
        <p:txBody>
          <a:bodyPr/>
          <a:lstStyle/>
          <a:p>
            <a:endParaRPr lang="en-US" dirty="0">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dirty="0">
              <a:solidFill>
                <a:srgbClr val="DFE6D0"/>
              </a:solidFill>
            </a:endParaRPr>
          </a:p>
        </p:txBody>
      </p:sp>
    </p:spTree>
    <p:extLst>
      <p:ext uri="{BB962C8B-B14F-4D97-AF65-F5344CB8AC3E}">
        <p14:creationId xmlns:p14="http://schemas.microsoft.com/office/powerpoint/2010/main" val="306949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6858C45-22B3-494E-B5D2-67D6289FD6F6}" type="datetimeFigureOut">
              <a:rPr lang="en-US"/>
              <a:pPr>
                <a:defRPr/>
              </a:pPr>
              <a:t>8/19/2018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85BB70A-722B-4F82-A755-37AD4053950B}" type="slidenum">
              <a:rPr lang="en-US"/>
              <a:pPr>
                <a:defRPr/>
              </a:pPr>
              <a:t>‹#›</a:t>
            </a:fld>
            <a:endParaRPr lang="en-US"/>
          </a:p>
        </p:txBody>
      </p:sp>
    </p:spTree>
    <p:extLst>
      <p:ext uri="{BB962C8B-B14F-4D97-AF65-F5344CB8AC3E}">
        <p14:creationId xmlns:p14="http://schemas.microsoft.com/office/powerpoint/2010/main" val="331246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3919E80-15F1-4491-B157-A99997BB4CE1}" type="datetimeFigureOut">
              <a:rPr lang="en-US"/>
              <a:pPr>
                <a:defRPr/>
              </a:pPr>
              <a:t>8/19/2018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FA3C4A1-F50E-4F17-8B73-11018345523E}" type="slidenum">
              <a:rPr lang="en-US"/>
              <a:pPr>
                <a:defRPr/>
              </a:pPr>
              <a:t>‹#›</a:t>
            </a:fld>
            <a:endParaRPr lang="en-US"/>
          </a:p>
        </p:txBody>
      </p:sp>
    </p:spTree>
    <p:extLst>
      <p:ext uri="{BB962C8B-B14F-4D97-AF65-F5344CB8AC3E}">
        <p14:creationId xmlns:p14="http://schemas.microsoft.com/office/powerpoint/2010/main" val="2882979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C833084-4F86-4620-B371-E9C994CD8249}" type="datetimeFigureOut">
              <a:rPr lang="en-US"/>
              <a:pPr>
                <a:defRPr/>
              </a:pPr>
              <a:t>8/19/2018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6DE01BA-672F-45B6-8042-2596A54BA6D3}" type="slidenum">
              <a:rPr lang="en-US"/>
              <a:pPr>
                <a:defRPr/>
              </a:pPr>
              <a:t>‹#›</a:t>
            </a:fld>
            <a:endParaRPr lang="en-US"/>
          </a:p>
        </p:txBody>
      </p:sp>
    </p:spTree>
    <p:extLst>
      <p:ext uri="{BB962C8B-B14F-4D97-AF65-F5344CB8AC3E}">
        <p14:creationId xmlns:p14="http://schemas.microsoft.com/office/powerpoint/2010/main" val="293293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4F9DEDE-D865-458C-A854-45F4D1AE8ACC}" type="datetimeFigureOut">
              <a:rPr lang="en-US"/>
              <a:pPr>
                <a:defRPr/>
              </a:pPr>
              <a:t>8/19/2018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4522102-F015-4C5D-BF7F-CA27FE2F5F9C}" type="slidenum">
              <a:rPr lang="en-US"/>
              <a:pPr>
                <a:defRPr/>
              </a:pPr>
              <a:t>‹#›</a:t>
            </a:fld>
            <a:endParaRPr lang="en-US"/>
          </a:p>
        </p:txBody>
      </p:sp>
    </p:spTree>
    <p:extLst>
      <p:ext uri="{BB962C8B-B14F-4D97-AF65-F5344CB8AC3E}">
        <p14:creationId xmlns:p14="http://schemas.microsoft.com/office/powerpoint/2010/main" val="237833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93EDB57-8D17-4146-ACFA-051FE89DFA38}" type="datetimeFigureOut">
              <a:rPr lang="en-US"/>
              <a:pPr>
                <a:defRPr/>
              </a:pPr>
              <a:t>8/19/2018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88AF80E-C143-4AB4-93AD-2FD33D452A89}" type="slidenum">
              <a:rPr lang="en-US"/>
              <a:pPr>
                <a:defRPr/>
              </a:pPr>
              <a:t>‹#›</a:t>
            </a:fld>
            <a:endParaRPr lang="en-US"/>
          </a:p>
        </p:txBody>
      </p:sp>
    </p:spTree>
    <p:extLst>
      <p:ext uri="{BB962C8B-B14F-4D97-AF65-F5344CB8AC3E}">
        <p14:creationId xmlns:p14="http://schemas.microsoft.com/office/powerpoint/2010/main" val="4264122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0F123B9-BC56-4962-886E-F2DF51CE408F}" type="datetimeFigureOut">
              <a:rPr lang="en-US"/>
              <a:pPr>
                <a:defRPr/>
              </a:pPr>
              <a:t>8/19/2018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F8B8ED3-EA90-447F-9F18-7B8240DAD299}" type="slidenum">
              <a:rPr lang="en-US"/>
              <a:pPr>
                <a:defRPr/>
              </a:pPr>
              <a:t>‹#›</a:t>
            </a:fld>
            <a:endParaRPr lang="en-US"/>
          </a:p>
        </p:txBody>
      </p:sp>
    </p:spTree>
    <p:extLst>
      <p:ext uri="{BB962C8B-B14F-4D97-AF65-F5344CB8AC3E}">
        <p14:creationId xmlns:p14="http://schemas.microsoft.com/office/powerpoint/2010/main" val="1373456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023CBAD-B3C7-4F41-9596-210B6DF211B1}" type="datetimeFigureOut">
              <a:rPr lang="en-US"/>
              <a:pPr>
                <a:defRPr/>
              </a:pPr>
              <a:t>8/19/2018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8E86E02-3A1B-4551-9A54-63630FD26021}" type="slidenum">
              <a:rPr lang="en-US"/>
              <a:pPr>
                <a:defRPr/>
              </a:pPr>
              <a:t>‹#›</a:t>
            </a:fld>
            <a:endParaRPr lang="en-US"/>
          </a:p>
        </p:txBody>
      </p:sp>
    </p:spTree>
    <p:extLst>
      <p:ext uri="{BB962C8B-B14F-4D97-AF65-F5344CB8AC3E}">
        <p14:creationId xmlns:p14="http://schemas.microsoft.com/office/powerpoint/2010/main" val="21415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250A7-F2AC-4A3A-BAC6-4433188AF404}" type="datetime1">
              <a:rPr lang="en-US" smtClean="0"/>
              <a:pPr/>
              <a:t>8/19/2018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2703D22-7966-4E38-82AB-108A973514EC}" type="datetimeFigureOut">
              <a:rPr lang="en-US"/>
              <a:pPr>
                <a:defRPr/>
              </a:pPr>
              <a:t>8/19/2018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275F384-4220-4ABE-BBA6-00371A7F3FED}" type="slidenum">
              <a:rPr lang="en-US"/>
              <a:pPr>
                <a:defRPr/>
              </a:pPr>
              <a:t>‹#›</a:t>
            </a:fld>
            <a:endParaRPr lang="en-US"/>
          </a:p>
        </p:txBody>
      </p:sp>
    </p:spTree>
    <p:extLst>
      <p:ext uri="{BB962C8B-B14F-4D97-AF65-F5344CB8AC3E}">
        <p14:creationId xmlns:p14="http://schemas.microsoft.com/office/powerpoint/2010/main" val="4191794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8CCD5A0-0AC7-4AE0-8F7A-423C933B9CF0}" type="datetimeFigureOut">
              <a:rPr lang="en-US"/>
              <a:pPr>
                <a:defRPr/>
              </a:pPr>
              <a:t>8/19/2018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C7DDC95-ACD8-4811-B77A-D53AD0FE958A}" type="slidenum">
              <a:rPr lang="en-US"/>
              <a:pPr>
                <a:defRPr/>
              </a:pPr>
              <a:t>‹#›</a:t>
            </a:fld>
            <a:endParaRPr lang="en-US"/>
          </a:p>
        </p:txBody>
      </p:sp>
    </p:spTree>
    <p:extLst>
      <p:ext uri="{BB962C8B-B14F-4D97-AF65-F5344CB8AC3E}">
        <p14:creationId xmlns:p14="http://schemas.microsoft.com/office/powerpoint/2010/main" val="3720823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DBF4885-75AD-4C0D-9CD8-F3794D84427F}" type="datetimeFigureOut">
              <a:rPr lang="en-US"/>
              <a:pPr>
                <a:defRPr/>
              </a:pPr>
              <a:t>8/19/2018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36895B1-F98E-4096-A03D-F4435B34F770}" type="slidenum">
              <a:rPr lang="en-US"/>
              <a:pPr>
                <a:defRPr/>
              </a:pPr>
              <a:t>‹#›</a:t>
            </a:fld>
            <a:endParaRPr lang="en-US"/>
          </a:p>
        </p:txBody>
      </p:sp>
    </p:spTree>
    <p:extLst>
      <p:ext uri="{BB962C8B-B14F-4D97-AF65-F5344CB8AC3E}">
        <p14:creationId xmlns:p14="http://schemas.microsoft.com/office/powerpoint/2010/main" val="3590290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70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61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448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018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995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009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2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E48785BE-30D6-45E9-9828-9A90A2D6DF6D}" type="datetime1">
              <a:rPr lang="en-US" smtClean="0"/>
              <a:pPr/>
              <a:t>8/19/2018</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88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31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245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617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64FC3-0B41-4517-93D9-81BEBD6A5F6A}" type="datetimeFigureOut">
              <a:rPr lang="en-US" smtClean="0"/>
              <a:t>8/19/2018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3980576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t>8/19/2018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3081400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64FC3-0B41-4517-93D9-81BEBD6A5F6A}" type="datetimeFigureOut">
              <a:rPr lang="en-US" smtClean="0"/>
              <a:t>8/19/2018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1570126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64FC3-0B41-4517-93D9-81BEBD6A5F6A}" type="datetimeFigureOut">
              <a:rPr lang="en-US" smtClean="0"/>
              <a:t>8/19/2018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1672765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764FC3-0B41-4517-93D9-81BEBD6A5F6A}" type="datetimeFigureOut">
              <a:rPr lang="en-US" smtClean="0"/>
              <a:t>8/19/2018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3639041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64FC3-0B41-4517-93D9-81BEBD6A5F6A}" type="datetimeFigureOut">
              <a:rPr lang="en-US" smtClean="0"/>
              <a:t>8/19/2018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21219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F603B8-852C-4305-A8B5-259A7A1815FE}" type="datetime1">
              <a:rPr lang="en-US" smtClean="0"/>
              <a:pPr/>
              <a:t>8/19/2018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64FC3-0B41-4517-93D9-81BEBD6A5F6A}" type="datetimeFigureOut">
              <a:rPr lang="en-US" smtClean="0"/>
              <a:t>8/19/2018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884458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t>8/19/2018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2533138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t>8/19/2018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335021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t>8/19/2018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2616761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t>8/19/2018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5F97F-1831-45B5-A999-3255A291832E}" type="slidenum">
              <a:rPr lang="en-US" smtClean="0"/>
              <a:t>‹#›</a:t>
            </a:fld>
            <a:endParaRPr lang="en-US"/>
          </a:p>
        </p:txBody>
      </p:sp>
    </p:spTree>
    <p:extLst>
      <p:ext uri="{BB962C8B-B14F-4D97-AF65-F5344CB8AC3E}">
        <p14:creationId xmlns:p14="http://schemas.microsoft.com/office/powerpoint/2010/main" val="1671916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D926BC-8E78-4CCF-A7B2-8DF8460C404D}"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11"/>
          </p:nvPr>
        </p:nvSpPr>
        <p:spPr/>
        <p:txBody>
          <a:bodyPr/>
          <a:lstStyle/>
          <a:p>
            <a:endParaRPr lang="en-US" dirty="0">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dirty="0">
              <a:solidFill>
                <a:srgbClr val="DFE6D0"/>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29788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250A7-F2AC-4A3A-BAC6-4433188AF404}" type="datetime1">
              <a:rPr lang="en-US" smtClean="0">
                <a:solidFill>
                  <a:srgbClr val="DFE6D0"/>
                </a:solidFill>
              </a:rPr>
              <a:pPr/>
              <a:t>8/19/2018</a:t>
            </a:fld>
            <a:endParaRPr lang="en-US">
              <a:solidFill>
                <a:srgbClr val="DFE6D0"/>
              </a:solidFill>
            </a:endParaRPr>
          </a:p>
        </p:txBody>
      </p:sp>
      <p:sp>
        <p:nvSpPr>
          <p:cNvPr id="5" name="Footer Placeholder 4"/>
          <p:cNvSpPr>
            <a:spLocks noGrp="1"/>
          </p:cNvSpPr>
          <p:nvPr>
            <p:ph type="ftr" sz="quarter" idx="11"/>
          </p:nvPr>
        </p:nvSpPr>
        <p:spPr/>
        <p:txBody>
          <a:bodyPr/>
          <a:lstStyle/>
          <a:p>
            <a:endParaRPr lang="en-US">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901476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E48785BE-30D6-45E9-9828-9A90A2D6DF6D}" type="datetime1">
              <a:rPr lang="en-US" smtClean="0">
                <a:solidFill>
                  <a:srgbClr val="1D3641"/>
                </a:solidFill>
              </a:rPr>
              <a:pPr/>
              <a:t>8/19/2018</a:t>
            </a:fld>
            <a:endParaRPr lang="en-US" dirty="0">
              <a:solidFill>
                <a:srgbClr val="1D3641"/>
              </a:solidFill>
            </a:endParaRPr>
          </a:p>
        </p:txBody>
      </p:sp>
      <p:sp>
        <p:nvSpPr>
          <p:cNvPr id="91" name="Footer Placeholder 90"/>
          <p:cNvSpPr>
            <a:spLocks noGrp="1"/>
          </p:cNvSpPr>
          <p:nvPr>
            <p:ph type="ftr" sz="quarter" idx="11"/>
          </p:nvPr>
        </p:nvSpPr>
        <p:spPr/>
        <p:txBody>
          <a:bodyPr/>
          <a:lstStyle/>
          <a:p>
            <a:endParaRPr lang="en-US" dirty="0">
              <a:solidFill>
                <a:srgbClr val="1D3641"/>
              </a:solidFill>
            </a:endParaRPr>
          </a:p>
        </p:txBody>
      </p:sp>
      <p:sp>
        <p:nvSpPr>
          <p:cNvPr id="92" name="Slide Number Placeholder 91"/>
          <p:cNvSpPr>
            <a:spLocks noGrp="1"/>
          </p:cNvSpPr>
          <p:nvPr>
            <p:ph type="sldNum" sz="quarter" idx="12"/>
          </p:nvPr>
        </p:nvSpPr>
        <p:spPr/>
        <p:txBody>
          <a:bodyPr/>
          <a:lstStyle/>
          <a:p>
            <a:fld id="{FA84A37A-AFC2-4A01-80A1-FC20F2C0D5BB}" type="slidenum">
              <a:rPr lang="en-US" smtClean="0">
                <a:solidFill>
                  <a:srgbClr val="1D3641"/>
                </a:solidFill>
              </a:rPr>
              <a:pPr/>
              <a:t>‹#›</a:t>
            </a:fld>
            <a:endParaRPr lang="en-US" dirty="0">
              <a:solidFill>
                <a:srgbClr val="1D3641"/>
              </a:solidFill>
            </a:endParaRPr>
          </a:p>
        </p:txBody>
      </p:sp>
    </p:spTree>
    <p:extLst>
      <p:ext uri="{BB962C8B-B14F-4D97-AF65-F5344CB8AC3E}">
        <p14:creationId xmlns:p14="http://schemas.microsoft.com/office/powerpoint/2010/main" val="349956431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F603B8-852C-4305-A8B5-259A7A1815FE}"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1102157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3025EA-66B7-4B75-BC7E-E841861BC2EE}" type="datetime1">
              <a:rPr lang="en-US" smtClean="0">
                <a:solidFill>
                  <a:srgbClr val="DFE6D0"/>
                </a:solidFill>
              </a:rPr>
              <a:pPr/>
              <a:t>8/19/2018</a:t>
            </a:fld>
            <a:endParaRPr lang="en-US">
              <a:solidFill>
                <a:srgbClr val="DFE6D0"/>
              </a:solidFill>
            </a:endParaRPr>
          </a:p>
        </p:txBody>
      </p:sp>
      <p:sp>
        <p:nvSpPr>
          <p:cNvPr id="8" name="Footer Placeholder 7"/>
          <p:cNvSpPr>
            <a:spLocks noGrp="1"/>
          </p:cNvSpPr>
          <p:nvPr>
            <p:ph type="ftr" sz="quarter" idx="11"/>
          </p:nvPr>
        </p:nvSpPr>
        <p:spPr/>
        <p:txBody>
          <a:bodyPr/>
          <a:lstStyle/>
          <a:p>
            <a:endParaRPr lang="en-US">
              <a:solidFill>
                <a:srgbClr val="DFE6D0"/>
              </a:solidFill>
            </a:endParaRPr>
          </a:p>
        </p:txBody>
      </p:sp>
      <p:sp>
        <p:nvSpPr>
          <p:cNvPr id="9" name="Slide Number Placeholder 8"/>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421036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3025EA-66B7-4B75-BC7E-E841861BC2EE}" type="datetime1">
              <a:rPr lang="en-US" smtClean="0"/>
              <a:pPr/>
              <a:t>8/19/2018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0C081B-7565-4E7A-9F9F-F1076E2DDB85}" type="datetime1">
              <a:rPr lang="en-US" smtClean="0">
                <a:solidFill>
                  <a:srgbClr val="DFE6D0"/>
                </a:solidFill>
              </a:rPr>
              <a:pPr/>
              <a:t>8/19/2018</a:t>
            </a:fld>
            <a:endParaRPr lang="en-US">
              <a:solidFill>
                <a:srgbClr val="DFE6D0"/>
              </a:solidFill>
            </a:endParaRPr>
          </a:p>
        </p:txBody>
      </p:sp>
      <p:sp>
        <p:nvSpPr>
          <p:cNvPr id="4" name="Footer Placeholder 3"/>
          <p:cNvSpPr>
            <a:spLocks noGrp="1"/>
          </p:cNvSpPr>
          <p:nvPr>
            <p:ph type="ftr" sz="quarter" idx="11"/>
          </p:nvPr>
        </p:nvSpPr>
        <p:spPr/>
        <p:txBody>
          <a:bodyPr/>
          <a:lstStyle/>
          <a:p>
            <a:endParaRPr lang="en-US">
              <a:solidFill>
                <a:srgbClr val="DFE6D0"/>
              </a:solidFill>
            </a:endParaRPr>
          </a:p>
        </p:txBody>
      </p:sp>
      <p:sp>
        <p:nvSpPr>
          <p:cNvPr id="5" name="Slide Number Placeholder 4"/>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266958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solidFill>
                  <a:srgbClr val="DFE6D0"/>
                </a:solidFill>
              </a:rPr>
              <a:pPr/>
              <a:t>8/19/2018</a:t>
            </a:fld>
            <a:endParaRPr lang="en-US">
              <a:solidFill>
                <a:srgbClr val="DFE6D0"/>
              </a:solidFill>
            </a:endParaRPr>
          </a:p>
        </p:txBody>
      </p:sp>
      <p:sp>
        <p:nvSpPr>
          <p:cNvPr id="3" name="Footer Placeholder 2"/>
          <p:cNvSpPr>
            <a:spLocks noGrp="1"/>
          </p:cNvSpPr>
          <p:nvPr>
            <p:ph type="ftr" sz="quarter" idx="11"/>
          </p:nvPr>
        </p:nvSpPr>
        <p:spPr/>
        <p:txBody>
          <a:bodyPr/>
          <a:lstStyle/>
          <a:p>
            <a:endParaRPr lang="en-US">
              <a:solidFill>
                <a:srgbClr val="DFE6D0"/>
              </a:solidFill>
            </a:endParaRPr>
          </a:p>
        </p:txBody>
      </p:sp>
      <p:sp>
        <p:nvSpPr>
          <p:cNvPr id="4" name="Slide Number Placeholder 3"/>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14260818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6038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B121CF1C-1A92-4FD7-820B-88967322F7A9}"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4118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72853-67FE-4B33-8352-7E4108629A36}" type="datetime1">
              <a:rPr lang="en-US" smtClean="0">
                <a:solidFill>
                  <a:srgbClr val="DFE6D0"/>
                </a:solidFill>
              </a:rPr>
              <a:pPr/>
              <a:t>8/19/2018</a:t>
            </a:fld>
            <a:endParaRPr lang="en-US">
              <a:solidFill>
                <a:srgbClr val="DFE6D0"/>
              </a:solidFill>
            </a:endParaRPr>
          </a:p>
        </p:txBody>
      </p:sp>
      <p:sp>
        <p:nvSpPr>
          <p:cNvPr id="5" name="Footer Placeholder 4"/>
          <p:cNvSpPr>
            <a:spLocks noGrp="1"/>
          </p:cNvSpPr>
          <p:nvPr>
            <p:ph type="ftr" sz="quarter" idx="11"/>
          </p:nvPr>
        </p:nvSpPr>
        <p:spPr/>
        <p:txBody>
          <a:bodyPr/>
          <a:lstStyle/>
          <a:p>
            <a:endParaRPr lang="en-US">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1250153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F43FD-ABDB-43CF-A014-C9419E2A3211}"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11"/>
          </p:nvPr>
        </p:nvSpPr>
        <p:spPr/>
        <p:txBody>
          <a:bodyPr/>
          <a:lstStyle/>
          <a:p>
            <a:endParaRPr lang="en-US" dirty="0">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dirty="0">
              <a:solidFill>
                <a:srgbClr val="DFE6D0"/>
              </a:solidFill>
            </a:endParaRPr>
          </a:p>
        </p:txBody>
      </p:sp>
    </p:spTree>
    <p:extLst>
      <p:ext uri="{BB962C8B-B14F-4D97-AF65-F5344CB8AC3E}">
        <p14:creationId xmlns:p14="http://schemas.microsoft.com/office/powerpoint/2010/main" val="1377737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D926BC-8E78-4CCF-A7B2-8DF8460C404D}"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11"/>
          </p:nvPr>
        </p:nvSpPr>
        <p:spPr/>
        <p:txBody>
          <a:bodyPr/>
          <a:lstStyle/>
          <a:p>
            <a:endParaRPr lang="en-US" dirty="0">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dirty="0">
              <a:solidFill>
                <a:srgbClr val="DFE6D0"/>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54064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250A7-F2AC-4A3A-BAC6-4433188AF404}" type="datetime1">
              <a:rPr lang="en-US" smtClean="0">
                <a:solidFill>
                  <a:srgbClr val="DFE6D0"/>
                </a:solidFill>
              </a:rPr>
              <a:pPr/>
              <a:t>8/19/2018</a:t>
            </a:fld>
            <a:endParaRPr lang="en-US">
              <a:solidFill>
                <a:srgbClr val="DFE6D0"/>
              </a:solidFill>
            </a:endParaRPr>
          </a:p>
        </p:txBody>
      </p:sp>
      <p:sp>
        <p:nvSpPr>
          <p:cNvPr id="5" name="Footer Placeholder 4"/>
          <p:cNvSpPr>
            <a:spLocks noGrp="1"/>
          </p:cNvSpPr>
          <p:nvPr>
            <p:ph type="ftr" sz="quarter" idx="11"/>
          </p:nvPr>
        </p:nvSpPr>
        <p:spPr/>
        <p:txBody>
          <a:bodyPr/>
          <a:lstStyle/>
          <a:p>
            <a:endParaRPr lang="en-US">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10934955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E48785BE-30D6-45E9-9828-9A90A2D6DF6D}" type="datetime1">
              <a:rPr lang="en-US" smtClean="0">
                <a:solidFill>
                  <a:srgbClr val="1D3641"/>
                </a:solidFill>
              </a:rPr>
              <a:pPr/>
              <a:t>8/19/2018</a:t>
            </a:fld>
            <a:endParaRPr lang="en-US" dirty="0">
              <a:solidFill>
                <a:srgbClr val="1D3641"/>
              </a:solidFill>
            </a:endParaRPr>
          </a:p>
        </p:txBody>
      </p:sp>
      <p:sp>
        <p:nvSpPr>
          <p:cNvPr id="91" name="Footer Placeholder 90"/>
          <p:cNvSpPr>
            <a:spLocks noGrp="1"/>
          </p:cNvSpPr>
          <p:nvPr>
            <p:ph type="ftr" sz="quarter" idx="11"/>
          </p:nvPr>
        </p:nvSpPr>
        <p:spPr/>
        <p:txBody>
          <a:bodyPr/>
          <a:lstStyle/>
          <a:p>
            <a:endParaRPr lang="en-US" dirty="0">
              <a:solidFill>
                <a:srgbClr val="1D3641"/>
              </a:solidFill>
            </a:endParaRPr>
          </a:p>
        </p:txBody>
      </p:sp>
      <p:sp>
        <p:nvSpPr>
          <p:cNvPr id="92" name="Slide Number Placeholder 91"/>
          <p:cNvSpPr>
            <a:spLocks noGrp="1"/>
          </p:cNvSpPr>
          <p:nvPr>
            <p:ph type="sldNum" sz="quarter" idx="12"/>
          </p:nvPr>
        </p:nvSpPr>
        <p:spPr/>
        <p:txBody>
          <a:bodyPr/>
          <a:lstStyle/>
          <a:p>
            <a:fld id="{FA84A37A-AFC2-4A01-80A1-FC20F2C0D5BB}" type="slidenum">
              <a:rPr lang="en-US" smtClean="0">
                <a:solidFill>
                  <a:srgbClr val="1D3641"/>
                </a:solidFill>
              </a:rPr>
              <a:pPr/>
              <a:t>‹#›</a:t>
            </a:fld>
            <a:endParaRPr lang="en-US" dirty="0">
              <a:solidFill>
                <a:srgbClr val="1D3641"/>
              </a:solidFill>
            </a:endParaRPr>
          </a:p>
        </p:txBody>
      </p:sp>
    </p:spTree>
    <p:extLst>
      <p:ext uri="{BB962C8B-B14F-4D97-AF65-F5344CB8AC3E}">
        <p14:creationId xmlns:p14="http://schemas.microsoft.com/office/powerpoint/2010/main" val="145720972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F603B8-852C-4305-A8B5-259A7A1815FE}"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384471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0C081B-7565-4E7A-9F9F-F1076E2DDB85}" type="datetime1">
              <a:rPr lang="en-US" smtClean="0"/>
              <a:pPr/>
              <a:t>8/19/2018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3025EA-66B7-4B75-BC7E-E841861BC2EE}" type="datetime1">
              <a:rPr lang="en-US" smtClean="0">
                <a:solidFill>
                  <a:srgbClr val="DFE6D0"/>
                </a:solidFill>
              </a:rPr>
              <a:pPr/>
              <a:t>8/19/2018</a:t>
            </a:fld>
            <a:endParaRPr lang="en-US">
              <a:solidFill>
                <a:srgbClr val="DFE6D0"/>
              </a:solidFill>
            </a:endParaRPr>
          </a:p>
        </p:txBody>
      </p:sp>
      <p:sp>
        <p:nvSpPr>
          <p:cNvPr id="8" name="Footer Placeholder 7"/>
          <p:cNvSpPr>
            <a:spLocks noGrp="1"/>
          </p:cNvSpPr>
          <p:nvPr>
            <p:ph type="ftr" sz="quarter" idx="11"/>
          </p:nvPr>
        </p:nvSpPr>
        <p:spPr/>
        <p:txBody>
          <a:bodyPr/>
          <a:lstStyle/>
          <a:p>
            <a:endParaRPr lang="en-US">
              <a:solidFill>
                <a:srgbClr val="DFE6D0"/>
              </a:solidFill>
            </a:endParaRPr>
          </a:p>
        </p:txBody>
      </p:sp>
      <p:sp>
        <p:nvSpPr>
          <p:cNvPr id="9" name="Slide Number Placeholder 8"/>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3752347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0C081B-7565-4E7A-9F9F-F1076E2DDB85}" type="datetime1">
              <a:rPr lang="en-US" smtClean="0">
                <a:solidFill>
                  <a:srgbClr val="DFE6D0"/>
                </a:solidFill>
              </a:rPr>
              <a:pPr/>
              <a:t>8/19/2018</a:t>
            </a:fld>
            <a:endParaRPr lang="en-US">
              <a:solidFill>
                <a:srgbClr val="DFE6D0"/>
              </a:solidFill>
            </a:endParaRPr>
          </a:p>
        </p:txBody>
      </p:sp>
      <p:sp>
        <p:nvSpPr>
          <p:cNvPr id="4" name="Footer Placeholder 3"/>
          <p:cNvSpPr>
            <a:spLocks noGrp="1"/>
          </p:cNvSpPr>
          <p:nvPr>
            <p:ph type="ftr" sz="quarter" idx="11"/>
          </p:nvPr>
        </p:nvSpPr>
        <p:spPr/>
        <p:txBody>
          <a:bodyPr/>
          <a:lstStyle/>
          <a:p>
            <a:endParaRPr lang="en-US">
              <a:solidFill>
                <a:srgbClr val="DFE6D0"/>
              </a:solidFill>
            </a:endParaRPr>
          </a:p>
        </p:txBody>
      </p:sp>
      <p:sp>
        <p:nvSpPr>
          <p:cNvPr id="5" name="Slide Number Placeholder 4"/>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3212936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solidFill>
                  <a:srgbClr val="DFE6D0"/>
                </a:solidFill>
              </a:rPr>
              <a:pPr/>
              <a:t>8/19/2018</a:t>
            </a:fld>
            <a:endParaRPr lang="en-US">
              <a:solidFill>
                <a:srgbClr val="DFE6D0"/>
              </a:solidFill>
            </a:endParaRPr>
          </a:p>
        </p:txBody>
      </p:sp>
      <p:sp>
        <p:nvSpPr>
          <p:cNvPr id="3" name="Footer Placeholder 2"/>
          <p:cNvSpPr>
            <a:spLocks noGrp="1"/>
          </p:cNvSpPr>
          <p:nvPr>
            <p:ph type="ftr" sz="quarter" idx="11"/>
          </p:nvPr>
        </p:nvSpPr>
        <p:spPr/>
        <p:txBody>
          <a:bodyPr/>
          <a:lstStyle/>
          <a:p>
            <a:endParaRPr lang="en-US">
              <a:solidFill>
                <a:srgbClr val="DFE6D0"/>
              </a:solidFill>
            </a:endParaRPr>
          </a:p>
        </p:txBody>
      </p:sp>
      <p:sp>
        <p:nvSpPr>
          <p:cNvPr id="4" name="Slide Number Placeholder 3"/>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647834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1813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B121CF1C-1A92-4FD7-820B-88967322F7A9}" type="datetime1">
              <a:rPr lang="en-US" smtClean="0">
                <a:solidFill>
                  <a:srgbClr val="DFE6D0"/>
                </a:solidFill>
              </a:rPr>
              <a:pPr/>
              <a:t>8/19/2018</a:t>
            </a:fld>
            <a:endParaRPr lang="en-US">
              <a:solidFill>
                <a:srgbClr val="DFE6D0"/>
              </a:solidFill>
            </a:endParaRPr>
          </a:p>
        </p:txBody>
      </p:sp>
      <p:sp>
        <p:nvSpPr>
          <p:cNvPr id="6" name="Footer Placeholder 5"/>
          <p:cNvSpPr>
            <a:spLocks noGrp="1"/>
          </p:cNvSpPr>
          <p:nvPr>
            <p:ph type="ftr" sz="quarter" idx="11"/>
          </p:nvPr>
        </p:nvSpPr>
        <p:spPr/>
        <p:txBody>
          <a:bodyPr/>
          <a:lstStyle/>
          <a:p>
            <a:endParaRPr lang="en-US">
              <a:solidFill>
                <a:srgbClr val="DFE6D0"/>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4556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72853-67FE-4B33-8352-7E4108629A36}" type="datetime1">
              <a:rPr lang="en-US" smtClean="0">
                <a:solidFill>
                  <a:srgbClr val="DFE6D0"/>
                </a:solidFill>
              </a:rPr>
              <a:pPr/>
              <a:t>8/19/2018</a:t>
            </a:fld>
            <a:endParaRPr lang="en-US">
              <a:solidFill>
                <a:srgbClr val="DFE6D0"/>
              </a:solidFill>
            </a:endParaRPr>
          </a:p>
        </p:txBody>
      </p:sp>
      <p:sp>
        <p:nvSpPr>
          <p:cNvPr id="5" name="Footer Placeholder 4"/>
          <p:cNvSpPr>
            <a:spLocks noGrp="1"/>
          </p:cNvSpPr>
          <p:nvPr>
            <p:ph type="ftr" sz="quarter" idx="11"/>
          </p:nvPr>
        </p:nvSpPr>
        <p:spPr/>
        <p:txBody>
          <a:bodyPr/>
          <a:lstStyle/>
          <a:p>
            <a:endParaRPr lang="en-US">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a:solidFill>
                <a:srgbClr val="DFE6D0"/>
              </a:solidFill>
            </a:endParaRPr>
          </a:p>
        </p:txBody>
      </p:sp>
    </p:spTree>
    <p:extLst>
      <p:ext uri="{BB962C8B-B14F-4D97-AF65-F5344CB8AC3E}">
        <p14:creationId xmlns:p14="http://schemas.microsoft.com/office/powerpoint/2010/main" val="4079280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F43FD-ABDB-43CF-A014-C9419E2A3211}"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11"/>
          </p:nvPr>
        </p:nvSpPr>
        <p:spPr/>
        <p:txBody>
          <a:bodyPr/>
          <a:lstStyle/>
          <a:p>
            <a:endParaRPr lang="en-US" dirty="0">
              <a:solidFill>
                <a:srgbClr val="DFE6D0"/>
              </a:solidFill>
            </a:endParaRPr>
          </a:p>
        </p:txBody>
      </p:sp>
      <p:sp>
        <p:nvSpPr>
          <p:cNvPr id="6" name="Slide Number Placeholder 5"/>
          <p:cNvSpPr>
            <a:spLocks noGrp="1"/>
          </p:cNvSpPr>
          <p:nvPr>
            <p:ph type="sldNum" sz="quarter" idx="12"/>
          </p:nvPr>
        </p:nvSpPr>
        <p:spPr/>
        <p:txBody>
          <a:bodyPr/>
          <a:lstStyle/>
          <a:p>
            <a:fld id="{FA84A37A-AFC2-4A01-80A1-FC20F2C0D5BB}" type="slidenum">
              <a:rPr lang="en-US" smtClean="0">
                <a:solidFill>
                  <a:srgbClr val="DFE6D0"/>
                </a:solidFill>
              </a:rPr>
              <a:pPr/>
              <a:t>‹#›</a:t>
            </a:fld>
            <a:endParaRPr lang="en-US" dirty="0">
              <a:solidFill>
                <a:srgbClr val="DFE6D0"/>
              </a:solidFill>
            </a:endParaRPr>
          </a:p>
        </p:txBody>
      </p:sp>
    </p:spTree>
    <p:extLst>
      <p:ext uri="{BB962C8B-B14F-4D97-AF65-F5344CB8AC3E}">
        <p14:creationId xmlns:p14="http://schemas.microsoft.com/office/powerpoint/2010/main" val="1716018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8E70C3DC-C329-483C-BFE9-50499F7D02E5}" type="slidenum">
              <a:rPr lang="en-US"/>
              <a:pPr>
                <a:defRPr/>
              </a:pPr>
              <a:t>‹#›</a:t>
            </a:fld>
            <a:endParaRPr lang="en-US"/>
          </a:p>
        </p:txBody>
      </p:sp>
    </p:spTree>
    <p:extLst>
      <p:ext uri="{BB962C8B-B14F-4D97-AF65-F5344CB8AC3E}">
        <p14:creationId xmlns:p14="http://schemas.microsoft.com/office/powerpoint/2010/main" val="2178120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6DF2CE9-EA4E-484F-BCB3-8218E61E16DE}"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1885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1C3178-9B9C-4AC7-8DFB-C2A2252ED1AA}" type="slidenum">
              <a:rPr lang="en-US"/>
              <a:pPr>
                <a:defRPr/>
              </a:pPr>
              <a:t>‹#›</a:t>
            </a:fld>
            <a:endParaRPr lang="en-US"/>
          </a:p>
        </p:txBody>
      </p:sp>
    </p:spTree>
    <p:extLst>
      <p:ext uri="{BB962C8B-B14F-4D97-AF65-F5344CB8AC3E}">
        <p14:creationId xmlns:p14="http://schemas.microsoft.com/office/powerpoint/2010/main" val="261230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pPr/>
              <a:t>8/19/2018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DFA5C0-0F62-4C8A-933B-CB1B6F01641F}" type="slidenum">
              <a:rPr lang="en-US"/>
              <a:pPr>
                <a:defRPr/>
              </a:pPr>
              <a:t>‹#›</a:t>
            </a:fld>
            <a:endParaRPr lang="en-US"/>
          </a:p>
        </p:txBody>
      </p:sp>
    </p:spTree>
    <p:extLst>
      <p:ext uri="{BB962C8B-B14F-4D97-AF65-F5344CB8AC3E}">
        <p14:creationId xmlns:p14="http://schemas.microsoft.com/office/powerpoint/2010/main" val="32968010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00B41A-40DD-4AC4-BA75-046315BA8656}" type="slidenum">
              <a:rPr lang="en-US"/>
              <a:pPr>
                <a:defRPr/>
              </a:pPr>
              <a:t>‹#›</a:t>
            </a:fld>
            <a:endParaRPr lang="en-US"/>
          </a:p>
        </p:txBody>
      </p:sp>
    </p:spTree>
    <p:extLst>
      <p:ext uri="{BB962C8B-B14F-4D97-AF65-F5344CB8AC3E}">
        <p14:creationId xmlns:p14="http://schemas.microsoft.com/office/powerpoint/2010/main" val="185320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4BA786B-335A-4566-ABDF-2E79B3B8DB55}"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811538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F37ACCF-313D-461F-B257-A28386ADFB0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69AE214A-1B75-4DAB-97F3-3168B6B3F977}" type="slidenum">
              <a:rPr lang="en-US"/>
              <a:pPr>
                <a:defRPr/>
              </a:pPr>
              <a:t>‹#›</a:t>
            </a:fld>
            <a:endParaRPr lang="en-US"/>
          </a:p>
        </p:txBody>
      </p:sp>
    </p:spTree>
    <p:extLst>
      <p:ext uri="{BB962C8B-B14F-4D97-AF65-F5344CB8AC3E}">
        <p14:creationId xmlns:p14="http://schemas.microsoft.com/office/powerpoint/2010/main" val="3756874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7721BD4-CE05-440A-B53D-96FFAC65669E}" type="slidenum">
              <a:rPr lang="en-US"/>
              <a:pPr>
                <a:defRPr/>
              </a:pPr>
              <a:t>‹#›</a:t>
            </a:fld>
            <a:endParaRPr lang="en-US"/>
          </a:p>
        </p:txBody>
      </p:sp>
    </p:spTree>
    <p:extLst>
      <p:ext uri="{BB962C8B-B14F-4D97-AF65-F5344CB8AC3E}">
        <p14:creationId xmlns:p14="http://schemas.microsoft.com/office/powerpoint/2010/main" val="1864812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7EE559-63F9-4C32-A2CA-07F30CC4AF07}" type="slidenum">
              <a:rPr lang="en-US"/>
              <a:pPr>
                <a:defRPr/>
              </a:pPr>
              <a:t>‹#›</a:t>
            </a:fld>
            <a:endParaRPr lang="en-US"/>
          </a:p>
        </p:txBody>
      </p:sp>
    </p:spTree>
    <p:extLst>
      <p:ext uri="{BB962C8B-B14F-4D97-AF65-F5344CB8AC3E}">
        <p14:creationId xmlns:p14="http://schemas.microsoft.com/office/powerpoint/2010/main" val="36070499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347D16-2D66-486D-B76F-D3E578993F15}" type="slidenum">
              <a:rPr lang="en-US"/>
              <a:pPr>
                <a:defRPr/>
              </a:pPr>
              <a:t>‹#›</a:t>
            </a:fld>
            <a:endParaRPr lang="en-US"/>
          </a:p>
        </p:txBody>
      </p:sp>
    </p:spTree>
    <p:extLst>
      <p:ext uri="{BB962C8B-B14F-4D97-AF65-F5344CB8AC3E}">
        <p14:creationId xmlns:p14="http://schemas.microsoft.com/office/powerpoint/2010/main" val="901340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17578F-B506-40B0-B6AA-C1BA0906829C}" type="slidenum">
              <a:rPr lang="en-US"/>
              <a:pPr>
                <a:defRPr/>
              </a:pPr>
              <a:t>‹#›</a:t>
            </a:fld>
            <a:endParaRPr lang="en-US"/>
          </a:p>
        </p:txBody>
      </p:sp>
    </p:spTree>
    <p:extLst>
      <p:ext uri="{BB962C8B-B14F-4D97-AF65-F5344CB8AC3E}">
        <p14:creationId xmlns:p14="http://schemas.microsoft.com/office/powerpoint/2010/main" val="820361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BBE007-08FE-4A04-BBE7-C2FFB41CA95C}" type="slidenum">
              <a:rPr lang="en-US"/>
              <a:pPr>
                <a:defRPr/>
              </a:pPr>
              <a:t>‹#›</a:t>
            </a:fld>
            <a:endParaRPr lang="en-US"/>
          </a:p>
        </p:txBody>
      </p:sp>
    </p:spTree>
    <p:extLst>
      <p:ext uri="{BB962C8B-B14F-4D97-AF65-F5344CB8AC3E}">
        <p14:creationId xmlns:p14="http://schemas.microsoft.com/office/powerpoint/2010/main" val="299997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8E70C3DC-C329-483C-BFE9-50499F7D02E5}" type="slidenum">
              <a:rPr lang="en-US"/>
              <a:pPr>
                <a:defRPr/>
              </a:pPr>
              <a:t>‹#›</a:t>
            </a:fld>
            <a:endParaRPr lang="en-US"/>
          </a:p>
        </p:txBody>
      </p:sp>
    </p:spTree>
    <p:extLst>
      <p:ext uri="{BB962C8B-B14F-4D97-AF65-F5344CB8AC3E}">
        <p14:creationId xmlns:p14="http://schemas.microsoft.com/office/powerpoint/2010/main" val="368887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pPr/>
              <a:t>8/19/2018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6DF2CE9-EA4E-484F-BCB3-8218E61E16DE}"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471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1C3178-9B9C-4AC7-8DFB-C2A2252ED1AA}" type="slidenum">
              <a:rPr lang="en-US"/>
              <a:pPr>
                <a:defRPr/>
              </a:pPr>
              <a:t>‹#›</a:t>
            </a:fld>
            <a:endParaRPr lang="en-US"/>
          </a:p>
        </p:txBody>
      </p:sp>
    </p:spTree>
    <p:extLst>
      <p:ext uri="{BB962C8B-B14F-4D97-AF65-F5344CB8AC3E}">
        <p14:creationId xmlns:p14="http://schemas.microsoft.com/office/powerpoint/2010/main" val="37720926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DFA5C0-0F62-4C8A-933B-CB1B6F01641F}" type="slidenum">
              <a:rPr lang="en-US"/>
              <a:pPr>
                <a:defRPr/>
              </a:pPr>
              <a:t>‹#›</a:t>
            </a:fld>
            <a:endParaRPr lang="en-US"/>
          </a:p>
        </p:txBody>
      </p:sp>
    </p:spTree>
    <p:extLst>
      <p:ext uri="{BB962C8B-B14F-4D97-AF65-F5344CB8AC3E}">
        <p14:creationId xmlns:p14="http://schemas.microsoft.com/office/powerpoint/2010/main" val="30539673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00B41A-40DD-4AC4-BA75-046315BA8656}" type="slidenum">
              <a:rPr lang="en-US"/>
              <a:pPr>
                <a:defRPr/>
              </a:pPr>
              <a:t>‹#›</a:t>
            </a:fld>
            <a:endParaRPr lang="en-US"/>
          </a:p>
        </p:txBody>
      </p:sp>
    </p:spTree>
    <p:extLst>
      <p:ext uri="{BB962C8B-B14F-4D97-AF65-F5344CB8AC3E}">
        <p14:creationId xmlns:p14="http://schemas.microsoft.com/office/powerpoint/2010/main" val="3199551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4BA786B-335A-4566-ABDF-2E79B3B8DB55}"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511822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F37ACCF-313D-461F-B257-A28386ADFB0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69AE214A-1B75-4DAB-97F3-3168B6B3F977}" type="slidenum">
              <a:rPr lang="en-US"/>
              <a:pPr>
                <a:defRPr/>
              </a:pPr>
              <a:t>‹#›</a:t>
            </a:fld>
            <a:endParaRPr lang="en-US"/>
          </a:p>
        </p:txBody>
      </p:sp>
    </p:spTree>
    <p:extLst>
      <p:ext uri="{BB962C8B-B14F-4D97-AF65-F5344CB8AC3E}">
        <p14:creationId xmlns:p14="http://schemas.microsoft.com/office/powerpoint/2010/main" val="764273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7721BD4-CE05-440A-B53D-96FFAC65669E}" type="slidenum">
              <a:rPr lang="en-US"/>
              <a:pPr>
                <a:defRPr/>
              </a:pPr>
              <a:t>‹#›</a:t>
            </a:fld>
            <a:endParaRPr lang="en-US"/>
          </a:p>
        </p:txBody>
      </p:sp>
    </p:spTree>
    <p:extLst>
      <p:ext uri="{BB962C8B-B14F-4D97-AF65-F5344CB8AC3E}">
        <p14:creationId xmlns:p14="http://schemas.microsoft.com/office/powerpoint/2010/main" val="11189151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7EE559-63F9-4C32-A2CA-07F30CC4AF07}" type="slidenum">
              <a:rPr lang="en-US"/>
              <a:pPr>
                <a:defRPr/>
              </a:pPr>
              <a:t>‹#›</a:t>
            </a:fld>
            <a:endParaRPr lang="en-US"/>
          </a:p>
        </p:txBody>
      </p:sp>
    </p:spTree>
    <p:extLst>
      <p:ext uri="{BB962C8B-B14F-4D97-AF65-F5344CB8AC3E}">
        <p14:creationId xmlns:p14="http://schemas.microsoft.com/office/powerpoint/2010/main" val="25525747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347D16-2D66-486D-B76F-D3E578993F15}" type="slidenum">
              <a:rPr lang="en-US"/>
              <a:pPr>
                <a:defRPr/>
              </a:pPr>
              <a:t>‹#›</a:t>
            </a:fld>
            <a:endParaRPr lang="en-US"/>
          </a:p>
        </p:txBody>
      </p:sp>
    </p:spTree>
    <p:extLst>
      <p:ext uri="{BB962C8B-B14F-4D97-AF65-F5344CB8AC3E}">
        <p14:creationId xmlns:p14="http://schemas.microsoft.com/office/powerpoint/2010/main" val="3971452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17578F-B506-40B0-B6AA-C1BA0906829C}" type="slidenum">
              <a:rPr lang="en-US"/>
              <a:pPr>
                <a:defRPr/>
              </a:pPr>
              <a:t>‹#›</a:t>
            </a:fld>
            <a:endParaRPr lang="en-US"/>
          </a:p>
        </p:txBody>
      </p:sp>
    </p:spTree>
    <p:extLst>
      <p:ext uri="{BB962C8B-B14F-4D97-AF65-F5344CB8AC3E}">
        <p14:creationId xmlns:p14="http://schemas.microsoft.com/office/powerpoint/2010/main" val="367172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B121CF1C-1A92-4FD7-820B-88967322F7A9}" type="datetime1">
              <a:rPr lang="en-US" smtClean="0"/>
              <a:pPr/>
              <a:t>8/19/2018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BBE007-08FE-4A04-BBE7-C2FFB41CA95C}" type="slidenum">
              <a:rPr lang="en-US"/>
              <a:pPr>
                <a:defRPr/>
              </a:pPr>
              <a:t>‹#›</a:t>
            </a:fld>
            <a:endParaRPr lang="en-US"/>
          </a:p>
        </p:txBody>
      </p:sp>
    </p:spTree>
    <p:extLst>
      <p:ext uri="{BB962C8B-B14F-4D97-AF65-F5344CB8AC3E}">
        <p14:creationId xmlns:p14="http://schemas.microsoft.com/office/powerpoint/2010/main" val="16279681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277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1691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1749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7173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230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6648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5457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2015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8/19/2018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223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1514"/>
            <a:ext cx="8978856" cy="6469593"/>
          </a:xfrm>
          <a:prstGeom prst="rect">
            <a:avLst/>
          </a:prstGeom>
        </p:spPr>
      </p:pic>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1025027" y="-152400"/>
            <a:ext cx="316597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pPr/>
              <a:t>8/19/2018</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ftr="0" dt="0"/>
  <p:txStyles>
    <p:title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5" name="Rectangle 11"/>
          <p:cNvSpPr>
            <a:spLocks noGrp="1"/>
          </p:cNvSpPr>
          <p:nvPr>
            <p:ph type="body" idx="1"/>
          </p:nvPr>
        </p:nvSpPr>
        <p:spPr>
          <a:xfrm>
            <a:off x="457200" y="1600200"/>
            <a:ext cx="8229600" cy="4525963"/>
          </a:xfrm>
          <a:prstGeom prst="rect">
            <a:avLst/>
          </a:prstGeom>
        </p:spPr>
        <p:txBody>
          <a:bodyPr lIns="45720" rIns="4572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7" name="Rectangle 22"/>
          <p:cNvSpPr>
            <a:spLocks noGrp="1"/>
          </p:cNvSpPr>
          <p:nvPr>
            <p:ph type="dt" sz="half" idx="2"/>
          </p:nvPr>
        </p:nvSpPr>
        <p:spPr>
          <a:xfrm>
            <a:off x="457200" y="6245226"/>
            <a:ext cx="2133600" cy="476251"/>
          </a:xfrm>
          <a:prstGeom prst="rect">
            <a:avLst/>
          </a:prstGeom>
        </p:spPr>
        <p:txBody>
          <a:bodyPr anchor="b" anchorCtr="0"/>
          <a:lstStyle>
            <a:lvl1pPr>
              <a:defRPr lang="en-US" sz="1200" smtClean="0">
                <a:solidFill>
                  <a:schemeClr val="tx2"/>
                </a:solidFill>
                <a:latin typeface="+mn-lt"/>
                <a:ea typeface="+mn-lt"/>
                <a:cs typeface="+mn-lt"/>
              </a:defRPr>
            </a:lvl1pPr>
          </a:lstStyle>
          <a:p>
            <a:fld id="{BBED6B85-8973-4BF5-ABAC-FDC487D727C6}" type="datetimeFigureOut">
              <a:rPr lang="en-CA">
                <a:solidFill>
                  <a:srgbClr val="795339"/>
                </a:solidFill>
              </a:rPr>
              <a:pPr/>
              <a:t>19/08/2018</a:t>
            </a:fld>
            <a:endParaRPr lang="en-CA">
              <a:solidFill>
                <a:srgbClr val="795339"/>
              </a:solidFill>
            </a:endParaRPr>
          </a:p>
        </p:txBody>
      </p:sp>
      <p:sp>
        <p:nvSpPr>
          <p:cNvPr id="18" name="Rectangle 18"/>
          <p:cNvSpPr>
            <a:spLocks noGrp="1"/>
          </p:cNvSpPr>
          <p:nvPr>
            <p:ph type="ftr" sz="quarter" idx="3"/>
          </p:nvPr>
        </p:nvSpPr>
        <p:spPr>
          <a:xfrm>
            <a:off x="3124200" y="6245226"/>
            <a:ext cx="2895600" cy="476251"/>
          </a:xfrm>
          <a:prstGeom prst="rect">
            <a:avLst/>
          </a:prstGeom>
        </p:spPr>
        <p:txBody>
          <a:bodyPr anchor="b" anchorCtr="0"/>
          <a:lstStyle>
            <a:lvl1pPr algn="ctr">
              <a:defRPr lang="en-US" sz="1200" smtClean="0">
                <a:solidFill>
                  <a:schemeClr val="tx2"/>
                </a:solidFill>
                <a:latin typeface="+mn-lt"/>
                <a:ea typeface="+mn-lt"/>
                <a:cs typeface="+mn-lt"/>
              </a:defRPr>
            </a:lvl1pPr>
          </a:lstStyle>
          <a:p>
            <a:endParaRPr lang="en-CA">
              <a:solidFill>
                <a:srgbClr val="795339"/>
              </a:solidFill>
            </a:endParaRPr>
          </a:p>
        </p:txBody>
      </p:sp>
      <p:sp>
        <p:nvSpPr>
          <p:cNvPr id="13" name="Rectangle 15"/>
          <p:cNvSpPr>
            <a:spLocks noGrp="1"/>
          </p:cNvSpPr>
          <p:nvPr>
            <p:ph type="sldNum" sz="quarter" idx="4"/>
          </p:nvPr>
        </p:nvSpPr>
        <p:spPr>
          <a:xfrm>
            <a:off x="6553200" y="6245226"/>
            <a:ext cx="2133600" cy="476251"/>
          </a:xfrm>
          <a:prstGeom prst="rect">
            <a:avLst/>
          </a:prstGeom>
        </p:spPr>
        <p:txBody>
          <a:bodyPr anchor="b" anchorCtr="0"/>
          <a:lstStyle>
            <a:lvl1pPr algn="r">
              <a:defRPr lang="en-US" sz="1200" smtClean="0">
                <a:solidFill>
                  <a:schemeClr val="tx2"/>
                </a:solidFill>
                <a:latin typeface="+mn-lt"/>
                <a:ea typeface="+mn-lt"/>
                <a:cs typeface="+mn-lt"/>
              </a:defRPr>
            </a:lvl1pPr>
          </a:lstStyle>
          <a:p>
            <a:fld id="{EF685113-22EB-43AB-92D8-537DABA0BCEF}" type="slidenum">
              <a:rPr lang="en-CA">
                <a:solidFill>
                  <a:srgbClr val="795339"/>
                </a:solidFill>
              </a:rPr>
              <a:pPr/>
              <a:t>‹#›</a:t>
            </a:fld>
            <a:endParaRPr lang="en-CA">
              <a:solidFill>
                <a:srgbClr val="795339"/>
              </a:solidFill>
            </a:endParaRPr>
          </a:p>
        </p:txBody>
      </p:sp>
    </p:spTree>
    <p:extLst>
      <p:ext uri="{BB962C8B-B14F-4D97-AF65-F5344CB8AC3E}">
        <p14:creationId xmlns:p14="http://schemas.microsoft.com/office/powerpoint/2010/main" val="64914705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1514"/>
            <a:ext cx="8978856" cy="6469593"/>
          </a:xfrm>
          <a:prstGeom prst="rect">
            <a:avLst/>
          </a:prstGeom>
        </p:spPr>
      </p:pic>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25027" y="-152400"/>
            <a:ext cx="316597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DFE6D0"/>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solidFill>
                  <a:srgbClr val="DFE6D0"/>
                </a:solidFill>
              </a:rPr>
              <a:pPr/>
              <a:t>‹#›</a:t>
            </a:fld>
            <a:endParaRPr lang="en-US" dirty="0">
              <a:solidFill>
                <a:srgbClr val="DFE6D0"/>
              </a:solidFill>
            </a:endParaRPr>
          </a:p>
        </p:txBody>
      </p:sp>
    </p:spTree>
    <p:extLst>
      <p:ext uri="{BB962C8B-B14F-4D97-AF65-F5344CB8AC3E}">
        <p14:creationId xmlns:p14="http://schemas.microsoft.com/office/powerpoint/2010/main" val="2943730854"/>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09F1CC7-A050-4330-9952-7257875727D7}" type="datetimeFigureOut">
              <a:rPr lang="en-US"/>
              <a:pPr>
                <a:defRPr/>
              </a:pPr>
              <a:t>8/19/2018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800BA98-A489-4C04-953B-ACD5C183A142}" type="slidenum">
              <a:rPr lang="en-US"/>
              <a:pPr>
                <a:defRPr/>
              </a:pPr>
              <a:t>‹#›</a:t>
            </a:fld>
            <a:endParaRPr lang="en-US"/>
          </a:p>
        </p:txBody>
      </p:sp>
    </p:spTree>
    <p:extLst>
      <p:ext uri="{BB962C8B-B14F-4D97-AF65-F5344CB8AC3E}">
        <p14:creationId xmlns:p14="http://schemas.microsoft.com/office/powerpoint/2010/main" val="354165706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64FC3-0B41-4517-93D9-81BEBD6A5F6A}" type="datetimeFigureOut">
              <a:rPr lang="en-US" smtClean="0">
                <a:solidFill>
                  <a:prstClr val="black">
                    <a:tint val="75000"/>
                  </a:prstClr>
                </a:solidFill>
              </a:rPr>
              <a:pPr/>
              <a:t>8/19/2018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13761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64FC3-0B41-4517-93D9-81BEBD6A5F6A}" type="datetimeFigureOut">
              <a:rPr lang="en-US" smtClean="0"/>
              <a:t>8/19/2018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5F97F-1831-45B5-A999-3255A291832E}" type="slidenum">
              <a:rPr lang="en-US" smtClean="0"/>
              <a:t>‹#›</a:t>
            </a:fld>
            <a:endParaRPr lang="en-US"/>
          </a:p>
        </p:txBody>
      </p:sp>
    </p:spTree>
    <p:extLst>
      <p:ext uri="{BB962C8B-B14F-4D97-AF65-F5344CB8AC3E}">
        <p14:creationId xmlns:p14="http://schemas.microsoft.com/office/powerpoint/2010/main" val="1317851693"/>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1514"/>
            <a:ext cx="8978856" cy="6469593"/>
          </a:xfrm>
          <a:prstGeom prst="rect">
            <a:avLst/>
          </a:prstGeom>
        </p:spPr>
      </p:pic>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25027" y="-152400"/>
            <a:ext cx="316597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DFE6D0"/>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solidFill>
                  <a:srgbClr val="DFE6D0"/>
                </a:solidFill>
              </a:rPr>
              <a:pPr/>
              <a:t>‹#›</a:t>
            </a:fld>
            <a:endParaRPr lang="en-US" dirty="0">
              <a:solidFill>
                <a:srgbClr val="DFE6D0"/>
              </a:solidFill>
            </a:endParaRPr>
          </a:p>
        </p:txBody>
      </p:sp>
    </p:spTree>
    <p:extLst>
      <p:ext uri="{BB962C8B-B14F-4D97-AF65-F5344CB8AC3E}">
        <p14:creationId xmlns:p14="http://schemas.microsoft.com/office/powerpoint/2010/main" val="3505564621"/>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hf sldNum="0" hdr="0" ftr="0" dt="0"/>
  <p:txStyles>
    <p:title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1514"/>
            <a:ext cx="8978856" cy="6469593"/>
          </a:xfrm>
          <a:prstGeom prst="rect">
            <a:avLst/>
          </a:prstGeom>
        </p:spPr>
      </p:pic>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25027" y="-152400"/>
            <a:ext cx="316597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solidFill>
                  <a:srgbClr val="DFE6D0"/>
                </a:solidFill>
              </a:rPr>
              <a:pPr/>
              <a:t>8/19/2018</a:t>
            </a:fld>
            <a:endParaRPr lang="en-US" dirty="0">
              <a:solidFill>
                <a:srgbClr val="DFE6D0"/>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solidFill>
                <a:srgbClr val="DFE6D0"/>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solidFill>
                  <a:srgbClr val="DFE6D0"/>
                </a:solidFill>
              </a:rPr>
              <a:pPr/>
              <a:t>‹#›</a:t>
            </a:fld>
            <a:endParaRPr lang="en-US" dirty="0">
              <a:solidFill>
                <a:srgbClr val="DFE6D0"/>
              </a:solidFill>
            </a:endParaRPr>
          </a:p>
        </p:txBody>
      </p:sp>
    </p:spTree>
    <p:extLst>
      <p:ext uri="{BB962C8B-B14F-4D97-AF65-F5344CB8AC3E}">
        <p14:creationId xmlns:p14="http://schemas.microsoft.com/office/powerpoint/2010/main" val="3507962465"/>
      </p:ext>
    </p:extLst>
  </p:cSld>
  <p:clrMap bg1="dk1" tx1="lt1" bg2="dk2"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hf sldNum="0" hdr="0" ftr="0" dt="0"/>
  <p:txStyles>
    <p:title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8B5EEC55-C74F-4169-BBF2-068BA1BB9A7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92568181"/>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8B5EEC55-C74F-4169-BBF2-068BA1BB9A7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41729125"/>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cs typeface="Arial" pitchFamily="34" charset="0"/>
              </a:rPr>
              <a:pPr/>
              <a:t>8/19/2018</a:t>
            </a:fld>
            <a:endParaRPr lang="en-US">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cs typeface="Arial" pitchFamily="34" charset="0"/>
              </a:rPr>
              <a:pPr/>
              <a:t>‹#›</a:t>
            </a:fld>
            <a:endParaRPr lang="en-US">
              <a:solidFill>
                <a:prstClr val="black">
                  <a:tint val="75000"/>
                </a:prstClr>
              </a:solidFill>
              <a:cs typeface="Arial" pitchFamily="34" charset="0"/>
            </a:endParaRPr>
          </a:p>
        </p:txBody>
      </p:sp>
    </p:spTree>
    <p:extLst>
      <p:ext uri="{BB962C8B-B14F-4D97-AF65-F5344CB8AC3E}">
        <p14:creationId xmlns:p14="http://schemas.microsoft.com/office/powerpoint/2010/main" val="53515558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4.xml"/><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4.png"/><Relationship Id="rId2" Type="http://schemas.openxmlformats.org/officeDocument/2006/relationships/slideLayout" Target="../slideLayouts/slideLayout96.xml"/><Relationship Id="rId1" Type="http://schemas.openxmlformats.org/officeDocument/2006/relationships/vmlDrawing" Target="../drawings/vmlDrawing1.vml"/><Relationship Id="rId6" Type="http://schemas.openxmlformats.org/officeDocument/2006/relationships/image" Target="../media/image43.jpeg"/><Relationship Id="rId5" Type="http://schemas.openxmlformats.org/officeDocument/2006/relationships/image" Target="../media/image41.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eg"/><Relationship Id="rId7" Type="http://schemas.openxmlformats.org/officeDocument/2006/relationships/image" Target="../media/image3.jpg"/><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jpeg"/><Relationship Id="rId7" Type="http://schemas.openxmlformats.org/officeDocument/2006/relationships/image" Target="../media/image3.jpg"/><Relationship Id="rId12"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3.png"/><Relationship Id="rId3" Type="http://schemas.openxmlformats.org/officeDocument/2006/relationships/image" Target="../media/image47.jpeg"/><Relationship Id="rId7" Type="http://schemas.openxmlformats.org/officeDocument/2006/relationships/image" Target="../media/image3.jpg"/><Relationship Id="rId12"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50.jpeg"/><Relationship Id="rId11" Type="http://schemas.openxmlformats.org/officeDocument/2006/relationships/image" Target="../media/image57.pn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58.png"/><Relationship Id="rId18" Type="http://schemas.openxmlformats.org/officeDocument/2006/relationships/image" Target="../media/image60.pn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7.png"/><Relationship Id="rId17" Type="http://schemas.openxmlformats.org/officeDocument/2006/relationships/image" Target="../media/image59.gif"/><Relationship Id="rId2" Type="http://schemas.openxmlformats.org/officeDocument/2006/relationships/notesSlide" Target="../notesSlides/notesSlide4.xml"/><Relationship Id="rId16"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49.png"/><Relationship Id="rId11" Type="http://schemas.openxmlformats.org/officeDocument/2006/relationships/image" Target="../media/image56.png"/><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7.jpeg"/><Relationship Id="rId9" Type="http://schemas.openxmlformats.org/officeDocument/2006/relationships/image" Target="../media/image51.jpeg"/><Relationship Id="rId1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58.png"/><Relationship Id="rId18" Type="http://schemas.openxmlformats.org/officeDocument/2006/relationships/image" Target="../media/image60.pn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7.png"/><Relationship Id="rId17" Type="http://schemas.openxmlformats.org/officeDocument/2006/relationships/image" Target="../media/image59.gif"/><Relationship Id="rId2" Type="http://schemas.openxmlformats.org/officeDocument/2006/relationships/notesSlide" Target="../notesSlides/notesSlide5.xml"/><Relationship Id="rId16" Type="http://schemas.openxmlformats.org/officeDocument/2006/relationships/image" Target="../media/image54.png"/><Relationship Id="rId20" Type="http://schemas.openxmlformats.org/officeDocument/2006/relationships/image" Target="../media/image62.jpeg"/><Relationship Id="rId1" Type="http://schemas.openxmlformats.org/officeDocument/2006/relationships/slideLayout" Target="../slideLayouts/slideLayout29.xml"/><Relationship Id="rId6" Type="http://schemas.openxmlformats.org/officeDocument/2006/relationships/image" Target="../media/image49.png"/><Relationship Id="rId11" Type="http://schemas.openxmlformats.org/officeDocument/2006/relationships/image" Target="../media/image56.png"/><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7.jpeg"/><Relationship Id="rId9" Type="http://schemas.openxmlformats.org/officeDocument/2006/relationships/image" Target="../media/image51.jpeg"/><Relationship Id="rId1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58.png"/><Relationship Id="rId18" Type="http://schemas.openxmlformats.org/officeDocument/2006/relationships/image" Target="../media/image62.jpeg"/><Relationship Id="rId3" Type="http://schemas.openxmlformats.org/officeDocument/2006/relationships/image" Target="../media/image46.png"/><Relationship Id="rId21" Type="http://schemas.openxmlformats.org/officeDocument/2006/relationships/image" Target="../media/image60.png"/><Relationship Id="rId7" Type="http://schemas.openxmlformats.org/officeDocument/2006/relationships/image" Target="../media/image50.jpeg"/><Relationship Id="rId12" Type="http://schemas.openxmlformats.org/officeDocument/2006/relationships/image" Target="../media/image57.png"/><Relationship Id="rId17" Type="http://schemas.openxmlformats.org/officeDocument/2006/relationships/image" Target="../media/image59.gif"/><Relationship Id="rId2" Type="http://schemas.openxmlformats.org/officeDocument/2006/relationships/notesSlide" Target="../notesSlides/notesSlide6.xml"/><Relationship Id="rId16" Type="http://schemas.openxmlformats.org/officeDocument/2006/relationships/image" Target="../media/image54.png"/><Relationship Id="rId20" Type="http://schemas.openxmlformats.org/officeDocument/2006/relationships/image" Target="../media/image64.png"/><Relationship Id="rId1" Type="http://schemas.openxmlformats.org/officeDocument/2006/relationships/slideLayout" Target="../slideLayouts/slideLayout29.xml"/><Relationship Id="rId6" Type="http://schemas.openxmlformats.org/officeDocument/2006/relationships/image" Target="../media/image49.png"/><Relationship Id="rId11" Type="http://schemas.openxmlformats.org/officeDocument/2006/relationships/image" Target="../media/image56.png"/><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63.png"/><Relationship Id="rId4" Type="http://schemas.openxmlformats.org/officeDocument/2006/relationships/image" Target="../media/image47.jpeg"/><Relationship Id="rId9" Type="http://schemas.openxmlformats.org/officeDocument/2006/relationships/image" Target="../media/image51.jpeg"/><Relationship Id="rId1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5.jpe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67.jpeg"/><Relationship Id="rId5" Type="http://schemas.openxmlformats.org/officeDocument/2006/relationships/image" Target="../media/image3.jpg"/><Relationship Id="rId10" Type="http://schemas.openxmlformats.org/officeDocument/2006/relationships/image" Target="../media/image52.png"/><Relationship Id="rId4" Type="http://schemas.openxmlformats.org/officeDocument/2006/relationships/image" Target="../media/image66.jpe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590800"/>
            <a:ext cx="4953000" cy="1600327"/>
          </a:xfrm>
        </p:spPr>
        <p:txBody>
          <a:bodyPr>
            <a:normAutofit fontScale="90000"/>
          </a:bodyPr>
          <a:lstStyle/>
          <a:p>
            <a:r>
              <a:rPr lang="en-US" dirty="0"/>
              <a:t>The Psychological Evidence; Was Jesus Crazy When He Claimed to Be the Son of God?</a:t>
            </a:r>
          </a:p>
        </p:txBody>
      </p:sp>
      <p:sp>
        <p:nvSpPr>
          <p:cNvPr id="3" name="Subtitle 2"/>
          <p:cNvSpPr>
            <a:spLocks noGrp="1"/>
          </p:cNvSpPr>
          <p:nvPr>
            <p:ph type="subTitle" idx="1"/>
          </p:nvPr>
        </p:nvSpPr>
        <p:spPr>
          <a:xfrm>
            <a:off x="228600" y="4419600"/>
            <a:ext cx="4419600" cy="381000"/>
          </a:xfrm>
        </p:spPr>
        <p:txBody>
          <a:bodyPr>
            <a:normAutofit fontScale="92500" lnSpcReduction="10000"/>
          </a:bodyPr>
          <a:lstStyle/>
          <a:p>
            <a:r>
              <a:rPr lang="en-US" dirty="0"/>
              <a:t>Lesson </a:t>
            </a:r>
            <a:r>
              <a:rPr lang="en-US" dirty="0" smtClean="0"/>
              <a:t>8</a:t>
            </a:r>
            <a:endParaRPr lang="en-US" dirty="0"/>
          </a:p>
        </p:txBody>
      </p:sp>
    </p:spTree>
    <p:extLst>
      <p:ext uri="{BB962C8B-B14F-4D97-AF65-F5344CB8AC3E}">
        <p14:creationId xmlns:p14="http://schemas.microsoft.com/office/powerpoint/2010/main" val="354509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of Modern Scholar</a:t>
            </a:r>
          </a:p>
        </p:txBody>
      </p:sp>
      <p:sp>
        <p:nvSpPr>
          <p:cNvPr id="3" name="Content Placeholder 2"/>
          <p:cNvSpPr>
            <a:spLocks noGrp="1"/>
          </p:cNvSpPr>
          <p:nvPr>
            <p:ph idx="1"/>
          </p:nvPr>
        </p:nvSpPr>
        <p:spPr/>
        <p:txBody>
          <a:bodyPr/>
          <a:lstStyle/>
          <a:p>
            <a:r>
              <a:rPr lang="en-US" dirty="0"/>
              <a:t>The followers of Jesus invented his deity after his death</a:t>
            </a:r>
          </a:p>
          <a:p>
            <a:r>
              <a:rPr lang="en-US" dirty="0"/>
              <a:t>Jesus was a Magician </a:t>
            </a:r>
          </a:p>
          <a:p>
            <a:r>
              <a:rPr lang="en-US" dirty="0"/>
              <a:t>Jesus is a non-apocalyptic, teasing teacher</a:t>
            </a:r>
          </a:p>
          <a:p>
            <a:r>
              <a:rPr lang="en-US" dirty="0"/>
              <a:t>Jesus was an apocalyptic prophet</a:t>
            </a:r>
          </a:p>
          <a:p>
            <a:r>
              <a:rPr lang="en-US" dirty="0"/>
              <a:t>Jesus was a Cynic </a:t>
            </a:r>
          </a:p>
          <a:p>
            <a:r>
              <a:rPr lang="en-US" dirty="0"/>
              <a:t>Jesus just man </a:t>
            </a:r>
          </a:p>
          <a:p>
            <a:r>
              <a:rPr lang="en-US" dirty="0"/>
              <a:t>Jesus never claimed to be God </a:t>
            </a:r>
          </a:p>
          <a:p>
            <a:r>
              <a:rPr lang="en-US" dirty="0"/>
              <a:t>Jesus was a revolutionary, a sage, an iconoclastic Jew</a:t>
            </a:r>
          </a:p>
          <a:p>
            <a:endParaRPr lang="en-US" dirty="0"/>
          </a:p>
        </p:txBody>
      </p:sp>
    </p:spTree>
    <p:extLst>
      <p:ext uri="{BB962C8B-B14F-4D97-AF65-F5344CB8AC3E}">
        <p14:creationId xmlns:p14="http://schemas.microsoft.com/office/powerpoint/2010/main" val="2979678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altLang="en-US" smtClean="0"/>
          </a:p>
        </p:txBody>
      </p:sp>
      <p:pic>
        <p:nvPicPr>
          <p:cNvPr id="307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888" y="361950"/>
            <a:ext cx="7215187"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726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Common Prophetic Components</a:t>
            </a:r>
          </a:p>
        </p:txBody>
      </p:sp>
      <p:sp>
        <p:nvSpPr>
          <p:cNvPr id="31747" name="TextBox 2"/>
          <p:cNvSpPr txBox="1">
            <a:spLocks noChangeArrowheads="1"/>
          </p:cNvSpPr>
          <p:nvPr/>
        </p:nvSpPr>
        <p:spPr bwMode="auto">
          <a:xfrm>
            <a:off x="1412875" y="1671638"/>
            <a:ext cx="648493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eaLnBrk="1" fontAlgn="base" hangingPunct="1">
              <a:spcBef>
                <a:spcPct val="0"/>
              </a:spcBef>
              <a:spcAft>
                <a:spcPct val="0"/>
              </a:spcAft>
              <a:buFont typeface="Calibri" pitchFamily="34" charset="0"/>
              <a:buAutoNum type="arabicPeriod"/>
            </a:pPr>
            <a:r>
              <a:rPr lang="en-US" altLang="en-US" i="1">
                <a:solidFill>
                  <a:prstClr val="black"/>
                </a:solidFill>
              </a:rPr>
              <a:t>The Lord Controls History is summed up in the phrase “thus says the Lord”</a:t>
            </a:r>
            <a:endParaRPr lang="en-US" altLang="en-US">
              <a:solidFill>
                <a:prstClr val="black"/>
              </a:solidFill>
            </a:endParaRPr>
          </a:p>
          <a:p>
            <a:pPr lvl="1" eaLnBrk="1" fontAlgn="base" hangingPunct="1">
              <a:spcBef>
                <a:spcPct val="0"/>
              </a:spcBef>
              <a:spcAft>
                <a:spcPct val="0"/>
              </a:spcAft>
              <a:buFont typeface="Calibri" pitchFamily="34" charset="0"/>
              <a:buAutoNum type="arabicPeriod"/>
            </a:pPr>
            <a:r>
              <a:rPr lang="en-US" altLang="en-US" i="1">
                <a:solidFill>
                  <a:prstClr val="black"/>
                </a:solidFill>
              </a:rPr>
              <a:t>Israel is an “Chosen Nation/People” thus with the blessings comes the need to keep God’s law </a:t>
            </a:r>
            <a:endParaRPr lang="en-US" altLang="en-US">
              <a:solidFill>
                <a:prstClr val="black"/>
              </a:solidFill>
            </a:endParaRPr>
          </a:p>
          <a:p>
            <a:pPr lvl="1" eaLnBrk="1" fontAlgn="base" hangingPunct="1">
              <a:spcBef>
                <a:spcPct val="0"/>
              </a:spcBef>
              <a:spcAft>
                <a:spcPct val="0"/>
              </a:spcAft>
              <a:buFont typeface="Calibri" pitchFamily="34" charset="0"/>
              <a:buAutoNum type="arabicPeriod"/>
            </a:pPr>
            <a:r>
              <a:rPr lang="en-US" altLang="en-US" i="1">
                <a:solidFill>
                  <a:prstClr val="black"/>
                </a:solidFill>
              </a:rPr>
              <a:t>The Rebellion of Israel as seen in their failure to obey God’s law</a:t>
            </a:r>
            <a:endParaRPr lang="en-US" altLang="en-US">
              <a:solidFill>
                <a:prstClr val="black"/>
              </a:solidFill>
            </a:endParaRPr>
          </a:p>
          <a:p>
            <a:pPr lvl="1" eaLnBrk="1" fontAlgn="base" hangingPunct="1">
              <a:spcBef>
                <a:spcPct val="0"/>
              </a:spcBef>
              <a:spcAft>
                <a:spcPct val="0"/>
              </a:spcAft>
              <a:buFont typeface="Calibri" pitchFamily="34" charset="0"/>
              <a:buAutoNum type="arabicPeriod"/>
            </a:pPr>
            <a:r>
              <a:rPr lang="en-US" altLang="en-US" i="1">
                <a:solidFill>
                  <a:prstClr val="black"/>
                </a:solidFill>
              </a:rPr>
              <a:t>Judgment to Come is warned</a:t>
            </a:r>
            <a:endParaRPr lang="en-US" altLang="en-US">
              <a:solidFill>
                <a:prstClr val="black"/>
              </a:solidFill>
            </a:endParaRPr>
          </a:p>
          <a:p>
            <a:pPr lvl="1" eaLnBrk="1" fontAlgn="base" hangingPunct="1">
              <a:spcBef>
                <a:spcPct val="0"/>
              </a:spcBef>
              <a:spcAft>
                <a:spcPct val="0"/>
              </a:spcAft>
              <a:buFont typeface="Calibri" pitchFamily="34" charset="0"/>
              <a:buAutoNum type="arabicPeriod"/>
            </a:pPr>
            <a:r>
              <a:rPr lang="en-US" altLang="en-US" i="1">
                <a:solidFill>
                  <a:prstClr val="black"/>
                </a:solidFill>
              </a:rPr>
              <a:t>Divine Compassion</a:t>
            </a:r>
            <a:r>
              <a:rPr lang="en-US" altLang="en-US">
                <a:solidFill>
                  <a:prstClr val="black"/>
                </a:solidFill>
              </a:rPr>
              <a:t> when judgment comes, God will not forget His people</a:t>
            </a:r>
          </a:p>
          <a:p>
            <a:pPr lvl="1" eaLnBrk="1" fontAlgn="base" hangingPunct="1">
              <a:spcBef>
                <a:spcPct val="0"/>
              </a:spcBef>
              <a:spcAft>
                <a:spcPct val="0"/>
              </a:spcAft>
              <a:buFont typeface="Calibri" pitchFamily="34" charset="0"/>
              <a:buAutoNum type="arabicPeriod"/>
            </a:pPr>
            <a:r>
              <a:rPr lang="en-US" altLang="en-US" i="1">
                <a:solidFill>
                  <a:prstClr val="black"/>
                </a:solidFill>
              </a:rPr>
              <a:t>Call to Repentance</a:t>
            </a:r>
            <a:endParaRPr lang="en-US" altLang="en-US">
              <a:solidFill>
                <a:prstClr val="black"/>
              </a:solidFill>
            </a:endParaRPr>
          </a:p>
          <a:p>
            <a:pPr lvl="1" eaLnBrk="1" fontAlgn="base" hangingPunct="1">
              <a:spcBef>
                <a:spcPct val="0"/>
              </a:spcBef>
              <a:spcAft>
                <a:spcPct val="0"/>
              </a:spcAft>
              <a:buFont typeface="Calibri" pitchFamily="34" charset="0"/>
              <a:buAutoNum type="arabicPeriod"/>
            </a:pPr>
            <a:r>
              <a:rPr lang="en-US" altLang="en-US" i="1">
                <a:solidFill>
                  <a:prstClr val="black"/>
                </a:solidFill>
              </a:rPr>
              <a:t>Redemption and Restoration in not for those spoken to at least at a future time</a:t>
            </a:r>
            <a:endParaRPr lang="en-US" altLang="en-US">
              <a:solidFill>
                <a:prstClr val="black"/>
              </a:solidFill>
            </a:endParaRPr>
          </a:p>
          <a:p>
            <a:pPr lvl="1" eaLnBrk="1" fontAlgn="base" hangingPunct="1">
              <a:spcBef>
                <a:spcPct val="0"/>
              </a:spcBef>
              <a:spcAft>
                <a:spcPct val="0"/>
              </a:spcAft>
              <a:buFont typeface="Calibri" pitchFamily="34" charset="0"/>
              <a:buAutoNum type="arabicPeriod"/>
            </a:pPr>
            <a:r>
              <a:rPr lang="en-US" altLang="en-US" i="1">
                <a:solidFill>
                  <a:prstClr val="black"/>
                </a:solidFill>
              </a:rPr>
              <a:t>The Kingdom of God</a:t>
            </a:r>
            <a:r>
              <a:rPr lang="en-US" altLang="en-US">
                <a:solidFill>
                  <a:prstClr val="black"/>
                </a:solidFill>
              </a:rPr>
              <a:t> will be for all people</a:t>
            </a:r>
          </a:p>
          <a:p>
            <a:pPr eaLnBrk="1" fontAlgn="base" hangingPunct="1">
              <a:spcBef>
                <a:spcPct val="0"/>
              </a:spcBef>
              <a:spcAft>
                <a:spcPct val="0"/>
              </a:spcAft>
              <a:buFont typeface="Calibri" pitchFamily="34" charset="0"/>
              <a:buAutoNum type="arabicPeriod"/>
            </a:pPr>
            <a:endParaRPr lang="en-US" altLang="en-US">
              <a:solidFill>
                <a:prstClr val="black"/>
              </a:solidFill>
            </a:endParaRPr>
          </a:p>
        </p:txBody>
      </p:sp>
    </p:spTree>
    <p:extLst>
      <p:ext uri="{BB962C8B-B14F-4D97-AF65-F5344CB8AC3E}">
        <p14:creationId xmlns:p14="http://schemas.microsoft.com/office/powerpoint/2010/main" val="3759439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Range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270" y="3244841"/>
            <a:ext cx="1342991" cy="1990381"/>
          </a:xfrm>
          <a:prstGeom prst="rect">
            <a:avLst/>
          </a:prstGeom>
          <a:solidFill>
            <a:schemeClr val="tx1">
              <a:alpha val="30000"/>
            </a:schemeClr>
          </a:solidFill>
        </p:spPr>
      </p:pic>
      <p:sp>
        <p:nvSpPr>
          <p:cNvPr id="4" name="TextBox 3"/>
          <p:cNvSpPr txBox="1"/>
          <p:nvPr/>
        </p:nvSpPr>
        <p:spPr>
          <a:xfrm>
            <a:off x="1432188" y="2971815"/>
            <a:ext cx="1087157" cy="400110"/>
          </a:xfrm>
          <a:prstGeom prst="rect">
            <a:avLst/>
          </a:prstGeom>
          <a:noFill/>
        </p:spPr>
        <p:txBody>
          <a:bodyPr wrap="none" rtlCol="0">
            <a:spAutoFit/>
          </a:bodyPr>
          <a:lstStyle/>
          <a:p>
            <a:r>
              <a:rPr lang="en-US" sz="2000" dirty="0" smtClean="0">
                <a:latin typeface="Papyrus" pitchFamily="66" charset="0"/>
              </a:rPr>
              <a:t>Prophet</a:t>
            </a:r>
            <a:endParaRPr lang="en-US" sz="2000" dirty="0">
              <a:latin typeface="Papyrus" pitchFamily="66" charset="0"/>
            </a:endParaRPr>
          </a:p>
        </p:txBody>
      </p:sp>
      <p:sp>
        <p:nvSpPr>
          <p:cNvPr id="5" name="Isosceles Triangle 4"/>
          <p:cNvSpPr/>
          <p:nvPr/>
        </p:nvSpPr>
        <p:spPr>
          <a:xfrm>
            <a:off x="3536760" y="3371925"/>
            <a:ext cx="1344305" cy="173621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4881065" y="2662323"/>
            <a:ext cx="1344305" cy="244581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6234468" y="2048174"/>
            <a:ext cx="1679812" cy="3059967"/>
          </a:xfrm>
          <a:prstGeom prst="triangle">
            <a:avLst>
              <a:gd name="adj" fmla="val 5203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ord 7"/>
          <p:cNvSpPr/>
          <p:nvPr/>
        </p:nvSpPr>
        <p:spPr>
          <a:xfrm rot="6669731">
            <a:off x="2748303" y="4619611"/>
            <a:ext cx="682388" cy="709683"/>
          </a:xfrm>
          <a:prstGeom prst="chor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47261" y="3650189"/>
            <a:ext cx="1003110" cy="923330"/>
          </a:xfrm>
          <a:prstGeom prst="rect">
            <a:avLst/>
          </a:prstGeom>
          <a:noFill/>
        </p:spPr>
        <p:txBody>
          <a:bodyPr wrap="square" rtlCol="0">
            <a:spAutoFit/>
          </a:bodyPr>
          <a:lstStyle/>
          <a:p>
            <a:pPr algn="ctr"/>
            <a:r>
              <a:rPr lang="en-US" dirty="0" smtClean="0"/>
              <a:t>Short Range</a:t>
            </a:r>
          </a:p>
          <a:p>
            <a:pPr algn="ctr"/>
            <a:r>
              <a:rPr lang="en-US" dirty="0" smtClean="0"/>
              <a:t>Or sign</a:t>
            </a:r>
            <a:endParaRPr lang="en-US" dirty="0"/>
          </a:p>
        </p:txBody>
      </p:sp>
      <p:sp>
        <p:nvSpPr>
          <p:cNvPr id="10" name="TextBox 9"/>
          <p:cNvSpPr txBox="1"/>
          <p:nvPr/>
        </p:nvSpPr>
        <p:spPr>
          <a:xfrm>
            <a:off x="3707357" y="2552528"/>
            <a:ext cx="1003110" cy="646331"/>
          </a:xfrm>
          <a:prstGeom prst="rect">
            <a:avLst/>
          </a:prstGeom>
          <a:noFill/>
        </p:spPr>
        <p:txBody>
          <a:bodyPr wrap="square" rtlCol="0">
            <a:spAutoFit/>
          </a:bodyPr>
          <a:lstStyle/>
          <a:p>
            <a:pPr algn="ctr"/>
            <a:r>
              <a:rPr lang="en-US" dirty="0" smtClean="0"/>
              <a:t>Medium Range</a:t>
            </a:r>
          </a:p>
        </p:txBody>
      </p:sp>
      <p:sp>
        <p:nvSpPr>
          <p:cNvPr id="11" name="TextBox 10"/>
          <p:cNvSpPr txBox="1"/>
          <p:nvPr/>
        </p:nvSpPr>
        <p:spPr>
          <a:xfrm>
            <a:off x="2467148" y="5246128"/>
            <a:ext cx="1199559" cy="646331"/>
          </a:xfrm>
          <a:prstGeom prst="rect">
            <a:avLst/>
          </a:prstGeom>
          <a:noFill/>
        </p:spPr>
        <p:txBody>
          <a:bodyPr wrap="none" rtlCol="0">
            <a:spAutoFit/>
          </a:bodyPr>
          <a:lstStyle/>
          <a:p>
            <a:pPr algn="ctr"/>
            <a:r>
              <a:rPr lang="en-US" dirty="0" smtClean="0"/>
              <a:t>Immediate</a:t>
            </a:r>
          </a:p>
          <a:p>
            <a:pPr algn="ctr"/>
            <a:r>
              <a:rPr lang="en-US" dirty="0" smtClean="0"/>
              <a:t>Or days</a:t>
            </a:r>
            <a:endParaRPr lang="en-US" dirty="0"/>
          </a:p>
        </p:txBody>
      </p:sp>
      <p:sp>
        <p:nvSpPr>
          <p:cNvPr id="12" name="TextBox 11"/>
          <p:cNvSpPr txBox="1"/>
          <p:nvPr/>
        </p:nvSpPr>
        <p:spPr>
          <a:xfrm>
            <a:off x="3719168" y="5245786"/>
            <a:ext cx="943913" cy="646331"/>
          </a:xfrm>
          <a:prstGeom prst="rect">
            <a:avLst/>
          </a:prstGeom>
          <a:noFill/>
        </p:spPr>
        <p:txBody>
          <a:bodyPr wrap="none" rtlCol="0">
            <a:spAutoFit/>
          </a:bodyPr>
          <a:lstStyle/>
          <a:p>
            <a:pPr algn="ctr"/>
            <a:r>
              <a:rPr lang="en-US" dirty="0" smtClean="0"/>
              <a:t>Within</a:t>
            </a:r>
          </a:p>
          <a:p>
            <a:pPr algn="ctr"/>
            <a:r>
              <a:rPr lang="en-US" dirty="0" smtClean="0"/>
              <a:t>Lifetime</a:t>
            </a:r>
            <a:endParaRPr lang="en-US" dirty="0"/>
          </a:p>
        </p:txBody>
      </p:sp>
      <p:sp>
        <p:nvSpPr>
          <p:cNvPr id="13" name="TextBox 12"/>
          <p:cNvSpPr txBox="1"/>
          <p:nvPr/>
        </p:nvSpPr>
        <p:spPr>
          <a:xfrm>
            <a:off x="5051662" y="1907859"/>
            <a:ext cx="1003110" cy="646331"/>
          </a:xfrm>
          <a:prstGeom prst="rect">
            <a:avLst/>
          </a:prstGeom>
          <a:noFill/>
        </p:spPr>
        <p:txBody>
          <a:bodyPr wrap="square" rtlCol="0">
            <a:spAutoFit/>
          </a:bodyPr>
          <a:lstStyle/>
          <a:p>
            <a:pPr algn="ctr"/>
            <a:r>
              <a:rPr lang="en-US" dirty="0" smtClean="0"/>
              <a:t>Long Range</a:t>
            </a:r>
          </a:p>
        </p:txBody>
      </p:sp>
      <p:sp>
        <p:nvSpPr>
          <p:cNvPr id="14" name="TextBox 13"/>
          <p:cNvSpPr txBox="1"/>
          <p:nvPr/>
        </p:nvSpPr>
        <p:spPr>
          <a:xfrm>
            <a:off x="6508560" y="1401843"/>
            <a:ext cx="1405720" cy="646331"/>
          </a:xfrm>
          <a:prstGeom prst="rect">
            <a:avLst/>
          </a:prstGeom>
          <a:noFill/>
        </p:spPr>
        <p:txBody>
          <a:bodyPr wrap="square" rtlCol="0">
            <a:spAutoFit/>
          </a:bodyPr>
          <a:lstStyle/>
          <a:p>
            <a:pPr algn="ctr"/>
            <a:r>
              <a:rPr lang="en-US" dirty="0" smtClean="0"/>
              <a:t>Messianic Prophecy</a:t>
            </a:r>
          </a:p>
        </p:txBody>
      </p:sp>
      <p:sp>
        <p:nvSpPr>
          <p:cNvPr id="15" name="TextBox 14"/>
          <p:cNvSpPr txBox="1"/>
          <p:nvPr/>
        </p:nvSpPr>
        <p:spPr>
          <a:xfrm>
            <a:off x="4920892" y="5266087"/>
            <a:ext cx="1205458" cy="646331"/>
          </a:xfrm>
          <a:prstGeom prst="rect">
            <a:avLst/>
          </a:prstGeom>
          <a:noFill/>
        </p:spPr>
        <p:txBody>
          <a:bodyPr wrap="none" rtlCol="0">
            <a:spAutoFit/>
          </a:bodyPr>
          <a:lstStyle/>
          <a:p>
            <a:pPr algn="ctr"/>
            <a:r>
              <a:rPr lang="en-US" dirty="0" smtClean="0"/>
              <a:t>Great span</a:t>
            </a:r>
          </a:p>
          <a:p>
            <a:pPr algn="ctr"/>
            <a:r>
              <a:rPr lang="en-US" dirty="0" smtClean="0"/>
              <a:t>Of time</a:t>
            </a:r>
            <a:endParaRPr lang="en-US" dirty="0"/>
          </a:p>
        </p:txBody>
      </p:sp>
      <p:sp>
        <p:nvSpPr>
          <p:cNvPr id="16" name="TextBox 15"/>
          <p:cNvSpPr txBox="1"/>
          <p:nvPr/>
        </p:nvSpPr>
        <p:spPr>
          <a:xfrm>
            <a:off x="6358432" y="5248870"/>
            <a:ext cx="1677062" cy="923330"/>
          </a:xfrm>
          <a:prstGeom prst="rect">
            <a:avLst/>
          </a:prstGeom>
          <a:noFill/>
        </p:spPr>
        <p:txBody>
          <a:bodyPr wrap="none" rtlCol="0">
            <a:spAutoFit/>
          </a:bodyPr>
          <a:lstStyle/>
          <a:p>
            <a:pPr algn="ctr"/>
            <a:r>
              <a:rPr lang="en-US" dirty="0" smtClean="0"/>
              <a:t>Great time span</a:t>
            </a:r>
          </a:p>
          <a:p>
            <a:pPr algn="ctr"/>
            <a:r>
              <a:rPr lang="en-US" dirty="0" smtClean="0"/>
              <a:t>&amp; </a:t>
            </a:r>
            <a:r>
              <a:rPr lang="en-US" dirty="0"/>
              <a:t>offer hope </a:t>
            </a:r>
            <a:r>
              <a:rPr lang="en-US" dirty="0" smtClean="0"/>
              <a:t>of </a:t>
            </a:r>
          </a:p>
          <a:p>
            <a:pPr algn="ctr"/>
            <a:r>
              <a:rPr lang="en-US" dirty="0" smtClean="0"/>
              <a:t>a </a:t>
            </a:r>
            <a:r>
              <a:rPr lang="en-US" dirty="0"/>
              <a:t>better day</a:t>
            </a:r>
          </a:p>
        </p:txBody>
      </p:sp>
      <p:grpSp>
        <p:nvGrpSpPr>
          <p:cNvPr id="17" name="Group 5"/>
          <p:cNvGrpSpPr>
            <a:grpSpLocks/>
          </p:cNvGrpSpPr>
          <p:nvPr/>
        </p:nvGrpSpPr>
        <p:grpSpPr bwMode="auto">
          <a:xfrm>
            <a:off x="6771707" y="3658080"/>
            <a:ext cx="590550" cy="1216948"/>
            <a:chOff x="2508" y="1278"/>
            <a:chExt cx="372" cy="444"/>
          </a:xfrm>
        </p:grpSpPr>
        <p:sp>
          <p:nvSpPr>
            <p:cNvPr id="18"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181062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358900" y="0"/>
            <a:ext cx="6477000" cy="1143000"/>
          </a:xfrm>
        </p:spPr>
        <p:txBody>
          <a:bodyPr/>
          <a:lstStyle/>
          <a:p>
            <a:r>
              <a:rPr lang="en-US" altLang="en-US" smtClean="0"/>
              <a:t>Prophets Time Line</a:t>
            </a: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1350"/>
            <a:ext cx="1533525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11518542" flipH="1">
            <a:off x="13420725" y="3614513"/>
            <a:ext cx="627063" cy="38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904296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358900" y="0"/>
            <a:ext cx="6477000" cy="1143000"/>
          </a:xfrm>
        </p:spPr>
        <p:txBody>
          <a:bodyPr/>
          <a:lstStyle/>
          <a:p>
            <a:r>
              <a:rPr lang="en-US" altLang="en-US" smtClean="0"/>
              <a:t>Prophets Time Line</a:t>
            </a: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9325" y="977900"/>
            <a:ext cx="1533525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11518542" flipH="1">
            <a:off x="7391400" y="3421063"/>
            <a:ext cx="627063" cy="38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Rectangle 1"/>
          <p:cNvSpPr/>
          <p:nvPr/>
        </p:nvSpPr>
        <p:spPr>
          <a:xfrm>
            <a:off x="2514600" y="1905000"/>
            <a:ext cx="6858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81" y="1778569"/>
            <a:ext cx="648642"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33350" y="3864544"/>
            <a:ext cx="857250" cy="631256"/>
            <a:chOff x="5486400" y="2171700"/>
            <a:chExt cx="857250" cy="676159"/>
          </a:xfrm>
        </p:grpSpPr>
        <p:grpSp>
          <p:nvGrpSpPr>
            <p:cNvPr id="4" name="Group 3"/>
            <p:cNvGrpSpPr/>
            <p:nvPr/>
          </p:nvGrpSpPr>
          <p:grpSpPr>
            <a:xfrm>
              <a:off x="5486400" y="2171700"/>
              <a:ext cx="857250" cy="609600"/>
              <a:chOff x="5486400" y="2171700"/>
              <a:chExt cx="857250" cy="60960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171700"/>
                <a:ext cx="8572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552700"/>
                <a:ext cx="381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552700"/>
                <a:ext cx="552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5579677" y="2509305"/>
              <a:ext cx="670696" cy="338554"/>
            </a:xfrm>
            <a:prstGeom prst="rect">
              <a:avLst/>
            </a:prstGeom>
            <a:noFill/>
          </p:spPr>
          <p:txBody>
            <a:bodyPr wrap="none" lIns="91440" tIns="45720" rIns="91440" bIns="45720">
              <a:spAutoFit/>
            </a:bodyPr>
            <a:lstStyle/>
            <a:p>
              <a:pPr algn="ctr"/>
              <a:r>
                <a:rPr lang="en-US" sz="1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David</a:t>
              </a: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4" name="Rectangle 13"/>
          <p:cNvSpPr/>
          <p:nvPr/>
        </p:nvSpPr>
        <p:spPr>
          <a:xfrm>
            <a:off x="230102" y="3864543"/>
            <a:ext cx="685800" cy="5691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848" y="1066800"/>
            <a:ext cx="1520352" cy="400110"/>
          </a:xfrm>
          <a:prstGeom prst="rect">
            <a:avLst/>
          </a:prstGeom>
          <a:noFill/>
          <a:ln>
            <a:solidFill>
              <a:schemeClr val="tx1"/>
            </a:solidFill>
          </a:ln>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smtClean="0">
                <a:ln w="11430"/>
                <a:solidFill>
                  <a:srgbClr val="F8F8F8"/>
                </a:solidFill>
                <a:effectLst>
                  <a:outerShdw blurRad="25400" algn="tl" rotWithShape="0">
                    <a:srgbClr val="000000">
                      <a:alpha val="43000"/>
                    </a:srgbClr>
                  </a:outerShdw>
                </a:effectLst>
              </a:rPr>
              <a:t>1000 years</a:t>
            </a:r>
            <a:endParaRPr lang="en-US" sz="2000" b="1" cap="none" spc="150" dirty="0">
              <a:ln w="11430"/>
              <a:solidFill>
                <a:srgbClr val="F8F8F8"/>
              </a:solidFill>
              <a:effectLst>
                <a:outerShdw blurRad="25400" algn="tl" rotWithShape="0">
                  <a:srgbClr val="000000">
                    <a:alpha val="43000"/>
                  </a:srgbClr>
                </a:outerShdw>
              </a:effectLst>
            </a:endParaRPr>
          </a:p>
        </p:txBody>
      </p:sp>
      <p:sp>
        <p:nvSpPr>
          <p:cNvPr id="17" name="Rectangle 16"/>
          <p:cNvSpPr/>
          <p:nvPr/>
        </p:nvSpPr>
        <p:spPr>
          <a:xfrm>
            <a:off x="2284339" y="1019145"/>
            <a:ext cx="1371273" cy="400110"/>
          </a:xfrm>
          <a:prstGeom prst="rect">
            <a:avLst/>
          </a:prstGeom>
          <a:noFill/>
          <a:ln>
            <a:solidFill>
              <a:schemeClr val="tx1"/>
            </a:solidFill>
          </a:ln>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smtClean="0">
                <a:ln w="11430"/>
                <a:solidFill>
                  <a:srgbClr val="F8F8F8"/>
                </a:solidFill>
                <a:effectLst>
                  <a:outerShdw blurRad="25400" algn="tl" rotWithShape="0">
                    <a:srgbClr val="000000">
                      <a:alpha val="43000"/>
                    </a:srgbClr>
                  </a:outerShdw>
                </a:effectLst>
              </a:rPr>
              <a:t>700 years</a:t>
            </a:r>
            <a:endParaRPr lang="en-US" sz="20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312185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8675" name="Title 1"/>
          <p:cNvSpPr>
            <a:spLocks noGrp="1"/>
          </p:cNvSpPr>
          <p:nvPr>
            <p:ph type="title"/>
          </p:nvPr>
        </p:nvSpPr>
        <p:spPr>
          <a:xfrm>
            <a:off x="1358900" y="0"/>
            <a:ext cx="6477000" cy="1143000"/>
          </a:xfrm>
        </p:spPr>
        <p:txBody>
          <a:bodyPr/>
          <a:lstStyle/>
          <a:p>
            <a:r>
              <a:rPr lang="en-US" altLang="en-US" smtClean="0"/>
              <a:t>Prophetic Waves</a:t>
            </a:r>
          </a:p>
        </p:txBody>
      </p:sp>
      <p:grpSp>
        <p:nvGrpSpPr>
          <p:cNvPr id="28676" name="Group 56"/>
          <p:cNvGrpSpPr>
            <a:grpSpLocks/>
          </p:cNvGrpSpPr>
          <p:nvPr/>
        </p:nvGrpSpPr>
        <p:grpSpPr bwMode="auto">
          <a:xfrm>
            <a:off x="273050" y="4881563"/>
            <a:ext cx="8818563" cy="987425"/>
            <a:chOff x="272854" y="4051868"/>
            <a:chExt cx="8818978" cy="988423"/>
          </a:xfrm>
        </p:grpSpPr>
        <p:sp>
          <p:nvSpPr>
            <p:cNvPr id="28722"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500</a:t>
              </a:r>
            </a:p>
          </p:txBody>
        </p:sp>
        <p:sp>
          <p:nvSpPr>
            <p:cNvPr id="28723"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400</a:t>
              </a:r>
            </a:p>
          </p:txBody>
        </p:sp>
        <p:sp>
          <p:nvSpPr>
            <p:cNvPr id="28724"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722</a:t>
              </a:r>
            </a:p>
          </p:txBody>
        </p:sp>
        <p:sp>
          <p:nvSpPr>
            <p:cNvPr id="28725"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100</a:t>
              </a:r>
            </a:p>
          </p:txBody>
        </p:sp>
        <p:sp>
          <p:nvSpPr>
            <p:cNvPr id="28726"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~30</a:t>
              </a:r>
            </a:p>
          </p:txBody>
        </p:sp>
        <p:sp>
          <p:nvSpPr>
            <p:cNvPr id="28727"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0</a:t>
              </a:r>
            </a:p>
          </p:txBody>
        </p:sp>
        <p:sp>
          <p:nvSpPr>
            <p:cNvPr id="28728"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100</a:t>
              </a:r>
            </a:p>
          </p:txBody>
        </p:sp>
        <p:sp>
          <p:nvSpPr>
            <p:cNvPr id="28729"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600</a:t>
              </a:r>
            </a:p>
          </p:txBody>
        </p:sp>
        <p:sp>
          <p:nvSpPr>
            <p:cNvPr id="28730"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700</a:t>
              </a:r>
            </a:p>
          </p:txBody>
        </p:sp>
        <p:sp>
          <p:nvSpPr>
            <p:cNvPr id="28731"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800</a:t>
              </a:r>
            </a:p>
          </p:txBody>
        </p:sp>
        <p:sp>
          <p:nvSpPr>
            <p:cNvPr id="28732"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900</a:t>
              </a:r>
            </a:p>
          </p:txBody>
        </p:sp>
        <p:sp>
          <p:nvSpPr>
            <p:cNvPr id="28733"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1000</a:t>
              </a:r>
            </a:p>
          </p:txBody>
        </p:sp>
        <p:sp>
          <p:nvSpPr>
            <p:cNvPr id="28734"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1100</a:t>
              </a:r>
            </a:p>
          </p:txBody>
        </p:sp>
        <p:sp>
          <p:nvSpPr>
            <p:cNvPr id="28735"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1400</a:t>
              </a:r>
            </a:p>
          </p:txBody>
        </p:sp>
        <p:sp>
          <p:nvSpPr>
            <p:cNvPr id="28736"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2100</a:t>
              </a:r>
            </a:p>
          </p:txBody>
        </p:sp>
        <p:sp>
          <p:nvSpPr>
            <p:cNvPr id="28737"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609</a:t>
              </a:r>
            </a:p>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597</a:t>
              </a:r>
            </a:p>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586</a:t>
              </a:r>
            </a:p>
          </p:txBody>
        </p:sp>
        <p:sp>
          <p:nvSpPr>
            <p:cNvPr id="28738"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538</a:t>
              </a:r>
            </a:p>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458</a:t>
              </a:r>
            </a:p>
            <a:p>
              <a:pPr eaLnBrk="1" fontAlgn="base" hangingPunct="1">
                <a:spcBef>
                  <a:spcPct val="0"/>
                </a:spcBef>
                <a:spcAft>
                  <a:spcPct val="0"/>
                </a:spcAft>
              </a:pPr>
              <a:r>
                <a:rPr lang="en-US" altLang="en-US" sz="1400">
                  <a:solidFill>
                    <a:prstClr val="black"/>
                  </a:solidFill>
                  <a:latin typeface="Aharoni" pitchFamily="2" charset="-79"/>
                  <a:cs typeface="Aharoni" pitchFamily="2" charset="-79"/>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28684" name="Group 26"/>
          <p:cNvGrpSpPr>
            <a:grpSpLocks/>
          </p:cNvGrpSpPr>
          <p:nvPr/>
        </p:nvGrpSpPr>
        <p:grpSpPr bwMode="auto">
          <a:xfrm>
            <a:off x="131763" y="4667250"/>
            <a:ext cx="9012237" cy="261938"/>
            <a:chOff x="131674" y="3838515"/>
            <a:chExt cx="9012326" cy="261059"/>
          </a:xfrm>
        </p:grpSpPr>
        <p:grpSp>
          <p:nvGrpSpPr>
            <p:cNvPr id="28705"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8686"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rPr>
              <a:t>United Kingdom</a:t>
            </a:r>
          </a:p>
        </p:txBody>
      </p:sp>
      <p:sp>
        <p:nvSpPr>
          <p:cNvPr id="28687"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rPr>
              <a:t>Kingdom  Divides</a:t>
            </a:r>
          </a:p>
        </p:txBody>
      </p:sp>
      <p:sp>
        <p:nvSpPr>
          <p:cNvPr id="28688"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Syrian Threat</a:t>
            </a:r>
          </a:p>
        </p:txBody>
      </p:sp>
      <p:sp>
        <p:nvSpPr>
          <p:cNvPr id="28689"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rPr>
              <a:t>Oral</a:t>
            </a:r>
          </a:p>
        </p:txBody>
      </p:sp>
      <p:sp>
        <p:nvSpPr>
          <p:cNvPr id="28690"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rPr>
              <a:t>Written</a:t>
            </a:r>
          </a:p>
        </p:txBody>
      </p:sp>
      <p:sp>
        <p:nvSpPr>
          <p:cNvPr id="28691"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Assyrian Threat</a:t>
            </a:r>
          </a:p>
        </p:txBody>
      </p:sp>
      <p:sp>
        <p:nvSpPr>
          <p:cNvPr id="28692"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rPr>
              <a:t>Israel Falls</a:t>
            </a:r>
          </a:p>
        </p:txBody>
      </p:sp>
      <p:sp>
        <p:nvSpPr>
          <p:cNvPr id="28693"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FFFF00"/>
                </a:solidFill>
                <a:latin typeface="Aegean" pitchFamily="34" charset="0"/>
              </a:rPr>
              <a:t>Judah Falls</a:t>
            </a:r>
          </a:p>
        </p:txBody>
      </p:sp>
      <p:sp>
        <p:nvSpPr>
          <p:cNvPr id="28694"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Babylonian Threat</a:t>
            </a:r>
          </a:p>
        </p:txBody>
      </p:sp>
      <p:sp>
        <p:nvSpPr>
          <p:cNvPr id="28695"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latin typeface="Aegean" pitchFamily="34" charset="0"/>
              </a:rPr>
              <a:t>Captivity </a:t>
            </a:r>
          </a:p>
          <a:p>
            <a:pPr eaLnBrk="1" fontAlgn="base" hangingPunct="1">
              <a:spcBef>
                <a:spcPct val="0"/>
              </a:spcBef>
              <a:spcAft>
                <a:spcPct val="0"/>
              </a:spcAft>
            </a:pPr>
            <a:r>
              <a:rPr lang="en-US" altLang="en-US" sz="1400" b="1">
                <a:solidFill>
                  <a:prstClr val="black"/>
                </a:solidFill>
                <a:latin typeface="Aegean" pitchFamily="34" charset="0"/>
              </a:rPr>
              <a:t>&amp; Return</a:t>
            </a:r>
          </a:p>
        </p:txBody>
      </p:sp>
      <p:sp>
        <p:nvSpPr>
          <p:cNvPr id="28696"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Persian</a:t>
            </a:r>
          </a:p>
        </p:txBody>
      </p:sp>
      <p:sp>
        <p:nvSpPr>
          <p:cNvPr id="28697"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Romans</a:t>
            </a:r>
          </a:p>
        </p:txBody>
      </p:sp>
      <p:sp>
        <p:nvSpPr>
          <p:cNvPr id="28698"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Greeks</a:t>
            </a:r>
          </a:p>
        </p:txBody>
      </p:sp>
      <p:sp>
        <p:nvSpPr>
          <p:cNvPr id="28699"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b="1">
                <a:solidFill>
                  <a:srgbClr val="C00000"/>
                </a:solidFill>
              </a:rPr>
              <a:t>Moses</a:t>
            </a:r>
          </a:p>
          <a:p>
            <a:pPr algn="ctr" eaLnBrk="1" fontAlgn="base" hangingPunct="1">
              <a:spcBef>
                <a:spcPct val="0"/>
              </a:spcBef>
              <a:spcAft>
                <a:spcPct val="0"/>
              </a:spcAft>
            </a:pPr>
            <a:r>
              <a:rPr lang="en-US" altLang="en-US" sz="1400" b="1">
                <a:solidFill>
                  <a:srgbClr val="C00000"/>
                </a:solidFill>
              </a:rPr>
              <a:t>Exodus</a:t>
            </a:r>
          </a:p>
        </p:txBody>
      </p:sp>
      <p:sp>
        <p:nvSpPr>
          <p:cNvPr id="28700"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Abraham</a:t>
            </a:r>
          </a:p>
        </p:txBody>
      </p:sp>
      <p:sp>
        <p:nvSpPr>
          <p:cNvPr id="28701"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Judges</a:t>
            </a:r>
          </a:p>
        </p:txBody>
      </p:sp>
      <p:sp>
        <p:nvSpPr>
          <p:cNvPr id="28702"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Christ</a:t>
            </a:r>
          </a:p>
        </p:txBody>
      </p:sp>
      <p:sp>
        <p:nvSpPr>
          <p:cNvPr id="28703"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Exile</a:t>
            </a:r>
          </a:p>
        </p:txBody>
      </p:sp>
      <p:sp>
        <p:nvSpPr>
          <p:cNvPr id="28704"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srgbClr val="C00000"/>
                </a:solidFill>
              </a:rPr>
              <a:t>Return</a:t>
            </a:r>
          </a:p>
        </p:txBody>
      </p:sp>
    </p:spTree>
    <p:extLst>
      <p:ext uri="{BB962C8B-B14F-4D97-AF65-F5344CB8AC3E}">
        <p14:creationId xmlns:p14="http://schemas.microsoft.com/office/powerpoint/2010/main" val="269922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860425" y="0"/>
            <a:ext cx="7369175" cy="1323975"/>
          </a:xfrm>
        </p:spPr>
        <p:txBody>
          <a:bodyPr/>
          <a:lstStyle/>
          <a:p>
            <a:r>
              <a:rPr lang="en-US" altLang="en-US" sz="3600" smtClean="0"/>
              <a:t>Messiah</a:t>
            </a:r>
            <a:br>
              <a:rPr lang="en-US" altLang="en-US" sz="3600" smtClean="0"/>
            </a:br>
            <a:r>
              <a:rPr lang="en-US" altLang="en-US" sz="3600" smtClean="0"/>
              <a:t>A Warrior King or A Suffering Servant</a:t>
            </a:r>
          </a:p>
        </p:txBody>
      </p:sp>
      <p:pic>
        <p:nvPicPr>
          <p:cNvPr id="33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0425" y="1308100"/>
            <a:ext cx="362267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3713" y="1308100"/>
            <a:ext cx="4840287"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25" y="4364038"/>
            <a:ext cx="15621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9" descr="pilgrims_1_gall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0" y="4364038"/>
            <a:ext cx="31273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073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descr="C:\BibleMaps &amp; Clipart\Parsons\CHRSTIAN\CALVARY.WMF"/>
          <p:cNvPicPr>
            <a:picLocks noChangeAspect="1" noChangeArrowheads="1"/>
          </p:cNvPicPr>
          <p:nvPr/>
        </p:nvPicPr>
        <p:blipFill>
          <a:blip r:embed="rId3" cstate="print"/>
          <a:srcRect l="59857"/>
          <a:stretch>
            <a:fillRect/>
          </a:stretch>
        </p:blipFill>
        <p:spPr bwMode="auto">
          <a:xfrm>
            <a:off x="4267200" y="1349375"/>
            <a:ext cx="1246188" cy="1735138"/>
          </a:xfrm>
          <a:prstGeom prst="rect">
            <a:avLst/>
          </a:prstGeom>
          <a:noFill/>
        </p:spPr>
      </p:pic>
      <p:sp>
        <p:nvSpPr>
          <p:cNvPr id="107524" name="AutoShape 4" descr="Right-Click to copy  (or Control-click on a Mac)"/>
          <p:cNvSpPr>
            <a:spLocks noChangeAspect="1" noChangeArrowheads="1"/>
          </p:cNvSpPr>
          <p:nvPr/>
        </p:nvSpPr>
        <p:spPr bwMode="auto">
          <a:xfrm>
            <a:off x="4424363" y="1582738"/>
            <a:ext cx="296862" cy="296862"/>
          </a:xfrm>
          <a:prstGeom prst="rect">
            <a:avLst/>
          </a:prstGeom>
          <a:noFill/>
        </p:spPr>
        <p:txBody>
          <a:bodyPr/>
          <a:lstStyle/>
          <a:p>
            <a:pPr algn="r"/>
            <a:endParaRPr lang="en-US">
              <a:solidFill>
                <a:prstClr val="black"/>
              </a:solidFill>
              <a:cs typeface="Arial" pitchFamily="34" charset="0"/>
            </a:endParaRPr>
          </a:p>
        </p:txBody>
      </p:sp>
      <p:graphicFrame>
        <p:nvGraphicFramePr>
          <p:cNvPr id="107525" name="Object 5"/>
          <p:cNvGraphicFramePr>
            <a:graphicFrameLocks noChangeAspect="1"/>
          </p:cNvGraphicFramePr>
          <p:nvPr>
            <p:extLst>
              <p:ext uri="{D42A27DB-BD31-4B8C-83A1-F6EECF244321}">
                <p14:modId xmlns:p14="http://schemas.microsoft.com/office/powerpoint/2010/main" val="898568600"/>
              </p:ext>
            </p:extLst>
          </p:nvPr>
        </p:nvGraphicFramePr>
        <p:xfrm>
          <a:off x="1219200" y="2416175"/>
          <a:ext cx="544513" cy="1233488"/>
        </p:xfrm>
        <a:graphic>
          <a:graphicData uri="http://schemas.openxmlformats.org/presentationml/2006/ole">
            <mc:AlternateContent xmlns:mc="http://schemas.openxmlformats.org/markup-compatibility/2006">
              <mc:Choice xmlns:v="urn:schemas-microsoft-com:vml" Requires="v">
                <p:oleObj spid="_x0000_s2056" name="Image" r:id="rId4" imgW="2832745" imgH="6414961" progId="PhotoshopElements.Image.2">
                  <p:embed/>
                </p:oleObj>
              </mc:Choice>
              <mc:Fallback>
                <p:oleObj name="Image" r:id="rId4" imgW="2832745" imgH="6414961" progId="PhotoshopElements.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416175"/>
                        <a:ext cx="544513"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7" name="Freeform 7"/>
          <p:cNvSpPr>
            <a:spLocks/>
          </p:cNvSpPr>
          <p:nvPr/>
        </p:nvSpPr>
        <p:spPr bwMode="auto">
          <a:xfrm>
            <a:off x="0" y="2590800"/>
            <a:ext cx="9220200" cy="2578100"/>
          </a:xfrm>
          <a:custGeom>
            <a:avLst/>
            <a:gdLst/>
            <a:ahLst/>
            <a:cxnLst>
              <a:cxn ang="0">
                <a:pos x="188" y="1343"/>
              </a:cxn>
              <a:cxn ang="0">
                <a:pos x="322" y="1249"/>
              </a:cxn>
              <a:cxn ang="0">
                <a:pos x="469" y="1115"/>
              </a:cxn>
              <a:cxn ang="0">
                <a:pos x="480" y="982"/>
              </a:cxn>
              <a:cxn ang="0">
                <a:pos x="818" y="660"/>
              </a:cxn>
              <a:cxn ang="0">
                <a:pos x="1164" y="658"/>
              </a:cxn>
              <a:cxn ang="0">
                <a:pos x="1416" y="886"/>
              </a:cxn>
              <a:cxn ang="0">
                <a:pos x="1548" y="1054"/>
              </a:cxn>
              <a:cxn ang="0">
                <a:pos x="1644" y="1126"/>
              </a:cxn>
              <a:cxn ang="0">
                <a:pos x="1930" y="1209"/>
              </a:cxn>
              <a:cxn ang="0">
                <a:pos x="2023" y="1169"/>
              </a:cxn>
              <a:cxn ang="0">
                <a:pos x="2291" y="1048"/>
              </a:cxn>
              <a:cxn ang="0">
                <a:pos x="2492" y="808"/>
              </a:cxn>
              <a:cxn ang="0">
                <a:pos x="2652" y="620"/>
              </a:cxn>
              <a:cxn ang="0">
                <a:pos x="2746" y="312"/>
              </a:cxn>
              <a:cxn ang="0">
                <a:pos x="3055" y="231"/>
              </a:cxn>
              <a:cxn ang="0">
                <a:pos x="3149" y="124"/>
              </a:cxn>
              <a:cxn ang="0">
                <a:pos x="3376" y="84"/>
              </a:cxn>
              <a:cxn ang="0">
                <a:pos x="3550" y="298"/>
              </a:cxn>
              <a:cxn ang="0">
                <a:pos x="3658" y="499"/>
              </a:cxn>
              <a:cxn ang="0">
                <a:pos x="3832" y="633"/>
              </a:cxn>
              <a:cxn ang="0">
                <a:pos x="4006" y="767"/>
              </a:cxn>
              <a:cxn ang="0">
                <a:pos x="4341" y="633"/>
              </a:cxn>
              <a:cxn ang="0">
                <a:pos x="4542" y="352"/>
              </a:cxn>
              <a:cxn ang="0">
                <a:pos x="4662" y="178"/>
              </a:cxn>
              <a:cxn ang="0">
                <a:pos x="4702" y="84"/>
              </a:cxn>
              <a:cxn ang="0">
                <a:pos x="4943" y="84"/>
              </a:cxn>
              <a:cxn ang="0">
                <a:pos x="5264" y="218"/>
              </a:cxn>
              <a:cxn ang="0">
                <a:pos x="5310" y="262"/>
              </a:cxn>
              <a:cxn ang="0">
                <a:pos x="5412" y="513"/>
              </a:cxn>
              <a:cxn ang="0">
                <a:pos x="5560" y="781"/>
              </a:cxn>
              <a:cxn ang="0">
                <a:pos x="5613" y="915"/>
              </a:cxn>
              <a:cxn ang="0">
                <a:pos x="5653" y="1035"/>
              </a:cxn>
              <a:cxn ang="0">
                <a:pos x="5694" y="1276"/>
              </a:cxn>
              <a:cxn ang="0">
                <a:pos x="5774" y="1397"/>
              </a:cxn>
              <a:cxn ang="0">
                <a:pos x="5774" y="1584"/>
              </a:cxn>
              <a:cxn ang="0">
                <a:pos x="5412" y="1624"/>
              </a:cxn>
              <a:cxn ang="0">
                <a:pos x="27" y="1584"/>
              </a:cxn>
              <a:cxn ang="0">
                <a:pos x="14" y="1370"/>
              </a:cxn>
            </a:cxnLst>
            <a:rect l="0" t="0" r="r" b="b"/>
            <a:pathLst>
              <a:path w="5808" h="1624">
                <a:moveTo>
                  <a:pt x="148" y="1370"/>
                </a:moveTo>
                <a:cubicBezTo>
                  <a:pt x="161" y="1361"/>
                  <a:pt x="174" y="1350"/>
                  <a:pt x="188" y="1343"/>
                </a:cubicBezTo>
                <a:cubicBezTo>
                  <a:pt x="201" y="1337"/>
                  <a:pt x="216" y="1338"/>
                  <a:pt x="228" y="1330"/>
                </a:cubicBezTo>
                <a:cubicBezTo>
                  <a:pt x="263" y="1307"/>
                  <a:pt x="288" y="1273"/>
                  <a:pt x="322" y="1249"/>
                </a:cubicBezTo>
                <a:cubicBezTo>
                  <a:pt x="348" y="1231"/>
                  <a:pt x="402" y="1196"/>
                  <a:pt x="402" y="1196"/>
                </a:cubicBezTo>
                <a:cubicBezTo>
                  <a:pt x="422" y="1167"/>
                  <a:pt x="450" y="1144"/>
                  <a:pt x="469" y="1115"/>
                </a:cubicBezTo>
                <a:cubicBezTo>
                  <a:pt x="477" y="1103"/>
                  <a:pt x="475" y="1087"/>
                  <a:pt x="483" y="1075"/>
                </a:cubicBezTo>
                <a:cubicBezTo>
                  <a:pt x="494" y="1059"/>
                  <a:pt x="468" y="997"/>
                  <a:pt x="480" y="982"/>
                </a:cubicBezTo>
                <a:cubicBezTo>
                  <a:pt x="526" y="923"/>
                  <a:pt x="516" y="854"/>
                  <a:pt x="576" y="814"/>
                </a:cubicBezTo>
                <a:cubicBezTo>
                  <a:pt x="602" y="733"/>
                  <a:pt x="732" y="688"/>
                  <a:pt x="818" y="660"/>
                </a:cubicBezTo>
                <a:cubicBezTo>
                  <a:pt x="831" y="651"/>
                  <a:pt x="842" y="634"/>
                  <a:pt x="858" y="633"/>
                </a:cubicBezTo>
                <a:cubicBezTo>
                  <a:pt x="998" y="621"/>
                  <a:pt x="1048" y="620"/>
                  <a:pt x="1164" y="658"/>
                </a:cubicBezTo>
                <a:cubicBezTo>
                  <a:pt x="1177" y="671"/>
                  <a:pt x="1352" y="767"/>
                  <a:pt x="1368" y="778"/>
                </a:cubicBezTo>
                <a:cubicBezTo>
                  <a:pt x="1380" y="786"/>
                  <a:pt x="1406" y="876"/>
                  <a:pt x="1416" y="886"/>
                </a:cubicBezTo>
                <a:cubicBezTo>
                  <a:pt x="1475" y="945"/>
                  <a:pt x="1463" y="959"/>
                  <a:pt x="1524" y="1018"/>
                </a:cubicBezTo>
                <a:cubicBezTo>
                  <a:pt x="1528" y="1031"/>
                  <a:pt x="1539" y="1043"/>
                  <a:pt x="1548" y="1054"/>
                </a:cubicBezTo>
                <a:cubicBezTo>
                  <a:pt x="1558" y="1067"/>
                  <a:pt x="1560" y="1080"/>
                  <a:pt x="1572" y="1090"/>
                </a:cubicBezTo>
                <a:cubicBezTo>
                  <a:pt x="1638" y="1145"/>
                  <a:pt x="1573" y="1104"/>
                  <a:pt x="1644" y="1126"/>
                </a:cubicBezTo>
                <a:cubicBezTo>
                  <a:pt x="1696" y="1161"/>
                  <a:pt x="1596" y="1188"/>
                  <a:pt x="1648" y="1223"/>
                </a:cubicBezTo>
                <a:cubicBezTo>
                  <a:pt x="1742" y="1218"/>
                  <a:pt x="1837" y="1221"/>
                  <a:pt x="1930" y="1209"/>
                </a:cubicBezTo>
                <a:cubicBezTo>
                  <a:pt x="1946" y="1207"/>
                  <a:pt x="1955" y="1188"/>
                  <a:pt x="1970" y="1182"/>
                </a:cubicBezTo>
                <a:cubicBezTo>
                  <a:pt x="1987" y="1175"/>
                  <a:pt x="2005" y="1173"/>
                  <a:pt x="2023" y="1169"/>
                </a:cubicBezTo>
                <a:cubicBezTo>
                  <a:pt x="2151" y="1105"/>
                  <a:pt x="1990" y="1179"/>
                  <a:pt x="2157" y="1129"/>
                </a:cubicBezTo>
                <a:cubicBezTo>
                  <a:pt x="2196" y="1117"/>
                  <a:pt x="2265" y="1066"/>
                  <a:pt x="2291" y="1048"/>
                </a:cubicBezTo>
                <a:cubicBezTo>
                  <a:pt x="2328" y="1023"/>
                  <a:pt x="2380" y="1000"/>
                  <a:pt x="2412" y="968"/>
                </a:cubicBezTo>
                <a:cubicBezTo>
                  <a:pt x="2477" y="903"/>
                  <a:pt x="2422" y="867"/>
                  <a:pt x="2492" y="808"/>
                </a:cubicBezTo>
                <a:cubicBezTo>
                  <a:pt x="2537" y="770"/>
                  <a:pt x="2529" y="706"/>
                  <a:pt x="2585" y="687"/>
                </a:cubicBezTo>
                <a:cubicBezTo>
                  <a:pt x="2608" y="616"/>
                  <a:pt x="2590" y="713"/>
                  <a:pt x="2652" y="620"/>
                </a:cubicBezTo>
                <a:cubicBezTo>
                  <a:pt x="2661" y="606"/>
                  <a:pt x="2652" y="499"/>
                  <a:pt x="2652" y="499"/>
                </a:cubicBezTo>
                <a:cubicBezTo>
                  <a:pt x="2676" y="425"/>
                  <a:pt x="2703" y="376"/>
                  <a:pt x="2746" y="312"/>
                </a:cubicBezTo>
                <a:cubicBezTo>
                  <a:pt x="2768" y="280"/>
                  <a:pt x="2800" y="258"/>
                  <a:pt x="2800" y="258"/>
                </a:cubicBezTo>
                <a:cubicBezTo>
                  <a:pt x="2809" y="244"/>
                  <a:pt x="3043" y="243"/>
                  <a:pt x="3055" y="231"/>
                </a:cubicBezTo>
                <a:cubicBezTo>
                  <a:pt x="3066" y="220"/>
                  <a:pt x="3086" y="218"/>
                  <a:pt x="3095" y="205"/>
                </a:cubicBezTo>
                <a:cubicBezTo>
                  <a:pt x="3164" y="101"/>
                  <a:pt x="3046" y="192"/>
                  <a:pt x="3149" y="124"/>
                </a:cubicBezTo>
                <a:cubicBezTo>
                  <a:pt x="3205" y="38"/>
                  <a:pt x="3224" y="58"/>
                  <a:pt x="3336" y="71"/>
                </a:cubicBezTo>
                <a:cubicBezTo>
                  <a:pt x="3349" y="75"/>
                  <a:pt x="3366" y="74"/>
                  <a:pt x="3376" y="84"/>
                </a:cubicBezTo>
                <a:cubicBezTo>
                  <a:pt x="3538" y="244"/>
                  <a:pt x="3354" y="113"/>
                  <a:pt x="3470" y="191"/>
                </a:cubicBezTo>
                <a:cubicBezTo>
                  <a:pt x="3487" y="244"/>
                  <a:pt x="3503" y="267"/>
                  <a:pt x="3550" y="298"/>
                </a:cubicBezTo>
                <a:cubicBezTo>
                  <a:pt x="3562" y="343"/>
                  <a:pt x="3582" y="458"/>
                  <a:pt x="3617" y="486"/>
                </a:cubicBezTo>
                <a:cubicBezTo>
                  <a:pt x="3628" y="495"/>
                  <a:pt x="3644" y="495"/>
                  <a:pt x="3658" y="499"/>
                </a:cubicBezTo>
                <a:cubicBezTo>
                  <a:pt x="3701" y="528"/>
                  <a:pt x="3728" y="563"/>
                  <a:pt x="3778" y="580"/>
                </a:cubicBezTo>
                <a:cubicBezTo>
                  <a:pt x="3816" y="689"/>
                  <a:pt x="3759" y="560"/>
                  <a:pt x="3832" y="633"/>
                </a:cubicBezTo>
                <a:cubicBezTo>
                  <a:pt x="3842" y="643"/>
                  <a:pt x="3835" y="663"/>
                  <a:pt x="3845" y="673"/>
                </a:cubicBezTo>
                <a:cubicBezTo>
                  <a:pt x="3886" y="714"/>
                  <a:pt x="3950" y="749"/>
                  <a:pt x="4006" y="767"/>
                </a:cubicBezTo>
                <a:cubicBezTo>
                  <a:pt x="4086" y="758"/>
                  <a:pt x="4146" y="751"/>
                  <a:pt x="4220" y="727"/>
                </a:cubicBezTo>
                <a:cubicBezTo>
                  <a:pt x="4263" y="698"/>
                  <a:pt x="4298" y="662"/>
                  <a:pt x="4341" y="633"/>
                </a:cubicBezTo>
                <a:cubicBezTo>
                  <a:pt x="4386" y="565"/>
                  <a:pt x="4420" y="490"/>
                  <a:pt x="4488" y="446"/>
                </a:cubicBezTo>
                <a:cubicBezTo>
                  <a:pt x="4514" y="339"/>
                  <a:pt x="4479" y="440"/>
                  <a:pt x="4542" y="352"/>
                </a:cubicBezTo>
                <a:cubicBezTo>
                  <a:pt x="4554" y="336"/>
                  <a:pt x="4558" y="315"/>
                  <a:pt x="4568" y="298"/>
                </a:cubicBezTo>
                <a:cubicBezTo>
                  <a:pt x="4614" y="221"/>
                  <a:pt x="4610" y="230"/>
                  <a:pt x="4662" y="178"/>
                </a:cubicBezTo>
                <a:cubicBezTo>
                  <a:pt x="4667" y="160"/>
                  <a:pt x="4669" y="141"/>
                  <a:pt x="4676" y="124"/>
                </a:cubicBezTo>
                <a:cubicBezTo>
                  <a:pt x="4682" y="109"/>
                  <a:pt x="4697" y="99"/>
                  <a:pt x="4702" y="84"/>
                </a:cubicBezTo>
                <a:cubicBezTo>
                  <a:pt x="4711" y="58"/>
                  <a:pt x="4831" y="125"/>
                  <a:pt x="4836" y="98"/>
                </a:cubicBezTo>
                <a:cubicBezTo>
                  <a:pt x="4840" y="0"/>
                  <a:pt x="4919" y="179"/>
                  <a:pt x="4943" y="84"/>
                </a:cubicBezTo>
                <a:cubicBezTo>
                  <a:pt x="4952" y="47"/>
                  <a:pt x="5077" y="165"/>
                  <a:pt x="5104" y="138"/>
                </a:cubicBezTo>
                <a:cubicBezTo>
                  <a:pt x="5124" y="118"/>
                  <a:pt x="5264" y="218"/>
                  <a:pt x="5264" y="218"/>
                </a:cubicBezTo>
                <a:cubicBezTo>
                  <a:pt x="5293" y="231"/>
                  <a:pt x="5293" y="218"/>
                  <a:pt x="5278" y="218"/>
                </a:cubicBezTo>
                <a:cubicBezTo>
                  <a:pt x="5291" y="227"/>
                  <a:pt x="5310" y="262"/>
                  <a:pt x="5310" y="262"/>
                </a:cubicBezTo>
                <a:cubicBezTo>
                  <a:pt x="5321" y="286"/>
                  <a:pt x="5305" y="316"/>
                  <a:pt x="5345" y="365"/>
                </a:cubicBezTo>
                <a:cubicBezTo>
                  <a:pt x="5350" y="419"/>
                  <a:pt x="5395" y="462"/>
                  <a:pt x="5412" y="513"/>
                </a:cubicBezTo>
                <a:cubicBezTo>
                  <a:pt x="5437" y="586"/>
                  <a:pt x="5466" y="634"/>
                  <a:pt x="5506" y="700"/>
                </a:cubicBezTo>
                <a:cubicBezTo>
                  <a:pt x="5523" y="728"/>
                  <a:pt x="5560" y="781"/>
                  <a:pt x="5560" y="781"/>
                </a:cubicBezTo>
                <a:cubicBezTo>
                  <a:pt x="5569" y="808"/>
                  <a:pt x="5573" y="836"/>
                  <a:pt x="5586" y="861"/>
                </a:cubicBezTo>
                <a:cubicBezTo>
                  <a:pt x="5595" y="879"/>
                  <a:pt x="5605" y="896"/>
                  <a:pt x="5613" y="915"/>
                </a:cubicBezTo>
                <a:cubicBezTo>
                  <a:pt x="5624" y="941"/>
                  <a:pt x="5631" y="968"/>
                  <a:pt x="5640" y="995"/>
                </a:cubicBezTo>
                <a:cubicBezTo>
                  <a:pt x="5644" y="1008"/>
                  <a:pt x="5653" y="1035"/>
                  <a:pt x="5653" y="1035"/>
                </a:cubicBezTo>
                <a:cubicBezTo>
                  <a:pt x="5658" y="1102"/>
                  <a:pt x="5656" y="1170"/>
                  <a:pt x="5667" y="1236"/>
                </a:cubicBezTo>
                <a:cubicBezTo>
                  <a:pt x="5670" y="1252"/>
                  <a:pt x="5687" y="1262"/>
                  <a:pt x="5694" y="1276"/>
                </a:cubicBezTo>
                <a:cubicBezTo>
                  <a:pt x="5700" y="1289"/>
                  <a:pt x="5699" y="1304"/>
                  <a:pt x="5707" y="1316"/>
                </a:cubicBezTo>
                <a:cubicBezTo>
                  <a:pt x="5726" y="1345"/>
                  <a:pt x="5754" y="1368"/>
                  <a:pt x="5774" y="1397"/>
                </a:cubicBezTo>
                <a:cubicBezTo>
                  <a:pt x="5783" y="1424"/>
                  <a:pt x="5808" y="1450"/>
                  <a:pt x="5801" y="1477"/>
                </a:cubicBezTo>
                <a:cubicBezTo>
                  <a:pt x="5792" y="1513"/>
                  <a:pt x="5792" y="1552"/>
                  <a:pt x="5774" y="1584"/>
                </a:cubicBezTo>
                <a:cubicBezTo>
                  <a:pt x="5769" y="1593"/>
                  <a:pt x="5682" y="1610"/>
                  <a:pt x="5667" y="1611"/>
                </a:cubicBezTo>
                <a:cubicBezTo>
                  <a:pt x="5582" y="1618"/>
                  <a:pt x="5497" y="1620"/>
                  <a:pt x="5412" y="1624"/>
                </a:cubicBezTo>
                <a:cubicBezTo>
                  <a:pt x="3653" y="1620"/>
                  <a:pt x="1894" y="1624"/>
                  <a:pt x="135" y="1611"/>
                </a:cubicBezTo>
                <a:cubicBezTo>
                  <a:pt x="98" y="1611"/>
                  <a:pt x="27" y="1584"/>
                  <a:pt x="27" y="1584"/>
                </a:cubicBezTo>
                <a:cubicBezTo>
                  <a:pt x="5" y="1515"/>
                  <a:pt x="1" y="1514"/>
                  <a:pt x="1" y="1410"/>
                </a:cubicBezTo>
                <a:cubicBezTo>
                  <a:pt x="1" y="1396"/>
                  <a:pt x="0" y="1374"/>
                  <a:pt x="14" y="1370"/>
                </a:cubicBezTo>
                <a:cubicBezTo>
                  <a:pt x="57" y="1358"/>
                  <a:pt x="103" y="1370"/>
                  <a:pt x="148" y="1370"/>
                </a:cubicBezTo>
                <a:close/>
              </a:path>
            </a:pathLst>
          </a:custGeom>
          <a:gradFill rotWithShape="0">
            <a:gsLst>
              <a:gs pos="0">
                <a:srgbClr val="996633"/>
              </a:gs>
              <a:gs pos="100000">
                <a:srgbClr val="FFCC99"/>
              </a:gs>
            </a:gsLst>
            <a:path path="rect">
              <a:fillToRect l="100000" b="100000"/>
            </a:path>
          </a:gradFill>
          <a:ln w="9525">
            <a:solidFill>
              <a:schemeClr val="tx1"/>
            </a:solidFill>
            <a:round/>
            <a:headEnd/>
            <a:tailEnd/>
          </a:ln>
          <a:effectLst/>
        </p:spPr>
        <p:txBody>
          <a:bodyPr/>
          <a:lstStyle/>
          <a:p>
            <a:endParaRPr lang="en-US">
              <a:solidFill>
                <a:prstClr val="black"/>
              </a:solidFill>
              <a:cs typeface="Arial" pitchFamily="34" charset="0"/>
            </a:endParaRPr>
          </a:p>
        </p:txBody>
      </p:sp>
      <p:sp>
        <p:nvSpPr>
          <p:cNvPr id="107528" name="Text Box 8"/>
          <p:cNvSpPr txBox="1">
            <a:spLocks noChangeArrowheads="1"/>
          </p:cNvSpPr>
          <p:nvPr/>
        </p:nvSpPr>
        <p:spPr bwMode="auto">
          <a:xfrm>
            <a:off x="228600" y="434975"/>
            <a:ext cx="1446213" cy="579438"/>
          </a:xfrm>
          <a:prstGeom prst="rect">
            <a:avLst/>
          </a:prstGeom>
          <a:noFill/>
          <a:ln w="9525">
            <a:noFill/>
            <a:miter lim="800000"/>
            <a:headEnd/>
            <a:tailEnd/>
          </a:ln>
          <a:effectLst/>
        </p:spPr>
        <p:txBody>
          <a:bodyPr wrap="none">
            <a:spAutoFit/>
          </a:bodyPr>
          <a:lstStyle/>
          <a:p>
            <a:r>
              <a:rPr lang="en-US" sz="3200">
                <a:solidFill>
                  <a:prstClr val="black"/>
                </a:solidFill>
                <a:latin typeface="Castellar" pitchFamily="18" charset="0"/>
                <a:cs typeface="Arial" pitchFamily="34" charset="0"/>
              </a:rPr>
              <a:t>Then</a:t>
            </a:r>
          </a:p>
        </p:txBody>
      </p:sp>
      <p:sp>
        <p:nvSpPr>
          <p:cNvPr id="107529" name="Text Box 9"/>
          <p:cNvSpPr txBox="1">
            <a:spLocks noChangeArrowheads="1"/>
          </p:cNvSpPr>
          <p:nvPr/>
        </p:nvSpPr>
        <p:spPr bwMode="auto">
          <a:xfrm>
            <a:off x="6858000" y="434975"/>
            <a:ext cx="1841500" cy="579438"/>
          </a:xfrm>
          <a:prstGeom prst="rect">
            <a:avLst/>
          </a:prstGeom>
          <a:noFill/>
          <a:ln w="9525">
            <a:noFill/>
            <a:miter lim="800000"/>
            <a:headEnd/>
            <a:tailEnd/>
          </a:ln>
          <a:effectLst/>
        </p:spPr>
        <p:txBody>
          <a:bodyPr wrap="none">
            <a:spAutoFit/>
          </a:bodyPr>
          <a:lstStyle/>
          <a:p>
            <a:r>
              <a:rPr lang="en-US" sz="3200">
                <a:solidFill>
                  <a:prstClr val="black"/>
                </a:solidFill>
                <a:latin typeface="Castellar" pitchFamily="18" charset="0"/>
                <a:cs typeface="Arial" pitchFamily="34" charset="0"/>
              </a:rPr>
              <a:t>Today</a:t>
            </a:r>
          </a:p>
        </p:txBody>
      </p:sp>
      <p:sp>
        <p:nvSpPr>
          <p:cNvPr id="107530" name="Text Box 10"/>
          <p:cNvSpPr txBox="1">
            <a:spLocks noChangeArrowheads="1"/>
          </p:cNvSpPr>
          <p:nvPr/>
        </p:nvSpPr>
        <p:spPr bwMode="auto">
          <a:xfrm>
            <a:off x="3810000" y="53975"/>
            <a:ext cx="1555234"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stellar" pitchFamily="18" charset="0"/>
                <a:cs typeface="Arial" pitchFamily="34" charset="0"/>
              </a:rPr>
              <a:t>Messiah</a:t>
            </a:r>
            <a:endParaRPr lang="en-US" sz="3200" dirty="0">
              <a:solidFill>
                <a:prstClr val="black"/>
              </a:solidFill>
              <a:latin typeface="Castellar" pitchFamily="18" charset="0"/>
              <a:cs typeface="Arial" pitchFamily="34" charset="0"/>
            </a:endParaRPr>
          </a:p>
        </p:txBody>
      </p:sp>
      <p:sp>
        <p:nvSpPr>
          <p:cNvPr id="107531" name="Text Box 11"/>
          <p:cNvSpPr txBox="1">
            <a:spLocks noChangeArrowheads="1"/>
          </p:cNvSpPr>
          <p:nvPr/>
        </p:nvSpPr>
        <p:spPr bwMode="auto">
          <a:xfrm>
            <a:off x="228600" y="892175"/>
            <a:ext cx="3478213" cy="1552575"/>
          </a:xfrm>
          <a:prstGeom prst="rect">
            <a:avLst/>
          </a:prstGeom>
          <a:noFill/>
          <a:ln w="9525">
            <a:noFill/>
            <a:miter lim="800000"/>
            <a:headEnd/>
            <a:tailEnd/>
          </a:ln>
          <a:effectLst/>
        </p:spPr>
        <p:txBody>
          <a:bodyPr wrap="none">
            <a:spAutoFit/>
          </a:bodyPr>
          <a:lstStyle/>
          <a:p>
            <a:r>
              <a:rPr lang="en-US">
                <a:solidFill>
                  <a:prstClr val="black"/>
                </a:solidFill>
                <a:latin typeface="Tahoma" pitchFamily="34" charset="0"/>
                <a:cs typeface="Arial" pitchFamily="34" charset="0"/>
              </a:rPr>
              <a:t>God Rules </a:t>
            </a:r>
          </a:p>
          <a:p>
            <a:r>
              <a:rPr lang="en-US">
                <a:solidFill>
                  <a:prstClr val="black"/>
                </a:solidFill>
                <a:latin typeface="Tahoma" pitchFamily="34" charset="0"/>
                <a:cs typeface="Arial" pitchFamily="34" charset="0"/>
              </a:rPr>
              <a:t>God is Stronger than</a:t>
            </a:r>
          </a:p>
          <a:p>
            <a:pPr lvl="1"/>
            <a:r>
              <a:rPr lang="en-US">
                <a:solidFill>
                  <a:prstClr val="black"/>
                </a:solidFill>
                <a:latin typeface="Tahoma" pitchFamily="34" charset="0"/>
                <a:cs typeface="Arial" pitchFamily="34" charset="0"/>
              </a:rPr>
              <a:t>idols of other nations</a:t>
            </a:r>
          </a:p>
          <a:p>
            <a:r>
              <a:rPr lang="en-US">
                <a:solidFill>
                  <a:prstClr val="black"/>
                </a:solidFill>
                <a:latin typeface="Tahoma" pitchFamily="34" charset="0"/>
                <a:cs typeface="Arial" pitchFamily="34" charset="0"/>
              </a:rPr>
              <a:t>Events due to God</a:t>
            </a:r>
          </a:p>
        </p:txBody>
      </p:sp>
      <p:sp>
        <p:nvSpPr>
          <p:cNvPr id="107532" name="Text Box 12"/>
          <p:cNvSpPr txBox="1">
            <a:spLocks noChangeArrowheads="1"/>
          </p:cNvSpPr>
          <p:nvPr/>
        </p:nvSpPr>
        <p:spPr bwMode="auto">
          <a:xfrm>
            <a:off x="3276600" y="587375"/>
            <a:ext cx="3133725" cy="822325"/>
          </a:xfrm>
          <a:prstGeom prst="rect">
            <a:avLst/>
          </a:prstGeom>
          <a:noFill/>
          <a:ln w="9525">
            <a:noFill/>
            <a:miter lim="800000"/>
            <a:headEnd/>
            <a:tailEnd/>
          </a:ln>
          <a:effectLst/>
        </p:spPr>
        <p:txBody>
          <a:bodyPr wrap="none">
            <a:spAutoFit/>
          </a:bodyPr>
          <a:lstStyle/>
          <a:p>
            <a:pPr algn="ctr"/>
            <a:r>
              <a:rPr lang="en-US">
                <a:solidFill>
                  <a:prstClr val="black"/>
                </a:solidFill>
                <a:latin typeface="Tahoma" pitchFamily="34" charset="0"/>
                <a:cs typeface="Arial" pitchFamily="34" charset="0"/>
              </a:rPr>
              <a:t>God’s Eternal Purpose</a:t>
            </a:r>
          </a:p>
          <a:p>
            <a:pPr algn="ctr"/>
            <a:r>
              <a:rPr lang="en-US">
                <a:solidFill>
                  <a:prstClr val="black"/>
                </a:solidFill>
                <a:latin typeface="Tahoma" pitchFamily="34" charset="0"/>
                <a:cs typeface="Arial" pitchFamily="34" charset="0"/>
              </a:rPr>
              <a:t>Fulfilled</a:t>
            </a:r>
          </a:p>
        </p:txBody>
      </p:sp>
      <p:sp>
        <p:nvSpPr>
          <p:cNvPr id="107533" name="Text Box 13"/>
          <p:cNvSpPr txBox="1">
            <a:spLocks noChangeArrowheads="1"/>
          </p:cNvSpPr>
          <p:nvPr/>
        </p:nvSpPr>
        <p:spPr bwMode="auto">
          <a:xfrm>
            <a:off x="6629400" y="892175"/>
            <a:ext cx="2581275" cy="822325"/>
          </a:xfrm>
          <a:prstGeom prst="rect">
            <a:avLst/>
          </a:prstGeom>
          <a:noFill/>
          <a:ln w="9525">
            <a:noFill/>
            <a:miter lim="800000"/>
            <a:headEnd/>
            <a:tailEnd/>
          </a:ln>
          <a:effectLst/>
        </p:spPr>
        <p:txBody>
          <a:bodyPr>
            <a:spAutoFit/>
          </a:bodyPr>
          <a:lstStyle/>
          <a:p>
            <a:pPr algn="ctr"/>
            <a:r>
              <a:rPr lang="en-US">
                <a:solidFill>
                  <a:prstClr val="black"/>
                </a:solidFill>
                <a:latin typeface="Tahoma" pitchFamily="34" charset="0"/>
                <a:cs typeface="Arial" pitchFamily="34" charset="0"/>
              </a:rPr>
              <a:t>Know God’s Power &amp; Plan</a:t>
            </a:r>
          </a:p>
        </p:txBody>
      </p:sp>
      <p:grpSp>
        <p:nvGrpSpPr>
          <p:cNvPr id="2" name="Group 14"/>
          <p:cNvGrpSpPr>
            <a:grpSpLocks/>
          </p:cNvGrpSpPr>
          <p:nvPr/>
        </p:nvGrpSpPr>
        <p:grpSpPr bwMode="auto">
          <a:xfrm>
            <a:off x="228600" y="7451835"/>
            <a:ext cx="8153400" cy="1552575"/>
            <a:chOff x="384" y="3264"/>
            <a:chExt cx="5136" cy="978"/>
          </a:xfrm>
        </p:grpSpPr>
        <p:sp>
          <p:nvSpPr>
            <p:cNvPr id="107535" name="Text Box 15"/>
            <p:cNvSpPr txBox="1">
              <a:spLocks noChangeArrowheads="1"/>
            </p:cNvSpPr>
            <p:nvPr/>
          </p:nvSpPr>
          <p:spPr bwMode="auto">
            <a:xfrm>
              <a:off x="2688" y="3264"/>
              <a:ext cx="1152" cy="978"/>
            </a:xfrm>
            <a:prstGeom prst="rect">
              <a:avLst/>
            </a:prstGeom>
            <a:noFill/>
            <a:ln w="9525">
              <a:noFill/>
              <a:miter lim="800000"/>
              <a:headEnd/>
              <a:tailEnd/>
            </a:ln>
            <a:effectLst/>
          </p:spPr>
          <p:txBody>
            <a:bodyPr>
              <a:spAutoFit/>
            </a:bodyPr>
            <a:lstStyle/>
            <a:p>
              <a:pPr algn="ctr"/>
              <a:r>
                <a:rPr lang="en-US">
                  <a:solidFill>
                    <a:prstClr val="black"/>
                  </a:solidFill>
                  <a:latin typeface="Tahoma" pitchFamily="34" charset="0"/>
                  <a:cs typeface="Arial" pitchFamily="34" charset="0"/>
                </a:rPr>
                <a:t>God’s Eternal Purpose</a:t>
              </a:r>
            </a:p>
            <a:p>
              <a:pPr algn="ctr"/>
              <a:r>
                <a:rPr lang="en-US">
                  <a:solidFill>
                    <a:prstClr val="black"/>
                  </a:solidFill>
                  <a:latin typeface="Tahoma" pitchFamily="34" charset="0"/>
                  <a:cs typeface="Arial" pitchFamily="34" charset="0"/>
                </a:rPr>
                <a:t>Failed??</a:t>
              </a:r>
            </a:p>
          </p:txBody>
        </p:sp>
        <p:sp>
          <p:nvSpPr>
            <p:cNvPr id="107536" name="Text Box 16"/>
            <p:cNvSpPr txBox="1">
              <a:spLocks noChangeArrowheads="1"/>
            </p:cNvSpPr>
            <p:nvPr/>
          </p:nvSpPr>
          <p:spPr bwMode="auto">
            <a:xfrm>
              <a:off x="4368" y="3456"/>
              <a:ext cx="1152" cy="748"/>
            </a:xfrm>
            <a:prstGeom prst="rect">
              <a:avLst/>
            </a:prstGeom>
            <a:noFill/>
            <a:ln w="9525">
              <a:noFill/>
              <a:miter lim="800000"/>
              <a:headEnd/>
              <a:tailEnd/>
            </a:ln>
            <a:effectLst/>
          </p:spPr>
          <p:txBody>
            <a:bodyPr>
              <a:spAutoFit/>
            </a:bodyPr>
            <a:lstStyle/>
            <a:p>
              <a:pPr algn="ctr"/>
              <a:r>
                <a:rPr lang="en-US">
                  <a:solidFill>
                    <a:prstClr val="black"/>
                  </a:solidFill>
                  <a:latin typeface="Tahoma" pitchFamily="34" charset="0"/>
                  <a:cs typeface="Arial" pitchFamily="34" charset="0"/>
                </a:rPr>
                <a:t>Still waiting for literal fulfillment??</a:t>
              </a:r>
            </a:p>
          </p:txBody>
        </p:sp>
        <p:sp>
          <p:nvSpPr>
            <p:cNvPr id="107537" name="Text Box 17"/>
            <p:cNvSpPr txBox="1">
              <a:spLocks noChangeArrowheads="1"/>
            </p:cNvSpPr>
            <p:nvPr/>
          </p:nvSpPr>
          <p:spPr bwMode="auto">
            <a:xfrm>
              <a:off x="384" y="3456"/>
              <a:ext cx="1296" cy="748"/>
            </a:xfrm>
            <a:prstGeom prst="rect">
              <a:avLst/>
            </a:prstGeom>
            <a:noFill/>
            <a:ln w="9525">
              <a:noFill/>
              <a:miter lim="800000"/>
              <a:headEnd/>
              <a:tailEnd/>
            </a:ln>
            <a:effectLst/>
          </p:spPr>
          <p:txBody>
            <a:bodyPr>
              <a:spAutoFit/>
            </a:bodyPr>
            <a:lstStyle/>
            <a:p>
              <a:pPr algn="ctr"/>
              <a:r>
                <a:rPr lang="en-US" dirty="0">
                  <a:solidFill>
                    <a:prstClr val="black"/>
                  </a:solidFill>
                  <a:latin typeface="Tahoma" pitchFamily="34" charset="0"/>
                  <a:cs typeface="Arial" pitchFamily="34" charset="0"/>
                </a:rPr>
                <a:t>Prophecy applies to &gt;2000 AD??</a:t>
              </a:r>
            </a:p>
          </p:txBody>
        </p:sp>
      </p:grpSp>
      <p:pic>
        <p:nvPicPr>
          <p:cNvPr id="19" name="Picture 4"/>
          <p:cNvPicPr>
            <a:picLocks noChangeAspect="1"/>
          </p:cNvPicPr>
          <p:nvPr/>
        </p:nvPicPr>
        <p:blipFill>
          <a:blip r:embed="rId6">
            <a:extLst>
              <a:ext uri="{28A0092B-C50C-407E-A947-70E740481C1C}">
                <a14:useLocalDpi xmlns:a14="http://schemas.microsoft.com/office/drawing/2010/main" val="0"/>
              </a:ext>
            </a:extLst>
          </a:blip>
          <a:srcRect t="-2" b="31934"/>
          <a:stretch>
            <a:fillRect/>
          </a:stretch>
        </p:blipFill>
        <p:spPr bwMode="auto">
          <a:xfrm>
            <a:off x="-5084380" y="3268065"/>
            <a:ext cx="4153858" cy="272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33934" y="6032654"/>
            <a:ext cx="7320099" cy="861774"/>
          </a:xfrm>
          <a:prstGeom prst="rect">
            <a:avLst/>
          </a:prstGeom>
          <a:solidFill>
            <a:schemeClr val="bg1"/>
          </a:solidFill>
        </p:spPr>
        <p:txBody>
          <a:bodyPr wrap="square" rtlCol="0">
            <a:spAutoFit/>
          </a:bodyPr>
          <a:lstStyle/>
          <a:p>
            <a:pPr fontAlgn="base">
              <a:spcBef>
                <a:spcPct val="0"/>
              </a:spcBef>
              <a:spcAft>
                <a:spcPct val="0"/>
              </a:spcAft>
            </a:pPr>
            <a:r>
              <a:rPr lang="en-US" sz="1000" dirty="0">
                <a:solidFill>
                  <a:prstClr val="black"/>
                </a:solidFill>
                <a:latin typeface="Arial" pitchFamily="34" charset="0"/>
                <a:cs typeface="Arial" pitchFamily="34" charset="0"/>
              </a:rPr>
              <a:t>“We find that the chance that any man might have lived down to the present time and fulfilled all eight prophecies is 1 in 10</a:t>
            </a:r>
            <a:r>
              <a:rPr lang="en-US" sz="1000" baseline="30000" dirty="0">
                <a:solidFill>
                  <a:prstClr val="black"/>
                </a:solidFill>
                <a:latin typeface="Arial" pitchFamily="34" charset="0"/>
                <a:cs typeface="Arial" pitchFamily="34" charset="0"/>
              </a:rPr>
              <a:t>17</a:t>
            </a:r>
            <a:r>
              <a:rPr lang="en-US" sz="1000" dirty="0">
                <a:solidFill>
                  <a:prstClr val="black"/>
                </a:solidFill>
                <a:latin typeface="Arial" pitchFamily="34" charset="0"/>
                <a:cs typeface="Arial" pitchFamily="34" charset="0"/>
              </a:rPr>
              <a:t>.”</a:t>
            </a:r>
          </a:p>
          <a:p>
            <a:pPr fontAlgn="base">
              <a:spcBef>
                <a:spcPct val="0"/>
              </a:spcBef>
              <a:spcAft>
                <a:spcPct val="0"/>
              </a:spcAft>
            </a:pPr>
            <a:endParaRPr lang="en-US" sz="1000" dirty="0">
              <a:solidFill>
                <a:prstClr val="black"/>
              </a:solidFill>
              <a:latin typeface="Arial" pitchFamily="34" charset="0"/>
              <a:cs typeface="Arial" pitchFamily="34" charset="0"/>
            </a:endParaRPr>
          </a:p>
          <a:p>
            <a:pPr fontAlgn="base">
              <a:spcBef>
                <a:spcPct val="0"/>
              </a:spcBef>
              <a:spcAft>
                <a:spcPct val="0"/>
              </a:spcAft>
            </a:pPr>
            <a:r>
              <a:rPr lang="en-US" sz="1000" b="1" dirty="0">
                <a:solidFill>
                  <a:prstClr val="black"/>
                </a:solidFill>
                <a:latin typeface="Arial" pitchFamily="34" charset="0"/>
                <a:cs typeface="Arial" pitchFamily="34" charset="0"/>
              </a:rPr>
              <a:t>-Peter W. Stoner</a:t>
            </a:r>
          </a:p>
          <a:p>
            <a:pPr fontAlgn="base">
              <a:spcBef>
                <a:spcPct val="0"/>
              </a:spcBef>
              <a:spcAft>
                <a:spcPct val="0"/>
              </a:spcAft>
            </a:pPr>
            <a:r>
              <a:rPr lang="en-US" sz="1000" b="1" dirty="0">
                <a:solidFill>
                  <a:prstClr val="black"/>
                </a:solidFill>
                <a:latin typeface="Arial" pitchFamily="34" charset="0"/>
                <a:cs typeface="Arial" pitchFamily="34" charset="0"/>
              </a:rPr>
              <a:t>Quoted in </a:t>
            </a:r>
            <a:r>
              <a:rPr lang="en-US" sz="1000" b="1" i="1" dirty="0">
                <a:solidFill>
                  <a:prstClr val="black"/>
                </a:solidFill>
                <a:latin typeface="Arial" pitchFamily="34" charset="0"/>
                <a:cs typeface="Arial" pitchFamily="34" charset="0"/>
              </a:rPr>
              <a:t>Evidence That Demands A Verdict, </a:t>
            </a:r>
            <a:r>
              <a:rPr lang="en-US" sz="1000" b="1" dirty="0">
                <a:solidFill>
                  <a:prstClr val="black"/>
                </a:solidFill>
                <a:latin typeface="Arial" pitchFamily="34" charset="0"/>
                <a:cs typeface="Arial" pitchFamily="34" charset="0"/>
              </a:rPr>
              <a:t>p.167</a:t>
            </a:r>
            <a:endParaRPr lang="en-CA" sz="1000" b="1" dirty="0">
              <a:solidFill>
                <a:prstClr val="black"/>
              </a:solidFill>
              <a:latin typeface="Arial" pitchFamily="34" charset="0"/>
              <a:cs typeface="Arial" pitchFamily="34" charset="0"/>
            </a:endParaRPr>
          </a:p>
          <a:p>
            <a:pPr fontAlgn="base">
              <a:spcBef>
                <a:spcPct val="0"/>
              </a:spcBef>
              <a:spcAft>
                <a:spcPct val="0"/>
              </a:spcAft>
            </a:pPr>
            <a:endParaRPr lang="en-US" sz="1000" dirty="0">
              <a:solidFill>
                <a:prstClr val="black"/>
              </a:solidFill>
              <a:latin typeface="Arial" pitchFamily="34" charset="0"/>
              <a:cs typeface="Arial" pitchFamily="34"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4284641063"/>
              </p:ext>
            </p:extLst>
          </p:nvPr>
        </p:nvGraphicFramePr>
        <p:xfrm>
          <a:off x="4843462" y="3084513"/>
          <a:ext cx="4170834" cy="2849842"/>
        </p:xfrm>
        <a:graphic>
          <a:graphicData uri="http://schemas.openxmlformats.org/drawingml/2006/table">
            <a:tbl>
              <a:tblPr firstRow="1" bandRow="1"/>
              <a:tblGrid>
                <a:gridCol w="290386"/>
                <a:gridCol w="2146538"/>
                <a:gridCol w="866955"/>
                <a:gridCol w="866955"/>
              </a:tblGrid>
              <a:tr h="326227">
                <a:tc>
                  <a:txBody>
                    <a:bodyPr/>
                    <a:lstStyle/>
                    <a:p>
                      <a:pPr marL="0" algn="ctr" defTabSz="914400" rtl="0" eaLnBrk="1" latinLnBrk="0" hangingPunct="1"/>
                      <a:r>
                        <a:rPr lang="en-CA" sz="1000" b="1" kern="1200" dirty="0" smtClean="0">
                          <a:solidFill>
                            <a:schemeClr val="lt1"/>
                          </a:solidFill>
                          <a:latin typeface="Candara"/>
                          <a:ea typeface="+mn-ea"/>
                          <a:cs typeface="+mn-cs"/>
                        </a:rPr>
                        <a:t>#</a:t>
                      </a:r>
                      <a:endParaRPr lang="en-CA" sz="1000" b="1" kern="1200" dirty="0">
                        <a:solidFill>
                          <a:schemeClr val="lt1"/>
                        </a:solidFill>
                        <a:latin typeface="Candara"/>
                        <a:ea typeface="+mn-ea"/>
                        <a:cs typeface="+mn-cs"/>
                      </a:endParaRPr>
                    </a:p>
                  </a:txBody>
                  <a:tcPr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algn="ctr" defTabSz="914400" rtl="0" eaLnBrk="1" latinLnBrk="0" hangingPunct="1"/>
                      <a:r>
                        <a:rPr lang="en-CA" sz="1000" b="1" kern="1200" dirty="0" smtClean="0">
                          <a:solidFill>
                            <a:schemeClr val="lt1"/>
                          </a:solidFill>
                          <a:latin typeface="Candara"/>
                          <a:ea typeface="+mn-ea"/>
                          <a:cs typeface="+mn-cs"/>
                        </a:rPr>
                        <a:t>Prophecy</a:t>
                      </a:r>
                      <a:endParaRPr lang="en-CA" sz="1000" b="1" kern="1200" dirty="0">
                        <a:solidFill>
                          <a:schemeClr val="lt1"/>
                        </a:solidFill>
                        <a:latin typeface="Candara"/>
                        <a:ea typeface="+mn-ea"/>
                        <a:cs typeface="+mn-cs"/>
                      </a:endParaRPr>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2E27"/>
                    </a:solidFill>
                  </a:tcPr>
                </a:tc>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algn="ctr" defTabSz="914400" rtl="0" eaLnBrk="1" latinLnBrk="0" hangingPunct="1"/>
                      <a:r>
                        <a:rPr lang="en-CA" sz="1000" b="1" kern="1200" dirty="0" smtClean="0">
                          <a:solidFill>
                            <a:schemeClr val="lt1"/>
                          </a:solidFill>
                          <a:latin typeface="Candara"/>
                          <a:ea typeface="+mn-ea"/>
                          <a:cs typeface="+mn-cs"/>
                        </a:rPr>
                        <a:t>Scripture</a:t>
                      </a:r>
                      <a:endParaRPr lang="en-CA" sz="1000" b="1" kern="1200" dirty="0">
                        <a:solidFill>
                          <a:schemeClr val="lt1"/>
                        </a:solidFill>
                        <a:latin typeface="Candara"/>
                        <a:ea typeface="+mn-ea"/>
                        <a:cs typeface="+mn-cs"/>
                      </a:endParaRPr>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2E27"/>
                    </a:solidFill>
                  </a:tcPr>
                </a:tc>
                <a:tc>
                  <a:txBody>
                    <a:bodyPr/>
                    <a:lstStyle/>
                    <a:p>
                      <a:pPr marL="0" algn="ctr" defTabSz="914400" rtl="0" eaLnBrk="1" latinLnBrk="0" hangingPunct="1"/>
                      <a:r>
                        <a:rPr lang="en-CA" sz="1000" b="1" kern="1200" dirty="0" smtClean="0">
                          <a:solidFill>
                            <a:schemeClr val="lt1"/>
                          </a:solidFill>
                          <a:latin typeface="Candara"/>
                          <a:ea typeface="+mn-ea"/>
                          <a:cs typeface="+mn-cs"/>
                        </a:rPr>
                        <a:t>Odds</a:t>
                      </a:r>
                      <a:endParaRPr lang="en-CA" sz="1000" b="1" kern="1200" dirty="0">
                        <a:solidFill>
                          <a:schemeClr val="lt1"/>
                        </a:solidFill>
                        <a:latin typeface="Candara"/>
                        <a:ea typeface="+mn-ea"/>
                        <a:cs typeface="+mn-cs"/>
                      </a:endParaRPr>
                    </a:p>
                  </a:txBody>
                  <a:tcPr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solidFill>
                  </a:tcPr>
                </a:tc>
              </a:tr>
              <a:tr h="232913">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1</a:t>
                      </a:r>
                    </a:p>
                  </a:txBody>
                  <a:tcPr marT="34290" marB="3429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Born in Bethlehem</a:t>
                      </a:r>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CA" sz="1000" dirty="0" smtClean="0"/>
                        <a:t>Micah 5:2</a:t>
                      </a:r>
                      <a:endParaRPr lang="en-CA" sz="1000" dirty="0"/>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40000"/>
                      </a:srgbClr>
                    </a:solidFill>
                  </a:tcPr>
                </a:tc>
                <a:tc>
                  <a:txBody>
                    <a:bodyPr/>
                    <a:lstStyle/>
                    <a:p>
                      <a:pPr algn="ctr"/>
                      <a:r>
                        <a:rPr lang="en-CA" sz="1000" dirty="0" smtClean="0"/>
                        <a:t>2.8 x </a:t>
                      </a:r>
                      <a:r>
                        <a:rPr lang="en-US" sz="1000" dirty="0" smtClean="0"/>
                        <a:t>10</a:t>
                      </a:r>
                      <a:r>
                        <a:rPr lang="en-US" sz="1000" baseline="30000" dirty="0" smtClean="0"/>
                        <a:t>5</a:t>
                      </a:r>
                      <a:r>
                        <a:rPr lang="en-CA" sz="1000" dirty="0" smtClean="0"/>
                        <a:t> </a:t>
                      </a:r>
                      <a:endParaRPr lang="en-CA" sz="1000" dirty="0"/>
                    </a:p>
                  </a:txBody>
                  <a:tcPr marT="34290" marB="3429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40000"/>
                      </a:srgbClr>
                    </a:solidFill>
                  </a:tcPr>
                </a:tc>
              </a:tr>
              <a:tr h="258792">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2</a:t>
                      </a:r>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A Forerunner To Prepare the Way</a:t>
                      </a:r>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CA" sz="1000" dirty="0" smtClean="0"/>
                        <a:t>Malachi 3:1</a:t>
                      </a:r>
                      <a:endParaRPr lang="en-CA" sz="1000" dirty="0"/>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20000"/>
                      </a:srgbClr>
                    </a:solidFill>
                  </a:tcPr>
                </a:tc>
                <a:tc>
                  <a:txBody>
                    <a:bodyPr/>
                    <a:lstStyle/>
                    <a:p>
                      <a:pPr algn="ctr"/>
                      <a:r>
                        <a:rPr lang="en-CA" sz="1000" dirty="0" smtClean="0"/>
                        <a:t>1 in </a:t>
                      </a:r>
                      <a:r>
                        <a:rPr lang="en-US" sz="1000" dirty="0" smtClean="0"/>
                        <a:t>10</a:t>
                      </a:r>
                      <a:r>
                        <a:rPr lang="en-US" sz="1000" baseline="30000" dirty="0" smtClean="0"/>
                        <a:t>3</a:t>
                      </a:r>
                      <a:endParaRPr lang="en-CA" sz="1000" dirty="0"/>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r>
              <a:tr h="258793">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3</a:t>
                      </a:r>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Enter Jerusalem as King on a Colt</a:t>
                      </a:r>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CA" sz="1000" dirty="0" smtClean="0"/>
                        <a:t>Zechariah</a:t>
                      </a:r>
                      <a:r>
                        <a:rPr lang="en-CA" sz="1000" baseline="0" dirty="0" smtClean="0"/>
                        <a:t> 9:9</a:t>
                      </a:r>
                      <a:endParaRPr lang="en-CA" sz="1000" dirty="0"/>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40000"/>
                      </a:srgbClr>
                    </a:solidFill>
                  </a:tcPr>
                </a:tc>
                <a:tc>
                  <a:txBody>
                    <a:bodyPr/>
                    <a:lstStyle/>
                    <a:p>
                      <a:pPr algn="ctr"/>
                      <a:r>
                        <a:rPr lang="en-CA" sz="1000" dirty="0" smtClean="0"/>
                        <a:t>1 in </a:t>
                      </a:r>
                      <a:r>
                        <a:rPr lang="en-US" sz="1000" dirty="0" smtClean="0"/>
                        <a:t>10</a:t>
                      </a:r>
                      <a:r>
                        <a:rPr lang="en-US" sz="1000" baseline="30000" dirty="0" smtClean="0"/>
                        <a:t>2</a:t>
                      </a:r>
                      <a:endParaRPr lang="en-CA" sz="1000" dirty="0"/>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40000"/>
                      </a:srgbClr>
                    </a:solidFill>
                  </a:tcPr>
                </a:tc>
              </a:tr>
              <a:tr h="232913">
                <a:tc>
                  <a:txBody>
                    <a:bodyPr/>
                    <a:lstStyle/>
                    <a:p>
                      <a:pPr algn="l"/>
                      <a:r>
                        <a:rPr lang="en-CA" sz="1000" dirty="0" smtClean="0"/>
                        <a:t>4</a:t>
                      </a:r>
                      <a:endParaRPr lang="en-CA" sz="1000" dirty="0"/>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l"/>
                      <a:r>
                        <a:rPr lang="en-CA" sz="1000" dirty="0" smtClean="0"/>
                        <a:t>Betrayed By Friend, Wounds In Hands</a:t>
                      </a:r>
                      <a:endParaRPr lang="en-CA" sz="1000" dirty="0"/>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CA" sz="1000" dirty="0" smtClean="0"/>
                        <a:t>Zechariah</a:t>
                      </a:r>
                      <a:r>
                        <a:rPr lang="en-CA" sz="1000" baseline="0" dirty="0" smtClean="0"/>
                        <a:t> 13:6</a:t>
                      </a:r>
                      <a:endParaRPr lang="en-CA" sz="1000" dirty="0"/>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20000"/>
                      </a:srgbClr>
                    </a:solidFill>
                  </a:tcPr>
                </a:tc>
                <a:tc>
                  <a:txBody>
                    <a:bodyPr/>
                    <a:lstStyle/>
                    <a:p>
                      <a:pPr algn="ctr"/>
                      <a:r>
                        <a:rPr lang="en-CA" sz="1000" dirty="0" smtClean="0"/>
                        <a:t>1 in </a:t>
                      </a:r>
                      <a:r>
                        <a:rPr lang="en-US" sz="1000" dirty="0" smtClean="0"/>
                        <a:t>10</a:t>
                      </a:r>
                      <a:r>
                        <a:rPr lang="en-US" sz="1000" baseline="30000" dirty="0" smtClean="0"/>
                        <a:t>3</a:t>
                      </a:r>
                      <a:endParaRPr lang="en-CA" sz="1000" dirty="0"/>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r>
              <a:tr h="267419">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5</a:t>
                      </a:r>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Betrayed for 30 Pieces of Silver</a:t>
                      </a:r>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CA" sz="1000" dirty="0" smtClean="0"/>
                        <a:t>Zechariah</a:t>
                      </a:r>
                      <a:r>
                        <a:rPr lang="en-CA" sz="1000" baseline="0" dirty="0" smtClean="0"/>
                        <a:t> 11:12</a:t>
                      </a:r>
                      <a:endParaRPr lang="en-CA" sz="1000" dirty="0"/>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40000"/>
                      </a:srgbClr>
                    </a:solidFill>
                  </a:tcPr>
                </a:tc>
                <a:tc>
                  <a:txBody>
                    <a:bodyPr/>
                    <a:lstStyle/>
                    <a:p>
                      <a:pPr algn="ctr"/>
                      <a:r>
                        <a:rPr lang="en-CA" sz="1000" dirty="0" smtClean="0"/>
                        <a:t>1 in </a:t>
                      </a:r>
                      <a:r>
                        <a:rPr lang="en-US" sz="1000" dirty="0" smtClean="0"/>
                        <a:t>10</a:t>
                      </a:r>
                      <a:r>
                        <a:rPr lang="en-US" sz="1000" baseline="30000" dirty="0" smtClean="0"/>
                        <a:t>3</a:t>
                      </a:r>
                      <a:endParaRPr lang="en-CA" sz="1000" dirty="0"/>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40000"/>
                      </a:srgbClr>
                    </a:solidFill>
                  </a:tcPr>
                </a:tc>
              </a:tr>
              <a:tr h="289746">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6</a:t>
                      </a:r>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30 Pieces Cast to Potter in Lord’s House</a:t>
                      </a:r>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CA" sz="1000" dirty="0" smtClean="0"/>
                        <a:t>Zechariah 11:13</a:t>
                      </a:r>
                      <a:endParaRPr lang="en-CA" sz="1000" dirty="0"/>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20000"/>
                      </a:srgbClr>
                    </a:solidFill>
                  </a:tcPr>
                </a:tc>
                <a:tc>
                  <a:txBody>
                    <a:bodyPr/>
                    <a:lstStyle/>
                    <a:p>
                      <a:pPr algn="ctr"/>
                      <a:r>
                        <a:rPr lang="en-CA" sz="1000" dirty="0" smtClean="0"/>
                        <a:t>1 in </a:t>
                      </a:r>
                      <a:r>
                        <a:rPr lang="en-US" sz="1000" dirty="0" smtClean="0"/>
                        <a:t>10</a:t>
                      </a:r>
                      <a:r>
                        <a:rPr lang="en-US" sz="1000" baseline="30000" dirty="0" smtClean="0"/>
                        <a:t>5</a:t>
                      </a:r>
                      <a:endParaRPr lang="en-CA" sz="1000" dirty="0"/>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r>
              <a:tr h="279597">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7</a:t>
                      </a:r>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Oppressed and Afflicted, Yet Silent</a:t>
                      </a:r>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4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CA" sz="1000" dirty="0" smtClean="0"/>
                        <a:t>Isaiah 53:7</a:t>
                      </a:r>
                      <a:endParaRPr lang="en-CA" sz="1000" dirty="0"/>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2E27">
                        <a:tint val="40000"/>
                      </a:srgbClr>
                    </a:solidFill>
                  </a:tcPr>
                </a:tc>
                <a:tc>
                  <a:txBody>
                    <a:bodyPr/>
                    <a:lstStyle/>
                    <a:p>
                      <a:pPr algn="ctr"/>
                      <a:r>
                        <a:rPr lang="en-CA" sz="1000" dirty="0" smtClean="0"/>
                        <a:t>1 in </a:t>
                      </a:r>
                      <a:r>
                        <a:rPr lang="en-US" sz="1000" dirty="0" smtClean="0"/>
                        <a:t>10</a:t>
                      </a:r>
                      <a:r>
                        <a:rPr lang="en-US" sz="1000" baseline="30000" dirty="0" smtClean="0"/>
                        <a:t>3</a:t>
                      </a:r>
                      <a:endParaRPr lang="en-CA" sz="1000" dirty="0"/>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40000"/>
                      </a:srgbClr>
                    </a:solidFill>
                  </a:tcPr>
                </a:tc>
              </a:tr>
              <a:tr h="258793">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8</a:t>
                      </a:r>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CA" sz="1000" dirty="0" smtClean="0"/>
                        <a:t>Pierced Hands and Feet</a:t>
                      </a:r>
                    </a:p>
                  </a:txBody>
                  <a:tcPr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CA" sz="1000" dirty="0" smtClean="0"/>
                        <a:t>Psalm 22:16</a:t>
                      </a:r>
                      <a:endParaRPr lang="en-CA" sz="1000" dirty="0"/>
                    </a:p>
                  </a:txBody>
                  <a:tcPr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c>
                  <a:txBody>
                    <a:bodyPr/>
                    <a:lstStyle/>
                    <a:p>
                      <a:pPr algn="ctr"/>
                      <a:r>
                        <a:rPr lang="en-CA" sz="1000" dirty="0" smtClean="0"/>
                        <a:t>1 in </a:t>
                      </a:r>
                      <a:r>
                        <a:rPr lang="en-US" sz="1000" dirty="0" smtClean="0"/>
                        <a:t>10</a:t>
                      </a:r>
                      <a:r>
                        <a:rPr lang="en-US" sz="1000" baseline="30000" dirty="0" smtClean="0"/>
                        <a:t>4</a:t>
                      </a:r>
                      <a:endParaRPr lang="en-CA" sz="1000" dirty="0"/>
                    </a:p>
                  </a:txBody>
                  <a:tcPr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D2E27">
                        <a:tint val="20000"/>
                      </a:srgbClr>
                    </a:solidFill>
                  </a:tcPr>
                </a:tc>
              </a:tr>
            </a:tbl>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749" y="1639887"/>
            <a:ext cx="652002" cy="1185458"/>
          </a:xfrm>
          <a:prstGeom prst="rect">
            <a:avLst/>
          </a:prstGeom>
        </p:spPr>
      </p:pic>
      <p:sp>
        <p:nvSpPr>
          <p:cNvPr id="5" name="TextBox 4"/>
          <p:cNvSpPr txBox="1"/>
          <p:nvPr/>
        </p:nvSpPr>
        <p:spPr>
          <a:xfrm>
            <a:off x="4246183" y="5648325"/>
            <a:ext cx="498855" cy="276999"/>
          </a:xfrm>
          <a:prstGeom prst="rect">
            <a:avLst/>
          </a:prstGeom>
          <a:noFill/>
        </p:spPr>
        <p:txBody>
          <a:bodyPr wrap="none" rtlCol="0">
            <a:spAutoFit/>
          </a:bodyPr>
          <a:lstStyle/>
          <a:p>
            <a:pPr algn="r"/>
            <a:r>
              <a:rPr lang="en-US" sz="1200" dirty="0" smtClean="0"/>
              <a:t>1000</a:t>
            </a:r>
            <a:endParaRPr lang="en-US" sz="1200" dirty="0"/>
          </a:p>
        </p:txBody>
      </p:sp>
      <p:sp>
        <p:nvSpPr>
          <p:cNvPr id="22" name="TextBox 21"/>
          <p:cNvSpPr txBox="1"/>
          <p:nvPr/>
        </p:nvSpPr>
        <p:spPr>
          <a:xfrm>
            <a:off x="4276725" y="5371326"/>
            <a:ext cx="420308" cy="276999"/>
          </a:xfrm>
          <a:prstGeom prst="rect">
            <a:avLst/>
          </a:prstGeom>
          <a:noFill/>
        </p:spPr>
        <p:txBody>
          <a:bodyPr wrap="none" rtlCol="0">
            <a:spAutoFit/>
          </a:bodyPr>
          <a:lstStyle/>
          <a:p>
            <a:pPr algn="r"/>
            <a:r>
              <a:rPr lang="en-US" sz="1200" dirty="0" smtClean="0"/>
              <a:t>700</a:t>
            </a:r>
            <a:endParaRPr lang="en-US" sz="1200" dirty="0"/>
          </a:p>
        </p:txBody>
      </p:sp>
      <p:sp>
        <p:nvSpPr>
          <p:cNvPr id="23" name="TextBox 22"/>
          <p:cNvSpPr txBox="1"/>
          <p:nvPr/>
        </p:nvSpPr>
        <p:spPr>
          <a:xfrm>
            <a:off x="4377463" y="3429000"/>
            <a:ext cx="420308" cy="276999"/>
          </a:xfrm>
          <a:prstGeom prst="rect">
            <a:avLst/>
          </a:prstGeom>
          <a:noFill/>
        </p:spPr>
        <p:txBody>
          <a:bodyPr wrap="none" rtlCol="0">
            <a:spAutoFit/>
          </a:bodyPr>
          <a:lstStyle/>
          <a:p>
            <a:pPr algn="r"/>
            <a:r>
              <a:rPr lang="en-US" sz="1200" dirty="0" smtClean="0"/>
              <a:t>700</a:t>
            </a:r>
            <a:endParaRPr lang="en-US" sz="1200" dirty="0"/>
          </a:p>
        </p:txBody>
      </p:sp>
      <p:sp>
        <p:nvSpPr>
          <p:cNvPr id="24" name="TextBox 23"/>
          <p:cNvSpPr txBox="1"/>
          <p:nvPr/>
        </p:nvSpPr>
        <p:spPr>
          <a:xfrm>
            <a:off x="4380292" y="3626276"/>
            <a:ext cx="420308" cy="276999"/>
          </a:xfrm>
          <a:prstGeom prst="rect">
            <a:avLst/>
          </a:prstGeom>
          <a:noFill/>
        </p:spPr>
        <p:txBody>
          <a:bodyPr wrap="none" rtlCol="0">
            <a:spAutoFit/>
          </a:bodyPr>
          <a:lstStyle/>
          <a:p>
            <a:pPr algn="r"/>
            <a:r>
              <a:rPr lang="en-US" sz="1200" dirty="0" smtClean="0"/>
              <a:t>400</a:t>
            </a:r>
            <a:endParaRPr lang="en-US" sz="1200" dirty="0"/>
          </a:p>
        </p:txBody>
      </p:sp>
      <p:sp>
        <p:nvSpPr>
          <p:cNvPr id="25" name="TextBox 24"/>
          <p:cNvSpPr txBox="1"/>
          <p:nvPr/>
        </p:nvSpPr>
        <p:spPr>
          <a:xfrm>
            <a:off x="4362640" y="4336048"/>
            <a:ext cx="420308" cy="276999"/>
          </a:xfrm>
          <a:prstGeom prst="rect">
            <a:avLst/>
          </a:prstGeom>
          <a:noFill/>
        </p:spPr>
        <p:txBody>
          <a:bodyPr wrap="none" rtlCol="0">
            <a:spAutoFit/>
          </a:bodyPr>
          <a:lstStyle/>
          <a:p>
            <a:pPr algn="r"/>
            <a:r>
              <a:rPr lang="en-US" sz="1200" dirty="0" smtClean="0"/>
              <a:t>500</a:t>
            </a:r>
            <a:endParaRPr lang="en-US" sz="1200" dirty="0"/>
          </a:p>
        </p:txBody>
      </p:sp>
      <p:sp>
        <p:nvSpPr>
          <p:cNvPr id="6" name="TextBox 5"/>
          <p:cNvSpPr txBox="1"/>
          <p:nvPr/>
        </p:nvSpPr>
        <p:spPr>
          <a:xfrm>
            <a:off x="4331522" y="3077131"/>
            <a:ext cx="510844" cy="276999"/>
          </a:xfrm>
          <a:prstGeom prst="rect">
            <a:avLst/>
          </a:prstGeom>
          <a:solidFill>
            <a:srgbClr val="C00000"/>
          </a:solidFill>
        </p:spPr>
        <p:txBody>
          <a:bodyPr wrap="none" rtlCol="0">
            <a:spAutoFit/>
          </a:bodyPr>
          <a:lstStyle/>
          <a:p>
            <a:pPr algn="r"/>
            <a:r>
              <a:rPr lang="en-US" sz="1200" dirty="0" smtClean="0">
                <a:solidFill>
                  <a:schemeClr val="bg1"/>
                </a:solidFill>
              </a:rPr>
              <a:t>Years</a:t>
            </a:r>
            <a:endParaRPr lang="en-US" sz="1200" dirty="0">
              <a:solidFill>
                <a:schemeClr val="bg1"/>
              </a:solidFill>
            </a:endParaRPr>
          </a:p>
        </p:txBody>
      </p:sp>
    </p:spTree>
    <p:extLst>
      <p:ext uri="{BB962C8B-B14F-4D97-AF65-F5344CB8AC3E}">
        <p14:creationId xmlns:p14="http://schemas.microsoft.com/office/powerpoint/2010/main" val="1989726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P spid="2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76674"/>
            <a:ext cx="8229600" cy="5904656"/>
          </a:xfrm>
          <a:solidFill>
            <a:schemeClr val="bg1">
              <a:alpha val="95000"/>
            </a:schemeClr>
          </a:solidFill>
        </p:spPr>
        <p:txBody>
          <a:bodyPr anchor="b">
            <a:normAutofit fontScale="85000" lnSpcReduction="20000"/>
          </a:bodyPr>
          <a:lstStyle/>
          <a:p>
            <a:pPr>
              <a:lnSpc>
                <a:spcPct val="120000"/>
              </a:lnSpc>
              <a:buNone/>
            </a:pPr>
            <a:r>
              <a:rPr lang="en-CA" sz="3400" dirty="0" smtClean="0"/>
              <a:t>“… Just the same chance that the prophets would have had in writing these eight prophecies and having them all come true in any one man, from their day to the present time, providing they wrote them in their own wisdom.  Now these prophecies were either given by inspiration of God or the prophets just wrote them as they thought they should be. In such a case the prophets had just one chance in </a:t>
            </a:r>
            <a:r>
              <a:rPr lang="en-US" sz="3400" dirty="0" smtClean="0"/>
              <a:t>10</a:t>
            </a:r>
            <a:r>
              <a:rPr lang="en-US" sz="3400" baseline="30000" dirty="0" smtClean="0"/>
              <a:t>17</a:t>
            </a:r>
            <a:r>
              <a:rPr lang="en-CA" sz="3400" dirty="0" smtClean="0"/>
              <a:t> of having them come true in any man, </a:t>
            </a:r>
            <a:r>
              <a:rPr lang="en-CA" sz="3400" dirty="0" smtClean="0">
                <a:solidFill>
                  <a:srgbClr val="FF0000"/>
                </a:solidFill>
              </a:rPr>
              <a:t>but they all came true in Christ</a:t>
            </a:r>
            <a:r>
              <a:rPr lang="en-CA" sz="3400" dirty="0" smtClean="0"/>
              <a:t>.”</a:t>
            </a:r>
          </a:p>
          <a:p>
            <a:pPr>
              <a:lnSpc>
                <a:spcPct val="110000"/>
              </a:lnSpc>
              <a:buNone/>
            </a:pPr>
            <a:endParaRPr lang="en-US" sz="3400" dirty="0" smtClean="0"/>
          </a:p>
          <a:p>
            <a:pPr algn="r">
              <a:lnSpc>
                <a:spcPct val="110000"/>
              </a:lnSpc>
              <a:buNone/>
            </a:pPr>
            <a:r>
              <a:rPr lang="en-US" sz="3300" b="1" dirty="0" smtClean="0"/>
              <a:t>-Peter W. Stoner</a:t>
            </a:r>
          </a:p>
          <a:p>
            <a:pPr algn="r">
              <a:lnSpc>
                <a:spcPct val="110000"/>
              </a:lnSpc>
              <a:buNone/>
            </a:pPr>
            <a:r>
              <a:rPr lang="en-US" sz="2400" b="1" dirty="0" smtClean="0"/>
              <a:t>Quoted in </a:t>
            </a:r>
            <a:r>
              <a:rPr lang="en-US" sz="2400" b="1" i="1" dirty="0" smtClean="0"/>
              <a:t>Evidence That Demands A Verdict</a:t>
            </a:r>
            <a:r>
              <a:rPr lang="en-US" sz="2400" b="1" dirty="0" smtClean="0"/>
              <a:t>, p.167</a:t>
            </a:r>
            <a:endParaRPr lang="en-CA" sz="2400" b="1" dirty="0"/>
          </a:p>
        </p:txBody>
      </p:sp>
    </p:spTree>
    <p:extLst>
      <p:ext uri="{BB962C8B-B14F-4D97-AF65-F5344CB8AC3E}">
        <p14:creationId xmlns:p14="http://schemas.microsoft.com/office/powerpoint/2010/main" val="371865456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5027" y="152400"/>
            <a:ext cx="3165973" cy="838200"/>
          </a:xfrm>
        </p:spPr>
        <p:txBody>
          <a:bodyPr/>
          <a:lstStyle/>
          <a:p>
            <a:r>
              <a:rPr lang="en-US" dirty="0"/>
              <a:t>Class Outline</a:t>
            </a:r>
          </a:p>
        </p:txBody>
      </p:sp>
      <p:graphicFrame>
        <p:nvGraphicFramePr>
          <p:cNvPr id="8" name="Table 7"/>
          <p:cNvGraphicFramePr>
            <a:graphicFrameLocks noGrp="1"/>
          </p:cNvGraphicFramePr>
          <p:nvPr>
            <p:extLst>
              <p:ext uri="{D42A27DB-BD31-4B8C-83A1-F6EECF244321}">
                <p14:modId xmlns:p14="http://schemas.microsoft.com/office/powerpoint/2010/main" val="3883029570"/>
              </p:ext>
            </p:extLst>
          </p:nvPr>
        </p:nvGraphicFramePr>
        <p:xfrm>
          <a:off x="457200" y="1295400"/>
          <a:ext cx="8458200" cy="4788619"/>
        </p:xfrm>
        <a:graphic>
          <a:graphicData uri="http://schemas.openxmlformats.org/drawingml/2006/table">
            <a:tbl>
              <a:tblPr firstRow="1" firstCol="1" bandRow="1">
                <a:tableStyleId>{5C22544A-7EE6-4342-B048-85BDC9FD1C3A}</a:tableStyleId>
              </a:tblPr>
              <a:tblGrid>
                <a:gridCol w="762000">
                  <a:extLst>
                    <a:ext uri="{9D8B030D-6E8A-4147-A177-3AD203B41FA5}">
                      <a16:colId xmlns:a16="http://schemas.microsoft.com/office/drawing/2014/main" xmlns="" val="20000"/>
                    </a:ext>
                  </a:extLst>
                </a:gridCol>
                <a:gridCol w="7696200">
                  <a:extLst>
                    <a:ext uri="{9D8B030D-6E8A-4147-A177-3AD203B41FA5}">
                      <a16:colId xmlns:a16="http://schemas.microsoft.com/office/drawing/2014/main" xmlns="" val="20001"/>
                    </a:ext>
                  </a:extLst>
                </a:gridCol>
              </a:tblGrid>
              <a:tr h="452023">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Lesson</a:t>
                      </a:r>
                      <a:endParaRPr lang="en-US" sz="1400" dirty="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Description</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0"/>
                  </a:ext>
                </a:extLst>
              </a:tr>
              <a:tr h="29889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Jesus of the Bible vs Reinvented Jesus of Modern Man</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1"/>
                  </a:ext>
                </a:extLst>
              </a:tr>
              <a:tr h="141257">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2</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Tools for Examination of the Evidence</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2"/>
                  </a:ext>
                </a:extLst>
              </a:tr>
              <a:tr h="42377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3</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Does the Eyewitness Evidence of the Biographies of Jesus the Christ Stand Up to Scrutiny?</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3"/>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4</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Was the Documentary Evidence (Jesus’ Biographies) Reliably Preserved for Us?</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4"/>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5</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Is There Credible Non-Biblical Evidence for Jesus outside His Biographies?</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5"/>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6</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Does Archaeology/the Scientific Evidence Confirm or Contradict Biographies of Jesus?</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6"/>
                  </a:ext>
                </a:extLst>
              </a:tr>
              <a:tr h="42377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7</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Was Jesus Really Convinced That He Was the Son of God and did Jesus the Christ fulfill the Attributes of God?</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7"/>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8</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The Psychological Evidence; Was Jesus Crazy When He Claimed to Be the Son of God?</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8"/>
                  </a:ext>
                </a:extLst>
              </a:tr>
              <a:tr h="52613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9</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The Fingerprint Evidence – Prophecy</a:t>
                      </a:r>
                    </a:p>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Did Jesus—and Jesus Alone—Match the Identity of the Messiah?</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09"/>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10</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The Resurrection – was Jesus Raised from the Dead?</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10"/>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11</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What is the Evidence of that Jesus was seen Alive after His Death on the Cross?</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11"/>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12</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Tactics for Discussing the Case for Jesus the Christ</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12"/>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13</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What Does the Evidence Establish—And What Does It Mean Today?</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1552754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76674"/>
            <a:ext cx="8229600" cy="5904656"/>
          </a:xfrm>
          <a:solidFill>
            <a:schemeClr val="bg1">
              <a:alpha val="95000"/>
            </a:schemeClr>
          </a:solidFill>
        </p:spPr>
        <p:txBody>
          <a:bodyPr anchor="b">
            <a:normAutofit/>
          </a:bodyPr>
          <a:lstStyle/>
          <a:p>
            <a:pPr>
              <a:lnSpc>
                <a:spcPct val="120000"/>
              </a:lnSpc>
              <a:buNone/>
            </a:pPr>
            <a:r>
              <a:rPr lang="en-CA" sz="3400" dirty="0" smtClean="0"/>
              <a:t>“This means that the fulfillment of these eight prophecies alone </a:t>
            </a:r>
            <a:r>
              <a:rPr lang="en-CA" sz="3400" dirty="0" smtClean="0">
                <a:solidFill>
                  <a:srgbClr val="FF0000"/>
                </a:solidFill>
              </a:rPr>
              <a:t>proves</a:t>
            </a:r>
            <a:r>
              <a:rPr lang="en-CA" sz="3400" dirty="0" smtClean="0"/>
              <a:t> that God inspired the writing of those prophecies to a definiteness which lacks only one change in </a:t>
            </a:r>
            <a:r>
              <a:rPr lang="en-US" sz="3600" dirty="0" smtClean="0"/>
              <a:t>10</a:t>
            </a:r>
            <a:r>
              <a:rPr lang="en-US" sz="3600" baseline="30000" dirty="0" smtClean="0"/>
              <a:t>17</a:t>
            </a:r>
            <a:r>
              <a:rPr lang="en-CA" sz="3400" dirty="0" smtClean="0"/>
              <a:t> of being absolute.”</a:t>
            </a:r>
            <a:endParaRPr lang="en-US" sz="3400" dirty="0" smtClean="0"/>
          </a:p>
          <a:p>
            <a:pPr algn="r">
              <a:lnSpc>
                <a:spcPct val="110000"/>
              </a:lnSpc>
              <a:buNone/>
            </a:pPr>
            <a:r>
              <a:rPr lang="en-US" sz="3300" b="1" dirty="0" smtClean="0"/>
              <a:t>-Peter W. Stoner</a:t>
            </a:r>
          </a:p>
          <a:p>
            <a:pPr algn="r">
              <a:lnSpc>
                <a:spcPct val="110000"/>
              </a:lnSpc>
              <a:buNone/>
            </a:pPr>
            <a:endParaRPr lang="en-CA" sz="2400" b="1" dirty="0"/>
          </a:p>
        </p:txBody>
      </p:sp>
    </p:spTree>
    <p:extLst>
      <p:ext uri="{BB962C8B-B14F-4D97-AF65-F5344CB8AC3E}">
        <p14:creationId xmlns:p14="http://schemas.microsoft.com/office/powerpoint/2010/main" val="180599306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Virgin Birth</a:t>
            </a:r>
          </a:p>
        </p:txBody>
      </p:sp>
      <p:sp>
        <p:nvSpPr>
          <p:cNvPr id="3" name="Content Placeholder 2"/>
          <p:cNvSpPr>
            <a:spLocks noGrp="1"/>
          </p:cNvSpPr>
          <p:nvPr>
            <p:ph idx="1"/>
          </p:nvPr>
        </p:nvSpPr>
        <p:spPr>
          <a:xfrm>
            <a:off x="457200" y="1295400"/>
            <a:ext cx="8229600" cy="4525963"/>
          </a:xfrm>
          <a:solidFill>
            <a:schemeClr val="bg1"/>
          </a:solidFill>
        </p:spPr>
        <p:txBody>
          <a:bodyPr>
            <a:normAutofit fontScale="62500" lnSpcReduction="20000"/>
          </a:bodyPr>
          <a:lstStyle/>
          <a:p>
            <a:pPr marL="0" indent="0">
              <a:buNone/>
            </a:pPr>
            <a:r>
              <a:rPr lang="en-US" b="1" dirty="0"/>
              <a:t>Matthew 1:18-25 (ESV) </a:t>
            </a:r>
            <a:endParaRPr lang="en-US" b="1" dirty="0" smtClean="0"/>
          </a:p>
          <a:p>
            <a:pPr marL="0" indent="0">
              <a:buNone/>
            </a:pPr>
            <a:r>
              <a:rPr lang="en-US" baseline="30000" dirty="0" smtClean="0"/>
              <a:t>18 </a:t>
            </a:r>
            <a:r>
              <a:rPr lang="en-US" dirty="0"/>
              <a:t> Now the birth of Jesus Christ took place in this way. When his mother Mary had been betrothed to Joseph, before they came together she was found to be with child from the Holy Spirit. </a:t>
            </a:r>
            <a:br>
              <a:rPr lang="en-US" dirty="0"/>
            </a:br>
            <a:r>
              <a:rPr lang="en-US" baseline="30000" dirty="0"/>
              <a:t>19 </a:t>
            </a:r>
            <a:r>
              <a:rPr lang="en-US" dirty="0"/>
              <a:t> And her husband Joseph, being a just man and unwilling to put her to shame, resolved to divorce her quietly</a:t>
            </a:r>
            <a:r>
              <a:rPr lang="en-US" dirty="0" smtClean="0"/>
              <a:t>.</a:t>
            </a:r>
          </a:p>
          <a:p>
            <a:pPr marL="0" indent="0">
              <a:buNone/>
            </a:pPr>
            <a:r>
              <a:rPr lang="en-US" dirty="0" smtClean="0"/>
              <a:t> </a:t>
            </a:r>
            <a:r>
              <a:rPr lang="en-US" dirty="0"/>
              <a:t/>
            </a:r>
            <a:br>
              <a:rPr lang="en-US" dirty="0"/>
            </a:br>
            <a:r>
              <a:rPr lang="en-US" baseline="30000" dirty="0"/>
              <a:t>20 </a:t>
            </a:r>
            <a:r>
              <a:rPr lang="en-US" dirty="0"/>
              <a:t> But as he considered these things, behold, an angel of the Lord appeared to him in a dream, saying, </a:t>
            </a:r>
            <a:endParaRPr lang="en-US" dirty="0" smtClean="0"/>
          </a:p>
          <a:p>
            <a:pPr marL="0" indent="0">
              <a:buNone/>
            </a:pPr>
            <a:endParaRPr lang="en-US" dirty="0" smtClean="0"/>
          </a:p>
          <a:p>
            <a:pPr marL="0" indent="0">
              <a:buNone/>
            </a:pPr>
            <a:r>
              <a:rPr lang="en-US" dirty="0" smtClean="0"/>
              <a:t>“</a:t>
            </a:r>
            <a:r>
              <a:rPr lang="en-US" dirty="0"/>
              <a:t>Joseph, son of David, do not fear to take Mary as your wife, for that which is conceived in her is from the Holy Spirit. </a:t>
            </a:r>
            <a:br>
              <a:rPr lang="en-US" dirty="0"/>
            </a:br>
            <a:r>
              <a:rPr lang="en-US" baseline="30000" dirty="0"/>
              <a:t>21 </a:t>
            </a:r>
            <a:r>
              <a:rPr lang="en-US" dirty="0"/>
              <a:t> She will bear a son, and you shall call his name Jesus, for he will save his people from their sins.” </a:t>
            </a:r>
            <a:endParaRPr lang="en-US" dirty="0" smtClean="0"/>
          </a:p>
          <a:p>
            <a:pPr marL="0" indent="0">
              <a:buNone/>
            </a:pPr>
            <a:r>
              <a:rPr lang="en-US" dirty="0"/>
              <a:t/>
            </a:r>
            <a:br>
              <a:rPr lang="en-US" dirty="0"/>
            </a:br>
            <a:r>
              <a:rPr lang="en-US" baseline="30000" dirty="0"/>
              <a:t>22 </a:t>
            </a:r>
            <a:r>
              <a:rPr lang="en-US" dirty="0"/>
              <a:t> All this took place to fulfill what the Lord had spoken by the prophet: </a:t>
            </a:r>
            <a:endParaRPr lang="en-US" dirty="0" smtClean="0"/>
          </a:p>
          <a:p>
            <a:pPr marL="0" indent="0">
              <a:buNone/>
            </a:pPr>
            <a:r>
              <a:rPr lang="en-US" dirty="0"/>
              <a:t/>
            </a:r>
            <a:br>
              <a:rPr lang="en-US" dirty="0"/>
            </a:br>
            <a:r>
              <a:rPr lang="en-US" baseline="30000" dirty="0"/>
              <a:t>23 </a:t>
            </a:r>
            <a:r>
              <a:rPr lang="en-US" dirty="0"/>
              <a:t> “Behold, the virgin shall conceive and bear a son, and they shall call his name Immanuel” (which means, God with us). </a:t>
            </a:r>
            <a:endParaRPr lang="en-US" dirty="0" smtClean="0"/>
          </a:p>
          <a:p>
            <a:pPr marL="0" indent="0">
              <a:buNone/>
            </a:pPr>
            <a:r>
              <a:rPr lang="en-US" dirty="0"/>
              <a:t/>
            </a:r>
            <a:br>
              <a:rPr lang="en-US" dirty="0"/>
            </a:br>
            <a:r>
              <a:rPr lang="en-US" baseline="30000" dirty="0"/>
              <a:t>24 </a:t>
            </a:r>
            <a:r>
              <a:rPr lang="en-US" dirty="0"/>
              <a:t> When Joseph woke from sleep, he did as the angel of the Lord commanded him: he took his wife, </a:t>
            </a:r>
            <a:r>
              <a:rPr lang="en-US" dirty="0" smtClean="0"/>
              <a:t> </a:t>
            </a:r>
            <a:r>
              <a:rPr lang="en-US" baseline="30000" dirty="0" smtClean="0"/>
              <a:t>25 </a:t>
            </a:r>
            <a:r>
              <a:rPr lang="en-US" dirty="0"/>
              <a:t> but knew her not until she had given birth to a son. And he called his name Jesus. </a:t>
            </a:r>
          </a:p>
          <a:p>
            <a:pPr marL="0" indent="0">
              <a:buNone/>
            </a:pPr>
            <a:endParaRPr lang="en-US" dirty="0"/>
          </a:p>
        </p:txBody>
      </p:sp>
    </p:spTree>
    <p:extLst>
      <p:ext uri="{BB962C8B-B14F-4D97-AF65-F5344CB8AC3E}">
        <p14:creationId xmlns:p14="http://schemas.microsoft.com/office/powerpoint/2010/main" val="2442423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 Birth</a:t>
            </a:r>
            <a:endParaRPr lang="en-US" dirty="0"/>
          </a:p>
        </p:txBody>
      </p:sp>
      <p:sp>
        <p:nvSpPr>
          <p:cNvPr id="3" name="Content Placeholder 2"/>
          <p:cNvSpPr>
            <a:spLocks noGrp="1"/>
          </p:cNvSpPr>
          <p:nvPr>
            <p:ph idx="1"/>
          </p:nvPr>
        </p:nvSpPr>
        <p:spPr>
          <a:xfrm>
            <a:off x="457200" y="1600200"/>
            <a:ext cx="7620000" cy="4525963"/>
          </a:xfrm>
        </p:spPr>
        <p:txBody>
          <a:bodyPr>
            <a:normAutofit fontScale="70000" lnSpcReduction="20000"/>
          </a:bodyPr>
          <a:lstStyle/>
          <a:p>
            <a:r>
              <a:rPr lang="en-US" b="1" dirty="0"/>
              <a:t>Isaiah 7:14 (ESV) </a:t>
            </a:r>
            <a:r>
              <a:rPr lang="en-US" baseline="30000" dirty="0"/>
              <a:t>14 </a:t>
            </a:r>
            <a:r>
              <a:rPr lang="en-US" dirty="0"/>
              <a:t> Therefore the Lord himself will give you a sign. Behold, the virgin shall conceive and bear a son, and shall call his name Immanuel. </a:t>
            </a:r>
            <a:br>
              <a:rPr lang="en-US" dirty="0"/>
            </a:br>
            <a:endParaRPr lang="en-US" dirty="0"/>
          </a:p>
          <a:p>
            <a:r>
              <a:rPr lang="en-US" b="1" dirty="0"/>
              <a:t>Isaiah 7:14 (NIV) </a:t>
            </a:r>
            <a:r>
              <a:rPr lang="en-US" baseline="30000" dirty="0"/>
              <a:t>14 </a:t>
            </a:r>
            <a:r>
              <a:rPr lang="en-US" dirty="0"/>
              <a:t> Therefore the Lord himself will give you a sign: The virgin will be with child and will give birth to a son, and will call him Immanuel. </a:t>
            </a:r>
            <a:br>
              <a:rPr lang="en-US" dirty="0"/>
            </a:br>
            <a:endParaRPr lang="en-US" dirty="0"/>
          </a:p>
          <a:p>
            <a:r>
              <a:rPr lang="en-US" b="1" dirty="0"/>
              <a:t>Isaiah 7:14 (NKJV) </a:t>
            </a:r>
            <a:r>
              <a:rPr lang="en-US" baseline="30000" dirty="0"/>
              <a:t>14 </a:t>
            </a:r>
            <a:r>
              <a:rPr lang="en-US" dirty="0"/>
              <a:t> Therefore the Lord Himself will give you a sign: Behold, the virgin shall conceive and bear a Son, and shall call His name Immanuel. </a:t>
            </a:r>
            <a:br>
              <a:rPr lang="en-US" dirty="0"/>
            </a:br>
            <a:endParaRPr lang="en-US" dirty="0"/>
          </a:p>
          <a:p>
            <a:r>
              <a:rPr lang="en-US" b="1" dirty="0"/>
              <a:t>Isaiah 7:14 (HCSB) </a:t>
            </a:r>
            <a:r>
              <a:rPr lang="en-US" baseline="30000" dirty="0"/>
              <a:t>14 </a:t>
            </a:r>
            <a:r>
              <a:rPr lang="en-US" dirty="0"/>
              <a:t> Therefore, the Lord Himself will give you a sign: </a:t>
            </a:r>
            <a:r>
              <a:rPr lang="en-US" dirty="0" smtClean="0"/>
              <a:t> The </a:t>
            </a:r>
            <a:r>
              <a:rPr lang="en-US" dirty="0"/>
              <a:t>virgin will conceive, have a son, and name him Immanuel</a:t>
            </a:r>
            <a:r>
              <a:rPr lang="en-US" dirty="0" smtClean="0"/>
              <a:t>.</a:t>
            </a:r>
          </a:p>
          <a:p>
            <a:endParaRPr lang="en-US" dirty="0" smtClean="0"/>
          </a:p>
          <a:p>
            <a:r>
              <a:rPr lang="en-US" b="1" dirty="0"/>
              <a:t>Isaiah 7:14 (TNIV) </a:t>
            </a:r>
            <a:r>
              <a:rPr lang="en-US" baseline="30000" dirty="0"/>
              <a:t>14 </a:t>
            </a:r>
            <a:r>
              <a:rPr lang="en-US" dirty="0"/>
              <a:t> Therefore the </a:t>
            </a:r>
            <a:r>
              <a:rPr lang="en-US" cap="small" dirty="0"/>
              <a:t>LORD</a:t>
            </a:r>
            <a:r>
              <a:rPr lang="en-US" dirty="0"/>
              <a:t> himself will give you a sign: The virgin will conceive and give birth to a son, and will call him Immanuel. </a:t>
            </a:r>
            <a:br>
              <a:rPr lang="en-US" dirty="0"/>
            </a:br>
            <a:r>
              <a:rPr lang="en-US" dirty="0"/>
              <a:t> </a:t>
            </a:r>
            <a:br>
              <a:rPr lang="en-US" dirty="0"/>
            </a:br>
            <a:endParaRPr lang="en-US" dirty="0"/>
          </a:p>
        </p:txBody>
      </p:sp>
    </p:spTree>
    <p:extLst>
      <p:ext uri="{BB962C8B-B14F-4D97-AF65-F5344CB8AC3E}">
        <p14:creationId xmlns:p14="http://schemas.microsoft.com/office/powerpoint/2010/main" val="2439179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Sermon by Peter</a:t>
            </a:r>
            <a:endParaRPr lang="en-US" dirty="0"/>
          </a:p>
        </p:txBody>
      </p:sp>
      <p:sp>
        <p:nvSpPr>
          <p:cNvPr id="4" name="TextBox 3"/>
          <p:cNvSpPr txBox="1"/>
          <p:nvPr/>
        </p:nvSpPr>
        <p:spPr>
          <a:xfrm>
            <a:off x="304800" y="1066800"/>
            <a:ext cx="8686800" cy="3416320"/>
          </a:xfrm>
          <a:prstGeom prst="rect">
            <a:avLst/>
          </a:prstGeom>
          <a:noFill/>
        </p:spPr>
        <p:txBody>
          <a:bodyPr wrap="square" rtlCol="0">
            <a:spAutoFit/>
          </a:bodyPr>
          <a:lstStyle/>
          <a:p>
            <a:r>
              <a:rPr lang="en-US" b="1" dirty="0"/>
              <a:t>Acts 2:14-18 (NKJV) </a:t>
            </a:r>
            <a:r>
              <a:rPr lang="en-US" baseline="30000" dirty="0"/>
              <a:t>14 </a:t>
            </a:r>
            <a:r>
              <a:rPr lang="en-US" dirty="0"/>
              <a:t> But Peter, standing up with the eleven, raised his voice and said to them, "Men of Judea and all who dwell in Jerusalem, let this be known to you, and heed my words. </a:t>
            </a:r>
            <a:br>
              <a:rPr lang="en-US" dirty="0"/>
            </a:br>
            <a:r>
              <a:rPr lang="en-US" baseline="30000" dirty="0"/>
              <a:t>15 </a:t>
            </a:r>
            <a:r>
              <a:rPr lang="en-US" dirty="0"/>
              <a:t> For these are not drunk, as you suppose, since it is </a:t>
            </a:r>
            <a:r>
              <a:rPr lang="en-US" i="1" dirty="0"/>
              <a:t>only</a:t>
            </a:r>
            <a:r>
              <a:rPr lang="en-US" dirty="0"/>
              <a:t> the third hour of the day. </a:t>
            </a:r>
            <a:br>
              <a:rPr lang="en-US" dirty="0"/>
            </a:br>
            <a:r>
              <a:rPr lang="en-US" baseline="30000" dirty="0"/>
              <a:t>16 </a:t>
            </a:r>
            <a:r>
              <a:rPr lang="en-US" dirty="0"/>
              <a:t> But this is what was </a:t>
            </a:r>
            <a:r>
              <a:rPr lang="en-US" u="sng" dirty="0"/>
              <a:t>spoken by the prophet Joel</a:t>
            </a:r>
            <a:r>
              <a:rPr lang="en-US" dirty="0"/>
              <a:t>: </a:t>
            </a:r>
            <a:br>
              <a:rPr lang="en-US" dirty="0"/>
            </a:br>
            <a:r>
              <a:rPr lang="en-US" baseline="30000" dirty="0"/>
              <a:t>17 </a:t>
            </a:r>
            <a:r>
              <a:rPr lang="en-US" dirty="0"/>
              <a:t> </a:t>
            </a:r>
            <a:r>
              <a:rPr lang="en-US" i="1" dirty="0"/>
              <a:t>'And it shall come to pass in the last days, says God,</a:t>
            </a:r>
            <a:r>
              <a:rPr lang="en-US" dirty="0"/>
              <a:t> </a:t>
            </a:r>
            <a:r>
              <a:rPr lang="en-US" i="1" dirty="0"/>
              <a:t>That I will pour out of My Spirit on all flesh;</a:t>
            </a:r>
            <a:r>
              <a:rPr lang="en-US" dirty="0"/>
              <a:t> </a:t>
            </a:r>
            <a:r>
              <a:rPr lang="en-US" i="1" dirty="0"/>
              <a:t>Your sons and your daughters shall prophesy,</a:t>
            </a:r>
            <a:r>
              <a:rPr lang="en-US" dirty="0"/>
              <a:t> </a:t>
            </a:r>
            <a:r>
              <a:rPr lang="en-US" i="1" dirty="0"/>
              <a:t>Your young men shall see visions,</a:t>
            </a:r>
            <a:r>
              <a:rPr lang="en-US" dirty="0"/>
              <a:t> </a:t>
            </a:r>
            <a:r>
              <a:rPr lang="en-US" i="1" dirty="0"/>
              <a:t>Your old men shall dream dreams.</a:t>
            </a:r>
            <a:r>
              <a:rPr lang="en-US" dirty="0"/>
              <a:t> </a:t>
            </a:r>
            <a:br>
              <a:rPr lang="en-US" dirty="0"/>
            </a:br>
            <a:r>
              <a:rPr lang="en-US" baseline="30000" dirty="0"/>
              <a:t>18 </a:t>
            </a:r>
            <a:r>
              <a:rPr lang="en-US" dirty="0"/>
              <a:t> </a:t>
            </a:r>
            <a:r>
              <a:rPr lang="en-US" i="1" dirty="0"/>
              <a:t>And on My menservants and on My maidservants</a:t>
            </a:r>
            <a:r>
              <a:rPr lang="en-US" dirty="0"/>
              <a:t> </a:t>
            </a:r>
            <a:r>
              <a:rPr lang="en-US" i="1" dirty="0"/>
              <a:t>I will pour out My Spirit in those days;</a:t>
            </a:r>
            <a:r>
              <a:rPr lang="en-US" dirty="0"/>
              <a:t> </a:t>
            </a:r>
            <a:r>
              <a:rPr lang="en-US" i="1" dirty="0"/>
              <a:t>And they shall </a:t>
            </a:r>
            <a:r>
              <a:rPr lang="en-US" i="1" dirty="0" smtClean="0"/>
              <a:t>prophesy….</a:t>
            </a:r>
            <a:r>
              <a:rPr lang="en-US" i="1" dirty="0" smtClean="0">
                <a:solidFill>
                  <a:srgbClr val="FFFF00"/>
                </a:solidFill>
              </a:rPr>
              <a:t>Joel 2:28-32</a:t>
            </a:r>
            <a:endParaRPr lang="en-US" dirty="0">
              <a:solidFill>
                <a:srgbClr val="FFFF00"/>
              </a:solidFill>
            </a:endParaRPr>
          </a:p>
          <a:p>
            <a:endParaRPr lang="en-US" dirty="0" smtClean="0"/>
          </a:p>
          <a:p>
            <a:endParaRPr lang="en-US" dirty="0"/>
          </a:p>
        </p:txBody>
      </p:sp>
    </p:spTree>
    <p:extLst>
      <p:ext uri="{BB962C8B-B14F-4D97-AF65-F5344CB8AC3E}">
        <p14:creationId xmlns:p14="http://schemas.microsoft.com/office/powerpoint/2010/main" val="2809543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Sermon by Peter</a:t>
            </a:r>
          </a:p>
        </p:txBody>
      </p:sp>
      <p:sp>
        <p:nvSpPr>
          <p:cNvPr id="4" name="TextBox 3"/>
          <p:cNvSpPr txBox="1"/>
          <p:nvPr/>
        </p:nvSpPr>
        <p:spPr>
          <a:xfrm>
            <a:off x="381000" y="1295400"/>
            <a:ext cx="8382000" cy="4801314"/>
          </a:xfrm>
          <a:prstGeom prst="rect">
            <a:avLst/>
          </a:prstGeom>
          <a:noFill/>
        </p:spPr>
        <p:txBody>
          <a:bodyPr wrap="square" rtlCol="0">
            <a:spAutoFit/>
          </a:bodyPr>
          <a:lstStyle/>
          <a:p>
            <a:r>
              <a:rPr lang="en-US" b="1" dirty="0"/>
              <a:t>Acts 2:22-28 (NKJV) </a:t>
            </a:r>
            <a:r>
              <a:rPr lang="en-US" baseline="30000" dirty="0"/>
              <a:t>22 </a:t>
            </a:r>
            <a:r>
              <a:rPr lang="en-US" dirty="0"/>
              <a:t> "Men of Israel, hear these words: Jesus of Nazareth, a Man attested by God to you by miracles, wonders, and signs which God did through Him in your midst, as you yourselves also know-- </a:t>
            </a:r>
            <a:br>
              <a:rPr lang="en-US" dirty="0"/>
            </a:br>
            <a:r>
              <a:rPr lang="en-US" baseline="30000" dirty="0"/>
              <a:t>23 </a:t>
            </a:r>
            <a:r>
              <a:rPr lang="en-US" dirty="0"/>
              <a:t> Him, being delivered by the determined purpose and foreknowledge of God, you have taken by lawless hands, have crucified, and put to death; </a:t>
            </a:r>
            <a:br>
              <a:rPr lang="en-US" dirty="0"/>
            </a:br>
            <a:r>
              <a:rPr lang="en-US" baseline="30000" dirty="0"/>
              <a:t>24 </a:t>
            </a:r>
            <a:r>
              <a:rPr lang="en-US" dirty="0"/>
              <a:t> whom God raised up, having loosed the pains of death, because it was not possible that He should be held by it. </a:t>
            </a:r>
            <a:endParaRPr lang="en-US" dirty="0" smtClean="0"/>
          </a:p>
          <a:p>
            <a:r>
              <a:rPr lang="en-US" dirty="0"/>
              <a:t/>
            </a:r>
            <a:br>
              <a:rPr lang="en-US" dirty="0"/>
            </a:br>
            <a:r>
              <a:rPr lang="en-US" baseline="30000" dirty="0"/>
              <a:t>25 </a:t>
            </a:r>
            <a:r>
              <a:rPr lang="en-US" dirty="0"/>
              <a:t> For David says concerning Him: </a:t>
            </a:r>
            <a:r>
              <a:rPr lang="en-US" i="1" dirty="0"/>
              <a:t>'I foresaw the </a:t>
            </a:r>
            <a:r>
              <a:rPr lang="en-US" i="1" cap="small" dirty="0"/>
              <a:t>LORD</a:t>
            </a:r>
            <a:r>
              <a:rPr lang="en-US" i="1" dirty="0"/>
              <a:t> always before my face,</a:t>
            </a:r>
            <a:r>
              <a:rPr lang="en-US" dirty="0"/>
              <a:t> </a:t>
            </a:r>
            <a:r>
              <a:rPr lang="en-US" dirty="0" smtClean="0"/>
              <a:t>	</a:t>
            </a:r>
            <a:r>
              <a:rPr lang="en-US" i="1" dirty="0" smtClean="0"/>
              <a:t>For </a:t>
            </a:r>
            <a:r>
              <a:rPr lang="en-US" i="1" dirty="0"/>
              <a:t>He is at my right hand, that I may not be shaken.</a:t>
            </a:r>
            <a:r>
              <a:rPr lang="en-US" dirty="0"/>
              <a:t> </a:t>
            </a:r>
            <a:br>
              <a:rPr lang="en-US" dirty="0"/>
            </a:br>
            <a:r>
              <a:rPr lang="en-US" baseline="30000" dirty="0"/>
              <a:t>26 </a:t>
            </a:r>
            <a:r>
              <a:rPr lang="en-US" dirty="0"/>
              <a:t> </a:t>
            </a:r>
            <a:r>
              <a:rPr lang="en-US" i="1" dirty="0"/>
              <a:t>Therefore my heart rejoiced, and my tongue was glad;</a:t>
            </a:r>
            <a:r>
              <a:rPr lang="en-US" dirty="0"/>
              <a:t> </a:t>
            </a:r>
            <a:endParaRPr lang="en-US" dirty="0" smtClean="0"/>
          </a:p>
          <a:p>
            <a:r>
              <a:rPr lang="en-US" i="1" dirty="0"/>
              <a:t>	</a:t>
            </a:r>
            <a:r>
              <a:rPr lang="en-US" i="1" dirty="0" smtClean="0"/>
              <a:t>Moreover </a:t>
            </a:r>
            <a:r>
              <a:rPr lang="en-US" i="1" dirty="0"/>
              <a:t>my flesh also will rest in hope.</a:t>
            </a:r>
            <a:r>
              <a:rPr lang="en-US" dirty="0"/>
              <a:t> </a:t>
            </a:r>
            <a:br>
              <a:rPr lang="en-US" dirty="0"/>
            </a:br>
            <a:r>
              <a:rPr lang="en-US" baseline="30000" dirty="0"/>
              <a:t>27 </a:t>
            </a:r>
            <a:r>
              <a:rPr lang="en-US" dirty="0"/>
              <a:t> </a:t>
            </a:r>
            <a:r>
              <a:rPr lang="en-US" i="1" dirty="0"/>
              <a:t>For You will not leave my soul in Hades,</a:t>
            </a:r>
            <a:r>
              <a:rPr lang="en-US" dirty="0"/>
              <a:t> </a:t>
            </a:r>
            <a:endParaRPr lang="en-US" dirty="0" smtClean="0"/>
          </a:p>
          <a:p>
            <a:r>
              <a:rPr lang="en-US" i="1" dirty="0"/>
              <a:t>	</a:t>
            </a:r>
            <a:r>
              <a:rPr lang="en-US" i="1" dirty="0" smtClean="0"/>
              <a:t>Nor </a:t>
            </a:r>
            <a:r>
              <a:rPr lang="en-US" i="1" dirty="0"/>
              <a:t>will You allow Your Holy One to see corruption.</a:t>
            </a:r>
            <a:r>
              <a:rPr lang="en-US" dirty="0"/>
              <a:t> </a:t>
            </a:r>
            <a:br>
              <a:rPr lang="en-US" dirty="0"/>
            </a:br>
            <a:r>
              <a:rPr lang="en-US" baseline="30000" dirty="0"/>
              <a:t>28 </a:t>
            </a:r>
            <a:r>
              <a:rPr lang="en-US" dirty="0"/>
              <a:t> </a:t>
            </a:r>
            <a:r>
              <a:rPr lang="en-US" i="1" dirty="0"/>
              <a:t>You have made known to me the ways of life;</a:t>
            </a:r>
            <a:r>
              <a:rPr lang="en-US" dirty="0"/>
              <a:t> </a:t>
            </a:r>
            <a:endParaRPr lang="en-US" dirty="0" smtClean="0"/>
          </a:p>
          <a:p>
            <a:r>
              <a:rPr lang="en-US" i="1" dirty="0"/>
              <a:t>	</a:t>
            </a:r>
            <a:r>
              <a:rPr lang="en-US" i="1" dirty="0" smtClean="0"/>
              <a:t>You </a:t>
            </a:r>
            <a:r>
              <a:rPr lang="en-US" i="1" dirty="0"/>
              <a:t>will make me full of joy in Your presence.'</a:t>
            </a:r>
            <a:r>
              <a:rPr lang="en-US" dirty="0"/>
              <a:t> </a:t>
            </a:r>
            <a:r>
              <a:rPr lang="en-US" dirty="0" smtClean="0"/>
              <a:t>    </a:t>
            </a:r>
            <a:r>
              <a:rPr lang="en-US" dirty="0" smtClean="0">
                <a:solidFill>
                  <a:srgbClr val="FFFF00"/>
                </a:solidFill>
              </a:rPr>
              <a:t>Psalm 16:8-11</a:t>
            </a:r>
            <a:endParaRPr lang="en-US" dirty="0">
              <a:solidFill>
                <a:srgbClr val="FFFF00"/>
              </a:solidFill>
            </a:endParaRPr>
          </a:p>
          <a:p>
            <a:endParaRPr lang="en-US" dirty="0"/>
          </a:p>
        </p:txBody>
      </p:sp>
    </p:spTree>
    <p:extLst>
      <p:ext uri="{BB962C8B-B14F-4D97-AF65-F5344CB8AC3E}">
        <p14:creationId xmlns:p14="http://schemas.microsoft.com/office/powerpoint/2010/main" val="3040203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Sermon by Peter</a:t>
            </a:r>
          </a:p>
        </p:txBody>
      </p:sp>
      <p:sp>
        <p:nvSpPr>
          <p:cNvPr id="4" name="TextBox 3"/>
          <p:cNvSpPr txBox="1"/>
          <p:nvPr/>
        </p:nvSpPr>
        <p:spPr>
          <a:xfrm>
            <a:off x="381000" y="990600"/>
            <a:ext cx="8610600" cy="5262979"/>
          </a:xfrm>
          <a:prstGeom prst="rect">
            <a:avLst/>
          </a:prstGeom>
          <a:solidFill>
            <a:schemeClr val="bg1"/>
          </a:solidFill>
        </p:spPr>
        <p:txBody>
          <a:bodyPr wrap="square" rtlCol="0">
            <a:spAutoFit/>
          </a:bodyPr>
          <a:lstStyle/>
          <a:p>
            <a:r>
              <a:rPr lang="en-US" sz="1600" b="1" dirty="0"/>
              <a:t>Acts 2:29-39 (NKJV) </a:t>
            </a:r>
            <a:endParaRPr lang="en-US" sz="1600" b="1" dirty="0" smtClean="0"/>
          </a:p>
          <a:p>
            <a:r>
              <a:rPr lang="en-US" sz="1600" baseline="30000" dirty="0" smtClean="0"/>
              <a:t>29 </a:t>
            </a:r>
            <a:r>
              <a:rPr lang="en-US" sz="1600" dirty="0"/>
              <a:t> "Men </a:t>
            </a:r>
            <a:r>
              <a:rPr lang="en-US" sz="1600" i="1" dirty="0"/>
              <a:t>and</a:t>
            </a:r>
            <a:r>
              <a:rPr lang="en-US" sz="1600" dirty="0"/>
              <a:t> brethren, let </a:t>
            </a:r>
            <a:r>
              <a:rPr lang="en-US" sz="1600" i="1" dirty="0"/>
              <a:t>me</a:t>
            </a:r>
            <a:r>
              <a:rPr lang="en-US" sz="1600" dirty="0"/>
              <a:t> speak freely to you of the patriarch David, that he is both dead and buried, and his tomb is with us to this day. </a:t>
            </a:r>
            <a:br>
              <a:rPr lang="en-US" sz="1600" dirty="0"/>
            </a:br>
            <a:r>
              <a:rPr lang="en-US" sz="1600" baseline="30000" dirty="0"/>
              <a:t>30 </a:t>
            </a:r>
            <a:r>
              <a:rPr lang="en-US" sz="1600" dirty="0"/>
              <a:t> Therefore, </a:t>
            </a:r>
            <a:r>
              <a:rPr lang="en-US" sz="1600" u="sng" dirty="0"/>
              <a:t>being a prophet</a:t>
            </a:r>
            <a:r>
              <a:rPr lang="en-US" sz="1600" dirty="0"/>
              <a:t>, and knowing that </a:t>
            </a:r>
            <a:r>
              <a:rPr lang="en-US" sz="1600" u="sng" dirty="0"/>
              <a:t>God had sworn with an oath to him that of the fruit of his body, according to the flesh, He would raise up the Christ to sit on his throne</a:t>
            </a:r>
            <a:r>
              <a:rPr lang="en-US" sz="1600" dirty="0"/>
              <a:t>, </a:t>
            </a:r>
            <a:br>
              <a:rPr lang="en-US" sz="1600" dirty="0"/>
            </a:br>
            <a:r>
              <a:rPr lang="en-US" sz="1600" baseline="30000" dirty="0"/>
              <a:t>31 </a:t>
            </a:r>
            <a:r>
              <a:rPr lang="en-US" sz="1600" dirty="0"/>
              <a:t> </a:t>
            </a:r>
            <a:r>
              <a:rPr lang="en-US" sz="1600" u="sng" dirty="0">
                <a:solidFill>
                  <a:srgbClr val="FFFF00"/>
                </a:solidFill>
              </a:rPr>
              <a:t>he, foreseeing this, spoke concerning the resurrection of the Christ</a:t>
            </a:r>
            <a:r>
              <a:rPr lang="en-US" sz="1600" dirty="0"/>
              <a:t>, </a:t>
            </a:r>
            <a:endParaRPr lang="en-US" sz="1600" dirty="0" smtClean="0"/>
          </a:p>
          <a:p>
            <a:r>
              <a:rPr lang="en-US" sz="1600" dirty="0"/>
              <a:t>	</a:t>
            </a:r>
            <a:r>
              <a:rPr lang="en-US" sz="1600" dirty="0" smtClean="0"/>
              <a:t>that </a:t>
            </a:r>
            <a:r>
              <a:rPr lang="en-US" sz="1600" dirty="0"/>
              <a:t>His soul was not left in Hades, nor did His flesh see corruption. </a:t>
            </a:r>
            <a:br>
              <a:rPr lang="en-US" sz="1600" dirty="0"/>
            </a:br>
            <a:r>
              <a:rPr lang="en-US" sz="1600" baseline="30000" dirty="0"/>
              <a:t>32 </a:t>
            </a:r>
            <a:r>
              <a:rPr lang="en-US" sz="1600" dirty="0"/>
              <a:t> This Jesus God has raised up, of which we are all witnesses. </a:t>
            </a:r>
            <a:br>
              <a:rPr lang="en-US" sz="1600" dirty="0"/>
            </a:br>
            <a:r>
              <a:rPr lang="en-US" sz="1600" baseline="30000" dirty="0"/>
              <a:t>33 </a:t>
            </a:r>
            <a:r>
              <a:rPr lang="en-US" sz="1600" dirty="0"/>
              <a:t> Therefore being exalted to the right hand of God, and having received from the Father the promise of the Holy Spirit, He poured out this which you now see and hear. </a:t>
            </a:r>
            <a:br>
              <a:rPr lang="en-US" sz="1600" dirty="0"/>
            </a:br>
            <a:r>
              <a:rPr lang="en-US" sz="1600" baseline="30000" dirty="0"/>
              <a:t>34 </a:t>
            </a:r>
            <a:r>
              <a:rPr lang="en-US" sz="1600" dirty="0"/>
              <a:t> For David did not ascend into the heavens, but he says himself: </a:t>
            </a:r>
            <a:endParaRPr lang="en-US" sz="1600" dirty="0" smtClean="0"/>
          </a:p>
          <a:p>
            <a:r>
              <a:rPr lang="en-US" sz="1600" i="1" dirty="0"/>
              <a:t>	</a:t>
            </a:r>
            <a:r>
              <a:rPr lang="en-US" sz="1600" i="1" dirty="0" smtClean="0"/>
              <a:t>'The </a:t>
            </a:r>
            <a:r>
              <a:rPr lang="en-US" sz="1600" i="1" cap="small" dirty="0"/>
              <a:t>LORD</a:t>
            </a:r>
            <a:r>
              <a:rPr lang="en-US" sz="1600" i="1" dirty="0"/>
              <a:t> said to my Lord,</a:t>
            </a:r>
            <a:r>
              <a:rPr lang="en-US" sz="1600" dirty="0"/>
              <a:t> </a:t>
            </a:r>
            <a:r>
              <a:rPr lang="en-US" sz="1600" i="1" dirty="0"/>
              <a:t>"Sit at My right hand,</a:t>
            </a:r>
            <a:r>
              <a:rPr lang="en-US" sz="1600" dirty="0"/>
              <a:t> </a:t>
            </a:r>
            <a:br>
              <a:rPr lang="en-US" sz="1600" dirty="0"/>
            </a:br>
            <a:r>
              <a:rPr lang="en-US" sz="1600" dirty="0" smtClean="0"/>
              <a:t>	</a:t>
            </a:r>
            <a:r>
              <a:rPr lang="en-US" sz="1600" baseline="30000" dirty="0" smtClean="0"/>
              <a:t>35 </a:t>
            </a:r>
            <a:r>
              <a:rPr lang="en-US" sz="1600" dirty="0"/>
              <a:t> </a:t>
            </a:r>
            <a:r>
              <a:rPr lang="en-US" sz="1600" i="1" dirty="0"/>
              <a:t>Till I make Your enemies Your footstool." '</a:t>
            </a:r>
            <a:r>
              <a:rPr lang="en-US" sz="1600" dirty="0"/>
              <a:t> </a:t>
            </a:r>
            <a:r>
              <a:rPr lang="en-US" sz="1600" dirty="0" smtClean="0"/>
              <a:t> </a:t>
            </a:r>
            <a:r>
              <a:rPr lang="en-US" sz="1600" dirty="0">
                <a:solidFill>
                  <a:srgbClr val="FFFF00"/>
                </a:solidFill>
              </a:rPr>
              <a:t>Psalm </a:t>
            </a:r>
            <a:r>
              <a:rPr lang="en-US" sz="1600" dirty="0" smtClean="0">
                <a:solidFill>
                  <a:srgbClr val="FFFF00"/>
                </a:solidFill>
              </a:rPr>
              <a:t>110:1</a:t>
            </a:r>
            <a:r>
              <a:rPr lang="en-US" sz="1600" dirty="0"/>
              <a:t/>
            </a:r>
            <a:br>
              <a:rPr lang="en-US" sz="1600" dirty="0"/>
            </a:br>
            <a:r>
              <a:rPr lang="en-US" sz="1600" u="sng" baseline="30000" dirty="0"/>
              <a:t>36 </a:t>
            </a:r>
            <a:r>
              <a:rPr lang="en-US" sz="1600" u="sng" dirty="0"/>
              <a:t> "Therefore let all the house of Israel know assuredly that God has made this Jesus, whom you crucified, both Lord and Christ." </a:t>
            </a:r>
            <a:r>
              <a:rPr lang="en-US" sz="1600" dirty="0"/>
              <a:t/>
            </a:r>
            <a:br>
              <a:rPr lang="en-US" sz="1600" dirty="0"/>
            </a:br>
            <a:r>
              <a:rPr lang="en-US" sz="1600" baseline="30000" dirty="0"/>
              <a:t>37 </a:t>
            </a:r>
            <a:r>
              <a:rPr lang="en-US" sz="1600" dirty="0"/>
              <a:t> Now when they heard </a:t>
            </a:r>
            <a:r>
              <a:rPr lang="en-US" sz="1600" i="1" dirty="0"/>
              <a:t>this,</a:t>
            </a:r>
            <a:r>
              <a:rPr lang="en-US" sz="1600" dirty="0"/>
              <a:t> they were cut to the heart, and said to Peter and the rest of the apostles, "Men </a:t>
            </a:r>
            <a:r>
              <a:rPr lang="en-US" sz="1600" i="1" dirty="0"/>
              <a:t>and</a:t>
            </a:r>
            <a:r>
              <a:rPr lang="en-US" sz="1600" dirty="0"/>
              <a:t> brethren, what shall we do?" </a:t>
            </a:r>
            <a:br>
              <a:rPr lang="en-US" sz="1600" dirty="0"/>
            </a:br>
            <a:r>
              <a:rPr lang="en-US" sz="1600" baseline="30000" dirty="0"/>
              <a:t>38 </a:t>
            </a:r>
            <a:r>
              <a:rPr lang="en-US" sz="1600" dirty="0"/>
              <a:t> Then Peter said to them, "Repent, and let every one of you be baptized in the name of Jesus Christ for the remission of sins; and you shall receive the gift of the Holy Spirit. </a:t>
            </a:r>
            <a:br>
              <a:rPr lang="en-US" sz="1600" dirty="0"/>
            </a:br>
            <a:r>
              <a:rPr lang="en-US" sz="1600" baseline="30000" dirty="0"/>
              <a:t>39 </a:t>
            </a:r>
            <a:r>
              <a:rPr lang="en-US" sz="1600" dirty="0"/>
              <a:t> </a:t>
            </a:r>
            <a:r>
              <a:rPr lang="en-US" sz="1600" u="sng" dirty="0"/>
              <a:t>For the promise is to you and to your children, and to all who are afar off, as many as the Lord our God will call." </a:t>
            </a:r>
            <a:r>
              <a:rPr lang="en-US" sz="1600" dirty="0" smtClean="0">
                <a:solidFill>
                  <a:srgbClr val="FFFF00"/>
                </a:solidFill>
              </a:rPr>
              <a:t>Genesis 12:1-3</a:t>
            </a:r>
            <a:endParaRPr lang="en-US" sz="1600" dirty="0">
              <a:solidFill>
                <a:srgbClr val="FFFF00"/>
              </a:solidFill>
            </a:endParaRPr>
          </a:p>
        </p:txBody>
      </p:sp>
    </p:spTree>
    <p:extLst>
      <p:ext uri="{BB962C8B-B14F-4D97-AF65-F5344CB8AC3E}">
        <p14:creationId xmlns:p14="http://schemas.microsoft.com/office/powerpoint/2010/main" val="901421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46150" y="1508125"/>
            <a:ext cx="8197850" cy="484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011" name="Title 1"/>
          <p:cNvSpPr>
            <a:spLocks noGrp="1"/>
          </p:cNvSpPr>
          <p:nvPr>
            <p:ph type="title"/>
          </p:nvPr>
        </p:nvSpPr>
        <p:spPr>
          <a:xfrm>
            <a:off x="1358900" y="0"/>
            <a:ext cx="6477000" cy="1143000"/>
          </a:xfrm>
        </p:spPr>
        <p:txBody>
          <a:bodyPr/>
          <a:lstStyle/>
          <a:p>
            <a:r>
              <a:rPr lang="en-US" altLang="en-US" smtClean="0">
                <a:solidFill>
                  <a:srgbClr val="7030A0"/>
                </a:solidFill>
              </a:rPr>
              <a:t>what Prophecy tells us about the Messiah</a:t>
            </a:r>
            <a:endParaRPr lang="en-US" altLang="en-US" smtClean="0"/>
          </a:p>
        </p:txBody>
      </p:sp>
      <p:pic>
        <p:nvPicPr>
          <p:cNvPr id="43012" name="Picture 2"/>
          <p:cNvPicPr>
            <a:picLocks noChangeAspect="1"/>
          </p:cNvPicPr>
          <p:nvPr/>
        </p:nvPicPr>
        <p:blipFill>
          <a:blip r:embed="rId2">
            <a:extLst>
              <a:ext uri="{28A0092B-C50C-407E-A947-70E740481C1C}">
                <a14:useLocalDpi xmlns:a14="http://schemas.microsoft.com/office/drawing/2010/main" val="0"/>
              </a:ext>
            </a:extLst>
          </a:blip>
          <a:srcRect l="3793" t="22905" r="3017" b="13663"/>
          <a:stretch>
            <a:fillRect/>
          </a:stretch>
        </p:blipFill>
        <p:spPr bwMode="auto">
          <a:xfrm>
            <a:off x="2490788" y="1874838"/>
            <a:ext cx="463708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3"/>
          <p:cNvSpPr txBox="1">
            <a:spLocks noChangeArrowheads="1"/>
          </p:cNvSpPr>
          <p:nvPr/>
        </p:nvSpPr>
        <p:spPr bwMode="auto">
          <a:xfrm>
            <a:off x="946150" y="1508125"/>
            <a:ext cx="189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a:solidFill>
                  <a:srgbClr val="7030A0"/>
                </a:solidFill>
              </a:rPr>
              <a:t>Is 7:14</a:t>
            </a:r>
          </a:p>
          <a:p>
            <a:pPr algn="ctr" eaLnBrk="1" fontAlgn="base" hangingPunct="1">
              <a:spcBef>
                <a:spcPct val="0"/>
              </a:spcBef>
              <a:spcAft>
                <a:spcPct val="0"/>
              </a:spcAft>
            </a:pPr>
            <a:r>
              <a:rPr lang="en-US" altLang="en-US" sz="1400">
                <a:solidFill>
                  <a:prstClr val="black"/>
                </a:solidFill>
              </a:rPr>
              <a:t>___________________</a:t>
            </a:r>
          </a:p>
        </p:txBody>
      </p:sp>
      <p:sp>
        <p:nvSpPr>
          <p:cNvPr id="43014" name="TextBox 4"/>
          <p:cNvSpPr txBox="1">
            <a:spLocks noChangeArrowheads="1"/>
          </p:cNvSpPr>
          <p:nvPr/>
        </p:nvSpPr>
        <p:spPr bwMode="auto">
          <a:xfrm>
            <a:off x="946150" y="2052638"/>
            <a:ext cx="189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a:solidFill>
                  <a:srgbClr val="7030A0"/>
                </a:solidFill>
              </a:rPr>
              <a:t>Micah 5:2</a:t>
            </a:r>
          </a:p>
          <a:p>
            <a:pPr algn="ctr" eaLnBrk="1" fontAlgn="base" hangingPunct="1">
              <a:spcBef>
                <a:spcPct val="0"/>
              </a:spcBef>
              <a:spcAft>
                <a:spcPct val="0"/>
              </a:spcAft>
            </a:pPr>
            <a:r>
              <a:rPr lang="en-US" altLang="en-US" sz="1400">
                <a:solidFill>
                  <a:prstClr val="black"/>
                </a:solidFill>
              </a:rPr>
              <a:t>___________________</a:t>
            </a:r>
          </a:p>
        </p:txBody>
      </p:sp>
      <p:sp>
        <p:nvSpPr>
          <p:cNvPr id="43015" name="TextBox 5"/>
          <p:cNvSpPr txBox="1">
            <a:spLocks noChangeArrowheads="1"/>
          </p:cNvSpPr>
          <p:nvPr/>
        </p:nvSpPr>
        <p:spPr bwMode="auto">
          <a:xfrm>
            <a:off x="852488" y="3135313"/>
            <a:ext cx="1890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a:solidFill>
                  <a:srgbClr val="7030A0"/>
                </a:solidFill>
              </a:rPr>
              <a:t>Is 53:3</a:t>
            </a:r>
          </a:p>
          <a:p>
            <a:pPr algn="ctr" eaLnBrk="1" fontAlgn="base" hangingPunct="1">
              <a:spcBef>
                <a:spcPct val="0"/>
              </a:spcBef>
              <a:spcAft>
                <a:spcPct val="0"/>
              </a:spcAft>
            </a:pPr>
            <a:r>
              <a:rPr lang="en-US" altLang="en-US" sz="1400">
                <a:solidFill>
                  <a:prstClr val="black"/>
                </a:solidFill>
              </a:rPr>
              <a:t>___________________</a:t>
            </a:r>
          </a:p>
        </p:txBody>
      </p:sp>
      <p:sp>
        <p:nvSpPr>
          <p:cNvPr id="43017" name="TextBox 7"/>
          <p:cNvSpPr txBox="1">
            <a:spLocks noChangeArrowheads="1"/>
          </p:cNvSpPr>
          <p:nvPr/>
        </p:nvSpPr>
        <p:spPr bwMode="auto">
          <a:xfrm>
            <a:off x="946150" y="5627688"/>
            <a:ext cx="189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a:solidFill>
                  <a:srgbClr val="7030A0"/>
                </a:solidFill>
              </a:rPr>
              <a:t>Zachariah 11:12</a:t>
            </a:r>
          </a:p>
          <a:p>
            <a:pPr algn="ctr" eaLnBrk="1" fontAlgn="base" hangingPunct="1">
              <a:spcBef>
                <a:spcPct val="0"/>
              </a:spcBef>
              <a:spcAft>
                <a:spcPct val="0"/>
              </a:spcAft>
            </a:pPr>
            <a:r>
              <a:rPr lang="en-US" altLang="en-US" sz="1400">
                <a:solidFill>
                  <a:prstClr val="black"/>
                </a:solidFill>
              </a:rPr>
              <a:t>___________________</a:t>
            </a:r>
          </a:p>
        </p:txBody>
      </p:sp>
      <p:sp>
        <p:nvSpPr>
          <p:cNvPr id="43018" name="TextBox 8"/>
          <p:cNvSpPr txBox="1">
            <a:spLocks noChangeArrowheads="1"/>
          </p:cNvSpPr>
          <p:nvPr/>
        </p:nvSpPr>
        <p:spPr bwMode="auto">
          <a:xfrm>
            <a:off x="860425" y="4684713"/>
            <a:ext cx="189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a:solidFill>
                  <a:srgbClr val="7030A0"/>
                </a:solidFill>
              </a:rPr>
              <a:t>Is 53:12</a:t>
            </a:r>
          </a:p>
          <a:p>
            <a:pPr algn="ctr" eaLnBrk="1" fontAlgn="base" hangingPunct="1">
              <a:spcBef>
                <a:spcPct val="0"/>
              </a:spcBef>
              <a:spcAft>
                <a:spcPct val="0"/>
              </a:spcAft>
            </a:pPr>
            <a:r>
              <a:rPr lang="en-US" altLang="en-US" sz="1400">
                <a:solidFill>
                  <a:prstClr val="black"/>
                </a:solidFill>
              </a:rPr>
              <a:t>___________________</a:t>
            </a:r>
          </a:p>
        </p:txBody>
      </p:sp>
      <p:sp>
        <p:nvSpPr>
          <p:cNvPr id="10" name="TextBox 9"/>
          <p:cNvSpPr txBox="1">
            <a:spLocks noChangeArrowheads="1"/>
          </p:cNvSpPr>
          <p:nvPr/>
        </p:nvSpPr>
        <p:spPr bwMode="auto">
          <a:xfrm>
            <a:off x="946150" y="1724025"/>
            <a:ext cx="3389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virgin birth/Immanuel (God is with us)</a:t>
            </a:r>
          </a:p>
        </p:txBody>
      </p:sp>
      <p:sp>
        <p:nvSpPr>
          <p:cNvPr id="11" name="Rectangle 10"/>
          <p:cNvSpPr>
            <a:spLocks noChangeArrowheads="1"/>
          </p:cNvSpPr>
          <p:nvPr/>
        </p:nvSpPr>
        <p:spPr bwMode="auto">
          <a:xfrm>
            <a:off x="914400" y="4870450"/>
            <a:ext cx="18907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And He was numbered with the transgressors</a:t>
            </a:r>
          </a:p>
        </p:txBody>
      </p:sp>
      <p:sp>
        <p:nvSpPr>
          <p:cNvPr id="12" name="Rectangle 11"/>
          <p:cNvSpPr>
            <a:spLocks noChangeArrowheads="1"/>
          </p:cNvSpPr>
          <p:nvPr/>
        </p:nvSpPr>
        <p:spPr bwMode="auto">
          <a:xfrm>
            <a:off x="852488" y="3348038"/>
            <a:ext cx="3030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He is despised and rejected by men</a:t>
            </a:r>
          </a:p>
        </p:txBody>
      </p:sp>
      <p:sp>
        <p:nvSpPr>
          <p:cNvPr id="15" name="Rectangle 14"/>
          <p:cNvSpPr>
            <a:spLocks noChangeArrowheads="1"/>
          </p:cNvSpPr>
          <p:nvPr/>
        </p:nvSpPr>
        <p:spPr bwMode="auto">
          <a:xfrm>
            <a:off x="990600" y="5811838"/>
            <a:ext cx="2538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And they weighed out as my wages thirty pieces of silver.</a:t>
            </a:r>
          </a:p>
        </p:txBody>
      </p:sp>
      <p:sp>
        <p:nvSpPr>
          <p:cNvPr id="16" name="Rectangle 15"/>
          <p:cNvSpPr>
            <a:spLocks noChangeArrowheads="1"/>
          </p:cNvSpPr>
          <p:nvPr/>
        </p:nvSpPr>
        <p:spPr bwMode="auto">
          <a:xfrm>
            <a:off x="850900" y="2270125"/>
            <a:ext cx="457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But you, O Bethlehem </a:t>
            </a:r>
          </a:p>
          <a:p>
            <a:pPr eaLnBrk="1" fontAlgn="base" hangingPunct="1">
              <a:spcBef>
                <a:spcPct val="0"/>
              </a:spcBef>
              <a:spcAft>
                <a:spcPct val="0"/>
              </a:spcAft>
            </a:pPr>
            <a:r>
              <a:rPr lang="en-US" altLang="en-US" sz="1400">
                <a:solidFill>
                  <a:srgbClr val="002060"/>
                </a:solidFill>
              </a:rPr>
              <a:t>from you shall come forth for me      </a:t>
            </a:r>
          </a:p>
          <a:p>
            <a:pPr eaLnBrk="1" fontAlgn="base" hangingPunct="1">
              <a:spcBef>
                <a:spcPct val="0"/>
              </a:spcBef>
              <a:spcAft>
                <a:spcPct val="0"/>
              </a:spcAft>
            </a:pPr>
            <a:r>
              <a:rPr lang="en-US" altLang="en-US" sz="1400">
                <a:solidFill>
                  <a:srgbClr val="002060"/>
                </a:solidFill>
              </a:rPr>
              <a:t>one who is to be ruler in Israel,</a:t>
            </a:r>
          </a:p>
        </p:txBody>
      </p:sp>
      <p:sp>
        <p:nvSpPr>
          <p:cNvPr id="43025" name="TextBox 18"/>
          <p:cNvSpPr txBox="1">
            <a:spLocks noChangeArrowheads="1"/>
          </p:cNvSpPr>
          <p:nvPr/>
        </p:nvSpPr>
        <p:spPr bwMode="auto">
          <a:xfrm>
            <a:off x="914400" y="3852863"/>
            <a:ext cx="189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a:solidFill>
                  <a:srgbClr val="7030A0"/>
                </a:solidFill>
              </a:rPr>
              <a:t>Is 53:6</a:t>
            </a:r>
          </a:p>
          <a:p>
            <a:pPr algn="ctr" eaLnBrk="1" fontAlgn="base" hangingPunct="1">
              <a:spcBef>
                <a:spcPct val="0"/>
              </a:spcBef>
              <a:spcAft>
                <a:spcPct val="0"/>
              </a:spcAft>
            </a:pPr>
            <a:r>
              <a:rPr lang="en-US" altLang="en-US" sz="1400">
                <a:solidFill>
                  <a:srgbClr val="000000"/>
                </a:solidFill>
              </a:rPr>
              <a:t>___________________</a:t>
            </a:r>
          </a:p>
        </p:txBody>
      </p:sp>
      <p:sp>
        <p:nvSpPr>
          <p:cNvPr id="20" name="Rectangle 19"/>
          <p:cNvSpPr>
            <a:spLocks noChangeArrowheads="1"/>
          </p:cNvSpPr>
          <p:nvPr/>
        </p:nvSpPr>
        <p:spPr bwMode="auto">
          <a:xfrm>
            <a:off x="914400" y="4068763"/>
            <a:ext cx="2349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the Lord has laid on him      </a:t>
            </a:r>
          </a:p>
          <a:p>
            <a:pPr eaLnBrk="1" fontAlgn="base" hangingPunct="1">
              <a:spcBef>
                <a:spcPct val="0"/>
              </a:spcBef>
              <a:spcAft>
                <a:spcPct val="0"/>
              </a:spcAft>
            </a:pPr>
            <a:r>
              <a:rPr lang="en-US" altLang="en-US" sz="1400">
                <a:solidFill>
                  <a:srgbClr val="002060"/>
                </a:solidFill>
              </a:rPr>
              <a:t>the iniquity of us all</a:t>
            </a:r>
          </a:p>
        </p:txBody>
      </p:sp>
    </p:spTree>
    <p:extLst>
      <p:ext uri="{BB962C8B-B14F-4D97-AF65-F5344CB8AC3E}">
        <p14:creationId xmlns:p14="http://schemas.microsoft.com/office/powerpoint/2010/main" val="3820762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6"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36625" y="1508125"/>
            <a:ext cx="8197850" cy="4845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4035" name="Title 1"/>
          <p:cNvSpPr>
            <a:spLocks noGrp="1"/>
          </p:cNvSpPr>
          <p:nvPr>
            <p:ph type="title"/>
          </p:nvPr>
        </p:nvSpPr>
        <p:spPr>
          <a:xfrm>
            <a:off x="1358900" y="0"/>
            <a:ext cx="6477000" cy="1143000"/>
          </a:xfrm>
        </p:spPr>
        <p:txBody>
          <a:bodyPr/>
          <a:lstStyle/>
          <a:p>
            <a:r>
              <a:rPr lang="en-US" altLang="en-US" smtClean="0">
                <a:solidFill>
                  <a:srgbClr val="7030A0"/>
                </a:solidFill>
              </a:rPr>
              <a:t>what Prophecy tells us about the Messiah</a:t>
            </a:r>
            <a:endParaRPr lang="en-US" altLang="en-US" smtClean="0"/>
          </a:p>
        </p:txBody>
      </p:sp>
      <p:pic>
        <p:nvPicPr>
          <p:cNvPr id="44036" name="Picture 2"/>
          <p:cNvPicPr>
            <a:picLocks noChangeAspect="1"/>
          </p:cNvPicPr>
          <p:nvPr/>
        </p:nvPicPr>
        <p:blipFill>
          <a:blip r:embed="rId2">
            <a:extLst>
              <a:ext uri="{28A0092B-C50C-407E-A947-70E740481C1C}">
                <a14:useLocalDpi xmlns:a14="http://schemas.microsoft.com/office/drawing/2010/main" val="0"/>
              </a:ext>
            </a:extLst>
          </a:blip>
          <a:srcRect l="3793" t="22905" r="3017" b="13663"/>
          <a:stretch>
            <a:fillRect/>
          </a:stretch>
        </p:blipFill>
        <p:spPr bwMode="auto">
          <a:xfrm>
            <a:off x="2428875" y="1874838"/>
            <a:ext cx="4637088"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16"/>
          <p:cNvSpPr txBox="1">
            <a:spLocks noChangeArrowheads="1"/>
          </p:cNvSpPr>
          <p:nvPr/>
        </p:nvSpPr>
        <p:spPr bwMode="auto">
          <a:xfrm>
            <a:off x="6559550" y="5280025"/>
            <a:ext cx="18907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a:solidFill>
                  <a:srgbClr val="7030A0"/>
                </a:solidFill>
              </a:rPr>
              <a:t>Ps 22:16</a:t>
            </a:r>
          </a:p>
          <a:p>
            <a:pPr algn="ctr" eaLnBrk="1" fontAlgn="base" hangingPunct="1">
              <a:spcBef>
                <a:spcPct val="0"/>
              </a:spcBef>
              <a:spcAft>
                <a:spcPct val="0"/>
              </a:spcAft>
            </a:pPr>
            <a:r>
              <a:rPr lang="en-US" altLang="en-US" sz="1400">
                <a:solidFill>
                  <a:srgbClr val="000000"/>
                </a:solidFill>
              </a:rPr>
              <a:t>___________________</a:t>
            </a:r>
          </a:p>
        </p:txBody>
      </p:sp>
      <p:sp>
        <p:nvSpPr>
          <p:cNvPr id="21" name="TextBox 20"/>
          <p:cNvSpPr txBox="1"/>
          <p:nvPr/>
        </p:nvSpPr>
        <p:spPr>
          <a:xfrm>
            <a:off x="6789738" y="1612900"/>
            <a:ext cx="1890712" cy="523875"/>
          </a:xfrm>
          <a:prstGeom prst="rect">
            <a:avLst/>
          </a:prstGeom>
          <a:noFill/>
        </p:spPr>
        <p:txBody>
          <a:bodyPr wrap="none">
            <a:spAutoFit/>
          </a:bodyPr>
          <a:lstStyle/>
          <a:p>
            <a:pPr algn="ctr">
              <a:defRPr/>
            </a:pPr>
            <a:r>
              <a:rPr lang="en-US" sz="1400" dirty="0">
                <a:solidFill>
                  <a:srgbClr val="7030A0"/>
                </a:solidFill>
                <a:cs typeface="Arial" pitchFamily="34" charset="0"/>
              </a:rPr>
              <a:t>Ps 22:1</a:t>
            </a:r>
          </a:p>
          <a:p>
            <a:pPr algn="ctr">
              <a:defRPr/>
            </a:pPr>
            <a:r>
              <a:rPr lang="en-US" sz="1400" dirty="0">
                <a:solidFill>
                  <a:prstClr val="black"/>
                </a:solidFill>
                <a:cs typeface="Arial" pitchFamily="34" charset="0"/>
              </a:rPr>
              <a:t>___________________</a:t>
            </a:r>
          </a:p>
        </p:txBody>
      </p:sp>
      <p:sp>
        <p:nvSpPr>
          <p:cNvPr id="22" name="TextBox 21"/>
          <p:cNvSpPr txBox="1"/>
          <p:nvPr/>
        </p:nvSpPr>
        <p:spPr>
          <a:xfrm>
            <a:off x="946150" y="4114800"/>
            <a:ext cx="1890713" cy="523875"/>
          </a:xfrm>
          <a:prstGeom prst="rect">
            <a:avLst/>
          </a:prstGeom>
          <a:noFill/>
        </p:spPr>
        <p:txBody>
          <a:bodyPr wrap="none">
            <a:spAutoFit/>
          </a:bodyPr>
          <a:lstStyle/>
          <a:p>
            <a:pPr algn="ctr">
              <a:defRPr/>
            </a:pPr>
            <a:r>
              <a:rPr lang="en-US" sz="1400" dirty="0">
                <a:solidFill>
                  <a:srgbClr val="7030A0"/>
                </a:solidFill>
                <a:cs typeface="Arial" pitchFamily="34" charset="0"/>
              </a:rPr>
              <a:t>Ps 34:20</a:t>
            </a:r>
          </a:p>
          <a:p>
            <a:pPr algn="ctr">
              <a:defRPr/>
            </a:pPr>
            <a:r>
              <a:rPr lang="en-US" sz="1400" dirty="0">
                <a:solidFill>
                  <a:prstClr val="black"/>
                </a:solidFill>
                <a:cs typeface="Arial" pitchFamily="34" charset="0"/>
              </a:rPr>
              <a:t>___________________</a:t>
            </a:r>
          </a:p>
        </p:txBody>
      </p:sp>
      <p:sp>
        <p:nvSpPr>
          <p:cNvPr id="23" name="TextBox 22"/>
          <p:cNvSpPr txBox="1"/>
          <p:nvPr/>
        </p:nvSpPr>
        <p:spPr>
          <a:xfrm>
            <a:off x="6789738" y="3321050"/>
            <a:ext cx="1890712" cy="522288"/>
          </a:xfrm>
          <a:prstGeom prst="rect">
            <a:avLst/>
          </a:prstGeom>
          <a:noFill/>
        </p:spPr>
        <p:txBody>
          <a:bodyPr wrap="none">
            <a:spAutoFit/>
          </a:bodyPr>
          <a:lstStyle/>
          <a:p>
            <a:pPr algn="ctr">
              <a:defRPr/>
            </a:pPr>
            <a:r>
              <a:rPr lang="en-US" sz="1400" dirty="0">
                <a:solidFill>
                  <a:srgbClr val="7030A0"/>
                </a:solidFill>
                <a:cs typeface="Arial" pitchFamily="34" charset="0"/>
              </a:rPr>
              <a:t>Ps 22:18</a:t>
            </a:r>
          </a:p>
          <a:p>
            <a:pPr algn="ctr">
              <a:defRPr/>
            </a:pPr>
            <a:r>
              <a:rPr lang="en-US" sz="1400" dirty="0">
                <a:solidFill>
                  <a:prstClr val="black"/>
                </a:solidFill>
                <a:cs typeface="Arial" pitchFamily="34" charset="0"/>
              </a:rPr>
              <a:t>___________________</a:t>
            </a:r>
          </a:p>
        </p:txBody>
      </p:sp>
      <p:sp>
        <p:nvSpPr>
          <p:cNvPr id="24" name="TextBox 23"/>
          <p:cNvSpPr txBox="1"/>
          <p:nvPr/>
        </p:nvSpPr>
        <p:spPr>
          <a:xfrm>
            <a:off x="946150" y="3055938"/>
            <a:ext cx="1890713" cy="522287"/>
          </a:xfrm>
          <a:prstGeom prst="rect">
            <a:avLst/>
          </a:prstGeom>
          <a:noFill/>
        </p:spPr>
        <p:txBody>
          <a:bodyPr wrap="none">
            <a:spAutoFit/>
          </a:bodyPr>
          <a:lstStyle/>
          <a:p>
            <a:pPr algn="ctr">
              <a:defRPr/>
            </a:pPr>
            <a:r>
              <a:rPr lang="en-US" sz="1400" dirty="0">
                <a:solidFill>
                  <a:srgbClr val="7030A0"/>
                </a:solidFill>
                <a:cs typeface="Arial" pitchFamily="34" charset="0"/>
              </a:rPr>
              <a:t>Ps 16:10</a:t>
            </a:r>
          </a:p>
          <a:p>
            <a:pPr algn="ctr">
              <a:defRPr/>
            </a:pPr>
            <a:r>
              <a:rPr lang="en-US" sz="1400" dirty="0">
                <a:solidFill>
                  <a:prstClr val="black"/>
                </a:solidFill>
                <a:cs typeface="Arial" pitchFamily="34" charset="0"/>
              </a:rPr>
              <a:t>___________________</a:t>
            </a:r>
          </a:p>
        </p:txBody>
      </p:sp>
      <p:sp>
        <p:nvSpPr>
          <p:cNvPr id="25" name="Rectangle 24"/>
          <p:cNvSpPr>
            <a:spLocks noChangeArrowheads="1"/>
          </p:cNvSpPr>
          <p:nvPr/>
        </p:nvSpPr>
        <p:spPr bwMode="auto">
          <a:xfrm>
            <a:off x="1087438" y="3263900"/>
            <a:ext cx="26955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For you will not abandon my soul to Sheol, or let your holy one see corruption</a:t>
            </a:r>
          </a:p>
        </p:txBody>
      </p:sp>
      <p:sp>
        <p:nvSpPr>
          <p:cNvPr id="26" name="Rectangle 25"/>
          <p:cNvSpPr>
            <a:spLocks noChangeArrowheads="1"/>
          </p:cNvSpPr>
          <p:nvPr/>
        </p:nvSpPr>
        <p:spPr bwMode="auto">
          <a:xfrm>
            <a:off x="1087438" y="4343400"/>
            <a:ext cx="457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srgbClr val="002060"/>
                </a:solidFill>
              </a:rPr>
              <a:t> He keeps all his bones;      </a:t>
            </a:r>
          </a:p>
          <a:p>
            <a:pPr eaLnBrk="1" fontAlgn="base" hangingPunct="1">
              <a:spcBef>
                <a:spcPct val="0"/>
              </a:spcBef>
              <a:spcAft>
                <a:spcPct val="0"/>
              </a:spcAft>
            </a:pPr>
            <a:r>
              <a:rPr lang="en-US" altLang="en-US" sz="1400" dirty="0">
                <a:solidFill>
                  <a:srgbClr val="002060"/>
                </a:solidFill>
              </a:rPr>
              <a:t>not one of them is broken</a:t>
            </a:r>
          </a:p>
        </p:txBody>
      </p:sp>
      <p:sp>
        <p:nvSpPr>
          <p:cNvPr id="27" name="Rectangle 26"/>
          <p:cNvSpPr>
            <a:spLocks noChangeArrowheads="1"/>
          </p:cNvSpPr>
          <p:nvPr/>
        </p:nvSpPr>
        <p:spPr bwMode="auto">
          <a:xfrm>
            <a:off x="6100763" y="179705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My God, my God, </a:t>
            </a:r>
          </a:p>
          <a:p>
            <a:pPr eaLnBrk="1" fontAlgn="base" hangingPunct="1">
              <a:spcBef>
                <a:spcPct val="0"/>
              </a:spcBef>
              <a:spcAft>
                <a:spcPct val="0"/>
              </a:spcAft>
            </a:pPr>
            <a:r>
              <a:rPr lang="en-US" altLang="en-US" sz="1400">
                <a:solidFill>
                  <a:srgbClr val="002060"/>
                </a:solidFill>
              </a:rPr>
              <a:t>why have you forsaken me?      </a:t>
            </a:r>
          </a:p>
          <a:p>
            <a:pPr eaLnBrk="1" fontAlgn="base" hangingPunct="1">
              <a:spcBef>
                <a:spcPct val="0"/>
              </a:spcBef>
              <a:spcAft>
                <a:spcPct val="0"/>
              </a:spcAft>
            </a:pPr>
            <a:r>
              <a:rPr lang="en-US" altLang="en-US" sz="1400">
                <a:solidFill>
                  <a:srgbClr val="002060"/>
                </a:solidFill>
              </a:rPr>
              <a:t>Why are you so far from saving me, </a:t>
            </a:r>
          </a:p>
          <a:p>
            <a:pPr eaLnBrk="1" fontAlgn="base" hangingPunct="1">
              <a:spcBef>
                <a:spcPct val="0"/>
              </a:spcBef>
              <a:spcAft>
                <a:spcPct val="0"/>
              </a:spcAft>
            </a:pPr>
            <a:r>
              <a:rPr lang="en-US" altLang="en-US" sz="1400">
                <a:solidFill>
                  <a:srgbClr val="002060"/>
                </a:solidFill>
              </a:rPr>
              <a:t>from the words of my groaning?</a:t>
            </a:r>
          </a:p>
        </p:txBody>
      </p:sp>
      <p:sp>
        <p:nvSpPr>
          <p:cNvPr id="28" name="Rectangle 27"/>
          <p:cNvSpPr>
            <a:spLocks noChangeArrowheads="1"/>
          </p:cNvSpPr>
          <p:nvPr/>
        </p:nvSpPr>
        <p:spPr bwMode="auto">
          <a:xfrm>
            <a:off x="5659438" y="5495925"/>
            <a:ext cx="3389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company of evildoers encircles me;     </a:t>
            </a:r>
          </a:p>
          <a:p>
            <a:pPr eaLnBrk="1" fontAlgn="base" hangingPunct="1">
              <a:spcBef>
                <a:spcPct val="0"/>
              </a:spcBef>
              <a:spcAft>
                <a:spcPct val="0"/>
              </a:spcAft>
            </a:pPr>
            <a:r>
              <a:rPr lang="en-US" altLang="en-US" sz="1400">
                <a:solidFill>
                  <a:srgbClr val="002060"/>
                </a:solidFill>
              </a:rPr>
              <a:t> they have pierced my hands and feet</a:t>
            </a:r>
          </a:p>
        </p:txBody>
      </p:sp>
      <p:sp>
        <p:nvSpPr>
          <p:cNvPr id="29" name="Rectangle 28"/>
          <p:cNvSpPr>
            <a:spLocks noChangeArrowheads="1"/>
          </p:cNvSpPr>
          <p:nvPr/>
        </p:nvSpPr>
        <p:spPr bwMode="auto">
          <a:xfrm>
            <a:off x="6708775" y="3530600"/>
            <a:ext cx="26558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2060"/>
                </a:solidFill>
              </a:rPr>
              <a:t>they divide my garments </a:t>
            </a:r>
          </a:p>
          <a:p>
            <a:pPr eaLnBrk="1" fontAlgn="base" hangingPunct="1">
              <a:spcBef>
                <a:spcPct val="0"/>
              </a:spcBef>
              <a:spcAft>
                <a:spcPct val="0"/>
              </a:spcAft>
            </a:pPr>
            <a:r>
              <a:rPr lang="en-US" altLang="en-US" sz="1400">
                <a:solidFill>
                  <a:srgbClr val="002060"/>
                </a:solidFill>
              </a:rPr>
              <a:t>among them,      </a:t>
            </a:r>
          </a:p>
          <a:p>
            <a:pPr eaLnBrk="1" fontAlgn="base" hangingPunct="1">
              <a:spcBef>
                <a:spcPct val="0"/>
              </a:spcBef>
              <a:spcAft>
                <a:spcPct val="0"/>
              </a:spcAft>
            </a:pPr>
            <a:r>
              <a:rPr lang="en-US" altLang="en-US" sz="1400">
                <a:solidFill>
                  <a:srgbClr val="002060"/>
                </a:solidFill>
              </a:rPr>
              <a:t> and for my clothing</a:t>
            </a:r>
          </a:p>
          <a:p>
            <a:pPr eaLnBrk="1" fontAlgn="base" hangingPunct="1">
              <a:spcBef>
                <a:spcPct val="0"/>
              </a:spcBef>
              <a:spcAft>
                <a:spcPct val="0"/>
              </a:spcAft>
            </a:pPr>
            <a:r>
              <a:rPr lang="en-US" altLang="en-US" sz="1400">
                <a:solidFill>
                  <a:srgbClr val="002060"/>
                </a:solidFill>
              </a:rPr>
              <a:t> they cast lots</a:t>
            </a:r>
          </a:p>
        </p:txBody>
      </p:sp>
      <p:sp>
        <p:nvSpPr>
          <p:cNvPr id="2" name="TextBox 1"/>
          <p:cNvSpPr txBox="1"/>
          <p:nvPr/>
        </p:nvSpPr>
        <p:spPr>
          <a:xfrm>
            <a:off x="860425" y="1690171"/>
            <a:ext cx="3236848"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pitchFamily="34" charset="0"/>
                <a:cs typeface="Arial" pitchFamily="34" charset="0"/>
              </a:rPr>
              <a:t>1000 BC &gt;&gt;&gt;&gt;&gt;&gt;&gt;&gt; 30/33 AD</a:t>
            </a:r>
            <a:endParaRPr lang="en-US" dirty="0">
              <a:solidFill>
                <a:prstClr val="black"/>
              </a:solidFill>
              <a:latin typeface="Arial" pitchFamily="34" charset="0"/>
              <a:cs typeface="Arial" pitchFamily="34" charset="0"/>
            </a:endParaRPr>
          </a:p>
        </p:txBody>
      </p:sp>
      <p:sp>
        <p:nvSpPr>
          <p:cNvPr id="16" name="TextBox 6"/>
          <p:cNvSpPr txBox="1">
            <a:spLocks noChangeArrowheads="1"/>
          </p:cNvSpPr>
          <p:nvPr/>
        </p:nvSpPr>
        <p:spPr bwMode="auto">
          <a:xfrm>
            <a:off x="1028701" y="5476875"/>
            <a:ext cx="1890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400" dirty="0">
                <a:solidFill>
                  <a:srgbClr val="7030A0"/>
                </a:solidFill>
              </a:rPr>
              <a:t>Ps 41:9</a:t>
            </a:r>
          </a:p>
          <a:p>
            <a:pPr algn="ctr" eaLnBrk="1" fontAlgn="base" hangingPunct="1">
              <a:spcBef>
                <a:spcPct val="0"/>
              </a:spcBef>
              <a:spcAft>
                <a:spcPct val="0"/>
              </a:spcAft>
            </a:pPr>
            <a:r>
              <a:rPr lang="en-US" altLang="en-US" sz="1400" dirty="0">
                <a:solidFill>
                  <a:prstClr val="black"/>
                </a:solidFill>
              </a:rPr>
              <a:t>___________________</a:t>
            </a:r>
          </a:p>
        </p:txBody>
      </p:sp>
      <p:sp>
        <p:nvSpPr>
          <p:cNvPr id="17" name="Rectangle 16"/>
          <p:cNvSpPr>
            <a:spLocks noChangeArrowheads="1"/>
          </p:cNvSpPr>
          <p:nvPr/>
        </p:nvSpPr>
        <p:spPr bwMode="auto">
          <a:xfrm>
            <a:off x="1044576" y="5661025"/>
            <a:ext cx="270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srgbClr val="002060"/>
                </a:solidFill>
              </a:rPr>
              <a:t>close friend in whom I trusted, </a:t>
            </a:r>
          </a:p>
          <a:p>
            <a:pPr eaLnBrk="1" fontAlgn="base" hangingPunct="1">
              <a:spcBef>
                <a:spcPct val="0"/>
              </a:spcBef>
              <a:spcAft>
                <a:spcPct val="0"/>
              </a:spcAft>
            </a:pPr>
            <a:r>
              <a:rPr lang="en-US" altLang="en-US" sz="1400" dirty="0">
                <a:solidFill>
                  <a:srgbClr val="002060"/>
                </a:solidFill>
              </a:rPr>
              <a:t>who ate my bread, </a:t>
            </a:r>
          </a:p>
          <a:p>
            <a:pPr eaLnBrk="1" fontAlgn="base" hangingPunct="1">
              <a:spcBef>
                <a:spcPct val="0"/>
              </a:spcBef>
              <a:spcAft>
                <a:spcPct val="0"/>
              </a:spcAft>
            </a:pPr>
            <a:r>
              <a:rPr lang="en-US" altLang="en-US" sz="1400" dirty="0">
                <a:solidFill>
                  <a:srgbClr val="002060"/>
                </a:solidFill>
              </a:rPr>
              <a:t>has lifted his heel against me</a:t>
            </a:r>
          </a:p>
        </p:txBody>
      </p:sp>
    </p:spTree>
    <p:extLst>
      <p:ext uri="{BB962C8B-B14F-4D97-AF65-F5344CB8AC3E}">
        <p14:creationId xmlns:p14="http://schemas.microsoft.com/office/powerpoint/2010/main" val="2350809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C101DFA0-250C-478F-8982-6821E96EF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spTree>
    <p:extLst>
      <p:ext uri="{BB962C8B-B14F-4D97-AF65-F5344CB8AC3E}">
        <p14:creationId xmlns:p14="http://schemas.microsoft.com/office/powerpoint/2010/main" val="3907644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xmlns="" id="{256141FB-9B50-4CA0-B33C-F68EC64EB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7" y="5606074"/>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5341158" y="56504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spTree>
    <p:extLst>
      <p:ext uri="{BB962C8B-B14F-4D97-AF65-F5344CB8AC3E}">
        <p14:creationId xmlns:p14="http://schemas.microsoft.com/office/powerpoint/2010/main" val="306515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3" y="856763"/>
            <a:ext cx="9144000" cy="6001237"/>
          </a:xfrm>
          <a:prstGeom prst="rect">
            <a:avLst/>
          </a:prstGeom>
        </p:spPr>
      </p:pic>
      <p:sp>
        <p:nvSpPr>
          <p:cNvPr id="4" name="Rectangle 3"/>
          <p:cNvSpPr/>
          <p:nvPr/>
        </p:nvSpPr>
        <p:spPr>
          <a:xfrm>
            <a:off x="2789487" y="3907756"/>
            <a:ext cx="1825045" cy="523220"/>
          </a:xfrm>
          <a:prstGeom prst="rect">
            <a:avLst/>
          </a:prstGeom>
        </p:spPr>
        <p:txBody>
          <a:bodyPr wrap="square">
            <a:spAutoFit/>
          </a:bodyPr>
          <a:lstStyle/>
          <a:p>
            <a:r>
              <a:rPr lang="en-US" sz="1400" dirty="0">
                <a:solidFill>
                  <a:prstClr val="black"/>
                </a:solidFill>
              </a:rPr>
              <a:t>nothing exists beyond the natural realm</a:t>
            </a:r>
          </a:p>
        </p:txBody>
      </p:sp>
      <p:sp>
        <p:nvSpPr>
          <p:cNvPr id="5" name="TextBox 4"/>
          <p:cNvSpPr txBox="1"/>
          <p:nvPr/>
        </p:nvSpPr>
        <p:spPr>
          <a:xfrm>
            <a:off x="106330" y="5625772"/>
            <a:ext cx="2352247" cy="923330"/>
          </a:xfrm>
          <a:prstGeom prst="rect">
            <a:avLst/>
          </a:prstGeom>
          <a:noFill/>
        </p:spPr>
        <p:txBody>
          <a:bodyPr wrap="none" rtlCol="0">
            <a:spAutoFit/>
          </a:bodyPr>
          <a:lstStyle/>
          <a:p>
            <a:r>
              <a:rPr lang="en-US" dirty="0">
                <a:solidFill>
                  <a:prstClr val="black"/>
                </a:solidFill>
              </a:rPr>
              <a:t>No God</a:t>
            </a:r>
          </a:p>
          <a:p>
            <a:r>
              <a:rPr lang="en-US" dirty="0">
                <a:solidFill>
                  <a:prstClr val="black"/>
                </a:solidFill>
              </a:rPr>
              <a:t>No Supreme Being</a:t>
            </a:r>
          </a:p>
          <a:p>
            <a:r>
              <a:rPr lang="en-US" dirty="0">
                <a:solidFill>
                  <a:prstClr val="black"/>
                </a:solidFill>
              </a:rPr>
              <a:t>We come from nothing</a:t>
            </a:r>
          </a:p>
        </p:txBody>
      </p:sp>
      <p:sp>
        <p:nvSpPr>
          <p:cNvPr id="14" name="Rectangle 13"/>
          <p:cNvSpPr/>
          <p:nvPr/>
        </p:nvSpPr>
        <p:spPr>
          <a:xfrm rot="1380000">
            <a:off x="1534800" y="2680004"/>
            <a:ext cx="3902509" cy="646331"/>
          </a:xfrm>
          <a:prstGeom prst="rect">
            <a:avLst/>
          </a:prstGeom>
          <a:solidFill>
            <a:srgbClr val="FFFFCC">
              <a:alpha val="60000"/>
            </a:srgbClr>
          </a:solidFill>
        </p:spPr>
        <p:txBody>
          <a:bodyPr wrap="square" lIns="0" tIns="0" rIns="0" bIns="0">
            <a:spAutoFit/>
          </a:bodyPr>
          <a:lstStyle/>
          <a:p>
            <a:r>
              <a:rPr lang="en-US" sz="1400" u="sng" dirty="0">
                <a:solidFill>
                  <a:prstClr val="black"/>
                </a:solidFill>
              </a:rPr>
              <a:t>Super Naturalism </a:t>
            </a:r>
            <a:r>
              <a:rPr lang="en-US" sz="1400" dirty="0">
                <a:solidFill>
                  <a:prstClr val="black"/>
                </a:solidFill>
              </a:rPr>
              <a:t>it is possible that there is </a:t>
            </a:r>
          </a:p>
          <a:p>
            <a:r>
              <a:rPr lang="en-US" sz="1400" dirty="0">
                <a:solidFill>
                  <a:prstClr val="black"/>
                </a:solidFill>
              </a:rPr>
              <a:t>a supreme being/someone beyond natural order</a:t>
            </a:r>
          </a:p>
          <a:p>
            <a:r>
              <a:rPr lang="en-US" sz="1400" dirty="0">
                <a:solidFill>
                  <a:prstClr val="black"/>
                </a:solidFill>
              </a:rPr>
              <a:t>  Intelligent Design – a programmer</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219" y="4499535"/>
            <a:ext cx="2617596" cy="2272869"/>
          </a:xfrm>
          <a:prstGeom prst="rect">
            <a:avLst/>
          </a:prstGeom>
          <a:noFill/>
        </p:spPr>
      </p:pic>
      <p:sp>
        <p:nvSpPr>
          <p:cNvPr id="16" name="TextBox 15"/>
          <p:cNvSpPr txBox="1"/>
          <p:nvPr/>
        </p:nvSpPr>
        <p:spPr>
          <a:xfrm>
            <a:off x="106330" y="881116"/>
            <a:ext cx="1603516" cy="923330"/>
          </a:xfrm>
          <a:prstGeom prst="rect">
            <a:avLst/>
          </a:prstGeom>
          <a:solidFill>
            <a:srgbClr val="FFFFCC">
              <a:alpha val="60000"/>
            </a:srgbClr>
          </a:solidFill>
        </p:spPr>
        <p:txBody>
          <a:bodyPr wrap="none" rtlCol="0">
            <a:spAutoFit/>
          </a:bodyPr>
          <a:lstStyle/>
          <a:p>
            <a:r>
              <a:rPr lang="en-US" dirty="0">
                <a:solidFill>
                  <a:prstClr val="black"/>
                </a:solidFill>
              </a:rPr>
              <a:t>God</a:t>
            </a:r>
          </a:p>
          <a:p>
            <a:r>
              <a:rPr lang="en-US" dirty="0">
                <a:solidFill>
                  <a:prstClr val="black"/>
                </a:solidFill>
              </a:rPr>
              <a:t>Supreme Being</a:t>
            </a:r>
          </a:p>
          <a:p>
            <a:r>
              <a:rPr lang="en-US" dirty="0">
                <a:solidFill>
                  <a:prstClr val="black"/>
                </a:solidFill>
              </a:rPr>
              <a:t>We are created</a:t>
            </a:r>
          </a:p>
        </p:txBody>
      </p:sp>
      <p:grpSp>
        <p:nvGrpSpPr>
          <p:cNvPr id="18" name="Group 17"/>
          <p:cNvGrpSpPr/>
          <p:nvPr/>
        </p:nvGrpSpPr>
        <p:grpSpPr>
          <a:xfrm>
            <a:off x="3570322" y="1197498"/>
            <a:ext cx="2248706" cy="1952560"/>
            <a:chOff x="6782929" y="1476440"/>
            <a:chExt cx="2248706" cy="195256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929" y="1476440"/>
              <a:ext cx="2248706" cy="1952560"/>
            </a:xfrm>
            <a:prstGeom prst="rect">
              <a:avLst/>
            </a:prstGeom>
          </p:spPr>
        </p:pic>
        <p:sp>
          <p:nvSpPr>
            <p:cNvPr id="23" name="Rectangle 22"/>
            <p:cNvSpPr/>
            <p:nvPr/>
          </p:nvSpPr>
          <p:spPr>
            <a:xfrm>
              <a:off x="6936972" y="1804446"/>
              <a:ext cx="693096" cy="369332"/>
            </a:xfrm>
            <a:prstGeom prst="rect">
              <a:avLst/>
            </a:prstGeom>
          </p:spPr>
          <p:txBody>
            <a:bodyPr wrap="square">
              <a:spAutoFit/>
            </a:bodyPr>
            <a:lstStyle/>
            <a:p>
              <a:pPr algn="ctr">
                <a:spcBef>
                  <a:spcPct val="0"/>
                </a:spcBef>
              </a:pPr>
              <a:r>
                <a:rPr lang="en-US" altLang="en-US" sz="900" dirty="0">
                  <a:solidFill>
                    <a:srgbClr val="000000"/>
                  </a:solidFill>
                  <a:latin typeface="Comic Sans MS" panose="030F0702030302020204" pitchFamily="66" charset="0"/>
                </a:rPr>
                <a:t>Bible is Inspired</a:t>
              </a:r>
            </a:p>
          </p:txBody>
        </p:sp>
        <p:sp>
          <p:nvSpPr>
            <p:cNvPr id="24" name="Rectangle 23"/>
            <p:cNvSpPr/>
            <p:nvPr/>
          </p:nvSpPr>
          <p:spPr>
            <a:xfrm>
              <a:off x="7639882" y="1599824"/>
              <a:ext cx="679994"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p>
            <a:p>
              <a:pPr algn="ctr">
                <a:spcBef>
                  <a:spcPct val="0"/>
                </a:spcBef>
              </a:pPr>
              <a:r>
                <a:rPr lang="en-US" altLang="en-US" sz="900" dirty="0">
                  <a:solidFill>
                    <a:srgbClr val="000000"/>
                  </a:solidFill>
                  <a:latin typeface="Comic Sans MS" panose="030F0702030302020204" pitchFamily="66" charset="0"/>
                </a:rPr>
                <a:t>Accurate</a:t>
              </a:r>
            </a:p>
          </p:txBody>
        </p:sp>
        <p:sp>
          <p:nvSpPr>
            <p:cNvPr id="25" name="Rectangle 24"/>
            <p:cNvSpPr/>
            <p:nvPr/>
          </p:nvSpPr>
          <p:spPr>
            <a:xfrm>
              <a:off x="8291172" y="1873696"/>
              <a:ext cx="611065"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p>
            <a:p>
              <a:pPr algn="ctr">
                <a:spcBef>
                  <a:spcPct val="0"/>
                </a:spcBef>
              </a:pPr>
              <a:r>
                <a:rPr lang="en-US" altLang="en-US" sz="900" dirty="0">
                  <a:solidFill>
                    <a:srgbClr val="000000"/>
                  </a:solidFill>
                  <a:latin typeface="Comic Sans MS" panose="030F0702030302020204" pitchFamily="66" charset="0"/>
                </a:rPr>
                <a:t>Reliable</a:t>
              </a:r>
            </a:p>
          </p:txBody>
        </p:sp>
      </p:grpSp>
      <p:sp>
        <p:nvSpPr>
          <p:cNvPr id="3" name="Rectangle 2"/>
          <p:cNvSpPr/>
          <p:nvPr/>
        </p:nvSpPr>
        <p:spPr>
          <a:xfrm rot="20247528">
            <a:off x="1716188" y="4651911"/>
            <a:ext cx="3902509" cy="430887"/>
          </a:xfrm>
          <a:prstGeom prst="rect">
            <a:avLst/>
          </a:prstGeom>
          <a:solidFill>
            <a:srgbClr val="FFFFCC">
              <a:alpha val="60000"/>
            </a:srgbClr>
          </a:solidFill>
        </p:spPr>
        <p:txBody>
          <a:bodyPr wrap="square" lIns="0" tIns="0" rIns="0" bIns="0">
            <a:spAutoFit/>
          </a:bodyPr>
          <a:lstStyle/>
          <a:p>
            <a:r>
              <a:rPr lang="en-US" sz="1400" u="sng" dirty="0">
                <a:solidFill>
                  <a:prstClr val="black"/>
                </a:solidFill>
              </a:rPr>
              <a:t>Philosophical Naturalism </a:t>
            </a:r>
            <a:r>
              <a:rPr lang="en-US" sz="1400" dirty="0">
                <a:solidFill>
                  <a:prstClr val="black"/>
                </a:solidFill>
              </a:rPr>
              <a:t>The presuppositional belief </a:t>
            </a:r>
          </a:p>
          <a:p>
            <a:r>
              <a:rPr lang="en-US" sz="1400" dirty="0">
                <a:solidFill>
                  <a:prstClr val="black"/>
                </a:solidFill>
              </a:rPr>
              <a:t>that only natural laws and forces occur</a:t>
            </a:r>
          </a:p>
        </p:txBody>
      </p:sp>
      <p:sp>
        <p:nvSpPr>
          <p:cNvPr id="17" name="Rectangle 16"/>
          <p:cNvSpPr/>
          <p:nvPr/>
        </p:nvSpPr>
        <p:spPr>
          <a:xfrm>
            <a:off x="6545360" y="5625772"/>
            <a:ext cx="1152880"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Using God</a:t>
            </a:r>
          </a:p>
          <a:p>
            <a:pPr algn="ctr">
              <a:spcBef>
                <a:spcPct val="0"/>
              </a:spcBef>
            </a:pPr>
            <a:r>
              <a:rPr lang="en-US" altLang="en-US" sz="900" dirty="0">
                <a:solidFill>
                  <a:srgbClr val="000000"/>
                </a:solidFill>
                <a:latin typeface="Comic Sans MS" panose="030F0702030302020204" pitchFamily="66" charset="0"/>
              </a:rPr>
              <a:t>To fill in the Gaps</a:t>
            </a:r>
          </a:p>
        </p:txBody>
      </p:sp>
    </p:spTree>
    <p:extLst>
      <p:ext uri="{BB962C8B-B14F-4D97-AF65-F5344CB8AC3E}">
        <p14:creationId xmlns:p14="http://schemas.microsoft.com/office/powerpoint/2010/main" val="195921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xmlns="" id="{C3559E12-C9AE-4E13-A6AA-F342E6BD8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125-175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 Ryland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a:t>
            </a:r>
          </a:p>
        </p:txBody>
      </p:sp>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175-200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Magdalen" papyrus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3,5,26</a:t>
            </a:r>
          </a:p>
        </p:txBody>
      </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P104/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4404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21</a:t>
            </a:r>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7544" y="2980073"/>
            <a:ext cx="380937" cy="558707"/>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28481" y="3259427"/>
            <a:ext cx="20442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P90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3523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18-19</a:t>
            </a:r>
          </a:p>
        </p:txBody>
      </p:sp>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7" y="5606074"/>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5341158" y="56504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105- 115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spTree>
    <p:extLst>
      <p:ext uri="{BB962C8B-B14F-4D97-AF65-F5344CB8AC3E}">
        <p14:creationId xmlns:p14="http://schemas.microsoft.com/office/powerpoint/2010/main" val="3356253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xmlns="" id="{79A48624-D391-4279-B807-6485D80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p:cNvSpPr txBox="1"/>
          <p:nvPr/>
        </p:nvSpPr>
        <p:spPr>
          <a:xfrm>
            <a:off x="289967" y="5398716"/>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25 AD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a:defRPr/>
            </a:pPr>
            <a:r>
              <a:rPr lang="en-US" dirty="0">
                <a:solidFill>
                  <a:prstClr val="black"/>
                </a:solidFill>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p:cNvSpPr/>
          <p:nvPr/>
        </p:nvSpPr>
        <p:spPr>
          <a:xfrm>
            <a:off x="1781991" y="4943319"/>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75 AD</a:t>
            </a:r>
          </a:p>
        </p:txBody>
      </p:sp>
      <p:sp>
        <p:nvSpPr>
          <p:cNvPr id="13" name="Rectangle 12"/>
          <p:cNvSpPr/>
          <p:nvPr/>
        </p:nvSpPr>
        <p:spPr>
          <a:xfrm>
            <a:off x="3016431" y="4943319"/>
            <a:ext cx="1143000" cy="228600"/>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Rectangle 14"/>
          <p:cNvSpPr/>
          <p:nvPr/>
        </p:nvSpPr>
        <p:spPr>
          <a:xfrm>
            <a:off x="4207137" y="4936712"/>
            <a:ext cx="1143000" cy="2286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6630297" y="4936712"/>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27-30 AD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a:defRPr/>
            </a:pPr>
            <a:r>
              <a:rPr lang="en-US" sz="1000" dirty="0">
                <a:solidFill>
                  <a:prstClr val="black"/>
                </a:solidFill>
                <a:latin typeface="Tekton Pro Cond" pitchFamily="34" charset="0"/>
              </a:rPr>
              <a:t>Paul’s Epistles</a:t>
            </a:r>
          </a:p>
          <a:p>
            <a:pPr>
              <a:defRPr/>
            </a:pPr>
            <a:r>
              <a:rPr lang="en-US" sz="1000" dirty="0">
                <a:solidFill>
                  <a:prstClr val="black"/>
                </a:solidFill>
                <a:latin typeface="Tekton Pro Cond" pitchFamily="34" charset="0"/>
              </a:rPr>
              <a:t>1 </a:t>
            </a:r>
            <a:r>
              <a:rPr lang="en-US" sz="1000" dirty="0" err="1">
                <a:solidFill>
                  <a:prstClr val="black"/>
                </a:solidFill>
                <a:latin typeface="Tekton Pro Cond" pitchFamily="34" charset="0"/>
              </a:rPr>
              <a:t>Thess</a:t>
            </a:r>
            <a:r>
              <a:rPr lang="en-US" sz="1000" dirty="0">
                <a:solidFill>
                  <a:prstClr val="black"/>
                </a:solidFill>
                <a:latin typeface="Tekton Pro Cond" pitchFamily="34" charset="0"/>
              </a:rPr>
              <a:t> ~50 AD</a:t>
            </a:r>
          </a:p>
          <a:p>
            <a:pPr>
              <a:defRPr/>
            </a:pPr>
            <a:r>
              <a:rPr lang="en-US" sz="1000" dirty="0">
                <a:solidFill>
                  <a:prstClr val="black"/>
                </a:solidFill>
                <a:latin typeface="Tekton Pro Cond" pitchFamily="34" charset="0"/>
              </a:rPr>
              <a:t>Gal   ~53 </a:t>
            </a:r>
          </a:p>
          <a:p>
            <a:pPr>
              <a:defRPr/>
            </a:pPr>
            <a:r>
              <a:rPr lang="en-US" sz="1000" dirty="0">
                <a:solidFill>
                  <a:prstClr val="black"/>
                </a:solidFill>
                <a:latin typeface="Tekton Pro Cond" pitchFamily="34" charset="0"/>
              </a:rPr>
              <a:t>1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~53-54</a:t>
            </a:r>
          </a:p>
          <a:p>
            <a:pPr>
              <a:defRPr/>
            </a:pPr>
            <a:r>
              <a:rPr lang="en-US" sz="1000" dirty="0">
                <a:solidFill>
                  <a:prstClr val="black"/>
                </a:solidFill>
                <a:latin typeface="Tekton Pro Cond" pitchFamily="34" charset="0"/>
              </a:rPr>
              <a:t>Phil ~55</a:t>
            </a:r>
          </a:p>
          <a:p>
            <a:pPr>
              <a:defRPr/>
            </a:pPr>
            <a:r>
              <a:rPr lang="en-US" sz="1000" dirty="0">
                <a:solidFill>
                  <a:prstClr val="black"/>
                </a:solidFill>
                <a:latin typeface="Tekton Pro Cond" pitchFamily="34" charset="0"/>
              </a:rPr>
              <a:t>Phmn~55</a:t>
            </a:r>
          </a:p>
          <a:p>
            <a:pPr>
              <a:defRPr/>
            </a:pPr>
            <a:r>
              <a:rPr lang="en-US" sz="1000" dirty="0">
                <a:solidFill>
                  <a:prstClr val="black"/>
                </a:solidFill>
                <a:latin typeface="Tekton Pro Cond" pitchFamily="34" charset="0"/>
              </a:rPr>
              <a:t>2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~55-56</a:t>
            </a:r>
          </a:p>
          <a:p>
            <a:pPr>
              <a:defRPr/>
            </a:pPr>
            <a:r>
              <a:rPr lang="en-US" sz="1000" dirty="0">
                <a:solidFill>
                  <a:prstClr val="black"/>
                </a:solidFill>
                <a:latin typeface="Tekton Pro Cond" pitchFamily="34" charset="0"/>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125-175 AD</a:t>
            </a:r>
          </a:p>
          <a:p>
            <a:pPr algn="ctr">
              <a:defRPr/>
            </a:pPr>
            <a:r>
              <a:rPr lang="en-US" sz="1000" dirty="0">
                <a:solidFill>
                  <a:prstClr val="black"/>
                </a:solidFill>
                <a:latin typeface="Tekton Pro Cond" pitchFamily="34" charset="0"/>
              </a:rPr>
              <a:t>J Ryland </a:t>
            </a:r>
          </a:p>
          <a:p>
            <a:pPr algn="ctr">
              <a:defRPr/>
            </a:pPr>
            <a:r>
              <a:rPr lang="en-US" sz="1000" dirty="0">
                <a:solidFill>
                  <a:prstClr val="black"/>
                </a:solidFill>
                <a:latin typeface="Tekton Pro Cond" pitchFamily="34" charset="0"/>
              </a:rPr>
              <a:t>John 18</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175-200 AD</a:t>
            </a:r>
          </a:p>
          <a:p>
            <a:pPr algn="ctr">
              <a:defRPr/>
            </a:pPr>
            <a:r>
              <a:rPr lang="en-US" sz="1000" dirty="0">
                <a:solidFill>
                  <a:prstClr val="black"/>
                </a:solidFill>
                <a:latin typeface="Tekton Pro Cond" pitchFamily="34" charset="0"/>
              </a:rPr>
              <a:t>Magdalen" papyrus </a:t>
            </a:r>
          </a:p>
          <a:p>
            <a:pPr algn="ctr">
              <a:defRPr/>
            </a:pPr>
            <a:r>
              <a:rPr lang="en-US" sz="1000" dirty="0">
                <a:solidFill>
                  <a:prstClr val="black"/>
                </a:solidFill>
                <a:latin typeface="Tekton Pro Cond" pitchFamily="34" charset="0"/>
              </a:rPr>
              <a:t>Matthew 3,5,26</a:t>
            </a:r>
          </a:p>
        </p:txBody>
      </p:sp>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100-200 AD</a:t>
            </a:r>
          </a:p>
          <a:p>
            <a:pPr algn="ctr">
              <a:defRPr/>
            </a:pPr>
            <a:r>
              <a:rPr lang="en-US" sz="1000" dirty="0">
                <a:solidFill>
                  <a:prstClr val="black"/>
                </a:solidFill>
                <a:latin typeface="Tekton Pro Cond" pitchFamily="34" charset="0"/>
              </a:rPr>
              <a:t>P104/ </a:t>
            </a:r>
            <a:r>
              <a:rPr lang="en-US" sz="1000" dirty="0">
                <a:solidFill>
                  <a:prstClr val="black"/>
                </a:solidFill>
              </a:rPr>
              <a:t>P. Oxy. 4404 </a:t>
            </a:r>
            <a:endParaRPr lang="en-US" sz="1000" dirty="0">
              <a:solidFill>
                <a:prstClr val="black"/>
              </a:solidFill>
              <a:latin typeface="Tekton Pro Cond" pitchFamily="34" charset="0"/>
            </a:endParaRPr>
          </a:p>
          <a:p>
            <a:pPr algn="ctr">
              <a:defRPr/>
            </a:pPr>
            <a:r>
              <a:rPr lang="en-US" sz="1000" dirty="0">
                <a:solidFill>
                  <a:prstClr val="black"/>
                </a:solidFill>
                <a:latin typeface="Tekton Pro Cond" pitchFamily="34" charset="0"/>
              </a:rPr>
              <a:t>Matthew  21</a:t>
            </a: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70075" y="2980073"/>
            <a:ext cx="380937" cy="558707"/>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51012" y="3259427"/>
            <a:ext cx="2021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algn="ctr">
              <a:defRPr/>
            </a:pPr>
            <a:r>
              <a:rPr lang="en-US" sz="1000" dirty="0">
                <a:solidFill>
                  <a:prstClr val="black"/>
                </a:solidFill>
                <a:latin typeface="Tekton Pro Cond" pitchFamily="34" charset="0"/>
              </a:rPr>
              <a:t>150-200 AD</a:t>
            </a:r>
          </a:p>
          <a:p>
            <a:pPr algn="ctr">
              <a:defRPr/>
            </a:pPr>
            <a:r>
              <a:rPr lang="en-US" sz="1000" dirty="0">
                <a:solidFill>
                  <a:prstClr val="black"/>
                </a:solidFill>
                <a:latin typeface="Tekton Pro Cond" pitchFamily="34" charset="0"/>
              </a:rPr>
              <a:t>P90 /</a:t>
            </a:r>
            <a:r>
              <a:rPr lang="en-US" sz="1000" dirty="0">
                <a:solidFill>
                  <a:prstClr val="black"/>
                </a:solidFill>
              </a:rPr>
              <a:t>P. Oxy. 3523 </a:t>
            </a:r>
            <a:endParaRPr lang="en-US" sz="1000" dirty="0">
              <a:solidFill>
                <a:prstClr val="black"/>
              </a:solidFill>
              <a:latin typeface="Tekton Pro Cond" pitchFamily="34" charset="0"/>
            </a:endParaRPr>
          </a:p>
          <a:p>
            <a:pPr algn="ctr">
              <a:defRPr/>
            </a:pPr>
            <a:r>
              <a:rPr lang="en-US" sz="1000" dirty="0">
                <a:solidFill>
                  <a:prstClr val="black"/>
                </a:solidFill>
                <a:latin typeface="Tekton Pro Cond" pitchFamily="34" charset="0"/>
              </a:rPr>
              <a:t>John 18-19</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a:defRPr/>
            </a:pPr>
            <a:r>
              <a:rPr lang="en-US" sz="1000" dirty="0">
                <a:solidFill>
                  <a:prstClr val="black"/>
                </a:solidFill>
                <a:latin typeface="Tekton Pro Cond" pitchFamily="34" charset="0"/>
              </a:rPr>
              <a:t>Tertullian (c. 150-c. 229) quotes from 23 of the 27 NT canon </a:t>
            </a:r>
          </a:p>
        </p:txBody>
      </p:sp>
      <p:grpSp>
        <p:nvGrpSpPr>
          <p:cNvPr id="58" name="Group 57"/>
          <p:cNvGrpSpPr/>
          <p:nvPr/>
        </p:nvGrpSpPr>
        <p:grpSpPr>
          <a:xfrm rot="16200000">
            <a:off x="6727558" y="5528036"/>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65" name="TextBox 64"/>
          <p:cNvSpPr txBox="1"/>
          <p:nvPr/>
        </p:nvSpPr>
        <p:spPr>
          <a:xfrm>
            <a:off x="4159431" y="3868230"/>
            <a:ext cx="816169"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Polycarp</a:t>
            </a:r>
          </a:p>
          <a:p>
            <a:pPr algn="ctr">
              <a:defRPr/>
            </a:pPr>
            <a:r>
              <a:rPr lang="en-US" sz="1000" dirty="0">
                <a:solidFill>
                  <a:prstClr val="black"/>
                </a:solidFill>
                <a:latin typeface="Tekton Pro Cond" pitchFamily="34" charset="0"/>
              </a:rPr>
              <a:t>120 AD</a:t>
            </a:r>
          </a:p>
          <a:p>
            <a:pPr algn="ctr">
              <a:defRPr/>
            </a:pPr>
            <a:r>
              <a:rPr lang="en-US" sz="1000" dirty="0">
                <a:solidFill>
                  <a:prstClr val="black"/>
                </a:solidFill>
                <a:latin typeface="Tekton Pro Cond" pitchFamily="34" charset="0"/>
              </a:rPr>
              <a:t>Letter Quotes</a:t>
            </a:r>
          </a:p>
          <a:p>
            <a:pPr algn="ctr">
              <a:defRPr/>
            </a:pPr>
            <a:r>
              <a:rPr lang="en-US" sz="1000" dirty="0">
                <a:solidFill>
                  <a:prstClr val="black"/>
                </a:solidFill>
                <a:latin typeface="Tekton Pro Cond" pitchFamily="34" charset="0"/>
              </a:rPr>
              <a:t>16 NT Books</a:t>
            </a:r>
          </a:p>
        </p:txBody>
      </p:sp>
      <p:pic>
        <p:nvPicPr>
          <p:cNvPr id="67" name="Picture 66"/>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Clement </a:t>
            </a:r>
          </a:p>
          <a:p>
            <a:pPr algn="ctr">
              <a:defRPr/>
            </a:pPr>
            <a:r>
              <a:rPr lang="en-US" sz="1000" dirty="0">
                <a:solidFill>
                  <a:prstClr val="black"/>
                </a:solidFill>
                <a:latin typeface="Tekton Pro Cond" pitchFamily="34" charset="0"/>
              </a:rPr>
              <a:t>95 AD</a:t>
            </a:r>
          </a:p>
          <a:p>
            <a:pPr algn="ctr">
              <a:defRPr/>
            </a:pPr>
            <a:r>
              <a:rPr lang="en-US" sz="1000" dirty="0">
                <a:solidFill>
                  <a:prstClr val="black"/>
                </a:solidFill>
                <a:latin typeface="Tekton Pro Cond" pitchFamily="34" charset="0"/>
              </a:rPr>
              <a:t>Letter Quotes</a:t>
            </a:r>
          </a:p>
          <a:p>
            <a:pPr algn="ctr">
              <a:defRPr/>
            </a:pPr>
            <a:r>
              <a:rPr lang="en-US" sz="1000" dirty="0">
                <a:solidFill>
                  <a:prstClr val="black"/>
                </a:solidFill>
                <a:latin typeface="Tekton Pro Cond" pitchFamily="34" charset="0"/>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algn="ctr">
              <a:defRPr/>
            </a:pPr>
            <a:r>
              <a:rPr lang="en-US" dirty="0">
                <a:solidFill>
                  <a:prstClr val="black"/>
                </a:solidFill>
              </a:rPr>
              <a:t>70 AD</a:t>
            </a:r>
          </a:p>
          <a:p>
            <a:pPr algn="ctr">
              <a:defRPr/>
            </a:pPr>
            <a:r>
              <a:rPr lang="en-US" dirty="0">
                <a:solidFill>
                  <a:prstClr val="black"/>
                </a:solidFill>
              </a:rPr>
              <a:t>Temple</a:t>
            </a:r>
          </a:p>
          <a:p>
            <a:pPr algn="ctr">
              <a:defRPr/>
            </a:pPr>
            <a:r>
              <a:rPr lang="en-US" dirty="0">
                <a:solidFill>
                  <a:prstClr val="black"/>
                </a:solidFill>
              </a:rPr>
              <a:t>Destroyed</a:t>
            </a:r>
          </a:p>
        </p:txBody>
      </p:sp>
      <p:pic>
        <p:nvPicPr>
          <p:cNvPr id="71" name="Picture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a:defRPr/>
            </a:pPr>
            <a:r>
              <a:rPr lang="en-US" sz="1000" dirty="0">
                <a:solidFill>
                  <a:prstClr val="black"/>
                </a:solidFill>
                <a:latin typeface="Tekton Pro Cond" pitchFamily="34" charset="0"/>
              </a:rPr>
              <a:t>AD 115,</a:t>
            </a:r>
          </a:p>
          <a:p>
            <a:pPr>
              <a:defRPr/>
            </a:pPr>
            <a:r>
              <a:rPr lang="en-US" sz="1000" dirty="0">
                <a:solidFill>
                  <a:prstClr val="black"/>
                </a:solidFill>
                <a:latin typeface="Tekton Pro Cond" pitchFamily="34" charset="0"/>
              </a:rPr>
              <a:t>Ignatius, bishop of Antioch, </a:t>
            </a:r>
          </a:p>
          <a:p>
            <a:pPr>
              <a:defRPr/>
            </a:pPr>
            <a:r>
              <a:rPr lang="en-US" sz="1000" dirty="0">
                <a:solidFill>
                  <a:prstClr val="black"/>
                </a:solidFill>
                <a:latin typeface="Tekton Pro Cond" pitchFamily="34" charset="0"/>
              </a:rPr>
              <a:t>Refers to “The Gospel” as </a:t>
            </a:r>
          </a:p>
          <a:p>
            <a:pPr>
              <a:defRPr/>
            </a:pPr>
            <a:r>
              <a:rPr lang="en-US" sz="1000" dirty="0">
                <a:solidFill>
                  <a:prstClr val="black"/>
                </a:solidFill>
                <a:latin typeface="Tekton Pro Cond" pitchFamily="34" charset="0"/>
              </a:rPr>
              <a:t>authoritative writing</a:t>
            </a: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76581" y="1729552"/>
            <a:ext cx="527882" cy="706603"/>
          </a:xfrm>
          <a:prstGeom prst="rect">
            <a:avLst/>
          </a:prstGeom>
        </p:spPr>
      </p:pic>
      <p:sp>
        <p:nvSpPr>
          <p:cNvPr id="66" name="TextBox 65"/>
          <p:cNvSpPr txBox="1"/>
          <p:nvPr/>
        </p:nvSpPr>
        <p:spPr>
          <a:xfrm>
            <a:off x="3253238" y="2436155"/>
            <a:ext cx="926143"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93 AD</a:t>
            </a:r>
          </a:p>
          <a:p>
            <a:pPr algn="ctr">
              <a:defRPr/>
            </a:pPr>
            <a:r>
              <a:rPr lang="en-US" sz="1000" dirty="0">
                <a:solidFill>
                  <a:prstClr val="black"/>
                </a:solidFill>
                <a:latin typeface="Tekton Pro Cond" pitchFamily="34" charset="0"/>
              </a:rPr>
              <a:t>Josephus</a:t>
            </a:r>
          </a:p>
          <a:p>
            <a:pPr algn="ctr">
              <a:defRPr/>
            </a:pPr>
            <a:r>
              <a:rPr lang="en-US" sz="1000" dirty="0">
                <a:solidFill>
                  <a:prstClr val="black"/>
                </a:solidFill>
                <a:latin typeface="Tekton Pro Cond" pitchFamily="34" charset="0"/>
              </a:rPr>
              <a:t>The Antiquities</a:t>
            </a:r>
          </a:p>
        </p:txBody>
      </p:sp>
      <p:cxnSp>
        <p:nvCxnSpPr>
          <p:cNvPr id="81" name="Straight Connector 80"/>
          <p:cNvCxnSpPr/>
          <p:nvPr/>
        </p:nvCxnSpPr>
        <p:spPr>
          <a:xfrm flipV="1">
            <a:off x="5493558" y="58028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38518" y="1760175"/>
            <a:ext cx="751853" cy="525375"/>
          </a:xfrm>
          <a:prstGeom prst="rect">
            <a:avLst/>
          </a:prstGeom>
        </p:spPr>
      </p:pic>
      <p:sp>
        <p:nvSpPr>
          <p:cNvPr id="85" name="TextBox 84"/>
          <p:cNvSpPr txBox="1"/>
          <p:nvPr/>
        </p:nvSpPr>
        <p:spPr>
          <a:xfrm>
            <a:off x="1427348" y="2285550"/>
            <a:ext cx="926143"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50 AD</a:t>
            </a:r>
          </a:p>
          <a:p>
            <a:pPr algn="ctr">
              <a:defRPr/>
            </a:pPr>
            <a:r>
              <a:rPr lang="en-US" sz="1000" dirty="0">
                <a:solidFill>
                  <a:prstClr val="black"/>
                </a:solidFill>
                <a:latin typeface="Tekton Pro Cond" pitchFamily="34" charset="0"/>
              </a:rPr>
              <a:t>Christ cup</a:t>
            </a:r>
          </a:p>
          <a:p>
            <a:pPr algn="ctr">
              <a:defRPr/>
            </a:pPr>
            <a:r>
              <a:rPr lang="en-US" sz="1000" dirty="0">
                <a:solidFill>
                  <a:prstClr val="black"/>
                </a:solidFill>
                <a:latin typeface="Tekton Pro Cond" pitchFamily="34" charset="0"/>
              </a:rPr>
              <a:t>Egypt</a:t>
            </a:r>
          </a:p>
        </p:txBody>
      </p:sp>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9600" y="4164155"/>
            <a:ext cx="348553" cy="511211"/>
          </a:xfrm>
          <a:prstGeom prst="rect">
            <a:avLst/>
          </a:prstGeom>
        </p:spPr>
      </p:pic>
      <p:sp>
        <p:nvSpPr>
          <p:cNvPr id="39" name="Isosceles Triangle 38"/>
          <p:cNvSpPr/>
          <p:nvPr/>
        </p:nvSpPr>
        <p:spPr>
          <a:xfrm>
            <a:off x="756405" y="5258179"/>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p:nvSpPr>
        <p:spPr>
          <a:xfrm>
            <a:off x="2170552" y="5166984"/>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743377" y="5630136"/>
            <a:ext cx="926143"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62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James</a:t>
            </a:r>
          </a:p>
          <a:p>
            <a:pPr algn="ctr">
              <a:defRPr/>
            </a:pPr>
            <a:r>
              <a:rPr lang="en-US" sz="1000" dirty="0">
                <a:solidFill>
                  <a:prstClr val="black"/>
                </a:solidFill>
                <a:latin typeface="Tekton Pro Cond" pitchFamily="34" charset="0"/>
              </a:rPr>
              <a:t>Brother of Jesus</a:t>
            </a:r>
          </a:p>
        </p:txBody>
      </p:sp>
      <p:sp>
        <p:nvSpPr>
          <p:cNvPr id="89" name="TextBox 88"/>
          <p:cNvSpPr txBox="1"/>
          <p:nvPr/>
        </p:nvSpPr>
        <p:spPr>
          <a:xfrm>
            <a:off x="369618" y="5664088"/>
            <a:ext cx="1135028"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28-29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John The Baptist</a:t>
            </a:r>
          </a:p>
          <a:p>
            <a:pPr algn="ctr">
              <a:defRPr/>
            </a:pPr>
            <a:r>
              <a:rPr lang="en-US" sz="1000" dirty="0">
                <a:solidFill>
                  <a:prstClr val="black"/>
                </a:solidFill>
                <a:latin typeface="Tekton Pro Cond" pitchFamily="34" charset="0"/>
              </a:rPr>
              <a:t>Jesus ~30 AD</a:t>
            </a:r>
          </a:p>
        </p:txBody>
      </p:sp>
      <p:sp>
        <p:nvSpPr>
          <p:cNvPr id="90" name="Isosceles Triangle 89"/>
          <p:cNvSpPr/>
          <p:nvPr/>
        </p:nvSpPr>
        <p:spPr>
          <a:xfrm flipV="1">
            <a:off x="3791715" y="4798801"/>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a:off x="881835" y="5257800"/>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66" idx="2"/>
          </p:cNvCxnSpPr>
          <p:nvPr/>
        </p:nvCxnSpPr>
        <p:spPr>
          <a:xfrm>
            <a:off x="3716310" y="2990153"/>
            <a:ext cx="129787" cy="17865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940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xmlns="" id="{79A48624-D391-4279-B807-6485D80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p:cNvSpPr txBox="1"/>
          <p:nvPr/>
        </p:nvSpPr>
        <p:spPr>
          <a:xfrm>
            <a:off x="289967" y="5398716"/>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25 AD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a:defRPr/>
            </a:pPr>
            <a:r>
              <a:rPr lang="en-US" dirty="0">
                <a:solidFill>
                  <a:prstClr val="black"/>
                </a:solidFill>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p:cNvSpPr/>
          <p:nvPr/>
        </p:nvSpPr>
        <p:spPr>
          <a:xfrm>
            <a:off x="1781991" y="4943319"/>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75 AD</a:t>
            </a:r>
          </a:p>
        </p:txBody>
      </p:sp>
      <p:sp>
        <p:nvSpPr>
          <p:cNvPr id="13" name="Rectangle 12"/>
          <p:cNvSpPr/>
          <p:nvPr/>
        </p:nvSpPr>
        <p:spPr>
          <a:xfrm>
            <a:off x="3016431" y="4943319"/>
            <a:ext cx="1143000" cy="228600"/>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Rectangle 14"/>
          <p:cNvSpPr/>
          <p:nvPr/>
        </p:nvSpPr>
        <p:spPr>
          <a:xfrm>
            <a:off x="4207137" y="4936712"/>
            <a:ext cx="1143000" cy="2286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6630297" y="4936712"/>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27-30 AD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a:defRPr/>
            </a:pPr>
            <a:r>
              <a:rPr lang="en-US" sz="1000" dirty="0">
                <a:solidFill>
                  <a:prstClr val="black"/>
                </a:solidFill>
                <a:latin typeface="Tekton Pro Cond" pitchFamily="34" charset="0"/>
              </a:rPr>
              <a:t>Paul’s Epistles</a:t>
            </a:r>
          </a:p>
          <a:p>
            <a:pPr>
              <a:defRPr/>
            </a:pPr>
            <a:r>
              <a:rPr lang="en-US" sz="1000" dirty="0">
                <a:solidFill>
                  <a:prstClr val="black"/>
                </a:solidFill>
                <a:latin typeface="Tekton Pro Cond" pitchFamily="34" charset="0"/>
              </a:rPr>
              <a:t>1 </a:t>
            </a:r>
            <a:r>
              <a:rPr lang="en-US" sz="1000" dirty="0" err="1">
                <a:solidFill>
                  <a:prstClr val="black"/>
                </a:solidFill>
                <a:latin typeface="Tekton Pro Cond" pitchFamily="34" charset="0"/>
              </a:rPr>
              <a:t>Thess</a:t>
            </a:r>
            <a:r>
              <a:rPr lang="en-US" sz="1000" dirty="0">
                <a:solidFill>
                  <a:prstClr val="black"/>
                </a:solidFill>
                <a:latin typeface="Tekton Pro Cond" pitchFamily="34" charset="0"/>
              </a:rPr>
              <a:t> ~50 AD</a:t>
            </a:r>
          </a:p>
          <a:p>
            <a:pPr>
              <a:defRPr/>
            </a:pPr>
            <a:r>
              <a:rPr lang="en-US" sz="1000" dirty="0">
                <a:solidFill>
                  <a:prstClr val="black"/>
                </a:solidFill>
                <a:latin typeface="Tekton Pro Cond" pitchFamily="34" charset="0"/>
              </a:rPr>
              <a:t>Gal   ~53 </a:t>
            </a:r>
          </a:p>
          <a:p>
            <a:pPr>
              <a:defRPr/>
            </a:pPr>
            <a:r>
              <a:rPr lang="en-US" sz="1000" dirty="0">
                <a:solidFill>
                  <a:prstClr val="black"/>
                </a:solidFill>
                <a:latin typeface="Tekton Pro Cond" pitchFamily="34" charset="0"/>
              </a:rPr>
              <a:t>1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~53-54</a:t>
            </a:r>
          </a:p>
          <a:p>
            <a:pPr>
              <a:defRPr/>
            </a:pPr>
            <a:r>
              <a:rPr lang="en-US" sz="1000" dirty="0">
                <a:solidFill>
                  <a:prstClr val="black"/>
                </a:solidFill>
                <a:latin typeface="Tekton Pro Cond" pitchFamily="34" charset="0"/>
              </a:rPr>
              <a:t>Phil ~55</a:t>
            </a:r>
          </a:p>
          <a:p>
            <a:pPr>
              <a:defRPr/>
            </a:pPr>
            <a:r>
              <a:rPr lang="en-US" sz="1000" dirty="0">
                <a:solidFill>
                  <a:prstClr val="black"/>
                </a:solidFill>
                <a:latin typeface="Tekton Pro Cond" pitchFamily="34" charset="0"/>
              </a:rPr>
              <a:t>Phmn~55</a:t>
            </a:r>
          </a:p>
          <a:p>
            <a:pPr>
              <a:defRPr/>
            </a:pPr>
            <a:r>
              <a:rPr lang="en-US" sz="1000" dirty="0">
                <a:solidFill>
                  <a:prstClr val="black"/>
                </a:solidFill>
                <a:latin typeface="Tekton Pro Cond" pitchFamily="34" charset="0"/>
              </a:rPr>
              <a:t>2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~55-56</a:t>
            </a:r>
          </a:p>
          <a:p>
            <a:pPr>
              <a:defRPr/>
            </a:pPr>
            <a:r>
              <a:rPr lang="en-US" sz="1000" dirty="0">
                <a:solidFill>
                  <a:prstClr val="black"/>
                </a:solidFill>
                <a:latin typeface="Tekton Pro Cond" pitchFamily="34" charset="0"/>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125-175 AD</a:t>
            </a:r>
          </a:p>
          <a:p>
            <a:pPr algn="ctr">
              <a:defRPr/>
            </a:pPr>
            <a:r>
              <a:rPr lang="en-US" sz="1000" dirty="0">
                <a:solidFill>
                  <a:prstClr val="black"/>
                </a:solidFill>
                <a:latin typeface="Tekton Pro Cond" pitchFamily="34" charset="0"/>
              </a:rPr>
              <a:t>J Ryland </a:t>
            </a:r>
          </a:p>
          <a:p>
            <a:pPr algn="ctr">
              <a:defRPr/>
            </a:pPr>
            <a:r>
              <a:rPr lang="en-US" sz="1000" dirty="0">
                <a:solidFill>
                  <a:prstClr val="black"/>
                </a:solidFill>
                <a:latin typeface="Tekton Pro Cond" pitchFamily="34" charset="0"/>
              </a:rPr>
              <a:t>John 18</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175-200 AD</a:t>
            </a:r>
          </a:p>
          <a:p>
            <a:pPr algn="ctr">
              <a:defRPr/>
            </a:pPr>
            <a:r>
              <a:rPr lang="en-US" sz="1000" dirty="0">
                <a:solidFill>
                  <a:prstClr val="black"/>
                </a:solidFill>
                <a:latin typeface="Tekton Pro Cond" pitchFamily="34" charset="0"/>
              </a:rPr>
              <a:t>Magdalen" papyrus </a:t>
            </a:r>
          </a:p>
          <a:p>
            <a:pPr algn="ctr">
              <a:defRPr/>
            </a:pPr>
            <a:r>
              <a:rPr lang="en-US" sz="1000" dirty="0">
                <a:solidFill>
                  <a:prstClr val="black"/>
                </a:solidFill>
                <a:latin typeface="Tekton Pro Cond" pitchFamily="34" charset="0"/>
              </a:rPr>
              <a:t>Matthew 3,5,26</a:t>
            </a:r>
          </a:p>
        </p:txBody>
      </p:sp>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100-200 AD</a:t>
            </a:r>
          </a:p>
          <a:p>
            <a:pPr algn="ctr">
              <a:defRPr/>
            </a:pPr>
            <a:r>
              <a:rPr lang="en-US" sz="1000" dirty="0">
                <a:solidFill>
                  <a:prstClr val="black"/>
                </a:solidFill>
                <a:latin typeface="Tekton Pro Cond" pitchFamily="34" charset="0"/>
              </a:rPr>
              <a:t>P104/ </a:t>
            </a:r>
            <a:r>
              <a:rPr lang="en-US" sz="1000" dirty="0">
                <a:solidFill>
                  <a:prstClr val="black"/>
                </a:solidFill>
              </a:rPr>
              <a:t>P. Oxy. 4404 </a:t>
            </a:r>
            <a:endParaRPr lang="en-US" sz="1000" dirty="0">
              <a:solidFill>
                <a:prstClr val="black"/>
              </a:solidFill>
              <a:latin typeface="Tekton Pro Cond" pitchFamily="34" charset="0"/>
            </a:endParaRPr>
          </a:p>
          <a:p>
            <a:pPr algn="ctr">
              <a:defRPr/>
            </a:pPr>
            <a:r>
              <a:rPr lang="en-US" sz="1000" dirty="0">
                <a:solidFill>
                  <a:prstClr val="black"/>
                </a:solidFill>
                <a:latin typeface="Tekton Pro Cond" pitchFamily="34" charset="0"/>
              </a:rPr>
              <a:t>Matthew  21</a:t>
            </a: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70075" y="2980073"/>
            <a:ext cx="380937" cy="558707"/>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51012" y="3259427"/>
            <a:ext cx="2021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algn="ctr">
              <a:defRPr/>
            </a:pPr>
            <a:r>
              <a:rPr lang="en-US" sz="1000" dirty="0">
                <a:solidFill>
                  <a:prstClr val="black"/>
                </a:solidFill>
                <a:latin typeface="Tekton Pro Cond" pitchFamily="34" charset="0"/>
              </a:rPr>
              <a:t>150-200 AD</a:t>
            </a:r>
          </a:p>
          <a:p>
            <a:pPr algn="ctr">
              <a:defRPr/>
            </a:pPr>
            <a:r>
              <a:rPr lang="en-US" sz="1000" dirty="0">
                <a:solidFill>
                  <a:prstClr val="black"/>
                </a:solidFill>
                <a:latin typeface="Tekton Pro Cond" pitchFamily="34" charset="0"/>
              </a:rPr>
              <a:t>P90 /</a:t>
            </a:r>
            <a:r>
              <a:rPr lang="en-US" sz="1000" dirty="0">
                <a:solidFill>
                  <a:prstClr val="black"/>
                </a:solidFill>
              </a:rPr>
              <a:t>P. Oxy. 3523 </a:t>
            </a:r>
            <a:endParaRPr lang="en-US" sz="1000" dirty="0">
              <a:solidFill>
                <a:prstClr val="black"/>
              </a:solidFill>
              <a:latin typeface="Tekton Pro Cond" pitchFamily="34" charset="0"/>
            </a:endParaRPr>
          </a:p>
          <a:p>
            <a:pPr algn="ctr">
              <a:defRPr/>
            </a:pPr>
            <a:r>
              <a:rPr lang="en-US" sz="1000" dirty="0">
                <a:solidFill>
                  <a:prstClr val="black"/>
                </a:solidFill>
                <a:latin typeface="Tekton Pro Cond" pitchFamily="34" charset="0"/>
              </a:rPr>
              <a:t>John 18-19</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a:defRPr/>
            </a:pPr>
            <a:r>
              <a:rPr lang="en-US" sz="1000" dirty="0">
                <a:solidFill>
                  <a:prstClr val="black"/>
                </a:solidFill>
                <a:latin typeface="Tekton Pro Cond" pitchFamily="34" charset="0"/>
              </a:rPr>
              <a:t>Tertullian (c. 150-c. 229) quotes from 23 of the 27 NT canon </a:t>
            </a:r>
          </a:p>
        </p:txBody>
      </p:sp>
      <p:grpSp>
        <p:nvGrpSpPr>
          <p:cNvPr id="58" name="Group 57"/>
          <p:cNvGrpSpPr/>
          <p:nvPr/>
        </p:nvGrpSpPr>
        <p:grpSpPr>
          <a:xfrm rot="16200000">
            <a:off x="6727558" y="5528036"/>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65" name="TextBox 64"/>
          <p:cNvSpPr txBox="1"/>
          <p:nvPr/>
        </p:nvSpPr>
        <p:spPr>
          <a:xfrm>
            <a:off x="4159431" y="3868230"/>
            <a:ext cx="816169"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Polycarp</a:t>
            </a:r>
          </a:p>
          <a:p>
            <a:pPr algn="ctr">
              <a:defRPr/>
            </a:pPr>
            <a:r>
              <a:rPr lang="en-US" sz="1000" dirty="0">
                <a:solidFill>
                  <a:prstClr val="black"/>
                </a:solidFill>
                <a:latin typeface="Tekton Pro Cond" pitchFamily="34" charset="0"/>
              </a:rPr>
              <a:t>120 AD</a:t>
            </a:r>
          </a:p>
          <a:p>
            <a:pPr algn="ctr">
              <a:defRPr/>
            </a:pPr>
            <a:r>
              <a:rPr lang="en-US" sz="1000" dirty="0">
                <a:solidFill>
                  <a:prstClr val="black"/>
                </a:solidFill>
                <a:latin typeface="Tekton Pro Cond" pitchFamily="34" charset="0"/>
              </a:rPr>
              <a:t>Letter Quotes</a:t>
            </a:r>
          </a:p>
          <a:p>
            <a:pPr algn="ctr">
              <a:defRPr/>
            </a:pPr>
            <a:r>
              <a:rPr lang="en-US" sz="1000" dirty="0">
                <a:solidFill>
                  <a:prstClr val="black"/>
                </a:solidFill>
                <a:latin typeface="Tekton Pro Cond" pitchFamily="34" charset="0"/>
              </a:rPr>
              <a:t>16 NT Books</a:t>
            </a:r>
          </a:p>
        </p:txBody>
      </p:sp>
      <p:pic>
        <p:nvPicPr>
          <p:cNvPr id="67" name="Picture 66"/>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Clement </a:t>
            </a:r>
          </a:p>
          <a:p>
            <a:pPr algn="ctr">
              <a:defRPr/>
            </a:pPr>
            <a:r>
              <a:rPr lang="en-US" sz="1000" dirty="0">
                <a:solidFill>
                  <a:prstClr val="black"/>
                </a:solidFill>
                <a:latin typeface="Tekton Pro Cond" pitchFamily="34" charset="0"/>
              </a:rPr>
              <a:t>95 AD</a:t>
            </a:r>
          </a:p>
          <a:p>
            <a:pPr algn="ctr">
              <a:defRPr/>
            </a:pPr>
            <a:r>
              <a:rPr lang="en-US" sz="1000" dirty="0">
                <a:solidFill>
                  <a:prstClr val="black"/>
                </a:solidFill>
                <a:latin typeface="Tekton Pro Cond" pitchFamily="34" charset="0"/>
              </a:rPr>
              <a:t>Letter Quotes</a:t>
            </a:r>
          </a:p>
          <a:p>
            <a:pPr algn="ctr">
              <a:defRPr/>
            </a:pPr>
            <a:r>
              <a:rPr lang="en-US" sz="1000" dirty="0">
                <a:solidFill>
                  <a:prstClr val="black"/>
                </a:solidFill>
                <a:latin typeface="Tekton Pro Cond" pitchFamily="34" charset="0"/>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algn="ctr">
              <a:defRPr/>
            </a:pPr>
            <a:r>
              <a:rPr lang="en-US" dirty="0">
                <a:solidFill>
                  <a:prstClr val="black"/>
                </a:solidFill>
              </a:rPr>
              <a:t>70 AD</a:t>
            </a:r>
          </a:p>
          <a:p>
            <a:pPr algn="ctr">
              <a:defRPr/>
            </a:pPr>
            <a:r>
              <a:rPr lang="en-US" dirty="0">
                <a:solidFill>
                  <a:prstClr val="black"/>
                </a:solidFill>
              </a:rPr>
              <a:t>Temple</a:t>
            </a:r>
          </a:p>
          <a:p>
            <a:pPr algn="ctr">
              <a:defRPr/>
            </a:pPr>
            <a:r>
              <a:rPr lang="en-US" dirty="0">
                <a:solidFill>
                  <a:prstClr val="black"/>
                </a:solidFill>
              </a:rPr>
              <a:t>Destroyed</a:t>
            </a:r>
          </a:p>
        </p:txBody>
      </p:sp>
      <p:pic>
        <p:nvPicPr>
          <p:cNvPr id="71" name="Picture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a:defRPr/>
            </a:pPr>
            <a:r>
              <a:rPr lang="en-US" sz="1000" dirty="0">
                <a:solidFill>
                  <a:prstClr val="black"/>
                </a:solidFill>
                <a:latin typeface="Tekton Pro Cond" pitchFamily="34" charset="0"/>
              </a:rPr>
              <a:t>AD 115,</a:t>
            </a:r>
          </a:p>
          <a:p>
            <a:pPr>
              <a:defRPr/>
            </a:pPr>
            <a:r>
              <a:rPr lang="en-US" sz="1000" dirty="0">
                <a:solidFill>
                  <a:prstClr val="black"/>
                </a:solidFill>
                <a:latin typeface="Tekton Pro Cond" pitchFamily="34" charset="0"/>
              </a:rPr>
              <a:t>Ignatius, bishop of Antioch, </a:t>
            </a:r>
          </a:p>
          <a:p>
            <a:pPr>
              <a:defRPr/>
            </a:pPr>
            <a:r>
              <a:rPr lang="en-US" sz="1000" dirty="0">
                <a:solidFill>
                  <a:prstClr val="black"/>
                </a:solidFill>
                <a:latin typeface="Tekton Pro Cond" pitchFamily="34" charset="0"/>
              </a:rPr>
              <a:t>Refers to “The Gospel” as </a:t>
            </a:r>
          </a:p>
          <a:p>
            <a:pPr>
              <a:defRPr/>
            </a:pPr>
            <a:r>
              <a:rPr lang="en-US" sz="1000" dirty="0">
                <a:solidFill>
                  <a:prstClr val="black"/>
                </a:solidFill>
                <a:latin typeface="Tekton Pro Cond" pitchFamily="34" charset="0"/>
              </a:rPr>
              <a:t>authoritative writing</a:t>
            </a: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76581" y="1729552"/>
            <a:ext cx="527882" cy="706603"/>
          </a:xfrm>
          <a:prstGeom prst="rect">
            <a:avLst/>
          </a:prstGeom>
        </p:spPr>
      </p:pic>
      <p:sp>
        <p:nvSpPr>
          <p:cNvPr id="66" name="TextBox 65"/>
          <p:cNvSpPr txBox="1"/>
          <p:nvPr/>
        </p:nvSpPr>
        <p:spPr>
          <a:xfrm>
            <a:off x="3253238" y="2436155"/>
            <a:ext cx="926143"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93 AD</a:t>
            </a:r>
          </a:p>
          <a:p>
            <a:pPr algn="ctr">
              <a:defRPr/>
            </a:pPr>
            <a:r>
              <a:rPr lang="en-US" sz="1000" dirty="0">
                <a:solidFill>
                  <a:prstClr val="black"/>
                </a:solidFill>
                <a:latin typeface="Tekton Pro Cond" pitchFamily="34" charset="0"/>
              </a:rPr>
              <a:t>Josephus</a:t>
            </a:r>
          </a:p>
          <a:p>
            <a:pPr algn="ctr">
              <a:defRPr/>
            </a:pPr>
            <a:r>
              <a:rPr lang="en-US" sz="1000" dirty="0">
                <a:solidFill>
                  <a:prstClr val="black"/>
                </a:solidFill>
                <a:latin typeface="Tekton Pro Cond" pitchFamily="34" charset="0"/>
              </a:rPr>
              <a:t>The Antiquities</a:t>
            </a:r>
          </a:p>
        </p:txBody>
      </p:sp>
      <p:cxnSp>
        <p:nvCxnSpPr>
          <p:cNvPr id="81" name="Straight Connector 80"/>
          <p:cNvCxnSpPr/>
          <p:nvPr/>
        </p:nvCxnSpPr>
        <p:spPr>
          <a:xfrm flipV="1">
            <a:off x="5493558" y="58028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38518" y="1760175"/>
            <a:ext cx="751853" cy="525375"/>
          </a:xfrm>
          <a:prstGeom prst="rect">
            <a:avLst/>
          </a:prstGeom>
        </p:spPr>
      </p:pic>
      <p:sp>
        <p:nvSpPr>
          <p:cNvPr id="85" name="TextBox 84"/>
          <p:cNvSpPr txBox="1"/>
          <p:nvPr/>
        </p:nvSpPr>
        <p:spPr>
          <a:xfrm>
            <a:off x="1427348" y="2285550"/>
            <a:ext cx="926143" cy="553998"/>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50 AD</a:t>
            </a:r>
          </a:p>
          <a:p>
            <a:pPr algn="ctr">
              <a:defRPr/>
            </a:pPr>
            <a:r>
              <a:rPr lang="en-US" sz="1000" dirty="0">
                <a:solidFill>
                  <a:prstClr val="black"/>
                </a:solidFill>
                <a:latin typeface="Tekton Pro Cond" pitchFamily="34" charset="0"/>
              </a:rPr>
              <a:t>Christ cup</a:t>
            </a:r>
          </a:p>
          <a:p>
            <a:pPr algn="ctr">
              <a:defRPr/>
            </a:pPr>
            <a:r>
              <a:rPr lang="en-US" sz="1000" dirty="0">
                <a:solidFill>
                  <a:prstClr val="black"/>
                </a:solidFill>
                <a:latin typeface="Tekton Pro Cond" pitchFamily="34" charset="0"/>
              </a:rPr>
              <a:t>Egypt</a:t>
            </a:r>
          </a:p>
        </p:txBody>
      </p:sp>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9600" y="4164155"/>
            <a:ext cx="348553" cy="511211"/>
          </a:xfrm>
          <a:prstGeom prst="rect">
            <a:avLst/>
          </a:prstGeom>
        </p:spPr>
      </p:pic>
      <p:sp>
        <p:nvSpPr>
          <p:cNvPr id="39" name="Isosceles Triangle 38"/>
          <p:cNvSpPr/>
          <p:nvPr/>
        </p:nvSpPr>
        <p:spPr>
          <a:xfrm>
            <a:off x="756405" y="5258179"/>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Isosceles Triangle 86"/>
          <p:cNvSpPr/>
          <p:nvPr/>
        </p:nvSpPr>
        <p:spPr>
          <a:xfrm>
            <a:off x="2170552" y="5166984"/>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TextBox 87"/>
          <p:cNvSpPr txBox="1"/>
          <p:nvPr/>
        </p:nvSpPr>
        <p:spPr>
          <a:xfrm>
            <a:off x="1743377" y="5630136"/>
            <a:ext cx="926143"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62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James</a:t>
            </a:r>
          </a:p>
          <a:p>
            <a:pPr algn="ctr">
              <a:defRPr/>
            </a:pPr>
            <a:r>
              <a:rPr lang="en-US" sz="1000" dirty="0">
                <a:solidFill>
                  <a:prstClr val="black"/>
                </a:solidFill>
                <a:latin typeface="Tekton Pro Cond" pitchFamily="34" charset="0"/>
              </a:rPr>
              <a:t>Brother of Jesus</a:t>
            </a:r>
          </a:p>
        </p:txBody>
      </p:sp>
      <p:sp>
        <p:nvSpPr>
          <p:cNvPr id="89" name="TextBox 88"/>
          <p:cNvSpPr txBox="1"/>
          <p:nvPr/>
        </p:nvSpPr>
        <p:spPr>
          <a:xfrm>
            <a:off x="369618" y="5664088"/>
            <a:ext cx="1135028"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28-29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John The Baptist</a:t>
            </a:r>
          </a:p>
          <a:p>
            <a:pPr algn="ctr">
              <a:defRPr/>
            </a:pPr>
            <a:r>
              <a:rPr lang="en-US" sz="1000" dirty="0">
                <a:solidFill>
                  <a:prstClr val="black"/>
                </a:solidFill>
                <a:latin typeface="Tekton Pro Cond" pitchFamily="34" charset="0"/>
              </a:rPr>
              <a:t>Jesus ~30 AD</a:t>
            </a:r>
          </a:p>
        </p:txBody>
      </p:sp>
      <p:sp>
        <p:nvSpPr>
          <p:cNvPr id="90" name="Isosceles Triangle 89"/>
          <p:cNvSpPr/>
          <p:nvPr/>
        </p:nvSpPr>
        <p:spPr>
          <a:xfrm flipV="1">
            <a:off x="3791715" y="4798801"/>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Isosceles Triangle 90"/>
          <p:cNvSpPr/>
          <p:nvPr/>
        </p:nvSpPr>
        <p:spPr>
          <a:xfrm>
            <a:off x="881835" y="5257800"/>
            <a:ext cx="108765" cy="13791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8" name="Straight Connector 47"/>
          <p:cNvCxnSpPr>
            <a:stCxn id="66" idx="2"/>
          </p:cNvCxnSpPr>
          <p:nvPr/>
        </p:nvCxnSpPr>
        <p:spPr>
          <a:xfrm>
            <a:off x="3716310" y="2990153"/>
            <a:ext cx="129787" cy="17865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78" name="Pictur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181956" y="1236869"/>
            <a:ext cx="493816" cy="618592"/>
          </a:xfrm>
          <a:prstGeom prst="rect">
            <a:avLst/>
          </a:prstGeom>
        </p:spPr>
      </p:pic>
      <p:sp>
        <p:nvSpPr>
          <p:cNvPr id="79" name="TextBox 78"/>
          <p:cNvSpPr txBox="1"/>
          <p:nvPr/>
        </p:nvSpPr>
        <p:spPr>
          <a:xfrm>
            <a:off x="4940255" y="1854663"/>
            <a:ext cx="926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115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Tacitus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Nero  &amp; Christians</a:t>
            </a:r>
          </a:p>
        </p:txBody>
      </p:sp>
      <p:sp>
        <p:nvSpPr>
          <p:cNvPr id="80" name="Isosceles Triangle 79"/>
          <p:cNvSpPr/>
          <p:nvPr/>
        </p:nvSpPr>
        <p:spPr>
          <a:xfrm>
            <a:off x="2209800" y="5302677"/>
            <a:ext cx="108765" cy="137911"/>
          </a:xfrm>
          <a:prstGeom prst="triangl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4" name="Straight Connector 33"/>
          <p:cNvCxnSpPr/>
          <p:nvPr/>
        </p:nvCxnSpPr>
        <p:spPr>
          <a:xfrm flipH="1">
            <a:off x="2279317" y="2562549"/>
            <a:ext cx="3124009" cy="2809083"/>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190371" y="5422675"/>
            <a:ext cx="460382" cy="246221"/>
          </a:xfrm>
          <a:prstGeom prst="rect">
            <a:avLst/>
          </a:prstGeom>
          <a:noFill/>
        </p:spPr>
        <p:txBody>
          <a:bodyPr wrap="none" rtlCol="0">
            <a:spAutoFit/>
          </a:bodyPr>
          <a:lstStyle/>
          <a:p>
            <a:pPr>
              <a:defRPr/>
            </a:pPr>
            <a:r>
              <a:rPr lang="en-US" sz="1000" dirty="0">
                <a:solidFill>
                  <a:prstClr val="black"/>
                </a:solidFill>
                <a:latin typeface="Tekton Pro Cond" pitchFamily="34" charset="0"/>
              </a:rPr>
              <a:t>64 AD</a:t>
            </a:r>
          </a:p>
        </p:txBody>
      </p:sp>
    </p:spTree>
    <p:extLst>
      <p:ext uri="{BB962C8B-B14F-4D97-AF65-F5344CB8AC3E}">
        <p14:creationId xmlns:p14="http://schemas.microsoft.com/office/powerpoint/2010/main" val="181654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xmlns="" id="{79A48624-D391-4279-B807-6485D80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125-175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 Ryland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175-200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Magdalen" papyrus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3,5,26</a:t>
            </a:r>
          </a:p>
        </p:txBody>
      </p:sp>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P104/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4404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21</a:t>
            </a: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70075" y="2980073"/>
            <a:ext cx="380937" cy="558707"/>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51012" y="3259427"/>
            <a:ext cx="2021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P90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3523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18-19</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8" y="5528036"/>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4267948" y="2690289"/>
            <a:ext cx="399468" cy="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76581" y="1729552"/>
            <a:ext cx="527882" cy="706603"/>
          </a:xfrm>
          <a:prstGeom prst="rect">
            <a:avLst/>
          </a:prstGeom>
        </p:spPr>
      </p:pic>
      <p:sp>
        <p:nvSpPr>
          <p:cNvPr id="66" name="TextBox 65"/>
          <p:cNvSpPr txBox="1"/>
          <p:nvPr/>
        </p:nvSpPr>
        <p:spPr>
          <a:xfrm>
            <a:off x="3253238" y="2436155"/>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93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Josephus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The Antiquities</a:t>
            </a:r>
          </a:p>
        </p:txBody>
      </p:sp>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81956" y="1236869"/>
            <a:ext cx="493816" cy="618592"/>
          </a:xfrm>
          <a:prstGeom prst="rect">
            <a:avLst/>
          </a:prstGeom>
        </p:spPr>
      </p:pic>
      <p:sp>
        <p:nvSpPr>
          <p:cNvPr id="78" name="TextBox 77"/>
          <p:cNvSpPr txBox="1"/>
          <p:nvPr/>
        </p:nvSpPr>
        <p:spPr>
          <a:xfrm>
            <a:off x="4940255" y="1854663"/>
            <a:ext cx="926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115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Tacitus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Nero  &amp; Christians</a:t>
            </a:r>
          </a:p>
        </p:txBody>
      </p:sp>
      <p:pic>
        <p:nvPicPr>
          <p:cNvPr id="34" name="Picture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54561" y="1236869"/>
            <a:ext cx="957718" cy="640934"/>
          </a:xfrm>
          <a:prstGeom prst="rect">
            <a:avLst/>
          </a:prstGeom>
        </p:spPr>
      </p:pic>
      <p:sp>
        <p:nvSpPr>
          <p:cNvPr id="79" name="TextBox 78"/>
          <p:cNvSpPr txBox="1"/>
          <p:nvPr/>
        </p:nvSpPr>
        <p:spPr>
          <a:xfrm>
            <a:off x="4135266" y="1931607"/>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111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Pliny the Younger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to Trajan</a:t>
            </a:r>
          </a:p>
        </p:txBody>
      </p:sp>
      <p:sp>
        <p:nvSpPr>
          <p:cNvPr id="80" name="TextBox 79"/>
          <p:cNvSpPr txBox="1"/>
          <p:nvPr/>
        </p:nvSpPr>
        <p:spPr>
          <a:xfrm>
            <a:off x="5692966" y="1834928"/>
            <a:ext cx="926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121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Suetonius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Claudius, Nero  &amp; Christians</a:t>
            </a:r>
          </a:p>
        </p:txBody>
      </p:sp>
      <p:cxnSp>
        <p:nvCxnSpPr>
          <p:cNvPr id="81" name="Straight Connector 80"/>
          <p:cNvCxnSpPr/>
          <p:nvPr/>
        </p:nvCxnSpPr>
        <p:spPr>
          <a:xfrm flipV="1">
            <a:off x="5493558" y="58028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rot="5400000" flipV="1">
            <a:off x="4366002" y="2412165"/>
            <a:ext cx="163902" cy="300769"/>
            <a:chOff x="8370639" y="3275021"/>
            <a:chExt cx="163902" cy="300769"/>
          </a:xfrm>
        </p:grpSpPr>
        <p:cxnSp>
          <p:nvCxnSpPr>
            <p:cNvPr id="83" name="Straight Connector 82"/>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84" name="Straight Connector 83"/>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57408" y="1225847"/>
            <a:ext cx="334990" cy="610063"/>
          </a:xfrm>
          <a:prstGeom prst="rect">
            <a:avLst/>
          </a:prstGeom>
        </p:spPr>
      </p:pic>
      <p:pic>
        <p:nvPicPr>
          <p:cNvPr id="46" name="Picture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38518" y="1760175"/>
            <a:ext cx="751853" cy="525375"/>
          </a:xfrm>
          <a:prstGeom prst="rect">
            <a:avLst/>
          </a:prstGeom>
        </p:spPr>
      </p:pic>
      <p:sp>
        <p:nvSpPr>
          <p:cNvPr id="85" name="TextBox 84"/>
          <p:cNvSpPr txBox="1"/>
          <p:nvPr/>
        </p:nvSpPr>
        <p:spPr>
          <a:xfrm>
            <a:off x="1427348" y="2285550"/>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Christ cup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Egypt</a:t>
            </a:r>
          </a:p>
        </p:txBody>
      </p:sp>
      <p:cxnSp>
        <p:nvCxnSpPr>
          <p:cNvPr id="87" name="Straight Connector 86"/>
          <p:cNvCxnSpPr>
            <a:endCxn id="90" idx="5"/>
          </p:cNvCxnSpPr>
          <p:nvPr/>
        </p:nvCxnSpPr>
        <p:spPr>
          <a:xfrm flipH="1">
            <a:off x="1992219" y="2562549"/>
            <a:ext cx="3411108" cy="2809084"/>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751269" y="5899782"/>
            <a:ext cx="926143"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62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James</a:t>
            </a:r>
          </a:p>
          <a:p>
            <a:pPr algn="ctr">
              <a:defRPr/>
            </a:pPr>
            <a:r>
              <a:rPr lang="en-US" sz="1000" dirty="0">
                <a:solidFill>
                  <a:prstClr val="black"/>
                </a:solidFill>
                <a:latin typeface="Tekton Pro Cond" pitchFamily="34" charset="0"/>
              </a:rPr>
              <a:t>Brother of Jesus</a:t>
            </a:r>
          </a:p>
        </p:txBody>
      </p:sp>
      <p:sp>
        <p:nvSpPr>
          <p:cNvPr id="89" name="TextBox 88"/>
          <p:cNvSpPr txBox="1"/>
          <p:nvPr/>
        </p:nvSpPr>
        <p:spPr>
          <a:xfrm>
            <a:off x="369618" y="5664088"/>
            <a:ext cx="1135028" cy="707886"/>
          </a:xfrm>
          <a:prstGeom prst="rect">
            <a:avLst/>
          </a:prstGeom>
          <a:noFill/>
        </p:spPr>
        <p:txBody>
          <a:bodyPr wrap="square" rtlCol="0">
            <a:spAutoFit/>
          </a:bodyPr>
          <a:lstStyle/>
          <a:p>
            <a:pPr algn="ctr">
              <a:defRPr/>
            </a:pPr>
            <a:r>
              <a:rPr lang="en-US" sz="1000" dirty="0">
                <a:solidFill>
                  <a:prstClr val="black"/>
                </a:solidFill>
                <a:latin typeface="Tekton Pro Cond" pitchFamily="34" charset="0"/>
              </a:rPr>
              <a:t>28-29 AD</a:t>
            </a:r>
          </a:p>
          <a:p>
            <a:pPr algn="ctr">
              <a:defRPr/>
            </a:pPr>
            <a:r>
              <a:rPr lang="en-US" sz="1000" dirty="0">
                <a:solidFill>
                  <a:prstClr val="black"/>
                </a:solidFill>
                <a:latin typeface="Tekton Pro Cond" pitchFamily="34" charset="0"/>
              </a:rPr>
              <a:t>Death of</a:t>
            </a:r>
          </a:p>
          <a:p>
            <a:pPr algn="ctr">
              <a:defRPr/>
            </a:pPr>
            <a:r>
              <a:rPr lang="en-US" sz="1000" dirty="0">
                <a:solidFill>
                  <a:prstClr val="black"/>
                </a:solidFill>
                <a:latin typeface="Tekton Pro Cond" pitchFamily="34" charset="0"/>
              </a:rPr>
              <a:t>John The Baptist</a:t>
            </a:r>
          </a:p>
          <a:p>
            <a:pPr algn="ctr">
              <a:defRPr/>
            </a:pPr>
            <a:r>
              <a:rPr lang="en-US" sz="1000" dirty="0">
                <a:solidFill>
                  <a:prstClr val="black"/>
                </a:solidFill>
                <a:latin typeface="Tekton Pro Cond" pitchFamily="34" charset="0"/>
              </a:rPr>
              <a:t>Jesus ~30 AD</a:t>
            </a:r>
          </a:p>
        </p:txBody>
      </p:sp>
      <p:sp>
        <p:nvSpPr>
          <p:cNvPr id="90" name="Isosceles Triangle 89"/>
          <p:cNvSpPr/>
          <p:nvPr/>
        </p:nvSpPr>
        <p:spPr>
          <a:xfrm>
            <a:off x="1910645" y="5302677"/>
            <a:ext cx="108765" cy="137911"/>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TextBox 91"/>
          <p:cNvSpPr txBox="1"/>
          <p:nvPr/>
        </p:nvSpPr>
        <p:spPr>
          <a:xfrm>
            <a:off x="1657046" y="5551115"/>
            <a:ext cx="8210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~53 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Tekton Pro Cond" pitchFamily="34" charset="0"/>
              </a:rPr>
              <a:t>Jews out Rome</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p:txBody>
      </p:sp>
      <p:sp>
        <p:nvSpPr>
          <p:cNvPr id="39" name="TextBox 38"/>
          <p:cNvSpPr txBox="1"/>
          <p:nvPr/>
        </p:nvSpPr>
        <p:spPr>
          <a:xfrm>
            <a:off x="497241" y="304800"/>
            <a:ext cx="8570559" cy="1323439"/>
          </a:xfrm>
          <a:prstGeom prst="rect">
            <a:avLst/>
          </a:prstGeom>
          <a:noFill/>
        </p:spPr>
        <p:txBody>
          <a:bodyPr wrap="square" rtlCol="0">
            <a:spAutoFit/>
          </a:bodyPr>
          <a:lstStyle/>
          <a:p>
            <a:r>
              <a:rPr lang="en-US" sz="1600" b="1" dirty="0"/>
              <a:t>Mark 9:38-39 (NKJV) </a:t>
            </a:r>
            <a:r>
              <a:rPr lang="en-US" sz="1600" baseline="30000" dirty="0"/>
              <a:t>38 </a:t>
            </a:r>
            <a:r>
              <a:rPr lang="en-US" sz="1600" dirty="0"/>
              <a:t> Now John answered Him, saying, "Teacher, we saw someone who does not follow us casting out demons in Your name, and we forbade him because he does not follow us." </a:t>
            </a:r>
            <a:br>
              <a:rPr lang="en-US" sz="1600" dirty="0"/>
            </a:br>
            <a:r>
              <a:rPr lang="en-US" sz="1600" baseline="30000" dirty="0"/>
              <a:t>39 </a:t>
            </a:r>
            <a:r>
              <a:rPr lang="en-US" sz="1600" dirty="0"/>
              <a:t> But Jesus said, "Do not forbid him, for no one who works a miracle in My name can soon afterward speak evil of Me.</a:t>
            </a:r>
          </a:p>
          <a:p>
            <a:endParaRPr lang="en-US" sz="1600" dirty="0"/>
          </a:p>
        </p:txBody>
      </p:sp>
    </p:spTree>
    <p:extLst>
      <p:ext uri="{BB962C8B-B14F-4D97-AF65-F5344CB8AC3E}">
        <p14:creationId xmlns:p14="http://schemas.microsoft.com/office/powerpoint/2010/main" val="591433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Written by Paul - Undisputed</a:t>
            </a:r>
          </a:p>
        </p:txBody>
      </p:sp>
      <p:sp>
        <p:nvSpPr>
          <p:cNvPr id="3" name="TextBox 2"/>
          <p:cNvSpPr txBox="1"/>
          <p:nvPr/>
        </p:nvSpPr>
        <p:spPr>
          <a:xfrm>
            <a:off x="152400" y="1295400"/>
            <a:ext cx="8686800" cy="4524315"/>
          </a:xfrm>
          <a:prstGeom prst="rect">
            <a:avLst/>
          </a:prstGeom>
          <a:noFill/>
        </p:spPr>
        <p:txBody>
          <a:bodyPr wrap="square" rtlCol="0">
            <a:spAutoFit/>
          </a:bodyPr>
          <a:lstStyle/>
          <a:p>
            <a:pPr lvl="0"/>
            <a:r>
              <a:rPr lang="en-US" sz="2400" u="sng" dirty="0">
                <a:solidFill>
                  <a:srgbClr val="FFFF00"/>
                </a:solidFill>
              </a:rPr>
              <a:t>L07</a:t>
            </a:r>
            <a:r>
              <a:rPr lang="en-US" sz="2400" u="sng" dirty="0"/>
              <a:t> First Epistle to the Thessalonians (51 AD) </a:t>
            </a:r>
            <a:r>
              <a:rPr lang="en-US" sz="2400" u="sng" dirty="0">
                <a:solidFill>
                  <a:srgbClr val="FFFF00"/>
                </a:solidFill>
              </a:rPr>
              <a:t>Danny H</a:t>
            </a:r>
            <a:endParaRPr lang="en-US" sz="2400" dirty="0">
              <a:solidFill>
                <a:srgbClr val="FFFF00"/>
              </a:solidFill>
            </a:endParaRPr>
          </a:p>
          <a:p>
            <a:pPr lvl="0"/>
            <a:r>
              <a:rPr lang="en-US" sz="2400" u="sng" dirty="0">
                <a:solidFill>
                  <a:srgbClr val="FFFF00"/>
                </a:solidFill>
              </a:rPr>
              <a:t>L07</a:t>
            </a:r>
            <a:r>
              <a:rPr lang="en-US" sz="2400" u="sng" dirty="0"/>
              <a:t> Epistle to the Galatians (47 (51-53)AD?) </a:t>
            </a:r>
            <a:r>
              <a:rPr lang="en-US" sz="2400" u="sng" dirty="0">
                <a:solidFill>
                  <a:srgbClr val="FFFF00"/>
                </a:solidFill>
              </a:rPr>
              <a:t>Joel Y</a:t>
            </a:r>
            <a:endParaRPr lang="en-US" sz="2400" dirty="0">
              <a:solidFill>
                <a:srgbClr val="FFFF00"/>
              </a:solidFill>
            </a:endParaRPr>
          </a:p>
          <a:p>
            <a:pPr lvl="0"/>
            <a:endParaRPr lang="en-US" sz="2400" u="sng" dirty="0"/>
          </a:p>
          <a:p>
            <a:pPr lvl="0"/>
            <a:r>
              <a:rPr lang="en-US" sz="2400" u="sng" dirty="0">
                <a:solidFill>
                  <a:srgbClr val="FFFF00"/>
                </a:solidFill>
              </a:rPr>
              <a:t>L11</a:t>
            </a:r>
            <a:r>
              <a:rPr lang="en-US" sz="2400" u="sng" dirty="0"/>
              <a:t> First Epistle to the Corinthians (52-56 AD</a:t>
            </a:r>
            <a:r>
              <a:rPr lang="en-US" sz="2400" u="sng" dirty="0" smtClean="0"/>
              <a:t>) </a:t>
            </a:r>
            <a:r>
              <a:rPr lang="en-US" sz="2400" u="sng" dirty="0" smtClean="0">
                <a:solidFill>
                  <a:srgbClr val="FFFF00"/>
                </a:solidFill>
              </a:rPr>
              <a:t>Luke </a:t>
            </a:r>
            <a:r>
              <a:rPr lang="en-US" sz="2400" u="sng" dirty="0" err="1" smtClean="0">
                <a:solidFill>
                  <a:srgbClr val="FFFF00"/>
                </a:solidFill>
              </a:rPr>
              <a:t>Rosetti</a:t>
            </a:r>
            <a:endParaRPr lang="en-US" sz="2400" u="sng" dirty="0">
              <a:solidFill>
                <a:srgbClr val="FFFF00"/>
              </a:solidFill>
            </a:endParaRPr>
          </a:p>
          <a:p>
            <a:pPr lvl="0"/>
            <a:r>
              <a:rPr lang="en-US" sz="2400" u="sng" dirty="0">
                <a:solidFill>
                  <a:srgbClr val="FFFF00"/>
                </a:solidFill>
              </a:rPr>
              <a:t>L11</a:t>
            </a:r>
            <a:r>
              <a:rPr lang="en-US" sz="2400" u="sng" dirty="0"/>
              <a:t>Second Epistle to the Corinthians (52-56 AD)  </a:t>
            </a:r>
            <a:r>
              <a:rPr lang="en-US" sz="2400" u="sng" dirty="0">
                <a:solidFill>
                  <a:srgbClr val="FFFF00"/>
                </a:solidFill>
              </a:rPr>
              <a:t>Corey W</a:t>
            </a:r>
            <a:endParaRPr lang="en-US" sz="2400" dirty="0">
              <a:solidFill>
                <a:srgbClr val="FFFF00"/>
              </a:solidFill>
            </a:endParaRPr>
          </a:p>
          <a:p>
            <a:pPr lvl="0"/>
            <a:endParaRPr lang="en-US" sz="2400" u="sng" dirty="0"/>
          </a:p>
          <a:p>
            <a:r>
              <a:rPr lang="en-US" sz="2400" u="sng" dirty="0">
                <a:solidFill>
                  <a:srgbClr val="FFFF00"/>
                </a:solidFill>
              </a:rPr>
              <a:t>L08</a:t>
            </a:r>
            <a:r>
              <a:rPr lang="en-US" sz="2400" u="sng" dirty="0"/>
              <a:t> Epistle to the Philippians (60-62 AD) </a:t>
            </a:r>
            <a:r>
              <a:rPr lang="en-US" sz="2400" u="sng" dirty="0">
                <a:solidFill>
                  <a:srgbClr val="FFFF00"/>
                </a:solidFill>
              </a:rPr>
              <a:t>Jana S, Chester T, Corey W,  </a:t>
            </a:r>
            <a:r>
              <a:rPr lang="en-US" sz="2400" u="sng" dirty="0" err="1">
                <a:solidFill>
                  <a:srgbClr val="FFFF00"/>
                </a:solidFill>
              </a:rPr>
              <a:t>DeAnna</a:t>
            </a:r>
            <a:r>
              <a:rPr lang="en-US" sz="2400" u="sng" dirty="0">
                <a:solidFill>
                  <a:srgbClr val="FFFF00"/>
                </a:solidFill>
              </a:rPr>
              <a:t> B</a:t>
            </a:r>
            <a:endParaRPr lang="en-US" sz="2400" dirty="0">
              <a:solidFill>
                <a:srgbClr val="FFFF00"/>
              </a:solidFill>
            </a:endParaRPr>
          </a:p>
          <a:p>
            <a:pPr lvl="0"/>
            <a:endParaRPr lang="en-US" sz="2400" u="sng" dirty="0"/>
          </a:p>
          <a:p>
            <a:pPr lvl="0"/>
            <a:r>
              <a:rPr lang="en-US" sz="2400" u="sng" dirty="0">
                <a:solidFill>
                  <a:srgbClr val="FFFF00"/>
                </a:solidFill>
              </a:rPr>
              <a:t>L08</a:t>
            </a:r>
            <a:r>
              <a:rPr lang="en-US" sz="2400" u="sng" dirty="0"/>
              <a:t> Epistle to Philemon (60-62 AD) </a:t>
            </a:r>
            <a:r>
              <a:rPr lang="en-US" sz="2400" u="sng" dirty="0">
                <a:solidFill>
                  <a:srgbClr val="FFFF00"/>
                </a:solidFill>
              </a:rPr>
              <a:t>Sara H</a:t>
            </a:r>
            <a:endParaRPr lang="en-US" sz="2400" dirty="0">
              <a:solidFill>
                <a:srgbClr val="FFFF00"/>
              </a:solidFill>
            </a:endParaRPr>
          </a:p>
          <a:p>
            <a:endParaRPr lang="en-US" sz="2400" u="sng" dirty="0"/>
          </a:p>
          <a:p>
            <a:r>
              <a:rPr lang="en-US" sz="2400" u="sng" dirty="0">
                <a:solidFill>
                  <a:srgbClr val="FFFF00"/>
                </a:solidFill>
              </a:rPr>
              <a:t>L13</a:t>
            </a:r>
            <a:r>
              <a:rPr lang="en-US" sz="2400" u="sng" dirty="0"/>
              <a:t> Epistle to the Romans (52-57 AD) </a:t>
            </a:r>
            <a:r>
              <a:rPr lang="en-US" sz="2400" u="sng" dirty="0">
                <a:solidFill>
                  <a:srgbClr val="FFFF00"/>
                </a:solidFill>
              </a:rPr>
              <a:t>Marty B </a:t>
            </a:r>
            <a:endParaRPr lang="en-US" sz="2400" dirty="0">
              <a:solidFill>
                <a:srgbClr val="FFFF00"/>
              </a:solidFill>
            </a:endParaRPr>
          </a:p>
        </p:txBody>
      </p:sp>
      <p:sp>
        <p:nvSpPr>
          <p:cNvPr id="4" name="TextBox 3">
            <a:extLst>
              <a:ext uri="{FF2B5EF4-FFF2-40B4-BE49-F238E27FC236}">
                <a16:creationId xmlns:a16="http://schemas.microsoft.com/office/drawing/2014/main" xmlns="" id="{72C38A59-CF17-4F48-85C0-A8C6ED8E7180}"/>
              </a:ext>
            </a:extLst>
          </p:cNvPr>
          <p:cNvSpPr txBox="1"/>
          <p:nvPr/>
        </p:nvSpPr>
        <p:spPr>
          <a:xfrm>
            <a:off x="5410200" y="838200"/>
            <a:ext cx="2746970" cy="369332"/>
          </a:xfrm>
          <a:prstGeom prst="rect">
            <a:avLst/>
          </a:prstGeom>
          <a:noFill/>
        </p:spPr>
        <p:txBody>
          <a:bodyPr wrap="none" rtlCol="0">
            <a:spAutoFit/>
          </a:bodyPr>
          <a:lstStyle/>
          <a:p>
            <a:r>
              <a:rPr lang="en-US" dirty="0">
                <a:solidFill>
                  <a:srgbClr val="FFFF00"/>
                </a:solidFill>
              </a:rPr>
              <a:t>Resurrection, Miracles, Deity</a:t>
            </a:r>
          </a:p>
        </p:txBody>
      </p:sp>
    </p:spTree>
    <p:extLst>
      <p:ext uri="{BB962C8B-B14F-4D97-AF65-F5344CB8AC3E}">
        <p14:creationId xmlns:p14="http://schemas.microsoft.com/office/powerpoint/2010/main" val="4026912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C101DFA0-250C-478F-8982-6821E96EF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grpSp>
        <p:nvGrpSpPr>
          <p:cNvPr id="39" name="Group 38"/>
          <p:cNvGrpSpPr/>
          <p:nvPr/>
        </p:nvGrpSpPr>
        <p:grpSpPr>
          <a:xfrm>
            <a:off x="304800" y="4328769"/>
            <a:ext cx="8545733" cy="764452"/>
            <a:chOff x="593953" y="4818685"/>
            <a:chExt cx="8545733" cy="764452"/>
          </a:xfrm>
        </p:grpSpPr>
        <p:grpSp>
          <p:nvGrpSpPr>
            <p:cNvPr id="40" name="Group 39"/>
            <p:cNvGrpSpPr/>
            <p:nvPr/>
          </p:nvGrpSpPr>
          <p:grpSpPr>
            <a:xfrm>
              <a:off x="2754835" y="4818685"/>
              <a:ext cx="992037" cy="457200"/>
              <a:chOff x="1687280" y="4822394"/>
              <a:chExt cx="992037" cy="457200"/>
            </a:xfrm>
          </p:grpSpPr>
          <p:sp>
            <p:nvSpPr>
              <p:cNvPr id="73" name="Rectangle 72"/>
              <p:cNvSpPr/>
              <p:nvPr/>
            </p:nvSpPr>
            <p:spPr>
              <a:xfrm>
                <a:off x="1764917" y="4933453"/>
                <a:ext cx="9144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1687280" y="4822394"/>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1" name="TextBox 40"/>
            <p:cNvSpPr txBox="1"/>
            <p:nvPr/>
          </p:nvSpPr>
          <p:spPr>
            <a:xfrm>
              <a:off x="1618651" y="5336916"/>
              <a:ext cx="442750" cy="246221"/>
            </a:xfrm>
            <a:prstGeom prst="rect">
              <a:avLst/>
            </a:prstGeom>
            <a:noFill/>
          </p:spPr>
          <p:txBody>
            <a:bodyPr wrap="none" rtlCol="0">
              <a:spAutoFit/>
            </a:bodyPr>
            <a:lstStyle/>
            <a:p>
              <a:r>
                <a:rPr lang="en-US" sz="1000" dirty="0" smtClean="0">
                  <a:solidFill>
                    <a:prstClr val="black"/>
                  </a:solidFill>
                  <a:latin typeface="Tekton Pro Cond" pitchFamily="34" charset="0"/>
                </a:rPr>
                <a:t>30AD</a:t>
              </a:r>
              <a:endParaRPr lang="en-US" sz="1000" dirty="0">
                <a:solidFill>
                  <a:prstClr val="black"/>
                </a:solidFill>
                <a:latin typeface="Tekton Pro Cond" pitchFamily="34" charset="0"/>
              </a:endParaRPr>
            </a:p>
          </p:txBody>
        </p:sp>
        <p:grpSp>
          <p:nvGrpSpPr>
            <p:cNvPr id="42" name="Group 41"/>
            <p:cNvGrpSpPr/>
            <p:nvPr/>
          </p:nvGrpSpPr>
          <p:grpSpPr>
            <a:xfrm>
              <a:off x="3746872" y="4818685"/>
              <a:ext cx="1005840" cy="457200"/>
              <a:chOff x="2896492" y="4819153"/>
              <a:chExt cx="1005840" cy="457200"/>
            </a:xfrm>
          </p:grpSpPr>
          <p:sp>
            <p:nvSpPr>
              <p:cNvPr id="69" name="Rectangle 68"/>
              <p:cNvSpPr/>
              <p:nvPr/>
            </p:nvSpPr>
            <p:spPr>
              <a:xfrm>
                <a:off x="2896492" y="4819153"/>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2987932" y="4933453"/>
                <a:ext cx="9144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3" name="TextBox 42"/>
            <p:cNvSpPr txBox="1"/>
            <p:nvPr/>
          </p:nvSpPr>
          <p:spPr>
            <a:xfrm>
              <a:off x="2524644" y="5324683"/>
              <a:ext cx="460382" cy="246221"/>
            </a:xfrm>
            <a:prstGeom prst="rect">
              <a:avLst/>
            </a:prstGeom>
            <a:noFill/>
          </p:spPr>
          <p:txBody>
            <a:bodyPr wrap="none" rtlCol="0">
              <a:spAutoFit/>
            </a:bodyPr>
            <a:lstStyle/>
            <a:p>
              <a:r>
                <a:rPr lang="en-US" sz="1000" dirty="0" smtClean="0">
                  <a:solidFill>
                    <a:prstClr val="black"/>
                  </a:solidFill>
                  <a:latin typeface="Tekton Pro Cond" pitchFamily="34" charset="0"/>
                </a:rPr>
                <a:t>40 </a:t>
              </a:r>
              <a:r>
                <a:rPr lang="en-US" sz="1000" dirty="0">
                  <a:solidFill>
                    <a:prstClr val="black"/>
                  </a:solidFill>
                  <a:latin typeface="Tekton Pro Cond" pitchFamily="34" charset="0"/>
                </a:rPr>
                <a:t>AD</a:t>
              </a:r>
            </a:p>
          </p:txBody>
        </p:sp>
        <p:sp>
          <p:nvSpPr>
            <p:cNvPr id="44" name="TextBox 43"/>
            <p:cNvSpPr txBox="1"/>
            <p:nvPr/>
          </p:nvSpPr>
          <p:spPr>
            <a:xfrm>
              <a:off x="4572000" y="5332071"/>
              <a:ext cx="460382" cy="246221"/>
            </a:xfrm>
            <a:prstGeom prst="rect">
              <a:avLst/>
            </a:prstGeom>
            <a:noFill/>
          </p:spPr>
          <p:txBody>
            <a:bodyPr wrap="none" rtlCol="0">
              <a:spAutoFit/>
            </a:bodyPr>
            <a:lstStyle/>
            <a:p>
              <a:r>
                <a:rPr lang="en-US" sz="1000" dirty="0" smtClean="0">
                  <a:solidFill>
                    <a:prstClr val="black"/>
                  </a:solidFill>
                  <a:latin typeface="Tekton Pro Cond" pitchFamily="34" charset="0"/>
                </a:rPr>
                <a:t>60 </a:t>
              </a:r>
              <a:r>
                <a:rPr lang="en-US" sz="1000" dirty="0">
                  <a:solidFill>
                    <a:prstClr val="black"/>
                  </a:solidFill>
                  <a:latin typeface="Tekton Pro Cond" pitchFamily="34" charset="0"/>
                </a:rPr>
                <a:t>AD</a:t>
              </a:r>
            </a:p>
          </p:txBody>
        </p:sp>
        <p:grpSp>
          <p:nvGrpSpPr>
            <p:cNvPr id="45" name="Group 44"/>
            <p:cNvGrpSpPr/>
            <p:nvPr/>
          </p:nvGrpSpPr>
          <p:grpSpPr>
            <a:xfrm>
              <a:off x="4752712" y="4818685"/>
              <a:ext cx="1005840" cy="457200"/>
              <a:chOff x="4130932" y="4822394"/>
              <a:chExt cx="1005840" cy="457200"/>
            </a:xfrm>
          </p:grpSpPr>
          <p:sp>
            <p:nvSpPr>
              <p:cNvPr id="67" name="Rectangle 66"/>
              <p:cNvSpPr/>
              <p:nvPr/>
            </p:nvSpPr>
            <p:spPr>
              <a:xfrm>
                <a:off x="4130932" y="4822394"/>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p:nvSpPr>
            <p:spPr>
              <a:xfrm>
                <a:off x="4222372" y="4933453"/>
                <a:ext cx="914400" cy="2286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5758552" y="4818685"/>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5851978" y="4932985"/>
              <a:ext cx="9144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p:nvSpPr>
          <p:spPr>
            <a:xfrm>
              <a:off x="7759428" y="4818685"/>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7850334" y="4932985"/>
              <a:ext cx="9144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8752331" y="4818685"/>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5588925" y="5334638"/>
              <a:ext cx="460382" cy="246221"/>
            </a:xfrm>
            <a:prstGeom prst="rect">
              <a:avLst/>
            </a:prstGeom>
            <a:noFill/>
          </p:spPr>
          <p:txBody>
            <a:bodyPr wrap="none" rtlCol="0">
              <a:spAutoFit/>
            </a:bodyPr>
            <a:lstStyle/>
            <a:p>
              <a:r>
                <a:rPr lang="en-US" sz="1000" dirty="0" smtClean="0">
                  <a:solidFill>
                    <a:prstClr val="black"/>
                  </a:solidFill>
                  <a:latin typeface="Tekton Pro Cond" pitchFamily="34" charset="0"/>
                </a:rPr>
                <a:t>70 </a:t>
              </a:r>
              <a:r>
                <a:rPr lang="en-US" sz="1000" dirty="0">
                  <a:solidFill>
                    <a:prstClr val="black"/>
                  </a:solidFill>
                  <a:latin typeface="Tekton Pro Cond" pitchFamily="34" charset="0"/>
                </a:rPr>
                <a:t>AD</a:t>
              </a:r>
            </a:p>
          </p:txBody>
        </p:sp>
        <p:sp>
          <p:nvSpPr>
            <p:cNvPr id="52" name="TextBox 51"/>
            <p:cNvSpPr txBox="1"/>
            <p:nvPr/>
          </p:nvSpPr>
          <p:spPr>
            <a:xfrm>
              <a:off x="6584335" y="5315260"/>
              <a:ext cx="460382" cy="246221"/>
            </a:xfrm>
            <a:prstGeom prst="rect">
              <a:avLst/>
            </a:prstGeom>
            <a:noFill/>
          </p:spPr>
          <p:txBody>
            <a:bodyPr wrap="none" rtlCol="0">
              <a:spAutoFit/>
            </a:bodyPr>
            <a:lstStyle/>
            <a:p>
              <a:r>
                <a:rPr lang="en-US" sz="1000" dirty="0" smtClean="0">
                  <a:solidFill>
                    <a:prstClr val="black"/>
                  </a:solidFill>
                  <a:latin typeface="Tekton Pro Cond" pitchFamily="34" charset="0"/>
                </a:rPr>
                <a:t>80 </a:t>
              </a:r>
              <a:r>
                <a:rPr lang="en-US" sz="1000" dirty="0">
                  <a:solidFill>
                    <a:prstClr val="black"/>
                  </a:solidFill>
                  <a:latin typeface="Tekton Pro Cond" pitchFamily="34" charset="0"/>
                </a:rPr>
                <a:t>AD</a:t>
              </a:r>
            </a:p>
          </p:txBody>
        </p:sp>
        <p:sp>
          <p:nvSpPr>
            <p:cNvPr id="53" name="TextBox 52"/>
            <p:cNvSpPr txBox="1"/>
            <p:nvPr/>
          </p:nvSpPr>
          <p:spPr>
            <a:xfrm>
              <a:off x="7498735" y="5286219"/>
              <a:ext cx="460382" cy="246221"/>
            </a:xfrm>
            <a:prstGeom prst="rect">
              <a:avLst/>
            </a:prstGeom>
            <a:noFill/>
          </p:spPr>
          <p:txBody>
            <a:bodyPr wrap="none" rtlCol="0">
              <a:spAutoFit/>
            </a:bodyPr>
            <a:lstStyle/>
            <a:p>
              <a:r>
                <a:rPr lang="en-US" sz="1000" dirty="0" smtClean="0">
                  <a:solidFill>
                    <a:prstClr val="black"/>
                  </a:solidFill>
                  <a:latin typeface="Tekton Pro Cond" pitchFamily="34" charset="0"/>
                </a:rPr>
                <a:t>90 </a:t>
              </a:r>
              <a:r>
                <a:rPr lang="en-US" sz="1000" dirty="0">
                  <a:solidFill>
                    <a:prstClr val="black"/>
                  </a:solidFill>
                  <a:latin typeface="Tekton Pro Cond" pitchFamily="34" charset="0"/>
                </a:rPr>
                <a:t>AD</a:t>
              </a:r>
            </a:p>
          </p:txBody>
        </p:sp>
        <p:sp>
          <p:nvSpPr>
            <p:cNvPr id="54" name="TextBox 53"/>
            <p:cNvSpPr txBox="1"/>
            <p:nvPr/>
          </p:nvSpPr>
          <p:spPr>
            <a:xfrm>
              <a:off x="8613580" y="5260804"/>
              <a:ext cx="526106" cy="246221"/>
            </a:xfrm>
            <a:prstGeom prst="rect">
              <a:avLst/>
            </a:prstGeom>
            <a:noFill/>
          </p:spPr>
          <p:txBody>
            <a:bodyPr wrap="none" rtlCol="0">
              <a:spAutoFit/>
            </a:bodyPr>
            <a:lstStyle/>
            <a:p>
              <a:r>
                <a:rPr lang="en-US" sz="1000" dirty="0" smtClean="0">
                  <a:solidFill>
                    <a:prstClr val="black"/>
                  </a:solidFill>
                  <a:latin typeface="Tekton Pro Cond" pitchFamily="34" charset="0"/>
                </a:rPr>
                <a:t>100 </a:t>
              </a:r>
              <a:r>
                <a:rPr lang="en-US" sz="1000" dirty="0">
                  <a:solidFill>
                    <a:prstClr val="black"/>
                  </a:solidFill>
                  <a:latin typeface="Tekton Pro Cond" pitchFamily="34" charset="0"/>
                </a:rPr>
                <a:t>AD</a:t>
              </a:r>
            </a:p>
          </p:txBody>
        </p:sp>
        <p:grpSp>
          <p:nvGrpSpPr>
            <p:cNvPr id="56" name="Group 55"/>
            <p:cNvGrpSpPr/>
            <p:nvPr/>
          </p:nvGrpSpPr>
          <p:grpSpPr>
            <a:xfrm>
              <a:off x="1766831" y="4818685"/>
              <a:ext cx="987595" cy="457200"/>
              <a:chOff x="699685" y="4829019"/>
              <a:chExt cx="987595" cy="457200"/>
            </a:xfrm>
          </p:grpSpPr>
          <p:sp>
            <p:nvSpPr>
              <p:cNvPr id="65" name="Rectangle 64"/>
              <p:cNvSpPr/>
              <p:nvPr/>
            </p:nvSpPr>
            <p:spPr>
              <a:xfrm>
                <a:off x="772880" y="4946081"/>
                <a:ext cx="9144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p:nvSpPr>
            <p:spPr>
              <a:xfrm>
                <a:off x="699685"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TextBox 56"/>
            <p:cNvSpPr txBox="1"/>
            <p:nvPr/>
          </p:nvSpPr>
          <p:spPr>
            <a:xfrm>
              <a:off x="3575259" y="5318150"/>
              <a:ext cx="442750" cy="246221"/>
            </a:xfrm>
            <a:prstGeom prst="rect">
              <a:avLst/>
            </a:prstGeom>
            <a:noFill/>
          </p:spPr>
          <p:txBody>
            <a:bodyPr wrap="none" rtlCol="0">
              <a:spAutoFit/>
            </a:bodyPr>
            <a:lstStyle/>
            <a:p>
              <a:r>
                <a:rPr lang="en-US" sz="1000" dirty="0" smtClean="0">
                  <a:solidFill>
                    <a:prstClr val="black"/>
                  </a:solidFill>
                  <a:latin typeface="Tekton Pro Cond" pitchFamily="34" charset="0"/>
                </a:rPr>
                <a:t>50AD</a:t>
              </a:r>
              <a:endParaRPr lang="en-US" sz="1000" dirty="0">
                <a:solidFill>
                  <a:prstClr val="black"/>
                </a:solidFill>
                <a:latin typeface="Tekton Pro Cond" pitchFamily="34" charset="0"/>
              </a:endParaRPr>
            </a:p>
          </p:txBody>
        </p:sp>
        <p:grpSp>
          <p:nvGrpSpPr>
            <p:cNvPr id="58" name="Group 57"/>
            <p:cNvGrpSpPr/>
            <p:nvPr/>
          </p:nvGrpSpPr>
          <p:grpSpPr>
            <a:xfrm>
              <a:off x="6755948" y="4818685"/>
              <a:ext cx="1005840" cy="457200"/>
              <a:chOff x="6755948" y="4812546"/>
              <a:chExt cx="1005840" cy="457200"/>
            </a:xfrm>
          </p:grpSpPr>
          <p:sp>
            <p:nvSpPr>
              <p:cNvPr id="63" name="Rectangle 62"/>
              <p:cNvSpPr/>
              <p:nvPr/>
            </p:nvSpPr>
            <p:spPr>
              <a:xfrm>
                <a:off x="6755948" y="4812546"/>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Rectangle 63"/>
              <p:cNvSpPr/>
              <p:nvPr/>
            </p:nvSpPr>
            <p:spPr>
              <a:xfrm>
                <a:off x="6847388" y="4943319"/>
                <a:ext cx="9144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9" name="Group 58"/>
            <p:cNvGrpSpPr/>
            <p:nvPr/>
          </p:nvGrpSpPr>
          <p:grpSpPr>
            <a:xfrm>
              <a:off x="760991" y="4818685"/>
              <a:ext cx="1005840" cy="457200"/>
              <a:chOff x="6755948" y="4812546"/>
              <a:chExt cx="1005840" cy="457200"/>
            </a:xfrm>
          </p:grpSpPr>
          <p:sp>
            <p:nvSpPr>
              <p:cNvPr id="61" name="Rectangle 60"/>
              <p:cNvSpPr/>
              <p:nvPr/>
            </p:nvSpPr>
            <p:spPr>
              <a:xfrm>
                <a:off x="6755948" y="4812546"/>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p:cNvSpPr/>
              <p:nvPr/>
            </p:nvSpPr>
            <p:spPr>
              <a:xfrm>
                <a:off x="6847388" y="4943319"/>
                <a:ext cx="9144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0" name="TextBox 59"/>
            <p:cNvSpPr txBox="1"/>
            <p:nvPr/>
          </p:nvSpPr>
          <p:spPr>
            <a:xfrm>
              <a:off x="593953" y="5283170"/>
              <a:ext cx="442750" cy="246221"/>
            </a:xfrm>
            <a:prstGeom prst="rect">
              <a:avLst/>
            </a:prstGeom>
            <a:noFill/>
          </p:spPr>
          <p:txBody>
            <a:bodyPr wrap="none" rtlCol="0">
              <a:spAutoFit/>
            </a:bodyPr>
            <a:lstStyle/>
            <a:p>
              <a:r>
                <a:rPr lang="en-US" sz="1000" dirty="0" smtClean="0">
                  <a:solidFill>
                    <a:prstClr val="black"/>
                  </a:solidFill>
                  <a:latin typeface="Tekton Pro Cond" pitchFamily="34" charset="0"/>
                </a:rPr>
                <a:t>20AD</a:t>
              </a:r>
              <a:endParaRPr lang="en-US" sz="1000" dirty="0">
                <a:solidFill>
                  <a:prstClr val="black"/>
                </a:solidFill>
                <a:latin typeface="Tekton Pro Cond" pitchFamily="34" charset="0"/>
              </a:endParaRPr>
            </a:p>
          </p:txBody>
        </p:sp>
      </p:grpSp>
      <p:grpSp>
        <p:nvGrpSpPr>
          <p:cNvPr id="26" name="Group 25"/>
          <p:cNvGrpSpPr/>
          <p:nvPr/>
        </p:nvGrpSpPr>
        <p:grpSpPr>
          <a:xfrm>
            <a:off x="874534" y="3064328"/>
            <a:ext cx="4885620" cy="1438264"/>
            <a:chOff x="874534" y="3064328"/>
            <a:chExt cx="4885620" cy="1438264"/>
          </a:xfrm>
        </p:grpSpPr>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600774">
              <a:off x="1403989" y="3925107"/>
              <a:ext cx="393740" cy="577485"/>
            </a:xfrm>
            <a:prstGeom prst="rect">
              <a:avLst/>
            </a:prstGeom>
          </p:spPr>
        </p:pic>
        <p:sp>
          <p:nvSpPr>
            <p:cNvPr id="33" name="TextBox 32"/>
            <p:cNvSpPr txBox="1"/>
            <p:nvPr/>
          </p:nvSpPr>
          <p:spPr>
            <a:xfrm>
              <a:off x="874534" y="3796775"/>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a:solidFill>
                    <a:prstClr val="black"/>
                  </a:solidFill>
                </a:rPr>
                <a:t>Ministry of Jesus</a:t>
              </a:r>
            </a:p>
          </p:txBody>
        </p:sp>
        <p:grpSp>
          <p:nvGrpSpPr>
            <p:cNvPr id="34" name="Group 33"/>
            <p:cNvGrpSpPr/>
            <p:nvPr/>
          </p:nvGrpSpPr>
          <p:grpSpPr>
            <a:xfrm>
              <a:off x="1015950" y="3064328"/>
              <a:ext cx="627095" cy="770001"/>
              <a:chOff x="593953" y="882934"/>
              <a:chExt cx="627095" cy="770001"/>
            </a:xfrm>
          </p:grpSpPr>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620" y="882934"/>
                <a:ext cx="571428" cy="539682"/>
              </a:xfrm>
              <a:prstGeom prst="rect">
                <a:avLst/>
              </a:prstGeom>
            </p:spPr>
          </p:pic>
          <p:sp>
            <p:nvSpPr>
              <p:cNvPr id="36" name="TextBox 35"/>
              <p:cNvSpPr txBox="1"/>
              <p:nvPr/>
            </p:nvSpPr>
            <p:spPr>
              <a:xfrm>
                <a:off x="593953" y="1406714"/>
                <a:ext cx="627095" cy="246221"/>
              </a:xfrm>
              <a:prstGeom prst="rect">
                <a:avLst/>
              </a:prstGeom>
              <a:noFill/>
            </p:spPr>
            <p:txBody>
              <a:bodyPr wrap="none" rtlCol="0">
                <a:spAutoFit/>
              </a:bodyPr>
              <a:lstStyle/>
              <a:p>
                <a:r>
                  <a:rPr lang="en-US" sz="1000" dirty="0">
                    <a:solidFill>
                      <a:prstClr val="black"/>
                    </a:solidFill>
                    <a:latin typeface="Tekton Pro Cond" pitchFamily="34" charset="0"/>
                  </a:rPr>
                  <a:t>27-30 AD</a:t>
                </a:r>
              </a:p>
            </p:txBody>
          </p:sp>
        </p:grpSp>
        <p:sp>
          <p:nvSpPr>
            <p:cNvPr id="37" name="TextBox 36"/>
            <p:cNvSpPr txBox="1"/>
            <p:nvPr/>
          </p:nvSpPr>
          <p:spPr>
            <a:xfrm>
              <a:off x="5126647" y="3216919"/>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algn="ctr"/>
              <a:r>
                <a:rPr lang="en-US" dirty="0">
                  <a:solidFill>
                    <a:prstClr val="black"/>
                  </a:solidFill>
                </a:rPr>
                <a:t>70 AD</a:t>
              </a:r>
            </a:p>
            <a:p>
              <a:pPr algn="ctr"/>
              <a:r>
                <a:rPr lang="en-US" dirty="0">
                  <a:solidFill>
                    <a:prstClr val="black"/>
                  </a:solidFill>
                </a:rPr>
                <a:t>Temple</a:t>
              </a:r>
            </a:p>
            <a:p>
              <a:pPr algn="ctr"/>
              <a:r>
                <a:rPr lang="en-US" dirty="0">
                  <a:solidFill>
                    <a:prstClr val="black"/>
                  </a:solidFill>
                </a:rPr>
                <a:t>Destroyed</a:t>
              </a:r>
            </a:p>
          </p:txBody>
        </p:sp>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7413" y="3750388"/>
              <a:ext cx="463972" cy="547249"/>
            </a:xfrm>
            <a:prstGeom prst="rect">
              <a:avLst/>
            </a:prstGeom>
          </p:spPr>
        </p:pic>
        <p:sp>
          <p:nvSpPr>
            <p:cNvPr id="75" name="Rectangle 74"/>
            <p:cNvSpPr/>
            <p:nvPr/>
          </p:nvSpPr>
          <p:spPr>
            <a:xfrm>
              <a:off x="1195833" y="4297637"/>
              <a:ext cx="281845" cy="45719"/>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2807243" y="1676400"/>
            <a:ext cx="1901118" cy="2773508"/>
            <a:chOff x="2807243" y="1676400"/>
            <a:chExt cx="1901118" cy="2773508"/>
          </a:xfrm>
        </p:grpSpPr>
        <p:sp>
          <p:nvSpPr>
            <p:cNvPr id="76" name="Rectangle 75"/>
            <p:cNvSpPr/>
            <p:nvPr/>
          </p:nvSpPr>
          <p:spPr>
            <a:xfrm>
              <a:off x="3908142" y="3987459"/>
              <a:ext cx="800219" cy="246221"/>
            </a:xfrm>
            <a:prstGeom prst="rect">
              <a:avLst/>
            </a:prstGeom>
          </p:spPr>
          <p:txBody>
            <a:bodyPr wrap="none">
              <a:spAutoFit/>
            </a:bodyPr>
            <a:lstStyle/>
            <a:p>
              <a:pPr lvl="0"/>
              <a:r>
                <a:rPr lang="en-US" sz="1000" dirty="0">
                  <a:solidFill>
                    <a:prstClr val="black"/>
                  </a:solidFill>
                  <a:latin typeface="Tekton Pro Cond" pitchFamily="34" charset="0"/>
                </a:rPr>
                <a:t>2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~55-56</a:t>
              </a:r>
            </a:p>
          </p:txBody>
        </p:sp>
        <p:grpSp>
          <p:nvGrpSpPr>
            <p:cNvPr id="77" name="Group 76"/>
            <p:cNvGrpSpPr/>
            <p:nvPr/>
          </p:nvGrpSpPr>
          <p:grpSpPr>
            <a:xfrm>
              <a:off x="2807243" y="1676400"/>
              <a:ext cx="1708082" cy="2773508"/>
              <a:chOff x="3096396" y="2166316"/>
              <a:chExt cx="1708082" cy="2773508"/>
            </a:xfrm>
          </p:grpSpPr>
          <p:sp>
            <p:nvSpPr>
              <p:cNvPr id="78" name="TextBox 77"/>
              <p:cNvSpPr txBox="1"/>
              <p:nvPr/>
            </p:nvSpPr>
            <p:spPr>
              <a:xfrm>
                <a:off x="3828778" y="3823525"/>
                <a:ext cx="805029" cy="246221"/>
              </a:xfrm>
              <a:prstGeom prst="rect">
                <a:avLst/>
              </a:prstGeom>
              <a:noFill/>
            </p:spPr>
            <p:txBody>
              <a:bodyPr wrap="none" rtlCol="0">
                <a:spAutoFit/>
              </a:bodyPr>
              <a:lstStyle/>
              <a:p>
                <a:r>
                  <a:rPr lang="en-US" sz="1000" dirty="0">
                    <a:solidFill>
                      <a:prstClr val="black"/>
                    </a:solidFill>
                    <a:latin typeface="Tekton Pro Cond" pitchFamily="34" charset="0"/>
                  </a:rPr>
                  <a:t>Paul’s </a:t>
                </a:r>
                <a:r>
                  <a:rPr lang="en-US" sz="1000" dirty="0" smtClean="0">
                    <a:solidFill>
                      <a:prstClr val="black"/>
                    </a:solidFill>
                    <a:latin typeface="Tekton Pro Cond" pitchFamily="34" charset="0"/>
                  </a:rPr>
                  <a:t>Epistles</a:t>
                </a:r>
                <a:endParaRPr lang="en-US" sz="1000" dirty="0">
                  <a:solidFill>
                    <a:prstClr val="black"/>
                  </a:solidFill>
                  <a:latin typeface="Tekton Pro Cond" pitchFamily="34" charset="0"/>
                </a:endParaRPr>
              </a:p>
            </p:txBody>
          </p:sp>
          <p:sp>
            <p:nvSpPr>
              <p:cNvPr id="79" name="Left Brace 78"/>
              <p:cNvSpPr/>
              <p:nvPr/>
            </p:nvSpPr>
            <p:spPr>
              <a:xfrm rot="5400000">
                <a:off x="3226990" y="3586098"/>
                <a:ext cx="225854" cy="250121"/>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80" name="Picture 7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308626" y="2513191"/>
                <a:ext cx="720642" cy="578274"/>
              </a:xfrm>
              <a:prstGeom prst="rect">
                <a:avLst/>
              </a:prstGeom>
            </p:spPr>
          </p:pic>
          <p:sp>
            <p:nvSpPr>
              <p:cNvPr id="81" name="Rectangle 80"/>
              <p:cNvSpPr/>
              <p:nvPr/>
            </p:nvSpPr>
            <p:spPr>
              <a:xfrm>
                <a:off x="3096396" y="4286691"/>
                <a:ext cx="880369" cy="246221"/>
              </a:xfrm>
              <a:prstGeom prst="rect">
                <a:avLst/>
              </a:prstGeom>
            </p:spPr>
            <p:txBody>
              <a:bodyPr wrap="none">
                <a:spAutoFit/>
              </a:bodyPr>
              <a:lstStyle/>
              <a:p>
                <a:pPr lvl="0"/>
                <a:r>
                  <a:rPr lang="en-US" sz="1000" dirty="0">
                    <a:solidFill>
                      <a:prstClr val="black"/>
                    </a:solidFill>
                    <a:latin typeface="Tekton Pro Cond" pitchFamily="34" charset="0"/>
                  </a:rPr>
                  <a:t>1 </a:t>
                </a:r>
                <a:r>
                  <a:rPr lang="en-US" sz="1000" dirty="0" err="1">
                    <a:solidFill>
                      <a:prstClr val="black"/>
                    </a:solidFill>
                    <a:latin typeface="Tekton Pro Cond" pitchFamily="34" charset="0"/>
                  </a:rPr>
                  <a:t>Thess</a:t>
                </a:r>
                <a:r>
                  <a:rPr lang="en-US" sz="1000" dirty="0">
                    <a:solidFill>
                      <a:prstClr val="black"/>
                    </a:solidFill>
                    <a:latin typeface="Tekton Pro Cond" pitchFamily="34" charset="0"/>
                  </a:rPr>
                  <a:t> ~50 AD</a:t>
                </a:r>
              </a:p>
            </p:txBody>
          </p:sp>
          <p:grpSp>
            <p:nvGrpSpPr>
              <p:cNvPr id="82" name="Group 81"/>
              <p:cNvGrpSpPr/>
              <p:nvPr/>
            </p:nvGrpSpPr>
            <p:grpSpPr>
              <a:xfrm>
                <a:off x="3731434" y="4696910"/>
                <a:ext cx="122316" cy="113169"/>
                <a:chOff x="5753383" y="4667061"/>
                <a:chExt cx="122316" cy="113169"/>
              </a:xfrm>
            </p:grpSpPr>
            <p:sp>
              <p:nvSpPr>
                <p:cNvPr id="118" name="Freeform 117"/>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3942768" y="4762100"/>
                <a:ext cx="122316" cy="113169"/>
                <a:chOff x="5753383" y="4667061"/>
                <a:chExt cx="122316" cy="113169"/>
              </a:xfrm>
            </p:grpSpPr>
            <p:sp>
              <p:nvSpPr>
                <p:cNvPr id="115" name="Freeform 114"/>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4156461" y="4701436"/>
                <a:ext cx="122316" cy="113169"/>
                <a:chOff x="5753383" y="4667061"/>
                <a:chExt cx="122316" cy="113169"/>
              </a:xfrm>
            </p:grpSpPr>
            <p:sp>
              <p:nvSpPr>
                <p:cNvPr id="112" name="Freeform 111"/>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4163298" y="4826655"/>
                <a:ext cx="122316" cy="113169"/>
                <a:chOff x="5753383" y="4667061"/>
                <a:chExt cx="122316" cy="113169"/>
              </a:xfrm>
            </p:grpSpPr>
            <p:sp>
              <p:nvSpPr>
                <p:cNvPr id="109" name="Freeform 108"/>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85"/>
              <p:cNvSpPr/>
              <p:nvPr/>
            </p:nvSpPr>
            <p:spPr>
              <a:xfrm>
                <a:off x="4143714" y="4178215"/>
                <a:ext cx="641158" cy="400110"/>
              </a:xfrm>
              <a:prstGeom prst="rect">
                <a:avLst/>
              </a:prstGeom>
            </p:spPr>
            <p:txBody>
              <a:bodyPr wrap="square">
                <a:spAutoFit/>
              </a:bodyPr>
              <a:lstStyle/>
              <a:p>
                <a:pPr lvl="0"/>
                <a:r>
                  <a:rPr lang="en-US" sz="1000" dirty="0">
                    <a:solidFill>
                      <a:prstClr val="black"/>
                    </a:solidFill>
                    <a:latin typeface="Tekton Pro Cond" pitchFamily="34" charset="0"/>
                  </a:rPr>
                  <a:t>Phil ~55</a:t>
                </a:r>
              </a:p>
              <a:p>
                <a:pPr lvl="0"/>
                <a:r>
                  <a:rPr lang="en-US" sz="1000" dirty="0">
                    <a:solidFill>
                      <a:prstClr val="black"/>
                    </a:solidFill>
                    <a:latin typeface="Tekton Pro Cond" pitchFamily="34" charset="0"/>
                  </a:rPr>
                  <a:t>Phmn~55</a:t>
                </a:r>
              </a:p>
            </p:txBody>
          </p:sp>
          <p:sp>
            <p:nvSpPr>
              <p:cNvPr id="87" name="Rectangle 86"/>
              <p:cNvSpPr/>
              <p:nvPr/>
            </p:nvSpPr>
            <p:spPr>
              <a:xfrm>
                <a:off x="3695668" y="4078024"/>
                <a:ext cx="599844" cy="246221"/>
              </a:xfrm>
              <a:prstGeom prst="rect">
                <a:avLst/>
              </a:prstGeom>
            </p:spPr>
            <p:txBody>
              <a:bodyPr wrap="none">
                <a:spAutoFit/>
              </a:bodyPr>
              <a:lstStyle/>
              <a:p>
                <a:pPr lvl="0"/>
                <a:r>
                  <a:rPr lang="en-US" sz="1000" dirty="0">
                    <a:solidFill>
                      <a:prstClr val="black"/>
                    </a:solidFill>
                    <a:latin typeface="Tekton Pro Cond" pitchFamily="34" charset="0"/>
                  </a:rPr>
                  <a:t>Gal   ~53 </a:t>
                </a:r>
              </a:p>
            </p:txBody>
          </p:sp>
          <p:sp>
            <p:nvSpPr>
              <p:cNvPr id="88" name="Rectangle 87"/>
              <p:cNvSpPr/>
              <p:nvPr/>
            </p:nvSpPr>
            <p:spPr>
              <a:xfrm>
                <a:off x="3464978" y="4455215"/>
                <a:ext cx="800219" cy="246221"/>
              </a:xfrm>
              <a:prstGeom prst="rect">
                <a:avLst/>
              </a:prstGeom>
            </p:spPr>
            <p:txBody>
              <a:bodyPr wrap="none">
                <a:spAutoFit/>
              </a:bodyPr>
              <a:lstStyle/>
              <a:p>
                <a:pPr lvl="0"/>
                <a:r>
                  <a:rPr lang="en-US" sz="1000" dirty="0">
                    <a:solidFill>
                      <a:prstClr val="black"/>
                    </a:solidFill>
                    <a:latin typeface="Tekton Pro Cond" pitchFamily="34" charset="0"/>
                  </a:rPr>
                  <a:t>1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~53-54</a:t>
                </a:r>
              </a:p>
            </p:txBody>
          </p:sp>
          <p:grpSp>
            <p:nvGrpSpPr>
              <p:cNvPr id="89" name="Group 88"/>
              <p:cNvGrpSpPr/>
              <p:nvPr/>
            </p:nvGrpSpPr>
            <p:grpSpPr>
              <a:xfrm>
                <a:off x="4059875" y="4761016"/>
                <a:ext cx="122316" cy="113169"/>
                <a:chOff x="5753383" y="4667061"/>
                <a:chExt cx="122316" cy="113169"/>
              </a:xfrm>
            </p:grpSpPr>
            <p:sp>
              <p:nvSpPr>
                <p:cNvPr id="106" name="Freeform 105"/>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4298340" y="4810385"/>
                <a:ext cx="122316" cy="113169"/>
                <a:chOff x="5753383" y="4667061"/>
                <a:chExt cx="122316" cy="113169"/>
              </a:xfrm>
            </p:grpSpPr>
            <p:sp>
              <p:nvSpPr>
                <p:cNvPr id="103" name="Freeform 102"/>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p:cNvSpPr/>
              <p:nvPr/>
            </p:nvSpPr>
            <p:spPr>
              <a:xfrm>
                <a:off x="4249518" y="4069746"/>
                <a:ext cx="554960" cy="246221"/>
              </a:xfrm>
              <a:prstGeom prst="rect">
                <a:avLst/>
              </a:prstGeom>
            </p:spPr>
            <p:txBody>
              <a:bodyPr wrap="none">
                <a:spAutoFit/>
              </a:bodyPr>
              <a:lstStyle/>
              <a:p>
                <a:pPr lvl="0"/>
                <a:r>
                  <a:rPr lang="en-US" sz="1000" dirty="0">
                    <a:solidFill>
                      <a:prstClr val="black"/>
                    </a:solidFill>
                    <a:latin typeface="Tekton Pro Cond" pitchFamily="34" charset="0"/>
                  </a:rPr>
                  <a:t>Ro   ~57</a:t>
                </a:r>
              </a:p>
            </p:txBody>
          </p:sp>
          <p:grpSp>
            <p:nvGrpSpPr>
              <p:cNvPr id="92" name="Group 91"/>
              <p:cNvGrpSpPr/>
              <p:nvPr/>
            </p:nvGrpSpPr>
            <p:grpSpPr>
              <a:xfrm>
                <a:off x="4479202" y="4819439"/>
                <a:ext cx="122316" cy="113169"/>
                <a:chOff x="5753383" y="4667061"/>
                <a:chExt cx="122316" cy="113169"/>
              </a:xfrm>
            </p:grpSpPr>
            <p:sp>
              <p:nvSpPr>
                <p:cNvPr id="100" name="Freeform 99"/>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3" name="Straight Connector 92"/>
              <p:cNvCxnSpPr/>
              <p:nvPr/>
            </p:nvCxnSpPr>
            <p:spPr>
              <a:xfrm>
                <a:off x="3752044" y="4088857"/>
                <a:ext cx="822507" cy="1013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276850" y="2166316"/>
                <a:ext cx="920445" cy="400110"/>
              </a:xfrm>
              <a:prstGeom prst="rect">
                <a:avLst/>
              </a:prstGeom>
              <a:noFill/>
            </p:spPr>
            <p:txBody>
              <a:bodyPr wrap="none" rtlCol="0">
                <a:spAutoFit/>
              </a:bodyPr>
              <a:lstStyle/>
              <a:p>
                <a:pPr algn="ctr"/>
                <a:r>
                  <a:rPr lang="en-US" sz="1000" dirty="0">
                    <a:solidFill>
                      <a:prstClr val="black"/>
                    </a:solidFill>
                    <a:latin typeface="Tekton Pro Cond" pitchFamily="34" charset="0"/>
                  </a:rPr>
                  <a:t>Paul’s </a:t>
                </a:r>
                <a:r>
                  <a:rPr lang="en-US" sz="1000" dirty="0" smtClean="0">
                    <a:solidFill>
                      <a:prstClr val="black"/>
                    </a:solidFill>
                    <a:latin typeface="Tekton Pro Cond" pitchFamily="34" charset="0"/>
                  </a:rPr>
                  <a:t>Missionary</a:t>
                </a:r>
              </a:p>
              <a:p>
                <a:pPr algn="ctr"/>
                <a:r>
                  <a:rPr lang="en-US" sz="1000" dirty="0" smtClean="0">
                    <a:solidFill>
                      <a:prstClr val="black"/>
                    </a:solidFill>
                    <a:latin typeface="Tekton Pro Cond" pitchFamily="34" charset="0"/>
                  </a:rPr>
                  <a:t>Journeys</a:t>
                </a:r>
                <a:endParaRPr lang="en-US" sz="1000" dirty="0">
                  <a:solidFill>
                    <a:prstClr val="black"/>
                  </a:solidFill>
                  <a:latin typeface="Tekton Pro Cond" pitchFamily="34" charset="0"/>
                </a:endParaRPr>
              </a:p>
            </p:txBody>
          </p:sp>
          <p:sp>
            <p:nvSpPr>
              <p:cNvPr id="95" name="Rectangle 94"/>
              <p:cNvSpPr/>
              <p:nvPr/>
            </p:nvSpPr>
            <p:spPr>
              <a:xfrm>
                <a:off x="3098505" y="3102753"/>
                <a:ext cx="482824" cy="553998"/>
              </a:xfrm>
              <a:prstGeom prst="rect">
                <a:avLst/>
              </a:prstGeom>
            </p:spPr>
            <p:txBody>
              <a:bodyPr wrap="none">
                <a:spAutoFit/>
              </a:bodyPr>
              <a:lstStyle/>
              <a:p>
                <a:pPr lvl="0" algn="ctr"/>
                <a:r>
                  <a:rPr lang="en-US" sz="1000" dirty="0">
                    <a:solidFill>
                      <a:prstClr val="black"/>
                    </a:solidFill>
                    <a:latin typeface="Tekton Pro Cond" pitchFamily="34" charset="0"/>
                  </a:rPr>
                  <a:t>1 </a:t>
                </a:r>
                <a:r>
                  <a:rPr lang="en-US" sz="1000" dirty="0" err="1" smtClean="0">
                    <a:solidFill>
                      <a:prstClr val="black"/>
                    </a:solidFill>
                    <a:latin typeface="Tekton Pro Cond" pitchFamily="34" charset="0"/>
                  </a:rPr>
                  <a:t>st</a:t>
                </a:r>
                <a:r>
                  <a:rPr lang="en-US" sz="1000" dirty="0" smtClean="0">
                    <a:solidFill>
                      <a:prstClr val="black"/>
                    </a:solidFill>
                    <a:latin typeface="Tekton Pro Cond" pitchFamily="34" charset="0"/>
                  </a:rPr>
                  <a:t> </a:t>
                </a:r>
              </a:p>
              <a:p>
                <a:pPr lvl="0" algn="ctr"/>
                <a:r>
                  <a:rPr lang="en-US" sz="1000" dirty="0" smtClean="0">
                    <a:solidFill>
                      <a:prstClr val="black"/>
                    </a:solidFill>
                    <a:latin typeface="Tekton Pro Cond" pitchFamily="34" charset="0"/>
                  </a:rPr>
                  <a:t>45-46</a:t>
                </a:r>
              </a:p>
              <a:p>
                <a:pPr lvl="0" algn="ctr"/>
                <a:r>
                  <a:rPr lang="en-US" sz="1000" dirty="0" smtClean="0">
                    <a:solidFill>
                      <a:prstClr val="black"/>
                    </a:solidFill>
                    <a:latin typeface="Tekton Pro Cond" pitchFamily="34" charset="0"/>
                  </a:rPr>
                  <a:t> </a:t>
                </a:r>
                <a:r>
                  <a:rPr lang="en-US" sz="1000" dirty="0">
                    <a:solidFill>
                      <a:prstClr val="black"/>
                    </a:solidFill>
                    <a:latin typeface="Tekton Pro Cond" pitchFamily="34" charset="0"/>
                  </a:rPr>
                  <a:t>AD</a:t>
                </a:r>
              </a:p>
            </p:txBody>
          </p:sp>
          <p:sp>
            <p:nvSpPr>
              <p:cNvPr id="96" name="Left Brace 95"/>
              <p:cNvSpPr/>
              <p:nvPr/>
            </p:nvSpPr>
            <p:spPr>
              <a:xfrm rot="5400000">
                <a:off x="3652504" y="3546954"/>
                <a:ext cx="225853" cy="328411"/>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7" name="Rectangle 96"/>
              <p:cNvSpPr/>
              <p:nvPr/>
            </p:nvSpPr>
            <p:spPr>
              <a:xfrm>
                <a:off x="3521148" y="3105846"/>
                <a:ext cx="482825" cy="553998"/>
              </a:xfrm>
              <a:prstGeom prst="rect">
                <a:avLst/>
              </a:prstGeom>
            </p:spPr>
            <p:txBody>
              <a:bodyPr wrap="none">
                <a:spAutoFit/>
              </a:bodyPr>
              <a:lstStyle/>
              <a:p>
                <a:pPr lvl="0" algn="ctr"/>
                <a:r>
                  <a:rPr lang="en-US" sz="1000" dirty="0" smtClean="0">
                    <a:solidFill>
                      <a:prstClr val="black"/>
                    </a:solidFill>
                    <a:latin typeface="Tekton Pro Cond" pitchFamily="34" charset="0"/>
                  </a:rPr>
                  <a:t>2 </a:t>
                </a:r>
                <a:r>
                  <a:rPr lang="en-US" sz="1000" dirty="0" err="1" smtClean="0">
                    <a:solidFill>
                      <a:prstClr val="black"/>
                    </a:solidFill>
                    <a:latin typeface="Tekton Pro Cond" pitchFamily="34" charset="0"/>
                  </a:rPr>
                  <a:t>nd</a:t>
                </a:r>
                <a:endParaRPr lang="en-US" sz="1000" dirty="0" smtClean="0">
                  <a:solidFill>
                    <a:prstClr val="black"/>
                  </a:solidFill>
                  <a:latin typeface="Tekton Pro Cond" pitchFamily="34" charset="0"/>
                </a:endParaRPr>
              </a:p>
              <a:p>
                <a:pPr lvl="0" algn="ctr"/>
                <a:r>
                  <a:rPr lang="en-US" sz="1000" dirty="0" smtClean="0">
                    <a:solidFill>
                      <a:prstClr val="black"/>
                    </a:solidFill>
                    <a:latin typeface="Tekton Pro Cond" pitchFamily="34" charset="0"/>
                  </a:rPr>
                  <a:t>48-51</a:t>
                </a:r>
              </a:p>
              <a:p>
                <a:pPr lvl="0" algn="ctr"/>
                <a:r>
                  <a:rPr lang="en-US" sz="1000" dirty="0" smtClean="0">
                    <a:solidFill>
                      <a:prstClr val="black"/>
                    </a:solidFill>
                    <a:latin typeface="Tekton Pro Cond" pitchFamily="34" charset="0"/>
                  </a:rPr>
                  <a:t> </a:t>
                </a:r>
                <a:r>
                  <a:rPr lang="en-US" sz="1000" dirty="0">
                    <a:solidFill>
                      <a:prstClr val="black"/>
                    </a:solidFill>
                    <a:latin typeface="Tekton Pro Cond" pitchFamily="34" charset="0"/>
                  </a:rPr>
                  <a:t>AD</a:t>
                </a:r>
              </a:p>
            </p:txBody>
          </p:sp>
          <p:sp>
            <p:nvSpPr>
              <p:cNvPr id="98" name="Left Brace 97"/>
              <p:cNvSpPr/>
              <p:nvPr/>
            </p:nvSpPr>
            <p:spPr>
              <a:xfrm rot="5400000">
                <a:off x="4162245" y="3384253"/>
                <a:ext cx="269281" cy="60926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9" name="Rectangle 98"/>
              <p:cNvSpPr/>
              <p:nvPr/>
            </p:nvSpPr>
            <p:spPr>
              <a:xfrm>
                <a:off x="4061839" y="3086939"/>
                <a:ext cx="482825" cy="553998"/>
              </a:xfrm>
              <a:prstGeom prst="rect">
                <a:avLst/>
              </a:prstGeom>
            </p:spPr>
            <p:txBody>
              <a:bodyPr wrap="none">
                <a:spAutoFit/>
              </a:bodyPr>
              <a:lstStyle/>
              <a:p>
                <a:pPr lvl="0" algn="ctr"/>
                <a:r>
                  <a:rPr lang="en-US" sz="1000" dirty="0">
                    <a:solidFill>
                      <a:prstClr val="black"/>
                    </a:solidFill>
                    <a:latin typeface="Tekton Pro Cond" pitchFamily="34" charset="0"/>
                  </a:rPr>
                  <a:t>3</a:t>
                </a:r>
                <a:r>
                  <a:rPr lang="en-US" sz="1000" dirty="0" smtClean="0">
                    <a:solidFill>
                      <a:prstClr val="black"/>
                    </a:solidFill>
                    <a:latin typeface="Tekton Pro Cond" pitchFamily="34" charset="0"/>
                  </a:rPr>
                  <a:t> </a:t>
                </a:r>
                <a:r>
                  <a:rPr lang="en-US" sz="1000" dirty="0" err="1">
                    <a:solidFill>
                      <a:prstClr val="black"/>
                    </a:solidFill>
                    <a:latin typeface="Tekton Pro Cond" pitchFamily="34" charset="0"/>
                  </a:rPr>
                  <a:t>r</a:t>
                </a:r>
                <a:r>
                  <a:rPr lang="en-US" sz="1000" dirty="0" err="1" smtClean="0">
                    <a:solidFill>
                      <a:prstClr val="black"/>
                    </a:solidFill>
                    <a:latin typeface="Tekton Pro Cond" pitchFamily="34" charset="0"/>
                  </a:rPr>
                  <a:t>d</a:t>
                </a:r>
                <a:endParaRPr lang="en-US" sz="1000" dirty="0" smtClean="0">
                  <a:solidFill>
                    <a:prstClr val="black"/>
                  </a:solidFill>
                  <a:latin typeface="Tekton Pro Cond" pitchFamily="34" charset="0"/>
                </a:endParaRPr>
              </a:p>
              <a:p>
                <a:pPr lvl="0" algn="ctr"/>
                <a:r>
                  <a:rPr lang="en-US" sz="1000" dirty="0" smtClean="0">
                    <a:solidFill>
                      <a:prstClr val="black"/>
                    </a:solidFill>
                    <a:latin typeface="Tekton Pro Cond" pitchFamily="34" charset="0"/>
                  </a:rPr>
                  <a:t>52-57</a:t>
                </a:r>
              </a:p>
              <a:p>
                <a:pPr lvl="0" algn="ctr"/>
                <a:r>
                  <a:rPr lang="en-US" sz="1000" dirty="0" smtClean="0">
                    <a:solidFill>
                      <a:prstClr val="black"/>
                    </a:solidFill>
                    <a:latin typeface="Tekton Pro Cond" pitchFamily="34" charset="0"/>
                  </a:rPr>
                  <a:t> </a:t>
                </a:r>
                <a:r>
                  <a:rPr lang="en-US" sz="1000" dirty="0">
                    <a:solidFill>
                      <a:prstClr val="black"/>
                    </a:solidFill>
                    <a:latin typeface="Tekton Pro Cond" pitchFamily="34" charset="0"/>
                  </a:rPr>
                  <a:t>AD</a:t>
                </a:r>
              </a:p>
            </p:txBody>
          </p:sp>
        </p:grpSp>
      </p:grpSp>
      <p:grpSp>
        <p:nvGrpSpPr>
          <p:cNvPr id="121" name="Group 120"/>
          <p:cNvGrpSpPr/>
          <p:nvPr/>
        </p:nvGrpSpPr>
        <p:grpSpPr>
          <a:xfrm>
            <a:off x="4997205" y="5086824"/>
            <a:ext cx="3140752" cy="1117949"/>
            <a:chOff x="5286358" y="5576740"/>
            <a:chExt cx="3140752" cy="1117949"/>
          </a:xfrm>
        </p:grpSpPr>
        <p:grpSp>
          <p:nvGrpSpPr>
            <p:cNvPr id="122" name="Group 121"/>
            <p:cNvGrpSpPr/>
            <p:nvPr/>
          </p:nvGrpSpPr>
          <p:grpSpPr>
            <a:xfrm>
              <a:off x="5618006" y="5694504"/>
              <a:ext cx="463972" cy="204827"/>
              <a:chOff x="3805738" y="5779008"/>
              <a:chExt cx="463972" cy="204827"/>
            </a:xfrm>
          </p:grpSpPr>
          <p:pic>
            <p:nvPicPr>
              <p:cNvPr id="139" name="Picture 138"/>
              <p:cNvPicPr>
                <a:picLocks noChangeAspect="1"/>
              </p:cNvPicPr>
              <p:nvPr/>
            </p:nvPicPr>
            <p:blipFill rotWithShape="1">
              <a:blip r:embed="rId9">
                <a:extLst>
                  <a:ext uri="{28A0092B-C50C-407E-A947-70E740481C1C}">
                    <a14:useLocalDpi xmlns:a14="http://schemas.microsoft.com/office/drawing/2010/main" val="0"/>
                  </a:ext>
                </a:extLst>
              </a:blip>
              <a:srcRect t="64565" b="2017"/>
              <a:stretch/>
            </p:blipFill>
            <p:spPr>
              <a:xfrm rot="10800000">
                <a:off x="3805738" y="5779008"/>
                <a:ext cx="463972" cy="182880"/>
              </a:xfrm>
              <a:prstGeom prst="rect">
                <a:avLst/>
              </a:prstGeom>
            </p:spPr>
          </p:pic>
          <p:sp>
            <p:nvSpPr>
              <p:cNvPr id="140" name="Rectangle 139"/>
              <p:cNvSpPr/>
              <p:nvPr/>
            </p:nvSpPr>
            <p:spPr>
              <a:xfrm>
                <a:off x="3811269" y="5925314"/>
                <a:ext cx="391557" cy="58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TextBox 122"/>
            <p:cNvSpPr txBox="1"/>
            <p:nvPr/>
          </p:nvSpPr>
          <p:spPr>
            <a:xfrm>
              <a:off x="5538432" y="5877385"/>
              <a:ext cx="627095" cy="400110"/>
            </a:xfrm>
            <a:prstGeom prst="rect">
              <a:avLst/>
            </a:prstGeom>
            <a:noFill/>
          </p:spPr>
          <p:txBody>
            <a:bodyPr wrap="none" rtlCol="0">
              <a:spAutoFit/>
            </a:bodyPr>
            <a:lstStyle/>
            <a:p>
              <a:pPr algn="ctr"/>
              <a:r>
                <a:rPr lang="en-US" sz="1000" dirty="0" smtClean="0">
                  <a:solidFill>
                    <a:prstClr val="black"/>
                  </a:solidFill>
                  <a:latin typeface="Tekton Pro Cond" pitchFamily="34" charset="0"/>
                </a:rPr>
                <a:t>65-75 AD</a:t>
              </a:r>
            </a:p>
            <a:p>
              <a:pPr algn="ctr"/>
              <a:r>
                <a:rPr lang="en-US" sz="1000" dirty="0" smtClean="0">
                  <a:solidFill>
                    <a:prstClr val="black"/>
                  </a:solidFill>
                  <a:latin typeface="Tekton Pro Cond" pitchFamily="34" charset="0"/>
                </a:rPr>
                <a:t>Mark</a:t>
              </a:r>
              <a:endParaRPr lang="en-US" sz="1000" dirty="0">
                <a:solidFill>
                  <a:prstClr val="black"/>
                </a:solidFill>
                <a:latin typeface="Tekton Pro Cond" pitchFamily="34" charset="0"/>
              </a:endParaRPr>
            </a:p>
          </p:txBody>
        </p:sp>
        <p:cxnSp>
          <p:nvCxnSpPr>
            <p:cNvPr id="124" name="Straight Connector 123"/>
            <p:cNvCxnSpPr/>
            <p:nvPr/>
          </p:nvCxnSpPr>
          <p:spPr>
            <a:xfrm>
              <a:off x="5286358" y="5688364"/>
              <a:ext cx="1007826" cy="374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297755" y="5577119"/>
              <a:ext cx="1507393" cy="374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6918893" y="5576740"/>
              <a:ext cx="463972" cy="204827"/>
              <a:chOff x="3805738" y="5779008"/>
              <a:chExt cx="463972" cy="204827"/>
            </a:xfrm>
          </p:grpSpPr>
          <p:pic>
            <p:nvPicPr>
              <p:cNvPr id="137" name="Picture 136"/>
              <p:cNvPicPr>
                <a:picLocks noChangeAspect="1"/>
              </p:cNvPicPr>
              <p:nvPr/>
            </p:nvPicPr>
            <p:blipFill rotWithShape="1">
              <a:blip r:embed="rId9">
                <a:extLst>
                  <a:ext uri="{28A0092B-C50C-407E-A947-70E740481C1C}">
                    <a14:useLocalDpi xmlns:a14="http://schemas.microsoft.com/office/drawing/2010/main" val="0"/>
                  </a:ext>
                </a:extLst>
              </a:blip>
              <a:srcRect t="64565" b="2017"/>
              <a:stretch/>
            </p:blipFill>
            <p:spPr>
              <a:xfrm rot="10800000">
                <a:off x="3805738" y="5779008"/>
                <a:ext cx="463972" cy="182880"/>
              </a:xfrm>
              <a:prstGeom prst="rect">
                <a:avLst/>
              </a:prstGeom>
            </p:spPr>
          </p:pic>
          <p:sp>
            <p:nvSpPr>
              <p:cNvPr id="138" name="Rectangle 137"/>
              <p:cNvSpPr/>
              <p:nvPr/>
            </p:nvSpPr>
            <p:spPr>
              <a:xfrm>
                <a:off x="3811269" y="5925314"/>
                <a:ext cx="391557" cy="58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TextBox 126"/>
            <p:cNvSpPr txBox="1"/>
            <p:nvPr/>
          </p:nvSpPr>
          <p:spPr>
            <a:xfrm>
              <a:off x="6823343" y="5730195"/>
              <a:ext cx="609462" cy="400110"/>
            </a:xfrm>
            <a:prstGeom prst="rect">
              <a:avLst/>
            </a:prstGeom>
            <a:noFill/>
          </p:spPr>
          <p:txBody>
            <a:bodyPr wrap="none" rtlCol="0">
              <a:spAutoFit/>
            </a:bodyPr>
            <a:lstStyle/>
            <a:p>
              <a:pPr algn="ctr"/>
              <a:r>
                <a:rPr lang="en-US" sz="1000" dirty="0" smtClean="0">
                  <a:solidFill>
                    <a:prstClr val="black"/>
                  </a:solidFill>
                  <a:latin typeface="Tekton Pro Cond" pitchFamily="34" charset="0"/>
                </a:rPr>
                <a:t>75-90AD</a:t>
              </a:r>
            </a:p>
            <a:p>
              <a:pPr algn="ctr"/>
              <a:r>
                <a:rPr lang="en-US" sz="1000" dirty="0" smtClean="0">
                  <a:solidFill>
                    <a:prstClr val="black"/>
                  </a:solidFill>
                  <a:latin typeface="Tekton Pro Cond" pitchFamily="34" charset="0"/>
                </a:rPr>
                <a:t>Matthew</a:t>
              </a:r>
              <a:endParaRPr lang="en-US" sz="1000" dirty="0">
                <a:solidFill>
                  <a:prstClr val="black"/>
                </a:solidFill>
                <a:latin typeface="Tekton Pro Cond" pitchFamily="34" charset="0"/>
              </a:endParaRPr>
            </a:p>
          </p:txBody>
        </p:sp>
        <p:cxnSp>
          <p:nvCxnSpPr>
            <p:cNvPr id="128" name="Straight Connector 127"/>
            <p:cNvCxnSpPr/>
            <p:nvPr/>
          </p:nvCxnSpPr>
          <p:spPr>
            <a:xfrm>
              <a:off x="6814526" y="6130305"/>
              <a:ext cx="161258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399337" y="6294579"/>
              <a:ext cx="627095" cy="400110"/>
            </a:xfrm>
            <a:prstGeom prst="rect">
              <a:avLst/>
            </a:prstGeom>
            <a:noFill/>
          </p:spPr>
          <p:txBody>
            <a:bodyPr wrap="none" rtlCol="0">
              <a:spAutoFit/>
            </a:bodyPr>
            <a:lstStyle/>
            <a:p>
              <a:pPr algn="ctr"/>
              <a:r>
                <a:rPr lang="en-US" sz="1000" dirty="0" smtClean="0">
                  <a:solidFill>
                    <a:prstClr val="black"/>
                  </a:solidFill>
                  <a:latin typeface="Tekton Pro Cond" pitchFamily="34" charset="0"/>
                </a:rPr>
                <a:t>80-95 AD</a:t>
              </a:r>
            </a:p>
            <a:p>
              <a:pPr algn="ctr"/>
              <a:r>
                <a:rPr lang="en-US" sz="1000" dirty="0" smtClean="0">
                  <a:solidFill>
                    <a:prstClr val="black"/>
                  </a:solidFill>
                  <a:latin typeface="Tekton Pro Cond" pitchFamily="34" charset="0"/>
                </a:rPr>
                <a:t>Luke</a:t>
              </a:r>
              <a:endParaRPr lang="en-US" sz="1000" dirty="0">
                <a:solidFill>
                  <a:prstClr val="black"/>
                </a:solidFill>
                <a:latin typeface="Tekton Pro Cond" pitchFamily="34" charset="0"/>
              </a:endParaRPr>
            </a:p>
          </p:txBody>
        </p:sp>
        <p:grpSp>
          <p:nvGrpSpPr>
            <p:cNvPr id="130" name="Group 129"/>
            <p:cNvGrpSpPr/>
            <p:nvPr/>
          </p:nvGrpSpPr>
          <p:grpSpPr>
            <a:xfrm>
              <a:off x="7468381" y="6129205"/>
              <a:ext cx="463972" cy="204827"/>
              <a:chOff x="3805738" y="5779008"/>
              <a:chExt cx="463972" cy="204827"/>
            </a:xfrm>
          </p:grpSpPr>
          <p:pic>
            <p:nvPicPr>
              <p:cNvPr id="135" name="Picture 134"/>
              <p:cNvPicPr>
                <a:picLocks noChangeAspect="1"/>
              </p:cNvPicPr>
              <p:nvPr/>
            </p:nvPicPr>
            <p:blipFill rotWithShape="1">
              <a:blip r:embed="rId9">
                <a:extLst>
                  <a:ext uri="{28A0092B-C50C-407E-A947-70E740481C1C}">
                    <a14:useLocalDpi xmlns:a14="http://schemas.microsoft.com/office/drawing/2010/main" val="0"/>
                  </a:ext>
                </a:extLst>
              </a:blip>
              <a:srcRect t="64565" b="2017"/>
              <a:stretch/>
            </p:blipFill>
            <p:spPr>
              <a:xfrm rot="10800000">
                <a:off x="3805738" y="5779008"/>
                <a:ext cx="463972" cy="182880"/>
              </a:xfrm>
              <a:prstGeom prst="rect">
                <a:avLst/>
              </a:prstGeom>
            </p:spPr>
          </p:pic>
          <p:sp>
            <p:nvSpPr>
              <p:cNvPr id="136" name="Rectangle 135"/>
              <p:cNvSpPr/>
              <p:nvPr/>
            </p:nvSpPr>
            <p:spPr>
              <a:xfrm>
                <a:off x="3811269" y="5925314"/>
                <a:ext cx="391557" cy="58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7643325" y="5649892"/>
              <a:ext cx="463972" cy="204827"/>
              <a:chOff x="3805738" y="5779008"/>
              <a:chExt cx="463972" cy="204827"/>
            </a:xfrm>
          </p:grpSpPr>
          <p:pic>
            <p:nvPicPr>
              <p:cNvPr id="133" name="Picture 132"/>
              <p:cNvPicPr>
                <a:picLocks noChangeAspect="1"/>
              </p:cNvPicPr>
              <p:nvPr/>
            </p:nvPicPr>
            <p:blipFill rotWithShape="1">
              <a:blip r:embed="rId9">
                <a:extLst>
                  <a:ext uri="{28A0092B-C50C-407E-A947-70E740481C1C}">
                    <a14:useLocalDpi xmlns:a14="http://schemas.microsoft.com/office/drawing/2010/main" val="0"/>
                  </a:ext>
                </a:extLst>
              </a:blip>
              <a:srcRect t="64565" b="2017"/>
              <a:stretch/>
            </p:blipFill>
            <p:spPr>
              <a:xfrm rot="10800000">
                <a:off x="3805738" y="5779008"/>
                <a:ext cx="463972" cy="182880"/>
              </a:xfrm>
              <a:prstGeom prst="rect">
                <a:avLst/>
              </a:prstGeom>
            </p:spPr>
          </p:pic>
          <p:sp>
            <p:nvSpPr>
              <p:cNvPr id="134" name="Rectangle 133"/>
              <p:cNvSpPr/>
              <p:nvPr/>
            </p:nvSpPr>
            <p:spPr>
              <a:xfrm>
                <a:off x="3811269" y="5925314"/>
                <a:ext cx="391557" cy="58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TextBox 131"/>
            <p:cNvSpPr txBox="1"/>
            <p:nvPr/>
          </p:nvSpPr>
          <p:spPr>
            <a:xfrm>
              <a:off x="7615351" y="5726702"/>
              <a:ext cx="460383" cy="400110"/>
            </a:xfrm>
            <a:prstGeom prst="rect">
              <a:avLst/>
            </a:prstGeom>
            <a:noFill/>
          </p:spPr>
          <p:txBody>
            <a:bodyPr wrap="none" rtlCol="0">
              <a:spAutoFit/>
            </a:bodyPr>
            <a:lstStyle/>
            <a:p>
              <a:pPr algn="ctr"/>
              <a:r>
                <a:rPr lang="en-US" sz="1000" dirty="0" smtClean="0">
                  <a:solidFill>
                    <a:prstClr val="black"/>
                  </a:solidFill>
                  <a:latin typeface="Tekton Pro Cond" pitchFamily="34" charset="0"/>
                </a:rPr>
                <a:t>90 AD</a:t>
              </a:r>
            </a:p>
            <a:p>
              <a:pPr algn="ctr"/>
              <a:r>
                <a:rPr lang="en-US" sz="1000" dirty="0" smtClean="0">
                  <a:solidFill>
                    <a:prstClr val="black"/>
                  </a:solidFill>
                  <a:latin typeface="Tekton Pro Cond" pitchFamily="34" charset="0"/>
                </a:rPr>
                <a:t>John</a:t>
              </a:r>
              <a:endParaRPr lang="en-US" sz="1000" dirty="0">
                <a:solidFill>
                  <a:prstClr val="black"/>
                </a:solidFill>
                <a:latin typeface="Tekton Pro Cond" pitchFamily="34" charset="0"/>
              </a:endParaRPr>
            </a:p>
          </p:txBody>
        </p:sp>
      </p:grpSp>
      <p:grpSp>
        <p:nvGrpSpPr>
          <p:cNvPr id="141" name="Group 140"/>
          <p:cNvGrpSpPr/>
          <p:nvPr/>
        </p:nvGrpSpPr>
        <p:grpSpPr>
          <a:xfrm>
            <a:off x="3772686" y="1146276"/>
            <a:ext cx="3942585" cy="810983"/>
            <a:chOff x="4051504" y="2681153"/>
            <a:chExt cx="3942585" cy="810983"/>
          </a:xfrm>
        </p:grpSpPr>
        <p:grpSp>
          <p:nvGrpSpPr>
            <p:cNvPr id="142" name="Group 141"/>
            <p:cNvGrpSpPr/>
            <p:nvPr/>
          </p:nvGrpSpPr>
          <p:grpSpPr>
            <a:xfrm>
              <a:off x="4124821" y="3030354"/>
              <a:ext cx="122316" cy="113169"/>
              <a:chOff x="5753383" y="4667061"/>
              <a:chExt cx="122316" cy="113169"/>
            </a:xfrm>
          </p:grpSpPr>
          <p:sp>
            <p:nvSpPr>
              <p:cNvPr id="159" name="Freeform 158"/>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159"/>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160"/>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TextBox 142"/>
            <p:cNvSpPr txBox="1"/>
            <p:nvPr/>
          </p:nvSpPr>
          <p:spPr>
            <a:xfrm>
              <a:off x="4051504" y="2681153"/>
              <a:ext cx="530915" cy="400110"/>
            </a:xfrm>
            <a:prstGeom prst="rect">
              <a:avLst/>
            </a:prstGeom>
            <a:noFill/>
          </p:spPr>
          <p:txBody>
            <a:bodyPr wrap="none" rtlCol="0">
              <a:spAutoFit/>
            </a:bodyPr>
            <a:lstStyle/>
            <a:p>
              <a:pPr algn="ctr"/>
              <a:r>
                <a:rPr lang="en-US" sz="1000" dirty="0" smtClean="0">
                  <a:solidFill>
                    <a:prstClr val="black"/>
                  </a:solidFill>
                  <a:latin typeface="Tekton Pro Cond" pitchFamily="34" charset="0"/>
                </a:rPr>
                <a:t>~55 AD</a:t>
              </a:r>
            </a:p>
            <a:p>
              <a:pPr algn="ctr"/>
              <a:r>
                <a:rPr lang="en-US" sz="1000" dirty="0" smtClean="0">
                  <a:solidFill>
                    <a:prstClr val="black"/>
                  </a:solidFill>
                  <a:latin typeface="Tekton Pro Cond" pitchFamily="34" charset="0"/>
                </a:rPr>
                <a:t>Mark</a:t>
              </a:r>
              <a:endParaRPr lang="en-US" sz="1000" dirty="0">
                <a:solidFill>
                  <a:prstClr val="black"/>
                </a:solidFill>
                <a:latin typeface="Tekton Pro Cond" pitchFamily="34" charset="0"/>
              </a:endParaRPr>
            </a:p>
          </p:txBody>
        </p:sp>
        <p:grpSp>
          <p:nvGrpSpPr>
            <p:cNvPr id="144" name="Group 143"/>
            <p:cNvGrpSpPr/>
            <p:nvPr/>
          </p:nvGrpSpPr>
          <p:grpSpPr>
            <a:xfrm>
              <a:off x="4662556" y="3075072"/>
              <a:ext cx="122316" cy="113169"/>
              <a:chOff x="5753383" y="4667061"/>
              <a:chExt cx="122316" cy="113169"/>
            </a:xfrm>
          </p:grpSpPr>
          <p:sp>
            <p:nvSpPr>
              <p:cNvPr id="156" name="Freeform 155"/>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TextBox 144"/>
            <p:cNvSpPr txBox="1"/>
            <p:nvPr/>
          </p:nvSpPr>
          <p:spPr>
            <a:xfrm>
              <a:off x="4486598" y="2687615"/>
              <a:ext cx="569387" cy="400110"/>
            </a:xfrm>
            <a:prstGeom prst="rect">
              <a:avLst/>
            </a:prstGeom>
            <a:noFill/>
          </p:spPr>
          <p:txBody>
            <a:bodyPr wrap="none" rtlCol="0">
              <a:spAutoFit/>
            </a:bodyPr>
            <a:lstStyle/>
            <a:p>
              <a:pPr algn="ctr"/>
              <a:r>
                <a:rPr lang="en-US" sz="1000" dirty="0" smtClean="0">
                  <a:solidFill>
                    <a:prstClr val="black"/>
                  </a:solidFill>
                  <a:latin typeface="Tekton Pro Cond" pitchFamily="34" charset="0"/>
                </a:rPr>
                <a:t>~60 AD</a:t>
              </a:r>
            </a:p>
            <a:p>
              <a:pPr algn="ctr"/>
              <a:r>
                <a:rPr lang="en-US" sz="1000" dirty="0" smtClean="0">
                  <a:solidFill>
                    <a:prstClr val="black"/>
                  </a:solidFill>
                  <a:latin typeface="Tekton Pro Cond" pitchFamily="34" charset="0"/>
                </a:rPr>
                <a:t>Matthew</a:t>
              </a:r>
              <a:endParaRPr lang="en-US" sz="1000" dirty="0">
                <a:solidFill>
                  <a:prstClr val="black"/>
                </a:solidFill>
                <a:latin typeface="Tekton Pro Cond" pitchFamily="34" charset="0"/>
              </a:endParaRPr>
            </a:p>
          </p:txBody>
        </p:sp>
        <p:sp>
          <p:nvSpPr>
            <p:cNvPr id="146" name="TextBox 145"/>
            <p:cNvSpPr txBox="1"/>
            <p:nvPr/>
          </p:nvSpPr>
          <p:spPr>
            <a:xfrm>
              <a:off x="4795499" y="3014145"/>
              <a:ext cx="530915" cy="400110"/>
            </a:xfrm>
            <a:prstGeom prst="rect">
              <a:avLst/>
            </a:prstGeom>
            <a:noFill/>
          </p:spPr>
          <p:txBody>
            <a:bodyPr wrap="none" rtlCol="0">
              <a:spAutoFit/>
            </a:bodyPr>
            <a:lstStyle/>
            <a:p>
              <a:pPr algn="ctr"/>
              <a:r>
                <a:rPr lang="en-US" sz="1000" dirty="0" smtClean="0">
                  <a:solidFill>
                    <a:prstClr val="black"/>
                  </a:solidFill>
                  <a:latin typeface="Tekton Pro Cond" pitchFamily="34" charset="0"/>
                </a:rPr>
                <a:t>~62 AD</a:t>
              </a:r>
            </a:p>
            <a:p>
              <a:pPr algn="ctr"/>
              <a:r>
                <a:rPr lang="en-US" sz="1000" dirty="0" smtClean="0">
                  <a:solidFill>
                    <a:prstClr val="black"/>
                  </a:solidFill>
                  <a:latin typeface="Tekton Pro Cond" pitchFamily="34" charset="0"/>
                </a:rPr>
                <a:t>Luke</a:t>
              </a:r>
              <a:endParaRPr lang="en-US" sz="1000" dirty="0">
                <a:solidFill>
                  <a:prstClr val="black"/>
                </a:solidFill>
                <a:latin typeface="Tekton Pro Cond" pitchFamily="34" charset="0"/>
              </a:endParaRPr>
            </a:p>
          </p:txBody>
        </p:sp>
        <p:sp>
          <p:nvSpPr>
            <p:cNvPr id="147" name="TextBox 146"/>
            <p:cNvSpPr txBox="1"/>
            <p:nvPr/>
          </p:nvSpPr>
          <p:spPr>
            <a:xfrm>
              <a:off x="7463174" y="2984145"/>
              <a:ext cx="530915" cy="400110"/>
            </a:xfrm>
            <a:prstGeom prst="rect">
              <a:avLst/>
            </a:prstGeom>
            <a:noFill/>
          </p:spPr>
          <p:txBody>
            <a:bodyPr wrap="none" rtlCol="0">
              <a:spAutoFit/>
            </a:bodyPr>
            <a:lstStyle/>
            <a:p>
              <a:pPr algn="ctr"/>
              <a:r>
                <a:rPr lang="en-US" sz="1000" dirty="0" smtClean="0">
                  <a:solidFill>
                    <a:prstClr val="black"/>
                  </a:solidFill>
                  <a:latin typeface="Tekton Pro Cond" pitchFamily="34" charset="0"/>
                </a:rPr>
                <a:t>~90 AD</a:t>
              </a:r>
            </a:p>
            <a:p>
              <a:pPr algn="ctr"/>
              <a:r>
                <a:rPr lang="en-US" sz="1000" dirty="0" smtClean="0">
                  <a:solidFill>
                    <a:prstClr val="black"/>
                  </a:solidFill>
                  <a:latin typeface="Tekton Pro Cond" pitchFamily="34" charset="0"/>
                </a:rPr>
                <a:t>John</a:t>
              </a:r>
              <a:endParaRPr lang="en-US" sz="1000" dirty="0">
                <a:solidFill>
                  <a:prstClr val="black"/>
                </a:solidFill>
                <a:latin typeface="Tekton Pro Cond" pitchFamily="34" charset="0"/>
              </a:endParaRPr>
            </a:p>
          </p:txBody>
        </p:sp>
        <p:grpSp>
          <p:nvGrpSpPr>
            <p:cNvPr id="148" name="Group 147"/>
            <p:cNvGrpSpPr/>
            <p:nvPr/>
          </p:nvGrpSpPr>
          <p:grpSpPr>
            <a:xfrm>
              <a:off x="4993911" y="3372415"/>
              <a:ext cx="122316" cy="113169"/>
              <a:chOff x="5753383" y="4667061"/>
              <a:chExt cx="122316" cy="113169"/>
            </a:xfrm>
          </p:grpSpPr>
          <p:sp>
            <p:nvSpPr>
              <p:cNvPr id="153" name="Freeform 152"/>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7669690" y="3378967"/>
              <a:ext cx="122316" cy="113169"/>
              <a:chOff x="5753383" y="4667061"/>
              <a:chExt cx="122316" cy="113169"/>
            </a:xfrm>
          </p:grpSpPr>
          <p:sp>
            <p:nvSpPr>
              <p:cNvPr id="150" name="Freeform 149"/>
              <p:cNvSpPr/>
              <p:nvPr/>
            </p:nvSpPr>
            <p:spPr>
              <a:xfrm>
                <a:off x="5753477" y="4667061"/>
                <a:ext cx="122222" cy="18107"/>
              </a:xfrm>
              <a:custGeom>
                <a:avLst/>
                <a:gdLst>
                  <a:gd name="connsiteX0" fmla="*/ 0 w 122222"/>
                  <a:gd name="connsiteY0" fmla="*/ 0 h 18107"/>
                  <a:gd name="connsiteX1" fmla="*/ 49794 w 122222"/>
                  <a:gd name="connsiteY1" fmla="*/ 13581 h 18107"/>
                  <a:gd name="connsiteX2" fmla="*/ 63374 w 122222"/>
                  <a:gd name="connsiteY2" fmla="*/ 18107 h 18107"/>
                  <a:gd name="connsiteX3" fmla="*/ 122222 w 122222"/>
                  <a:gd name="connsiteY3" fmla="*/ 13581 h 18107"/>
                </a:gdLst>
                <a:ahLst/>
                <a:cxnLst>
                  <a:cxn ang="0">
                    <a:pos x="connsiteX0" y="connsiteY0"/>
                  </a:cxn>
                  <a:cxn ang="0">
                    <a:pos x="connsiteX1" y="connsiteY1"/>
                  </a:cxn>
                  <a:cxn ang="0">
                    <a:pos x="connsiteX2" y="connsiteY2"/>
                  </a:cxn>
                  <a:cxn ang="0">
                    <a:pos x="connsiteX3" y="connsiteY3"/>
                  </a:cxn>
                </a:cxnLst>
                <a:rect l="l" t="t" r="r" b="b"/>
                <a:pathLst>
                  <a:path w="122222" h="18107">
                    <a:moveTo>
                      <a:pt x="0" y="0"/>
                    </a:moveTo>
                    <a:cubicBezTo>
                      <a:pt x="31997" y="6400"/>
                      <a:pt x="15328" y="2092"/>
                      <a:pt x="49794" y="13581"/>
                    </a:cubicBezTo>
                    <a:lnTo>
                      <a:pt x="63374" y="18107"/>
                    </a:lnTo>
                    <a:lnTo>
                      <a:pt x="122222" y="1358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p:cNvSpPr/>
              <p:nvPr/>
            </p:nvSpPr>
            <p:spPr>
              <a:xfrm>
                <a:off x="5812325" y="4689221"/>
                <a:ext cx="49794" cy="81955"/>
              </a:xfrm>
              <a:custGeom>
                <a:avLst/>
                <a:gdLst>
                  <a:gd name="connsiteX0" fmla="*/ 0 w 49794"/>
                  <a:gd name="connsiteY0" fmla="*/ 81955 h 81955"/>
                  <a:gd name="connsiteX1" fmla="*/ 13580 w 49794"/>
                  <a:gd name="connsiteY1" fmla="*/ 59322 h 81955"/>
                  <a:gd name="connsiteX2" fmla="*/ 18107 w 49794"/>
                  <a:gd name="connsiteY2" fmla="*/ 45741 h 81955"/>
                  <a:gd name="connsiteX3" fmla="*/ 31687 w 49794"/>
                  <a:gd name="connsiteY3" fmla="*/ 27634 h 81955"/>
                  <a:gd name="connsiteX4" fmla="*/ 45267 w 49794"/>
                  <a:gd name="connsiteY4" fmla="*/ 474 h 81955"/>
                  <a:gd name="connsiteX5" fmla="*/ 49794 w 49794"/>
                  <a:gd name="connsiteY5" fmla="*/ 474 h 8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94" h="81955">
                    <a:moveTo>
                      <a:pt x="0" y="81955"/>
                    </a:moveTo>
                    <a:cubicBezTo>
                      <a:pt x="4527" y="74411"/>
                      <a:pt x="9645" y="67191"/>
                      <a:pt x="13580" y="59322"/>
                    </a:cubicBezTo>
                    <a:cubicBezTo>
                      <a:pt x="15714" y="55054"/>
                      <a:pt x="15740" y="49884"/>
                      <a:pt x="18107" y="45741"/>
                    </a:cubicBezTo>
                    <a:cubicBezTo>
                      <a:pt x="21850" y="39190"/>
                      <a:pt x="27160" y="33670"/>
                      <a:pt x="31687" y="27634"/>
                    </a:cubicBezTo>
                    <a:cubicBezTo>
                      <a:pt x="35369" y="16590"/>
                      <a:pt x="36493" y="9248"/>
                      <a:pt x="45267" y="474"/>
                    </a:cubicBezTo>
                    <a:cubicBezTo>
                      <a:pt x="46334" y="-593"/>
                      <a:pt x="48285" y="474"/>
                      <a:pt x="49794" y="47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p:cNvSpPr/>
              <p:nvPr/>
            </p:nvSpPr>
            <p:spPr>
              <a:xfrm>
                <a:off x="5753383" y="4676115"/>
                <a:ext cx="67995" cy="104115"/>
              </a:xfrm>
              <a:custGeom>
                <a:avLst/>
                <a:gdLst>
                  <a:gd name="connsiteX0" fmla="*/ 67995 w 67995"/>
                  <a:gd name="connsiteY0" fmla="*/ 104115 h 104115"/>
                  <a:gd name="connsiteX1" fmla="*/ 63468 w 67995"/>
                  <a:gd name="connsiteY1" fmla="*/ 81481 h 104115"/>
                  <a:gd name="connsiteX2" fmla="*/ 45362 w 67995"/>
                  <a:gd name="connsiteY2" fmla="*/ 58847 h 104115"/>
                  <a:gd name="connsiteX3" fmla="*/ 40835 w 67995"/>
                  <a:gd name="connsiteY3" fmla="*/ 45267 h 104115"/>
                  <a:gd name="connsiteX4" fmla="*/ 9148 w 67995"/>
                  <a:gd name="connsiteY4" fmla="*/ 22634 h 104115"/>
                  <a:gd name="connsiteX5" fmla="*/ 94 w 67995"/>
                  <a:gd name="connsiteY5" fmla="*/ 0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95" h="104115">
                    <a:moveTo>
                      <a:pt x="67995" y="104115"/>
                    </a:moveTo>
                    <a:cubicBezTo>
                      <a:pt x="66486" y="96570"/>
                      <a:pt x="66170" y="88685"/>
                      <a:pt x="63468" y="81481"/>
                    </a:cubicBezTo>
                    <a:cubicBezTo>
                      <a:pt x="60042" y="72345"/>
                      <a:pt x="51990" y="65476"/>
                      <a:pt x="45362" y="58847"/>
                    </a:cubicBezTo>
                    <a:cubicBezTo>
                      <a:pt x="43853" y="54320"/>
                      <a:pt x="43608" y="49150"/>
                      <a:pt x="40835" y="45267"/>
                    </a:cubicBezTo>
                    <a:cubicBezTo>
                      <a:pt x="27409" y="26471"/>
                      <a:pt x="26323" y="28358"/>
                      <a:pt x="9148" y="22634"/>
                    </a:cubicBezTo>
                    <a:cubicBezTo>
                      <a:pt x="-1580" y="6542"/>
                      <a:pt x="94" y="14494"/>
                      <a:pt x="94"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6740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8600" y="838200"/>
            <a:ext cx="8763000" cy="586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5027" y="152400"/>
            <a:ext cx="3165973" cy="685800"/>
          </a:xfrm>
        </p:spPr>
        <p:txBody>
          <a:bodyPr/>
          <a:lstStyle/>
          <a:p>
            <a:r>
              <a:rPr lang="en-US" dirty="0" smtClean="0"/>
              <a:t>Galatians</a:t>
            </a:r>
            <a:endParaRPr lang="en-US" dirty="0"/>
          </a:p>
        </p:txBody>
      </p:sp>
      <p:sp>
        <p:nvSpPr>
          <p:cNvPr id="3" name="TextBox 2"/>
          <p:cNvSpPr txBox="1"/>
          <p:nvPr/>
        </p:nvSpPr>
        <p:spPr>
          <a:xfrm>
            <a:off x="685800" y="1295400"/>
            <a:ext cx="3324578" cy="1169551"/>
          </a:xfrm>
          <a:prstGeom prst="rect">
            <a:avLst/>
          </a:prstGeom>
          <a:noFill/>
        </p:spPr>
        <p:txBody>
          <a:bodyPr wrap="square" rtlCol="0">
            <a:spAutoFit/>
          </a:bodyPr>
          <a:lstStyle/>
          <a:p>
            <a:r>
              <a:rPr lang="en-US" sz="1400" b="1" dirty="0"/>
              <a:t>Galatians 1:1 (ESV) </a:t>
            </a:r>
            <a:r>
              <a:rPr lang="en-US" sz="1400" baseline="30000" dirty="0"/>
              <a:t>1 </a:t>
            </a:r>
            <a:r>
              <a:rPr lang="en-US" sz="1400" dirty="0"/>
              <a:t> Paul, an apostle—not from men nor through man, but through </a:t>
            </a:r>
            <a:r>
              <a:rPr lang="en-US" sz="1400" dirty="0">
                <a:solidFill>
                  <a:srgbClr val="66FF66"/>
                </a:solidFill>
              </a:rPr>
              <a:t>Jesus Christ and God the Father</a:t>
            </a:r>
            <a:r>
              <a:rPr lang="en-US" sz="1400" dirty="0"/>
              <a:t>, </a:t>
            </a:r>
            <a:r>
              <a:rPr lang="en-US" sz="1400" u="sng" dirty="0">
                <a:solidFill>
                  <a:srgbClr val="FFFF00"/>
                </a:solidFill>
              </a:rPr>
              <a:t>who raised him from the dead</a:t>
            </a:r>
            <a:r>
              <a:rPr lang="en-US" sz="1400" dirty="0">
                <a:solidFill>
                  <a:srgbClr val="FFFF00"/>
                </a:solidFill>
              </a:rPr>
              <a:t>— </a:t>
            </a:r>
          </a:p>
        </p:txBody>
      </p:sp>
      <p:sp>
        <p:nvSpPr>
          <p:cNvPr id="4" name="TextBox 3"/>
          <p:cNvSpPr txBox="1"/>
          <p:nvPr/>
        </p:nvSpPr>
        <p:spPr>
          <a:xfrm>
            <a:off x="685800" y="762000"/>
            <a:ext cx="1492716" cy="369332"/>
          </a:xfrm>
          <a:prstGeom prst="rect">
            <a:avLst/>
          </a:prstGeom>
          <a:noFill/>
        </p:spPr>
        <p:txBody>
          <a:bodyPr wrap="none" rtlCol="0">
            <a:spAutoFit/>
          </a:bodyPr>
          <a:lstStyle/>
          <a:p>
            <a:r>
              <a:rPr lang="en-US" dirty="0" smtClean="0">
                <a:solidFill>
                  <a:srgbClr val="FFFF00"/>
                </a:solidFill>
              </a:rPr>
              <a:t>Resurrection</a:t>
            </a:r>
            <a:endParaRPr lang="en-US" dirty="0">
              <a:solidFill>
                <a:srgbClr val="FFFF00"/>
              </a:solidFill>
            </a:endParaRPr>
          </a:p>
        </p:txBody>
      </p:sp>
      <p:sp>
        <p:nvSpPr>
          <p:cNvPr id="5" name="TextBox 4"/>
          <p:cNvSpPr txBox="1"/>
          <p:nvPr/>
        </p:nvSpPr>
        <p:spPr>
          <a:xfrm>
            <a:off x="4038600" y="762000"/>
            <a:ext cx="710451" cy="369332"/>
          </a:xfrm>
          <a:prstGeom prst="rect">
            <a:avLst/>
          </a:prstGeom>
          <a:noFill/>
        </p:spPr>
        <p:txBody>
          <a:bodyPr wrap="none" rtlCol="0">
            <a:spAutoFit/>
          </a:bodyPr>
          <a:lstStyle/>
          <a:p>
            <a:r>
              <a:rPr lang="en-US" dirty="0" smtClean="0">
                <a:solidFill>
                  <a:srgbClr val="FFFF00"/>
                </a:solidFill>
              </a:rPr>
              <a:t>Deity</a:t>
            </a:r>
            <a:endParaRPr lang="en-US" dirty="0">
              <a:solidFill>
                <a:srgbClr val="FFFF00"/>
              </a:solidFill>
            </a:endParaRPr>
          </a:p>
        </p:txBody>
      </p:sp>
      <p:sp>
        <p:nvSpPr>
          <p:cNvPr id="6" name="TextBox 5"/>
          <p:cNvSpPr txBox="1"/>
          <p:nvPr/>
        </p:nvSpPr>
        <p:spPr>
          <a:xfrm>
            <a:off x="6934200" y="762000"/>
            <a:ext cx="1043876" cy="369332"/>
          </a:xfrm>
          <a:prstGeom prst="rect">
            <a:avLst/>
          </a:prstGeom>
          <a:noFill/>
        </p:spPr>
        <p:txBody>
          <a:bodyPr wrap="none" rtlCol="0">
            <a:spAutoFit/>
          </a:bodyPr>
          <a:lstStyle/>
          <a:p>
            <a:r>
              <a:rPr lang="en-US" dirty="0" smtClean="0">
                <a:solidFill>
                  <a:srgbClr val="FFFF00"/>
                </a:solidFill>
              </a:rPr>
              <a:t>Miracles</a:t>
            </a:r>
            <a:endParaRPr lang="en-US" dirty="0">
              <a:solidFill>
                <a:srgbClr val="FFFF00"/>
              </a:solidFill>
            </a:endParaRPr>
          </a:p>
        </p:txBody>
      </p:sp>
      <p:sp>
        <p:nvSpPr>
          <p:cNvPr id="7" name="TextBox 6"/>
          <p:cNvSpPr txBox="1"/>
          <p:nvPr/>
        </p:nvSpPr>
        <p:spPr>
          <a:xfrm>
            <a:off x="3962400" y="1371600"/>
            <a:ext cx="2537178" cy="2031325"/>
          </a:xfrm>
          <a:prstGeom prst="rect">
            <a:avLst/>
          </a:prstGeom>
          <a:noFill/>
        </p:spPr>
        <p:txBody>
          <a:bodyPr wrap="square" rtlCol="0">
            <a:spAutoFit/>
          </a:bodyPr>
          <a:lstStyle/>
          <a:p>
            <a:r>
              <a:rPr lang="en-US" sz="1400" b="1" dirty="0"/>
              <a:t>Galatians 1:3-4 (ESV) </a:t>
            </a:r>
            <a:r>
              <a:rPr lang="en-US" sz="1400" baseline="30000" dirty="0"/>
              <a:t>3 </a:t>
            </a:r>
            <a:r>
              <a:rPr lang="en-US" sz="1400" dirty="0"/>
              <a:t> Grace to you and peace </a:t>
            </a:r>
            <a:r>
              <a:rPr lang="en-US" sz="1400" dirty="0">
                <a:solidFill>
                  <a:srgbClr val="66FF66"/>
                </a:solidFill>
              </a:rPr>
              <a:t>from God our Father and the Lord Jesus Christ</a:t>
            </a:r>
            <a:r>
              <a:rPr lang="en-US" sz="1400" dirty="0"/>
              <a:t>, </a:t>
            </a:r>
            <a:br>
              <a:rPr lang="en-US" sz="1400" dirty="0"/>
            </a:br>
            <a:r>
              <a:rPr lang="en-US" sz="1400" baseline="30000" dirty="0"/>
              <a:t>4 </a:t>
            </a:r>
            <a:r>
              <a:rPr lang="en-US" sz="1400" dirty="0"/>
              <a:t> </a:t>
            </a:r>
            <a:r>
              <a:rPr lang="en-US" sz="1400" dirty="0">
                <a:solidFill>
                  <a:srgbClr val="FFFF00"/>
                </a:solidFill>
              </a:rPr>
              <a:t>who gave himself for our sins to deliver us from the present evil age, </a:t>
            </a:r>
            <a:r>
              <a:rPr lang="en-US" sz="1400" dirty="0"/>
              <a:t>according to the will of our God and Father, </a:t>
            </a:r>
          </a:p>
        </p:txBody>
      </p:sp>
      <p:sp>
        <p:nvSpPr>
          <p:cNvPr id="12" name="TextBox 11"/>
          <p:cNvSpPr txBox="1"/>
          <p:nvPr/>
        </p:nvSpPr>
        <p:spPr>
          <a:xfrm>
            <a:off x="6540502" y="1131332"/>
            <a:ext cx="2298697" cy="2462213"/>
          </a:xfrm>
          <a:prstGeom prst="rect">
            <a:avLst/>
          </a:prstGeom>
          <a:noFill/>
        </p:spPr>
        <p:txBody>
          <a:bodyPr wrap="square" rtlCol="0">
            <a:spAutoFit/>
          </a:bodyPr>
          <a:lstStyle/>
          <a:p>
            <a:r>
              <a:rPr lang="en-US" sz="1400" b="1" dirty="0"/>
              <a:t>Galatians 1:15-16 (ESV) </a:t>
            </a:r>
            <a:r>
              <a:rPr lang="en-US" sz="1400" baseline="30000" dirty="0"/>
              <a:t>15 </a:t>
            </a:r>
            <a:r>
              <a:rPr lang="en-US" sz="1400" dirty="0"/>
              <a:t> But when he who had set me apart before I was born, and who called me by his grace, </a:t>
            </a:r>
            <a:br>
              <a:rPr lang="en-US" sz="1400" dirty="0"/>
            </a:br>
            <a:r>
              <a:rPr lang="en-US" sz="1400" baseline="30000" dirty="0"/>
              <a:t>16 </a:t>
            </a:r>
            <a:r>
              <a:rPr lang="en-US" sz="1400" dirty="0"/>
              <a:t> </a:t>
            </a:r>
            <a:r>
              <a:rPr lang="en-US" sz="1400" dirty="0">
                <a:solidFill>
                  <a:srgbClr val="00B0F0"/>
                </a:solidFill>
              </a:rPr>
              <a:t>was pleased to </a:t>
            </a:r>
            <a:r>
              <a:rPr lang="en-US" sz="1400" u="sng" dirty="0">
                <a:solidFill>
                  <a:srgbClr val="00B0F0"/>
                </a:solidFill>
              </a:rPr>
              <a:t>reveal </a:t>
            </a:r>
            <a:r>
              <a:rPr lang="en-US" sz="1400" dirty="0">
                <a:solidFill>
                  <a:srgbClr val="00B0F0"/>
                </a:solidFill>
              </a:rPr>
              <a:t>his Son to me, in order that I might preach him among the Gentiles</a:t>
            </a:r>
            <a:r>
              <a:rPr lang="en-US" sz="1400" dirty="0"/>
              <a:t>, I did not immediately consult with anyone; </a:t>
            </a:r>
          </a:p>
        </p:txBody>
      </p:sp>
      <p:sp>
        <p:nvSpPr>
          <p:cNvPr id="14" name="TextBox 13"/>
          <p:cNvSpPr txBox="1"/>
          <p:nvPr/>
        </p:nvSpPr>
        <p:spPr>
          <a:xfrm>
            <a:off x="-2514600" y="914400"/>
            <a:ext cx="1981200" cy="2893100"/>
          </a:xfrm>
          <a:prstGeom prst="rect">
            <a:avLst/>
          </a:prstGeom>
          <a:noFill/>
        </p:spPr>
        <p:txBody>
          <a:bodyPr wrap="square" rtlCol="0">
            <a:spAutoFit/>
          </a:bodyPr>
          <a:lstStyle/>
          <a:p>
            <a:r>
              <a:rPr lang="en-US" sz="1400" b="1" dirty="0"/>
              <a:t>Galatians 2:2 (ESV) </a:t>
            </a:r>
            <a:r>
              <a:rPr lang="en-US" sz="1400" baseline="30000" dirty="0"/>
              <a:t>2 </a:t>
            </a:r>
            <a:r>
              <a:rPr lang="en-US" sz="1400" dirty="0"/>
              <a:t> I went up because of a revelation and set before them (though privately before those who seemed influential) the gospel that I proclaim among the Gentiles, in order to make sure I was not running or had not run in vain. </a:t>
            </a:r>
            <a:br>
              <a:rPr lang="en-US" sz="1400" dirty="0"/>
            </a:br>
            <a:endParaRPr lang="en-US" sz="1400" dirty="0"/>
          </a:p>
        </p:txBody>
      </p:sp>
      <p:sp>
        <p:nvSpPr>
          <p:cNvPr id="16" name="TextBox 15"/>
          <p:cNvSpPr txBox="1"/>
          <p:nvPr/>
        </p:nvSpPr>
        <p:spPr>
          <a:xfrm>
            <a:off x="-2514600" y="3898345"/>
            <a:ext cx="2514600" cy="1815882"/>
          </a:xfrm>
          <a:prstGeom prst="rect">
            <a:avLst/>
          </a:prstGeom>
          <a:noFill/>
        </p:spPr>
        <p:txBody>
          <a:bodyPr wrap="square" rtlCol="0">
            <a:spAutoFit/>
          </a:bodyPr>
          <a:lstStyle/>
          <a:p>
            <a:r>
              <a:rPr lang="en-US" sz="1400" b="1" dirty="0"/>
              <a:t>Galatians 2:7 (ESV) </a:t>
            </a:r>
            <a:r>
              <a:rPr lang="en-US" sz="1400" baseline="30000" dirty="0"/>
              <a:t>7 </a:t>
            </a:r>
            <a:r>
              <a:rPr lang="en-US" sz="1400" dirty="0"/>
              <a:t> On the contrary, when they saw that I had been entrusted with the gospel to the uncircumcised, just as Peter had been entrusted with the gospel to the circumcised </a:t>
            </a:r>
            <a:br>
              <a:rPr lang="en-US" sz="1400" dirty="0"/>
            </a:br>
            <a:endParaRPr lang="en-US" sz="1400" dirty="0"/>
          </a:p>
        </p:txBody>
      </p:sp>
      <p:sp>
        <p:nvSpPr>
          <p:cNvPr id="18" name="TextBox 17"/>
          <p:cNvSpPr txBox="1"/>
          <p:nvPr/>
        </p:nvSpPr>
        <p:spPr>
          <a:xfrm>
            <a:off x="4010377" y="3807500"/>
            <a:ext cx="4828821" cy="1384995"/>
          </a:xfrm>
          <a:prstGeom prst="rect">
            <a:avLst/>
          </a:prstGeom>
          <a:noFill/>
        </p:spPr>
        <p:txBody>
          <a:bodyPr wrap="square" rtlCol="0">
            <a:spAutoFit/>
          </a:bodyPr>
          <a:lstStyle/>
          <a:p>
            <a:r>
              <a:rPr lang="en-US" sz="1400" b="1" dirty="0"/>
              <a:t>Galatians 2:20-21 (ESV) </a:t>
            </a:r>
            <a:r>
              <a:rPr lang="en-US" sz="1400" baseline="30000" dirty="0"/>
              <a:t>20 </a:t>
            </a:r>
            <a:r>
              <a:rPr lang="en-US" sz="1400" dirty="0"/>
              <a:t> </a:t>
            </a:r>
            <a:r>
              <a:rPr lang="en-US" sz="1400" dirty="0">
                <a:solidFill>
                  <a:srgbClr val="FFFF00"/>
                </a:solidFill>
              </a:rPr>
              <a:t>I have been crucified with Christ. It is no longer I who live</a:t>
            </a:r>
            <a:r>
              <a:rPr lang="en-US" sz="1400" dirty="0"/>
              <a:t>, but Christ who lives in me. And the life I now live in the flesh I live by faith in </a:t>
            </a:r>
            <a:r>
              <a:rPr lang="en-US" sz="1400" dirty="0">
                <a:solidFill>
                  <a:srgbClr val="66FF66"/>
                </a:solidFill>
              </a:rPr>
              <a:t>the Son of God</a:t>
            </a:r>
            <a:r>
              <a:rPr lang="en-US" sz="1400" dirty="0"/>
              <a:t>, who loved me and gave himself for me. </a:t>
            </a:r>
            <a:r>
              <a:rPr lang="en-US" sz="1400" baseline="30000" dirty="0" smtClean="0"/>
              <a:t>21 </a:t>
            </a:r>
            <a:r>
              <a:rPr lang="en-US" sz="1400" dirty="0"/>
              <a:t> I do not nullify the grace of God, for if righteousness were through the law, </a:t>
            </a:r>
            <a:r>
              <a:rPr lang="en-US" sz="1400" dirty="0">
                <a:solidFill>
                  <a:srgbClr val="FFFF00"/>
                </a:solidFill>
              </a:rPr>
              <a:t>then Christ died for no purpose. </a:t>
            </a:r>
          </a:p>
        </p:txBody>
      </p:sp>
      <p:sp>
        <p:nvSpPr>
          <p:cNvPr id="19" name="TextBox 18"/>
          <p:cNvSpPr txBox="1"/>
          <p:nvPr/>
        </p:nvSpPr>
        <p:spPr>
          <a:xfrm>
            <a:off x="838200" y="2743200"/>
            <a:ext cx="2971800" cy="1384995"/>
          </a:xfrm>
          <a:prstGeom prst="rect">
            <a:avLst/>
          </a:prstGeom>
          <a:noFill/>
        </p:spPr>
        <p:txBody>
          <a:bodyPr wrap="square" rtlCol="0">
            <a:spAutoFit/>
          </a:bodyPr>
          <a:lstStyle/>
          <a:p>
            <a:r>
              <a:rPr lang="en-US" sz="1400" b="1" dirty="0"/>
              <a:t>Galatians 3:1 (ESV) </a:t>
            </a:r>
            <a:r>
              <a:rPr lang="en-US" sz="1400" baseline="30000" dirty="0"/>
              <a:t>1 </a:t>
            </a:r>
            <a:r>
              <a:rPr lang="en-US" sz="1400" dirty="0"/>
              <a:t> O foolish Galatians! Who has bewitched you? </a:t>
            </a:r>
            <a:r>
              <a:rPr lang="en-US" sz="1400" dirty="0">
                <a:solidFill>
                  <a:srgbClr val="FFFF00"/>
                </a:solidFill>
              </a:rPr>
              <a:t>It was before your eyes that Jesus Christ was publicly portrayed as crucified. </a:t>
            </a:r>
            <a:r>
              <a:rPr lang="en-US" sz="1400" dirty="0"/>
              <a:t/>
            </a:r>
            <a:br>
              <a:rPr lang="en-US" sz="1400" dirty="0"/>
            </a:br>
            <a:endParaRPr lang="en-US" sz="1400" dirty="0"/>
          </a:p>
        </p:txBody>
      </p:sp>
      <p:sp>
        <p:nvSpPr>
          <p:cNvPr id="20" name="TextBox 19"/>
          <p:cNvSpPr txBox="1"/>
          <p:nvPr/>
        </p:nvSpPr>
        <p:spPr>
          <a:xfrm>
            <a:off x="3962400" y="5334000"/>
            <a:ext cx="5105400" cy="954107"/>
          </a:xfrm>
          <a:prstGeom prst="rect">
            <a:avLst/>
          </a:prstGeom>
          <a:noFill/>
        </p:spPr>
        <p:txBody>
          <a:bodyPr wrap="square" rtlCol="0">
            <a:spAutoFit/>
          </a:bodyPr>
          <a:lstStyle/>
          <a:p>
            <a:r>
              <a:rPr lang="en-US" sz="1400" b="1" dirty="0"/>
              <a:t>Galatians 4:4-5 (ESV) </a:t>
            </a:r>
            <a:r>
              <a:rPr lang="en-US" sz="1400" baseline="30000" dirty="0"/>
              <a:t>4 </a:t>
            </a:r>
            <a:r>
              <a:rPr lang="en-US" sz="1400" dirty="0"/>
              <a:t> But when the fullness of time had come, </a:t>
            </a:r>
            <a:r>
              <a:rPr lang="en-US" sz="1400" dirty="0">
                <a:solidFill>
                  <a:srgbClr val="66FF66"/>
                </a:solidFill>
              </a:rPr>
              <a:t>God sent forth his Son, born of woman, born under the law, </a:t>
            </a:r>
            <a:r>
              <a:rPr lang="en-US" sz="1400" baseline="30000" dirty="0" smtClean="0">
                <a:solidFill>
                  <a:srgbClr val="66FF66"/>
                </a:solidFill>
              </a:rPr>
              <a:t>5 </a:t>
            </a:r>
            <a:r>
              <a:rPr lang="en-US" sz="1400" dirty="0">
                <a:solidFill>
                  <a:srgbClr val="66FF66"/>
                </a:solidFill>
              </a:rPr>
              <a:t> to redeem those who were under the law</a:t>
            </a:r>
            <a:r>
              <a:rPr lang="en-US" sz="1400" dirty="0"/>
              <a:t>, so that we might receive adoption as sons. </a:t>
            </a:r>
          </a:p>
        </p:txBody>
      </p:sp>
    </p:spTree>
    <p:extLst>
      <p:ext uri="{BB962C8B-B14F-4D97-AF65-F5344CB8AC3E}">
        <p14:creationId xmlns:p14="http://schemas.microsoft.com/office/powerpoint/2010/main" val="1229005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8600" y="838200"/>
            <a:ext cx="8763000" cy="586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025027" y="152400"/>
            <a:ext cx="3165973" cy="685800"/>
          </a:xfrm>
        </p:spPr>
        <p:txBody>
          <a:bodyPr/>
          <a:lstStyle/>
          <a:p>
            <a:r>
              <a:rPr lang="en-US" dirty="0" smtClean="0"/>
              <a:t>Galatians</a:t>
            </a:r>
            <a:endParaRPr lang="en-US" dirty="0"/>
          </a:p>
        </p:txBody>
      </p:sp>
      <p:sp>
        <p:nvSpPr>
          <p:cNvPr id="8" name="TextBox 7"/>
          <p:cNvSpPr txBox="1"/>
          <p:nvPr/>
        </p:nvSpPr>
        <p:spPr>
          <a:xfrm>
            <a:off x="685800" y="897791"/>
            <a:ext cx="3771900" cy="1600438"/>
          </a:xfrm>
          <a:prstGeom prst="rect">
            <a:avLst/>
          </a:prstGeom>
          <a:noFill/>
        </p:spPr>
        <p:txBody>
          <a:bodyPr wrap="square" rtlCol="0">
            <a:spAutoFit/>
          </a:bodyPr>
          <a:lstStyle/>
          <a:p>
            <a:r>
              <a:rPr lang="en-US" sz="1400" b="1" dirty="0">
                <a:solidFill>
                  <a:prstClr val="white"/>
                </a:solidFill>
              </a:rPr>
              <a:t>Galatians 1:6-7 (ESV) </a:t>
            </a:r>
            <a:r>
              <a:rPr lang="en-US" sz="1400" baseline="30000" dirty="0">
                <a:solidFill>
                  <a:prstClr val="white"/>
                </a:solidFill>
              </a:rPr>
              <a:t>6 </a:t>
            </a:r>
            <a:r>
              <a:rPr lang="en-US" sz="1400" dirty="0">
                <a:solidFill>
                  <a:prstClr val="white"/>
                </a:solidFill>
              </a:rPr>
              <a:t> I am astonished that you are so quickly deserting him who called you in the grace of Christ and </a:t>
            </a:r>
            <a:r>
              <a:rPr lang="en-US" sz="1400" dirty="0">
                <a:solidFill>
                  <a:srgbClr val="FF00FF"/>
                </a:solidFill>
              </a:rPr>
              <a:t>are turning to a different gospel— </a:t>
            </a:r>
            <a:r>
              <a:rPr lang="en-US" sz="1400" dirty="0">
                <a:solidFill>
                  <a:prstClr val="white"/>
                </a:solidFill>
              </a:rPr>
              <a:t/>
            </a:r>
            <a:br>
              <a:rPr lang="en-US" sz="1400" dirty="0">
                <a:solidFill>
                  <a:prstClr val="white"/>
                </a:solidFill>
              </a:rPr>
            </a:br>
            <a:r>
              <a:rPr lang="en-US" sz="1400" baseline="30000" dirty="0">
                <a:solidFill>
                  <a:prstClr val="white"/>
                </a:solidFill>
              </a:rPr>
              <a:t>7 </a:t>
            </a:r>
            <a:r>
              <a:rPr lang="en-US" sz="1400" dirty="0">
                <a:solidFill>
                  <a:prstClr val="white"/>
                </a:solidFill>
              </a:rPr>
              <a:t> not that there is another one, but there are some who trouble you and want to distort the </a:t>
            </a:r>
            <a:r>
              <a:rPr lang="en-US" sz="1400" dirty="0">
                <a:solidFill>
                  <a:srgbClr val="FF00FF"/>
                </a:solidFill>
              </a:rPr>
              <a:t>gospel of Christ. </a:t>
            </a:r>
          </a:p>
        </p:txBody>
      </p:sp>
      <p:sp>
        <p:nvSpPr>
          <p:cNvPr id="9" name="TextBox 8"/>
          <p:cNvSpPr txBox="1"/>
          <p:nvPr/>
        </p:nvSpPr>
        <p:spPr>
          <a:xfrm>
            <a:off x="2743200" y="447436"/>
            <a:ext cx="915635" cy="369332"/>
          </a:xfrm>
          <a:prstGeom prst="rect">
            <a:avLst/>
          </a:prstGeom>
          <a:noFill/>
        </p:spPr>
        <p:txBody>
          <a:bodyPr wrap="none" rtlCol="0">
            <a:spAutoFit/>
          </a:bodyPr>
          <a:lstStyle/>
          <a:p>
            <a:r>
              <a:rPr lang="en-US" dirty="0" smtClean="0">
                <a:solidFill>
                  <a:srgbClr val="FFFF00"/>
                </a:solidFill>
              </a:rPr>
              <a:t>Gospel</a:t>
            </a:r>
            <a:endParaRPr lang="en-US" dirty="0">
              <a:solidFill>
                <a:srgbClr val="FFFF00"/>
              </a:solidFill>
            </a:endParaRPr>
          </a:p>
        </p:txBody>
      </p:sp>
      <p:sp>
        <p:nvSpPr>
          <p:cNvPr id="10" name="TextBox 9"/>
          <p:cNvSpPr txBox="1"/>
          <p:nvPr/>
        </p:nvSpPr>
        <p:spPr>
          <a:xfrm>
            <a:off x="701442" y="2498229"/>
            <a:ext cx="3505200" cy="954107"/>
          </a:xfrm>
          <a:prstGeom prst="rect">
            <a:avLst/>
          </a:prstGeom>
          <a:noFill/>
        </p:spPr>
        <p:txBody>
          <a:bodyPr wrap="square" rtlCol="0">
            <a:spAutoFit/>
          </a:bodyPr>
          <a:lstStyle/>
          <a:p>
            <a:r>
              <a:rPr lang="en-US" sz="1400" b="1" dirty="0">
                <a:solidFill>
                  <a:prstClr val="white"/>
                </a:solidFill>
              </a:rPr>
              <a:t>Galatians 1:9 (ESV) </a:t>
            </a:r>
            <a:r>
              <a:rPr lang="en-US" sz="1400" baseline="30000" dirty="0">
                <a:solidFill>
                  <a:prstClr val="white"/>
                </a:solidFill>
              </a:rPr>
              <a:t>9 </a:t>
            </a:r>
            <a:r>
              <a:rPr lang="en-US" sz="1400" dirty="0">
                <a:solidFill>
                  <a:prstClr val="white"/>
                </a:solidFill>
              </a:rPr>
              <a:t> As we have said before, so now I say again: </a:t>
            </a:r>
            <a:r>
              <a:rPr lang="en-US" sz="1400" dirty="0">
                <a:solidFill>
                  <a:srgbClr val="FF00FF"/>
                </a:solidFill>
              </a:rPr>
              <a:t>If anyone is preaching to you a gospel contrary to the one you received, let him be accursed. </a:t>
            </a:r>
          </a:p>
        </p:txBody>
      </p:sp>
      <p:sp>
        <p:nvSpPr>
          <p:cNvPr id="11" name="TextBox 10"/>
          <p:cNvSpPr txBox="1"/>
          <p:nvPr/>
        </p:nvSpPr>
        <p:spPr>
          <a:xfrm>
            <a:off x="4429125" y="919581"/>
            <a:ext cx="2362200" cy="2462213"/>
          </a:xfrm>
          <a:prstGeom prst="rect">
            <a:avLst/>
          </a:prstGeom>
          <a:noFill/>
        </p:spPr>
        <p:txBody>
          <a:bodyPr wrap="square" rtlCol="0">
            <a:spAutoFit/>
          </a:bodyPr>
          <a:lstStyle/>
          <a:p>
            <a:r>
              <a:rPr lang="en-US" sz="1400" b="1" dirty="0">
                <a:solidFill>
                  <a:prstClr val="white"/>
                </a:solidFill>
              </a:rPr>
              <a:t>Galatians 1:11-12 (ESV) </a:t>
            </a:r>
            <a:r>
              <a:rPr lang="en-US" sz="1400" baseline="30000" dirty="0">
                <a:solidFill>
                  <a:prstClr val="white"/>
                </a:solidFill>
              </a:rPr>
              <a:t>11 </a:t>
            </a:r>
            <a:r>
              <a:rPr lang="en-US" sz="1400" dirty="0">
                <a:solidFill>
                  <a:prstClr val="white"/>
                </a:solidFill>
              </a:rPr>
              <a:t> For I would have you know, brothers, </a:t>
            </a:r>
            <a:r>
              <a:rPr lang="en-US" sz="1400" dirty="0">
                <a:solidFill>
                  <a:srgbClr val="FF00FF"/>
                </a:solidFill>
              </a:rPr>
              <a:t>that the gospel that was preached by me is not man’s gospel. </a:t>
            </a:r>
            <a:r>
              <a:rPr lang="en-US" sz="1400" dirty="0">
                <a:solidFill>
                  <a:prstClr val="white"/>
                </a:solidFill>
              </a:rPr>
              <a:t/>
            </a:r>
            <a:br>
              <a:rPr lang="en-US" sz="1400" dirty="0">
                <a:solidFill>
                  <a:prstClr val="white"/>
                </a:solidFill>
              </a:rPr>
            </a:br>
            <a:r>
              <a:rPr lang="en-US" sz="1400" baseline="30000" dirty="0">
                <a:solidFill>
                  <a:prstClr val="white"/>
                </a:solidFill>
              </a:rPr>
              <a:t>12 </a:t>
            </a:r>
            <a:r>
              <a:rPr lang="en-US" sz="1400" dirty="0">
                <a:solidFill>
                  <a:prstClr val="white"/>
                </a:solidFill>
              </a:rPr>
              <a:t> For I did not receive it from any man, nor was I taught it, but I received it through a revelation of Jesus Christ. </a:t>
            </a:r>
          </a:p>
          <a:p>
            <a:endParaRPr lang="en-US" sz="1400" dirty="0">
              <a:solidFill>
                <a:prstClr val="white"/>
              </a:solidFill>
            </a:endParaRPr>
          </a:p>
        </p:txBody>
      </p:sp>
      <p:sp>
        <p:nvSpPr>
          <p:cNvPr id="14" name="TextBox 13"/>
          <p:cNvSpPr txBox="1"/>
          <p:nvPr/>
        </p:nvSpPr>
        <p:spPr>
          <a:xfrm>
            <a:off x="-2514600" y="914400"/>
            <a:ext cx="1981200" cy="2893100"/>
          </a:xfrm>
          <a:prstGeom prst="rect">
            <a:avLst/>
          </a:prstGeom>
          <a:noFill/>
        </p:spPr>
        <p:txBody>
          <a:bodyPr wrap="square" rtlCol="0">
            <a:spAutoFit/>
          </a:bodyPr>
          <a:lstStyle/>
          <a:p>
            <a:r>
              <a:rPr lang="en-US" sz="1400" b="1" dirty="0">
                <a:solidFill>
                  <a:prstClr val="white"/>
                </a:solidFill>
              </a:rPr>
              <a:t>Galatians 2:2 (ESV) </a:t>
            </a:r>
            <a:r>
              <a:rPr lang="en-US" sz="1400" baseline="30000" dirty="0">
                <a:solidFill>
                  <a:prstClr val="white"/>
                </a:solidFill>
              </a:rPr>
              <a:t>2 </a:t>
            </a:r>
            <a:r>
              <a:rPr lang="en-US" sz="1400" dirty="0">
                <a:solidFill>
                  <a:prstClr val="white"/>
                </a:solidFill>
              </a:rPr>
              <a:t> I went up because of a revelation and set before them (though privately before those who seemed influential) the gospel that I proclaim among the Gentiles, in order to make sure I was not running or had not run in vain. </a:t>
            </a:r>
            <a:br>
              <a:rPr lang="en-US" sz="1400" dirty="0">
                <a:solidFill>
                  <a:prstClr val="white"/>
                </a:solidFill>
              </a:rPr>
            </a:br>
            <a:endParaRPr lang="en-US" sz="1400" dirty="0">
              <a:solidFill>
                <a:prstClr val="white"/>
              </a:solidFill>
            </a:endParaRPr>
          </a:p>
        </p:txBody>
      </p:sp>
      <p:sp>
        <p:nvSpPr>
          <p:cNvPr id="15" name="TextBox 14"/>
          <p:cNvSpPr txBox="1"/>
          <p:nvPr/>
        </p:nvSpPr>
        <p:spPr>
          <a:xfrm>
            <a:off x="6762750" y="956934"/>
            <a:ext cx="1981200" cy="2031325"/>
          </a:xfrm>
          <a:prstGeom prst="rect">
            <a:avLst/>
          </a:prstGeom>
          <a:noFill/>
        </p:spPr>
        <p:txBody>
          <a:bodyPr wrap="square" rtlCol="0">
            <a:spAutoFit/>
          </a:bodyPr>
          <a:lstStyle/>
          <a:p>
            <a:r>
              <a:rPr lang="en-US" sz="1400" b="1" dirty="0">
                <a:solidFill>
                  <a:prstClr val="white"/>
                </a:solidFill>
              </a:rPr>
              <a:t>Galatians 2:2 (ESV) </a:t>
            </a:r>
            <a:r>
              <a:rPr lang="en-US" sz="1400" baseline="30000" dirty="0">
                <a:solidFill>
                  <a:prstClr val="white"/>
                </a:solidFill>
              </a:rPr>
              <a:t>2 </a:t>
            </a:r>
            <a:r>
              <a:rPr lang="en-US" sz="1400" dirty="0">
                <a:solidFill>
                  <a:prstClr val="white"/>
                </a:solidFill>
              </a:rPr>
              <a:t> </a:t>
            </a:r>
            <a:r>
              <a:rPr lang="en-US" sz="1400" dirty="0">
                <a:solidFill>
                  <a:srgbClr val="00B0F0"/>
                </a:solidFill>
              </a:rPr>
              <a:t>I went up because of a revelation </a:t>
            </a:r>
            <a:r>
              <a:rPr lang="en-US" sz="1400" dirty="0" smtClean="0">
                <a:solidFill>
                  <a:prstClr val="white"/>
                </a:solidFill>
              </a:rPr>
              <a:t>and… </a:t>
            </a:r>
            <a:r>
              <a:rPr lang="en-US" sz="1400" dirty="0" smtClean="0">
                <a:solidFill>
                  <a:srgbClr val="FF00FF"/>
                </a:solidFill>
              </a:rPr>
              <a:t>the </a:t>
            </a:r>
            <a:r>
              <a:rPr lang="en-US" sz="1400" dirty="0">
                <a:solidFill>
                  <a:srgbClr val="FF00FF"/>
                </a:solidFill>
              </a:rPr>
              <a:t>gospel that I proclaim among the Gentiles</a:t>
            </a:r>
            <a:r>
              <a:rPr lang="en-US" sz="1400" dirty="0">
                <a:solidFill>
                  <a:prstClr val="white"/>
                </a:solidFill>
              </a:rPr>
              <a:t>, in order to make sure I was not running or had not run in vain. </a:t>
            </a:r>
            <a:br>
              <a:rPr lang="en-US" sz="1400" dirty="0">
                <a:solidFill>
                  <a:prstClr val="white"/>
                </a:solidFill>
              </a:rPr>
            </a:br>
            <a:endParaRPr lang="en-US" sz="1400" dirty="0">
              <a:solidFill>
                <a:prstClr val="white"/>
              </a:solidFill>
            </a:endParaRPr>
          </a:p>
        </p:txBody>
      </p:sp>
      <p:sp>
        <p:nvSpPr>
          <p:cNvPr id="16" name="TextBox 15"/>
          <p:cNvSpPr txBox="1"/>
          <p:nvPr/>
        </p:nvSpPr>
        <p:spPr>
          <a:xfrm>
            <a:off x="-2514600" y="3898345"/>
            <a:ext cx="2514600" cy="1815882"/>
          </a:xfrm>
          <a:prstGeom prst="rect">
            <a:avLst/>
          </a:prstGeom>
          <a:noFill/>
        </p:spPr>
        <p:txBody>
          <a:bodyPr wrap="square" rtlCol="0">
            <a:spAutoFit/>
          </a:bodyPr>
          <a:lstStyle/>
          <a:p>
            <a:r>
              <a:rPr lang="en-US" sz="1400" b="1" dirty="0">
                <a:solidFill>
                  <a:prstClr val="white"/>
                </a:solidFill>
              </a:rPr>
              <a:t>Galatians 2:7 (ESV) </a:t>
            </a:r>
            <a:r>
              <a:rPr lang="en-US" sz="1400" baseline="30000" dirty="0">
                <a:solidFill>
                  <a:prstClr val="white"/>
                </a:solidFill>
              </a:rPr>
              <a:t>7 </a:t>
            </a:r>
            <a:r>
              <a:rPr lang="en-US" sz="1400" dirty="0">
                <a:solidFill>
                  <a:prstClr val="white"/>
                </a:solidFill>
              </a:rPr>
              <a:t> On the contrary, when they saw that I had been entrusted with the gospel to the uncircumcised, just as Peter had been entrusted with the gospel to the circumcised </a:t>
            </a:r>
            <a:br>
              <a:rPr lang="en-US" sz="1400" dirty="0">
                <a:solidFill>
                  <a:prstClr val="white"/>
                </a:solidFill>
              </a:rPr>
            </a:br>
            <a:endParaRPr lang="en-US" sz="1400" dirty="0">
              <a:solidFill>
                <a:prstClr val="white"/>
              </a:solidFill>
            </a:endParaRPr>
          </a:p>
        </p:txBody>
      </p:sp>
      <p:sp>
        <p:nvSpPr>
          <p:cNvPr id="17" name="TextBox 16"/>
          <p:cNvSpPr txBox="1"/>
          <p:nvPr/>
        </p:nvSpPr>
        <p:spPr>
          <a:xfrm>
            <a:off x="5410200" y="3623012"/>
            <a:ext cx="3733800" cy="954107"/>
          </a:xfrm>
          <a:prstGeom prst="rect">
            <a:avLst/>
          </a:prstGeom>
          <a:noFill/>
        </p:spPr>
        <p:txBody>
          <a:bodyPr wrap="square" rtlCol="0">
            <a:spAutoFit/>
          </a:bodyPr>
          <a:lstStyle/>
          <a:p>
            <a:r>
              <a:rPr lang="en-US" sz="1400" b="1" dirty="0">
                <a:solidFill>
                  <a:prstClr val="white"/>
                </a:solidFill>
              </a:rPr>
              <a:t>Galatians 2:7 (ESV) </a:t>
            </a:r>
            <a:r>
              <a:rPr lang="en-US" sz="1400" baseline="30000" dirty="0">
                <a:solidFill>
                  <a:prstClr val="white"/>
                </a:solidFill>
              </a:rPr>
              <a:t>7 </a:t>
            </a:r>
            <a:r>
              <a:rPr lang="en-US" sz="1400" dirty="0">
                <a:solidFill>
                  <a:prstClr val="white"/>
                </a:solidFill>
              </a:rPr>
              <a:t> </a:t>
            </a:r>
            <a:r>
              <a:rPr lang="en-US" sz="1400" dirty="0" smtClean="0">
                <a:solidFill>
                  <a:prstClr val="white"/>
                </a:solidFill>
              </a:rPr>
              <a:t>…that </a:t>
            </a:r>
            <a:r>
              <a:rPr lang="en-US" sz="1400" dirty="0">
                <a:solidFill>
                  <a:srgbClr val="FF00FF"/>
                </a:solidFill>
              </a:rPr>
              <a:t>I had been entrusted with the gospel to the uncircumcised, just as Peter had been entrusted with the gospel to the circumcised </a:t>
            </a:r>
          </a:p>
        </p:txBody>
      </p:sp>
      <p:sp>
        <p:nvSpPr>
          <p:cNvPr id="18" name="TextBox 17"/>
          <p:cNvSpPr txBox="1"/>
          <p:nvPr/>
        </p:nvSpPr>
        <p:spPr>
          <a:xfrm>
            <a:off x="701442" y="3657600"/>
            <a:ext cx="4587642" cy="954107"/>
          </a:xfrm>
          <a:prstGeom prst="rect">
            <a:avLst/>
          </a:prstGeom>
          <a:noFill/>
        </p:spPr>
        <p:txBody>
          <a:bodyPr wrap="square" rtlCol="0">
            <a:spAutoFit/>
          </a:bodyPr>
          <a:lstStyle/>
          <a:p>
            <a:r>
              <a:rPr lang="en-US" sz="1400" b="1" dirty="0"/>
              <a:t>Galatians 3:8 (ESV) </a:t>
            </a:r>
            <a:r>
              <a:rPr lang="en-US" sz="1400" baseline="30000" dirty="0"/>
              <a:t>8 </a:t>
            </a:r>
            <a:r>
              <a:rPr lang="en-US" sz="1400" dirty="0"/>
              <a:t> And the Scripture, foreseeing that God would justify the Gentiles by faith, </a:t>
            </a:r>
            <a:r>
              <a:rPr lang="en-US" sz="1400" dirty="0">
                <a:solidFill>
                  <a:srgbClr val="FF00FF"/>
                </a:solidFill>
              </a:rPr>
              <a:t>preached the gospel beforehand to Abraham,</a:t>
            </a:r>
            <a:r>
              <a:rPr lang="en-US" sz="1400" dirty="0"/>
              <a:t> saying, “In you shall all the nations be blessed.” </a:t>
            </a:r>
          </a:p>
        </p:txBody>
      </p:sp>
      <p:sp>
        <p:nvSpPr>
          <p:cNvPr id="19" name="TextBox 18"/>
          <p:cNvSpPr txBox="1"/>
          <p:nvPr/>
        </p:nvSpPr>
        <p:spPr>
          <a:xfrm>
            <a:off x="701442" y="4876800"/>
            <a:ext cx="8290158" cy="954107"/>
          </a:xfrm>
          <a:prstGeom prst="rect">
            <a:avLst/>
          </a:prstGeom>
          <a:noFill/>
        </p:spPr>
        <p:txBody>
          <a:bodyPr wrap="square" rtlCol="0">
            <a:spAutoFit/>
          </a:bodyPr>
          <a:lstStyle/>
          <a:p>
            <a:r>
              <a:rPr lang="en-US" sz="1400" b="1" dirty="0"/>
              <a:t>Galatians 3:13-14 (ESV) </a:t>
            </a:r>
            <a:r>
              <a:rPr lang="en-US" sz="1400" baseline="30000" dirty="0"/>
              <a:t>13 </a:t>
            </a:r>
            <a:r>
              <a:rPr lang="en-US" sz="1400" dirty="0"/>
              <a:t> </a:t>
            </a:r>
            <a:r>
              <a:rPr lang="en-US" sz="1400" dirty="0">
                <a:solidFill>
                  <a:srgbClr val="FF00FF"/>
                </a:solidFill>
              </a:rPr>
              <a:t>Christ redeemed us from the curse of the law by becoming a curse for us—for it is written</a:t>
            </a:r>
            <a:r>
              <a:rPr lang="en-US" sz="1400" dirty="0"/>
              <a:t>, “Cursed is everyone who is hanged on a tree”— </a:t>
            </a:r>
            <a:br>
              <a:rPr lang="en-US" sz="1400" dirty="0"/>
            </a:br>
            <a:r>
              <a:rPr lang="en-US" sz="1400" baseline="30000" dirty="0"/>
              <a:t>14 </a:t>
            </a:r>
            <a:r>
              <a:rPr lang="en-US" sz="1400" dirty="0"/>
              <a:t> so that in Christ Jesus the blessing of Abraham might come to the Gentiles, so that we might receive the promised Spirit through faith. </a:t>
            </a:r>
          </a:p>
        </p:txBody>
      </p:sp>
      <p:sp>
        <p:nvSpPr>
          <p:cNvPr id="20" name="TextBox 19"/>
          <p:cNvSpPr txBox="1"/>
          <p:nvPr/>
        </p:nvSpPr>
        <p:spPr>
          <a:xfrm>
            <a:off x="3658835" y="4580571"/>
            <a:ext cx="1797287" cy="307777"/>
          </a:xfrm>
          <a:prstGeom prst="rect">
            <a:avLst/>
          </a:prstGeom>
          <a:noFill/>
        </p:spPr>
        <p:txBody>
          <a:bodyPr wrap="none" rtlCol="0">
            <a:spAutoFit/>
          </a:bodyPr>
          <a:lstStyle/>
          <a:p>
            <a:r>
              <a:rPr lang="en-US" sz="1400" dirty="0" smtClean="0">
                <a:solidFill>
                  <a:srgbClr val="FFFF00"/>
                </a:solidFill>
              </a:rPr>
              <a:t>What is the Gospel?</a:t>
            </a:r>
            <a:endParaRPr lang="en-US" sz="1400" dirty="0">
              <a:solidFill>
                <a:srgbClr val="FFFF00"/>
              </a:solidFill>
            </a:endParaRPr>
          </a:p>
        </p:txBody>
      </p:sp>
    </p:spTree>
    <p:extLst>
      <p:ext uri="{BB962C8B-B14F-4D97-AF65-F5344CB8AC3E}">
        <p14:creationId xmlns:p14="http://schemas.microsoft.com/office/powerpoint/2010/main" val="4095669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Gospel Preached by Paul</a:t>
            </a:r>
            <a:endParaRPr lang="en-US" dirty="0"/>
          </a:p>
        </p:txBody>
      </p:sp>
      <p:sp>
        <p:nvSpPr>
          <p:cNvPr id="3" name="TextBox 2"/>
          <p:cNvSpPr txBox="1"/>
          <p:nvPr/>
        </p:nvSpPr>
        <p:spPr>
          <a:xfrm>
            <a:off x="914400" y="1676400"/>
            <a:ext cx="7696200" cy="4247317"/>
          </a:xfrm>
          <a:prstGeom prst="rect">
            <a:avLst/>
          </a:prstGeom>
          <a:noFill/>
        </p:spPr>
        <p:txBody>
          <a:bodyPr wrap="square" rtlCol="0">
            <a:spAutoFit/>
          </a:bodyPr>
          <a:lstStyle/>
          <a:p>
            <a:r>
              <a:rPr lang="en-US" b="1" dirty="0">
                <a:solidFill>
                  <a:prstClr val="white"/>
                </a:solidFill>
              </a:rPr>
              <a:t>1 Corinthians 15:1-8 (ESV</a:t>
            </a:r>
            <a:r>
              <a:rPr lang="en-US" b="1" dirty="0" smtClean="0">
                <a:solidFill>
                  <a:prstClr val="white"/>
                </a:solidFill>
              </a:rPr>
              <a:t>)</a:t>
            </a:r>
          </a:p>
          <a:p>
            <a:r>
              <a:rPr lang="en-US" b="1" dirty="0" smtClean="0">
                <a:solidFill>
                  <a:prstClr val="white"/>
                </a:solidFill>
              </a:rPr>
              <a:t> </a:t>
            </a:r>
            <a:r>
              <a:rPr lang="en-US" baseline="30000" dirty="0">
                <a:solidFill>
                  <a:prstClr val="white"/>
                </a:solidFill>
              </a:rPr>
              <a:t>1 </a:t>
            </a:r>
            <a:r>
              <a:rPr lang="en-US" dirty="0">
                <a:solidFill>
                  <a:prstClr val="white"/>
                </a:solidFill>
              </a:rPr>
              <a:t> Now I would remind you, brothers, of the gospel I preached to you, which you received, in which you stand, </a:t>
            </a:r>
            <a:br>
              <a:rPr lang="en-US" dirty="0">
                <a:solidFill>
                  <a:prstClr val="white"/>
                </a:solidFill>
              </a:rPr>
            </a:br>
            <a:r>
              <a:rPr lang="en-US" baseline="30000" dirty="0">
                <a:solidFill>
                  <a:prstClr val="white"/>
                </a:solidFill>
              </a:rPr>
              <a:t>2 </a:t>
            </a:r>
            <a:r>
              <a:rPr lang="en-US" dirty="0">
                <a:solidFill>
                  <a:prstClr val="white"/>
                </a:solidFill>
              </a:rPr>
              <a:t> and by which you are being saved, if you hold fast to the word I preached to you—unless you believed in vain. </a:t>
            </a:r>
            <a:br>
              <a:rPr lang="en-US" dirty="0">
                <a:solidFill>
                  <a:prstClr val="white"/>
                </a:solidFill>
              </a:rPr>
            </a:br>
            <a:r>
              <a:rPr lang="en-US" baseline="30000" dirty="0">
                <a:solidFill>
                  <a:prstClr val="white"/>
                </a:solidFill>
              </a:rPr>
              <a:t>3 </a:t>
            </a:r>
            <a:r>
              <a:rPr lang="en-US" dirty="0">
                <a:solidFill>
                  <a:prstClr val="white"/>
                </a:solidFill>
              </a:rPr>
              <a:t> For I delivered to you as of first importance what I also received: </a:t>
            </a:r>
            <a:endParaRPr lang="en-US" dirty="0" smtClean="0">
              <a:solidFill>
                <a:prstClr val="white"/>
              </a:solidFill>
            </a:endParaRPr>
          </a:p>
          <a:p>
            <a:r>
              <a:rPr lang="en-US" dirty="0" smtClean="0">
                <a:solidFill>
                  <a:srgbClr val="FFFF00"/>
                </a:solidFill>
              </a:rPr>
              <a:t>that </a:t>
            </a:r>
            <a:r>
              <a:rPr lang="en-US" dirty="0">
                <a:solidFill>
                  <a:srgbClr val="FFFF00"/>
                </a:solidFill>
              </a:rPr>
              <a:t>Christ died for our sins in accordance with the Scriptures, </a:t>
            </a:r>
            <a:r>
              <a:rPr lang="en-US" dirty="0">
                <a:solidFill>
                  <a:prstClr val="white"/>
                </a:solidFill>
              </a:rPr>
              <a:t/>
            </a:r>
            <a:br>
              <a:rPr lang="en-US" dirty="0">
                <a:solidFill>
                  <a:prstClr val="white"/>
                </a:solidFill>
              </a:rPr>
            </a:br>
            <a:r>
              <a:rPr lang="en-US" baseline="30000" dirty="0">
                <a:solidFill>
                  <a:prstClr val="white"/>
                </a:solidFill>
              </a:rPr>
              <a:t>4 </a:t>
            </a:r>
            <a:r>
              <a:rPr lang="en-US" dirty="0">
                <a:solidFill>
                  <a:prstClr val="white"/>
                </a:solidFill>
              </a:rPr>
              <a:t> </a:t>
            </a:r>
            <a:r>
              <a:rPr lang="en-US" dirty="0">
                <a:solidFill>
                  <a:srgbClr val="66FF66"/>
                </a:solidFill>
              </a:rPr>
              <a:t>that he was buried, that he was raised on the third day in accordance with the Scriptures, </a:t>
            </a:r>
            <a:r>
              <a:rPr lang="en-US" dirty="0">
                <a:solidFill>
                  <a:prstClr val="white"/>
                </a:solidFill>
              </a:rPr>
              <a:t/>
            </a:r>
            <a:br>
              <a:rPr lang="en-US" dirty="0">
                <a:solidFill>
                  <a:prstClr val="white"/>
                </a:solidFill>
              </a:rPr>
            </a:br>
            <a:r>
              <a:rPr lang="en-US" baseline="30000" dirty="0">
                <a:solidFill>
                  <a:prstClr val="white"/>
                </a:solidFill>
              </a:rPr>
              <a:t>5 </a:t>
            </a:r>
            <a:r>
              <a:rPr lang="en-US" dirty="0">
                <a:solidFill>
                  <a:srgbClr val="FFFF00"/>
                </a:solidFill>
              </a:rPr>
              <a:t> and that he appeared to Cephas, then to the twelve. </a:t>
            </a:r>
            <a:br>
              <a:rPr lang="en-US" dirty="0">
                <a:solidFill>
                  <a:srgbClr val="FFFF00"/>
                </a:solidFill>
              </a:rPr>
            </a:br>
            <a:r>
              <a:rPr lang="en-US" baseline="30000" dirty="0">
                <a:solidFill>
                  <a:srgbClr val="FFFF00"/>
                </a:solidFill>
              </a:rPr>
              <a:t>6 </a:t>
            </a:r>
            <a:r>
              <a:rPr lang="en-US" dirty="0">
                <a:solidFill>
                  <a:srgbClr val="FFFF00"/>
                </a:solidFill>
              </a:rPr>
              <a:t> Then he appeared to more than five hundred brothers at one time, most of whom are still alive, though some have fallen asleep. </a:t>
            </a:r>
            <a:br>
              <a:rPr lang="en-US" dirty="0">
                <a:solidFill>
                  <a:srgbClr val="FFFF00"/>
                </a:solidFill>
              </a:rPr>
            </a:br>
            <a:r>
              <a:rPr lang="en-US" baseline="30000" dirty="0">
                <a:solidFill>
                  <a:srgbClr val="FFFF00"/>
                </a:solidFill>
              </a:rPr>
              <a:t>7 </a:t>
            </a:r>
            <a:r>
              <a:rPr lang="en-US" dirty="0">
                <a:solidFill>
                  <a:srgbClr val="FFFF00"/>
                </a:solidFill>
              </a:rPr>
              <a:t> Then he appeared to James, then to all the apostles. </a:t>
            </a:r>
            <a:br>
              <a:rPr lang="en-US" dirty="0">
                <a:solidFill>
                  <a:srgbClr val="FFFF00"/>
                </a:solidFill>
              </a:rPr>
            </a:br>
            <a:r>
              <a:rPr lang="en-US" baseline="30000" dirty="0">
                <a:solidFill>
                  <a:srgbClr val="FFFF00"/>
                </a:solidFill>
              </a:rPr>
              <a:t>8 </a:t>
            </a:r>
            <a:r>
              <a:rPr lang="en-US" dirty="0">
                <a:solidFill>
                  <a:srgbClr val="FFFF00"/>
                </a:solidFill>
              </a:rPr>
              <a:t> Last of all, as to one untimely born, he appeared also to me. </a:t>
            </a:r>
          </a:p>
          <a:p>
            <a:endParaRPr lang="en-US" dirty="0">
              <a:solidFill>
                <a:srgbClr val="FFFF00"/>
              </a:solidFill>
            </a:endParaRPr>
          </a:p>
        </p:txBody>
      </p:sp>
    </p:spTree>
    <p:extLst>
      <p:ext uri="{BB962C8B-B14F-4D97-AF65-F5344CB8AC3E}">
        <p14:creationId xmlns:p14="http://schemas.microsoft.com/office/powerpoint/2010/main" val="3363268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Thessalonians </a:t>
            </a:r>
          </a:p>
        </p:txBody>
      </p:sp>
      <p:sp>
        <p:nvSpPr>
          <p:cNvPr id="3" name="TextBox 2"/>
          <p:cNvSpPr txBox="1"/>
          <p:nvPr/>
        </p:nvSpPr>
        <p:spPr>
          <a:xfrm>
            <a:off x="676275" y="1295400"/>
            <a:ext cx="7543800" cy="1077218"/>
          </a:xfrm>
          <a:prstGeom prst="rect">
            <a:avLst/>
          </a:prstGeom>
          <a:noFill/>
        </p:spPr>
        <p:txBody>
          <a:bodyPr wrap="square" rtlCol="0">
            <a:spAutoFit/>
          </a:bodyPr>
          <a:lstStyle/>
          <a:p>
            <a:r>
              <a:rPr lang="en-US" sz="1600" b="1" dirty="0"/>
              <a:t>1 Thessalonians 1:5 (ESV) </a:t>
            </a:r>
            <a:r>
              <a:rPr lang="en-US" sz="1600" dirty="0"/>
              <a:t> because </a:t>
            </a:r>
            <a:r>
              <a:rPr lang="en-US" sz="1600" u="sng" dirty="0">
                <a:solidFill>
                  <a:srgbClr val="FFFF00"/>
                </a:solidFill>
              </a:rPr>
              <a:t>our gospel came to you not only in word, but also in power and in the Holy Spirit </a:t>
            </a:r>
            <a:r>
              <a:rPr lang="en-US" sz="1600" dirty="0"/>
              <a:t>and with full conviction. You know what kind of men we proved to be among you for your sake. </a:t>
            </a:r>
            <a:br>
              <a:rPr lang="en-US" sz="1600" dirty="0"/>
            </a:br>
            <a:endParaRPr lang="en-US" sz="1600" dirty="0"/>
          </a:p>
        </p:txBody>
      </p:sp>
      <p:sp>
        <p:nvSpPr>
          <p:cNvPr id="4" name="TextBox 3"/>
          <p:cNvSpPr txBox="1"/>
          <p:nvPr/>
        </p:nvSpPr>
        <p:spPr>
          <a:xfrm>
            <a:off x="676275" y="2372618"/>
            <a:ext cx="7772400" cy="1077218"/>
          </a:xfrm>
          <a:prstGeom prst="rect">
            <a:avLst/>
          </a:prstGeom>
          <a:noFill/>
        </p:spPr>
        <p:txBody>
          <a:bodyPr wrap="square" rtlCol="0">
            <a:spAutoFit/>
          </a:bodyPr>
          <a:lstStyle/>
          <a:p>
            <a:r>
              <a:rPr lang="en-US" sz="1600" b="1" dirty="0"/>
              <a:t>1 Thessalonians 1:9-10 (ESV) </a:t>
            </a:r>
            <a:r>
              <a:rPr lang="en-US" sz="1600" baseline="30000" dirty="0"/>
              <a:t>9 </a:t>
            </a:r>
            <a:r>
              <a:rPr lang="en-US" sz="1600" dirty="0"/>
              <a:t> For they themselves report concerning us the kind of reception we had among you, and how you turned to God from idols to serve the living and true God, </a:t>
            </a:r>
            <a:r>
              <a:rPr lang="en-US" sz="1600" baseline="30000" dirty="0"/>
              <a:t>10 </a:t>
            </a:r>
            <a:r>
              <a:rPr lang="en-US" sz="1600" dirty="0"/>
              <a:t> </a:t>
            </a:r>
            <a:r>
              <a:rPr lang="en-US" sz="1600" u="sng" dirty="0">
                <a:solidFill>
                  <a:srgbClr val="FFFF00"/>
                </a:solidFill>
              </a:rPr>
              <a:t>and to wait for his Son from heaven, whom he raised from the dead, Jesus who delivers us from the wrath to come. </a:t>
            </a:r>
          </a:p>
        </p:txBody>
      </p:sp>
      <p:sp>
        <p:nvSpPr>
          <p:cNvPr id="5" name="Rectangle 4"/>
          <p:cNvSpPr/>
          <p:nvPr/>
        </p:nvSpPr>
        <p:spPr>
          <a:xfrm>
            <a:off x="647700" y="3552825"/>
            <a:ext cx="7734300" cy="830997"/>
          </a:xfrm>
          <a:prstGeom prst="rect">
            <a:avLst/>
          </a:prstGeom>
        </p:spPr>
        <p:txBody>
          <a:bodyPr wrap="square">
            <a:spAutoFit/>
          </a:bodyPr>
          <a:lstStyle/>
          <a:p>
            <a:r>
              <a:rPr lang="en-US" sz="1600" b="1" dirty="0"/>
              <a:t>1 Thessalonians 2:4 (ESV) </a:t>
            </a:r>
            <a:r>
              <a:rPr lang="en-US" sz="1600" baseline="30000" dirty="0"/>
              <a:t>4 </a:t>
            </a:r>
            <a:r>
              <a:rPr lang="en-US" sz="1600" dirty="0"/>
              <a:t> but just as we have been approved by God to be </a:t>
            </a:r>
            <a:r>
              <a:rPr lang="en-US" sz="1600" dirty="0">
                <a:solidFill>
                  <a:srgbClr val="FFFF00"/>
                </a:solidFill>
              </a:rPr>
              <a:t>entrusted with the gospel</a:t>
            </a:r>
            <a:r>
              <a:rPr lang="en-US" sz="1600" dirty="0"/>
              <a:t>, so we speak, not to please man, but to please God who tests our hearts. </a:t>
            </a:r>
          </a:p>
        </p:txBody>
      </p:sp>
      <p:sp>
        <p:nvSpPr>
          <p:cNvPr id="6" name="Rectangle 5"/>
          <p:cNvSpPr/>
          <p:nvPr/>
        </p:nvSpPr>
        <p:spPr>
          <a:xfrm>
            <a:off x="647700" y="4476155"/>
            <a:ext cx="7734300" cy="584775"/>
          </a:xfrm>
          <a:prstGeom prst="rect">
            <a:avLst/>
          </a:prstGeom>
        </p:spPr>
        <p:txBody>
          <a:bodyPr wrap="square">
            <a:spAutoFit/>
          </a:bodyPr>
          <a:lstStyle/>
          <a:p>
            <a:r>
              <a:rPr lang="en-US" sz="1600" b="1" dirty="0"/>
              <a:t>1 Thessalonians 2:6 (ESV) </a:t>
            </a:r>
            <a:r>
              <a:rPr lang="en-US" sz="1600" baseline="30000" dirty="0"/>
              <a:t>6 </a:t>
            </a:r>
            <a:r>
              <a:rPr lang="en-US" sz="1600" dirty="0"/>
              <a:t> Nor did we seek glory from people, whether from you or from others, though we could have made demands </a:t>
            </a:r>
            <a:r>
              <a:rPr lang="en-US" sz="1600" dirty="0">
                <a:solidFill>
                  <a:srgbClr val="FFFF00"/>
                </a:solidFill>
              </a:rPr>
              <a:t>as apostles of Christ</a:t>
            </a:r>
            <a:r>
              <a:rPr lang="en-US" sz="1600" dirty="0"/>
              <a:t>. </a:t>
            </a:r>
          </a:p>
        </p:txBody>
      </p:sp>
      <p:sp>
        <p:nvSpPr>
          <p:cNvPr id="7" name="TextBox 6"/>
          <p:cNvSpPr txBox="1"/>
          <p:nvPr/>
        </p:nvSpPr>
        <p:spPr>
          <a:xfrm>
            <a:off x="685800" y="5105400"/>
            <a:ext cx="8001000" cy="830997"/>
          </a:xfrm>
          <a:prstGeom prst="rect">
            <a:avLst/>
          </a:prstGeom>
          <a:noFill/>
        </p:spPr>
        <p:txBody>
          <a:bodyPr wrap="square" rtlCol="0">
            <a:spAutoFit/>
          </a:bodyPr>
          <a:lstStyle/>
          <a:p>
            <a:r>
              <a:rPr lang="en-US" sz="1600" b="1" dirty="0"/>
              <a:t>1 Thessalonians 2:8 (ESV) </a:t>
            </a:r>
            <a:r>
              <a:rPr lang="en-US" sz="1600" baseline="30000" dirty="0"/>
              <a:t>8 </a:t>
            </a:r>
            <a:r>
              <a:rPr lang="en-US" sz="1600" dirty="0"/>
              <a:t> So, being affectionately desirous of you, </a:t>
            </a:r>
            <a:r>
              <a:rPr lang="en-US" sz="1600" dirty="0">
                <a:solidFill>
                  <a:srgbClr val="FFFF00"/>
                </a:solidFill>
              </a:rPr>
              <a:t>we were ready to share with you not only the gospel of God</a:t>
            </a:r>
            <a:r>
              <a:rPr lang="en-US" sz="1600" dirty="0"/>
              <a:t> but also our own selves, because you had become very dear to us. </a:t>
            </a:r>
          </a:p>
        </p:txBody>
      </p:sp>
    </p:spTree>
    <p:extLst>
      <p:ext uri="{BB962C8B-B14F-4D97-AF65-F5344CB8AC3E}">
        <p14:creationId xmlns:p14="http://schemas.microsoft.com/office/powerpoint/2010/main" val="640821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74" y="856763"/>
            <a:ext cx="9144000" cy="6001237"/>
          </a:xfrm>
          <a:prstGeom prst="rect">
            <a:avLst/>
          </a:prstGeom>
        </p:spPr>
      </p:pic>
      <p:sp>
        <p:nvSpPr>
          <p:cNvPr id="4" name="Rectangle 3"/>
          <p:cNvSpPr/>
          <p:nvPr/>
        </p:nvSpPr>
        <p:spPr>
          <a:xfrm>
            <a:off x="669914" y="3909737"/>
            <a:ext cx="18250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nothing exists beyond the natural realm</a:t>
            </a:r>
          </a:p>
        </p:txBody>
      </p:sp>
      <p:sp>
        <p:nvSpPr>
          <p:cNvPr id="5" name="TextBox 4"/>
          <p:cNvSpPr txBox="1"/>
          <p:nvPr/>
        </p:nvSpPr>
        <p:spPr>
          <a:xfrm>
            <a:off x="467277" y="5551345"/>
            <a:ext cx="23522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 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 Supreme Being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come from nothing</a:t>
            </a:r>
          </a:p>
        </p:txBody>
      </p:sp>
      <p:sp>
        <p:nvSpPr>
          <p:cNvPr id="14" name="Rectangle 13"/>
          <p:cNvSpPr/>
          <p:nvPr/>
        </p:nvSpPr>
        <p:spPr>
          <a:xfrm>
            <a:off x="4475092" y="877978"/>
            <a:ext cx="3902509" cy="215444"/>
          </a:xfrm>
          <a:prstGeom prst="rect">
            <a:avLst/>
          </a:prstGeom>
          <a:solidFill>
            <a:srgbClr val="FFFFCC">
              <a:alpha val="60000"/>
            </a:srgbClr>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Super Naturalism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467277" y="806689"/>
            <a:ext cx="1603516" cy="923330"/>
          </a:xfrm>
          <a:prstGeom prst="rect">
            <a:avLst/>
          </a:prstGeom>
          <a:solidFill>
            <a:srgbClr val="FFFFCC">
              <a:alpha val="60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Supreme Being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are created</a:t>
            </a:r>
          </a:p>
        </p:txBody>
      </p:sp>
      <p:grpSp>
        <p:nvGrpSpPr>
          <p:cNvPr id="18" name="Group 17"/>
          <p:cNvGrpSpPr/>
          <p:nvPr/>
        </p:nvGrpSpPr>
        <p:grpSpPr>
          <a:xfrm>
            <a:off x="3931269" y="1123071"/>
            <a:ext cx="2248706" cy="1952560"/>
            <a:chOff x="6782929" y="1476440"/>
            <a:chExt cx="2248706" cy="195256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929" y="1476440"/>
              <a:ext cx="2248706" cy="1952560"/>
            </a:xfrm>
            <a:prstGeom prst="rect">
              <a:avLst/>
            </a:prstGeom>
          </p:spPr>
        </p:pic>
        <p:sp>
          <p:nvSpPr>
            <p:cNvPr id="23" name="Rectangle 22"/>
            <p:cNvSpPr/>
            <p:nvPr/>
          </p:nvSpPr>
          <p:spPr>
            <a:xfrm>
              <a:off x="6936972" y="1804446"/>
              <a:ext cx="693096" cy="369332"/>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Bible is Inspired</a:t>
              </a:r>
            </a:p>
          </p:txBody>
        </p:sp>
        <p:sp>
          <p:nvSpPr>
            <p:cNvPr id="24" name="Rectangle 23"/>
            <p:cNvSpPr/>
            <p:nvPr/>
          </p:nvSpPr>
          <p:spPr>
            <a:xfrm>
              <a:off x="7639882" y="1599824"/>
              <a:ext cx="679994"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Bible is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Accurate</a:t>
              </a:r>
            </a:p>
          </p:txBody>
        </p:sp>
        <p:sp>
          <p:nvSpPr>
            <p:cNvPr id="25" name="Rectangle 24"/>
            <p:cNvSpPr/>
            <p:nvPr/>
          </p:nvSpPr>
          <p:spPr>
            <a:xfrm>
              <a:off x="8291172" y="1873696"/>
              <a:ext cx="611065"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Bible is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Reliable</a:t>
              </a:r>
            </a:p>
          </p:txBody>
        </p:sp>
      </p:grpSp>
      <p:sp>
        <p:nvSpPr>
          <p:cNvPr id="6" name="TextBox 5">
            <a:extLst>
              <a:ext uri="{FF2B5EF4-FFF2-40B4-BE49-F238E27FC236}">
                <a16:creationId xmlns:a16="http://schemas.microsoft.com/office/drawing/2014/main" xmlns="" id="{783AD531-9B74-4238-95CB-E9E030C45B8D}"/>
              </a:ext>
            </a:extLst>
          </p:cNvPr>
          <p:cNvSpPr txBox="1"/>
          <p:nvPr/>
        </p:nvSpPr>
        <p:spPr>
          <a:xfrm>
            <a:off x="4431860" y="4400657"/>
            <a:ext cx="1521375" cy="738664"/>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Gospel Eyewitness Evidence </a:t>
            </a:r>
          </a:p>
        </p:txBody>
      </p:sp>
      <p:pic>
        <p:nvPicPr>
          <p:cNvPr id="8" name="Picture 7">
            <a:extLst>
              <a:ext uri="{FF2B5EF4-FFF2-40B4-BE49-F238E27FC236}">
                <a16:creationId xmlns:a16="http://schemas.microsoft.com/office/drawing/2014/main" xmlns="" id="{FA8FEE7A-33CE-4E3B-B12A-DDD9AE4E54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150494">
            <a:off x="4039532" y="4396115"/>
            <a:ext cx="423713" cy="572710"/>
          </a:xfrm>
          <a:prstGeom prst="rect">
            <a:avLst/>
          </a:prstGeom>
        </p:spPr>
      </p:pic>
      <p:pic>
        <p:nvPicPr>
          <p:cNvPr id="10" name="Picture 9">
            <a:extLst>
              <a:ext uri="{FF2B5EF4-FFF2-40B4-BE49-F238E27FC236}">
                <a16:creationId xmlns:a16="http://schemas.microsoft.com/office/drawing/2014/main" xmlns="" id="{D1E90AE4-2A8F-476B-99DD-84797384C8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942210">
            <a:off x="3330272" y="4131017"/>
            <a:ext cx="385667" cy="867751"/>
          </a:xfrm>
          <a:prstGeom prst="rect">
            <a:avLst/>
          </a:prstGeom>
        </p:spPr>
      </p:pic>
      <p:sp>
        <p:nvSpPr>
          <p:cNvPr id="11" name="Rectangle 10">
            <a:extLst>
              <a:ext uri="{FF2B5EF4-FFF2-40B4-BE49-F238E27FC236}">
                <a16:creationId xmlns:a16="http://schemas.microsoft.com/office/drawing/2014/main" xmlns="" id="{049EC90D-FE92-47AA-A492-12492BD650BF}"/>
              </a:ext>
            </a:extLst>
          </p:cNvPr>
          <p:cNvSpPr/>
          <p:nvPr/>
        </p:nvSpPr>
        <p:spPr>
          <a:xfrm>
            <a:off x="3146821" y="4119306"/>
            <a:ext cx="156889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Reliably Preserved </a:t>
            </a:r>
          </a:p>
        </p:txBody>
      </p:sp>
      <p:sp>
        <p:nvSpPr>
          <p:cNvPr id="12" name="Rectangle 11">
            <a:extLst>
              <a:ext uri="{FF2B5EF4-FFF2-40B4-BE49-F238E27FC236}">
                <a16:creationId xmlns:a16="http://schemas.microsoft.com/office/drawing/2014/main" xmlns="" id="{85905266-9F8C-4753-A2DA-F0BE378476B2}"/>
              </a:ext>
            </a:extLst>
          </p:cNvPr>
          <p:cNvSpPr/>
          <p:nvPr/>
        </p:nvSpPr>
        <p:spPr>
          <a:xfrm>
            <a:off x="2919568" y="3266194"/>
            <a:ext cx="120707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Credible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Non-Biblical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Evidence </a:t>
            </a:r>
          </a:p>
        </p:txBody>
      </p:sp>
      <p:sp>
        <p:nvSpPr>
          <p:cNvPr id="13" name="Rectangle 12">
            <a:extLst>
              <a:ext uri="{FF2B5EF4-FFF2-40B4-BE49-F238E27FC236}">
                <a16:creationId xmlns:a16="http://schemas.microsoft.com/office/drawing/2014/main" xmlns="" id="{E92A6F34-5D07-4B67-A0CC-40C86D036138}"/>
              </a:ext>
            </a:extLst>
          </p:cNvPr>
          <p:cNvSpPr/>
          <p:nvPr/>
        </p:nvSpPr>
        <p:spPr>
          <a:xfrm>
            <a:off x="2755005" y="3015788"/>
            <a:ext cx="215516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Archaeology/the Scientific</a:t>
            </a:r>
          </a:p>
        </p:txBody>
      </p:sp>
      <p:sp>
        <p:nvSpPr>
          <p:cNvPr id="17" name="Rectangle 16">
            <a:extLst>
              <a:ext uri="{FF2B5EF4-FFF2-40B4-BE49-F238E27FC236}">
                <a16:creationId xmlns:a16="http://schemas.microsoft.com/office/drawing/2014/main" xmlns="" id="{7081FBED-3E6E-4DE2-B6EC-C0A7D44A4D6B}"/>
              </a:ext>
            </a:extLst>
          </p:cNvPr>
          <p:cNvSpPr/>
          <p:nvPr/>
        </p:nvSpPr>
        <p:spPr>
          <a:xfrm>
            <a:off x="2542342" y="2594812"/>
            <a:ext cx="167930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Jesus Son of God </a:t>
            </a:r>
          </a:p>
        </p:txBody>
      </p:sp>
      <p:sp>
        <p:nvSpPr>
          <p:cNvPr id="20" name="Rectangle 19">
            <a:extLst>
              <a:ext uri="{FF2B5EF4-FFF2-40B4-BE49-F238E27FC236}">
                <a16:creationId xmlns:a16="http://schemas.microsoft.com/office/drawing/2014/main" xmlns="" id="{05770A30-4AFF-4F4E-A0C6-0155302D86A6}"/>
              </a:ext>
            </a:extLst>
          </p:cNvPr>
          <p:cNvSpPr/>
          <p:nvPr/>
        </p:nvSpPr>
        <p:spPr>
          <a:xfrm>
            <a:off x="1713497" y="3146036"/>
            <a:ext cx="59213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Jesus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Crazy </a:t>
            </a:r>
          </a:p>
        </p:txBody>
      </p:sp>
      <p:sp>
        <p:nvSpPr>
          <p:cNvPr id="21" name="Rectangle 20">
            <a:extLst>
              <a:ext uri="{FF2B5EF4-FFF2-40B4-BE49-F238E27FC236}">
                <a16:creationId xmlns:a16="http://schemas.microsoft.com/office/drawing/2014/main" xmlns="" id="{592B3207-9996-47FC-A526-F447D7DAE488}"/>
              </a:ext>
            </a:extLst>
          </p:cNvPr>
          <p:cNvSpPr/>
          <p:nvPr/>
        </p:nvSpPr>
        <p:spPr>
          <a:xfrm>
            <a:off x="2707054" y="2244051"/>
            <a:ext cx="154433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Prophecy/Messiah</a:t>
            </a:r>
          </a:p>
        </p:txBody>
      </p:sp>
      <p:sp>
        <p:nvSpPr>
          <p:cNvPr id="22" name="Rectangle 21">
            <a:extLst>
              <a:ext uri="{FF2B5EF4-FFF2-40B4-BE49-F238E27FC236}">
                <a16:creationId xmlns:a16="http://schemas.microsoft.com/office/drawing/2014/main" xmlns="" id="{3FA3F947-C3AA-4ECD-AA54-6C94A65E905F}"/>
              </a:ext>
            </a:extLst>
          </p:cNvPr>
          <p:cNvSpPr/>
          <p:nvPr/>
        </p:nvSpPr>
        <p:spPr>
          <a:xfrm>
            <a:off x="2639656" y="1786979"/>
            <a:ext cx="11963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Resurrection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xmlns="" id="{32BDC868-EA51-46D5-8110-72A548487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002520">
            <a:off x="2524712" y="3466416"/>
            <a:ext cx="641954" cy="867695"/>
          </a:xfrm>
          <a:prstGeom prst="rect">
            <a:avLst/>
          </a:prstGeom>
        </p:spPr>
      </p:pic>
      <p:pic>
        <p:nvPicPr>
          <p:cNvPr id="28" name="Picture 27">
            <a:extLst>
              <a:ext uri="{FF2B5EF4-FFF2-40B4-BE49-F238E27FC236}">
                <a16:creationId xmlns:a16="http://schemas.microsoft.com/office/drawing/2014/main" xmlns="" id="{1BA30C03-D5D8-4384-93F3-8CAD6252B5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871744">
            <a:off x="1842241" y="2853734"/>
            <a:ext cx="704762" cy="371429"/>
          </a:xfrm>
          <a:prstGeom prst="rect">
            <a:avLst/>
          </a:prstGeom>
        </p:spPr>
      </p:pic>
      <p:pic>
        <p:nvPicPr>
          <p:cNvPr id="29" name="Picture 28">
            <a:extLst>
              <a:ext uri="{FF2B5EF4-FFF2-40B4-BE49-F238E27FC236}">
                <a16:creationId xmlns:a16="http://schemas.microsoft.com/office/drawing/2014/main" xmlns="" id="{BEC1E559-4CF6-46B3-9D0B-A22F147B1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487105" flipH="1">
            <a:off x="2112590" y="1821750"/>
            <a:ext cx="641954" cy="867695"/>
          </a:xfrm>
          <a:prstGeom prst="rect">
            <a:avLst/>
          </a:prstGeom>
        </p:spPr>
      </p:pic>
      <p:sp>
        <p:nvSpPr>
          <p:cNvPr id="3" name="Right Arrow 2"/>
          <p:cNvSpPr/>
          <p:nvPr/>
        </p:nvSpPr>
        <p:spPr>
          <a:xfrm flipH="1">
            <a:off x="4157665" y="3428685"/>
            <a:ext cx="752504" cy="45313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266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Thessalonians </a:t>
            </a:r>
          </a:p>
        </p:txBody>
      </p:sp>
      <p:sp>
        <p:nvSpPr>
          <p:cNvPr id="3" name="TextBox 2"/>
          <p:cNvSpPr txBox="1"/>
          <p:nvPr/>
        </p:nvSpPr>
        <p:spPr>
          <a:xfrm>
            <a:off x="685800" y="1066800"/>
            <a:ext cx="8077200" cy="1815882"/>
          </a:xfrm>
          <a:prstGeom prst="rect">
            <a:avLst/>
          </a:prstGeom>
          <a:noFill/>
        </p:spPr>
        <p:txBody>
          <a:bodyPr wrap="square" rtlCol="0">
            <a:spAutoFit/>
          </a:bodyPr>
          <a:lstStyle/>
          <a:p>
            <a:r>
              <a:rPr lang="en-US" sz="1600" b="1" dirty="0"/>
              <a:t>1 Thessalonians 2:14-16 (ESV) </a:t>
            </a:r>
            <a:r>
              <a:rPr lang="en-US" sz="1600" baseline="30000" dirty="0"/>
              <a:t>14 </a:t>
            </a:r>
            <a:r>
              <a:rPr lang="en-US" sz="1600" dirty="0"/>
              <a:t> For you, brothers, </a:t>
            </a:r>
            <a:r>
              <a:rPr lang="en-US" sz="1600" u="sng" dirty="0">
                <a:solidFill>
                  <a:srgbClr val="FFFF00"/>
                </a:solidFill>
              </a:rPr>
              <a:t>became imitators of the churches of God in Christ Jesus that are in Judea. </a:t>
            </a:r>
            <a:r>
              <a:rPr lang="en-US" sz="1600" dirty="0"/>
              <a:t>For you suffered the same things from your own countrymen as they did from the Jews, </a:t>
            </a:r>
            <a:br>
              <a:rPr lang="en-US" sz="1600" dirty="0"/>
            </a:br>
            <a:r>
              <a:rPr lang="en-US" sz="1600" baseline="30000" dirty="0"/>
              <a:t>15 </a:t>
            </a:r>
            <a:r>
              <a:rPr lang="en-US" sz="1600" dirty="0"/>
              <a:t> </a:t>
            </a:r>
            <a:r>
              <a:rPr lang="en-US" sz="1600" u="sng" dirty="0">
                <a:solidFill>
                  <a:srgbClr val="FFFF00"/>
                </a:solidFill>
              </a:rPr>
              <a:t>who killed both the Lord Jesus</a:t>
            </a:r>
            <a:r>
              <a:rPr lang="en-US" sz="1600" dirty="0"/>
              <a:t> and the prophets, and drove us out, and displease God and oppose all mankind </a:t>
            </a:r>
            <a:br>
              <a:rPr lang="en-US" sz="1600" dirty="0"/>
            </a:br>
            <a:r>
              <a:rPr lang="en-US" sz="1600" baseline="30000" dirty="0"/>
              <a:t>16 </a:t>
            </a:r>
            <a:r>
              <a:rPr lang="en-US" sz="1600" dirty="0"/>
              <a:t> by hindering us from speaking to the Gentiles that they might be saved—so as always to fill up the measure of their sins. But wrath has come upon them at last! </a:t>
            </a:r>
          </a:p>
        </p:txBody>
      </p:sp>
      <p:sp>
        <p:nvSpPr>
          <p:cNvPr id="4" name="TextBox 3"/>
          <p:cNvSpPr txBox="1"/>
          <p:nvPr/>
        </p:nvSpPr>
        <p:spPr>
          <a:xfrm>
            <a:off x="685800" y="3006150"/>
            <a:ext cx="8077200" cy="584775"/>
          </a:xfrm>
          <a:prstGeom prst="rect">
            <a:avLst/>
          </a:prstGeom>
          <a:noFill/>
        </p:spPr>
        <p:txBody>
          <a:bodyPr wrap="square" rtlCol="0">
            <a:spAutoFit/>
          </a:bodyPr>
          <a:lstStyle/>
          <a:p>
            <a:r>
              <a:rPr lang="en-US" sz="1600" b="1" dirty="0"/>
              <a:t>1 Thessalonians 3:2 (ESV) </a:t>
            </a:r>
            <a:r>
              <a:rPr lang="en-US" sz="1600" baseline="30000" dirty="0"/>
              <a:t>2 </a:t>
            </a:r>
            <a:r>
              <a:rPr lang="en-US" sz="1600" dirty="0"/>
              <a:t> and we sent Timothy, our brother and God’s coworker in </a:t>
            </a:r>
            <a:r>
              <a:rPr lang="en-US" sz="1600" u="sng" dirty="0">
                <a:solidFill>
                  <a:srgbClr val="FFFF00"/>
                </a:solidFill>
              </a:rPr>
              <a:t>the gospel of Christ</a:t>
            </a:r>
            <a:r>
              <a:rPr lang="en-US" sz="1600" dirty="0"/>
              <a:t>, to establish and exhort you in your faith, </a:t>
            </a:r>
          </a:p>
        </p:txBody>
      </p:sp>
      <p:sp>
        <p:nvSpPr>
          <p:cNvPr id="5" name="TextBox 4"/>
          <p:cNvSpPr txBox="1"/>
          <p:nvPr/>
        </p:nvSpPr>
        <p:spPr>
          <a:xfrm>
            <a:off x="685800" y="3710970"/>
            <a:ext cx="8077200" cy="1569660"/>
          </a:xfrm>
          <a:prstGeom prst="rect">
            <a:avLst/>
          </a:prstGeom>
          <a:noFill/>
        </p:spPr>
        <p:txBody>
          <a:bodyPr wrap="square" rtlCol="0">
            <a:spAutoFit/>
          </a:bodyPr>
          <a:lstStyle/>
          <a:p>
            <a:r>
              <a:rPr lang="en-US" sz="1600" b="1" dirty="0"/>
              <a:t>1 Thessalonians 3:11-13 (ESV) </a:t>
            </a:r>
            <a:r>
              <a:rPr lang="en-US" sz="1600" baseline="30000" dirty="0"/>
              <a:t>11 </a:t>
            </a:r>
            <a:r>
              <a:rPr lang="en-US" sz="1600" dirty="0"/>
              <a:t> </a:t>
            </a:r>
            <a:r>
              <a:rPr lang="en-US" sz="1600" u="sng" dirty="0">
                <a:solidFill>
                  <a:srgbClr val="FFFF00"/>
                </a:solidFill>
              </a:rPr>
              <a:t>Now may our God and Father himself, and our Lord Jesus, </a:t>
            </a:r>
            <a:r>
              <a:rPr lang="en-US" sz="1600" dirty="0"/>
              <a:t>direct our way to you, </a:t>
            </a:r>
            <a:br>
              <a:rPr lang="en-US" sz="1600" dirty="0"/>
            </a:br>
            <a:r>
              <a:rPr lang="en-US" sz="1600" baseline="30000" dirty="0"/>
              <a:t>12 </a:t>
            </a:r>
            <a:r>
              <a:rPr lang="en-US" sz="1600" dirty="0"/>
              <a:t> and may the Lord make you increase and abound in love for one another and for all, as we do for you, </a:t>
            </a:r>
            <a:br>
              <a:rPr lang="en-US" sz="1600" dirty="0"/>
            </a:br>
            <a:r>
              <a:rPr lang="en-US" sz="1600" baseline="30000" dirty="0"/>
              <a:t>13 </a:t>
            </a:r>
            <a:r>
              <a:rPr lang="en-US" sz="1600" dirty="0"/>
              <a:t> so that he may establish your hearts </a:t>
            </a:r>
            <a:r>
              <a:rPr lang="en-US" sz="1600" u="sng" dirty="0">
                <a:solidFill>
                  <a:srgbClr val="FFFF00"/>
                </a:solidFill>
              </a:rPr>
              <a:t>blameless in holiness before our God and Father, at the coming of our Lord Jesus with all his saints. </a:t>
            </a:r>
          </a:p>
        </p:txBody>
      </p:sp>
      <p:sp>
        <p:nvSpPr>
          <p:cNvPr id="6" name="TextBox 5"/>
          <p:cNvSpPr txBox="1"/>
          <p:nvPr/>
        </p:nvSpPr>
        <p:spPr>
          <a:xfrm>
            <a:off x="685800" y="5410200"/>
            <a:ext cx="8077200" cy="830997"/>
          </a:xfrm>
          <a:prstGeom prst="rect">
            <a:avLst/>
          </a:prstGeom>
          <a:noFill/>
        </p:spPr>
        <p:txBody>
          <a:bodyPr wrap="square" rtlCol="0">
            <a:spAutoFit/>
          </a:bodyPr>
          <a:lstStyle/>
          <a:p>
            <a:r>
              <a:rPr lang="en-US" sz="1600" b="1" dirty="0"/>
              <a:t>1 Thessalonians 4:1-3 (ESV)</a:t>
            </a:r>
            <a:r>
              <a:rPr lang="en-US" sz="1600" dirty="0"/>
              <a:t/>
            </a:r>
            <a:br>
              <a:rPr lang="en-US" sz="1600" dirty="0"/>
            </a:br>
            <a:r>
              <a:rPr lang="en-US" sz="1600" baseline="30000" dirty="0"/>
              <a:t>2 </a:t>
            </a:r>
            <a:r>
              <a:rPr lang="en-US" sz="1600" dirty="0"/>
              <a:t> </a:t>
            </a:r>
            <a:r>
              <a:rPr lang="en-US" sz="1600" u="sng" dirty="0">
                <a:solidFill>
                  <a:srgbClr val="FFFF00"/>
                </a:solidFill>
              </a:rPr>
              <a:t>For you know what instructions we gave you through the Lord Jesus</a:t>
            </a:r>
            <a:r>
              <a:rPr lang="en-US" sz="1600" dirty="0"/>
              <a:t>. </a:t>
            </a:r>
            <a:br>
              <a:rPr lang="en-US" sz="1600" dirty="0"/>
            </a:br>
            <a:r>
              <a:rPr lang="en-US" sz="1600" baseline="30000" dirty="0"/>
              <a:t>3 </a:t>
            </a:r>
            <a:r>
              <a:rPr lang="en-US" sz="1600" dirty="0"/>
              <a:t> For this is the will of God, your sanctification: that you abstain from sexual immorality; </a:t>
            </a:r>
          </a:p>
        </p:txBody>
      </p:sp>
    </p:spTree>
    <p:extLst>
      <p:ext uri="{BB962C8B-B14F-4D97-AF65-F5344CB8AC3E}">
        <p14:creationId xmlns:p14="http://schemas.microsoft.com/office/powerpoint/2010/main" val="14941929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Thessalonians </a:t>
            </a:r>
          </a:p>
        </p:txBody>
      </p:sp>
      <p:sp>
        <p:nvSpPr>
          <p:cNvPr id="3" name="TextBox 2"/>
          <p:cNvSpPr txBox="1"/>
          <p:nvPr/>
        </p:nvSpPr>
        <p:spPr>
          <a:xfrm>
            <a:off x="762000" y="1143000"/>
            <a:ext cx="8001000" cy="1815882"/>
          </a:xfrm>
          <a:prstGeom prst="rect">
            <a:avLst/>
          </a:prstGeom>
          <a:noFill/>
        </p:spPr>
        <p:txBody>
          <a:bodyPr wrap="square" rtlCol="0">
            <a:spAutoFit/>
          </a:bodyPr>
          <a:lstStyle/>
          <a:p>
            <a:r>
              <a:rPr lang="en-US" sz="1600" b="1" dirty="0"/>
              <a:t>1 Thessalonians 4:14-16 (ESV) </a:t>
            </a:r>
            <a:r>
              <a:rPr lang="en-US" sz="1600" baseline="30000" dirty="0"/>
              <a:t>14 </a:t>
            </a:r>
            <a:r>
              <a:rPr lang="en-US" sz="1600" dirty="0"/>
              <a:t> </a:t>
            </a:r>
            <a:r>
              <a:rPr lang="en-US" sz="1600" u="sng" dirty="0">
                <a:solidFill>
                  <a:srgbClr val="FFFF00"/>
                </a:solidFill>
              </a:rPr>
              <a:t>For since we believe that Jesus died and rose again, even so, through Jesus, God will bring with him those who have fallen asleep</a:t>
            </a:r>
            <a:r>
              <a:rPr lang="en-US" sz="1600" dirty="0"/>
              <a:t>. </a:t>
            </a:r>
            <a:br>
              <a:rPr lang="en-US" sz="1600" dirty="0"/>
            </a:br>
            <a:r>
              <a:rPr lang="en-US" sz="1600" baseline="30000" dirty="0"/>
              <a:t>15 </a:t>
            </a:r>
            <a:r>
              <a:rPr lang="en-US" sz="1600" dirty="0"/>
              <a:t> For this we declare to you by a word from the Lord, that we who are alive, who are left until the coming of the Lord, will not precede those who have fallen asleep. </a:t>
            </a:r>
            <a:br>
              <a:rPr lang="en-US" sz="1600" dirty="0"/>
            </a:br>
            <a:r>
              <a:rPr lang="en-US" sz="1600" baseline="30000" dirty="0"/>
              <a:t>16 </a:t>
            </a:r>
            <a:r>
              <a:rPr lang="en-US" sz="1600" dirty="0"/>
              <a:t> </a:t>
            </a:r>
            <a:r>
              <a:rPr lang="en-US" sz="1600" u="sng" dirty="0">
                <a:solidFill>
                  <a:srgbClr val="FFFF00"/>
                </a:solidFill>
              </a:rPr>
              <a:t>For the Lord himself will descend from heaven with a cry of command, with the voice of an archangel, and with the sound of the trumpet of God. And the dead in Christ will rise first</a:t>
            </a:r>
            <a:r>
              <a:rPr lang="en-US" sz="1600" dirty="0"/>
              <a:t>. </a:t>
            </a:r>
          </a:p>
        </p:txBody>
      </p:sp>
      <p:sp>
        <p:nvSpPr>
          <p:cNvPr id="4" name="TextBox 3"/>
          <p:cNvSpPr txBox="1"/>
          <p:nvPr/>
        </p:nvSpPr>
        <p:spPr>
          <a:xfrm>
            <a:off x="685800" y="3200400"/>
            <a:ext cx="8077200" cy="830997"/>
          </a:xfrm>
          <a:prstGeom prst="rect">
            <a:avLst/>
          </a:prstGeom>
          <a:noFill/>
        </p:spPr>
        <p:txBody>
          <a:bodyPr wrap="square" rtlCol="0">
            <a:spAutoFit/>
          </a:bodyPr>
          <a:lstStyle/>
          <a:p>
            <a:r>
              <a:rPr lang="en-US" sz="1600" b="1" dirty="0"/>
              <a:t>1 Thessalonians 5:9-10 (ESV) </a:t>
            </a:r>
            <a:r>
              <a:rPr lang="en-US" sz="1600" baseline="30000" dirty="0"/>
              <a:t>9 </a:t>
            </a:r>
            <a:r>
              <a:rPr lang="en-US" sz="1600" dirty="0"/>
              <a:t> For God has not destined us for wrath, </a:t>
            </a:r>
            <a:r>
              <a:rPr lang="en-US" sz="1600" dirty="0">
                <a:solidFill>
                  <a:srgbClr val="FFFF00"/>
                </a:solidFill>
              </a:rPr>
              <a:t>but to obtain salvation through our Lord Jesus Christ, </a:t>
            </a:r>
            <a:r>
              <a:rPr lang="en-US" sz="1600" dirty="0"/>
              <a:t/>
            </a:r>
            <a:br>
              <a:rPr lang="en-US" sz="1600" dirty="0"/>
            </a:br>
            <a:r>
              <a:rPr lang="en-US" sz="1600" baseline="30000" dirty="0"/>
              <a:t>10 </a:t>
            </a:r>
            <a:r>
              <a:rPr lang="en-US" sz="1600" dirty="0"/>
              <a:t> who died for us so that whether we are awake or asleep we might live with him. </a:t>
            </a:r>
          </a:p>
        </p:txBody>
      </p:sp>
      <p:sp>
        <p:nvSpPr>
          <p:cNvPr id="5" name="TextBox 4"/>
          <p:cNvSpPr txBox="1"/>
          <p:nvPr/>
        </p:nvSpPr>
        <p:spPr>
          <a:xfrm>
            <a:off x="685800" y="4267200"/>
            <a:ext cx="8077200" cy="1077218"/>
          </a:xfrm>
          <a:prstGeom prst="rect">
            <a:avLst/>
          </a:prstGeom>
          <a:noFill/>
        </p:spPr>
        <p:txBody>
          <a:bodyPr wrap="square" rtlCol="0">
            <a:spAutoFit/>
          </a:bodyPr>
          <a:lstStyle/>
          <a:p>
            <a:r>
              <a:rPr lang="en-US" sz="1600" b="1" dirty="0"/>
              <a:t>1 Thessalonians 5:23 (ESV) </a:t>
            </a:r>
            <a:r>
              <a:rPr lang="en-US" sz="1600" baseline="30000" dirty="0"/>
              <a:t>23 </a:t>
            </a:r>
            <a:r>
              <a:rPr lang="en-US" sz="1600" dirty="0"/>
              <a:t> Now may the God of peace himself sanctify you completely, and may your whole spirit and soul and body be kept </a:t>
            </a:r>
            <a:r>
              <a:rPr lang="en-US" sz="1600" u="sng" dirty="0">
                <a:solidFill>
                  <a:srgbClr val="FFFF00"/>
                </a:solidFill>
              </a:rPr>
              <a:t>blameless at the coming of our Lord Jesus Christ. </a:t>
            </a:r>
            <a:r>
              <a:rPr lang="en-US" sz="1600" dirty="0"/>
              <a:t/>
            </a:r>
            <a:br>
              <a:rPr lang="en-US" sz="1600" dirty="0"/>
            </a:br>
            <a:endParaRPr lang="en-US" sz="1600" dirty="0"/>
          </a:p>
        </p:txBody>
      </p:sp>
    </p:spTree>
    <p:extLst>
      <p:ext uri="{BB962C8B-B14F-4D97-AF65-F5344CB8AC3E}">
        <p14:creationId xmlns:p14="http://schemas.microsoft.com/office/powerpoint/2010/main" val="531282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Philippians </a:t>
            </a:r>
          </a:p>
        </p:txBody>
      </p:sp>
    </p:spTree>
    <p:extLst>
      <p:ext uri="{BB962C8B-B14F-4D97-AF65-F5344CB8AC3E}">
        <p14:creationId xmlns:p14="http://schemas.microsoft.com/office/powerpoint/2010/main" val="10128435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Philippians </a:t>
            </a:r>
          </a:p>
        </p:txBody>
      </p:sp>
      <p:sp>
        <p:nvSpPr>
          <p:cNvPr id="3" name="TextBox 2"/>
          <p:cNvSpPr txBox="1"/>
          <p:nvPr/>
        </p:nvSpPr>
        <p:spPr>
          <a:xfrm>
            <a:off x="762000" y="1143000"/>
            <a:ext cx="7924800" cy="923330"/>
          </a:xfrm>
          <a:prstGeom prst="rect">
            <a:avLst/>
          </a:prstGeom>
          <a:noFill/>
        </p:spPr>
        <p:txBody>
          <a:bodyPr wrap="square" rtlCol="0">
            <a:spAutoFit/>
          </a:bodyPr>
          <a:lstStyle/>
          <a:p>
            <a:r>
              <a:rPr lang="en-US" dirty="0"/>
              <a:t>a "case study" of a crucial passage that comprises a particularly revealing "window" upon early Christian belief and piety, especially with reference to the place of Jesus in early Christian faith and practice</a:t>
            </a:r>
            <a:r>
              <a:rPr lang="en-US" dirty="0" smtClean="0"/>
              <a:t>.'</a:t>
            </a:r>
            <a:endParaRPr lang="en-US" dirty="0"/>
          </a:p>
        </p:txBody>
      </p:sp>
      <p:sp>
        <p:nvSpPr>
          <p:cNvPr id="4" name="TextBox 3"/>
          <p:cNvSpPr txBox="1"/>
          <p:nvPr/>
        </p:nvSpPr>
        <p:spPr>
          <a:xfrm>
            <a:off x="457200" y="2209800"/>
            <a:ext cx="8382000" cy="3785652"/>
          </a:xfrm>
          <a:prstGeom prst="rect">
            <a:avLst/>
          </a:prstGeom>
          <a:noFill/>
        </p:spPr>
        <p:txBody>
          <a:bodyPr wrap="square" rtlCol="0">
            <a:spAutoFit/>
          </a:bodyPr>
          <a:lstStyle/>
          <a:p>
            <a:r>
              <a:rPr lang="en-US" sz="1600" b="1" dirty="0"/>
              <a:t>Philippians 2:5-11 (ESV) </a:t>
            </a:r>
            <a:r>
              <a:rPr lang="en-US" sz="1600" baseline="30000" dirty="0"/>
              <a:t>5 </a:t>
            </a:r>
            <a:r>
              <a:rPr lang="en-US" sz="1600" dirty="0"/>
              <a:t> Have this mind among yourselves, which is yours in Christ Jesus, </a:t>
            </a:r>
            <a:br>
              <a:rPr lang="en-US" sz="1600" dirty="0"/>
            </a:br>
            <a:r>
              <a:rPr lang="en-US" sz="1600" baseline="30000" dirty="0"/>
              <a:t>6 </a:t>
            </a:r>
            <a:r>
              <a:rPr lang="en-US" sz="1600" dirty="0"/>
              <a:t> who, though he was in the form of God, </a:t>
            </a:r>
            <a:endParaRPr lang="en-US" sz="1600" dirty="0" smtClean="0"/>
          </a:p>
          <a:p>
            <a:r>
              <a:rPr lang="en-US" sz="1600" dirty="0"/>
              <a:t>	</a:t>
            </a:r>
            <a:r>
              <a:rPr lang="en-US" sz="1600" dirty="0" smtClean="0"/>
              <a:t>		did </a:t>
            </a:r>
            <a:r>
              <a:rPr lang="en-US" sz="1600" dirty="0"/>
              <a:t>not count equality with God a thing to be grasped, </a:t>
            </a:r>
            <a:br>
              <a:rPr lang="en-US" sz="1600" dirty="0"/>
            </a:br>
            <a:r>
              <a:rPr lang="en-US" sz="1600" baseline="30000" dirty="0"/>
              <a:t>7 </a:t>
            </a:r>
            <a:r>
              <a:rPr lang="en-US" sz="1600" dirty="0"/>
              <a:t> but emptied himself, </a:t>
            </a:r>
            <a:endParaRPr lang="en-US" sz="1600" dirty="0" smtClean="0"/>
          </a:p>
          <a:p>
            <a:r>
              <a:rPr lang="en-US" sz="1600" dirty="0"/>
              <a:t> </a:t>
            </a:r>
            <a:r>
              <a:rPr lang="en-US" sz="1600" dirty="0" smtClean="0"/>
              <a:t>  by </a:t>
            </a:r>
            <a:r>
              <a:rPr lang="en-US" sz="1600" dirty="0"/>
              <a:t>taking the form of a servant, </a:t>
            </a:r>
            <a:endParaRPr lang="en-US" sz="1600" dirty="0" smtClean="0"/>
          </a:p>
          <a:p>
            <a:r>
              <a:rPr lang="en-US" sz="1600" dirty="0"/>
              <a:t> </a:t>
            </a:r>
            <a:r>
              <a:rPr lang="en-US" sz="1600" dirty="0" smtClean="0"/>
              <a:t>  being </a:t>
            </a:r>
            <a:r>
              <a:rPr lang="en-US" sz="1600" dirty="0"/>
              <a:t>born in the likeness of men. </a:t>
            </a:r>
            <a:br>
              <a:rPr lang="en-US" sz="1600" dirty="0"/>
            </a:br>
            <a:r>
              <a:rPr lang="en-US" sz="1600" baseline="30000" dirty="0"/>
              <a:t>8 </a:t>
            </a:r>
            <a:r>
              <a:rPr lang="en-US" sz="1600" dirty="0"/>
              <a:t> </a:t>
            </a:r>
            <a:r>
              <a:rPr lang="en-US" sz="1600" dirty="0" smtClean="0"/>
              <a:t>                And </a:t>
            </a:r>
            <a:r>
              <a:rPr lang="en-US" sz="1600" dirty="0"/>
              <a:t>being found in human form, </a:t>
            </a:r>
            <a:endParaRPr lang="en-US" sz="1600" dirty="0" smtClean="0"/>
          </a:p>
          <a:p>
            <a:r>
              <a:rPr lang="en-US" sz="1600" dirty="0"/>
              <a:t> </a:t>
            </a:r>
            <a:r>
              <a:rPr lang="en-US" sz="1600" dirty="0" smtClean="0"/>
              <a:t>                        he </a:t>
            </a:r>
            <a:r>
              <a:rPr lang="en-US" sz="1600" dirty="0"/>
              <a:t>humbled himself by becoming obedient to the point of death, </a:t>
            </a:r>
            <a:endParaRPr lang="en-US" sz="1600" dirty="0" smtClean="0"/>
          </a:p>
          <a:p>
            <a:r>
              <a:rPr lang="en-US" sz="1600" dirty="0"/>
              <a:t> </a:t>
            </a:r>
            <a:r>
              <a:rPr lang="en-US" sz="1600" dirty="0" smtClean="0"/>
              <a:t>                        even </a:t>
            </a:r>
            <a:r>
              <a:rPr lang="en-US" sz="1600" dirty="0"/>
              <a:t>death on a cross. </a:t>
            </a:r>
            <a:br>
              <a:rPr lang="en-US" sz="1600" dirty="0"/>
            </a:br>
            <a:r>
              <a:rPr lang="en-US" sz="1600" baseline="30000" dirty="0"/>
              <a:t>9 </a:t>
            </a:r>
            <a:r>
              <a:rPr lang="en-US" sz="1600" dirty="0"/>
              <a:t> Therefore God has highly exalted him </a:t>
            </a:r>
            <a:endParaRPr lang="en-US" sz="1600" dirty="0" smtClean="0"/>
          </a:p>
          <a:p>
            <a:r>
              <a:rPr lang="en-US" sz="1600" dirty="0"/>
              <a:t> </a:t>
            </a:r>
            <a:r>
              <a:rPr lang="en-US" sz="1600" dirty="0" smtClean="0"/>
              <a:t>                            and </a:t>
            </a:r>
            <a:r>
              <a:rPr lang="en-US" sz="1600" dirty="0"/>
              <a:t>bestowed on him the name that is above every name, </a:t>
            </a:r>
            <a:br>
              <a:rPr lang="en-US" sz="1600" dirty="0"/>
            </a:br>
            <a:r>
              <a:rPr lang="en-US" sz="1600" baseline="30000" dirty="0"/>
              <a:t>10 </a:t>
            </a:r>
            <a:r>
              <a:rPr lang="en-US" sz="1600" dirty="0"/>
              <a:t> so that at the name of Jesus every knee should bow, </a:t>
            </a:r>
            <a:endParaRPr lang="en-US" sz="1600" dirty="0" smtClean="0"/>
          </a:p>
          <a:p>
            <a:r>
              <a:rPr lang="en-US" sz="1600" dirty="0"/>
              <a:t> </a:t>
            </a:r>
            <a:r>
              <a:rPr lang="en-US" sz="1600" dirty="0" smtClean="0"/>
              <a:t>                            in </a:t>
            </a:r>
            <a:r>
              <a:rPr lang="en-US" sz="1600" dirty="0"/>
              <a:t>heaven and on earth and under the earth, </a:t>
            </a:r>
            <a:br>
              <a:rPr lang="en-US" sz="1600" dirty="0"/>
            </a:br>
            <a:r>
              <a:rPr lang="en-US" sz="1600" baseline="30000" dirty="0"/>
              <a:t>11 </a:t>
            </a:r>
            <a:r>
              <a:rPr lang="en-US" sz="1600" dirty="0"/>
              <a:t> and every tongue confess that Jesus Christ is Lord, to the glory of God the Father. </a:t>
            </a:r>
          </a:p>
        </p:txBody>
      </p:sp>
    </p:spTree>
    <p:extLst>
      <p:ext uri="{BB962C8B-B14F-4D97-AF65-F5344CB8AC3E}">
        <p14:creationId xmlns:p14="http://schemas.microsoft.com/office/powerpoint/2010/main" val="37688005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Philemon </a:t>
            </a:r>
          </a:p>
        </p:txBody>
      </p:sp>
    </p:spTree>
    <p:extLst>
      <p:ext uri="{BB962C8B-B14F-4D97-AF65-F5344CB8AC3E}">
        <p14:creationId xmlns:p14="http://schemas.microsoft.com/office/powerpoint/2010/main" val="41083950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Thessalonians </a:t>
            </a:r>
          </a:p>
        </p:txBody>
      </p:sp>
      <p:sp>
        <p:nvSpPr>
          <p:cNvPr id="5" name="TextBox 4"/>
          <p:cNvSpPr txBox="1"/>
          <p:nvPr/>
        </p:nvSpPr>
        <p:spPr>
          <a:xfrm>
            <a:off x="685800" y="1219200"/>
            <a:ext cx="8077200" cy="830997"/>
          </a:xfrm>
          <a:prstGeom prst="rect">
            <a:avLst/>
          </a:prstGeom>
          <a:noFill/>
        </p:spPr>
        <p:txBody>
          <a:bodyPr wrap="square" rtlCol="0">
            <a:spAutoFit/>
          </a:bodyPr>
          <a:lstStyle/>
          <a:p>
            <a:r>
              <a:rPr lang="en-US" sz="1600" b="1" dirty="0"/>
              <a:t>2 Thessalonians 1:1-2 (ESV) </a:t>
            </a:r>
            <a:r>
              <a:rPr lang="en-US" sz="1600" baseline="30000" dirty="0"/>
              <a:t>1 </a:t>
            </a:r>
            <a:r>
              <a:rPr lang="en-US" sz="1600" dirty="0"/>
              <a:t> Paul, Silvanus, and Timothy, To the church of the Thessalonians </a:t>
            </a:r>
            <a:r>
              <a:rPr lang="en-US" sz="1600" u="sng" dirty="0">
                <a:solidFill>
                  <a:srgbClr val="FFFF00"/>
                </a:solidFill>
              </a:rPr>
              <a:t>in God our Father and the Lord Jesus Christ: </a:t>
            </a:r>
            <a:br>
              <a:rPr lang="en-US" sz="1600" u="sng" dirty="0">
                <a:solidFill>
                  <a:srgbClr val="FFFF00"/>
                </a:solidFill>
              </a:rPr>
            </a:br>
            <a:r>
              <a:rPr lang="en-US" sz="1600" u="sng" baseline="30000" dirty="0">
                <a:solidFill>
                  <a:srgbClr val="FFFF00"/>
                </a:solidFill>
              </a:rPr>
              <a:t>2 </a:t>
            </a:r>
            <a:r>
              <a:rPr lang="en-US" sz="1600" u="sng" dirty="0">
                <a:solidFill>
                  <a:srgbClr val="FFFF00"/>
                </a:solidFill>
              </a:rPr>
              <a:t> Grace to you and peace from God our Father and the Lord Jesus Christ. </a:t>
            </a:r>
          </a:p>
        </p:txBody>
      </p:sp>
      <p:sp>
        <p:nvSpPr>
          <p:cNvPr id="6" name="TextBox 5"/>
          <p:cNvSpPr txBox="1"/>
          <p:nvPr/>
        </p:nvSpPr>
        <p:spPr>
          <a:xfrm>
            <a:off x="685800" y="2133600"/>
            <a:ext cx="8077200" cy="1077218"/>
          </a:xfrm>
          <a:prstGeom prst="rect">
            <a:avLst/>
          </a:prstGeom>
          <a:noFill/>
        </p:spPr>
        <p:txBody>
          <a:bodyPr wrap="square" rtlCol="0">
            <a:spAutoFit/>
          </a:bodyPr>
          <a:lstStyle/>
          <a:p>
            <a:r>
              <a:rPr lang="en-US" sz="1600" b="1" dirty="0"/>
              <a:t>2 Thessalonians 1:7-8 (ESV) </a:t>
            </a:r>
            <a:r>
              <a:rPr lang="en-US" sz="1600" baseline="30000" dirty="0"/>
              <a:t>7 </a:t>
            </a:r>
            <a:r>
              <a:rPr lang="en-US" sz="1600" dirty="0"/>
              <a:t> and to grant relief to you who are afflicted as well as to us, </a:t>
            </a:r>
            <a:r>
              <a:rPr lang="en-US" sz="1600" u="sng" dirty="0">
                <a:solidFill>
                  <a:srgbClr val="FFFF00"/>
                </a:solidFill>
              </a:rPr>
              <a:t>when the Lord Jesus is revealed from heaven with his mighty angels </a:t>
            </a:r>
            <a:r>
              <a:rPr lang="en-US" sz="1600" baseline="30000" dirty="0"/>
              <a:t>8 </a:t>
            </a:r>
            <a:r>
              <a:rPr lang="en-US" sz="1600" dirty="0"/>
              <a:t> in flaming fire, inflicting vengeance on those who do not know God and on those who do not obey the gospel of our Lord Jesus. </a:t>
            </a:r>
          </a:p>
        </p:txBody>
      </p:sp>
      <p:sp>
        <p:nvSpPr>
          <p:cNvPr id="7" name="TextBox 6"/>
          <p:cNvSpPr txBox="1"/>
          <p:nvPr/>
        </p:nvSpPr>
        <p:spPr>
          <a:xfrm>
            <a:off x="685800" y="3330000"/>
            <a:ext cx="8077200" cy="584775"/>
          </a:xfrm>
          <a:prstGeom prst="rect">
            <a:avLst/>
          </a:prstGeom>
          <a:noFill/>
        </p:spPr>
        <p:txBody>
          <a:bodyPr wrap="square" rtlCol="0">
            <a:spAutoFit/>
          </a:bodyPr>
          <a:lstStyle/>
          <a:p>
            <a:r>
              <a:rPr lang="en-US" sz="1600" b="1" dirty="0"/>
              <a:t>2 Thessalonians 1:12 (ESV) </a:t>
            </a:r>
            <a:r>
              <a:rPr lang="en-US" sz="1600" baseline="30000" dirty="0"/>
              <a:t>12 </a:t>
            </a:r>
            <a:r>
              <a:rPr lang="en-US" sz="1600" dirty="0"/>
              <a:t> </a:t>
            </a:r>
            <a:r>
              <a:rPr lang="en-US" sz="1600" u="sng" dirty="0">
                <a:solidFill>
                  <a:srgbClr val="FFFF00"/>
                </a:solidFill>
              </a:rPr>
              <a:t>so that the name of our Lord Jesus may be glorified in you, and you in him, according to the grace of our God and the Lord Jesus Christ. </a:t>
            </a:r>
          </a:p>
        </p:txBody>
      </p:sp>
      <p:sp>
        <p:nvSpPr>
          <p:cNvPr id="8" name="TextBox 7"/>
          <p:cNvSpPr txBox="1"/>
          <p:nvPr/>
        </p:nvSpPr>
        <p:spPr>
          <a:xfrm>
            <a:off x="685800" y="4114800"/>
            <a:ext cx="8077200" cy="1323439"/>
          </a:xfrm>
          <a:prstGeom prst="rect">
            <a:avLst/>
          </a:prstGeom>
          <a:noFill/>
        </p:spPr>
        <p:txBody>
          <a:bodyPr wrap="square" rtlCol="0">
            <a:spAutoFit/>
          </a:bodyPr>
          <a:lstStyle/>
          <a:p>
            <a:r>
              <a:rPr lang="en-US" sz="1600" b="1" dirty="0"/>
              <a:t>2 Thessalonians 2:13-14 (ESV) </a:t>
            </a:r>
            <a:r>
              <a:rPr lang="en-US" sz="1600" baseline="30000" dirty="0"/>
              <a:t>13 </a:t>
            </a:r>
            <a:r>
              <a:rPr lang="en-US" sz="1600" dirty="0"/>
              <a:t> But we ought always to give thanks to God for you, brothers beloved by the Lord, because God chose you as the first fruits to be saved, through sanctification by the Spirit and belief in the truth.  </a:t>
            </a:r>
            <a:r>
              <a:rPr lang="en-US" sz="1600" baseline="30000" dirty="0"/>
              <a:t>14 </a:t>
            </a:r>
            <a:r>
              <a:rPr lang="en-US" sz="1600" dirty="0"/>
              <a:t> </a:t>
            </a:r>
            <a:r>
              <a:rPr lang="en-US" sz="1600" u="sng" dirty="0">
                <a:solidFill>
                  <a:srgbClr val="FFFF00"/>
                </a:solidFill>
              </a:rPr>
              <a:t>To this he called you through our gospel, so that you may obtain the glory of our Lord Jesus Christ. </a:t>
            </a:r>
          </a:p>
          <a:p>
            <a:endParaRPr lang="en-US" sz="1600" dirty="0"/>
          </a:p>
        </p:txBody>
      </p:sp>
      <p:sp>
        <p:nvSpPr>
          <p:cNvPr id="9" name="TextBox 8"/>
          <p:cNvSpPr txBox="1"/>
          <p:nvPr/>
        </p:nvSpPr>
        <p:spPr>
          <a:xfrm>
            <a:off x="685800" y="5438239"/>
            <a:ext cx="8077200" cy="830997"/>
          </a:xfrm>
          <a:prstGeom prst="rect">
            <a:avLst/>
          </a:prstGeom>
          <a:noFill/>
        </p:spPr>
        <p:txBody>
          <a:bodyPr wrap="square" rtlCol="0">
            <a:spAutoFit/>
          </a:bodyPr>
          <a:lstStyle/>
          <a:p>
            <a:r>
              <a:rPr lang="en-US" sz="1600" b="1" dirty="0"/>
              <a:t>2 Thessalonians 2:16-17 (ESV) </a:t>
            </a:r>
            <a:r>
              <a:rPr lang="en-US" sz="1600" baseline="30000" dirty="0"/>
              <a:t>16 </a:t>
            </a:r>
            <a:r>
              <a:rPr lang="en-US" sz="1600" dirty="0"/>
              <a:t> </a:t>
            </a:r>
            <a:r>
              <a:rPr lang="en-US" sz="1600" u="sng" dirty="0">
                <a:solidFill>
                  <a:srgbClr val="FFFF00"/>
                </a:solidFill>
              </a:rPr>
              <a:t>Now may our Lord Jesus Christ himself, and God our Father, </a:t>
            </a:r>
            <a:r>
              <a:rPr lang="en-US" sz="1600" dirty="0"/>
              <a:t>who loved us and gave us eternal comfort and good hope through grace, </a:t>
            </a:r>
            <a:br>
              <a:rPr lang="en-US" sz="1600" dirty="0"/>
            </a:br>
            <a:r>
              <a:rPr lang="en-US" sz="1600" baseline="30000" dirty="0"/>
              <a:t>17 </a:t>
            </a:r>
            <a:r>
              <a:rPr lang="en-US" sz="1600" dirty="0"/>
              <a:t> comfort your hearts and establish them in every good work and word. </a:t>
            </a:r>
          </a:p>
        </p:txBody>
      </p:sp>
    </p:spTree>
    <p:extLst>
      <p:ext uri="{BB962C8B-B14F-4D97-AF65-F5344CB8AC3E}">
        <p14:creationId xmlns:p14="http://schemas.microsoft.com/office/powerpoint/2010/main" val="28008197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Thessalonians </a:t>
            </a:r>
          </a:p>
        </p:txBody>
      </p:sp>
      <p:sp>
        <p:nvSpPr>
          <p:cNvPr id="3" name="TextBox 2"/>
          <p:cNvSpPr txBox="1"/>
          <p:nvPr/>
        </p:nvSpPr>
        <p:spPr>
          <a:xfrm>
            <a:off x="685800" y="1219200"/>
            <a:ext cx="8077200" cy="646331"/>
          </a:xfrm>
          <a:prstGeom prst="rect">
            <a:avLst/>
          </a:prstGeom>
          <a:noFill/>
        </p:spPr>
        <p:txBody>
          <a:bodyPr wrap="square" rtlCol="0">
            <a:spAutoFit/>
          </a:bodyPr>
          <a:lstStyle/>
          <a:p>
            <a:r>
              <a:rPr lang="en-US" b="1" dirty="0"/>
              <a:t>2 Thessalonians 3:5 (ESV) </a:t>
            </a:r>
            <a:r>
              <a:rPr lang="en-US" baseline="30000" dirty="0"/>
              <a:t>5 </a:t>
            </a:r>
            <a:r>
              <a:rPr lang="en-US" dirty="0"/>
              <a:t> </a:t>
            </a:r>
            <a:r>
              <a:rPr lang="en-US" u="sng" dirty="0">
                <a:solidFill>
                  <a:srgbClr val="FFFF00"/>
                </a:solidFill>
              </a:rPr>
              <a:t>May the Lord direct your hearts to the love of God and to the steadfastness of Christ. </a:t>
            </a:r>
          </a:p>
        </p:txBody>
      </p:sp>
      <p:sp>
        <p:nvSpPr>
          <p:cNvPr id="4" name="TextBox 3"/>
          <p:cNvSpPr txBox="1"/>
          <p:nvPr/>
        </p:nvSpPr>
        <p:spPr>
          <a:xfrm>
            <a:off x="685800" y="2209800"/>
            <a:ext cx="8077200" cy="923330"/>
          </a:xfrm>
          <a:prstGeom prst="rect">
            <a:avLst/>
          </a:prstGeom>
          <a:noFill/>
        </p:spPr>
        <p:txBody>
          <a:bodyPr wrap="square" rtlCol="0">
            <a:spAutoFit/>
          </a:bodyPr>
          <a:lstStyle/>
          <a:p>
            <a:r>
              <a:rPr lang="en-US" b="1" dirty="0"/>
              <a:t>2 Thessalonians 3:6 (ESV) </a:t>
            </a:r>
            <a:r>
              <a:rPr lang="en-US" baseline="30000" dirty="0"/>
              <a:t>6 </a:t>
            </a:r>
            <a:r>
              <a:rPr lang="en-US" dirty="0"/>
              <a:t> Now we command you, brothers, </a:t>
            </a:r>
            <a:r>
              <a:rPr lang="en-US" u="sng" dirty="0">
                <a:solidFill>
                  <a:srgbClr val="FFFF00"/>
                </a:solidFill>
              </a:rPr>
              <a:t>in the name of our Lord Jesus Christ,</a:t>
            </a:r>
            <a:r>
              <a:rPr lang="en-US" dirty="0"/>
              <a:t> that you keep away from any brother who is walking in idleness and not in accord with the tradition that you received from us. </a:t>
            </a:r>
          </a:p>
        </p:txBody>
      </p:sp>
      <p:sp>
        <p:nvSpPr>
          <p:cNvPr id="11" name="TextBox 10"/>
          <p:cNvSpPr txBox="1"/>
          <p:nvPr/>
        </p:nvSpPr>
        <p:spPr>
          <a:xfrm>
            <a:off x="685800" y="3505200"/>
            <a:ext cx="8077200" cy="923330"/>
          </a:xfrm>
          <a:prstGeom prst="rect">
            <a:avLst/>
          </a:prstGeom>
          <a:noFill/>
        </p:spPr>
        <p:txBody>
          <a:bodyPr wrap="square" rtlCol="0">
            <a:spAutoFit/>
          </a:bodyPr>
          <a:lstStyle/>
          <a:p>
            <a:r>
              <a:rPr lang="en-US" b="1" dirty="0"/>
              <a:t>2 Thessalonians 3:12 (ESV) </a:t>
            </a:r>
            <a:r>
              <a:rPr lang="en-US" baseline="30000" dirty="0"/>
              <a:t>12 </a:t>
            </a:r>
            <a:r>
              <a:rPr lang="en-US" dirty="0"/>
              <a:t> Now such persons we command and </a:t>
            </a:r>
            <a:r>
              <a:rPr lang="en-US" u="sng" dirty="0">
                <a:solidFill>
                  <a:srgbClr val="FFFF00"/>
                </a:solidFill>
              </a:rPr>
              <a:t>encourage in the Lord Jesus Christ </a:t>
            </a:r>
            <a:r>
              <a:rPr lang="en-US" dirty="0"/>
              <a:t>to do their work quietly and to earn their own living. </a:t>
            </a:r>
          </a:p>
        </p:txBody>
      </p:sp>
      <p:sp>
        <p:nvSpPr>
          <p:cNvPr id="12" name="TextBox 11"/>
          <p:cNvSpPr txBox="1"/>
          <p:nvPr/>
        </p:nvSpPr>
        <p:spPr>
          <a:xfrm>
            <a:off x="685800" y="4724400"/>
            <a:ext cx="8001000" cy="1200329"/>
          </a:xfrm>
          <a:prstGeom prst="rect">
            <a:avLst/>
          </a:prstGeom>
          <a:noFill/>
        </p:spPr>
        <p:txBody>
          <a:bodyPr wrap="square" rtlCol="0">
            <a:spAutoFit/>
          </a:bodyPr>
          <a:lstStyle/>
          <a:p>
            <a:r>
              <a:rPr lang="en-US" b="1" dirty="0"/>
              <a:t>2 Thessalonians 3:17-18 (ESV) </a:t>
            </a:r>
            <a:r>
              <a:rPr lang="en-US" baseline="30000" dirty="0"/>
              <a:t>17 </a:t>
            </a:r>
            <a:r>
              <a:rPr lang="en-US" dirty="0"/>
              <a:t> I, Paul, write this greeting with my own hand. This is the sign of genuineness in every letter of mine; it is the way I write. </a:t>
            </a:r>
            <a:br>
              <a:rPr lang="en-US" dirty="0"/>
            </a:br>
            <a:r>
              <a:rPr lang="en-US" baseline="30000" dirty="0"/>
              <a:t>18 </a:t>
            </a:r>
            <a:r>
              <a:rPr lang="en-US" dirty="0"/>
              <a:t> </a:t>
            </a:r>
            <a:r>
              <a:rPr lang="en-US" u="sng" dirty="0">
                <a:solidFill>
                  <a:srgbClr val="FFFF00"/>
                </a:solidFill>
              </a:rPr>
              <a:t>The grace of our Lord Jesus Christ be with you all. </a:t>
            </a:r>
          </a:p>
        </p:txBody>
      </p:sp>
    </p:spTree>
    <p:extLst>
      <p:ext uri="{BB962C8B-B14F-4D97-AF65-F5344CB8AC3E}">
        <p14:creationId xmlns:p14="http://schemas.microsoft.com/office/powerpoint/2010/main" val="1534423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1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7827" name="Picture 4"/>
          <p:cNvPicPr>
            <a:picLocks noChangeAspect="1"/>
          </p:cNvPicPr>
          <p:nvPr/>
        </p:nvPicPr>
        <p:blipFill>
          <a:blip r:embed="rId2">
            <a:extLst>
              <a:ext uri="{28A0092B-C50C-407E-A947-70E740481C1C}">
                <a14:useLocalDpi xmlns:a14="http://schemas.microsoft.com/office/drawing/2010/main" val="0"/>
              </a:ext>
            </a:extLst>
          </a:blip>
          <a:srcRect l="4854" r="-4854" b="7864"/>
          <a:stretch>
            <a:fillRect/>
          </a:stretch>
        </p:blipFill>
        <p:spPr bwMode="auto">
          <a:xfrm>
            <a:off x="0" y="1606550"/>
            <a:ext cx="565626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4522788" y="2890838"/>
            <a:ext cx="2697162" cy="69850"/>
          </a:xfrm>
          <a:custGeom>
            <a:avLst/>
            <a:gdLst>
              <a:gd name="connsiteX0" fmla="*/ 0 w 2696705"/>
              <a:gd name="connsiteY0" fmla="*/ 0 h 69742"/>
              <a:gd name="connsiteX1" fmla="*/ 54244 w 2696705"/>
              <a:gd name="connsiteY1" fmla="*/ 7749 h 69742"/>
              <a:gd name="connsiteX2" fmla="*/ 85241 w 2696705"/>
              <a:gd name="connsiteY2" fmla="*/ 23247 h 69742"/>
              <a:gd name="connsiteX3" fmla="*/ 232475 w 2696705"/>
              <a:gd name="connsiteY3" fmla="*/ 30996 h 69742"/>
              <a:gd name="connsiteX4" fmla="*/ 813661 w 2696705"/>
              <a:gd name="connsiteY4" fmla="*/ 46495 h 69742"/>
              <a:gd name="connsiteX5" fmla="*/ 1131376 w 2696705"/>
              <a:gd name="connsiteY5" fmla="*/ 61993 h 69742"/>
              <a:gd name="connsiteX6" fmla="*/ 2696705 w 2696705"/>
              <a:gd name="connsiteY6" fmla="*/ 69742 h 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705" h="69742">
                <a:moveTo>
                  <a:pt x="0" y="0"/>
                </a:moveTo>
                <a:cubicBezTo>
                  <a:pt x="18081" y="2583"/>
                  <a:pt x="36623" y="2943"/>
                  <a:pt x="54244" y="7749"/>
                </a:cubicBezTo>
                <a:cubicBezTo>
                  <a:pt x="65389" y="10788"/>
                  <a:pt x="73786" y="21753"/>
                  <a:pt x="85241" y="23247"/>
                </a:cubicBezTo>
                <a:cubicBezTo>
                  <a:pt x="133974" y="29603"/>
                  <a:pt x="183382" y="28713"/>
                  <a:pt x="232475" y="30996"/>
                </a:cubicBezTo>
                <a:cubicBezTo>
                  <a:pt x="492897" y="43108"/>
                  <a:pt x="477896" y="39911"/>
                  <a:pt x="813661" y="46495"/>
                </a:cubicBezTo>
                <a:lnTo>
                  <a:pt x="1131376" y="61993"/>
                </a:lnTo>
                <a:lnTo>
                  <a:pt x="2696705" y="69742"/>
                </a:lnTo>
              </a:path>
            </a:pathLst>
          </a:cu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Freeform 8"/>
          <p:cNvSpPr/>
          <p:nvPr/>
        </p:nvSpPr>
        <p:spPr>
          <a:xfrm>
            <a:off x="4484688" y="2974975"/>
            <a:ext cx="2719387" cy="3898900"/>
          </a:xfrm>
          <a:custGeom>
            <a:avLst/>
            <a:gdLst>
              <a:gd name="connsiteX0" fmla="*/ 2938018 w 2938018"/>
              <a:gd name="connsiteY0" fmla="*/ 0 h 4308529"/>
              <a:gd name="connsiteX1" fmla="*/ 2930269 w 2938018"/>
              <a:gd name="connsiteY1" fmla="*/ 309966 h 4308529"/>
              <a:gd name="connsiteX2" fmla="*/ 2922519 w 2938018"/>
              <a:gd name="connsiteY2" fmla="*/ 379708 h 4308529"/>
              <a:gd name="connsiteX3" fmla="*/ 2899272 w 2938018"/>
              <a:gd name="connsiteY3" fmla="*/ 472698 h 4308529"/>
              <a:gd name="connsiteX4" fmla="*/ 2868275 w 2938018"/>
              <a:gd name="connsiteY4" fmla="*/ 511444 h 4308529"/>
              <a:gd name="connsiteX5" fmla="*/ 2845028 w 2938018"/>
              <a:gd name="connsiteY5" fmla="*/ 542441 h 4308529"/>
              <a:gd name="connsiteX6" fmla="*/ 2829530 w 2938018"/>
              <a:gd name="connsiteY6" fmla="*/ 565688 h 4308529"/>
              <a:gd name="connsiteX7" fmla="*/ 2806282 w 2938018"/>
              <a:gd name="connsiteY7" fmla="*/ 573437 h 4308529"/>
              <a:gd name="connsiteX8" fmla="*/ 2759787 w 2938018"/>
              <a:gd name="connsiteY8" fmla="*/ 658678 h 4308529"/>
              <a:gd name="connsiteX9" fmla="*/ 2736540 w 2938018"/>
              <a:gd name="connsiteY9" fmla="*/ 712922 h 4308529"/>
              <a:gd name="connsiteX10" fmla="*/ 2728791 w 2938018"/>
              <a:gd name="connsiteY10" fmla="*/ 736169 h 4308529"/>
              <a:gd name="connsiteX11" fmla="*/ 2705543 w 2938018"/>
              <a:gd name="connsiteY11" fmla="*/ 759417 h 4308529"/>
              <a:gd name="connsiteX12" fmla="*/ 2697794 w 2938018"/>
              <a:gd name="connsiteY12" fmla="*/ 782664 h 4308529"/>
              <a:gd name="connsiteX13" fmla="*/ 2690045 w 2938018"/>
              <a:gd name="connsiteY13" fmla="*/ 813661 h 4308529"/>
              <a:gd name="connsiteX14" fmla="*/ 2674547 w 2938018"/>
              <a:gd name="connsiteY14" fmla="*/ 860156 h 4308529"/>
              <a:gd name="connsiteX15" fmla="*/ 2659048 w 2938018"/>
              <a:gd name="connsiteY15" fmla="*/ 875654 h 4308529"/>
              <a:gd name="connsiteX16" fmla="*/ 2643550 w 2938018"/>
              <a:gd name="connsiteY16" fmla="*/ 906651 h 4308529"/>
              <a:gd name="connsiteX17" fmla="*/ 2589306 w 2938018"/>
              <a:gd name="connsiteY17" fmla="*/ 945396 h 4308529"/>
              <a:gd name="connsiteX18" fmla="*/ 2558309 w 2938018"/>
              <a:gd name="connsiteY18" fmla="*/ 991891 h 4308529"/>
              <a:gd name="connsiteX19" fmla="*/ 2496316 w 2938018"/>
              <a:gd name="connsiteY19" fmla="*/ 1053885 h 4308529"/>
              <a:gd name="connsiteX20" fmla="*/ 2449821 w 2938018"/>
              <a:gd name="connsiteY20" fmla="*/ 1131376 h 4308529"/>
              <a:gd name="connsiteX21" fmla="*/ 2403326 w 2938018"/>
              <a:gd name="connsiteY21" fmla="*/ 1170122 h 4308529"/>
              <a:gd name="connsiteX22" fmla="*/ 2387828 w 2938018"/>
              <a:gd name="connsiteY22" fmla="*/ 1232115 h 4308529"/>
              <a:gd name="connsiteX23" fmla="*/ 2372330 w 2938018"/>
              <a:gd name="connsiteY23" fmla="*/ 1255363 h 4308529"/>
              <a:gd name="connsiteX24" fmla="*/ 2364580 w 2938018"/>
              <a:gd name="connsiteY24" fmla="*/ 1278610 h 4308529"/>
              <a:gd name="connsiteX25" fmla="*/ 2341333 w 2938018"/>
              <a:gd name="connsiteY25" fmla="*/ 1294108 h 4308529"/>
              <a:gd name="connsiteX26" fmla="*/ 2310336 w 2938018"/>
              <a:gd name="connsiteY26" fmla="*/ 1371600 h 4308529"/>
              <a:gd name="connsiteX27" fmla="*/ 2287089 w 2938018"/>
              <a:gd name="connsiteY27" fmla="*/ 1410346 h 4308529"/>
              <a:gd name="connsiteX28" fmla="*/ 2263841 w 2938018"/>
              <a:gd name="connsiteY28" fmla="*/ 1480088 h 4308529"/>
              <a:gd name="connsiteX29" fmla="*/ 2256092 w 2938018"/>
              <a:gd name="connsiteY29" fmla="*/ 1503335 h 4308529"/>
              <a:gd name="connsiteX30" fmla="*/ 2232845 w 2938018"/>
              <a:gd name="connsiteY30" fmla="*/ 1549830 h 4308529"/>
              <a:gd name="connsiteX31" fmla="*/ 2178601 w 2938018"/>
              <a:gd name="connsiteY31" fmla="*/ 1642820 h 4308529"/>
              <a:gd name="connsiteX32" fmla="*/ 2163102 w 2938018"/>
              <a:gd name="connsiteY32" fmla="*/ 1673817 h 4308529"/>
              <a:gd name="connsiteX33" fmla="*/ 2139855 w 2938018"/>
              <a:gd name="connsiteY33" fmla="*/ 1759057 h 4308529"/>
              <a:gd name="connsiteX34" fmla="*/ 2132106 w 2938018"/>
              <a:gd name="connsiteY34" fmla="*/ 1782305 h 4308529"/>
              <a:gd name="connsiteX35" fmla="*/ 2124357 w 2938018"/>
              <a:gd name="connsiteY35" fmla="*/ 1898542 h 4308529"/>
              <a:gd name="connsiteX36" fmla="*/ 2116608 w 2938018"/>
              <a:gd name="connsiteY36" fmla="*/ 1929539 h 4308529"/>
              <a:gd name="connsiteX37" fmla="*/ 2101109 w 2938018"/>
              <a:gd name="connsiteY37" fmla="*/ 2014780 h 4308529"/>
              <a:gd name="connsiteX38" fmla="*/ 2085611 w 2938018"/>
              <a:gd name="connsiteY38" fmla="*/ 2038027 h 4308529"/>
              <a:gd name="connsiteX39" fmla="*/ 2070113 w 2938018"/>
              <a:gd name="connsiteY39" fmla="*/ 2084522 h 4308529"/>
              <a:gd name="connsiteX40" fmla="*/ 2054614 w 2938018"/>
              <a:gd name="connsiteY40" fmla="*/ 2107769 h 4308529"/>
              <a:gd name="connsiteX41" fmla="*/ 2000370 w 2938018"/>
              <a:gd name="connsiteY41" fmla="*/ 2200759 h 4308529"/>
              <a:gd name="connsiteX42" fmla="*/ 1969374 w 2938018"/>
              <a:gd name="connsiteY42" fmla="*/ 2255003 h 4308529"/>
              <a:gd name="connsiteX43" fmla="*/ 1946126 w 2938018"/>
              <a:gd name="connsiteY43" fmla="*/ 2270502 h 4308529"/>
              <a:gd name="connsiteX44" fmla="*/ 1922879 w 2938018"/>
              <a:gd name="connsiteY44" fmla="*/ 2301498 h 4308529"/>
              <a:gd name="connsiteX45" fmla="*/ 1884133 w 2938018"/>
              <a:gd name="connsiteY45" fmla="*/ 2347993 h 4308529"/>
              <a:gd name="connsiteX46" fmla="*/ 1860886 w 2938018"/>
              <a:gd name="connsiteY46" fmla="*/ 2394488 h 4308529"/>
              <a:gd name="connsiteX47" fmla="*/ 1853136 w 2938018"/>
              <a:gd name="connsiteY47" fmla="*/ 2417735 h 4308529"/>
              <a:gd name="connsiteX48" fmla="*/ 1837638 w 2938018"/>
              <a:gd name="connsiteY48" fmla="*/ 2433234 h 4308529"/>
              <a:gd name="connsiteX49" fmla="*/ 1806641 w 2938018"/>
              <a:gd name="connsiteY49" fmla="*/ 2471980 h 4308529"/>
              <a:gd name="connsiteX50" fmla="*/ 1798892 w 2938018"/>
              <a:gd name="connsiteY50" fmla="*/ 2495227 h 4308529"/>
              <a:gd name="connsiteX51" fmla="*/ 1791143 w 2938018"/>
              <a:gd name="connsiteY51" fmla="*/ 2533973 h 4308529"/>
              <a:gd name="connsiteX52" fmla="*/ 1775645 w 2938018"/>
              <a:gd name="connsiteY52" fmla="*/ 2557220 h 4308529"/>
              <a:gd name="connsiteX53" fmla="*/ 1767896 w 2938018"/>
              <a:gd name="connsiteY53" fmla="*/ 2580468 h 4308529"/>
              <a:gd name="connsiteX54" fmla="*/ 1752397 w 2938018"/>
              <a:gd name="connsiteY54" fmla="*/ 2595966 h 4308529"/>
              <a:gd name="connsiteX55" fmla="*/ 1698153 w 2938018"/>
              <a:gd name="connsiteY55" fmla="*/ 2657959 h 4308529"/>
              <a:gd name="connsiteX56" fmla="*/ 1636160 w 2938018"/>
              <a:gd name="connsiteY56" fmla="*/ 2696705 h 4308529"/>
              <a:gd name="connsiteX57" fmla="*/ 1543170 w 2938018"/>
              <a:gd name="connsiteY57" fmla="*/ 2774196 h 4308529"/>
              <a:gd name="connsiteX58" fmla="*/ 1512174 w 2938018"/>
              <a:gd name="connsiteY58" fmla="*/ 2812942 h 4308529"/>
              <a:gd name="connsiteX59" fmla="*/ 1481177 w 2938018"/>
              <a:gd name="connsiteY59" fmla="*/ 2828441 h 4308529"/>
              <a:gd name="connsiteX60" fmla="*/ 1442431 w 2938018"/>
              <a:gd name="connsiteY60" fmla="*/ 2867186 h 4308529"/>
              <a:gd name="connsiteX61" fmla="*/ 1395936 w 2938018"/>
              <a:gd name="connsiteY61" fmla="*/ 2890434 h 4308529"/>
              <a:gd name="connsiteX62" fmla="*/ 1333943 w 2938018"/>
              <a:gd name="connsiteY62" fmla="*/ 2944678 h 4308529"/>
              <a:gd name="connsiteX63" fmla="*/ 1271950 w 2938018"/>
              <a:gd name="connsiteY63" fmla="*/ 2991173 h 4308529"/>
              <a:gd name="connsiteX64" fmla="*/ 1248702 w 2938018"/>
              <a:gd name="connsiteY64" fmla="*/ 3006671 h 4308529"/>
              <a:gd name="connsiteX65" fmla="*/ 1194458 w 2938018"/>
              <a:gd name="connsiteY65" fmla="*/ 3037668 h 4308529"/>
              <a:gd name="connsiteX66" fmla="*/ 1132465 w 2938018"/>
              <a:gd name="connsiteY66" fmla="*/ 3076413 h 4308529"/>
              <a:gd name="connsiteX67" fmla="*/ 1101469 w 2938018"/>
              <a:gd name="connsiteY67" fmla="*/ 3084163 h 4308529"/>
              <a:gd name="connsiteX68" fmla="*/ 1078221 w 2938018"/>
              <a:gd name="connsiteY68" fmla="*/ 3115159 h 4308529"/>
              <a:gd name="connsiteX69" fmla="*/ 1047225 w 2938018"/>
              <a:gd name="connsiteY69" fmla="*/ 3130657 h 4308529"/>
              <a:gd name="connsiteX70" fmla="*/ 961984 w 2938018"/>
              <a:gd name="connsiteY70" fmla="*/ 3192651 h 4308529"/>
              <a:gd name="connsiteX71" fmla="*/ 899991 w 2938018"/>
              <a:gd name="connsiteY71" fmla="*/ 3223647 h 4308529"/>
              <a:gd name="connsiteX72" fmla="*/ 868994 w 2938018"/>
              <a:gd name="connsiteY72" fmla="*/ 3246895 h 4308529"/>
              <a:gd name="connsiteX73" fmla="*/ 822499 w 2938018"/>
              <a:gd name="connsiteY73" fmla="*/ 3262393 h 4308529"/>
              <a:gd name="connsiteX74" fmla="*/ 799252 w 2938018"/>
              <a:gd name="connsiteY74" fmla="*/ 3270142 h 4308529"/>
              <a:gd name="connsiteX75" fmla="*/ 776004 w 2938018"/>
              <a:gd name="connsiteY75" fmla="*/ 3277891 h 4308529"/>
              <a:gd name="connsiteX76" fmla="*/ 729509 w 2938018"/>
              <a:gd name="connsiteY76" fmla="*/ 3308888 h 4308529"/>
              <a:gd name="connsiteX77" fmla="*/ 683014 w 2938018"/>
              <a:gd name="connsiteY77" fmla="*/ 3332135 h 4308529"/>
              <a:gd name="connsiteX78" fmla="*/ 659767 w 2938018"/>
              <a:gd name="connsiteY78" fmla="*/ 3347634 h 4308529"/>
              <a:gd name="connsiteX79" fmla="*/ 636519 w 2938018"/>
              <a:gd name="connsiteY79" fmla="*/ 3355383 h 4308529"/>
              <a:gd name="connsiteX80" fmla="*/ 613272 w 2938018"/>
              <a:gd name="connsiteY80" fmla="*/ 3378630 h 4308529"/>
              <a:gd name="connsiteX81" fmla="*/ 566777 w 2938018"/>
              <a:gd name="connsiteY81" fmla="*/ 3394129 h 4308529"/>
              <a:gd name="connsiteX82" fmla="*/ 528031 w 2938018"/>
              <a:gd name="connsiteY82" fmla="*/ 3425125 h 4308529"/>
              <a:gd name="connsiteX83" fmla="*/ 466038 w 2938018"/>
              <a:gd name="connsiteY83" fmla="*/ 3479369 h 4308529"/>
              <a:gd name="connsiteX84" fmla="*/ 442791 w 2938018"/>
              <a:gd name="connsiteY84" fmla="*/ 3487119 h 4308529"/>
              <a:gd name="connsiteX85" fmla="*/ 419543 w 2938018"/>
              <a:gd name="connsiteY85" fmla="*/ 3518115 h 4308529"/>
              <a:gd name="connsiteX86" fmla="*/ 388547 w 2938018"/>
              <a:gd name="connsiteY86" fmla="*/ 3541363 h 4308529"/>
              <a:gd name="connsiteX87" fmla="*/ 357550 w 2938018"/>
              <a:gd name="connsiteY87" fmla="*/ 3572359 h 4308529"/>
              <a:gd name="connsiteX88" fmla="*/ 334302 w 2938018"/>
              <a:gd name="connsiteY88" fmla="*/ 3595607 h 4308529"/>
              <a:gd name="connsiteX89" fmla="*/ 318804 w 2938018"/>
              <a:gd name="connsiteY89" fmla="*/ 3626603 h 4308529"/>
              <a:gd name="connsiteX90" fmla="*/ 303306 w 2938018"/>
              <a:gd name="connsiteY90" fmla="*/ 3649851 h 4308529"/>
              <a:gd name="connsiteX91" fmla="*/ 280058 w 2938018"/>
              <a:gd name="connsiteY91" fmla="*/ 3735091 h 4308529"/>
              <a:gd name="connsiteX92" fmla="*/ 272309 w 2938018"/>
              <a:gd name="connsiteY92" fmla="*/ 3766088 h 4308529"/>
              <a:gd name="connsiteX93" fmla="*/ 256811 w 2938018"/>
              <a:gd name="connsiteY93" fmla="*/ 3812583 h 4308529"/>
              <a:gd name="connsiteX94" fmla="*/ 218065 w 2938018"/>
              <a:gd name="connsiteY94" fmla="*/ 3897824 h 4308529"/>
              <a:gd name="connsiteX95" fmla="*/ 218065 w 2938018"/>
              <a:gd name="connsiteY95" fmla="*/ 3897824 h 4308529"/>
              <a:gd name="connsiteX96" fmla="*/ 179319 w 2938018"/>
              <a:gd name="connsiteY96" fmla="*/ 3975315 h 4308529"/>
              <a:gd name="connsiteX97" fmla="*/ 156072 w 2938018"/>
              <a:gd name="connsiteY97" fmla="*/ 4029559 h 4308529"/>
              <a:gd name="connsiteX98" fmla="*/ 148323 w 2938018"/>
              <a:gd name="connsiteY98" fmla="*/ 4052807 h 4308529"/>
              <a:gd name="connsiteX99" fmla="*/ 125075 w 2938018"/>
              <a:gd name="connsiteY99" fmla="*/ 4068305 h 4308529"/>
              <a:gd name="connsiteX100" fmla="*/ 101828 w 2938018"/>
              <a:gd name="connsiteY100" fmla="*/ 4107051 h 4308529"/>
              <a:gd name="connsiteX101" fmla="*/ 78580 w 2938018"/>
              <a:gd name="connsiteY101" fmla="*/ 4161295 h 4308529"/>
              <a:gd name="connsiteX102" fmla="*/ 55333 w 2938018"/>
              <a:gd name="connsiteY102" fmla="*/ 4184542 h 4308529"/>
              <a:gd name="connsiteX103" fmla="*/ 47584 w 2938018"/>
              <a:gd name="connsiteY103" fmla="*/ 4223288 h 4308529"/>
              <a:gd name="connsiteX104" fmla="*/ 16587 w 2938018"/>
              <a:gd name="connsiteY104" fmla="*/ 4262034 h 4308529"/>
              <a:gd name="connsiteX105" fmla="*/ 1089 w 2938018"/>
              <a:gd name="connsiteY105" fmla="*/ 4285281 h 4308529"/>
              <a:gd name="connsiteX106" fmla="*/ 1089 w 2938018"/>
              <a:gd name="connsiteY106" fmla="*/ 4308529 h 4308529"/>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47234 w 2936929"/>
              <a:gd name="connsiteY98" fmla="*/ 4052807 h 4285281"/>
              <a:gd name="connsiteX99" fmla="*/ 123986 w 2936929"/>
              <a:gd name="connsiteY99" fmla="*/ 4068305 h 4285281"/>
              <a:gd name="connsiteX100" fmla="*/ 100739 w 2936929"/>
              <a:gd name="connsiteY100" fmla="*/ 4107051 h 4285281"/>
              <a:gd name="connsiteX101" fmla="*/ 77491 w 2936929"/>
              <a:gd name="connsiteY101" fmla="*/ 4161295 h 4285281"/>
              <a:gd name="connsiteX102" fmla="*/ 54244 w 2936929"/>
              <a:gd name="connsiteY102" fmla="*/ 4184542 h 4285281"/>
              <a:gd name="connsiteX103" fmla="*/ 46495 w 2936929"/>
              <a:gd name="connsiteY103" fmla="*/ 4223288 h 4285281"/>
              <a:gd name="connsiteX104" fmla="*/ 15498 w 2936929"/>
              <a:gd name="connsiteY104" fmla="*/ 4262034 h 4285281"/>
              <a:gd name="connsiteX105" fmla="*/ 0 w 2936929"/>
              <a:gd name="connsiteY105"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100739 w 2936929"/>
              <a:gd name="connsiteY99" fmla="*/ 4107051 h 4285281"/>
              <a:gd name="connsiteX100" fmla="*/ 77491 w 2936929"/>
              <a:gd name="connsiteY100" fmla="*/ 4161295 h 4285281"/>
              <a:gd name="connsiteX101" fmla="*/ 54244 w 2936929"/>
              <a:gd name="connsiteY101" fmla="*/ 4184542 h 4285281"/>
              <a:gd name="connsiteX102" fmla="*/ 46495 w 2936929"/>
              <a:gd name="connsiteY102" fmla="*/ 4223288 h 4285281"/>
              <a:gd name="connsiteX103" fmla="*/ 15498 w 2936929"/>
              <a:gd name="connsiteY103" fmla="*/ 4262034 h 4285281"/>
              <a:gd name="connsiteX104" fmla="*/ 0 w 2936929"/>
              <a:gd name="connsiteY104"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54244 w 2936929"/>
              <a:gd name="connsiteY100" fmla="*/ 4184542 h 4285281"/>
              <a:gd name="connsiteX101" fmla="*/ 46495 w 2936929"/>
              <a:gd name="connsiteY101" fmla="*/ 4223288 h 4285281"/>
              <a:gd name="connsiteX102" fmla="*/ 15498 w 2936929"/>
              <a:gd name="connsiteY102" fmla="*/ 4262034 h 4285281"/>
              <a:gd name="connsiteX103" fmla="*/ 0 w 2936929"/>
              <a:gd name="connsiteY103"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46495 w 2936929"/>
              <a:gd name="connsiteY100" fmla="*/ 4223288 h 4285281"/>
              <a:gd name="connsiteX101" fmla="*/ 15498 w 2936929"/>
              <a:gd name="connsiteY101" fmla="*/ 4262034 h 4285281"/>
              <a:gd name="connsiteX102" fmla="*/ 0 w 2936929"/>
              <a:gd name="connsiteY102" fmla="*/ 4285281 h 4285281"/>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61993 w 2921431"/>
              <a:gd name="connsiteY99" fmla="*/ 4161295 h 4262034"/>
              <a:gd name="connsiteX100" fmla="*/ 30997 w 2921431"/>
              <a:gd name="connsiteY100" fmla="*/ 4223288 h 4262034"/>
              <a:gd name="connsiteX101" fmla="*/ 0 w 2921431"/>
              <a:gd name="connsiteY101" fmla="*/ 4262034 h 4262034"/>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30997 w 2921431"/>
              <a:gd name="connsiteY99" fmla="*/ 4223288 h 4262034"/>
              <a:gd name="connsiteX100" fmla="*/ 0 w 2921431"/>
              <a:gd name="connsiteY100" fmla="*/ 4262034 h 4262034"/>
              <a:gd name="connsiteX0" fmla="*/ 2890434 w 2890434"/>
              <a:gd name="connsiteY0" fmla="*/ 0 h 4223288"/>
              <a:gd name="connsiteX1" fmla="*/ 2882685 w 2890434"/>
              <a:gd name="connsiteY1" fmla="*/ 309966 h 4223288"/>
              <a:gd name="connsiteX2" fmla="*/ 2874935 w 2890434"/>
              <a:gd name="connsiteY2" fmla="*/ 379708 h 4223288"/>
              <a:gd name="connsiteX3" fmla="*/ 2851688 w 2890434"/>
              <a:gd name="connsiteY3" fmla="*/ 472698 h 4223288"/>
              <a:gd name="connsiteX4" fmla="*/ 2820691 w 2890434"/>
              <a:gd name="connsiteY4" fmla="*/ 511444 h 4223288"/>
              <a:gd name="connsiteX5" fmla="*/ 2797444 w 2890434"/>
              <a:gd name="connsiteY5" fmla="*/ 542441 h 4223288"/>
              <a:gd name="connsiteX6" fmla="*/ 2781946 w 2890434"/>
              <a:gd name="connsiteY6" fmla="*/ 565688 h 4223288"/>
              <a:gd name="connsiteX7" fmla="*/ 2758698 w 2890434"/>
              <a:gd name="connsiteY7" fmla="*/ 573437 h 4223288"/>
              <a:gd name="connsiteX8" fmla="*/ 2712203 w 2890434"/>
              <a:gd name="connsiteY8" fmla="*/ 658678 h 4223288"/>
              <a:gd name="connsiteX9" fmla="*/ 2688956 w 2890434"/>
              <a:gd name="connsiteY9" fmla="*/ 712922 h 4223288"/>
              <a:gd name="connsiteX10" fmla="*/ 2681207 w 2890434"/>
              <a:gd name="connsiteY10" fmla="*/ 736169 h 4223288"/>
              <a:gd name="connsiteX11" fmla="*/ 2657959 w 2890434"/>
              <a:gd name="connsiteY11" fmla="*/ 759417 h 4223288"/>
              <a:gd name="connsiteX12" fmla="*/ 2650210 w 2890434"/>
              <a:gd name="connsiteY12" fmla="*/ 782664 h 4223288"/>
              <a:gd name="connsiteX13" fmla="*/ 2642461 w 2890434"/>
              <a:gd name="connsiteY13" fmla="*/ 813661 h 4223288"/>
              <a:gd name="connsiteX14" fmla="*/ 2626963 w 2890434"/>
              <a:gd name="connsiteY14" fmla="*/ 860156 h 4223288"/>
              <a:gd name="connsiteX15" fmla="*/ 2611464 w 2890434"/>
              <a:gd name="connsiteY15" fmla="*/ 875654 h 4223288"/>
              <a:gd name="connsiteX16" fmla="*/ 2595966 w 2890434"/>
              <a:gd name="connsiteY16" fmla="*/ 906651 h 4223288"/>
              <a:gd name="connsiteX17" fmla="*/ 2541722 w 2890434"/>
              <a:gd name="connsiteY17" fmla="*/ 945396 h 4223288"/>
              <a:gd name="connsiteX18" fmla="*/ 2510725 w 2890434"/>
              <a:gd name="connsiteY18" fmla="*/ 991891 h 4223288"/>
              <a:gd name="connsiteX19" fmla="*/ 2448732 w 2890434"/>
              <a:gd name="connsiteY19" fmla="*/ 1053885 h 4223288"/>
              <a:gd name="connsiteX20" fmla="*/ 2402237 w 2890434"/>
              <a:gd name="connsiteY20" fmla="*/ 1131376 h 4223288"/>
              <a:gd name="connsiteX21" fmla="*/ 2355742 w 2890434"/>
              <a:gd name="connsiteY21" fmla="*/ 1170122 h 4223288"/>
              <a:gd name="connsiteX22" fmla="*/ 2340244 w 2890434"/>
              <a:gd name="connsiteY22" fmla="*/ 1232115 h 4223288"/>
              <a:gd name="connsiteX23" fmla="*/ 2324746 w 2890434"/>
              <a:gd name="connsiteY23" fmla="*/ 1255363 h 4223288"/>
              <a:gd name="connsiteX24" fmla="*/ 2316996 w 2890434"/>
              <a:gd name="connsiteY24" fmla="*/ 1278610 h 4223288"/>
              <a:gd name="connsiteX25" fmla="*/ 2293749 w 2890434"/>
              <a:gd name="connsiteY25" fmla="*/ 1294108 h 4223288"/>
              <a:gd name="connsiteX26" fmla="*/ 2262752 w 2890434"/>
              <a:gd name="connsiteY26" fmla="*/ 1371600 h 4223288"/>
              <a:gd name="connsiteX27" fmla="*/ 2239505 w 2890434"/>
              <a:gd name="connsiteY27" fmla="*/ 1410346 h 4223288"/>
              <a:gd name="connsiteX28" fmla="*/ 2216257 w 2890434"/>
              <a:gd name="connsiteY28" fmla="*/ 1480088 h 4223288"/>
              <a:gd name="connsiteX29" fmla="*/ 2208508 w 2890434"/>
              <a:gd name="connsiteY29" fmla="*/ 1503335 h 4223288"/>
              <a:gd name="connsiteX30" fmla="*/ 2185261 w 2890434"/>
              <a:gd name="connsiteY30" fmla="*/ 1549830 h 4223288"/>
              <a:gd name="connsiteX31" fmla="*/ 2131017 w 2890434"/>
              <a:gd name="connsiteY31" fmla="*/ 1642820 h 4223288"/>
              <a:gd name="connsiteX32" fmla="*/ 2115518 w 2890434"/>
              <a:gd name="connsiteY32" fmla="*/ 1673817 h 4223288"/>
              <a:gd name="connsiteX33" fmla="*/ 2092271 w 2890434"/>
              <a:gd name="connsiteY33" fmla="*/ 1759057 h 4223288"/>
              <a:gd name="connsiteX34" fmla="*/ 2084522 w 2890434"/>
              <a:gd name="connsiteY34" fmla="*/ 1782305 h 4223288"/>
              <a:gd name="connsiteX35" fmla="*/ 2076773 w 2890434"/>
              <a:gd name="connsiteY35" fmla="*/ 1898542 h 4223288"/>
              <a:gd name="connsiteX36" fmla="*/ 2069024 w 2890434"/>
              <a:gd name="connsiteY36" fmla="*/ 1929539 h 4223288"/>
              <a:gd name="connsiteX37" fmla="*/ 2053525 w 2890434"/>
              <a:gd name="connsiteY37" fmla="*/ 2014780 h 4223288"/>
              <a:gd name="connsiteX38" fmla="*/ 2038027 w 2890434"/>
              <a:gd name="connsiteY38" fmla="*/ 2038027 h 4223288"/>
              <a:gd name="connsiteX39" fmla="*/ 2022529 w 2890434"/>
              <a:gd name="connsiteY39" fmla="*/ 2084522 h 4223288"/>
              <a:gd name="connsiteX40" fmla="*/ 2007030 w 2890434"/>
              <a:gd name="connsiteY40" fmla="*/ 2107769 h 4223288"/>
              <a:gd name="connsiteX41" fmla="*/ 1952786 w 2890434"/>
              <a:gd name="connsiteY41" fmla="*/ 2200759 h 4223288"/>
              <a:gd name="connsiteX42" fmla="*/ 1921790 w 2890434"/>
              <a:gd name="connsiteY42" fmla="*/ 2255003 h 4223288"/>
              <a:gd name="connsiteX43" fmla="*/ 1898542 w 2890434"/>
              <a:gd name="connsiteY43" fmla="*/ 2270502 h 4223288"/>
              <a:gd name="connsiteX44" fmla="*/ 1875295 w 2890434"/>
              <a:gd name="connsiteY44" fmla="*/ 2301498 h 4223288"/>
              <a:gd name="connsiteX45" fmla="*/ 1836549 w 2890434"/>
              <a:gd name="connsiteY45" fmla="*/ 2347993 h 4223288"/>
              <a:gd name="connsiteX46" fmla="*/ 1813302 w 2890434"/>
              <a:gd name="connsiteY46" fmla="*/ 2394488 h 4223288"/>
              <a:gd name="connsiteX47" fmla="*/ 1805552 w 2890434"/>
              <a:gd name="connsiteY47" fmla="*/ 2417735 h 4223288"/>
              <a:gd name="connsiteX48" fmla="*/ 1790054 w 2890434"/>
              <a:gd name="connsiteY48" fmla="*/ 2433234 h 4223288"/>
              <a:gd name="connsiteX49" fmla="*/ 1759057 w 2890434"/>
              <a:gd name="connsiteY49" fmla="*/ 2471980 h 4223288"/>
              <a:gd name="connsiteX50" fmla="*/ 1751308 w 2890434"/>
              <a:gd name="connsiteY50" fmla="*/ 2495227 h 4223288"/>
              <a:gd name="connsiteX51" fmla="*/ 1743559 w 2890434"/>
              <a:gd name="connsiteY51" fmla="*/ 2533973 h 4223288"/>
              <a:gd name="connsiteX52" fmla="*/ 1728061 w 2890434"/>
              <a:gd name="connsiteY52" fmla="*/ 2557220 h 4223288"/>
              <a:gd name="connsiteX53" fmla="*/ 1720312 w 2890434"/>
              <a:gd name="connsiteY53" fmla="*/ 2580468 h 4223288"/>
              <a:gd name="connsiteX54" fmla="*/ 1704813 w 2890434"/>
              <a:gd name="connsiteY54" fmla="*/ 2595966 h 4223288"/>
              <a:gd name="connsiteX55" fmla="*/ 1650569 w 2890434"/>
              <a:gd name="connsiteY55" fmla="*/ 2657959 h 4223288"/>
              <a:gd name="connsiteX56" fmla="*/ 1588576 w 2890434"/>
              <a:gd name="connsiteY56" fmla="*/ 2696705 h 4223288"/>
              <a:gd name="connsiteX57" fmla="*/ 1495586 w 2890434"/>
              <a:gd name="connsiteY57" fmla="*/ 2774196 h 4223288"/>
              <a:gd name="connsiteX58" fmla="*/ 1464590 w 2890434"/>
              <a:gd name="connsiteY58" fmla="*/ 2812942 h 4223288"/>
              <a:gd name="connsiteX59" fmla="*/ 1433593 w 2890434"/>
              <a:gd name="connsiteY59" fmla="*/ 2828441 h 4223288"/>
              <a:gd name="connsiteX60" fmla="*/ 1394847 w 2890434"/>
              <a:gd name="connsiteY60" fmla="*/ 2867186 h 4223288"/>
              <a:gd name="connsiteX61" fmla="*/ 1348352 w 2890434"/>
              <a:gd name="connsiteY61" fmla="*/ 2890434 h 4223288"/>
              <a:gd name="connsiteX62" fmla="*/ 1286359 w 2890434"/>
              <a:gd name="connsiteY62" fmla="*/ 2944678 h 4223288"/>
              <a:gd name="connsiteX63" fmla="*/ 1224366 w 2890434"/>
              <a:gd name="connsiteY63" fmla="*/ 2991173 h 4223288"/>
              <a:gd name="connsiteX64" fmla="*/ 1201118 w 2890434"/>
              <a:gd name="connsiteY64" fmla="*/ 3006671 h 4223288"/>
              <a:gd name="connsiteX65" fmla="*/ 1146874 w 2890434"/>
              <a:gd name="connsiteY65" fmla="*/ 3037668 h 4223288"/>
              <a:gd name="connsiteX66" fmla="*/ 1084881 w 2890434"/>
              <a:gd name="connsiteY66" fmla="*/ 3076413 h 4223288"/>
              <a:gd name="connsiteX67" fmla="*/ 1053885 w 2890434"/>
              <a:gd name="connsiteY67" fmla="*/ 3084163 h 4223288"/>
              <a:gd name="connsiteX68" fmla="*/ 1030637 w 2890434"/>
              <a:gd name="connsiteY68" fmla="*/ 3115159 h 4223288"/>
              <a:gd name="connsiteX69" fmla="*/ 999641 w 2890434"/>
              <a:gd name="connsiteY69" fmla="*/ 3130657 h 4223288"/>
              <a:gd name="connsiteX70" fmla="*/ 914400 w 2890434"/>
              <a:gd name="connsiteY70" fmla="*/ 3192651 h 4223288"/>
              <a:gd name="connsiteX71" fmla="*/ 852407 w 2890434"/>
              <a:gd name="connsiteY71" fmla="*/ 3223647 h 4223288"/>
              <a:gd name="connsiteX72" fmla="*/ 821410 w 2890434"/>
              <a:gd name="connsiteY72" fmla="*/ 3246895 h 4223288"/>
              <a:gd name="connsiteX73" fmla="*/ 774915 w 2890434"/>
              <a:gd name="connsiteY73" fmla="*/ 3262393 h 4223288"/>
              <a:gd name="connsiteX74" fmla="*/ 751668 w 2890434"/>
              <a:gd name="connsiteY74" fmla="*/ 3270142 h 4223288"/>
              <a:gd name="connsiteX75" fmla="*/ 728420 w 2890434"/>
              <a:gd name="connsiteY75" fmla="*/ 3277891 h 4223288"/>
              <a:gd name="connsiteX76" fmla="*/ 681925 w 2890434"/>
              <a:gd name="connsiteY76" fmla="*/ 3308888 h 4223288"/>
              <a:gd name="connsiteX77" fmla="*/ 635430 w 2890434"/>
              <a:gd name="connsiteY77" fmla="*/ 3332135 h 4223288"/>
              <a:gd name="connsiteX78" fmla="*/ 612183 w 2890434"/>
              <a:gd name="connsiteY78" fmla="*/ 3347634 h 4223288"/>
              <a:gd name="connsiteX79" fmla="*/ 588935 w 2890434"/>
              <a:gd name="connsiteY79" fmla="*/ 3355383 h 4223288"/>
              <a:gd name="connsiteX80" fmla="*/ 565688 w 2890434"/>
              <a:gd name="connsiteY80" fmla="*/ 3378630 h 4223288"/>
              <a:gd name="connsiteX81" fmla="*/ 519193 w 2890434"/>
              <a:gd name="connsiteY81" fmla="*/ 3394129 h 4223288"/>
              <a:gd name="connsiteX82" fmla="*/ 480447 w 2890434"/>
              <a:gd name="connsiteY82" fmla="*/ 3425125 h 4223288"/>
              <a:gd name="connsiteX83" fmla="*/ 418454 w 2890434"/>
              <a:gd name="connsiteY83" fmla="*/ 3479369 h 4223288"/>
              <a:gd name="connsiteX84" fmla="*/ 395207 w 2890434"/>
              <a:gd name="connsiteY84" fmla="*/ 3487119 h 4223288"/>
              <a:gd name="connsiteX85" fmla="*/ 371959 w 2890434"/>
              <a:gd name="connsiteY85" fmla="*/ 3518115 h 4223288"/>
              <a:gd name="connsiteX86" fmla="*/ 340963 w 2890434"/>
              <a:gd name="connsiteY86" fmla="*/ 3541363 h 4223288"/>
              <a:gd name="connsiteX87" fmla="*/ 309966 w 2890434"/>
              <a:gd name="connsiteY87" fmla="*/ 3572359 h 4223288"/>
              <a:gd name="connsiteX88" fmla="*/ 286718 w 2890434"/>
              <a:gd name="connsiteY88" fmla="*/ 3595607 h 4223288"/>
              <a:gd name="connsiteX89" fmla="*/ 271220 w 2890434"/>
              <a:gd name="connsiteY89" fmla="*/ 3626603 h 4223288"/>
              <a:gd name="connsiteX90" fmla="*/ 255722 w 2890434"/>
              <a:gd name="connsiteY90" fmla="*/ 3649851 h 4223288"/>
              <a:gd name="connsiteX91" fmla="*/ 232474 w 2890434"/>
              <a:gd name="connsiteY91" fmla="*/ 3735091 h 4223288"/>
              <a:gd name="connsiteX92" fmla="*/ 224725 w 2890434"/>
              <a:gd name="connsiteY92" fmla="*/ 3766088 h 4223288"/>
              <a:gd name="connsiteX93" fmla="*/ 209227 w 2890434"/>
              <a:gd name="connsiteY93" fmla="*/ 3812583 h 4223288"/>
              <a:gd name="connsiteX94" fmla="*/ 170481 w 2890434"/>
              <a:gd name="connsiteY94" fmla="*/ 3897824 h 4223288"/>
              <a:gd name="connsiteX95" fmla="*/ 170481 w 2890434"/>
              <a:gd name="connsiteY95" fmla="*/ 3897824 h 4223288"/>
              <a:gd name="connsiteX96" fmla="*/ 131735 w 2890434"/>
              <a:gd name="connsiteY96" fmla="*/ 3975315 h 4223288"/>
              <a:gd name="connsiteX97" fmla="*/ 108488 w 2890434"/>
              <a:gd name="connsiteY97" fmla="*/ 4029559 h 4223288"/>
              <a:gd name="connsiteX98" fmla="*/ 77491 w 2890434"/>
              <a:gd name="connsiteY98" fmla="*/ 4068305 h 4223288"/>
              <a:gd name="connsiteX99" fmla="*/ 0 w 2890434"/>
              <a:gd name="connsiteY99" fmla="*/ 4223288 h 4223288"/>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54244 w 2812943"/>
              <a:gd name="connsiteY96" fmla="*/ 3975315 h 4068305"/>
              <a:gd name="connsiteX97" fmla="*/ 30997 w 2812943"/>
              <a:gd name="connsiteY97" fmla="*/ 4029559 h 4068305"/>
              <a:gd name="connsiteX98" fmla="*/ 0 w 2812943"/>
              <a:gd name="connsiteY98"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30997 w 2812943"/>
              <a:gd name="connsiteY96" fmla="*/ 4029559 h 4068305"/>
              <a:gd name="connsiteX97" fmla="*/ 0 w 2812943"/>
              <a:gd name="connsiteY97"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0 w 2812943"/>
              <a:gd name="connsiteY96" fmla="*/ 4068305 h 4068305"/>
              <a:gd name="connsiteX0" fmla="*/ 2719953 w 2719953"/>
              <a:gd name="connsiteY0" fmla="*/ 0 h 3897824"/>
              <a:gd name="connsiteX1" fmla="*/ 2712204 w 2719953"/>
              <a:gd name="connsiteY1" fmla="*/ 309966 h 3897824"/>
              <a:gd name="connsiteX2" fmla="*/ 2704454 w 2719953"/>
              <a:gd name="connsiteY2" fmla="*/ 379708 h 3897824"/>
              <a:gd name="connsiteX3" fmla="*/ 2681207 w 2719953"/>
              <a:gd name="connsiteY3" fmla="*/ 472698 h 3897824"/>
              <a:gd name="connsiteX4" fmla="*/ 2650210 w 2719953"/>
              <a:gd name="connsiteY4" fmla="*/ 511444 h 3897824"/>
              <a:gd name="connsiteX5" fmla="*/ 2626963 w 2719953"/>
              <a:gd name="connsiteY5" fmla="*/ 542441 h 3897824"/>
              <a:gd name="connsiteX6" fmla="*/ 2611465 w 2719953"/>
              <a:gd name="connsiteY6" fmla="*/ 565688 h 3897824"/>
              <a:gd name="connsiteX7" fmla="*/ 2588217 w 2719953"/>
              <a:gd name="connsiteY7" fmla="*/ 573437 h 3897824"/>
              <a:gd name="connsiteX8" fmla="*/ 2541722 w 2719953"/>
              <a:gd name="connsiteY8" fmla="*/ 658678 h 3897824"/>
              <a:gd name="connsiteX9" fmla="*/ 2518475 w 2719953"/>
              <a:gd name="connsiteY9" fmla="*/ 712922 h 3897824"/>
              <a:gd name="connsiteX10" fmla="*/ 2510726 w 2719953"/>
              <a:gd name="connsiteY10" fmla="*/ 736169 h 3897824"/>
              <a:gd name="connsiteX11" fmla="*/ 2487478 w 2719953"/>
              <a:gd name="connsiteY11" fmla="*/ 759417 h 3897824"/>
              <a:gd name="connsiteX12" fmla="*/ 2479729 w 2719953"/>
              <a:gd name="connsiteY12" fmla="*/ 782664 h 3897824"/>
              <a:gd name="connsiteX13" fmla="*/ 2471980 w 2719953"/>
              <a:gd name="connsiteY13" fmla="*/ 813661 h 3897824"/>
              <a:gd name="connsiteX14" fmla="*/ 2456482 w 2719953"/>
              <a:gd name="connsiteY14" fmla="*/ 860156 h 3897824"/>
              <a:gd name="connsiteX15" fmla="*/ 2440983 w 2719953"/>
              <a:gd name="connsiteY15" fmla="*/ 875654 h 3897824"/>
              <a:gd name="connsiteX16" fmla="*/ 2425485 w 2719953"/>
              <a:gd name="connsiteY16" fmla="*/ 906651 h 3897824"/>
              <a:gd name="connsiteX17" fmla="*/ 2371241 w 2719953"/>
              <a:gd name="connsiteY17" fmla="*/ 945396 h 3897824"/>
              <a:gd name="connsiteX18" fmla="*/ 2340244 w 2719953"/>
              <a:gd name="connsiteY18" fmla="*/ 991891 h 3897824"/>
              <a:gd name="connsiteX19" fmla="*/ 2278251 w 2719953"/>
              <a:gd name="connsiteY19" fmla="*/ 1053885 h 3897824"/>
              <a:gd name="connsiteX20" fmla="*/ 2231756 w 2719953"/>
              <a:gd name="connsiteY20" fmla="*/ 1131376 h 3897824"/>
              <a:gd name="connsiteX21" fmla="*/ 2185261 w 2719953"/>
              <a:gd name="connsiteY21" fmla="*/ 1170122 h 3897824"/>
              <a:gd name="connsiteX22" fmla="*/ 2169763 w 2719953"/>
              <a:gd name="connsiteY22" fmla="*/ 1232115 h 3897824"/>
              <a:gd name="connsiteX23" fmla="*/ 2154265 w 2719953"/>
              <a:gd name="connsiteY23" fmla="*/ 1255363 h 3897824"/>
              <a:gd name="connsiteX24" fmla="*/ 2146515 w 2719953"/>
              <a:gd name="connsiteY24" fmla="*/ 1278610 h 3897824"/>
              <a:gd name="connsiteX25" fmla="*/ 2123268 w 2719953"/>
              <a:gd name="connsiteY25" fmla="*/ 1294108 h 3897824"/>
              <a:gd name="connsiteX26" fmla="*/ 2092271 w 2719953"/>
              <a:gd name="connsiteY26" fmla="*/ 1371600 h 3897824"/>
              <a:gd name="connsiteX27" fmla="*/ 2069024 w 2719953"/>
              <a:gd name="connsiteY27" fmla="*/ 1410346 h 3897824"/>
              <a:gd name="connsiteX28" fmla="*/ 2045776 w 2719953"/>
              <a:gd name="connsiteY28" fmla="*/ 1480088 h 3897824"/>
              <a:gd name="connsiteX29" fmla="*/ 2038027 w 2719953"/>
              <a:gd name="connsiteY29" fmla="*/ 1503335 h 3897824"/>
              <a:gd name="connsiteX30" fmla="*/ 2014780 w 2719953"/>
              <a:gd name="connsiteY30" fmla="*/ 1549830 h 3897824"/>
              <a:gd name="connsiteX31" fmla="*/ 1960536 w 2719953"/>
              <a:gd name="connsiteY31" fmla="*/ 1642820 h 3897824"/>
              <a:gd name="connsiteX32" fmla="*/ 1945037 w 2719953"/>
              <a:gd name="connsiteY32" fmla="*/ 1673817 h 3897824"/>
              <a:gd name="connsiteX33" fmla="*/ 1921790 w 2719953"/>
              <a:gd name="connsiteY33" fmla="*/ 1759057 h 3897824"/>
              <a:gd name="connsiteX34" fmla="*/ 1914041 w 2719953"/>
              <a:gd name="connsiteY34" fmla="*/ 1782305 h 3897824"/>
              <a:gd name="connsiteX35" fmla="*/ 1906292 w 2719953"/>
              <a:gd name="connsiteY35" fmla="*/ 1898542 h 3897824"/>
              <a:gd name="connsiteX36" fmla="*/ 1898543 w 2719953"/>
              <a:gd name="connsiteY36" fmla="*/ 1929539 h 3897824"/>
              <a:gd name="connsiteX37" fmla="*/ 1883044 w 2719953"/>
              <a:gd name="connsiteY37" fmla="*/ 2014780 h 3897824"/>
              <a:gd name="connsiteX38" fmla="*/ 1867546 w 2719953"/>
              <a:gd name="connsiteY38" fmla="*/ 2038027 h 3897824"/>
              <a:gd name="connsiteX39" fmla="*/ 1852048 w 2719953"/>
              <a:gd name="connsiteY39" fmla="*/ 2084522 h 3897824"/>
              <a:gd name="connsiteX40" fmla="*/ 1836549 w 2719953"/>
              <a:gd name="connsiteY40" fmla="*/ 2107769 h 3897824"/>
              <a:gd name="connsiteX41" fmla="*/ 1782305 w 2719953"/>
              <a:gd name="connsiteY41" fmla="*/ 2200759 h 3897824"/>
              <a:gd name="connsiteX42" fmla="*/ 1751309 w 2719953"/>
              <a:gd name="connsiteY42" fmla="*/ 2255003 h 3897824"/>
              <a:gd name="connsiteX43" fmla="*/ 1728061 w 2719953"/>
              <a:gd name="connsiteY43" fmla="*/ 2270502 h 3897824"/>
              <a:gd name="connsiteX44" fmla="*/ 1704814 w 2719953"/>
              <a:gd name="connsiteY44" fmla="*/ 2301498 h 3897824"/>
              <a:gd name="connsiteX45" fmla="*/ 1666068 w 2719953"/>
              <a:gd name="connsiteY45" fmla="*/ 2347993 h 3897824"/>
              <a:gd name="connsiteX46" fmla="*/ 1642821 w 2719953"/>
              <a:gd name="connsiteY46" fmla="*/ 2394488 h 3897824"/>
              <a:gd name="connsiteX47" fmla="*/ 1635071 w 2719953"/>
              <a:gd name="connsiteY47" fmla="*/ 2417735 h 3897824"/>
              <a:gd name="connsiteX48" fmla="*/ 1619573 w 2719953"/>
              <a:gd name="connsiteY48" fmla="*/ 2433234 h 3897824"/>
              <a:gd name="connsiteX49" fmla="*/ 1588576 w 2719953"/>
              <a:gd name="connsiteY49" fmla="*/ 2471980 h 3897824"/>
              <a:gd name="connsiteX50" fmla="*/ 1580827 w 2719953"/>
              <a:gd name="connsiteY50" fmla="*/ 2495227 h 3897824"/>
              <a:gd name="connsiteX51" fmla="*/ 1573078 w 2719953"/>
              <a:gd name="connsiteY51" fmla="*/ 2533973 h 3897824"/>
              <a:gd name="connsiteX52" fmla="*/ 1557580 w 2719953"/>
              <a:gd name="connsiteY52" fmla="*/ 2557220 h 3897824"/>
              <a:gd name="connsiteX53" fmla="*/ 1549831 w 2719953"/>
              <a:gd name="connsiteY53" fmla="*/ 2580468 h 3897824"/>
              <a:gd name="connsiteX54" fmla="*/ 1534332 w 2719953"/>
              <a:gd name="connsiteY54" fmla="*/ 2595966 h 3897824"/>
              <a:gd name="connsiteX55" fmla="*/ 1480088 w 2719953"/>
              <a:gd name="connsiteY55" fmla="*/ 2657959 h 3897824"/>
              <a:gd name="connsiteX56" fmla="*/ 1418095 w 2719953"/>
              <a:gd name="connsiteY56" fmla="*/ 2696705 h 3897824"/>
              <a:gd name="connsiteX57" fmla="*/ 1325105 w 2719953"/>
              <a:gd name="connsiteY57" fmla="*/ 2774196 h 3897824"/>
              <a:gd name="connsiteX58" fmla="*/ 1294109 w 2719953"/>
              <a:gd name="connsiteY58" fmla="*/ 2812942 h 3897824"/>
              <a:gd name="connsiteX59" fmla="*/ 1263112 w 2719953"/>
              <a:gd name="connsiteY59" fmla="*/ 2828441 h 3897824"/>
              <a:gd name="connsiteX60" fmla="*/ 1224366 w 2719953"/>
              <a:gd name="connsiteY60" fmla="*/ 2867186 h 3897824"/>
              <a:gd name="connsiteX61" fmla="*/ 1177871 w 2719953"/>
              <a:gd name="connsiteY61" fmla="*/ 2890434 h 3897824"/>
              <a:gd name="connsiteX62" fmla="*/ 1115878 w 2719953"/>
              <a:gd name="connsiteY62" fmla="*/ 2944678 h 3897824"/>
              <a:gd name="connsiteX63" fmla="*/ 1053885 w 2719953"/>
              <a:gd name="connsiteY63" fmla="*/ 2991173 h 3897824"/>
              <a:gd name="connsiteX64" fmla="*/ 1030637 w 2719953"/>
              <a:gd name="connsiteY64" fmla="*/ 3006671 h 3897824"/>
              <a:gd name="connsiteX65" fmla="*/ 976393 w 2719953"/>
              <a:gd name="connsiteY65" fmla="*/ 3037668 h 3897824"/>
              <a:gd name="connsiteX66" fmla="*/ 914400 w 2719953"/>
              <a:gd name="connsiteY66" fmla="*/ 3076413 h 3897824"/>
              <a:gd name="connsiteX67" fmla="*/ 883404 w 2719953"/>
              <a:gd name="connsiteY67" fmla="*/ 3084163 h 3897824"/>
              <a:gd name="connsiteX68" fmla="*/ 860156 w 2719953"/>
              <a:gd name="connsiteY68" fmla="*/ 3115159 h 3897824"/>
              <a:gd name="connsiteX69" fmla="*/ 829160 w 2719953"/>
              <a:gd name="connsiteY69" fmla="*/ 3130657 h 3897824"/>
              <a:gd name="connsiteX70" fmla="*/ 743919 w 2719953"/>
              <a:gd name="connsiteY70" fmla="*/ 3192651 h 3897824"/>
              <a:gd name="connsiteX71" fmla="*/ 681926 w 2719953"/>
              <a:gd name="connsiteY71" fmla="*/ 3223647 h 3897824"/>
              <a:gd name="connsiteX72" fmla="*/ 650929 w 2719953"/>
              <a:gd name="connsiteY72" fmla="*/ 3246895 h 3897824"/>
              <a:gd name="connsiteX73" fmla="*/ 604434 w 2719953"/>
              <a:gd name="connsiteY73" fmla="*/ 3262393 h 3897824"/>
              <a:gd name="connsiteX74" fmla="*/ 581187 w 2719953"/>
              <a:gd name="connsiteY74" fmla="*/ 3270142 h 3897824"/>
              <a:gd name="connsiteX75" fmla="*/ 557939 w 2719953"/>
              <a:gd name="connsiteY75" fmla="*/ 3277891 h 3897824"/>
              <a:gd name="connsiteX76" fmla="*/ 511444 w 2719953"/>
              <a:gd name="connsiteY76" fmla="*/ 3308888 h 3897824"/>
              <a:gd name="connsiteX77" fmla="*/ 464949 w 2719953"/>
              <a:gd name="connsiteY77" fmla="*/ 3332135 h 3897824"/>
              <a:gd name="connsiteX78" fmla="*/ 441702 w 2719953"/>
              <a:gd name="connsiteY78" fmla="*/ 3347634 h 3897824"/>
              <a:gd name="connsiteX79" fmla="*/ 418454 w 2719953"/>
              <a:gd name="connsiteY79" fmla="*/ 3355383 h 3897824"/>
              <a:gd name="connsiteX80" fmla="*/ 395207 w 2719953"/>
              <a:gd name="connsiteY80" fmla="*/ 3378630 h 3897824"/>
              <a:gd name="connsiteX81" fmla="*/ 348712 w 2719953"/>
              <a:gd name="connsiteY81" fmla="*/ 3394129 h 3897824"/>
              <a:gd name="connsiteX82" fmla="*/ 309966 w 2719953"/>
              <a:gd name="connsiteY82" fmla="*/ 3425125 h 3897824"/>
              <a:gd name="connsiteX83" fmla="*/ 247973 w 2719953"/>
              <a:gd name="connsiteY83" fmla="*/ 3479369 h 3897824"/>
              <a:gd name="connsiteX84" fmla="*/ 224726 w 2719953"/>
              <a:gd name="connsiteY84" fmla="*/ 3487119 h 3897824"/>
              <a:gd name="connsiteX85" fmla="*/ 201478 w 2719953"/>
              <a:gd name="connsiteY85" fmla="*/ 3518115 h 3897824"/>
              <a:gd name="connsiteX86" fmla="*/ 170482 w 2719953"/>
              <a:gd name="connsiteY86" fmla="*/ 3541363 h 3897824"/>
              <a:gd name="connsiteX87" fmla="*/ 139485 w 2719953"/>
              <a:gd name="connsiteY87" fmla="*/ 3572359 h 3897824"/>
              <a:gd name="connsiteX88" fmla="*/ 116237 w 2719953"/>
              <a:gd name="connsiteY88" fmla="*/ 3595607 h 3897824"/>
              <a:gd name="connsiteX89" fmla="*/ 100739 w 2719953"/>
              <a:gd name="connsiteY89" fmla="*/ 3626603 h 3897824"/>
              <a:gd name="connsiteX90" fmla="*/ 85241 w 2719953"/>
              <a:gd name="connsiteY90" fmla="*/ 3649851 h 3897824"/>
              <a:gd name="connsiteX91" fmla="*/ 61993 w 2719953"/>
              <a:gd name="connsiteY91" fmla="*/ 3735091 h 3897824"/>
              <a:gd name="connsiteX92" fmla="*/ 54244 w 2719953"/>
              <a:gd name="connsiteY92" fmla="*/ 3766088 h 3897824"/>
              <a:gd name="connsiteX93" fmla="*/ 38746 w 2719953"/>
              <a:gd name="connsiteY93" fmla="*/ 3812583 h 3897824"/>
              <a:gd name="connsiteX94" fmla="*/ 0 w 2719953"/>
              <a:gd name="connsiteY94" fmla="*/ 3897824 h 3897824"/>
              <a:gd name="connsiteX95" fmla="*/ 0 w 2719953"/>
              <a:gd name="connsiteY95" fmla="*/ 3897824 h 389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19953" h="3897824">
                <a:moveTo>
                  <a:pt x="2719953" y="0"/>
                </a:moveTo>
                <a:cubicBezTo>
                  <a:pt x="2717370" y="103322"/>
                  <a:pt x="2716419" y="206698"/>
                  <a:pt x="2712204" y="309966"/>
                </a:cubicBezTo>
                <a:cubicBezTo>
                  <a:pt x="2711250" y="333337"/>
                  <a:pt x="2707546" y="356523"/>
                  <a:pt x="2704454" y="379708"/>
                </a:cubicBezTo>
                <a:cubicBezTo>
                  <a:pt x="2699812" y="414520"/>
                  <a:pt x="2695650" y="440199"/>
                  <a:pt x="2681207" y="472698"/>
                </a:cubicBezTo>
                <a:cubicBezTo>
                  <a:pt x="2670257" y="497337"/>
                  <a:pt x="2665548" y="493038"/>
                  <a:pt x="2650210" y="511444"/>
                </a:cubicBezTo>
                <a:cubicBezTo>
                  <a:pt x="2641942" y="521366"/>
                  <a:pt x="2634470" y="531931"/>
                  <a:pt x="2626963" y="542441"/>
                </a:cubicBezTo>
                <a:cubicBezTo>
                  <a:pt x="2621550" y="550019"/>
                  <a:pt x="2618737" y="559870"/>
                  <a:pt x="2611465" y="565688"/>
                </a:cubicBezTo>
                <a:cubicBezTo>
                  <a:pt x="2605086" y="570791"/>
                  <a:pt x="2595966" y="570854"/>
                  <a:pt x="2588217" y="573437"/>
                </a:cubicBezTo>
                <a:cubicBezTo>
                  <a:pt x="2552793" y="679711"/>
                  <a:pt x="2597803" y="562539"/>
                  <a:pt x="2541722" y="658678"/>
                </a:cubicBezTo>
                <a:cubicBezTo>
                  <a:pt x="2531810" y="675670"/>
                  <a:pt x="2525781" y="694657"/>
                  <a:pt x="2518475" y="712922"/>
                </a:cubicBezTo>
                <a:cubicBezTo>
                  <a:pt x="2515441" y="720506"/>
                  <a:pt x="2515257" y="729373"/>
                  <a:pt x="2510726" y="736169"/>
                </a:cubicBezTo>
                <a:cubicBezTo>
                  <a:pt x="2504647" y="745288"/>
                  <a:pt x="2495227" y="751668"/>
                  <a:pt x="2487478" y="759417"/>
                </a:cubicBezTo>
                <a:cubicBezTo>
                  <a:pt x="2484895" y="767166"/>
                  <a:pt x="2481973" y="774810"/>
                  <a:pt x="2479729" y="782664"/>
                </a:cubicBezTo>
                <a:cubicBezTo>
                  <a:pt x="2476803" y="792905"/>
                  <a:pt x="2475040" y="803460"/>
                  <a:pt x="2471980" y="813661"/>
                </a:cubicBezTo>
                <a:cubicBezTo>
                  <a:pt x="2467286" y="829309"/>
                  <a:pt x="2461648" y="844658"/>
                  <a:pt x="2456482" y="860156"/>
                </a:cubicBezTo>
                <a:cubicBezTo>
                  <a:pt x="2454172" y="867087"/>
                  <a:pt x="2446149" y="870488"/>
                  <a:pt x="2440983" y="875654"/>
                </a:cubicBezTo>
                <a:cubicBezTo>
                  <a:pt x="2435817" y="885986"/>
                  <a:pt x="2433003" y="897880"/>
                  <a:pt x="2425485" y="906651"/>
                </a:cubicBezTo>
                <a:cubicBezTo>
                  <a:pt x="2419079" y="914125"/>
                  <a:pt x="2382129" y="938137"/>
                  <a:pt x="2371241" y="945396"/>
                </a:cubicBezTo>
                <a:lnTo>
                  <a:pt x="2340244" y="991891"/>
                </a:lnTo>
                <a:cubicBezTo>
                  <a:pt x="2324033" y="1016207"/>
                  <a:pt x="2278251" y="1053885"/>
                  <a:pt x="2278251" y="1053885"/>
                </a:cubicBezTo>
                <a:cubicBezTo>
                  <a:pt x="2254472" y="1125222"/>
                  <a:pt x="2277578" y="1079008"/>
                  <a:pt x="2231756" y="1131376"/>
                </a:cubicBezTo>
                <a:cubicBezTo>
                  <a:pt x="2196983" y="1171116"/>
                  <a:pt x="2224951" y="1156892"/>
                  <a:pt x="2185261" y="1170122"/>
                </a:cubicBezTo>
                <a:cubicBezTo>
                  <a:pt x="2180095" y="1190786"/>
                  <a:pt x="2181578" y="1214392"/>
                  <a:pt x="2169763" y="1232115"/>
                </a:cubicBezTo>
                <a:cubicBezTo>
                  <a:pt x="2164597" y="1239864"/>
                  <a:pt x="2158430" y="1247033"/>
                  <a:pt x="2154265" y="1255363"/>
                </a:cubicBezTo>
                <a:cubicBezTo>
                  <a:pt x="2150612" y="1262669"/>
                  <a:pt x="2151618" y="1272232"/>
                  <a:pt x="2146515" y="1278610"/>
                </a:cubicBezTo>
                <a:cubicBezTo>
                  <a:pt x="2140697" y="1285882"/>
                  <a:pt x="2131017" y="1288942"/>
                  <a:pt x="2123268" y="1294108"/>
                </a:cubicBezTo>
                <a:cubicBezTo>
                  <a:pt x="2087994" y="1399932"/>
                  <a:pt x="2126477" y="1291788"/>
                  <a:pt x="2092271" y="1371600"/>
                </a:cubicBezTo>
                <a:cubicBezTo>
                  <a:pt x="2077181" y="1406809"/>
                  <a:pt x="2094797" y="1384571"/>
                  <a:pt x="2069024" y="1410346"/>
                </a:cubicBezTo>
                <a:lnTo>
                  <a:pt x="2045776" y="1480088"/>
                </a:lnTo>
                <a:cubicBezTo>
                  <a:pt x="2043193" y="1487837"/>
                  <a:pt x="2042558" y="1496539"/>
                  <a:pt x="2038027" y="1503335"/>
                </a:cubicBezTo>
                <a:cubicBezTo>
                  <a:pt x="1981411" y="1588262"/>
                  <a:pt x="2057562" y="1469614"/>
                  <a:pt x="2014780" y="1549830"/>
                </a:cubicBezTo>
                <a:cubicBezTo>
                  <a:pt x="1997893" y="1581493"/>
                  <a:pt x="1976585" y="1610724"/>
                  <a:pt x="1960536" y="1642820"/>
                </a:cubicBezTo>
                <a:lnTo>
                  <a:pt x="1945037" y="1673817"/>
                </a:lnTo>
                <a:cubicBezTo>
                  <a:pt x="1934084" y="1728584"/>
                  <a:pt x="1941453" y="1700066"/>
                  <a:pt x="1921790" y="1759057"/>
                </a:cubicBezTo>
                <a:lnTo>
                  <a:pt x="1914041" y="1782305"/>
                </a:lnTo>
                <a:cubicBezTo>
                  <a:pt x="1911458" y="1821051"/>
                  <a:pt x="1910357" y="1859924"/>
                  <a:pt x="1906292" y="1898542"/>
                </a:cubicBezTo>
                <a:cubicBezTo>
                  <a:pt x="1905177" y="1909134"/>
                  <a:pt x="1900448" y="1919060"/>
                  <a:pt x="1898543" y="1929539"/>
                </a:cubicBezTo>
                <a:cubicBezTo>
                  <a:pt x="1895898" y="1944088"/>
                  <a:pt x="1891368" y="1995357"/>
                  <a:pt x="1883044" y="2014780"/>
                </a:cubicBezTo>
                <a:cubicBezTo>
                  <a:pt x="1879375" y="2023340"/>
                  <a:pt x="1871328" y="2029517"/>
                  <a:pt x="1867546" y="2038027"/>
                </a:cubicBezTo>
                <a:cubicBezTo>
                  <a:pt x="1860911" y="2052956"/>
                  <a:pt x="1861110" y="2070929"/>
                  <a:pt x="1852048" y="2084522"/>
                </a:cubicBezTo>
                <a:cubicBezTo>
                  <a:pt x="1846882" y="2092271"/>
                  <a:pt x="1840964" y="2099569"/>
                  <a:pt x="1836549" y="2107769"/>
                </a:cubicBezTo>
                <a:cubicBezTo>
                  <a:pt x="1787533" y="2198799"/>
                  <a:pt x="1819997" y="2163069"/>
                  <a:pt x="1782305" y="2200759"/>
                </a:cubicBezTo>
                <a:cubicBezTo>
                  <a:pt x="1776227" y="2212915"/>
                  <a:pt x="1762263" y="2244049"/>
                  <a:pt x="1751309" y="2255003"/>
                </a:cubicBezTo>
                <a:cubicBezTo>
                  <a:pt x="1744723" y="2261589"/>
                  <a:pt x="1734647" y="2263916"/>
                  <a:pt x="1728061" y="2270502"/>
                </a:cubicBezTo>
                <a:cubicBezTo>
                  <a:pt x="1718929" y="2279634"/>
                  <a:pt x="1712882" y="2291413"/>
                  <a:pt x="1704814" y="2301498"/>
                </a:cubicBezTo>
                <a:cubicBezTo>
                  <a:pt x="1692211" y="2317251"/>
                  <a:pt x="1678983" y="2332495"/>
                  <a:pt x="1666068" y="2347993"/>
                </a:cubicBezTo>
                <a:cubicBezTo>
                  <a:pt x="1646594" y="2406418"/>
                  <a:pt x="1672861" y="2334411"/>
                  <a:pt x="1642821" y="2394488"/>
                </a:cubicBezTo>
                <a:cubicBezTo>
                  <a:pt x="1639168" y="2401794"/>
                  <a:pt x="1639274" y="2410731"/>
                  <a:pt x="1635071" y="2417735"/>
                </a:cubicBezTo>
                <a:cubicBezTo>
                  <a:pt x="1631312" y="2424000"/>
                  <a:pt x="1624328" y="2427687"/>
                  <a:pt x="1619573" y="2433234"/>
                </a:cubicBezTo>
                <a:cubicBezTo>
                  <a:pt x="1608809" y="2445792"/>
                  <a:pt x="1598908" y="2459065"/>
                  <a:pt x="1588576" y="2471980"/>
                </a:cubicBezTo>
                <a:cubicBezTo>
                  <a:pt x="1585993" y="2479729"/>
                  <a:pt x="1582808" y="2487303"/>
                  <a:pt x="1580827" y="2495227"/>
                </a:cubicBezTo>
                <a:cubicBezTo>
                  <a:pt x="1577633" y="2508005"/>
                  <a:pt x="1577703" y="2521640"/>
                  <a:pt x="1573078" y="2533973"/>
                </a:cubicBezTo>
                <a:cubicBezTo>
                  <a:pt x="1569808" y="2542693"/>
                  <a:pt x="1562746" y="2549471"/>
                  <a:pt x="1557580" y="2557220"/>
                </a:cubicBezTo>
                <a:cubicBezTo>
                  <a:pt x="1554997" y="2564969"/>
                  <a:pt x="1554034" y="2573464"/>
                  <a:pt x="1549831" y="2580468"/>
                </a:cubicBezTo>
                <a:cubicBezTo>
                  <a:pt x="1546072" y="2586733"/>
                  <a:pt x="1538896" y="2590261"/>
                  <a:pt x="1534332" y="2595966"/>
                </a:cubicBezTo>
                <a:cubicBezTo>
                  <a:pt x="1515567" y="2619421"/>
                  <a:pt x="1511955" y="2642025"/>
                  <a:pt x="1480088" y="2657959"/>
                </a:cubicBezTo>
                <a:cubicBezTo>
                  <a:pt x="1451035" y="2672485"/>
                  <a:pt x="1443245" y="2674070"/>
                  <a:pt x="1418095" y="2696705"/>
                </a:cubicBezTo>
                <a:cubicBezTo>
                  <a:pt x="1332860" y="2773416"/>
                  <a:pt x="1411566" y="2716557"/>
                  <a:pt x="1325105" y="2774196"/>
                </a:cubicBezTo>
                <a:cubicBezTo>
                  <a:pt x="1285852" y="2800364"/>
                  <a:pt x="1335547" y="2778410"/>
                  <a:pt x="1294109" y="2812942"/>
                </a:cubicBezTo>
                <a:cubicBezTo>
                  <a:pt x="1285235" y="2820337"/>
                  <a:pt x="1272231" y="2821349"/>
                  <a:pt x="1263112" y="2828441"/>
                </a:cubicBezTo>
                <a:cubicBezTo>
                  <a:pt x="1248695" y="2839654"/>
                  <a:pt x="1238112" y="2855159"/>
                  <a:pt x="1224366" y="2867186"/>
                </a:cubicBezTo>
                <a:cubicBezTo>
                  <a:pt x="1205875" y="2883366"/>
                  <a:pt x="1199822" y="2883117"/>
                  <a:pt x="1177871" y="2890434"/>
                </a:cubicBezTo>
                <a:cubicBezTo>
                  <a:pt x="1064253" y="2975648"/>
                  <a:pt x="1236261" y="2844359"/>
                  <a:pt x="1115878" y="2944678"/>
                </a:cubicBezTo>
                <a:cubicBezTo>
                  <a:pt x="1096035" y="2961214"/>
                  <a:pt x="1075378" y="2976845"/>
                  <a:pt x="1053885" y="2991173"/>
                </a:cubicBezTo>
                <a:cubicBezTo>
                  <a:pt x="1046136" y="2996339"/>
                  <a:pt x="1037792" y="3000709"/>
                  <a:pt x="1030637" y="3006671"/>
                </a:cubicBezTo>
                <a:cubicBezTo>
                  <a:pt x="991064" y="3039649"/>
                  <a:pt x="1026570" y="3025124"/>
                  <a:pt x="976393" y="3037668"/>
                </a:cubicBezTo>
                <a:cubicBezTo>
                  <a:pt x="955729" y="3050583"/>
                  <a:pt x="936196" y="3065515"/>
                  <a:pt x="914400" y="3076413"/>
                </a:cubicBezTo>
                <a:cubicBezTo>
                  <a:pt x="904874" y="3081176"/>
                  <a:pt x="892070" y="3077973"/>
                  <a:pt x="883404" y="3084163"/>
                </a:cubicBezTo>
                <a:cubicBezTo>
                  <a:pt x="872894" y="3091670"/>
                  <a:pt x="869962" y="3106754"/>
                  <a:pt x="860156" y="3115159"/>
                </a:cubicBezTo>
                <a:cubicBezTo>
                  <a:pt x="851385" y="3122677"/>
                  <a:pt x="838100" y="3123342"/>
                  <a:pt x="829160" y="3130657"/>
                </a:cubicBezTo>
                <a:cubicBezTo>
                  <a:pt x="747617" y="3197375"/>
                  <a:pt x="807956" y="3176642"/>
                  <a:pt x="743919" y="3192651"/>
                </a:cubicBezTo>
                <a:cubicBezTo>
                  <a:pt x="651610" y="3261881"/>
                  <a:pt x="768984" y="3180117"/>
                  <a:pt x="681926" y="3223647"/>
                </a:cubicBezTo>
                <a:cubicBezTo>
                  <a:pt x="670374" y="3229423"/>
                  <a:pt x="662481" y="3241119"/>
                  <a:pt x="650929" y="3246895"/>
                </a:cubicBezTo>
                <a:cubicBezTo>
                  <a:pt x="636317" y="3254201"/>
                  <a:pt x="619932" y="3257227"/>
                  <a:pt x="604434" y="3262393"/>
                </a:cubicBezTo>
                <a:lnTo>
                  <a:pt x="581187" y="3270142"/>
                </a:lnTo>
                <a:lnTo>
                  <a:pt x="557939" y="3277891"/>
                </a:lnTo>
                <a:cubicBezTo>
                  <a:pt x="513871" y="3321961"/>
                  <a:pt x="556303" y="3286459"/>
                  <a:pt x="511444" y="3308888"/>
                </a:cubicBezTo>
                <a:cubicBezTo>
                  <a:pt x="451356" y="3338932"/>
                  <a:pt x="523384" y="3312657"/>
                  <a:pt x="464949" y="3332135"/>
                </a:cubicBezTo>
                <a:cubicBezTo>
                  <a:pt x="457200" y="3337301"/>
                  <a:pt x="450032" y="3343469"/>
                  <a:pt x="441702" y="3347634"/>
                </a:cubicBezTo>
                <a:cubicBezTo>
                  <a:pt x="434396" y="3351287"/>
                  <a:pt x="425251" y="3350852"/>
                  <a:pt x="418454" y="3355383"/>
                </a:cubicBezTo>
                <a:cubicBezTo>
                  <a:pt x="409336" y="3361462"/>
                  <a:pt x="404787" y="3373308"/>
                  <a:pt x="395207" y="3378630"/>
                </a:cubicBezTo>
                <a:cubicBezTo>
                  <a:pt x="380926" y="3386564"/>
                  <a:pt x="348712" y="3394129"/>
                  <a:pt x="348712" y="3394129"/>
                </a:cubicBezTo>
                <a:cubicBezTo>
                  <a:pt x="308360" y="3454657"/>
                  <a:pt x="359874" y="3387694"/>
                  <a:pt x="309966" y="3425125"/>
                </a:cubicBezTo>
                <a:cubicBezTo>
                  <a:pt x="269554" y="3455434"/>
                  <a:pt x="283911" y="3461400"/>
                  <a:pt x="247973" y="3479369"/>
                </a:cubicBezTo>
                <a:cubicBezTo>
                  <a:pt x="240667" y="3483022"/>
                  <a:pt x="232475" y="3484536"/>
                  <a:pt x="224726" y="3487119"/>
                </a:cubicBezTo>
                <a:cubicBezTo>
                  <a:pt x="216977" y="3497451"/>
                  <a:pt x="210610" y="3508983"/>
                  <a:pt x="201478" y="3518115"/>
                </a:cubicBezTo>
                <a:cubicBezTo>
                  <a:pt x="192346" y="3527247"/>
                  <a:pt x="178750" y="3531441"/>
                  <a:pt x="170482" y="3541363"/>
                </a:cubicBezTo>
                <a:cubicBezTo>
                  <a:pt x="138692" y="3579511"/>
                  <a:pt x="191938" y="3554875"/>
                  <a:pt x="139485" y="3572359"/>
                </a:cubicBezTo>
                <a:cubicBezTo>
                  <a:pt x="131736" y="3580108"/>
                  <a:pt x="122607" y="3586689"/>
                  <a:pt x="116237" y="3595607"/>
                </a:cubicBezTo>
                <a:cubicBezTo>
                  <a:pt x="109523" y="3605007"/>
                  <a:pt x="106470" y="3616573"/>
                  <a:pt x="100739" y="3626603"/>
                </a:cubicBezTo>
                <a:cubicBezTo>
                  <a:pt x="96118" y="3634689"/>
                  <a:pt x="90407" y="3642102"/>
                  <a:pt x="85241" y="3649851"/>
                </a:cubicBezTo>
                <a:cubicBezTo>
                  <a:pt x="74288" y="3704615"/>
                  <a:pt x="81657" y="3676101"/>
                  <a:pt x="61993" y="3735091"/>
                </a:cubicBezTo>
                <a:cubicBezTo>
                  <a:pt x="58625" y="3745195"/>
                  <a:pt x="57304" y="3755887"/>
                  <a:pt x="54244" y="3766088"/>
                </a:cubicBezTo>
                <a:cubicBezTo>
                  <a:pt x="49550" y="3781736"/>
                  <a:pt x="47151" y="3798575"/>
                  <a:pt x="38746" y="3812583"/>
                </a:cubicBezTo>
                <a:cubicBezTo>
                  <a:pt x="7093" y="3865337"/>
                  <a:pt x="20261" y="3837040"/>
                  <a:pt x="0" y="3897824"/>
                </a:cubicBezTo>
                <a:lnTo>
                  <a:pt x="0" y="3897824"/>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085" name="TextBox 9"/>
          <p:cNvSpPr txBox="1">
            <a:spLocks noChangeArrowheads="1"/>
          </p:cNvSpPr>
          <p:nvPr/>
        </p:nvSpPr>
        <p:spPr bwMode="auto">
          <a:xfrm>
            <a:off x="82550" y="6388100"/>
            <a:ext cx="4254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It is Possible that there is Supernatural Force</a:t>
            </a:r>
          </a:p>
        </p:txBody>
      </p:sp>
      <p:sp>
        <p:nvSpPr>
          <p:cNvPr id="46086" name="TextBox 10"/>
          <p:cNvSpPr txBox="1">
            <a:spLocks noChangeArrowheads="1"/>
          </p:cNvSpPr>
          <p:nvPr/>
        </p:nvSpPr>
        <p:spPr bwMode="auto">
          <a:xfrm>
            <a:off x="762000" y="5989638"/>
            <a:ext cx="425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Possible that Universe had Supernatural Origin</a:t>
            </a:r>
          </a:p>
        </p:txBody>
      </p:sp>
      <p:sp>
        <p:nvSpPr>
          <p:cNvPr id="46087" name="TextBox 11"/>
          <p:cNvSpPr txBox="1">
            <a:spLocks noChangeArrowheads="1"/>
          </p:cNvSpPr>
          <p:nvPr/>
        </p:nvSpPr>
        <p:spPr bwMode="auto">
          <a:xfrm>
            <a:off x="1419225" y="5530850"/>
            <a:ext cx="4252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Universe had an Intelligent, Personal Origin</a:t>
            </a:r>
          </a:p>
        </p:txBody>
      </p:sp>
      <p:sp>
        <p:nvSpPr>
          <p:cNvPr id="46088" name="TextBox 13"/>
          <p:cNvSpPr txBox="1">
            <a:spLocks noChangeArrowheads="1"/>
          </p:cNvSpPr>
          <p:nvPr/>
        </p:nvSpPr>
        <p:spPr bwMode="auto">
          <a:xfrm>
            <a:off x="2014538" y="4954588"/>
            <a:ext cx="14239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Creation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has a purpose</a:t>
            </a:r>
          </a:p>
        </p:txBody>
      </p:sp>
      <p:sp>
        <p:nvSpPr>
          <p:cNvPr id="46089" name="TextBox 15"/>
          <p:cNvSpPr txBox="1">
            <a:spLocks noChangeArrowheads="1"/>
          </p:cNvSpPr>
          <p:nvPr/>
        </p:nvSpPr>
        <p:spPr bwMode="auto">
          <a:xfrm>
            <a:off x="3475038" y="4962525"/>
            <a:ext cx="14620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Likely a Moral Law</a:t>
            </a:r>
          </a:p>
        </p:txBody>
      </p:sp>
      <p:sp>
        <p:nvSpPr>
          <p:cNvPr id="46090" name="TextBox 16"/>
          <p:cNvSpPr txBox="1">
            <a:spLocks noChangeArrowheads="1"/>
          </p:cNvSpPr>
          <p:nvPr/>
        </p:nvSpPr>
        <p:spPr bwMode="auto">
          <a:xfrm>
            <a:off x="4970463" y="4962525"/>
            <a:ext cx="14620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Miracles &amp;</a:t>
            </a:r>
          </a:p>
          <a:p>
            <a:pPr eaLnBrk="1" fontAlgn="base" hangingPunct="1">
              <a:spcBef>
                <a:spcPct val="0"/>
              </a:spcBef>
              <a:spcAft>
                <a:spcPct val="0"/>
              </a:spcAft>
              <a:buFontTx/>
              <a:buNone/>
            </a:pPr>
            <a:r>
              <a:rPr lang="en-US" altLang="en-US" sz="1600">
                <a:solidFill>
                  <a:srgbClr val="000000"/>
                </a:solidFill>
                <a:latin typeface="Berlin Sans FB" pitchFamily="34" charset="0"/>
              </a:rPr>
              <a:t>Revelations</a:t>
            </a:r>
          </a:p>
        </p:txBody>
      </p:sp>
      <p:sp>
        <p:nvSpPr>
          <p:cNvPr id="18" name="Freeform 17"/>
          <p:cNvSpPr/>
          <p:nvPr/>
        </p:nvSpPr>
        <p:spPr>
          <a:xfrm>
            <a:off x="6080125" y="4921250"/>
            <a:ext cx="542925" cy="681038"/>
          </a:xfrm>
          <a:custGeom>
            <a:avLst/>
            <a:gdLst>
              <a:gd name="connsiteX0" fmla="*/ 371959 w 542440"/>
              <a:gd name="connsiteY0" fmla="*/ 0 h 681926"/>
              <a:gd name="connsiteX1" fmla="*/ 302217 w 542440"/>
              <a:gd name="connsiteY1" fmla="*/ 170482 h 681926"/>
              <a:gd name="connsiteX2" fmla="*/ 108488 w 542440"/>
              <a:gd name="connsiteY2" fmla="*/ 464949 h 681926"/>
              <a:gd name="connsiteX3" fmla="*/ 0 w 542440"/>
              <a:gd name="connsiteY3" fmla="*/ 681926 h 681926"/>
              <a:gd name="connsiteX4" fmla="*/ 542440 w 542440"/>
              <a:gd name="connsiteY4" fmla="*/ 674177 h 681926"/>
              <a:gd name="connsiteX5" fmla="*/ 511444 w 542440"/>
              <a:gd name="connsiteY5" fmla="*/ 108488 h 681926"/>
              <a:gd name="connsiteX6" fmla="*/ 371959 w 542440"/>
              <a:gd name="connsiteY6" fmla="*/ 0 h 6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0" h="681926">
                <a:moveTo>
                  <a:pt x="371959" y="0"/>
                </a:moveTo>
                <a:lnTo>
                  <a:pt x="302217" y="170482"/>
                </a:lnTo>
                <a:lnTo>
                  <a:pt x="108488" y="464949"/>
                </a:lnTo>
                <a:lnTo>
                  <a:pt x="0" y="681926"/>
                </a:lnTo>
                <a:lnTo>
                  <a:pt x="542440" y="674177"/>
                </a:lnTo>
                <a:lnTo>
                  <a:pt x="511444" y="108488"/>
                </a:lnTo>
                <a:lnTo>
                  <a:pt x="37195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092" name="TextBox 18"/>
          <p:cNvSpPr txBox="1">
            <a:spLocks noChangeArrowheads="1"/>
          </p:cNvSpPr>
          <p:nvPr/>
        </p:nvSpPr>
        <p:spPr bwMode="auto">
          <a:xfrm>
            <a:off x="3322638" y="4368800"/>
            <a:ext cx="30289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Divine Revelation Possible</a:t>
            </a:r>
          </a:p>
          <a:p>
            <a:pPr algn="ctr" eaLnBrk="1" fontAlgn="base" hangingPunct="1">
              <a:spcBef>
                <a:spcPct val="0"/>
              </a:spcBef>
              <a:spcAft>
                <a:spcPct val="0"/>
              </a:spcAft>
              <a:buFontTx/>
              <a:buNone/>
            </a:pPr>
            <a:r>
              <a:rPr lang="en-US" altLang="en-US" sz="1600">
                <a:solidFill>
                  <a:srgbClr val="000000"/>
                </a:solidFill>
                <a:latin typeface="Berlin Sans FB" pitchFamily="34" charset="0"/>
              </a:rPr>
              <a:t>&amp; Accurate So Purpose is Known</a:t>
            </a:r>
          </a:p>
        </p:txBody>
      </p:sp>
      <p:pic>
        <p:nvPicPr>
          <p:cNvPr id="77838"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650" y="2960688"/>
            <a:ext cx="12287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Box 20"/>
          <p:cNvSpPr txBox="1">
            <a:spLocks noChangeArrowheads="1"/>
          </p:cNvSpPr>
          <p:nvPr/>
        </p:nvSpPr>
        <p:spPr bwMode="auto">
          <a:xfrm>
            <a:off x="3314700" y="4003675"/>
            <a:ext cx="3238500"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If Bible Revelation of Creator then</a:t>
            </a:r>
          </a:p>
        </p:txBody>
      </p:sp>
      <p:sp>
        <p:nvSpPr>
          <p:cNvPr id="46095" name="TextBox 21"/>
          <p:cNvSpPr txBox="1">
            <a:spLocks noChangeArrowheads="1"/>
          </p:cNvSpPr>
          <p:nvPr/>
        </p:nvSpPr>
        <p:spPr bwMode="auto">
          <a:xfrm>
            <a:off x="3879850" y="3419475"/>
            <a:ext cx="976313"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Inspired</a:t>
            </a:r>
          </a:p>
        </p:txBody>
      </p:sp>
      <p:sp>
        <p:nvSpPr>
          <p:cNvPr id="46096" name="TextBox 22"/>
          <p:cNvSpPr txBox="1">
            <a:spLocks noChangeArrowheads="1"/>
          </p:cNvSpPr>
          <p:nvPr/>
        </p:nvSpPr>
        <p:spPr bwMode="auto">
          <a:xfrm>
            <a:off x="4856163" y="3419475"/>
            <a:ext cx="97631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Accurate</a:t>
            </a:r>
          </a:p>
        </p:txBody>
      </p:sp>
      <p:sp>
        <p:nvSpPr>
          <p:cNvPr id="46097" name="TextBox 23"/>
          <p:cNvSpPr txBox="1">
            <a:spLocks noChangeArrowheads="1"/>
          </p:cNvSpPr>
          <p:nvPr/>
        </p:nvSpPr>
        <p:spPr bwMode="auto">
          <a:xfrm>
            <a:off x="5832475" y="3419475"/>
            <a:ext cx="976313"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Reliable</a:t>
            </a:r>
          </a:p>
        </p:txBody>
      </p:sp>
      <p:sp>
        <p:nvSpPr>
          <p:cNvPr id="46098" name="TextBox 24"/>
          <p:cNvSpPr txBox="1">
            <a:spLocks noChangeArrowheads="1"/>
          </p:cNvSpPr>
          <p:nvPr/>
        </p:nvSpPr>
        <p:spPr bwMode="auto">
          <a:xfrm>
            <a:off x="4546600" y="3025775"/>
            <a:ext cx="2611438"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can be Understood</a:t>
            </a:r>
          </a:p>
        </p:txBody>
      </p:sp>
      <p:pic>
        <p:nvPicPr>
          <p:cNvPr id="77844" name="Picture 25"/>
          <p:cNvPicPr>
            <a:picLocks noChangeAspect="1"/>
          </p:cNvPicPr>
          <p:nvPr/>
        </p:nvPicPr>
        <p:blipFill>
          <a:blip r:embed="rId4">
            <a:extLst>
              <a:ext uri="{28A0092B-C50C-407E-A947-70E740481C1C}">
                <a14:useLocalDpi xmlns:a14="http://schemas.microsoft.com/office/drawing/2010/main" val="0"/>
              </a:ext>
            </a:extLst>
          </a:blip>
          <a:srcRect t="6122" b="2211"/>
          <a:stretch>
            <a:fillRect/>
          </a:stretch>
        </p:blipFill>
        <p:spPr bwMode="auto">
          <a:xfrm>
            <a:off x="6351588" y="0"/>
            <a:ext cx="20955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TextBox 26"/>
          <p:cNvSpPr txBox="1">
            <a:spLocks noChangeArrowheads="1"/>
          </p:cNvSpPr>
          <p:nvPr/>
        </p:nvSpPr>
        <p:spPr bwMode="auto">
          <a:xfrm>
            <a:off x="7399338" y="2565400"/>
            <a:ext cx="1700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800">
                <a:solidFill>
                  <a:srgbClr val="000000"/>
                </a:solidFill>
              </a:rPr>
              <a:t>A Step of Faith not </a:t>
            </a:r>
          </a:p>
          <a:p>
            <a:pPr algn="ctr" eaLnBrk="1" fontAlgn="base" hangingPunct="1">
              <a:spcBef>
                <a:spcPct val="0"/>
              </a:spcBef>
              <a:spcAft>
                <a:spcPct val="0"/>
              </a:spcAft>
              <a:buFontTx/>
              <a:buNone/>
            </a:pPr>
            <a:r>
              <a:rPr lang="en-US" altLang="en-US" sz="1800">
                <a:solidFill>
                  <a:srgbClr val="000000"/>
                </a:solidFill>
              </a:rPr>
              <a:t>A Leap of Faith</a:t>
            </a:r>
          </a:p>
        </p:txBody>
      </p:sp>
      <p:sp>
        <p:nvSpPr>
          <p:cNvPr id="46101" name="TextBox 27"/>
          <p:cNvSpPr txBox="1">
            <a:spLocks noChangeArrowheads="1"/>
          </p:cNvSpPr>
          <p:nvPr/>
        </p:nvSpPr>
        <p:spPr bwMode="auto">
          <a:xfrm>
            <a:off x="2278063" y="2463800"/>
            <a:ext cx="209073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Accurate Account of Jesus’ Life</a:t>
            </a:r>
          </a:p>
        </p:txBody>
      </p:sp>
      <p:pic>
        <p:nvPicPr>
          <p:cNvPr id="77847"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7252">
            <a:off x="7391400" y="635000"/>
            <a:ext cx="1228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3" name="TextBox 29"/>
          <p:cNvSpPr txBox="1">
            <a:spLocks noChangeArrowheads="1"/>
          </p:cNvSpPr>
          <p:nvPr/>
        </p:nvSpPr>
        <p:spPr bwMode="auto">
          <a:xfrm>
            <a:off x="2114550" y="1298575"/>
            <a:ext cx="24320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Based on Bible Testimony Jesus is Son of God</a:t>
            </a:r>
          </a:p>
        </p:txBody>
      </p:sp>
      <p:sp>
        <p:nvSpPr>
          <p:cNvPr id="46104" name="TextBox 30"/>
          <p:cNvSpPr txBox="1">
            <a:spLocks noChangeArrowheads="1"/>
          </p:cNvSpPr>
          <p:nvPr/>
        </p:nvSpPr>
        <p:spPr bwMode="auto">
          <a:xfrm>
            <a:off x="2046288" y="958850"/>
            <a:ext cx="2322512"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would be Accurate</a:t>
            </a:r>
          </a:p>
        </p:txBody>
      </p:sp>
      <p:sp>
        <p:nvSpPr>
          <p:cNvPr id="46105" name="TextBox 31"/>
          <p:cNvSpPr txBox="1">
            <a:spLocks noChangeArrowheads="1"/>
          </p:cNvSpPr>
          <p:nvPr/>
        </p:nvSpPr>
        <p:spPr bwMode="auto">
          <a:xfrm>
            <a:off x="2176463" y="1882775"/>
            <a:ext cx="209073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Teachings of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Jesus are True</a:t>
            </a:r>
          </a:p>
        </p:txBody>
      </p:sp>
      <p:sp>
        <p:nvSpPr>
          <p:cNvPr id="46106" name="TextBox 32"/>
          <p:cNvSpPr txBox="1">
            <a:spLocks noChangeArrowheads="1"/>
          </p:cNvSpPr>
          <p:nvPr/>
        </p:nvSpPr>
        <p:spPr bwMode="auto">
          <a:xfrm>
            <a:off x="1944688" y="374650"/>
            <a:ext cx="232251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Authority Established</a:t>
            </a:r>
          </a:p>
        </p:txBody>
      </p:sp>
      <p:sp>
        <p:nvSpPr>
          <p:cNvPr id="34" name="Right Arrow 33"/>
          <p:cNvSpPr/>
          <p:nvPr/>
        </p:nvSpPr>
        <p:spPr>
          <a:xfrm rot="12450871">
            <a:off x="6940550" y="3811588"/>
            <a:ext cx="742950" cy="550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7853" name="TextBox 34"/>
          <p:cNvSpPr txBox="1">
            <a:spLocks noChangeArrowheads="1"/>
          </p:cNvSpPr>
          <p:nvPr/>
        </p:nvSpPr>
        <p:spPr bwMode="auto">
          <a:xfrm>
            <a:off x="6711950" y="4354513"/>
            <a:ext cx="2289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dirty="0">
                <a:solidFill>
                  <a:srgbClr val="000000"/>
                </a:solidFill>
              </a:rPr>
              <a:t>Starting Point for</a:t>
            </a:r>
          </a:p>
          <a:p>
            <a:pPr eaLnBrk="1" fontAlgn="base" hangingPunct="1">
              <a:spcBef>
                <a:spcPct val="0"/>
              </a:spcBef>
              <a:spcAft>
                <a:spcPct val="0"/>
              </a:spcAft>
              <a:buFontTx/>
              <a:buNone/>
            </a:pPr>
            <a:r>
              <a:rPr lang="en-US" altLang="en-US" sz="1800" dirty="0">
                <a:solidFill>
                  <a:srgbClr val="000000"/>
                </a:solidFill>
              </a:rPr>
              <a:t>How We Got the Bible</a:t>
            </a:r>
          </a:p>
          <a:p>
            <a:pPr eaLnBrk="1" fontAlgn="base" hangingPunct="1">
              <a:spcBef>
                <a:spcPct val="0"/>
              </a:spcBef>
              <a:spcAft>
                <a:spcPct val="0"/>
              </a:spcAft>
              <a:buFontTx/>
              <a:buNone/>
            </a:pPr>
            <a:r>
              <a:rPr lang="en-US" altLang="en-US" sz="1800" dirty="0">
                <a:solidFill>
                  <a:srgbClr val="000000"/>
                </a:solidFill>
              </a:rPr>
              <a:t>class</a:t>
            </a:r>
          </a:p>
        </p:txBody>
      </p:sp>
      <p:sp>
        <p:nvSpPr>
          <p:cNvPr id="77854" name="Rectangle 36"/>
          <p:cNvSpPr>
            <a:spLocks noChangeArrowheads="1"/>
          </p:cNvSpPr>
          <p:nvPr/>
        </p:nvSpPr>
        <p:spPr bwMode="auto">
          <a:xfrm>
            <a:off x="4749800" y="6577013"/>
            <a:ext cx="39227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900">
                <a:solidFill>
                  <a:srgbClr val="000000"/>
                </a:solidFill>
                <a:latin typeface="Times New Roman" pitchFamily="18" charset="0"/>
              </a:rPr>
              <a:t>Based on material from mmb, jr Establishing Bible Authority Class - 10/30/2002</a:t>
            </a:r>
          </a:p>
        </p:txBody>
      </p:sp>
      <p:sp>
        <p:nvSpPr>
          <p:cNvPr id="46110" name="Text Box 37"/>
          <p:cNvSpPr txBox="1">
            <a:spLocks noChangeArrowheads="1"/>
          </p:cNvSpPr>
          <p:nvPr/>
        </p:nvSpPr>
        <p:spPr bwMode="auto">
          <a:xfrm>
            <a:off x="0" y="582613"/>
            <a:ext cx="1804988"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1200">
                <a:solidFill>
                  <a:srgbClr val="000000"/>
                </a:solidFill>
                <a:latin typeface="Tahoma" pitchFamily="34" charset="0"/>
              </a:rPr>
              <a:t>Creation, Flood, Redemption Story, Moses, Moral Laws, Miracles, Nature of Man, Purpose of Man, Nature of God, Christ &amp; Holy Spirit, Requirements for Worship, Personality of Jesus, Coming Judgment, Heaven, Hell, Angels, Demons, &amp; Satan</a:t>
            </a:r>
          </a:p>
        </p:txBody>
      </p:sp>
      <p:sp>
        <p:nvSpPr>
          <p:cNvPr id="40" name="Right Brace 39"/>
          <p:cNvSpPr/>
          <p:nvPr/>
        </p:nvSpPr>
        <p:spPr>
          <a:xfrm>
            <a:off x="1643063" y="636588"/>
            <a:ext cx="355600" cy="1617662"/>
          </a:xfrm>
          <a:prstGeom prst="rightBrace">
            <a:avLst>
              <a:gd name="adj1" fmla="val 8333"/>
              <a:gd name="adj2" fmla="val 330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42" name="Straight Connector 41"/>
          <p:cNvCxnSpPr/>
          <p:nvPr/>
        </p:nvCxnSpPr>
        <p:spPr>
          <a:xfrm flipH="1">
            <a:off x="3879850" y="4003675"/>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14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wipe(lef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6"/>
                                        </p:tgtEl>
                                        <p:attrNameLst>
                                          <p:attrName>style.visibility</p:attrName>
                                        </p:attrNameLst>
                                      </p:cBhvr>
                                      <p:to>
                                        <p:strVal val="visible"/>
                                      </p:to>
                                    </p:set>
                                    <p:animEffect transition="in" filter="wipe(left)">
                                      <p:cBhvr>
                                        <p:cTn id="12" dur="500"/>
                                        <p:tgtEl>
                                          <p:spTgt spid="46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087"/>
                                        </p:tgtEl>
                                        <p:attrNameLst>
                                          <p:attrName>style.visibility</p:attrName>
                                        </p:attrNameLst>
                                      </p:cBhvr>
                                      <p:to>
                                        <p:strVal val="visible"/>
                                      </p:to>
                                    </p:set>
                                    <p:animEffect transition="in" filter="wipe(left)">
                                      <p:cBhvr>
                                        <p:cTn id="17" dur="500"/>
                                        <p:tgtEl>
                                          <p:spTgt spid="460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6088"/>
                                        </p:tgtEl>
                                        <p:attrNameLst>
                                          <p:attrName>style.visibility</p:attrName>
                                        </p:attrNameLst>
                                      </p:cBhvr>
                                      <p:to>
                                        <p:strVal val="visible"/>
                                      </p:to>
                                    </p:set>
                                    <p:animEffect transition="in" filter="wipe(right)">
                                      <p:cBhvr>
                                        <p:cTn id="22" dur="500"/>
                                        <p:tgtEl>
                                          <p:spTgt spid="4608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46089"/>
                                        </p:tgtEl>
                                        <p:attrNameLst>
                                          <p:attrName>style.visibility</p:attrName>
                                        </p:attrNameLst>
                                      </p:cBhvr>
                                      <p:to>
                                        <p:strVal val="visible"/>
                                      </p:to>
                                    </p:set>
                                    <p:animEffect transition="in" filter="wipe(right)">
                                      <p:cBhvr>
                                        <p:cTn id="25" dur="500"/>
                                        <p:tgtEl>
                                          <p:spTgt spid="4608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6090"/>
                                        </p:tgtEl>
                                        <p:attrNameLst>
                                          <p:attrName>style.visibility</p:attrName>
                                        </p:attrNameLst>
                                      </p:cBhvr>
                                      <p:to>
                                        <p:strVal val="visible"/>
                                      </p:to>
                                    </p:set>
                                    <p:animEffect transition="in" filter="wipe(right)">
                                      <p:cBhvr>
                                        <p:cTn id="28" dur="500"/>
                                        <p:tgtEl>
                                          <p:spTgt spid="460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6092"/>
                                        </p:tgtEl>
                                        <p:attrNameLst>
                                          <p:attrName>style.visibility</p:attrName>
                                        </p:attrNameLst>
                                      </p:cBhvr>
                                      <p:to>
                                        <p:strVal val="visible"/>
                                      </p:to>
                                    </p:set>
                                    <p:animEffect transition="in" filter="wipe(right)">
                                      <p:cBhvr>
                                        <p:cTn id="33" dur="500"/>
                                        <p:tgtEl>
                                          <p:spTgt spid="4609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46094"/>
                                        </p:tgtEl>
                                        <p:attrNameLst>
                                          <p:attrName>style.visibility</p:attrName>
                                        </p:attrNameLst>
                                      </p:cBhvr>
                                      <p:to>
                                        <p:strVal val="visible"/>
                                      </p:to>
                                    </p:set>
                                    <p:animEffect transition="in" filter="wipe(right)">
                                      <p:cBhvr>
                                        <p:cTn id="38" dur="500"/>
                                        <p:tgtEl>
                                          <p:spTgt spid="4609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095"/>
                                        </p:tgtEl>
                                        <p:attrNameLst>
                                          <p:attrName>style.visibility</p:attrName>
                                        </p:attrNameLst>
                                      </p:cBhvr>
                                      <p:to>
                                        <p:strVal val="visible"/>
                                      </p:to>
                                    </p:set>
                                    <p:animEffect transition="in" filter="wipe(down)">
                                      <p:cBhvr>
                                        <p:cTn id="43" dur="500"/>
                                        <p:tgtEl>
                                          <p:spTgt spid="4609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6096"/>
                                        </p:tgtEl>
                                        <p:attrNameLst>
                                          <p:attrName>style.visibility</p:attrName>
                                        </p:attrNameLst>
                                      </p:cBhvr>
                                      <p:to>
                                        <p:strVal val="visible"/>
                                      </p:to>
                                    </p:set>
                                    <p:animEffect transition="in" filter="wipe(down)">
                                      <p:cBhvr>
                                        <p:cTn id="46" dur="500"/>
                                        <p:tgtEl>
                                          <p:spTgt spid="4609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6097"/>
                                        </p:tgtEl>
                                        <p:attrNameLst>
                                          <p:attrName>style.visibility</p:attrName>
                                        </p:attrNameLst>
                                      </p:cBhvr>
                                      <p:to>
                                        <p:strVal val="visible"/>
                                      </p:to>
                                    </p:set>
                                    <p:animEffect transition="in" filter="wipe(down)">
                                      <p:cBhvr>
                                        <p:cTn id="49" dur="500"/>
                                        <p:tgtEl>
                                          <p:spTgt spid="4609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6098"/>
                                        </p:tgtEl>
                                        <p:attrNameLst>
                                          <p:attrName>style.visibility</p:attrName>
                                        </p:attrNameLst>
                                      </p:cBhvr>
                                      <p:to>
                                        <p:strVal val="visible"/>
                                      </p:to>
                                    </p:set>
                                    <p:animEffect transition="in" filter="wipe(down)">
                                      <p:cBhvr>
                                        <p:cTn id="54" dur="500"/>
                                        <p:tgtEl>
                                          <p:spTgt spid="4609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6101"/>
                                        </p:tgtEl>
                                        <p:attrNameLst>
                                          <p:attrName>style.visibility</p:attrName>
                                        </p:attrNameLst>
                                      </p:cBhvr>
                                      <p:to>
                                        <p:strVal val="visible"/>
                                      </p:to>
                                    </p:set>
                                    <p:animEffect transition="in" filter="barn(inVertical)">
                                      <p:cBhvr>
                                        <p:cTn id="59" dur="500"/>
                                        <p:tgtEl>
                                          <p:spTgt spid="4610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103"/>
                                        </p:tgtEl>
                                        <p:attrNameLst>
                                          <p:attrName>style.visibility</p:attrName>
                                        </p:attrNameLst>
                                      </p:cBhvr>
                                      <p:to>
                                        <p:strVal val="visible"/>
                                      </p:to>
                                    </p:set>
                                    <p:animEffect transition="in" filter="barn(inVertical)">
                                      <p:cBhvr>
                                        <p:cTn id="62" dur="500"/>
                                        <p:tgtEl>
                                          <p:spTgt spid="4610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6104"/>
                                        </p:tgtEl>
                                        <p:attrNameLst>
                                          <p:attrName>style.visibility</p:attrName>
                                        </p:attrNameLst>
                                      </p:cBhvr>
                                      <p:to>
                                        <p:strVal val="visible"/>
                                      </p:to>
                                    </p:set>
                                    <p:animEffect transition="in" filter="barn(inVertical)">
                                      <p:cBhvr>
                                        <p:cTn id="65" dur="500"/>
                                        <p:tgtEl>
                                          <p:spTgt spid="4610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6105"/>
                                        </p:tgtEl>
                                        <p:attrNameLst>
                                          <p:attrName>style.visibility</p:attrName>
                                        </p:attrNameLst>
                                      </p:cBhvr>
                                      <p:to>
                                        <p:strVal val="visible"/>
                                      </p:to>
                                    </p:set>
                                    <p:animEffect transition="in" filter="barn(inVertical)">
                                      <p:cBhvr>
                                        <p:cTn id="68" dur="500"/>
                                        <p:tgtEl>
                                          <p:spTgt spid="4610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6106"/>
                                        </p:tgtEl>
                                        <p:attrNameLst>
                                          <p:attrName>style.visibility</p:attrName>
                                        </p:attrNameLst>
                                      </p:cBhvr>
                                      <p:to>
                                        <p:strVal val="visible"/>
                                      </p:to>
                                    </p:set>
                                    <p:animEffect transition="in" filter="barn(inVertical)">
                                      <p:cBhvr>
                                        <p:cTn id="71" dur="500"/>
                                        <p:tgtEl>
                                          <p:spTgt spid="4610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6110"/>
                                        </p:tgtEl>
                                        <p:attrNameLst>
                                          <p:attrName>style.visibility</p:attrName>
                                        </p:attrNameLst>
                                      </p:cBhvr>
                                      <p:to>
                                        <p:strVal val="visible"/>
                                      </p:to>
                                    </p:set>
                                    <p:animEffect transition="in" filter="barn(inVertical)">
                                      <p:cBhvr>
                                        <p:cTn id="74" dur="500"/>
                                        <p:tgtEl>
                                          <p:spTgt spid="46110"/>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46086" grpId="0"/>
      <p:bldP spid="46087" grpId="0"/>
      <p:bldP spid="46088" grpId="0" animBg="1"/>
      <p:bldP spid="46089" grpId="0" animBg="1"/>
      <p:bldP spid="46090" grpId="0" animBg="1"/>
      <p:bldP spid="46092" grpId="0" animBg="1"/>
      <p:bldP spid="46094" grpId="0" animBg="1"/>
      <p:bldP spid="46095" grpId="0" animBg="1"/>
      <p:bldP spid="46096" grpId="0" animBg="1"/>
      <p:bldP spid="46097" grpId="0" animBg="1"/>
      <p:bldP spid="46098" grpId="0" animBg="1"/>
      <p:bldP spid="46101" grpId="0" animBg="1"/>
      <p:bldP spid="46103" grpId="0" animBg="1"/>
      <p:bldP spid="46104" grpId="0" animBg="1"/>
      <p:bldP spid="46105" grpId="0" animBg="1"/>
      <p:bldP spid="46106" grpId="0" animBg="1"/>
      <p:bldP spid="46110" grpId="0"/>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27" y="-152400"/>
            <a:ext cx="3165973" cy="990600"/>
          </a:xfrm>
        </p:spPr>
        <p:txBody>
          <a:bodyPr/>
          <a:lstStyle/>
          <a:p>
            <a:r>
              <a:rPr lang="en-US" dirty="0"/>
              <a:t>Class Objectives</a:t>
            </a:r>
          </a:p>
        </p:txBody>
      </p:sp>
      <p:sp>
        <p:nvSpPr>
          <p:cNvPr id="3" name="Content Placeholder 2"/>
          <p:cNvSpPr>
            <a:spLocks noGrp="1"/>
          </p:cNvSpPr>
          <p:nvPr>
            <p:ph idx="1"/>
          </p:nvPr>
        </p:nvSpPr>
        <p:spPr/>
        <p:txBody>
          <a:bodyPr/>
          <a:lstStyle/>
          <a:p>
            <a:r>
              <a:rPr lang="en-US" dirty="0"/>
              <a:t>Demonstrate that the fulfillment of Messianic Prophecies shows an involvement of a supernatural being and that Jesus uniquely fulfills those prophecies.</a:t>
            </a:r>
            <a:endParaRPr lang="en-US" dirty="0"/>
          </a:p>
        </p:txBody>
      </p:sp>
    </p:spTree>
    <p:extLst>
      <p:ext uri="{BB962C8B-B14F-4D97-AF65-F5344CB8AC3E}">
        <p14:creationId xmlns:p14="http://schemas.microsoft.com/office/powerpoint/2010/main" val="223392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11163"/>
            <a:ext cx="3165973" cy="1143000"/>
          </a:xfrm>
        </p:spPr>
        <p:txBody>
          <a:bodyPr>
            <a:normAutofit/>
          </a:bodyPr>
          <a:lstStyle/>
          <a:p>
            <a:r>
              <a:rPr lang="en-US" dirty="0"/>
              <a:t>Questions</a:t>
            </a:r>
          </a:p>
        </p:txBody>
      </p:sp>
      <p:sp>
        <p:nvSpPr>
          <p:cNvPr id="3" name="Content Placeholder 2"/>
          <p:cNvSpPr>
            <a:spLocks noGrp="1"/>
          </p:cNvSpPr>
          <p:nvPr>
            <p:ph idx="1"/>
          </p:nvPr>
        </p:nvSpPr>
        <p:spPr>
          <a:xfrm>
            <a:off x="457200" y="1600200"/>
            <a:ext cx="8610600" cy="4525963"/>
          </a:xfrm>
        </p:spPr>
        <p:txBody>
          <a:bodyPr>
            <a:normAutofit/>
          </a:bodyPr>
          <a:lstStyle/>
          <a:p>
            <a:pPr marL="457200" lvl="0" indent="-457200">
              <a:buFont typeface="+mj-lt"/>
              <a:buAutoNum type="arabicPeriod"/>
            </a:pPr>
            <a:r>
              <a:rPr lang="en-US" dirty="0"/>
              <a:t>Why do I always hear Christians appealing to fulfilled prophecy to prove the inspiration of the Bible</a:t>
            </a:r>
            <a:r>
              <a:rPr lang="en-US" dirty="0" smtClean="0"/>
              <a:t>?</a:t>
            </a:r>
          </a:p>
          <a:p>
            <a:pPr marL="457200" lvl="0" indent="-457200">
              <a:buFont typeface="+mj-lt"/>
              <a:buAutoNum type="arabicPeriod"/>
            </a:pPr>
            <a:endParaRPr lang="en-US" dirty="0"/>
          </a:p>
          <a:p>
            <a:pPr marL="457200" lvl="0" indent="-457200">
              <a:buFont typeface="+mj-lt"/>
              <a:buAutoNum type="arabicPeriod"/>
            </a:pPr>
            <a:r>
              <a:rPr lang="en-US" dirty="0"/>
              <a:t>List the Old Testament passages that Peter used in Acts </a:t>
            </a:r>
            <a:r>
              <a:rPr lang="en-US" dirty="0" smtClean="0"/>
              <a:t>2</a:t>
            </a:r>
          </a:p>
          <a:p>
            <a:pPr marL="457200" lvl="0" indent="-457200">
              <a:buFont typeface="+mj-lt"/>
              <a:buAutoNum type="arabicPeriod"/>
            </a:pPr>
            <a:endParaRPr lang="en-US" dirty="0" smtClean="0"/>
          </a:p>
          <a:p>
            <a:pPr marL="457200" lvl="0" indent="-457200">
              <a:buFont typeface="+mj-lt"/>
              <a:buAutoNum type="arabicPeriod"/>
            </a:pPr>
            <a:r>
              <a:rPr lang="en-US" dirty="0" smtClean="0"/>
              <a:t>Do </a:t>
            </a:r>
            <a:r>
              <a:rPr lang="en-US" dirty="0"/>
              <a:t>you believe Jesus was born of a virgin</a:t>
            </a:r>
            <a:r>
              <a:rPr lang="en-US" dirty="0" smtClean="0"/>
              <a:t>?</a:t>
            </a:r>
          </a:p>
          <a:p>
            <a:pPr marL="457200" lvl="0" indent="-457200">
              <a:buFont typeface="+mj-lt"/>
              <a:buAutoNum type="arabicPeriod"/>
            </a:pPr>
            <a:endParaRPr lang="en-US" dirty="0"/>
          </a:p>
          <a:p>
            <a:pPr marL="457200" lvl="0" indent="-457200">
              <a:buFont typeface="+mj-lt"/>
              <a:buAutoNum type="arabicPeriod"/>
            </a:pPr>
            <a:r>
              <a:rPr lang="en-US" dirty="0"/>
              <a:t>Aren’t there legitimate objections to the virgin birth which make it unbelievable to us today?</a:t>
            </a:r>
          </a:p>
          <a:p>
            <a:pPr marL="457200" indent="-457200">
              <a:buFont typeface="+mj-lt"/>
              <a:buAutoNum type="arabicPeriod"/>
            </a:pPr>
            <a:endParaRPr lang="en-US" dirty="0"/>
          </a:p>
        </p:txBody>
      </p:sp>
      <p:sp>
        <p:nvSpPr>
          <p:cNvPr id="4" name="TextBox 3">
            <a:extLst>
              <a:ext uri="{FF2B5EF4-FFF2-40B4-BE49-F238E27FC236}">
                <a16:creationId xmlns:a16="http://schemas.microsoft.com/office/drawing/2014/main" xmlns="" id="{0DCF760B-E3AD-4065-A9BB-580F08C73E75}"/>
              </a:ext>
            </a:extLst>
          </p:cNvPr>
          <p:cNvSpPr txBox="1"/>
          <p:nvPr/>
        </p:nvSpPr>
        <p:spPr>
          <a:xfrm>
            <a:off x="-2065442" y="4495800"/>
            <a:ext cx="1954381" cy="369332"/>
          </a:xfrm>
          <a:prstGeom prst="rect">
            <a:avLst/>
          </a:prstGeom>
          <a:noFill/>
        </p:spPr>
        <p:txBody>
          <a:bodyPr wrap="none" rtlCol="0">
            <a:spAutoFit/>
          </a:bodyPr>
          <a:lstStyle/>
          <a:p>
            <a:r>
              <a:rPr lang="en-US" dirty="0">
                <a:solidFill>
                  <a:srgbClr val="FFFF00"/>
                </a:solidFill>
              </a:rPr>
              <a:t>The </a:t>
            </a:r>
            <a:r>
              <a:rPr lang="en-US" dirty="0" smtClean="0">
                <a:solidFill>
                  <a:srgbClr val="FFFF00"/>
                </a:solidFill>
              </a:rPr>
              <a:t>current class</a:t>
            </a:r>
            <a:endParaRPr lang="en-US" dirty="0">
              <a:solidFill>
                <a:srgbClr val="FFFF00"/>
              </a:solidFill>
            </a:endParaRPr>
          </a:p>
        </p:txBody>
      </p:sp>
      <p:sp>
        <p:nvSpPr>
          <p:cNvPr id="5" name="TextBox 4">
            <a:extLst>
              <a:ext uri="{FF2B5EF4-FFF2-40B4-BE49-F238E27FC236}">
                <a16:creationId xmlns:a16="http://schemas.microsoft.com/office/drawing/2014/main" xmlns="" id="{B7545CA2-9978-4C3B-A02A-964695F0C9FD}"/>
              </a:ext>
            </a:extLst>
          </p:cNvPr>
          <p:cNvSpPr txBox="1"/>
          <p:nvPr/>
        </p:nvSpPr>
        <p:spPr>
          <a:xfrm>
            <a:off x="-7772400" y="3124517"/>
            <a:ext cx="6981398" cy="1477328"/>
          </a:xfrm>
          <a:prstGeom prst="rect">
            <a:avLst/>
          </a:prstGeom>
          <a:noFill/>
        </p:spPr>
        <p:txBody>
          <a:bodyPr wrap="none" rtlCol="0">
            <a:spAutoFit/>
          </a:bodyPr>
          <a:lstStyle/>
          <a:p>
            <a:r>
              <a:rPr lang="en-US" dirty="0">
                <a:solidFill>
                  <a:srgbClr val="FFFF00"/>
                </a:solidFill>
              </a:rPr>
              <a:t>Mt 2: 5-6     Born in Bethlehem – Micah 5:2</a:t>
            </a:r>
          </a:p>
          <a:p>
            <a:r>
              <a:rPr lang="en-US" dirty="0">
                <a:solidFill>
                  <a:srgbClr val="FFFF00"/>
                </a:solidFill>
              </a:rPr>
              <a:t>Mt 2:13-15  Flees to Egypt  - Hosea 11:1</a:t>
            </a:r>
          </a:p>
          <a:p>
            <a:r>
              <a:rPr lang="en-US" dirty="0">
                <a:solidFill>
                  <a:srgbClr val="FFFF00"/>
                </a:solidFill>
              </a:rPr>
              <a:t>Mt 2:16-18  Death of male children in Bethlehem – Jeremiah 31:15</a:t>
            </a:r>
          </a:p>
          <a:p>
            <a:r>
              <a:rPr lang="en-US" dirty="0">
                <a:solidFill>
                  <a:srgbClr val="FFFF00"/>
                </a:solidFill>
              </a:rPr>
              <a:t>Mt 2:22-23  He shall be called a Nazarene ?</a:t>
            </a:r>
          </a:p>
          <a:p>
            <a:endParaRPr lang="en-US" dirty="0">
              <a:solidFill>
                <a:srgbClr val="FFFF00"/>
              </a:solidFill>
            </a:endParaRPr>
          </a:p>
        </p:txBody>
      </p:sp>
      <p:sp>
        <p:nvSpPr>
          <p:cNvPr id="6" name="AutoShape 4" descr="Image result for prophecies in Matthew 2"/>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0DCF760B-E3AD-4065-A9BB-580F08C73E75}"/>
              </a:ext>
            </a:extLst>
          </p:cNvPr>
          <p:cNvSpPr txBox="1"/>
          <p:nvPr/>
        </p:nvSpPr>
        <p:spPr>
          <a:xfrm>
            <a:off x="-4648200" y="2057400"/>
            <a:ext cx="2582758" cy="369332"/>
          </a:xfrm>
          <a:prstGeom prst="rect">
            <a:avLst/>
          </a:prstGeom>
          <a:noFill/>
        </p:spPr>
        <p:txBody>
          <a:bodyPr wrap="none" rtlCol="0">
            <a:spAutoFit/>
          </a:bodyPr>
          <a:lstStyle/>
          <a:p>
            <a:r>
              <a:rPr lang="en-US" dirty="0">
                <a:solidFill>
                  <a:srgbClr val="FFFF00"/>
                </a:solidFill>
              </a:rPr>
              <a:t>Confirms/gives context </a:t>
            </a:r>
          </a:p>
        </p:txBody>
      </p:sp>
      <p:sp>
        <p:nvSpPr>
          <p:cNvPr id="8" name="TextBox 7">
            <a:extLst>
              <a:ext uri="{FF2B5EF4-FFF2-40B4-BE49-F238E27FC236}">
                <a16:creationId xmlns:a16="http://schemas.microsoft.com/office/drawing/2014/main" xmlns="" id="{0DCF760B-E3AD-4065-A9BB-580F08C73E75}"/>
              </a:ext>
            </a:extLst>
          </p:cNvPr>
          <p:cNvSpPr txBox="1"/>
          <p:nvPr/>
        </p:nvSpPr>
        <p:spPr>
          <a:xfrm>
            <a:off x="1219200" y="2423675"/>
            <a:ext cx="1954381" cy="369332"/>
          </a:xfrm>
          <a:prstGeom prst="rect">
            <a:avLst/>
          </a:prstGeom>
          <a:noFill/>
        </p:spPr>
        <p:txBody>
          <a:bodyPr wrap="none" rtlCol="0">
            <a:spAutoFit/>
          </a:bodyPr>
          <a:lstStyle/>
          <a:p>
            <a:r>
              <a:rPr lang="en-US" dirty="0">
                <a:solidFill>
                  <a:srgbClr val="FFFF00"/>
                </a:solidFill>
              </a:rPr>
              <a:t>The </a:t>
            </a:r>
            <a:r>
              <a:rPr lang="en-US" dirty="0" smtClean="0">
                <a:solidFill>
                  <a:srgbClr val="FFFF00"/>
                </a:solidFill>
              </a:rPr>
              <a:t>current class</a:t>
            </a:r>
            <a:endParaRPr lang="en-US" dirty="0">
              <a:solidFill>
                <a:srgbClr val="FFFF00"/>
              </a:solidFill>
            </a:endParaRPr>
          </a:p>
        </p:txBody>
      </p:sp>
      <p:sp>
        <p:nvSpPr>
          <p:cNvPr id="9" name="TextBox 8">
            <a:extLst>
              <a:ext uri="{FF2B5EF4-FFF2-40B4-BE49-F238E27FC236}">
                <a16:creationId xmlns:a16="http://schemas.microsoft.com/office/drawing/2014/main" xmlns="" id="{0DCF760B-E3AD-4065-A9BB-580F08C73E75}"/>
              </a:ext>
            </a:extLst>
          </p:cNvPr>
          <p:cNvSpPr txBox="1"/>
          <p:nvPr/>
        </p:nvSpPr>
        <p:spPr>
          <a:xfrm>
            <a:off x="1343025" y="3352800"/>
            <a:ext cx="1954381" cy="369332"/>
          </a:xfrm>
          <a:prstGeom prst="rect">
            <a:avLst/>
          </a:prstGeom>
          <a:noFill/>
        </p:spPr>
        <p:txBody>
          <a:bodyPr wrap="none" rtlCol="0">
            <a:spAutoFit/>
          </a:bodyPr>
          <a:lstStyle/>
          <a:p>
            <a:r>
              <a:rPr lang="en-US" dirty="0">
                <a:solidFill>
                  <a:srgbClr val="FFFF00"/>
                </a:solidFill>
              </a:rPr>
              <a:t>The </a:t>
            </a:r>
            <a:r>
              <a:rPr lang="en-US" dirty="0" smtClean="0">
                <a:solidFill>
                  <a:srgbClr val="FFFF00"/>
                </a:solidFill>
              </a:rPr>
              <a:t>current class</a:t>
            </a:r>
            <a:endParaRPr lang="en-US" dirty="0">
              <a:solidFill>
                <a:srgbClr val="FFFF00"/>
              </a:solidFill>
            </a:endParaRPr>
          </a:p>
        </p:txBody>
      </p:sp>
      <p:sp>
        <p:nvSpPr>
          <p:cNvPr id="11" name="TextBox 10">
            <a:extLst>
              <a:ext uri="{FF2B5EF4-FFF2-40B4-BE49-F238E27FC236}">
                <a16:creationId xmlns:a16="http://schemas.microsoft.com/office/drawing/2014/main" xmlns="" id="{0DCF760B-E3AD-4065-A9BB-580F08C73E75}"/>
              </a:ext>
            </a:extLst>
          </p:cNvPr>
          <p:cNvSpPr txBox="1"/>
          <p:nvPr/>
        </p:nvSpPr>
        <p:spPr>
          <a:xfrm>
            <a:off x="1409700" y="4232513"/>
            <a:ext cx="1954381" cy="369332"/>
          </a:xfrm>
          <a:prstGeom prst="rect">
            <a:avLst/>
          </a:prstGeom>
          <a:noFill/>
        </p:spPr>
        <p:txBody>
          <a:bodyPr wrap="none" rtlCol="0">
            <a:spAutoFit/>
          </a:bodyPr>
          <a:lstStyle/>
          <a:p>
            <a:r>
              <a:rPr lang="en-US" dirty="0">
                <a:solidFill>
                  <a:srgbClr val="FFFF00"/>
                </a:solidFill>
              </a:rPr>
              <a:t>The </a:t>
            </a:r>
            <a:r>
              <a:rPr lang="en-US" dirty="0" smtClean="0">
                <a:solidFill>
                  <a:srgbClr val="FFFF00"/>
                </a:solidFill>
              </a:rPr>
              <a:t>current class</a:t>
            </a:r>
            <a:endParaRPr lang="en-US" dirty="0">
              <a:solidFill>
                <a:srgbClr val="FFFF00"/>
              </a:solidFill>
            </a:endParaRPr>
          </a:p>
        </p:txBody>
      </p:sp>
      <p:sp>
        <p:nvSpPr>
          <p:cNvPr id="12" name="TextBox 11">
            <a:extLst>
              <a:ext uri="{FF2B5EF4-FFF2-40B4-BE49-F238E27FC236}">
                <a16:creationId xmlns:a16="http://schemas.microsoft.com/office/drawing/2014/main" xmlns="" id="{0DCF760B-E3AD-4065-A9BB-580F08C73E75}"/>
              </a:ext>
            </a:extLst>
          </p:cNvPr>
          <p:cNvSpPr txBox="1"/>
          <p:nvPr/>
        </p:nvSpPr>
        <p:spPr>
          <a:xfrm>
            <a:off x="1449556" y="5486400"/>
            <a:ext cx="1954381" cy="369332"/>
          </a:xfrm>
          <a:prstGeom prst="rect">
            <a:avLst/>
          </a:prstGeom>
          <a:noFill/>
        </p:spPr>
        <p:txBody>
          <a:bodyPr wrap="none" rtlCol="0">
            <a:spAutoFit/>
          </a:bodyPr>
          <a:lstStyle/>
          <a:p>
            <a:r>
              <a:rPr lang="en-US" dirty="0">
                <a:solidFill>
                  <a:srgbClr val="FFFF00"/>
                </a:solidFill>
              </a:rPr>
              <a:t>The </a:t>
            </a:r>
            <a:r>
              <a:rPr lang="en-US" dirty="0" smtClean="0">
                <a:solidFill>
                  <a:srgbClr val="FFFF00"/>
                </a:solidFill>
              </a:rPr>
              <a:t>current class</a:t>
            </a:r>
            <a:endParaRPr lang="en-US" dirty="0">
              <a:solidFill>
                <a:srgbClr val="FFFF00"/>
              </a:solidFill>
            </a:endParaRPr>
          </a:p>
        </p:txBody>
      </p:sp>
    </p:spTree>
    <p:extLst>
      <p:ext uri="{BB962C8B-B14F-4D97-AF65-F5344CB8AC3E}">
        <p14:creationId xmlns:p14="http://schemas.microsoft.com/office/powerpoint/2010/main" val="677655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1"/>
            <a:ext cx="8229600" cy="1447800"/>
          </a:xfrm>
        </p:spPr>
        <p:txBody>
          <a:bodyPr>
            <a:normAutofit/>
          </a:bodyPr>
          <a:lstStyle/>
          <a:p>
            <a:r>
              <a:rPr lang="en-US" b="1" dirty="0"/>
              <a:t>Matthew 16:13 (NKJV) </a:t>
            </a:r>
            <a:r>
              <a:rPr lang="en-US" dirty="0"/>
              <a:t>When Jesus came into the region of Caesarea Philippi, He asked His disciples, saying</a:t>
            </a:r>
            <a:r>
              <a:rPr lang="en-US" dirty="0">
                <a:solidFill>
                  <a:srgbClr val="FFFF00"/>
                </a:solidFill>
              </a:rPr>
              <a:t>, "Who do men say that I, the Son of Man, am?" </a:t>
            </a:r>
          </a:p>
        </p:txBody>
      </p:sp>
      <p:sp>
        <p:nvSpPr>
          <p:cNvPr id="4" name="TextBox 3"/>
          <p:cNvSpPr txBox="1"/>
          <p:nvPr/>
        </p:nvSpPr>
        <p:spPr>
          <a:xfrm>
            <a:off x="990600" y="2895600"/>
            <a:ext cx="7391400" cy="646331"/>
          </a:xfrm>
          <a:prstGeom prst="rect">
            <a:avLst/>
          </a:prstGeom>
          <a:noFill/>
        </p:spPr>
        <p:txBody>
          <a:bodyPr wrap="square" rtlCol="0">
            <a:spAutoFit/>
          </a:bodyPr>
          <a:lstStyle/>
          <a:p>
            <a:r>
              <a:rPr lang="en-US" b="1" dirty="0"/>
              <a:t>Matthew 16:14 (NKJV) </a:t>
            </a:r>
            <a:r>
              <a:rPr lang="en-US" dirty="0"/>
              <a:t>So they said, "Some </a:t>
            </a:r>
            <a:r>
              <a:rPr lang="en-US" i="1" dirty="0"/>
              <a:t>say</a:t>
            </a:r>
            <a:r>
              <a:rPr lang="en-US" dirty="0"/>
              <a:t> John the Baptist, some Elijah, and others Jeremiah or one of the prophets." </a:t>
            </a:r>
          </a:p>
        </p:txBody>
      </p:sp>
      <p:sp>
        <p:nvSpPr>
          <p:cNvPr id="5" name="Rectangle 4"/>
          <p:cNvSpPr/>
          <p:nvPr/>
        </p:nvSpPr>
        <p:spPr>
          <a:xfrm>
            <a:off x="685800" y="3657600"/>
            <a:ext cx="7696200" cy="830997"/>
          </a:xfrm>
          <a:prstGeom prst="rect">
            <a:avLst/>
          </a:prstGeom>
        </p:spPr>
        <p:txBody>
          <a:bodyPr wrap="square">
            <a:spAutoFit/>
          </a:bodyPr>
          <a:lstStyle/>
          <a:p>
            <a:r>
              <a:rPr lang="en-US" sz="2400" b="1" dirty="0">
                <a:solidFill>
                  <a:schemeClr val="tx2"/>
                </a:solidFill>
              </a:rPr>
              <a:t>Matthew 16:15 (NKJV)  He said to them, "But who do you say that I am?" </a:t>
            </a:r>
            <a:endParaRPr lang="en-US" dirty="0"/>
          </a:p>
        </p:txBody>
      </p:sp>
      <p:sp>
        <p:nvSpPr>
          <p:cNvPr id="6" name="TextBox 5"/>
          <p:cNvSpPr txBox="1"/>
          <p:nvPr/>
        </p:nvSpPr>
        <p:spPr>
          <a:xfrm>
            <a:off x="1104900" y="4500099"/>
            <a:ext cx="7162800" cy="923330"/>
          </a:xfrm>
          <a:prstGeom prst="rect">
            <a:avLst/>
          </a:prstGeom>
          <a:noFill/>
        </p:spPr>
        <p:txBody>
          <a:bodyPr wrap="square" rtlCol="0">
            <a:spAutoFit/>
          </a:bodyPr>
          <a:lstStyle/>
          <a:p>
            <a:r>
              <a:rPr lang="en-US" b="1" dirty="0"/>
              <a:t>Matthew 16:16 (NKJV) </a:t>
            </a:r>
            <a:r>
              <a:rPr lang="en-US" baseline="30000" dirty="0"/>
              <a:t>16 </a:t>
            </a:r>
            <a:r>
              <a:rPr lang="en-US" dirty="0"/>
              <a:t> Simon Peter answered and said,</a:t>
            </a:r>
          </a:p>
          <a:p>
            <a:r>
              <a:rPr lang="en-US" dirty="0"/>
              <a:t> "You are the Christ, the Son of the living God." </a:t>
            </a:r>
            <a:br>
              <a:rPr lang="en-US" dirty="0"/>
            </a:br>
            <a:endParaRPr lang="en-US" dirty="0"/>
          </a:p>
        </p:txBody>
      </p:sp>
    </p:spTree>
    <p:extLst>
      <p:ext uri="{BB962C8B-B14F-4D97-AF65-F5344CB8AC3E}">
        <p14:creationId xmlns:p14="http://schemas.microsoft.com/office/powerpoint/2010/main" val="3370962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Jesus</a:t>
            </a:r>
          </a:p>
        </p:txBody>
      </p:sp>
      <p:sp>
        <p:nvSpPr>
          <p:cNvPr id="3" name="Content Placeholder 2"/>
          <p:cNvSpPr>
            <a:spLocks noGrp="1"/>
          </p:cNvSpPr>
          <p:nvPr>
            <p:ph idx="1"/>
          </p:nvPr>
        </p:nvSpPr>
        <p:spPr/>
        <p:txBody>
          <a:bodyPr>
            <a:normAutofit fontScale="62500" lnSpcReduction="20000"/>
          </a:bodyPr>
          <a:lstStyle/>
          <a:p>
            <a:pPr lvl="0"/>
            <a:r>
              <a:rPr lang="en-US" dirty="0"/>
              <a:t>He is the Christ (Messiah), the Anointed One foreseen by the Old Testament prophets.</a:t>
            </a:r>
          </a:p>
          <a:p>
            <a:pPr marL="0" indent="0">
              <a:buNone/>
            </a:pPr>
            <a:r>
              <a:rPr lang="en-US" dirty="0"/>
              <a:t>                    (Isaiah 9:6; Matthew 16:16; John 4:25–26; John 6:69)</a:t>
            </a:r>
          </a:p>
          <a:p>
            <a:pPr lvl="0"/>
            <a:r>
              <a:rPr lang="en-US" dirty="0"/>
              <a:t>He is the Savior of the world, the one who delivers from sin. </a:t>
            </a:r>
          </a:p>
          <a:p>
            <a:pPr lvl="1"/>
            <a:r>
              <a:rPr lang="en-US" dirty="0"/>
              <a:t>(John 3:16–18; John 4:42; Acts 5:31; 1 John 4:14)</a:t>
            </a:r>
          </a:p>
          <a:p>
            <a:pPr lvl="0"/>
            <a:r>
              <a:rPr lang="en-US" dirty="0"/>
              <a:t>He is the Lamb of God, the one who sacrificed His life for sins.</a:t>
            </a:r>
          </a:p>
          <a:p>
            <a:pPr lvl="1"/>
            <a:r>
              <a:rPr lang="en-US" dirty="0"/>
              <a:t>(Isaiah 53:7; John 1:29)</a:t>
            </a:r>
          </a:p>
          <a:p>
            <a:pPr lvl="0"/>
            <a:r>
              <a:rPr lang="en-US" dirty="0"/>
              <a:t>He is the Son of God, having a unique and intimate relationship with God the Father.</a:t>
            </a:r>
          </a:p>
          <a:p>
            <a:pPr lvl="1"/>
            <a:r>
              <a:rPr lang="en-US" dirty="0"/>
              <a:t>(John 20:31)</a:t>
            </a:r>
          </a:p>
          <a:p>
            <a:pPr lvl="0"/>
            <a:r>
              <a:rPr lang="en-US" dirty="0"/>
              <a:t>He is the Creator of all things. (John 1:3; Colossians 1:16–17, Hebrews 1:2, 3)</a:t>
            </a:r>
          </a:p>
          <a:p>
            <a:pPr lvl="0"/>
            <a:r>
              <a:rPr lang="en-US" dirty="0"/>
              <a:t>He is equal to God. (John 5:23; Philippians 2:6)</a:t>
            </a:r>
          </a:p>
          <a:p>
            <a:pPr lvl="0"/>
            <a:r>
              <a:rPr lang="en-US" dirty="0"/>
              <a:t>He is eternal, existing with God from the very beginning. (John 1:1–2)</a:t>
            </a:r>
          </a:p>
          <a:p>
            <a:pPr lvl="0"/>
            <a:r>
              <a:rPr lang="en-US" dirty="0"/>
              <a:t>He is God in the flesh, revealing to us what God is like. (John 1:18, Hebrews 1:3)</a:t>
            </a:r>
          </a:p>
          <a:p>
            <a:pPr lvl="0"/>
            <a:r>
              <a:rPr lang="en-US" dirty="0"/>
              <a:t>He is the Lord of all. (Acts 10:36, Philippians 2:9–11)</a:t>
            </a:r>
          </a:p>
          <a:p>
            <a:pPr lvl="0"/>
            <a:r>
              <a:rPr lang="en-US" dirty="0"/>
              <a:t>He was born of a virgin. (Isaiah 7:14, Matthew 1:22–23; Luke 1:27–35)</a:t>
            </a:r>
          </a:p>
          <a:p>
            <a:pPr lvl="0"/>
            <a:r>
              <a:rPr lang="en-US" dirty="0"/>
              <a:t>He has the authority to forgive sins. (Mark 2:10)</a:t>
            </a:r>
          </a:p>
          <a:p>
            <a:pPr lvl="0"/>
            <a:r>
              <a:rPr lang="en-US" dirty="0"/>
              <a:t>He is worshiped. (John 9:38; Luke 24:52; Hebrews 1:6)</a:t>
            </a:r>
          </a:p>
          <a:p>
            <a:pPr lvl="0"/>
            <a:r>
              <a:rPr lang="en-US" dirty="0"/>
              <a:t>He is the living Savior, raised from the dead and sitting today at the right hand of God;</a:t>
            </a:r>
          </a:p>
          <a:p>
            <a:pPr lvl="0"/>
            <a:r>
              <a:rPr lang="en-US" dirty="0"/>
              <a:t>By His resurrection we have new life. (1 Peter 3:21–22; Romans 8:34)</a:t>
            </a:r>
          </a:p>
          <a:p>
            <a:endParaRPr lang="en-US" dirty="0"/>
          </a:p>
        </p:txBody>
      </p:sp>
    </p:spTree>
    <p:extLst>
      <p:ext uri="{BB962C8B-B14F-4D97-AF65-F5344CB8AC3E}">
        <p14:creationId xmlns:p14="http://schemas.microsoft.com/office/powerpoint/2010/main" val="396125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0.xml><?xml version="1.0" encoding="utf-8"?>
<a:theme xmlns:a="http://schemas.openxmlformats.org/drawingml/2006/main" name="2_Human">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6.xml><?xml version="1.0" encoding="utf-8"?>
<a:theme xmlns:a="http://schemas.openxmlformats.org/drawingml/2006/main" name="2_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5164</TotalTime>
  <Words>3281</Words>
  <Application>Microsoft Office PowerPoint</Application>
  <PresentationFormat>On-screen Show (4:3)</PresentationFormat>
  <Paragraphs>859</Paragraphs>
  <Slides>46</Slides>
  <Notes>16</Notes>
  <HiddenSlides>10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46</vt:i4>
      </vt:variant>
    </vt:vector>
  </HeadingPairs>
  <TitlesOfParts>
    <vt:vector size="58" baseType="lpstr">
      <vt:lpstr>Thatch</vt:lpstr>
      <vt:lpstr>1_Office Theme</vt:lpstr>
      <vt:lpstr>2_Office Theme</vt:lpstr>
      <vt:lpstr>4_Office Theme</vt:lpstr>
      <vt:lpstr>1_Thatch</vt:lpstr>
      <vt:lpstr>2_Thatch</vt:lpstr>
      <vt:lpstr>Office Theme</vt:lpstr>
      <vt:lpstr>3_Office Theme</vt:lpstr>
      <vt:lpstr>5_Office Theme</vt:lpstr>
      <vt:lpstr>2_Human</vt:lpstr>
      <vt:lpstr>3_Thatch</vt:lpstr>
      <vt:lpstr>Image</vt:lpstr>
      <vt:lpstr>The Psychological Evidence; Was Jesus Crazy When He Claimed to Be the Son of God?</vt:lpstr>
      <vt:lpstr>Class Outline</vt:lpstr>
      <vt:lpstr>PowerPoint Presentation</vt:lpstr>
      <vt:lpstr>PowerPoint Presentation</vt:lpstr>
      <vt:lpstr>PowerPoint Presentation</vt:lpstr>
      <vt:lpstr>Class Objectives</vt:lpstr>
      <vt:lpstr>Questions</vt:lpstr>
      <vt:lpstr>PowerPoint Presentation</vt:lpstr>
      <vt:lpstr>Who is Jesus</vt:lpstr>
      <vt:lpstr>Jesus of Modern Scholar</vt:lpstr>
      <vt:lpstr>PowerPoint Presentation</vt:lpstr>
      <vt:lpstr>Common Prophetic Components</vt:lpstr>
      <vt:lpstr>Time Range</vt:lpstr>
      <vt:lpstr>Prophets Time Line</vt:lpstr>
      <vt:lpstr>Prophets Time Line</vt:lpstr>
      <vt:lpstr>Prophetic Waves</vt:lpstr>
      <vt:lpstr>Messiah A Warrior King or A Suffering Servant</vt:lpstr>
      <vt:lpstr>PowerPoint Presentation</vt:lpstr>
      <vt:lpstr>PowerPoint Presentation</vt:lpstr>
      <vt:lpstr>PowerPoint Presentation</vt:lpstr>
      <vt:lpstr>Virgin Birth</vt:lpstr>
      <vt:lpstr>Virgin Birth</vt:lpstr>
      <vt:lpstr>Sermon by Peter</vt:lpstr>
      <vt:lpstr>Sermon by Peter</vt:lpstr>
      <vt:lpstr>Sermon by Peter</vt:lpstr>
      <vt:lpstr>what Prophecy tells us about the Messiah</vt:lpstr>
      <vt:lpstr>what Prophecy tells us about the Messiah</vt:lpstr>
      <vt:lpstr>PowerPoint Presentation</vt:lpstr>
      <vt:lpstr>PowerPoint Presentation</vt:lpstr>
      <vt:lpstr>PowerPoint Presentation</vt:lpstr>
      <vt:lpstr>PowerPoint Presentation</vt:lpstr>
      <vt:lpstr>PowerPoint Presentation</vt:lpstr>
      <vt:lpstr>PowerPoint Presentation</vt:lpstr>
      <vt:lpstr>Written by Paul - Undisputed</vt:lpstr>
      <vt:lpstr>PowerPoint Presentation</vt:lpstr>
      <vt:lpstr>Galatians</vt:lpstr>
      <vt:lpstr>Galatians</vt:lpstr>
      <vt:lpstr>Gospel Preached by Paul</vt:lpstr>
      <vt:lpstr>I Thessalonians </vt:lpstr>
      <vt:lpstr>I Thessalonians </vt:lpstr>
      <vt:lpstr>I Thessalonians </vt:lpstr>
      <vt:lpstr>Philippians </vt:lpstr>
      <vt:lpstr>Philippians </vt:lpstr>
      <vt:lpstr>Philemon </vt:lpstr>
      <vt:lpstr>II Thessalonians </vt:lpstr>
      <vt:lpstr>II Thessalonians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of the Bible vs Reinvented Jesus of Modern Man</dc:title>
  <dc:creator>Danny Haynes</dc:creator>
  <cp:lastModifiedBy>Danny Haynes</cp:lastModifiedBy>
  <cp:revision>123</cp:revision>
  <cp:lastPrinted>2018-07-22T11:56:46Z</cp:lastPrinted>
  <dcterms:created xsi:type="dcterms:W3CDTF">2018-07-22T03:11:26Z</dcterms:created>
  <dcterms:modified xsi:type="dcterms:W3CDTF">2018-08-19T12:15:42Z</dcterms:modified>
</cp:coreProperties>
</file>