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1" r:id="rId2"/>
    <p:sldMasterId id="2147483913" r:id="rId3"/>
    <p:sldMasterId id="2147484000" r:id="rId4"/>
    <p:sldMasterId id="2147484012" r:id="rId5"/>
    <p:sldMasterId id="2147484024" r:id="rId6"/>
    <p:sldMasterId id="2147484075" r:id="rId7"/>
    <p:sldMasterId id="2147484087" r:id="rId8"/>
  </p:sldMasterIdLst>
  <p:notesMasterIdLst>
    <p:notesMasterId r:id="rId50"/>
  </p:notesMasterIdLst>
  <p:sldIdLst>
    <p:sldId id="256" r:id="rId9"/>
    <p:sldId id="475" r:id="rId10"/>
    <p:sldId id="317" r:id="rId11"/>
    <p:sldId id="278" r:id="rId12"/>
    <p:sldId id="279" r:id="rId13"/>
    <p:sldId id="257" r:id="rId14"/>
    <p:sldId id="263" r:id="rId15"/>
    <p:sldId id="274" r:id="rId16"/>
    <p:sldId id="473" r:id="rId17"/>
    <p:sldId id="465" r:id="rId18"/>
    <p:sldId id="464" r:id="rId19"/>
    <p:sldId id="296" r:id="rId20"/>
    <p:sldId id="470" r:id="rId21"/>
    <p:sldId id="482" r:id="rId22"/>
    <p:sldId id="483" r:id="rId23"/>
    <p:sldId id="484" r:id="rId24"/>
    <p:sldId id="485" r:id="rId25"/>
    <p:sldId id="487" r:id="rId26"/>
    <p:sldId id="486" r:id="rId27"/>
    <p:sldId id="488" r:id="rId28"/>
    <p:sldId id="286" r:id="rId29"/>
    <p:sldId id="287" r:id="rId30"/>
    <p:sldId id="322" r:id="rId31"/>
    <p:sldId id="395" r:id="rId32"/>
    <p:sldId id="397" r:id="rId33"/>
    <p:sldId id="285" r:id="rId34"/>
    <p:sldId id="273" r:id="rId35"/>
    <p:sldId id="443" r:id="rId36"/>
    <p:sldId id="480" r:id="rId37"/>
    <p:sldId id="481" r:id="rId38"/>
    <p:sldId id="425" r:id="rId39"/>
    <p:sldId id="429" r:id="rId40"/>
    <p:sldId id="432" r:id="rId41"/>
    <p:sldId id="398" r:id="rId42"/>
    <p:sldId id="400" r:id="rId43"/>
    <p:sldId id="401" r:id="rId44"/>
    <p:sldId id="424" r:id="rId45"/>
    <p:sldId id="431" r:id="rId46"/>
    <p:sldId id="430" r:id="rId47"/>
    <p:sldId id="399" r:id="rId48"/>
    <p:sldId id="402"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16">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42" autoAdjust="0"/>
  </p:normalViewPr>
  <p:slideViewPr>
    <p:cSldViewPr showGuides="1">
      <p:cViewPr>
        <p:scale>
          <a:sx n="100" d="100"/>
          <a:sy n="100" d="100"/>
        </p:scale>
        <p:origin x="-1860" y="-390"/>
      </p:cViewPr>
      <p:guideLst>
        <p:guide orient="horz" pos="3216"/>
        <p:guide pos="432"/>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065D8AC-84A4-411F-B373-9FC435E88A1C}" type="datetimeFigureOut">
              <a:rPr lang="en-US" smtClean="0"/>
              <a:t>8/29/2018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17E938-B8E2-43C4-9EB0-6B3ED848EBC2}" type="slidenum">
              <a:rPr lang="en-US" smtClean="0"/>
              <a:t>‹#›</a:t>
            </a:fld>
            <a:endParaRPr lang="en-US"/>
          </a:p>
        </p:txBody>
      </p:sp>
    </p:spTree>
    <p:extLst>
      <p:ext uri="{BB962C8B-B14F-4D97-AF65-F5344CB8AC3E}">
        <p14:creationId xmlns:p14="http://schemas.microsoft.com/office/powerpoint/2010/main" val="162774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6</a:t>
            </a:fld>
            <a:endParaRPr lang="en-US"/>
          </a:p>
        </p:txBody>
      </p:sp>
    </p:spTree>
    <p:extLst>
      <p:ext uri="{BB962C8B-B14F-4D97-AF65-F5344CB8AC3E}">
        <p14:creationId xmlns:p14="http://schemas.microsoft.com/office/powerpoint/2010/main" val="376976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t>40</a:t>
            </a:fld>
            <a:endParaRPr lang="en-US"/>
          </a:p>
        </p:txBody>
      </p:sp>
    </p:spTree>
    <p:extLst>
      <p:ext uri="{BB962C8B-B14F-4D97-AF65-F5344CB8AC3E}">
        <p14:creationId xmlns:p14="http://schemas.microsoft.com/office/powerpoint/2010/main" val="207370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both friends and foes of Christianity: </a:t>
            </a:r>
          </a:p>
          <a:p>
            <a:r>
              <a:rPr lang="en-US" sz="1200" kern="1200" dirty="0" smtClean="0">
                <a:solidFill>
                  <a:schemeClr val="tx1"/>
                </a:solidFill>
                <a:effectLst/>
                <a:latin typeface="+mn-lt"/>
                <a:ea typeface="+mn-ea"/>
                <a:cs typeface="+mn-cs"/>
              </a:rPr>
              <a:t>1. Jesus died on the cross and was buried. </a:t>
            </a:r>
          </a:p>
          <a:p>
            <a:r>
              <a:rPr lang="en-US" sz="1200" kern="1200" dirty="0" smtClean="0">
                <a:solidFill>
                  <a:schemeClr val="tx1"/>
                </a:solidFill>
                <a:effectLst/>
                <a:latin typeface="+mn-lt"/>
                <a:ea typeface="+mn-ea"/>
                <a:cs typeface="+mn-cs"/>
              </a:rPr>
              <a:t>2. Jesus’s tomb was empty, and no one ever produced a body.</a:t>
            </a:r>
          </a:p>
          <a:p>
            <a:r>
              <a:rPr lang="en-US" sz="1200" kern="1200" dirty="0" smtClean="0">
                <a:solidFill>
                  <a:schemeClr val="tx1"/>
                </a:solidFill>
                <a:effectLst/>
                <a:latin typeface="+mn-lt"/>
                <a:ea typeface="+mn-ea"/>
                <a:cs typeface="+mn-cs"/>
              </a:rPr>
              <a:t>3. Jesus’s disciples believed that they saw Jesus resurrected from the dead. </a:t>
            </a:r>
          </a:p>
          <a:p>
            <a:r>
              <a:rPr lang="en-US" sz="1200" kern="1200" dirty="0" smtClean="0">
                <a:solidFill>
                  <a:schemeClr val="tx1"/>
                </a:solidFill>
                <a:effectLst/>
                <a:latin typeface="+mn-lt"/>
                <a:ea typeface="+mn-ea"/>
                <a:cs typeface="+mn-cs"/>
              </a:rPr>
              <a:t>4. Jesus’s disciples were transformed following their alleged resurrection observations. </a:t>
            </a:r>
          </a:p>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both friends and foes of Christianity: </a:t>
            </a:r>
          </a:p>
          <a:p>
            <a:r>
              <a:rPr lang="en-US" sz="1200" kern="1200" dirty="0" smtClean="0">
                <a:solidFill>
                  <a:schemeClr val="tx1"/>
                </a:solidFill>
                <a:effectLst/>
                <a:latin typeface="+mn-lt"/>
                <a:ea typeface="+mn-ea"/>
                <a:cs typeface="+mn-cs"/>
              </a:rPr>
              <a:t>1. Jesus died on the cross and was buried. </a:t>
            </a:r>
          </a:p>
          <a:p>
            <a:r>
              <a:rPr lang="en-US" sz="1200" kern="1200" dirty="0" smtClean="0">
                <a:solidFill>
                  <a:schemeClr val="tx1"/>
                </a:solidFill>
                <a:effectLst/>
                <a:latin typeface="+mn-lt"/>
                <a:ea typeface="+mn-ea"/>
                <a:cs typeface="+mn-cs"/>
              </a:rPr>
              <a:t>2. Jesus’s tomb was empty, and no one ever produced a body.</a:t>
            </a:r>
          </a:p>
          <a:p>
            <a:r>
              <a:rPr lang="en-US" sz="1200" kern="1200" dirty="0" smtClean="0">
                <a:solidFill>
                  <a:schemeClr val="tx1"/>
                </a:solidFill>
                <a:effectLst/>
                <a:latin typeface="+mn-lt"/>
                <a:ea typeface="+mn-ea"/>
                <a:cs typeface="+mn-cs"/>
              </a:rPr>
              <a:t>3. Jesus’s disciples believed that they saw Jesus resurrected from the dead. </a:t>
            </a:r>
          </a:p>
          <a:p>
            <a:r>
              <a:rPr lang="en-US" sz="1200" kern="1200" dirty="0" smtClean="0">
                <a:solidFill>
                  <a:schemeClr val="tx1"/>
                </a:solidFill>
                <a:effectLst/>
                <a:latin typeface="+mn-lt"/>
                <a:ea typeface="+mn-ea"/>
                <a:cs typeface="+mn-cs"/>
              </a:rPr>
              <a:t>4. Jesus’s disciples were transformed following their alleged resurrection observations. </a:t>
            </a:r>
          </a:p>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01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07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F9A0BB9-5623-4518-865C-AC68A8713851}" type="datetimeFigureOut">
              <a:rPr lang="en-US"/>
              <a:pPr>
                <a:defRPr/>
              </a:pPr>
              <a:t>8/29/2018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BD7F37E-8D87-461D-B48B-7A5883C41EDB}" type="slidenum">
              <a:rPr lang="en-US"/>
              <a:pPr>
                <a:defRPr/>
              </a:pPr>
              <a:t>‹#›</a:t>
            </a:fld>
            <a:endParaRPr lang="en-US"/>
          </a:p>
        </p:txBody>
      </p:sp>
    </p:spTree>
    <p:extLst>
      <p:ext uri="{BB962C8B-B14F-4D97-AF65-F5344CB8AC3E}">
        <p14:creationId xmlns:p14="http://schemas.microsoft.com/office/powerpoint/2010/main" val="312383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6858C45-22B3-494E-B5D2-67D6289FD6F6}" type="datetimeFigureOut">
              <a:rPr lang="en-US"/>
              <a:pPr>
                <a:defRPr/>
              </a:pPr>
              <a:t>8/29/2018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85BB70A-722B-4F82-A755-37AD4053950B}" type="slidenum">
              <a:rPr lang="en-US"/>
              <a:pPr>
                <a:defRPr/>
              </a:pPr>
              <a:t>‹#›</a:t>
            </a:fld>
            <a:endParaRPr lang="en-US"/>
          </a:p>
        </p:txBody>
      </p:sp>
    </p:spTree>
    <p:extLst>
      <p:ext uri="{BB962C8B-B14F-4D97-AF65-F5344CB8AC3E}">
        <p14:creationId xmlns:p14="http://schemas.microsoft.com/office/powerpoint/2010/main" val="331246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3919E80-15F1-4491-B157-A99997BB4CE1}" type="datetimeFigureOut">
              <a:rPr lang="en-US"/>
              <a:pPr>
                <a:defRPr/>
              </a:pPr>
              <a:t>8/29/2018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FA3C4A1-F50E-4F17-8B73-11018345523E}" type="slidenum">
              <a:rPr lang="en-US"/>
              <a:pPr>
                <a:defRPr/>
              </a:pPr>
              <a:t>‹#›</a:t>
            </a:fld>
            <a:endParaRPr lang="en-US"/>
          </a:p>
        </p:txBody>
      </p:sp>
    </p:spTree>
    <p:extLst>
      <p:ext uri="{BB962C8B-B14F-4D97-AF65-F5344CB8AC3E}">
        <p14:creationId xmlns:p14="http://schemas.microsoft.com/office/powerpoint/2010/main" val="2882979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833084-4F86-4620-B371-E9C994CD8249}" type="datetimeFigureOut">
              <a:rPr lang="en-US"/>
              <a:pPr>
                <a:defRPr/>
              </a:pPr>
              <a:t>8/29/2018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6DE01BA-672F-45B6-8042-2596A54BA6D3}" type="slidenum">
              <a:rPr lang="en-US"/>
              <a:pPr>
                <a:defRPr/>
              </a:pPr>
              <a:t>‹#›</a:t>
            </a:fld>
            <a:endParaRPr lang="en-US"/>
          </a:p>
        </p:txBody>
      </p:sp>
    </p:spTree>
    <p:extLst>
      <p:ext uri="{BB962C8B-B14F-4D97-AF65-F5344CB8AC3E}">
        <p14:creationId xmlns:p14="http://schemas.microsoft.com/office/powerpoint/2010/main" val="293293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4F9DEDE-D865-458C-A854-45F4D1AE8ACC}" type="datetimeFigureOut">
              <a:rPr lang="en-US"/>
              <a:pPr>
                <a:defRPr/>
              </a:pPr>
              <a:t>8/29/2018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4522102-F015-4C5D-BF7F-CA27FE2F5F9C}" type="slidenum">
              <a:rPr lang="en-US"/>
              <a:pPr>
                <a:defRPr/>
              </a:pPr>
              <a:t>‹#›</a:t>
            </a:fld>
            <a:endParaRPr lang="en-US"/>
          </a:p>
        </p:txBody>
      </p:sp>
    </p:spTree>
    <p:extLst>
      <p:ext uri="{BB962C8B-B14F-4D97-AF65-F5344CB8AC3E}">
        <p14:creationId xmlns:p14="http://schemas.microsoft.com/office/powerpoint/2010/main" val="23783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93EDB57-8D17-4146-ACFA-051FE89DFA38}" type="datetimeFigureOut">
              <a:rPr lang="en-US"/>
              <a:pPr>
                <a:defRPr/>
              </a:pPr>
              <a:t>8/29/2018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88AF80E-C143-4AB4-93AD-2FD33D452A89}" type="slidenum">
              <a:rPr lang="en-US"/>
              <a:pPr>
                <a:defRPr/>
              </a:pPr>
              <a:t>‹#›</a:t>
            </a:fld>
            <a:endParaRPr lang="en-US"/>
          </a:p>
        </p:txBody>
      </p:sp>
    </p:spTree>
    <p:extLst>
      <p:ext uri="{BB962C8B-B14F-4D97-AF65-F5344CB8AC3E}">
        <p14:creationId xmlns:p14="http://schemas.microsoft.com/office/powerpoint/2010/main" val="426412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0F123B9-BC56-4962-886E-F2DF51CE408F}" type="datetimeFigureOut">
              <a:rPr lang="en-US"/>
              <a:pPr>
                <a:defRPr/>
              </a:pPr>
              <a:t>8/29/2018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F8B8ED3-EA90-447F-9F18-7B8240DAD299}" type="slidenum">
              <a:rPr lang="en-US"/>
              <a:pPr>
                <a:defRPr/>
              </a:pPr>
              <a:t>‹#›</a:t>
            </a:fld>
            <a:endParaRPr lang="en-US"/>
          </a:p>
        </p:txBody>
      </p:sp>
    </p:spTree>
    <p:extLst>
      <p:ext uri="{BB962C8B-B14F-4D97-AF65-F5344CB8AC3E}">
        <p14:creationId xmlns:p14="http://schemas.microsoft.com/office/powerpoint/2010/main" val="137345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023CBAD-B3C7-4F41-9596-210B6DF211B1}" type="datetimeFigureOut">
              <a:rPr lang="en-US"/>
              <a:pPr>
                <a:defRPr/>
              </a:pPr>
              <a:t>8/29/2018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8E86E02-3A1B-4551-9A54-63630FD26021}" type="slidenum">
              <a:rPr lang="en-US"/>
              <a:pPr>
                <a:defRPr/>
              </a:pPr>
              <a:t>‹#›</a:t>
            </a:fld>
            <a:endParaRPr lang="en-US"/>
          </a:p>
        </p:txBody>
      </p:sp>
    </p:spTree>
    <p:extLst>
      <p:ext uri="{BB962C8B-B14F-4D97-AF65-F5344CB8AC3E}">
        <p14:creationId xmlns:p14="http://schemas.microsoft.com/office/powerpoint/2010/main" val="21415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2703D22-7966-4E38-82AB-108A973514EC}" type="datetimeFigureOut">
              <a:rPr lang="en-US"/>
              <a:pPr>
                <a:defRPr/>
              </a:pPr>
              <a:t>8/29/2018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275F384-4220-4ABE-BBA6-00371A7F3FED}" type="slidenum">
              <a:rPr lang="en-US"/>
              <a:pPr>
                <a:defRPr/>
              </a:pPr>
              <a:t>‹#›</a:t>
            </a:fld>
            <a:endParaRPr lang="en-US"/>
          </a:p>
        </p:txBody>
      </p:sp>
    </p:spTree>
    <p:extLst>
      <p:ext uri="{BB962C8B-B14F-4D97-AF65-F5344CB8AC3E}">
        <p14:creationId xmlns:p14="http://schemas.microsoft.com/office/powerpoint/2010/main" val="4191794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8CCD5A0-0AC7-4AE0-8F7A-423C933B9CF0}" type="datetimeFigureOut">
              <a:rPr lang="en-US"/>
              <a:pPr>
                <a:defRPr/>
              </a:pPr>
              <a:t>8/29/2018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C7DDC95-ACD8-4811-B77A-D53AD0FE958A}" type="slidenum">
              <a:rPr lang="en-US"/>
              <a:pPr>
                <a:defRPr/>
              </a:pPr>
              <a:t>‹#›</a:t>
            </a:fld>
            <a:endParaRPr lang="en-US"/>
          </a:p>
        </p:txBody>
      </p:sp>
    </p:spTree>
    <p:extLst>
      <p:ext uri="{BB962C8B-B14F-4D97-AF65-F5344CB8AC3E}">
        <p14:creationId xmlns:p14="http://schemas.microsoft.com/office/powerpoint/2010/main" val="3720823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DBF4885-75AD-4C0D-9CD8-F3794D84427F}" type="datetimeFigureOut">
              <a:rPr lang="en-US"/>
              <a:pPr>
                <a:defRPr/>
              </a:pPr>
              <a:t>8/29/2018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6895B1-F98E-4096-A03D-F4435B34F770}" type="slidenum">
              <a:rPr lang="en-US"/>
              <a:pPr>
                <a:defRPr/>
              </a:pPr>
              <a:t>‹#›</a:t>
            </a:fld>
            <a:endParaRPr lang="en-US"/>
          </a:p>
        </p:txBody>
      </p:sp>
    </p:spTree>
    <p:extLst>
      <p:ext uri="{BB962C8B-B14F-4D97-AF65-F5344CB8AC3E}">
        <p14:creationId xmlns:p14="http://schemas.microsoft.com/office/powerpoint/2010/main" val="3590290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0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261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448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018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95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009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8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pPr/>
              <a:t>8/29/2018</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88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531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24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61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980576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081400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570126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2765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639041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121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884458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533138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35021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616761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1916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8/29/2018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29788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8/29/2018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90147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8/29/2018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349956431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8/29/2018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10215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8/29/2018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21036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8/29/2018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66958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8/29/2018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26081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8/29/2018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6038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8/29/2018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4118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8/29/2018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50153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8/29/2018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377737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8/29/2018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4064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8/29/2018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093495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8/29/2018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145720972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8/29/2018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4471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pPr/>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8/29/2018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752347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8/29/2018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21293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8/29/2018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647834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8/29/2018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1813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8/29/2018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455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8/29/2018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079280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8/29/2018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716018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Narrow"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6467497" y="6651792"/>
            <a:ext cx="2707793" cy="215444"/>
          </a:xfrm>
          <a:prstGeom prst="rect">
            <a:avLst/>
          </a:prstGeom>
        </p:spPr>
        <p:txBody>
          <a:bodyPr wrap="none">
            <a:spAutoFit/>
          </a:bodyPr>
          <a:lstStyle/>
          <a:p>
            <a:pPr algn="r"/>
            <a:r>
              <a:rPr lang="en-US" sz="800" dirty="0" smtClean="0">
                <a:solidFill>
                  <a:prstClr val="white"/>
                </a:solidFill>
                <a:latin typeface="Arial Narrow" pitchFamily="34" charset="0"/>
              </a:rPr>
              <a:t>The Essentials of Apologetics</a:t>
            </a:r>
            <a:r>
              <a:rPr lang="en-US" sz="800" dirty="0" smtClean="0">
                <a:solidFill>
                  <a:srgbClr val="FF0000"/>
                </a:solidFill>
                <a:latin typeface="Arial Narrow" pitchFamily="34" charset="0"/>
              </a:rPr>
              <a:t> –  Why Jesus: The Resurrected Jesus</a:t>
            </a:r>
          </a:p>
        </p:txBody>
      </p:sp>
    </p:spTree>
    <p:extLst>
      <p:ext uri="{BB962C8B-B14F-4D97-AF65-F5344CB8AC3E}">
        <p14:creationId xmlns:p14="http://schemas.microsoft.com/office/powerpoint/2010/main" val="1146765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57802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383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40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802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1205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1021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8627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618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2378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4307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8/29/2018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45279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8/29/2018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5718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8/29/2018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91606843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8/29/2018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08943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8/29/2018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5226384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8/29/2018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636479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8/29/2018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0551403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8/29/2018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09298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8/29/2018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75578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8/29/2018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830132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8/29/2018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425273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8/29/2018</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309F1CC7-A050-4330-9952-7257875727D7}" type="datetimeFigureOut">
              <a:rPr lang="en-US"/>
              <a:pPr>
                <a:defRPr/>
              </a:pPr>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800BA98-A489-4C04-953B-ACD5C183A142}" type="slidenum">
              <a:rPr lang="en-US"/>
              <a:pPr>
                <a:defRPr/>
              </a:pPr>
              <a:t>‹#›</a:t>
            </a:fld>
            <a:endParaRPr lang="en-US"/>
          </a:p>
        </p:txBody>
      </p:sp>
    </p:spTree>
    <p:extLst>
      <p:ext uri="{BB962C8B-B14F-4D97-AF65-F5344CB8AC3E}">
        <p14:creationId xmlns:p14="http://schemas.microsoft.com/office/powerpoint/2010/main" val="354165706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13761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t>‹#›</a:t>
            </a:fld>
            <a:endParaRPr lang="en-US"/>
          </a:p>
        </p:txBody>
      </p:sp>
    </p:spTree>
    <p:extLst>
      <p:ext uri="{BB962C8B-B14F-4D97-AF65-F5344CB8AC3E}">
        <p14:creationId xmlns:p14="http://schemas.microsoft.com/office/powerpoint/2010/main" val="131785169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8/29/2018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5564621"/>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8/29/2018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7962465"/>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B303-5987-48F2-A2FF-9AFD4A6A462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32372"/>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8/29/2018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64655444"/>
      </p:ext>
    </p:extLst>
  </p:cSld>
  <p:clrMap bg1="dk1" tx1="lt1" bg2="dk2"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9.xml"/><Relationship Id="rId6" Type="http://schemas.openxmlformats.org/officeDocument/2006/relationships/image" Target="../media/image21.jpe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8.jpeg"/><Relationship Id="rId7"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29.xml"/><Relationship Id="rId6" Type="http://schemas.openxmlformats.org/officeDocument/2006/relationships/image" Target="../media/image29.jpeg"/><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8.jpeg"/><Relationship Id="rId7" Type="http://schemas.openxmlformats.org/officeDocument/2006/relationships/image" Target="../media/image3.jpg"/><Relationship Id="rId12"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9.xml"/><Relationship Id="rId6" Type="http://schemas.openxmlformats.org/officeDocument/2006/relationships/image" Target="../media/image29.jpeg"/><Relationship Id="rId11" Type="http://schemas.openxmlformats.org/officeDocument/2006/relationships/image" Target="../media/image32.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image" Target="../media/image3.jpg"/><Relationship Id="rId12"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29.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18.png"/><Relationship Id="rId15" Type="http://schemas.openxmlformats.org/officeDocument/2006/relationships/image" Target="../media/image20.png"/><Relationship Id="rId10"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35.png"/><Relationship Id="rId1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6.gif"/><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image" Target="../media/image33.png"/><Relationship Id="rId5" Type="http://schemas.openxmlformats.org/officeDocument/2006/relationships/image" Target="../media/image19.png"/><Relationship Id="rId15" Type="http://schemas.openxmlformats.org/officeDocument/2006/relationships/image" Target="../media/image32.png"/><Relationship Id="rId10" Type="http://schemas.openxmlformats.org/officeDocument/2006/relationships/image" Target="../media/image24.png"/><Relationship Id="rId19" Type="http://schemas.openxmlformats.org/officeDocument/2006/relationships/image" Target="../media/image37.png"/><Relationship Id="rId4" Type="http://schemas.openxmlformats.org/officeDocument/2006/relationships/image" Target="../media/image28.jpeg"/><Relationship Id="rId9" Type="http://schemas.openxmlformats.org/officeDocument/2006/relationships/image" Target="../media/image30.jpeg"/><Relationship Id="rId1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35.png"/><Relationship Id="rId1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6.gif"/><Relationship Id="rId2" Type="http://schemas.openxmlformats.org/officeDocument/2006/relationships/notesSlide" Target="../notesSlides/notesSlide6.xml"/><Relationship Id="rId16" Type="http://schemas.openxmlformats.org/officeDocument/2006/relationships/image" Target="../media/image20.png"/><Relationship Id="rId20" Type="http://schemas.openxmlformats.org/officeDocument/2006/relationships/image" Target="../media/image38.jpe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image" Target="../media/image33.png"/><Relationship Id="rId5" Type="http://schemas.openxmlformats.org/officeDocument/2006/relationships/image" Target="../media/image19.png"/><Relationship Id="rId15" Type="http://schemas.openxmlformats.org/officeDocument/2006/relationships/image" Target="../media/image32.png"/><Relationship Id="rId10" Type="http://schemas.openxmlformats.org/officeDocument/2006/relationships/image" Target="../media/image24.png"/><Relationship Id="rId19" Type="http://schemas.openxmlformats.org/officeDocument/2006/relationships/image" Target="../media/image37.png"/><Relationship Id="rId4" Type="http://schemas.openxmlformats.org/officeDocument/2006/relationships/image" Target="../media/image28.jpeg"/><Relationship Id="rId9" Type="http://schemas.openxmlformats.org/officeDocument/2006/relationships/image" Target="../media/image30.jpeg"/><Relationship Id="rId1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35.png"/><Relationship Id="rId18" Type="http://schemas.openxmlformats.org/officeDocument/2006/relationships/image" Target="../media/image38.jpeg"/><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6.gif"/><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40.pn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image" Target="../media/image33.png"/><Relationship Id="rId5" Type="http://schemas.openxmlformats.org/officeDocument/2006/relationships/image" Target="../media/image19.png"/><Relationship Id="rId15" Type="http://schemas.openxmlformats.org/officeDocument/2006/relationships/image" Target="../media/image32.png"/><Relationship Id="rId10" Type="http://schemas.openxmlformats.org/officeDocument/2006/relationships/image" Target="../media/image24.png"/><Relationship Id="rId19" Type="http://schemas.openxmlformats.org/officeDocument/2006/relationships/image" Target="../media/image39.png"/><Relationship Id="rId4" Type="http://schemas.openxmlformats.org/officeDocument/2006/relationships/image" Target="../media/image28.jpeg"/><Relationship Id="rId9" Type="http://schemas.openxmlformats.org/officeDocument/2006/relationships/image" Target="../media/image30.jpeg"/><Relationship Id="rId1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4953000" cy="1600327"/>
          </a:xfrm>
        </p:spPr>
        <p:txBody>
          <a:bodyPr>
            <a:normAutofit fontScale="90000"/>
          </a:bodyPr>
          <a:lstStyle/>
          <a:p>
            <a:r>
              <a:rPr lang="en-US" dirty="0">
                <a:latin typeface="Arial" panose="020B0604020202020204" pitchFamily="34" charset="0"/>
                <a:cs typeface="Arial" panose="020B0604020202020204" pitchFamily="34" charset="0"/>
              </a:rPr>
              <a:t>Tactics for Discussing the Case for Jesus the </a:t>
            </a:r>
            <a:r>
              <a:rPr lang="en-US" dirty="0" smtClean="0">
                <a:latin typeface="Arial" panose="020B0604020202020204" pitchFamily="34" charset="0"/>
                <a:cs typeface="Arial" panose="020B0604020202020204" pitchFamily="34" charset="0"/>
              </a:rPr>
              <a:t>Christ </a:t>
            </a:r>
            <a:r>
              <a:rPr lang="en-US" dirty="0" smtClean="0"/>
              <a:t>?</a:t>
            </a:r>
            <a:endParaRPr lang="en-US" dirty="0"/>
          </a:p>
        </p:txBody>
      </p:sp>
      <p:sp>
        <p:nvSpPr>
          <p:cNvPr id="3" name="Subtitle 2"/>
          <p:cNvSpPr>
            <a:spLocks noGrp="1"/>
          </p:cNvSpPr>
          <p:nvPr>
            <p:ph type="subTitle" idx="1"/>
          </p:nvPr>
        </p:nvSpPr>
        <p:spPr>
          <a:xfrm>
            <a:off x="228600" y="4419600"/>
            <a:ext cx="4419600" cy="381000"/>
          </a:xfrm>
        </p:spPr>
        <p:txBody>
          <a:bodyPr>
            <a:normAutofit fontScale="92500" lnSpcReduction="10000"/>
          </a:bodyPr>
          <a:lstStyle/>
          <a:p>
            <a:r>
              <a:rPr lang="en-US" dirty="0"/>
              <a:t>Lesson </a:t>
            </a:r>
            <a:r>
              <a:rPr lang="en-US" dirty="0" smtClean="0"/>
              <a:t>12</a:t>
            </a:r>
            <a:endParaRPr lang="en-US" dirty="0"/>
          </a:p>
        </p:txBody>
      </p:sp>
    </p:spTree>
    <p:extLst>
      <p:ext uri="{BB962C8B-B14F-4D97-AF65-F5344CB8AC3E}">
        <p14:creationId xmlns:p14="http://schemas.microsoft.com/office/powerpoint/2010/main" val="354509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152400"/>
            <a:ext cx="9033933" cy="646331"/>
          </a:xfrm>
          <a:prstGeom prst="rect">
            <a:avLst/>
          </a:prstGeom>
          <a:noFill/>
        </p:spPr>
        <p:txBody>
          <a:bodyPr wrap="square" rtlCol="0">
            <a:spAutoFit/>
          </a:bodyPr>
          <a:lstStyle/>
          <a:p>
            <a:r>
              <a:rPr lang="en-US" sz="3600" dirty="0" smtClean="0">
                <a:solidFill>
                  <a:srgbClr val="FFFFFF"/>
                </a:solidFill>
                <a:latin typeface="Arial Narrow" pitchFamily="34" charset="0"/>
                <a:cs typeface="David" pitchFamily="34" charset="-79"/>
              </a:rPr>
              <a:t>Foundation for the Undisputed Facts</a:t>
            </a:r>
            <a:endParaRPr lang="en-US" sz="3600" dirty="0">
              <a:solidFill>
                <a:srgbClr val="FFFFFF"/>
              </a:solidFill>
              <a:latin typeface="Arial Narrow" pitchFamily="34" charset="0"/>
              <a:cs typeface="David" pitchFamily="34" charset="-79"/>
            </a:endParaRPr>
          </a:p>
        </p:txBody>
      </p:sp>
      <p:sp>
        <p:nvSpPr>
          <p:cNvPr id="7" name="TextBox 6"/>
          <p:cNvSpPr txBox="1"/>
          <p:nvPr/>
        </p:nvSpPr>
        <p:spPr>
          <a:xfrm>
            <a:off x="228600" y="4231719"/>
            <a:ext cx="8839200" cy="1938992"/>
          </a:xfrm>
          <a:prstGeom prst="rect">
            <a:avLst/>
          </a:prstGeom>
          <a:noFill/>
        </p:spPr>
        <p:txBody>
          <a:bodyPr wrap="square" rtlCol="0">
            <a:spAutoFit/>
          </a:bodyPr>
          <a:lstStyle/>
          <a:p>
            <a:pPr marL="457200" indent="-457200">
              <a:buFont typeface="+mj-lt"/>
              <a:buAutoNum type="arabicPeriod"/>
            </a:pPr>
            <a:r>
              <a:rPr lang="en-US" sz="2400" dirty="0" smtClean="0">
                <a:solidFill>
                  <a:srgbClr val="FFFFFF"/>
                </a:solidFill>
                <a:latin typeface="Arial Narrow" pitchFamily="34" charset="0"/>
              </a:rPr>
              <a:t>Multiple independent, early sources support the facts.</a:t>
            </a:r>
          </a:p>
          <a:p>
            <a:pPr marL="457200" indent="-457200">
              <a:buFont typeface="+mj-lt"/>
              <a:buAutoNum type="arabicPeriod"/>
            </a:pPr>
            <a:r>
              <a:rPr lang="en-US" sz="2400" dirty="0" smtClean="0">
                <a:solidFill>
                  <a:srgbClr val="FFFFFF"/>
                </a:solidFill>
                <a:latin typeface="Arial Narrow" pitchFamily="34" charset="0"/>
              </a:rPr>
              <a:t>Attestation by enemies of Christianity support the facts.</a:t>
            </a:r>
          </a:p>
          <a:p>
            <a:pPr marL="457200" indent="-457200">
              <a:buFont typeface="+mj-lt"/>
              <a:buAutoNum type="arabicPeriod"/>
            </a:pPr>
            <a:r>
              <a:rPr lang="en-US" sz="2400" dirty="0" smtClean="0">
                <a:solidFill>
                  <a:srgbClr val="FFFFFF"/>
                </a:solidFill>
                <a:latin typeface="Arial Narrow" pitchFamily="34" charset="0"/>
              </a:rPr>
              <a:t>Embarrassing admissions support the facts.</a:t>
            </a:r>
          </a:p>
          <a:p>
            <a:pPr marL="457200" indent="-457200">
              <a:buFont typeface="+mj-lt"/>
              <a:buAutoNum type="arabicPeriod"/>
            </a:pPr>
            <a:r>
              <a:rPr lang="en-US" sz="2400" dirty="0" smtClean="0">
                <a:solidFill>
                  <a:srgbClr val="FFFFFF"/>
                </a:solidFill>
                <a:latin typeface="Arial Narrow" pitchFamily="34" charset="0"/>
              </a:rPr>
              <a:t>Eyewitness testimony support the facts.</a:t>
            </a:r>
          </a:p>
          <a:p>
            <a:pPr marL="457200" indent="-457200">
              <a:buFont typeface="+mj-lt"/>
              <a:buAutoNum type="arabicPeriod"/>
            </a:pPr>
            <a:r>
              <a:rPr lang="en-US" sz="2400" dirty="0" smtClean="0">
                <a:solidFill>
                  <a:srgbClr val="FFFFFF"/>
                </a:solidFill>
                <a:latin typeface="Arial Narrow" pitchFamily="34" charset="0"/>
              </a:rPr>
              <a:t>Early testimony support the facts.</a:t>
            </a:r>
            <a:endParaRPr lang="en-US" sz="2400" dirty="0">
              <a:solidFill>
                <a:srgbClr val="FFFFFF"/>
              </a:solidFill>
              <a:latin typeface="Arial Narrow" pitchFamily="34" charset="0"/>
            </a:endParaRPr>
          </a:p>
        </p:txBody>
      </p:sp>
      <p:pic>
        <p:nvPicPr>
          <p:cNvPr id="8" name="Picture 7" descr="pillar-foundation.gif"/>
          <p:cNvPicPr>
            <a:picLocks noChangeAspect="1"/>
          </p:cNvPicPr>
          <p:nvPr/>
        </p:nvPicPr>
        <p:blipFill>
          <a:blip r:embed="rId3" cstate="print">
            <a:duotone>
              <a:prstClr val="black"/>
              <a:srgbClr val="D9C3A5">
                <a:tint val="50000"/>
                <a:satMod val="180000"/>
              </a:srgbClr>
            </a:duotone>
          </a:blip>
          <a:stretch>
            <a:fillRect/>
          </a:stretch>
        </p:blipFill>
        <p:spPr>
          <a:xfrm>
            <a:off x="228600" y="914400"/>
            <a:ext cx="8610600" cy="3200400"/>
          </a:xfrm>
          <a:prstGeom prst="rect">
            <a:avLst/>
          </a:prstGeom>
          <a:effectLst>
            <a:softEdge rad="63500"/>
          </a:effectLst>
        </p:spPr>
      </p:pic>
    </p:spTree>
    <p:extLst>
      <p:ext uri="{BB962C8B-B14F-4D97-AF65-F5344CB8AC3E}">
        <p14:creationId xmlns:p14="http://schemas.microsoft.com/office/powerpoint/2010/main" val="401307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Review - Key Facts of Jesus’ Resurrection</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3462278"/>
            <a:ext cx="8839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en-US" sz="2400" dirty="0" smtClean="0">
                <a:solidFill>
                  <a:srgbClr val="FFFFFF"/>
                </a:solidFill>
                <a:latin typeface="Arial Narrow" pitchFamily="34" charset="0"/>
                <a:cs typeface="FreesiaUPC" pitchFamily="34" charset="-34"/>
              </a:rPr>
              <a:t>Jesus was murdered on a cross and buried.</a:t>
            </a:r>
          </a:p>
          <a:p>
            <a:pPr marL="457200" indent="-457200">
              <a:buFont typeface="+mj-lt"/>
              <a:buAutoNum type="arabicPeriod"/>
            </a:pPr>
            <a:r>
              <a:rPr lang="en-US" sz="2400" dirty="0" smtClean="0">
                <a:solidFill>
                  <a:srgbClr val="FFFFFF"/>
                </a:solidFill>
                <a:latin typeface="Arial Narrow" pitchFamily="34" charset="0"/>
                <a:cs typeface="FreesiaUPC" pitchFamily="34" charset="-34"/>
              </a:rPr>
              <a:t>Three days afterward, his body went missing, no body ever produced.</a:t>
            </a:r>
          </a:p>
          <a:p>
            <a:pPr marL="457200" indent="-457200">
              <a:buFont typeface="+mj-lt"/>
              <a:buAutoNum type="arabicPeriod"/>
            </a:pPr>
            <a:r>
              <a:rPr lang="en-US" sz="2400" dirty="0" smtClean="0">
                <a:solidFill>
                  <a:srgbClr val="FFFFFF"/>
                </a:solidFill>
                <a:latin typeface="Arial Narrow" pitchFamily="34" charset="0"/>
                <a:cs typeface="FreesiaUPC" pitchFamily="34" charset="-34"/>
              </a:rPr>
              <a:t>There were appearances of Jesus over the course of many days to various people, including his disciples and unbelievers.</a:t>
            </a:r>
          </a:p>
          <a:p>
            <a:pPr marL="457200" indent="-457200">
              <a:buFont typeface="+mj-lt"/>
              <a:buAutoNum type="arabicPeriod"/>
            </a:pPr>
            <a:r>
              <a:rPr lang="en-US" sz="2400" dirty="0">
                <a:solidFill>
                  <a:srgbClr val="FFFFFF"/>
                </a:solidFill>
                <a:latin typeface="Arial Narrow" pitchFamily="34" charset="0"/>
                <a:cs typeface="FreesiaUPC" pitchFamily="34" charset="-34"/>
              </a:rPr>
              <a:t>Jesus’s disciples believed that they saw Jesus resurrected from the dead. </a:t>
            </a:r>
            <a:endParaRPr lang="en-US" sz="2400" dirty="0" smtClean="0">
              <a:solidFill>
                <a:srgbClr val="FFFFFF"/>
              </a:solidFill>
              <a:latin typeface="Arial Narrow" pitchFamily="34" charset="0"/>
              <a:cs typeface="FreesiaUPC" pitchFamily="34" charset="-34"/>
            </a:endParaRPr>
          </a:p>
          <a:p>
            <a:pPr marL="457200" indent="-457200">
              <a:buFont typeface="+mj-lt"/>
              <a:buAutoNum type="arabicPeriod"/>
            </a:pPr>
            <a:r>
              <a:rPr lang="en-US" sz="2400" dirty="0" smtClean="0">
                <a:solidFill>
                  <a:srgbClr val="FFFFFF"/>
                </a:solidFill>
                <a:latin typeface="Arial Narrow" pitchFamily="34" charset="0"/>
                <a:cs typeface="FreesiaUPC" pitchFamily="34" charset="-34"/>
              </a:rPr>
              <a:t>Christ’s appearances transformed his followers and some previous skeptics, with his resurrection becoming the central focus of their teaching.</a:t>
            </a:r>
          </a:p>
        </p:txBody>
      </p:sp>
      <p:pic>
        <p:nvPicPr>
          <p:cNvPr id="7" name="Picture 6" descr="facts.gif"/>
          <p:cNvPicPr>
            <a:picLocks noChangeAspect="1"/>
          </p:cNvPicPr>
          <p:nvPr/>
        </p:nvPicPr>
        <p:blipFill>
          <a:blip r:embed="rId3" cstate="print">
            <a:duotone>
              <a:prstClr val="black"/>
              <a:srgbClr val="D9C3A5">
                <a:tint val="50000"/>
                <a:satMod val="180000"/>
              </a:srgbClr>
            </a:duotone>
          </a:blip>
          <a:stretch>
            <a:fillRect/>
          </a:stretch>
        </p:blipFill>
        <p:spPr>
          <a:xfrm>
            <a:off x="304800" y="914400"/>
            <a:ext cx="8610600" cy="2514600"/>
          </a:xfrm>
          <a:prstGeom prst="rect">
            <a:avLst/>
          </a:prstGeom>
          <a:effectLst>
            <a:softEdge rad="63500"/>
          </a:effectLst>
        </p:spPr>
      </p:pic>
    </p:spTree>
    <p:extLst>
      <p:ext uri="{BB962C8B-B14F-4D97-AF65-F5344CB8AC3E}">
        <p14:creationId xmlns:p14="http://schemas.microsoft.com/office/powerpoint/2010/main" val="1934159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74" y="856763"/>
            <a:ext cx="9144000" cy="6001237"/>
          </a:xfrm>
          <a:prstGeom prst="rect">
            <a:avLst/>
          </a:prstGeom>
        </p:spPr>
      </p:pic>
      <p:sp>
        <p:nvSpPr>
          <p:cNvPr id="4" name="Rectangle 3"/>
          <p:cNvSpPr/>
          <p:nvPr/>
        </p:nvSpPr>
        <p:spPr>
          <a:xfrm>
            <a:off x="669914" y="3909737"/>
            <a:ext cx="182504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nothing exists beyond the natural realm</a:t>
            </a:r>
          </a:p>
        </p:txBody>
      </p:sp>
      <p:sp>
        <p:nvSpPr>
          <p:cNvPr id="5" name="TextBox 4"/>
          <p:cNvSpPr txBox="1"/>
          <p:nvPr/>
        </p:nvSpPr>
        <p:spPr>
          <a:xfrm>
            <a:off x="467277" y="5551345"/>
            <a:ext cx="235224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come from nothing</a:t>
            </a:r>
          </a:p>
        </p:txBody>
      </p:sp>
      <p:sp>
        <p:nvSpPr>
          <p:cNvPr id="14" name="Rectangle 13"/>
          <p:cNvSpPr/>
          <p:nvPr/>
        </p:nvSpPr>
        <p:spPr>
          <a:xfrm>
            <a:off x="4475092" y="877978"/>
            <a:ext cx="3902509" cy="215444"/>
          </a:xfrm>
          <a:prstGeom prst="rect">
            <a:avLst/>
          </a:prstGeom>
          <a:solidFill>
            <a:srgbClr val="FFFFCC">
              <a:alpha val="60000"/>
            </a:srgbClr>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a:ea typeface="+mn-ea"/>
                <a:cs typeface="+mn-cs"/>
              </a:rPr>
              <a:t>Super Naturalism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467277" y="806689"/>
            <a:ext cx="1603516" cy="923330"/>
          </a:xfrm>
          <a:prstGeom prst="rect">
            <a:avLst/>
          </a:prstGeom>
          <a:solidFill>
            <a:srgbClr val="FFFFCC">
              <a:alpha val="60000"/>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are created</a:t>
            </a:r>
          </a:p>
        </p:txBody>
      </p:sp>
      <p:grpSp>
        <p:nvGrpSpPr>
          <p:cNvPr id="18" name="Group 17"/>
          <p:cNvGrpSpPr/>
          <p:nvPr/>
        </p:nvGrpSpPr>
        <p:grpSpPr>
          <a:xfrm>
            <a:off x="3931269" y="1123071"/>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Inspired</a:t>
              </a:r>
            </a:p>
          </p:txBody>
        </p:sp>
        <p:sp>
          <p:nvSpPr>
            <p:cNvPr id="24" name="Rectangle 23"/>
            <p:cNvSpPr/>
            <p:nvPr/>
          </p:nvSpPr>
          <p:spPr>
            <a:xfrm>
              <a:off x="7639882" y="1599824"/>
              <a:ext cx="679994"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Accurate</a:t>
              </a:r>
            </a:p>
          </p:txBody>
        </p:sp>
        <p:sp>
          <p:nvSpPr>
            <p:cNvPr id="25" name="Rectangle 24"/>
            <p:cNvSpPr/>
            <p:nvPr/>
          </p:nvSpPr>
          <p:spPr>
            <a:xfrm>
              <a:off x="8291172" y="1873696"/>
              <a:ext cx="611065"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Reliable</a:t>
              </a:r>
            </a:p>
          </p:txBody>
        </p:sp>
      </p:grpSp>
      <p:sp>
        <p:nvSpPr>
          <p:cNvPr id="6" name="TextBox 5">
            <a:extLst>
              <a:ext uri="{FF2B5EF4-FFF2-40B4-BE49-F238E27FC236}">
                <a16:creationId xmlns="" xmlns:a16="http://schemas.microsoft.com/office/drawing/2014/main" id="{783AD531-9B74-4238-95CB-E9E030C45B8D}"/>
              </a:ext>
            </a:extLst>
          </p:cNvPr>
          <p:cNvSpPr txBox="1"/>
          <p:nvPr/>
        </p:nvSpPr>
        <p:spPr>
          <a:xfrm>
            <a:off x="4431860" y="4400657"/>
            <a:ext cx="1521375" cy="738664"/>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Gospel Eyewitness Evidence </a:t>
            </a:r>
          </a:p>
        </p:txBody>
      </p:sp>
      <p:pic>
        <p:nvPicPr>
          <p:cNvPr id="8" name="Picture 7">
            <a:extLst>
              <a:ext uri="{FF2B5EF4-FFF2-40B4-BE49-F238E27FC236}">
                <a16:creationId xmlns="" xmlns:a16="http://schemas.microsoft.com/office/drawing/2014/main" id="{FA8FEE7A-33CE-4E3B-B12A-DDD9AE4E5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50494">
            <a:off x="4039532" y="4396115"/>
            <a:ext cx="423713" cy="572710"/>
          </a:xfrm>
          <a:prstGeom prst="rect">
            <a:avLst/>
          </a:prstGeom>
        </p:spPr>
      </p:pic>
      <p:pic>
        <p:nvPicPr>
          <p:cNvPr id="10" name="Picture 9">
            <a:extLst>
              <a:ext uri="{FF2B5EF4-FFF2-40B4-BE49-F238E27FC236}">
                <a16:creationId xmlns="" xmlns:a16="http://schemas.microsoft.com/office/drawing/2014/main" id="{D1E90AE4-2A8F-476B-99DD-84797384C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942210">
            <a:off x="3330272" y="4131017"/>
            <a:ext cx="385667" cy="867751"/>
          </a:xfrm>
          <a:prstGeom prst="rect">
            <a:avLst/>
          </a:prstGeom>
        </p:spPr>
      </p:pic>
      <p:sp>
        <p:nvSpPr>
          <p:cNvPr id="11" name="Rectangle 10">
            <a:extLst>
              <a:ext uri="{FF2B5EF4-FFF2-40B4-BE49-F238E27FC236}">
                <a16:creationId xmlns="" xmlns:a16="http://schemas.microsoft.com/office/drawing/2014/main" id="{049EC90D-FE92-47AA-A492-12492BD650BF}"/>
              </a:ext>
            </a:extLst>
          </p:cNvPr>
          <p:cNvSpPr/>
          <p:nvPr/>
        </p:nvSpPr>
        <p:spPr>
          <a:xfrm>
            <a:off x="3146821" y="4119306"/>
            <a:ext cx="156889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Reliably Preserved </a:t>
            </a:r>
          </a:p>
        </p:txBody>
      </p:sp>
      <p:sp>
        <p:nvSpPr>
          <p:cNvPr id="12" name="Rectangle 11">
            <a:extLst>
              <a:ext uri="{FF2B5EF4-FFF2-40B4-BE49-F238E27FC236}">
                <a16:creationId xmlns="" xmlns:a16="http://schemas.microsoft.com/office/drawing/2014/main" id="{85905266-9F8C-4753-A2DA-F0BE378476B2}"/>
              </a:ext>
            </a:extLst>
          </p:cNvPr>
          <p:cNvSpPr/>
          <p:nvPr/>
        </p:nvSpPr>
        <p:spPr>
          <a:xfrm>
            <a:off x="2919568" y="3266194"/>
            <a:ext cx="120707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Credible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Non-Biblical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Evidence </a:t>
            </a:r>
          </a:p>
        </p:txBody>
      </p:sp>
      <p:sp>
        <p:nvSpPr>
          <p:cNvPr id="13" name="Rectangle 12">
            <a:extLst>
              <a:ext uri="{FF2B5EF4-FFF2-40B4-BE49-F238E27FC236}">
                <a16:creationId xmlns="" xmlns:a16="http://schemas.microsoft.com/office/drawing/2014/main" id="{E92A6F34-5D07-4B67-A0CC-40C86D036138}"/>
              </a:ext>
            </a:extLst>
          </p:cNvPr>
          <p:cNvSpPr/>
          <p:nvPr/>
        </p:nvSpPr>
        <p:spPr>
          <a:xfrm>
            <a:off x="2755005" y="3015788"/>
            <a:ext cx="215516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Archaeology/the Scientific</a:t>
            </a:r>
          </a:p>
        </p:txBody>
      </p:sp>
      <p:sp>
        <p:nvSpPr>
          <p:cNvPr id="17" name="Rectangle 16">
            <a:extLst>
              <a:ext uri="{FF2B5EF4-FFF2-40B4-BE49-F238E27FC236}">
                <a16:creationId xmlns="" xmlns:a16="http://schemas.microsoft.com/office/drawing/2014/main" id="{7081FBED-3E6E-4DE2-B6EC-C0A7D44A4D6B}"/>
              </a:ext>
            </a:extLst>
          </p:cNvPr>
          <p:cNvSpPr/>
          <p:nvPr/>
        </p:nvSpPr>
        <p:spPr>
          <a:xfrm>
            <a:off x="2542342" y="2594812"/>
            <a:ext cx="167930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Son of God </a:t>
            </a:r>
          </a:p>
        </p:txBody>
      </p:sp>
      <p:sp>
        <p:nvSpPr>
          <p:cNvPr id="20" name="Rectangle 19">
            <a:extLst>
              <a:ext uri="{FF2B5EF4-FFF2-40B4-BE49-F238E27FC236}">
                <a16:creationId xmlns="" xmlns:a16="http://schemas.microsoft.com/office/drawing/2014/main" id="{05770A30-4AFF-4F4E-A0C6-0155302D86A6}"/>
              </a:ext>
            </a:extLst>
          </p:cNvPr>
          <p:cNvSpPr/>
          <p:nvPr/>
        </p:nvSpPr>
        <p:spPr>
          <a:xfrm>
            <a:off x="1713497" y="3146036"/>
            <a:ext cx="59213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Was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Crazy </a:t>
            </a:r>
          </a:p>
        </p:txBody>
      </p:sp>
      <p:sp>
        <p:nvSpPr>
          <p:cNvPr id="21" name="Rectangle 20">
            <a:extLst>
              <a:ext uri="{FF2B5EF4-FFF2-40B4-BE49-F238E27FC236}">
                <a16:creationId xmlns="" xmlns:a16="http://schemas.microsoft.com/office/drawing/2014/main" id="{592B3207-9996-47FC-A526-F447D7DAE488}"/>
              </a:ext>
            </a:extLst>
          </p:cNvPr>
          <p:cNvSpPr/>
          <p:nvPr/>
        </p:nvSpPr>
        <p:spPr>
          <a:xfrm>
            <a:off x="2707054" y="2244051"/>
            <a:ext cx="172480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Prophecy/Messiah</a:t>
            </a:r>
          </a:p>
        </p:txBody>
      </p:sp>
      <p:sp>
        <p:nvSpPr>
          <p:cNvPr id="22" name="Rectangle 21">
            <a:extLst>
              <a:ext uri="{FF2B5EF4-FFF2-40B4-BE49-F238E27FC236}">
                <a16:creationId xmlns="" xmlns:a16="http://schemas.microsoft.com/office/drawing/2014/main" id="{3FA3F947-C3AA-4ECD-AA54-6C94A65E905F}"/>
              </a:ext>
            </a:extLst>
          </p:cNvPr>
          <p:cNvSpPr/>
          <p:nvPr/>
        </p:nvSpPr>
        <p:spPr>
          <a:xfrm>
            <a:off x="2639656" y="1786979"/>
            <a:ext cx="11963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Resurrection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6" name="Picture 25">
            <a:extLst>
              <a:ext uri="{FF2B5EF4-FFF2-40B4-BE49-F238E27FC236}">
                <a16:creationId xmlns="" xmlns:a16="http://schemas.microsoft.com/office/drawing/2014/main" id="{32BDC868-EA51-46D5-8110-72A548487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02520">
            <a:off x="2524712" y="3466416"/>
            <a:ext cx="641954" cy="867695"/>
          </a:xfrm>
          <a:prstGeom prst="rect">
            <a:avLst/>
          </a:prstGeom>
        </p:spPr>
      </p:pic>
      <p:pic>
        <p:nvPicPr>
          <p:cNvPr id="28" name="Picture 27">
            <a:extLst>
              <a:ext uri="{FF2B5EF4-FFF2-40B4-BE49-F238E27FC236}">
                <a16:creationId xmlns="" xmlns:a16="http://schemas.microsoft.com/office/drawing/2014/main" id="{1BA30C03-D5D8-4384-93F3-8CAD6252B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71744">
            <a:off x="1842241" y="2853734"/>
            <a:ext cx="704762" cy="371429"/>
          </a:xfrm>
          <a:prstGeom prst="rect">
            <a:avLst/>
          </a:prstGeom>
        </p:spPr>
      </p:pic>
      <p:pic>
        <p:nvPicPr>
          <p:cNvPr id="29" name="Picture 28">
            <a:extLst>
              <a:ext uri="{FF2B5EF4-FFF2-40B4-BE49-F238E27FC236}">
                <a16:creationId xmlns="" xmlns:a16="http://schemas.microsoft.com/office/drawing/2014/main" id="{BEC1E559-4CF6-46B3-9D0B-A22F147B1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87105" flipH="1">
            <a:off x="2112590" y="1821750"/>
            <a:ext cx="641954" cy="867695"/>
          </a:xfrm>
          <a:prstGeom prst="rect">
            <a:avLst/>
          </a:prstGeom>
        </p:spPr>
      </p:pic>
      <p:sp>
        <p:nvSpPr>
          <p:cNvPr id="7" name="TextBox 6"/>
          <p:cNvSpPr txBox="1"/>
          <p:nvPr/>
        </p:nvSpPr>
        <p:spPr>
          <a:xfrm>
            <a:off x="5638800" y="4575072"/>
            <a:ext cx="3657600" cy="523220"/>
          </a:xfrm>
          <a:prstGeom prst="rect">
            <a:avLst/>
          </a:prstGeom>
          <a:solidFill>
            <a:schemeClr val="tx1"/>
          </a:solidFill>
        </p:spPr>
        <p:txBody>
          <a:bodyPr wrap="square" rtlCol="0">
            <a:spAutoFit/>
          </a:bodyPr>
          <a:lstStyle/>
          <a:p>
            <a:r>
              <a:rPr lang="en-US" sz="1400" dirty="0" smtClean="0">
                <a:solidFill>
                  <a:schemeClr val="bg1"/>
                </a:solidFill>
              </a:rPr>
              <a:t>How does Gospels hold up as witnesses?</a:t>
            </a:r>
          </a:p>
          <a:p>
            <a:r>
              <a:rPr lang="en-US" sz="1400" dirty="0" smtClean="0">
                <a:solidFill>
                  <a:schemeClr val="bg1"/>
                </a:solidFill>
              </a:rPr>
              <a:t>What about contradictions?</a:t>
            </a:r>
            <a:endParaRPr lang="en-US" sz="1400" dirty="0">
              <a:solidFill>
                <a:schemeClr val="bg1"/>
              </a:solidFill>
            </a:endParaRPr>
          </a:p>
        </p:txBody>
      </p:sp>
      <p:sp>
        <p:nvSpPr>
          <p:cNvPr id="27" name="TextBox 26"/>
          <p:cNvSpPr txBox="1"/>
          <p:nvPr/>
        </p:nvSpPr>
        <p:spPr>
          <a:xfrm>
            <a:off x="5638800" y="3917226"/>
            <a:ext cx="3657600" cy="307777"/>
          </a:xfrm>
          <a:prstGeom prst="rect">
            <a:avLst/>
          </a:prstGeom>
          <a:solidFill>
            <a:schemeClr val="tx1"/>
          </a:solidFill>
        </p:spPr>
        <p:txBody>
          <a:bodyPr wrap="square" rtlCol="0">
            <a:spAutoFit/>
          </a:bodyPr>
          <a:lstStyle/>
          <a:p>
            <a:r>
              <a:rPr lang="en-US" sz="1400" dirty="0" smtClean="0">
                <a:solidFill>
                  <a:schemeClr val="bg1"/>
                </a:solidFill>
              </a:rPr>
              <a:t>Multiple copies to arrive at closest to original.</a:t>
            </a:r>
            <a:endParaRPr lang="en-US" sz="1400" dirty="0">
              <a:solidFill>
                <a:schemeClr val="bg1"/>
              </a:solidFill>
            </a:endParaRPr>
          </a:p>
        </p:txBody>
      </p:sp>
      <p:sp>
        <p:nvSpPr>
          <p:cNvPr id="30" name="TextBox 29"/>
          <p:cNvSpPr txBox="1"/>
          <p:nvPr/>
        </p:nvSpPr>
        <p:spPr>
          <a:xfrm>
            <a:off x="5638800" y="3440661"/>
            <a:ext cx="3657600" cy="307777"/>
          </a:xfrm>
          <a:prstGeom prst="rect">
            <a:avLst/>
          </a:prstGeom>
          <a:solidFill>
            <a:schemeClr val="tx1"/>
          </a:solidFill>
        </p:spPr>
        <p:txBody>
          <a:bodyPr wrap="square" rtlCol="0">
            <a:spAutoFit/>
          </a:bodyPr>
          <a:lstStyle/>
          <a:p>
            <a:r>
              <a:rPr lang="en-US" sz="1400" dirty="0" smtClean="0">
                <a:solidFill>
                  <a:schemeClr val="bg1"/>
                </a:solidFill>
              </a:rPr>
              <a:t>Friendly &amp; unfriendly witnesses to Jesus.</a:t>
            </a:r>
            <a:endParaRPr lang="en-US" sz="1400" dirty="0">
              <a:solidFill>
                <a:schemeClr val="bg1"/>
              </a:solidFill>
            </a:endParaRPr>
          </a:p>
        </p:txBody>
      </p:sp>
      <p:sp>
        <p:nvSpPr>
          <p:cNvPr id="31" name="TextBox 30"/>
          <p:cNvSpPr txBox="1"/>
          <p:nvPr/>
        </p:nvSpPr>
        <p:spPr>
          <a:xfrm>
            <a:off x="5638800" y="3075631"/>
            <a:ext cx="3657600" cy="307777"/>
          </a:xfrm>
          <a:prstGeom prst="rect">
            <a:avLst/>
          </a:prstGeom>
          <a:solidFill>
            <a:schemeClr val="tx1"/>
          </a:solidFill>
        </p:spPr>
        <p:txBody>
          <a:bodyPr wrap="square" rtlCol="0">
            <a:spAutoFit/>
          </a:bodyPr>
          <a:lstStyle/>
          <a:p>
            <a:r>
              <a:rPr lang="en-US" sz="1400" dirty="0" smtClean="0">
                <a:solidFill>
                  <a:schemeClr val="bg1"/>
                </a:solidFill>
              </a:rPr>
              <a:t>Archaeological evidence agrees (synagogue ex).</a:t>
            </a:r>
            <a:endParaRPr lang="en-US" sz="1400" dirty="0">
              <a:solidFill>
                <a:schemeClr val="bg1"/>
              </a:solidFill>
            </a:endParaRPr>
          </a:p>
        </p:txBody>
      </p:sp>
      <p:sp>
        <p:nvSpPr>
          <p:cNvPr id="32" name="TextBox 31"/>
          <p:cNvSpPr txBox="1"/>
          <p:nvPr/>
        </p:nvSpPr>
        <p:spPr>
          <a:xfrm>
            <a:off x="5638800" y="2594812"/>
            <a:ext cx="3657600" cy="307777"/>
          </a:xfrm>
          <a:prstGeom prst="rect">
            <a:avLst/>
          </a:prstGeom>
          <a:solidFill>
            <a:schemeClr val="tx1"/>
          </a:solidFill>
        </p:spPr>
        <p:txBody>
          <a:bodyPr wrap="square" rtlCol="0">
            <a:spAutoFit/>
          </a:bodyPr>
          <a:lstStyle/>
          <a:p>
            <a:r>
              <a:rPr lang="en-US" sz="1400" dirty="0" smtClean="0">
                <a:solidFill>
                  <a:schemeClr val="bg1"/>
                </a:solidFill>
              </a:rPr>
              <a:t>Jesus stated He was Deity</a:t>
            </a:r>
            <a:endParaRPr lang="en-US" sz="1400" dirty="0">
              <a:solidFill>
                <a:schemeClr val="bg1"/>
              </a:solidFill>
            </a:endParaRPr>
          </a:p>
        </p:txBody>
      </p:sp>
      <p:sp>
        <p:nvSpPr>
          <p:cNvPr id="33" name="TextBox 32"/>
          <p:cNvSpPr txBox="1"/>
          <p:nvPr/>
        </p:nvSpPr>
        <p:spPr>
          <a:xfrm>
            <a:off x="5638800" y="2156311"/>
            <a:ext cx="3657600" cy="307777"/>
          </a:xfrm>
          <a:prstGeom prst="rect">
            <a:avLst/>
          </a:prstGeom>
          <a:solidFill>
            <a:schemeClr val="tx1"/>
          </a:solidFill>
        </p:spPr>
        <p:txBody>
          <a:bodyPr wrap="square" rtlCol="0">
            <a:spAutoFit/>
          </a:bodyPr>
          <a:lstStyle/>
          <a:p>
            <a:r>
              <a:rPr lang="en-US" sz="1400" dirty="0" smtClean="0">
                <a:solidFill>
                  <a:schemeClr val="bg1"/>
                </a:solidFill>
              </a:rPr>
              <a:t>Prophecies from 500 to 1000 </a:t>
            </a:r>
            <a:r>
              <a:rPr lang="en-US" sz="1400" dirty="0" err="1" smtClean="0">
                <a:solidFill>
                  <a:schemeClr val="bg1"/>
                </a:solidFill>
              </a:rPr>
              <a:t>yrs</a:t>
            </a:r>
            <a:r>
              <a:rPr lang="en-US" sz="1400" dirty="0" smtClean="0">
                <a:solidFill>
                  <a:schemeClr val="bg1"/>
                </a:solidFill>
              </a:rPr>
              <a:t> before</a:t>
            </a:r>
            <a:endParaRPr lang="en-US" sz="1400" dirty="0">
              <a:solidFill>
                <a:schemeClr val="bg1"/>
              </a:solidFill>
            </a:endParaRPr>
          </a:p>
        </p:txBody>
      </p:sp>
      <p:sp>
        <p:nvSpPr>
          <p:cNvPr id="34" name="TextBox 33"/>
          <p:cNvSpPr txBox="1"/>
          <p:nvPr/>
        </p:nvSpPr>
        <p:spPr>
          <a:xfrm>
            <a:off x="5591285" y="1786979"/>
            <a:ext cx="3657600" cy="307777"/>
          </a:xfrm>
          <a:prstGeom prst="rect">
            <a:avLst/>
          </a:prstGeom>
          <a:solidFill>
            <a:schemeClr val="tx1"/>
          </a:solidFill>
        </p:spPr>
        <p:txBody>
          <a:bodyPr wrap="square" rtlCol="0">
            <a:spAutoFit/>
          </a:bodyPr>
          <a:lstStyle/>
          <a:p>
            <a:r>
              <a:rPr lang="en-US" sz="1400" dirty="0" smtClean="0">
                <a:solidFill>
                  <a:schemeClr val="bg1"/>
                </a:solidFill>
              </a:rPr>
              <a:t>Empty tomb &amp; transformed people</a:t>
            </a:r>
            <a:endParaRPr lang="en-US" sz="1400" dirty="0">
              <a:solidFill>
                <a:schemeClr val="bg1"/>
              </a:solidFill>
            </a:endParaRPr>
          </a:p>
        </p:txBody>
      </p:sp>
      <p:sp>
        <p:nvSpPr>
          <p:cNvPr id="35" name="TextBox 34"/>
          <p:cNvSpPr txBox="1"/>
          <p:nvPr/>
        </p:nvSpPr>
        <p:spPr>
          <a:xfrm>
            <a:off x="273669" y="3039561"/>
            <a:ext cx="1369731" cy="1384995"/>
          </a:xfrm>
          <a:prstGeom prst="rect">
            <a:avLst/>
          </a:prstGeom>
          <a:solidFill>
            <a:schemeClr val="tx1"/>
          </a:solidFill>
        </p:spPr>
        <p:txBody>
          <a:bodyPr wrap="square" rtlCol="0">
            <a:spAutoFit/>
          </a:bodyPr>
          <a:lstStyle/>
          <a:p>
            <a:r>
              <a:rPr lang="en-US" sz="1400" dirty="0" smtClean="0">
                <a:solidFill>
                  <a:schemeClr val="bg1"/>
                </a:solidFill>
              </a:rPr>
              <a:t>While some questioned if sane all His actions shown that Jesus was sane.</a:t>
            </a:r>
            <a:endParaRPr lang="en-US" sz="1400" dirty="0">
              <a:solidFill>
                <a:schemeClr val="bg1"/>
              </a:solidFill>
            </a:endParaRPr>
          </a:p>
        </p:txBody>
      </p:sp>
    </p:spTree>
    <p:extLst>
      <p:ext uri="{BB962C8B-B14F-4D97-AF65-F5344CB8AC3E}">
        <p14:creationId xmlns:p14="http://schemas.microsoft.com/office/powerpoint/2010/main" val="323526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 xmlns:a16="http://schemas.microsoft.com/office/drawing/2014/main"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92402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00774">
            <a:off x="1619215" y="3794361"/>
            <a:ext cx="393740" cy="577485"/>
          </a:xfrm>
          <a:prstGeom prst="rect">
            <a:avLst/>
          </a:prstGeom>
        </p:spPr>
      </p:pic>
      <p:sp>
        <p:nvSpPr>
          <p:cNvPr id="3" name="TextBox 2"/>
          <p:cNvSpPr txBox="1"/>
          <p:nvPr/>
        </p:nvSpPr>
        <p:spPr>
          <a:xfrm>
            <a:off x="1089760" y="366602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r>
              <a:rPr lang="en-US" dirty="0">
                <a:solidFill>
                  <a:prstClr val="black"/>
                </a:solidFill>
              </a:rPr>
              <a:t>Ministry of Jesus</a:t>
            </a:r>
          </a:p>
        </p:txBody>
      </p:sp>
      <p:grpSp>
        <p:nvGrpSpPr>
          <p:cNvPr id="4" name="Group 3"/>
          <p:cNvGrpSpPr/>
          <p:nvPr/>
        </p:nvGrpSpPr>
        <p:grpSpPr>
          <a:xfrm>
            <a:off x="1231176" y="2933582"/>
            <a:ext cx="627095" cy="770001"/>
            <a:chOff x="593953" y="882934"/>
            <a:chExt cx="627095" cy="77000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20" y="882934"/>
              <a:ext cx="571428" cy="539682"/>
            </a:xfrm>
            <a:prstGeom prst="rect">
              <a:avLst/>
            </a:prstGeom>
          </p:spPr>
        </p:pic>
        <p:sp>
          <p:nvSpPr>
            <p:cNvPr id="6" name="TextBox 5"/>
            <p:cNvSpPr txBox="1"/>
            <p:nvPr/>
          </p:nvSpPr>
          <p:spPr>
            <a:xfrm>
              <a:off x="593953" y="1406714"/>
              <a:ext cx="627095" cy="246221"/>
            </a:xfrm>
            <a:prstGeom prst="rect">
              <a:avLst/>
            </a:prstGeom>
            <a:noFill/>
          </p:spPr>
          <p:txBody>
            <a:bodyPr wrap="none" rtlCol="0">
              <a:spAutoFit/>
            </a:bodyPr>
            <a:lstStyle/>
            <a:p>
              <a:r>
                <a:rPr lang="en-US" sz="1000" dirty="0">
                  <a:solidFill>
                    <a:prstClr val="black"/>
                  </a:solidFill>
                  <a:latin typeface="Tekton Pro Cond" pitchFamily="34" charset="0"/>
                </a:rPr>
                <a:t>27-30 AD</a:t>
              </a:r>
            </a:p>
          </p:txBody>
        </p:sp>
      </p:grpSp>
      <p:sp>
        <p:nvSpPr>
          <p:cNvPr id="7" name="TextBox 6"/>
          <p:cNvSpPr txBox="1"/>
          <p:nvPr/>
        </p:nvSpPr>
        <p:spPr>
          <a:xfrm>
            <a:off x="5341873" y="3086173"/>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r>
              <a:rPr lang="en-US" dirty="0">
                <a:solidFill>
                  <a:prstClr val="black"/>
                </a:solidFill>
              </a:rPr>
              <a:t>70 AD</a:t>
            </a:r>
          </a:p>
          <a:p>
            <a:pPr algn="ctr"/>
            <a:r>
              <a:rPr lang="en-US" dirty="0">
                <a:solidFill>
                  <a:prstClr val="black"/>
                </a:solidFill>
              </a:rPr>
              <a:t>Temple</a:t>
            </a:r>
          </a:p>
          <a:p>
            <a:pPr algn="ctr"/>
            <a:r>
              <a:rPr lang="en-US" dirty="0">
                <a:solidFill>
                  <a:prstClr val="black"/>
                </a:solidFill>
              </a:rPr>
              <a:t>Destroyed</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2639" y="3619642"/>
            <a:ext cx="463972" cy="547249"/>
          </a:xfrm>
          <a:prstGeom prst="rect">
            <a:avLst/>
          </a:prstGeom>
        </p:spPr>
      </p:pic>
      <p:grpSp>
        <p:nvGrpSpPr>
          <p:cNvPr id="9" name="Group 8"/>
          <p:cNvGrpSpPr/>
          <p:nvPr/>
        </p:nvGrpSpPr>
        <p:grpSpPr>
          <a:xfrm>
            <a:off x="520026" y="4198023"/>
            <a:ext cx="8545733" cy="764452"/>
            <a:chOff x="593953" y="4818685"/>
            <a:chExt cx="8545733" cy="764452"/>
          </a:xfrm>
        </p:grpSpPr>
        <p:grpSp>
          <p:nvGrpSpPr>
            <p:cNvPr id="10" name="Group 9"/>
            <p:cNvGrpSpPr/>
            <p:nvPr/>
          </p:nvGrpSpPr>
          <p:grpSpPr>
            <a:xfrm>
              <a:off x="2754835" y="4818685"/>
              <a:ext cx="992037" cy="457200"/>
              <a:chOff x="1687280" y="4822394"/>
              <a:chExt cx="992037" cy="457200"/>
            </a:xfrm>
          </p:grpSpPr>
          <p:sp>
            <p:nvSpPr>
              <p:cNvPr id="40" name="Rectangle 39"/>
              <p:cNvSpPr/>
              <p:nvPr/>
            </p:nvSpPr>
            <p:spPr>
              <a:xfrm>
                <a:off x="1764917" y="4933453"/>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1687280"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TextBox 10"/>
            <p:cNvSpPr txBox="1"/>
            <p:nvPr/>
          </p:nvSpPr>
          <p:spPr>
            <a:xfrm>
              <a:off x="1618651" y="5336916"/>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30AD</a:t>
              </a:r>
              <a:endParaRPr lang="en-US" sz="1000" dirty="0">
                <a:solidFill>
                  <a:prstClr val="black"/>
                </a:solidFill>
                <a:latin typeface="Tekton Pro Cond" pitchFamily="34" charset="0"/>
              </a:endParaRPr>
            </a:p>
          </p:txBody>
        </p:sp>
        <p:grpSp>
          <p:nvGrpSpPr>
            <p:cNvPr id="12" name="Group 11"/>
            <p:cNvGrpSpPr/>
            <p:nvPr/>
          </p:nvGrpSpPr>
          <p:grpSpPr>
            <a:xfrm>
              <a:off x="3746872" y="4818685"/>
              <a:ext cx="1005840" cy="457200"/>
              <a:chOff x="2896492" y="4819153"/>
              <a:chExt cx="1005840" cy="457200"/>
            </a:xfrm>
          </p:grpSpPr>
          <p:sp>
            <p:nvSpPr>
              <p:cNvPr id="38" name="Rectangle 37"/>
              <p:cNvSpPr/>
              <p:nvPr/>
            </p:nvSpPr>
            <p:spPr>
              <a:xfrm>
                <a:off x="2896492" y="4819153"/>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2987932" y="4933453"/>
                <a:ext cx="9144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TextBox 12"/>
            <p:cNvSpPr txBox="1"/>
            <p:nvPr/>
          </p:nvSpPr>
          <p:spPr>
            <a:xfrm>
              <a:off x="2524644" y="5324683"/>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40 </a:t>
              </a:r>
              <a:r>
                <a:rPr lang="en-US" sz="1000" dirty="0">
                  <a:solidFill>
                    <a:prstClr val="black"/>
                  </a:solidFill>
                  <a:latin typeface="Tekton Pro Cond" pitchFamily="34" charset="0"/>
                </a:rPr>
                <a:t>AD</a:t>
              </a:r>
            </a:p>
          </p:txBody>
        </p:sp>
        <p:sp>
          <p:nvSpPr>
            <p:cNvPr id="14" name="TextBox 13"/>
            <p:cNvSpPr txBox="1"/>
            <p:nvPr/>
          </p:nvSpPr>
          <p:spPr>
            <a:xfrm>
              <a:off x="4572000" y="5332071"/>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60 </a:t>
              </a:r>
              <a:r>
                <a:rPr lang="en-US" sz="1000" dirty="0">
                  <a:solidFill>
                    <a:prstClr val="black"/>
                  </a:solidFill>
                  <a:latin typeface="Tekton Pro Cond" pitchFamily="34" charset="0"/>
                </a:rPr>
                <a:t>AD</a:t>
              </a:r>
            </a:p>
          </p:txBody>
        </p:sp>
        <p:grpSp>
          <p:nvGrpSpPr>
            <p:cNvPr id="15" name="Group 14"/>
            <p:cNvGrpSpPr/>
            <p:nvPr/>
          </p:nvGrpSpPr>
          <p:grpSpPr>
            <a:xfrm>
              <a:off x="4752712" y="4818685"/>
              <a:ext cx="1005840" cy="457200"/>
              <a:chOff x="4130932" y="4822394"/>
              <a:chExt cx="1005840" cy="457200"/>
            </a:xfrm>
          </p:grpSpPr>
          <p:sp>
            <p:nvSpPr>
              <p:cNvPr id="36" name="Rectangle 35"/>
              <p:cNvSpPr/>
              <p:nvPr/>
            </p:nvSpPr>
            <p:spPr>
              <a:xfrm>
                <a:off x="4130932"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4222372" y="4933453"/>
                <a:ext cx="9144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Rectangle 15"/>
            <p:cNvSpPr/>
            <p:nvPr/>
          </p:nvSpPr>
          <p:spPr>
            <a:xfrm>
              <a:off x="5758552"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5851978" y="4932985"/>
              <a:ext cx="9144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759428"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7850334" y="4932985"/>
              <a:ext cx="9144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8752331"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5588925" y="5334638"/>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70 </a:t>
              </a:r>
              <a:r>
                <a:rPr lang="en-US" sz="1000" dirty="0">
                  <a:solidFill>
                    <a:prstClr val="black"/>
                  </a:solidFill>
                  <a:latin typeface="Tekton Pro Cond" pitchFamily="34" charset="0"/>
                </a:rPr>
                <a:t>AD</a:t>
              </a:r>
            </a:p>
          </p:txBody>
        </p:sp>
        <p:sp>
          <p:nvSpPr>
            <p:cNvPr id="22" name="TextBox 21"/>
            <p:cNvSpPr txBox="1"/>
            <p:nvPr/>
          </p:nvSpPr>
          <p:spPr>
            <a:xfrm>
              <a:off x="6584335" y="5315260"/>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80 </a:t>
              </a:r>
              <a:r>
                <a:rPr lang="en-US" sz="1000" dirty="0">
                  <a:solidFill>
                    <a:prstClr val="black"/>
                  </a:solidFill>
                  <a:latin typeface="Tekton Pro Cond" pitchFamily="34" charset="0"/>
                </a:rPr>
                <a:t>AD</a:t>
              </a:r>
            </a:p>
          </p:txBody>
        </p:sp>
        <p:sp>
          <p:nvSpPr>
            <p:cNvPr id="23" name="TextBox 22"/>
            <p:cNvSpPr txBox="1"/>
            <p:nvPr/>
          </p:nvSpPr>
          <p:spPr>
            <a:xfrm>
              <a:off x="7498735" y="5286219"/>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90 </a:t>
              </a:r>
              <a:r>
                <a:rPr lang="en-US" sz="1000" dirty="0">
                  <a:solidFill>
                    <a:prstClr val="black"/>
                  </a:solidFill>
                  <a:latin typeface="Tekton Pro Cond" pitchFamily="34" charset="0"/>
                </a:rPr>
                <a:t>AD</a:t>
              </a:r>
            </a:p>
          </p:txBody>
        </p:sp>
        <p:sp>
          <p:nvSpPr>
            <p:cNvPr id="24" name="TextBox 23"/>
            <p:cNvSpPr txBox="1"/>
            <p:nvPr/>
          </p:nvSpPr>
          <p:spPr>
            <a:xfrm>
              <a:off x="8613580" y="5260804"/>
              <a:ext cx="526106" cy="246221"/>
            </a:xfrm>
            <a:prstGeom prst="rect">
              <a:avLst/>
            </a:prstGeom>
            <a:noFill/>
          </p:spPr>
          <p:txBody>
            <a:bodyPr wrap="none" rtlCol="0">
              <a:spAutoFit/>
            </a:bodyPr>
            <a:lstStyle/>
            <a:p>
              <a:r>
                <a:rPr lang="en-US" sz="1000" dirty="0" smtClean="0">
                  <a:solidFill>
                    <a:prstClr val="black"/>
                  </a:solidFill>
                  <a:latin typeface="Tekton Pro Cond" pitchFamily="34" charset="0"/>
                </a:rPr>
                <a:t>100 </a:t>
              </a:r>
              <a:r>
                <a:rPr lang="en-US" sz="1000" dirty="0">
                  <a:solidFill>
                    <a:prstClr val="black"/>
                  </a:solidFill>
                  <a:latin typeface="Tekton Pro Cond" pitchFamily="34" charset="0"/>
                </a:rPr>
                <a:t>AD</a:t>
              </a:r>
            </a:p>
          </p:txBody>
        </p:sp>
        <p:grpSp>
          <p:nvGrpSpPr>
            <p:cNvPr id="25" name="Group 24"/>
            <p:cNvGrpSpPr/>
            <p:nvPr/>
          </p:nvGrpSpPr>
          <p:grpSpPr>
            <a:xfrm>
              <a:off x="1766831" y="4818685"/>
              <a:ext cx="987595" cy="457200"/>
              <a:chOff x="699685" y="4829019"/>
              <a:chExt cx="987595" cy="457200"/>
            </a:xfrm>
          </p:grpSpPr>
          <p:sp>
            <p:nvSpPr>
              <p:cNvPr id="34" name="Rectangle 33"/>
              <p:cNvSpPr/>
              <p:nvPr/>
            </p:nvSpPr>
            <p:spPr>
              <a:xfrm>
                <a:off x="772880" y="4946081"/>
                <a:ext cx="9144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699685"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6" name="TextBox 25"/>
            <p:cNvSpPr txBox="1"/>
            <p:nvPr/>
          </p:nvSpPr>
          <p:spPr>
            <a:xfrm>
              <a:off x="3575259" y="531815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50AD</a:t>
              </a:r>
              <a:endParaRPr lang="en-US" sz="1000" dirty="0">
                <a:solidFill>
                  <a:prstClr val="black"/>
                </a:solidFill>
                <a:latin typeface="Tekton Pro Cond" pitchFamily="34" charset="0"/>
              </a:endParaRPr>
            </a:p>
          </p:txBody>
        </p:sp>
        <p:grpSp>
          <p:nvGrpSpPr>
            <p:cNvPr id="27" name="Group 26"/>
            <p:cNvGrpSpPr/>
            <p:nvPr/>
          </p:nvGrpSpPr>
          <p:grpSpPr>
            <a:xfrm>
              <a:off x="6755948" y="4818685"/>
              <a:ext cx="1005840" cy="457200"/>
              <a:chOff x="6755948" y="4812546"/>
              <a:chExt cx="1005840" cy="457200"/>
            </a:xfrm>
          </p:grpSpPr>
          <p:sp>
            <p:nvSpPr>
              <p:cNvPr id="32" name="Rectangle 31"/>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6847388" y="4943319"/>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8" name="Group 27"/>
            <p:cNvGrpSpPr/>
            <p:nvPr/>
          </p:nvGrpSpPr>
          <p:grpSpPr>
            <a:xfrm>
              <a:off x="760991" y="4818685"/>
              <a:ext cx="1005840" cy="457200"/>
              <a:chOff x="6755948" y="4812546"/>
              <a:chExt cx="1005840" cy="457200"/>
            </a:xfrm>
          </p:grpSpPr>
          <p:sp>
            <p:nvSpPr>
              <p:cNvPr id="30" name="Rectangle 29"/>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6847388" y="4943319"/>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TextBox 28"/>
            <p:cNvSpPr txBox="1"/>
            <p:nvPr/>
          </p:nvSpPr>
          <p:spPr>
            <a:xfrm>
              <a:off x="593953" y="528317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20AD</a:t>
              </a:r>
              <a:endParaRPr lang="en-US" sz="1000" dirty="0">
                <a:solidFill>
                  <a:prstClr val="black"/>
                </a:solidFill>
                <a:latin typeface="Tekton Pro Cond" pitchFamily="34" charset="0"/>
              </a:endParaRPr>
            </a:p>
          </p:txBody>
        </p:sp>
      </p:grpSp>
      <p:sp>
        <p:nvSpPr>
          <p:cNvPr id="42" name="Rectangle 41"/>
          <p:cNvSpPr/>
          <p:nvPr/>
        </p:nvSpPr>
        <p:spPr>
          <a:xfrm>
            <a:off x="1411059" y="4166891"/>
            <a:ext cx="281845" cy="45719"/>
          </a:xfrm>
          <a:prstGeom prst="rect">
            <a:avLst/>
          </a:prstGeom>
          <a:solidFill>
            <a:schemeClr val="accent2"/>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123368" y="3856713"/>
            <a:ext cx="800219" cy="246221"/>
          </a:xfrm>
          <a:prstGeom prst="rect">
            <a:avLst/>
          </a:prstGeom>
        </p:spPr>
        <p:txBody>
          <a:bodyPr wrap="none">
            <a:spAutoFit/>
          </a:bodyPr>
          <a:lstStyle/>
          <a:p>
            <a:pPr lvl="0"/>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p:txBody>
      </p:sp>
      <p:grpSp>
        <p:nvGrpSpPr>
          <p:cNvPr id="44" name="Group 43"/>
          <p:cNvGrpSpPr/>
          <p:nvPr/>
        </p:nvGrpSpPr>
        <p:grpSpPr>
          <a:xfrm>
            <a:off x="2181364" y="1892529"/>
            <a:ext cx="2549187" cy="2426633"/>
            <a:chOff x="2255291" y="2513191"/>
            <a:chExt cx="2549187" cy="2426633"/>
          </a:xfrm>
        </p:grpSpPr>
        <p:sp>
          <p:nvSpPr>
            <p:cNvPr id="45" name="TextBox 44"/>
            <p:cNvSpPr txBox="1"/>
            <p:nvPr/>
          </p:nvSpPr>
          <p:spPr>
            <a:xfrm>
              <a:off x="3828778" y="3823525"/>
              <a:ext cx="805029" cy="246221"/>
            </a:xfrm>
            <a:prstGeom prst="rect">
              <a:avLst/>
            </a:prstGeom>
            <a:noFill/>
          </p:spPr>
          <p:txBody>
            <a:bodyPr wrap="none" rtlCol="0">
              <a:spAutoFit/>
            </a:bodyPr>
            <a:lstStyle/>
            <a:p>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Epistles</a:t>
              </a:r>
              <a:endParaRPr lang="en-US" sz="1000" dirty="0">
                <a:solidFill>
                  <a:prstClr val="black"/>
                </a:solidFill>
                <a:latin typeface="Tekton Pro Cond" pitchFamily="34" charset="0"/>
              </a:endParaRPr>
            </a:p>
          </p:txBody>
        </p:sp>
        <p:sp>
          <p:nvSpPr>
            <p:cNvPr id="46" name="Left Brace 45"/>
            <p:cNvSpPr/>
            <p:nvPr/>
          </p:nvSpPr>
          <p:spPr>
            <a:xfrm rot="5400000">
              <a:off x="3226990" y="3586098"/>
              <a:ext cx="225854" cy="25012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308626" y="2513191"/>
              <a:ext cx="720642" cy="578274"/>
            </a:xfrm>
            <a:prstGeom prst="rect">
              <a:avLst/>
            </a:prstGeom>
          </p:spPr>
        </p:pic>
        <p:sp>
          <p:nvSpPr>
            <p:cNvPr id="48" name="Rectangle 47"/>
            <p:cNvSpPr/>
            <p:nvPr/>
          </p:nvSpPr>
          <p:spPr>
            <a:xfrm>
              <a:off x="3096396" y="4286691"/>
              <a:ext cx="88036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p:txBody>
        </p:sp>
        <p:grpSp>
          <p:nvGrpSpPr>
            <p:cNvPr id="49" name="Group 48"/>
            <p:cNvGrpSpPr/>
            <p:nvPr/>
          </p:nvGrpSpPr>
          <p:grpSpPr>
            <a:xfrm>
              <a:off x="3731434" y="4696910"/>
              <a:ext cx="122316" cy="113169"/>
              <a:chOff x="5753383" y="4667061"/>
              <a:chExt cx="122316" cy="113169"/>
            </a:xfrm>
          </p:grpSpPr>
          <p:sp>
            <p:nvSpPr>
              <p:cNvPr id="85" name="Freeform 84"/>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942768" y="4762100"/>
              <a:ext cx="122316" cy="113169"/>
              <a:chOff x="5753383" y="4667061"/>
              <a:chExt cx="122316" cy="113169"/>
            </a:xfrm>
          </p:grpSpPr>
          <p:sp>
            <p:nvSpPr>
              <p:cNvPr id="82" name="Freeform 81"/>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156461" y="4701436"/>
              <a:ext cx="122316" cy="113169"/>
              <a:chOff x="5753383" y="4667061"/>
              <a:chExt cx="122316" cy="113169"/>
            </a:xfrm>
          </p:grpSpPr>
          <p:sp>
            <p:nvSpPr>
              <p:cNvPr id="79" name="Freeform 7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163298" y="4826655"/>
              <a:ext cx="122316" cy="113169"/>
              <a:chOff x="5753383" y="4667061"/>
              <a:chExt cx="122316" cy="113169"/>
            </a:xfrm>
          </p:grpSpPr>
          <p:sp>
            <p:nvSpPr>
              <p:cNvPr id="76" name="Freeform 7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4143714" y="4178215"/>
              <a:ext cx="641158" cy="400110"/>
            </a:xfrm>
            <a:prstGeom prst="rect">
              <a:avLst/>
            </a:prstGeom>
          </p:spPr>
          <p:txBody>
            <a:bodyPr wrap="square">
              <a:spAutoFit/>
            </a:bodyPr>
            <a:lstStyle/>
            <a:p>
              <a:pPr lvl="0"/>
              <a:r>
                <a:rPr lang="en-US" sz="1000" dirty="0">
                  <a:solidFill>
                    <a:prstClr val="black"/>
                  </a:solidFill>
                  <a:latin typeface="Tekton Pro Cond" pitchFamily="34" charset="0"/>
                </a:rPr>
                <a:t>Phil ~55</a:t>
              </a:r>
            </a:p>
            <a:p>
              <a:pPr lvl="0"/>
              <a:r>
                <a:rPr lang="en-US" sz="1000" dirty="0">
                  <a:solidFill>
                    <a:prstClr val="black"/>
                  </a:solidFill>
                  <a:latin typeface="Tekton Pro Cond" pitchFamily="34" charset="0"/>
                </a:rPr>
                <a:t>Phmn~55</a:t>
              </a:r>
            </a:p>
          </p:txBody>
        </p:sp>
        <p:sp>
          <p:nvSpPr>
            <p:cNvPr id="54" name="Rectangle 53"/>
            <p:cNvSpPr/>
            <p:nvPr/>
          </p:nvSpPr>
          <p:spPr>
            <a:xfrm>
              <a:off x="3695668" y="4078024"/>
              <a:ext cx="599844" cy="246221"/>
            </a:xfrm>
            <a:prstGeom prst="rect">
              <a:avLst/>
            </a:prstGeom>
          </p:spPr>
          <p:txBody>
            <a:bodyPr wrap="none">
              <a:spAutoFit/>
            </a:bodyPr>
            <a:lstStyle/>
            <a:p>
              <a:pPr lvl="0"/>
              <a:r>
                <a:rPr lang="en-US" sz="1000" dirty="0">
                  <a:solidFill>
                    <a:prstClr val="black"/>
                  </a:solidFill>
                  <a:latin typeface="Tekton Pro Cond" pitchFamily="34" charset="0"/>
                </a:rPr>
                <a:t>Gal   ~53 </a:t>
              </a:r>
            </a:p>
          </p:txBody>
        </p:sp>
        <p:sp>
          <p:nvSpPr>
            <p:cNvPr id="55" name="Rectangle 54"/>
            <p:cNvSpPr/>
            <p:nvPr/>
          </p:nvSpPr>
          <p:spPr>
            <a:xfrm>
              <a:off x="3464978" y="4455215"/>
              <a:ext cx="80021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p:txBody>
        </p:sp>
        <p:grpSp>
          <p:nvGrpSpPr>
            <p:cNvPr id="56" name="Group 55"/>
            <p:cNvGrpSpPr/>
            <p:nvPr/>
          </p:nvGrpSpPr>
          <p:grpSpPr>
            <a:xfrm>
              <a:off x="4059875" y="4761016"/>
              <a:ext cx="122316" cy="113169"/>
              <a:chOff x="5753383" y="4667061"/>
              <a:chExt cx="122316" cy="113169"/>
            </a:xfrm>
          </p:grpSpPr>
          <p:sp>
            <p:nvSpPr>
              <p:cNvPr id="73" name="Freeform 7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298340" y="4810385"/>
              <a:ext cx="122316" cy="113169"/>
              <a:chOff x="5753383" y="4667061"/>
              <a:chExt cx="122316" cy="113169"/>
            </a:xfrm>
          </p:grpSpPr>
          <p:sp>
            <p:nvSpPr>
              <p:cNvPr id="70" name="Freeform 6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4249518" y="4069746"/>
              <a:ext cx="554960" cy="246221"/>
            </a:xfrm>
            <a:prstGeom prst="rect">
              <a:avLst/>
            </a:prstGeom>
          </p:spPr>
          <p:txBody>
            <a:bodyPr wrap="none">
              <a:spAutoFit/>
            </a:bodyPr>
            <a:lstStyle/>
            <a:p>
              <a:pPr lvl="0"/>
              <a:r>
                <a:rPr lang="en-US" sz="1000" dirty="0">
                  <a:solidFill>
                    <a:prstClr val="black"/>
                  </a:solidFill>
                  <a:latin typeface="Tekton Pro Cond" pitchFamily="34" charset="0"/>
                </a:rPr>
                <a:t>Ro   ~57</a:t>
              </a:r>
            </a:p>
          </p:txBody>
        </p:sp>
        <p:grpSp>
          <p:nvGrpSpPr>
            <p:cNvPr id="59" name="Group 58"/>
            <p:cNvGrpSpPr/>
            <p:nvPr/>
          </p:nvGrpSpPr>
          <p:grpSpPr>
            <a:xfrm>
              <a:off x="4479202" y="4819439"/>
              <a:ext cx="122316" cy="113169"/>
              <a:chOff x="5753383" y="4667061"/>
              <a:chExt cx="122316" cy="113169"/>
            </a:xfrm>
          </p:grpSpPr>
          <p:sp>
            <p:nvSpPr>
              <p:cNvPr id="67" name="Freeform 66"/>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p:cNvCxnSpPr/>
            <p:nvPr/>
          </p:nvCxnSpPr>
          <p:spPr>
            <a:xfrm>
              <a:off x="3752044" y="4088857"/>
              <a:ext cx="822507" cy="101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255291" y="3154134"/>
              <a:ext cx="920445" cy="400110"/>
            </a:xfrm>
            <a:prstGeom prst="rect">
              <a:avLst/>
            </a:prstGeom>
            <a:noFill/>
          </p:spPr>
          <p:txBody>
            <a:bodyPr wrap="none" rtlCol="0">
              <a:spAutoFit/>
            </a:bodyPr>
            <a:lstStyle/>
            <a:p>
              <a:pPr algn="ctr"/>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Missionary</a:t>
              </a:r>
            </a:p>
            <a:p>
              <a:pPr algn="ctr"/>
              <a:r>
                <a:rPr lang="en-US" sz="1000" dirty="0" smtClean="0">
                  <a:solidFill>
                    <a:prstClr val="black"/>
                  </a:solidFill>
                  <a:latin typeface="Tekton Pro Cond" pitchFamily="34" charset="0"/>
                </a:rPr>
                <a:t>Journeys</a:t>
              </a:r>
              <a:endParaRPr lang="en-US" sz="1000" dirty="0">
                <a:solidFill>
                  <a:prstClr val="black"/>
                </a:solidFill>
                <a:latin typeface="Tekton Pro Cond" pitchFamily="34" charset="0"/>
              </a:endParaRPr>
            </a:p>
          </p:txBody>
        </p:sp>
        <p:sp>
          <p:nvSpPr>
            <p:cNvPr id="62" name="Rectangle 61"/>
            <p:cNvSpPr/>
            <p:nvPr/>
          </p:nvSpPr>
          <p:spPr>
            <a:xfrm>
              <a:off x="3098505" y="3102753"/>
              <a:ext cx="482824" cy="553998"/>
            </a:xfrm>
            <a:prstGeom prst="rect">
              <a:avLst/>
            </a:prstGeom>
          </p:spPr>
          <p:txBody>
            <a:bodyPr wrap="none">
              <a:spAutoFit/>
            </a:bodyPr>
            <a:lstStyle/>
            <a:p>
              <a:pPr lvl="0" algn="ctr"/>
              <a:r>
                <a:rPr lang="en-US" sz="1000" dirty="0">
                  <a:solidFill>
                    <a:prstClr val="black"/>
                  </a:solidFill>
                  <a:latin typeface="Tekton Pro Cond" pitchFamily="34" charset="0"/>
                </a:rPr>
                <a:t>1 </a:t>
              </a:r>
              <a:r>
                <a:rPr lang="en-US" sz="1000" dirty="0" err="1" smtClean="0">
                  <a:solidFill>
                    <a:prstClr val="black"/>
                  </a:solidFill>
                  <a:latin typeface="Tekton Pro Cond" pitchFamily="34" charset="0"/>
                </a:rPr>
                <a:t>st</a:t>
              </a:r>
              <a:r>
                <a:rPr lang="en-US" sz="1000" dirty="0" smtClean="0">
                  <a:solidFill>
                    <a:prstClr val="black"/>
                  </a:solidFill>
                  <a:latin typeface="Tekton Pro Cond" pitchFamily="34" charset="0"/>
                </a:rPr>
                <a:t> </a:t>
              </a:r>
            </a:p>
            <a:p>
              <a:pPr lvl="0" algn="ctr"/>
              <a:r>
                <a:rPr lang="en-US" sz="1000" dirty="0" smtClean="0">
                  <a:solidFill>
                    <a:prstClr val="black"/>
                  </a:solidFill>
                  <a:latin typeface="Tekton Pro Cond" pitchFamily="34" charset="0"/>
                </a:rPr>
                <a:t>45-46</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63" name="Left Brace 62"/>
            <p:cNvSpPr/>
            <p:nvPr/>
          </p:nvSpPr>
          <p:spPr>
            <a:xfrm rot="5400000">
              <a:off x="3652504" y="3546954"/>
              <a:ext cx="225853" cy="32841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4" name="Rectangle 63"/>
            <p:cNvSpPr/>
            <p:nvPr/>
          </p:nvSpPr>
          <p:spPr>
            <a:xfrm>
              <a:off x="3521148" y="3105846"/>
              <a:ext cx="482825" cy="553998"/>
            </a:xfrm>
            <a:prstGeom prst="rect">
              <a:avLst/>
            </a:prstGeom>
          </p:spPr>
          <p:txBody>
            <a:bodyPr wrap="none">
              <a:spAutoFit/>
            </a:bodyPr>
            <a:lstStyle/>
            <a:p>
              <a:pPr lvl="0" algn="ctr"/>
              <a:r>
                <a:rPr lang="en-US" sz="1000" dirty="0" smtClean="0">
                  <a:solidFill>
                    <a:prstClr val="black"/>
                  </a:solidFill>
                  <a:latin typeface="Tekton Pro Cond" pitchFamily="34" charset="0"/>
                </a:rPr>
                <a:t>2 </a:t>
              </a:r>
              <a:r>
                <a:rPr lang="en-US" sz="1000" dirty="0" err="1" smtClean="0">
                  <a:solidFill>
                    <a:prstClr val="black"/>
                  </a:solidFill>
                  <a:latin typeface="Tekton Pro Cond" pitchFamily="34" charset="0"/>
                </a:rPr>
                <a:t>nd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48-51</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65" name="Left Brace 64"/>
            <p:cNvSpPr/>
            <p:nvPr/>
          </p:nvSpPr>
          <p:spPr>
            <a:xfrm rot="5400000">
              <a:off x="4162245" y="3384253"/>
              <a:ext cx="269281" cy="60926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6" name="Rectangle 65"/>
            <p:cNvSpPr/>
            <p:nvPr/>
          </p:nvSpPr>
          <p:spPr>
            <a:xfrm>
              <a:off x="4061839" y="3086939"/>
              <a:ext cx="482825" cy="553998"/>
            </a:xfrm>
            <a:prstGeom prst="rect">
              <a:avLst/>
            </a:prstGeom>
          </p:spPr>
          <p:txBody>
            <a:bodyPr wrap="none">
              <a:spAutoFit/>
            </a:bodyPr>
            <a:lstStyle/>
            <a:p>
              <a:pPr lvl="0" algn="ctr"/>
              <a:r>
                <a:rPr lang="en-US" sz="1000" dirty="0">
                  <a:solidFill>
                    <a:prstClr val="black"/>
                  </a:solidFill>
                  <a:latin typeface="Tekton Pro Cond" pitchFamily="34" charset="0"/>
                </a:rPr>
                <a:t>3</a:t>
              </a:r>
              <a:r>
                <a:rPr lang="en-US" sz="1000" dirty="0" smtClean="0">
                  <a:solidFill>
                    <a:prstClr val="black"/>
                  </a:solidFill>
                  <a:latin typeface="Tekton Pro Cond" pitchFamily="34" charset="0"/>
                </a:rPr>
                <a:t> </a:t>
              </a:r>
              <a:r>
                <a:rPr lang="en-US" sz="1000" dirty="0" err="1">
                  <a:solidFill>
                    <a:prstClr val="black"/>
                  </a:solidFill>
                  <a:latin typeface="Tekton Pro Cond" pitchFamily="34" charset="0"/>
                </a:rPr>
                <a:t>r</a:t>
              </a:r>
              <a:r>
                <a:rPr lang="en-US" sz="1000" dirty="0" err="1" smtClean="0">
                  <a:solidFill>
                    <a:prstClr val="black"/>
                  </a:solidFill>
                  <a:latin typeface="Tekton Pro Cond" pitchFamily="34" charset="0"/>
                </a:rPr>
                <a:t>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52-57</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grpSp>
      <p:grpSp>
        <p:nvGrpSpPr>
          <p:cNvPr id="88" name="Group 87"/>
          <p:cNvGrpSpPr/>
          <p:nvPr/>
        </p:nvGrpSpPr>
        <p:grpSpPr>
          <a:xfrm>
            <a:off x="5212431" y="4956078"/>
            <a:ext cx="3140752" cy="1117949"/>
            <a:chOff x="5286358" y="5576740"/>
            <a:chExt cx="3140752" cy="1117949"/>
          </a:xfrm>
        </p:grpSpPr>
        <p:grpSp>
          <p:nvGrpSpPr>
            <p:cNvPr id="89" name="Group 88"/>
            <p:cNvGrpSpPr/>
            <p:nvPr/>
          </p:nvGrpSpPr>
          <p:grpSpPr>
            <a:xfrm>
              <a:off x="5618006" y="5694504"/>
              <a:ext cx="463972" cy="204827"/>
              <a:chOff x="3805738" y="5779008"/>
              <a:chExt cx="463972" cy="204827"/>
            </a:xfrm>
          </p:grpSpPr>
          <p:pic>
            <p:nvPicPr>
              <p:cNvPr id="106" name="Picture 105"/>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7" name="Rectangle 106"/>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5538432" y="5877385"/>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65-75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cxnSp>
          <p:nvCxnSpPr>
            <p:cNvPr id="91" name="Straight Connector 90"/>
            <p:cNvCxnSpPr/>
            <p:nvPr/>
          </p:nvCxnSpPr>
          <p:spPr>
            <a:xfrm>
              <a:off x="5286358" y="5688364"/>
              <a:ext cx="1007826"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297755" y="5577119"/>
              <a:ext cx="1507393"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6918893" y="5576740"/>
              <a:ext cx="463972" cy="204827"/>
              <a:chOff x="3805738" y="5779008"/>
              <a:chExt cx="463972" cy="204827"/>
            </a:xfrm>
          </p:grpSpPr>
          <p:pic>
            <p:nvPicPr>
              <p:cNvPr id="104" name="Picture 103"/>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5" name="Rectangle 104"/>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p:cNvSpPr txBox="1"/>
            <p:nvPr/>
          </p:nvSpPr>
          <p:spPr>
            <a:xfrm>
              <a:off x="6823343" y="5730195"/>
              <a:ext cx="609462"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75-90AD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cxnSp>
          <p:nvCxnSpPr>
            <p:cNvPr id="95" name="Straight Connector 94"/>
            <p:cNvCxnSpPr/>
            <p:nvPr/>
          </p:nvCxnSpPr>
          <p:spPr>
            <a:xfrm>
              <a:off x="6814526" y="6130305"/>
              <a:ext cx="161258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399337" y="6294579"/>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80-95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grpSp>
          <p:nvGrpSpPr>
            <p:cNvPr id="97" name="Group 96"/>
            <p:cNvGrpSpPr/>
            <p:nvPr/>
          </p:nvGrpSpPr>
          <p:grpSpPr>
            <a:xfrm>
              <a:off x="7468381" y="6129205"/>
              <a:ext cx="463972" cy="204827"/>
              <a:chOff x="3805738" y="5779008"/>
              <a:chExt cx="463972" cy="204827"/>
            </a:xfrm>
          </p:grpSpPr>
          <p:pic>
            <p:nvPicPr>
              <p:cNvPr id="102" name="Picture 101"/>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3" name="Rectangle 102"/>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7643325" y="5649892"/>
              <a:ext cx="463972" cy="204827"/>
              <a:chOff x="3805738" y="5779008"/>
              <a:chExt cx="463972" cy="204827"/>
            </a:xfrm>
          </p:grpSpPr>
          <p:pic>
            <p:nvPicPr>
              <p:cNvPr id="100" name="Picture 99"/>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1" name="Rectangle 100"/>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Box 98"/>
            <p:cNvSpPr txBox="1"/>
            <p:nvPr/>
          </p:nvSpPr>
          <p:spPr>
            <a:xfrm>
              <a:off x="7615351" y="5726702"/>
              <a:ext cx="460383"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grpSp>
        <p:nvGrpSpPr>
          <p:cNvPr id="108" name="Group 107"/>
          <p:cNvGrpSpPr/>
          <p:nvPr/>
        </p:nvGrpSpPr>
        <p:grpSpPr>
          <a:xfrm>
            <a:off x="3977577" y="2060491"/>
            <a:ext cx="3942585" cy="810983"/>
            <a:chOff x="4051504" y="2681153"/>
            <a:chExt cx="3942585" cy="810983"/>
          </a:xfrm>
        </p:grpSpPr>
        <p:grpSp>
          <p:nvGrpSpPr>
            <p:cNvPr id="109" name="Group 108"/>
            <p:cNvGrpSpPr/>
            <p:nvPr/>
          </p:nvGrpSpPr>
          <p:grpSpPr>
            <a:xfrm>
              <a:off x="4124821" y="3030354"/>
              <a:ext cx="122316" cy="113169"/>
              <a:chOff x="5753383" y="4667061"/>
              <a:chExt cx="122316" cy="113169"/>
            </a:xfrm>
          </p:grpSpPr>
          <p:sp>
            <p:nvSpPr>
              <p:cNvPr id="126" name="Freeform 12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extBox 109"/>
            <p:cNvSpPr txBox="1"/>
            <p:nvPr/>
          </p:nvSpPr>
          <p:spPr>
            <a:xfrm>
              <a:off x="4051504" y="2681153"/>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~55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grpSp>
          <p:nvGrpSpPr>
            <p:cNvPr id="111" name="Group 110"/>
            <p:cNvGrpSpPr/>
            <p:nvPr/>
          </p:nvGrpSpPr>
          <p:grpSpPr>
            <a:xfrm>
              <a:off x="4662556" y="3075072"/>
              <a:ext cx="122316" cy="113169"/>
              <a:chOff x="5753383" y="4667061"/>
              <a:chExt cx="122316" cy="113169"/>
            </a:xfrm>
          </p:grpSpPr>
          <p:sp>
            <p:nvSpPr>
              <p:cNvPr id="123" name="Freeform 12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4486598" y="2687615"/>
              <a:ext cx="569387"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~60 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sp>
          <p:nvSpPr>
            <p:cNvPr id="113" name="TextBox 112"/>
            <p:cNvSpPr txBox="1"/>
            <p:nvPr/>
          </p:nvSpPr>
          <p:spPr>
            <a:xfrm>
              <a:off x="4795499" y="301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~62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sp>
          <p:nvSpPr>
            <p:cNvPr id="114" name="TextBox 113"/>
            <p:cNvSpPr txBox="1"/>
            <p:nvPr/>
          </p:nvSpPr>
          <p:spPr>
            <a:xfrm>
              <a:off x="7463174" y="298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nvGrpSpPr>
            <p:cNvPr id="115" name="Group 114"/>
            <p:cNvGrpSpPr/>
            <p:nvPr/>
          </p:nvGrpSpPr>
          <p:grpSpPr>
            <a:xfrm>
              <a:off x="4993911" y="3372415"/>
              <a:ext cx="122316" cy="113169"/>
              <a:chOff x="5753383" y="4667061"/>
              <a:chExt cx="122316" cy="113169"/>
            </a:xfrm>
          </p:grpSpPr>
          <p:sp>
            <p:nvSpPr>
              <p:cNvPr id="120" name="Freeform 11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669690" y="3378967"/>
              <a:ext cx="122316" cy="113169"/>
              <a:chOff x="5753383" y="4667061"/>
              <a:chExt cx="122316" cy="113169"/>
            </a:xfrm>
          </p:grpSpPr>
          <p:sp>
            <p:nvSpPr>
              <p:cNvPr id="117" name="Freeform 116"/>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9" name="Picture 1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26406">
            <a:off x="2224812" y="3969107"/>
            <a:ext cx="399283" cy="585615"/>
          </a:xfrm>
          <a:prstGeom prst="rect">
            <a:avLst/>
          </a:prstGeom>
        </p:spPr>
      </p:pic>
      <p:sp>
        <p:nvSpPr>
          <p:cNvPr id="130" name="TextBox 129"/>
          <p:cNvSpPr txBox="1"/>
          <p:nvPr/>
        </p:nvSpPr>
        <p:spPr>
          <a:xfrm>
            <a:off x="1834034" y="4564365"/>
            <a:ext cx="742511"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r>
              <a:rPr lang="en-US" dirty="0" smtClean="0">
                <a:solidFill>
                  <a:prstClr val="black"/>
                </a:solidFill>
              </a:rPr>
              <a:t>32-38 AD</a:t>
            </a:r>
            <a:endParaRPr lang="en-US" dirty="0">
              <a:solidFill>
                <a:prstClr val="black"/>
              </a:solidFill>
            </a:endParaRPr>
          </a:p>
          <a:p>
            <a:pPr algn="ctr"/>
            <a:r>
              <a:rPr lang="en-US" dirty="0" smtClean="0">
                <a:solidFill>
                  <a:prstClr val="black"/>
                </a:solidFill>
              </a:rPr>
              <a:t>Conversion of</a:t>
            </a:r>
          </a:p>
          <a:p>
            <a:pPr algn="ctr"/>
            <a:r>
              <a:rPr lang="en-US" dirty="0" smtClean="0">
                <a:solidFill>
                  <a:prstClr val="black"/>
                </a:solidFill>
              </a:rPr>
              <a:t>Paul</a:t>
            </a:r>
            <a:endParaRPr lang="en-US" dirty="0">
              <a:solidFill>
                <a:prstClr val="black"/>
              </a:solidFill>
            </a:endParaRPr>
          </a:p>
        </p:txBody>
      </p:sp>
      <p:sp>
        <p:nvSpPr>
          <p:cNvPr id="131" name="TextBox 130"/>
          <p:cNvSpPr txBox="1"/>
          <p:nvPr/>
        </p:nvSpPr>
        <p:spPr>
          <a:xfrm>
            <a:off x="3918327" y="5029096"/>
            <a:ext cx="1203712" cy="707886"/>
          </a:xfrm>
          <a:prstGeom prst="rect">
            <a:avLst/>
          </a:prstGeom>
          <a:noFill/>
        </p:spPr>
        <p:txBody>
          <a:bodyPr wrap="square" rtlCol="0">
            <a:spAutoFit/>
          </a:bodyPr>
          <a:lstStyle/>
          <a:p>
            <a:pPr algn="ctr"/>
            <a:r>
              <a:rPr lang="en-US" sz="1000" dirty="0" smtClean="0">
                <a:solidFill>
                  <a:prstClr val="black"/>
                </a:solidFill>
                <a:latin typeface="Tekton Pro Cond" pitchFamily="34" charset="0"/>
              </a:rPr>
              <a:t>Non-believing </a:t>
            </a:r>
          </a:p>
          <a:p>
            <a:pPr algn="ctr"/>
            <a:r>
              <a:rPr lang="en-US" sz="1000" dirty="0" smtClean="0">
                <a:solidFill>
                  <a:prstClr val="black"/>
                </a:solidFill>
                <a:latin typeface="Tekton Pro Cond" pitchFamily="34" charset="0"/>
              </a:rPr>
              <a:t>Scholars date Gospels</a:t>
            </a:r>
          </a:p>
          <a:p>
            <a:pPr algn="ctr"/>
            <a:r>
              <a:rPr lang="en-US" sz="1000" dirty="0" smtClean="0">
                <a:solidFill>
                  <a:prstClr val="black"/>
                </a:solidFill>
                <a:latin typeface="Tekton Pro Cond" pitchFamily="34" charset="0"/>
              </a:rPr>
              <a:t>After Jerusalem destruction</a:t>
            </a:r>
            <a:endParaRPr lang="en-US" sz="1000" dirty="0">
              <a:solidFill>
                <a:prstClr val="black"/>
              </a:solidFill>
              <a:latin typeface="Tekton Pro Cond" pitchFamily="34" charset="0"/>
            </a:endParaRPr>
          </a:p>
        </p:txBody>
      </p:sp>
      <p:sp>
        <p:nvSpPr>
          <p:cNvPr id="132" name="Left Brace 131"/>
          <p:cNvSpPr/>
          <p:nvPr/>
        </p:nvSpPr>
        <p:spPr>
          <a:xfrm>
            <a:off x="5028720" y="4716254"/>
            <a:ext cx="223767" cy="957663"/>
          </a:xfrm>
          <a:prstGeom prst="leftBrace">
            <a:avLst>
              <a:gd name="adj1" fmla="val 8333"/>
              <a:gd name="adj2" fmla="val 62598"/>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3" name="Picture 1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66474" y="4971369"/>
            <a:ext cx="751853" cy="525375"/>
          </a:xfrm>
          <a:prstGeom prst="rect">
            <a:avLst/>
          </a:prstGeom>
        </p:spPr>
      </p:pic>
      <p:sp>
        <p:nvSpPr>
          <p:cNvPr id="134" name="TextBox 133"/>
          <p:cNvSpPr txBox="1"/>
          <p:nvPr/>
        </p:nvSpPr>
        <p:spPr>
          <a:xfrm>
            <a:off x="3149590" y="5496744"/>
            <a:ext cx="926143" cy="553998"/>
          </a:xfrm>
          <a:prstGeom prst="rect">
            <a:avLst/>
          </a:prstGeom>
          <a:noFill/>
        </p:spPr>
        <p:txBody>
          <a:bodyPr wrap="square" rtlCol="0">
            <a:spAutoFit/>
          </a:bodyPr>
          <a:lstStyle/>
          <a:p>
            <a:pPr algn="ctr"/>
            <a:r>
              <a:rPr lang="en-US" sz="1000" dirty="0">
                <a:solidFill>
                  <a:prstClr val="black"/>
                </a:solidFill>
                <a:latin typeface="Tekton Pro Cond" pitchFamily="34" charset="0"/>
              </a:rPr>
              <a:t>50 AD</a:t>
            </a:r>
          </a:p>
          <a:p>
            <a:pPr algn="ctr"/>
            <a:r>
              <a:rPr lang="en-US" sz="1000" dirty="0">
                <a:solidFill>
                  <a:prstClr val="black"/>
                </a:solidFill>
                <a:latin typeface="Tekton Pro Cond" pitchFamily="34" charset="0"/>
              </a:rPr>
              <a:t>Christ cup</a:t>
            </a:r>
          </a:p>
          <a:p>
            <a:pPr algn="ctr"/>
            <a:r>
              <a:rPr lang="en-US" sz="1000" dirty="0">
                <a:solidFill>
                  <a:prstClr val="black"/>
                </a:solidFill>
                <a:latin typeface="Tekton Pro Cond" pitchFamily="34" charset="0"/>
              </a:rPr>
              <a:t>Egypt</a:t>
            </a:r>
          </a:p>
        </p:txBody>
      </p:sp>
      <p:sp>
        <p:nvSpPr>
          <p:cNvPr id="136" name="TextBox 135"/>
          <p:cNvSpPr txBox="1"/>
          <p:nvPr/>
        </p:nvSpPr>
        <p:spPr>
          <a:xfrm>
            <a:off x="3129401" y="564801"/>
            <a:ext cx="1178528"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dirty="0" smtClean="0"/>
              <a:t>53-54 AD</a:t>
            </a:r>
          </a:p>
          <a:p>
            <a:r>
              <a:rPr lang="en-US" dirty="0" smtClean="0"/>
              <a:t>1 </a:t>
            </a:r>
            <a:r>
              <a:rPr lang="en-US" dirty="0"/>
              <a:t>Corinthians 15:1-11 </a:t>
            </a:r>
          </a:p>
        </p:txBody>
      </p:sp>
      <p:sp>
        <p:nvSpPr>
          <p:cNvPr id="137" name="TextBox 136"/>
          <p:cNvSpPr txBox="1"/>
          <p:nvPr/>
        </p:nvSpPr>
        <p:spPr>
          <a:xfrm>
            <a:off x="3576170" y="964911"/>
            <a:ext cx="995785"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dirty="0" smtClean="0"/>
              <a:t>55 AD</a:t>
            </a:r>
          </a:p>
          <a:p>
            <a:r>
              <a:rPr lang="en-US" dirty="0" smtClean="0"/>
              <a:t>Philippians </a:t>
            </a:r>
            <a:r>
              <a:rPr lang="en-US" dirty="0"/>
              <a:t>2:5-11 </a:t>
            </a:r>
          </a:p>
        </p:txBody>
      </p:sp>
      <p:sp>
        <p:nvSpPr>
          <p:cNvPr id="138" name="TextBox 137"/>
          <p:cNvSpPr txBox="1"/>
          <p:nvPr/>
        </p:nvSpPr>
        <p:spPr>
          <a:xfrm>
            <a:off x="4593912" y="1050608"/>
            <a:ext cx="1064714"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b="1" dirty="0" smtClean="0"/>
              <a:t>60-62 AD</a:t>
            </a:r>
          </a:p>
          <a:p>
            <a:r>
              <a:rPr lang="en-US" b="1" dirty="0" smtClean="0"/>
              <a:t>Colossians </a:t>
            </a:r>
            <a:r>
              <a:rPr lang="en-US" b="1" dirty="0"/>
              <a:t>1:15-20 </a:t>
            </a:r>
            <a:endParaRPr lang="en-US" dirty="0"/>
          </a:p>
        </p:txBody>
      </p:sp>
      <p:sp>
        <p:nvSpPr>
          <p:cNvPr id="139" name="TextBox 138"/>
          <p:cNvSpPr txBox="1"/>
          <p:nvPr/>
        </p:nvSpPr>
        <p:spPr>
          <a:xfrm>
            <a:off x="4621163" y="1447800"/>
            <a:ext cx="1037463"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b="1" dirty="0" smtClean="0"/>
              <a:t>61 AD</a:t>
            </a:r>
          </a:p>
          <a:p>
            <a:r>
              <a:rPr lang="en-US" b="1" dirty="0" smtClean="0"/>
              <a:t>Ephesians </a:t>
            </a:r>
            <a:r>
              <a:rPr lang="en-US" b="1" dirty="0"/>
              <a:t>2:13-16 </a:t>
            </a:r>
            <a:endParaRPr lang="en-US" dirty="0"/>
          </a:p>
        </p:txBody>
      </p:sp>
    </p:spTree>
    <p:extLst>
      <p:ext uri="{BB962C8B-B14F-4D97-AF65-F5344CB8AC3E}">
        <p14:creationId xmlns:p14="http://schemas.microsoft.com/office/powerpoint/2010/main" val="2312358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75"/>
            <a:ext cx="3733800" cy="1143000"/>
          </a:xfrm>
        </p:spPr>
        <p:txBody>
          <a:bodyPr>
            <a:normAutofit fontScale="90000"/>
          </a:bodyPr>
          <a:lstStyle/>
          <a:p>
            <a:r>
              <a:rPr lang="en-US" i="1" dirty="0"/>
              <a:t>Skills for Representing Christ in </a:t>
            </a:r>
            <a:r>
              <a:rPr lang="en-US" i="1" dirty="0" smtClean="0"/>
              <a:t>Confrontational Moments</a:t>
            </a:r>
            <a:endParaRPr lang="en-US" dirty="0"/>
          </a:p>
        </p:txBody>
      </p:sp>
      <p:sp>
        <p:nvSpPr>
          <p:cNvPr id="4" name="TextBox 3"/>
          <p:cNvSpPr txBox="1"/>
          <p:nvPr/>
        </p:nvSpPr>
        <p:spPr>
          <a:xfrm>
            <a:off x="685800" y="1752600"/>
            <a:ext cx="3581400" cy="4708981"/>
          </a:xfrm>
          <a:prstGeom prst="rect">
            <a:avLst/>
          </a:prstGeom>
          <a:noFill/>
        </p:spPr>
        <p:txBody>
          <a:bodyPr wrap="square" rtlCol="0">
            <a:spAutoFit/>
          </a:bodyPr>
          <a:lstStyle/>
          <a:p>
            <a:pPr marL="342900" indent="-342900">
              <a:buFont typeface="+mj-lt"/>
              <a:buAutoNum type="arabicPeriod"/>
            </a:pPr>
            <a:r>
              <a:rPr lang="en-US" sz="2000" dirty="0"/>
              <a:t>Always make it a goal to keep your conversations cordial. Sometimes that will not be possible. </a:t>
            </a:r>
            <a:endParaRPr lang="en-US" sz="2000" dirty="0" smtClean="0"/>
          </a:p>
          <a:p>
            <a:pPr marL="342900" indent="-342900">
              <a:buFont typeface="+mj-lt"/>
              <a:buAutoNum type="arabicPeriod"/>
            </a:pPr>
            <a:endParaRPr lang="en-US" sz="2000" dirty="0" smtClean="0"/>
          </a:p>
          <a:p>
            <a:pPr marL="342900" indent="-342900">
              <a:buFont typeface="+mj-lt"/>
              <a:buAutoNum type="arabicPeriod"/>
            </a:pPr>
            <a:r>
              <a:rPr lang="en-US" sz="2000" dirty="0"/>
              <a:t>It’s good to avoid quarrels</a:t>
            </a:r>
            <a:r>
              <a:rPr lang="en-US" sz="2000" dirty="0" smtClean="0"/>
              <a:t>.</a:t>
            </a:r>
          </a:p>
          <a:p>
            <a:pPr marL="342900" indent="-342900">
              <a:buFont typeface="+mj-lt"/>
              <a:buAutoNum type="arabicPeriod"/>
            </a:pPr>
            <a:endParaRPr lang="en-US" sz="2000" dirty="0" smtClean="0"/>
          </a:p>
          <a:p>
            <a:pPr marL="342900" indent="-342900">
              <a:buFont typeface="+mj-lt"/>
              <a:buAutoNum type="arabicPeriod"/>
            </a:pPr>
            <a:r>
              <a:rPr lang="en-US" sz="2000" dirty="0"/>
              <a:t>A more modest goal than conversion can often reduce confrontation. Seek to put a stone in someone’s </a:t>
            </a:r>
            <a:r>
              <a:rPr lang="en-US" sz="2000" dirty="0" smtClean="0"/>
              <a:t>shoe</a:t>
            </a:r>
          </a:p>
          <a:p>
            <a:pPr marL="342900" indent="-342900">
              <a:buFont typeface="+mj-lt"/>
              <a:buAutoNum type="arabicPeriod"/>
            </a:pPr>
            <a:r>
              <a:rPr lang="en-US" sz="2000" dirty="0" smtClean="0"/>
              <a:t>i.e. this also applies to discussions with brethren</a:t>
            </a:r>
          </a:p>
          <a:p>
            <a:pPr marL="342900" indent="-342900">
              <a:buFont typeface="+mj-lt"/>
              <a:buAutoNum type="arabicPeriod"/>
            </a:pPr>
            <a:endParaRPr lang="en-US" sz="20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333240" y="1295400"/>
            <a:ext cx="4810760" cy="3581936"/>
          </a:xfrm>
          <a:prstGeom prst="rect">
            <a:avLst/>
          </a:prstGeom>
          <a:noFill/>
        </p:spPr>
      </p:pic>
    </p:spTree>
    <p:extLst>
      <p:ext uri="{BB962C8B-B14F-4D97-AF65-F5344CB8AC3E}">
        <p14:creationId xmlns:p14="http://schemas.microsoft.com/office/powerpoint/2010/main" val="405435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Skills for an Inoffensive </a:t>
            </a:r>
            <a:r>
              <a:rPr lang="en-US" i="1" dirty="0" smtClean="0"/>
              <a:t>Offensive</a:t>
            </a:r>
            <a:endParaRPr lang="en-US" dirty="0"/>
          </a:p>
        </p:txBody>
      </p:sp>
      <p:sp>
        <p:nvSpPr>
          <p:cNvPr id="3" name="Content Placeholder 2"/>
          <p:cNvSpPr>
            <a:spLocks noGrp="1"/>
          </p:cNvSpPr>
          <p:nvPr>
            <p:ph idx="1"/>
          </p:nvPr>
        </p:nvSpPr>
        <p:spPr/>
        <p:txBody>
          <a:bodyPr/>
          <a:lstStyle/>
          <a:p>
            <a:pPr lvl="0"/>
            <a:r>
              <a:rPr lang="en-US" dirty="0"/>
              <a:t>Ask at least a half-dozen questions in every conversation. It’s a habit that offers tremendous advantages. </a:t>
            </a:r>
          </a:p>
          <a:p>
            <a:pPr lvl="0"/>
            <a:r>
              <a:rPr lang="en-US" dirty="0"/>
              <a:t>Being an asker allows you control of situations that statement-makers rarely achieve. </a:t>
            </a:r>
          </a:p>
          <a:p>
            <a:r>
              <a:rPr lang="en-US" dirty="0"/>
              <a:t>Jesus used this method frequently. </a:t>
            </a:r>
            <a:endParaRPr lang="en-US" dirty="0"/>
          </a:p>
        </p:txBody>
      </p:sp>
      <p:sp>
        <p:nvSpPr>
          <p:cNvPr id="4" name="TextBox 3"/>
          <p:cNvSpPr txBox="1"/>
          <p:nvPr/>
        </p:nvSpPr>
        <p:spPr>
          <a:xfrm>
            <a:off x="914400" y="4114800"/>
            <a:ext cx="7772400" cy="2308324"/>
          </a:xfrm>
          <a:prstGeom prst="rect">
            <a:avLst/>
          </a:prstGeom>
          <a:noFill/>
        </p:spPr>
        <p:txBody>
          <a:bodyPr wrap="square" rtlCol="0">
            <a:spAutoFit/>
          </a:bodyPr>
          <a:lstStyle/>
          <a:p>
            <a:pPr lvl="1"/>
            <a:r>
              <a:rPr lang="en-US" dirty="0"/>
              <a:t>“Show Me a denarius. Whose likeness and inscription does it have?” (Luke 20: 24) </a:t>
            </a:r>
            <a:endParaRPr lang="en-US" dirty="0" smtClean="0"/>
          </a:p>
          <a:p>
            <a:pPr lvl="1"/>
            <a:endParaRPr lang="en-US" dirty="0"/>
          </a:p>
          <a:p>
            <a:pPr lvl="1"/>
            <a:r>
              <a:rPr lang="en-US" dirty="0"/>
              <a:t>“Was the baptism of John from heaven or from men?” (Luke 20: 4); </a:t>
            </a:r>
          </a:p>
          <a:p>
            <a:pPr lvl="1"/>
            <a:endParaRPr lang="en-US" dirty="0" smtClean="0"/>
          </a:p>
          <a:p>
            <a:pPr lvl="1"/>
            <a:r>
              <a:rPr lang="en-US" dirty="0" smtClean="0"/>
              <a:t>“</a:t>
            </a:r>
            <a:r>
              <a:rPr lang="en-US" dirty="0"/>
              <a:t>Which is easier, to say to the paralytic, ‘Your sins are forgiven’; or to say, ‘Arise, and take up your pallet and walk’?” (Mark 2: 9). </a:t>
            </a:r>
          </a:p>
          <a:p>
            <a:endParaRPr lang="en-US" dirty="0"/>
          </a:p>
        </p:txBody>
      </p:sp>
    </p:spTree>
    <p:extLst>
      <p:ext uri="{BB962C8B-B14F-4D97-AF65-F5344CB8AC3E}">
        <p14:creationId xmlns:p14="http://schemas.microsoft.com/office/powerpoint/2010/main" val="177410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Skills for an Inoffensive </a:t>
            </a:r>
            <a:r>
              <a:rPr lang="en-US" i="1" dirty="0" smtClean="0"/>
              <a:t>Offensive</a:t>
            </a:r>
            <a:endParaRPr lang="en-US" dirty="0"/>
          </a:p>
        </p:txBody>
      </p:sp>
      <p:sp>
        <p:nvSpPr>
          <p:cNvPr id="3" name="Content Placeholder 2"/>
          <p:cNvSpPr>
            <a:spLocks noGrp="1"/>
          </p:cNvSpPr>
          <p:nvPr>
            <p:ph idx="1"/>
          </p:nvPr>
        </p:nvSpPr>
        <p:spPr/>
        <p:txBody>
          <a:bodyPr/>
          <a:lstStyle/>
          <a:p>
            <a:pPr lvl="0"/>
            <a:r>
              <a:rPr lang="en-US" dirty="0"/>
              <a:t>Ask at least a half-dozen questions in every conversation. It’s a habit that offers tremendous advantages. </a:t>
            </a:r>
          </a:p>
          <a:p>
            <a:pPr lvl="0"/>
            <a:r>
              <a:rPr lang="en-US" dirty="0"/>
              <a:t>Being an asker allows you control of situations that statement-makers rarely achieve. </a:t>
            </a:r>
          </a:p>
          <a:p>
            <a:r>
              <a:rPr lang="en-US" dirty="0"/>
              <a:t>Jesus used this method frequently. </a:t>
            </a:r>
            <a:endParaRPr lang="en-US" dirty="0"/>
          </a:p>
        </p:txBody>
      </p:sp>
    </p:spTree>
    <p:extLst>
      <p:ext uri="{BB962C8B-B14F-4D97-AF65-F5344CB8AC3E}">
        <p14:creationId xmlns:p14="http://schemas.microsoft.com/office/powerpoint/2010/main" val="348432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1:</a:t>
            </a:r>
          </a:p>
        </p:txBody>
      </p:sp>
      <p:sp>
        <p:nvSpPr>
          <p:cNvPr id="4" name="TextBox 3"/>
          <p:cNvSpPr txBox="1"/>
          <p:nvPr/>
        </p:nvSpPr>
        <p:spPr>
          <a:xfrm>
            <a:off x="1066800" y="1447800"/>
            <a:ext cx="7315200" cy="2585323"/>
          </a:xfrm>
          <a:prstGeom prst="rect">
            <a:avLst/>
          </a:prstGeom>
          <a:noFill/>
        </p:spPr>
        <p:txBody>
          <a:bodyPr wrap="square" rtlCol="0">
            <a:spAutoFit/>
          </a:bodyPr>
          <a:lstStyle/>
          <a:p>
            <a:r>
              <a:rPr lang="en-US" dirty="0" smtClean="0"/>
              <a:t>You’re </a:t>
            </a:r>
            <a:r>
              <a:rPr lang="en-US" dirty="0"/>
              <a:t>riding the university shuttle with a friend who notices a Bible in your backpack. “I’ve read the Bible before,” he says. </a:t>
            </a:r>
          </a:p>
          <a:p>
            <a:r>
              <a:rPr lang="en-US" dirty="0"/>
              <a:t> </a:t>
            </a:r>
          </a:p>
          <a:p>
            <a:r>
              <a:rPr lang="en-US" dirty="0"/>
              <a:t>“It’s got some interesting stories, but people take it too seriously. </a:t>
            </a:r>
          </a:p>
          <a:p>
            <a:r>
              <a:rPr lang="en-US" dirty="0"/>
              <a:t> </a:t>
            </a:r>
          </a:p>
          <a:p>
            <a:r>
              <a:rPr lang="en-US" dirty="0"/>
              <a:t>It was only written by men, after all, and men make mistakes.” </a:t>
            </a:r>
          </a:p>
          <a:p>
            <a:r>
              <a:rPr lang="en-US" dirty="0"/>
              <a:t> </a:t>
            </a:r>
          </a:p>
          <a:p>
            <a:r>
              <a:rPr lang="en-US" dirty="0"/>
              <a:t>What do you say?</a:t>
            </a:r>
          </a:p>
          <a:p>
            <a:endParaRPr lang="en-US" dirty="0"/>
          </a:p>
        </p:txBody>
      </p:sp>
    </p:spTree>
    <p:extLst>
      <p:ext uri="{BB962C8B-B14F-4D97-AF65-F5344CB8AC3E}">
        <p14:creationId xmlns:p14="http://schemas.microsoft.com/office/powerpoint/2010/main" val="330323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a:t>
            </a:r>
            <a:r>
              <a:rPr lang="en-US" dirty="0" smtClean="0"/>
              <a:t>3:</a:t>
            </a:r>
            <a:endParaRPr lang="en-US" dirty="0"/>
          </a:p>
        </p:txBody>
      </p:sp>
      <p:sp>
        <p:nvSpPr>
          <p:cNvPr id="4" name="TextBox 3"/>
          <p:cNvSpPr txBox="1"/>
          <p:nvPr/>
        </p:nvSpPr>
        <p:spPr>
          <a:xfrm>
            <a:off x="1066800" y="1447800"/>
            <a:ext cx="7315200" cy="3139321"/>
          </a:xfrm>
          <a:prstGeom prst="rect">
            <a:avLst/>
          </a:prstGeom>
          <a:noFill/>
        </p:spPr>
        <p:txBody>
          <a:bodyPr wrap="square" rtlCol="0">
            <a:spAutoFit/>
          </a:bodyPr>
          <a:lstStyle/>
          <a:p>
            <a:r>
              <a:rPr lang="en-US" dirty="0">
                <a:solidFill>
                  <a:prstClr val="white"/>
                </a:solidFill>
              </a:rPr>
              <a:t>“It’s not rational to believe in God. </a:t>
            </a:r>
            <a:r>
              <a:rPr lang="en-US" dirty="0">
                <a:solidFill>
                  <a:prstClr val="white"/>
                </a:solidFill>
              </a:rPr>
              <a:t>There is no proof.” </a:t>
            </a:r>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r>
              <a:rPr lang="en-US" dirty="0"/>
              <a:t>Your Response: (How might they answer your question?)</a:t>
            </a:r>
          </a:p>
          <a:p>
            <a:r>
              <a:rPr lang="en-US" dirty="0"/>
              <a:t>What do you mean by “God,” that is, what kind of God do you reject? </a:t>
            </a:r>
          </a:p>
          <a:p>
            <a:r>
              <a:rPr lang="en-US" dirty="0"/>
              <a:t> </a:t>
            </a:r>
          </a:p>
          <a:p>
            <a:r>
              <a:rPr lang="en-US" dirty="0"/>
              <a:t> </a:t>
            </a:r>
          </a:p>
          <a:p>
            <a:r>
              <a:rPr lang="en-US" dirty="0"/>
              <a:t>What, specifically, is irrational about believing in God? Since you’re concerned about proof</a:t>
            </a:r>
          </a:p>
          <a:p>
            <a:r>
              <a:rPr lang="en-US" dirty="0"/>
              <a:t>for God’s existence, what kind of evidence would you find acceptable?</a:t>
            </a:r>
          </a:p>
          <a:p>
            <a:endParaRPr lang="en-US" dirty="0">
              <a:solidFill>
                <a:prstClr val="white"/>
              </a:solidFill>
            </a:endParaRPr>
          </a:p>
        </p:txBody>
      </p:sp>
    </p:spTree>
    <p:extLst>
      <p:ext uri="{BB962C8B-B14F-4D97-AF65-F5344CB8AC3E}">
        <p14:creationId xmlns:p14="http://schemas.microsoft.com/office/powerpoint/2010/main" val="103264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a:t>
            </a:r>
            <a:r>
              <a:rPr lang="en-US" dirty="0" smtClean="0"/>
              <a:t>3:</a:t>
            </a:r>
            <a:endParaRPr lang="en-US" dirty="0"/>
          </a:p>
        </p:txBody>
      </p:sp>
      <p:sp>
        <p:nvSpPr>
          <p:cNvPr id="4" name="TextBox 3"/>
          <p:cNvSpPr txBox="1"/>
          <p:nvPr/>
        </p:nvSpPr>
        <p:spPr>
          <a:xfrm>
            <a:off x="1066800" y="1447800"/>
            <a:ext cx="7315200" cy="4524315"/>
          </a:xfrm>
          <a:prstGeom prst="rect">
            <a:avLst/>
          </a:prstGeom>
          <a:noFill/>
        </p:spPr>
        <p:txBody>
          <a:bodyPr wrap="square" rtlCol="0">
            <a:spAutoFit/>
          </a:bodyPr>
          <a:lstStyle/>
          <a:p>
            <a:r>
              <a:rPr lang="en-US" dirty="0"/>
              <a:t>“You can’t take the Bible too seriously because it was only written by men, and men make mistakes.” </a:t>
            </a:r>
          </a:p>
          <a:p>
            <a:r>
              <a:rPr lang="en-US" dirty="0"/>
              <a:t>Do you have any books in your library? </a:t>
            </a:r>
          </a:p>
          <a:p>
            <a:r>
              <a:rPr lang="en-US" dirty="0"/>
              <a:t> </a:t>
            </a:r>
          </a:p>
          <a:p>
            <a:r>
              <a:rPr lang="en-US" dirty="0"/>
              <a:t>Were those books written by humans? </a:t>
            </a:r>
          </a:p>
          <a:p>
            <a:r>
              <a:rPr lang="en-US" dirty="0"/>
              <a:t> </a:t>
            </a:r>
          </a:p>
          <a:p>
            <a:r>
              <a:rPr lang="en-US" dirty="0"/>
              <a:t>Do you find any truth in them? </a:t>
            </a:r>
          </a:p>
          <a:p>
            <a:r>
              <a:rPr lang="en-US" dirty="0"/>
              <a:t> </a:t>
            </a:r>
          </a:p>
          <a:p>
            <a:r>
              <a:rPr lang="en-US" dirty="0"/>
              <a:t>Is there a reason you think the Bible is less truthful or reliable than other books you own? </a:t>
            </a:r>
          </a:p>
          <a:p>
            <a:r>
              <a:rPr lang="en-US" dirty="0"/>
              <a:t> </a:t>
            </a:r>
          </a:p>
          <a:p>
            <a:r>
              <a:rPr lang="en-US" dirty="0"/>
              <a:t>Do people always make mistakes in what they write? </a:t>
            </a:r>
          </a:p>
          <a:p>
            <a:r>
              <a:rPr lang="en-US" dirty="0"/>
              <a:t> </a:t>
            </a:r>
          </a:p>
          <a:p>
            <a:r>
              <a:rPr lang="en-US" dirty="0"/>
              <a:t>Do you think that if God did exist, he would be capable of using humans to write down</a:t>
            </a:r>
          </a:p>
          <a:p>
            <a:r>
              <a:rPr lang="en-US" dirty="0"/>
              <a:t>exactly what he wants? If not, why not?</a:t>
            </a:r>
          </a:p>
        </p:txBody>
      </p:sp>
    </p:spTree>
    <p:extLst>
      <p:ext uri="{BB962C8B-B14F-4D97-AF65-F5344CB8AC3E}">
        <p14:creationId xmlns:p14="http://schemas.microsoft.com/office/powerpoint/2010/main" val="372491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1447800"/>
          </a:xfrm>
        </p:spPr>
        <p:txBody>
          <a:bodyPr>
            <a:normAutofit/>
          </a:bodyPr>
          <a:lstStyle/>
          <a:p>
            <a:r>
              <a:rPr lang="en-US" b="1" dirty="0"/>
              <a:t>Matthew 16:13 (NKJV) </a:t>
            </a:r>
            <a:r>
              <a:rPr lang="en-US" dirty="0"/>
              <a:t>When Jesus came into the region of Caesarea Philippi, He asked His disciples, saying</a:t>
            </a:r>
            <a:r>
              <a:rPr lang="en-US" dirty="0">
                <a:solidFill>
                  <a:srgbClr val="FFFF00"/>
                </a:solidFill>
              </a:rPr>
              <a:t>, "Who do men say that I, the Son of Man, am?" </a:t>
            </a:r>
          </a:p>
        </p:txBody>
      </p:sp>
      <p:sp>
        <p:nvSpPr>
          <p:cNvPr id="4" name="TextBox 3"/>
          <p:cNvSpPr txBox="1"/>
          <p:nvPr/>
        </p:nvSpPr>
        <p:spPr>
          <a:xfrm>
            <a:off x="990600" y="2895600"/>
            <a:ext cx="7391400" cy="646331"/>
          </a:xfrm>
          <a:prstGeom prst="rect">
            <a:avLst/>
          </a:prstGeom>
          <a:noFill/>
        </p:spPr>
        <p:txBody>
          <a:bodyPr wrap="square" rtlCol="0">
            <a:spAutoFit/>
          </a:bodyPr>
          <a:lstStyle/>
          <a:p>
            <a:r>
              <a:rPr lang="en-US" b="1" dirty="0">
                <a:solidFill>
                  <a:prstClr val="white"/>
                </a:solidFill>
              </a:rPr>
              <a:t>Matthew 16:14 (NKJV) </a:t>
            </a:r>
            <a:r>
              <a:rPr lang="en-US" dirty="0">
                <a:solidFill>
                  <a:prstClr val="white"/>
                </a:solidFill>
              </a:rPr>
              <a:t>So they said, "Some </a:t>
            </a:r>
            <a:r>
              <a:rPr lang="en-US" i="1" dirty="0">
                <a:solidFill>
                  <a:prstClr val="white"/>
                </a:solidFill>
              </a:rPr>
              <a:t>say</a:t>
            </a:r>
            <a:r>
              <a:rPr lang="en-US" dirty="0">
                <a:solidFill>
                  <a:prstClr val="white"/>
                </a:solidFill>
              </a:rPr>
              <a:t> John the Baptist, some Elijah, and others Jeremiah or one of the prophets." </a:t>
            </a:r>
          </a:p>
        </p:txBody>
      </p:sp>
      <p:sp>
        <p:nvSpPr>
          <p:cNvPr id="5" name="Rectangle 4"/>
          <p:cNvSpPr/>
          <p:nvPr/>
        </p:nvSpPr>
        <p:spPr>
          <a:xfrm>
            <a:off x="685800" y="3657600"/>
            <a:ext cx="7696200" cy="830997"/>
          </a:xfrm>
          <a:prstGeom prst="rect">
            <a:avLst/>
          </a:prstGeom>
        </p:spPr>
        <p:txBody>
          <a:bodyPr wrap="square">
            <a:spAutoFit/>
          </a:bodyPr>
          <a:lstStyle/>
          <a:p>
            <a:r>
              <a:rPr lang="en-US" sz="2400" b="1" dirty="0">
                <a:solidFill>
                  <a:srgbClr val="DFE6D0"/>
                </a:solidFill>
              </a:rPr>
              <a:t>Matthew 16:15 (NKJV)  He said to them, "But who do you say that I am?" </a:t>
            </a:r>
            <a:endParaRPr lang="en-US" dirty="0">
              <a:solidFill>
                <a:prstClr val="white"/>
              </a:solidFill>
            </a:endParaRPr>
          </a:p>
        </p:txBody>
      </p:sp>
      <p:sp>
        <p:nvSpPr>
          <p:cNvPr id="6" name="TextBox 5"/>
          <p:cNvSpPr txBox="1"/>
          <p:nvPr/>
        </p:nvSpPr>
        <p:spPr>
          <a:xfrm>
            <a:off x="1104900" y="4500099"/>
            <a:ext cx="7162800" cy="923330"/>
          </a:xfrm>
          <a:prstGeom prst="rect">
            <a:avLst/>
          </a:prstGeom>
          <a:noFill/>
        </p:spPr>
        <p:txBody>
          <a:bodyPr wrap="square" rtlCol="0">
            <a:spAutoFit/>
          </a:bodyPr>
          <a:lstStyle/>
          <a:p>
            <a:r>
              <a:rPr lang="en-US" b="1" dirty="0">
                <a:solidFill>
                  <a:prstClr val="white"/>
                </a:solidFill>
              </a:rPr>
              <a:t>Matthew 16:16 (NKJV) </a:t>
            </a:r>
            <a:r>
              <a:rPr lang="en-US" baseline="30000" dirty="0">
                <a:solidFill>
                  <a:prstClr val="white"/>
                </a:solidFill>
              </a:rPr>
              <a:t>16 </a:t>
            </a:r>
            <a:r>
              <a:rPr lang="en-US" dirty="0">
                <a:solidFill>
                  <a:prstClr val="white"/>
                </a:solidFill>
              </a:rPr>
              <a:t> Simon Peter answered and said,</a:t>
            </a:r>
          </a:p>
          <a:p>
            <a:r>
              <a:rPr lang="en-US" dirty="0">
                <a:solidFill>
                  <a:prstClr val="white"/>
                </a:solidFill>
              </a:rPr>
              <a:t> "You are the Christ, the Son of the living God." </a:t>
            </a:r>
            <a:br>
              <a:rPr lang="en-US" dirty="0">
                <a:solidFill>
                  <a:prstClr val="white"/>
                </a:solidFill>
              </a:rPr>
            </a:br>
            <a:endParaRPr lang="en-US" dirty="0">
              <a:solidFill>
                <a:prstClr val="white"/>
              </a:solidFill>
            </a:endParaRPr>
          </a:p>
        </p:txBody>
      </p:sp>
    </p:spTree>
    <p:extLst>
      <p:ext uri="{BB962C8B-B14F-4D97-AF65-F5344CB8AC3E}">
        <p14:creationId xmlns:p14="http://schemas.microsoft.com/office/powerpoint/2010/main" val="37693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a:t>
            </a:r>
            <a:r>
              <a:rPr lang="en-US" dirty="0" smtClean="0"/>
              <a:t>4:</a:t>
            </a:r>
            <a:endParaRPr lang="en-US" dirty="0"/>
          </a:p>
        </p:txBody>
      </p:sp>
      <p:sp>
        <p:nvSpPr>
          <p:cNvPr id="4" name="TextBox 3"/>
          <p:cNvSpPr txBox="1"/>
          <p:nvPr/>
        </p:nvSpPr>
        <p:spPr>
          <a:xfrm>
            <a:off x="1066800" y="1447800"/>
            <a:ext cx="7315200" cy="3416320"/>
          </a:xfrm>
          <a:prstGeom prst="rect">
            <a:avLst/>
          </a:prstGeom>
          <a:noFill/>
        </p:spPr>
        <p:txBody>
          <a:bodyPr wrap="square" rtlCol="0">
            <a:spAutoFit/>
          </a:bodyPr>
          <a:lstStyle/>
          <a:p>
            <a:r>
              <a:rPr lang="en-US" dirty="0"/>
              <a:t>“Christianity is basically the same as all other religions. The main similarity is love. We shouldn’t tell others how to live or believe.” </a:t>
            </a:r>
          </a:p>
          <a:p>
            <a:r>
              <a:rPr lang="en-US" dirty="0"/>
              <a:t>How much have you studied other religions to compare the details and find a common theme? </a:t>
            </a:r>
          </a:p>
          <a:p>
            <a:r>
              <a:rPr lang="en-US" dirty="0"/>
              <a:t> </a:t>
            </a:r>
          </a:p>
          <a:p>
            <a:r>
              <a:rPr lang="en-US" dirty="0"/>
              <a:t>Why would the similarities be more important than the differences? </a:t>
            </a:r>
          </a:p>
          <a:p>
            <a:r>
              <a:rPr lang="en-US" dirty="0"/>
              <a:t> </a:t>
            </a:r>
          </a:p>
          <a:p>
            <a:r>
              <a:rPr lang="en-US" dirty="0"/>
              <a:t>I’m curious, what do you think Jesus’ own attitude was on this issue? Did he think all religions were basically equal? </a:t>
            </a:r>
          </a:p>
          <a:p>
            <a:r>
              <a:rPr lang="en-US" dirty="0"/>
              <a:t> </a:t>
            </a:r>
          </a:p>
          <a:p>
            <a:r>
              <a:rPr lang="en-US" dirty="0"/>
              <a:t>Isn’t telling people to love one another just another example of telling them how they should live and believe?</a:t>
            </a:r>
          </a:p>
        </p:txBody>
      </p:sp>
    </p:spTree>
    <p:extLst>
      <p:ext uri="{BB962C8B-B14F-4D97-AF65-F5344CB8AC3E}">
        <p14:creationId xmlns:p14="http://schemas.microsoft.com/office/powerpoint/2010/main" val="1531605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spTree>
    <p:extLst>
      <p:ext uri="{BB962C8B-B14F-4D97-AF65-F5344CB8AC3E}">
        <p14:creationId xmlns:p14="http://schemas.microsoft.com/office/powerpoint/2010/main" val="390764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 name="Picture 45">
            <a:extLst>
              <a:ext uri="{FF2B5EF4-FFF2-40B4-BE49-F238E27FC236}">
                <a16:creationId xmlns="" xmlns:a16="http://schemas.microsoft.com/office/drawing/2014/main" id="{256141FB-9B50-4CA0-B33C-F68EC64EB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06515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 name="Picture 61">
            <a:extLst>
              <a:ext uri="{FF2B5EF4-FFF2-40B4-BE49-F238E27FC236}">
                <a16:creationId xmlns="" xmlns:a16="http://schemas.microsoft.com/office/drawing/2014/main" id="{C3559E12-C9AE-4E13-A6AA-F342E6BD8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7544" y="2980073"/>
            <a:ext cx="380937" cy="558707"/>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28481" y="3259427"/>
            <a:ext cx="2044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105- 115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35625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 xmlns:a16="http://schemas.microsoft.com/office/drawing/2014/main"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94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 xmlns:a16="http://schemas.microsoft.com/office/drawing/2014/main"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9" name="TextBox 78"/>
          <p:cNvSpPr txBox="1"/>
          <p:nvPr/>
        </p:nvSpPr>
        <p:spPr>
          <a:xfrm>
            <a:off x="4940255" y="1854663"/>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Tacitus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Nero  &amp; Christians</a:t>
            </a:r>
          </a:p>
        </p:txBody>
      </p:sp>
      <p:sp>
        <p:nvSpPr>
          <p:cNvPr id="80" name="Isosceles Triangle 79"/>
          <p:cNvSpPr/>
          <p:nvPr/>
        </p:nvSpPr>
        <p:spPr>
          <a:xfrm>
            <a:off x="2209800" y="5302677"/>
            <a:ext cx="108765" cy="137911"/>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flipH="1">
            <a:off x="2279317" y="2562549"/>
            <a:ext cx="3124009" cy="2809083"/>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190371" y="542267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64 AD</a:t>
            </a:r>
          </a:p>
        </p:txBody>
      </p:sp>
    </p:spTree>
    <p:extLst>
      <p:ext uri="{BB962C8B-B14F-4D97-AF65-F5344CB8AC3E}">
        <p14:creationId xmlns:p14="http://schemas.microsoft.com/office/powerpoint/2010/main" val="181654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 xmlns:a16="http://schemas.microsoft.com/office/drawing/2014/main"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4267948" y="2690289"/>
            <a:ext cx="399468" cy="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93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Josephus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The Antiquities</a:t>
            </a:r>
          </a:p>
        </p:txBody>
      </p:sp>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8" name="TextBox 77"/>
          <p:cNvSpPr txBox="1"/>
          <p:nvPr/>
        </p:nvSpPr>
        <p:spPr>
          <a:xfrm>
            <a:off x="4940255" y="1854663"/>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Tacitus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Nero  &amp; Christians</a:t>
            </a:r>
          </a:p>
        </p:txBody>
      </p:sp>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54561" y="1236869"/>
            <a:ext cx="957718" cy="640934"/>
          </a:xfrm>
          <a:prstGeom prst="rect">
            <a:avLst/>
          </a:prstGeom>
        </p:spPr>
      </p:pic>
      <p:sp>
        <p:nvSpPr>
          <p:cNvPr id="79" name="TextBox 78"/>
          <p:cNvSpPr txBox="1"/>
          <p:nvPr/>
        </p:nvSpPr>
        <p:spPr>
          <a:xfrm>
            <a:off x="4135266" y="1931607"/>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111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Pliny the Younger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to Trajan</a:t>
            </a:r>
          </a:p>
        </p:txBody>
      </p:sp>
      <p:sp>
        <p:nvSpPr>
          <p:cNvPr id="80" name="TextBox 79"/>
          <p:cNvSpPr txBox="1"/>
          <p:nvPr/>
        </p:nvSpPr>
        <p:spPr>
          <a:xfrm>
            <a:off x="5692966" y="1834928"/>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121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Suetonius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Claudius, Nero  &amp; Christians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rot="5400000" flipV="1">
            <a:off x="4366002" y="2412165"/>
            <a:ext cx="163902" cy="300769"/>
            <a:chOff x="8370639" y="3275021"/>
            <a:chExt cx="163902" cy="300769"/>
          </a:xfrm>
        </p:grpSpPr>
        <p:cxnSp>
          <p:nvCxnSpPr>
            <p:cNvPr id="83" name="Straight Connector 82"/>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84" name="Straight Connector 83"/>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pic>
        <p:nvPicPr>
          <p:cNvPr id="40" name="Picture 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57408" y="1225847"/>
            <a:ext cx="334990" cy="610063"/>
          </a:xfrm>
          <a:prstGeom prst="rect">
            <a:avLst/>
          </a:prstGeom>
        </p:spPr>
      </p:pic>
      <p:pic>
        <p:nvPicPr>
          <p:cNvPr id="46" name="Picture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Christ cup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Egypt</a:t>
            </a:r>
          </a:p>
        </p:txBody>
      </p:sp>
      <p:cxnSp>
        <p:nvCxnSpPr>
          <p:cNvPr id="87" name="Straight Connector 86"/>
          <p:cNvCxnSpPr>
            <a:endCxn id="90" idx="5"/>
          </p:cNvCxnSpPr>
          <p:nvPr/>
        </p:nvCxnSpPr>
        <p:spPr>
          <a:xfrm flipH="1">
            <a:off x="1992219" y="2562549"/>
            <a:ext cx="3411108" cy="280908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751269" y="5899782"/>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a:off x="1910645" y="5302677"/>
            <a:ext cx="108765" cy="13791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TextBox 91"/>
          <p:cNvSpPr txBox="1"/>
          <p:nvPr/>
        </p:nvSpPr>
        <p:spPr>
          <a:xfrm>
            <a:off x="1657046" y="5551115"/>
            <a:ext cx="8210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~53 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Tekton Pro Cond" pitchFamily="34" charset="0"/>
              </a:rPr>
              <a:t>Jews out Rome</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p:txBody>
      </p:sp>
      <p:sp>
        <p:nvSpPr>
          <p:cNvPr id="39" name="TextBox 38"/>
          <p:cNvSpPr txBox="1"/>
          <p:nvPr/>
        </p:nvSpPr>
        <p:spPr>
          <a:xfrm>
            <a:off x="497241" y="304800"/>
            <a:ext cx="8570559" cy="1323439"/>
          </a:xfrm>
          <a:prstGeom prst="rect">
            <a:avLst/>
          </a:prstGeom>
          <a:noFill/>
        </p:spPr>
        <p:txBody>
          <a:bodyPr wrap="square" rtlCol="0">
            <a:spAutoFit/>
          </a:bodyPr>
          <a:lstStyle/>
          <a:p>
            <a:r>
              <a:rPr lang="en-US" sz="1600" b="1" dirty="0"/>
              <a:t>Mark 9:38-39 (NKJV) </a:t>
            </a:r>
            <a:r>
              <a:rPr lang="en-US" sz="1600" baseline="30000" dirty="0"/>
              <a:t>38 </a:t>
            </a:r>
            <a:r>
              <a:rPr lang="en-US" sz="1600" dirty="0"/>
              <a:t> Now John answered Him, saying, "Teacher, we saw someone who does not follow us casting out demons in Your name, and we forbade him because he does not follow us." </a:t>
            </a:r>
            <a:br>
              <a:rPr lang="en-US" sz="1600" dirty="0"/>
            </a:br>
            <a:r>
              <a:rPr lang="en-US" sz="1600" baseline="30000" dirty="0"/>
              <a:t>39 </a:t>
            </a:r>
            <a:r>
              <a:rPr lang="en-US" sz="1600" dirty="0"/>
              <a:t> But Jesus said, "Do not forbid him, for no one who works a miracle in My name can soon afterward speak evil of Me.</a:t>
            </a:r>
          </a:p>
          <a:p>
            <a:endParaRPr lang="en-US" sz="1600" dirty="0"/>
          </a:p>
        </p:txBody>
      </p:sp>
    </p:spTree>
    <p:extLst>
      <p:ext uri="{BB962C8B-B14F-4D97-AF65-F5344CB8AC3E}">
        <p14:creationId xmlns:p14="http://schemas.microsoft.com/office/powerpoint/2010/main" val="59143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by Paul - Undisputed</a:t>
            </a:r>
          </a:p>
        </p:txBody>
      </p:sp>
      <p:sp>
        <p:nvSpPr>
          <p:cNvPr id="3" name="TextBox 2"/>
          <p:cNvSpPr txBox="1"/>
          <p:nvPr/>
        </p:nvSpPr>
        <p:spPr>
          <a:xfrm>
            <a:off x="152400" y="1295400"/>
            <a:ext cx="8686800" cy="4524315"/>
          </a:xfrm>
          <a:prstGeom prst="rect">
            <a:avLst/>
          </a:prstGeom>
          <a:noFill/>
        </p:spPr>
        <p:txBody>
          <a:bodyPr wrap="square" rtlCol="0">
            <a:spAutoFit/>
          </a:bodyPr>
          <a:lstStyle/>
          <a:p>
            <a:pPr lvl="0"/>
            <a:r>
              <a:rPr lang="en-US" sz="2400" u="sng" dirty="0">
                <a:solidFill>
                  <a:srgbClr val="FFFF00"/>
                </a:solidFill>
              </a:rPr>
              <a:t>L07</a:t>
            </a:r>
            <a:r>
              <a:rPr lang="en-US" sz="2400" u="sng" dirty="0"/>
              <a:t> First Epistle to the Thessalonians (51 AD) </a:t>
            </a:r>
            <a:r>
              <a:rPr lang="en-US" sz="2400" u="sng" dirty="0">
                <a:solidFill>
                  <a:srgbClr val="FFFF00"/>
                </a:solidFill>
              </a:rPr>
              <a:t>Danny H</a:t>
            </a:r>
            <a:endParaRPr lang="en-US" sz="2400" dirty="0">
              <a:solidFill>
                <a:srgbClr val="FFFF00"/>
              </a:solidFill>
            </a:endParaRPr>
          </a:p>
          <a:p>
            <a:pPr lvl="0"/>
            <a:r>
              <a:rPr lang="en-US" sz="2400" u="sng" dirty="0">
                <a:solidFill>
                  <a:srgbClr val="FFFF00"/>
                </a:solidFill>
              </a:rPr>
              <a:t>L07</a:t>
            </a:r>
            <a:r>
              <a:rPr lang="en-US" sz="2400" u="sng" dirty="0"/>
              <a:t> Epistle to the Galatians (47 (51-53)AD?) </a:t>
            </a:r>
            <a:r>
              <a:rPr lang="en-US" sz="2400" u="sng" dirty="0">
                <a:solidFill>
                  <a:srgbClr val="FFFF00"/>
                </a:solidFill>
              </a:rPr>
              <a:t>Joel Y</a:t>
            </a:r>
            <a:endParaRPr lang="en-US" sz="2400" dirty="0">
              <a:solidFill>
                <a:srgbClr val="FFFF00"/>
              </a:solidFill>
            </a:endParaRPr>
          </a:p>
          <a:p>
            <a:pPr lvl="0"/>
            <a:endParaRPr lang="en-US" sz="2400" u="sng" dirty="0"/>
          </a:p>
          <a:p>
            <a:pPr lvl="0"/>
            <a:r>
              <a:rPr lang="en-US" sz="2400" u="sng" dirty="0">
                <a:solidFill>
                  <a:srgbClr val="FFFF00"/>
                </a:solidFill>
              </a:rPr>
              <a:t>L11</a:t>
            </a:r>
            <a:r>
              <a:rPr lang="en-US" sz="2400" u="sng" dirty="0"/>
              <a:t> First Epistle to the Corinthians (52-56 AD</a:t>
            </a:r>
            <a:r>
              <a:rPr lang="en-US" sz="2400" u="sng" dirty="0" smtClean="0"/>
              <a:t>) </a:t>
            </a:r>
            <a:r>
              <a:rPr lang="en-US" sz="2400" u="sng" dirty="0" smtClean="0">
                <a:solidFill>
                  <a:srgbClr val="FFFF00"/>
                </a:solidFill>
              </a:rPr>
              <a:t>Luke </a:t>
            </a:r>
            <a:r>
              <a:rPr lang="en-US" sz="2400" u="sng" dirty="0" err="1" smtClean="0">
                <a:solidFill>
                  <a:srgbClr val="FFFF00"/>
                </a:solidFill>
              </a:rPr>
              <a:t>Rosetti</a:t>
            </a:r>
            <a:endParaRPr lang="en-US" sz="2400" u="sng" dirty="0">
              <a:solidFill>
                <a:srgbClr val="FFFF00"/>
              </a:solidFill>
            </a:endParaRPr>
          </a:p>
          <a:p>
            <a:pPr lvl="0"/>
            <a:r>
              <a:rPr lang="en-US" sz="2400" u="sng" dirty="0">
                <a:solidFill>
                  <a:srgbClr val="FFFF00"/>
                </a:solidFill>
              </a:rPr>
              <a:t>L11</a:t>
            </a:r>
            <a:r>
              <a:rPr lang="en-US" sz="2400" u="sng" dirty="0"/>
              <a:t>Second Epistle to the Corinthians (52-56 AD)  </a:t>
            </a:r>
            <a:r>
              <a:rPr lang="en-US" sz="2400" u="sng" dirty="0" smtClean="0">
                <a:solidFill>
                  <a:srgbClr val="FFFF00"/>
                </a:solidFill>
              </a:rPr>
              <a:t>Danny</a:t>
            </a:r>
            <a:endParaRPr lang="en-US" sz="2400" dirty="0">
              <a:solidFill>
                <a:srgbClr val="FFFF00"/>
              </a:solidFill>
            </a:endParaRPr>
          </a:p>
          <a:p>
            <a:pPr lvl="0"/>
            <a:endParaRPr lang="en-US" sz="2400" u="sng" dirty="0"/>
          </a:p>
          <a:p>
            <a:r>
              <a:rPr lang="en-US" sz="2400" u="sng" dirty="0">
                <a:solidFill>
                  <a:srgbClr val="FFFF00"/>
                </a:solidFill>
              </a:rPr>
              <a:t>L08</a:t>
            </a:r>
            <a:r>
              <a:rPr lang="en-US" sz="2400" u="sng" dirty="0"/>
              <a:t> Epistle to the Philippians (60-62 AD) </a:t>
            </a:r>
            <a:r>
              <a:rPr lang="en-US" sz="2400" u="sng" dirty="0">
                <a:solidFill>
                  <a:srgbClr val="FFFF00"/>
                </a:solidFill>
              </a:rPr>
              <a:t>Jana S, Chester T, Corey W,  </a:t>
            </a:r>
            <a:r>
              <a:rPr lang="en-US" sz="2400" u="sng" dirty="0" err="1">
                <a:solidFill>
                  <a:srgbClr val="FFFF00"/>
                </a:solidFill>
              </a:rPr>
              <a:t>DeAnna</a:t>
            </a:r>
            <a:r>
              <a:rPr lang="en-US" sz="2400" u="sng" dirty="0">
                <a:solidFill>
                  <a:srgbClr val="FFFF00"/>
                </a:solidFill>
              </a:rPr>
              <a:t> B</a:t>
            </a:r>
            <a:endParaRPr lang="en-US" sz="2400" dirty="0">
              <a:solidFill>
                <a:srgbClr val="FFFF00"/>
              </a:solidFill>
            </a:endParaRPr>
          </a:p>
          <a:p>
            <a:pPr lvl="0"/>
            <a:endParaRPr lang="en-US" sz="2400" u="sng" dirty="0"/>
          </a:p>
          <a:p>
            <a:pPr lvl="0"/>
            <a:r>
              <a:rPr lang="en-US" sz="2400" u="sng" dirty="0">
                <a:solidFill>
                  <a:srgbClr val="FFFF00"/>
                </a:solidFill>
              </a:rPr>
              <a:t>L08</a:t>
            </a:r>
            <a:r>
              <a:rPr lang="en-US" sz="2400" u="sng" dirty="0"/>
              <a:t> Epistle to Philemon (60-62 AD) </a:t>
            </a:r>
            <a:r>
              <a:rPr lang="en-US" sz="2400" u="sng" dirty="0">
                <a:solidFill>
                  <a:srgbClr val="FFFF00"/>
                </a:solidFill>
              </a:rPr>
              <a:t>Sara H</a:t>
            </a:r>
            <a:endParaRPr lang="en-US" sz="2400" dirty="0">
              <a:solidFill>
                <a:srgbClr val="FFFF00"/>
              </a:solidFill>
            </a:endParaRPr>
          </a:p>
          <a:p>
            <a:endParaRPr lang="en-US" sz="2400" u="sng" dirty="0"/>
          </a:p>
          <a:p>
            <a:r>
              <a:rPr lang="en-US" sz="2400" u="sng" dirty="0">
                <a:solidFill>
                  <a:srgbClr val="FFFF00"/>
                </a:solidFill>
              </a:rPr>
              <a:t>L13</a:t>
            </a:r>
            <a:r>
              <a:rPr lang="en-US" sz="2400" u="sng" dirty="0"/>
              <a:t> Epistle to the Romans (52-57 AD) </a:t>
            </a:r>
            <a:r>
              <a:rPr lang="en-US" sz="2400" u="sng" dirty="0">
                <a:solidFill>
                  <a:srgbClr val="FFFF00"/>
                </a:solidFill>
              </a:rPr>
              <a:t>Marty B </a:t>
            </a:r>
            <a:endParaRPr lang="en-US" sz="2400" dirty="0">
              <a:solidFill>
                <a:srgbClr val="FFFF00"/>
              </a:solidFill>
            </a:endParaRPr>
          </a:p>
        </p:txBody>
      </p:sp>
      <p:sp>
        <p:nvSpPr>
          <p:cNvPr id="4" name="TextBox 3">
            <a:extLst>
              <a:ext uri="{FF2B5EF4-FFF2-40B4-BE49-F238E27FC236}">
                <a16:creationId xmlns="" xmlns:a16="http://schemas.microsoft.com/office/drawing/2014/main" id="{72C38A59-CF17-4F48-85C0-A8C6ED8E7180}"/>
              </a:ext>
            </a:extLst>
          </p:cNvPr>
          <p:cNvSpPr txBox="1"/>
          <p:nvPr/>
        </p:nvSpPr>
        <p:spPr>
          <a:xfrm>
            <a:off x="5410200" y="838200"/>
            <a:ext cx="2746970" cy="369332"/>
          </a:xfrm>
          <a:prstGeom prst="rect">
            <a:avLst/>
          </a:prstGeom>
          <a:noFill/>
        </p:spPr>
        <p:txBody>
          <a:bodyPr wrap="none" rtlCol="0">
            <a:spAutoFit/>
          </a:bodyPr>
          <a:lstStyle/>
          <a:p>
            <a:r>
              <a:rPr lang="en-US" dirty="0">
                <a:solidFill>
                  <a:srgbClr val="FFFF00"/>
                </a:solidFill>
              </a:rPr>
              <a:t>Resurrection, Miracles, Deity</a:t>
            </a:r>
          </a:p>
        </p:txBody>
      </p:sp>
    </p:spTree>
    <p:extLst>
      <p:ext uri="{BB962C8B-B14F-4D97-AF65-F5344CB8AC3E}">
        <p14:creationId xmlns:p14="http://schemas.microsoft.com/office/powerpoint/2010/main" val="4026912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Paul tells us about Jesus</a:t>
            </a:r>
            <a:endParaRPr lang="en-US" dirty="0"/>
          </a:p>
        </p:txBody>
      </p:sp>
      <p:sp>
        <p:nvSpPr>
          <p:cNvPr id="3" name="TextBox 2"/>
          <p:cNvSpPr txBox="1"/>
          <p:nvPr/>
        </p:nvSpPr>
        <p:spPr>
          <a:xfrm>
            <a:off x="228600" y="1295400"/>
            <a:ext cx="8763000" cy="3754874"/>
          </a:xfrm>
          <a:prstGeom prst="rect">
            <a:avLst/>
          </a:prstGeom>
          <a:noFill/>
        </p:spPr>
        <p:txBody>
          <a:bodyPr wrap="square" rtlCol="0">
            <a:spAutoFit/>
          </a:bodyPr>
          <a:lstStyle/>
          <a:p>
            <a:r>
              <a:rPr lang="en-US" sz="1400" dirty="0" smtClean="0"/>
              <a:t>Jesus </a:t>
            </a:r>
            <a:r>
              <a:rPr lang="en-US" sz="1400" dirty="0"/>
              <a:t>was born of a woman. (Gal. 4: 4; </a:t>
            </a:r>
          </a:p>
          <a:p>
            <a:pPr marL="285750" lvl="1" indent="-285750">
              <a:buFont typeface="Arial" panose="020B0604020202020204" pitchFamily="34" charset="0"/>
              <a:buChar char="•"/>
            </a:pPr>
            <a:r>
              <a:rPr lang="en-US" sz="1400" dirty="0" smtClean="0"/>
              <a:t>But </a:t>
            </a:r>
            <a:r>
              <a:rPr lang="en-US" sz="1400" dirty="0"/>
              <a:t>since Paul believes that Christ was the incarnation of a preexistent divine being [see Phil. 2: 6– 8] it makes sense that he also wants to emphasize that he “came to the world in the usual way.”)             </a:t>
            </a:r>
          </a:p>
          <a:p>
            <a:r>
              <a:rPr lang="en-US" sz="1400" dirty="0" smtClean="0"/>
              <a:t>•  </a:t>
            </a:r>
            <a:r>
              <a:rPr lang="en-US" sz="1400" dirty="0"/>
              <a:t>   </a:t>
            </a:r>
            <a:r>
              <a:rPr lang="en-US" sz="1400" dirty="0" smtClean="0"/>
              <a:t>He </a:t>
            </a:r>
            <a:r>
              <a:rPr lang="en-US" sz="1400" dirty="0"/>
              <a:t>was born as a Jew. (Gal. 4: 4)              </a:t>
            </a:r>
          </a:p>
          <a:p>
            <a:r>
              <a:rPr lang="en-US" sz="1400" dirty="0"/>
              <a:t>•     He was descended from the line of King David. (Rom. 1: 3)              </a:t>
            </a:r>
          </a:p>
          <a:p>
            <a:r>
              <a:rPr lang="en-US" sz="1400" dirty="0"/>
              <a:t>•     He had brothers (1 Cor. 9: 5), one of whom was named James. (Gal. 1: 19)              </a:t>
            </a:r>
          </a:p>
          <a:p>
            <a:r>
              <a:rPr lang="en-US" sz="1400" dirty="0"/>
              <a:t>•     He had twelve disciples. (1 Cor. 15: 5)              </a:t>
            </a:r>
          </a:p>
          <a:p>
            <a:r>
              <a:rPr lang="en-US" sz="1400" dirty="0"/>
              <a:t>•     He conducted his ministry among Jews. (Rom. 15: 8)              </a:t>
            </a:r>
          </a:p>
          <a:p>
            <a:r>
              <a:rPr lang="en-US" sz="1400" dirty="0"/>
              <a:t>•     He had a last meal with his disciples </a:t>
            </a:r>
            <a:r>
              <a:rPr lang="en-US" sz="1400" dirty="0" smtClean="0"/>
              <a:t>on </a:t>
            </a:r>
            <a:r>
              <a:rPr lang="en-US" sz="1400" dirty="0"/>
              <a:t>night he was turned over to the authorities</a:t>
            </a:r>
            <a:r>
              <a:rPr lang="en-US" sz="1400" dirty="0" smtClean="0"/>
              <a:t>.(</a:t>
            </a:r>
            <a:r>
              <a:rPr lang="en-US" sz="1400" dirty="0"/>
              <a:t>1 </a:t>
            </a:r>
            <a:r>
              <a:rPr lang="en-US" sz="1400" dirty="0" smtClean="0"/>
              <a:t>Cor. 11:23</a:t>
            </a:r>
            <a:r>
              <a:rPr lang="en-US" sz="1400" dirty="0"/>
              <a:t>)              </a:t>
            </a:r>
          </a:p>
          <a:p>
            <a:r>
              <a:rPr lang="en-US" sz="1400" dirty="0"/>
              <a:t>•     Paul knows two things Jesus said at this last supper. (1 Cor. 11: 23– 25)              </a:t>
            </a:r>
          </a:p>
          <a:p>
            <a:r>
              <a:rPr lang="en-US" sz="1400" dirty="0"/>
              <a:t>•     Paul knows two other teachings of Jesus: </a:t>
            </a:r>
            <a:endParaRPr lang="en-US" sz="1400" dirty="0" smtClean="0"/>
          </a:p>
          <a:p>
            <a:r>
              <a:rPr lang="en-US" sz="1400" dirty="0"/>
              <a:t>	</a:t>
            </a:r>
            <a:r>
              <a:rPr lang="en-US" sz="1400" dirty="0" smtClean="0"/>
              <a:t>that Christians </a:t>
            </a:r>
            <a:r>
              <a:rPr lang="en-US" sz="1400" dirty="0"/>
              <a:t>should not get divorced (1 Cor. 7: 10) and </a:t>
            </a:r>
            <a:endParaRPr lang="en-US" sz="1400" dirty="0" smtClean="0"/>
          </a:p>
          <a:p>
            <a:r>
              <a:rPr lang="en-US" sz="1400" dirty="0"/>
              <a:t>	</a:t>
            </a:r>
            <a:r>
              <a:rPr lang="en-US" sz="1400" dirty="0" smtClean="0"/>
              <a:t>that </a:t>
            </a:r>
            <a:r>
              <a:rPr lang="en-US" sz="1400" dirty="0"/>
              <a:t>they should pay their preacher. (1 Cor. 9: 14)              </a:t>
            </a:r>
          </a:p>
          <a:p>
            <a:r>
              <a:rPr lang="en-US" sz="1400" dirty="0"/>
              <a:t>•     Jesus appeared before Pontius Pilate. (1 Tim. 6: 13; this datum </a:t>
            </a:r>
            <a:r>
              <a:rPr lang="en-US" sz="1400" dirty="0" smtClean="0"/>
              <a:t>found </a:t>
            </a:r>
            <a:r>
              <a:rPr lang="en-US" sz="1400" dirty="0"/>
              <a:t>only in a letter </a:t>
            </a:r>
            <a:r>
              <a:rPr lang="en-US" sz="1400" dirty="0" smtClean="0"/>
              <a:t>Paul wrote) </a:t>
            </a:r>
            <a:r>
              <a:rPr lang="en-US" sz="1400" dirty="0"/>
              <a:t>             </a:t>
            </a:r>
          </a:p>
          <a:p>
            <a:r>
              <a:rPr lang="en-US" sz="1400" dirty="0"/>
              <a:t>•     Jesus died of crucifixion. (1 Cor. 2: 2)              </a:t>
            </a:r>
          </a:p>
          <a:p>
            <a:r>
              <a:rPr lang="en-US" sz="1400" dirty="0"/>
              <a:t>•     Those responsible for his death were Judeans. (1 Thess. 2: 14– 15) </a:t>
            </a:r>
          </a:p>
          <a:p>
            <a:endParaRPr lang="en-US" sz="1400" dirty="0"/>
          </a:p>
        </p:txBody>
      </p:sp>
    </p:spTree>
    <p:extLst>
      <p:ext uri="{BB962C8B-B14F-4D97-AF65-F5344CB8AC3E}">
        <p14:creationId xmlns:p14="http://schemas.microsoft.com/office/powerpoint/2010/main" val="1106761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a:t>
            </a:r>
            <a:endParaRPr lang="en-US" dirty="0"/>
          </a:p>
        </p:txBody>
      </p:sp>
      <p:sp>
        <p:nvSpPr>
          <p:cNvPr id="3" name="TextBox 2"/>
          <p:cNvSpPr txBox="1"/>
          <p:nvPr/>
        </p:nvSpPr>
        <p:spPr>
          <a:xfrm>
            <a:off x="685800" y="1143000"/>
            <a:ext cx="8077200" cy="1169551"/>
          </a:xfrm>
          <a:prstGeom prst="rect">
            <a:avLst/>
          </a:prstGeom>
          <a:noFill/>
        </p:spPr>
        <p:txBody>
          <a:bodyPr wrap="square" rtlCol="0">
            <a:spAutoFit/>
          </a:bodyPr>
          <a:lstStyle/>
          <a:p>
            <a:r>
              <a:rPr lang="en-US" sz="1400" b="1" dirty="0"/>
              <a:t>1 Corinthians 1:1-3 (ESV) </a:t>
            </a:r>
            <a:r>
              <a:rPr lang="en-US" sz="1400" baseline="30000" dirty="0"/>
              <a:t>1 </a:t>
            </a:r>
            <a:r>
              <a:rPr lang="en-US" sz="1400" dirty="0"/>
              <a:t> Paul, called by the will of God </a:t>
            </a:r>
            <a:r>
              <a:rPr lang="en-US" sz="1400" dirty="0">
                <a:solidFill>
                  <a:srgbClr val="66FF66"/>
                </a:solidFill>
              </a:rPr>
              <a:t>to be an apostle of Christ Jesus</a:t>
            </a:r>
            <a:r>
              <a:rPr lang="en-US" sz="1400" dirty="0"/>
              <a:t>, and our brother </a:t>
            </a:r>
            <a:r>
              <a:rPr lang="en-US" sz="1400" dirty="0" err="1"/>
              <a:t>Sosthenes</a:t>
            </a:r>
            <a:r>
              <a:rPr lang="en-US" sz="1400" dirty="0"/>
              <a:t>, </a:t>
            </a:r>
            <a:br>
              <a:rPr lang="en-US" sz="1400" dirty="0"/>
            </a:br>
            <a:r>
              <a:rPr lang="en-US" sz="1400" baseline="30000" dirty="0"/>
              <a:t>2 </a:t>
            </a:r>
            <a:r>
              <a:rPr lang="en-US" sz="1400" dirty="0"/>
              <a:t> To the church of God that is in Corinth, </a:t>
            </a:r>
            <a:r>
              <a:rPr lang="en-US" sz="1400" dirty="0">
                <a:solidFill>
                  <a:srgbClr val="66FF66"/>
                </a:solidFill>
              </a:rPr>
              <a:t>to those sanctified in Christ Jesus</a:t>
            </a:r>
            <a:r>
              <a:rPr lang="en-US" sz="1400" dirty="0"/>
              <a:t>, called to be saints together with all those who in every place call upon the name of our </a:t>
            </a:r>
            <a:r>
              <a:rPr lang="en-US" sz="1400" dirty="0">
                <a:solidFill>
                  <a:srgbClr val="66FF66"/>
                </a:solidFill>
              </a:rPr>
              <a:t>Lord Jesus Christ</a:t>
            </a:r>
            <a:r>
              <a:rPr lang="en-US" sz="1400" dirty="0"/>
              <a:t>, both their Lord and ours: </a:t>
            </a:r>
            <a:r>
              <a:rPr lang="en-US" sz="1400" baseline="30000" dirty="0" smtClean="0"/>
              <a:t>3 </a:t>
            </a:r>
            <a:r>
              <a:rPr lang="en-US" sz="1400" dirty="0"/>
              <a:t> Grace to you and peace from God our Father and </a:t>
            </a:r>
            <a:r>
              <a:rPr lang="en-US" sz="1400" dirty="0">
                <a:solidFill>
                  <a:srgbClr val="66FF66"/>
                </a:solidFill>
              </a:rPr>
              <a:t>the Lord Jesus Christ</a:t>
            </a:r>
            <a:r>
              <a:rPr lang="en-US" sz="1400" dirty="0"/>
              <a:t>. </a:t>
            </a:r>
          </a:p>
        </p:txBody>
      </p:sp>
      <p:sp>
        <p:nvSpPr>
          <p:cNvPr id="4" name="TextBox 3"/>
          <p:cNvSpPr txBox="1"/>
          <p:nvPr/>
        </p:nvSpPr>
        <p:spPr>
          <a:xfrm>
            <a:off x="685800" y="838200"/>
            <a:ext cx="710451" cy="369332"/>
          </a:xfrm>
          <a:prstGeom prst="rect">
            <a:avLst/>
          </a:prstGeom>
          <a:noFill/>
        </p:spPr>
        <p:txBody>
          <a:bodyPr wrap="none" rtlCol="0">
            <a:spAutoFit/>
          </a:bodyPr>
          <a:lstStyle/>
          <a:p>
            <a:r>
              <a:rPr lang="en-US" dirty="0" smtClean="0">
                <a:solidFill>
                  <a:srgbClr val="FFFF00"/>
                </a:solidFill>
              </a:rPr>
              <a:t>Deity</a:t>
            </a:r>
            <a:endParaRPr lang="en-US" dirty="0">
              <a:solidFill>
                <a:srgbClr val="FFFF00"/>
              </a:solidFill>
            </a:endParaRPr>
          </a:p>
        </p:txBody>
      </p:sp>
      <p:sp>
        <p:nvSpPr>
          <p:cNvPr id="5" name="TextBox 4"/>
          <p:cNvSpPr txBox="1"/>
          <p:nvPr/>
        </p:nvSpPr>
        <p:spPr>
          <a:xfrm>
            <a:off x="685800" y="2514600"/>
            <a:ext cx="8077200" cy="1815882"/>
          </a:xfrm>
          <a:prstGeom prst="rect">
            <a:avLst/>
          </a:prstGeom>
          <a:noFill/>
        </p:spPr>
        <p:txBody>
          <a:bodyPr wrap="square" rtlCol="0">
            <a:spAutoFit/>
          </a:bodyPr>
          <a:lstStyle/>
          <a:p>
            <a:r>
              <a:rPr lang="en-US" sz="1400" b="1" dirty="0"/>
              <a:t>1 Corinthians 1:4-9 (ESV) </a:t>
            </a:r>
            <a:r>
              <a:rPr lang="en-US" sz="1400" baseline="30000" dirty="0"/>
              <a:t>4 </a:t>
            </a:r>
            <a:r>
              <a:rPr lang="en-US" sz="1400" dirty="0"/>
              <a:t> I give thanks to my God always for you because of the </a:t>
            </a:r>
            <a:r>
              <a:rPr lang="en-US" sz="1400" dirty="0">
                <a:solidFill>
                  <a:srgbClr val="66FF66"/>
                </a:solidFill>
              </a:rPr>
              <a:t>grace of God that was given you in Christ Jesus, </a:t>
            </a:r>
            <a:r>
              <a:rPr lang="en-US" sz="1400" dirty="0"/>
              <a:t/>
            </a:r>
            <a:br>
              <a:rPr lang="en-US" sz="1400" dirty="0"/>
            </a:br>
            <a:r>
              <a:rPr lang="en-US" sz="1400" baseline="30000" dirty="0"/>
              <a:t>5 </a:t>
            </a:r>
            <a:r>
              <a:rPr lang="en-US" sz="1400" dirty="0"/>
              <a:t> that in every way you were enriched in him in all speech and all knowledge— </a:t>
            </a:r>
            <a:br>
              <a:rPr lang="en-US" sz="1400" dirty="0"/>
            </a:br>
            <a:r>
              <a:rPr lang="en-US" sz="1400" baseline="30000" dirty="0"/>
              <a:t>6 </a:t>
            </a:r>
            <a:r>
              <a:rPr lang="en-US" sz="1400" dirty="0"/>
              <a:t> </a:t>
            </a:r>
            <a:r>
              <a:rPr lang="en-US" sz="1400" dirty="0">
                <a:solidFill>
                  <a:srgbClr val="00B0F0"/>
                </a:solidFill>
              </a:rPr>
              <a:t>even as the testimony about Christ was confirmed among you— </a:t>
            </a:r>
            <a:br>
              <a:rPr lang="en-US" sz="1400" dirty="0">
                <a:solidFill>
                  <a:srgbClr val="00B0F0"/>
                </a:solidFill>
              </a:rPr>
            </a:br>
            <a:r>
              <a:rPr lang="en-US" sz="1400" baseline="30000" dirty="0"/>
              <a:t>7 </a:t>
            </a:r>
            <a:r>
              <a:rPr lang="en-US" sz="1400" dirty="0"/>
              <a:t> so that you are not lacking in any gift, as you wait </a:t>
            </a:r>
            <a:r>
              <a:rPr lang="en-US" sz="1400" dirty="0">
                <a:solidFill>
                  <a:srgbClr val="66FF66"/>
                </a:solidFill>
              </a:rPr>
              <a:t>for the revealing of our Lord Jesus Christ</a:t>
            </a:r>
            <a:r>
              <a:rPr lang="en-US" sz="1400" dirty="0"/>
              <a:t>, </a:t>
            </a:r>
            <a:br>
              <a:rPr lang="en-US" sz="1400" dirty="0"/>
            </a:br>
            <a:r>
              <a:rPr lang="en-US" sz="1400" baseline="30000" dirty="0"/>
              <a:t>8 </a:t>
            </a:r>
            <a:r>
              <a:rPr lang="en-US" sz="1400" dirty="0"/>
              <a:t> who will sustain you to the end, guiltless in the day of our Lord Jesus Christ. </a:t>
            </a:r>
            <a:br>
              <a:rPr lang="en-US" sz="1400" dirty="0"/>
            </a:br>
            <a:r>
              <a:rPr lang="en-US" sz="1400" baseline="30000" dirty="0"/>
              <a:t>9 </a:t>
            </a:r>
            <a:r>
              <a:rPr lang="en-US" sz="1400" dirty="0"/>
              <a:t> God is faithful, by whom you were called into </a:t>
            </a:r>
            <a:r>
              <a:rPr lang="en-US" sz="1400" dirty="0">
                <a:solidFill>
                  <a:srgbClr val="66FF66"/>
                </a:solidFill>
              </a:rPr>
              <a:t>the fellowship of his Son, Jesus Christ our Lord. </a:t>
            </a:r>
          </a:p>
          <a:p>
            <a:endParaRPr lang="en-US" sz="1400" dirty="0"/>
          </a:p>
        </p:txBody>
      </p:sp>
      <p:sp>
        <p:nvSpPr>
          <p:cNvPr id="6" name="TextBox 5"/>
          <p:cNvSpPr txBox="1"/>
          <p:nvPr/>
        </p:nvSpPr>
        <p:spPr>
          <a:xfrm>
            <a:off x="6019800" y="3173313"/>
            <a:ext cx="851515" cy="307777"/>
          </a:xfrm>
          <a:prstGeom prst="rect">
            <a:avLst/>
          </a:prstGeom>
          <a:noFill/>
        </p:spPr>
        <p:txBody>
          <a:bodyPr wrap="none" rtlCol="0">
            <a:spAutoFit/>
          </a:bodyPr>
          <a:lstStyle/>
          <a:p>
            <a:r>
              <a:rPr lang="en-US" sz="1400" dirty="0" smtClean="0">
                <a:solidFill>
                  <a:srgbClr val="FFFF00"/>
                </a:solidFill>
              </a:rPr>
              <a:t>Gospel?</a:t>
            </a:r>
            <a:endParaRPr lang="en-US" sz="1400" dirty="0">
              <a:solidFill>
                <a:srgbClr val="FFFF00"/>
              </a:solidFill>
            </a:endParaRPr>
          </a:p>
        </p:txBody>
      </p:sp>
      <p:sp>
        <p:nvSpPr>
          <p:cNvPr id="7" name="TextBox 6"/>
          <p:cNvSpPr txBox="1"/>
          <p:nvPr/>
        </p:nvSpPr>
        <p:spPr>
          <a:xfrm>
            <a:off x="685800" y="4330482"/>
            <a:ext cx="8077200" cy="830997"/>
          </a:xfrm>
          <a:prstGeom prst="rect">
            <a:avLst/>
          </a:prstGeom>
          <a:noFill/>
        </p:spPr>
        <p:txBody>
          <a:bodyPr wrap="square" rtlCol="0">
            <a:spAutoFit/>
          </a:bodyPr>
          <a:lstStyle/>
          <a:p>
            <a:r>
              <a:rPr lang="en-US" sz="1200" b="1" dirty="0"/>
              <a:t>1 Corinthians 1:10 (ESV) </a:t>
            </a:r>
            <a:r>
              <a:rPr lang="en-US" sz="1200" baseline="30000" dirty="0"/>
              <a:t>10 </a:t>
            </a:r>
            <a:r>
              <a:rPr lang="en-US" sz="1200" dirty="0"/>
              <a:t> I appeal to you, brothers, </a:t>
            </a:r>
            <a:r>
              <a:rPr lang="en-US" sz="1200" dirty="0">
                <a:solidFill>
                  <a:srgbClr val="66FF66"/>
                </a:solidFill>
              </a:rPr>
              <a:t>by the name of our Lord Jesus Christ</a:t>
            </a:r>
            <a:r>
              <a:rPr lang="en-US" sz="1200" dirty="0"/>
              <a:t>, that all of you agree, and that there be no divisions among you, but that you be united in the same mind and the same judgment. </a:t>
            </a:r>
            <a:br>
              <a:rPr lang="en-US" sz="1200" dirty="0"/>
            </a:br>
            <a:endParaRPr lang="en-US" sz="1200" dirty="0"/>
          </a:p>
          <a:p>
            <a:endParaRPr lang="en-US" sz="1200" dirty="0"/>
          </a:p>
        </p:txBody>
      </p:sp>
    </p:spTree>
    <p:extLst>
      <p:ext uri="{BB962C8B-B14F-4D97-AF65-F5344CB8AC3E}">
        <p14:creationId xmlns:p14="http://schemas.microsoft.com/office/powerpoint/2010/main" val="1554823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1447800"/>
          </a:xfrm>
        </p:spPr>
        <p:txBody>
          <a:bodyPr>
            <a:normAutofit/>
          </a:bodyPr>
          <a:lstStyle/>
          <a:p>
            <a:r>
              <a:rPr lang="en-US" b="1" dirty="0"/>
              <a:t>Matthew 16:13 (NKJV) </a:t>
            </a:r>
            <a:r>
              <a:rPr lang="en-US" dirty="0"/>
              <a:t>When Jesus came into the region of Caesarea Philippi, He asked His disciples, saying</a:t>
            </a:r>
            <a:r>
              <a:rPr lang="en-US" dirty="0">
                <a:solidFill>
                  <a:srgbClr val="FFFF00"/>
                </a:solidFill>
              </a:rPr>
              <a:t>, "Who do men say that I, the Son of Man, am?" </a:t>
            </a:r>
          </a:p>
        </p:txBody>
      </p:sp>
      <p:sp>
        <p:nvSpPr>
          <p:cNvPr id="4" name="TextBox 3"/>
          <p:cNvSpPr txBox="1"/>
          <p:nvPr/>
        </p:nvSpPr>
        <p:spPr>
          <a:xfrm>
            <a:off x="990600" y="2895600"/>
            <a:ext cx="7391400" cy="646331"/>
          </a:xfrm>
          <a:prstGeom prst="rect">
            <a:avLst/>
          </a:prstGeom>
          <a:noFill/>
        </p:spPr>
        <p:txBody>
          <a:bodyPr wrap="square" rtlCol="0">
            <a:spAutoFit/>
          </a:bodyPr>
          <a:lstStyle/>
          <a:p>
            <a:r>
              <a:rPr lang="en-US" b="1" dirty="0"/>
              <a:t>Matthew 16:14 (NKJV) </a:t>
            </a:r>
            <a:r>
              <a:rPr lang="en-US" dirty="0"/>
              <a:t>So they said, "Some </a:t>
            </a:r>
            <a:r>
              <a:rPr lang="en-US" i="1" dirty="0"/>
              <a:t>say</a:t>
            </a:r>
            <a:r>
              <a:rPr lang="en-US" dirty="0"/>
              <a:t> John the Baptist, some Elijah, and others Jeremiah or one of the prophets." </a:t>
            </a:r>
          </a:p>
        </p:txBody>
      </p:sp>
      <p:sp>
        <p:nvSpPr>
          <p:cNvPr id="5" name="Rectangle 4"/>
          <p:cNvSpPr/>
          <p:nvPr/>
        </p:nvSpPr>
        <p:spPr>
          <a:xfrm>
            <a:off x="685800" y="3657600"/>
            <a:ext cx="7696200" cy="830997"/>
          </a:xfrm>
          <a:prstGeom prst="rect">
            <a:avLst/>
          </a:prstGeom>
        </p:spPr>
        <p:txBody>
          <a:bodyPr wrap="square">
            <a:spAutoFit/>
          </a:bodyPr>
          <a:lstStyle/>
          <a:p>
            <a:r>
              <a:rPr lang="en-US" sz="2400" b="1" dirty="0">
                <a:solidFill>
                  <a:schemeClr val="tx2"/>
                </a:solidFill>
              </a:rPr>
              <a:t>Matthew 16:15 (NKJV)  He said to them, "But who do you say that I am?" </a:t>
            </a:r>
            <a:endParaRPr lang="en-US" dirty="0"/>
          </a:p>
        </p:txBody>
      </p:sp>
      <p:sp>
        <p:nvSpPr>
          <p:cNvPr id="6" name="TextBox 5"/>
          <p:cNvSpPr txBox="1"/>
          <p:nvPr/>
        </p:nvSpPr>
        <p:spPr>
          <a:xfrm>
            <a:off x="1104900" y="4500099"/>
            <a:ext cx="7162800" cy="923330"/>
          </a:xfrm>
          <a:prstGeom prst="rect">
            <a:avLst/>
          </a:prstGeom>
          <a:noFill/>
        </p:spPr>
        <p:txBody>
          <a:bodyPr wrap="square" rtlCol="0">
            <a:spAutoFit/>
          </a:bodyPr>
          <a:lstStyle/>
          <a:p>
            <a:r>
              <a:rPr lang="en-US" b="1" dirty="0"/>
              <a:t>Matthew 16:16 (NKJV) </a:t>
            </a:r>
            <a:r>
              <a:rPr lang="en-US" baseline="30000" dirty="0"/>
              <a:t>16 </a:t>
            </a:r>
            <a:r>
              <a:rPr lang="en-US" dirty="0"/>
              <a:t> Simon Peter answered and said,</a:t>
            </a:r>
          </a:p>
          <a:p>
            <a:r>
              <a:rPr lang="en-US" dirty="0"/>
              <a:t> "You are the Christ, the Son of the living God." </a:t>
            </a:r>
            <a:br>
              <a:rPr lang="en-US" dirty="0"/>
            </a:br>
            <a:endParaRPr lang="en-US" dirty="0"/>
          </a:p>
        </p:txBody>
      </p:sp>
    </p:spTree>
    <p:extLst>
      <p:ext uri="{BB962C8B-B14F-4D97-AF65-F5344CB8AC3E}">
        <p14:creationId xmlns:p14="http://schemas.microsoft.com/office/powerpoint/2010/main" val="337096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a:t>
            </a:r>
            <a:endParaRPr lang="en-US" dirty="0"/>
          </a:p>
        </p:txBody>
      </p:sp>
      <p:sp>
        <p:nvSpPr>
          <p:cNvPr id="4" name="TextBox 3"/>
          <p:cNvSpPr txBox="1"/>
          <p:nvPr/>
        </p:nvSpPr>
        <p:spPr>
          <a:xfrm>
            <a:off x="6934200" y="838200"/>
            <a:ext cx="1492716" cy="369332"/>
          </a:xfrm>
          <a:prstGeom prst="rect">
            <a:avLst/>
          </a:prstGeom>
          <a:noFill/>
        </p:spPr>
        <p:txBody>
          <a:bodyPr wrap="none" rtlCol="0">
            <a:spAutoFit/>
          </a:bodyPr>
          <a:lstStyle/>
          <a:p>
            <a:r>
              <a:rPr lang="en-US" dirty="0" smtClean="0">
                <a:solidFill>
                  <a:srgbClr val="FFFF00"/>
                </a:solidFill>
              </a:rPr>
              <a:t>Resurrection</a:t>
            </a:r>
            <a:endParaRPr lang="en-US" dirty="0">
              <a:solidFill>
                <a:srgbClr val="FFFF00"/>
              </a:solidFill>
            </a:endParaRPr>
          </a:p>
        </p:txBody>
      </p:sp>
      <p:sp>
        <p:nvSpPr>
          <p:cNvPr id="8" name="TextBox 7"/>
          <p:cNvSpPr txBox="1"/>
          <p:nvPr/>
        </p:nvSpPr>
        <p:spPr>
          <a:xfrm>
            <a:off x="304800" y="914400"/>
            <a:ext cx="8686800" cy="5478423"/>
          </a:xfrm>
          <a:prstGeom prst="rect">
            <a:avLst/>
          </a:prstGeom>
          <a:noFill/>
        </p:spPr>
        <p:txBody>
          <a:bodyPr wrap="square" rtlCol="0">
            <a:spAutoFit/>
          </a:bodyPr>
          <a:lstStyle/>
          <a:p>
            <a:r>
              <a:rPr lang="en-US" sz="1400" b="1" dirty="0"/>
              <a:t>1 Corinthians </a:t>
            </a:r>
            <a:r>
              <a:rPr lang="en-US" sz="1400" b="1" dirty="0" smtClean="0"/>
              <a:t>1:17-31 </a:t>
            </a:r>
            <a:r>
              <a:rPr lang="en-US" sz="1400" b="1" dirty="0"/>
              <a:t>(ESV) </a:t>
            </a:r>
            <a:endParaRPr lang="en-US" sz="1400" b="1" dirty="0" smtClean="0"/>
          </a:p>
          <a:p>
            <a:r>
              <a:rPr lang="en-US" sz="1400" baseline="30000" dirty="0" smtClean="0"/>
              <a:t>17  </a:t>
            </a:r>
            <a:r>
              <a:rPr lang="en-US" sz="1400" dirty="0"/>
              <a:t>For Christ did not send me to baptize </a:t>
            </a:r>
            <a:r>
              <a:rPr lang="en-US" sz="1400" dirty="0">
                <a:solidFill>
                  <a:srgbClr val="FF00FF"/>
                </a:solidFill>
              </a:rPr>
              <a:t>but to preach the gospel</a:t>
            </a:r>
            <a:r>
              <a:rPr lang="en-US" sz="1400" dirty="0"/>
              <a:t>, and not with words of eloquent wisdom, </a:t>
            </a:r>
            <a:r>
              <a:rPr lang="en-US" sz="1400" dirty="0">
                <a:solidFill>
                  <a:srgbClr val="FFC000"/>
                </a:solidFill>
              </a:rPr>
              <a:t>lest the cross of Christ be emptied of its power</a:t>
            </a:r>
            <a:r>
              <a:rPr lang="en-US" sz="1400" dirty="0"/>
              <a:t>. </a:t>
            </a:r>
          </a:p>
          <a:p>
            <a:r>
              <a:rPr lang="en-US" sz="1400" baseline="30000" dirty="0" smtClean="0"/>
              <a:t>18 </a:t>
            </a:r>
            <a:r>
              <a:rPr lang="en-US" sz="1400" dirty="0"/>
              <a:t> For the word of </a:t>
            </a:r>
            <a:r>
              <a:rPr lang="en-US" sz="1400" dirty="0">
                <a:solidFill>
                  <a:schemeClr val="accent5">
                    <a:lumMod val="60000"/>
                    <a:lumOff val="40000"/>
                  </a:schemeClr>
                </a:solidFill>
              </a:rPr>
              <a:t>the cross is folly </a:t>
            </a:r>
            <a:r>
              <a:rPr lang="en-US" sz="1400" dirty="0"/>
              <a:t>to those who are perishing, but to us who are being saved it is the power of God. </a:t>
            </a:r>
            <a:br>
              <a:rPr lang="en-US" sz="1400" dirty="0"/>
            </a:br>
            <a:r>
              <a:rPr lang="en-US" sz="1400" baseline="30000" dirty="0"/>
              <a:t>19 </a:t>
            </a:r>
            <a:r>
              <a:rPr lang="en-US" sz="1400" dirty="0"/>
              <a:t> For it is written, “I will destroy the wisdom of the wise, and the discernment of the discerning I will thwart.” </a:t>
            </a:r>
            <a:br>
              <a:rPr lang="en-US" sz="1400" dirty="0"/>
            </a:br>
            <a:r>
              <a:rPr lang="en-US" sz="1400" baseline="30000" dirty="0"/>
              <a:t>20 </a:t>
            </a:r>
            <a:r>
              <a:rPr lang="en-US" sz="1400" dirty="0"/>
              <a:t> Where is the one who is wise? Where is the scribe? Where is the debater of this age? Has not God made foolish the wisdom of the world? </a:t>
            </a:r>
            <a:endParaRPr lang="en-US" sz="1400" dirty="0" smtClean="0"/>
          </a:p>
          <a:p>
            <a:r>
              <a:rPr lang="en-US" sz="1400" baseline="30000" dirty="0" smtClean="0"/>
              <a:t>21 </a:t>
            </a:r>
            <a:r>
              <a:rPr lang="en-US" sz="1400" dirty="0"/>
              <a:t> For since, in the wisdom of God, the world did not know God through wisdom, it pleased God through the folly of what we preach to save those who believe. </a:t>
            </a:r>
            <a:br>
              <a:rPr lang="en-US" sz="1400" dirty="0"/>
            </a:br>
            <a:r>
              <a:rPr lang="en-US" sz="1400" baseline="30000" dirty="0"/>
              <a:t>22 </a:t>
            </a:r>
            <a:r>
              <a:rPr lang="en-US" sz="1400" dirty="0"/>
              <a:t> For Jews demand signs and Greeks seek wisdom, </a:t>
            </a:r>
            <a:br>
              <a:rPr lang="en-US" sz="1400" dirty="0"/>
            </a:br>
            <a:r>
              <a:rPr lang="en-US" sz="1400" baseline="30000" dirty="0"/>
              <a:t>23 </a:t>
            </a:r>
            <a:r>
              <a:rPr lang="en-US" sz="1400" dirty="0"/>
              <a:t> </a:t>
            </a:r>
            <a:r>
              <a:rPr lang="en-US" sz="1400" dirty="0">
                <a:solidFill>
                  <a:schemeClr val="accent5">
                    <a:lumMod val="60000"/>
                    <a:lumOff val="40000"/>
                  </a:schemeClr>
                </a:solidFill>
              </a:rPr>
              <a:t>but we preach Christ crucified</a:t>
            </a:r>
            <a:r>
              <a:rPr lang="en-US" sz="1400" dirty="0"/>
              <a:t>, a stumbling block to Jews and folly to Gentiles, </a:t>
            </a:r>
            <a:br>
              <a:rPr lang="en-US" sz="1400" dirty="0"/>
            </a:br>
            <a:r>
              <a:rPr lang="en-US" sz="1400" baseline="30000" dirty="0"/>
              <a:t>24 </a:t>
            </a:r>
            <a:r>
              <a:rPr lang="en-US" sz="1400" dirty="0"/>
              <a:t> but to those who are called, both Jews and Greeks, Christ the power of God and the wisdom of God. </a:t>
            </a:r>
            <a:br>
              <a:rPr lang="en-US" sz="1400" dirty="0"/>
            </a:br>
            <a:r>
              <a:rPr lang="en-US" sz="1400" baseline="30000" dirty="0"/>
              <a:t>25 </a:t>
            </a:r>
            <a:r>
              <a:rPr lang="en-US" sz="1400" dirty="0"/>
              <a:t> For the foolishness of God is wiser than men, and the weakness of God is stronger than men. </a:t>
            </a:r>
            <a:br>
              <a:rPr lang="en-US" sz="1400" dirty="0"/>
            </a:br>
            <a:r>
              <a:rPr lang="en-US" sz="1400" baseline="30000" dirty="0"/>
              <a:t>26 </a:t>
            </a:r>
            <a:r>
              <a:rPr lang="en-US" sz="1400" dirty="0"/>
              <a:t> For consider your calling, brothers: </a:t>
            </a:r>
            <a:endParaRPr lang="en-US" sz="1400" dirty="0" smtClean="0"/>
          </a:p>
          <a:p>
            <a:r>
              <a:rPr lang="en-US" sz="1400" dirty="0"/>
              <a:t> </a:t>
            </a:r>
            <a:r>
              <a:rPr lang="en-US" sz="1400" dirty="0" smtClean="0"/>
              <a:t>            not </a:t>
            </a:r>
            <a:r>
              <a:rPr lang="en-US" sz="1400" dirty="0"/>
              <a:t>many of you were wise according to worldly standards, </a:t>
            </a:r>
            <a:endParaRPr lang="en-US" sz="1400" dirty="0" smtClean="0"/>
          </a:p>
          <a:p>
            <a:r>
              <a:rPr lang="en-US" sz="1400" dirty="0"/>
              <a:t> </a:t>
            </a:r>
            <a:r>
              <a:rPr lang="en-US" sz="1400" dirty="0" smtClean="0"/>
              <a:t>            not </a:t>
            </a:r>
            <a:r>
              <a:rPr lang="en-US" sz="1400" dirty="0"/>
              <a:t>many were powerful, not many were of noble birth. </a:t>
            </a:r>
            <a:br>
              <a:rPr lang="en-US" sz="1400" dirty="0"/>
            </a:br>
            <a:r>
              <a:rPr lang="en-US" sz="1400" baseline="30000" dirty="0"/>
              <a:t>27 </a:t>
            </a:r>
            <a:r>
              <a:rPr lang="en-US" sz="1400" dirty="0"/>
              <a:t> But God chose what is foolish in the world to shame the wise; </a:t>
            </a:r>
            <a:endParaRPr lang="en-US" sz="1400" dirty="0" smtClean="0"/>
          </a:p>
          <a:p>
            <a:r>
              <a:rPr lang="en-US" sz="1400" dirty="0"/>
              <a:t> </a:t>
            </a:r>
            <a:r>
              <a:rPr lang="en-US" sz="1400" dirty="0" smtClean="0"/>
              <a:t>          God </a:t>
            </a:r>
            <a:r>
              <a:rPr lang="en-US" sz="1400" dirty="0"/>
              <a:t>chose what is weak in the world to shame the strong; </a:t>
            </a:r>
            <a:br>
              <a:rPr lang="en-US" sz="1400" dirty="0"/>
            </a:br>
            <a:r>
              <a:rPr lang="en-US" sz="1400" baseline="30000" dirty="0"/>
              <a:t>28 </a:t>
            </a:r>
            <a:r>
              <a:rPr lang="en-US" sz="1400" dirty="0"/>
              <a:t> </a:t>
            </a:r>
            <a:r>
              <a:rPr lang="en-US" sz="1400" dirty="0" smtClean="0"/>
              <a:t>       God </a:t>
            </a:r>
            <a:r>
              <a:rPr lang="en-US" sz="1400" dirty="0"/>
              <a:t>chose what is low and despised in the world, even things that are not, to bring to nothing things that </a:t>
            </a:r>
            <a:r>
              <a:rPr lang="en-US" sz="1400" dirty="0" smtClean="0"/>
              <a:t>are, </a:t>
            </a:r>
            <a:r>
              <a:rPr lang="en-US" sz="1400" baseline="30000" dirty="0" smtClean="0"/>
              <a:t>29 </a:t>
            </a:r>
            <a:r>
              <a:rPr lang="en-US" sz="1400" dirty="0"/>
              <a:t> so that no human being might boast in the presence of God. </a:t>
            </a:r>
            <a:br>
              <a:rPr lang="en-US" sz="1400" dirty="0"/>
            </a:br>
            <a:r>
              <a:rPr lang="en-US" sz="1400" baseline="30000" dirty="0"/>
              <a:t>30 </a:t>
            </a:r>
            <a:r>
              <a:rPr lang="en-US" sz="1400" dirty="0"/>
              <a:t> And because of him you are in Christ Jesus, who became to us wisdom from God, righteousness and sanctification and redemption, </a:t>
            </a:r>
            <a:br>
              <a:rPr lang="en-US" sz="1400" dirty="0"/>
            </a:br>
            <a:r>
              <a:rPr lang="en-US" sz="1400" baseline="30000" dirty="0"/>
              <a:t>31 </a:t>
            </a:r>
            <a:r>
              <a:rPr lang="en-US" sz="1400" dirty="0"/>
              <a:t> so that, as it is written, “Let the one who boasts, boast in the Lord.” </a:t>
            </a:r>
          </a:p>
          <a:p>
            <a:endParaRPr lang="en-US" sz="1400" dirty="0"/>
          </a:p>
        </p:txBody>
      </p:sp>
    </p:spTree>
    <p:extLst>
      <p:ext uri="{BB962C8B-B14F-4D97-AF65-F5344CB8AC3E}">
        <p14:creationId xmlns:p14="http://schemas.microsoft.com/office/powerpoint/2010/main" val="646063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38200"/>
            <a:ext cx="87630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5027" y="152400"/>
            <a:ext cx="3165973" cy="685800"/>
          </a:xfrm>
        </p:spPr>
        <p:txBody>
          <a:bodyPr/>
          <a:lstStyle/>
          <a:p>
            <a:r>
              <a:rPr lang="en-US" dirty="0" smtClean="0"/>
              <a:t>Galatians</a:t>
            </a:r>
            <a:endParaRPr lang="en-US" dirty="0"/>
          </a:p>
        </p:txBody>
      </p:sp>
      <p:sp>
        <p:nvSpPr>
          <p:cNvPr id="3" name="TextBox 2"/>
          <p:cNvSpPr txBox="1"/>
          <p:nvPr/>
        </p:nvSpPr>
        <p:spPr>
          <a:xfrm>
            <a:off x="685800" y="1295400"/>
            <a:ext cx="3324578" cy="1169551"/>
          </a:xfrm>
          <a:prstGeom prst="rect">
            <a:avLst/>
          </a:prstGeom>
          <a:noFill/>
        </p:spPr>
        <p:txBody>
          <a:bodyPr wrap="square" rtlCol="0">
            <a:spAutoFit/>
          </a:bodyPr>
          <a:lstStyle/>
          <a:p>
            <a:r>
              <a:rPr lang="en-US" sz="1400" b="1" dirty="0"/>
              <a:t>Galatians 1:1 (ESV) </a:t>
            </a:r>
            <a:r>
              <a:rPr lang="en-US" sz="1400" baseline="30000" dirty="0"/>
              <a:t>1 </a:t>
            </a:r>
            <a:r>
              <a:rPr lang="en-US" sz="1400" dirty="0"/>
              <a:t> Paul, an apostle—not from men nor through man, but through </a:t>
            </a:r>
            <a:r>
              <a:rPr lang="en-US" sz="1400" dirty="0">
                <a:solidFill>
                  <a:srgbClr val="66FF66"/>
                </a:solidFill>
              </a:rPr>
              <a:t>Jesus Christ and God the Father</a:t>
            </a:r>
            <a:r>
              <a:rPr lang="en-US" sz="1400" dirty="0"/>
              <a:t>, </a:t>
            </a:r>
            <a:r>
              <a:rPr lang="en-US" sz="1400" u="sng" dirty="0">
                <a:solidFill>
                  <a:srgbClr val="FFFF00"/>
                </a:solidFill>
              </a:rPr>
              <a:t>who raised him from the dead</a:t>
            </a:r>
            <a:r>
              <a:rPr lang="en-US" sz="1400" dirty="0">
                <a:solidFill>
                  <a:srgbClr val="FFFF00"/>
                </a:solidFill>
              </a:rPr>
              <a:t>— </a:t>
            </a:r>
          </a:p>
        </p:txBody>
      </p:sp>
      <p:sp>
        <p:nvSpPr>
          <p:cNvPr id="4" name="TextBox 3"/>
          <p:cNvSpPr txBox="1"/>
          <p:nvPr/>
        </p:nvSpPr>
        <p:spPr>
          <a:xfrm>
            <a:off x="685800" y="762000"/>
            <a:ext cx="1492716" cy="369332"/>
          </a:xfrm>
          <a:prstGeom prst="rect">
            <a:avLst/>
          </a:prstGeom>
          <a:noFill/>
        </p:spPr>
        <p:txBody>
          <a:bodyPr wrap="none" rtlCol="0">
            <a:spAutoFit/>
          </a:bodyPr>
          <a:lstStyle/>
          <a:p>
            <a:r>
              <a:rPr lang="en-US" dirty="0" smtClean="0">
                <a:solidFill>
                  <a:srgbClr val="FFFF00"/>
                </a:solidFill>
              </a:rPr>
              <a:t>Resurrection</a:t>
            </a:r>
            <a:endParaRPr lang="en-US" dirty="0">
              <a:solidFill>
                <a:srgbClr val="FFFF00"/>
              </a:solidFill>
            </a:endParaRPr>
          </a:p>
        </p:txBody>
      </p:sp>
      <p:sp>
        <p:nvSpPr>
          <p:cNvPr id="5" name="TextBox 4"/>
          <p:cNvSpPr txBox="1"/>
          <p:nvPr/>
        </p:nvSpPr>
        <p:spPr>
          <a:xfrm>
            <a:off x="4038600" y="762000"/>
            <a:ext cx="710451" cy="369332"/>
          </a:xfrm>
          <a:prstGeom prst="rect">
            <a:avLst/>
          </a:prstGeom>
          <a:noFill/>
        </p:spPr>
        <p:txBody>
          <a:bodyPr wrap="none" rtlCol="0">
            <a:spAutoFit/>
          </a:bodyPr>
          <a:lstStyle/>
          <a:p>
            <a:r>
              <a:rPr lang="en-US" dirty="0" smtClean="0">
                <a:solidFill>
                  <a:srgbClr val="FFFF00"/>
                </a:solidFill>
              </a:rPr>
              <a:t>Deity</a:t>
            </a:r>
            <a:endParaRPr lang="en-US" dirty="0">
              <a:solidFill>
                <a:srgbClr val="FFFF00"/>
              </a:solidFill>
            </a:endParaRPr>
          </a:p>
        </p:txBody>
      </p:sp>
      <p:sp>
        <p:nvSpPr>
          <p:cNvPr id="6" name="TextBox 5"/>
          <p:cNvSpPr txBox="1"/>
          <p:nvPr/>
        </p:nvSpPr>
        <p:spPr>
          <a:xfrm>
            <a:off x="6934200" y="762000"/>
            <a:ext cx="1043876" cy="369332"/>
          </a:xfrm>
          <a:prstGeom prst="rect">
            <a:avLst/>
          </a:prstGeom>
          <a:noFill/>
        </p:spPr>
        <p:txBody>
          <a:bodyPr wrap="none" rtlCol="0">
            <a:spAutoFit/>
          </a:bodyPr>
          <a:lstStyle/>
          <a:p>
            <a:r>
              <a:rPr lang="en-US" dirty="0" smtClean="0">
                <a:solidFill>
                  <a:srgbClr val="FFFF00"/>
                </a:solidFill>
              </a:rPr>
              <a:t>Miracles</a:t>
            </a:r>
            <a:endParaRPr lang="en-US" dirty="0">
              <a:solidFill>
                <a:srgbClr val="FFFF00"/>
              </a:solidFill>
            </a:endParaRPr>
          </a:p>
        </p:txBody>
      </p:sp>
      <p:sp>
        <p:nvSpPr>
          <p:cNvPr id="7" name="TextBox 6"/>
          <p:cNvSpPr txBox="1"/>
          <p:nvPr/>
        </p:nvSpPr>
        <p:spPr>
          <a:xfrm>
            <a:off x="3962400" y="1371600"/>
            <a:ext cx="2537178" cy="2031325"/>
          </a:xfrm>
          <a:prstGeom prst="rect">
            <a:avLst/>
          </a:prstGeom>
          <a:noFill/>
        </p:spPr>
        <p:txBody>
          <a:bodyPr wrap="square" rtlCol="0">
            <a:spAutoFit/>
          </a:bodyPr>
          <a:lstStyle/>
          <a:p>
            <a:r>
              <a:rPr lang="en-US" sz="1400" b="1" dirty="0"/>
              <a:t>Galatians 1:3-4 (ESV) </a:t>
            </a:r>
            <a:r>
              <a:rPr lang="en-US" sz="1400" baseline="30000" dirty="0"/>
              <a:t>3 </a:t>
            </a:r>
            <a:r>
              <a:rPr lang="en-US" sz="1400" dirty="0"/>
              <a:t> Grace to you and peace </a:t>
            </a:r>
            <a:r>
              <a:rPr lang="en-US" sz="1400" dirty="0">
                <a:solidFill>
                  <a:srgbClr val="66FF66"/>
                </a:solidFill>
              </a:rPr>
              <a:t>from God our Father and the Lord Jesus Christ</a:t>
            </a:r>
            <a:r>
              <a:rPr lang="en-US" sz="1400" dirty="0"/>
              <a:t>, </a:t>
            </a:r>
            <a:br>
              <a:rPr lang="en-US" sz="1400" dirty="0"/>
            </a:br>
            <a:r>
              <a:rPr lang="en-US" sz="1400" baseline="30000" dirty="0"/>
              <a:t>4 </a:t>
            </a:r>
            <a:r>
              <a:rPr lang="en-US" sz="1400" dirty="0"/>
              <a:t> </a:t>
            </a:r>
            <a:r>
              <a:rPr lang="en-US" sz="1400" dirty="0">
                <a:solidFill>
                  <a:srgbClr val="FFFF00"/>
                </a:solidFill>
              </a:rPr>
              <a:t>who gave himself for our sins to deliver us from the present evil age, </a:t>
            </a:r>
            <a:r>
              <a:rPr lang="en-US" sz="1400" dirty="0"/>
              <a:t>according to the will of our God and Father, </a:t>
            </a:r>
          </a:p>
        </p:txBody>
      </p:sp>
      <p:sp>
        <p:nvSpPr>
          <p:cNvPr id="12" name="TextBox 11"/>
          <p:cNvSpPr txBox="1"/>
          <p:nvPr/>
        </p:nvSpPr>
        <p:spPr>
          <a:xfrm>
            <a:off x="6540502" y="1131332"/>
            <a:ext cx="2298697" cy="2462213"/>
          </a:xfrm>
          <a:prstGeom prst="rect">
            <a:avLst/>
          </a:prstGeom>
          <a:noFill/>
        </p:spPr>
        <p:txBody>
          <a:bodyPr wrap="square" rtlCol="0">
            <a:spAutoFit/>
          </a:bodyPr>
          <a:lstStyle/>
          <a:p>
            <a:r>
              <a:rPr lang="en-US" sz="1400" b="1" dirty="0"/>
              <a:t>Galatians 1:15-16 (ESV) </a:t>
            </a:r>
            <a:r>
              <a:rPr lang="en-US" sz="1400" baseline="30000" dirty="0"/>
              <a:t>15 </a:t>
            </a:r>
            <a:r>
              <a:rPr lang="en-US" sz="1400" dirty="0"/>
              <a:t> But when he who had set me apart before I was born, and who called me by his grace, </a:t>
            </a:r>
            <a:br>
              <a:rPr lang="en-US" sz="1400" dirty="0"/>
            </a:br>
            <a:r>
              <a:rPr lang="en-US" sz="1400" baseline="30000" dirty="0"/>
              <a:t>16 </a:t>
            </a:r>
            <a:r>
              <a:rPr lang="en-US" sz="1400" dirty="0"/>
              <a:t> </a:t>
            </a:r>
            <a:r>
              <a:rPr lang="en-US" sz="1400" dirty="0">
                <a:solidFill>
                  <a:srgbClr val="00B0F0"/>
                </a:solidFill>
              </a:rPr>
              <a:t>was pleased to </a:t>
            </a:r>
            <a:r>
              <a:rPr lang="en-US" sz="1400" u="sng" dirty="0">
                <a:solidFill>
                  <a:srgbClr val="00B0F0"/>
                </a:solidFill>
              </a:rPr>
              <a:t>reveal </a:t>
            </a:r>
            <a:r>
              <a:rPr lang="en-US" sz="1400" dirty="0">
                <a:solidFill>
                  <a:srgbClr val="00B0F0"/>
                </a:solidFill>
              </a:rPr>
              <a:t>his Son to me, in order that I might preach him among the Gentiles</a:t>
            </a:r>
            <a:r>
              <a:rPr lang="en-US" sz="1400" dirty="0"/>
              <a:t>, I did not immediately consult with anyone; </a:t>
            </a:r>
          </a:p>
        </p:txBody>
      </p:sp>
      <p:sp>
        <p:nvSpPr>
          <p:cNvPr id="14" name="TextBox 13"/>
          <p:cNvSpPr txBox="1"/>
          <p:nvPr/>
        </p:nvSpPr>
        <p:spPr>
          <a:xfrm>
            <a:off x="-2514600" y="914400"/>
            <a:ext cx="1981200" cy="2893100"/>
          </a:xfrm>
          <a:prstGeom prst="rect">
            <a:avLst/>
          </a:prstGeom>
          <a:noFill/>
        </p:spPr>
        <p:txBody>
          <a:bodyPr wrap="square" rtlCol="0">
            <a:spAutoFit/>
          </a:bodyPr>
          <a:lstStyle/>
          <a:p>
            <a:r>
              <a:rPr lang="en-US" sz="1400" b="1" dirty="0"/>
              <a:t>Galatians 2:2 (ESV) </a:t>
            </a:r>
            <a:r>
              <a:rPr lang="en-US" sz="1400" baseline="30000" dirty="0"/>
              <a:t>2 </a:t>
            </a:r>
            <a:r>
              <a:rPr lang="en-US" sz="1400" dirty="0"/>
              <a:t> I went up because of a revelation and set before them (though privately before those who seemed influential) the gospel that I proclaim among the Gentiles, in order to make sure I was not running or had not run in vain. </a:t>
            </a:r>
            <a:br>
              <a:rPr lang="en-US" sz="1400" dirty="0"/>
            </a:br>
            <a:endParaRPr lang="en-US" sz="1400" dirty="0"/>
          </a:p>
        </p:txBody>
      </p:sp>
      <p:sp>
        <p:nvSpPr>
          <p:cNvPr id="16" name="TextBox 15"/>
          <p:cNvSpPr txBox="1"/>
          <p:nvPr/>
        </p:nvSpPr>
        <p:spPr>
          <a:xfrm>
            <a:off x="-2514600" y="3898345"/>
            <a:ext cx="2514600" cy="1815882"/>
          </a:xfrm>
          <a:prstGeom prst="rect">
            <a:avLst/>
          </a:prstGeom>
          <a:noFill/>
        </p:spPr>
        <p:txBody>
          <a:bodyPr wrap="square" rtlCol="0">
            <a:spAutoFit/>
          </a:bodyPr>
          <a:lstStyle/>
          <a:p>
            <a:r>
              <a:rPr lang="en-US" sz="1400" b="1" dirty="0"/>
              <a:t>Galatians 2:7 (ESV) </a:t>
            </a:r>
            <a:r>
              <a:rPr lang="en-US" sz="1400" baseline="30000" dirty="0"/>
              <a:t>7 </a:t>
            </a:r>
            <a:r>
              <a:rPr lang="en-US" sz="1400" dirty="0"/>
              <a:t> On the contrary, when they saw that I had been entrusted with the gospel to the uncircumcised, just as Peter had been entrusted with the gospel to the circumcised </a:t>
            </a:r>
            <a:br>
              <a:rPr lang="en-US" sz="1400" dirty="0"/>
            </a:br>
            <a:endParaRPr lang="en-US" sz="1400" dirty="0"/>
          </a:p>
        </p:txBody>
      </p:sp>
      <p:sp>
        <p:nvSpPr>
          <p:cNvPr id="18" name="TextBox 17"/>
          <p:cNvSpPr txBox="1"/>
          <p:nvPr/>
        </p:nvSpPr>
        <p:spPr>
          <a:xfrm>
            <a:off x="4025503" y="3600570"/>
            <a:ext cx="4828821" cy="1384995"/>
          </a:xfrm>
          <a:prstGeom prst="rect">
            <a:avLst/>
          </a:prstGeom>
          <a:noFill/>
        </p:spPr>
        <p:txBody>
          <a:bodyPr wrap="square" rtlCol="0">
            <a:spAutoFit/>
          </a:bodyPr>
          <a:lstStyle/>
          <a:p>
            <a:r>
              <a:rPr lang="en-US" sz="1400" b="1" dirty="0"/>
              <a:t>Galatians 2:20-21 (ESV) </a:t>
            </a:r>
            <a:r>
              <a:rPr lang="en-US" sz="1400" baseline="30000" dirty="0"/>
              <a:t>20 </a:t>
            </a:r>
            <a:r>
              <a:rPr lang="en-US" sz="1400" dirty="0"/>
              <a:t> </a:t>
            </a:r>
            <a:r>
              <a:rPr lang="en-US" sz="1400" dirty="0">
                <a:solidFill>
                  <a:srgbClr val="FFFF00"/>
                </a:solidFill>
              </a:rPr>
              <a:t>I have been crucified with Christ. It is no longer I who live</a:t>
            </a:r>
            <a:r>
              <a:rPr lang="en-US" sz="1400" dirty="0"/>
              <a:t>, but Christ who lives in me. And the life I now live in the flesh I live by faith in </a:t>
            </a:r>
            <a:r>
              <a:rPr lang="en-US" sz="1400" dirty="0">
                <a:solidFill>
                  <a:srgbClr val="66FF66"/>
                </a:solidFill>
              </a:rPr>
              <a:t>the Son of God</a:t>
            </a:r>
            <a:r>
              <a:rPr lang="en-US" sz="1400" dirty="0"/>
              <a:t>, who loved me and gave himself for me. </a:t>
            </a:r>
            <a:r>
              <a:rPr lang="en-US" sz="1400" baseline="30000" dirty="0" smtClean="0"/>
              <a:t>21 </a:t>
            </a:r>
            <a:r>
              <a:rPr lang="en-US" sz="1400" dirty="0"/>
              <a:t> I do not nullify the grace of God, for if righteousness were through the law, </a:t>
            </a:r>
            <a:r>
              <a:rPr lang="en-US" sz="1400" dirty="0">
                <a:solidFill>
                  <a:srgbClr val="FFFF00"/>
                </a:solidFill>
              </a:rPr>
              <a:t>then Christ died for no purpose. </a:t>
            </a:r>
          </a:p>
        </p:txBody>
      </p:sp>
      <p:sp>
        <p:nvSpPr>
          <p:cNvPr id="19" name="TextBox 18"/>
          <p:cNvSpPr txBox="1"/>
          <p:nvPr/>
        </p:nvSpPr>
        <p:spPr>
          <a:xfrm>
            <a:off x="838200" y="2743200"/>
            <a:ext cx="2971800" cy="1384995"/>
          </a:xfrm>
          <a:prstGeom prst="rect">
            <a:avLst/>
          </a:prstGeom>
          <a:noFill/>
        </p:spPr>
        <p:txBody>
          <a:bodyPr wrap="square" rtlCol="0">
            <a:spAutoFit/>
          </a:bodyPr>
          <a:lstStyle/>
          <a:p>
            <a:r>
              <a:rPr lang="en-US" sz="1400" b="1" dirty="0"/>
              <a:t>Galatians 3:1 (ESV) </a:t>
            </a:r>
            <a:r>
              <a:rPr lang="en-US" sz="1400" baseline="30000" dirty="0"/>
              <a:t>1 </a:t>
            </a:r>
            <a:r>
              <a:rPr lang="en-US" sz="1400" dirty="0"/>
              <a:t> O foolish Galatians! Who has bewitched you? </a:t>
            </a:r>
            <a:r>
              <a:rPr lang="en-US" sz="1400" dirty="0">
                <a:solidFill>
                  <a:srgbClr val="FFFF00"/>
                </a:solidFill>
              </a:rPr>
              <a:t>It was before your eyes that Jesus Christ was publicly portrayed as crucified. </a:t>
            </a:r>
            <a:r>
              <a:rPr lang="en-US" sz="1400" dirty="0"/>
              <a:t/>
            </a:r>
            <a:br>
              <a:rPr lang="en-US" sz="1400" dirty="0"/>
            </a:br>
            <a:endParaRPr lang="en-US" sz="1400" dirty="0"/>
          </a:p>
        </p:txBody>
      </p:sp>
      <p:sp>
        <p:nvSpPr>
          <p:cNvPr id="20" name="TextBox 19"/>
          <p:cNvSpPr txBox="1"/>
          <p:nvPr/>
        </p:nvSpPr>
        <p:spPr>
          <a:xfrm>
            <a:off x="3962400" y="5105400"/>
            <a:ext cx="5105400" cy="954107"/>
          </a:xfrm>
          <a:prstGeom prst="rect">
            <a:avLst/>
          </a:prstGeom>
          <a:noFill/>
        </p:spPr>
        <p:txBody>
          <a:bodyPr wrap="square" rtlCol="0">
            <a:spAutoFit/>
          </a:bodyPr>
          <a:lstStyle/>
          <a:p>
            <a:r>
              <a:rPr lang="en-US" sz="1400" b="1" dirty="0"/>
              <a:t>Galatians 4:4-5 (ESV) </a:t>
            </a:r>
            <a:r>
              <a:rPr lang="en-US" sz="1400" baseline="30000" dirty="0"/>
              <a:t>4 </a:t>
            </a:r>
            <a:r>
              <a:rPr lang="en-US" sz="1400" dirty="0"/>
              <a:t> But when the fullness of time had come, </a:t>
            </a:r>
            <a:r>
              <a:rPr lang="en-US" sz="1400" dirty="0">
                <a:solidFill>
                  <a:srgbClr val="66FF66"/>
                </a:solidFill>
              </a:rPr>
              <a:t>God sent forth his Son, born of woman, born under the law, </a:t>
            </a:r>
            <a:r>
              <a:rPr lang="en-US" sz="1400" baseline="30000" dirty="0" smtClean="0">
                <a:solidFill>
                  <a:srgbClr val="66FF66"/>
                </a:solidFill>
              </a:rPr>
              <a:t>5 </a:t>
            </a:r>
            <a:r>
              <a:rPr lang="en-US" sz="1400" dirty="0">
                <a:solidFill>
                  <a:srgbClr val="66FF66"/>
                </a:solidFill>
              </a:rPr>
              <a:t> to redeem those who were under the law</a:t>
            </a:r>
            <a:r>
              <a:rPr lang="en-US" sz="1400" dirty="0"/>
              <a:t>, so that we might receive adoption as sons. </a:t>
            </a:r>
          </a:p>
        </p:txBody>
      </p:sp>
    </p:spTree>
    <p:extLst>
      <p:ext uri="{BB962C8B-B14F-4D97-AF65-F5344CB8AC3E}">
        <p14:creationId xmlns:p14="http://schemas.microsoft.com/office/powerpoint/2010/main" val="1229005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38200"/>
            <a:ext cx="87630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025027" y="152400"/>
            <a:ext cx="3165973" cy="685800"/>
          </a:xfrm>
        </p:spPr>
        <p:txBody>
          <a:bodyPr/>
          <a:lstStyle/>
          <a:p>
            <a:r>
              <a:rPr lang="en-US" dirty="0" smtClean="0"/>
              <a:t>Galatians</a:t>
            </a:r>
            <a:endParaRPr lang="en-US" dirty="0"/>
          </a:p>
        </p:txBody>
      </p:sp>
      <p:sp>
        <p:nvSpPr>
          <p:cNvPr id="8" name="TextBox 7"/>
          <p:cNvSpPr txBox="1"/>
          <p:nvPr/>
        </p:nvSpPr>
        <p:spPr>
          <a:xfrm>
            <a:off x="685800" y="897791"/>
            <a:ext cx="3771900" cy="1600438"/>
          </a:xfrm>
          <a:prstGeom prst="rect">
            <a:avLst/>
          </a:prstGeom>
          <a:noFill/>
        </p:spPr>
        <p:txBody>
          <a:bodyPr wrap="square" rtlCol="0">
            <a:spAutoFit/>
          </a:bodyPr>
          <a:lstStyle/>
          <a:p>
            <a:r>
              <a:rPr lang="en-US" sz="1400" b="1" dirty="0">
                <a:solidFill>
                  <a:prstClr val="white"/>
                </a:solidFill>
              </a:rPr>
              <a:t>Galatians 1:6-7 (ESV) </a:t>
            </a:r>
            <a:r>
              <a:rPr lang="en-US" sz="1400" baseline="30000" dirty="0">
                <a:solidFill>
                  <a:prstClr val="white"/>
                </a:solidFill>
              </a:rPr>
              <a:t>6 </a:t>
            </a:r>
            <a:r>
              <a:rPr lang="en-US" sz="1400" dirty="0">
                <a:solidFill>
                  <a:prstClr val="white"/>
                </a:solidFill>
              </a:rPr>
              <a:t> I am astonished that you are so quickly deserting him who called you in the grace of Christ and </a:t>
            </a:r>
            <a:r>
              <a:rPr lang="en-US" sz="1400" dirty="0">
                <a:solidFill>
                  <a:srgbClr val="FF00FF"/>
                </a:solidFill>
              </a:rPr>
              <a:t>are turning to a different gospel— </a:t>
            </a:r>
            <a:r>
              <a:rPr lang="en-US" sz="1400" dirty="0">
                <a:solidFill>
                  <a:prstClr val="white"/>
                </a:solidFill>
              </a:rPr>
              <a:t/>
            </a:r>
            <a:br>
              <a:rPr lang="en-US" sz="1400" dirty="0">
                <a:solidFill>
                  <a:prstClr val="white"/>
                </a:solidFill>
              </a:rPr>
            </a:br>
            <a:r>
              <a:rPr lang="en-US" sz="1400" baseline="30000" dirty="0">
                <a:solidFill>
                  <a:prstClr val="white"/>
                </a:solidFill>
              </a:rPr>
              <a:t>7 </a:t>
            </a:r>
            <a:r>
              <a:rPr lang="en-US" sz="1400" dirty="0">
                <a:solidFill>
                  <a:prstClr val="white"/>
                </a:solidFill>
              </a:rPr>
              <a:t> not that there is another one, but there are some who trouble you and want to distort the </a:t>
            </a:r>
            <a:r>
              <a:rPr lang="en-US" sz="1400" dirty="0">
                <a:solidFill>
                  <a:srgbClr val="FF00FF"/>
                </a:solidFill>
              </a:rPr>
              <a:t>gospel of Christ. </a:t>
            </a:r>
          </a:p>
        </p:txBody>
      </p:sp>
      <p:sp>
        <p:nvSpPr>
          <p:cNvPr id="9" name="TextBox 8"/>
          <p:cNvSpPr txBox="1"/>
          <p:nvPr/>
        </p:nvSpPr>
        <p:spPr>
          <a:xfrm>
            <a:off x="2743200" y="447436"/>
            <a:ext cx="915635" cy="369332"/>
          </a:xfrm>
          <a:prstGeom prst="rect">
            <a:avLst/>
          </a:prstGeom>
          <a:noFill/>
        </p:spPr>
        <p:txBody>
          <a:bodyPr wrap="none" rtlCol="0">
            <a:spAutoFit/>
          </a:bodyPr>
          <a:lstStyle/>
          <a:p>
            <a:r>
              <a:rPr lang="en-US" dirty="0" smtClean="0">
                <a:solidFill>
                  <a:srgbClr val="FFFF00"/>
                </a:solidFill>
              </a:rPr>
              <a:t>Gospel</a:t>
            </a:r>
            <a:endParaRPr lang="en-US" dirty="0">
              <a:solidFill>
                <a:srgbClr val="FFFF00"/>
              </a:solidFill>
            </a:endParaRPr>
          </a:p>
        </p:txBody>
      </p:sp>
      <p:sp>
        <p:nvSpPr>
          <p:cNvPr id="10" name="TextBox 9"/>
          <p:cNvSpPr txBox="1"/>
          <p:nvPr/>
        </p:nvSpPr>
        <p:spPr>
          <a:xfrm>
            <a:off x="701442" y="2498229"/>
            <a:ext cx="3505200" cy="954107"/>
          </a:xfrm>
          <a:prstGeom prst="rect">
            <a:avLst/>
          </a:prstGeom>
          <a:noFill/>
        </p:spPr>
        <p:txBody>
          <a:bodyPr wrap="square" rtlCol="0">
            <a:spAutoFit/>
          </a:bodyPr>
          <a:lstStyle/>
          <a:p>
            <a:r>
              <a:rPr lang="en-US" sz="1400" b="1" dirty="0">
                <a:solidFill>
                  <a:prstClr val="white"/>
                </a:solidFill>
              </a:rPr>
              <a:t>Galatians 1:9 (ESV) </a:t>
            </a:r>
            <a:r>
              <a:rPr lang="en-US" sz="1400" baseline="30000" dirty="0">
                <a:solidFill>
                  <a:prstClr val="white"/>
                </a:solidFill>
              </a:rPr>
              <a:t>9 </a:t>
            </a:r>
            <a:r>
              <a:rPr lang="en-US" sz="1400" dirty="0">
                <a:solidFill>
                  <a:prstClr val="white"/>
                </a:solidFill>
              </a:rPr>
              <a:t> As we have said before, so now I say again: </a:t>
            </a:r>
            <a:r>
              <a:rPr lang="en-US" sz="1400" dirty="0">
                <a:solidFill>
                  <a:srgbClr val="FF00FF"/>
                </a:solidFill>
              </a:rPr>
              <a:t>If anyone is preaching to you a gospel contrary to the one you received, let him be accursed. </a:t>
            </a:r>
          </a:p>
        </p:txBody>
      </p:sp>
      <p:sp>
        <p:nvSpPr>
          <p:cNvPr id="11" name="TextBox 10"/>
          <p:cNvSpPr txBox="1"/>
          <p:nvPr/>
        </p:nvSpPr>
        <p:spPr>
          <a:xfrm>
            <a:off x="4429125" y="919581"/>
            <a:ext cx="2362200" cy="2462213"/>
          </a:xfrm>
          <a:prstGeom prst="rect">
            <a:avLst/>
          </a:prstGeom>
          <a:noFill/>
        </p:spPr>
        <p:txBody>
          <a:bodyPr wrap="square" rtlCol="0">
            <a:spAutoFit/>
          </a:bodyPr>
          <a:lstStyle/>
          <a:p>
            <a:r>
              <a:rPr lang="en-US" sz="1400" b="1" dirty="0">
                <a:solidFill>
                  <a:prstClr val="white"/>
                </a:solidFill>
              </a:rPr>
              <a:t>Galatians 1:11-12 (ESV) </a:t>
            </a:r>
            <a:r>
              <a:rPr lang="en-US" sz="1400" baseline="30000" dirty="0">
                <a:solidFill>
                  <a:prstClr val="white"/>
                </a:solidFill>
              </a:rPr>
              <a:t>11 </a:t>
            </a:r>
            <a:r>
              <a:rPr lang="en-US" sz="1400" dirty="0">
                <a:solidFill>
                  <a:prstClr val="white"/>
                </a:solidFill>
              </a:rPr>
              <a:t> For I would have you know, brothers, </a:t>
            </a:r>
            <a:r>
              <a:rPr lang="en-US" sz="1400" dirty="0">
                <a:solidFill>
                  <a:srgbClr val="FF00FF"/>
                </a:solidFill>
              </a:rPr>
              <a:t>that the gospel that was preached by me is not man’s gospel. </a:t>
            </a:r>
            <a:r>
              <a:rPr lang="en-US" sz="1400" dirty="0">
                <a:solidFill>
                  <a:prstClr val="white"/>
                </a:solidFill>
              </a:rPr>
              <a:t/>
            </a:r>
            <a:br>
              <a:rPr lang="en-US" sz="1400" dirty="0">
                <a:solidFill>
                  <a:prstClr val="white"/>
                </a:solidFill>
              </a:rPr>
            </a:br>
            <a:r>
              <a:rPr lang="en-US" sz="1400" baseline="30000" dirty="0">
                <a:solidFill>
                  <a:prstClr val="white"/>
                </a:solidFill>
              </a:rPr>
              <a:t>12 </a:t>
            </a:r>
            <a:r>
              <a:rPr lang="en-US" sz="1400" dirty="0">
                <a:solidFill>
                  <a:prstClr val="white"/>
                </a:solidFill>
              </a:rPr>
              <a:t> For I did not receive it from any man, nor was I taught it, but I received it through a revelation of Jesus Christ. </a:t>
            </a:r>
          </a:p>
          <a:p>
            <a:endParaRPr lang="en-US" sz="1400" dirty="0">
              <a:solidFill>
                <a:prstClr val="white"/>
              </a:solidFill>
            </a:endParaRPr>
          </a:p>
        </p:txBody>
      </p:sp>
      <p:sp>
        <p:nvSpPr>
          <p:cNvPr id="14" name="TextBox 13"/>
          <p:cNvSpPr txBox="1"/>
          <p:nvPr/>
        </p:nvSpPr>
        <p:spPr>
          <a:xfrm>
            <a:off x="-2514600" y="914400"/>
            <a:ext cx="1981200" cy="2893100"/>
          </a:xfrm>
          <a:prstGeom prst="rect">
            <a:avLst/>
          </a:prstGeom>
          <a:noFill/>
        </p:spPr>
        <p:txBody>
          <a:bodyPr wrap="square" rtlCol="0">
            <a:spAutoFit/>
          </a:bodyPr>
          <a:lstStyle/>
          <a:p>
            <a:r>
              <a:rPr lang="en-US" sz="1400" b="1" dirty="0">
                <a:solidFill>
                  <a:prstClr val="white"/>
                </a:solidFill>
              </a:rPr>
              <a:t>Galatians 2:2 (ESV) </a:t>
            </a:r>
            <a:r>
              <a:rPr lang="en-US" sz="1400" baseline="30000" dirty="0">
                <a:solidFill>
                  <a:prstClr val="white"/>
                </a:solidFill>
              </a:rPr>
              <a:t>2 </a:t>
            </a:r>
            <a:r>
              <a:rPr lang="en-US" sz="1400" dirty="0">
                <a:solidFill>
                  <a:prstClr val="white"/>
                </a:solidFill>
              </a:rPr>
              <a:t> I went up because of a revelation and set before them (though privately before those who seemed influential) the gospel that I proclaim among the Gentiles, in order to make sure I was not running or had not run in vain. </a:t>
            </a:r>
            <a:br>
              <a:rPr lang="en-US" sz="1400" dirty="0">
                <a:solidFill>
                  <a:prstClr val="white"/>
                </a:solidFill>
              </a:rPr>
            </a:br>
            <a:endParaRPr lang="en-US" sz="1400" dirty="0">
              <a:solidFill>
                <a:prstClr val="white"/>
              </a:solidFill>
            </a:endParaRPr>
          </a:p>
        </p:txBody>
      </p:sp>
      <p:sp>
        <p:nvSpPr>
          <p:cNvPr id="15" name="TextBox 14"/>
          <p:cNvSpPr txBox="1"/>
          <p:nvPr/>
        </p:nvSpPr>
        <p:spPr>
          <a:xfrm>
            <a:off x="6762750" y="956934"/>
            <a:ext cx="1981200" cy="2031325"/>
          </a:xfrm>
          <a:prstGeom prst="rect">
            <a:avLst/>
          </a:prstGeom>
          <a:noFill/>
        </p:spPr>
        <p:txBody>
          <a:bodyPr wrap="square" rtlCol="0">
            <a:spAutoFit/>
          </a:bodyPr>
          <a:lstStyle/>
          <a:p>
            <a:r>
              <a:rPr lang="en-US" sz="1400" b="1" dirty="0">
                <a:solidFill>
                  <a:prstClr val="white"/>
                </a:solidFill>
              </a:rPr>
              <a:t>Galatians 2:2 (ESV) </a:t>
            </a:r>
            <a:r>
              <a:rPr lang="en-US" sz="1400" baseline="30000" dirty="0">
                <a:solidFill>
                  <a:prstClr val="white"/>
                </a:solidFill>
              </a:rPr>
              <a:t>2 </a:t>
            </a:r>
            <a:r>
              <a:rPr lang="en-US" sz="1400" dirty="0">
                <a:solidFill>
                  <a:prstClr val="white"/>
                </a:solidFill>
              </a:rPr>
              <a:t> </a:t>
            </a:r>
            <a:r>
              <a:rPr lang="en-US" sz="1400" dirty="0">
                <a:solidFill>
                  <a:srgbClr val="00B0F0"/>
                </a:solidFill>
              </a:rPr>
              <a:t>I went up because of a revelation </a:t>
            </a:r>
            <a:r>
              <a:rPr lang="en-US" sz="1400" dirty="0" smtClean="0">
                <a:solidFill>
                  <a:prstClr val="white"/>
                </a:solidFill>
              </a:rPr>
              <a:t>and… </a:t>
            </a:r>
            <a:r>
              <a:rPr lang="en-US" sz="1400" dirty="0" smtClean="0">
                <a:solidFill>
                  <a:srgbClr val="FF00FF"/>
                </a:solidFill>
              </a:rPr>
              <a:t>the </a:t>
            </a:r>
            <a:r>
              <a:rPr lang="en-US" sz="1400" dirty="0">
                <a:solidFill>
                  <a:srgbClr val="FF00FF"/>
                </a:solidFill>
              </a:rPr>
              <a:t>gospel that I proclaim among the Gentiles</a:t>
            </a:r>
            <a:r>
              <a:rPr lang="en-US" sz="1400" dirty="0">
                <a:solidFill>
                  <a:prstClr val="white"/>
                </a:solidFill>
              </a:rPr>
              <a:t>, in order to make sure I was not running or had not run in vain. </a:t>
            </a:r>
            <a:br>
              <a:rPr lang="en-US" sz="1400" dirty="0">
                <a:solidFill>
                  <a:prstClr val="white"/>
                </a:solidFill>
              </a:rPr>
            </a:br>
            <a:endParaRPr lang="en-US" sz="1400" dirty="0">
              <a:solidFill>
                <a:prstClr val="white"/>
              </a:solidFill>
            </a:endParaRPr>
          </a:p>
        </p:txBody>
      </p:sp>
      <p:sp>
        <p:nvSpPr>
          <p:cNvPr id="16" name="TextBox 15"/>
          <p:cNvSpPr txBox="1"/>
          <p:nvPr/>
        </p:nvSpPr>
        <p:spPr>
          <a:xfrm>
            <a:off x="-2514600" y="3898345"/>
            <a:ext cx="2514600" cy="1815882"/>
          </a:xfrm>
          <a:prstGeom prst="rect">
            <a:avLst/>
          </a:prstGeom>
          <a:noFill/>
        </p:spPr>
        <p:txBody>
          <a:bodyPr wrap="square" rtlCol="0">
            <a:spAutoFit/>
          </a:bodyPr>
          <a:lstStyle/>
          <a:p>
            <a:r>
              <a:rPr lang="en-US" sz="1400" b="1" dirty="0">
                <a:solidFill>
                  <a:prstClr val="white"/>
                </a:solidFill>
              </a:rPr>
              <a:t>Galatians 2:7 (ESV) </a:t>
            </a:r>
            <a:r>
              <a:rPr lang="en-US" sz="1400" baseline="30000" dirty="0">
                <a:solidFill>
                  <a:prstClr val="white"/>
                </a:solidFill>
              </a:rPr>
              <a:t>7 </a:t>
            </a:r>
            <a:r>
              <a:rPr lang="en-US" sz="1400" dirty="0">
                <a:solidFill>
                  <a:prstClr val="white"/>
                </a:solidFill>
              </a:rPr>
              <a:t> On the contrary, when they saw that I had been entrusted with the gospel to the uncircumcised, just as Peter had been entrusted with the gospel to the circumcised </a:t>
            </a:r>
            <a:br>
              <a:rPr lang="en-US" sz="1400" dirty="0">
                <a:solidFill>
                  <a:prstClr val="white"/>
                </a:solidFill>
              </a:rPr>
            </a:br>
            <a:endParaRPr lang="en-US" sz="1400" dirty="0">
              <a:solidFill>
                <a:prstClr val="white"/>
              </a:solidFill>
            </a:endParaRPr>
          </a:p>
        </p:txBody>
      </p:sp>
      <p:sp>
        <p:nvSpPr>
          <p:cNvPr id="17" name="TextBox 16"/>
          <p:cNvSpPr txBox="1"/>
          <p:nvPr/>
        </p:nvSpPr>
        <p:spPr>
          <a:xfrm>
            <a:off x="5410200" y="3623012"/>
            <a:ext cx="3733800" cy="954107"/>
          </a:xfrm>
          <a:prstGeom prst="rect">
            <a:avLst/>
          </a:prstGeom>
          <a:noFill/>
        </p:spPr>
        <p:txBody>
          <a:bodyPr wrap="square" rtlCol="0">
            <a:spAutoFit/>
          </a:bodyPr>
          <a:lstStyle/>
          <a:p>
            <a:r>
              <a:rPr lang="en-US" sz="1400" b="1" dirty="0">
                <a:solidFill>
                  <a:prstClr val="white"/>
                </a:solidFill>
              </a:rPr>
              <a:t>Galatians 2:7 (ESV) </a:t>
            </a:r>
            <a:r>
              <a:rPr lang="en-US" sz="1400" baseline="30000" dirty="0">
                <a:solidFill>
                  <a:prstClr val="white"/>
                </a:solidFill>
              </a:rPr>
              <a:t>7 </a:t>
            </a:r>
            <a:r>
              <a:rPr lang="en-US" sz="1400" dirty="0">
                <a:solidFill>
                  <a:prstClr val="white"/>
                </a:solidFill>
              </a:rPr>
              <a:t> </a:t>
            </a:r>
            <a:r>
              <a:rPr lang="en-US" sz="1400" dirty="0" smtClean="0">
                <a:solidFill>
                  <a:prstClr val="white"/>
                </a:solidFill>
              </a:rPr>
              <a:t>…that </a:t>
            </a:r>
            <a:r>
              <a:rPr lang="en-US" sz="1400" dirty="0">
                <a:solidFill>
                  <a:srgbClr val="FF00FF"/>
                </a:solidFill>
              </a:rPr>
              <a:t>I had been entrusted with the gospel to the uncircumcised, just as Peter had been entrusted with the gospel to the circumcised </a:t>
            </a:r>
          </a:p>
        </p:txBody>
      </p:sp>
      <p:sp>
        <p:nvSpPr>
          <p:cNvPr id="18" name="TextBox 17"/>
          <p:cNvSpPr txBox="1"/>
          <p:nvPr/>
        </p:nvSpPr>
        <p:spPr>
          <a:xfrm>
            <a:off x="701442" y="3657600"/>
            <a:ext cx="4587642" cy="954107"/>
          </a:xfrm>
          <a:prstGeom prst="rect">
            <a:avLst/>
          </a:prstGeom>
          <a:noFill/>
        </p:spPr>
        <p:txBody>
          <a:bodyPr wrap="square" rtlCol="0">
            <a:spAutoFit/>
          </a:bodyPr>
          <a:lstStyle/>
          <a:p>
            <a:r>
              <a:rPr lang="en-US" sz="1400" b="1" dirty="0"/>
              <a:t>Galatians 3:8 (ESV) </a:t>
            </a:r>
            <a:r>
              <a:rPr lang="en-US" sz="1400" baseline="30000" dirty="0"/>
              <a:t>8 </a:t>
            </a:r>
            <a:r>
              <a:rPr lang="en-US" sz="1400" dirty="0"/>
              <a:t> And the Scripture, foreseeing that God would justify the Gentiles by faith, </a:t>
            </a:r>
            <a:r>
              <a:rPr lang="en-US" sz="1400" dirty="0">
                <a:solidFill>
                  <a:srgbClr val="FF00FF"/>
                </a:solidFill>
              </a:rPr>
              <a:t>preached the gospel beforehand to Abraham,</a:t>
            </a:r>
            <a:r>
              <a:rPr lang="en-US" sz="1400" dirty="0"/>
              <a:t> saying, “In you shall all the nations be blessed.” </a:t>
            </a:r>
          </a:p>
        </p:txBody>
      </p:sp>
      <p:sp>
        <p:nvSpPr>
          <p:cNvPr id="19" name="TextBox 18"/>
          <p:cNvSpPr txBox="1"/>
          <p:nvPr/>
        </p:nvSpPr>
        <p:spPr>
          <a:xfrm>
            <a:off x="701442" y="4876800"/>
            <a:ext cx="8290158" cy="954107"/>
          </a:xfrm>
          <a:prstGeom prst="rect">
            <a:avLst/>
          </a:prstGeom>
          <a:noFill/>
        </p:spPr>
        <p:txBody>
          <a:bodyPr wrap="square" rtlCol="0">
            <a:spAutoFit/>
          </a:bodyPr>
          <a:lstStyle/>
          <a:p>
            <a:r>
              <a:rPr lang="en-US" sz="1400" b="1" dirty="0"/>
              <a:t>Galatians 3:13-14 (ESV) </a:t>
            </a:r>
            <a:r>
              <a:rPr lang="en-US" sz="1400" baseline="30000" dirty="0"/>
              <a:t>13 </a:t>
            </a:r>
            <a:r>
              <a:rPr lang="en-US" sz="1400" dirty="0"/>
              <a:t> </a:t>
            </a:r>
            <a:r>
              <a:rPr lang="en-US" sz="1400" dirty="0">
                <a:solidFill>
                  <a:srgbClr val="FF00FF"/>
                </a:solidFill>
              </a:rPr>
              <a:t>Christ redeemed us from the curse of the law by becoming a curse for us—for it is written</a:t>
            </a:r>
            <a:r>
              <a:rPr lang="en-US" sz="1400" dirty="0"/>
              <a:t>, “Cursed is everyone who is hanged on a tree”— </a:t>
            </a:r>
            <a:br>
              <a:rPr lang="en-US" sz="1400" dirty="0"/>
            </a:br>
            <a:r>
              <a:rPr lang="en-US" sz="1400" baseline="30000" dirty="0"/>
              <a:t>14 </a:t>
            </a:r>
            <a:r>
              <a:rPr lang="en-US" sz="1400" dirty="0"/>
              <a:t> so that in Christ Jesus the blessing of Abraham might come to the Gentiles, so that we might receive the promised Spirit through faith. </a:t>
            </a:r>
          </a:p>
        </p:txBody>
      </p:sp>
      <p:sp>
        <p:nvSpPr>
          <p:cNvPr id="20" name="TextBox 19"/>
          <p:cNvSpPr txBox="1"/>
          <p:nvPr/>
        </p:nvSpPr>
        <p:spPr>
          <a:xfrm>
            <a:off x="3658835" y="4580571"/>
            <a:ext cx="1797287" cy="307777"/>
          </a:xfrm>
          <a:prstGeom prst="rect">
            <a:avLst/>
          </a:prstGeom>
          <a:noFill/>
        </p:spPr>
        <p:txBody>
          <a:bodyPr wrap="none" rtlCol="0">
            <a:spAutoFit/>
          </a:bodyPr>
          <a:lstStyle/>
          <a:p>
            <a:r>
              <a:rPr lang="en-US" sz="1400" dirty="0" smtClean="0">
                <a:solidFill>
                  <a:srgbClr val="FFFF00"/>
                </a:solidFill>
              </a:rPr>
              <a:t>What is the Gospel?</a:t>
            </a:r>
            <a:endParaRPr lang="en-US" sz="1400" dirty="0">
              <a:solidFill>
                <a:srgbClr val="FFFF00"/>
              </a:solidFill>
            </a:endParaRPr>
          </a:p>
        </p:txBody>
      </p:sp>
    </p:spTree>
    <p:extLst>
      <p:ext uri="{BB962C8B-B14F-4D97-AF65-F5344CB8AC3E}">
        <p14:creationId xmlns:p14="http://schemas.microsoft.com/office/powerpoint/2010/main" val="409566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Preached by Paul</a:t>
            </a:r>
            <a:endParaRPr lang="en-US" dirty="0"/>
          </a:p>
        </p:txBody>
      </p:sp>
      <p:sp>
        <p:nvSpPr>
          <p:cNvPr id="3" name="TextBox 2"/>
          <p:cNvSpPr txBox="1"/>
          <p:nvPr/>
        </p:nvSpPr>
        <p:spPr>
          <a:xfrm>
            <a:off x="914400" y="1676400"/>
            <a:ext cx="7696200" cy="4247317"/>
          </a:xfrm>
          <a:prstGeom prst="rect">
            <a:avLst/>
          </a:prstGeom>
          <a:noFill/>
        </p:spPr>
        <p:txBody>
          <a:bodyPr wrap="square" rtlCol="0">
            <a:spAutoFit/>
          </a:bodyPr>
          <a:lstStyle/>
          <a:p>
            <a:r>
              <a:rPr lang="en-US" b="1" dirty="0">
                <a:solidFill>
                  <a:prstClr val="white"/>
                </a:solidFill>
              </a:rPr>
              <a:t>1 Corinthians 15:1-8 (ESV</a:t>
            </a:r>
            <a:r>
              <a:rPr lang="en-US" b="1" dirty="0" smtClean="0">
                <a:solidFill>
                  <a:prstClr val="white"/>
                </a:solidFill>
              </a:rPr>
              <a:t>)</a:t>
            </a:r>
          </a:p>
          <a:p>
            <a:r>
              <a:rPr lang="en-US" b="1" dirty="0" smtClean="0">
                <a:solidFill>
                  <a:prstClr val="white"/>
                </a:solidFill>
              </a:rPr>
              <a:t> </a:t>
            </a:r>
            <a:r>
              <a:rPr lang="en-US" baseline="30000" dirty="0">
                <a:solidFill>
                  <a:prstClr val="white"/>
                </a:solidFill>
              </a:rPr>
              <a:t>1 </a:t>
            </a:r>
            <a:r>
              <a:rPr lang="en-US" dirty="0">
                <a:solidFill>
                  <a:prstClr val="white"/>
                </a:solidFill>
              </a:rPr>
              <a:t> Now I would remind you, brothers, of the gospel I preached to you, which you received, in which you stand, </a:t>
            </a:r>
            <a:br>
              <a:rPr lang="en-US" dirty="0">
                <a:solidFill>
                  <a:prstClr val="white"/>
                </a:solidFill>
              </a:rPr>
            </a:br>
            <a:r>
              <a:rPr lang="en-US" baseline="30000" dirty="0">
                <a:solidFill>
                  <a:prstClr val="white"/>
                </a:solidFill>
              </a:rPr>
              <a:t>2 </a:t>
            </a:r>
            <a:r>
              <a:rPr lang="en-US" dirty="0">
                <a:solidFill>
                  <a:prstClr val="white"/>
                </a:solidFill>
              </a:rPr>
              <a:t> and by which you are being saved, if you hold fast to the word I preached to you—unless you believed in vain. </a:t>
            </a:r>
            <a:br>
              <a:rPr lang="en-US" dirty="0">
                <a:solidFill>
                  <a:prstClr val="white"/>
                </a:solidFill>
              </a:rPr>
            </a:br>
            <a:r>
              <a:rPr lang="en-US" baseline="30000" dirty="0">
                <a:solidFill>
                  <a:prstClr val="white"/>
                </a:solidFill>
              </a:rPr>
              <a:t>3 </a:t>
            </a:r>
            <a:r>
              <a:rPr lang="en-US" dirty="0">
                <a:solidFill>
                  <a:prstClr val="white"/>
                </a:solidFill>
              </a:rPr>
              <a:t> For I delivered to you as of first importance what I also received: </a:t>
            </a:r>
            <a:endParaRPr lang="en-US" dirty="0" smtClean="0">
              <a:solidFill>
                <a:prstClr val="white"/>
              </a:solidFill>
            </a:endParaRPr>
          </a:p>
          <a:p>
            <a:r>
              <a:rPr lang="en-US" dirty="0" smtClean="0">
                <a:solidFill>
                  <a:srgbClr val="FFFF00"/>
                </a:solidFill>
              </a:rPr>
              <a:t>that </a:t>
            </a:r>
            <a:r>
              <a:rPr lang="en-US" dirty="0">
                <a:solidFill>
                  <a:srgbClr val="FFFF00"/>
                </a:solidFill>
              </a:rPr>
              <a:t>Christ died for our sins in accordance with the Scriptures, </a:t>
            </a:r>
            <a:r>
              <a:rPr lang="en-US" dirty="0">
                <a:solidFill>
                  <a:prstClr val="white"/>
                </a:solidFill>
              </a:rPr>
              <a:t/>
            </a:r>
            <a:br>
              <a:rPr lang="en-US" dirty="0">
                <a:solidFill>
                  <a:prstClr val="white"/>
                </a:solidFill>
              </a:rPr>
            </a:br>
            <a:r>
              <a:rPr lang="en-US" baseline="30000" dirty="0">
                <a:solidFill>
                  <a:prstClr val="white"/>
                </a:solidFill>
              </a:rPr>
              <a:t>4 </a:t>
            </a:r>
            <a:r>
              <a:rPr lang="en-US" dirty="0">
                <a:solidFill>
                  <a:prstClr val="white"/>
                </a:solidFill>
              </a:rPr>
              <a:t> </a:t>
            </a:r>
            <a:r>
              <a:rPr lang="en-US" dirty="0">
                <a:solidFill>
                  <a:srgbClr val="66FF66"/>
                </a:solidFill>
              </a:rPr>
              <a:t>that he was buried, that he was raised on the third day in accordance with the Scriptures, </a:t>
            </a:r>
            <a:r>
              <a:rPr lang="en-US" dirty="0">
                <a:solidFill>
                  <a:prstClr val="white"/>
                </a:solidFill>
              </a:rPr>
              <a:t/>
            </a:r>
            <a:br>
              <a:rPr lang="en-US" dirty="0">
                <a:solidFill>
                  <a:prstClr val="white"/>
                </a:solidFill>
              </a:rPr>
            </a:br>
            <a:r>
              <a:rPr lang="en-US" baseline="30000" dirty="0">
                <a:solidFill>
                  <a:prstClr val="white"/>
                </a:solidFill>
              </a:rPr>
              <a:t>5 </a:t>
            </a:r>
            <a:r>
              <a:rPr lang="en-US" dirty="0">
                <a:solidFill>
                  <a:srgbClr val="FFFF00"/>
                </a:solidFill>
              </a:rPr>
              <a:t> and that he appeared to Cephas, then to the twelve. </a:t>
            </a:r>
            <a:br>
              <a:rPr lang="en-US" dirty="0">
                <a:solidFill>
                  <a:srgbClr val="FFFF00"/>
                </a:solidFill>
              </a:rPr>
            </a:br>
            <a:r>
              <a:rPr lang="en-US" baseline="30000" dirty="0">
                <a:solidFill>
                  <a:srgbClr val="FFFF00"/>
                </a:solidFill>
              </a:rPr>
              <a:t>6 </a:t>
            </a:r>
            <a:r>
              <a:rPr lang="en-US" dirty="0">
                <a:solidFill>
                  <a:srgbClr val="FFFF00"/>
                </a:solidFill>
              </a:rPr>
              <a:t> Then he appeared to more than five hundred brothers at one time, most of whom are still alive, though some have fallen asleep. </a:t>
            </a:r>
            <a:br>
              <a:rPr lang="en-US" dirty="0">
                <a:solidFill>
                  <a:srgbClr val="FFFF00"/>
                </a:solidFill>
              </a:rPr>
            </a:br>
            <a:r>
              <a:rPr lang="en-US" baseline="30000" dirty="0">
                <a:solidFill>
                  <a:srgbClr val="FFFF00"/>
                </a:solidFill>
              </a:rPr>
              <a:t>7 </a:t>
            </a:r>
            <a:r>
              <a:rPr lang="en-US" dirty="0">
                <a:solidFill>
                  <a:srgbClr val="FFFF00"/>
                </a:solidFill>
              </a:rPr>
              <a:t> Then he appeared to James, then to all the apostles. </a:t>
            </a:r>
            <a:br>
              <a:rPr lang="en-US" dirty="0">
                <a:solidFill>
                  <a:srgbClr val="FFFF00"/>
                </a:solidFill>
              </a:rPr>
            </a:br>
            <a:r>
              <a:rPr lang="en-US" baseline="30000" dirty="0">
                <a:solidFill>
                  <a:srgbClr val="FFFF00"/>
                </a:solidFill>
              </a:rPr>
              <a:t>8 </a:t>
            </a:r>
            <a:r>
              <a:rPr lang="en-US" dirty="0">
                <a:solidFill>
                  <a:srgbClr val="FFFF00"/>
                </a:solidFill>
              </a:rPr>
              <a:t> Last of all, as to one untimely born, he appeared also to me. </a:t>
            </a:r>
          </a:p>
          <a:p>
            <a:endParaRPr lang="en-US" dirty="0">
              <a:solidFill>
                <a:srgbClr val="FFFF00"/>
              </a:solidFill>
            </a:endParaRPr>
          </a:p>
        </p:txBody>
      </p:sp>
    </p:spTree>
    <p:extLst>
      <p:ext uri="{BB962C8B-B14F-4D97-AF65-F5344CB8AC3E}">
        <p14:creationId xmlns:p14="http://schemas.microsoft.com/office/powerpoint/2010/main" val="3363268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76275" y="1295400"/>
            <a:ext cx="7543800" cy="1077218"/>
          </a:xfrm>
          <a:prstGeom prst="rect">
            <a:avLst/>
          </a:prstGeom>
          <a:noFill/>
        </p:spPr>
        <p:txBody>
          <a:bodyPr wrap="square" rtlCol="0">
            <a:spAutoFit/>
          </a:bodyPr>
          <a:lstStyle/>
          <a:p>
            <a:r>
              <a:rPr lang="en-US" sz="1600" b="1" dirty="0"/>
              <a:t>1 Thessalonians 1:5 (ESV) </a:t>
            </a:r>
            <a:r>
              <a:rPr lang="en-US" sz="1600" dirty="0"/>
              <a:t> because </a:t>
            </a:r>
            <a:r>
              <a:rPr lang="en-US" sz="1600" u="sng" dirty="0">
                <a:solidFill>
                  <a:srgbClr val="FFFF00"/>
                </a:solidFill>
              </a:rPr>
              <a:t>our gospel came to you not only in word, but also in power and in the Holy Spirit </a:t>
            </a:r>
            <a:r>
              <a:rPr lang="en-US" sz="1600" dirty="0"/>
              <a:t>and with full conviction. You know what kind of men we proved to be among you for your sake. </a:t>
            </a:r>
            <a:br>
              <a:rPr lang="en-US" sz="1600" dirty="0"/>
            </a:br>
            <a:endParaRPr lang="en-US" sz="1600" dirty="0"/>
          </a:p>
        </p:txBody>
      </p:sp>
      <p:sp>
        <p:nvSpPr>
          <p:cNvPr id="4" name="TextBox 3"/>
          <p:cNvSpPr txBox="1"/>
          <p:nvPr/>
        </p:nvSpPr>
        <p:spPr>
          <a:xfrm>
            <a:off x="676275" y="2372618"/>
            <a:ext cx="7772400" cy="1077218"/>
          </a:xfrm>
          <a:prstGeom prst="rect">
            <a:avLst/>
          </a:prstGeom>
          <a:noFill/>
        </p:spPr>
        <p:txBody>
          <a:bodyPr wrap="square" rtlCol="0">
            <a:spAutoFit/>
          </a:bodyPr>
          <a:lstStyle/>
          <a:p>
            <a:r>
              <a:rPr lang="en-US" sz="1600" b="1" dirty="0"/>
              <a:t>1 Thessalonians 1:9-10 (ESV) </a:t>
            </a:r>
            <a:r>
              <a:rPr lang="en-US" sz="1600" baseline="30000" dirty="0"/>
              <a:t>9 </a:t>
            </a:r>
            <a:r>
              <a:rPr lang="en-US" sz="1600" dirty="0"/>
              <a:t> For they themselves report concerning us the kind of reception we had among you, and how you turned to God from idols to serve the living and true God, </a:t>
            </a:r>
            <a:r>
              <a:rPr lang="en-US" sz="1600" baseline="30000" dirty="0"/>
              <a:t>10 </a:t>
            </a:r>
            <a:r>
              <a:rPr lang="en-US" sz="1600" dirty="0"/>
              <a:t> </a:t>
            </a:r>
            <a:r>
              <a:rPr lang="en-US" sz="1600" u="sng" dirty="0">
                <a:solidFill>
                  <a:srgbClr val="FFFF00"/>
                </a:solidFill>
              </a:rPr>
              <a:t>and to wait for his Son from heaven, whom he raised from the dead, Jesus who delivers us from the wrath to come. </a:t>
            </a:r>
          </a:p>
        </p:txBody>
      </p:sp>
      <p:sp>
        <p:nvSpPr>
          <p:cNvPr id="5" name="Rectangle 4"/>
          <p:cNvSpPr/>
          <p:nvPr/>
        </p:nvSpPr>
        <p:spPr>
          <a:xfrm>
            <a:off x="647700" y="3552825"/>
            <a:ext cx="7734300" cy="830997"/>
          </a:xfrm>
          <a:prstGeom prst="rect">
            <a:avLst/>
          </a:prstGeom>
        </p:spPr>
        <p:txBody>
          <a:bodyPr wrap="square">
            <a:spAutoFit/>
          </a:bodyPr>
          <a:lstStyle/>
          <a:p>
            <a:r>
              <a:rPr lang="en-US" sz="1600" b="1" dirty="0"/>
              <a:t>1 Thessalonians 2:4 (ESV) </a:t>
            </a:r>
            <a:r>
              <a:rPr lang="en-US" sz="1600" baseline="30000" dirty="0"/>
              <a:t>4 </a:t>
            </a:r>
            <a:r>
              <a:rPr lang="en-US" sz="1600" dirty="0"/>
              <a:t> but just as we have been approved by God to be </a:t>
            </a:r>
            <a:r>
              <a:rPr lang="en-US" sz="1600" dirty="0">
                <a:solidFill>
                  <a:srgbClr val="FFFF00"/>
                </a:solidFill>
              </a:rPr>
              <a:t>entrusted with the gospel</a:t>
            </a:r>
            <a:r>
              <a:rPr lang="en-US" sz="1600" dirty="0"/>
              <a:t>, so we speak, not to please man, but to please God who tests our hearts. </a:t>
            </a:r>
          </a:p>
        </p:txBody>
      </p:sp>
      <p:sp>
        <p:nvSpPr>
          <p:cNvPr id="6" name="Rectangle 5"/>
          <p:cNvSpPr/>
          <p:nvPr/>
        </p:nvSpPr>
        <p:spPr>
          <a:xfrm>
            <a:off x="647700" y="4476155"/>
            <a:ext cx="7734300" cy="584775"/>
          </a:xfrm>
          <a:prstGeom prst="rect">
            <a:avLst/>
          </a:prstGeom>
        </p:spPr>
        <p:txBody>
          <a:bodyPr wrap="square">
            <a:spAutoFit/>
          </a:bodyPr>
          <a:lstStyle/>
          <a:p>
            <a:r>
              <a:rPr lang="en-US" sz="1600" b="1" dirty="0"/>
              <a:t>1 Thessalonians 2:6 (ESV) </a:t>
            </a:r>
            <a:r>
              <a:rPr lang="en-US" sz="1600" baseline="30000" dirty="0"/>
              <a:t>6 </a:t>
            </a:r>
            <a:r>
              <a:rPr lang="en-US" sz="1600" dirty="0"/>
              <a:t> Nor did we seek glory from people, whether from you or from others, though we could have made demands </a:t>
            </a:r>
            <a:r>
              <a:rPr lang="en-US" sz="1600" dirty="0">
                <a:solidFill>
                  <a:srgbClr val="FFFF00"/>
                </a:solidFill>
              </a:rPr>
              <a:t>as apostles of Christ</a:t>
            </a:r>
            <a:r>
              <a:rPr lang="en-US" sz="1600" dirty="0"/>
              <a:t>. </a:t>
            </a:r>
          </a:p>
        </p:txBody>
      </p:sp>
      <p:sp>
        <p:nvSpPr>
          <p:cNvPr id="7" name="TextBox 6"/>
          <p:cNvSpPr txBox="1"/>
          <p:nvPr/>
        </p:nvSpPr>
        <p:spPr>
          <a:xfrm>
            <a:off x="685800" y="5105400"/>
            <a:ext cx="8001000" cy="830997"/>
          </a:xfrm>
          <a:prstGeom prst="rect">
            <a:avLst/>
          </a:prstGeom>
          <a:noFill/>
        </p:spPr>
        <p:txBody>
          <a:bodyPr wrap="square" rtlCol="0">
            <a:spAutoFit/>
          </a:bodyPr>
          <a:lstStyle/>
          <a:p>
            <a:r>
              <a:rPr lang="en-US" sz="1600" b="1" dirty="0"/>
              <a:t>1 Thessalonians 2:8 (ESV) </a:t>
            </a:r>
            <a:r>
              <a:rPr lang="en-US" sz="1600" baseline="30000" dirty="0"/>
              <a:t>8 </a:t>
            </a:r>
            <a:r>
              <a:rPr lang="en-US" sz="1600" dirty="0"/>
              <a:t> So, being affectionately desirous of you, </a:t>
            </a:r>
            <a:r>
              <a:rPr lang="en-US" sz="1600" dirty="0">
                <a:solidFill>
                  <a:srgbClr val="FFFF00"/>
                </a:solidFill>
              </a:rPr>
              <a:t>we were ready to share with you not only the gospel of God</a:t>
            </a:r>
            <a:r>
              <a:rPr lang="en-US" sz="1600" dirty="0"/>
              <a:t> but also our own selves, because you had become very dear to us. </a:t>
            </a:r>
          </a:p>
        </p:txBody>
      </p:sp>
    </p:spTree>
    <p:extLst>
      <p:ext uri="{BB962C8B-B14F-4D97-AF65-F5344CB8AC3E}">
        <p14:creationId xmlns:p14="http://schemas.microsoft.com/office/powerpoint/2010/main" val="640821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85800" y="1066800"/>
            <a:ext cx="8077200" cy="1815882"/>
          </a:xfrm>
          <a:prstGeom prst="rect">
            <a:avLst/>
          </a:prstGeom>
          <a:noFill/>
        </p:spPr>
        <p:txBody>
          <a:bodyPr wrap="square" rtlCol="0">
            <a:spAutoFit/>
          </a:bodyPr>
          <a:lstStyle/>
          <a:p>
            <a:r>
              <a:rPr lang="en-US" sz="1600" b="1" dirty="0"/>
              <a:t>1 Thessalonians 2:14-16 (ESV) </a:t>
            </a:r>
            <a:r>
              <a:rPr lang="en-US" sz="1600" baseline="30000" dirty="0"/>
              <a:t>14 </a:t>
            </a:r>
            <a:r>
              <a:rPr lang="en-US" sz="1600" dirty="0"/>
              <a:t> For you, brothers, </a:t>
            </a:r>
            <a:r>
              <a:rPr lang="en-US" sz="1600" u="sng" dirty="0">
                <a:solidFill>
                  <a:srgbClr val="FFFF00"/>
                </a:solidFill>
              </a:rPr>
              <a:t>became imitators of the churches of God in Christ Jesus that are in Judea. </a:t>
            </a:r>
            <a:r>
              <a:rPr lang="en-US" sz="1600" dirty="0"/>
              <a:t>For you suffered the same things from your own countrymen as they did from the Jews, </a:t>
            </a:r>
            <a:br>
              <a:rPr lang="en-US" sz="1600" dirty="0"/>
            </a:br>
            <a:r>
              <a:rPr lang="en-US" sz="1600" baseline="30000" dirty="0"/>
              <a:t>15 </a:t>
            </a:r>
            <a:r>
              <a:rPr lang="en-US" sz="1600" dirty="0"/>
              <a:t> </a:t>
            </a:r>
            <a:r>
              <a:rPr lang="en-US" sz="1600" u="sng" dirty="0">
                <a:solidFill>
                  <a:srgbClr val="FFFF00"/>
                </a:solidFill>
              </a:rPr>
              <a:t>who killed both the Lord Jesus</a:t>
            </a:r>
            <a:r>
              <a:rPr lang="en-US" sz="1600" dirty="0"/>
              <a:t> and the prophets, and drove us out, and displease God and oppose all mankind </a:t>
            </a:r>
            <a:br>
              <a:rPr lang="en-US" sz="1600" dirty="0"/>
            </a:br>
            <a:r>
              <a:rPr lang="en-US" sz="1600" baseline="30000" dirty="0"/>
              <a:t>16 </a:t>
            </a:r>
            <a:r>
              <a:rPr lang="en-US" sz="1600" dirty="0"/>
              <a:t> by hindering us from speaking to the Gentiles that they might be saved—so as always to fill up the measure of their sins. But wrath has come upon them at last! </a:t>
            </a:r>
          </a:p>
        </p:txBody>
      </p:sp>
      <p:sp>
        <p:nvSpPr>
          <p:cNvPr id="4" name="TextBox 3"/>
          <p:cNvSpPr txBox="1"/>
          <p:nvPr/>
        </p:nvSpPr>
        <p:spPr>
          <a:xfrm>
            <a:off x="685800" y="3006150"/>
            <a:ext cx="8077200" cy="584775"/>
          </a:xfrm>
          <a:prstGeom prst="rect">
            <a:avLst/>
          </a:prstGeom>
          <a:noFill/>
        </p:spPr>
        <p:txBody>
          <a:bodyPr wrap="square" rtlCol="0">
            <a:spAutoFit/>
          </a:bodyPr>
          <a:lstStyle/>
          <a:p>
            <a:r>
              <a:rPr lang="en-US" sz="1600" b="1" dirty="0"/>
              <a:t>1 Thessalonians 3:2 (ESV) </a:t>
            </a:r>
            <a:r>
              <a:rPr lang="en-US" sz="1600" baseline="30000" dirty="0"/>
              <a:t>2 </a:t>
            </a:r>
            <a:r>
              <a:rPr lang="en-US" sz="1600" dirty="0"/>
              <a:t> and we sent Timothy, our brother and God’s coworker in </a:t>
            </a:r>
            <a:r>
              <a:rPr lang="en-US" sz="1600" u="sng" dirty="0">
                <a:solidFill>
                  <a:srgbClr val="FFFF00"/>
                </a:solidFill>
              </a:rPr>
              <a:t>the gospel of Christ</a:t>
            </a:r>
            <a:r>
              <a:rPr lang="en-US" sz="1600" dirty="0"/>
              <a:t>, to establish and exhort you in your faith, </a:t>
            </a:r>
          </a:p>
        </p:txBody>
      </p:sp>
      <p:sp>
        <p:nvSpPr>
          <p:cNvPr id="5" name="TextBox 4"/>
          <p:cNvSpPr txBox="1"/>
          <p:nvPr/>
        </p:nvSpPr>
        <p:spPr>
          <a:xfrm>
            <a:off x="685800" y="3710970"/>
            <a:ext cx="8077200" cy="1569660"/>
          </a:xfrm>
          <a:prstGeom prst="rect">
            <a:avLst/>
          </a:prstGeom>
          <a:noFill/>
        </p:spPr>
        <p:txBody>
          <a:bodyPr wrap="square" rtlCol="0">
            <a:spAutoFit/>
          </a:bodyPr>
          <a:lstStyle/>
          <a:p>
            <a:r>
              <a:rPr lang="en-US" sz="1600" b="1" dirty="0"/>
              <a:t>1 Thessalonians 3:11-13 (ESV) </a:t>
            </a:r>
            <a:r>
              <a:rPr lang="en-US" sz="1600" baseline="30000" dirty="0"/>
              <a:t>11 </a:t>
            </a:r>
            <a:r>
              <a:rPr lang="en-US" sz="1600" dirty="0"/>
              <a:t> </a:t>
            </a:r>
            <a:r>
              <a:rPr lang="en-US" sz="1600" u="sng" dirty="0">
                <a:solidFill>
                  <a:srgbClr val="FFFF00"/>
                </a:solidFill>
              </a:rPr>
              <a:t>Now may our God and Father himself, and our Lord Jesus, </a:t>
            </a:r>
            <a:r>
              <a:rPr lang="en-US" sz="1600" dirty="0"/>
              <a:t>direct our way to you, </a:t>
            </a:r>
            <a:br>
              <a:rPr lang="en-US" sz="1600" dirty="0"/>
            </a:br>
            <a:r>
              <a:rPr lang="en-US" sz="1600" baseline="30000" dirty="0"/>
              <a:t>12 </a:t>
            </a:r>
            <a:r>
              <a:rPr lang="en-US" sz="1600" dirty="0"/>
              <a:t> and may the Lord make you increase and abound in love for one another and for all, as we do for you, </a:t>
            </a:r>
            <a:br>
              <a:rPr lang="en-US" sz="1600" dirty="0"/>
            </a:br>
            <a:r>
              <a:rPr lang="en-US" sz="1600" baseline="30000" dirty="0"/>
              <a:t>13 </a:t>
            </a:r>
            <a:r>
              <a:rPr lang="en-US" sz="1600" dirty="0"/>
              <a:t> so that he may establish your hearts </a:t>
            </a:r>
            <a:r>
              <a:rPr lang="en-US" sz="1600" u="sng" dirty="0">
                <a:solidFill>
                  <a:srgbClr val="FFFF00"/>
                </a:solidFill>
              </a:rPr>
              <a:t>blameless in holiness before our God and Father, at the coming of our Lord Jesus with all his saints. </a:t>
            </a:r>
          </a:p>
        </p:txBody>
      </p:sp>
      <p:sp>
        <p:nvSpPr>
          <p:cNvPr id="6" name="TextBox 5"/>
          <p:cNvSpPr txBox="1"/>
          <p:nvPr/>
        </p:nvSpPr>
        <p:spPr>
          <a:xfrm>
            <a:off x="685800" y="5410200"/>
            <a:ext cx="8077200" cy="830997"/>
          </a:xfrm>
          <a:prstGeom prst="rect">
            <a:avLst/>
          </a:prstGeom>
          <a:noFill/>
        </p:spPr>
        <p:txBody>
          <a:bodyPr wrap="square" rtlCol="0">
            <a:spAutoFit/>
          </a:bodyPr>
          <a:lstStyle/>
          <a:p>
            <a:r>
              <a:rPr lang="en-US" sz="1600" b="1" dirty="0"/>
              <a:t>1 Thessalonians 4:1-3 (ESV)</a:t>
            </a:r>
            <a:r>
              <a:rPr lang="en-US" sz="1600" dirty="0"/>
              <a:t/>
            </a:r>
            <a:br>
              <a:rPr lang="en-US" sz="1600" dirty="0"/>
            </a:br>
            <a:r>
              <a:rPr lang="en-US" sz="1600" baseline="30000" dirty="0"/>
              <a:t>2 </a:t>
            </a:r>
            <a:r>
              <a:rPr lang="en-US" sz="1600" dirty="0"/>
              <a:t> </a:t>
            </a:r>
            <a:r>
              <a:rPr lang="en-US" sz="1600" u="sng" dirty="0">
                <a:solidFill>
                  <a:srgbClr val="FFFF00"/>
                </a:solidFill>
              </a:rPr>
              <a:t>For you know what instructions we gave you through the Lord Jesus</a:t>
            </a:r>
            <a:r>
              <a:rPr lang="en-US" sz="1600" dirty="0"/>
              <a:t>. </a:t>
            </a:r>
            <a:br>
              <a:rPr lang="en-US" sz="1600" dirty="0"/>
            </a:br>
            <a:r>
              <a:rPr lang="en-US" sz="1600" baseline="30000" dirty="0"/>
              <a:t>3 </a:t>
            </a:r>
            <a:r>
              <a:rPr lang="en-US" sz="1600" dirty="0"/>
              <a:t> For this is the will of God, your sanctification: that you abstain from sexual immorality; </a:t>
            </a:r>
          </a:p>
        </p:txBody>
      </p:sp>
    </p:spTree>
    <p:extLst>
      <p:ext uri="{BB962C8B-B14F-4D97-AF65-F5344CB8AC3E}">
        <p14:creationId xmlns:p14="http://schemas.microsoft.com/office/powerpoint/2010/main" val="1494192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762000" y="1143000"/>
            <a:ext cx="8001000" cy="1815882"/>
          </a:xfrm>
          <a:prstGeom prst="rect">
            <a:avLst/>
          </a:prstGeom>
          <a:noFill/>
        </p:spPr>
        <p:txBody>
          <a:bodyPr wrap="square" rtlCol="0">
            <a:spAutoFit/>
          </a:bodyPr>
          <a:lstStyle/>
          <a:p>
            <a:r>
              <a:rPr lang="en-US" sz="1600" b="1" dirty="0"/>
              <a:t>1 Thessalonians 4:14-16 (ESV) </a:t>
            </a:r>
            <a:r>
              <a:rPr lang="en-US" sz="1600" baseline="30000" dirty="0"/>
              <a:t>14 </a:t>
            </a:r>
            <a:r>
              <a:rPr lang="en-US" sz="1600" dirty="0"/>
              <a:t> </a:t>
            </a:r>
            <a:r>
              <a:rPr lang="en-US" sz="1600" u="sng" dirty="0">
                <a:solidFill>
                  <a:srgbClr val="FFFF00"/>
                </a:solidFill>
              </a:rPr>
              <a:t>For since we believe that Jesus died and rose again, even so, through Jesus, God will bring with him those who have fallen asleep</a:t>
            </a:r>
            <a:r>
              <a:rPr lang="en-US" sz="1600" dirty="0"/>
              <a:t>. </a:t>
            </a:r>
            <a:br>
              <a:rPr lang="en-US" sz="1600" dirty="0"/>
            </a:br>
            <a:r>
              <a:rPr lang="en-US" sz="1600" baseline="30000" dirty="0"/>
              <a:t>15 </a:t>
            </a:r>
            <a:r>
              <a:rPr lang="en-US" sz="1600" dirty="0"/>
              <a:t> For this we declare to you by a word from the Lord, that we who are alive, who are left until the coming of the Lord, will not precede those who have fallen asleep. </a:t>
            </a:r>
            <a:br>
              <a:rPr lang="en-US" sz="1600" dirty="0"/>
            </a:br>
            <a:r>
              <a:rPr lang="en-US" sz="1600" baseline="30000" dirty="0"/>
              <a:t>16 </a:t>
            </a:r>
            <a:r>
              <a:rPr lang="en-US" sz="1600" dirty="0"/>
              <a:t> </a:t>
            </a:r>
            <a:r>
              <a:rPr lang="en-US" sz="1600" u="sng" dirty="0">
                <a:solidFill>
                  <a:srgbClr val="FFFF00"/>
                </a:solidFill>
              </a:rPr>
              <a:t>For the Lord himself will descend from heaven with a cry of command, with the voice of an archangel, and with the sound of the trumpet of God. And the dead in Christ will rise first</a:t>
            </a:r>
            <a:r>
              <a:rPr lang="en-US" sz="1600" dirty="0"/>
              <a:t>. </a:t>
            </a:r>
          </a:p>
        </p:txBody>
      </p:sp>
      <p:sp>
        <p:nvSpPr>
          <p:cNvPr id="4" name="TextBox 3"/>
          <p:cNvSpPr txBox="1"/>
          <p:nvPr/>
        </p:nvSpPr>
        <p:spPr>
          <a:xfrm>
            <a:off x="685800" y="3200400"/>
            <a:ext cx="8077200" cy="830997"/>
          </a:xfrm>
          <a:prstGeom prst="rect">
            <a:avLst/>
          </a:prstGeom>
          <a:noFill/>
        </p:spPr>
        <p:txBody>
          <a:bodyPr wrap="square" rtlCol="0">
            <a:spAutoFit/>
          </a:bodyPr>
          <a:lstStyle/>
          <a:p>
            <a:r>
              <a:rPr lang="en-US" sz="1600" b="1" dirty="0"/>
              <a:t>1 Thessalonians 5:9-10 (ESV) </a:t>
            </a:r>
            <a:r>
              <a:rPr lang="en-US" sz="1600" baseline="30000" dirty="0"/>
              <a:t>9 </a:t>
            </a:r>
            <a:r>
              <a:rPr lang="en-US" sz="1600" dirty="0"/>
              <a:t> For God has not destined us for wrath, </a:t>
            </a:r>
            <a:r>
              <a:rPr lang="en-US" sz="1600" dirty="0">
                <a:solidFill>
                  <a:srgbClr val="FFFF00"/>
                </a:solidFill>
              </a:rPr>
              <a:t>but to obtain salvation through our Lord Jesus Christ, </a:t>
            </a:r>
            <a:r>
              <a:rPr lang="en-US" sz="1600" dirty="0"/>
              <a:t/>
            </a:r>
            <a:br>
              <a:rPr lang="en-US" sz="1600" dirty="0"/>
            </a:br>
            <a:r>
              <a:rPr lang="en-US" sz="1600" baseline="30000" dirty="0"/>
              <a:t>10 </a:t>
            </a:r>
            <a:r>
              <a:rPr lang="en-US" sz="1600" dirty="0"/>
              <a:t> who died for us so that whether we are awake or asleep we might live with him. </a:t>
            </a:r>
          </a:p>
        </p:txBody>
      </p:sp>
      <p:sp>
        <p:nvSpPr>
          <p:cNvPr id="5" name="TextBox 4"/>
          <p:cNvSpPr txBox="1"/>
          <p:nvPr/>
        </p:nvSpPr>
        <p:spPr>
          <a:xfrm>
            <a:off x="685800" y="4267200"/>
            <a:ext cx="8077200" cy="1077218"/>
          </a:xfrm>
          <a:prstGeom prst="rect">
            <a:avLst/>
          </a:prstGeom>
          <a:noFill/>
        </p:spPr>
        <p:txBody>
          <a:bodyPr wrap="square" rtlCol="0">
            <a:spAutoFit/>
          </a:bodyPr>
          <a:lstStyle/>
          <a:p>
            <a:r>
              <a:rPr lang="en-US" sz="1600" b="1" dirty="0"/>
              <a:t>1 Thessalonians 5:23 (ESV) </a:t>
            </a:r>
            <a:r>
              <a:rPr lang="en-US" sz="1600" baseline="30000" dirty="0"/>
              <a:t>23 </a:t>
            </a:r>
            <a:r>
              <a:rPr lang="en-US" sz="1600" dirty="0"/>
              <a:t> Now may the God of peace himself sanctify you completely, and may your whole spirit and soul and body be kept </a:t>
            </a:r>
            <a:r>
              <a:rPr lang="en-US" sz="1600" u="sng" dirty="0">
                <a:solidFill>
                  <a:srgbClr val="FFFF00"/>
                </a:solidFill>
              </a:rPr>
              <a:t>blameless at the coming of our Lord Jesus Christ. </a:t>
            </a:r>
            <a:r>
              <a:rPr lang="en-US" sz="1600" dirty="0"/>
              <a:t/>
            </a:r>
            <a:br>
              <a:rPr lang="en-US" sz="1600" dirty="0"/>
            </a:br>
            <a:endParaRPr lang="en-US" sz="1600" dirty="0"/>
          </a:p>
        </p:txBody>
      </p:sp>
    </p:spTree>
    <p:extLst>
      <p:ext uri="{BB962C8B-B14F-4D97-AF65-F5344CB8AC3E}">
        <p14:creationId xmlns:p14="http://schemas.microsoft.com/office/powerpoint/2010/main" val="531282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a:t>
            </a:r>
          </a:p>
        </p:txBody>
      </p:sp>
    </p:spTree>
    <p:extLst>
      <p:ext uri="{BB962C8B-B14F-4D97-AF65-F5344CB8AC3E}">
        <p14:creationId xmlns:p14="http://schemas.microsoft.com/office/powerpoint/2010/main" val="1012843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a:t>
            </a:r>
          </a:p>
        </p:txBody>
      </p:sp>
      <p:sp>
        <p:nvSpPr>
          <p:cNvPr id="3" name="TextBox 2"/>
          <p:cNvSpPr txBox="1"/>
          <p:nvPr/>
        </p:nvSpPr>
        <p:spPr>
          <a:xfrm>
            <a:off x="762000" y="1143000"/>
            <a:ext cx="7924800" cy="923330"/>
          </a:xfrm>
          <a:prstGeom prst="rect">
            <a:avLst/>
          </a:prstGeom>
          <a:noFill/>
        </p:spPr>
        <p:txBody>
          <a:bodyPr wrap="square" rtlCol="0">
            <a:spAutoFit/>
          </a:bodyPr>
          <a:lstStyle/>
          <a:p>
            <a:r>
              <a:rPr lang="en-US" dirty="0"/>
              <a:t>a "case study" of a crucial passage that comprises a particularly revealing "window" upon early Christian belief and piety, especially with reference to the place of Jesus in early Christian faith and practice</a:t>
            </a:r>
            <a:r>
              <a:rPr lang="en-US" dirty="0" smtClean="0"/>
              <a:t>.'</a:t>
            </a:r>
            <a:endParaRPr lang="en-US" dirty="0"/>
          </a:p>
        </p:txBody>
      </p:sp>
      <p:sp>
        <p:nvSpPr>
          <p:cNvPr id="4" name="TextBox 3"/>
          <p:cNvSpPr txBox="1"/>
          <p:nvPr/>
        </p:nvSpPr>
        <p:spPr>
          <a:xfrm>
            <a:off x="457200" y="2209800"/>
            <a:ext cx="8382000" cy="3785652"/>
          </a:xfrm>
          <a:prstGeom prst="rect">
            <a:avLst/>
          </a:prstGeom>
          <a:noFill/>
        </p:spPr>
        <p:txBody>
          <a:bodyPr wrap="square" rtlCol="0">
            <a:spAutoFit/>
          </a:bodyPr>
          <a:lstStyle/>
          <a:p>
            <a:r>
              <a:rPr lang="en-US" sz="1600" b="1" dirty="0"/>
              <a:t>Philippians 2:5-11 (ESV) </a:t>
            </a:r>
            <a:r>
              <a:rPr lang="en-US" sz="1600" baseline="30000" dirty="0"/>
              <a:t>5 </a:t>
            </a:r>
            <a:r>
              <a:rPr lang="en-US" sz="1600" dirty="0"/>
              <a:t> Have this mind among yourselves, which is yours in Christ Jesus, </a:t>
            </a:r>
            <a:br>
              <a:rPr lang="en-US" sz="1600" dirty="0"/>
            </a:br>
            <a:r>
              <a:rPr lang="en-US" sz="1600" baseline="30000" dirty="0"/>
              <a:t>6 </a:t>
            </a:r>
            <a:r>
              <a:rPr lang="en-US" sz="1600" dirty="0"/>
              <a:t> who, though he was in the form of God, </a:t>
            </a:r>
            <a:endParaRPr lang="en-US" sz="1600" dirty="0" smtClean="0"/>
          </a:p>
          <a:p>
            <a:r>
              <a:rPr lang="en-US" sz="1600" dirty="0"/>
              <a:t>	</a:t>
            </a:r>
            <a:r>
              <a:rPr lang="en-US" sz="1600" dirty="0" smtClean="0"/>
              <a:t>		did </a:t>
            </a:r>
            <a:r>
              <a:rPr lang="en-US" sz="1600" dirty="0"/>
              <a:t>not count equality with God a thing to be grasped, </a:t>
            </a:r>
            <a:br>
              <a:rPr lang="en-US" sz="1600" dirty="0"/>
            </a:br>
            <a:r>
              <a:rPr lang="en-US" sz="1600" baseline="30000" dirty="0"/>
              <a:t>7 </a:t>
            </a:r>
            <a:r>
              <a:rPr lang="en-US" sz="1600" dirty="0"/>
              <a:t> but emptied himself, </a:t>
            </a:r>
            <a:endParaRPr lang="en-US" sz="1600" dirty="0" smtClean="0"/>
          </a:p>
          <a:p>
            <a:r>
              <a:rPr lang="en-US" sz="1600" dirty="0"/>
              <a:t> </a:t>
            </a:r>
            <a:r>
              <a:rPr lang="en-US" sz="1600" dirty="0" smtClean="0"/>
              <a:t>  by </a:t>
            </a:r>
            <a:r>
              <a:rPr lang="en-US" sz="1600" dirty="0"/>
              <a:t>taking the form of a servant, </a:t>
            </a:r>
            <a:endParaRPr lang="en-US" sz="1600" dirty="0" smtClean="0"/>
          </a:p>
          <a:p>
            <a:r>
              <a:rPr lang="en-US" sz="1600" dirty="0"/>
              <a:t> </a:t>
            </a:r>
            <a:r>
              <a:rPr lang="en-US" sz="1600" dirty="0" smtClean="0"/>
              <a:t>  being </a:t>
            </a:r>
            <a:r>
              <a:rPr lang="en-US" sz="1600" dirty="0"/>
              <a:t>born in the likeness of men. </a:t>
            </a:r>
            <a:br>
              <a:rPr lang="en-US" sz="1600" dirty="0"/>
            </a:br>
            <a:r>
              <a:rPr lang="en-US" sz="1600" baseline="30000" dirty="0"/>
              <a:t>8 </a:t>
            </a:r>
            <a:r>
              <a:rPr lang="en-US" sz="1600" dirty="0"/>
              <a:t> </a:t>
            </a:r>
            <a:r>
              <a:rPr lang="en-US" sz="1600" dirty="0" smtClean="0"/>
              <a:t>                And </a:t>
            </a:r>
            <a:r>
              <a:rPr lang="en-US" sz="1600" dirty="0"/>
              <a:t>being found in human form, </a:t>
            </a:r>
            <a:endParaRPr lang="en-US" sz="1600" dirty="0" smtClean="0"/>
          </a:p>
          <a:p>
            <a:r>
              <a:rPr lang="en-US" sz="1600" dirty="0"/>
              <a:t> </a:t>
            </a:r>
            <a:r>
              <a:rPr lang="en-US" sz="1600" dirty="0" smtClean="0"/>
              <a:t>                        he </a:t>
            </a:r>
            <a:r>
              <a:rPr lang="en-US" sz="1600" dirty="0"/>
              <a:t>humbled himself by becoming obedient to the point of death, </a:t>
            </a:r>
            <a:endParaRPr lang="en-US" sz="1600" dirty="0" smtClean="0"/>
          </a:p>
          <a:p>
            <a:r>
              <a:rPr lang="en-US" sz="1600" dirty="0"/>
              <a:t> </a:t>
            </a:r>
            <a:r>
              <a:rPr lang="en-US" sz="1600" dirty="0" smtClean="0"/>
              <a:t>                        even </a:t>
            </a:r>
            <a:r>
              <a:rPr lang="en-US" sz="1600" dirty="0"/>
              <a:t>death on a cross. </a:t>
            </a:r>
            <a:br>
              <a:rPr lang="en-US" sz="1600" dirty="0"/>
            </a:br>
            <a:r>
              <a:rPr lang="en-US" sz="1600" baseline="30000" dirty="0"/>
              <a:t>9 </a:t>
            </a:r>
            <a:r>
              <a:rPr lang="en-US" sz="1600" dirty="0"/>
              <a:t> Therefore God has highly exalted him </a:t>
            </a:r>
            <a:endParaRPr lang="en-US" sz="1600" dirty="0" smtClean="0"/>
          </a:p>
          <a:p>
            <a:r>
              <a:rPr lang="en-US" sz="1600" dirty="0"/>
              <a:t> </a:t>
            </a:r>
            <a:r>
              <a:rPr lang="en-US" sz="1600" dirty="0" smtClean="0"/>
              <a:t>                            and </a:t>
            </a:r>
            <a:r>
              <a:rPr lang="en-US" sz="1600" dirty="0"/>
              <a:t>bestowed on him the name that is above every name, </a:t>
            </a:r>
            <a:br>
              <a:rPr lang="en-US" sz="1600" dirty="0"/>
            </a:br>
            <a:r>
              <a:rPr lang="en-US" sz="1600" baseline="30000" dirty="0"/>
              <a:t>10 </a:t>
            </a:r>
            <a:r>
              <a:rPr lang="en-US" sz="1600" dirty="0"/>
              <a:t> so that at the name of Jesus every knee should bow, </a:t>
            </a:r>
            <a:endParaRPr lang="en-US" sz="1600" dirty="0" smtClean="0"/>
          </a:p>
          <a:p>
            <a:r>
              <a:rPr lang="en-US" sz="1600" dirty="0"/>
              <a:t> </a:t>
            </a:r>
            <a:r>
              <a:rPr lang="en-US" sz="1600" dirty="0" smtClean="0"/>
              <a:t>                            in </a:t>
            </a:r>
            <a:r>
              <a:rPr lang="en-US" sz="1600" dirty="0"/>
              <a:t>heaven and on earth and under the earth, </a:t>
            </a:r>
            <a:br>
              <a:rPr lang="en-US" sz="1600" dirty="0"/>
            </a:br>
            <a:r>
              <a:rPr lang="en-US" sz="1600" baseline="30000" dirty="0"/>
              <a:t>11 </a:t>
            </a:r>
            <a:r>
              <a:rPr lang="en-US" sz="1600" dirty="0"/>
              <a:t> and every tongue confess that Jesus Christ is Lord, to the glory of God the Father. </a:t>
            </a:r>
          </a:p>
        </p:txBody>
      </p:sp>
    </p:spTree>
    <p:extLst>
      <p:ext uri="{BB962C8B-B14F-4D97-AF65-F5344CB8AC3E}">
        <p14:creationId xmlns:p14="http://schemas.microsoft.com/office/powerpoint/2010/main" val="3768800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Philemon </a:t>
            </a:r>
          </a:p>
        </p:txBody>
      </p:sp>
    </p:spTree>
    <p:extLst>
      <p:ext uri="{BB962C8B-B14F-4D97-AF65-F5344CB8AC3E}">
        <p14:creationId xmlns:p14="http://schemas.microsoft.com/office/powerpoint/2010/main" val="4108395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Jesus</a:t>
            </a:r>
          </a:p>
        </p:txBody>
      </p:sp>
      <p:sp>
        <p:nvSpPr>
          <p:cNvPr id="3" name="Content Placeholder 2"/>
          <p:cNvSpPr>
            <a:spLocks noGrp="1"/>
          </p:cNvSpPr>
          <p:nvPr>
            <p:ph idx="1"/>
          </p:nvPr>
        </p:nvSpPr>
        <p:spPr/>
        <p:txBody>
          <a:bodyPr>
            <a:normAutofit fontScale="62500" lnSpcReduction="20000"/>
          </a:bodyPr>
          <a:lstStyle/>
          <a:p>
            <a:pPr lvl="0"/>
            <a:r>
              <a:rPr lang="en-US" dirty="0"/>
              <a:t>He is the Christ (Messiah), the Anointed One foreseen by the Old Testament prophets.</a:t>
            </a:r>
          </a:p>
          <a:p>
            <a:pPr marL="0" indent="0">
              <a:buNone/>
            </a:pPr>
            <a:r>
              <a:rPr lang="en-US" dirty="0"/>
              <a:t>                    (Isaiah 9:6; Matthew 16:16; John 4:25–26; John 6:69)</a:t>
            </a:r>
          </a:p>
          <a:p>
            <a:pPr lvl="0"/>
            <a:r>
              <a:rPr lang="en-US" dirty="0"/>
              <a:t>He is the Savior of the world, the one who delivers from sin. </a:t>
            </a:r>
          </a:p>
          <a:p>
            <a:pPr lvl="1"/>
            <a:r>
              <a:rPr lang="en-US" dirty="0"/>
              <a:t>(John 3:16–18; John 4:42; Acts 5:31; 1 John 4:14)</a:t>
            </a:r>
          </a:p>
          <a:p>
            <a:pPr lvl="0"/>
            <a:r>
              <a:rPr lang="en-US" dirty="0"/>
              <a:t>He is the Lamb of God, the one who sacrificed His life for sins.</a:t>
            </a:r>
          </a:p>
          <a:p>
            <a:pPr lvl="1"/>
            <a:r>
              <a:rPr lang="en-US" dirty="0"/>
              <a:t>(Isaiah 53:7; John 1:29)</a:t>
            </a:r>
          </a:p>
          <a:p>
            <a:pPr lvl="0"/>
            <a:r>
              <a:rPr lang="en-US" dirty="0"/>
              <a:t>He is the Son of God, having a unique and intimate relationship with God the Father.</a:t>
            </a:r>
          </a:p>
          <a:p>
            <a:pPr lvl="1"/>
            <a:r>
              <a:rPr lang="en-US" dirty="0"/>
              <a:t>(John 20:31)</a:t>
            </a:r>
          </a:p>
          <a:p>
            <a:pPr lvl="0"/>
            <a:r>
              <a:rPr lang="en-US" dirty="0"/>
              <a:t>He is the Creator of all things. (John 1:3; Colossians 1:16–17, Hebrews 1:2, 3)</a:t>
            </a:r>
          </a:p>
          <a:p>
            <a:pPr lvl="0"/>
            <a:r>
              <a:rPr lang="en-US" dirty="0"/>
              <a:t>He is equal to God. (John 5:23; Philippians 2:6)</a:t>
            </a:r>
          </a:p>
          <a:p>
            <a:pPr lvl="0"/>
            <a:r>
              <a:rPr lang="en-US" dirty="0"/>
              <a:t>He is eternal, existing with God from the very beginning. (John 1:1–2)</a:t>
            </a:r>
          </a:p>
          <a:p>
            <a:pPr lvl="0"/>
            <a:r>
              <a:rPr lang="en-US" dirty="0"/>
              <a:t>He is God in the flesh, revealing to us what God is like. (John 1:18, Hebrews 1:3)</a:t>
            </a:r>
          </a:p>
          <a:p>
            <a:pPr lvl="0"/>
            <a:r>
              <a:rPr lang="en-US" dirty="0"/>
              <a:t>He is the Lord of all. (Acts 10:36, Philippians 2:9–11)</a:t>
            </a:r>
          </a:p>
          <a:p>
            <a:pPr lvl="0"/>
            <a:r>
              <a:rPr lang="en-US" dirty="0"/>
              <a:t>He was born of a virgin. (Isaiah 7:14, Matthew 1:22–23; Luke 1:27–35)</a:t>
            </a:r>
          </a:p>
          <a:p>
            <a:pPr lvl="0"/>
            <a:r>
              <a:rPr lang="en-US" dirty="0"/>
              <a:t>He has the authority to forgive sins. (Mark 2:10)</a:t>
            </a:r>
          </a:p>
          <a:p>
            <a:pPr lvl="0"/>
            <a:r>
              <a:rPr lang="en-US" dirty="0"/>
              <a:t>He is worshiped. (John 9:38; Luke 24:52; Hebrews 1:6)</a:t>
            </a:r>
          </a:p>
          <a:p>
            <a:pPr lvl="0"/>
            <a:r>
              <a:rPr lang="en-US" dirty="0"/>
              <a:t>He is the living Savior, raised from the dead and sitting today at the right hand of God;</a:t>
            </a:r>
          </a:p>
          <a:p>
            <a:pPr lvl="0"/>
            <a:r>
              <a:rPr lang="en-US" dirty="0"/>
              <a:t>By His resurrection we have new life. (1 Peter 3:21–22; Romans 8:34)</a:t>
            </a:r>
          </a:p>
          <a:p>
            <a:endParaRPr lang="en-US" dirty="0"/>
          </a:p>
        </p:txBody>
      </p:sp>
    </p:spTree>
    <p:extLst>
      <p:ext uri="{BB962C8B-B14F-4D97-AF65-F5344CB8AC3E}">
        <p14:creationId xmlns:p14="http://schemas.microsoft.com/office/powerpoint/2010/main" val="396125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5" name="TextBox 4"/>
          <p:cNvSpPr txBox="1"/>
          <p:nvPr/>
        </p:nvSpPr>
        <p:spPr>
          <a:xfrm>
            <a:off x="685800" y="1219200"/>
            <a:ext cx="8077200" cy="830997"/>
          </a:xfrm>
          <a:prstGeom prst="rect">
            <a:avLst/>
          </a:prstGeom>
          <a:noFill/>
        </p:spPr>
        <p:txBody>
          <a:bodyPr wrap="square" rtlCol="0">
            <a:spAutoFit/>
          </a:bodyPr>
          <a:lstStyle/>
          <a:p>
            <a:r>
              <a:rPr lang="en-US" sz="1600" b="1" dirty="0"/>
              <a:t>2 Thessalonians 1:1-2 (ESV) </a:t>
            </a:r>
            <a:r>
              <a:rPr lang="en-US" sz="1600" baseline="30000" dirty="0"/>
              <a:t>1 </a:t>
            </a:r>
            <a:r>
              <a:rPr lang="en-US" sz="1600" dirty="0"/>
              <a:t> Paul, Silvanus, and Timothy, To the church of the Thessalonians </a:t>
            </a:r>
            <a:r>
              <a:rPr lang="en-US" sz="1600" u="sng" dirty="0">
                <a:solidFill>
                  <a:srgbClr val="FFFF00"/>
                </a:solidFill>
              </a:rPr>
              <a:t>in God our Father and the Lord Jesus Christ: </a:t>
            </a:r>
            <a:br>
              <a:rPr lang="en-US" sz="1600" u="sng" dirty="0">
                <a:solidFill>
                  <a:srgbClr val="FFFF00"/>
                </a:solidFill>
              </a:rPr>
            </a:br>
            <a:r>
              <a:rPr lang="en-US" sz="1600" u="sng" baseline="30000" dirty="0">
                <a:solidFill>
                  <a:srgbClr val="FFFF00"/>
                </a:solidFill>
              </a:rPr>
              <a:t>2 </a:t>
            </a:r>
            <a:r>
              <a:rPr lang="en-US" sz="1600" u="sng" dirty="0">
                <a:solidFill>
                  <a:srgbClr val="FFFF00"/>
                </a:solidFill>
              </a:rPr>
              <a:t> Grace to you and peace from God our Father and the Lord Jesus Christ. </a:t>
            </a:r>
          </a:p>
        </p:txBody>
      </p:sp>
      <p:sp>
        <p:nvSpPr>
          <p:cNvPr id="6" name="TextBox 5"/>
          <p:cNvSpPr txBox="1"/>
          <p:nvPr/>
        </p:nvSpPr>
        <p:spPr>
          <a:xfrm>
            <a:off x="685800" y="2133600"/>
            <a:ext cx="8077200" cy="1077218"/>
          </a:xfrm>
          <a:prstGeom prst="rect">
            <a:avLst/>
          </a:prstGeom>
          <a:noFill/>
        </p:spPr>
        <p:txBody>
          <a:bodyPr wrap="square" rtlCol="0">
            <a:spAutoFit/>
          </a:bodyPr>
          <a:lstStyle/>
          <a:p>
            <a:r>
              <a:rPr lang="en-US" sz="1600" b="1" dirty="0"/>
              <a:t>2 Thessalonians 1:7-8 (ESV) </a:t>
            </a:r>
            <a:r>
              <a:rPr lang="en-US" sz="1600" baseline="30000" dirty="0"/>
              <a:t>7 </a:t>
            </a:r>
            <a:r>
              <a:rPr lang="en-US" sz="1600" dirty="0"/>
              <a:t> and to grant relief to you who are afflicted as well as to us, </a:t>
            </a:r>
            <a:r>
              <a:rPr lang="en-US" sz="1600" u="sng" dirty="0">
                <a:solidFill>
                  <a:srgbClr val="FFFF00"/>
                </a:solidFill>
              </a:rPr>
              <a:t>when the Lord Jesus is revealed from heaven with his mighty angels </a:t>
            </a:r>
            <a:r>
              <a:rPr lang="en-US" sz="1600" baseline="30000" dirty="0"/>
              <a:t>8 </a:t>
            </a:r>
            <a:r>
              <a:rPr lang="en-US" sz="1600" dirty="0"/>
              <a:t> in flaming fire, inflicting vengeance on those who do not know God and on those who do not obey the gospel of our Lord Jesus. </a:t>
            </a:r>
          </a:p>
        </p:txBody>
      </p:sp>
      <p:sp>
        <p:nvSpPr>
          <p:cNvPr id="7" name="TextBox 6"/>
          <p:cNvSpPr txBox="1"/>
          <p:nvPr/>
        </p:nvSpPr>
        <p:spPr>
          <a:xfrm>
            <a:off x="685800" y="3330000"/>
            <a:ext cx="8077200" cy="584775"/>
          </a:xfrm>
          <a:prstGeom prst="rect">
            <a:avLst/>
          </a:prstGeom>
          <a:noFill/>
        </p:spPr>
        <p:txBody>
          <a:bodyPr wrap="square" rtlCol="0">
            <a:spAutoFit/>
          </a:bodyPr>
          <a:lstStyle/>
          <a:p>
            <a:r>
              <a:rPr lang="en-US" sz="1600" b="1" dirty="0"/>
              <a:t>2 Thessalonians 1:12 (ESV) </a:t>
            </a:r>
            <a:r>
              <a:rPr lang="en-US" sz="1600" baseline="30000" dirty="0"/>
              <a:t>12 </a:t>
            </a:r>
            <a:r>
              <a:rPr lang="en-US" sz="1600" dirty="0"/>
              <a:t> </a:t>
            </a:r>
            <a:r>
              <a:rPr lang="en-US" sz="1600" u="sng" dirty="0">
                <a:solidFill>
                  <a:srgbClr val="FFFF00"/>
                </a:solidFill>
              </a:rPr>
              <a:t>so that the name of our Lord Jesus may be glorified in you, and you in him, according to the grace of our God and the Lord Jesus Christ. </a:t>
            </a:r>
          </a:p>
        </p:txBody>
      </p:sp>
      <p:sp>
        <p:nvSpPr>
          <p:cNvPr id="8" name="TextBox 7"/>
          <p:cNvSpPr txBox="1"/>
          <p:nvPr/>
        </p:nvSpPr>
        <p:spPr>
          <a:xfrm>
            <a:off x="685800" y="4114800"/>
            <a:ext cx="8077200" cy="1323439"/>
          </a:xfrm>
          <a:prstGeom prst="rect">
            <a:avLst/>
          </a:prstGeom>
          <a:noFill/>
        </p:spPr>
        <p:txBody>
          <a:bodyPr wrap="square" rtlCol="0">
            <a:spAutoFit/>
          </a:bodyPr>
          <a:lstStyle/>
          <a:p>
            <a:r>
              <a:rPr lang="en-US" sz="1600" b="1" dirty="0"/>
              <a:t>2 Thessalonians 2:13-14 (ESV) </a:t>
            </a:r>
            <a:r>
              <a:rPr lang="en-US" sz="1600" baseline="30000" dirty="0"/>
              <a:t>13 </a:t>
            </a:r>
            <a:r>
              <a:rPr lang="en-US" sz="1600" dirty="0"/>
              <a:t> But we ought always to give thanks to God for you, brothers beloved by the Lord, because God chose you as the first fruits to be saved, through sanctification by the Spirit and belief in the truth.  </a:t>
            </a:r>
            <a:r>
              <a:rPr lang="en-US" sz="1600" baseline="30000" dirty="0"/>
              <a:t>14 </a:t>
            </a:r>
            <a:r>
              <a:rPr lang="en-US" sz="1600" dirty="0"/>
              <a:t> </a:t>
            </a:r>
            <a:r>
              <a:rPr lang="en-US" sz="1600" u="sng" dirty="0">
                <a:solidFill>
                  <a:srgbClr val="FFFF00"/>
                </a:solidFill>
              </a:rPr>
              <a:t>To this he called you through our gospel, so that you may obtain the glory of our Lord Jesus Christ. </a:t>
            </a:r>
          </a:p>
          <a:p>
            <a:endParaRPr lang="en-US" sz="1600" dirty="0"/>
          </a:p>
        </p:txBody>
      </p:sp>
      <p:sp>
        <p:nvSpPr>
          <p:cNvPr id="9" name="TextBox 8"/>
          <p:cNvSpPr txBox="1"/>
          <p:nvPr/>
        </p:nvSpPr>
        <p:spPr>
          <a:xfrm>
            <a:off x="685800" y="5438239"/>
            <a:ext cx="8077200" cy="830997"/>
          </a:xfrm>
          <a:prstGeom prst="rect">
            <a:avLst/>
          </a:prstGeom>
          <a:noFill/>
        </p:spPr>
        <p:txBody>
          <a:bodyPr wrap="square" rtlCol="0">
            <a:spAutoFit/>
          </a:bodyPr>
          <a:lstStyle/>
          <a:p>
            <a:r>
              <a:rPr lang="en-US" sz="1600" b="1" dirty="0"/>
              <a:t>2 Thessalonians 2:16-17 (ESV) </a:t>
            </a:r>
            <a:r>
              <a:rPr lang="en-US" sz="1600" baseline="30000" dirty="0"/>
              <a:t>16 </a:t>
            </a:r>
            <a:r>
              <a:rPr lang="en-US" sz="1600" dirty="0"/>
              <a:t> </a:t>
            </a:r>
            <a:r>
              <a:rPr lang="en-US" sz="1600" u="sng" dirty="0">
                <a:solidFill>
                  <a:srgbClr val="FFFF00"/>
                </a:solidFill>
              </a:rPr>
              <a:t>Now may our Lord Jesus Christ himself, and God our Father, </a:t>
            </a:r>
            <a:r>
              <a:rPr lang="en-US" sz="1600" dirty="0"/>
              <a:t>who loved us and gave us eternal comfort and good hope through grace, </a:t>
            </a:r>
            <a:br>
              <a:rPr lang="en-US" sz="1600" dirty="0"/>
            </a:br>
            <a:r>
              <a:rPr lang="en-US" sz="1600" baseline="30000" dirty="0"/>
              <a:t>17 </a:t>
            </a:r>
            <a:r>
              <a:rPr lang="en-US" sz="1600" dirty="0"/>
              <a:t> comfort your hearts and establish them in every good work and word. </a:t>
            </a:r>
          </a:p>
        </p:txBody>
      </p:sp>
    </p:spTree>
    <p:extLst>
      <p:ext uri="{BB962C8B-B14F-4D97-AF65-F5344CB8AC3E}">
        <p14:creationId xmlns:p14="http://schemas.microsoft.com/office/powerpoint/2010/main" val="2800819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3" name="TextBox 2"/>
          <p:cNvSpPr txBox="1"/>
          <p:nvPr/>
        </p:nvSpPr>
        <p:spPr>
          <a:xfrm>
            <a:off x="685800" y="1219200"/>
            <a:ext cx="8077200" cy="646331"/>
          </a:xfrm>
          <a:prstGeom prst="rect">
            <a:avLst/>
          </a:prstGeom>
          <a:noFill/>
        </p:spPr>
        <p:txBody>
          <a:bodyPr wrap="square" rtlCol="0">
            <a:spAutoFit/>
          </a:bodyPr>
          <a:lstStyle/>
          <a:p>
            <a:r>
              <a:rPr lang="en-US" b="1" dirty="0"/>
              <a:t>2 Thessalonians 3:5 (ESV) </a:t>
            </a:r>
            <a:r>
              <a:rPr lang="en-US" baseline="30000" dirty="0"/>
              <a:t>5 </a:t>
            </a:r>
            <a:r>
              <a:rPr lang="en-US" dirty="0"/>
              <a:t> </a:t>
            </a:r>
            <a:r>
              <a:rPr lang="en-US" u="sng" dirty="0">
                <a:solidFill>
                  <a:srgbClr val="FFFF00"/>
                </a:solidFill>
              </a:rPr>
              <a:t>May the Lord direct your hearts to the love of God and to the steadfastness of Christ. </a:t>
            </a:r>
          </a:p>
        </p:txBody>
      </p:sp>
      <p:sp>
        <p:nvSpPr>
          <p:cNvPr id="4" name="TextBox 3"/>
          <p:cNvSpPr txBox="1"/>
          <p:nvPr/>
        </p:nvSpPr>
        <p:spPr>
          <a:xfrm>
            <a:off x="685800" y="2209800"/>
            <a:ext cx="8077200" cy="923330"/>
          </a:xfrm>
          <a:prstGeom prst="rect">
            <a:avLst/>
          </a:prstGeom>
          <a:noFill/>
        </p:spPr>
        <p:txBody>
          <a:bodyPr wrap="square" rtlCol="0">
            <a:spAutoFit/>
          </a:bodyPr>
          <a:lstStyle/>
          <a:p>
            <a:r>
              <a:rPr lang="en-US" b="1" dirty="0"/>
              <a:t>2 Thessalonians 3:6 (ESV) </a:t>
            </a:r>
            <a:r>
              <a:rPr lang="en-US" baseline="30000" dirty="0"/>
              <a:t>6 </a:t>
            </a:r>
            <a:r>
              <a:rPr lang="en-US" dirty="0"/>
              <a:t> Now we command you, brothers, </a:t>
            </a:r>
            <a:r>
              <a:rPr lang="en-US" u="sng" dirty="0">
                <a:solidFill>
                  <a:srgbClr val="FFFF00"/>
                </a:solidFill>
              </a:rPr>
              <a:t>in the name of our Lord Jesus Christ,</a:t>
            </a:r>
            <a:r>
              <a:rPr lang="en-US" dirty="0"/>
              <a:t> that you keep away from any brother who is walking in idleness and not in accord with the tradition that you received from us. </a:t>
            </a:r>
          </a:p>
        </p:txBody>
      </p:sp>
      <p:sp>
        <p:nvSpPr>
          <p:cNvPr id="11" name="TextBox 10"/>
          <p:cNvSpPr txBox="1"/>
          <p:nvPr/>
        </p:nvSpPr>
        <p:spPr>
          <a:xfrm>
            <a:off x="685800" y="3505200"/>
            <a:ext cx="8077200" cy="923330"/>
          </a:xfrm>
          <a:prstGeom prst="rect">
            <a:avLst/>
          </a:prstGeom>
          <a:noFill/>
        </p:spPr>
        <p:txBody>
          <a:bodyPr wrap="square" rtlCol="0">
            <a:spAutoFit/>
          </a:bodyPr>
          <a:lstStyle/>
          <a:p>
            <a:r>
              <a:rPr lang="en-US" b="1" dirty="0"/>
              <a:t>2 Thessalonians 3:12 (ESV) </a:t>
            </a:r>
            <a:r>
              <a:rPr lang="en-US" baseline="30000" dirty="0"/>
              <a:t>12 </a:t>
            </a:r>
            <a:r>
              <a:rPr lang="en-US" dirty="0"/>
              <a:t> Now such persons we command and </a:t>
            </a:r>
            <a:r>
              <a:rPr lang="en-US" u="sng" dirty="0">
                <a:solidFill>
                  <a:srgbClr val="FFFF00"/>
                </a:solidFill>
              </a:rPr>
              <a:t>encourage in the Lord Jesus Christ </a:t>
            </a:r>
            <a:r>
              <a:rPr lang="en-US" dirty="0"/>
              <a:t>to do their work quietly and to earn their own living. </a:t>
            </a:r>
          </a:p>
        </p:txBody>
      </p:sp>
      <p:sp>
        <p:nvSpPr>
          <p:cNvPr id="12" name="TextBox 11"/>
          <p:cNvSpPr txBox="1"/>
          <p:nvPr/>
        </p:nvSpPr>
        <p:spPr>
          <a:xfrm>
            <a:off x="685800" y="4724400"/>
            <a:ext cx="8001000" cy="1200329"/>
          </a:xfrm>
          <a:prstGeom prst="rect">
            <a:avLst/>
          </a:prstGeom>
          <a:noFill/>
        </p:spPr>
        <p:txBody>
          <a:bodyPr wrap="square" rtlCol="0">
            <a:spAutoFit/>
          </a:bodyPr>
          <a:lstStyle/>
          <a:p>
            <a:r>
              <a:rPr lang="en-US" b="1" dirty="0"/>
              <a:t>2 Thessalonians 3:17-18 (ESV) </a:t>
            </a:r>
            <a:r>
              <a:rPr lang="en-US" baseline="30000" dirty="0"/>
              <a:t>17 </a:t>
            </a:r>
            <a:r>
              <a:rPr lang="en-US" dirty="0"/>
              <a:t> I, Paul, write this greeting with my own hand. This is the sign of genuineness in every letter of mine; it is the way I write. </a:t>
            </a:r>
            <a:br>
              <a:rPr lang="en-US" dirty="0"/>
            </a:br>
            <a:r>
              <a:rPr lang="en-US" baseline="30000" dirty="0"/>
              <a:t>18 </a:t>
            </a:r>
            <a:r>
              <a:rPr lang="en-US" dirty="0"/>
              <a:t> </a:t>
            </a:r>
            <a:r>
              <a:rPr lang="en-US" u="sng" dirty="0">
                <a:solidFill>
                  <a:srgbClr val="FFFF00"/>
                </a:solidFill>
              </a:rPr>
              <a:t>The grace of our Lord Jesus Christ be with you all. </a:t>
            </a:r>
          </a:p>
        </p:txBody>
      </p:sp>
    </p:spTree>
    <p:extLst>
      <p:ext uri="{BB962C8B-B14F-4D97-AF65-F5344CB8AC3E}">
        <p14:creationId xmlns:p14="http://schemas.microsoft.com/office/powerpoint/2010/main" val="153442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of Modern Scholar</a:t>
            </a:r>
          </a:p>
        </p:txBody>
      </p:sp>
      <p:sp>
        <p:nvSpPr>
          <p:cNvPr id="3" name="Content Placeholder 2"/>
          <p:cNvSpPr>
            <a:spLocks noGrp="1"/>
          </p:cNvSpPr>
          <p:nvPr>
            <p:ph idx="1"/>
          </p:nvPr>
        </p:nvSpPr>
        <p:spPr/>
        <p:txBody>
          <a:bodyPr/>
          <a:lstStyle/>
          <a:p>
            <a:r>
              <a:rPr lang="en-US" dirty="0"/>
              <a:t>The followers of Jesus invented his deity after his death</a:t>
            </a:r>
          </a:p>
          <a:p>
            <a:r>
              <a:rPr lang="en-US" dirty="0"/>
              <a:t>Jesus was a Magician </a:t>
            </a:r>
          </a:p>
          <a:p>
            <a:r>
              <a:rPr lang="en-US" dirty="0"/>
              <a:t>Jesus is a non-apocalyptic, teasing teacher</a:t>
            </a:r>
          </a:p>
          <a:p>
            <a:r>
              <a:rPr lang="en-US" dirty="0"/>
              <a:t>Jesus was an apocalyptic prophet</a:t>
            </a:r>
          </a:p>
          <a:p>
            <a:r>
              <a:rPr lang="en-US" dirty="0"/>
              <a:t>Jesus was a Cynic </a:t>
            </a:r>
          </a:p>
          <a:p>
            <a:r>
              <a:rPr lang="en-US" dirty="0"/>
              <a:t>Jesus just man </a:t>
            </a:r>
          </a:p>
          <a:p>
            <a:r>
              <a:rPr lang="en-US" dirty="0"/>
              <a:t>Jesus never claimed to be God </a:t>
            </a:r>
          </a:p>
          <a:p>
            <a:r>
              <a:rPr lang="en-US" dirty="0"/>
              <a:t>Jesus was a revolutionary, a sage, an iconoclastic Jew</a:t>
            </a:r>
          </a:p>
          <a:p>
            <a:endParaRPr lang="en-US" dirty="0"/>
          </a:p>
        </p:txBody>
      </p:sp>
    </p:spTree>
    <p:extLst>
      <p:ext uri="{BB962C8B-B14F-4D97-AF65-F5344CB8AC3E}">
        <p14:creationId xmlns:p14="http://schemas.microsoft.com/office/powerpoint/2010/main" val="297967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838200"/>
          </a:xfrm>
        </p:spPr>
        <p:txBody>
          <a:bodyPr/>
          <a:lstStyle/>
          <a:p>
            <a:r>
              <a:rPr lang="en-US" dirty="0"/>
              <a:t>Class Outline</a:t>
            </a:r>
          </a:p>
        </p:txBody>
      </p:sp>
      <p:graphicFrame>
        <p:nvGraphicFramePr>
          <p:cNvPr id="8" name="Table 7"/>
          <p:cNvGraphicFramePr>
            <a:graphicFrameLocks noGrp="1"/>
          </p:cNvGraphicFramePr>
          <p:nvPr>
            <p:extLst>
              <p:ext uri="{D42A27DB-BD31-4B8C-83A1-F6EECF244321}">
                <p14:modId xmlns:p14="http://schemas.microsoft.com/office/powerpoint/2010/main" val="3883029570"/>
              </p:ext>
            </p:extLst>
          </p:nvPr>
        </p:nvGraphicFramePr>
        <p:xfrm>
          <a:off x="457200" y="1295400"/>
          <a:ext cx="8458200" cy="4788619"/>
        </p:xfrm>
        <a:graphic>
          <a:graphicData uri="http://schemas.openxmlformats.org/drawingml/2006/table">
            <a:tbl>
              <a:tblPr firstRow="1" firstCol="1" bandRow="1">
                <a:tableStyleId>{5C22544A-7EE6-4342-B048-85BDC9FD1C3A}</a:tableStyleId>
              </a:tblPr>
              <a:tblGrid>
                <a:gridCol w="762000">
                  <a:extLst>
                    <a:ext uri="{9D8B030D-6E8A-4147-A177-3AD203B41FA5}">
                      <a16:colId xmlns="" xmlns:a16="http://schemas.microsoft.com/office/drawing/2014/main" val="20000"/>
                    </a:ext>
                  </a:extLst>
                </a:gridCol>
                <a:gridCol w="7696200">
                  <a:extLst>
                    <a:ext uri="{9D8B030D-6E8A-4147-A177-3AD203B41FA5}">
                      <a16:colId xmlns="" xmlns:a16="http://schemas.microsoft.com/office/drawing/2014/main" val="20001"/>
                    </a:ext>
                  </a:extLst>
                </a:gridCol>
              </a:tblGrid>
              <a:tr h="452023">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Lesson</a:t>
                      </a:r>
                      <a:endParaRPr lang="en-US" sz="1400" dirty="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Description</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0"/>
                  </a:ext>
                </a:extLst>
              </a:tr>
              <a:tr h="29889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Jesus of the Bible vs Reinvented Jesus of Modern Man</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1"/>
                  </a:ext>
                </a:extLst>
              </a:tr>
              <a:tr h="141257">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Tools for Examination of the Evidence</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2"/>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Does the Eyewitness Evidence of the Biographies of Jesus the Christ Stand Up to Scrutiny?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3"/>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4</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the Documentary Evidence (Jesus’ Biographies) Reliably Preserved for 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4"/>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5</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Is There Credible Non-Biblical Evidence for Jesus outside His Biographies?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5"/>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6</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Does Archaeology/the Scientific Evidence Confirm or Contradict Biographies of Jesus?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6"/>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7</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Jesus Really Convinced That He Was the Son of God and did Jesus the Christ fulfill the Attributes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7"/>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8</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Psychological Evidence; Was Jesus Crazy When He Claimed to Be the Son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8"/>
                  </a:ext>
                </a:extLst>
              </a:tr>
              <a:tr h="52613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9</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Fingerprint Evidence – Prophecy</a:t>
                      </a:r>
                    </a:p>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Did Jesus—and Jesus Alone—Match the Identity of the Messiah?</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9"/>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10</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Resurrection – was Jesus Raised from the Dead?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10"/>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What is the Evidence of that Jesus was seen Alive after His Death on the Cross?</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11"/>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Tactics for Discussing the Case for Jesus the Christ</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12"/>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What Does the Evidence Establish—And What Does It Mean Today?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55275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681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77827" name="Picture 4"/>
          <p:cNvPicPr>
            <a:picLocks noChangeAspect="1"/>
          </p:cNvPicPr>
          <p:nvPr/>
        </p:nvPicPr>
        <p:blipFill>
          <a:blip r:embed="rId2">
            <a:extLst>
              <a:ext uri="{28A0092B-C50C-407E-A947-70E740481C1C}">
                <a14:useLocalDpi xmlns:a14="http://schemas.microsoft.com/office/drawing/2010/main" val="0"/>
              </a:ext>
            </a:extLst>
          </a:blip>
          <a:srcRect l="4854" r="-4854" b="7864"/>
          <a:stretch>
            <a:fillRect/>
          </a:stretch>
        </p:blipFill>
        <p:spPr bwMode="auto">
          <a:xfrm>
            <a:off x="0" y="1606550"/>
            <a:ext cx="5656263"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522788" y="2890838"/>
            <a:ext cx="2697162" cy="69850"/>
          </a:xfrm>
          <a:custGeom>
            <a:avLst/>
            <a:gdLst>
              <a:gd name="connsiteX0" fmla="*/ 0 w 2696705"/>
              <a:gd name="connsiteY0" fmla="*/ 0 h 69742"/>
              <a:gd name="connsiteX1" fmla="*/ 54244 w 2696705"/>
              <a:gd name="connsiteY1" fmla="*/ 7749 h 69742"/>
              <a:gd name="connsiteX2" fmla="*/ 85241 w 2696705"/>
              <a:gd name="connsiteY2" fmla="*/ 23247 h 69742"/>
              <a:gd name="connsiteX3" fmla="*/ 232475 w 2696705"/>
              <a:gd name="connsiteY3" fmla="*/ 30996 h 69742"/>
              <a:gd name="connsiteX4" fmla="*/ 813661 w 2696705"/>
              <a:gd name="connsiteY4" fmla="*/ 46495 h 69742"/>
              <a:gd name="connsiteX5" fmla="*/ 1131376 w 2696705"/>
              <a:gd name="connsiteY5" fmla="*/ 61993 h 69742"/>
              <a:gd name="connsiteX6" fmla="*/ 2696705 w 2696705"/>
              <a:gd name="connsiteY6" fmla="*/ 69742 h 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6705" h="69742">
                <a:moveTo>
                  <a:pt x="0" y="0"/>
                </a:moveTo>
                <a:cubicBezTo>
                  <a:pt x="18081" y="2583"/>
                  <a:pt x="36623" y="2943"/>
                  <a:pt x="54244" y="7749"/>
                </a:cubicBezTo>
                <a:cubicBezTo>
                  <a:pt x="65389" y="10788"/>
                  <a:pt x="73786" y="21753"/>
                  <a:pt x="85241" y="23247"/>
                </a:cubicBezTo>
                <a:cubicBezTo>
                  <a:pt x="133974" y="29603"/>
                  <a:pt x="183382" y="28713"/>
                  <a:pt x="232475" y="30996"/>
                </a:cubicBezTo>
                <a:cubicBezTo>
                  <a:pt x="492897" y="43108"/>
                  <a:pt x="477896" y="39911"/>
                  <a:pt x="813661" y="46495"/>
                </a:cubicBezTo>
                <a:lnTo>
                  <a:pt x="1131376" y="61993"/>
                </a:lnTo>
                <a:lnTo>
                  <a:pt x="2696705" y="69742"/>
                </a:lnTo>
              </a:path>
            </a:pathLst>
          </a:cu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Freeform 8"/>
          <p:cNvSpPr/>
          <p:nvPr/>
        </p:nvSpPr>
        <p:spPr>
          <a:xfrm>
            <a:off x="4484688" y="2974975"/>
            <a:ext cx="2719387" cy="3898900"/>
          </a:xfrm>
          <a:custGeom>
            <a:avLst/>
            <a:gdLst>
              <a:gd name="connsiteX0" fmla="*/ 2938018 w 2938018"/>
              <a:gd name="connsiteY0" fmla="*/ 0 h 4308529"/>
              <a:gd name="connsiteX1" fmla="*/ 2930269 w 2938018"/>
              <a:gd name="connsiteY1" fmla="*/ 309966 h 4308529"/>
              <a:gd name="connsiteX2" fmla="*/ 2922519 w 2938018"/>
              <a:gd name="connsiteY2" fmla="*/ 379708 h 4308529"/>
              <a:gd name="connsiteX3" fmla="*/ 2899272 w 2938018"/>
              <a:gd name="connsiteY3" fmla="*/ 472698 h 4308529"/>
              <a:gd name="connsiteX4" fmla="*/ 2868275 w 2938018"/>
              <a:gd name="connsiteY4" fmla="*/ 511444 h 4308529"/>
              <a:gd name="connsiteX5" fmla="*/ 2845028 w 2938018"/>
              <a:gd name="connsiteY5" fmla="*/ 542441 h 4308529"/>
              <a:gd name="connsiteX6" fmla="*/ 2829530 w 2938018"/>
              <a:gd name="connsiteY6" fmla="*/ 565688 h 4308529"/>
              <a:gd name="connsiteX7" fmla="*/ 2806282 w 2938018"/>
              <a:gd name="connsiteY7" fmla="*/ 573437 h 4308529"/>
              <a:gd name="connsiteX8" fmla="*/ 2759787 w 2938018"/>
              <a:gd name="connsiteY8" fmla="*/ 658678 h 4308529"/>
              <a:gd name="connsiteX9" fmla="*/ 2736540 w 2938018"/>
              <a:gd name="connsiteY9" fmla="*/ 712922 h 4308529"/>
              <a:gd name="connsiteX10" fmla="*/ 2728791 w 2938018"/>
              <a:gd name="connsiteY10" fmla="*/ 736169 h 4308529"/>
              <a:gd name="connsiteX11" fmla="*/ 2705543 w 2938018"/>
              <a:gd name="connsiteY11" fmla="*/ 759417 h 4308529"/>
              <a:gd name="connsiteX12" fmla="*/ 2697794 w 2938018"/>
              <a:gd name="connsiteY12" fmla="*/ 782664 h 4308529"/>
              <a:gd name="connsiteX13" fmla="*/ 2690045 w 2938018"/>
              <a:gd name="connsiteY13" fmla="*/ 813661 h 4308529"/>
              <a:gd name="connsiteX14" fmla="*/ 2674547 w 2938018"/>
              <a:gd name="connsiteY14" fmla="*/ 860156 h 4308529"/>
              <a:gd name="connsiteX15" fmla="*/ 2659048 w 2938018"/>
              <a:gd name="connsiteY15" fmla="*/ 875654 h 4308529"/>
              <a:gd name="connsiteX16" fmla="*/ 2643550 w 2938018"/>
              <a:gd name="connsiteY16" fmla="*/ 906651 h 4308529"/>
              <a:gd name="connsiteX17" fmla="*/ 2589306 w 2938018"/>
              <a:gd name="connsiteY17" fmla="*/ 945396 h 4308529"/>
              <a:gd name="connsiteX18" fmla="*/ 2558309 w 2938018"/>
              <a:gd name="connsiteY18" fmla="*/ 991891 h 4308529"/>
              <a:gd name="connsiteX19" fmla="*/ 2496316 w 2938018"/>
              <a:gd name="connsiteY19" fmla="*/ 1053885 h 4308529"/>
              <a:gd name="connsiteX20" fmla="*/ 2449821 w 2938018"/>
              <a:gd name="connsiteY20" fmla="*/ 1131376 h 4308529"/>
              <a:gd name="connsiteX21" fmla="*/ 2403326 w 2938018"/>
              <a:gd name="connsiteY21" fmla="*/ 1170122 h 4308529"/>
              <a:gd name="connsiteX22" fmla="*/ 2387828 w 2938018"/>
              <a:gd name="connsiteY22" fmla="*/ 1232115 h 4308529"/>
              <a:gd name="connsiteX23" fmla="*/ 2372330 w 2938018"/>
              <a:gd name="connsiteY23" fmla="*/ 1255363 h 4308529"/>
              <a:gd name="connsiteX24" fmla="*/ 2364580 w 2938018"/>
              <a:gd name="connsiteY24" fmla="*/ 1278610 h 4308529"/>
              <a:gd name="connsiteX25" fmla="*/ 2341333 w 2938018"/>
              <a:gd name="connsiteY25" fmla="*/ 1294108 h 4308529"/>
              <a:gd name="connsiteX26" fmla="*/ 2310336 w 2938018"/>
              <a:gd name="connsiteY26" fmla="*/ 1371600 h 4308529"/>
              <a:gd name="connsiteX27" fmla="*/ 2287089 w 2938018"/>
              <a:gd name="connsiteY27" fmla="*/ 1410346 h 4308529"/>
              <a:gd name="connsiteX28" fmla="*/ 2263841 w 2938018"/>
              <a:gd name="connsiteY28" fmla="*/ 1480088 h 4308529"/>
              <a:gd name="connsiteX29" fmla="*/ 2256092 w 2938018"/>
              <a:gd name="connsiteY29" fmla="*/ 1503335 h 4308529"/>
              <a:gd name="connsiteX30" fmla="*/ 2232845 w 2938018"/>
              <a:gd name="connsiteY30" fmla="*/ 1549830 h 4308529"/>
              <a:gd name="connsiteX31" fmla="*/ 2178601 w 2938018"/>
              <a:gd name="connsiteY31" fmla="*/ 1642820 h 4308529"/>
              <a:gd name="connsiteX32" fmla="*/ 2163102 w 2938018"/>
              <a:gd name="connsiteY32" fmla="*/ 1673817 h 4308529"/>
              <a:gd name="connsiteX33" fmla="*/ 2139855 w 2938018"/>
              <a:gd name="connsiteY33" fmla="*/ 1759057 h 4308529"/>
              <a:gd name="connsiteX34" fmla="*/ 2132106 w 2938018"/>
              <a:gd name="connsiteY34" fmla="*/ 1782305 h 4308529"/>
              <a:gd name="connsiteX35" fmla="*/ 2124357 w 2938018"/>
              <a:gd name="connsiteY35" fmla="*/ 1898542 h 4308529"/>
              <a:gd name="connsiteX36" fmla="*/ 2116608 w 2938018"/>
              <a:gd name="connsiteY36" fmla="*/ 1929539 h 4308529"/>
              <a:gd name="connsiteX37" fmla="*/ 2101109 w 2938018"/>
              <a:gd name="connsiteY37" fmla="*/ 2014780 h 4308529"/>
              <a:gd name="connsiteX38" fmla="*/ 2085611 w 2938018"/>
              <a:gd name="connsiteY38" fmla="*/ 2038027 h 4308529"/>
              <a:gd name="connsiteX39" fmla="*/ 2070113 w 2938018"/>
              <a:gd name="connsiteY39" fmla="*/ 2084522 h 4308529"/>
              <a:gd name="connsiteX40" fmla="*/ 2054614 w 2938018"/>
              <a:gd name="connsiteY40" fmla="*/ 2107769 h 4308529"/>
              <a:gd name="connsiteX41" fmla="*/ 2000370 w 2938018"/>
              <a:gd name="connsiteY41" fmla="*/ 2200759 h 4308529"/>
              <a:gd name="connsiteX42" fmla="*/ 1969374 w 2938018"/>
              <a:gd name="connsiteY42" fmla="*/ 2255003 h 4308529"/>
              <a:gd name="connsiteX43" fmla="*/ 1946126 w 2938018"/>
              <a:gd name="connsiteY43" fmla="*/ 2270502 h 4308529"/>
              <a:gd name="connsiteX44" fmla="*/ 1922879 w 2938018"/>
              <a:gd name="connsiteY44" fmla="*/ 2301498 h 4308529"/>
              <a:gd name="connsiteX45" fmla="*/ 1884133 w 2938018"/>
              <a:gd name="connsiteY45" fmla="*/ 2347993 h 4308529"/>
              <a:gd name="connsiteX46" fmla="*/ 1860886 w 2938018"/>
              <a:gd name="connsiteY46" fmla="*/ 2394488 h 4308529"/>
              <a:gd name="connsiteX47" fmla="*/ 1853136 w 2938018"/>
              <a:gd name="connsiteY47" fmla="*/ 2417735 h 4308529"/>
              <a:gd name="connsiteX48" fmla="*/ 1837638 w 2938018"/>
              <a:gd name="connsiteY48" fmla="*/ 2433234 h 4308529"/>
              <a:gd name="connsiteX49" fmla="*/ 1806641 w 2938018"/>
              <a:gd name="connsiteY49" fmla="*/ 2471980 h 4308529"/>
              <a:gd name="connsiteX50" fmla="*/ 1798892 w 2938018"/>
              <a:gd name="connsiteY50" fmla="*/ 2495227 h 4308529"/>
              <a:gd name="connsiteX51" fmla="*/ 1791143 w 2938018"/>
              <a:gd name="connsiteY51" fmla="*/ 2533973 h 4308529"/>
              <a:gd name="connsiteX52" fmla="*/ 1775645 w 2938018"/>
              <a:gd name="connsiteY52" fmla="*/ 2557220 h 4308529"/>
              <a:gd name="connsiteX53" fmla="*/ 1767896 w 2938018"/>
              <a:gd name="connsiteY53" fmla="*/ 2580468 h 4308529"/>
              <a:gd name="connsiteX54" fmla="*/ 1752397 w 2938018"/>
              <a:gd name="connsiteY54" fmla="*/ 2595966 h 4308529"/>
              <a:gd name="connsiteX55" fmla="*/ 1698153 w 2938018"/>
              <a:gd name="connsiteY55" fmla="*/ 2657959 h 4308529"/>
              <a:gd name="connsiteX56" fmla="*/ 1636160 w 2938018"/>
              <a:gd name="connsiteY56" fmla="*/ 2696705 h 4308529"/>
              <a:gd name="connsiteX57" fmla="*/ 1543170 w 2938018"/>
              <a:gd name="connsiteY57" fmla="*/ 2774196 h 4308529"/>
              <a:gd name="connsiteX58" fmla="*/ 1512174 w 2938018"/>
              <a:gd name="connsiteY58" fmla="*/ 2812942 h 4308529"/>
              <a:gd name="connsiteX59" fmla="*/ 1481177 w 2938018"/>
              <a:gd name="connsiteY59" fmla="*/ 2828441 h 4308529"/>
              <a:gd name="connsiteX60" fmla="*/ 1442431 w 2938018"/>
              <a:gd name="connsiteY60" fmla="*/ 2867186 h 4308529"/>
              <a:gd name="connsiteX61" fmla="*/ 1395936 w 2938018"/>
              <a:gd name="connsiteY61" fmla="*/ 2890434 h 4308529"/>
              <a:gd name="connsiteX62" fmla="*/ 1333943 w 2938018"/>
              <a:gd name="connsiteY62" fmla="*/ 2944678 h 4308529"/>
              <a:gd name="connsiteX63" fmla="*/ 1271950 w 2938018"/>
              <a:gd name="connsiteY63" fmla="*/ 2991173 h 4308529"/>
              <a:gd name="connsiteX64" fmla="*/ 1248702 w 2938018"/>
              <a:gd name="connsiteY64" fmla="*/ 3006671 h 4308529"/>
              <a:gd name="connsiteX65" fmla="*/ 1194458 w 2938018"/>
              <a:gd name="connsiteY65" fmla="*/ 3037668 h 4308529"/>
              <a:gd name="connsiteX66" fmla="*/ 1132465 w 2938018"/>
              <a:gd name="connsiteY66" fmla="*/ 3076413 h 4308529"/>
              <a:gd name="connsiteX67" fmla="*/ 1101469 w 2938018"/>
              <a:gd name="connsiteY67" fmla="*/ 3084163 h 4308529"/>
              <a:gd name="connsiteX68" fmla="*/ 1078221 w 2938018"/>
              <a:gd name="connsiteY68" fmla="*/ 3115159 h 4308529"/>
              <a:gd name="connsiteX69" fmla="*/ 1047225 w 2938018"/>
              <a:gd name="connsiteY69" fmla="*/ 3130657 h 4308529"/>
              <a:gd name="connsiteX70" fmla="*/ 961984 w 2938018"/>
              <a:gd name="connsiteY70" fmla="*/ 3192651 h 4308529"/>
              <a:gd name="connsiteX71" fmla="*/ 899991 w 2938018"/>
              <a:gd name="connsiteY71" fmla="*/ 3223647 h 4308529"/>
              <a:gd name="connsiteX72" fmla="*/ 868994 w 2938018"/>
              <a:gd name="connsiteY72" fmla="*/ 3246895 h 4308529"/>
              <a:gd name="connsiteX73" fmla="*/ 822499 w 2938018"/>
              <a:gd name="connsiteY73" fmla="*/ 3262393 h 4308529"/>
              <a:gd name="connsiteX74" fmla="*/ 799252 w 2938018"/>
              <a:gd name="connsiteY74" fmla="*/ 3270142 h 4308529"/>
              <a:gd name="connsiteX75" fmla="*/ 776004 w 2938018"/>
              <a:gd name="connsiteY75" fmla="*/ 3277891 h 4308529"/>
              <a:gd name="connsiteX76" fmla="*/ 729509 w 2938018"/>
              <a:gd name="connsiteY76" fmla="*/ 3308888 h 4308529"/>
              <a:gd name="connsiteX77" fmla="*/ 683014 w 2938018"/>
              <a:gd name="connsiteY77" fmla="*/ 3332135 h 4308529"/>
              <a:gd name="connsiteX78" fmla="*/ 659767 w 2938018"/>
              <a:gd name="connsiteY78" fmla="*/ 3347634 h 4308529"/>
              <a:gd name="connsiteX79" fmla="*/ 636519 w 2938018"/>
              <a:gd name="connsiteY79" fmla="*/ 3355383 h 4308529"/>
              <a:gd name="connsiteX80" fmla="*/ 613272 w 2938018"/>
              <a:gd name="connsiteY80" fmla="*/ 3378630 h 4308529"/>
              <a:gd name="connsiteX81" fmla="*/ 566777 w 2938018"/>
              <a:gd name="connsiteY81" fmla="*/ 3394129 h 4308529"/>
              <a:gd name="connsiteX82" fmla="*/ 528031 w 2938018"/>
              <a:gd name="connsiteY82" fmla="*/ 3425125 h 4308529"/>
              <a:gd name="connsiteX83" fmla="*/ 466038 w 2938018"/>
              <a:gd name="connsiteY83" fmla="*/ 3479369 h 4308529"/>
              <a:gd name="connsiteX84" fmla="*/ 442791 w 2938018"/>
              <a:gd name="connsiteY84" fmla="*/ 3487119 h 4308529"/>
              <a:gd name="connsiteX85" fmla="*/ 419543 w 2938018"/>
              <a:gd name="connsiteY85" fmla="*/ 3518115 h 4308529"/>
              <a:gd name="connsiteX86" fmla="*/ 388547 w 2938018"/>
              <a:gd name="connsiteY86" fmla="*/ 3541363 h 4308529"/>
              <a:gd name="connsiteX87" fmla="*/ 357550 w 2938018"/>
              <a:gd name="connsiteY87" fmla="*/ 3572359 h 4308529"/>
              <a:gd name="connsiteX88" fmla="*/ 334302 w 2938018"/>
              <a:gd name="connsiteY88" fmla="*/ 3595607 h 4308529"/>
              <a:gd name="connsiteX89" fmla="*/ 318804 w 2938018"/>
              <a:gd name="connsiteY89" fmla="*/ 3626603 h 4308529"/>
              <a:gd name="connsiteX90" fmla="*/ 303306 w 2938018"/>
              <a:gd name="connsiteY90" fmla="*/ 3649851 h 4308529"/>
              <a:gd name="connsiteX91" fmla="*/ 280058 w 2938018"/>
              <a:gd name="connsiteY91" fmla="*/ 3735091 h 4308529"/>
              <a:gd name="connsiteX92" fmla="*/ 272309 w 2938018"/>
              <a:gd name="connsiteY92" fmla="*/ 3766088 h 4308529"/>
              <a:gd name="connsiteX93" fmla="*/ 256811 w 2938018"/>
              <a:gd name="connsiteY93" fmla="*/ 3812583 h 4308529"/>
              <a:gd name="connsiteX94" fmla="*/ 218065 w 2938018"/>
              <a:gd name="connsiteY94" fmla="*/ 3897824 h 4308529"/>
              <a:gd name="connsiteX95" fmla="*/ 218065 w 2938018"/>
              <a:gd name="connsiteY95" fmla="*/ 3897824 h 4308529"/>
              <a:gd name="connsiteX96" fmla="*/ 179319 w 2938018"/>
              <a:gd name="connsiteY96" fmla="*/ 3975315 h 4308529"/>
              <a:gd name="connsiteX97" fmla="*/ 156072 w 2938018"/>
              <a:gd name="connsiteY97" fmla="*/ 4029559 h 4308529"/>
              <a:gd name="connsiteX98" fmla="*/ 148323 w 2938018"/>
              <a:gd name="connsiteY98" fmla="*/ 4052807 h 4308529"/>
              <a:gd name="connsiteX99" fmla="*/ 125075 w 2938018"/>
              <a:gd name="connsiteY99" fmla="*/ 4068305 h 4308529"/>
              <a:gd name="connsiteX100" fmla="*/ 101828 w 2938018"/>
              <a:gd name="connsiteY100" fmla="*/ 4107051 h 4308529"/>
              <a:gd name="connsiteX101" fmla="*/ 78580 w 2938018"/>
              <a:gd name="connsiteY101" fmla="*/ 4161295 h 4308529"/>
              <a:gd name="connsiteX102" fmla="*/ 55333 w 2938018"/>
              <a:gd name="connsiteY102" fmla="*/ 4184542 h 4308529"/>
              <a:gd name="connsiteX103" fmla="*/ 47584 w 2938018"/>
              <a:gd name="connsiteY103" fmla="*/ 4223288 h 4308529"/>
              <a:gd name="connsiteX104" fmla="*/ 16587 w 2938018"/>
              <a:gd name="connsiteY104" fmla="*/ 4262034 h 4308529"/>
              <a:gd name="connsiteX105" fmla="*/ 1089 w 2938018"/>
              <a:gd name="connsiteY105" fmla="*/ 4285281 h 4308529"/>
              <a:gd name="connsiteX106" fmla="*/ 1089 w 2938018"/>
              <a:gd name="connsiteY106" fmla="*/ 4308529 h 4308529"/>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47234 w 2936929"/>
              <a:gd name="connsiteY98" fmla="*/ 4052807 h 4285281"/>
              <a:gd name="connsiteX99" fmla="*/ 123986 w 2936929"/>
              <a:gd name="connsiteY99" fmla="*/ 4068305 h 4285281"/>
              <a:gd name="connsiteX100" fmla="*/ 100739 w 2936929"/>
              <a:gd name="connsiteY100" fmla="*/ 4107051 h 4285281"/>
              <a:gd name="connsiteX101" fmla="*/ 77491 w 2936929"/>
              <a:gd name="connsiteY101" fmla="*/ 4161295 h 4285281"/>
              <a:gd name="connsiteX102" fmla="*/ 54244 w 2936929"/>
              <a:gd name="connsiteY102" fmla="*/ 4184542 h 4285281"/>
              <a:gd name="connsiteX103" fmla="*/ 46495 w 2936929"/>
              <a:gd name="connsiteY103" fmla="*/ 4223288 h 4285281"/>
              <a:gd name="connsiteX104" fmla="*/ 15498 w 2936929"/>
              <a:gd name="connsiteY104" fmla="*/ 4262034 h 4285281"/>
              <a:gd name="connsiteX105" fmla="*/ 0 w 2936929"/>
              <a:gd name="connsiteY105"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100739 w 2936929"/>
              <a:gd name="connsiteY99" fmla="*/ 4107051 h 4285281"/>
              <a:gd name="connsiteX100" fmla="*/ 77491 w 2936929"/>
              <a:gd name="connsiteY100" fmla="*/ 4161295 h 4285281"/>
              <a:gd name="connsiteX101" fmla="*/ 54244 w 2936929"/>
              <a:gd name="connsiteY101" fmla="*/ 4184542 h 4285281"/>
              <a:gd name="connsiteX102" fmla="*/ 46495 w 2936929"/>
              <a:gd name="connsiteY102" fmla="*/ 4223288 h 4285281"/>
              <a:gd name="connsiteX103" fmla="*/ 15498 w 2936929"/>
              <a:gd name="connsiteY103" fmla="*/ 4262034 h 4285281"/>
              <a:gd name="connsiteX104" fmla="*/ 0 w 2936929"/>
              <a:gd name="connsiteY104"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54244 w 2936929"/>
              <a:gd name="connsiteY100" fmla="*/ 4184542 h 4285281"/>
              <a:gd name="connsiteX101" fmla="*/ 46495 w 2936929"/>
              <a:gd name="connsiteY101" fmla="*/ 4223288 h 4285281"/>
              <a:gd name="connsiteX102" fmla="*/ 15498 w 2936929"/>
              <a:gd name="connsiteY102" fmla="*/ 4262034 h 4285281"/>
              <a:gd name="connsiteX103" fmla="*/ 0 w 2936929"/>
              <a:gd name="connsiteY103"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46495 w 2936929"/>
              <a:gd name="connsiteY100" fmla="*/ 4223288 h 4285281"/>
              <a:gd name="connsiteX101" fmla="*/ 15498 w 2936929"/>
              <a:gd name="connsiteY101" fmla="*/ 4262034 h 4285281"/>
              <a:gd name="connsiteX102" fmla="*/ 0 w 2936929"/>
              <a:gd name="connsiteY102" fmla="*/ 4285281 h 4285281"/>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61993 w 2921431"/>
              <a:gd name="connsiteY99" fmla="*/ 4161295 h 4262034"/>
              <a:gd name="connsiteX100" fmla="*/ 30997 w 2921431"/>
              <a:gd name="connsiteY100" fmla="*/ 4223288 h 4262034"/>
              <a:gd name="connsiteX101" fmla="*/ 0 w 2921431"/>
              <a:gd name="connsiteY101" fmla="*/ 4262034 h 4262034"/>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30997 w 2921431"/>
              <a:gd name="connsiteY99" fmla="*/ 4223288 h 4262034"/>
              <a:gd name="connsiteX100" fmla="*/ 0 w 2921431"/>
              <a:gd name="connsiteY100" fmla="*/ 4262034 h 4262034"/>
              <a:gd name="connsiteX0" fmla="*/ 2890434 w 2890434"/>
              <a:gd name="connsiteY0" fmla="*/ 0 h 4223288"/>
              <a:gd name="connsiteX1" fmla="*/ 2882685 w 2890434"/>
              <a:gd name="connsiteY1" fmla="*/ 309966 h 4223288"/>
              <a:gd name="connsiteX2" fmla="*/ 2874935 w 2890434"/>
              <a:gd name="connsiteY2" fmla="*/ 379708 h 4223288"/>
              <a:gd name="connsiteX3" fmla="*/ 2851688 w 2890434"/>
              <a:gd name="connsiteY3" fmla="*/ 472698 h 4223288"/>
              <a:gd name="connsiteX4" fmla="*/ 2820691 w 2890434"/>
              <a:gd name="connsiteY4" fmla="*/ 511444 h 4223288"/>
              <a:gd name="connsiteX5" fmla="*/ 2797444 w 2890434"/>
              <a:gd name="connsiteY5" fmla="*/ 542441 h 4223288"/>
              <a:gd name="connsiteX6" fmla="*/ 2781946 w 2890434"/>
              <a:gd name="connsiteY6" fmla="*/ 565688 h 4223288"/>
              <a:gd name="connsiteX7" fmla="*/ 2758698 w 2890434"/>
              <a:gd name="connsiteY7" fmla="*/ 573437 h 4223288"/>
              <a:gd name="connsiteX8" fmla="*/ 2712203 w 2890434"/>
              <a:gd name="connsiteY8" fmla="*/ 658678 h 4223288"/>
              <a:gd name="connsiteX9" fmla="*/ 2688956 w 2890434"/>
              <a:gd name="connsiteY9" fmla="*/ 712922 h 4223288"/>
              <a:gd name="connsiteX10" fmla="*/ 2681207 w 2890434"/>
              <a:gd name="connsiteY10" fmla="*/ 736169 h 4223288"/>
              <a:gd name="connsiteX11" fmla="*/ 2657959 w 2890434"/>
              <a:gd name="connsiteY11" fmla="*/ 759417 h 4223288"/>
              <a:gd name="connsiteX12" fmla="*/ 2650210 w 2890434"/>
              <a:gd name="connsiteY12" fmla="*/ 782664 h 4223288"/>
              <a:gd name="connsiteX13" fmla="*/ 2642461 w 2890434"/>
              <a:gd name="connsiteY13" fmla="*/ 813661 h 4223288"/>
              <a:gd name="connsiteX14" fmla="*/ 2626963 w 2890434"/>
              <a:gd name="connsiteY14" fmla="*/ 860156 h 4223288"/>
              <a:gd name="connsiteX15" fmla="*/ 2611464 w 2890434"/>
              <a:gd name="connsiteY15" fmla="*/ 875654 h 4223288"/>
              <a:gd name="connsiteX16" fmla="*/ 2595966 w 2890434"/>
              <a:gd name="connsiteY16" fmla="*/ 906651 h 4223288"/>
              <a:gd name="connsiteX17" fmla="*/ 2541722 w 2890434"/>
              <a:gd name="connsiteY17" fmla="*/ 945396 h 4223288"/>
              <a:gd name="connsiteX18" fmla="*/ 2510725 w 2890434"/>
              <a:gd name="connsiteY18" fmla="*/ 991891 h 4223288"/>
              <a:gd name="connsiteX19" fmla="*/ 2448732 w 2890434"/>
              <a:gd name="connsiteY19" fmla="*/ 1053885 h 4223288"/>
              <a:gd name="connsiteX20" fmla="*/ 2402237 w 2890434"/>
              <a:gd name="connsiteY20" fmla="*/ 1131376 h 4223288"/>
              <a:gd name="connsiteX21" fmla="*/ 2355742 w 2890434"/>
              <a:gd name="connsiteY21" fmla="*/ 1170122 h 4223288"/>
              <a:gd name="connsiteX22" fmla="*/ 2340244 w 2890434"/>
              <a:gd name="connsiteY22" fmla="*/ 1232115 h 4223288"/>
              <a:gd name="connsiteX23" fmla="*/ 2324746 w 2890434"/>
              <a:gd name="connsiteY23" fmla="*/ 1255363 h 4223288"/>
              <a:gd name="connsiteX24" fmla="*/ 2316996 w 2890434"/>
              <a:gd name="connsiteY24" fmla="*/ 1278610 h 4223288"/>
              <a:gd name="connsiteX25" fmla="*/ 2293749 w 2890434"/>
              <a:gd name="connsiteY25" fmla="*/ 1294108 h 4223288"/>
              <a:gd name="connsiteX26" fmla="*/ 2262752 w 2890434"/>
              <a:gd name="connsiteY26" fmla="*/ 1371600 h 4223288"/>
              <a:gd name="connsiteX27" fmla="*/ 2239505 w 2890434"/>
              <a:gd name="connsiteY27" fmla="*/ 1410346 h 4223288"/>
              <a:gd name="connsiteX28" fmla="*/ 2216257 w 2890434"/>
              <a:gd name="connsiteY28" fmla="*/ 1480088 h 4223288"/>
              <a:gd name="connsiteX29" fmla="*/ 2208508 w 2890434"/>
              <a:gd name="connsiteY29" fmla="*/ 1503335 h 4223288"/>
              <a:gd name="connsiteX30" fmla="*/ 2185261 w 2890434"/>
              <a:gd name="connsiteY30" fmla="*/ 1549830 h 4223288"/>
              <a:gd name="connsiteX31" fmla="*/ 2131017 w 2890434"/>
              <a:gd name="connsiteY31" fmla="*/ 1642820 h 4223288"/>
              <a:gd name="connsiteX32" fmla="*/ 2115518 w 2890434"/>
              <a:gd name="connsiteY32" fmla="*/ 1673817 h 4223288"/>
              <a:gd name="connsiteX33" fmla="*/ 2092271 w 2890434"/>
              <a:gd name="connsiteY33" fmla="*/ 1759057 h 4223288"/>
              <a:gd name="connsiteX34" fmla="*/ 2084522 w 2890434"/>
              <a:gd name="connsiteY34" fmla="*/ 1782305 h 4223288"/>
              <a:gd name="connsiteX35" fmla="*/ 2076773 w 2890434"/>
              <a:gd name="connsiteY35" fmla="*/ 1898542 h 4223288"/>
              <a:gd name="connsiteX36" fmla="*/ 2069024 w 2890434"/>
              <a:gd name="connsiteY36" fmla="*/ 1929539 h 4223288"/>
              <a:gd name="connsiteX37" fmla="*/ 2053525 w 2890434"/>
              <a:gd name="connsiteY37" fmla="*/ 2014780 h 4223288"/>
              <a:gd name="connsiteX38" fmla="*/ 2038027 w 2890434"/>
              <a:gd name="connsiteY38" fmla="*/ 2038027 h 4223288"/>
              <a:gd name="connsiteX39" fmla="*/ 2022529 w 2890434"/>
              <a:gd name="connsiteY39" fmla="*/ 2084522 h 4223288"/>
              <a:gd name="connsiteX40" fmla="*/ 2007030 w 2890434"/>
              <a:gd name="connsiteY40" fmla="*/ 2107769 h 4223288"/>
              <a:gd name="connsiteX41" fmla="*/ 1952786 w 2890434"/>
              <a:gd name="connsiteY41" fmla="*/ 2200759 h 4223288"/>
              <a:gd name="connsiteX42" fmla="*/ 1921790 w 2890434"/>
              <a:gd name="connsiteY42" fmla="*/ 2255003 h 4223288"/>
              <a:gd name="connsiteX43" fmla="*/ 1898542 w 2890434"/>
              <a:gd name="connsiteY43" fmla="*/ 2270502 h 4223288"/>
              <a:gd name="connsiteX44" fmla="*/ 1875295 w 2890434"/>
              <a:gd name="connsiteY44" fmla="*/ 2301498 h 4223288"/>
              <a:gd name="connsiteX45" fmla="*/ 1836549 w 2890434"/>
              <a:gd name="connsiteY45" fmla="*/ 2347993 h 4223288"/>
              <a:gd name="connsiteX46" fmla="*/ 1813302 w 2890434"/>
              <a:gd name="connsiteY46" fmla="*/ 2394488 h 4223288"/>
              <a:gd name="connsiteX47" fmla="*/ 1805552 w 2890434"/>
              <a:gd name="connsiteY47" fmla="*/ 2417735 h 4223288"/>
              <a:gd name="connsiteX48" fmla="*/ 1790054 w 2890434"/>
              <a:gd name="connsiteY48" fmla="*/ 2433234 h 4223288"/>
              <a:gd name="connsiteX49" fmla="*/ 1759057 w 2890434"/>
              <a:gd name="connsiteY49" fmla="*/ 2471980 h 4223288"/>
              <a:gd name="connsiteX50" fmla="*/ 1751308 w 2890434"/>
              <a:gd name="connsiteY50" fmla="*/ 2495227 h 4223288"/>
              <a:gd name="connsiteX51" fmla="*/ 1743559 w 2890434"/>
              <a:gd name="connsiteY51" fmla="*/ 2533973 h 4223288"/>
              <a:gd name="connsiteX52" fmla="*/ 1728061 w 2890434"/>
              <a:gd name="connsiteY52" fmla="*/ 2557220 h 4223288"/>
              <a:gd name="connsiteX53" fmla="*/ 1720312 w 2890434"/>
              <a:gd name="connsiteY53" fmla="*/ 2580468 h 4223288"/>
              <a:gd name="connsiteX54" fmla="*/ 1704813 w 2890434"/>
              <a:gd name="connsiteY54" fmla="*/ 2595966 h 4223288"/>
              <a:gd name="connsiteX55" fmla="*/ 1650569 w 2890434"/>
              <a:gd name="connsiteY55" fmla="*/ 2657959 h 4223288"/>
              <a:gd name="connsiteX56" fmla="*/ 1588576 w 2890434"/>
              <a:gd name="connsiteY56" fmla="*/ 2696705 h 4223288"/>
              <a:gd name="connsiteX57" fmla="*/ 1495586 w 2890434"/>
              <a:gd name="connsiteY57" fmla="*/ 2774196 h 4223288"/>
              <a:gd name="connsiteX58" fmla="*/ 1464590 w 2890434"/>
              <a:gd name="connsiteY58" fmla="*/ 2812942 h 4223288"/>
              <a:gd name="connsiteX59" fmla="*/ 1433593 w 2890434"/>
              <a:gd name="connsiteY59" fmla="*/ 2828441 h 4223288"/>
              <a:gd name="connsiteX60" fmla="*/ 1394847 w 2890434"/>
              <a:gd name="connsiteY60" fmla="*/ 2867186 h 4223288"/>
              <a:gd name="connsiteX61" fmla="*/ 1348352 w 2890434"/>
              <a:gd name="connsiteY61" fmla="*/ 2890434 h 4223288"/>
              <a:gd name="connsiteX62" fmla="*/ 1286359 w 2890434"/>
              <a:gd name="connsiteY62" fmla="*/ 2944678 h 4223288"/>
              <a:gd name="connsiteX63" fmla="*/ 1224366 w 2890434"/>
              <a:gd name="connsiteY63" fmla="*/ 2991173 h 4223288"/>
              <a:gd name="connsiteX64" fmla="*/ 1201118 w 2890434"/>
              <a:gd name="connsiteY64" fmla="*/ 3006671 h 4223288"/>
              <a:gd name="connsiteX65" fmla="*/ 1146874 w 2890434"/>
              <a:gd name="connsiteY65" fmla="*/ 3037668 h 4223288"/>
              <a:gd name="connsiteX66" fmla="*/ 1084881 w 2890434"/>
              <a:gd name="connsiteY66" fmla="*/ 3076413 h 4223288"/>
              <a:gd name="connsiteX67" fmla="*/ 1053885 w 2890434"/>
              <a:gd name="connsiteY67" fmla="*/ 3084163 h 4223288"/>
              <a:gd name="connsiteX68" fmla="*/ 1030637 w 2890434"/>
              <a:gd name="connsiteY68" fmla="*/ 3115159 h 4223288"/>
              <a:gd name="connsiteX69" fmla="*/ 999641 w 2890434"/>
              <a:gd name="connsiteY69" fmla="*/ 3130657 h 4223288"/>
              <a:gd name="connsiteX70" fmla="*/ 914400 w 2890434"/>
              <a:gd name="connsiteY70" fmla="*/ 3192651 h 4223288"/>
              <a:gd name="connsiteX71" fmla="*/ 852407 w 2890434"/>
              <a:gd name="connsiteY71" fmla="*/ 3223647 h 4223288"/>
              <a:gd name="connsiteX72" fmla="*/ 821410 w 2890434"/>
              <a:gd name="connsiteY72" fmla="*/ 3246895 h 4223288"/>
              <a:gd name="connsiteX73" fmla="*/ 774915 w 2890434"/>
              <a:gd name="connsiteY73" fmla="*/ 3262393 h 4223288"/>
              <a:gd name="connsiteX74" fmla="*/ 751668 w 2890434"/>
              <a:gd name="connsiteY74" fmla="*/ 3270142 h 4223288"/>
              <a:gd name="connsiteX75" fmla="*/ 728420 w 2890434"/>
              <a:gd name="connsiteY75" fmla="*/ 3277891 h 4223288"/>
              <a:gd name="connsiteX76" fmla="*/ 681925 w 2890434"/>
              <a:gd name="connsiteY76" fmla="*/ 3308888 h 4223288"/>
              <a:gd name="connsiteX77" fmla="*/ 635430 w 2890434"/>
              <a:gd name="connsiteY77" fmla="*/ 3332135 h 4223288"/>
              <a:gd name="connsiteX78" fmla="*/ 612183 w 2890434"/>
              <a:gd name="connsiteY78" fmla="*/ 3347634 h 4223288"/>
              <a:gd name="connsiteX79" fmla="*/ 588935 w 2890434"/>
              <a:gd name="connsiteY79" fmla="*/ 3355383 h 4223288"/>
              <a:gd name="connsiteX80" fmla="*/ 565688 w 2890434"/>
              <a:gd name="connsiteY80" fmla="*/ 3378630 h 4223288"/>
              <a:gd name="connsiteX81" fmla="*/ 519193 w 2890434"/>
              <a:gd name="connsiteY81" fmla="*/ 3394129 h 4223288"/>
              <a:gd name="connsiteX82" fmla="*/ 480447 w 2890434"/>
              <a:gd name="connsiteY82" fmla="*/ 3425125 h 4223288"/>
              <a:gd name="connsiteX83" fmla="*/ 418454 w 2890434"/>
              <a:gd name="connsiteY83" fmla="*/ 3479369 h 4223288"/>
              <a:gd name="connsiteX84" fmla="*/ 395207 w 2890434"/>
              <a:gd name="connsiteY84" fmla="*/ 3487119 h 4223288"/>
              <a:gd name="connsiteX85" fmla="*/ 371959 w 2890434"/>
              <a:gd name="connsiteY85" fmla="*/ 3518115 h 4223288"/>
              <a:gd name="connsiteX86" fmla="*/ 340963 w 2890434"/>
              <a:gd name="connsiteY86" fmla="*/ 3541363 h 4223288"/>
              <a:gd name="connsiteX87" fmla="*/ 309966 w 2890434"/>
              <a:gd name="connsiteY87" fmla="*/ 3572359 h 4223288"/>
              <a:gd name="connsiteX88" fmla="*/ 286718 w 2890434"/>
              <a:gd name="connsiteY88" fmla="*/ 3595607 h 4223288"/>
              <a:gd name="connsiteX89" fmla="*/ 271220 w 2890434"/>
              <a:gd name="connsiteY89" fmla="*/ 3626603 h 4223288"/>
              <a:gd name="connsiteX90" fmla="*/ 255722 w 2890434"/>
              <a:gd name="connsiteY90" fmla="*/ 3649851 h 4223288"/>
              <a:gd name="connsiteX91" fmla="*/ 232474 w 2890434"/>
              <a:gd name="connsiteY91" fmla="*/ 3735091 h 4223288"/>
              <a:gd name="connsiteX92" fmla="*/ 224725 w 2890434"/>
              <a:gd name="connsiteY92" fmla="*/ 3766088 h 4223288"/>
              <a:gd name="connsiteX93" fmla="*/ 209227 w 2890434"/>
              <a:gd name="connsiteY93" fmla="*/ 3812583 h 4223288"/>
              <a:gd name="connsiteX94" fmla="*/ 170481 w 2890434"/>
              <a:gd name="connsiteY94" fmla="*/ 3897824 h 4223288"/>
              <a:gd name="connsiteX95" fmla="*/ 170481 w 2890434"/>
              <a:gd name="connsiteY95" fmla="*/ 3897824 h 4223288"/>
              <a:gd name="connsiteX96" fmla="*/ 131735 w 2890434"/>
              <a:gd name="connsiteY96" fmla="*/ 3975315 h 4223288"/>
              <a:gd name="connsiteX97" fmla="*/ 108488 w 2890434"/>
              <a:gd name="connsiteY97" fmla="*/ 4029559 h 4223288"/>
              <a:gd name="connsiteX98" fmla="*/ 77491 w 2890434"/>
              <a:gd name="connsiteY98" fmla="*/ 4068305 h 4223288"/>
              <a:gd name="connsiteX99" fmla="*/ 0 w 2890434"/>
              <a:gd name="connsiteY99" fmla="*/ 4223288 h 4223288"/>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54244 w 2812943"/>
              <a:gd name="connsiteY96" fmla="*/ 3975315 h 4068305"/>
              <a:gd name="connsiteX97" fmla="*/ 30997 w 2812943"/>
              <a:gd name="connsiteY97" fmla="*/ 4029559 h 4068305"/>
              <a:gd name="connsiteX98" fmla="*/ 0 w 2812943"/>
              <a:gd name="connsiteY98"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30997 w 2812943"/>
              <a:gd name="connsiteY96" fmla="*/ 4029559 h 4068305"/>
              <a:gd name="connsiteX97" fmla="*/ 0 w 2812943"/>
              <a:gd name="connsiteY97"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0 w 2812943"/>
              <a:gd name="connsiteY96" fmla="*/ 4068305 h 4068305"/>
              <a:gd name="connsiteX0" fmla="*/ 2719953 w 2719953"/>
              <a:gd name="connsiteY0" fmla="*/ 0 h 3897824"/>
              <a:gd name="connsiteX1" fmla="*/ 2712204 w 2719953"/>
              <a:gd name="connsiteY1" fmla="*/ 309966 h 3897824"/>
              <a:gd name="connsiteX2" fmla="*/ 2704454 w 2719953"/>
              <a:gd name="connsiteY2" fmla="*/ 379708 h 3897824"/>
              <a:gd name="connsiteX3" fmla="*/ 2681207 w 2719953"/>
              <a:gd name="connsiteY3" fmla="*/ 472698 h 3897824"/>
              <a:gd name="connsiteX4" fmla="*/ 2650210 w 2719953"/>
              <a:gd name="connsiteY4" fmla="*/ 511444 h 3897824"/>
              <a:gd name="connsiteX5" fmla="*/ 2626963 w 2719953"/>
              <a:gd name="connsiteY5" fmla="*/ 542441 h 3897824"/>
              <a:gd name="connsiteX6" fmla="*/ 2611465 w 2719953"/>
              <a:gd name="connsiteY6" fmla="*/ 565688 h 3897824"/>
              <a:gd name="connsiteX7" fmla="*/ 2588217 w 2719953"/>
              <a:gd name="connsiteY7" fmla="*/ 573437 h 3897824"/>
              <a:gd name="connsiteX8" fmla="*/ 2541722 w 2719953"/>
              <a:gd name="connsiteY8" fmla="*/ 658678 h 3897824"/>
              <a:gd name="connsiteX9" fmla="*/ 2518475 w 2719953"/>
              <a:gd name="connsiteY9" fmla="*/ 712922 h 3897824"/>
              <a:gd name="connsiteX10" fmla="*/ 2510726 w 2719953"/>
              <a:gd name="connsiteY10" fmla="*/ 736169 h 3897824"/>
              <a:gd name="connsiteX11" fmla="*/ 2487478 w 2719953"/>
              <a:gd name="connsiteY11" fmla="*/ 759417 h 3897824"/>
              <a:gd name="connsiteX12" fmla="*/ 2479729 w 2719953"/>
              <a:gd name="connsiteY12" fmla="*/ 782664 h 3897824"/>
              <a:gd name="connsiteX13" fmla="*/ 2471980 w 2719953"/>
              <a:gd name="connsiteY13" fmla="*/ 813661 h 3897824"/>
              <a:gd name="connsiteX14" fmla="*/ 2456482 w 2719953"/>
              <a:gd name="connsiteY14" fmla="*/ 860156 h 3897824"/>
              <a:gd name="connsiteX15" fmla="*/ 2440983 w 2719953"/>
              <a:gd name="connsiteY15" fmla="*/ 875654 h 3897824"/>
              <a:gd name="connsiteX16" fmla="*/ 2425485 w 2719953"/>
              <a:gd name="connsiteY16" fmla="*/ 906651 h 3897824"/>
              <a:gd name="connsiteX17" fmla="*/ 2371241 w 2719953"/>
              <a:gd name="connsiteY17" fmla="*/ 945396 h 3897824"/>
              <a:gd name="connsiteX18" fmla="*/ 2340244 w 2719953"/>
              <a:gd name="connsiteY18" fmla="*/ 991891 h 3897824"/>
              <a:gd name="connsiteX19" fmla="*/ 2278251 w 2719953"/>
              <a:gd name="connsiteY19" fmla="*/ 1053885 h 3897824"/>
              <a:gd name="connsiteX20" fmla="*/ 2231756 w 2719953"/>
              <a:gd name="connsiteY20" fmla="*/ 1131376 h 3897824"/>
              <a:gd name="connsiteX21" fmla="*/ 2185261 w 2719953"/>
              <a:gd name="connsiteY21" fmla="*/ 1170122 h 3897824"/>
              <a:gd name="connsiteX22" fmla="*/ 2169763 w 2719953"/>
              <a:gd name="connsiteY22" fmla="*/ 1232115 h 3897824"/>
              <a:gd name="connsiteX23" fmla="*/ 2154265 w 2719953"/>
              <a:gd name="connsiteY23" fmla="*/ 1255363 h 3897824"/>
              <a:gd name="connsiteX24" fmla="*/ 2146515 w 2719953"/>
              <a:gd name="connsiteY24" fmla="*/ 1278610 h 3897824"/>
              <a:gd name="connsiteX25" fmla="*/ 2123268 w 2719953"/>
              <a:gd name="connsiteY25" fmla="*/ 1294108 h 3897824"/>
              <a:gd name="connsiteX26" fmla="*/ 2092271 w 2719953"/>
              <a:gd name="connsiteY26" fmla="*/ 1371600 h 3897824"/>
              <a:gd name="connsiteX27" fmla="*/ 2069024 w 2719953"/>
              <a:gd name="connsiteY27" fmla="*/ 1410346 h 3897824"/>
              <a:gd name="connsiteX28" fmla="*/ 2045776 w 2719953"/>
              <a:gd name="connsiteY28" fmla="*/ 1480088 h 3897824"/>
              <a:gd name="connsiteX29" fmla="*/ 2038027 w 2719953"/>
              <a:gd name="connsiteY29" fmla="*/ 1503335 h 3897824"/>
              <a:gd name="connsiteX30" fmla="*/ 2014780 w 2719953"/>
              <a:gd name="connsiteY30" fmla="*/ 1549830 h 3897824"/>
              <a:gd name="connsiteX31" fmla="*/ 1960536 w 2719953"/>
              <a:gd name="connsiteY31" fmla="*/ 1642820 h 3897824"/>
              <a:gd name="connsiteX32" fmla="*/ 1945037 w 2719953"/>
              <a:gd name="connsiteY32" fmla="*/ 1673817 h 3897824"/>
              <a:gd name="connsiteX33" fmla="*/ 1921790 w 2719953"/>
              <a:gd name="connsiteY33" fmla="*/ 1759057 h 3897824"/>
              <a:gd name="connsiteX34" fmla="*/ 1914041 w 2719953"/>
              <a:gd name="connsiteY34" fmla="*/ 1782305 h 3897824"/>
              <a:gd name="connsiteX35" fmla="*/ 1906292 w 2719953"/>
              <a:gd name="connsiteY35" fmla="*/ 1898542 h 3897824"/>
              <a:gd name="connsiteX36" fmla="*/ 1898543 w 2719953"/>
              <a:gd name="connsiteY36" fmla="*/ 1929539 h 3897824"/>
              <a:gd name="connsiteX37" fmla="*/ 1883044 w 2719953"/>
              <a:gd name="connsiteY37" fmla="*/ 2014780 h 3897824"/>
              <a:gd name="connsiteX38" fmla="*/ 1867546 w 2719953"/>
              <a:gd name="connsiteY38" fmla="*/ 2038027 h 3897824"/>
              <a:gd name="connsiteX39" fmla="*/ 1852048 w 2719953"/>
              <a:gd name="connsiteY39" fmla="*/ 2084522 h 3897824"/>
              <a:gd name="connsiteX40" fmla="*/ 1836549 w 2719953"/>
              <a:gd name="connsiteY40" fmla="*/ 2107769 h 3897824"/>
              <a:gd name="connsiteX41" fmla="*/ 1782305 w 2719953"/>
              <a:gd name="connsiteY41" fmla="*/ 2200759 h 3897824"/>
              <a:gd name="connsiteX42" fmla="*/ 1751309 w 2719953"/>
              <a:gd name="connsiteY42" fmla="*/ 2255003 h 3897824"/>
              <a:gd name="connsiteX43" fmla="*/ 1728061 w 2719953"/>
              <a:gd name="connsiteY43" fmla="*/ 2270502 h 3897824"/>
              <a:gd name="connsiteX44" fmla="*/ 1704814 w 2719953"/>
              <a:gd name="connsiteY44" fmla="*/ 2301498 h 3897824"/>
              <a:gd name="connsiteX45" fmla="*/ 1666068 w 2719953"/>
              <a:gd name="connsiteY45" fmla="*/ 2347993 h 3897824"/>
              <a:gd name="connsiteX46" fmla="*/ 1642821 w 2719953"/>
              <a:gd name="connsiteY46" fmla="*/ 2394488 h 3897824"/>
              <a:gd name="connsiteX47" fmla="*/ 1635071 w 2719953"/>
              <a:gd name="connsiteY47" fmla="*/ 2417735 h 3897824"/>
              <a:gd name="connsiteX48" fmla="*/ 1619573 w 2719953"/>
              <a:gd name="connsiteY48" fmla="*/ 2433234 h 3897824"/>
              <a:gd name="connsiteX49" fmla="*/ 1588576 w 2719953"/>
              <a:gd name="connsiteY49" fmla="*/ 2471980 h 3897824"/>
              <a:gd name="connsiteX50" fmla="*/ 1580827 w 2719953"/>
              <a:gd name="connsiteY50" fmla="*/ 2495227 h 3897824"/>
              <a:gd name="connsiteX51" fmla="*/ 1573078 w 2719953"/>
              <a:gd name="connsiteY51" fmla="*/ 2533973 h 3897824"/>
              <a:gd name="connsiteX52" fmla="*/ 1557580 w 2719953"/>
              <a:gd name="connsiteY52" fmla="*/ 2557220 h 3897824"/>
              <a:gd name="connsiteX53" fmla="*/ 1549831 w 2719953"/>
              <a:gd name="connsiteY53" fmla="*/ 2580468 h 3897824"/>
              <a:gd name="connsiteX54" fmla="*/ 1534332 w 2719953"/>
              <a:gd name="connsiteY54" fmla="*/ 2595966 h 3897824"/>
              <a:gd name="connsiteX55" fmla="*/ 1480088 w 2719953"/>
              <a:gd name="connsiteY55" fmla="*/ 2657959 h 3897824"/>
              <a:gd name="connsiteX56" fmla="*/ 1418095 w 2719953"/>
              <a:gd name="connsiteY56" fmla="*/ 2696705 h 3897824"/>
              <a:gd name="connsiteX57" fmla="*/ 1325105 w 2719953"/>
              <a:gd name="connsiteY57" fmla="*/ 2774196 h 3897824"/>
              <a:gd name="connsiteX58" fmla="*/ 1294109 w 2719953"/>
              <a:gd name="connsiteY58" fmla="*/ 2812942 h 3897824"/>
              <a:gd name="connsiteX59" fmla="*/ 1263112 w 2719953"/>
              <a:gd name="connsiteY59" fmla="*/ 2828441 h 3897824"/>
              <a:gd name="connsiteX60" fmla="*/ 1224366 w 2719953"/>
              <a:gd name="connsiteY60" fmla="*/ 2867186 h 3897824"/>
              <a:gd name="connsiteX61" fmla="*/ 1177871 w 2719953"/>
              <a:gd name="connsiteY61" fmla="*/ 2890434 h 3897824"/>
              <a:gd name="connsiteX62" fmla="*/ 1115878 w 2719953"/>
              <a:gd name="connsiteY62" fmla="*/ 2944678 h 3897824"/>
              <a:gd name="connsiteX63" fmla="*/ 1053885 w 2719953"/>
              <a:gd name="connsiteY63" fmla="*/ 2991173 h 3897824"/>
              <a:gd name="connsiteX64" fmla="*/ 1030637 w 2719953"/>
              <a:gd name="connsiteY64" fmla="*/ 3006671 h 3897824"/>
              <a:gd name="connsiteX65" fmla="*/ 976393 w 2719953"/>
              <a:gd name="connsiteY65" fmla="*/ 3037668 h 3897824"/>
              <a:gd name="connsiteX66" fmla="*/ 914400 w 2719953"/>
              <a:gd name="connsiteY66" fmla="*/ 3076413 h 3897824"/>
              <a:gd name="connsiteX67" fmla="*/ 883404 w 2719953"/>
              <a:gd name="connsiteY67" fmla="*/ 3084163 h 3897824"/>
              <a:gd name="connsiteX68" fmla="*/ 860156 w 2719953"/>
              <a:gd name="connsiteY68" fmla="*/ 3115159 h 3897824"/>
              <a:gd name="connsiteX69" fmla="*/ 829160 w 2719953"/>
              <a:gd name="connsiteY69" fmla="*/ 3130657 h 3897824"/>
              <a:gd name="connsiteX70" fmla="*/ 743919 w 2719953"/>
              <a:gd name="connsiteY70" fmla="*/ 3192651 h 3897824"/>
              <a:gd name="connsiteX71" fmla="*/ 681926 w 2719953"/>
              <a:gd name="connsiteY71" fmla="*/ 3223647 h 3897824"/>
              <a:gd name="connsiteX72" fmla="*/ 650929 w 2719953"/>
              <a:gd name="connsiteY72" fmla="*/ 3246895 h 3897824"/>
              <a:gd name="connsiteX73" fmla="*/ 604434 w 2719953"/>
              <a:gd name="connsiteY73" fmla="*/ 3262393 h 3897824"/>
              <a:gd name="connsiteX74" fmla="*/ 581187 w 2719953"/>
              <a:gd name="connsiteY74" fmla="*/ 3270142 h 3897824"/>
              <a:gd name="connsiteX75" fmla="*/ 557939 w 2719953"/>
              <a:gd name="connsiteY75" fmla="*/ 3277891 h 3897824"/>
              <a:gd name="connsiteX76" fmla="*/ 511444 w 2719953"/>
              <a:gd name="connsiteY76" fmla="*/ 3308888 h 3897824"/>
              <a:gd name="connsiteX77" fmla="*/ 464949 w 2719953"/>
              <a:gd name="connsiteY77" fmla="*/ 3332135 h 3897824"/>
              <a:gd name="connsiteX78" fmla="*/ 441702 w 2719953"/>
              <a:gd name="connsiteY78" fmla="*/ 3347634 h 3897824"/>
              <a:gd name="connsiteX79" fmla="*/ 418454 w 2719953"/>
              <a:gd name="connsiteY79" fmla="*/ 3355383 h 3897824"/>
              <a:gd name="connsiteX80" fmla="*/ 395207 w 2719953"/>
              <a:gd name="connsiteY80" fmla="*/ 3378630 h 3897824"/>
              <a:gd name="connsiteX81" fmla="*/ 348712 w 2719953"/>
              <a:gd name="connsiteY81" fmla="*/ 3394129 h 3897824"/>
              <a:gd name="connsiteX82" fmla="*/ 309966 w 2719953"/>
              <a:gd name="connsiteY82" fmla="*/ 3425125 h 3897824"/>
              <a:gd name="connsiteX83" fmla="*/ 247973 w 2719953"/>
              <a:gd name="connsiteY83" fmla="*/ 3479369 h 3897824"/>
              <a:gd name="connsiteX84" fmla="*/ 224726 w 2719953"/>
              <a:gd name="connsiteY84" fmla="*/ 3487119 h 3897824"/>
              <a:gd name="connsiteX85" fmla="*/ 201478 w 2719953"/>
              <a:gd name="connsiteY85" fmla="*/ 3518115 h 3897824"/>
              <a:gd name="connsiteX86" fmla="*/ 170482 w 2719953"/>
              <a:gd name="connsiteY86" fmla="*/ 3541363 h 3897824"/>
              <a:gd name="connsiteX87" fmla="*/ 139485 w 2719953"/>
              <a:gd name="connsiteY87" fmla="*/ 3572359 h 3897824"/>
              <a:gd name="connsiteX88" fmla="*/ 116237 w 2719953"/>
              <a:gd name="connsiteY88" fmla="*/ 3595607 h 3897824"/>
              <a:gd name="connsiteX89" fmla="*/ 100739 w 2719953"/>
              <a:gd name="connsiteY89" fmla="*/ 3626603 h 3897824"/>
              <a:gd name="connsiteX90" fmla="*/ 85241 w 2719953"/>
              <a:gd name="connsiteY90" fmla="*/ 3649851 h 3897824"/>
              <a:gd name="connsiteX91" fmla="*/ 61993 w 2719953"/>
              <a:gd name="connsiteY91" fmla="*/ 3735091 h 3897824"/>
              <a:gd name="connsiteX92" fmla="*/ 54244 w 2719953"/>
              <a:gd name="connsiteY92" fmla="*/ 3766088 h 3897824"/>
              <a:gd name="connsiteX93" fmla="*/ 38746 w 2719953"/>
              <a:gd name="connsiteY93" fmla="*/ 3812583 h 3897824"/>
              <a:gd name="connsiteX94" fmla="*/ 0 w 2719953"/>
              <a:gd name="connsiteY94" fmla="*/ 3897824 h 3897824"/>
              <a:gd name="connsiteX95" fmla="*/ 0 w 2719953"/>
              <a:gd name="connsiteY95" fmla="*/ 3897824 h 389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19953" h="3897824">
                <a:moveTo>
                  <a:pt x="2719953" y="0"/>
                </a:moveTo>
                <a:cubicBezTo>
                  <a:pt x="2717370" y="103322"/>
                  <a:pt x="2716419" y="206698"/>
                  <a:pt x="2712204" y="309966"/>
                </a:cubicBezTo>
                <a:cubicBezTo>
                  <a:pt x="2711250" y="333337"/>
                  <a:pt x="2707546" y="356523"/>
                  <a:pt x="2704454" y="379708"/>
                </a:cubicBezTo>
                <a:cubicBezTo>
                  <a:pt x="2699812" y="414520"/>
                  <a:pt x="2695650" y="440199"/>
                  <a:pt x="2681207" y="472698"/>
                </a:cubicBezTo>
                <a:cubicBezTo>
                  <a:pt x="2670257" y="497337"/>
                  <a:pt x="2665548" y="493038"/>
                  <a:pt x="2650210" y="511444"/>
                </a:cubicBezTo>
                <a:cubicBezTo>
                  <a:pt x="2641942" y="521366"/>
                  <a:pt x="2634470" y="531931"/>
                  <a:pt x="2626963" y="542441"/>
                </a:cubicBezTo>
                <a:cubicBezTo>
                  <a:pt x="2621550" y="550019"/>
                  <a:pt x="2618737" y="559870"/>
                  <a:pt x="2611465" y="565688"/>
                </a:cubicBezTo>
                <a:cubicBezTo>
                  <a:pt x="2605086" y="570791"/>
                  <a:pt x="2595966" y="570854"/>
                  <a:pt x="2588217" y="573437"/>
                </a:cubicBezTo>
                <a:cubicBezTo>
                  <a:pt x="2552793" y="679711"/>
                  <a:pt x="2597803" y="562539"/>
                  <a:pt x="2541722" y="658678"/>
                </a:cubicBezTo>
                <a:cubicBezTo>
                  <a:pt x="2531810" y="675670"/>
                  <a:pt x="2525781" y="694657"/>
                  <a:pt x="2518475" y="712922"/>
                </a:cubicBezTo>
                <a:cubicBezTo>
                  <a:pt x="2515441" y="720506"/>
                  <a:pt x="2515257" y="729373"/>
                  <a:pt x="2510726" y="736169"/>
                </a:cubicBezTo>
                <a:cubicBezTo>
                  <a:pt x="2504647" y="745288"/>
                  <a:pt x="2495227" y="751668"/>
                  <a:pt x="2487478" y="759417"/>
                </a:cubicBezTo>
                <a:cubicBezTo>
                  <a:pt x="2484895" y="767166"/>
                  <a:pt x="2481973" y="774810"/>
                  <a:pt x="2479729" y="782664"/>
                </a:cubicBezTo>
                <a:cubicBezTo>
                  <a:pt x="2476803" y="792905"/>
                  <a:pt x="2475040" y="803460"/>
                  <a:pt x="2471980" y="813661"/>
                </a:cubicBezTo>
                <a:cubicBezTo>
                  <a:pt x="2467286" y="829309"/>
                  <a:pt x="2461648" y="844658"/>
                  <a:pt x="2456482" y="860156"/>
                </a:cubicBezTo>
                <a:cubicBezTo>
                  <a:pt x="2454172" y="867087"/>
                  <a:pt x="2446149" y="870488"/>
                  <a:pt x="2440983" y="875654"/>
                </a:cubicBezTo>
                <a:cubicBezTo>
                  <a:pt x="2435817" y="885986"/>
                  <a:pt x="2433003" y="897880"/>
                  <a:pt x="2425485" y="906651"/>
                </a:cubicBezTo>
                <a:cubicBezTo>
                  <a:pt x="2419079" y="914125"/>
                  <a:pt x="2382129" y="938137"/>
                  <a:pt x="2371241" y="945396"/>
                </a:cubicBezTo>
                <a:lnTo>
                  <a:pt x="2340244" y="991891"/>
                </a:lnTo>
                <a:cubicBezTo>
                  <a:pt x="2324033" y="1016207"/>
                  <a:pt x="2278251" y="1053885"/>
                  <a:pt x="2278251" y="1053885"/>
                </a:cubicBezTo>
                <a:cubicBezTo>
                  <a:pt x="2254472" y="1125222"/>
                  <a:pt x="2277578" y="1079008"/>
                  <a:pt x="2231756" y="1131376"/>
                </a:cubicBezTo>
                <a:cubicBezTo>
                  <a:pt x="2196983" y="1171116"/>
                  <a:pt x="2224951" y="1156892"/>
                  <a:pt x="2185261" y="1170122"/>
                </a:cubicBezTo>
                <a:cubicBezTo>
                  <a:pt x="2180095" y="1190786"/>
                  <a:pt x="2181578" y="1214392"/>
                  <a:pt x="2169763" y="1232115"/>
                </a:cubicBezTo>
                <a:cubicBezTo>
                  <a:pt x="2164597" y="1239864"/>
                  <a:pt x="2158430" y="1247033"/>
                  <a:pt x="2154265" y="1255363"/>
                </a:cubicBezTo>
                <a:cubicBezTo>
                  <a:pt x="2150612" y="1262669"/>
                  <a:pt x="2151618" y="1272232"/>
                  <a:pt x="2146515" y="1278610"/>
                </a:cubicBezTo>
                <a:cubicBezTo>
                  <a:pt x="2140697" y="1285882"/>
                  <a:pt x="2131017" y="1288942"/>
                  <a:pt x="2123268" y="1294108"/>
                </a:cubicBezTo>
                <a:cubicBezTo>
                  <a:pt x="2087994" y="1399932"/>
                  <a:pt x="2126477" y="1291788"/>
                  <a:pt x="2092271" y="1371600"/>
                </a:cubicBezTo>
                <a:cubicBezTo>
                  <a:pt x="2077181" y="1406809"/>
                  <a:pt x="2094797" y="1384571"/>
                  <a:pt x="2069024" y="1410346"/>
                </a:cubicBezTo>
                <a:lnTo>
                  <a:pt x="2045776" y="1480088"/>
                </a:lnTo>
                <a:cubicBezTo>
                  <a:pt x="2043193" y="1487837"/>
                  <a:pt x="2042558" y="1496539"/>
                  <a:pt x="2038027" y="1503335"/>
                </a:cubicBezTo>
                <a:cubicBezTo>
                  <a:pt x="1981411" y="1588262"/>
                  <a:pt x="2057562" y="1469614"/>
                  <a:pt x="2014780" y="1549830"/>
                </a:cubicBezTo>
                <a:cubicBezTo>
                  <a:pt x="1997893" y="1581493"/>
                  <a:pt x="1976585" y="1610724"/>
                  <a:pt x="1960536" y="1642820"/>
                </a:cubicBezTo>
                <a:lnTo>
                  <a:pt x="1945037" y="1673817"/>
                </a:lnTo>
                <a:cubicBezTo>
                  <a:pt x="1934084" y="1728584"/>
                  <a:pt x="1941453" y="1700066"/>
                  <a:pt x="1921790" y="1759057"/>
                </a:cubicBezTo>
                <a:lnTo>
                  <a:pt x="1914041" y="1782305"/>
                </a:lnTo>
                <a:cubicBezTo>
                  <a:pt x="1911458" y="1821051"/>
                  <a:pt x="1910357" y="1859924"/>
                  <a:pt x="1906292" y="1898542"/>
                </a:cubicBezTo>
                <a:cubicBezTo>
                  <a:pt x="1905177" y="1909134"/>
                  <a:pt x="1900448" y="1919060"/>
                  <a:pt x="1898543" y="1929539"/>
                </a:cubicBezTo>
                <a:cubicBezTo>
                  <a:pt x="1895898" y="1944088"/>
                  <a:pt x="1891368" y="1995357"/>
                  <a:pt x="1883044" y="2014780"/>
                </a:cubicBezTo>
                <a:cubicBezTo>
                  <a:pt x="1879375" y="2023340"/>
                  <a:pt x="1871328" y="2029517"/>
                  <a:pt x="1867546" y="2038027"/>
                </a:cubicBezTo>
                <a:cubicBezTo>
                  <a:pt x="1860911" y="2052956"/>
                  <a:pt x="1861110" y="2070929"/>
                  <a:pt x="1852048" y="2084522"/>
                </a:cubicBezTo>
                <a:cubicBezTo>
                  <a:pt x="1846882" y="2092271"/>
                  <a:pt x="1840964" y="2099569"/>
                  <a:pt x="1836549" y="2107769"/>
                </a:cubicBezTo>
                <a:cubicBezTo>
                  <a:pt x="1787533" y="2198799"/>
                  <a:pt x="1819997" y="2163069"/>
                  <a:pt x="1782305" y="2200759"/>
                </a:cubicBezTo>
                <a:cubicBezTo>
                  <a:pt x="1776227" y="2212915"/>
                  <a:pt x="1762263" y="2244049"/>
                  <a:pt x="1751309" y="2255003"/>
                </a:cubicBezTo>
                <a:cubicBezTo>
                  <a:pt x="1744723" y="2261589"/>
                  <a:pt x="1734647" y="2263916"/>
                  <a:pt x="1728061" y="2270502"/>
                </a:cubicBezTo>
                <a:cubicBezTo>
                  <a:pt x="1718929" y="2279634"/>
                  <a:pt x="1712882" y="2291413"/>
                  <a:pt x="1704814" y="2301498"/>
                </a:cubicBezTo>
                <a:cubicBezTo>
                  <a:pt x="1692211" y="2317251"/>
                  <a:pt x="1678983" y="2332495"/>
                  <a:pt x="1666068" y="2347993"/>
                </a:cubicBezTo>
                <a:cubicBezTo>
                  <a:pt x="1646594" y="2406418"/>
                  <a:pt x="1672861" y="2334411"/>
                  <a:pt x="1642821" y="2394488"/>
                </a:cubicBezTo>
                <a:cubicBezTo>
                  <a:pt x="1639168" y="2401794"/>
                  <a:pt x="1639274" y="2410731"/>
                  <a:pt x="1635071" y="2417735"/>
                </a:cubicBezTo>
                <a:cubicBezTo>
                  <a:pt x="1631312" y="2424000"/>
                  <a:pt x="1624328" y="2427687"/>
                  <a:pt x="1619573" y="2433234"/>
                </a:cubicBezTo>
                <a:cubicBezTo>
                  <a:pt x="1608809" y="2445792"/>
                  <a:pt x="1598908" y="2459065"/>
                  <a:pt x="1588576" y="2471980"/>
                </a:cubicBezTo>
                <a:cubicBezTo>
                  <a:pt x="1585993" y="2479729"/>
                  <a:pt x="1582808" y="2487303"/>
                  <a:pt x="1580827" y="2495227"/>
                </a:cubicBezTo>
                <a:cubicBezTo>
                  <a:pt x="1577633" y="2508005"/>
                  <a:pt x="1577703" y="2521640"/>
                  <a:pt x="1573078" y="2533973"/>
                </a:cubicBezTo>
                <a:cubicBezTo>
                  <a:pt x="1569808" y="2542693"/>
                  <a:pt x="1562746" y="2549471"/>
                  <a:pt x="1557580" y="2557220"/>
                </a:cubicBezTo>
                <a:cubicBezTo>
                  <a:pt x="1554997" y="2564969"/>
                  <a:pt x="1554034" y="2573464"/>
                  <a:pt x="1549831" y="2580468"/>
                </a:cubicBezTo>
                <a:cubicBezTo>
                  <a:pt x="1546072" y="2586733"/>
                  <a:pt x="1538896" y="2590261"/>
                  <a:pt x="1534332" y="2595966"/>
                </a:cubicBezTo>
                <a:cubicBezTo>
                  <a:pt x="1515567" y="2619421"/>
                  <a:pt x="1511955" y="2642025"/>
                  <a:pt x="1480088" y="2657959"/>
                </a:cubicBezTo>
                <a:cubicBezTo>
                  <a:pt x="1451035" y="2672485"/>
                  <a:pt x="1443245" y="2674070"/>
                  <a:pt x="1418095" y="2696705"/>
                </a:cubicBezTo>
                <a:cubicBezTo>
                  <a:pt x="1332860" y="2773416"/>
                  <a:pt x="1411566" y="2716557"/>
                  <a:pt x="1325105" y="2774196"/>
                </a:cubicBezTo>
                <a:cubicBezTo>
                  <a:pt x="1285852" y="2800364"/>
                  <a:pt x="1335547" y="2778410"/>
                  <a:pt x="1294109" y="2812942"/>
                </a:cubicBezTo>
                <a:cubicBezTo>
                  <a:pt x="1285235" y="2820337"/>
                  <a:pt x="1272231" y="2821349"/>
                  <a:pt x="1263112" y="2828441"/>
                </a:cubicBezTo>
                <a:cubicBezTo>
                  <a:pt x="1248695" y="2839654"/>
                  <a:pt x="1238112" y="2855159"/>
                  <a:pt x="1224366" y="2867186"/>
                </a:cubicBezTo>
                <a:cubicBezTo>
                  <a:pt x="1205875" y="2883366"/>
                  <a:pt x="1199822" y="2883117"/>
                  <a:pt x="1177871" y="2890434"/>
                </a:cubicBezTo>
                <a:cubicBezTo>
                  <a:pt x="1064253" y="2975648"/>
                  <a:pt x="1236261" y="2844359"/>
                  <a:pt x="1115878" y="2944678"/>
                </a:cubicBezTo>
                <a:cubicBezTo>
                  <a:pt x="1096035" y="2961214"/>
                  <a:pt x="1075378" y="2976845"/>
                  <a:pt x="1053885" y="2991173"/>
                </a:cubicBezTo>
                <a:cubicBezTo>
                  <a:pt x="1046136" y="2996339"/>
                  <a:pt x="1037792" y="3000709"/>
                  <a:pt x="1030637" y="3006671"/>
                </a:cubicBezTo>
                <a:cubicBezTo>
                  <a:pt x="991064" y="3039649"/>
                  <a:pt x="1026570" y="3025124"/>
                  <a:pt x="976393" y="3037668"/>
                </a:cubicBezTo>
                <a:cubicBezTo>
                  <a:pt x="955729" y="3050583"/>
                  <a:pt x="936196" y="3065515"/>
                  <a:pt x="914400" y="3076413"/>
                </a:cubicBezTo>
                <a:cubicBezTo>
                  <a:pt x="904874" y="3081176"/>
                  <a:pt x="892070" y="3077973"/>
                  <a:pt x="883404" y="3084163"/>
                </a:cubicBezTo>
                <a:cubicBezTo>
                  <a:pt x="872894" y="3091670"/>
                  <a:pt x="869962" y="3106754"/>
                  <a:pt x="860156" y="3115159"/>
                </a:cubicBezTo>
                <a:cubicBezTo>
                  <a:pt x="851385" y="3122677"/>
                  <a:pt x="838100" y="3123342"/>
                  <a:pt x="829160" y="3130657"/>
                </a:cubicBezTo>
                <a:cubicBezTo>
                  <a:pt x="747617" y="3197375"/>
                  <a:pt x="807956" y="3176642"/>
                  <a:pt x="743919" y="3192651"/>
                </a:cubicBezTo>
                <a:cubicBezTo>
                  <a:pt x="651610" y="3261881"/>
                  <a:pt x="768984" y="3180117"/>
                  <a:pt x="681926" y="3223647"/>
                </a:cubicBezTo>
                <a:cubicBezTo>
                  <a:pt x="670374" y="3229423"/>
                  <a:pt x="662481" y="3241119"/>
                  <a:pt x="650929" y="3246895"/>
                </a:cubicBezTo>
                <a:cubicBezTo>
                  <a:pt x="636317" y="3254201"/>
                  <a:pt x="619932" y="3257227"/>
                  <a:pt x="604434" y="3262393"/>
                </a:cubicBezTo>
                <a:lnTo>
                  <a:pt x="581187" y="3270142"/>
                </a:lnTo>
                <a:lnTo>
                  <a:pt x="557939" y="3277891"/>
                </a:lnTo>
                <a:cubicBezTo>
                  <a:pt x="513871" y="3321961"/>
                  <a:pt x="556303" y="3286459"/>
                  <a:pt x="511444" y="3308888"/>
                </a:cubicBezTo>
                <a:cubicBezTo>
                  <a:pt x="451356" y="3338932"/>
                  <a:pt x="523384" y="3312657"/>
                  <a:pt x="464949" y="3332135"/>
                </a:cubicBezTo>
                <a:cubicBezTo>
                  <a:pt x="457200" y="3337301"/>
                  <a:pt x="450032" y="3343469"/>
                  <a:pt x="441702" y="3347634"/>
                </a:cubicBezTo>
                <a:cubicBezTo>
                  <a:pt x="434396" y="3351287"/>
                  <a:pt x="425251" y="3350852"/>
                  <a:pt x="418454" y="3355383"/>
                </a:cubicBezTo>
                <a:cubicBezTo>
                  <a:pt x="409336" y="3361462"/>
                  <a:pt x="404787" y="3373308"/>
                  <a:pt x="395207" y="3378630"/>
                </a:cubicBezTo>
                <a:cubicBezTo>
                  <a:pt x="380926" y="3386564"/>
                  <a:pt x="348712" y="3394129"/>
                  <a:pt x="348712" y="3394129"/>
                </a:cubicBezTo>
                <a:cubicBezTo>
                  <a:pt x="308360" y="3454657"/>
                  <a:pt x="359874" y="3387694"/>
                  <a:pt x="309966" y="3425125"/>
                </a:cubicBezTo>
                <a:cubicBezTo>
                  <a:pt x="269554" y="3455434"/>
                  <a:pt x="283911" y="3461400"/>
                  <a:pt x="247973" y="3479369"/>
                </a:cubicBezTo>
                <a:cubicBezTo>
                  <a:pt x="240667" y="3483022"/>
                  <a:pt x="232475" y="3484536"/>
                  <a:pt x="224726" y="3487119"/>
                </a:cubicBezTo>
                <a:cubicBezTo>
                  <a:pt x="216977" y="3497451"/>
                  <a:pt x="210610" y="3508983"/>
                  <a:pt x="201478" y="3518115"/>
                </a:cubicBezTo>
                <a:cubicBezTo>
                  <a:pt x="192346" y="3527247"/>
                  <a:pt x="178750" y="3531441"/>
                  <a:pt x="170482" y="3541363"/>
                </a:cubicBezTo>
                <a:cubicBezTo>
                  <a:pt x="138692" y="3579511"/>
                  <a:pt x="191938" y="3554875"/>
                  <a:pt x="139485" y="3572359"/>
                </a:cubicBezTo>
                <a:cubicBezTo>
                  <a:pt x="131736" y="3580108"/>
                  <a:pt x="122607" y="3586689"/>
                  <a:pt x="116237" y="3595607"/>
                </a:cubicBezTo>
                <a:cubicBezTo>
                  <a:pt x="109523" y="3605007"/>
                  <a:pt x="106470" y="3616573"/>
                  <a:pt x="100739" y="3626603"/>
                </a:cubicBezTo>
                <a:cubicBezTo>
                  <a:pt x="96118" y="3634689"/>
                  <a:pt x="90407" y="3642102"/>
                  <a:pt x="85241" y="3649851"/>
                </a:cubicBezTo>
                <a:cubicBezTo>
                  <a:pt x="74288" y="3704615"/>
                  <a:pt x="81657" y="3676101"/>
                  <a:pt x="61993" y="3735091"/>
                </a:cubicBezTo>
                <a:cubicBezTo>
                  <a:pt x="58625" y="3745195"/>
                  <a:pt x="57304" y="3755887"/>
                  <a:pt x="54244" y="3766088"/>
                </a:cubicBezTo>
                <a:cubicBezTo>
                  <a:pt x="49550" y="3781736"/>
                  <a:pt x="47151" y="3798575"/>
                  <a:pt x="38746" y="3812583"/>
                </a:cubicBezTo>
                <a:cubicBezTo>
                  <a:pt x="7093" y="3865337"/>
                  <a:pt x="20261" y="3837040"/>
                  <a:pt x="0" y="3897824"/>
                </a:cubicBezTo>
                <a:lnTo>
                  <a:pt x="0" y="3897824"/>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85" name="TextBox 9"/>
          <p:cNvSpPr txBox="1">
            <a:spLocks noChangeArrowheads="1"/>
          </p:cNvSpPr>
          <p:nvPr/>
        </p:nvSpPr>
        <p:spPr bwMode="auto">
          <a:xfrm>
            <a:off x="82550" y="6388100"/>
            <a:ext cx="425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It is Possible that there is Supernatural Force</a:t>
            </a:r>
          </a:p>
        </p:txBody>
      </p:sp>
      <p:sp>
        <p:nvSpPr>
          <p:cNvPr id="46086" name="TextBox 10"/>
          <p:cNvSpPr txBox="1">
            <a:spLocks noChangeArrowheads="1"/>
          </p:cNvSpPr>
          <p:nvPr/>
        </p:nvSpPr>
        <p:spPr bwMode="auto">
          <a:xfrm>
            <a:off x="762000" y="5989638"/>
            <a:ext cx="425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Possible that Universe had Supernatural Origin</a:t>
            </a:r>
          </a:p>
        </p:txBody>
      </p:sp>
      <p:sp>
        <p:nvSpPr>
          <p:cNvPr id="46087" name="TextBox 11"/>
          <p:cNvSpPr txBox="1">
            <a:spLocks noChangeArrowheads="1"/>
          </p:cNvSpPr>
          <p:nvPr/>
        </p:nvSpPr>
        <p:spPr bwMode="auto">
          <a:xfrm>
            <a:off x="1419225" y="5530850"/>
            <a:ext cx="425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Universe had an Intelligent, Personal Origin</a:t>
            </a:r>
          </a:p>
        </p:txBody>
      </p:sp>
      <p:sp>
        <p:nvSpPr>
          <p:cNvPr id="46088" name="TextBox 13"/>
          <p:cNvSpPr txBox="1">
            <a:spLocks noChangeArrowheads="1"/>
          </p:cNvSpPr>
          <p:nvPr/>
        </p:nvSpPr>
        <p:spPr bwMode="auto">
          <a:xfrm>
            <a:off x="2014538" y="4954588"/>
            <a:ext cx="14239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Creation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has a purpose</a:t>
            </a:r>
          </a:p>
        </p:txBody>
      </p:sp>
      <p:sp>
        <p:nvSpPr>
          <p:cNvPr id="46089" name="TextBox 15"/>
          <p:cNvSpPr txBox="1">
            <a:spLocks noChangeArrowheads="1"/>
          </p:cNvSpPr>
          <p:nvPr/>
        </p:nvSpPr>
        <p:spPr bwMode="auto">
          <a:xfrm>
            <a:off x="3475038"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Likely a Moral Law</a:t>
            </a:r>
          </a:p>
        </p:txBody>
      </p:sp>
      <p:sp>
        <p:nvSpPr>
          <p:cNvPr id="46090" name="TextBox 16"/>
          <p:cNvSpPr txBox="1">
            <a:spLocks noChangeArrowheads="1"/>
          </p:cNvSpPr>
          <p:nvPr/>
        </p:nvSpPr>
        <p:spPr bwMode="auto">
          <a:xfrm>
            <a:off x="4970463"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Miracles &amp;</a:t>
            </a:r>
          </a:p>
          <a:p>
            <a:pPr eaLnBrk="1" fontAlgn="base" hangingPunct="1">
              <a:spcBef>
                <a:spcPct val="0"/>
              </a:spcBef>
              <a:spcAft>
                <a:spcPct val="0"/>
              </a:spcAft>
              <a:buFontTx/>
              <a:buNone/>
            </a:pPr>
            <a:r>
              <a:rPr lang="en-US" altLang="en-US" sz="1600">
                <a:solidFill>
                  <a:srgbClr val="000000"/>
                </a:solidFill>
                <a:latin typeface="Berlin Sans FB" pitchFamily="34" charset="0"/>
              </a:rPr>
              <a:t>Revelations</a:t>
            </a:r>
          </a:p>
        </p:txBody>
      </p:sp>
      <p:sp>
        <p:nvSpPr>
          <p:cNvPr id="18" name="Freeform 17"/>
          <p:cNvSpPr/>
          <p:nvPr/>
        </p:nvSpPr>
        <p:spPr>
          <a:xfrm>
            <a:off x="6080125" y="4921250"/>
            <a:ext cx="542925" cy="681038"/>
          </a:xfrm>
          <a:custGeom>
            <a:avLst/>
            <a:gdLst>
              <a:gd name="connsiteX0" fmla="*/ 371959 w 542440"/>
              <a:gd name="connsiteY0" fmla="*/ 0 h 681926"/>
              <a:gd name="connsiteX1" fmla="*/ 302217 w 542440"/>
              <a:gd name="connsiteY1" fmla="*/ 170482 h 681926"/>
              <a:gd name="connsiteX2" fmla="*/ 108488 w 542440"/>
              <a:gd name="connsiteY2" fmla="*/ 464949 h 681926"/>
              <a:gd name="connsiteX3" fmla="*/ 0 w 542440"/>
              <a:gd name="connsiteY3" fmla="*/ 681926 h 681926"/>
              <a:gd name="connsiteX4" fmla="*/ 542440 w 542440"/>
              <a:gd name="connsiteY4" fmla="*/ 674177 h 681926"/>
              <a:gd name="connsiteX5" fmla="*/ 511444 w 542440"/>
              <a:gd name="connsiteY5" fmla="*/ 108488 h 681926"/>
              <a:gd name="connsiteX6" fmla="*/ 371959 w 542440"/>
              <a:gd name="connsiteY6" fmla="*/ 0 h 6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440" h="681926">
                <a:moveTo>
                  <a:pt x="371959" y="0"/>
                </a:moveTo>
                <a:lnTo>
                  <a:pt x="302217" y="170482"/>
                </a:lnTo>
                <a:lnTo>
                  <a:pt x="108488" y="464949"/>
                </a:lnTo>
                <a:lnTo>
                  <a:pt x="0" y="681926"/>
                </a:lnTo>
                <a:lnTo>
                  <a:pt x="542440" y="674177"/>
                </a:lnTo>
                <a:lnTo>
                  <a:pt x="511444" y="108488"/>
                </a:lnTo>
                <a:lnTo>
                  <a:pt x="37195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92" name="TextBox 18"/>
          <p:cNvSpPr txBox="1">
            <a:spLocks noChangeArrowheads="1"/>
          </p:cNvSpPr>
          <p:nvPr/>
        </p:nvSpPr>
        <p:spPr bwMode="auto">
          <a:xfrm>
            <a:off x="3322638" y="4368800"/>
            <a:ext cx="30289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Divine Revelation Possible</a:t>
            </a:r>
          </a:p>
          <a:p>
            <a:pPr algn="ctr" eaLnBrk="1" fontAlgn="base" hangingPunct="1">
              <a:spcBef>
                <a:spcPct val="0"/>
              </a:spcBef>
              <a:spcAft>
                <a:spcPct val="0"/>
              </a:spcAft>
              <a:buFontTx/>
              <a:buNone/>
            </a:pPr>
            <a:r>
              <a:rPr lang="en-US" altLang="en-US" sz="1600">
                <a:solidFill>
                  <a:srgbClr val="000000"/>
                </a:solidFill>
                <a:latin typeface="Berlin Sans FB" pitchFamily="34" charset="0"/>
              </a:rPr>
              <a:t>&amp; Accurate So Purpose is Known</a:t>
            </a:r>
          </a:p>
        </p:txBody>
      </p:sp>
      <p:pic>
        <p:nvPicPr>
          <p:cNvPr id="77838"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650" y="2960688"/>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Box 20"/>
          <p:cNvSpPr txBox="1">
            <a:spLocks noChangeArrowheads="1"/>
          </p:cNvSpPr>
          <p:nvPr/>
        </p:nvSpPr>
        <p:spPr bwMode="auto">
          <a:xfrm>
            <a:off x="3314700" y="4003675"/>
            <a:ext cx="32385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If Bible Revelation of Creator then</a:t>
            </a:r>
          </a:p>
        </p:txBody>
      </p:sp>
      <p:sp>
        <p:nvSpPr>
          <p:cNvPr id="46095" name="TextBox 21"/>
          <p:cNvSpPr txBox="1">
            <a:spLocks noChangeArrowheads="1"/>
          </p:cNvSpPr>
          <p:nvPr/>
        </p:nvSpPr>
        <p:spPr bwMode="auto">
          <a:xfrm>
            <a:off x="3879850"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Inspired</a:t>
            </a:r>
          </a:p>
        </p:txBody>
      </p:sp>
      <p:sp>
        <p:nvSpPr>
          <p:cNvPr id="46096" name="TextBox 22"/>
          <p:cNvSpPr txBox="1">
            <a:spLocks noChangeArrowheads="1"/>
          </p:cNvSpPr>
          <p:nvPr/>
        </p:nvSpPr>
        <p:spPr bwMode="auto">
          <a:xfrm>
            <a:off x="4856163" y="3419475"/>
            <a:ext cx="9763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Accurate</a:t>
            </a:r>
          </a:p>
        </p:txBody>
      </p:sp>
      <p:sp>
        <p:nvSpPr>
          <p:cNvPr id="46097" name="TextBox 23"/>
          <p:cNvSpPr txBox="1">
            <a:spLocks noChangeArrowheads="1"/>
          </p:cNvSpPr>
          <p:nvPr/>
        </p:nvSpPr>
        <p:spPr bwMode="auto">
          <a:xfrm>
            <a:off x="5832475"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Reliable</a:t>
            </a:r>
          </a:p>
        </p:txBody>
      </p:sp>
      <p:sp>
        <p:nvSpPr>
          <p:cNvPr id="46098" name="TextBox 24"/>
          <p:cNvSpPr txBox="1">
            <a:spLocks noChangeArrowheads="1"/>
          </p:cNvSpPr>
          <p:nvPr/>
        </p:nvSpPr>
        <p:spPr bwMode="auto">
          <a:xfrm>
            <a:off x="4546600" y="3025775"/>
            <a:ext cx="2611438"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can be Understood</a:t>
            </a:r>
          </a:p>
        </p:txBody>
      </p:sp>
      <p:pic>
        <p:nvPicPr>
          <p:cNvPr id="77844" name="Picture 25"/>
          <p:cNvPicPr>
            <a:picLocks noChangeAspect="1"/>
          </p:cNvPicPr>
          <p:nvPr/>
        </p:nvPicPr>
        <p:blipFill>
          <a:blip r:embed="rId4">
            <a:extLst>
              <a:ext uri="{28A0092B-C50C-407E-A947-70E740481C1C}">
                <a14:useLocalDpi xmlns:a14="http://schemas.microsoft.com/office/drawing/2010/main" val="0"/>
              </a:ext>
            </a:extLst>
          </a:blip>
          <a:srcRect t="6122" b="2211"/>
          <a:stretch>
            <a:fillRect/>
          </a:stretch>
        </p:blipFill>
        <p:spPr bwMode="auto">
          <a:xfrm>
            <a:off x="6351588" y="0"/>
            <a:ext cx="20955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5" name="TextBox 26"/>
          <p:cNvSpPr txBox="1">
            <a:spLocks noChangeArrowheads="1"/>
          </p:cNvSpPr>
          <p:nvPr/>
        </p:nvSpPr>
        <p:spPr bwMode="auto">
          <a:xfrm>
            <a:off x="7399338" y="2565400"/>
            <a:ext cx="1700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a:solidFill>
                  <a:srgbClr val="000000"/>
                </a:solidFill>
              </a:rPr>
              <a:t>A Step of Faith not </a:t>
            </a:r>
          </a:p>
          <a:p>
            <a:pPr algn="ctr" eaLnBrk="1" fontAlgn="base" hangingPunct="1">
              <a:spcBef>
                <a:spcPct val="0"/>
              </a:spcBef>
              <a:spcAft>
                <a:spcPct val="0"/>
              </a:spcAft>
              <a:buFontTx/>
              <a:buNone/>
            </a:pPr>
            <a:r>
              <a:rPr lang="en-US" altLang="en-US" sz="1800">
                <a:solidFill>
                  <a:srgbClr val="000000"/>
                </a:solidFill>
              </a:rPr>
              <a:t>A Leap of Faith</a:t>
            </a:r>
          </a:p>
        </p:txBody>
      </p:sp>
      <p:sp>
        <p:nvSpPr>
          <p:cNvPr id="46101" name="TextBox 27"/>
          <p:cNvSpPr txBox="1">
            <a:spLocks noChangeArrowheads="1"/>
          </p:cNvSpPr>
          <p:nvPr/>
        </p:nvSpPr>
        <p:spPr bwMode="auto">
          <a:xfrm>
            <a:off x="2278063" y="2463800"/>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Accurate Account of Jesus’ Life</a:t>
            </a:r>
          </a:p>
        </p:txBody>
      </p:sp>
      <p:pic>
        <p:nvPicPr>
          <p:cNvPr id="778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7252">
            <a:off x="7391400" y="635000"/>
            <a:ext cx="12287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3" name="TextBox 29"/>
          <p:cNvSpPr txBox="1">
            <a:spLocks noChangeArrowheads="1"/>
          </p:cNvSpPr>
          <p:nvPr/>
        </p:nvSpPr>
        <p:spPr bwMode="auto">
          <a:xfrm>
            <a:off x="2114550" y="1298575"/>
            <a:ext cx="24320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Based on Bible Testimony Jesus is Son of God</a:t>
            </a:r>
          </a:p>
        </p:txBody>
      </p:sp>
      <p:sp>
        <p:nvSpPr>
          <p:cNvPr id="46104" name="TextBox 30"/>
          <p:cNvSpPr txBox="1">
            <a:spLocks noChangeArrowheads="1"/>
          </p:cNvSpPr>
          <p:nvPr/>
        </p:nvSpPr>
        <p:spPr bwMode="auto">
          <a:xfrm>
            <a:off x="2046288" y="958850"/>
            <a:ext cx="232251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would be Accurate</a:t>
            </a:r>
          </a:p>
        </p:txBody>
      </p:sp>
      <p:sp>
        <p:nvSpPr>
          <p:cNvPr id="46105" name="TextBox 31"/>
          <p:cNvSpPr txBox="1">
            <a:spLocks noChangeArrowheads="1"/>
          </p:cNvSpPr>
          <p:nvPr/>
        </p:nvSpPr>
        <p:spPr bwMode="auto">
          <a:xfrm>
            <a:off x="2176463" y="1882775"/>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Teachings of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Jesus are True</a:t>
            </a:r>
          </a:p>
        </p:txBody>
      </p:sp>
      <p:sp>
        <p:nvSpPr>
          <p:cNvPr id="46106" name="TextBox 32"/>
          <p:cNvSpPr txBox="1">
            <a:spLocks noChangeArrowheads="1"/>
          </p:cNvSpPr>
          <p:nvPr/>
        </p:nvSpPr>
        <p:spPr bwMode="auto">
          <a:xfrm>
            <a:off x="1944688" y="374650"/>
            <a:ext cx="23225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Authority Established</a:t>
            </a:r>
          </a:p>
        </p:txBody>
      </p:sp>
      <p:sp>
        <p:nvSpPr>
          <p:cNvPr id="34" name="Right Arrow 33"/>
          <p:cNvSpPr/>
          <p:nvPr/>
        </p:nvSpPr>
        <p:spPr>
          <a:xfrm rot="12450871">
            <a:off x="6940550" y="3811588"/>
            <a:ext cx="742950" cy="550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7853" name="TextBox 34"/>
          <p:cNvSpPr txBox="1">
            <a:spLocks noChangeArrowheads="1"/>
          </p:cNvSpPr>
          <p:nvPr/>
        </p:nvSpPr>
        <p:spPr bwMode="auto">
          <a:xfrm>
            <a:off x="6711950" y="4354513"/>
            <a:ext cx="228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000000"/>
                </a:solidFill>
              </a:rPr>
              <a:t>Starting Point for</a:t>
            </a:r>
          </a:p>
          <a:p>
            <a:pPr eaLnBrk="1" fontAlgn="base" hangingPunct="1">
              <a:spcBef>
                <a:spcPct val="0"/>
              </a:spcBef>
              <a:spcAft>
                <a:spcPct val="0"/>
              </a:spcAft>
              <a:buFontTx/>
              <a:buNone/>
            </a:pPr>
            <a:r>
              <a:rPr lang="en-US" altLang="en-US" sz="1800" dirty="0">
                <a:solidFill>
                  <a:srgbClr val="000000"/>
                </a:solidFill>
              </a:rPr>
              <a:t>How We Got the Bible</a:t>
            </a:r>
          </a:p>
          <a:p>
            <a:pPr eaLnBrk="1" fontAlgn="base" hangingPunct="1">
              <a:spcBef>
                <a:spcPct val="0"/>
              </a:spcBef>
              <a:spcAft>
                <a:spcPct val="0"/>
              </a:spcAft>
              <a:buFontTx/>
              <a:buNone/>
            </a:pPr>
            <a:r>
              <a:rPr lang="en-US" altLang="en-US" sz="1800" dirty="0">
                <a:solidFill>
                  <a:srgbClr val="000000"/>
                </a:solidFill>
              </a:rPr>
              <a:t>class</a:t>
            </a:r>
          </a:p>
        </p:txBody>
      </p:sp>
      <p:sp>
        <p:nvSpPr>
          <p:cNvPr id="77854" name="Rectangle 36"/>
          <p:cNvSpPr>
            <a:spLocks noChangeArrowheads="1"/>
          </p:cNvSpPr>
          <p:nvPr/>
        </p:nvSpPr>
        <p:spPr bwMode="auto">
          <a:xfrm>
            <a:off x="4749800" y="6577013"/>
            <a:ext cx="3922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900">
                <a:solidFill>
                  <a:srgbClr val="000000"/>
                </a:solidFill>
                <a:latin typeface="Times New Roman" pitchFamily="18" charset="0"/>
              </a:rPr>
              <a:t>Based on material from mmb, jr Establishing Bible Authority Class - 10/30/2002</a:t>
            </a:r>
          </a:p>
        </p:txBody>
      </p:sp>
      <p:sp>
        <p:nvSpPr>
          <p:cNvPr id="46110" name="Text Box 37"/>
          <p:cNvSpPr txBox="1">
            <a:spLocks noChangeArrowheads="1"/>
          </p:cNvSpPr>
          <p:nvPr/>
        </p:nvSpPr>
        <p:spPr bwMode="auto">
          <a:xfrm>
            <a:off x="0" y="582613"/>
            <a:ext cx="180498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1200">
                <a:solidFill>
                  <a:srgbClr val="000000"/>
                </a:solidFill>
                <a:latin typeface="Tahoma" pitchFamily="34" charset="0"/>
              </a:rPr>
              <a:t>Creation, Flood, Redemption Story, Moses, Moral Laws, Miracles, Nature of Man, Purpose of Man, Nature of God, Christ &amp; Holy Spirit, Requirements for Worship, Personality of Jesus, Coming Judgment, Heaven, Hell, Angels, Demons, &amp; Satan</a:t>
            </a:r>
          </a:p>
        </p:txBody>
      </p:sp>
      <p:sp>
        <p:nvSpPr>
          <p:cNvPr id="40" name="Right Brace 39"/>
          <p:cNvSpPr/>
          <p:nvPr/>
        </p:nvSpPr>
        <p:spPr>
          <a:xfrm>
            <a:off x="1643063" y="636588"/>
            <a:ext cx="355600" cy="1617662"/>
          </a:xfrm>
          <a:prstGeom prst="rightBrace">
            <a:avLst>
              <a:gd name="adj1" fmla="val 8333"/>
              <a:gd name="adj2" fmla="val 330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cxnSp>
        <p:nvCxnSpPr>
          <p:cNvPr id="42" name="Straight Connector 41"/>
          <p:cNvCxnSpPr/>
          <p:nvPr/>
        </p:nvCxnSpPr>
        <p:spPr>
          <a:xfrm flipH="1">
            <a:off x="3879850" y="4003675"/>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4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left)">
                                      <p:cBhvr>
                                        <p:cTn id="7" dur="5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wipe(left)">
                                      <p:cBhvr>
                                        <p:cTn id="12" dur="500"/>
                                        <p:tgtEl>
                                          <p:spTgt spid="46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wipe(left)">
                                      <p:cBhvr>
                                        <p:cTn id="17" dur="500"/>
                                        <p:tgtEl>
                                          <p:spTgt spid="460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wipe(right)">
                                      <p:cBhvr>
                                        <p:cTn id="22" dur="500"/>
                                        <p:tgtEl>
                                          <p:spTgt spid="4608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6089"/>
                                        </p:tgtEl>
                                        <p:attrNameLst>
                                          <p:attrName>style.visibility</p:attrName>
                                        </p:attrNameLst>
                                      </p:cBhvr>
                                      <p:to>
                                        <p:strVal val="visible"/>
                                      </p:to>
                                    </p:set>
                                    <p:animEffect transition="in" filter="wipe(right)">
                                      <p:cBhvr>
                                        <p:cTn id="25" dur="500"/>
                                        <p:tgtEl>
                                          <p:spTgt spid="4608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6090"/>
                                        </p:tgtEl>
                                        <p:attrNameLst>
                                          <p:attrName>style.visibility</p:attrName>
                                        </p:attrNameLst>
                                      </p:cBhvr>
                                      <p:to>
                                        <p:strVal val="visible"/>
                                      </p:to>
                                    </p:set>
                                    <p:animEffect transition="in" filter="wipe(right)">
                                      <p:cBhvr>
                                        <p:cTn id="28" dur="500"/>
                                        <p:tgtEl>
                                          <p:spTgt spid="460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46092"/>
                                        </p:tgtEl>
                                        <p:attrNameLst>
                                          <p:attrName>style.visibility</p:attrName>
                                        </p:attrNameLst>
                                      </p:cBhvr>
                                      <p:to>
                                        <p:strVal val="visible"/>
                                      </p:to>
                                    </p:set>
                                    <p:animEffect transition="in" filter="wipe(right)">
                                      <p:cBhvr>
                                        <p:cTn id="33" dur="500"/>
                                        <p:tgtEl>
                                          <p:spTgt spid="460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6094"/>
                                        </p:tgtEl>
                                        <p:attrNameLst>
                                          <p:attrName>style.visibility</p:attrName>
                                        </p:attrNameLst>
                                      </p:cBhvr>
                                      <p:to>
                                        <p:strVal val="visible"/>
                                      </p:to>
                                    </p:set>
                                    <p:animEffect transition="in" filter="wipe(right)">
                                      <p:cBhvr>
                                        <p:cTn id="38" dur="500"/>
                                        <p:tgtEl>
                                          <p:spTgt spid="460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095"/>
                                        </p:tgtEl>
                                        <p:attrNameLst>
                                          <p:attrName>style.visibility</p:attrName>
                                        </p:attrNameLst>
                                      </p:cBhvr>
                                      <p:to>
                                        <p:strVal val="visible"/>
                                      </p:to>
                                    </p:set>
                                    <p:animEffect transition="in" filter="wipe(down)">
                                      <p:cBhvr>
                                        <p:cTn id="43" dur="500"/>
                                        <p:tgtEl>
                                          <p:spTgt spid="4609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6096"/>
                                        </p:tgtEl>
                                        <p:attrNameLst>
                                          <p:attrName>style.visibility</p:attrName>
                                        </p:attrNameLst>
                                      </p:cBhvr>
                                      <p:to>
                                        <p:strVal val="visible"/>
                                      </p:to>
                                    </p:set>
                                    <p:animEffect transition="in" filter="wipe(down)">
                                      <p:cBhvr>
                                        <p:cTn id="46" dur="500"/>
                                        <p:tgtEl>
                                          <p:spTgt spid="4609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6097"/>
                                        </p:tgtEl>
                                        <p:attrNameLst>
                                          <p:attrName>style.visibility</p:attrName>
                                        </p:attrNameLst>
                                      </p:cBhvr>
                                      <p:to>
                                        <p:strVal val="visible"/>
                                      </p:to>
                                    </p:set>
                                    <p:animEffect transition="in" filter="wipe(down)">
                                      <p:cBhvr>
                                        <p:cTn id="49" dur="500"/>
                                        <p:tgtEl>
                                          <p:spTgt spid="4609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6098"/>
                                        </p:tgtEl>
                                        <p:attrNameLst>
                                          <p:attrName>style.visibility</p:attrName>
                                        </p:attrNameLst>
                                      </p:cBhvr>
                                      <p:to>
                                        <p:strVal val="visible"/>
                                      </p:to>
                                    </p:set>
                                    <p:animEffect transition="in" filter="wipe(down)">
                                      <p:cBhvr>
                                        <p:cTn id="54" dur="500"/>
                                        <p:tgtEl>
                                          <p:spTgt spid="4609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6101"/>
                                        </p:tgtEl>
                                        <p:attrNameLst>
                                          <p:attrName>style.visibility</p:attrName>
                                        </p:attrNameLst>
                                      </p:cBhvr>
                                      <p:to>
                                        <p:strVal val="visible"/>
                                      </p:to>
                                    </p:set>
                                    <p:animEffect transition="in" filter="barn(inVertical)">
                                      <p:cBhvr>
                                        <p:cTn id="59" dur="500"/>
                                        <p:tgtEl>
                                          <p:spTgt spid="4610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6103"/>
                                        </p:tgtEl>
                                        <p:attrNameLst>
                                          <p:attrName>style.visibility</p:attrName>
                                        </p:attrNameLst>
                                      </p:cBhvr>
                                      <p:to>
                                        <p:strVal val="visible"/>
                                      </p:to>
                                    </p:set>
                                    <p:animEffect transition="in" filter="barn(inVertical)">
                                      <p:cBhvr>
                                        <p:cTn id="62" dur="500"/>
                                        <p:tgtEl>
                                          <p:spTgt spid="4610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6104"/>
                                        </p:tgtEl>
                                        <p:attrNameLst>
                                          <p:attrName>style.visibility</p:attrName>
                                        </p:attrNameLst>
                                      </p:cBhvr>
                                      <p:to>
                                        <p:strVal val="visible"/>
                                      </p:to>
                                    </p:set>
                                    <p:animEffect transition="in" filter="barn(inVertical)">
                                      <p:cBhvr>
                                        <p:cTn id="65" dur="500"/>
                                        <p:tgtEl>
                                          <p:spTgt spid="4610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6105"/>
                                        </p:tgtEl>
                                        <p:attrNameLst>
                                          <p:attrName>style.visibility</p:attrName>
                                        </p:attrNameLst>
                                      </p:cBhvr>
                                      <p:to>
                                        <p:strVal val="visible"/>
                                      </p:to>
                                    </p:set>
                                    <p:animEffect transition="in" filter="barn(inVertical)">
                                      <p:cBhvr>
                                        <p:cTn id="68" dur="500"/>
                                        <p:tgtEl>
                                          <p:spTgt spid="4610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6106"/>
                                        </p:tgtEl>
                                        <p:attrNameLst>
                                          <p:attrName>style.visibility</p:attrName>
                                        </p:attrNameLst>
                                      </p:cBhvr>
                                      <p:to>
                                        <p:strVal val="visible"/>
                                      </p:to>
                                    </p:set>
                                    <p:animEffect transition="in" filter="barn(inVertical)">
                                      <p:cBhvr>
                                        <p:cTn id="71" dur="500"/>
                                        <p:tgtEl>
                                          <p:spTgt spid="4610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6110"/>
                                        </p:tgtEl>
                                        <p:attrNameLst>
                                          <p:attrName>style.visibility</p:attrName>
                                        </p:attrNameLst>
                                      </p:cBhvr>
                                      <p:to>
                                        <p:strVal val="visible"/>
                                      </p:to>
                                    </p:set>
                                    <p:animEffect transition="in" filter="barn(inVertical)">
                                      <p:cBhvr>
                                        <p:cTn id="74" dur="500"/>
                                        <p:tgtEl>
                                          <p:spTgt spid="4611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arn(inVertic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p:bldP spid="46088" grpId="0" animBg="1"/>
      <p:bldP spid="46089" grpId="0" animBg="1"/>
      <p:bldP spid="46090" grpId="0" animBg="1"/>
      <p:bldP spid="46092" grpId="0" animBg="1"/>
      <p:bldP spid="46094" grpId="0" animBg="1"/>
      <p:bldP spid="46095" grpId="0" animBg="1"/>
      <p:bldP spid="46096" grpId="0" animBg="1"/>
      <p:bldP spid="46097" grpId="0" animBg="1"/>
      <p:bldP spid="46098" grpId="0" animBg="1"/>
      <p:bldP spid="46101" grpId="0" animBg="1"/>
      <p:bldP spid="46103" grpId="0" animBg="1"/>
      <p:bldP spid="46104" grpId="0" animBg="1"/>
      <p:bldP spid="46105" grpId="0" animBg="1"/>
      <p:bldP spid="46106" grpId="0" animBg="1"/>
      <p:bldP spid="46110" grpId="0"/>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 y="856763"/>
            <a:ext cx="9144000" cy="6001237"/>
          </a:xfrm>
          <a:prstGeom prst="rect">
            <a:avLst/>
          </a:prstGeom>
        </p:spPr>
      </p:pic>
      <p:sp>
        <p:nvSpPr>
          <p:cNvPr id="4" name="Rectangle 3"/>
          <p:cNvSpPr/>
          <p:nvPr/>
        </p:nvSpPr>
        <p:spPr>
          <a:xfrm>
            <a:off x="2789487" y="3907756"/>
            <a:ext cx="1825045" cy="523220"/>
          </a:xfrm>
          <a:prstGeom prst="rect">
            <a:avLst/>
          </a:prstGeom>
        </p:spPr>
        <p:txBody>
          <a:bodyPr wrap="square">
            <a:spAutoFit/>
          </a:bodyPr>
          <a:lstStyle/>
          <a:p>
            <a:r>
              <a:rPr lang="en-US" sz="1400" dirty="0">
                <a:solidFill>
                  <a:prstClr val="black"/>
                </a:solidFill>
              </a:rPr>
              <a:t>nothing exists beyond the natural realm</a:t>
            </a:r>
          </a:p>
        </p:txBody>
      </p:sp>
      <p:sp>
        <p:nvSpPr>
          <p:cNvPr id="5" name="TextBox 4"/>
          <p:cNvSpPr txBox="1"/>
          <p:nvPr/>
        </p:nvSpPr>
        <p:spPr>
          <a:xfrm>
            <a:off x="106330" y="5625772"/>
            <a:ext cx="2352247" cy="923330"/>
          </a:xfrm>
          <a:prstGeom prst="rect">
            <a:avLst/>
          </a:prstGeom>
          <a:noFill/>
        </p:spPr>
        <p:txBody>
          <a:bodyPr wrap="none" rtlCol="0">
            <a:spAutoFit/>
          </a:bodyPr>
          <a:lstStyle/>
          <a:p>
            <a:r>
              <a:rPr lang="en-US" dirty="0">
                <a:solidFill>
                  <a:prstClr val="black"/>
                </a:solidFill>
              </a:rPr>
              <a:t>No God</a:t>
            </a:r>
          </a:p>
          <a:p>
            <a:r>
              <a:rPr lang="en-US" dirty="0">
                <a:solidFill>
                  <a:prstClr val="black"/>
                </a:solidFill>
              </a:rPr>
              <a:t>No Supreme Being</a:t>
            </a:r>
          </a:p>
          <a:p>
            <a:r>
              <a:rPr lang="en-US" dirty="0">
                <a:solidFill>
                  <a:prstClr val="black"/>
                </a:solidFill>
              </a:rPr>
              <a:t>We come from nothing</a:t>
            </a:r>
          </a:p>
        </p:txBody>
      </p:sp>
      <p:sp>
        <p:nvSpPr>
          <p:cNvPr id="14" name="Rectangle 13"/>
          <p:cNvSpPr/>
          <p:nvPr/>
        </p:nvSpPr>
        <p:spPr>
          <a:xfrm rot="1380000">
            <a:off x="1534800" y="2680004"/>
            <a:ext cx="3902509" cy="646331"/>
          </a:xfrm>
          <a:prstGeom prst="rect">
            <a:avLst/>
          </a:prstGeom>
          <a:solidFill>
            <a:srgbClr val="FFFFCC">
              <a:alpha val="60000"/>
            </a:srgbClr>
          </a:solidFill>
        </p:spPr>
        <p:txBody>
          <a:bodyPr wrap="square" lIns="0" tIns="0" rIns="0" bIns="0">
            <a:spAutoFit/>
          </a:bodyPr>
          <a:lstStyle/>
          <a:p>
            <a:r>
              <a:rPr lang="en-US" sz="1400" u="sng" dirty="0">
                <a:solidFill>
                  <a:prstClr val="black"/>
                </a:solidFill>
              </a:rPr>
              <a:t>Super Naturalism </a:t>
            </a:r>
            <a:r>
              <a:rPr lang="en-US" sz="1400" dirty="0">
                <a:solidFill>
                  <a:prstClr val="black"/>
                </a:solidFill>
              </a:rPr>
              <a:t>it is possible that there is </a:t>
            </a:r>
          </a:p>
          <a:p>
            <a:r>
              <a:rPr lang="en-US" sz="1400" dirty="0">
                <a:solidFill>
                  <a:prstClr val="black"/>
                </a:solidFill>
              </a:rPr>
              <a:t>a supreme being/someone beyond natural order</a:t>
            </a:r>
          </a:p>
          <a:p>
            <a:r>
              <a:rPr lang="en-US" sz="1400" dirty="0">
                <a:solidFill>
                  <a:prstClr val="black"/>
                </a:solidFill>
              </a:rPr>
              <a:t>  Intelligent Design – a programmer</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219" y="4499535"/>
            <a:ext cx="2617596" cy="2272869"/>
          </a:xfrm>
          <a:prstGeom prst="rect">
            <a:avLst/>
          </a:prstGeom>
          <a:noFill/>
        </p:spPr>
      </p:pic>
      <p:sp>
        <p:nvSpPr>
          <p:cNvPr id="16" name="TextBox 15"/>
          <p:cNvSpPr txBox="1"/>
          <p:nvPr/>
        </p:nvSpPr>
        <p:spPr>
          <a:xfrm>
            <a:off x="106330" y="881116"/>
            <a:ext cx="1603516" cy="923330"/>
          </a:xfrm>
          <a:prstGeom prst="rect">
            <a:avLst/>
          </a:prstGeom>
          <a:solidFill>
            <a:srgbClr val="FFFFCC">
              <a:alpha val="60000"/>
            </a:srgbClr>
          </a:solidFill>
        </p:spPr>
        <p:txBody>
          <a:bodyPr wrap="none" rtlCol="0">
            <a:spAutoFit/>
          </a:bodyPr>
          <a:lstStyle/>
          <a:p>
            <a:r>
              <a:rPr lang="en-US" dirty="0">
                <a:solidFill>
                  <a:prstClr val="black"/>
                </a:solidFill>
              </a:rPr>
              <a:t>God</a:t>
            </a:r>
          </a:p>
          <a:p>
            <a:r>
              <a:rPr lang="en-US" dirty="0">
                <a:solidFill>
                  <a:prstClr val="black"/>
                </a:solidFill>
              </a:rPr>
              <a:t>Supreme Being</a:t>
            </a:r>
          </a:p>
          <a:p>
            <a:r>
              <a:rPr lang="en-US" dirty="0">
                <a:solidFill>
                  <a:prstClr val="black"/>
                </a:solidFill>
              </a:rPr>
              <a:t>We are created</a:t>
            </a:r>
          </a:p>
        </p:txBody>
      </p:sp>
      <p:grpSp>
        <p:nvGrpSpPr>
          <p:cNvPr id="18" name="Group 17"/>
          <p:cNvGrpSpPr/>
          <p:nvPr/>
        </p:nvGrpSpPr>
        <p:grpSpPr>
          <a:xfrm>
            <a:off x="3570322" y="1197498"/>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algn="ctr">
                <a:spcBef>
                  <a:spcPct val="0"/>
                </a:spcBef>
              </a:pPr>
              <a:r>
                <a:rPr lang="en-US" altLang="en-US" sz="900" dirty="0">
                  <a:solidFill>
                    <a:srgbClr val="000000"/>
                  </a:solidFill>
                  <a:latin typeface="Comic Sans MS" panose="030F0702030302020204" pitchFamily="66" charset="0"/>
                </a:rPr>
                <a:t>Bible is Inspired</a:t>
              </a:r>
            </a:p>
          </p:txBody>
        </p:sp>
        <p:sp>
          <p:nvSpPr>
            <p:cNvPr id="24" name="Rectangle 23"/>
            <p:cNvSpPr/>
            <p:nvPr/>
          </p:nvSpPr>
          <p:spPr>
            <a:xfrm>
              <a:off x="7639882" y="1599824"/>
              <a:ext cx="679994"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Bible is </a:t>
              </a:r>
            </a:p>
            <a:p>
              <a:pPr algn="ctr">
                <a:spcBef>
                  <a:spcPct val="0"/>
                </a:spcBef>
              </a:pPr>
              <a:r>
                <a:rPr lang="en-US" altLang="en-US" sz="900" dirty="0">
                  <a:solidFill>
                    <a:srgbClr val="000000"/>
                  </a:solidFill>
                  <a:latin typeface="Comic Sans MS" panose="030F0702030302020204" pitchFamily="66" charset="0"/>
                </a:rPr>
                <a:t>Accurate</a:t>
              </a:r>
            </a:p>
          </p:txBody>
        </p:sp>
        <p:sp>
          <p:nvSpPr>
            <p:cNvPr id="25" name="Rectangle 24"/>
            <p:cNvSpPr/>
            <p:nvPr/>
          </p:nvSpPr>
          <p:spPr>
            <a:xfrm>
              <a:off x="8291172" y="1873696"/>
              <a:ext cx="611065"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Bible is </a:t>
              </a:r>
            </a:p>
            <a:p>
              <a:pPr algn="ctr">
                <a:spcBef>
                  <a:spcPct val="0"/>
                </a:spcBef>
              </a:pPr>
              <a:r>
                <a:rPr lang="en-US" altLang="en-US" sz="900" dirty="0">
                  <a:solidFill>
                    <a:srgbClr val="000000"/>
                  </a:solidFill>
                  <a:latin typeface="Comic Sans MS" panose="030F0702030302020204" pitchFamily="66" charset="0"/>
                </a:rPr>
                <a:t>Reliable</a:t>
              </a:r>
            </a:p>
          </p:txBody>
        </p:sp>
      </p:grpSp>
      <p:sp>
        <p:nvSpPr>
          <p:cNvPr id="3" name="Rectangle 2"/>
          <p:cNvSpPr/>
          <p:nvPr/>
        </p:nvSpPr>
        <p:spPr>
          <a:xfrm rot="20247528">
            <a:off x="1716188" y="4651911"/>
            <a:ext cx="3902509" cy="430887"/>
          </a:xfrm>
          <a:prstGeom prst="rect">
            <a:avLst/>
          </a:prstGeom>
          <a:solidFill>
            <a:srgbClr val="FFFFCC">
              <a:alpha val="60000"/>
            </a:srgbClr>
          </a:solidFill>
        </p:spPr>
        <p:txBody>
          <a:bodyPr wrap="square" lIns="0" tIns="0" rIns="0" bIns="0">
            <a:spAutoFit/>
          </a:bodyPr>
          <a:lstStyle/>
          <a:p>
            <a:r>
              <a:rPr lang="en-US" sz="1400" u="sng" dirty="0">
                <a:solidFill>
                  <a:prstClr val="black"/>
                </a:solidFill>
              </a:rPr>
              <a:t>Philosophical Naturalism </a:t>
            </a:r>
            <a:r>
              <a:rPr lang="en-US" sz="1400" dirty="0">
                <a:solidFill>
                  <a:prstClr val="black"/>
                </a:solidFill>
              </a:rPr>
              <a:t>The presuppositional belief </a:t>
            </a:r>
          </a:p>
          <a:p>
            <a:r>
              <a:rPr lang="en-US" sz="1400" dirty="0">
                <a:solidFill>
                  <a:prstClr val="black"/>
                </a:solidFill>
              </a:rPr>
              <a:t>that only natural laws and forces occur</a:t>
            </a:r>
          </a:p>
        </p:txBody>
      </p:sp>
      <p:sp>
        <p:nvSpPr>
          <p:cNvPr id="17" name="Rectangle 16"/>
          <p:cNvSpPr/>
          <p:nvPr/>
        </p:nvSpPr>
        <p:spPr>
          <a:xfrm>
            <a:off x="6545360" y="5625772"/>
            <a:ext cx="1152880"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Using God</a:t>
            </a:r>
          </a:p>
          <a:p>
            <a:pPr algn="ctr">
              <a:spcBef>
                <a:spcPct val="0"/>
              </a:spcBef>
            </a:pPr>
            <a:r>
              <a:rPr lang="en-US" altLang="en-US" sz="900" dirty="0">
                <a:solidFill>
                  <a:srgbClr val="000000"/>
                </a:solidFill>
                <a:latin typeface="Comic Sans MS" panose="030F0702030302020204" pitchFamily="66" charset="0"/>
              </a:rPr>
              <a:t>To fill in the Gaps</a:t>
            </a:r>
          </a:p>
        </p:txBody>
      </p:sp>
    </p:spTree>
    <p:extLst>
      <p:ext uri="{BB962C8B-B14F-4D97-AF65-F5344CB8AC3E}">
        <p14:creationId xmlns:p14="http://schemas.microsoft.com/office/powerpoint/2010/main" val="195921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990600"/>
          </a:xfrm>
        </p:spPr>
        <p:txBody>
          <a:bodyPr/>
          <a:lstStyle/>
          <a:p>
            <a:r>
              <a:rPr lang="en-US" dirty="0"/>
              <a:t>Class Objectives</a:t>
            </a:r>
          </a:p>
        </p:txBody>
      </p:sp>
      <p:sp>
        <p:nvSpPr>
          <p:cNvPr id="3" name="Content Placeholder 2"/>
          <p:cNvSpPr>
            <a:spLocks noGrp="1"/>
          </p:cNvSpPr>
          <p:nvPr>
            <p:ph idx="1"/>
          </p:nvPr>
        </p:nvSpPr>
        <p:spPr/>
        <p:txBody>
          <a:bodyPr/>
          <a:lstStyle/>
          <a:p>
            <a:pPr lvl="0"/>
            <a:r>
              <a:rPr lang="en-US" dirty="0"/>
              <a:t>Discuss who Jesus was provides opportunities to have deeper discussions</a:t>
            </a:r>
            <a:r>
              <a:rPr lang="en-US" dirty="0" smtClean="0"/>
              <a:t>.</a:t>
            </a:r>
          </a:p>
          <a:p>
            <a:pPr lvl="0"/>
            <a:endParaRPr lang="en-US" dirty="0"/>
          </a:p>
          <a:p>
            <a:pPr lvl="0"/>
            <a:r>
              <a:rPr lang="en-US" dirty="0"/>
              <a:t>Much of the modern world does not believe in God nor that Jesus exists. This class will look at approaches to talking to non-believers.</a:t>
            </a:r>
          </a:p>
        </p:txBody>
      </p:sp>
    </p:spTree>
    <p:extLst>
      <p:ext uri="{BB962C8B-B14F-4D97-AF65-F5344CB8AC3E}">
        <p14:creationId xmlns:p14="http://schemas.microsoft.com/office/powerpoint/2010/main" val="3225130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2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7.xml><?xml version="1.0" encoding="utf-8"?>
<a:theme xmlns:a="http://schemas.openxmlformats.org/drawingml/2006/main" name="5_Office Theme">
  <a:themeElements>
    <a:clrScheme name="Custom 1">
      <a:dk1>
        <a:srgbClr val="FFFFFF"/>
      </a:dk1>
      <a:lt1>
        <a:sysClr val="window" lastClr="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ord Font">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5946</TotalTime>
  <Words>3375</Words>
  <Application>Microsoft Office PowerPoint</Application>
  <PresentationFormat>On-screen Show (4:3)</PresentationFormat>
  <Paragraphs>763</Paragraphs>
  <Slides>41</Slides>
  <Notes>19</Notes>
  <HiddenSlides>13</HiddenSlides>
  <MMClips>0</MMClips>
  <ScaleCrop>false</ScaleCrop>
  <HeadingPairs>
    <vt:vector size="4" baseType="variant">
      <vt:variant>
        <vt:lpstr>Theme</vt:lpstr>
      </vt:variant>
      <vt:variant>
        <vt:i4>8</vt:i4>
      </vt:variant>
      <vt:variant>
        <vt:lpstr>Slide Titles</vt:lpstr>
      </vt:variant>
      <vt:variant>
        <vt:i4>41</vt:i4>
      </vt:variant>
    </vt:vector>
  </HeadingPairs>
  <TitlesOfParts>
    <vt:vector size="49" baseType="lpstr">
      <vt:lpstr>Thatch</vt:lpstr>
      <vt:lpstr>1_Office Theme</vt:lpstr>
      <vt:lpstr>2_Office Theme</vt:lpstr>
      <vt:lpstr>4_Office Theme</vt:lpstr>
      <vt:lpstr>1_Thatch</vt:lpstr>
      <vt:lpstr>2_Thatch</vt:lpstr>
      <vt:lpstr>5_Office Theme</vt:lpstr>
      <vt:lpstr>3_Thatch</vt:lpstr>
      <vt:lpstr>Tactics for Discussing the Case for Jesus the Christ ?</vt:lpstr>
      <vt:lpstr>PowerPoint Presentation</vt:lpstr>
      <vt:lpstr>PowerPoint Presentation</vt:lpstr>
      <vt:lpstr>Who is Jesus</vt:lpstr>
      <vt:lpstr>Jesus of Modern Scholar</vt:lpstr>
      <vt:lpstr>Class Outline</vt:lpstr>
      <vt:lpstr>PowerPoint Presentation</vt:lpstr>
      <vt:lpstr>PowerPoint Presentation</vt:lpstr>
      <vt:lpstr>Class Objectives</vt:lpstr>
      <vt:lpstr>PowerPoint Presentation</vt:lpstr>
      <vt:lpstr>PowerPoint Presentation</vt:lpstr>
      <vt:lpstr>PowerPoint Presentation</vt:lpstr>
      <vt:lpstr>PowerPoint Presentation</vt:lpstr>
      <vt:lpstr>Skills for Representing Christ in Confrontational Moments</vt:lpstr>
      <vt:lpstr>Skills for an Inoffensive Offensive</vt:lpstr>
      <vt:lpstr>Skills for an Inoffensive Offensive</vt:lpstr>
      <vt:lpstr>Challenge 1:</vt:lpstr>
      <vt:lpstr>Challenge 3:</vt:lpstr>
      <vt:lpstr>Challenge 3:</vt:lpstr>
      <vt:lpstr>Challenge 4:</vt:lpstr>
      <vt:lpstr>PowerPoint Presentation</vt:lpstr>
      <vt:lpstr>PowerPoint Presentation</vt:lpstr>
      <vt:lpstr>PowerPoint Presentation</vt:lpstr>
      <vt:lpstr>PowerPoint Presentation</vt:lpstr>
      <vt:lpstr>PowerPoint Presentation</vt:lpstr>
      <vt:lpstr>PowerPoint Presentation</vt:lpstr>
      <vt:lpstr>Written by Paul - Undisputed</vt:lpstr>
      <vt:lpstr>What Paul tells us about Jesus</vt:lpstr>
      <vt:lpstr>1 Corinthians </vt:lpstr>
      <vt:lpstr>1 Corinthians </vt:lpstr>
      <vt:lpstr>Galatians</vt:lpstr>
      <vt:lpstr>Galatians</vt:lpstr>
      <vt:lpstr>Gospel Preached by Paul</vt:lpstr>
      <vt:lpstr>I Thessalonians </vt:lpstr>
      <vt:lpstr>I Thessalonians </vt:lpstr>
      <vt:lpstr>I Thessalonians </vt:lpstr>
      <vt:lpstr>Philippians </vt:lpstr>
      <vt:lpstr>Philippians </vt:lpstr>
      <vt:lpstr>Philemon </vt:lpstr>
      <vt:lpstr>II Thessalonians </vt:lpstr>
      <vt:lpstr>II Thessalonians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of the Bible vs Reinvented Jesus of Modern Man</dc:title>
  <dc:creator>Danny Haynes</dc:creator>
  <cp:lastModifiedBy>Danny Haynes</cp:lastModifiedBy>
  <cp:revision>152</cp:revision>
  <cp:lastPrinted>2018-07-22T11:56:46Z</cp:lastPrinted>
  <dcterms:created xsi:type="dcterms:W3CDTF">2018-07-22T03:11:26Z</dcterms:created>
  <dcterms:modified xsi:type="dcterms:W3CDTF">2018-08-29T22:22:15Z</dcterms:modified>
</cp:coreProperties>
</file>